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6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7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8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9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0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1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2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3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4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26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27.xml" ContentType="application/vnd.openxmlformats-officedocument.theme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28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9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30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31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32.xml" ContentType="application/vnd.openxmlformats-officedocument.theme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theme/theme33.xml" ContentType="application/vnd.openxmlformats-officedocument.theme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theme/theme34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723" r:id="rId3"/>
    <p:sldMasterId id="2147483772" r:id="rId4"/>
    <p:sldMasterId id="2147483833" r:id="rId5"/>
    <p:sldMasterId id="2147483905" r:id="rId6"/>
    <p:sldMasterId id="2147483918" r:id="rId7"/>
    <p:sldMasterId id="2147483931" r:id="rId8"/>
    <p:sldMasterId id="2147483944" r:id="rId9"/>
    <p:sldMasterId id="2147484112" r:id="rId10"/>
    <p:sldMasterId id="2147484304" r:id="rId11"/>
    <p:sldMasterId id="2147484317" r:id="rId12"/>
    <p:sldMasterId id="2147484557" r:id="rId13"/>
    <p:sldMasterId id="2147484570" r:id="rId14"/>
    <p:sldMasterId id="2147484582" r:id="rId15"/>
    <p:sldMasterId id="2147484607" r:id="rId16"/>
    <p:sldMasterId id="2147484619" r:id="rId17"/>
    <p:sldMasterId id="2147484631" r:id="rId18"/>
    <p:sldMasterId id="2147484643" r:id="rId19"/>
    <p:sldMasterId id="2147484655" r:id="rId20"/>
    <p:sldMasterId id="2147484667" r:id="rId21"/>
    <p:sldMasterId id="2147484679" r:id="rId22"/>
    <p:sldMasterId id="2147484691" r:id="rId23"/>
    <p:sldMasterId id="2147484703" r:id="rId24"/>
    <p:sldMasterId id="2147484715" r:id="rId25"/>
    <p:sldMasterId id="2147484728" r:id="rId26"/>
    <p:sldMasterId id="2147484741" r:id="rId27"/>
    <p:sldMasterId id="2147484754" r:id="rId28"/>
    <p:sldMasterId id="2147484767" r:id="rId29"/>
    <p:sldMasterId id="2147484779" r:id="rId30"/>
    <p:sldMasterId id="2147484791" r:id="rId31"/>
    <p:sldMasterId id="2147486139" r:id="rId32"/>
    <p:sldMasterId id="2147486151" r:id="rId33"/>
    <p:sldMasterId id="2147486164" r:id="rId34"/>
    <p:sldMasterId id="2147486176" r:id="rId35"/>
  </p:sldMasterIdLst>
  <p:notesMasterIdLst>
    <p:notesMasterId r:id="rId107"/>
  </p:notesMasterIdLst>
  <p:handoutMasterIdLst>
    <p:handoutMasterId r:id="rId108"/>
  </p:handoutMasterIdLst>
  <p:sldIdLst>
    <p:sldId id="677" r:id="rId36"/>
    <p:sldId id="258" r:id="rId37"/>
    <p:sldId id="590" r:id="rId38"/>
    <p:sldId id="613" r:id="rId39"/>
    <p:sldId id="614" r:id="rId40"/>
    <p:sldId id="615" r:id="rId41"/>
    <p:sldId id="616" r:id="rId42"/>
    <p:sldId id="628" r:id="rId43"/>
    <p:sldId id="650" r:id="rId44"/>
    <p:sldId id="617" r:id="rId45"/>
    <p:sldId id="623" r:id="rId46"/>
    <p:sldId id="618" r:id="rId47"/>
    <p:sldId id="619" r:id="rId48"/>
    <p:sldId id="622" r:id="rId49"/>
    <p:sldId id="624" r:id="rId50"/>
    <p:sldId id="625" r:id="rId51"/>
    <p:sldId id="620" r:id="rId52"/>
    <p:sldId id="621" r:id="rId53"/>
    <p:sldId id="651" r:id="rId54"/>
    <p:sldId id="652" r:id="rId55"/>
    <p:sldId id="653" r:id="rId56"/>
    <p:sldId id="654" r:id="rId57"/>
    <p:sldId id="673" r:id="rId58"/>
    <p:sldId id="655" r:id="rId59"/>
    <p:sldId id="674" r:id="rId60"/>
    <p:sldId id="656" r:id="rId61"/>
    <p:sldId id="657" r:id="rId62"/>
    <p:sldId id="658" r:id="rId63"/>
    <p:sldId id="659" r:id="rId64"/>
    <p:sldId id="626" r:id="rId65"/>
    <p:sldId id="627" r:id="rId66"/>
    <p:sldId id="629" r:id="rId67"/>
    <p:sldId id="640" r:id="rId68"/>
    <p:sldId id="641" r:id="rId69"/>
    <p:sldId id="642" r:id="rId70"/>
    <p:sldId id="643" r:id="rId71"/>
    <p:sldId id="644" r:id="rId72"/>
    <p:sldId id="666" r:id="rId73"/>
    <p:sldId id="631" r:id="rId74"/>
    <p:sldId id="632" r:id="rId75"/>
    <p:sldId id="633" r:id="rId76"/>
    <p:sldId id="634" r:id="rId77"/>
    <p:sldId id="646" r:id="rId78"/>
    <p:sldId id="635" r:id="rId79"/>
    <p:sldId id="636" r:id="rId80"/>
    <p:sldId id="637" r:id="rId81"/>
    <p:sldId id="638" r:id="rId82"/>
    <p:sldId id="647" r:id="rId83"/>
    <p:sldId id="609" r:id="rId84"/>
    <p:sldId id="648" r:id="rId85"/>
    <p:sldId id="667" r:id="rId86"/>
    <p:sldId id="645" r:id="rId87"/>
    <p:sldId id="373" r:id="rId88"/>
    <p:sldId id="680" r:id="rId89"/>
    <p:sldId id="591" r:id="rId90"/>
    <p:sldId id="675" r:id="rId91"/>
    <p:sldId id="676" r:id="rId92"/>
    <p:sldId id="669" r:id="rId93"/>
    <p:sldId id="665" r:id="rId94"/>
    <p:sldId id="664" r:id="rId95"/>
    <p:sldId id="574" r:id="rId96"/>
    <p:sldId id="561" r:id="rId97"/>
    <p:sldId id="639" r:id="rId98"/>
    <p:sldId id="565" r:id="rId99"/>
    <p:sldId id="558" r:id="rId100"/>
    <p:sldId id="601" r:id="rId101"/>
    <p:sldId id="567" r:id="rId102"/>
    <p:sldId id="566" r:id="rId103"/>
    <p:sldId id="527" r:id="rId104"/>
    <p:sldId id="453" r:id="rId105"/>
    <p:sldId id="603" r:id="rId10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333399"/>
    <a:srgbClr val="3366FF"/>
    <a:srgbClr val="0033CC"/>
    <a:srgbClr val="0099FF"/>
    <a:srgbClr val="3399F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698" autoAdjust="0"/>
    <p:restoredTop sz="95647" autoAdjust="0"/>
  </p:normalViewPr>
  <p:slideViewPr>
    <p:cSldViewPr>
      <p:cViewPr varScale="1">
        <p:scale>
          <a:sx n="95" d="100"/>
          <a:sy n="95" d="100"/>
        </p:scale>
        <p:origin x="581" y="58"/>
      </p:cViewPr>
      <p:guideLst>
        <p:guide orient="horz" pos="2016"/>
        <p:guide pos="2886"/>
      </p:guideLst>
    </p:cSldViewPr>
  </p:slideViewPr>
  <p:outlineViewPr>
    <p:cViewPr>
      <p:scale>
        <a:sx n="33" d="100"/>
        <a:sy n="33" d="100"/>
      </p:scale>
      <p:origin x="0" y="-6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7.xml"/><Relationship Id="rId47" Type="http://schemas.openxmlformats.org/officeDocument/2006/relationships/slide" Target="slides/slide12.xml"/><Relationship Id="rId63" Type="http://schemas.openxmlformats.org/officeDocument/2006/relationships/slide" Target="slides/slide28.xml"/><Relationship Id="rId68" Type="http://schemas.openxmlformats.org/officeDocument/2006/relationships/slide" Target="slides/slide33.xml"/><Relationship Id="rId84" Type="http://schemas.openxmlformats.org/officeDocument/2006/relationships/slide" Target="slides/slide49.xml"/><Relationship Id="rId89" Type="http://schemas.openxmlformats.org/officeDocument/2006/relationships/slide" Target="slides/slide54.xml"/><Relationship Id="rId112" Type="http://schemas.openxmlformats.org/officeDocument/2006/relationships/tableStyles" Target="tableStyles.xml"/><Relationship Id="rId16" Type="http://schemas.openxmlformats.org/officeDocument/2006/relationships/slideMaster" Target="slideMasters/slideMaster16.xml"/><Relationship Id="rId107" Type="http://schemas.openxmlformats.org/officeDocument/2006/relationships/notesMaster" Target="notesMasters/notesMaster1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2.xml"/><Relationship Id="rId53" Type="http://schemas.openxmlformats.org/officeDocument/2006/relationships/slide" Target="slides/slide18.xml"/><Relationship Id="rId58" Type="http://schemas.openxmlformats.org/officeDocument/2006/relationships/slide" Target="slides/slide23.xml"/><Relationship Id="rId74" Type="http://schemas.openxmlformats.org/officeDocument/2006/relationships/slide" Target="slides/slide39.xml"/><Relationship Id="rId79" Type="http://schemas.openxmlformats.org/officeDocument/2006/relationships/slide" Target="slides/slide44.xml"/><Relationship Id="rId102" Type="http://schemas.openxmlformats.org/officeDocument/2006/relationships/slide" Target="slides/slide6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55.xml"/><Relationship Id="rId95" Type="http://schemas.openxmlformats.org/officeDocument/2006/relationships/slide" Target="slides/slide60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8.xml"/><Relationship Id="rId48" Type="http://schemas.openxmlformats.org/officeDocument/2006/relationships/slide" Target="slides/slide13.xml"/><Relationship Id="rId64" Type="http://schemas.openxmlformats.org/officeDocument/2006/relationships/slide" Target="slides/slide29.xml"/><Relationship Id="rId69" Type="http://schemas.openxmlformats.org/officeDocument/2006/relationships/slide" Target="slides/slide34.xml"/><Relationship Id="rId80" Type="http://schemas.openxmlformats.org/officeDocument/2006/relationships/slide" Target="slides/slide45.xml"/><Relationship Id="rId85" Type="http://schemas.openxmlformats.org/officeDocument/2006/relationships/slide" Target="slides/slide50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3.xml"/><Relationship Id="rId59" Type="http://schemas.openxmlformats.org/officeDocument/2006/relationships/slide" Target="slides/slide24.xml"/><Relationship Id="rId103" Type="http://schemas.openxmlformats.org/officeDocument/2006/relationships/slide" Target="slides/slide68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19.xml"/><Relationship Id="rId70" Type="http://schemas.openxmlformats.org/officeDocument/2006/relationships/slide" Target="slides/slide35.xml"/><Relationship Id="rId75" Type="http://schemas.openxmlformats.org/officeDocument/2006/relationships/slide" Target="slides/slide40.xml"/><Relationship Id="rId91" Type="http://schemas.openxmlformats.org/officeDocument/2006/relationships/slide" Target="slides/slide56.xml"/><Relationship Id="rId96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1.xml"/><Relationship Id="rId49" Type="http://schemas.openxmlformats.org/officeDocument/2006/relationships/slide" Target="slides/slide14.xml"/><Relationship Id="rId57" Type="http://schemas.openxmlformats.org/officeDocument/2006/relationships/slide" Target="slides/slide22.xml"/><Relationship Id="rId106" Type="http://schemas.openxmlformats.org/officeDocument/2006/relationships/slide" Target="slides/slide7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9.xml"/><Relationship Id="rId52" Type="http://schemas.openxmlformats.org/officeDocument/2006/relationships/slide" Target="slides/slide17.xml"/><Relationship Id="rId60" Type="http://schemas.openxmlformats.org/officeDocument/2006/relationships/slide" Target="slides/slide25.xml"/><Relationship Id="rId65" Type="http://schemas.openxmlformats.org/officeDocument/2006/relationships/slide" Target="slides/slide30.xml"/><Relationship Id="rId73" Type="http://schemas.openxmlformats.org/officeDocument/2006/relationships/slide" Target="slides/slide38.xml"/><Relationship Id="rId78" Type="http://schemas.openxmlformats.org/officeDocument/2006/relationships/slide" Target="slides/slide43.xml"/><Relationship Id="rId81" Type="http://schemas.openxmlformats.org/officeDocument/2006/relationships/slide" Target="slides/slide46.xml"/><Relationship Id="rId86" Type="http://schemas.openxmlformats.org/officeDocument/2006/relationships/slide" Target="slides/slide51.xml"/><Relationship Id="rId94" Type="http://schemas.openxmlformats.org/officeDocument/2006/relationships/slide" Target="slides/slide59.xml"/><Relationship Id="rId99" Type="http://schemas.openxmlformats.org/officeDocument/2006/relationships/slide" Target="slides/slide64.xml"/><Relationship Id="rId101" Type="http://schemas.openxmlformats.org/officeDocument/2006/relationships/slide" Target="slides/slide6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4.xml"/><Relationship Id="rId109" Type="http://schemas.openxmlformats.org/officeDocument/2006/relationships/presProps" Target="presProps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5.xml"/><Relationship Id="rId55" Type="http://schemas.openxmlformats.org/officeDocument/2006/relationships/slide" Target="slides/slide20.xml"/><Relationship Id="rId76" Type="http://schemas.openxmlformats.org/officeDocument/2006/relationships/slide" Target="slides/slide41.xml"/><Relationship Id="rId97" Type="http://schemas.openxmlformats.org/officeDocument/2006/relationships/slide" Target="slides/slide62.xml"/><Relationship Id="rId104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6.xml"/><Relationship Id="rId92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5.xml"/><Relationship Id="rId45" Type="http://schemas.openxmlformats.org/officeDocument/2006/relationships/slide" Target="slides/slide10.xml"/><Relationship Id="rId66" Type="http://schemas.openxmlformats.org/officeDocument/2006/relationships/slide" Target="slides/slide31.xml"/><Relationship Id="rId87" Type="http://schemas.openxmlformats.org/officeDocument/2006/relationships/slide" Target="slides/slide52.xml"/><Relationship Id="rId110" Type="http://schemas.openxmlformats.org/officeDocument/2006/relationships/viewProps" Target="viewProps.xml"/><Relationship Id="rId61" Type="http://schemas.openxmlformats.org/officeDocument/2006/relationships/slide" Target="slides/slide26.xml"/><Relationship Id="rId82" Type="http://schemas.openxmlformats.org/officeDocument/2006/relationships/slide" Target="slides/slide4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21.xml"/><Relationship Id="rId77" Type="http://schemas.openxmlformats.org/officeDocument/2006/relationships/slide" Target="slides/slide42.xml"/><Relationship Id="rId100" Type="http://schemas.openxmlformats.org/officeDocument/2006/relationships/slide" Target="slides/slide65.xml"/><Relationship Id="rId105" Type="http://schemas.openxmlformats.org/officeDocument/2006/relationships/slide" Target="slides/slide7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6.xml"/><Relationship Id="rId72" Type="http://schemas.openxmlformats.org/officeDocument/2006/relationships/slide" Target="slides/slide37.xml"/><Relationship Id="rId93" Type="http://schemas.openxmlformats.org/officeDocument/2006/relationships/slide" Target="slides/slide58.xml"/><Relationship Id="rId98" Type="http://schemas.openxmlformats.org/officeDocument/2006/relationships/slide" Target="slides/slide63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11.xml"/><Relationship Id="rId67" Type="http://schemas.openxmlformats.org/officeDocument/2006/relationships/slide" Target="slides/slide3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6.xml"/><Relationship Id="rId62" Type="http://schemas.openxmlformats.org/officeDocument/2006/relationships/slide" Target="slides/slide27.xml"/><Relationship Id="rId83" Type="http://schemas.openxmlformats.org/officeDocument/2006/relationships/slide" Target="slides/slide48.xml"/><Relationship Id="rId88" Type="http://schemas.openxmlformats.org/officeDocument/2006/relationships/slide" Target="slides/slide53.xml"/><Relationship Id="rId11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F3F7CB8-F85F-4E8B-884D-3C2E81FFDB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8202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28AC806-D55E-4B39-9531-1920753132AD}" type="datetimeFigureOut">
              <a:rPr lang="cs-CZ"/>
              <a:pPr>
                <a:defRPr/>
              </a:pPr>
              <a:t>05.11.2022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B506F69-5108-4B02-9137-38506F1031F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0117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9DF2CA-9153-4FBD-8755-0901E2F03C36}" type="slidenum">
              <a:rPr lang="en-US" altLang="cs-CZ">
                <a:solidFill>
                  <a:prstClr val="black"/>
                </a:solidFill>
              </a:rPr>
              <a:pPr/>
              <a:t>1</a:t>
            </a:fld>
            <a:endParaRPr lang="en-US" altLang="cs-CZ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3BD74A5-BE37-418C-B6A7-8760B8369E9F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11</a:t>
            </a:fld>
            <a:endParaRPr lang="cs-CZ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831F214-E635-4E5F-A1B6-684605A9904F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12</a:t>
            </a:fld>
            <a:endParaRPr lang="cs-CZ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7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7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0539C1-412F-44CF-A008-19F536B16C6E}" type="slidenum">
              <a:rPr lang="cs-CZ" altLang="cs-CZ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cs-CZ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28B293E-E2EE-4112-9436-1A93F7242895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14</a:t>
            </a:fld>
            <a:endParaRPr lang="cs-CZ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EFA754B-E53D-4F81-855E-CA3DA29CF8D2}" type="slidenum">
              <a:rPr lang="cs-CZ" altLang="cs-CZ" sz="1200">
                <a:solidFill>
                  <a:srgbClr val="000000"/>
                </a:solidFill>
                <a:latin typeface="Arial" charset="0"/>
              </a:rPr>
              <a:pPr algn="r" eaLnBrk="1" hangingPunct="1"/>
              <a:t>15</a:t>
            </a:fld>
            <a:endParaRPr lang="cs-CZ" altLang="cs-CZ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2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8CB67EF-B74E-42CF-B95E-A48347F431B5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16</a:t>
            </a:fld>
            <a:endParaRPr lang="cs-CZ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9A5A75A-F9DE-4B3A-9742-2C8438523447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17</a:t>
            </a:fld>
            <a:endParaRPr lang="cs-CZ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BC1EB7F-0B55-475B-8819-C19B85DFDF40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18</a:t>
            </a:fld>
            <a:endParaRPr lang="cs-CZ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2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25323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5EFEFC-53E7-4E40-A12C-26080C60B215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3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3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72248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4CB7A2D-C378-4A1B-8C0F-B2FC8DCF3461}" type="slidenum">
              <a:rPr lang="cs-CZ" altLang="cs-CZ" smtClean="0">
                <a:latin typeface="Times New Roman" pitchFamily="18" charset="0"/>
              </a:rPr>
              <a:pPr>
                <a:spcBef>
                  <a:spcPct val="0"/>
                </a:spcBef>
              </a:pPr>
              <a:t>3</a:t>
            </a:fld>
            <a:endParaRPr lang="cs-CZ" altLang="cs-CZ">
              <a:latin typeface="Times New Roman" pitchFamily="18" charset="0"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39148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30491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9BEBC-1855-40CD-AD2B-AF932E31038B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93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9EE2C7-DD64-46C0-AA0C-33A9FB5FF659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9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43491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1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45006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7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661585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2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921903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248B46-A2E2-46C8-9D06-33A27EDD6D88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33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3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76903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4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80775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FB5361E-3B0D-4E19-B3DE-C483D17B755E}" type="slidenum">
              <a:rPr lang="cs-CZ" altLang="cs-CZ" smtClean="0">
                <a:latin typeface="Times New Roman" pitchFamily="18" charset="0"/>
              </a:rPr>
              <a:pPr>
                <a:spcBef>
                  <a:spcPct val="0"/>
                </a:spcBef>
              </a:pPr>
              <a:t>29</a:t>
            </a:fld>
            <a:endParaRPr lang="cs-CZ" altLang="cs-CZ">
              <a:latin typeface="Times New Roman" pitchFamily="18" charset="0"/>
            </a:endParaRPr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14409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7B4F859-BF8C-409D-A739-2325C7D72EB8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30</a:t>
            </a:fld>
            <a:endParaRPr lang="cs-CZ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4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4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8E617D-0190-4D07-BC5A-0ED59E49BBBC}" type="slidenum">
              <a:rPr lang="cs-CZ" altLang="cs-CZ" sz="1200" smtClean="0">
                <a:solidFill>
                  <a:srgbClr val="000000"/>
                </a:solidFill>
              </a:rPr>
              <a:pPr/>
              <a:t>4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047AEAC-208D-49FE-B470-148335376EA5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31</a:t>
            </a:fld>
            <a:endParaRPr lang="cs-CZ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685F354-A233-4B34-9979-035A34799278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32</a:t>
            </a:fld>
            <a:endParaRPr lang="cs-CZ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6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6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CFEB91-F039-435A-A0DB-71257306FB07}" type="slidenum">
              <a:rPr lang="cs-CZ" altLang="cs-CZ" sz="1200" smtClean="0">
                <a:solidFill>
                  <a:srgbClr val="000000"/>
                </a:solidFill>
              </a:rPr>
              <a:pPr/>
              <a:t>33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65A7674-635B-4B7F-BD0A-1DCF9DFA99EC}" type="slidenum">
              <a:rPr lang="cs-CZ" altLang="cs-CZ" sz="1200" smtClean="0">
                <a:solidFill>
                  <a:srgbClr val="000000"/>
                </a:solidFill>
              </a:rPr>
              <a:pPr/>
              <a:t>34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418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8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065F32-141C-4855-9555-8AE9A86E5D1A}" type="slidenum">
              <a:rPr lang="cs-CZ" altLang="cs-CZ" sz="1200" smtClean="0">
                <a:solidFill>
                  <a:srgbClr val="000000"/>
                </a:solidFill>
              </a:rPr>
              <a:pPr/>
              <a:t>35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419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4A0E06F-ACF1-4B4C-8DAC-791005EAF8E4}" type="slidenum">
              <a:rPr lang="cs-CZ" altLang="cs-CZ" sz="1200" smtClean="0">
                <a:solidFill>
                  <a:srgbClr val="000000"/>
                </a:solidFill>
              </a:rPr>
              <a:pPr/>
              <a:t>36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420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0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38DE488-9782-4568-A37F-AD2765D987E3}" type="slidenum">
              <a:rPr lang="cs-CZ" altLang="cs-CZ" sz="1200" smtClean="0">
                <a:solidFill>
                  <a:srgbClr val="000000"/>
                </a:solidFill>
                <a:latin typeface="Arial" charset="0"/>
              </a:rPr>
              <a:pPr/>
              <a:t>37</a:t>
            </a:fld>
            <a:endParaRPr lang="cs-CZ" altLang="cs-CZ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1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1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CFEB91-F039-435A-A0DB-71257306FB07}" type="slidenum">
              <a:rPr lang="cs-CZ" altLang="cs-CZ" sz="1200" smtClean="0">
                <a:solidFill>
                  <a:srgbClr val="000000"/>
                </a:solidFill>
              </a:rPr>
              <a:pPr/>
              <a:t>38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74465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54F856-6579-438E-A30F-2F5C1D1CB0EE}" type="slidenum">
              <a:rPr lang="cs-CZ" altLang="cs-CZ" sz="1200" smtClean="0">
                <a:solidFill>
                  <a:srgbClr val="000000"/>
                </a:solidFill>
              </a:rPr>
              <a:pPr/>
              <a:t>39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68663E-56D8-4B3F-A94B-EBD5D3B992A4}" type="slidenum">
              <a:rPr lang="cs-CZ" altLang="cs-CZ" sz="1200" smtClean="0">
                <a:solidFill>
                  <a:srgbClr val="000000"/>
                </a:solidFill>
                <a:latin typeface="Arial" charset="0"/>
              </a:rPr>
              <a:pPr/>
              <a:t>40</a:t>
            </a:fld>
            <a:endParaRPr lang="cs-CZ" altLang="cs-CZ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03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C88A4F5-0A5C-4627-B1FF-46909EE60753}" type="slidenum">
              <a:rPr lang="cs-CZ" altLang="cs-CZ" sz="1200">
                <a:solidFill>
                  <a:srgbClr val="000000"/>
                </a:solidFill>
                <a:latin typeface="Arial" charset="0"/>
              </a:rPr>
              <a:pPr algn="r" eaLnBrk="1" hangingPunct="1"/>
              <a:t>40</a:t>
            </a:fld>
            <a:endParaRPr lang="cs-CZ" altLang="cs-CZ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0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F4A2766-C257-40B3-BD82-7A4DBFA945B3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5</a:t>
            </a:fld>
            <a:endParaRPr lang="cs-CZ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6745A1B-F9D5-438C-9C65-8FD76451BBC0}" type="slidenum">
              <a:rPr lang="cs-CZ" altLang="cs-CZ" sz="1200" smtClean="0">
                <a:solidFill>
                  <a:srgbClr val="000000"/>
                </a:solidFill>
              </a:rPr>
              <a:pPr/>
              <a:t>42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442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2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3F09AE0-8084-4414-BFB2-DB4B052CB2C5}" type="slidenum">
              <a:rPr lang="cs-CZ" altLang="cs-CZ" sz="1200">
                <a:solidFill>
                  <a:srgbClr val="000000"/>
                </a:solidFill>
              </a:rPr>
              <a:pPr algn="r" eaLnBrk="1" hangingPunct="1"/>
              <a:t>44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444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4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73B4D9-9933-474D-83F3-11BF77845D6A}" type="slidenum">
              <a:rPr lang="cs-CZ" altLang="cs-CZ" sz="1200" smtClean="0">
                <a:solidFill>
                  <a:srgbClr val="000000"/>
                </a:solidFill>
              </a:rPr>
              <a:pPr/>
              <a:t>45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445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5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C7A86F-B26B-4308-9794-7BD679FBC7AF}" type="slidenum">
              <a:rPr lang="cs-CZ" altLang="cs-CZ" sz="1200" smtClean="0">
                <a:solidFill>
                  <a:srgbClr val="000000"/>
                </a:solidFill>
                <a:latin typeface="Arial" charset="0"/>
              </a:rPr>
              <a:pPr/>
              <a:t>46</a:t>
            </a:fld>
            <a:endParaRPr lang="cs-CZ" altLang="cs-CZ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64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5934E7C-FA72-46F2-9057-6B02E44930D9}" type="slidenum">
              <a:rPr lang="cs-CZ" altLang="cs-CZ" sz="1200">
                <a:solidFill>
                  <a:srgbClr val="000000"/>
                </a:solidFill>
                <a:latin typeface="Arial" charset="0"/>
              </a:rPr>
              <a:pPr algn="r" eaLnBrk="1" hangingPunct="1"/>
              <a:t>46</a:t>
            </a:fld>
            <a:endParaRPr lang="cs-CZ" altLang="cs-CZ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6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A6D790-0D4B-4AF9-B694-B85BCDB4C6B3}" type="slidenum">
              <a:rPr lang="cs-CZ" altLang="cs-CZ" sz="1200" smtClean="0">
                <a:solidFill>
                  <a:srgbClr val="000000"/>
                </a:solidFill>
                <a:latin typeface="Arial" charset="0"/>
              </a:rPr>
              <a:pPr/>
              <a:t>47</a:t>
            </a:fld>
            <a:endParaRPr lang="cs-CZ" altLang="cs-CZ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74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2FEA17C-0ADF-49E0-8005-198C3AF9FFCC}" type="slidenum">
              <a:rPr lang="cs-CZ" altLang="cs-CZ" sz="1200">
                <a:solidFill>
                  <a:srgbClr val="000000"/>
                </a:solidFill>
              </a:rPr>
              <a:pPr algn="r" eaLnBrk="1" hangingPunct="1"/>
              <a:t>47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447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74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30B787-841A-4642-88A1-C5BA738CD842}" type="slidenum">
              <a:rPr lang="cs-CZ" altLang="cs-CZ" sz="1200" smtClean="0">
                <a:solidFill>
                  <a:srgbClr val="000000"/>
                </a:solidFill>
                <a:latin typeface="Arial" charset="0"/>
              </a:rPr>
              <a:pPr/>
              <a:t>48</a:t>
            </a:fld>
            <a:endParaRPr lang="cs-CZ" altLang="cs-CZ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8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AECD9DB-6CBF-4286-91C5-7205F60EFD46}" type="slidenum">
              <a:rPr lang="cs-CZ" altLang="cs-CZ" sz="1200">
                <a:solidFill>
                  <a:srgbClr val="000000"/>
                </a:solidFill>
                <a:latin typeface="Arial" charset="0"/>
              </a:rPr>
              <a:pPr algn="r" eaLnBrk="1" hangingPunct="1"/>
              <a:t>48</a:t>
            </a:fld>
            <a:endParaRPr lang="cs-CZ" altLang="cs-CZ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8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851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5E081B2-87F3-41A0-BFD7-9F2E996A4E47}" type="slidenum">
              <a:rPr lang="cs-CZ" altLang="cs-CZ" sz="1200" smtClean="0">
                <a:solidFill>
                  <a:srgbClr val="000000"/>
                </a:solidFill>
                <a:latin typeface="Arial" charset="0"/>
              </a:rPr>
              <a:pPr/>
              <a:t>49</a:t>
            </a:fld>
            <a:endParaRPr lang="cs-CZ" altLang="cs-CZ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95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7842891-344F-4025-B6C3-FC3E0CE64561}" type="slidenum">
              <a:rPr lang="cs-CZ" altLang="cs-CZ" sz="1200">
                <a:solidFill>
                  <a:srgbClr val="000000"/>
                </a:solidFill>
                <a:latin typeface="Arial" charset="0"/>
              </a:rPr>
              <a:pPr algn="r"/>
              <a:t>49</a:t>
            </a:fld>
            <a:endParaRPr lang="cs-CZ" altLang="cs-CZ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9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954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71BB71-1509-4420-93E5-C491F0B734A7}" type="slidenum">
              <a:rPr lang="cs-CZ" altLang="cs-CZ" sz="1200" smtClean="0">
                <a:solidFill>
                  <a:srgbClr val="000000"/>
                </a:solidFill>
                <a:latin typeface="Arial" charset="0"/>
              </a:rPr>
              <a:pPr/>
              <a:t>50</a:t>
            </a:fld>
            <a:endParaRPr lang="cs-CZ" altLang="cs-CZ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5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B88059D-D04C-46EA-B589-FE39837BD9F3}" type="slidenum">
              <a:rPr lang="cs-CZ" altLang="cs-CZ" sz="1200">
                <a:solidFill>
                  <a:srgbClr val="000000"/>
                </a:solidFill>
              </a:rPr>
              <a:pPr algn="r" eaLnBrk="1" hangingPunct="1"/>
              <a:t>50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450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6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aseline="300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000" baseline="300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aseline="300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aseline="30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aseline="30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541FDE-8388-4E38-B28D-99AD2725DAA0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67406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008EA08-E5EB-4B9D-8A6F-FC4B243A4ABB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6</a:t>
            </a:fld>
            <a:endParaRPr lang="cs-CZ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C81B928-922C-4F37-9EE2-D64FC45F7715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52</a:t>
            </a:fld>
            <a:endParaRPr lang="cs-CZ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2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6FAAB5-D65E-426C-B8E8-2FF7718CF9ED}" type="slidenum">
              <a:rPr lang="cs-CZ" altLang="cs-CZ" smtClean="0">
                <a:latin typeface="Times New Roman" pitchFamily="18" charset="0"/>
              </a:rPr>
              <a:pPr>
                <a:spcBef>
                  <a:spcPct val="0"/>
                </a:spcBef>
              </a:pPr>
              <a:t>55</a:t>
            </a:fld>
            <a:endParaRPr lang="cs-CZ" altLang="cs-CZ">
              <a:latin typeface="Times New Roman" pitchFamily="18" charset="0"/>
            </a:endParaRPr>
          </a:p>
        </p:txBody>
      </p:sp>
      <p:sp>
        <p:nvSpPr>
          <p:cNvPr id="453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3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4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063204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8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01601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2007CC-1D22-44E1-9559-97AFF8BE943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265495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701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382098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5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7505095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4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694A76-F158-436A-969B-8BDC514C8610}" type="slidenum">
              <a:rPr lang="cs-CZ" altLang="cs-CZ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62</a:t>
            </a:fld>
            <a:endParaRPr lang="cs-CZ" altLang="cs-CZ">
              <a:latin typeface="Times New Roman" pitchFamily="18" charset="0"/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657EABF-2AEC-4106-9D3E-DEA45F846FF5}" type="slidenum">
              <a:rPr lang="cs-CZ" altLang="cs-CZ" sz="1200">
                <a:solidFill>
                  <a:srgbClr val="000000"/>
                </a:solidFill>
                <a:latin typeface="Arial" charset="0"/>
              </a:rPr>
              <a:pPr algn="r" eaLnBrk="1" hangingPunct="1"/>
              <a:t>7</a:t>
            </a:fld>
            <a:endParaRPr lang="cs-CZ" altLang="cs-CZ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DEE34F-2B07-45F8-873A-A8512545220D}" type="slidenum">
              <a:rPr lang="cs-CZ" altLang="cs-CZ" sz="1200" smtClean="0">
                <a:solidFill>
                  <a:srgbClr val="000000"/>
                </a:solidFill>
                <a:latin typeface="Arial" charset="0"/>
              </a:rPr>
              <a:pPr/>
              <a:t>63</a:t>
            </a:fld>
            <a:endParaRPr lang="cs-CZ" altLang="cs-CZ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6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6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87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9706CC-4625-43F7-8CEA-C1AA7EC53855}" type="slidenum">
              <a:rPr lang="cs-CZ" altLang="cs-CZ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65</a:t>
            </a:fld>
            <a:endParaRPr lang="cs-CZ" altLang="cs-CZ">
              <a:latin typeface="Times New Roman" pitchFamily="18" charset="0"/>
            </a:endParaRPr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E3C6345-FAE5-4B44-BFC1-1D5BD6539515}" type="slidenum">
              <a:rPr lang="cs-CZ" altLang="cs-CZ" smtClean="0">
                <a:latin typeface="Times New Roman" pitchFamily="18" charset="0"/>
              </a:rPr>
              <a:pPr>
                <a:spcBef>
                  <a:spcPct val="0"/>
                </a:spcBef>
              </a:pPr>
              <a:t>66</a:t>
            </a:fld>
            <a:endParaRPr lang="cs-CZ" altLang="cs-CZ">
              <a:latin typeface="Times New Roman" pitchFamily="18" charset="0"/>
            </a:endParaRPr>
          </a:p>
        </p:txBody>
      </p:sp>
      <p:sp>
        <p:nvSpPr>
          <p:cNvPr id="460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18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28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38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48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23B91CB-4758-4726-B854-BF6F8F5193CF}" type="slidenum">
              <a:rPr lang="cs-CZ" altLang="cs-CZ" sz="1200" smtClean="0">
                <a:latin typeface="Arial" charset="0"/>
              </a:rPr>
              <a:pPr/>
              <a:t>71</a:t>
            </a:fld>
            <a:endParaRPr lang="cs-CZ" altLang="cs-CZ" sz="1200">
              <a:latin typeface="Arial" charset="0"/>
            </a:endParaRPr>
          </a:p>
        </p:txBody>
      </p:sp>
      <p:sp>
        <p:nvSpPr>
          <p:cNvPr id="465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5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F37386-7DB6-451C-B68E-FD7F766EEA5B}" type="slidenum">
              <a:rPr lang="cs-CZ" altLang="cs-CZ" sz="1200" smtClean="0">
                <a:solidFill>
                  <a:srgbClr val="000000"/>
                </a:solidFill>
                <a:latin typeface="Arial" charset="0"/>
              </a:rPr>
              <a:pPr/>
              <a:t>8</a:t>
            </a:fld>
            <a:endParaRPr lang="cs-CZ" altLang="cs-CZ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3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0E07D7F-A283-4831-8713-DCF4B41EF4D0}" type="slidenum">
              <a:rPr lang="cs-CZ" altLang="cs-CZ" sz="1200">
                <a:solidFill>
                  <a:srgbClr val="000000"/>
                </a:solidFill>
                <a:latin typeface="Arial" charset="0"/>
              </a:rPr>
              <a:pPr algn="r" eaLnBrk="1" hangingPunct="1"/>
              <a:t>8</a:t>
            </a:fld>
            <a:endParaRPr lang="cs-CZ" altLang="cs-CZ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3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34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91BBB7-3521-49C6-9770-B2310DF10B5B}" type="slidenum">
              <a:rPr lang="cs-CZ" altLang="cs-CZ" sz="1200" smtClean="0">
                <a:solidFill>
                  <a:srgbClr val="000000"/>
                </a:solidFill>
                <a:latin typeface="Arial" charset="0"/>
              </a:rPr>
              <a:pPr/>
              <a:t>9</a:t>
            </a:fld>
            <a:endParaRPr lang="cs-CZ" altLang="cs-CZ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03603D3-A80B-43D4-8BA4-C8B3DB3A94EA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10</a:t>
            </a:fld>
            <a:endParaRPr lang="cs-CZ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5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5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B7E5D-EF38-4016-A714-8EEDC5EF99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767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42883-AB08-46DA-9994-D46D1408B3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10963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CAA161-5B67-4C1C-BAAC-C995A137A1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2636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B158E2D-FB86-4B07-95DE-588D82AB91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3874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B4CD3D-6C5A-49BD-880F-5F5CB0866C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1791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0E3296F-E3F7-4CC3-98E5-D5B8D2742B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0900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54FFE4-1B3F-498B-9627-449D8A51AB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1486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37EE31-6ED3-4CE4-AA20-9B28F9F421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1175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962BCB-8BDE-40F3-9EC9-091ED24131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9968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97A62D-18B7-4CA6-B613-C2A8EF9CB3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3063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39288D0-41EF-4C82-BFFC-DB88D5D929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1212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E8D67C-9E7B-44F9-8428-C958FB5A60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84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316C6-5CAA-4A2E-B523-1F915F9ACD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44831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00F0D5-4AF9-4EC0-AA06-0492C6EC53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0957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02F247-0E9D-4E04-A087-2E92204CCA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0516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9CCF979-88B6-407C-A05B-DF21B1E1B2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0798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43C736-6CCF-434A-A428-26EB9BF6FD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4138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DD2E69-AC0D-41C4-B2D2-207709D969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8327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202C97-C4D7-474C-9819-84A0903E8F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661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D8A583-23CE-4B8B-975A-574B1D4F25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5456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9054EB-40AC-4721-A748-FEEFB3CDB4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3565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17032E-E645-47FC-8EE5-E73A76633F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3885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64B9B4-6690-45F9-B905-5FF4143A0D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962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2BAA7-CBF6-4B12-A2CF-E6A62B8123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57780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410F8EC-606B-4449-9DE2-AC8E859F49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069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86980B-89BE-4BC1-B2F3-02359E588B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5015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039BB5-B236-4E99-A1CC-99CB178206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5163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3D1BA6-747A-4398-8C1F-DE1C91BEBE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2366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3DEACC-AA2F-4824-9508-239378CC58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9210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8B1DF8-7F7F-4866-8FF6-0BF37448E4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4961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992FF81-DE41-43BB-A26B-CE46EE8BC7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187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AA7B3A4-8F0A-4862-9604-71C9CD9427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4026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C83906-AC17-4C08-B0A2-2AE03E4BE5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3974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C1BFAB8-163F-4AA6-A80E-FB07F10CEC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583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9D5A8-AD5C-4EA3-BCC2-6F9695E131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1546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EA20AAC-EB21-4767-B111-64109B1C99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356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166D28-BFA3-47AF-B303-7025223F6A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126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F2D5F8F-D4E9-45F0-8B9F-92E443B763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9656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0E8621-625A-4DBF-A8C0-7B7F642EDE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3049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33AFBC-64A5-4091-AB52-376654BEDB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27446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150A4E-E3E1-4EE3-8A5C-A21526E4A2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9099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A167D7-FD14-4D68-A3A2-4309031066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2293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5D10DB-C5BA-4A60-9E32-FD59F360F6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11995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BFFB81-E434-4DD8-87AF-234BE5121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9989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489378-2BDB-4055-9B71-1ABA12547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688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B70E7-FCE6-46F4-8452-A456EAAF3E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29164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6BF0FB-2E76-472C-A9F1-FB61FD257A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34726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0337AE8-A2DD-4461-80FD-1EF64A93A3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25122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2A43F3-8AF8-4E93-94D0-A5B8AED912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4543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235F13-BD5B-4C34-B69B-1BDEB2C5E0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114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D1A1A99-6B2F-4268-9C49-25F43DB6AD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1359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D8FC50-4AFF-48D1-9CB9-4B9E4709C4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59667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F16CCC1-AE6A-42B0-AE63-821BD8E168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3503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B34D1B-FEF9-48A3-B837-511717E637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9285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E16634-557E-42DD-8632-16E0338C18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0213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400BDD-AE74-4C63-9FC7-CECB344BB2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756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D6867-FB22-4F09-AA1B-89C92DC8A3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11880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DF8E37B-B7F0-40F6-A85B-EDC266A6C3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2171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772B530-0BA2-4E03-AA63-026ECBA351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5740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37500A-E111-4103-A26C-5B4E9CB738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05194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98269EF-A0C7-4893-AD5D-4560F3789F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1187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863C94F-4A3B-4FFC-9D8D-F6D805F05F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7089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ECB4C87-5974-4AD2-B31B-29140FC360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2593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80A9569-11CD-4687-B764-4D784E24010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61719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F50BD65-8CD2-4934-9D7E-F6CA66E13E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994548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0EF5519-3F84-4ED7-94E5-496E76F014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827229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B84CC4F-3BDE-4099-917E-CF855ABB8C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8031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ADE09-8575-4D19-899E-169FF42EA4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849430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61C7110-DFD4-4212-8D4C-58E61C59DB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649158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E2C5F0A-7D34-4B2C-9714-B53EEC465B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72932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407F390-C3C0-4749-9D44-2FBA92B535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53531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4BA0D24-FF40-44C1-BAB3-7EDADDF2D6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910354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FD6FB76-E863-4567-B565-31A021F33B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02313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1C9F743-EBF0-466B-BA7C-D7F65FA314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128677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F08D829-DA49-4F49-B9C3-9DC91A26E2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636338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A6BBDC-7948-44F0-8035-EDDD722DEC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11674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886E0B8-ACFA-4BD5-BD08-68ADB5A667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94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54AC4F-FCA0-47AB-BF09-6E0D6F86E0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92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68BB1-F542-4A53-B8A6-C41C04A9CE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45063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A1DB93F-ED52-4215-AFA1-42272A1B44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51992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7717F1-E882-4034-A85B-5F40BF3DE5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1919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901436-F4B1-414F-AD50-F7A7AF5504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68499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0C2DAD-53FC-4B55-B083-E062A4DFCF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69918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49EBD4-67DD-4679-90C3-2097F4166B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8312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3E53CA-2D3B-4C3B-8046-1F34261E36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7495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B0A916-BD74-4025-9987-B164857818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21716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D76B99-AD0D-4632-8535-285D909E0D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92855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C7E486-AD72-4FFB-80A5-EFABF678FE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89714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5E38735-5305-4F23-8DD6-63E1F24464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675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D9FA8-08FB-4318-899D-FF46A08EEE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543647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DF0AC7A-5843-4C53-A5E8-43A16C1D1E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363081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F2C55C7-FBCF-4C2D-814E-F90E9B1210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506990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68A4ED9-2DD3-4017-A617-B391503CF1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127621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51116F8-3CCD-4F74-A5D9-5F6926D45B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285070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0A92FD7-B1D7-4E5E-953D-8210F8AFBB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86481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D5DF042-0023-4CAA-A413-C56CCE03EE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33575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936C866-2EA3-40D0-8484-E026995297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127096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BF7BCD1-5D03-4F53-972B-CC2181DE5C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553149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B12040F-FA4F-4942-919D-53CE49D68F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963478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DA24A22-66A5-4F26-A5E1-79004FD5FA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3399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0DB5B-0F0B-4491-A807-63F4140582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810512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08AC654-D688-4DFC-A6F3-3630E11C96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058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8E998FD-395F-4416-9687-C0F7371473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198899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EEA0816-43C1-4E61-8D1A-45DC121B20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058866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EAE3D8E-2C37-4FA4-82C0-0234432C63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526999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E9A6FE8-C230-48EF-BF0B-B0740E9469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77742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9A959C8-08E3-4674-8E3F-2F0F5DF833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594080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32627C2-CDDF-4714-BD48-2CAD2D35CE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420964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355CF5A-9E51-4190-B55C-3719B2A03B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8803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96FF69A-327F-4851-90D8-07A798BE13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816393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EE901D1-71EE-4AF8-8E20-084CFC460C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462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D180C-2DFF-46AE-BD15-58B1023C94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2793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CBAB2-8DEC-4B4C-8FA9-4452895D9D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153123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137320D-ACC2-4B94-A49C-F48167B19C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744674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D4FC6D0-4FBB-4936-8EEE-A5E6EE591B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3264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2D3D8F4-EFFE-49B2-A950-DAFC7C44B6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853839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80DE9BC-EA1D-441B-87B4-16F00675FA0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879321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1FC04E3-BAD3-47AD-8B10-0D0C899678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584702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77B6121-F5FE-49AF-AA16-3BA8D62E2E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06348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191867D-FD4A-486F-8657-A8CE1038CF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626800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B031894-CE63-4AF3-888F-054F3BEDCD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803065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8C84BD6-D844-479F-8939-CF3C80A02D7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292708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EBDB540-2872-49EE-B43C-4F7782739A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0031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10669-4993-41CF-88F5-82568EAD3E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983739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B986E62-9CBC-4CE3-B09E-AEE49CE42B9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388541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23C94C1-3436-4A52-B6B0-5D45F46685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511196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BF9F457-2907-4145-97F2-624BD5B64B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895595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3BB389A-7404-41BF-A3BD-7EB8032229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65044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B9494C0-63EE-4C6C-9335-456CF5AC1B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178662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4588721-0DC7-4DEA-8F7A-AA8EBC3794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372428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3BA5906-0BAE-4F54-8F2C-5CA2A3B020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723311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180871B-C7D9-41CB-8F2B-993D0BCF7D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572723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69976E4-7F62-440D-AC21-BD8BA9A914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924002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91E7E7D-0395-4382-9669-0D773CC5EA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9774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056D0-98D7-433A-866A-FBBA67D7E1D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272168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97EFEDD-47D9-4D0D-9581-1F767642664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449160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A996CEB-CAAD-43B9-9556-E4386F437C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91528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0FE0EE6-CE08-4DA6-91B3-6A52B576F1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163277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03FE3BD-5136-4943-A09F-A2FE55D317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628892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AEA81BB-BE28-4D2C-B723-FA811048CD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028840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C9F1E8E-7AE8-41DB-B6DF-B14DB5FBB5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218465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68D3446-0C70-4E2F-94DA-7E59136889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567020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9A0CD79-3621-4E77-8FE2-03315D10E2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994602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BFD19DF-DAEE-46EC-B919-24F47055D9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655752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EBFA289-52E3-4CF4-B5C7-37EF8CCA2B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7206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A03C4-E185-489B-B3FA-E5A3D1C779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968033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A67B5A5-1632-4CF2-88B8-73BB952F71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255613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2A8CCF3-674B-4622-B928-C1A9FA219D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564587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823FF84-FEEF-4211-8FE1-F6B827E836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133885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3E40D0C-7698-4A57-A552-6D933EC87E6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879104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94E0D5A-5C6E-4E18-BB12-F10F61D40B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705205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6CBDDEF-D863-4346-92C6-D00801E137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027135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2627499-1635-4320-B156-EEA28D6127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791958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F9C19E2-81E7-4950-B6F8-6FAB729E56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08312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AB03688-2EDE-48CE-AD7D-52C21C1753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857284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14E8FBE-B238-4961-BA35-0A58C53184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5719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56356-1AC5-4681-BCB7-B7D98BD314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067786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76D9C03-82F3-47E5-A397-130AA840BE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833868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5A6F82F-4EDF-412C-8FF2-55AB9472876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996814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9C1DAAA-8607-4E9A-B299-7736341E6E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982440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3955DB5-7FA1-44C4-95E6-0C10E1A720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716754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37EA9CC-D616-4966-AFD7-636C8493FD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34725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F752168-FDC9-4E44-95C8-CF3A72B5AD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589896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922F2C0-1D46-4081-8A67-64B61EF81F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761575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6AAE106-A469-49B9-936B-A76EF0346A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154235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D133B31-8181-447B-ADA9-575EE8133E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889894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E46F518-571A-4A20-9FCE-947B059890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351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6BB8B-9F71-46C1-A879-B5DB1F6D6C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723827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BCEE729-F7BA-476D-BB9A-8AA9BB8B1A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938715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6D64A32-ABCE-4334-B77A-DB197B9594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779103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F39B588-70EA-495B-8F12-4E4EAA6C4E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8809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6EF2F58-B631-41A7-B093-C9EF3CB5CB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898004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BE0A644-9A5C-492F-86AD-D7966B7581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027404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C9D1EAA-A5AC-458F-A44C-2E969A3BD5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941415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77183C7-69B3-4C3A-B964-DE8238BDD5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294393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F34E9E7-EBCA-47D3-97F6-BA9155F9FD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162353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462CCE7-EC54-420E-9150-5C89A8B85A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745732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F8A06DF-DF8F-46DC-A86A-05B66D7236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1065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6D4D8-1BFB-4498-8ACC-4607ED26C8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351006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325F27B-C2C9-4C8E-AD97-EF8A06047F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365319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4B003B-C7FF-4161-8805-1237CC24D4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754695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E565BB0-506A-4CE8-99B3-A5880ACD87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070955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897C88F-B331-4594-BE51-79D958D38A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137610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6B49D5E-EC41-420F-A2F2-562DCEF2DBB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197403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E1B5E55-A09E-4DC6-82AE-F9D3E0260C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697228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35DAEE9-0850-4220-A896-B781348DFE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115207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C8E4A4C-4E99-4BB5-9283-0150000621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227853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C8809C1-F7E0-4717-8DD6-8652BA5B53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730156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D136DA9-25E7-49BB-AF26-DB5C2B4538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5830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B90BC-73B0-4790-9181-0B2CEEE5C8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807580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1558646-4F45-444E-8A34-57C720C2D9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184235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B90A4CD-F3CD-4908-8184-4861691890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06406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D95DE03-F9FD-4EEF-9415-45201067D6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582512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D38B39C-935A-4922-81F8-59C465F140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147867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C9BB5F0-4458-4B6D-9CCF-591917C732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104356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09C78F1-AE3C-4078-98F4-0DC88DCA8B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828535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A94CDCB-13FB-462C-AD18-583ABD217D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666487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0A3C1EB-72CD-4461-B671-428BC8F06E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027763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60569C-15A5-4EA6-98D3-40F026A589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733777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464348-6E78-45BE-928D-B91636DD4A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1172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C16E-836C-4BC2-A92A-3D430C9103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993844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39B9BA-A924-4711-9121-AAEEAE8D71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26718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6B6E946-5FCD-451B-B157-FE8B1D4ECA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276335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3210C4-4C46-4306-9A42-AC2395C206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08803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0EC9D0-91B3-404A-9346-38C41A7FDE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48626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16CC6B-AD00-4CE3-8907-90AAF5CDE6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667918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1BDABD-4B69-4F18-9C82-97CA3ABF91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651620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E6EBE3-7B87-490F-9E7A-403645B571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855298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F9CA0E-00D9-4B4E-A6C9-D3AEBCED3E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998580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98EE03-E01D-436A-96E1-44318D6836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096716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9058A0-FDEE-4664-B672-CEE7A7C978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1140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B8FAC-F807-4006-B699-68136E02B9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853915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2DBA07-DDFD-49CF-939B-C758261DB3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441558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E1954C-EA4E-4DE5-9207-C027CE81D9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176944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8711A7-ED10-4D2A-89B7-FA1D414286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82593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AEA0FA-4781-4436-B347-24AE346A2D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584648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FACB592-7E92-4B72-A242-8D92763BB4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275787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67C95B-AEA4-4AA3-9A65-AE497926AC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70846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72F34D-30B6-45B5-BFF2-4424469222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36864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5E18B4-6DCB-4C38-9E90-93535276EA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924951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9A8EAF-2C58-461E-AAE4-5B645A6B85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312399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B8190AB-E113-439F-A637-1F667ACBD5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822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41CA8-6D8A-4FAE-BE94-2D1ABDF002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7316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78445-3B8A-4092-AA6A-FF6FF88A46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713887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87E655-1267-46EB-AAFA-DBBD6765F7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681421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71C173F-1ECA-49CA-AD47-B3F30047E6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778862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FC3424-12AA-4C1A-8AC4-93F6549420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018580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3F7334-9451-4A51-B2AA-41DBACB498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020517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EECB62-27E0-4707-B1CA-AB2ADE4A88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42183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941A83-A0D3-4417-A12B-A1D6C60DA2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661122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77D086F-D648-4B27-9809-5C40DA89AF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276121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DDF7A3F-7BD8-474E-AD52-BB99F657CE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214828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798619-302C-4E4B-AE3A-304D6E49D0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884607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88E8C79-BA85-49CE-A9A0-8DEC569654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8216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B5A98-6E1C-4365-B976-8243A1AD57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808903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8D732B-A07C-4C25-9D4D-BAD0961F1C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215035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FDDABAF-F2AE-434B-8C24-8BAFDF5373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062074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0E8342-E87D-4552-A441-EF5476C4AB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401188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ECFC77-F003-4ACF-99B9-4714EB8FF2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051087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4B7402-F467-43F9-A595-5FAED77B76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647347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DE9F58-D5FF-4887-8A9F-BB08F5A01E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132259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32E5ED-284E-401C-A7D9-845BD42BE3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846971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678441-7675-4F88-B4CB-8E8415E7F5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720279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D765DC8-FC12-4ADD-BDE4-1D38F642F4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142179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37238E-DA00-4887-BFC2-16D6D57318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6159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AF070-CE34-4A44-B5D5-C0256977CA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113775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20E458-4DDA-4F7B-BC72-FE0E7993FE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563324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E667D9-5CB5-4825-817B-A546303A56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454476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C78EC99-900E-403B-B67C-E84A8FBB38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419881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7376F5-9FE8-4267-990A-59A520C1CD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386204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4A8AB44-51D7-4071-8DEF-4028EFC867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0004499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EBBF46-172C-48CA-B2E1-1BB2863B4F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863286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7E2DE78-3DC7-4019-8090-D0C9F2670A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856933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3A12651-D7EE-4C27-9CB7-69247284E9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0363706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DE32D94-0CAB-4465-B131-518A94437B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89806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F7C6D50-E1E3-4E9A-90C8-E4876AA665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1211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5A2D2-8527-4FEF-BF8A-7105AA2786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494766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3BB61D8-449D-4F25-8C6A-5AA271FF62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626758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803C9C1-3FF8-4615-8CB5-172F18B5BB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311222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6A5AC29-DAA2-4C07-BEC7-E0656B9310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658577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3A65390-7023-4AB3-8C7B-E7C83059DB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467497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4CF746C-016C-42E1-8D0C-510F3D6E3B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351327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5BAB00-71F3-48FC-9E2E-1338577A99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260953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949A35D-1987-4F94-A69E-18F7EF4202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001324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96ED375-8378-4746-BC77-FA8D52738A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756172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AFF2907-CBCE-439A-A5D3-033DBA302B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3530902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066D771-9629-4E4E-83C4-18737AC493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0688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BEF35-3740-4831-B376-225B80CA15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864862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49CBFBD-5BD0-4D5E-8DD9-4ED8BA30AA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374216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7DB4AA8-226D-4478-95C5-0590D419EF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273226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D472F20-2A3A-4127-96DB-F992A16E72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133674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A6202F7-0FB6-4F8E-8B71-7252674F0E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693590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3496DC-A621-416F-B8F1-85B18131A7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310132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2CEADCC-02D2-42BC-A6AE-631E82A6AC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611334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91FF73C-3E42-4F65-8270-0ABBC703D6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6397481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590D906-669C-4F6D-AAFB-8B1E2BD0DB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323317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A640AB9-37AB-41A4-8EBD-A8F97E4CF3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543058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0C57978-C5D3-4ADE-B456-56B3F5A5D1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32401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93EDC-945E-4581-8347-BD9DEE6E49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4491618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CF7561-B012-4E42-8B8C-93A41229D5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334729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408F9BA-7E49-46BF-860C-DF14443BE3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042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AFD6987-9649-4872-9D05-23D91BD00F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667386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3D0DC20-0C0D-40D2-9E77-E6B0EF98CB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0041815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08EA25C-2CA9-4D59-931F-68B358C215B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68849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7231D3F-5F12-4120-8AF7-46EB621474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997852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180B70C-7B71-4CE3-B8DC-9B19737BFA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77230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C2F2778-F406-4E86-BDDD-4AE459F90B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8748052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FBF2429-9F3E-4F63-8C4D-D7177343EE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2365210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F22919-E92C-4068-BF27-151696229383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544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166A5-B024-434B-9780-22932A3A5F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0162802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D64AF-7608-4E51-92C0-D9E3072A69BC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040909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239239-F862-4213-8AF4-9D95704D355E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601709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D21C8F-0CC8-4C6B-B728-FAF5538E647C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87158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18021-F236-47F5-8153-3FA29D8B81CC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20239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33A290-B2E2-4E35-86F7-5F3F8EEEA2B1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58963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0FF7A-C405-4EA7-B1B9-AD7947339172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01931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49D239-3154-4603-9E8D-5CCB991C3BC2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167119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677C28-C27A-46E2-BD3A-6E2FD3D37EC6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84918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A4606B-7D67-4E11-AF92-9F329D5AE18B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03287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6BD6C-B086-48A7-B6CB-48E2DD3888C4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9318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6FC42-681D-41C5-8DE3-B6AC6D34DF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772487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26B35C-8251-452F-8844-85973037FD21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5103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728BA7-E365-4995-A9EF-B0CD0CAEFFF7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37475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6A7D84-26DB-4D47-8944-FA95F21DE6B7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28841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E3ACD-8700-48DA-AF5F-27B2A4492EB2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270951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36B06-3F94-48FA-9D63-9E16CA15B2A6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192967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4CDB41-554F-4D73-B9D2-40986E6C7F85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85787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A22D2A-C939-4054-A0BE-6FC636CE9594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58158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EB7C47-F67F-4789-A50F-8BF488C9C6E8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64860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6E8016-C3EA-45ED-89F4-78E5C23D2059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946495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4BDE4B-D54E-4473-B1DE-0BDEFFFEA91E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342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E1A31-4832-47AD-8207-DD70D90ACD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50121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D9C673-B87C-4EA0-936C-63B0272D4C78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76621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FF7E5B-44C7-4BCC-94E9-8765B72C075F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530126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201C-13E4-449D-953F-3534F07405DD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8155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5F0AE-CF31-42DE-B117-D94C0397B163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59892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6A7D-683F-459B-AD29-E0E4E11A363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38340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45548-B7CA-4617-B8D8-773FE3D4AD4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40976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9DE3D-FD7F-4A74-A2A4-D96532098228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06394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5BD4C-E1E4-4FE2-836F-8634245A261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75012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8DC4A-6D95-4BB1-8DDF-62A6C26B00A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7157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A9D62-2666-431A-B52F-FD81C9535793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87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2B86-C832-43E4-BF6F-F646DD01A2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33210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33CC-87E7-42A6-AA46-6376D06E3A3A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12323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4F004-4F08-4EDE-8B11-0DD881F6A119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6224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999FF-BFE3-4003-8A20-6857BFC2B07D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5036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1F10BC-8421-818B-2C6A-85986ECE2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F7F4A3-3694-2A7E-17C8-A96C6744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C16D12-3D94-9BCF-27C2-2D133D4D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6C61B14-43B9-47F7-B8DB-818D34850788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05.11.2022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001842-536C-453E-E519-40806BBE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C78AAC-FB59-F002-84BE-2742AEBC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AEC54AC-7BB7-4F77-9074-D4BC638CDAB1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8931871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3D14BC-7CCA-C897-2799-B58C41CB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3665ED-DCAE-6908-9238-7A6F63A98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041B9E-4672-CFB5-7118-9B726AA4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6C61B14-43B9-47F7-B8DB-818D34850788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05.11.2022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D07932-F34A-1466-D4D2-3973FC0D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30F63C-0D93-9963-39D8-05506B5E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AEC54AC-7BB7-4F77-9074-D4BC638CDAB1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8781678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CA26E-C5D7-172B-B465-52F6D7AC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1AA16A-A756-BCFE-D319-127280D67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94F625-ADED-1CF9-82DF-030BBD0C6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6C61B14-43B9-47F7-B8DB-818D34850788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05.11.2022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FD965A-E22A-EE25-B209-4A856C845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2D248B-5C92-CF0C-1741-C0FCAC15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AEC54AC-7BB7-4F77-9074-D4BC638CDAB1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0151945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93C01-321F-7181-C191-D3B9EE324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A11BC4-0E13-23F3-2A14-D1AC0C72C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F7D623-66DF-E43E-9F18-967F0AC33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37BA5D-2F8E-ECE4-122F-DBDD5CFF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6C61B14-43B9-47F7-B8DB-818D34850788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05.11.2022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C300AC-2925-C191-F4E2-12E9036E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A2A1E5-D2C1-D909-9D40-A9375930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AEC54AC-7BB7-4F77-9074-D4BC638CDAB1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0589208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68CFF-23DB-D5C3-709F-E6AACDDBC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FBA949-9B34-DB14-A086-1A0D2023E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83B865C-349A-BDA8-C738-E4B495912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5209B67-8E6C-AE0A-6D8F-66C425131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BC52D71-87A0-C2B8-F84B-FFE104062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37DA8FA-6623-DE03-3F0E-E3199C1B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6C61B14-43B9-47F7-B8DB-818D34850788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05.11.2022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2FC563-88D2-7BF2-BFD2-6EB8EEF3B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1F11DA3-8023-6A2A-E083-29573BE5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AEC54AC-7BB7-4F77-9074-D4BC638CDAB1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6624107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7A410-7743-7ACF-2F55-E5A48A1A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BCC0E5-A17B-E835-4963-AC68696A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6C61B14-43B9-47F7-B8DB-818D34850788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05.11.2022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246736-DB88-7919-584E-48B33417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BF8F0C-1FBA-1DBE-0E30-C429A48E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AEC54AC-7BB7-4F77-9074-D4BC638CDAB1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0275314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E5BA17E-3C13-845A-8C3B-C257AFA0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6C61B14-43B9-47F7-B8DB-818D34850788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05.11.2022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1C0F5B-F2ED-0263-DBB5-43590D947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02198D-BC46-EC62-64DA-95A7F6BE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AEC54AC-7BB7-4F77-9074-D4BC638CDAB1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225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27B9E-0274-4A43-B3F5-EDA3AF4602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5379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3D92E-4614-4573-AF1E-37A9205271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9763256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2647BA-E133-9F2D-030B-B0DD9CE7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9B5240-48D3-55B9-E321-AE0080A92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366601-27AE-98CA-2C27-902BFC9B4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E43147-5B93-6DDF-FF67-62235BDB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6C61B14-43B9-47F7-B8DB-818D34850788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05.11.2022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162DC1-A5CC-D400-5CAA-AA77CCD9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799983-0BF1-C463-7362-C9BF80E9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AEC54AC-7BB7-4F77-9074-D4BC638CDAB1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2513078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953F1-CC6F-AC98-1A2A-65F640F3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EE99C97-3E7C-DDBE-63DB-3B7DA830F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C682E99-9B0C-7DED-514D-73F3595F3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8F81C6-DC33-5AAB-5429-8D63FD681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6C61B14-43B9-47F7-B8DB-818D34850788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05.11.2022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BEE625-AA34-53CE-0D9D-197415EF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652DD1-E364-8B63-B9A5-2ED6F0A1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AEC54AC-7BB7-4F77-9074-D4BC638CDAB1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6815787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14FC9-FAA2-2AFA-720B-7D071712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D60DB8-B54B-8D46-AFE3-19A92E851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17C307-BA11-9863-786E-C67BD92F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6C61B14-43B9-47F7-B8DB-818D34850788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05.11.2022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296B87-CC9D-AEF8-B354-8E6829E9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A96825-3E49-9D59-21DB-1A40AEEC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AEC54AC-7BB7-4F77-9074-D4BC638CDAB1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3557002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C812053-EEC3-7651-614B-BFCE0C649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F7A16E-A221-4E44-5CC6-4E9FAEC99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B37EC3-AFFA-BB6F-73DF-F11513DDA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6C61B14-43B9-47F7-B8DB-818D34850788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05.11.2022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824D9F-20F2-9EE7-FCDD-60D1CC0BC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10A3CC-D02B-FF6C-F644-BDF210E9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AEC54AC-7BB7-4F77-9074-D4BC638CDAB1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5753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F397-95FA-4BA1-8AEF-97A96303F4B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70525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A4166-5829-4EAB-8D97-66DCA61A32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9038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3C542-4FAC-4775-AAAC-51F9EA7A99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6093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86403-393F-4F7B-9F27-22F5E89587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3025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B3450-362A-4D3D-90B8-968D92A1FC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84474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016D3-0FFE-464B-AFD8-1E6AE949E1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1956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C0ADC-9726-4A4C-80D6-EBC897A258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85824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F6B69-9A96-466A-8F87-8F620B3C1B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7549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12C94-EDF8-4340-B2A1-0857634D23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742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6ED5E-09FF-402D-9038-96374FE1BAD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58189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F5A9F-0CED-46C9-8B84-47AA00B5DB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79149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5A289-A23D-4F2F-98EA-F9B34A125B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792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E84B4-2C9A-4D9D-BB4F-838F251AE6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28289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11972-0A3D-41DE-9CB9-2A37F4F0BF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41328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ED735-59BA-4504-BC47-2D58A27FD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14827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2824C-372A-47FF-822C-FF1E0DC029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49467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A025A-0507-4846-B974-7174A86EA7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80426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491E7-0184-4165-8CFB-613EF3EAEE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61681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7EA1-E41E-4BF1-82DB-F551B977D7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5368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6D6B9-0EB5-40D9-B87A-A26938710B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247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2842B-3051-407C-BA30-11BB486C85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85269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0317D2-4A74-4179-B5EE-3F7D43806A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3049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AC787C8-B803-4CA0-8BA9-34408C7149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07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B52E1BC-769F-4747-8926-0781E5BF67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56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E845D5-D36F-4D34-960F-C57DCFF7ED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0134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CE9293-7532-4BF8-96AF-F309E91EB9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7890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5B38A5-AD74-42EB-A2C0-F7CD1D60D8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5468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FD8D01-E34F-4FEC-9CCC-D015C73532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3044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4836351-8F9D-4844-BC77-A0AF7D0BAA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2303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3D3C388-2405-4068-A982-1F99748304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3398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E636A5-76D8-4155-9757-EE48027E1C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0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E256E-F8E7-4AED-8E5D-7974942B2F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61781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7F2861B-C8C2-489D-BC57-24E5DBB692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981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F3CF80-B15B-4F91-8B99-895FDD1D07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2124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E73147-5AC9-4457-BAA8-6BD923354B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0774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4FE401-ECA6-42E8-9E42-2E089AC1E8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0854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DC6FC13-C3EF-471D-8C22-07B147F908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962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C165E9-F19A-4BFE-B905-8DAC105584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7206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56C415-6FB4-4D44-86A4-F6F669FE27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9404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338CD6-A5C5-4EBC-A093-0F91E92E15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165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72087CC-C923-45B3-9619-3F4F542E3C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5297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6C5DC9-012C-4AB1-B15E-FD55C57247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50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64C69-F5E0-491F-9111-4E17561DA3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89593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96F904-E152-49E5-9FB7-27C069408C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091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6D2711-AC60-4AF6-83A9-8F943F4DE1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9069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4842F2-C883-486B-A8F3-BA9B3676B5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6063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D5C2F45-E649-4AF4-A3BD-D882D00D3A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2196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9AC5B-DB50-4BDD-B99C-37943A6BBA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2134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EB758-8FC0-4DF0-A809-79643DA03C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06164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A2C77-97FE-4E52-B4FC-BEBF8B8B52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61304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B015D-D80B-478A-BA3D-42ADD87F08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84880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CB5C1-E3F4-4F22-B163-43C78D1606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93133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0431C-BAB6-4CE3-98A0-3B91EBAF0A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826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9E25B-7989-40E1-A894-8686027BEF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95391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7DEA7-C498-4F27-81DE-0880B48396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92521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1F818-6B78-47F2-B077-EB0178607B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75520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D41B-979B-4B83-B991-5B1B2FE5C8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47200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E328C-B32E-41BE-9675-217DDE81E0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89114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D5BC6-7A21-48E2-8CCC-B6A195815C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97059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636B2-87C3-460C-94BC-3468EDB2367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0168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02B5BA-AA06-41C1-B4EE-3CE5F11719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4597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6CACB3-E712-4101-BC7E-97106B99F0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0901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38D8194-F9F6-4C4F-A0D3-0159DA3E80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8240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66A893-67BA-4354-8D5B-025A8AE4E3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13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291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0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1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20.xml"/><Relationship Id="rId12" Type="http://schemas.openxmlformats.org/officeDocument/2006/relationships/slideLayout" Target="../slideLayouts/slideLayout325.xml"/><Relationship Id="rId2" Type="http://schemas.openxmlformats.org/officeDocument/2006/relationships/slideLayout" Target="../slideLayouts/slideLayout315.xml"/><Relationship Id="rId1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9.xml"/><Relationship Id="rId11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22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27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65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60.xml"/><Relationship Id="rId1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4.xml"/><Relationship Id="rId11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363.xml"/><Relationship Id="rId10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7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7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6.xml"/><Relationship Id="rId12" Type="http://schemas.openxmlformats.org/officeDocument/2006/relationships/slideLayout" Target="../slideLayouts/slideLayout381.xml"/><Relationship Id="rId2" Type="http://schemas.openxmlformats.org/officeDocument/2006/relationships/slideLayout" Target="../slideLayouts/slideLayout371.xml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Relationship Id="rId11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4.xml"/><Relationship Id="rId10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9.xml"/><Relationship Id="rId3" Type="http://schemas.openxmlformats.org/officeDocument/2006/relationships/slideLayout" Target="../slideLayouts/slideLayout384.xml"/><Relationship Id="rId7" Type="http://schemas.openxmlformats.org/officeDocument/2006/relationships/slideLayout" Target="../slideLayouts/slideLayout388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83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1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0.xml"/><Relationship Id="rId3" Type="http://schemas.openxmlformats.org/officeDocument/2006/relationships/slideLayout" Target="../slideLayouts/slideLayout395.xml"/><Relationship Id="rId7" Type="http://schemas.openxmlformats.org/officeDocument/2006/relationships/slideLayout" Target="../slideLayouts/slideLayout399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94.xml"/><Relationship Id="rId1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8.xml"/><Relationship Id="rId11" Type="http://schemas.openxmlformats.org/officeDocument/2006/relationships/slideLayout" Target="../slideLayouts/slideLayout403.xml"/><Relationship Id="rId5" Type="http://schemas.openxmlformats.org/officeDocument/2006/relationships/slideLayout" Target="../slideLayouts/slideLayout397.xml"/><Relationship Id="rId10" Type="http://schemas.openxmlformats.org/officeDocument/2006/relationships/slideLayout" Target="../slideLayouts/slideLayout402.xml"/><Relationship Id="rId4" Type="http://schemas.openxmlformats.org/officeDocument/2006/relationships/slideLayout" Target="../slideLayouts/slideLayout396.xml"/><Relationship Id="rId9" Type="http://schemas.openxmlformats.org/officeDocument/2006/relationships/slideLayout" Target="../slideLayouts/slideLayout40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5C6086E-9CB9-4EC5-8624-D78F796734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9" r:id="rId1"/>
    <p:sldLayoutId id="2147485770" r:id="rId2"/>
    <p:sldLayoutId id="2147485771" r:id="rId3"/>
    <p:sldLayoutId id="2147485772" r:id="rId4"/>
    <p:sldLayoutId id="2147485773" r:id="rId5"/>
    <p:sldLayoutId id="2147485774" r:id="rId6"/>
    <p:sldLayoutId id="2147485775" r:id="rId7"/>
    <p:sldLayoutId id="2147485776" r:id="rId8"/>
    <p:sldLayoutId id="2147485777" r:id="rId9"/>
    <p:sldLayoutId id="2147485778" r:id="rId10"/>
    <p:sldLayoutId id="2147485779" r:id="rId11"/>
    <p:sldLayoutId id="21474857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4340B06-D100-470B-97A3-2E87601E50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8" r:id="rId1"/>
    <p:sldLayoutId id="2147485889" r:id="rId2"/>
    <p:sldLayoutId id="2147485890" r:id="rId3"/>
    <p:sldLayoutId id="2147485891" r:id="rId4"/>
    <p:sldLayoutId id="2147485892" r:id="rId5"/>
    <p:sldLayoutId id="2147485893" r:id="rId6"/>
    <p:sldLayoutId id="2147485894" r:id="rId7"/>
    <p:sldLayoutId id="2147485895" r:id="rId8"/>
    <p:sldLayoutId id="2147485896" r:id="rId9"/>
    <p:sldLayoutId id="2147485897" r:id="rId10"/>
    <p:sldLayoutId id="2147485898" r:id="rId11"/>
    <p:sldLayoutId id="21474858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1497083-3286-450E-A1B7-E7F1324950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0" r:id="rId1"/>
    <p:sldLayoutId id="2147485901" r:id="rId2"/>
    <p:sldLayoutId id="2147485902" r:id="rId3"/>
    <p:sldLayoutId id="2147485903" r:id="rId4"/>
    <p:sldLayoutId id="2147485904" r:id="rId5"/>
    <p:sldLayoutId id="2147485905" r:id="rId6"/>
    <p:sldLayoutId id="2147485906" r:id="rId7"/>
    <p:sldLayoutId id="2147485907" r:id="rId8"/>
    <p:sldLayoutId id="2147485908" r:id="rId9"/>
    <p:sldLayoutId id="2147485909" r:id="rId10"/>
    <p:sldLayoutId id="2147485910" r:id="rId11"/>
    <p:sldLayoutId id="21474859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8BA0E74-C784-477B-AC2C-838C690749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2" r:id="rId1"/>
    <p:sldLayoutId id="2147485913" r:id="rId2"/>
    <p:sldLayoutId id="2147485914" r:id="rId3"/>
    <p:sldLayoutId id="2147485915" r:id="rId4"/>
    <p:sldLayoutId id="2147485916" r:id="rId5"/>
    <p:sldLayoutId id="2147485917" r:id="rId6"/>
    <p:sldLayoutId id="2147485918" r:id="rId7"/>
    <p:sldLayoutId id="2147485919" r:id="rId8"/>
    <p:sldLayoutId id="2147485920" r:id="rId9"/>
    <p:sldLayoutId id="2147485921" r:id="rId10"/>
    <p:sldLayoutId id="2147485922" r:id="rId11"/>
    <p:sldLayoutId id="21474859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35AF6B-DB53-442B-AA61-31345447FF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4" r:id="rId1"/>
    <p:sldLayoutId id="2147485925" r:id="rId2"/>
    <p:sldLayoutId id="2147485926" r:id="rId3"/>
    <p:sldLayoutId id="2147485927" r:id="rId4"/>
    <p:sldLayoutId id="2147485928" r:id="rId5"/>
    <p:sldLayoutId id="2147485929" r:id="rId6"/>
    <p:sldLayoutId id="2147485930" r:id="rId7"/>
    <p:sldLayoutId id="2147485931" r:id="rId8"/>
    <p:sldLayoutId id="2147485932" r:id="rId9"/>
    <p:sldLayoutId id="2147485933" r:id="rId10"/>
    <p:sldLayoutId id="2147485934" r:id="rId11"/>
    <p:sldLayoutId id="21474859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5F16AA0-F6CE-48F1-8A28-65FB0CFFAE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6" r:id="rId1"/>
    <p:sldLayoutId id="2147485937" r:id="rId2"/>
    <p:sldLayoutId id="2147485938" r:id="rId3"/>
    <p:sldLayoutId id="2147485939" r:id="rId4"/>
    <p:sldLayoutId id="2147485940" r:id="rId5"/>
    <p:sldLayoutId id="2147485941" r:id="rId6"/>
    <p:sldLayoutId id="2147485942" r:id="rId7"/>
    <p:sldLayoutId id="2147485943" r:id="rId8"/>
    <p:sldLayoutId id="2147485944" r:id="rId9"/>
    <p:sldLayoutId id="2147485945" r:id="rId10"/>
    <p:sldLayoutId id="21474859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AD74500-B4F4-461C-860A-4E4CEACE72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7" r:id="rId1"/>
    <p:sldLayoutId id="2147485948" r:id="rId2"/>
    <p:sldLayoutId id="2147485949" r:id="rId3"/>
    <p:sldLayoutId id="2147485950" r:id="rId4"/>
    <p:sldLayoutId id="2147485951" r:id="rId5"/>
    <p:sldLayoutId id="2147485952" r:id="rId6"/>
    <p:sldLayoutId id="2147485953" r:id="rId7"/>
    <p:sldLayoutId id="2147485954" r:id="rId8"/>
    <p:sldLayoutId id="2147485955" r:id="rId9"/>
    <p:sldLayoutId id="2147485956" r:id="rId10"/>
    <p:sldLayoutId id="2147485957" r:id="rId11"/>
    <p:sldLayoutId id="21474859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8253004-5BA8-4A51-B919-3332D08711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9" r:id="rId1"/>
    <p:sldLayoutId id="2147485960" r:id="rId2"/>
    <p:sldLayoutId id="2147485961" r:id="rId3"/>
    <p:sldLayoutId id="2147485962" r:id="rId4"/>
    <p:sldLayoutId id="2147485963" r:id="rId5"/>
    <p:sldLayoutId id="2147485964" r:id="rId6"/>
    <p:sldLayoutId id="2147485965" r:id="rId7"/>
    <p:sldLayoutId id="2147485966" r:id="rId8"/>
    <p:sldLayoutId id="2147485967" r:id="rId9"/>
    <p:sldLayoutId id="2147485968" r:id="rId10"/>
    <p:sldLayoutId id="21474859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DFDED1F-A7D2-478D-B1E6-5BE64D0EBE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0" r:id="rId1"/>
    <p:sldLayoutId id="2147485971" r:id="rId2"/>
    <p:sldLayoutId id="2147485972" r:id="rId3"/>
    <p:sldLayoutId id="2147485973" r:id="rId4"/>
    <p:sldLayoutId id="2147485974" r:id="rId5"/>
    <p:sldLayoutId id="2147485975" r:id="rId6"/>
    <p:sldLayoutId id="2147485976" r:id="rId7"/>
    <p:sldLayoutId id="2147485977" r:id="rId8"/>
    <p:sldLayoutId id="2147485978" r:id="rId9"/>
    <p:sldLayoutId id="2147485979" r:id="rId10"/>
    <p:sldLayoutId id="21474859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6D95A59-3B27-458C-84CD-B28D06890C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1" r:id="rId1"/>
    <p:sldLayoutId id="2147485982" r:id="rId2"/>
    <p:sldLayoutId id="2147485983" r:id="rId3"/>
    <p:sldLayoutId id="2147485984" r:id="rId4"/>
    <p:sldLayoutId id="2147485985" r:id="rId5"/>
    <p:sldLayoutId id="2147485986" r:id="rId6"/>
    <p:sldLayoutId id="2147485987" r:id="rId7"/>
    <p:sldLayoutId id="2147485988" r:id="rId8"/>
    <p:sldLayoutId id="2147485989" r:id="rId9"/>
    <p:sldLayoutId id="2147485990" r:id="rId10"/>
    <p:sldLayoutId id="2147485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3BE95B9-66DB-4479-8919-E174637146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2" r:id="rId1"/>
    <p:sldLayoutId id="2147485993" r:id="rId2"/>
    <p:sldLayoutId id="2147485994" r:id="rId3"/>
    <p:sldLayoutId id="2147485995" r:id="rId4"/>
    <p:sldLayoutId id="2147485996" r:id="rId5"/>
    <p:sldLayoutId id="2147485997" r:id="rId6"/>
    <p:sldLayoutId id="2147485998" r:id="rId7"/>
    <p:sldLayoutId id="2147485999" r:id="rId8"/>
    <p:sldLayoutId id="2147486000" r:id="rId9"/>
    <p:sldLayoutId id="2147486001" r:id="rId10"/>
    <p:sldLayoutId id="2147486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C1C60C3-363A-4D38-95BA-B42F8BCDE0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3" r:id="rId1"/>
    <p:sldLayoutId id="2147485794" r:id="rId2"/>
    <p:sldLayoutId id="2147485795" r:id="rId3"/>
    <p:sldLayoutId id="2147485796" r:id="rId4"/>
    <p:sldLayoutId id="2147485797" r:id="rId5"/>
    <p:sldLayoutId id="2147485798" r:id="rId6"/>
    <p:sldLayoutId id="2147485799" r:id="rId7"/>
    <p:sldLayoutId id="2147485800" r:id="rId8"/>
    <p:sldLayoutId id="2147485801" r:id="rId9"/>
    <p:sldLayoutId id="2147485802" r:id="rId10"/>
    <p:sldLayoutId id="2147485803" r:id="rId11"/>
    <p:sldLayoutId id="21474858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4CD3042-D846-4C93-8404-4C297C4D9E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3" r:id="rId1"/>
    <p:sldLayoutId id="2147486004" r:id="rId2"/>
    <p:sldLayoutId id="2147486005" r:id="rId3"/>
    <p:sldLayoutId id="2147486006" r:id="rId4"/>
    <p:sldLayoutId id="2147486007" r:id="rId5"/>
    <p:sldLayoutId id="2147486008" r:id="rId6"/>
    <p:sldLayoutId id="2147486009" r:id="rId7"/>
    <p:sldLayoutId id="2147486010" r:id="rId8"/>
    <p:sldLayoutId id="2147486011" r:id="rId9"/>
    <p:sldLayoutId id="2147486012" r:id="rId10"/>
    <p:sldLayoutId id="21474860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21D2105-BA23-40F8-92B7-1380D375D55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4" r:id="rId1"/>
    <p:sldLayoutId id="2147486015" r:id="rId2"/>
    <p:sldLayoutId id="2147486016" r:id="rId3"/>
    <p:sldLayoutId id="2147486017" r:id="rId4"/>
    <p:sldLayoutId id="2147486018" r:id="rId5"/>
    <p:sldLayoutId id="2147486019" r:id="rId6"/>
    <p:sldLayoutId id="2147486020" r:id="rId7"/>
    <p:sldLayoutId id="2147486021" r:id="rId8"/>
    <p:sldLayoutId id="2147486022" r:id="rId9"/>
    <p:sldLayoutId id="2147486023" r:id="rId10"/>
    <p:sldLayoutId id="21474860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2A05988-28BA-4C07-84D2-FEA3C2E534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5" r:id="rId1"/>
    <p:sldLayoutId id="2147486026" r:id="rId2"/>
    <p:sldLayoutId id="2147486027" r:id="rId3"/>
    <p:sldLayoutId id="2147486028" r:id="rId4"/>
    <p:sldLayoutId id="2147486029" r:id="rId5"/>
    <p:sldLayoutId id="2147486030" r:id="rId6"/>
    <p:sldLayoutId id="2147486031" r:id="rId7"/>
    <p:sldLayoutId id="2147486032" r:id="rId8"/>
    <p:sldLayoutId id="2147486033" r:id="rId9"/>
    <p:sldLayoutId id="2147486034" r:id="rId10"/>
    <p:sldLayoutId id="21474860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6E2EC09-6CDA-407A-93B7-F2C8D1918A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6" r:id="rId1"/>
    <p:sldLayoutId id="2147486037" r:id="rId2"/>
    <p:sldLayoutId id="2147486038" r:id="rId3"/>
    <p:sldLayoutId id="2147486039" r:id="rId4"/>
    <p:sldLayoutId id="2147486040" r:id="rId5"/>
    <p:sldLayoutId id="2147486041" r:id="rId6"/>
    <p:sldLayoutId id="2147486042" r:id="rId7"/>
    <p:sldLayoutId id="2147486043" r:id="rId8"/>
    <p:sldLayoutId id="2147486044" r:id="rId9"/>
    <p:sldLayoutId id="2147486045" r:id="rId10"/>
    <p:sldLayoutId id="21474860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F1D71DA-ADF5-4EC2-863F-BC2AEAF49A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7" r:id="rId1"/>
    <p:sldLayoutId id="2147486048" r:id="rId2"/>
    <p:sldLayoutId id="2147486049" r:id="rId3"/>
    <p:sldLayoutId id="2147486050" r:id="rId4"/>
    <p:sldLayoutId id="2147486051" r:id="rId5"/>
    <p:sldLayoutId id="2147486052" r:id="rId6"/>
    <p:sldLayoutId id="2147486053" r:id="rId7"/>
    <p:sldLayoutId id="2147486054" r:id="rId8"/>
    <p:sldLayoutId id="2147486055" r:id="rId9"/>
    <p:sldLayoutId id="2147486056" r:id="rId10"/>
    <p:sldLayoutId id="21474860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434EFC8-AEFA-4A0F-A6D6-267F20511E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8" r:id="rId1"/>
    <p:sldLayoutId id="2147486059" r:id="rId2"/>
    <p:sldLayoutId id="2147486060" r:id="rId3"/>
    <p:sldLayoutId id="2147486061" r:id="rId4"/>
    <p:sldLayoutId id="2147486062" r:id="rId5"/>
    <p:sldLayoutId id="2147486063" r:id="rId6"/>
    <p:sldLayoutId id="2147486064" r:id="rId7"/>
    <p:sldLayoutId id="2147486065" r:id="rId8"/>
    <p:sldLayoutId id="2147486066" r:id="rId9"/>
    <p:sldLayoutId id="2147486067" r:id="rId10"/>
    <p:sldLayoutId id="2147486068" r:id="rId11"/>
    <p:sldLayoutId id="21474860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2DBEEDF-FF27-4343-A162-B8CE5639EEA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0" r:id="rId1"/>
    <p:sldLayoutId id="2147486071" r:id="rId2"/>
    <p:sldLayoutId id="2147486072" r:id="rId3"/>
    <p:sldLayoutId id="2147486073" r:id="rId4"/>
    <p:sldLayoutId id="2147486074" r:id="rId5"/>
    <p:sldLayoutId id="2147486075" r:id="rId6"/>
    <p:sldLayoutId id="2147486076" r:id="rId7"/>
    <p:sldLayoutId id="2147486077" r:id="rId8"/>
    <p:sldLayoutId id="2147486078" r:id="rId9"/>
    <p:sldLayoutId id="2147486079" r:id="rId10"/>
    <p:sldLayoutId id="2147486080" r:id="rId11"/>
    <p:sldLayoutId id="21474860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ED7437B-E59E-415E-BD06-FAFCD2E8C3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2" r:id="rId1"/>
    <p:sldLayoutId id="2147486083" r:id="rId2"/>
    <p:sldLayoutId id="2147486084" r:id="rId3"/>
    <p:sldLayoutId id="2147486085" r:id="rId4"/>
    <p:sldLayoutId id="2147486086" r:id="rId5"/>
    <p:sldLayoutId id="2147486087" r:id="rId6"/>
    <p:sldLayoutId id="2147486088" r:id="rId7"/>
    <p:sldLayoutId id="2147486089" r:id="rId8"/>
    <p:sldLayoutId id="2147486090" r:id="rId9"/>
    <p:sldLayoutId id="2147486091" r:id="rId10"/>
    <p:sldLayoutId id="2147486092" r:id="rId11"/>
    <p:sldLayoutId id="21474860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3E353DE-8ED5-45E4-BD7E-868C7AF30F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4" r:id="rId1"/>
    <p:sldLayoutId id="2147486095" r:id="rId2"/>
    <p:sldLayoutId id="2147486096" r:id="rId3"/>
    <p:sldLayoutId id="2147486097" r:id="rId4"/>
    <p:sldLayoutId id="2147486098" r:id="rId5"/>
    <p:sldLayoutId id="2147486099" r:id="rId6"/>
    <p:sldLayoutId id="2147486100" r:id="rId7"/>
    <p:sldLayoutId id="2147486101" r:id="rId8"/>
    <p:sldLayoutId id="2147486102" r:id="rId9"/>
    <p:sldLayoutId id="2147486103" r:id="rId10"/>
    <p:sldLayoutId id="2147486104" r:id="rId11"/>
    <p:sldLayoutId id="21474861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E277A69-9789-40A6-AE5B-5DEC31E0B1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6" r:id="rId1"/>
    <p:sldLayoutId id="2147486107" r:id="rId2"/>
    <p:sldLayoutId id="2147486108" r:id="rId3"/>
    <p:sldLayoutId id="2147486109" r:id="rId4"/>
    <p:sldLayoutId id="2147486110" r:id="rId5"/>
    <p:sldLayoutId id="2147486111" r:id="rId6"/>
    <p:sldLayoutId id="2147486112" r:id="rId7"/>
    <p:sldLayoutId id="2147486113" r:id="rId8"/>
    <p:sldLayoutId id="2147486114" r:id="rId9"/>
    <p:sldLayoutId id="2147486115" r:id="rId10"/>
    <p:sldLayoutId id="21474861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2BB8175-5485-4600-8380-11AF1FD4B3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5" r:id="rId1"/>
    <p:sldLayoutId id="2147485806" r:id="rId2"/>
    <p:sldLayoutId id="2147485807" r:id="rId3"/>
    <p:sldLayoutId id="2147485808" r:id="rId4"/>
    <p:sldLayoutId id="2147485809" r:id="rId5"/>
    <p:sldLayoutId id="2147485810" r:id="rId6"/>
    <p:sldLayoutId id="2147485811" r:id="rId7"/>
    <p:sldLayoutId id="2147485812" r:id="rId8"/>
    <p:sldLayoutId id="2147485813" r:id="rId9"/>
    <p:sldLayoutId id="2147485814" r:id="rId10"/>
    <p:sldLayoutId id="2147485815" r:id="rId11"/>
    <p:sldLayoutId id="21474858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84F29A9-D3D1-4427-8124-BF570E66FA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7" r:id="rId1"/>
    <p:sldLayoutId id="2147486118" r:id="rId2"/>
    <p:sldLayoutId id="2147486119" r:id="rId3"/>
    <p:sldLayoutId id="2147486120" r:id="rId4"/>
    <p:sldLayoutId id="2147486121" r:id="rId5"/>
    <p:sldLayoutId id="2147486122" r:id="rId6"/>
    <p:sldLayoutId id="2147486123" r:id="rId7"/>
    <p:sldLayoutId id="2147486124" r:id="rId8"/>
    <p:sldLayoutId id="2147486125" r:id="rId9"/>
    <p:sldLayoutId id="2147486126" r:id="rId10"/>
    <p:sldLayoutId id="2147486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50AE9CB-A95C-4B51-8C83-53D27A6139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8" r:id="rId1"/>
    <p:sldLayoutId id="2147486129" r:id="rId2"/>
    <p:sldLayoutId id="2147486130" r:id="rId3"/>
    <p:sldLayoutId id="2147486131" r:id="rId4"/>
    <p:sldLayoutId id="2147486132" r:id="rId5"/>
    <p:sldLayoutId id="2147486133" r:id="rId6"/>
    <p:sldLayoutId id="2147486134" r:id="rId7"/>
    <p:sldLayoutId id="2147486135" r:id="rId8"/>
    <p:sldLayoutId id="2147486136" r:id="rId9"/>
    <p:sldLayoutId id="2147486137" r:id="rId10"/>
    <p:sldLayoutId id="21474861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9F6092-7122-4A1C-BED1-759F1072A679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15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40" r:id="rId1"/>
    <p:sldLayoutId id="2147486141" r:id="rId2"/>
    <p:sldLayoutId id="2147486142" r:id="rId3"/>
    <p:sldLayoutId id="2147486143" r:id="rId4"/>
    <p:sldLayoutId id="2147486144" r:id="rId5"/>
    <p:sldLayoutId id="2147486145" r:id="rId6"/>
    <p:sldLayoutId id="2147486146" r:id="rId7"/>
    <p:sldLayoutId id="2147486147" r:id="rId8"/>
    <p:sldLayoutId id="2147486148" r:id="rId9"/>
    <p:sldLayoutId id="2147486149" r:id="rId10"/>
    <p:sldLayoutId id="21474861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14A0BD-A9D6-412C-98A8-C34F285C56BE}" type="slidenum"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31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2" r:id="rId1"/>
    <p:sldLayoutId id="2147486153" r:id="rId2"/>
    <p:sldLayoutId id="2147486154" r:id="rId3"/>
    <p:sldLayoutId id="2147486155" r:id="rId4"/>
    <p:sldLayoutId id="2147486156" r:id="rId5"/>
    <p:sldLayoutId id="2147486157" r:id="rId6"/>
    <p:sldLayoutId id="2147486158" r:id="rId7"/>
    <p:sldLayoutId id="2147486159" r:id="rId8"/>
    <p:sldLayoutId id="2147486160" r:id="rId9"/>
    <p:sldLayoutId id="2147486161" r:id="rId10"/>
    <p:sldLayoutId id="2147486162" r:id="rId11"/>
    <p:sldLayoutId id="21474861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544DF3B-874E-4D77-A5C5-2AF45270DE6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5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65" r:id="rId1"/>
    <p:sldLayoutId id="2147486166" r:id="rId2"/>
    <p:sldLayoutId id="2147486167" r:id="rId3"/>
    <p:sldLayoutId id="2147486168" r:id="rId4"/>
    <p:sldLayoutId id="2147486169" r:id="rId5"/>
    <p:sldLayoutId id="2147486170" r:id="rId6"/>
    <p:sldLayoutId id="2147486171" r:id="rId7"/>
    <p:sldLayoutId id="2147486172" r:id="rId8"/>
    <p:sldLayoutId id="2147486173" r:id="rId9"/>
    <p:sldLayoutId id="2147486174" r:id="rId10"/>
    <p:sldLayoutId id="21474861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67B8467-4A9B-3EFF-672D-C8C42155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7ED8B8-92AA-3E24-49C1-AF119809D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C7ED24-C05A-20AE-8643-F3B658947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6C61B14-43B9-47F7-B8DB-818D34850788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05.11.2022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89F971-B8CE-3D77-5C89-096119154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63B5E4-2EFF-A11B-D956-8B1C11F3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AEC54AC-7BB7-4F77-9074-D4BC638CDAB1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931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7" r:id="rId1"/>
    <p:sldLayoutId id="2147486178" r:id="rId2"/>
    <p:sldLayoutId id="2147486179" r:id="rId3"/>
    <p:sldLayoutId id="2147486180" r:id="rId4"/>
    <p:sldLayoutId id="2147486181" r:id="rId5"/>
    <p:sldLayoutId id="2147486182" r:id="rId6"/>
    <p:sldLayoutId id="2147486183" r:id="rId7"/>
    <p:sldLayoutId id="2147486184" r:id="rId8"/>
    <p:sldLayoutId id="2147486185" r:id="rId9"/>
    <p:sldLayoutId id="2147486186" r:id="rId10"/>
    <p:sldLayoutId id="21474861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D0378B7-5E93-4F90-A789-18EFAC7780A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7" r:id="rId1"/>
    <p:sldLayoutId id="2147485818" r:id="rId2"/>
    <p:sldLayoutId id="2147485819" r:id="rId3"/>
    <p:sldLayoutId id="2147485820" r:id="rId4"/>
    <p:sldLayoutId id="2147485821" r:id="rId5"/>
    <p:sldLayoutId id="2147485822" r:id="rId6"/>
    <p:sldLayoutId id="2147485823" r:id="rId7"/>
    <p:sldLayoutId id="2147485824" r:id="rId8"/>
    <p:sldLayoutId id="2147485825" r:id="rId9"/>
    <p:sldLayoutId id="2147485826" r:id="rId10"/>
    <p:sldLayoutId id="2147485827" r:id="rId11"/>
    <p:sldLayoutId id="21474858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4679BB1-D8A9-404D-BF56-511C6DB73A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9" r:id="rId1"/>
    <p:sldLayoutId id="2147485830" r:id="rId2"/>
    <p:sldLayoutId id="2147485831" r:id="rId3"/>
    <p:sldLayoutId id="2147485832" r:id="rId4"/>
    <p:sldLayoutId id="2147485833" r:id="rId5"/>
    <p:sldLayoutId id="2147485834" r:id="rId6"/>
    <p:sldLayoutId id="2147485835" r:id="rId7"/>
    <p:sldLayoutId id="2147485836" r:id="rId8"/>
    <p:sldLayoutId id="2147485837" r:id="rId9"/>
    <p:sldLayoutId id="2147485838" r:id="rId10"/>
    <p:sldLayoutId id="2147485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39D1305-7F2E-4CF6-93C1-E068124C7D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2" r:id="rId1"/>
    <p:sldLayoutId id="2147485853" r:id="rId2"/>
    <p:sldLayoutId id="2147485854" r:id="rId3"/>
    <p:sldLayoutId id="2147485855" r:id="rId4"/>
    <p:sldLayoutId id="2147485856" r:id="rId5"/>
    <p:sldLayoutId id="2147485857" r:id="rId6"/>
    <p:sldLayoutId id="2147485858" r:id="rId7"/>
    <p:sldLayoutId id="2147485859" r:id="rId8"/>
    <p:sldLayoutId id="2147485860" r:id="rId9"/>
    <p:sldLayoutId id="2147485861" r:id="rId10"/>
    <p:sldLayoutId id="2147485862" r:id="rId11"/>
    <p:sldLayoutId id="21474858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1AB3F7-74DE-4B19-B2BC-05A3C9C7F9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4" r:id="rId1"/>
    <p:sldLayoutId id="2147485865" r:id="rId2"/>
    <p:sldLayoutId id="2147485866" r:id="rId3"/>
    <p:sldLayoutId id="2147485867" r:id="rId4"/>
    <p:sldLayoutId id="2147485868" r:id="rId5"/>
    <p:sldLayoutId id="2147485869" r:id="rId6"/>
    <p:sldLayoutId id="2147485870" r:id="rId7"/>
    <p:sldLayoutId id="2147485871" r:id="rId8"/>
    <p:sldLayoutId id="2147485872" r:id="rId9"/>
    <p:sldLayoutId id="2147485873" r:id="rId10"/>
    <p:sldLayoutId id="2147485874" r:id="rId11"/>
    <p:sldLayoutId id="21474858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EDD4FA-4426-4C55-AC86-5CE7FAE6A6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0" r:id="rId1"/>
    <p:sldLayoutId id="2147485841" r:id="rId2"/>
    <p:sldLayoutId id="2147485842" r:id="rId3"/>
    <p:sldLayoutId id="2147485843" r:id="rId4"/>
    <p:sldLayoutId id="2147485844" r:id="rId5"/>
    <p:sldLayoutId id="2147485845" r:id="rId6"/>
    <p:sldLayoutId id="2147485846" r:id="rId7"/>
    <p:sldLayoutId id="2147485847" r:id="rId8"/>
    <p:sldLayoutId id="2147485848" r:id="rId9"/>
    <p:sldLayoutId id="2147485849" r:id="rId10"/>
    <p:sldLayoutId id="2147485850" r:id="rId11"/>
    <p:sldLayoutId id="21474858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2FB023D-83FD-4BE1-8DA8-73BAADB531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6" r:id="rId1"/>
    <p:sldLayoutId id="2147485877" r:id="rId2"/>
    <p:sldLayoutId id="2147485878" r:id="rId3"/>
    <p:sldLayoutId id="2147485879" r:id="rId4"/>
    <p:sldLayoutId id="2147485880" r:id="rId5"/>
    <p:sldLayoutId id="2147485881" r:id="rId6"/>
    <p:sldLayoutId id="2147485882" r:id="rId7"/>
    <p:sldLayoutId id="2147485883" r:id="rId8"/>
    <p:sldLayoutId id="2147485884" r:id="rId9"/>
    <p:sldLayoutId id="2147485885" r:id="rId10"/>
    <p:sldLayoutId id="2147485886" r:id="rId11"/>
    <p:sldLayoutId id="21474858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en.wikipedia.org/wiki/Image:Everest_kalapatthar_crop.jpg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6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3.x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4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6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8.x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0.bin"/><Relationship Id="rId4" Type="http://schemas.openxmlformats.org/officeDocument/2006/relationships/image" Target="../media/image1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20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3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6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1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43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9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0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5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4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4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65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393.x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5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7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21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43547" y="332656"/>
            <a:ext cx="8132909" cy="6192688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pic>
        <p:nvPicPr>
          <p:cNvPr id="9219" name="Picture 3" descr="samanek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4639727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46135" y="476672"/>
            <a:ext cx="8014297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rgbClr val="FFFF00"/>
                </a:solidFill>
                <a:latin typeface="Arial" panose="020B0604020202020204" pitchFamily="34" charset="0"/>
              </a:rPr>
              <a:t>Prague Symposium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rgbClr val="FFFF00"/>
                </a:solidFill>
                <a:latin typeface="Arial" panose="020B0604020202020204" pitchFamily="34" charset="0"/>
              </a:rPr>
              <a:t>on </a:t>
            </a:r>
            <a:r>
              <a:rPr lang="cs-CZ" altLang="cs-CZ" dirty="0" err="1">
                <a:solidFill>
                  <a:srgbClr val="FFFF00"/>
                </a:solidFill>
                <a:latin typeface="Arial" panose="020B0604020202020204" pitchFamily="34" charset="0"/>
              </a:rPr>
              <a:t>Congenital</a:t>
            </a:r>
            <a:r>
              <a:rPr lang="cs-CZ" altLang="cs-CZ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solidFill>
                  <a:srgbClr val="FFFF00"/>
                </a:solidFill>
                <a:latin typeface="Arial" panose="020B0604020202020204" pitchFamily="34" charset="0"/>
              </a:rPr>
              <a:t>Heart</a:t>
            </a:r>
            <a:r>
              <a:rPr lang="cs-CZ" altLang="cs-CZ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solidFill>
                  <a:srgbClr val="FFFF00"/>
                </a:solidFill>
                <a:latin typeface="Arial" panose="020B0604020202020204" pitchFamily="34" charset="0"/>
              </a:rPr>
              <a:t>Disease</a:t>
            </a:r>
            <a:endParaRPr lang="cs-CZ" altLang="cs-CZ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br>
              <a:rPr lang="cs-CZ" altLang="cs-CZ" sz="2400" dirty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cs-CZ" altLang="cs-CZ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195736" y="5795972"/>
            <a:ext cx="4876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FF00"/>
                </a:solidFill>
                <a:latin typeface="Arial" panose="020B0604020202020204" pitchFamily="34" charset="0"/>
              </a:rPr>
              <a:t> Břevnov Monastery, </a:t>
            </a:r>
            <a:r>
              <a:rPr lang="cs-CZ" altLang="cs-CZ" sz="1800" dirty="0" err="1">
                <a:solidFill>
                  <a:srgbClr val="FFFF00"/>
                </a:solidFill>
                <a:latin typeface="Arial" panose="020B0604020202020204" pitchFamily="34" charset="0"/>
              </a:rPr>
              <a:t>November</a:t>
            </a:r>
            <a:r>
              <a:rPr lang="cs-CZ" altLang="cs-CZ" sz="1800" dirty="0">
                <a:solidFill>
                  <a:srgbClr val="FFFF00"/>
                </a:solidFill>
                <a:latin typeface="Arial" panose="020B0604020202020204" pitchFamily="34" charset="0"/>
              </a:rPr>
              <a:t> 5</a:t>
            </a:r>
            <a:r>
              <a:rPr lang="cs-CZ" altLang="cs-CZ" sz="1800" baseline="30000" dirty="0">
                <a:solidFill>
                  <a:srgbClr val="FFFF00"/>
                </a:solidFill>
                <a:latin typeface="Arial" panose="020B0604020202020204" pitchFamily="34" charset="0"/>
              </a:rPr>
              <a:t>th</a:t>
            </a:r>
            <a:r>
              <a:rPr lang="cs-CZ" altLang="cs-CZ" sz="1800" dirty="0">
                <a:solidFill>
                  <a:srgbClr val="FFFF00"/>
                </a:solidFill>
                <a:latin typeface="Arial" panose="020B06040202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693390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827088" y="2420938"/>
            <a:ext cx="7486650" cy="1655762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2400" u="sng">
              <a:solidFill>
                <a:srgbClr val="000000"/>
              </a:solidFill>
            </a:endParaRPr>
          </a:p>
        </p:txBody>
      </p:sp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838200" y="2630165"/>
            <a:ext cx="7467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800" i="1" dirty="0">
                <a:solidFill>
                  <a:srgbClr val="FFFFFF"/>
                </a:solidFill>
                <a:latin typeface="Arial" charset="0"/>
              </a:rPr>
              <a:t>CARDIAC HYPOXIA 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800" i="1" dirty="0">
                <a:solidFill>
                  <a:srgbClr val="FFFFFF"/>
                </a:solidFill>
                <a:latin typeface="Arial" charset="0"/>
              </a:rPr>
              <a:t>PRENATAL DEVELOPMENT</a:t>
            </a:r>
          </a:p>
        </p:txBody>
      </p:sp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0" y="6413500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13500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874" name="Group 2"/>
          <p:cNvGrpSpPr>
            <a:grpSpLocks noChangeAspect="1"/>
          </p:cNvGrpSpPr>
          <p:nvPr/>
        </p:nvGrpSpPr>
        <p:grpSpPr bwMode="auto">
          <a:xfrm>
            <a:off x="1885950" y="1479550"/>
            <a:ext cx="5114925" cy="4010025"/>
            <a:chOff x="3107" y="1480"/>
            <a:chExt cx="1406" cy="1213"/>
          </a:xfrm>
        </p:grpSpPr>
        <p:sp>
          <p:nvSpPr>
            <p:cNvPr id="3359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07" y="1480"/>
              <a:ext cx="1406" cy="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44" name="Rectangle 4"/>
            <p:cNvSpPr>
              <a:spLocks noChangeArrowheads="1"/>
            </p:cNvSpPr>
            <p:nvPr/>
          </p:nvSpPr>
          <p:spPr bwMode="auto">
            <a:xfrm>
              <a:off x="3114" y="1488"/>
              <a:ext cx="1389" cy="968"/>
            </a:xfrm>
            <a:prstGeom prst="rect">
              <a:avLst/>
            </a:prstGeom>
            <a:solidFill>
              <a:srgbClr val="74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35945" name="Freeform 5"/>
            <p:cNvSpPr>
              <a:spLocks/>
            </p:cNvSpPr>
            <p:nvPr/>
          </p:nvSpPr>
          <p:spPr bwMode="auto">
            <a:xfrm>
              <a:off x="3114" y="1791"/>
              <a:ext cx="1389" cy="665"/>
            </a:xfrm>
            <a:custGeom>
              <a:avLst/>
              <a:gdLst>
                <a:gd name="T0" fmla="*/ 1360 w 1389"/>
                <a:gd name="T1" fmla="*/ 16 h 665"/>
                <a:gd name="T2" fmla="*/ 1348 w 1389"/>
                <a:gd name="T3" fmla="*/ 66 h 665"/>
                <a:gd name="T4" fmla="*/ 1322 w 1389"/>
                <a:gd name="T5" fmla="*/ 31 h 665"/>
                <a:gd name="T6" fmla="*/ 1298 w 1389"/>
                <a:gd name="T7" fmla="*/ 27 h 665"/>
                <a:gd name="T8" fmla="*/ 1278 w 1389"/>
                <a:gd name="T9" fmla="*/ 47 h 665"/>
                <a:gd name="T10" fmla="*/ 1237 w 1389"/>
                <a:gd name="T11" fmla="*/ 8 h 665"/>
                <a:gd name="T12" fmla="*/ 1206 w 1389"/>
                <a:gd name="T13" fmla="*/ 19 h 665"/>
                <a:gd name="T14" fmla="*/ 1194 w 1389"/>
                <a:gd name="T15" fmla="*/ 35 h 665"/>
                <a:gd name="T16" fmla="*/ 1148 w 1389"/>
                <a:gd name="T17" fmla="*/ 19 h 665"/>
                <a:gd name="T18" fmla="*/ 1131 w 1389"/>
                <a:gd name="T19" fmla="*/ 23 h 665"/>
                <a:gd name="T20" fmla="*/ 1117 w 1389"/>
                <a:gd name="T21" fmla="*/ 62 h 665"/>
                <a:gd name="T22" fmla="*/ 1105 w 1389"/>
                <a:gd name="T23" fmla="*/ 97 h 665"/>
                <a:gd name="T24" fmla="*/ 1095 w 1389"/>
                <a:gd name="T25" fmla="*/ 97 h 665"/>
                <a:gd name="T26" fmla="*/ 1061 w 1389"/>
                <a:gd name="T27" fmla="*/ 74 h 665"/>
                <a:gd name="T28" fmla="*/ 1032 w 1389"/>
                <a:gd name="T29" fmla="*/ 78 h 665"/>
                <a:gd name="T30" fmla="*/ 1008 w 1389"/>
                <a:gd name="T31" fmla="*/ 93 h 665"/>
                <a:gd name="T32" fmla="*/ 955 w 1389"/>
                <a:gd name="T33" fmla="*/ 23 h 665"/>
                <a:gd name="T34" fmla="*/ 905 w 1389"/>
                <a:gd name="T35" fmla="*/ 0 h 665"/>
                <a:gd name="T36" fmla="*/ 876 w 1389"/>
                <a:gd name="T37" fmla="*/ 19 h 665"/>
                <a:gd name="T38" fmla="*/ 859 w 1389"/>
                <a:gd name="T39" fmla="*/ 47 h 665"/>
                <a:gd name="T40" fmla="*/ 827 w 1389"/>
                <a:gd name="T41" fmla="*/ 19 h 665"/>
                <a:gd name="T42" fmla="*/ 770 w 1389"/>
                <a:gd name="T43" fmla="*/ 19 h 665"/>
                <a:gd name="T44" fmla="*/ 738 w 1389"/>
                <a:gd name="T45" fmla="*/ 23 h 665"/>
                <a:gd name="T46" fmla="*/ 714 w 1389"/>
                <a:gd name="T47" fmla="*/ 62 h 665"/>
                <a:gd name="T48" fmla="*/ 697 w 1389"/>
                <a:gd name="T49" fmla="*/ 86 h 665"/>
                <a:gd name="T50" fmla="*/ 673 w 1389"/>
                <a:gd name="T51" fmla="*/ 78 h 665"/>
                <a:gd name="T52" fmla="*/ 637 w 1389"/>
                <a:gd name="T53" fmla="*/ 97 h 665"/>
                <a:gd name="T54" fmla="*/ 625 w 1389"/>
                <a:gd name="T55" fmla="*/ 109 h 665"/>
                <a:gd name="T56" fmla="*/ 596 w 1389"/>
                <a:gd name="T57" fmla="*/ 101 h 665"/>
                <a:gd name="T58" fmla="*/ 581 w 1389"/>
                <a:gd name="T59" fmla="*/ 121 h 665"/>
                <a:gd name="T60" fmla="*/ 565 w 1389"/>
                <a:gd name="T61" fmla="*/ 101 h 665"/>
                <a:gd name="T62" fmla="*/ 536 w 1389"/>
                <a:gd name="T63" fmla="*/ 101 h 665"/>
                <a:gd name="T64" fmla="*/ 487 w 1389"/>
                <a:gd name="T65" fmla="*/ 140 h 665"/>
                <a:gd name="T66" fmla="*/ 454 w 1389"/>
                <a:gd name="T67" fmla="*/ 222 h 665"/>
                <a:gd name="T68" fmla="*/ 422 w 1389"/>
                <a:gd name="T69" fmla="*/ 198 h 665"/>
                <a:gd name="T70" fmla="*/ 348 w 1389"/>
                <a:gd name="T71" fmla="*/ 140 h 665"/>
                <a:gd name="T72" fmla="*/ 314 w 1389"/>
                <a:gd name="T73" fmla="*/ 140 h 665"/>
                <a:gd name="T74" fmla="*/ 294 w 1389"/>
                <a:gd name="T75" fmla="*/ 179 h 665"/>
                <a:gd name="T76" fmla="*/ 253 w 1389"/>
                <a:gd name="T77" fmla="*/ 144 h 665"/>
                <a:gd name="T78" fmla="*/ 212 w 1389"/>
                <a:gd name="T79" fmla="*/ 144 h 665"/>
                <a:gd name="T80" fmla="*/ 186 w 1389"/>
                <a:gd name="T81" fmla="*/ 175 h 665"/>
                <a:gd name="T82" fmla="*/ 164 w 1389"/>
                <a:gd name="T83" fmla="*/ 198 h 665"/>
                <a:gd name="T84" fmla="*/ 133 w 1389"/>
                <a:gd name="T85" fmla="*/ 171 h 665"/>
                <a:gd name="T86" fmla="*/ 114 w 1389"/>
                <a:gd name="T87" fmla="*/ 171 h 665"/>
                <a:gd name="T88" fmla="*/ 97 w 1389"/>
                <a:gd name="T89" fmla="*/ 194 h 665"/>
                <a:gd name="T90" fmla="*/ 92 w 1389"/>
                <a:gd name="T91" fmla="*/ 156 h 665"/>
                <a:gd name="T92" fmla="*/ 61 w 1389"/>
                <a:gd name="T93" fmla="*/ 124 h 665"/>
                <a:gd name="T94" fmla="*/ 27 w 1389"/>
                <a:gd name="T95" fmla="*/ 140 h 665"/>
                <a:gd name="T96" fmla="*/ 15 w 1389"/>
                <a:gd name="T97" fmla="*/ 171 h 665"/>
                <a:gd name="T98" fmla="*/ 0 w 1389"/>
                <a:gd name="T99" fmla="*/ 665 h 665"/>
                <a:gd name="T100" fmla="*/ 1389 w 1389"/>
                <a:gd name="T101" fmla="*/ 4 h 665"/>
                <a:gd name="T102" fmla="*/ 1370 w 1389"/>
                <a:gd name="T103" fmla="*/ 8 h 6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9"/>
                <a:gd name="T157" fmla="*/ 0 h 665"/>
                <a:gd name="T158" fmla="*/ 1389 w 1389"/>
                <a:gd name="T159" fmla="*/ 665 h 6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9" h="665">
                  <a:moveTo>
                    <a:pt x="1370" y="8"/>
                  </a:moveTo>
                  <a:lnTo>
                    <a:pt x="1370" y="8"/>
                  </a:lnTo>
                  <a:lnTo>
                    <a:pt x="1360" y="16"/>
                  </a:lnTo>
                  <a:lnTo>
                    <a:pt x="1353" y="27"/>
                  </a:lnTo>
                  <a:lnTo>
                    <a:pt x="1351" y="47"/>
                  </a:lnTo>
                  <a:lnTo>
                    <a:pt x="1348" y="66"/>
                  </a:lnTo>
                  <a:lnTo>
                    <a:pt x="1331" y="39"/>
                  </a:lnTo>
                  <a:lnTo>
                    <a:pt x="1322" y="31"/>
                  </a:lnTo>
                  <a:lnTo>
                    <a:pt x="1315" y="23"/>
                  </a:lnTo>
                  <a:lnTo>
                    <a:pt x="1307" y="23"/>
                  </a:lnTo>
                  <a:lnTo>
                    <a:pt x="1298" y="27"/>
                  </a:lnTo>
                  <a:lnTo>
                    <a:pt x="1288" y="35"/>
                  </a:lnTo>
                  <a:lnTo>
                    <a:pt x="1278" y="47"/>
                  </a:lnTo>
                  <a:lnTo>
                    <a:pt x="1259" y="23"/>
                  </a:lnTo>
                  <a:lnTo>
                    <a:pt x="1247" y="12"/>
                  </a:lnTo>
                  <a:lnTo>
                    <a:pt x="1237" y="8"/>
                  </a:lnTo>
                  <a:lnTo>
                    <a:pt x="1225" y="4"/>
                  </a:lnTo>
                  <a:lnTo>
                    <a:pt x="1216" y="8"/>
                  </a:lnTo>
                  <a:lnTo>
                    <a:pt x="1206" y="19"/>
                  </a:lnTo>
                  <a:lnTo>
                    <a:pt x="1199" y="43"/>
                  </a:lnTo>
                  <a:lnTo>
                    <a:pt x="1194" y="35"/>
                  </a:lnTo>
                  <a:lnTo>
                    <a:pt x="1187" y="31"/>
                  </a:lnTo>
                  <a:lnTo>
                    <a:pt x="1167" y="23"/>
                  </a:lnTo>
                  <a:lnTo>
                    <a:pt x="1148" y="19"/>
                  </a:lnTo>
                  <a:lnTo>
                    <a:pt x="1139" y="23"/>
                  </a:lnTo>
                  <a:lnTo>
                    <a:pt x="1131" y="23"/>
                  </a:lnTo>
                  <a:lnTo>
                    <a:pt x="1126" y="31"/>
                  </a:lnTo>
                  <a:lnTo>
                    <a:pt x="1122" y="39"/>
                  </a:lnTo>
                  <a:lnTo>
                    <a:pt x="1117" y="62"/>
                  </a:lnTo>
                  <a:lnTo>
                    <a:pt x="1112" y="82"/>
                  </a:lnTo>
                  <a:lnTo>
                    <a:pt x="1107" y="89"/>
                  </a:lnTo>
                  <a:lnTo>
                    <a:pt x="1105" y="97"/>
                  </a:lnTo>
                  <a:lnTo>
                    <a:pt x="1100" y="97"/>
                  </a:lnTo>
                  <a:lnTo>
                    <a:pt x="1095" y="97"/>
                  </a:lnTo>
                  <a:lnTo>
                    <a:pt x="1085" y="89"/>
                  </a:lnTo>
                  <a:lnTo>
                    <a:pt x="1073" y="78"/>
                  </a:lnTo>
                  <a:lnTo>
                    <a:pt x="1061" y="74"/>
                  </a:lnTo>
                  <a:lnTo>
                    <a:pt x="1047" y="74"/>
                  </a:lnTo>
                  <a:lnTo>
                    <a:pt x="1032" y="78"/>
                  </a:lnTo>
                  <a:lnTo>
                    <a:pt x="1018" y="86"/>
                  </a:lnTo>
                  <a:lnTo>
                    <a:pt x="1008" y="93"/>
                  </a:lnTo>
                  <a:lnTo>
                    <a:pt x="991" y="70"/>
                  </a:lnTo>
                  <a:lnTo>
                    <a:pt x="975" y="43"/>
                  </a:lnTo>
                  <a:lnTo>
                    <a:pt x="955" y="23"/>
                  </a:lnTo>
                  <a:lnTo>
                    <a:pt x="936" y="8"/>
                  </a:lnTo>
                  <a:lnTo>
                    <a:pt x="914" y="0"/>
                  </a:lnTo>
                  <a:lnTo>
                    <a:pt x="905" y="0"/>
                  </a:lnTo>
                  <a:lnTo>
                    <a:pt x="895" y="4"/>
                  </a:lnTo>
                  <a:lnTo>
                    <a:pt x="885" y="8"/>
                  </a:lnTo>
                  <a:lnTo>
                    <a:pt x="876" y="19"/>
                  </a:lnTo>
                  <a:lnTo>
                    <a:pt x="866" y="31"/>
                  </a:lnTo>
                  <a:lnTo>
                    <a:pt x="859" y="47"/>
                  </a:lnTo>
                  <a:lnTo>
                    <a:pt x="847" y="35"/>
                  </a:lnTo>
                  <a:lnTo>
                    <a:pt x="837" y="27"/>
                  </a:lnTo>
                  <a:lnTo>
                    <a:pt x="827" y="19"/>
                  </a:lnTo>
                  <a:lnTo>
                    <a:pt x="815" y="19"/>
                  </a:lnTo>
                  <a:lnTo>
                    <a:pt x="770" y="19"/>
                  </a:lnTo>
                  <a:lnTo>
                    <a:pt x="750" y="19"/>
                  </a:lnTo>
                  <a:lnTo>
                    <a:pt x="738" y="23"/>
                  </a:lnTo>
                  <a:lnTo>
                    <a:pt x="726" y="35"/>
                  </a:lnTo>
                  <a:lnTo>
                    <a:pt x="714" y="62"/>
                  </a:lnTo>
                  <a:lnTo>
                    <a:pt x="704" y="82"/>
                  </a:lnTo>
                  <a:lnTo>
                    <a:pt x="700" y="86"/>
                  </a:lnTo>
                  <a:lnTo>
                    <a:pt x="697" y="86"/>
                  </a:lnTo>
                  <a:lnTo>
                    <a:pt x="688" y="82"/>
                  </a:lnTo>
                  <a:lnTo>
                    <a:pt x="673" y="78"/>
                  </a:lnTo>
                  <a:lnTo>
                    <a:pt x="659" y="78"/>
                  </a:lnTo>
                  <a:lnTo>
                    <a:pt x="647" y="86"/>
                  </a:lnTo>
                  <a:lnTo>
                    <a:pt x="637" y="97"/>
                  </a:lnTo>
                  <a:lnTo>
                    <a:pt x="627" y="117"/>
                  </a:lnTo>
                  <a:lnTo>
                    <a:pt x="625" y="109"/>
                  </a:lnTo>
                  <a:lnTo>
                    <a:pt x="618" y="105"/>
                  </a:lnTo>
                  <a:lnTo>
                    <a:pt x="603" y="101"/>
                  </a:lnTo>
                  <a:lnTo>
                    <a:pt x="596" y="101"/>
                  </a:lnTo>
                  <a:lnTo>
                    <a:pt x="589" y="105"/>
                  </a:lnTo>
                  <a:lnTo>
                    <a:pt x="584" y="113"/>
                  </a:lnTo>
                  <a:lnTo>
                    <a:pt x="581" y="121"/>
                  </a:lnTo>
                  <a:lnTo>
                    <a:pt x="574" y="109"/>
                  </a:lnTo>
                  <a:lnTo>
                    <a:pt x="565" y="101"/>
                  </a:lnTo>
                  <a:lnTo>
                    <a:pt x="555" y="97"/>
                  </a:lnTo>
                  <a:lnTo>
                    <a:pt x="545" y="97"/>
                  </a:lnTo>
                  <a:lnTo>
                    <a:pt x="536" y="101"/>
                  </a:lnTo>
                  <a:lnTo>
                    <a:pt x="526" y="105"/>
                  </a:lnTo>
                  <a:lnTo>
                    <a:pt x="507" y="121"/>
                  </a:lnTo>
                  <a:lnTo>
                    <a:pt x="487" y="140"/>
                  </a:lnTo>
                  <a:lnTo>
                    <a:pt x="473" y="167"/>
                  </a:lnTo>
                  <a:lnTo>
                    <a:pt x="461" y="194"/>
                  </a:lnTo>
                  <a:lnTo>
                    <a:pt x="454" y="222"/>
                  </a:lnTo>
                  <a:lnTo>
                    <a:pt x="442" y="214"/>
                  </a:lnTo>
                  <a:lnTo>
                    <a:pt x="422" y="198"/>
                  </a:lnTo>
                  <a:lnTo>
                    <a:pt x="398" y="175"/>
                  </a:lnTo>
                  <a:lnTo>
                    <a:pt x="372" y="156"/>
                  </a:lnTo>
                  <a:lnTo>
                    <a:pt x="348" y="140"/>
                  </a:lnTo>
                  <a:lnTo>
                    <a:pt x="335" y="136"/>
                  </a:lnTo>
                  <a:lnTo>
                    <a:pt x="323" y="136"/>
                  </a:lnTo>
                  <a:lnTo>
                    <a:pt x="314" y="140"/>
                  </a:lnTo>
                  <a:lnTo>
                    <a:pt x="307" y="148"/>
                  </a:lnTo>
                  <a:lnTo>
                    <a:pt x="299" y="159"/>
                  </a:lnTo>
                  <a:lnTo>
                    <a:pt x="294" y="179"/>
                  </a:lnTo>
                  <a:lnTo>
                    <a:pt x="266" y="152"/>
                  </a:lnTo>
                  <a:lnTo>
                    <a:pt x="253" y="144"/>
                  </a:lnTo>
                  <a:lnTo>
                    <a:pt x="239" y="136"/>
                  </a:lnTo>
                  <a:lnTo>
                    <a:pt x="227" y="136"/>
                  </a:lnTo>
                  <a:lnTo>
                    <a:pt x="212" y="144"/>
                  </a:lnTo>
                  <a:lnTo>
                    <a:pt x="200" y="156"/>
                  </a:lnTo>
                  <a:lnTo>
                    <a:pt x="186" y="175"/>
                  </a:lnTo>
                  <a:lnTo>
                    <a:pt x="171" y="198"/>
                  </a:lnTo>
                  <a:lnTo>
                    <a:pt x="167" y="202"/>
                  </a:lnTo>
                  <a:lnTo>
                    <a:pt x="164" y="198"/>
                  </a:lnTo>
                  <a:lnTo>
                    <a:pt x="155" y="187"/>
                  </a:lnTo>
                  <a:lnTo>
                    <a:pt x="145" y="179"/>
                  </a:lnTo>
                  <a:lnTo>
                    <a:pt x="133" y="171"/>
                  </a:lnTo>
                  <a:lnTo>
                    <a:pt x="121" y="171"/>
                  </a:lnTo>
                  <a:lnTo>
                    <a:pt x="114" y="171"/>
                  </a:lnTo>
                  <a:lnTo>
                    <a:pt x="106" y="179"/>
                  </a:lnTo>
                  <a:lnTo>
                    <a:pt x="97" y="194"/>
                  </a:lnTo>
                  <a:lnTo>
                    <a:pt x="97" y="179"/>
                  </a:lnTo>
                  <a:lnTo>
                    <a:pt x="94" y="167"/>
                  </a:lnTo>
                  <a:lnTo>
                    <a:pt x="92" y="156"/>
                  </a:lnTo>
                  <a:lnTo>
                    <a:pt x="87" y="148"/>
                  </a:lnTo>
                  <a:lnTo>
                    <a:pt x="75" y="132"/>
                  </a:lnTo>
                  <a:lnTo>
                    <a:pt x="61" y="124"/>
                  </a:lnTo>
                  <a:lnTo>
                    <a:pt x="48" y="124"/>
                  </a:lnTo>
                  <a:lnTo>
                    <a:pt x="34" y="132"/>
                  </a:lnTo>
                  <a:lnTo>
                    <a:pt x="27" y="140"/>
                  </a:lnTo>
                  <a:lnTo>
                    <a:pt x="22" y="148"/>
                  </a:lnTo>
                  <a:lnTo>
                    <a:pt x="17" y="159"/>
                  </a:lnTo>
                  <a:lnTo>
                    <a:pt x="15" y="171"/>
                  </a:lnTo>
                  <a:lnTo>
                    <a:pt x="0" y="163"/>
                  </a:lnTo>
                  <a:lnTo>
                    <a:pt x="0" y="665"/>
                  </a:lnTo>
                  <a:lnTo>
                    <a:pt x="1389" y="665"/>
                  </a:lnTo>
                  <a:lnTo>
                    <a:pt x="1389" y="4"/>
                  </a:lnTo>
                  <a:lnTo>
                    <a:pt x="1380" y="4"/>
                  </a:lnTo>
                  <a:lnTo>
                    <a:pt x="1370" y="8"/>
                  </a:lnTo>
                  <a:close/>
                </a:path>
              </a:pathLst>
            </a:custGeom>
            <a:solidFill>
              <a:srgbClr val="C4D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46" name="Freeform 6"/>
            <p:cNvSpPr>
              <a:spLocks/>
            </p:cNvSpPr>
            <p:nvPr/>
          </p:nvSpPr>
          <p:spPr bwMode="auto">
            <a:xfrm>
              <a:off x="3112" y="1643"/>
              <a:ext cx="1394" cy="1019"/>
            </a:xfrm>
            <a:custGeom>
              <a:avLst/>
              <a:gdLst>
                <a:gd name="T0" fmla="*/ 96 w 1394"/>
                <a:gd name="T1" fmla="*/ 552 h 1019"/>
                <a:gd name="T2" fmla="*/ 137 w 1394"/>
                <a:gd name="T3" fmla="*/ 537 h 1019"/>
                <a:gd name="T4" fmla="*/ 166 w 1394"/>
                <a:gd name="T5" fmla="*/ 498 h 1019"/>
                <a:gd name="T6" fmla="*/ 217 w 1394"/>
                <a:gd name="T7" fmla="*/ 451 h 1019"/>
                <a:gd name="T8" fmla="*/ 246 w 1394"/>
                <a:gd name="T9" fmla="*/ 447 h 1019"/>
                <a:gd name="T10" fmla="*/ 268 w 1394"/>
                <a:gd name="T11" fmla="*/ 467 h 1019"/>
                <a:gd name="T12" fmla="*/ 294 w 1394"/>
                <a:gd name="T13" fmla="*/ 467 h 1019"/>
                <a:gd name="T14" fmla="*/ 318 w 1394"/>
                <a:gd name="T15" fmla="*/ 405 h 1019"/>
                <a:gd name="T16" fmla="*/ 350 w 1394"/>
                <a:gd name="T17" fmla="*/ 342 h 1019"/>
                <a:gd name="T18" fmla="*/ 391 w 1394"/>
                <a:gd name="T19" fmla="*/ 307 h 1019"/>
                <a:gd name="T20" fmla="*/ 429 w 1394"/>
                <a:gd name="T21" fmla="*/ 253 h 1019"/>
                <a:gd name="T22" fmla="*/ 470 w 1394"/>
                <a:gd name="T23" fmla="*/ 195 h 1019"/>
                <a:gd name="T24" fmla="*/ 509 w 1394"/>
                <a:gd name="T25" fmla="*/ 175 h 1019"/>
                <a:gd name="T26" fmla="*/ 509 w 1394"/>
                <a:gd name="T27" fmla="*/ 218 h 1019"/>
                <a:gd name="T28" fmla="*/ 528 w 1394"/>
                <a:gd name="T29" fmla="*/ 265 h 1019"/>
                <a:gd name="T30" fmla="*/ 559 w 1394"/>
                <a:gd name="T31" fmla="*/ 307 h 1019"/>
                <a:gd name="T32" fmla="*/ 581 w 1394"/>
                <a:gd name="T33" fmla="*/ 319 h 1019"/>
                <a:gd name="T34" fmla="*/ 593 w 1394"/>
                <a:gd name="T35" fmla="*/ 354 h 1019"/>
                <a:gd name="T36" fmla="*/ 624 w 1394"/>
                <a:gd name="T37" fmla="*/ 350 h 1019"/>
                <a:gd name="T38" fmla="*/ 658 w 1394"/>
                <a:gd name="T39" fmla="*/ 311 h 1019"/>
                <a:gd name="T40" fmla="*/ 680 w 1394"/>
                <a:gd name="T41" fmla="*/ 342 h 1019"/>
                <a:gd name="T42" fmla="*/ 687 w 1394"/>
                <a:gd name="T43" fmla="*/ 374 h 1019"/>
                <a:gd name="T44" fmla="*/ 706 w 1394"/>
                <a:gd name="T45" fmla="*/ 354 h 1019"/>
                <a:gd name="T46" fmla="*/ 728 w 1394"/>
                <a:gd name="T47" fmla="*/ 331 h 1019"/>
                <a:gd name="T48" fmla="*/ 731 w 1394"/>
                <a:gd name="T49" fmla="*/ 374 h 1019"/>
                <a:gd name="T50" fmla="*/ 752 w 1394"/>
                <a:gd name="T51" fmla="*/ 401 h 1019"/>
                <a:gd name="T52" fmla="*/ 774 w 1394"/>
                <a:gd name="T53" fmla="*/ 401 h 1019"/>
                <a:gd name="T54" fmla="*/ 796 w 1394"/>
                <a:gd name="T55" fmla="*/ 377 h 1019"/>
                <a:gd name="T56" fmla="*/ 815 w 1394"/>
                <a:gd name="T57" fmla="*/ 354 h 1019"/>
                <a:gd name="T58" fmla="*/ 839 w 1394"/>
                <a:gd name="T59" fmla="*/ 366 h 1019"/>
                <a:gd name="T60" fmla="*/ 870 w 1394"/>
                <a:gd name="T61" fmla="*/ 331 h 1019"/>
                <a:gd name="T62" fmla="*/ 890 w 1394"/>
                <a:gd name="T63" fmla="*/ 265 h 1019"/>
                <a:gd name="T64" fmla="*/ 921 w 1394"/>
                <a:gd name="T65" fmla="*/ 206 h 1019"/>
                <a:gd name="T66" fmla="*/ 943 w 1394"/>
                <a:gd name="T67" fmla="*/ 214 h 1019"/>
                <a:gd name="T68" fmla="*/ 957 w 1394"/>
                <a:gd name="T69" fmla="*/ 171 h 1019"/>
                <a:gd name="T70" fmla="*/ 989 w 1394"/>
                <a:gd name="T71" fmla="*/ 113 h 1019"/>
                <a:gd name="T72" fmla="*/ 1030 w 1394"/>
                <a:gd name="T73" fmla="*/ 35 h 1019"/>
                <a:gd name="T74" fmla="*/ 1054 w 1394"/>
                <a:gd name="T75" fmla="*/ 55 h 1019"/>
                <a:gd name="T76" fmla="*/ 1080 w 1394"/>
                <a:gd name="T77" fmla="*/ 0 h 1019"/>
                <a:gd name="T78" fmla="*/ 1116 w 1394"/>
                <a:gd name="T79" fmla="*/ 90 h 1019"/>
                <a:gd name="T80" fmla="*/ 1150 w 1394"/>
                <a:gd name="T81" fmla="*/ 202 h 1019"/>
                <a:gd name="T82" fmla="*/ 1182 w 1394"/>
                <a:gd name="T83" fmla="*/ 269 h 1019"/>
                <a:gd name="T84" fmla="*/ 1239 w 1394"/>
                <a:gd name="T85" fmla="*/ 323 h 1019"/>
                <a:gd name="T86" fmla="*/ 1278 w 1394"/>
                <a:gd name="T87" fmla="*/ 327 h 1019"/>
                <a:gd name="T88" fmla="*/ 1350 w 1394"/>
                <a:gd name="T89" fmla="*/ 412 h 1019"/>
                <a:gd name="T90" fmla="*/ 1394 w 1394"/>
                <a:gd name="T91" fmla="*/ 478 h 1019"/>
                <a:gd name="T92" fmla="*/ 1394 w 1394"/>
                <a:gd name="T93" fmla="*/ 1019 h 1019"/>
                <a:gd name="T94" fmla="*/ 0 w 1394"/>
                <a:gd name="T95" fmla="*/ 937 h 1019"/>
                <a:gd name="T96" fmla="*/ 0 w 1394"/>
                <a:gd name="T97" fmla="*/ 568 h 1019"/>
                <a:gd name="T98" fmla="*/ 46 w 1394"/>
                <a:gd name="T99" fmla="*/ 564 h 1019"/>
                <a:gd name="T100" fmla="*/ 96 w 1394"/>
                <a:gd name="T101" fmla="*/ 552 h 10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4"/>
                <a:gd name="T154" fmla="*/ 0 h 1019"/>
                <a:gd name="T155" fmla="*/ 1394 w 1394"/>
                <a:gd name="T156" fmla="*/ 1019 h 10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4" h="1019">
                  <a:moveTo>
                    <a:pt x="96" y="552"/>
                  </a:moveTo>
                  <a:lnTo>
                    <a:pt x="137" y="537"/>
                  </a:lnTo>
                  <a:lnTo>
                    <a:pt x="166" y="498"/>
                  </a:lnTo>
                  <a:lnTo>
                    <a:pt x="217" y="451"/>
                  </a:lnTo>
                  <a:lnTo>
                    <a:pt x="246" y="447"/>
                  </a:lnTo>
                  <a:lnTo>
                    <a:pt x="268" y="467"/>
                  </a:lnTo>
                  <a:lnTo>
                    <a:pt x="294" y="467"/>
                  </a:lnTo>
                  <a:lnTo>
                    <a:pt x="318" y="405"/>
                  </a:lnTo>
                  <a:lnTo>
                    <a:pt x="350" y="342"/>
                  </a:lnTo>
                  <a:lnTo>
                    <a:pt x="391" y="307"/>
                  </a:lnTo>
                  <a:lnTo>
                    <a:pt x="429" y="253"/>
                  </a:lnTo>
                  <a:lnTo>
                    <a:pt x="470" y="195"/>
                  </a:lnTo>
                  <a:lnTo>
                    <a:pt x="509" y="175"/>
                  </a:lnTo>
                  <a:lnTo>
                    <a:pt x="509" y="218"/>
                  </a:lnTo>
                  <a:lnTo>
                    <a:pt x="528" y="265"/>
                  </a:lnTo>
                  <a:lnTo>
                    <a:pt x="559" y="307"/>
                  </a:lnTo>
                  <a:lnTo>
                    <a:pt x="581" y="319"/>
                  </a:lnTo>
                  <a:lnTo>
                    <a:pt x="593" y="354"/>
                  </a:lnTo>
                  <a:lnTo>
                    <a:pt x="624" y="350"/>
                  </a:lnTo>
                  <a:lnTo>
                    <a:pt x="658" y="311"/>
                  </a:lnTo>
                  <a:lnTo>
                    <a:pt x="680" y="342"/>
                  </a:lnTo>
                  <a:lnTo>
                    <a:pt x="687" y="374"/>
                  </a:lnTo>
                  <a:lnTo>
                    <a:pt x="706" y="354"/>
                  </a:lnTo>
                  <a:lnTo>
                    <a:pt x="728" y="331"/>
                  </a:lnTo>
                  <a:lnTo>
                    <a:pt x="731" y="374"/>
                  </a:lnTo>
                  <a:lnTo>
                    <a:pt x="752" y="401"/>
                  </a:lnTo>
                  <a:lnTo>
                    <a:pt x="774" y="401"/>
                  </a:lnTo>
                  <a:lnTo>
                    <a:pt x="796" y="377"/>
                  </a:lnTo>
                  <a:lnTo>
                    <a:pt x="815" y="354"/>
                  </a:lnTo>
                  <a:lnTo>
                    <a:pt x="839" y="366"/>
                  </a:lnTo>
                  <a:lnTo>
                    <a:pt x="870" y="331"/>
                  </a:lnTo>
                  <a:lnTo>
                    <a:pt x="890" y="265"/>
                  </a:lnTo>
                  <a:lnTo>
                    <a:pt x="921" y="206"/>
                  </a:lnTo>
                  <a:lnTo>
                    <a:pt x="943" y="214"/>
                  </a:lnTo>
                  <a:lnTo>
                    <a:pt x="957" y="171"/>
                  </a:lnTo>
                  <a:lnTo>
                    <a:pt x="989" y="113"/>
                  </a:lnTo>
                  <a:lnTo>
                    <a:pt x="1030" y="35"/>
                  </a:lnTo>
                  <a:lnTo>
                    <a:pt x="1054" y="55"/>
                  </a:lnTo>
                  <a:lnTo>
                    <a:pt x="1080" y="0"/>
                  </a:lnTo>
                  <a:lnTo>
                    <a:pt x="1116" y="90"/>
                  </a:lnTo>
                  <a:lnTo>
                    <a:pt x="1150" y="202"/>
                  </a:lnTo>
                  <a:lnTo>
                    <a:pt x="1182" y="269"/>
                  </a:lnTo>
                  <a:lnTo>
                    <a:pt x="1239" y="323"/>
                  </a:lnTo>
                  <a:lnTo>
                    <a:pt x="1278" y="327"/>
                  </a:lnTo>
                  <a:lnTo>
                    <a:pt x="1350" y="412"/>
                  </a:lnTo>
                  <a:lnTo>
                    <a:pt x="1394" y="478"/>
                  </a:lnTo>
                  <a:lnTo>
                    <a:pt x="1394" y="1019"/>
                  </a:lnTo>
                  <a:lnTo>
                    <a:pt x="0" y="937"/>
                  </a:lnTo>
                  <a:lnTo>
                    <a:pt x="0" y="568"/>
                  </a:lnTo>
                  <a:lnTo>
                    <a:pt x="46" y="564"/>
                  </a:lnTo>
                  <a:lnTo>
                    <a:pt x="96" y="552"/>
                  </a:lnTo>
                  <a:close/>
                </a:path>
              </a:pathLst>
            </a:custGeom>
            <a:solidFill>
              <a:srgbClr val="686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47" name="Freeform 7"/>
            <p:cNvSpPr>
              <a:spLocks/>
            </p:cNvSpPr>
            <p:nvPr/>
          </p:nvSpPr>
          <p:spPr bwMode="auto">
            <a:xfrm>
              <a:off x="4130" y="1647"/>
              <a:ext cx="376" cy="533"/>
            </a:xfrm>
            <a:custGeom>
              <a:avLst/>
              <a:gdLst>
                <a:gd name="T0" fmla="*/ 60 w 376"/>
                <a:gd name="T1" fmla="*/ 0 h 533"/>
                <a:gd name="T2" fmla="*/ 41 w 376"/>
                <a:gd name="T3" fmla="*/ 39 h 533"/>
                <a:gd name="T4" fmla="*/ 48 w 376"/>
                <a:gd name="T5" fmla="*/ 86 h 533"/>
                <a:gd name="T6" fmla="*/ 12 w 376"/>
                <a:gd name="T7" fmla="*/ 113 h 533"/>
                <a:gd name="T8" fmla="*/ 0 w 376"/>
                <a:gd name="T9" fmla="*/ 148 h 533"/>
                <a:gd name="T10" fmla="*/ 4 w 376"/>
                <a:gd name="T11" fmla="*/ 191 h 533"/>
                <a:gd name="T12" fmla="*/ 4 w 376"/>
                <a:gd name="T13" fmla="*/ 237 h 533"/>
                <a:gd name="T14" fmla="*/ 31 w 376"/>
                <a:gd name="T15" fmla="*/ 237 h 533"/>
                <a:gd name="T16" fmla="*/ 50 w 376"/>
                <a:gd name="T17" fmla="*/ 280 h 533"/>
                <a:gd name="T18" fmla="*/ 86 w 376"/>
                <a:gd name="T19" fmla="*/ 296 h 533"/>
                <a:gd name="T20" fmla="*/ 84 w 376"/>
                <a:gd name="T21" fmla="*/ 261 h 533"/>
                <a:gd name="T22" fmla="*/ 113 w 376"/>
                <a:gd name="T23" fmla="*/ 296 h 533"/>
                <a:gd name="T24" fmla="*/ 139 w 376"/>
                <a:gd name="T25" fmla="*/ 331 h 533"/>
                <a:gd name="T26" fmla="*/ 178 w 376"/>
                <a:gd name="T27" fmla="*/ 338 h 533"/>
                <a:gd name="T28" fmla="*/ 226 w 376"/>
                <a:gd name="T29" fmla="*/ 405 h 533"/>
                <a:gd name="T30" fmla="*/ 192 w 376"/>
                <a:gd name="T31" fmla="*/ 331 h 533"/>
                <a:gd name="T32" fmla="*/ 236 w 376"/>
                <a:gd name="T33" fmla="*/ 362 h 533"/>
                <a:gd name="T34" fmla="*/ 277 w 376"/>
                <a:gd name="T35" fmla="*/ 393 h 533"/>
                <a:gd name="T36" fmla="*/ 296 w 376"/>
                <a:gd name="T37" fmla="*/ 420 h 533"/>
                <a:gd name="T38" fmla="*/ 325 w 376"/>
                <a:gd name="T39" fmla="*/ 443 h 533"/>
                <a:gd name="T40" fmla="*/ 356 w 376"/>
                <a:gd name="T41" fmla="*/ 474 h 533"/>
                <a:gd name="T42" fmla="*/ 376 w 376"/>
                <a:gd name="T43" fmla="*/ 533 h 533"/>
                <a:gd name="T44" fmla="*/ 376 w 376"/>
                <a:gd name="T45" fmla="*/ 467 h 533"/>
                <a:gd name="T46" fmla="*/ 318 w 376"/>
                <a:gd name="T47" fmla="*/ 393 h 533"/>
                <a:gd name="T48" fmla="*/ 272 w 376"/>
                <a:gd name="T49" fmla="*/ 338 h 533"/>
                <a:gd name="T50" fmla="*/ 250 w 376"/>
                <a:gd name="T51" fmla="*/ 323 h 533"/>
                <a:gd name="T52" fmla="*/ 207 w 376"/>
                <a:gd name="T53" fmla="*/ 296 h 533"/>
                <a:gd name="T54" fmla="*/ 168 w 376"/>
                <a:gd name="T55" fmla="*/ 249 h 533"/>
                <a:gd name="T56" fmla="*/ 135 w 376"/>
                <a:gd name="T57" fmla="*/ 167 h 533"/>
                <a:gd name="T58" fmla="*/ 84 w 376"/>
                <a:gd name="T59" fmla="*/ 51 h 533"/>
                <a:gd name="T60" fmla="*/ 60 w 376"/>
                <a:gd name="T61" fmla="*/ 0 h 53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6"/>
                <a:gd name="T94" fmla="*/ 0 h 533"/>
                <a:gd name="T95" fmla="*/ 376 w 376"/>
                <a:gd name="T96" fmla="*/ 533 h 53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6" h="533">
                  <a:moveTo>
                    <a:pt x="60" y="0"/>
                  </a:moveTo>
                  <a:lnTo>
                    <a:pt x="41" y="39"/>
                  </a:lnTo>
                  <a:lnTo>
                    <a:pt x="48" y="86"/>
                  </a:lnTo>
                  <a:lnTo>
                    <a:pt x="12" y="113"/>
                  </a:lnTo>
                  <a:lnTo>
                    <a:pt x="0" y="148"/>
                  </a:lnTo>
                  <a:lnTo>
                    <a:pt x="4" y="191"/>
                  </a:lnTo>
                  <a:lnTo>
                    <a:pt x="4" y="237"/>
                  </a:lnTo>
                  <a:lnTo>
                    <a:pt x="31" y="237"/>
                  </a:lnTo>
                  <a:lnTo>
                    <a:pt x="50" y="280"/>
                  </a:lnTo>
                  <a:lnTo>
                    <a:pt x="86" y="296"/>
                  </a:lnTo>
                  <a:lnTo>
                    <a:pt x="84" y="261"/>
                  </a:lnTo>
                  <a:lnTo>
                    <a:pt x="113" y="296"/>
                  </a:lnTo>
                  <a:lnTo>
                    <a:pt x="139" y="331"/>
                  </a:lnTo>
                  <a:lnTo>
                    <a:pt x="178" y="338"/>
                  </a:lnTo>
                  <a:lnTo>
                    <a:pt x="226" y="405"/>
                  </a:lnTo>
                  <a:lnTo>
                    <a:pt x="192" y="331"/>
                  </a:lnTo>
                  <a:lnTo>
                    <a:pt x="236" y="362"/>
                  </a:lnTo>
                  <a:lnTo>
                    <a:pt x="277" y="393"/>
                  </a:lnTo>
                  <a:lnTo>
                    <a:pt x="296" y="420"/>
                  </a:lnTo>
                  <a:lnTo>
                    <a:pt x="325" y="443"/>
                  </a:lnTo>
                  <a:lnTo>
                    <a:pt x="356" y="474"/>
                  </a:lnTo>
                  <a:lnTo>
                    <a:pt x="376" y="533"/>
                  </a:lnTo>
                  <a:lnTo>
                    <a:pt x="376" y="467"/>
                  </a:lnTo>
                  <a:lnTo>
                    <a:pt x="318" y="393"/>
                  </a:lnTo>
                  <a:lnTo>
                    <a:pt x="272" y="338"/>
                  </a:lnTo>
                  <a:lnTo>
                    <a:pt x="250" y="323"/>
                  </a:lnTo>
                  <a:lnTo>
                    <a:pt x="207" y="296"/>
                  </a:lnTo>
                  <a:lnTo>
                    <a:pt x="168" y="249"/>
                  </a:lnTo>
                  <a:lnTo>
                    <a:pt x="135" y="167"/>
                  </a:lnTo>
                  <a:lnTo>
                    <a:pt x="84" y="5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B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48" name="Freeform 8"/>
            <p:cNvSpPr>
              <a:spLocks/>
            </p:cNvSpPr>
            <p:nvPr/>
          </p:nvSpPr>
          <p:spPr bwMode="auto">
            <a:xfrm>
              <a:off x="4134" y="1915"/>
              <a:ext cx="222" cy="300"/>
            </a:xfrm>
            <a:custGeom>
              <a:avLst/>
              <a:gdLst>
                <a:gd name="T0" fmla="*/ 0 w 222"/>
                <a:gd name="T1" fmla="*/ 16 h 300"/>
                <a:gd name="T2" fmla="*/ 3 w 222"/>
                <a:gd name="T3" fmla="*/ 55 h 300"/>
                <a:gd name="T4" fmla="*/ 27 w 222"/>
                <a:gd name="T5" fmla="*/ 117 h 300"/>
                <a:gd name="T6" fmla="*/ 37 w 222"/>
                <a:gd name="T7" fmla="*/ 172 h 300"/>
                <a:gd name="T8" fmla="*/ 22 w 222"/>
                <a:gd name="T9" fmla="*/ 234 h 300"/>
                <a:gd name="T10" fmla="*/ 37 w 222"/>
                <a:gd name="T11" fmla="*/ 300 h 300"/>
                <a:gd name="T12" fmla="*/ 51 w 222"/>
                <a:gd name="T13" fmla="*/ 261 h 300"/>
                <a:gd name="T14" fmla="*/ 58 w 222"/>
                <a:gd name="T15" fmla="*/ 218 h 300"/>
                <a:gd name="T16" fmla="*/ 92 w 222"/>
                <a:gd name="T17" fmla="*/ 218 h 300"/>
                <a:gd name="T18" fmla="*/ 116 w 222"/>
                <a:gd name="T19" fmla="*/ 253 h 300"/>
                <a:gd name="T20" fmla="*/ 150 w 222"/>
                <a:gd name="T21" fmla="*/ 253 h 300"/>
                <a:gd name="T22" fmla="*/ 186 w 222"/>
                <a:gd name="T23" fmla="*/ 265 h 300"/>
                <a:gd name="T24" fmla="*/ 222 w 222"/>
                <a:gd name="T25" fmla="*/ 265 h 300"/>
                <a:gd name="T26" fmla="*/ 186 w 222"/>
                <a:gd name="T27" fmla="*/ 241 h 300"/>
                <a:gd name="T28" fmla="*/ 167 w 222"/>
                <a:gd name="T29" fmla="*/ 222 h 300"/>
                <a:gd name="T30" fmla="*/ 150 w 222"/>
                <a:gd name="T31" fmla="*/ 172 h 300"/>
                <a:gd name="T32" fmla="*/ 145 w 222"/>
                <a:gd name="T33" fmla="*/ 117 h 300"/>
                <a:gd name="T34" fmla="*/ 99 w 222"/>
                <a:gd name="T35" fmla="*/ 78 h 300"/>
                <a:gd name="T36" fmla="*/ 116 w 222"/>
                <a:gd name="T37" fmla="*/ 160 h 300"/>
                <a:gd name="T38" fmla="*/ 131 w 222"/>
                <a:gd name="T39" fmla="*/ 187 h 300"/>
                <a:gd name="T40" fmla="*/ 99 w 222"/>
                <a:gd name="T41" fmla="*/ 137 h 300"/>
                <a:gd name="T42" fmla="*/ 78 w 222"/>
                <a:gd name="T43" fmla="*/ 70 h 300"/>
                <a:gd name="T44" fmla="*/ 41 w 222"/>
                <a:gd name="T45" fmla="*/ 28 h 300"/>
                <a:gd name="T46" fmla="*/ 63 w 222"/>
                <a:gd name="T47" fmla="*/ 102 h 300"/>
                <a:gd name="T48" fmla="*/ 32 w 222"/>
                <a:gd name="T49" fmla="*/ 70 h 300"/>
                <a:gd name="T50" fmla="*/ 22 w 222"/>
                <a:gd name="T51" fmla="*/ 0 h 300"/>
                <a:gd name="T52" fmla="*/ 0 w 222"/>
                <a:gd name="T53" fmla="*/ 16 h 3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2"/>
                <a:gd name="T82" fmla="*/ 0 h 300"/>
                <a:gd name="T83" fmla="*/ 222 w 222"/>
                <a:gd name="T84" fmla="*/ 300 h 3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2" h="300">
                  <a:moveTo>
                    <a:pt x="0" y="16"/>
                  </a:moveTo>
                  <a:lnTo>
                    <a:pt x="3" y="55"/>
                  </a:lnTo>
                  <a:lnTo>
                    <a:pt x="27" y="117"/>
                  </a:lnTo>
                  <a:lnTo>
                    <a:pt x="37" y="172"/>
                  </a:lnTo>
                  <a:lnTo>
                    <a:pt x="22" y="234"/>
                  </a:lnTo>
                  <a:lnTo>
                    <a:pt x="37" y="300"/>
                  </a:lnTo>
                  <a:lnTo>
                    <a:pt x="51" y="261"/>
                  </a:lnTo>
                  <a:lnTo>
                    <a:pt x="58" y="218"/>
                  </a:lnTo>
                  <a:lnTo>
                    <a:pt x="92" y="218"/>
                  </a:lnTo>
                  <a:lnTo>
                    <a:pt x="116" y="253"/>
                  </a:lnTo>
                  <a:lnTo>
                    <a:pt x="150" y="253"/>
                  </a:lnTo>
                  <a:lnTo>
                    <a:pt x="186" y="265"/>
                  </a:lnTo>
                  <a:lnTo>
                    <a:pt x="222" y="265"/>
                  </a:lnTo>
                  <a:lnTo>
                    <a:pt x="186" y="241"/>
                  </a:lnTo>
                  <a:lnTo>
                    <a:pt x="167" y="222"/>
                  </a:lnTo>
                  <a:lnTo>
                    <a:pt x="150" y="172"/>
                  </a:lnTo>
                  <a:lnTo>
                    <a:pt x="145" y="117"/>
                  </a:lnTo>
                  <a:lnTo>
                    <a:pt x="99" y="78"/>
                  </a:lnTo>
                  <a:lnTo>
                    <a:pt x="116" y="160"/>
                  </a:lnTo>
                  <a:lnTo>
                    <a:pt x="131" y="187"/>
                  </a:lnTo>
                  <a:lnTo>
                    <a:pt x="99" y="137"/>
                  </a:lnTo>
                  <a:lnTo>
                    <a:pt x="78" y="70"/>
                  </a:lnTo>
                  <a:lnTo>
                    <a:pt x="41" y="28"/>
                  </a:lnTo>
                  <a:lnTo>
                    <a:pt x="63" y="102"/>
                  </a:lnTo>
                  <a:lnTo>
                    <a:pt x="32" y="70"/>
                  </a:lnTo>
                  <a:lnTo>
                    <a:pt x="2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B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49" name="Freeform 9"/>
            <p:cNvSpPr>
              <a:spLocks/>
            </p:cNvSpPr>
            <p:nvPr/>
          </p:nvSpPr>
          <p:spPr bwMode="auto">
            <a:xfrm>
              <a:off x="4414" y="2180"/>
              <a:ext cx="94" cy="128"/>
            </a:xfrm>
            <a:custGeom>
              <a:avLst/>
              <a:gdLst>
                <a:gd name="T0" fmla="*/ 0 w 94"/>
                <a:gd name="T1" fmla="*/ 0 h 128"/>
                <a:gd name="T2" fmla="*/ 34 w 94"/>
                <a:gd name="T3" fmla="*/ 0 h 128"/>
                <a:gd name="T4" fmla="*/ 92 w 94"/>
                <a:gd name="T5" fmla="*/ 31 h 128"/>
                <a:gd name="T6" fmla="*/ 89 w 94"/>
                <a:gd name="T7" fmla="*/ 93 h 128"/>
                <a:gd name="T8" fmla="*/ 65 w 94"/>
                <a:gd name="T9" fmla="*/ 35 h 128"/>
                <a:gd name="T10" fmla="*/ 80 w 94"/>
                <a:gd name="T11" fmla="*/ 70 h 128"/>
                <a:gd name="T12" fmla="*/ 94 w 94"/>
                <a:gd name="T13" fmla="*/ 128 h 128"/>
                <a:gd name="T14" fmla="*/ 65 w 94"/>
                <a:gd name="T15" fmla="*/ 89 h 128"/>
                <a:gd name="T16" fmla="*/ 41 w 94"/>
                <a:gd name="T17" fmla="*/ 43 h 128"/>
                <a:gd name="T18" fmla="*/ 0 w 94"/>
                <a:gd name="T19" fmla="*/ 0 h 1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4"/>
                <a:gd name="T31" fmla="*/ 0 h 128"/>
                <a:gd name="T32" fmla="*/ 94 w 94"/>
                <a:gd name="T33" fmla="*/ 128 h 1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4" h="128">
                  <a:moveTo>
                    <a:pt x="0" y="0"/>
                  </a:moveTo>
                  <a:lnTo>
                    <a:pt x="34" y="0"/>
                  </a:lnTo>
                  <a:lnTo>
                    <a:pt x="92" y="31"/>
                  </a:lnTo>
                  <a:lnTo>
                    <a:pt x="89" y="93"/>
                  </a:lnTo>
                  <a:lnTo>
                    <a:pt x="65" y="35"/>
                  </a:lnTo>
                  <a:lnTo>
                    <a:pt x="80" y="70"/>
                  </a:lnTo>
                  <a:lnTo>
                    <a:pt x="94" y="128"/>
                  </a:lnTo>
                  <a:lnTo>
                    <a:pt x="65" y="89"/>
                  </a:lnTo>
                  <a:lnTo>
                    <a:pt x="41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50" name="Freeform 10"/>
            <p:cNvSpPr>
              <a:spLocks/>
            </p:cNvSpPr>
            <p:nvPr/>
          </p:nvSpPr>
          <p:spPr bwMode="auto">
            <a:xfrm>
              <a:off x="4156" y="2191"/>
              <a:ext cx="222" cy="218"/>
            </a:xfrm>
            <a:custGeom>
              <a:avLst/>
              <a:gdLst>
                <a:gd name="T0" fmla="*/ 0 w 222"/>
                <a:gd name="T1" fmla="*/ 55 h 218"/>
                <a:gd name="T2" fmla="*/ 24 w 222"/>
                <a:gd name="T3" fmla="*/ 102 h 218"/>
                <a:gd name="T4" fmla="*/ 46 w 222"/>
                <a:gd name="T5" fmla="*/ 148 h 218"/>
                <a:gd name="T6" fmla="*/ 135 w 222"/>
                <a:gd name="T7" fmla="*/ 207 h 218"/>
                <a:gd name="T8" fmla="*/ 166 w 222"/>
                <a:gd name="T9" fmla="*/ 218 h 218"/>
                <a:gd name="T10" fmla="*/ 80 w 222"/>
                <a:gd name="T11" fmla="*/ 160 h 218"/>
                <a:gd name="T12" fmla="*/ 60 w 222"/>
                <a:gd name="T13" fmla="*/ 113 h 218"/>
                <a:gd name="T14" fmla="*/ 60 w 222"/>
                <a:gd name="T15" fmla="*/ 70 h 218"/>
                <a:gd name="T16" fmla="*/ 92 w 222"/>
                <a:gd name="T17" fmla="*/ 117 h 218"/>
                <a:gd name="T18" fmla="*/ 121 w 222"/>
                <a:gd name="T19" fmla="*/ 148 h 218"/>
                <a:gd name="T20" fmla="*/ 101 w 222"/>
                <a:gd name="T21" fmla="*/ 102 h 218"/>
                <a:gd name="T22" fmla="*/ 157 w 222"/>
                <a:gd name="T23" fmla="*/ 102 h 218"/>
                <a:gd name="T24" fmla="*/ 186 w 222"/>
                <a:gd name="T25" fmla="*/ 113 h 218"/>
                <a:gd name="T26" fmla="*/ 222 w 222"/>
                <a:gd name="T27" fmla="*/ 133 h 218"/>
                <a:gd name="T28" fmla="*/ 179 w 222"/>
                <a:gd name="T29" fmla="*/ 78 h 218"/>
                <a:gd name="T30" fmla="*/ 186 w 222"/>
                <a:gd name="T31" fmla="*/ 47 h 218"/>
                <a:gd name="T32" fmla="*/ 159 w 222"/>
                <a:gd name="T33" fmla="*/ 20 h 218"/>
                <a:gd name="T34" fmla="*/ 109 w 222"/>
                <a:gd name="T35" fmla="*/ 12 h 218"/>
                <a:gd name="T36" fmla="*/ 123 w 222"/>
                <a:gd name="T37" fmla="*/ 59 h 218"/>
                <a:gd name="T38" fmla="*/ 70 w 222"/>
                <a:gd name="T39" fmla="*/ 47 h 218"/>
                <a:gd name="T40" fmla="*/ 46 w 222"/>
                <a:gd name="T41" fmla="*/ 67 h 218"/>
                <a:gd name="T42" fmla="*/ 46 w 222"/>
                <a:gd name="T43" fmla="*/ 102 h 218"/>
                <a:gd name="T44" fmla="*/ 24 w 222"/>
                <a:gd name="T45" fmla="*/ 67 h 218"/>
                <a:gd name="T46" fmla="*/ 51 w 222"/>
                <a:gd name="T47" fmla="*/ 0 h 218"/>
                <a:gd name="T48" fmla="*/ 19 w 222"/>
                <a:gd name="T49" fmla="*/ 20 h 218"/>
                <a:gd name="T50" fmla="*/ 19 w 222"/>
                <a:gd name="T51" fmla="*/ 20 h 218"/>
                <a:gd name="T52" fmla="*/ 10 w 222"/>
                <a:gd name="T53" fmla="*/ 35 h 218"/>
                <a:gd name="T54" fmla="*/ 2 w 222"/>
                <a:gd name="T55" fmla="*/ 47 h 218"/>
                <a:gd name="T56" fmla="*/ 0 w 222"/>
                <a:gd name="T57" fmla="*/ 55 h 218"/>
                <a:gd name="T58" fmla="*/ 0 w 222"/>
                <a:gd name="T59" fmla="*/ 55 h 2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22"/>
                <a:gd name="T91" fmla="*/ 0 h 218"/>
                <a:gd name="T92" fmla="*/ 222 w 222"/>
                <a:gd name="T93" fmla="*/ 218 h 21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22" h="218">
                  <a:moveTo>
                    <a:pt x="0" y="55"/>
                  </a:moveTo>
                  <a:lnTo>
                    <a:pt x="24" y="102"/>
                  </a:lnTo>
                  <a:lnTo>
                    <a:pt x="46" y="148"/>
                  </a:lnTo>
                  <a:lnTo>
                    <a:pt x="135" y="207"/>
                  </a:lnTo>
                  <a:lnTo>
                    <a:pt x="166" y="218"/>
                  </a:lnTo>
                  <a:lnTo>
                    <a:pt x="80" y="160"/>
                  </a:lnTo>
                  <a:lnTo>
                    <a:pt x="60" y="113"/>
                  </a:lnTo>
                  <a:lnTo>
                    <a:pt x="60" y="70"/>
                  </a:lnTo>
                  <a:lnTo>
                    <a:pt x="92" y="117"/>
                  </a:lnTo>
                  <a:lnTo>
                    <a:pt x="121" y="148"/>
                  </a:lnTo>
                  <a:lnTo>
                    <a:pt x="101" y="102"/>
                  </a:lnTo>
                  <a:lnTo>
                    <a:pt x="157" y="102"/>
                  </a:lnTo>
                  <a:lnTo>
                    <a:pt x="186" y="113"/>
                  </a:lnTo>
                  <a:lnTo>
                    <a:pt x="222" y="133"/>
                  </a:lnTo>
                  <a:lnTo>
                    <a:pt x="179" y="78"/>
                  </a:lnTo>
                  <a:lnTo>
                    <a:pt x="186" y="47"/>
                  </a:lnTo>
                  <a:lnTo>
                    <a:pt x="159" y="20"/>
                  </a:lnTo>
                  <a:lnTo>
                    <a:pt x="109" y="12"/>
                  </a:lnTo>
                  <a:lnTo>
                    <a:pt x="123" y="59"/>
                  </a:lnTo>
                  <a:lnTo>
                    <a:pt x="70" y="47"/>
                  </a:lnTo>
                  <a:lnTo>
                    <a:pt x="46" y="67"/>
                  </a:lnTo>
                  <a:lnTo>
                    <a:pt x="46" y="102"/>
                  </a:lnTo>
                  <a:lnTo>
                    <a:pt x="24" y="67"/>
                  </a:lnTo>
                  <a:lnTo>
                    <a:pt x="51" y="0"/>
                  </a:lnTo>
                  <a:lnTo>
                    <a:pt x="19" y="20"/>
                  </a:lnTo>
                  <a:lnTo>
                    <a:pt x="10" y="35"/>
                  </a:lnTo>
                  <a:lnTo>
                    <a:pt x="2" y="4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DB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51" name="Freeform 11"/>
            <p:cNvSpPr>
              <a:spLocks/>
            </p:cNvSpPr>
            <p:nvPr/>
          </p:nvSpPr>
          <p:spPr bwMode="auto">
            <a:xfrm>
              <a:off x="4269" y="2180"/>
              <a:ext cx="201" cy="319"/>
            </a:xfrm>
            <a:custGeom>
              <a:avLst/>
              <a:gdLst>
                <a:gd name="T0" fmla="*/ 66 w 201"/>
                <a:gd name="T1" fmla="*/ 136 h 319"/>
                <a:gd name="T2" fmla="*/ 92 w 201"/>
                <a:gd name="T3" fmla="*/ 175 h 319"/>
                <a:gd name="T4" fmla="*/ 58 w 201"/>
                <a:gd name="T5" fmla="*/ 198 h 319"/>
                <a:gd name="T6" fmla="*/ 0 w 201"/>
                <a:gd name="T7" fmla="*/ 183 h 319"/>
                <a:gd name="T8" fmla="*/ 22 w 201"/>
                <a:gd name="T9" fmla="*/ 225 h 319"/>
                <a:gd name="T10" fmla="*/ 58 w 201"/>
                <a:gd name="T11" fmla="*/ 241 h 319"/>
                <a:gd name="T12" fmla="*/ 87 w 201"/>
                <a:gd name="T13" fmla="*/ 272 h 319"/>
                <a:gd name="T14" fmla="*/ 131 w 201"/>
                <a:gd name="T15" fmla="*/ 311 h 319"/>
                <a:gd name="T16" fmla="*/ 172 w 201"/>
                <a:gd name="T17" fmla="*/ 319 h 319"/>
                <a:gd name="T18" fmla="*/ 131 w 201"/>
                <a:gd name="T19" fmla="*/ 276 h 319"/>
                <a:gd name="T20" fmla="*/ 61 w 201"/>
                <a:gd name="T21" fmla="*/ 214 h 319"/>
                <a:gd name="T22" fmla="*/ 116 w 201"/>
                <a:gd name="T23" fmla="*/ 214 h 319"/>
                <a:gd name="T24" fmla="*/ 152 w 201"/>
                <a:gd name="T25" fmla="*/ 260 h 319"/>
                <a:gd name="T26" fmla="*/ 143 w 201"/>
                <a:gd name="T27" fmla="*/ 214 h 319"/>
                <a:gd name="T28" fmla="*/ 126 w 201"/>
                <a:gd name="T29" fmla="*/ 171 h 319"/>
                <a:gd name="T30" fmla="*/ 157 w 201"/>
                <a:gd name="T31" fmla="*/ 175 h 319"/>
                <a:gd name="T32" fmla="*/ 181 w 201"/>
                <a:gd name="T33" fmla="*/ 214 h 319"/>
                <a:gd name="T34" fmla="*/ 201 w 201"/>
                <a:gd name="T35" fmla="*/ 190 h 319"/>
                <a:gd name="T36" fmla="*/ 193 w 201"/>
                <a:gd name="T37" fmla="*/ 159 h 319"/>
                <a:gd name="T38" fmla="*/ 201 w 201"/>
                <a:gd name="T39" fmla="*/ 124 h 319"/>
                <a:gd name="T40" fmla="*/ 201 w 201"/>
                <a:gd name="T41" fmla="*/ 70 h 319"/>
                <a:gd name="T42" fmla="*/ 145 w 201"/>
                <a:gd name="T43" fmla="*/ 0 h 319"/>
                <a:gd name="T44" fmla="*/ 116 w 201"/>
                <a:gd name="T45" fmla="*/ 11 h 319"/>
                <a:gd name="T46" fmla="*/ 138 w 201"/>
                <a:gd name="T47" fmla="*/ 58 h 319"/>
                <a:gd name="T48" fmla="*/ 138 w 201"/>
                <a:gd name="T49" fmla="*/ 89 h 319"/>
                <a:gd name="T50" fmla="*/ 109 w 201"/>
                <a:gd name="T51" fmla="*/ 66 h 319"/>
                <a:gd name="T52" fmla="*/ 102 w 201"/>
                <a:gd name="T53" fmla="*/ 23 h 319"/>
                <a:gd name="T54" fmla="*/ 73 w 201"/>
                <a:gd name="T55" fmla="*/ 23 h 319"/>
                <a:gd name="T56" fmla="*/ 53 w 201"/>
                <a:gd name="T57" fmla="*/ 23 h 319"/>
                <a:gd name="T58" fmla="*/ 68 w 201"/>
                <a:gd name="T59" fmla="*/ 58 h 319"/>
                <a:gd name="T60" fmla="*/ 61 w 201"/>
                <a:gd name="T61" fmla="*/ 93 h 319"/>
                <a:gd name="T62" fmla="*/ 97 w 201"/>
                <a:gd name="T63" fmla="*/ 124 h 319"/>
                <a:gd name="T64" fmla="*/ 66 w 201"/>
                <a:gd name="T65" fmla="*/ 136 h 3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319"/>
                <a:gd name="T101" fmla="*/ 201 w 201"/>
                <a:gd name="T102" fmla="*/ 319 h 3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319">
                  <a:moveTo>
                    <a:pt x="66" y="136"/>
                  </a:moveTo>
                  <a:lnTo>
                    <a:pt x="92" y="175"/>
                  </a:lnTo>
                  <a:lnTo>
                    <a:pt x="58" y="198"/>
                  </a:lnTo>
                  <a:lnTo>
                    <a:pt x="0" y="183"/>
                  </a:lnTo>
                  <a:lnTo>
                    <a:pt x="22" y="225"/>
                  </a:lnTo>
                  <a:lnTo>
                    <a:pt x="58" y="241"/>
                  </a:lnTo>
                  <a:lnTo>
                    <a:pt x="87" y="272"/>
                  </a:lnTo>
                  <a:lnTo>
                    <a:pt x="131" y="311"/>
                  </a:lnTo>
                  <a:lnTo>
                    <a:pt x="172" y="319"/>
                  </a:lnTo>
                  <a:lnTo>
                    <a:pt x="131" y="276"/>
                  </a:lnTo>
                  <a:lnTo>
                    <a:pt x="61" y="214"/>
                  </a:lnTo>
                  <a:lnTo>
                    <a:pt x="116" y="214"/>
                  </a:lnTo>
                  <a:lnTo>
                    <a:pt x="152" y="260"/>
                  </a:lnTo>
                  <a:lnTo>
                    <a:pt x="143" y="214"/>
                  </a:lnTo>
                  <a:lnTo>
                    <a:pt x="126" y="171"/>
                  </a:lnTo>
                  <a:lnTo>
                    <a:pt x="157" y="175"/>
                  </a:lnTo>
                  <a:lnTo>
                    <a:pt x="181" y="214"/>
                  </a:lnTo>
                  <a:lnTo>
                    <a:pt x="201" y="190"/>
                  </a:lnTo>
                  <a:lnTo>
                    <a:pt x="193" y="159"/>
                  </a:lnTo>
                  <a:lnTo>
                    <a:pt x="201" y="124"/>
                  </a:lnTo>
                  <a:lnTo>
                    <a:pt x="201" y="70"/>
                  </a:lnTo>
                  <a:lnTo>
                    <a:pt x="145" y="0"/>
                  </a:lnTo>
                  <a:lnTo>
                    <a:pt x="116" y="11"/>
                  </a:lnTo>
                  <a:lnTo>
                    <a:pt x="138" y="58"/>
                  </a:lnTo>
                  <a:lnTo>
                    <a:pt x="138" y="89"/>
                  </a:lnTo>
                  <a:lnTo>
                    <a:pt x="109" y="66"/>
                  </a:lnTo>
                  <a:lnTo>
                    <a:pt x="102" y="23"/>
                  </a:lnTo>
                  <a:lnTo>
                    <a:pt x="73" y="23"/>
                  </a:lnTo>
                  <a:lnTo>
                    <a:pt x="53" y="23"/>
                  </a:lnTo>
                  <a:lnTo>
                    <a:pt x="68" y="58"/>
                  </a:lnTo>
                  <a:lnTo>
                    <a:pt x="61" y="93"/>
                  </a:lnTo>
                  <a:lnTo>
                    <a:pt x="97" y="124"/>
                  </a:lnTo>
                  <a:lnTo>
                    <a:pt x="66" y="136"/>
                  </a:lnTo>
                  <a:close/>
                </a:path>
              </a:pathLst>
            </a:custGeom>
            <a:solidFill>
              <a:srgbClr val="818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52" name="Freeform 12"/>
            <p:cNvSpPr>
              <a:spLocks/>
            </p:cNvSpPr>
            <p:nvPr/>
          </p:nvSpPr>
          <p:spPr bwMode="auto">
            <a:xfrm>
              <a:off x="4448" y="2421"/>
              <a:ext cx="31" cy="58"/>
            </a:xfrm>
            <a:custGeom>
              <a:avLst/>
              <a:gdLst>
                <a:gd name="T0" fmla="*/ 0 w 31"/>
                <a:gd name="T1" fmla="*/ 12 h 58"/>
                <a:gd name="T2" fmla="*/ 31 w 31"/>
                <a:gd name="T3" fmla="*/ 58 h 58"/>
                <a:gd name="T4" fmla="*/ 24 w 31"/>
                <a:gd name="T5" fmla="*/ 0 h 58"/>
                <a:gd name="T6" fmla="*/ 0 w 31"/>
                <a:gd name="T7" fmla="*/ 12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58"/>
                <a:gd name="T14" fmla="*/ 31 w 3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58">
                  <a:moveTo>
                    <a:pt x="0" y="12"/>
                  </a:moveTo>
                  <a:lnTo>
                    <a:pt x="31" y="58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18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53" name="Freeform 13"/>
            <p:cNvSpPr>
              <a:spLocks/>
            </p:cNvSpPr>
            <p:nvPr/>
          </p:nvSpPr>
          <p:spPr bwMode="auto">
            <a:xfrm>
              <a:off x="3920" y="1678"/>
              <a:ext cx="255" cy="548"/>
            </a:xfrm>
            <a:custGeom>
              <a:avLst/>
              <a:gdLst>
                <a:gd name="T0" fmla="*/ 226 w 255"/>
                <a:gd name="T1" fmla="*/ 0 h 548"/>
                <a:gd name="T2" fmla="*/ 193 w 255"/>
                <a:gd name="T3" fmla="*/ 47 h 548"/>
                <a:gd name="T4" fmla="*/ 159 w 255"/>
                <a:gd name="T5" fmla="*/ 105 h 548"/>
                <a:gd name="T6" fmla="*/ 159 w 255"/>
                <a:gd name="T7" fmla="*/ 179 h 548"/>
                <a:gd name="T8" fmla="*/ 142 w 255"/>
                <a:gd name="T9" fmla="*/ 171 h 548"/>
                <a:gd name="T10" fmla="*/ 149 w 255"/>
                <a:gd name="T11" fmla="*/ 226 h 548"/>
                <a:gd name="T12" fmla="*/ 156 w 255"/>
                <a:gd name="T13" fmla="*/ 253 h 548"/>
                <a:gd name="T14" fmla="*/ 135 w 255"/>
                <a:gd name="T15" fmla="*/ 214 h 548"/>
                <a:gd name="T16" fmla="*/ 99 w 255"/>
                <a:gd name="T17" fmla="*/ 214 h 548"/>
                <a:gd name="T18" fmla="*/ 79 w 255"/>
                <a:gd name="T19" fmla="*/ 265 h 548"/>
                <a:gd name="T20" fmla="*/ 62 w 255"/>
                <a:gd name="T21" fmla="*/ 300 h 548"/>
                <a:gd name="T22" fmla="*/ 36 w 255"/>
                <a:gd name="T23" fmla="*/ 339 h 548"/>
                <a:gd name="T24" fmla="*/ 12 w 255"/>
                <a:gd name="T25" fmla="*/ 377 h 548"/>
                <a:gd name="T26" fmla="*/ 0 w 255"/>
                <a:gd name="T27" fmla="*/ 424 h 548"/>
                <a:gd name="T28" fmla="*/ 17 w 255"/>
                <a:gd name="T29" fmla="*/ 389 h 548"/>
                <a:gd name="T30" fmla="*/ 46 w 255"/>
                <a:gd name="T31" fmla="*/ 354 h 548"/>
                <a:gd name="T32" fmla="*/ 67 w 255"/>
                <a:gd name="T33" fmla="*/ 323 h 548"/>
                <a:gd name="T34" fmla="*/ 91 w 255"/>
                <a:gd name="T35" fmla="*/ 292 h 548"/>
                <a:gd name="T36" fmla="*/ 87 w 255"/>
                <a:gd name="T37" fmla="*/ 339 h 548"/>
                <a:gd name="T38" fmla="*/ 55 w 255"/>
                <a:gd name="T39" fmla="*/ 362 h 548"/>
                <a:gd name="T40" fmla="*/ 46 w 255"/>
                <a:gd name="T41" fmla="*/ 412 h 548"/>
                <a:gd name="T42" fmla="*/ 79 w 255"/>
                <a:gd name="T43" fmla="*/ 385 h 548"/>
                <a:gd name="T44" fmla="*/ 106 w 255"/>
                <a:gd name="T45" fmla="*/ 354 h 548"/>
                <a:gd name="T46" fmla="*/ 128 w 255"/>
                <a:gd name="T47" fmla="*/ 284 h 548"/>
                <a:gd name="T48" fmla="*/ 137 w 255"/>
                <a:gd name="T49" fmla="*/ 323 h 548"/>
                <a:gd name="T50" fmla="*/ 130 w 255"/>
                <a:gd name="T51" fmla="*/ 354 h 548"/>
                <a:gd name="T52" fmla="*/ 130 w 255"/>
                <a:gd name="T53" fmla="*/ 409 h 548"/>
                <a:gd name="T54" fmla="*/ 142 w 255"/>
                <a:gd name="T55" fmla="*/ 443 h 548"/>
                <a:gd name="T56" fmla="*/ 171 w 255"/>
                <a:gd name="T57" fmla="*/ 385 h 548"/>
                <a:gd name="T58" fmla="*/ 181 w 255"/>
                <a:gd name="T59" fmla="*/ 443 h 548"/>
                <a:gd name="T60" fmla="*/ 152 w 255"/>
                <a:gd name="T61" fmla="*/ 471 h 548"/>
                <a:gd name="T62" fmla="*/ 135 w 255"/>
                <a:gd name="T63" fmla="*/ 498 h 548"/>
                <a:gd name="T64" fmla="*/ 130 w 255"/>
                <a:gd name="T65" fmla="*/ 548 h 548"/>
                <a:gd name="T66" fmla="*/ 144 w 255"/>
                <a:gd name="T67" fmla="*/ 521 h 548"/>
                <a:gd name="T68" fmla="*/ 185 w 255"/>
                <a:gd name="T69" fmla="*/ 498 h 548"/>
                <a:gd name="T70" fmla="*/ 236 w 255"/>
                <a:gd name="T71" fmla="*/ 490 h 548"/>
                <a:gd name="T72" fmla="*/ 246 w 255"/>
                <a:gd name="T73" fmla="*/ 424 h 548"/>
                <a:gd name="T74" fmla="*/ 231 w 255"/>
                <a:gd name="T75" fmla="*/ 323 h 548"/>
                <a:gd name="T76" fmla="*/ 217 w 255"/>
                <a:gd name="T77" fmla="*/ 249 h 548"/>
                <a:gd name="T78" fmla="*/ 243 w 255"/>
                <a:gd name="T79" fmla="*/ 230 h 548"/>
                <a:gd name="T80" fmla="*/ 217 w 255"/>
                <a:gd name="T81" fmla="*/ 214 h 548"/>
                <a:gd name="T82" fmla="*/ 217 w 255"/>
                <a:gd name="T83" fmla="*/ 125 h 548"/>
                <a:gd name="T84" fmla="*/ 226 w 255"/>
                <a:gd name="T85" fmla="*/ 66 h 548"/>
                <a:gd name="T86" fmla="*/ 255 w 255"/>
                <a:gd name="T87" fmla="*/ 55 h 548"/>
                <a:gd name="T88" fmla="*/ 231 w 255"/>
                <a:gd name="T89" fmla="*/ 43 h 548"/>
                <a:gd name="T90" fmla="*/ 226 w 255"/>
                <a:gd name="T91" fmla="*/ 0 h 5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5"/>
                <a:gd name="T139" fmla="*/ 0 h 548"/>
                <a:gd name="T140" fmla="*/ 255 w 255"/>
                <a:gd name="T141" fmla="*/ 548 h 54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5" h="548">
                  <a:moveTo>
                    <a:pt x="226" y="0"/>
                  </a:moveTo>
                  <a:lnTo>
                    <a:pt x="193" y="47"/>
                  </a:lnTo>
                  <a:lnTo>
                    <a:pt x="159" y="105"/>
                  </a:lnTo>
                  <a:lnTo>
                    <a:pt x="159" y="179"/>
                  </a:lnTo>
                  <a:lnTo>
                    <a:pt x="142" y="171"/>
                  </a:lnTo>
                  <a:lnTo>
                    <a:pt x="149" y="226"/>
                  </a:lnTo>
                  <a:lnTo>
                    <a:pt x="156" y="253"/>
                  </a:lnTo>
                  <a:lnTo>
                    <a:pt x="135" y="214"/>
                  </a:lnTo>
                  <a:lnTo>
                    <a:pt x="99" y="214"/>
                  </a:lnTo>
                  <a:lnTo>
                    <a:pt x="79" y="265"/>
                  </a:lnTo>
                  <a:lnTo>
                    <a:pt x="62" y="300"/>
                  </a:lnTo>
                  <a:lnTo>
                    <a:pt x="36" y="339"/>
                  </a:lnTo>
                  <a:lnTo>
                    <a:pt x="12" y="377"/>
                  </a:lnTo>
                  <a:lnTo>
                    <a:pt x="0" y="424"/>
                  </a:lnTo>
                  <a:lnTo>
                    <a:pt x="17" y="389"/>
                  </a:lnTo>
                  <a:lnTo>
                    <a:pt x="46" y="354"/>
                  </a:lnTo>
                  <a:lnTo>
                    <a:pt x="67" y="323"/>
                  </a:lnTo>
                  <a:lnTo>
                    <a:pt x="91" y="292"/>
                  </a:lnTo>
                  <a:lnTo>
                    <a:pt x="87" y="339"/>
                  </a:lnTo>
                  <a:lnTo>
                    <a:pt x="55" y="362"/>
                  </a:lnTo>
                  <a:lnTo>
                    <a:pt x="46" y="412"/>
                  </a:lnTo>
                  <a:lnTo>
                    <a:pt x="79" y="385"/>
                  </a:lnTo>
                  <a:lnTo>
                    <a:pt x="106" y="354"/>
                  </a:lnTo>
                  <a:lnTo>
                    <a:pt x="128" y="284"/>
                  </a:lnTo>
                  <a:lnTo>
                    <a:pt x="137" y="323"/>
                  </a:lnTo>
                  <a:lnTo>
                    <a:pt x="130" y="354"/>
                  </a:lnTo>
                  <a:lnTo>
                    <a:pt x="130" y="409"/>
                  </a:lnTo>
                  <a:lnTo>
                    <a:pt x="142" y="443"/>
                  </a:lnTo>
                  <a:lnTo>
                    <a:pt x="171" y="385"/>
                  </a:lnTo>
                  <a:lnTo>
                    <a:pt x="181" y="443"/>
                  </a:lnTo>
                  <a:lnTo>
                    <a:pt x="152" y="471"/>
                  </a:lnTo>
                  <a:lnTo>
                    <a:pt x="135" y="498"/>
                  </a:lnTo>
                  <a:lnTo>
                    <a:pt x="130" y="548"/>
                  </a:lnTo>
                  <a:lnTo>
                    <a:pt x="144" y="521"/>
                  </a:lnTo>
                  <a:lnTo>
                    <a:pt x="185" y="498"/>
                  </a:lnTo>
                  <a:lnTo>
                    <a:pt x="236" y="490"/>
                  </a:lnTo>
                  <a:lnTo>
                    <a:pt x="246" y="424"/>
                  </a:lnTo>
                  <a:lnTo>
                    <a:pt x="231" y="323"/>
                  </a:lnTo>
                  <a:lnTo>
                    <a:pt x="217" y="249"/>
                  </a:lnTo>
                  <a:lnTo>
                    <a:pt x="243" y="230"/>
                  </a:lnTo>
                  <a:lnTo>
                    <a:pt x="217" y="214"/>
                  </a:lnTo>
                  <a:lnTo>
                    <a:pt x="217" y="125"/>
                  </a:lnTo>
                  <a:lnTo>
                    <a:pt x="226" y="66"/>
                  </a:lnTo>
                  <a:lnTo>
                    <a:pt x="255" y="55"/>
                  </a:lnTo>
                  <a:lnTo>
                    <a:pt x="231" y="4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18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54" name="Freeform 14"/>
            <p:cNvSpPr>
              <a:spLocks/>
            </p:cNvSpPr>
            <p:nvPr/>
          </p:nvSpPr>
          <p:spPr bwMode="auto">
            <a:xfrm>
              <a:off x="3915" y="2226"/>
              <a:ext cx="297" cy="238"/>
            </a:xfrm>
            <a:custGeom>
              <a:avLst/>
              <a:gdLst>
                <a:gd name="T0" fmla="*/ 241 w 297"/>
                <a:gd name="T1" fmla="*/ 0 h 238"/>
                <a:gd name="T2" fmla="*/ 212 w 297"/>
                <a:gd name="T3" fmla="*/ 43 h 238"/>
                <a:gd name="T4" fmla="*/ 149 w 297"/>
                <a:gd name="T5" fmla="*/ 70 h 238"/>
                <a:gd name="T6" fmla="*/ 70 w 297"/>
                <a:gd name="T7" fmla="*/ 98 h 238"/>
                <a:gd name="T8" fmla="*/ 19 w 297"/>
                <a:gd name="T9" fmla="*/ 98 h 238"/>
                <a:gd name="T10" fmla="*/ 0 w 297"/>
                <a:gd name="T11" fmla="*/ 129 h 238"/>
                <a:gd name="T12" fmla="*/ 0 w 297"/>
                <a:gd name="T13" fmla="*/ 129 h 238"/>
                <a:gd name="T14" fmla="*/ 17 w 297"/>
                <a:gd name="T15" fmla="*/ 125 h 238"/>
                <a:gd name="T16" fmla="*/ 31 w 297"/>
                <a:gd name="T17" fmla="*/ 121 h 238"/>
                <a:gd name="T18" fmla="*/ 48 w 297"/>
                <a:gd name="T19" fmla="*/ 121 h 238"/>
                <a:gd name="T20" fmla="*/ 82 w 297"/>
                <a:gd name="T21" fmla="*/ 113 h 238"/>
                <a:gd name="T22" fmla="*/ 36 w 297"/>
                <a:gd name="T23" fmla="*/ 168 h 238"/>
                <a:gd name="T24" fmla="*/ 77 w 297"/>
                <a:gd name="T25" fmla="*/ 160 h 238"/>
                <a:gd name="T26" fmla="*/ 106 w 297"/>
                <a:gd name="T27" fmla="*/ 125 h 238"/>
                <a:gd name="T28" fmla="*/ 142 w 297"/>
                <a:gd name="T29" fmla="*/ 125 h 238"/>
                <a:gd name="T30" fmla="*/ 125 w 297"/>
                <a:gd name="T31" fmla="*/ 195 h 238"/>
                <a:gd name="T32" fmla="*/ 104 w 297"/>
                <a:gd name="T33" fmla="*/ 230 h 238"/>
                <a:gd name="T34" fmla="*/ 133 w 297"/>
                <a:gd name="T35" fmla="*/ 238 h 238"/>
                <a:gd name="T36" fmla="*/ 140 w 297"/>
                <a:gd name="T37" fmla="*/ 183 h 238"/>
                <a:gd name="T38" fmla="*/ 171 w 297"/>
                <a:gd name="T39" fmla="*/ 125 h 238"/>
                <a:gd name="T40" fmla="*/ 215 w 297"/>
                <a:gd name="T41" fmla="*/ 105 h 238"/>
                <a:gd name="T42" fmla="*/ 234 w 297"/>
                <a:gd name="T43" fmla="*/ 137 h 238"/>
                <a:gd name="T44" fmla="*/ 241 w 297"/>
                <a:gd name="T45" fmla="*/ 179 h 238"/>
                <a:gd name="T46" fmla="*/ 297 w 297"/>
                <a:gd name="T47" fmla="*/ 238 h 238"/>
                <a:gd name="T48" fmla="*/ 260 w 297"/>
                <a:gd name="T49" fmla="*/ 168 h 238"/>
                <a:gd name="T50" fmla="*/ 234 w 297"/>
                <a:gd name="T51" fmla="*/ 113 h 238"/>
                <a:gd name="T52" fmla="*/ 284 w 297"/>
                <a:gd name="T53" fmla="*/ 144 h 238"/>
                <a:gd name="T54" fmla="*/ 275 w 297"/>
                <a:gd name="T55" fmla="*/ 78 h 238"/>
                <a:gd name="T56" fmla="*/ 248 w 297"/>
                <a:gd name="T57" fmla="*/ 47 h 238"/>
                <a:gd name="T58" fmla="*/ 241 w 297"/>
                <a:gd name="T59" fmla="*/ 0 h 2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238"/>
                <a:gd name="T92" fmla="*/ 297 w 297"/>
                <a:gd name="T93" fmla="*/ 238 h 2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238">
                  <a:moveTo>
                    <a:pt x="241" y="0"/>
                  </a:moveTo>
                  <a:lnTo>
                    <a:pt x="212" y="43"/>
                  </a:lnTo>
                  <a:lnTo>
                    <a:pt x="149" y="70"/>
                  </a:lnTo>
                  <a:lnTo>
                    <a:pt x="70" y="98"/>
                  </a:lnTo>
                  <a:lnTo>
                    <a:pt x="19" y="98"/>
                  </a:lnTo>
                  <a:lnTo>
                    <a:pt x="0" y="129"/>
                  </a:lnTo>
                  <a:lnTo>
                    <a:pt x="17" y="125"/>
                  </a:lnTo>
                  <a:lnTo>
                    <a:pt x="31" y="121"/>
                  </a:lnTo>
                  <a:lnTo>
                    <a:pt x="48" y="121"/>
                  </a:lnTo>
                  <a:lnTo>
                    <a:pt x="82" y="113"/>
                  </a:lnTo>
                  <a:lnTo>
                    <a:pt x="36" y="168"/>
                  </a:lnTo>
                  <a:lnTo>
                    <a:pt x="77" y="160"/>
                  </a:lnTo>
                  <a:lnTo>
                    <a:pt x="106" y="125"/>
                  </a:lnTo>
                  <a:lnTo>
                    <a:pt x="142" y="125"/>
                  </a:lnTo>
                  <a:lnTo>
                    <a:pt x="125" y="195"/>
                  </a:lnTo>
                  <a:lnTo>
                    <a:pt x="104" y="230"/>
                  </a:lnTo>
                  <a:lnTo>
                    <a:pt x="133" y="238"/>
                  </a:lnTo>
                  <a:lnTo>
                    <a:pt x="140" y="183"/>
                  </a:lnTo>
                  <a:lnTo>
                    <a:pt x="171" y="125"/>
                  </a:lnTo>
                  <a:lnTo>
                    <a:pt x="215" y="105"/>
                  </a:lnTo>
                  <a:lnTo>
                    <a:pt x="234" y="137"/>
                  </a:lnTo>
                  <a:lnTo>
                    <a:pt x="241" y="179"/>
                  </a:lnTo>
                  <a:lnTo>
                    <a:pt x="297" y="238"/>
                  </a:lnTo>
                  <a:lnTo>
                    <a:pt x="260" y="168"/>
                  </a:lnTo>
                  <a:lnTo>
                    <a:pt x="234" y="113"/>
                  </a:lnTo>
                  <a:lnTo>
                    <a:pt x="284" y="144"/>
                  </a:lnTo>
                  <a:lnTo>
                    <a:pt x="275" y="78"/>
                  </a:lnTo>
                  <a:lnTo>
                    <a:pt x="248" y="4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818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55" name="Freeform 15"/>
            <p:cNvSpPr>
              <a:spLocks/>
            </p:cNvSpPr>
            <p:nvPr/>
          </p:nvSpPr>
          <p:spPr bwMode="auto">
            <a:xfrm>
              <a:off x="4007" y="2129"/>
              <a:ext cx="48" cy="74"/>
            </a:xfrm>
            <a:custGeom>
              <a:avLst/>
              <a:gdLst>
                <a:gd name="T0" fmla="*/ 14 w 48"/>
                <a:gd name="T1" fmla="*/ 8 h 74"/>
                <a:gd name="T2" fmla="*/ 14 w 48"/>
                <a:gd name="T3" fmla="*/ 8 h 74"/>
                <a:gd name="T4" fmla="*/ 19 w 48"/>
                <a:gd name="T5" fmla="*/ 20 h 74"/>
                <a:gd name="T6" fmla="*/ 19 w 48"/>
                <a:gd name="T7" fmla="*/ 31 h 74"/>
                <a:gd name="T8" fmla="*/ 16 w 48"/>
                <a:gd name="T9" fmla="*/ 43 h 74"/>
                <a:gd name="T10" fmla="*/ 14 w 48"/>
                <a:gd name="T11" fmla="*/ 51 h 74"/>
                <a:gd name="T12" fmla="*/ 4 w 48"/>
                <a:gd name="T13" fmla="*/ 66 h 74"/>
                <a:gd name="T14" fmla="*/ 0 w 48"/>
                <a:gd name="T15" fmla="*/ 74 h 74"/>
                <a:gd name="T16" fmla="*/ 21 w 48"/>
                <a:gd name="T17" fmla="*/ 47 h 74"/>
                <a:gd name="T18" fmla="*/ 48 w 48"/>
                <a:gd name="T19" fmla="*/ 8 h 74"/>
                <a:gd name="T20" fmla="*/ 48 w 48"/>
                <a:gd name="T21" fmla="*/ 8 h 74"/>
                <a:gd name="T22" fmla="*/ 26 w 48"/>
                <a:gd name="T23" fmla="*/ 4 h 74"/>
                <a:gd name="T24" fmla="*/ 14 w 48"/>
                <a:gd name="T25" fmla="*/ 0 h 74"/>
                <a:gd name="T26" fmla="*/ 14 w 48"/>
                <a:gd name="T27" fmla="*/ 4 h 74"/>
                <a:gd name="T28" fmla="*/ 14 w 48"/>
                <a:gd name="T29" fmla="*/ 8 h 74"/>
                <a:gd name="T30" fmla="*/ 14 w 48"/>
                <a:gd name="T31" fmla="*/ 8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74"/>
                <a:gd name="T50" fmla="*/ 48 w 48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74">
                  <a:moveTo>
                    <a:pt x="14" y="8"/>
                  </a:moveTo>
                  <a:lnTo>
                    <a:pt x="14" y="8"/>
                  </a:lnTo>
                  <a:lnTo>
                    <a:pt x="19" y="20"/>
                  </a:lnTo>
                  <a:lnTo>
                    <a:pt x="19" y="31"/>
                  </a:lnTo>
                  <a:lnTo>
                    <a:pt x="16" y="43"/>
                  </a:lnTo>
                  <a:lnTo>
                    <a:pt x="14" y="5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21" y="47"/>
                  </a:lnTo>
                  <a:lnTo>
                    <a:pt x="48" y="8"/>
                  </a:lnTo>
                  <a:lnTo>
                    <a:pt x="26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818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56" name="Freeform 16"/>
            <p:cNvSpPr>
              <a:spLocks/>
            </p:cNvSpPr>
            <p:nvPr/>
          </p:nvSpPr>
          <p:spPr bwMode="auto">
            <a:xfrm>
              <a:off x="3970" y="2075"/>
              <a:ext cx="65" cy="151"/>
            </a:xfrm>
            <a:custGeom>
              <a:avLst/>
              <a:gdLst>
                <a:gd name="T0" fmla="*/ 37 w 65"/>
                <a:gd name="T1" fmla="*/ 35 h 151"/>
                <a:gd name="T2" fmla="*/ 12 w 65"/>
                <a:gd name="T3" fmla="*/ 81 h 151"/>
                <a:gd name="T4" fmla="*/ 0 w 65"/>
                <a:gd name="T5" fmla="*/ 151 h 151"/>
                <a:gd name="T6" fmla="*/ 27 w 65"/>
                <a:gd name="T7" fmla="*/ 93 h 151"/>
                <a:gd name="T8" fmla="*/ 65 w 65"/>
                <a:gd name="T9" fmla="*/ 0 h 151"/>
                <a:gd name="T10" fmla="*/ 37 w 65"/>
                <a:gd name="T11" fmla="*/ 35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151"/>
                <a:gd name="T20" fmla="*/ 65 w 65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151">
                  <a:moveTo>
                    <a:pt x="37" y="35"/>
                  </a:moveTo>
                  <a:lnTo>
                    <a:pt x="12" y="81"/>
                  </a:lnTo>
                  <a:lnTo>
                    <a:pt x="0" y="151"/>
                  </a:lnTo>
                  <a:lnTo>
                    <a:pt x="27" y="93"/>
                  </a:lnTo>
                  <a:lnTo>
                    <a:pt x="65" y="0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818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57" name="Freeform 17"/>
            <p:cNvSpPr>
              <a:spLocks/>
            </p:cNvSpPr>
            <p:nvPr/>
          </p:nvSpPr>
          <p:spPr bwMode="auto">
            <a:xfrm>
              <a:off x="3720" y="1978"/>
              <a:ext cx="258" cy="416"/>
            </a:xfrm>
            <a:custGeom>
              <a:avLst/>
              <a:gdLst>
                <a:gd name="T0" fmla="*/ 243 w 258"/>
                <a:gd name="T1" fmla="*/ 31 h 416"/>
                <a:gd name="T2" fmla="*/ 202 w 258"/>
                <a:gd name="T3" fmla="*/ 19 h 416"/>
                <a:gd name="T4" fmla="*/ 156 w 258"/>
                <a:gd name="T5" fmla="*/ 66 h 416"/>
                <a:gd name="T6" fmla="*/ 135 w 258"/>
                <a:gd name="T7" fmla="*/ 66 h 416"/>
                <a:gd name="T8" fmla="*/ 135 w 258"/>
                <a:gd name="T9" fmla="*/ 112 h 416"/>
                <a:gd name="T10" fmla="*/ 127 w 258"/>
                <a:gd name="T11" fmla="*/ 159 h 416"/>
                <a:gd name="T12" fmla="*/ 98 w 258"/>
                <a:gd name="T13" fmla="*/ 202 h 416"/>
                <a:gd name="T14" fmla="*/ 113 w 258"/>
                <a:gd name="T15" fmla="*/ 101 h 416"/>
                <a:gd name="T16" fmla="*/ 120 w 258"/>
                <a:gd name="T17" fmla="*/ 0 h 416"/>
                <a:gd name="T18" fmla="*/ 84 w 258"/>
                <a:gd name="T19" fmla="*/ 42 h 416"/>
                <a:gd name="T20" fmla="*/ 79 w 258"/>
                <a:gd name="T21" fmla="*/ 89 h 416"/>
                <a:gd name="T22" fmla="*/ 77 w 258"/>
                <a:gd name="T23" fmla="*/ 132 h 416"/>
                <a:gd name="T24" fmla="*/ 41 w 258"/>
                <a:gd name="T25" fmla="*/ 221 h 416"/>
                <a:gd name="T26" fmla="*/ 2 w 258"/>
                <a:gd name="T27" fmla="*/ 291 h 416"/>
                <a:gd name="T28" fmla="*/ 0 w 258"/>
                <a:gd name="T29" fmla="*/ 353 h 416"/>
                <a:gd name="T30" fmla="*/ 29 w 258"/>
                <a:gd name="T31" fmla="*/ 326 h 416"/>
                <a:gd name="T32" fmla="*/ 43 w 258"/>
                <a:gd name="T33" fmla="*/ 268 h 416"/>
                <a:gd name="T34" fmla="*/ 65 w 258"/>
                <a:gd name="T35" fmla="*/ 260 h 416"/>
                <a:gd name="T36" fmla="*/ 65 w 258"/>
                <a:gd name="T37" fmla="*/ 295 h 416"/>
                <a:gd name="T38" fmla="*/ 86 w 258"/>
                <a:gd name="T39" fmla="*/ 283 h 416"/>
                <a:gd name="T40" fmla="*/ 113 w 258"/>
                <a:gd name="T41" fmla="*/ 245 h 416"/>
                <a:gd name="T42" fmla="*/ 137 w 258"/>
                <a:gd name="T43" fmla="*/ 245 h 416"/>
                <a:gd name="T44" fmla="*/ 120 w 258"/>
                <a:gd name="T45" fmla="*/ 260 h 416"/>
                <a:gd name="T46" fmla="*/ 91 w 258"/>
                <a:gd name="T47" fmla="*/ 307 h 416"/>
                <a:gd name="T48" fmla="*/ 86 w 258"/>
                <a:gd name="T49" fmla="*/ 369 h 416"/>
                <a:gd name="T50" fmla="*/ 120 w 258"/>
                <a:gd name="T51" fmla="*/ 315 h 416"/>
                <a:gd name="T52" fmla="*/ 120 w 258"/>
                <a:gd name="T53" fmla="*/ 350 h 416"/>
                <a:gd name="T54" fmla="*/ 98 w 258"/>
                <a:gd name="T55" fmla="*/ 385 h 416"/>
                <a:gd name="T56" fmla="*/ 98 w 258"/>
                <a:gd name="T57" fmla="*/ 416 h 416"/>
                <a:gd name="T58" fmla="*/ 127 w 258"/>
                <a:gd name="T59" fmla="*/ 416 h 416"/>
                <a:gd name="T60" fmla="*/ 137 w 258"/>
                <a:gd name="T61" fmla="*/ 377 h 416"/>
                <a:gd name="T62" fmla="*/ 149 w 258"/>
                <a:gd name="T63" fmla="*/ 350 h 416"/>
                <a:gd name="T64" fmla="*/ 149 w 258"/>
                <a:gd name="T65" fmla="*/ 392 h 416"/>
                <a:gd name="T66" fmla="*/ 166 w 258"/>
                <a:gd name="T67" fmla="*/ 377 h 416"/>
                <a:gd name="T68" fmla="*/ 185 w 258"/>
                <a:gd name="T69" fmla="*/ 330 h 416"/>
                <a:gd name="T70" fmla="*/ 192 w 258"/>
                <a:gd name="T71" fmla="*/ 272 h 416"/>
                <a:gd name="T72" fmla="*/ 217 w 258"/>
                <a:gd name="T73" fmla="*/ 260 h 416"/>
                <a:gd name="T74" fmla="*/ 214 w 258"/>
                <a:gd name="T75" fmla="*/ 318 h 416"/>
                <a:gd name="T76" fmla="*/ 221 w 258"/>
                <a:gd name="T77" fmla="*/ 237 h 416"/>
                <a:gd name="T78" fmla="*/ 236 w 258"/>
                <a:gd name="T79" fmla="*/ 182 h 416"/>
                <a:gd name="T80" fmla="*/ 258 w 258"/>
                <a:gd name="T81" fmla="*/ 97 h 416"/>
                <a:gd name="T82" fmla="*/ 229 w 258"/>
                <a:gd name="T83" fmla="*/ 136 h 416"/>
                <a:gd name="T84" fmla="*/ 214 w 258"/>
                <a:gd name="T85" fmla="*/ 190 h 416"/>
                <a:gd name="T86" fmla="*/ 188 w 258"/>
                <a:gd name="T87" fmla="*/ 190 h 416"/>
                <a:gd name="T88" fmla="*/ 202 w 258"/>
                <a:gd name="T89" fmla="*/ 136 h 416"/>
                <a:gd name="T90" fmla="*/ 221 w 258"/>
                <a:gd name="T91" fmla="*/ 112 h 416"/>
                <a:gd name="T92" fmla="*/ 188 w 258"/>
                <a:gd name="T93" fmla="*/ 143 h 416"/>
                <a:gd name="T94" fmla="*/ 200 w 258"/>
                <a:gd name="T95" fmla="*/ 101 h 416"/>
                <a:gd name="T96" fmla="*/ 214 w 258"/>
                <a:gd name="T97" fmla="*/ 66 h 416"/>
                <a:gd name="T98" fmla="*/ 243 w 258"/>
                <a:gd name="T99" fmla="*/ 31 h 4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8"/>
                <a:gd name="T151" fmla="*/ 0 h 416"/>
                <a:gd name="T152" fmla="*/ 258 w 258"/>
                <a:gd name="T153" fmla="*/ 416 h 4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8" h="416">
                  <a:moveTo>
                    <a:pt x="243" y="31"/>
                  </a:moveTo>
                  <a:lnTo>
                    <a:pt x="202" y="19"/>
                  </a:lnTo>
                  <a:lnTo>
                    <a:pt x="156" y="66"/>
                  </a:lnTo>
                  <a:lnTo>
                    <a:pt x="135" y="66"/>
                  </a:lnTo>
                  <a:lnTo>
                    <a:pt x="135" y="112"/>
                  </a:lnTo>
                  <a:lnTo>
                    <a:pt x="127" y="159"/>
                  </a:lnTo>
                  <a:lnTo>
                    <a:pt x="98" y="202"/>
                  </a:lnTo>
                  <a:lnTo>
                    <a:pt x="113" y="101"/>
                  </a:lnTo>
                  <a:lnTo>
                    <a:pt x="120" y="0"/>
                  </a:lnTo>
                  <a:lnTo>
                    <a:pt x="84" y="42"/>
                  </a:lnTo>
                  <a:lnTo>
                    <a:pt x="79" y="89"/>
                  </a:lnTo>
                  <a:lnTo>
                    <a:pt x="77" y="132"/>
                  </a:lnTo>
                  <a:lnTo>
                    <a:pt x="41" y="221"/>
                  </a:lnTo>
                  <a:lnTo>
                    <a:pt x="2" y="291"/>
                  </a:lnTo>
                  <a:lnTo>
                    <a:pt x="0" y="353"/>
                  </a:lnTo>
                  <a:lnTo>
                    <a:pt x="29" y="326"/>
                  </a:lnTo>
                  <a:lnTo>
                    <a:pt x="43" y="268"/>
                  </a:lnTo>
                  <a:lnTo>
                    <a:pt x="65" y="260"/>
                  </a:lnTo>
                  <a:lnTo>
                    <a:pt x="65" y="295"/>
                  </a:lnTo>
                  <a:lnTo>
                    <a:pt x="86" y="283"/>
                  </a:lnTo>
                  <a:lnTo>
                    <a:pt x="113" y="245"/>
                  </a:lnTo>
                  <a:lnTo>
                    <a:pt x="137" y="245"/>
                  </a:lnTo>
                  <a:lnTo>
                    <a:pt x="120" y="260"/>
                  </a:lnTo>
                  <a:lnTo>
                    <a:pt x="91" y="307"/>
                  </a:lnTo>
                  <a:lnTo>
                    <a:pt x="86" y="369"/>
                  </a:lnTo>
                  <a:lnTo>
                    <a:pt x="120" y="315"/>
                  </a:lnTo>
                  <a:lnTo>
                    <a:pt x="120" y="350"/>
                  </a:lnTo>
                  <a:lnTo>
                    <a:pt x="98" y="385"/>
                  </a:lnTo>
                  <a:lnTo>
                    <a:pt x="98" y="416"/>
                  </a:lnTo>
                  <a:lnTo>
                    <a:pt x="127" y="416"/>
                  </a:lnTo>
                  <a:lnTo>
                    <a:pt x="137" y="377"/>
                  </a:lnTo>
                  <a:lnTo>
                    <a:pt x="149" y="350"/>
                  </a:lnTo>
                  <a:lnTo>
                    <a:pt x="149" y="392"/>
                  </a:lnTo>
                  <a:lnTo>
                    <a:pt x="166" y="377"/>
                  </a:lnTo>
                  <a:lnTo>
                    <a:pt x="185" y="330"/>
                  </a:lnTo>
                  <a:lnTo>
                    <a:pt x="192" y="272"/>
                  </a:lnTo>
                  <a:lnTo>
                    <a:pt x="217" y="260"/>
                  </a:lnTo>
                  <a:lnTo>
                    <a:pt x="214" y="318"/>
                  </a:lnTo>
                  <a:lnTo>
                    <a:pt x="221" y="237"/>
                  </a:lnTo>
                  <a:lnTo>
                    <a:pt x="236" y="182"/>
                  </a:lnTo>
                  <a:lnTo>
                    <a:pt x="258" y="97"/>
                  </a:lnTo>
                  <a:lnTo>
                    <a:pt x="229" y="136"/>
                  </a:lnTo>
                  <a:lnTo>
                    <a:pt x="214" y="190"/>
                  </a:lnTo>
                  <a:lnTo>
                    <a:pt x="188" y="190"/>
                  </a:lnTo>
                  <a:lnTo>
                    <a:pt x="202" y="136"/>
                  </a:lnTo>
                  <a:lnTo>
                    <a:pt x="221" y="112"/>
                  </a:lnTo>
                  <a:lnTo>
                    <a:pt x="188" y="143"/>
                  </a:lnTo>
                  <a:lnTo>
                    <a:pt x="200" y="101"/>
                  </a:lnTo>
                  <a:lnTo>
                    <a:pt x="214" y="66"/>
                  </a:lnTo>
                  <a:lnTo>
                    <a:pt x="243" y="31"/>
                  </a:lnTo>
                  <a:close/>
                </a:path>
              </a:pathLst>
            </a:custGeom>
            <a:solidFill>
              <a:srgbClr val="818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58" name="Freeform 18"/>
            <p:cNvSpPr>
              <a:spLocks/>
            </p:cNvSpPr>
            <p:nvPr/>
          </p:nvSpPr>
          <p:spPr bwMode="auto">
            <a:xfrm>
              <a:off x="3384" y="1845"/>
              <a:ext cx="384" cy="665"/>
            </a:xfrm>
            <a:custGeom>
              <a:avLst/>
              <a:gdLst>
                <a:gd name="T0" fmla="*/ 188 w 384"/>
                <a:gd name="T1" fmla="*/ 63 h 665"/>
                <a:gd name="T2" fmla="*/ 198 w 384"/>
                <a:gd name="T3" fmla="*/ 148 h 665"/>
                <a:gd name="T4" fmla="*/ 188 w 384"/>
                <a:gd name="T5" fmla="*/ 234 h 665"/>
                <a:gd name="T6" fmla="*/ 205 w 384"/>
                <a:gd name="T7" fmla="*/ 257 h 665"/>
                <a:gd name="T8" fmla="*/ 150 w 384"/>
                <a:gd name="T9" fmla="*/ 315 h 665"/>
                <a:gd name="T10" fmla="*/ 176 w 384"/>
                <a:gd name="T11" fmla="*/ 346 h 665"/>
                <a:gd name="T12" fmla="*/ 186 w 384"/>
                <a:gd name="T13" fmla="*/ 448 h 665"/>
                <a:gd name="T14" fmla="*/ 198 w 384"/>
                <a:gd name="T15" fmla="*/ 510 h 665"/>
                <a:gd name="T16" fmla="*/ 251 w 384"/>
                <a:gd name="T17" fmla="*/ 471 h 665"/>
                <a:gd name="T18" fmla="*/ 263 w 384"/>
                <a:gd name="T19" fmla="*/ 346 h 665"/>
                <a:gd name="T20" fmla="*/ 244 w 384"/>
                <a:gd name="T21" fmla="*/ 253 h 665"/>
                <a:gd name="T22" fmla="*/ 242 w 384"/>
                <a:gd name="T23" fmla="*/ 234 h 665"/>
                <a:gd name="T24" fmla="*/ 309 w 384"/>
                <a:gd name="T25" fmla="*/ 133 h 665"/>
                <a:gd name="T26" fmla="*/ 384 w 384"/>
                <a:gd name="T27" fmla="*/ 109 h 665"/>
                <a:gd name="T28" fmla="*/ 350 w 384"/>
                <a:gd name="T29" fmla="*/ 210 h 665"/>
                <a:gd name="T30" fmla="*/ 352 w 384"/>
                <a:gd name="T31" fmla="*/ 257 h 665"/>
                <a:gd name="T32" fmla="*/ 372 w 384"/>
                <a:gd name="T33" fmla="*/ 265 h 665"/>
                <a:gd name="T34" fmla="*/ 338 w 384"/>
                <a:gd name="T35" fmla="*/ 339 h 665"/>
                <a:gd name="T36" fmla="*/ 309 w 384"/>
                <a:gd name="T37" fmla="*/ 463 h 665"/>
                <a:gd name="T38" fmla="*/ 242 w 384"/>
                <a:gd name="T39" fmla="*/ 533 h 665"/>
                <a:gd name="T40" fmla="*/ 176 w 384"/>
                <a:gd name="T41" fmla="*/ 541 h 665"/>
                <a:gd name="T42" fmla="*/ 119 w 384"/>
                <a:gd name="T43" fmla="*/ 623 h 665"/>
                <a:gd name="T44" fmla="*/ 92 w 384"/>
                <a:gd name="T45" fmla="*/ 665 h 665"/>
                <a:gd name="T46" fmla="*/ 102 w 384"/>
                <a:gd name="T47" fmla="*/ 564 h 665"/>
                <a:gd name="T48" fmla="*/ 155 w 384"/>
                <a:gd name="T49" fmla="*/ 451 h 665"/>
                <a:gd name="T50" fmla="*/ 87 w 384"/>
                <a:gd name="T51" fmla="*/ 549 h 665"/>
                <a:gd name="T52" fmla="*/ 78 w 384"/>
                <a:gd name="T53" fmla="*/ 518 h 665"/>
                <a:gd name="T54" fmla="*/ 8 w 384"/>
                <a:gd name="T55" fmla="*/ 549 h 665"/>
                <a:gd name="T56" fmla="*/ 63 w 384"/>
                <a:gd name="T57" fmla="*/ 483 h 665"/>
                <a:gd name="T58" fmla="*/ 63 w 384"/>
                <a:gd name="T59" fmla="*/ 471 h 665"/>
                <a:gd name="T60" fmla="*/ 65 w 384"/>
                <a:gd name="T61" fmla="*/ 436 h 665"/>
                <a:gd name="T62" fmla="*/ 37 w 384"/>
                <a:gd name="T63" fmla="*/ 401 h 665"/>
                <a:gd name="T64" fmla="*/ 85 w 384"/>
                <a:gd name="T65" fmla="*/ 323 h 665"/>
                <a:gd name="T66" fmla="*/ 56 w 384"/>
                <a:gd name="T67" fmla="*/ 311 h 665"/>
                <a:gd name="T68" fmla="*/ 0 w 384"/>
                <a:gd name="T69" fmla="*/ 292 h 665"/>
                <a:gd name="T70" fmla="*/ 65 w 384"/>
                <a:gd name="T71" fmla="*/ 148 h 665"/>
                <a:gd name="T72" fmla="*/ 143 w 384"/>
                <a:gd name="T73" fmla="*/ 70 h 665"/>
                <a:gd name="T74" fmla="*/ 220 w 384"/>
                <a:gd name="T75" fmla="*/ 0 h 6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4"/>
                <a:gd name="T115" fmla="*/ 0 h 665"/>
                <a:gd name="T116" fmla="*/ 384 w 384"/>
                <a:gd name="T117" fmla="*/ 665 h 6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4" h="665">
                  <a:moveTo>
                    <a:pt x="220" y="0"/>
                  </a:moveTo>
                  <a:lnTo>
                    <a:pt x="188" y="63"/>
                  </a:lnTo>
                  <a:lnTo>
                    <a:pt x="186" y="109"/>
                  </a:lnTo>
                  <a:lnTo>
                    <a:pt x="198" y="148"/>
                  </a:lnTo>
                  <a:lnTo>
                    <a:pt x="188" y="199"/>
                  </a:lnTo>
                  <a:lnTo>
                    <a:pt x="188" y="234"/>
                  </a:lnTo>
                  <a:lnTo>
                    <a:pt x="222" y="199"/>
                  </a:lnTo>
                  <a:lnTo>
                    <a:pt x="205" y="257"/>
                  </a:lnTo>
                  <a:lnTo>
                    <a:pt x="176" y="288"/>
                  </a:lnTo>
                  <a:lnTo>
                    <a:pt x="150" y="315"/>
                  </a:lnTo>
                  <a:lnTo>
                    <a:pt x="133" y="354"/>
                  </a:lnTo>
                  <a:lnTo>
                    <a:pt x="176" y="346"/>
                  </a:lnTo>
                  <a:lnTo>
                    <a:pt x="133" y="393"/>
                  </a:lnTo>
                  <a:lnTo>
                    <a:pt x="186" y="448"/>
                  </a:lnTo>
                  <a:lnTo>
                    <a:pt x="213" y="479"/>
                  </a:lnTo>
                  <a:lnTo>
                    <a:pt x="198" y="510"/>
                  </a:lnTo>
                  <a:lnTo>
                    <a:pt x="229" y="502"/>
                  </a:lnTo>
                  <a:lnTo>
                    <a:pt x="251" y="471"/>
                  </a:lnTo>
                  <a:lnTo>
                    <a:pt x="270" y="413"/>
                  </a:lnTo>
                  <a:lnTo>
                    <a:pt x="263" y="346"/>
                  </a:lnTo>
                  <a:lnTo>
                    <a:pt x="273" y="280"/>
                  </a:lnTo>
                  <a:lnTo>
                    <a:pt x="244" y="253"/>
                  </a:lnTo>
                  <a:lnTo>
                    <a:pt x="213" y="292"/>
                  </a:lnTo>
                  <a:lnTo>
                    <a:pt x="242" y="234"/>
                  </a:lnTo>
                  <a:lnTo>
                    <a:pt x="285" y="199"/>
                  </a:lnTo>
                  <a:lnTo>
                    <a:pt x="309" y="133"/>
                  </a:lnTo>
                  <a:lnTo>
                    <a:pt x="338" y="156"/>
                  </a:lnTo>
                  <a:lnTo>
                    <a:pt x="384" y="109"/>
                  </a:lnTo>
                  <a:lnTo>
                    <a:pt x="384" y="172"/>
                  </a:lnTo>
                  <a:lnTo>
                    <a:pt x="350" y="210"/>
                  </a:lnTo>
                  <a:lnTo>
                    <a:pt x="379" y="210"/>
                  </a:lnTo>
                  <a:lnTo>
                    <a:pt x="352" y="257"/>
                  </a:lnTo>
                  <a:lnTo>
                    <a:pt x="338" y="292"/>
                  </a:lnTo>
                  <a:lnTo>
                    <a:pt x="372" y="265"/>
                  </a:lnTo>
                  <a:lnTo>
                    <a:pt x="357" y="315"/>
                  </a:lnTo>
                  <a:lnTo>
                    <a:pt x="338" y="339"/>
                  </a:lnTo>
                  <a:lnTo>
                    <a:pt x="324" y="370"/>
                  </a:lnTo>
                  <a:lnTo>
                    <a:pt x="309" y="463"/>
                  </a:lnTo>
                  <a:lnTo>
                    <a:pt x="278" y="510"/>
                  </a:lnTo>
                  <a:lnTo>
                    <a:pt x="242" y="533"/>
                  </a:lnTo>
                  <a:lnTo>
                    <a:pt x="215" y="541"/>
                  </a:lnTo>
                  <a:lnTo>
                    <a:pt x="176" y="541"/>
                  </a:lnTo>
                  <a:lnTo>
                    <a:pt x="155" y="572"/>
                  </a:lnTo>
                  <a:lnTo>
                    <a:pt x="119" y="623"/>
                  </a:lnTo>
                  <a:lnTo>
                    <a:pt x="169" y="619"/>
                  </a:lnTo>
                  <a:lnTo>
                    <a:pt x="92" y="665"/>
                  </a:lnTo>
                  <a:lnTo>
                    <a:pt x="92" y="619"/>
                  </a:lnTo>
                  <a:lnTo>
                    <a:pt x="102" y="564"/>
                  </a:lnTo>
                  <a:lnTo>
                    <a:pt x="138" y="502"/>
                  </a:lnTo>
                  <a:lnTo>
                    <a:pt x="155" y="451"/>
                  </a:lnTo>
                  <a:lnTo>
                    <a:pt x="121" y="506"/>
                  </a:lnTo>
                  <a:lnTo>
                    <a:pt x="87" y="549"/>
                  </a:lnTo>
                  <a:lnTo>
                    <a:pt x="99" y="479"/>
                  </a:lnTo>
                  <a:lnTo>
                    <a:pt x="78" y="518"/>
                  </a:lnTo>
                  <a:lnTo>
                    <a:pt x="37" y="549"/>
                  </a:lnTo>
                  <a:lnTo>
                    <a:pt x="8" y="549"/>
                  </a:lnTo>
                  <a:lnTo>
                    <a:pt x="27" y="518"/>
                  </a:lnTo>
                  <a:lnTo>
                    <a:pt x="63" y="483"/>
                  </a:lnTo>
                  <a:lnTo>
                    <a:pt x="99" y="451"/>
                  </a:lnTo>
                  <a:lnTo>
                    <a:pt x="63" y="471"/>
                  </a:lnTo>
                  <a:lnTo>
                    <a:pt x="37" y="471"/>
                  </a:lnTo>
                  <a:lnTo>
                    <a:pt x="65" y="436"/>
                  </a:lnTo>
                  <a:lnTo>
                    <a:pt x="27" y="440"/>
                  </a:lnTo>
                  <a:lnTo>
                    <a:pt x="37" y="401"/>
                  </a:lnTo>
                  <a:lnTo>
                    <a:pt x="58" y="366"/>
                  </a:lnTo>
                  <a:lnTo>
                    <a:pt x="85" y="323"/>
                  </a:lnTo>
                  <a:lnTo>
                    <a:pt x="44" y="346"/>
                  </a:lnTo>
                  <a:lnTo>
                    <a:pt x="56" y="311"/>
                  </a:lnTo>
                  <a:lnTo>
                    <a:pt x="0" y="335"/>
                  </a:lnTo>
                  <a:lnTo>
                    <a:pt x="0" y="292"/>
                  </a:lnTo>
                  <a:lnTo>
                    <a:pt x="22" y="257"/>
                  </a:lnTo>
                  <a:lnTo>
                    <a:pt x="65" y="148"/>
                  </a:lnTo>
                  <a:lnTo>
                    <a:pt x="109" y="105"/>
                  </a:lnTo>
                  <a:lnTo>
                    <a:pt x="143" y="70"/>
                  </a:lnTo>
                  <a:lnTo>
                    <a:pt x="184" y="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818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59" name="Freeform 19"/>
            <p:cNvSpPr>
              <a:spLocks/>
            </p:cNvSpPr>
            <p:nvPr/>
          </p:nvSpPr>
          <p:spPr bwMode="auto">
            <a:xfrm>
              <a:off x="3206" y="2098"/>
              <a:ext cx="297" cy="412"/>
            </a:xfrm>
            <a:custGeom>
              <a:avLst/>
              <a:gdLst>
                <a:gd name="T0" fmla="*/ 142 w 297"/>
                <a:gd name="T1" fmla="*/ 0 h 412"/>
                <a:gd name="T2" fmla="*/ 142 w 297"/>
                <a:gd name="T3" fmla="*/ 51 h 412"/>
                <a:gd name="T4" fmla="*/ 111 w 297"/>
                <a:gd name="T5" fmla="*/ 105 h 412"/>
                <a:gd name="T6" fmla="*/ 101 w 297"/>
                <a:gd name="T7" fmla="*/ 160 h 412"/>
                <a:gd name="T8" fmla="*/ 133 w 297"/>
                <a:gd name="T9" fmla="*/ 140 h 412"/>
                <a:gd name="T10" fmla="*/ 113 w 297"/>
                <a:gd name="T11" fmla="*/ 195 h 412"/>
                <a:gd name="T12" fmla="*/ 101 w 297"/>
                <a:gd name="T13" fmla="*/ 233 h 412"/>
                <a:gd name="T14" fmla="*/ 133 w 297"/>
                <a:gd name="T15" fmla="*/ 233 h 412"/>
                <a:gd name="T16" fmla="*/ 120 w 297"/>
                <a:gd name="T17" fmla="*/ 265 h 412"/>
                <a:gd name="T18" fmla="*/ 113 w 297"/>
                <a:gd name="T19" fmla="*/ 319 h 412"/>
                <a:gd name="T20" fmla="*/ 147 w 297"/>
                <a:gd name="T21" fmla="*/ 280 h 412"/>
                <a:gd name="T22" fmla="*/ 149 w 297"/>
                <a:gd name="T23" fmla="*/ 230 h 412"/>
                <a:gd name="T24" fmla="*/ 133 w 297"/>
                <a:gd name="T25" fmla="*/ 175 h 412"/>
                <a:gd name="T26" fmla="*/ 152 w 297"/>
                <a:gd name="T27" fmla="*/ 148 h 412"/>
                <a:gd name="T28" fmla="*/ 157 w 297"/>
                <a:gd name="T29" fmla="*/ 86 h 412"/>
                <a:gd name="T30" fmla="*/ 190 w 297"/>
                <a:gd name="T31" fmla="*/ 58 h 412"/>
                <a:gd name="T32" fmla="*/ 183 w 297"/>
                <a:gd name="T33" fmla="*/ 113 h 412"/>
                <a:gd name="T34" fmla="*/ 178 w 297"/>
                <a:gd name="T35" fmla="*/ 175 h 412"/>
                <a:gd name="T36" fmla="*/ 198 w 297"/>
                <a:gd name="T37" fmla="*/ 175 h 412"/>
                <a:gd name="T38" fmla="*/ 178 w 297"/>
                <a:gd name="T39" fmla="*/ 206 h 412"/>
                <a:gd name="T40" fmla="*/ 171 w 297"/>
                <a:gd name="T41" fmla="*/ 253 h 412"/>
                <a:gd name="T42" fmla="*/ 171 w 297"/>
                <a:gd name="T43" fmla="*/ 296 h 412"/>
                <a:gd name="T44" fmla="*/ 157 w 297"/>
                <a:gd name="T45" fmla="*/ 331 h 412"/>
                <a:gd name="T46" fmla="*/ 212 w 297"/>
                <a:gd name="T47" fmla="*/ 342 h 412"/>
                <a:gd name="T48" fmla="*/ 256 w 297"/>
                <a:gd name="T49" fmla="*/ 358 h 412"/>
                <a:gd name="T50" fmla="*/ 297 w 297"/>
                <a:gd name="T51" fmla="*/ 346 h 412"/>
                <a:gd name="T52" fmla="*/ 243 w 297"/>
                <a:gd name="T53" fmla="*/ 370 h 412"/>
                <a:gd name="T54" fmla="*/ 171 w 297"/>
                <a:gd name="T55" fmla="*/ 370 h 412"/>
                <a:gd name="T56" fmla="*/ 140 w 297"/>
                <a:gd name="T57" fmla="*/ 370 h 412"/>
                <a:gd name="T58" fmla="*/ 101 w 297"/>
                <a:gd name="T59" fmla="*/ 370 h 412"/>
                <a:gd name="T60" fmla="*/ 51 w 297"/>
                <a:gd name="T61" fmla="*/ 389 h 412"/>
                <a:gd name="T62" fmla="*/ 0 w 297"/>
                <a:gd name="T63" fmla="*/ 412 h 412"/>
                <a:gd name="T64" fmla="*/ 7 w 297"/>
                <a:gd name="T65" fmla="*/ 381 h 412"/>
                <a:gd name="T66" fmla="*/ 55 w 297"/>
                <a:gd name="T67" fmla="*/ 354 h 412"/>
                <a:gd name="T68" fmla="*/ 82 w 297"/>
                <a:gd name="T69" fmla="*/ 319 h 412"/>
                <a:gd name="T70" fmla="*/ 48 w 297"/>
                <a:gd name="T71" fmla="*/ 323 h 412"/>
                <a:gd name="T72" fmla="*/ 22 w 297"/>
                <a:gd name="T73" fmla="*/ 342 h 412"/>
                <a:gd name="T74" fmla="*/ 43 w 297"/>
                <a:gd name="T75" fmla="*/ 307 h 412"/>
                <a:gd name="T76" fmla="*/ 84 w 297"/>
                <a:gd name="T77" fmla="*/ 257 h 412"/>
                <a:gd name="T78" fmla="*/ 92 w 297"/>
                <a:gd name="T79" fmla="*/ 210 h 412"/>
                <a:gd name="T80" fmla="*/ 63 w 297"/>
                <a:gd name="T81" fmla="*/ 226 h 412"/>
                <a:gd name="T82" fmla="*/ 36 w 297"/>
                <a:gd name="T83" fmla="*/ 226 h 412"/>
                <a:gd name="T84" fmla="*/ 43 w 297"/>
                <a:gd name="T85" fmla="*/ 195 h 412"/>
                <a:gd name="T86" fmla="*/ 77 w 297"/>
                <a:gd name="T87" fmla="*/ 163 h 412"/>
                <a:gd name="T88" fmla="*/ 48 w 297"/>
                <a:gd name="T89" fmla="*/ 163 h 412"/>
                <a:gd name="T90" fmla="*/ 72 w 297"/>
                <a:gd name="T91" fmla="*/ 125 h 412"/>
                <a:gd name="T92" fmla="*/ 101 w 297"/>
                <a:gd name="T93" fmla="*/ 93 h 412"/>
                <a:gd name="T94" fmla="*/ 96 w 297"/>
                <a:gd name="T95" fmla="*/ 58 h 412"/>
                <a:gd name="T96" fmla="*/ 63 w 297"/>
                <a:gd name="T97" fmla="*/ 117 h 412"/>
                <a:gd name="T98" fmla="*/ 34 w 297"/>
                <a:gd name="T99" fmla="*/ 152 h 412"/>
                <a:gd name="T100" fmla="*/ 41 w 297"/>
                <a:gd name="T101" fmla="*/ 86 h 412"/>
                <a:gd name="T102" fmla="*/ 70 w 297"/>
                <a:gd name="T103" fmla="*/ 39 h 412"/>
                <a:gd name="T104" fmla="*/ 99 w 297"/>
                <a:gd name="T105" fmla="*/ 16 h 412"/>
                <a:gd name="T106" fmla="*/ 142 w 297"/>
                <a:gd name="T107" fmla="*/ 0 h 4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7"/>
                <a:gd name="T163" fmla="*/ 0 h 412"/>
                <a:gd name="T164" fmla="*/ 297 w 297"/>
                <a:gd name="T165" fmla="*/ 412 h 4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7" h="412">
                  <a:moveTo>
                    <a:pt x="142" y="0"/>
                  </a:moveTo>
                  <a:lnTo>
                    <a:pt x="142" y="51"/>
                  </a:lnTo>
                  <a:lnTo>
                    <a:pt x="111" y="105"/>
                  </a:lnTo>
                  <a:lnTo>
                    <a:pt x="101" y="160"/>
                  </a:lnTo>
                  <a:lnTo>
                    <a:pt x="133" y="140"/>
                  </a:lnTo>
                  <a:lnTo>
                    <a:pt x="113" y="195"/>
                  </a:lnTo>
                  <a:lnTo>
                    <a:pt x="101" y="233"/>
                  </a:lnTo>
                  <a:lnTo>
                    <a:pt x="133" y="233"/>
                  </a:lnTo>
                  <a:lnTo>
                    <a:pt x="120" y="265"/>
                  </a:lnTo>
                  <a:lnTo>
                    <a:pt x="113" y="319"/>
                  </a:lnTo>
                  <a:lnTo>
                    <a:pt x="147" y="280"/>
                  </a:lnTo>
                  <a:lnTo>
                    <a:pt x="149" y="230"/>
                  </a:lnTo>
                  <a:lnTo>
                    <a:pt x="133" y="175"/>
                  </a:lnTo>
                  <a:lnTo>
                    <a:pt x="152" y="148"/>
                  </a:lnTo>
                  <a:lnTo>
                    <a:pt x="157" y="86"/>
                  </a:lnTo>
                  <a:lnTo>
                    <a:pt x="190" y="58"/>
                  </a:lnTo>
                  <a:lnTo>
                    <a:pt x="183" y="113"/>
                  </a:lnTo>
                  <a:lnTo>
                    <a:pt x="178" y="175"/>
                  </a:lnTo>
                  <a:lnTo>
                    <a:pt x="198" y="175"/>
                  </a:lnTo>
                  <a:lnTo>
                    <a:pt x="178" y="206"/>
                  </a:lnTo>
                  <a:lnTo>
                    <a:pt x="171" y="253"/>
                  </a:lnTo>
                  <a:lnTo>
                    <a:pt x="171" y="296"/>
                  </a:lnTo>
                  <a:lnTo>
                    <a:pt x="157" y="331"/>
                  </a:lnTo>
                  <a:lnTo>
                    <a:pt x="212" y="342"/>
                  </a:lnTo>
                  <a:lnTo>
                    <a:pt x="256" y="358"/>
                  </a:lnTo>
                  <a:lnTo>
                    <a:pt x="297" y="346"/>
                  </a:lnTo>
                  <a:lnTo>
                    <a:pt x="243" y="370"/>
                  </a:lnTo>
                  <a:lnTo>
                    <a:pt x="171" y="370"/>
                  </a:lnTo>
                  <a:lnTo>
                    <a:pt x="140" y="370"/>
                  </a:lnTo>
                  <a:lnTo>
                    <a:pt x="101" y="370"/>
                  </a:lnTo>
                  <a:lnTo>
                    <a:pt x="51" y="389"/>
                  </a:lnTo>
                  <a:lnTo>
                    <a:pt x="0" y="412"/>
                  </a:lnTo>
                  <a:lnTo>
                    <a:pt x="7" y="381"/>
                  </a:lnTo>
                  <a:lnTo>
                    <a:pt x="55" y="354"/>
                  </a:lnTo>
                  <a:lnTo>
                    <a:pt x="82" y="319"/>
                  </a:lnTo>
                  <a:lnTo>
                    <a:pt x="48" y="323"/>
                  </a:lnTo>
                  <a:lnTo>
                    <a:pt x="22" y="342"/>
                  </a:lnTo>
                  <a:lnTo>
                    <a:pt x="43" y="307"/>
                  </a:lnTo>
                  <a:lnTo>
                    <a:pt x="84" y="257"/>
                  </a:lnTo>
                  <a:lnTo>
                    <a:pt x="92" y="210"/>
                  </a:lnTo>
                  <a:lnTo>
                    <a:pt x="63" y="226"/>
                  </a:lnTo>
                  <a:lnTo>
                    <a:pt x="36" y="226"/>
                  </a:lnTo>
                  <a:lnTo>
                    <a:pt x="43" y="195"/>
                  </a:lnTo>
                  <a:lnTo>
                    <a:pt x="77" y="163"/>
                  </a:lnTo>
                  <a:lnTo>
                    <a:pt x="48" y="163"/>
                  </a:lnTo>
                  <a:lnTo>
                    <a:pt x="72" y="125"/>
                  </a:lnTo>
                  <a:lnTo>
                    <a:pt x="101" y="93"/>
                  </a:lnTo>
                  <a:lnTo>
                    <a:pt x="96" y="58"/>
                  </a:lnTo>
                  <a:lnTo>
                    <a:pt x="63" y="117"/>
                  </a:lnTo>
                  <a:lnTo>
                    <a:pt x="34" y="152"/>
                  </a:lnTo>
                  <a:lnTo>
                    <a:pt x="41" y="86"/>
                  </a:lnTo>
                  <a:lnTo>
                    <a:pt x="70" y="39"/>
                  </a:lnTo>
                  <a:lnTo>
                    <a:pt x="99" y="1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818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60" name="Freeform 20"/>
            <p:cNvSpPr>
              <a:spLocks/>
            </p:cNvSpPr>
            <p:nvPr/>
          </p:nvSpPr>
          <p:spPr bwMode="auto">
            <a:xfrm>
              <a:off x="3158" y="2207"/>
              <a:ext cx="94" cy="276"/>
            </a:xfrm>
            <a:custGeom>
              <a:avLst/>
              <a:gdLst>
                <a:gd name="T0" fmla="*/ 72 w 94"/>
                <a:gd name="T1" fmla="*/ 0 h 276"/>
                <a:gd name="T2" fmla="*/ 94 w 94"/>
                <a:gd name="T3" fmla="*/ 62 h 276"/>
                <a:gd name="T4" fmla="*/ 60 w 94"/>
                <a:gd name="T5" fmla="*/ 82 h 276"/>
                <a:gd name="T6" fmla="*/ 82 w 94"/>
                <a:gd name="T7" fmla="*/ 124 h 276"/>
                <a:gd name="T8" fmla="*/ 82 w 94"/>
                <a:gd name="T9" fmla="*/ 124 h 276"/>
                <a:gd name="T10" fmla="*/ 82 w 94"/>
                <a:gd name="T11" fmla="*/ 206 h 276"/>
                <a:gd name="T12" fmla="*/ 33 w 94"/>
                <a:gd name="T13" fmla="*/ 144 h 276"/>
                <a:gd name="T14" fmla="*/ 48 w 94"/>
                <a:gd name="T15" fmla="*/ 222 h 276"/>
                <a:gd name="T16" fmla="*/ 21 w 94"/>
                <a:gd name="T17" fmla="*/ 276 h 276"/>
                <a:gd name="T18" fmla="*/ 0 w 94"/>
                <a:gd name="T19" fmla="*/ 222 h 276"/>
                <a:gd name="T20" fmla="*/ 0 w 94"/>
                <a:gd name="T21" fmla="*/ 163 h 276"/>
                <a:gd name="T22" fmla="*/ 17 w 94"/>
                <a:gd name="T23" fmla="*/ 89 h 276"/>
                <a:gd name="T24" fmla="*/ 17 w 94"/>
                <a:gd name="T25" fmla="*/ 8 h 276"/>
                <a:gd name="T26" fmla="*/ 72 w 94"/>
                <a:gd name="T27" fmla="*/ 0 h 2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4"/>
                <a:gd name="T43" fmla="*/ 0 h 276"/>
                <a:gd name="T44" fmla="*/ 94 w 94"/>
                <a:gd name="T45" fmla="*/ 276 h 2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4" h="276">
                  <a:moveTo>
                    <a:pt x="72" y="0"/>
                  </a:moveTo>
                  <a:lnTo>
                    <a:pt x="94" y="62"/>
                  </a:lnTo>
                  <a:lnTo>
                    <a:pt x="60" y="82"/>
                  </a:lnTo>
                  <a:lnTo>
                    <a:pt x="82" y="124"/>
                  </a:lnTo>
                  <a:lnTo>
                    <a:pt x="82" y="206"/>
                  </a:lnTo>
                  <a:lnTo>
                    <a:pt x="33" y="144"/>
                  </a:lnTo>
                  <a:lnTo>
                    <a:pt x="48" y="222"/>
                  </a:lnTo>
                  <a:lnTo>
                    <a:pt x="21" y="276"/>
                  </a:lnTo>
                  <a:lnTo>
                    <a:pt x="0" y="222"/>
                  </a:lnTo>
                  <a:lnTo>
                    <a:pt x="0" y="163"/>
                  </a:lnTo>
                  <a:lnTo>
                    <a:pt x="17" y="89"/>
                  </a:lnTo>
                  <a:lnTo>
                    <a:pt x="17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9D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61" name="Freeform 21"/>
            <p:cNvSpPr>
              <a:spLocks/>
            </p:cNvSpPr>
            <p:nvPr/>
          </p:nvSpPr>
          <p:spPr bwMode="auto">
            <a:xfrm>
              <a:off x="3112" y="2510"/>
              <a:ext cx="1394" cy="175"/>
            </a:xfrm>
            <a:custGeom>
              <a:avLst/>
              <a:gdLst>
                <a:gd name="T0" fmla="*/ 0 w 1394"/>
                <a:gd name="T1" fmla="*/ 62 h 175"/>
                <a:gd name="T2" fmla="*/ 0 w 1394"/>
                <a:gd name="T3" fmla="*/ 171 h 175"/>
                <a:gd name="T4" fmla="*/ 1391 w 1394"/>
                <a:gd name="T5" fmla="*/ 175 h 175"/>
                <a:gd name="T6" fmla="*/ 1394 w 1394"/>
                <a:gd name="T7" fmla="*/ 121 h 175"/>
                <a:gd name="T8" fmla="*/ 1107 w 1394"/>
                <a:gd name="T9" fmla="*/ 117 h 175"/>
                <a:gd name="T10" fmla="*/ 940 w 1394"/>
                <a:gd name="T11" fmla="*/ 35 h 175"/>
                <a:gd name="T12" fmla="*/ 837 w 1394"/>
                <a:gd name="T13" fmla="*/ 20 h 175"/>
                <a:gd name="T14" fmla="*/ 733 w 1394"/>
                <a:gd name="T15" fmla="*/ 20 h 175"/>
                <a:gd name="T16" fmla="*/ 661 w 1394"/>
                <a:gd name="T17" fmla="*/ 35 h 175"/>
                <a:gd name="T18" fmla="*/ 463 w 1394"/>
                <a:gd name="T19" fmla="*/ 8 h 175"/>
                <a:gd name="T20" fmla="*/ 381 w 1394"/>
                <a:gd name="T21" fmla="*/ 0 h 175"/>
                <a:gd name="T22" fmla="*/ 309 w 1394"/>
                <a:gd name="T23" fmla="*/ 47 h 175"/>
                <a:gd name="T24" fmla="*/ 265 w 1394"/>
                <a:gd name="T25" fmla="*/ 47 h 175"/>
                <a:gd name="T26" fmla="*/ 149 w 1394"/>
                <a:gd name="T27" fmla="*/ 47 h 175"/>
                <a:gd name="T28" fmla="*/ 101 w 1394"/>
                <a:gd name="T29" fmla="*/ 8 h 175"/>
                <a:gd name="T30" fmla="*/ 34 w 1394"/>
                <a:gd name="T31" fmla="*/ 27 h 175"/>
                <a:gd name="T32" fmla="*/ 34 w 1394"/>
                <a:gd name="T33" fmla="*/ 27 h 175"/>
                <a:gd name="T34" fmla="*/ 0 w 1394"/>
                <a:gd name="T35" fmla="*/ 62 h 175"/>
                <a:gd name="T36" fmla="*/ 0 w 1394"/>
                <a:gd name="T37" fmla="*/ 62 h 1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4"/>
                <a:gd name="T58" fmla="*/ 0 h 175"/>
                <a:gd name="T59" fmla="*/ 1394 w 1394"/>
                <a:gd name="T60" fmla="*/ 175 h 1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4" h="175">
                  <a:moveTo>
                    <a:pt x="0" y="62"/>
                  </a:moveTo>
                  <a:lnTo>
                    <a:pt x="0" y="171"/>
                  </a:lnTo>
                  <a:lnTo>
                    <a:pt x="1391" y="175"/>
                  </a:lnTo>
                  <a:lnTo>
                    <a:pt x="1394" y="121"/>
                  </a:lnTo>
                  <a:lnTo>
                    <a:pt x="1107" y="117"/>
                  </a:lnTo>
                  <a:lnTo>
                    <a:pt x="940" y="35"/>
                  </a:lnTo>
                  <a:lnTo>
                    <a:pt x="837" y="20"/>
                  </a:lnTo>
                  <a:lnTo>
                    <a:pt x="733" y="20"/>
                  </a:lnTo>
                  <a:lnTo>
                    <a:pt x="661" y="35"/>
                  </a:lnTo>
                  <a:lnTo>
                    <a:pt x="463" y="8"/>
                  </a:lnTo>
                  <a:lnTo>
                    <a:pt x="381" y="0"/>
                  </a:lnTo>
                  <a:lnTo>
                    <a:pt x="309" y="47"/>
                  </a:lnTo>
                  <a:lnTo>
                    <a:pt x="265" y="47"/>
                  </a:lnTo>
                  <a:lnTo>
                    <a:pt x="149" y="47"/>
                  </a:lnTo>
                  <a:lnTo>
                    <a:pt x="101" y="8"/>
                  </a:lnTo>
                  <a:lnTo>
                    <a:pt x="34" y="27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62" name="Freeform 22"/>
            <p:cNvSpPr>
              <a:spLocks/>
            </p:cNvSpPr>
            <p:nvPr/>
          </p:nvSpPr>
          <p:spPr bwMode="auto">
            <a:xfrm>
              <a:off x="4134" y="1647"/>
              <a:ext cx="333" cy="436"/>
            </a:xfrm>
            <a:custGeom>
              <a:avLst/>
              <a:gdLst>
                <a:gd name="T0" fmla="*/ 53 w 333"/>
                <a:gd name="T1" fmla="*/ 0 h 436"/>
                <a:gd name="T2" fmla="*/ 75 w 333"/>
                <a:gd name="T3" fmla="*/ 35 h 436"/>
                <a:gd name="T4" fmla="*/ 126 w 333"/>
                <a:gd name="T5" fmla="*/ 148 h 436"/>
                <a:gd name="T6" fmla="*/ 174 w 333"/>
                <a:gd name="T7" fmla="*/ 249 h 436"/>
                <a:gd name="T8" fmla="*/ 217 w 333"/>
                <a:gd name="T9" fmla="*/ 292 h 436"/>
                <a:gd name="T10" fmla="*/ 268 w 333"/>
                <a:gd name="T11" fmla="*/ 331 h 436"/>
                <a:gd name="T12" fmla="*/ 314 w 333"/>
                <a:gd name="T13" fmla="*/ 397 h 436"/>
                <a:gd name="T14" fmla="*/ 333 w 333"/>
                <a:gd name="T15" fmla="*/ 436 h 436"/>
                <a:gd name="T16" fmla="*/ 278 w 333"/>
                <a:gd name="T17" fmla="*/ 370 h 436"/>
                <a:gd name="T18" fmla="*/ 220 w 333"/>
                <a:gd name="T19" fmla="*/ 327 h 436"/>
                <a:gd name="T20" fmla="*/ 157 w 333"/>
                <a:gd name="T21" fmla="*/ 272 h 436"/>
                <a:gd name="T22" fmla="*/ 179 w 333"/>
                <a:gd name="T23" fmla="*/ 331 h 436"/>
                <a:gd name="T24" fmla="*/ 145 w 333"/>
                <a:gd name="T25" fmla="*/ 311 h 436"/>
                <a:gd name="T26" fmla="*/ 145 w 333"/>
                <a:gd name="T27" fmla="*/ 268 h 436"/>
                <a:gd name="T28" fmla="*/ 104 w 333"/>
                <a:gd name="T29" fmla="*/ 257 h 436"/>
                <a:gd name="T30" fmla="*/ 65 w 333"/>
                <a:gd name="T31" fmla="*/ 237 h 436"/>
                <a:gd name="T32" fmla="*/ 63 w 333"/>
                <a:gd name="T33" fmla="*/ 272 h 436"/>
                <a:gd name="T34" fmla="*/ 44 w 333"/>
                <a:gd name="T35" fmla="*/ 249 h 436"/>
                <a:gd name="T36" fmla="*/ 8 w 333"/>
                <a:gd name="T37" fmla="*/ 230 h 436"/>
                <a:gd name="T38" fmla="*/ 0 w 333"/>
                <a:gd name="T39" fmla="*/ 183 h 436"/>
                <a:gd name="T40" fmla="*/ 8 w 333"/>
                <a:gd name="T41" fmla="*/ 117 h 436"/>
                <a:gd name="T42" fmla="*/ 39 w 333"/>
                <a:gd name="T43" fmla="*/ 105 h 436"/>
                <a:gd name="T44" fmla="*/ 78 w 333"/>
                <a:gd name="T45" fmla="*/ 163 h 436"/>
                <a:gd name="T46" fmla="*/ 73 w 333"/>
                <a:gd name="T47" fmla="*/ 121 h 436"/>
                <a:gd name="T48" fmla="*/ 46 w 333"/>
                <a:gd name="T49" fmla="*/ 47 h 436"/>
                <a:gd name="T50" fmla="*/ 53 w 333"/>
                <a:gd name="T51" fmla="*/ 0 h 4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3"/>
                <a:gd name="T79" fmla="*/ 0 h 436"/>
                <a:gd name="T80" fmla="*/ 333 w 333"/>
                <a:gd name="T81" fmla="*/ 436 h 4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3" h="436">
                  <a:moveTo>
                    <a:pt x="53" y="0"/>
                  </a:moveTo>
                  <a:lnTo>
                    <a:pt x="75" y="35"/>
                  </a:lnTo>
                  <a:lnTo>
                    <a:pt x="126" y="148"/>
                  </a:lnTo>
                  <a:lnTo>
                    <a:pt x="174" y="249"/>
                  </a:lnTo>
                  <a:lnTo>
                    <a:pt x="217" y="292"/>
                  </a:lnTo>
                  <a:lnTo>
                    <a:pt x="268" y="331"/>
                  </a:lnTo>
                  <a:lnTo>
                    <a:pt x="314" y="397"/>
                  </a:lnTo>
                  <a:lnTo>
                    <a:pt x="333" y="436"/>
                  </a:lnTo>
                  <a:lnTo>
                    <a:pt x="278" y="370"/>
                  </a:lnTo>
                  <a:lnTo>
                    <a:pt x="220" y="327"/>
                  </a:lnTo>
                  <a:lnTo>
                    <a:pt x="157" y="272"/>
                  </a:lnTo>
                  <a:lnTo>
                    <a:pt x="179" y="331"/>
                  </a:lnTo>
                  <a:lnTo>
                    <a:pt x="145" y="311"/>
                  </a:lnTo>
                  <a:lnTo>
                    <a:pt x="145" y="268"/>
                  </a:lnTo>
                  <a:lnTo>
                    <a:pt x="104" y="257"/>
                  </a:lnTo>
                  <a:lnTo>
                    <a:pt x="65" y="237"/>
                  </a:lnTo>
                  <a:lnTo>
                    <a:pt x="63" y="272"/>
                  </a:lnTo>
                  <a:lnTo>
                    <a:pt x="44" y="249"/>
                  </a:lnTo>
                  <a:lnTo>
                    <a:pt x="8" y="230"/>
                  </a:lnTo>
                  <a:lnTo>
                    <a:pt x="0" y="183"/>
                  </a:lnTo>
                  <a:lnTo>
                    <a:pt x="8" y="117"/>
                  </a:lnTo>
                  <a:lnTo>
                    <a:pt x="39" y="105"/>
                  </a:lnTo>
                  <a:lnTo>
                    <a:pt x="78" y="163"/>
                  </a:lnTo>
                  <a:lnTo>
                    <a:pt x="73" y="121"/>
                  </a:lnTo>
                  <a:lnTo>
                    <a:pt x="46" y="4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63" name="Freeform 23"/>
            <p:cNvSpPr>
              <a:spLocks/>
            </p:cNvSpPr>
            <p:nvPr/>
          </p:nvSpPr>
          <p:spPr bwMode="auto">
            <a:xfrm>
              <a:off x="4144" y="1927"/>
              <a:ext cx="157" cy="233"/>
            </a:xfrm>
            <a:custGeom>
              <a:avLst/>
              <a:gdLst>
                <a:gd name="T0" fmla="*/ 5 w 157"/>
                <a:gd name="T1" fmla="*/ 0 h 233"/>
                <a:gd name="T2" fmla="*/ 0 w 157"/>
                <a:gd name="T3" fmla="*/ 66 h 233"/>
                <a:gd name="T4" fmla="*/ 12 w 157"/>
                <a:gd name="T5" fmla="*/ 125 h 233"/>
                <a:gd name="T6" fmla="*/ 22 w 157"/>
                <a:gd name="T7" fmla="*/ 179 h 233"/>
                <a:gd name="T8" fmla="*/ 22 w 157"/>
                <a:gd name="T9" fmla="*/ 233 h 233"/>
                <a:gd name="T10" fmla="*/ 29 w 157"/>
                <a:gd name="T11" fmla="*/ 198 h 233"/>
                <a:gd name="T12" fmla="*/ 36 w 157"/>
                <a:gd name="T13" fmla="*/ 140 h 233"/>
                <a:gd name="T14" fmla="*/ 53 w 157"/>
                <a:gd name="T15" fmla="*/ 156 h 233"/>
                <a:gd name="T16" fmla="*/ 72 w 157"/>
                <a:gd name="T17" fmla="*/ 179 h 233"/>
                <a:gd name="T18" fmla="*/ 104 w 157"/>
                <a:gd name="T19" fmla="*/ 214 h 233"/>
                <a:gd name="T20" fmla="*/ 77 w 157"/>
                <a:gd name="T21" fmla="*/ 156 h 233"/>
                <a:gd name="T22" fmla="*/ 133 w 157"/>
                <a:gd name="T23" fmla="*/ 210 h 233"/>
                <a:gd name="T24" fmla="*/ 157 w 157"/>
                <a:gd name="T25" fmla="*/ 233 h 233"/>
                <a:gd name="T26" fmla="*/ 137 w 157"/>
                <a:gd name="T27" fmla="*/ 175 h 233"/>
                <a:gd name="T28" fmla="*/ 106 w 157"/>
                <a:gd name="T29" fmla="*/ 105 h 233"/>
                <a:gd name="T30" fmla="*/ 125 w 157"/>
                <a:gd name="T31" fmla="*/ 171 h 233"/>
                <a:gd name="T32" fmla="*/ 87 w 157"/>
                <a:gd name="T33" fmla="*/ 140 h 233"/>
                <a:gd name="T34" fmla="*/ 58 w 157"/>
                <a:gd name="T35" fmla="*/ 66 h 233"/>
                <a:gd name="T36" fmla="*/ 58 w 157"/>
                <a:gd name="T37" fmla="*/ 109 h 233"/>
                <a:gd name="T38" fmla="*/ 36 w 157"/>
                <a:gd name="T39" fmla="*/ 101 h 233"/>
                <a:gd name="T40" fmla="*/ 29 w 157"/>
                <a:gd name="T41" fmla="*/ 58 h 233"/>
                <a:gd name="T42" fmla="*/ 5 w 157"/>
                <a:gd name="T43" fmla="*/ 0 h 2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7"/>
                <a:gd name="T67" fmla="*/ 0 h 233"/>
                <a:gd name="T68" fmla="*/ 157 w 157"/>
                <a:gd name="T69" fmla="*/ 233 h 2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7" h="233">
                  <a:moveTo>
                    <a:pt x="5" y="0"/>
                  </a:moveTo>
                  <a:lnTo>
                    <a:pt x="0" y="66"/>
                  </a:lnTo>
                  <a:lnTo>
                    <a:pt x="12" y="125"/>
                  </a:lnTo>
                  <a:lnTo>
                    <a:pt x="22" y="179"/>
                  </a:lnTo>
                  <a:lnTo>
                    <a:pt x="22" y="233"/>
                  </a:lnTo>
                  <a:lnTo>
                    <a:pt x="29" y="198"/>
                  </a:lnTo>
                  <a:lnTo>
                    <a:pt x="36" y="140"/>
                  </a:lnTo>
                  <a:lnTo>
                    <a:pt x="53" y="156"/>
                  </a:lnTo>
                  <a:lnTo>
                    <a:pt x="72" y="179"/>
                  </a:lnTo>
                  <a:lnTo>
                    <a:pt x="104" y="214"/>
                  </a:lnTo>
                  <a:lnTo>
                    <a:pt x="77" y="156"/>
                  </a:lnTo>
                  <a:lnTo>
                    <a:pt x="133" y="210"/>
                  </a:lnTo>
                  <a:lnTo>
                    <a:pt x="157" y="233"/>
                  </a:lnTo>
                  <a:lnTo>
                    <a:pt x="137" y="175"/>
                  </a:lnTo>
                  <a:lnTo>
                    <a:pt x="106" y="105"/>
                  </a:lnTo>
                  <a:lnTo>
                    <a:pt x="125" y="171"/>
                  </a:lnTo>
                  <a:lnTo>
                    <a:pt x="87" y="140"/>
                  </a:lnTo>
                  <a:lnTo>
                    <a:pt x="58" y="66"/>
                  </a:lnTo>
                  <a:lnTo>
                    <a:pt x="58" y="109"/>
                  </a:lnTo>
                  <a:lnTo>
                    <a:pt x="36" y="101"/>
                  </a:lnTo>
                  <a:lnTo>
                    <a:pt x="29" y="5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64" name="Freeform 24"/>
            <p:cNvSpPr>
              <a:spLocks/>
            </p:cNvSpPr>
            <p:nvPr/>
          </p:nvSpPr>
          <p:spPr bwMode="auto">
            <a:xfrm>
              <a:off x="4455" y="2184"/>
              <a:ext cx="48" cy="74"/>
            </a:xfrm>
            <a:custGeom>
              <a:avLst/>
              <a:gdLst>
                <a:gd name="T0" fmla="*/ 0 w 48"/>
                <a:gd name="T1" fmla="*/ 0 h 74"/>
                <a:gd name="T2" fmla="*/ 34 w 48"/>
                <a:gd name="T3" fmla="*/ 0 h 74"/>
                <a:gd name="T4" fmla="*/ 48 w 48"/>
                <a:gd name="T5" fmla="*/ 23 h 74"/>
                <a:gd name="T6" fmla="*/ 48 w 48"/>
                <a:gd name="T7" fmla="*/ 70 h 74"/>
                <a:gd name="T8" fmla="*/ 22 w 48"/>
                <a:gd name="T9" fmla="*/ 27 h 74"/>
                <a:gd name="T10" fmla="*/ 31 w 48"/>
                <a:gd name="T11" fmla="*/ 74 h 74"/>
                <a:gd name="T12" fmla="*/ 3 w 48"/>
                <a:gd name="T13" fmla="*/ 27 h 74"/>
                <a:gd name="T14" fmla="*/ 0 w 48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74"/>
                <a:gd name="T26" fmla="*/ 48 w 48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74">
                  <a:moveTo>
                    <a:pt x="0" y="0"/>
                  </a:moveTo>
                  <a:lnTo>
                    <a:pt x="34" y="0"/>
                  </a:lnTo>
                  <a:lnTo>
                    <a:pt x="48" y="23"/>
                  </a:lnTo>
                  <a:lnTo>
                    <a:pt x="48" y="70"/>
                  </a:lnTo>
                  <a:lnTo>
                    <a:pt x="22" y="27"/>
                  </a:lnTo>
                  <a:lnTo>
                    <a:pt x="31" y="74"/>
                  </a:lnTo>
                  <a:lnTo>
                    <a:pt x="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65" name="Freeform 25"/>
            <p:cNvSpPr>
              <a:spLocks/>
            </p:cNvSpPr>
            <p:nvPr/>
          </p:nvSpPr>
          <p:spPr bwMode="auto">
            <a:xfrm>
              <a:off x="4243" y="2199"/>
              <a:ext cx="99" cy="140"/>
            </a:xfrm>
            <a:custGeom>
              <a:avLst/>
              <a:gdLst>
                <a:gd name="T0" fmla="*/ 41 w 99"/>
                <a:gd name="T1" fmla="*/ 0 h 140"/>
                <a:gd name="T2" fmla="*/ 75 w 99"/>
                <a:gd name="T3" fmla="*/ 0 h 140"/>
                <a:gd name="T4" fmla="*/ 92 w 99"/>
                <a:gd name="T5" fmla="*/ 31 h 140"/>
                <a:gd name="T6" fmla="*/ 96 w 99"/>
                <a:gd name="T7" fmla="*/ 86 h 140"/>
                <a:gd name="T8" fmla="*/ 99 w 99"/>
                <a:gd name="T9" fmla="*/ 109 h 140"/>
                <a:gd name="T10" fmla="*/ 72 w 99"/>
                <a:gd name="T11" fmla="*/ 74 h 140"/>
                <a:gd name="T12" fmla="*/ 60 w 99"/>
                <a:gd name="T13" fmla="*/ 51 h 140"/>
                <a:gd name="T14" fmla="*/ 14 w 99"/>
                <a:gd name="T15" fmla="*/ 74 h 140"/>
                <a:gd name="T16" fmla="*/ 46 w 99"/>
                <a:gd name="T17" fmla="*/ 140 h 140"/>
                <a:gd name="T18" fmla="*/ 12 w 99"/>
                <a:gd name="T19" fmla="*/ 109 h 140"/>
                <a:gd name="T20" fmla="*/ 0 w 99"/>
                <a:gd name="T21" fmla="*/ 55 h 140"/>
                <a:gd name="T22" fmla="*/ 19 w 99"/>
                <a:gd name="T23" fmla="*/ 35 h 140"/>
                <a:gd name="T24" fmla="*/ 63 w 99"/>
                <a:gd name="T25" fmla="*/ 27 h 140"/>
                <a:gd name="T26" fmla="*/ 41 w 99"/>
                <a:gd name="T27" fmla="*/ 0 h 1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"/>
                <a:gd name="T43" fmla="*/ 0 h 140"/>
                <a:gd name="T44" fmla="*/ 99 w 99"/>
                <a:gd name="T45" fmla="*/ 140 h 1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" h="140">
                  <a:moveTo>
                    <a:pt x="41" y="0"/>
                  </a:moveTo>
                  <a:lnTo>
                    <a:pt x="75" y="0"/>
                  </a:lnTo>
                  <a:lnTo>
                    <a:pt x="92" y="31"/>
                  </a:lnTo>
                  <a:lnTo>
                    <a:pt x="96" y="86"/>
                  </a:lnTo>
                  <a:lnTo>
                    <a:pt x="99" y="109"/>
                  </a:lnTo>
                  <a:lnTo>
                    <a:pt x="72" y="74"/>
                  </a:lnTo>
                  <a:lnTo>
                    <a:pt x="60" y="51"/>
                  </a:lnTo>
                  <a:lnTo>
                    <a:pt x="14" y="74"/>
                  </a:lnTo>
                  <a:lnTo>
                    <a:pt x="46" y="140"/>
                  </a:lnTo>
                  <a:lnTo>
                    <a:pt x="12" y="109"/>
                  </a:lnTo>
                  <a:lnTo>
                    <a:pt x="0" y="55"/>
                  </a:lnTo>
                  <a:lnTo>
                    <a:pt x="19" y="35"/>
                  </a:lnTo>
                  <a:lnTo>
                    <a:pt x="63" y="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66" name="Freeform 26"/>
            <p:cNvSpPr>
              <a:spLocks/>
            </p:cNvSpPr>
            <p:nvPr/>
          </p:nvSpPr>
          <p:spPr bwMode="auto">
            <a:xfrm>
              <a:off x="3751" y="2390"/>
              <a:ext cx="39" cy="54"/>
            </a:xfrm>
            <a:custGeom>
              <a:avLst/>
              <a:gdLst>
                <a:gd name="T0" fmla="*/ 39 w 39"/>
                <a:gd name="T1" fmla="*/ 0 h 54"/>
                <a:gd name="T2" fmla="*/ 0 w 39"/>
                <a:gd name="T3" fmla="*/ 39 h 54"/>
                <a:gd name="T4" fmla="*/ 34 w 39"/>
                <a:gd name="T5" fmla="*/ 54 h 54"/>
                <a:gd name="T6" fmla="*/ 39 w 39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54"/>
                <a:gd name="T14" fmla="*/ 39 w 3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54">
                  <a:moveTo>
                    <a:pt x="39" y="0"/>
                  </a:moveTo>
                  <a:lnTo>
                    <a:pt x="0" y="39"/>
                  </a:lnTo>
                  <a:lnTo>
                    <a:pt x="34" y="5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18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67" name="Freeform 27"/>
            <p:cNvSpPr>
              <a:spLocks/>
            </p:cNvSpPr>
            <p:nvPr/>
          </p:nvSpPr>
          <p:spPr bwMode="auto">
            <a:xfrm>
              <a:off x="3768" y="2413"/>
              <a:ext cx="77" cy="97"/>
            </a:xfrm>
            <a:custGeom>
              <a:avLst/>
              <a:gdLst>
                <a:gd name="T0" fmla="*/ 55 w 77"/>
                <a:gd name="T1" fmla="*/ 0 h 97"/>
                <a:gd name="T2" fmla="*/ 34 w 77"/>
                <a:gd name="T3" fmla="*/ 27 h 97"/>
                <a:gd name="T4" fmla="*/ 26 w 77"/>
                <a:gd name="T5" fmla="*/ 58 h 97"/>
                <a:gd name="T6" fmla="*/ 0 w 77"/>
                <a:gd name="T7" fmla="*/ 97 h 97"/>
                <a:gd name="T8" fmla="*/ 19 w 77"/>
                <a:gd name="T9" fmla="*/ 89 h 97"/>
                <a:gd name="T10" fmla="*/ 60 w 77"/>
                <a:gd name="T11" fmla="*/ 66 h 97"/>
                <a:gd name="T12" fmla="*/ 34 w 77"/>
                <a:gd name="T13" fmla="*/ 66 h 97"/>
                <a:gd name="T14" fmla="*/ 41 w 77"/>
                <a:gd name="T15" fmla="*/ 47 h 97"/>
                <a:gd name="T16" fmla="*/ 60 w 77"/>
                <a:gd name="T17" fmla="*/ 39 h 97"/>
                <a:gd name="T18" fmla="*/ 77 w 77"/>
                <a:gd name="T19" fmla="*/ 0 h 97"/>
                <a:gd name="T20" fmla="*/ 77 w 77"/>
                <a:gd name="T21" fmla="*/ 0 h 97"/>
                <a:gd name="T22" fmla="*/ 65 w 77"/>
                <a:gd name="T23" fmla="*/ 0 h 97"/>
                <a:gd name="T24" fmla="*/ 58 w 77"/>
                <a:gd name="T25" fmla="*/ 0 h 97"/>
                <a:gd name="T26" fmla="*/ 55 w 77"/>
                <a:gd name="T27" fmla="*/ 0 h 97"/>
                <a:gd name="T28" fmla="*/ 55 w 77"/>
                <a:gd name="T29" fmla="*/ 0 h 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"/>
                <a:gd name="T46" fmla="*/ 0 h 97"/>
                <a:gd name="T47" fmla="*/ 77 w 77"/>
                <a:gd name="T48" fmla="*/ 97 h 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" h="97">
                  <a:moveTo>
                    <a:pt x="55" y="0"/>
                  </a:moveTo>
                  <a:lnTo>
                    <a:pt x="34" y="27"/>
                  </a:lnTo>
                  <a:lnTo>
                    <a:pt x="26" y="58"/>
                  </a:lnTo>
                  <a:lnTo>
                    <a:pt x="0" y="97"/>
                  </a:lnTo>
                  <a:lnTo>
                    <a:pt x="19" y="89"/>
                  </a:lnTo>
                  <a:lnTo>
                    <a:pt x="60" y="66"/>
                  </a:lnTo>
                  <a:lnTo>
                    <a:pt x="34" y="66"/>
                  </a:lnTo>
                  <a:lnTo>
                    <a:pt x="41" y="47"/>
                  </a:lnTo>
                  <a:lnTo>
                    <a:pt x="60" y="39"/>
                  </a:lnTo>
                  <a:lnTo>
                    <a:pt x="77" y="0"/>
                  </a:lnTo>
                  <a:lnTo>
                    <a:pt x="65" y="0"/>
                  </a:lnTo>
                  <a:lnTo>
                    <a:pt x="58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818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68" name="Freeform 28"/>
            <p:cNvSpPr>
              <a:spLocks/>
            </p:cNvSpPr>
            <p:nvPr/>
          </p:nvSpPr>
          <p:spPr bwMode="auto">
            <a:xfrm>
              <a:off x="3852" y="2398"/>
              <a:ext cx="34" cy="38"/>
            </a:xfrm>
            <a:custGeom>
              <a:avLst/>
              <a:gdLst>
                <a:gd name="T0" fmla="*/ 34 w 34"/>
                <a:gd name="T1" fmla="*/ 0 h 38"/>
                <a:gd name="T2" fmla="*/ 17 w 34"/>
                <a:gd name="T3" fmla="*/ 11 h 38"/>
                <a:gd name="T4" fmla="*/ 0 w 34"/>
                <a:gd name="T5" fmla="*/ 38 h 38"/>
                <a:gd name="T6" fmla="*/ 17 w 34"/>
                <a:gd name="T7" fmla="*/ 31 h 38"/>
                <a:gd name="T8" fmla="*/ 17 w 34"/>
                <a:gd name="T9" fmla="*/ 31 h 38"/>
                <a:gd name="T10" fmla="*/ 34 w 34"/>
                <a:gd name="T11" fmla="*/ 0 h 38"/>
                <a:gd name="T12" fmla="*/ 34 w 34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38"/>
                <a:gd name="T23" fmla="*/ 34 w 34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38">
                  <a:moveTo>
                    <a:pt x="34" y="0"/>
                  </a:moveTo>
                  <a:lnTo>
                    <a:pt x="17" y="11"/>
                  </a:lnTo>
                  <a:lnTo>
                    <a:pt x="0" y="38"/>
                  </a:lnTo>
                  <a:lnTo>
                    <a:pt x="17" y="3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18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69" name="Freeform 29"/>
            <p:cNvSpPr>
              <a:spLocks/>
            </p:cNvSpPr>
            <p:nvPr/>
          </p:nvSpPr>
          <p:spPr bwMode="auto">
            <a:xfrm>
              <a:off x="3691" y="2468"/>
              <a:ext cx="50" cy="50"/>
            </a:xfrm>
            <a:custGeom>
              <a:avLst/>
              <a:gdLst>
                <a:gd name="T0" fmla="*/ 50 w 50"/>
                <a:gd name="T1" fmla="*/ 0 h 50"/>
                <a:gd name="T2" fmla="*/ 24 w 50"/>
                <a:gd name="T3" fmla="*/ 19 h 50"/>
                <a:gd name="T4" fmla="*/ 0 w 50"/>
                <a:gd name="T5" fmla="*/ 50 h 50"/>
                <a:gd name="T6" fmla="*/ 14 w 50"/>
                <a:gd name="T7" fmla="*/ 50 h 50"/>
                <a:gd name="T8" fmla="*/ 36 w 50"/>
                <a:gd name="T9" fmla="*/ 50 h 50"/>
                <a:gd name="T10" fmla="*/ 36 w 50"/>
                <a:gd name="T11" fmla="*/ 50 h 50"/>
                <a:gd name="T12" fmla="*/ 50 w 50"/>
                <a:gd name="T13" fmla="*/ 0 h 50"/>
                <a:gd name="T14" fmla="*/ 50 w 50"/>
                <a:gd name="T15" fmla="*/ 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50"/>
                <a:gd name="T26" fmla="*/ 50 w 50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50">
                  <a:moveTo>
                    <a:pt x="50" y="0"/>
                  </a:moveTo>
                  <a:lnTo>
                    <a:pt x="24" y="19"/>
                  </a:lnTo>
                  <a:lnTo>
                    <a:pt x="0" y="50"/>
                  </a:lnTo>
                  <a:lnTo>
                    <a:pt x="14" y="50"/>
                  </a:lnTo>
                  <a:lnTo>
                    <a:pt x="36" y="5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818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70" name="Freeform 30"/>
            <p:cNvSpPr>
              <a:spLocks/>
            </p:cNvSpPr>
            <p:nvPr/>
          </p:nvSpPr>
          <p:spPr bwMode="auto">
            <a:xfrm>
              <a:off x="3888" y="2471"/>
              <a:ext cx="70" cy="39"/>
            </a:xfrm>
            <a:custGeom>
              <a:avLst/>
              <a:gdLst>
                <a:gd name="T0" fmla="*/ 70 w 70"/>
                <a:gd name="T1" fmla="*/ 0 h 39"/>
                <a:gd name="T2" fmla="*/ 39 w 70"/>
                <a:gd name="T3" fmla="*/ 12 h 39"/>
                <a:gd name="T4" fmla="*/ 0 w 70"/>
                <a:gd name="T5" fmla="*/ 31 h 39"/>
                <a:gd name="T6" fmla="*/ 32 w 70"/>
                <a:gd name="T7" fmla="*/ 39 h 39"/>
                <a:gd name="T8" fmla="*/ 51 w 70"/>
                <a:gd name="T9" fmla="*/ 24 h 39"/>
                <a:gd name="T10" fmla="*/ 70 w 70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39"/>
                <a:gd name="T20" fmla="*/ 70 w 70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39">
                  <a:moveTo>
                    <a:pt x="70" y="0"/>
                  </a:moveTo>
                  <a:lnTo>
                    <a:pt x="39" y="12"/>
                  </a:lnTo>
                  <a:lnTo>
                    <a:pt x="0" y="31"/>
                  </a:lnTo>
                  <a:lnTo>
                    <a:pt x="32" y="39"/>
                  </a:lnTo>
                  <a:lnTo>
                    <a:pt x="51" y="2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818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71" name="Freeform 31"/>
            <p:cNvSpPr>
              <a:spLocks/>
            </p:cNvSpPr>
            <p:nvPr/>
          </p:nvSpPr>
          <p:spPr bwMode="auto">
            <a:xfrm>
              <a:off x="3671" y="2471"/>
              <a:ext cx="20" cy="43"/>
            </a:xfrm>
            <a:custGeom>
              <a:avLst/>
              <a:gdLst>
                <a:gd name="T0" fmla="*/ 20 w 20"/>
                <a:gd name="T1" fmla="*/ 0 h 43"/>
                <a:gd name="T2" fmla="*/ 3 w 20"/>
                <a:gd name="T3" fmla="*/ 43 h 43"/>
                <a:gd name="T4" fmla="*/ 0 w 20"/>
                <a:gd name="T5" fmla="*/ 8 h 43"/>
                <a:gd name="T6" fmla="*/ 20 w 20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3"/>
                <a:gd name="T14" fmla="*/ 20 w 20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3">
                  <a:moveTo>
                    <a:pt x="20" y="0"/>
                  </a:moveTo>
                  <a:lnTo>
                    <a:pt x="3" y="43"/>
                  </a:lnTo>
                  <a:lnTo>
                    <a:pt x="0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18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72" name="Freeform 32"/>
            <p:cNvSpPr>
              <a:spLocks/>
            </p:cNvSpPr>
            <p:nvPr/>
          </p:nvSpPr>
          <p:spPr bwMode="auto">
            <a:xfrm>
              <a:off x="3175" y="2203"/>
              <a:ext cx="74" cy="128"/>
            </a:xfrm>
            <a:custGeom>
              <a:avLst/>
              <a:gdLst>
                <a:gd name="T0" fmla="*/ 7 w 74"/>
                <a:gd name="T1" fmla="*/ 0 h 128"/>
                <a:gd name="T2" fmla="*/ 48 w 74"/>
                <a:gd name="T3" fmla="*/ 4 h 128"/>
                <a:gd name="T4" fmla="*/ 74 w 74"/>
                <a:gd name="T5" fmla="*/ 74 h 128"/>
                <a:gd name="T6" fmla="*/ 24 w 74"/>
                <a:gd name="T7" fmla="*/ 47 h 128"/>
                <a:gd name="T8" fmla="*/ 41 w 74"/>
                <a:gd name="T9" fmla="*/ 113 h 128"/>
                <a:gd name="T10" fmla="*/ 0 w 74"/>
                <a:gd name="T11" fmla="*/ 128 h 128"/>
                <a:gd name="T12" fmla="*/ 2 w 74"/>
                <a:gd name="T13" fmla="*/ 86 h 128"/>
                <a:gd name="T14" fmla="*/ 2 w 74"/>
                <a:gd name="T15" fmla="*/ 86 h 128"/>
                <a:gd name="T16" fmla="*/ 4 w 74"/>
                <a:gd name="T17" fmla="*/ 39 h 128"/>
                <a:gd name="T18" fmla="*/ 4 w 74"/>
                <a:gd name="T19" fmla="*/ 8 h 128"/>
                <a:gd name="T20" fmla="*/ 4 w 74"/>
                <a:gd name="T21" fmla="*/ 0 h 128"/>
                <a:gd name="T22" fmla="*/ 7 w 74"/>
                <a:gd name="T23" fmla="*/ 0 h 128"/>
                <a:gd name="T24" fmla="*/ 7 w 74"/>
                <a:gd name="T25" fmla="*/ 0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"/>
                <a:gd name="T40" fmla="*/ 0 h 128"/>
                <a:gd name="T41" fmla="*/ 74 w 74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" h="128">
                  <a:moveTo>
                    <a:pt x="7" y="0"/>
                  </a:moveTo>
                  <a:lnTo>
                    <a:pt x="48" y="4"/>
                  </a:lnTo>
                  <a:lnTo>
                    <a:pt x="74" y="74"/>
                  </a:lnTo>
                  <a:lnTo>
                    <a:pt x="24" y="47"/>
                  </a:lnTo>
                  <a:lnTo>
                    <a:pt x="41" y="113"/>
                  </a:lnTo>
                  <a:lnTo>
                    <a:pt x="0" y="128"/>
                  </a:lnTo>
                  <a:lnTo>
                    <a:pt x="2" y="86"/>
                  </a:lnTo>
                  <a:lnTo>
                    <a:pt x="4" y="39"/>
                  </a:lnTo>
                  <a:lnTo>
                    <a:pt x="4" y="8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73" name="Freeform 33"/>
            <p:cNvSpPr>
              <a:spLocks/>
            </p:cNvSpPr>
            <p:nvPr/>
          </p:nvSpPr>
          <p:spPr bwMode="auto">
            <a:xfrm>
              <a:off x="3517" y="2502"/>
              <a:ext cx="695" cy="144"/>
            </a:xfrm>
            <a:custGeom>
              <a:avLst/>
              <a:gdLst>
                <a:gd name="T0" fmla="*/ 0 w 695"/>
                <a:gd name="T1" fmla="*/ 24 h 144"/>
                <a:gd name="T2" fmla="*/ 55 w 695"/>
                <a:gd name="T3" fmla="*/ 0 h 144"/>
                <a:gd name="T4" fmla="*/ 246 w 695"/>
                <a:gd name="T5" fmla="*/ 28 h 144"/>
                <a:gd name="T6" fmla="*/ 287 w 695"/>
                <a:gd name="T7" fmla="*/ 28 h 144"/>
                <a:gd name="T8" fmla="*/ 383 w 695"/>
                <a:gd name="T9" fmla="*/ 8 h 144"/>
                <a:gd name="T10" fmla="*/ 540 w 695"/>
                <a:gd name="T11" fmla="*/ 35 h 144"/>
                <a:gd name="T12" fmla="*/ 632 w 695"/>
                <a:gd name="T13" fmla="*/ 74 h 144"/>
                <a:gd name="T14" fmla="*/ 695 w 695"/>
                <a:gd name="T15" fmla="*/ 125 h 144"/>
                <a:gd name="T16" fmla="*/ 620 w 695"/>
                <a:gd name="T17" fmla="*/ 125 h 144"/>
                <a:gd name="T18" fmla="*/ 547 w 695"/>
                <a:gd name="T19" fmla="*/ 98 h 144"/>
                <a:gd name="T20" fmla="*/ 436 w 695"/>
                <a:gd name="T21" fmla="*/ 98 h 144"/>
                <a:gd name="T22" fmla="*/ 477 w 695"/>
                <a:gd name="T23" fmla="*/ 144 h 144"/>
                <a:gd name="T24" fmla="*/ 408 w 695"/>
                <a:gd name="T25" fmla="*/ 144 h 144"/>
                <a:gd name="T26" fmla="*/ 354 w 695"/>
                <a:gd name="T27" fmla="*/ 74 h 144"/>
                <a:gd name="T28" fmla="*/ 178 w 695"/>
                <a:gd name="T29" fmla="*/ 74 h 144"/>
                <a:gd name="T30" fmla="*/ 200 w 695"/>
                <a:gd name="T31" fmla="*/ 137 h 144"/>
                <a:gd name="T32" fmla="*/ 150 w 695"/>
                <a:gd name="T33" fmla="*/ 102 h 144"/>
                <a:gd name="T34" fmla="*/ 84 w 695"/>
                <a:gd name="T35" fmla="*/ 35 h 144"/>
                <a:gd name="T36" fmla="*/ 0 w 695"/>
                <a:gd name="T37" fmla="*/ 24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5"/>
                <a:gd name="T58" fmla="*/ 0 h 144"/>
                <a:gd name="T59" fmla="*/ 695 w 695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5" h="144">
                  <a:moveTo>
                    <a:pt x="0" y="24"/>
                  </a:moveTo>
                  <a:lnTo>
                    <a:pt x="55" y="0"/>
                  </a:lnTo>
                  <a:lnTo>
                    <a:pt x="246" y="28"/>
                  </a:lnTo>
                  <a:lnTo>
                    <a:pt x="287" y="28"/>
                  </a:lnTo>
                  <a:lnTo>
                    <a:pt x="383" y="8"/>
                  </a:lnTo>
                  <a:lnTo>
                    <a:pt x="540" y="35"/>
                  </a:lnTo>
                  <a:lnTo>
                    <a:pt x="632" y="74"/>
                  </a:lnTo>
                  <a:lnTo>
                    <a:pt x="695" y="125"/>
                  </a:lnTo>
                  <a:lnTo>
                    <a:pt x="620" y="125"/>
                  </a:lnTo>
                  <a:lnTo>
                    <a:pt x="547" y="98"/>
                  </a:lnTo>
                  <a:lnTo>
                    <a:pt x="436" y="98"/>
                  </a:lnTo>
                  <a:lnTo>
                    <a:pt x="477" y="144"/>
                  </a:lnTo>
                  <a:lnTo>
                    <a:pt x="408" y="144"/>
                  </a:lnTo>
                  <a:lnTo>
                    <a:pt x="354" y="74"/>
                  </a:lnTo>
                  <a:lnTo>
                    <a:pt x="178" y="74"/>
                  </a:lnTo>
                  <a:lnTo>
                    <a:pt x="200" y="137"/>
                  </a:lnTo>
                  <a:lnTo>
                    <a:pt x="150" y="102"/>
                  </a:lnTo>
                  <a:lnTo>
                    <a:pt x="84" y="3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74" name="Freeform 34"/>
            <p:cNvSpPr>
              <a:spLocks/>
            </p:cNvSpPr>
            <p:nvPr/>
          </p:nvSpPr>
          <p:spPr bwMode="auto">
            <a:xfrm>
              <a:off x="3191" y="2518"/>
              <a:ext cx="128" cy="121"/>
            </a:xfrm>
            <a:custGeom>
              <a:avLst/>
              <a:gdLst>
                <a:gd name="T0" fmla="*/ 0 w 128"/>
                <a:gd name="T1" fmla="*/ 0 h 121"/>
                <a:gd name="T2" fmla="*/ 66 w 128"/>
                <a:gd name="T3" fmla="*/ 12 h 121"/>
                <a:gd name="T4" fmla="*/ 107 w 128"/>
                <a:gd name="T5" fmla="*/ 66 h 121"/>
                <a:gd name="T6" fmla="*/ 128 w 128"/>
                <a:gd name="T7" fmla="*/ 101 h 121"/>
                <a:gd name="T8" fmla="*/ 73 w 128"/>
                <a:gd name="T9" fmla="*/ 121 h 121"/>
                <a:gd name="T10" fmla="*/ 29 w 128"/>
                <a:gd name="T11" fmla="*/ 66 h 121"/>
                <a:gd name="T12" fmla="*/ 0 w 128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121"/>
                <a:gd name="T23" fmla="*/ 128 w 128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121">
                  <a:moveTo>
                    <a:pt x="0" y="0"/>
                  </a:moveTo>
                  <a:lnTo>
                    <a:pt x="66" y="12"/>
                  </a:lnTo>
                  <a:lnTo>
                    <a:pt x="107" y="66"/>
                  </a:lnTo>
                  <a:lnTo>
                    <a:pt x="128" y="101"/>
                  </a:lnTo>
                  <a:lnTo>
                    <a:pt x="73" y="121"/>
                  </a:lnTo>
                  <a:lnTo>
                    <a:pt x="29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75" name="Freeform 35"/>
            <p:cNvSpPr>
              <a:spLocks/>
            </p:cNvSpPr>
            <p:nvPr/>
          </p:nvSpPr>
          <p:spPr bwMode="auto">
            <a:xfrm>
              <a:off x="3114" y="2195"/>
              <a:ext cx="63" cy="335"/>
            </a:xfrm>
            <a:custGeom>
              <a:avLst/>
              <a:gdLst>
                <a:gd name="T0" fmla="*/ 63 w 63"/>
                <a:gd name="T1" fmla="*/ 0 h 335"/>
                <a:gd name="T2" fmla="*/ 32 w 63"/>
                <a:gd name="T3" fmla="*/ 8 h 335"/>
                <a:gd name="T4" fmla="*/ 0 w 63"/>
                <a:gd name="T5" fmla="*/ 8 h 335"/>
                <a:gd name="T6" fmla="*/ 0 w 63"/>
                <a:gd name="T7" fmla="*/ 261 h 335"/>
                <a:gd name="T8" fmla="*/ 12 w 63"/>
                <a:gd name="T9" fmla="*/ 210 h 335"/>
                <a:gd name="T10" fmla="*/ 24 w 63"/>
                <a:gd name="T11" fmla="*/ 171 h 335"/>
                <a:gd name="T12" fmla="*/ 20 w 63"/>
                <a:gd name="T13" fmla="*/ 249 h 335"/>
                <a:gd name="T14" fmla="*/ 15 w 63"/>
                <a:gd name="T15" fmla="*/ 311 h 335"/>
                <a:gd name="T16" fmla="*/ 22 w 63"/>
                <a:gd name="T17" fmla="*/ 335 h 335"/>
                <a:gd name="T18" fmla="*/ 39 w 63"/>
                <a:gd name="T19" fmla="*/ 315 h 335"/>
                <a:gd name="T20" fmla="*/ 39 w 63"/>
                <a:gd name="T21" fmla="*/ 261 h 335"/>
                <a:gd name="T22" fmla="*/ 39 w 63"/>
                <a:gd name="T23" fmla="*/ 171 h 335"/>
                <a:gd name="T24" fmla="*/ 56 w 63"/>
                <a:gd name="T25" fmla="*/ 121 h 335"/>
                <a:gd name="T26" fmla="*/ 56 w 63"/>
                <a:gd name="T27" fmla="*/ 86 h 335"/>
                <a:gd name="T28" fmla="*/ 63 w 63"/>
                <a:gd name="T29" fmla="*/ 0 h 3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335"/>
                <a:gd name="T47" fmla="*/ 63 w 63"/>
                <a:gd name="T48" fmla="*/ 335 h 3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335">
                  <a:moveTo>
                    <a:pt x="63" y="0"/>
                  </a:moveTo>
                  <a:lnTo>
                    <a:pt x="32" y="8"/>
                  </a:lnTo>
                  <a:lnTo>
                    <a:pt x="0" y="8"/>
                  </a:lnTo>
                  <a:lnTo>
                    <a:pt x="0" y="261"/>
                  </a:lnTo>
                  <a:lnTo>
                    <a:pt x="12" y="210"/>
                  </a:lnTo>
                  <a:lnTo>
                    <a:pt x="24" y="171"/>
                  </a:lnTo>
                  <a:lnTo>
                    <a:pt x="20" y="249"/>
                  </a:lnTo>
                  <a:lnTo>
                    <a:pt x="15" y="311"/>
                  </a:lnTo>
                  <a:lnTo>
                    <a:pt x="22" y="335"/>
                  </a:lnTo>
                  <a:lnTo>
                    <a:pt x="39" y="315"/>
                  </a:lnTo>
                  <a:lnTo>
                    <a:pt x="39" y="261"/>
                  </a:lnTo>
                  <a:lnTo>
                    <a:pt x="39" y="171"/>
                  </a:lnTo>
                  <a:lnTo>
                    <a:pt x="56" y="121"/>
                  </a:lnTo>
                  <a:lnTo>
                    <a:pt x="56" y="8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818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76" name="Freeform 36"/>
            <p:cNvSpPr>
              <a:spLocks/>
            </p:cNvSpPr>
            <p:nvPr/>
          </p:nvSpPr>
          <p:spPr bwMode="auto">
            <a:xfrm>
              <a:off x="3522" y="2121"/>
              <a:ext cx="116" cy="207"/>
            </a:xfrm>
            <a:custGeom>
              <a:avLst/>
              <a:gdLst>
                <a:gd name="T0" fmla="*/ 116 w 116"/>
                <a:gd name="T1" fmla="*/ 0 h 207"/>
                <a:gd name="T2" fmla="*/ 67 w 116"/>
                <a:gd name="T3" fmla="*/ 24 h 207"/>
                <a:gd name="T4" fmla="*/ 22 w 116"/>
                <a:gd name="T5" fmla="*/ 78 h 207"/>
                <a:gd name="T6" fmla="*/ 0 w 116"/>
                <a:gd name="T7" fmla="*/ 121 h 207"/>
                <a:gd name="T8" fmla="*/ 29 w 116"/>
                <a:gd name="T9" fmla="*/ 156 h 207"/>
                <a:gd name="T10" fmla="*/ 63 w 116"/>
                <a:gd name="T11" fmla="*/ 203 h 207"/>
                <a:gd name="T12" fmla="*/ 84 w 116"/>
                <a:gd name="T13" fmla="*/ 207 h 207"/>
                <a:gd name="T14" fmla="*/ 70 w 116"/>
                <a:gd name="T15" fmla="*/ 175 h 207"/>
                <a:gd name="T16" fmla="*/ 60 w 116"/>
                <a:gd name="T17" fmla="*/ 152 h 207"/>
                <a:gd name="T18" fmla="*/ 60 w 116"/>
                <a:gd name="T19" fmla="*/ 125 h 207"/>
                <a:gd name="T20" fmla="*/ 77 w 116"/>
                <a:gd name="T21" fmla="*/ 148 h 207"/>
                <a:gd name="T22" fmla="*/ 84 w 116"/>
                <a:gd name="T23" fmla="*/ 129 h 207"/>
                <a:gd name="T24" fmla="*/ 70 w 116"/>
                <a:gd name="T25" fmla="*/ 90 h 207"/>
                <a:gd name="T26" fmla="*/ 41 w 116"/>
                <a:gd name="T27" fmla="*/ 102 h 207"/>
                <a:gd name="T28" fmla="*/ 43 w 116"/>
                <a:gd name="T29" fmla="*/ 82 h 207"/>
                <a:gd name="T30" fmla="*/ 63 w 116"/>
                <a:gd name="T31" fmla="*/ 70 h 207"/>
                <a:gd name="T32" fmla="*/ 96 w 116"/>
                <a:gd name="T33" fmla="*/ 70 h 207"/>
                <a:gd name="T34" fmla="*/ 104 w 116"/>
                <a:gd name="T35" fmla="*/ 47 h 207"/>
                <a:gd name="T36" fmla="*/ 87 w 116"/>
                <a:gd name="T37" fmla="*/ 39 h 207"/>
                <a:gd name="T38" fmla="*/ 104 w 116"/>
                <a:gd name="T39" fmla="*/ 32 h 207"/>
                <a:gd name="T40" fmla="*/ 104 w 116"/>
                <a:gd name="T41" fmla="*/ 32 h 207"/>
                <a:gd name="T42" fmla="*/ 116 w 116"/>
                <a:gd name="T43" fmla="*/ 0 h 207"/>
                <a:gd name="T44" fmla="*/ 116 w 116"/>
                <a:gd name="T45" fmla="*/ 0 h 2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207"/>
                <a:gd name="T71" fmla="*/ 116 w 116"/>
                <a:gd name="T72" fmla="*/ 207 h 20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207">
                  <a:moveTo>
                    <a:pt x="116" y="0"/>
                  </a:moveTo>
                  <a:lnTo>
                    <a:pt x="67" y="24"/>
                  </a:lnTo>
                  <a:lnTo>
                    <a:pt x="22" y="78"/>
                  </a:lnTo>
                  <a:lnTo>
                    <a:pt x="0" y="121"/>
                  </a:lnTo>
                  <a:lnTo>
                    <a:pt x="29" y="156"/>
                  </a:lnTo>
                  <a:lnTo>
                    <a:pt x="63" y="203"/>
                  </a:lnTo>
                  <a:lnTo>
                    <a:pt x="84" y="207"/>
                  </a:lnTo>
                  <a:lnTo>
                    <a:pt x="70" y="175"/>
                  </a:lnTo>
                  <a:lnTo>
                    <a:pt x="60" y="152"/>
                  </a:lnTo>
                  <a:lnTo>
                    <a:pt x="60" y="125"/>
                  </a:lnTo>
                  <a:lnTo>
                    <a:pt x="77" y="148"/>
                  </a:lnTo>
                  <a:lnTo>
                    <a:pt x="84" y="129"/>
                  </a:lnTo>
                  <a:lnTo>
                    <a:pt x="70" y="90"/>
                  </a:lnTo>
                  <a:lnTo>
                    <a:pt x="41" y="102"/>
                  </a:lnTo>
                  <a:lnTo>
                    <a:pt x="43" y="82"/>
                  </a:lnTo>
                  <a:lnTo>
                    <a:pt x="63" y="70"/>
                  </a:lnTo>
                  <a:lnTo>
                    <a:pt x="96" y="70"/>
                  </a:lnTo>
                  <a:lnTo>
                    <a:pt x="104" y="47"/>
                  </a:lnTo>
                  <a:lnTo>
                    <a:pt x="87" y="39"/>
                  </a:lnTo>
                  <a:lnTo>
                    <a:pt x="104" y="3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8C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77" name="Freeform 37"/>
            <p:cNvSpPr>
              <a:spLocks/>
            </p:cNvSpPr>
            <p:nvPr/>
          </p:nvSpPr>
          <p:spPr bwMode="auto">
            <a:xfrm>
              <a:off x="3563" y="1810"/>
              <a:ext cx="130" cy="261"/>
            </a:xfrm>
            <a:custGeom>
              <a:avLst/>
              <a:gdLst>
                <a:gd name="T0" fmla="*/ 87 w 130"/>
                <a:gd name="T1" fmla="*/ 133 h 261"/>
                <a:gd name="T2" fmla="*/ 123 w 130"/>
                <a:gd name="T3" fmla="*/ 144 h 261"/>
                <a:gd name="T4" fmla="*/ 130 w 130"/>
                <a:gd name="T5" fmla="*/ 172 h 261"/>
                <a:gd name="T6" fmla="*/ 113 w 130"/>
                <a:gd name="T7" fmla="*/ 199 h 261"/>
                <a:gd name="T8" fmla="*/ 84 w 130"/>
                <a:gd name="T9" fmla="*/ 234 h 261"/>
                <a:gd name="T10" fmla="*/ 50 w 130"/>
                <a:gd name="T11" fmla="*/ 242 h 261"/>
                <a:gd name="T12" fmla="*/ 60 w 130"/>
                <a:gd name="T13" fmla="*/ 218 h 261"/>
                <a:gd name="T14" fmla="*/ 63 w 130"/>
                <a:gd name="T15" fmla="*/ 195 h 261"/>
                <a:gd name="T16" fmla="*/ 36 w 130"/>
                <a:gd name="T17" fmla="*/ 242 h 261"/>
                <a:gd name="T18" fmla="*/ 7 w 130"/>
                <a:gd name="T19" fmla="*/ 261 h 261"/>
                <a:gd name="T20" fmla="*/ 7 w 130"/>
                <a:gd name="T21" fmla="*/ 210 h 261"/>
                <a:gd name="T22" fmla="*/ 14 w 130"/>
                <a:gd name="T23" fmla="*/ 187 h 261"/>
                <a:gd name="T24" fmla="*/ 0 w 130"/>
                <a:gd name="T25" fmla="*/ 144 h 261"/>
                <a:gd name="T26" fmla="*/ 12 w 130"/>
                <a:gd name="T27" fmla="*/ 90 h 261"/>
                <a:gd name="T28" fmla="*/ 34 w 130"/>
                <a:gd name="T29" fmla="*/ 43 h 261"/>
                <a:gd name="T30" fmla="*/ 41 w 130"/>
                <a:gd name="T31" fmla="*/ 74 h 261"/>
                <a:gd name="T32" fmla="*/ 53 w 130"/>
                <a:gd name="T33" fmla="*/ 113 h 261"/>
                <a:gd name="T34" fmla="*/ 34 w 130"/>
                <a:gd name="T35" fmla="*/ 109 h 261"/>
                <a:gd name="T36" fmla="*/ 31 w 130"/>
                <a:gd name="T37" fmla="*/ 137 h 261"/>
                <a:gd name="T38" fmla="*/ 55 w 130"/>
                <a:gd name="T39" fmla="*/ 148 h 261"/>
                <a:gd name="T40" fmla="*/ 58 w 130"/>
                <a:gd name="T41" fmla="*/ 109 h 261"/>
                <a:gd name="T42" fmla="*/ 48 w 130"/>
                <a:gd name="T43" fmla="*/ 70 h 261"/>
                <a:gd name="T44" fmla="*/ 48 w 130"/>
                <a:gd name="T45" fmla="*/ 20 h 261"/>
                <a:gd name="T46" fmla="*/ 58 w 130"/>
                <a:gd name="T47" fmla="*/ 0 h 261"/>
                <a:gd name="T48" fmla="*/ 58 w 130"/>
                <a:gd name="T49" fmla="*/ 43 h 261"/>
                <a:gd name="T50" fmla="*/ 77 w 130"/>
                <a:gd name="T51" fmla="*/ 98 h 261"/>
                <a:gd name="T52" fmla="*/ 87 w 130"/>
                <a:gd name="T53" fmla="*/ 133 h 2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0"/>
                <a:gd name="T82" fmla="*/ 0 h 261"/>
                <a:gd name="T83" fmla="*/ 130 w 130"/>
                <a:gd name="T84" fmla="*/ 261 h 2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0" h="261">
                  <a:moveTo>
                    <a:pt x="87" y="133"/>
                  </a:moveTo>
                  <a:lnTo>
                    <a:pt x="123" y="144"/>
                  </a:lnTo>
                  <a:lnTo>
                    <a:pt x="130" y="172"/>
                  </a:lnTo>
                  <a:lnTo>
                    <a:pt x="113" y="199"/>
                  </a:lnTo>
                  <a:lnTo>
                    <a:pt x="84" y="234"/>
                  </a:lnTo>
                  <a:lnTo>
                    <a:pt x="50" y="242"/>
                  </a:lnTo>
                  <a:lnTo>
                    <a:pt x="60" y="218"/>
                  </a:lnTo>
                  <a:lnTo>
                    <a:pt x="63" y="195"/>
                  </a:lnTo>
                  <a:lnTo>
                    <a:pt x="36" y="242"/>
                  </a:lnTo>
                  <a:lnTo>
                    <a:pt x="7" y="261"/>
                  </a:lnTo>
                  <a:lnTo>
                    <a:pt x="7" y="210"/>
                  </a:lnTo>
                  <a:lnTo>
                    <a:pt x="14" y="187"/>
                  </a:lnTo>
                  <a:lnTo>
                    <a:pt x="0" y="144"/>
                  </a:lnTo>
                  <a:lnTo>
                    <a:pt x="12" y="90"/>
                  </a:lnTo>
                  <a:lnTo>
                    <a:pt x="34" y="43"/>
                  </a:lnTo>
                  <a:lnTo>
                    <a:pt x="41" y="74"/>
                  </a:lnTo>
                  <a:lnTo>
                    <a:pt x="53" y="113"/>
                  </a:lnTo>
                  <a:lnTo>
                    <a:pt x="34" y="109"/>
                  </a:lnTo>
                  <a:lnTo>
                    <a:pt x="31" y="137"/>
                  </a:lnTo>
                  <a:lnTo>
                    <a:pt x="55" y="148"/>
                  </a:lnTo>
                  <a:lnTo>
                    <a:pt x="58" y="109"/>
                  </a:lnTo>
                  <a:lnTo>
                    <a:pt x="48" y="70"/>
                  </a:lnTo>
                  <a:lnTo>
                    <a:pt x="48" y="20"/>
                  </a:lnTo>
                  <a:lnTo>
                    <a:pt x="58" y="0"/>
                  </a:lnTo>
                  <a:lnTo>
                    <a:pt x="58" y="43"/>
                  </a:lnTo>
                  <a:lnTo>
                    <a:pt x="77" y="98"/>
                  </a:lnTo>
                  <a:lnTo>
                    <a:pt x="87" y="133"/>
                  </a:lnTo>
                  <a:close/>
                </a:path>
              </a:pathLst>
            </a:custGeom>
            <a:solidFill>
              <a:srgbClr val="D8C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978" name="Freeform 38"/>
            <p:cNvSpPr>
              <a:spLocks/>
            </p:cNvSpPr>
            <p:nvPr/>
          </p:nvSpPr>
          <p:spPr bwMode="auto">
            <a:xfrm>
              <a:off x="3589" y="1826"/>
              <a:ext cx="104" cy="202"/>
            </a:xfrm>
            <a:custGeom>
              <a:avLst/>
              <a:gdLst>
                <a:gd name="T0" fmla="*/ 37 w 104"/>
                <a:gd name="T1" fmla="*/ 27 h 202"/>
                <a:gd name="T2" fmla="*/ 53 w 104"/>
                <a:gd name="T3" fmla="*/ 70 h 202"/>
                <a:gd name="T4" fmla="*/ 65 w 104"/>
                <a:gd name="T5" fmla="*/ 109 h 202"/>
                <a:gd name="T6" fmla="*/ 97 w 104"/>
                <a:gd name="T7" fmla="*/ 121 h 202"/>
                <a:gd name="T8" fmla="*/ 104 w 104"/>
                <a:gd name="T9" fmla="*/ 140 h 202"/>
                <a:gd name="T10" fmla="*/ 85 w 104"/>
                <a:gd name="T11" fmla="*/ 167 h 202"/>
                <a:gd name="T12" fmla="*/ 53 w 104"/>
                <a:gd name="T13" fmla="*/ 202 h 202"/>
                <a:gd name="T14" fmla="*/ 53 w 104"/>
                <a:gd name="T15" fmla="*/ 152 h 202"/>
                <a:gd name="T16" fmla="*/ 27 w 104"/>
                <a:gd name="T17" fmla="*/ 163 h 202"/>
                <a:gd name="T18" fmla="*/ 3 w 104"/>
                <a:gd name="T19" fmla="*/ 191 h 202"/>
                <a:gd name="T20" fmla="*/ 0 w 104"/>
                <a:gd name="T21" fmla="*/ 136 h 202"/>
                <a:gd name="T22" fmla="*/ 37 w 104"/>
                <a:gd name="T23" fmla="*/ 136 h 202"/>
                <a:gd name="T24" fmla="*/ 37 w 104"/>
                <a:gd name="T25" fmla="*/ 101 h 202"/>
                <a:gd name="T26" fmla="*/ 27 w 104"/>
                <a:gd name="T27" fmla="*/ 58 h 202"/>
                <a:gd name="T28" fmla="*/ 24 w 104"/>
                <a:gd name="T29" fmla="*/ 0 h 202"/>
                <a:gd name="T30" fmla="*/ 37 w 104"/>
                <a:gd name="T31" fmla="*/ 27 h 2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202"/>
                <a:gd name="T50" fmla="*/ 104 w 104"/>
                <a:gd name="T51" fmla="*/ 202 h 2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202">
                  <a:moveTo>
                    <a:pt x="37" y="27"/>
                  </a:moveTo>
                  <a:lnTo>
                    <a:pt x="53" y="70"/>
                  </a:lnTo>
                  <a:lnTo>
                    <a:pt x="65" y="109"/>
                  </a:lnTo>
                  <a:lnTo>
                    <a:pt x="97" y="121"/>
                  </a:lnTo>
                  <a:lnTo>
                    <a:pt x="104" y="140"/>
                  </a:lnTo>
                  <a:lnTo>
                    <a:pt x="85" y="167"/>
                  </a:lnTo>
                  <a:lnTo>
                    <a:pt x="53" y="202"/>
                  </a:lnTo>
                  <a:lnTo>
                    <a:pt x="53" y="152"/>
                  </a:lnTo>
                  <a:lnTo>
                    <a:pt x="27" y="163"/>
                  </a:lnTo>
                  <a:lnTo>
                    <a:pt x="3" y="191"/>
                  </a:lnTo>
                  <a:lnTo>
                    <a:pt x="0" y="136"/>
                  </a:lnTo>
                  <a:lnTo>
                    <a:pt x="37" y="136"/>
                  </a:lnTo>
                  <a:lnTo>
                    <a:pt x="37" y="101"/>
                  </a:lnTo>
                  <a:lnTo>
                    <a:pt x="27" y="58"/>
                  </a:lnTo>
                  <a:lnTo>
                    <a:pt x="24" y="0"/>
                  </a:lnTo>
                  <a:lnTo>
                    <a:pt x="37" y="27"/>
                  </a:lnTo>
                  <a:close/>
                </a:path>
              </a:pathLst>
            </a:custGeom>
            <a:solidFill>
              <a:srgbClr val="FEF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278567" name="Picture 39" descr="AG00318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8699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876" name="Rectangle 40"/>
          <p:cNvSpPr>
            <a:spLocks noChangeArrowheads="1"/>
          </p:cNvSpPr>
          <p:nvPr/>
        </p:nvSpPr>
        <p:spPr bwMode="auto">
          <a:xfrm>
            <a:off x="6902450" y="1406525"/>
            <a:ext cx="2239963" cy="40513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35877" name="Rectangle 41"/>
          <p:cNvSpPr>
            <a:spLocks noChangeArrowheads="1"/>
          </p:cNvSpPr>
          <p:nvPr/>
        </p:nvSpPr>
        <p:spPr bwMode="auto">
          <a:xfrm>
            <a:off x="4763" y="1465263"/>
            <a:ext cx="1903412" cy="40513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35878" name="Line 42"/>
          <p:cNvSpPr>
            <a:spLocks noChangeShapeType="1"/>
          </p:cNvSpPr>
          <p:nvPr/>
        </p:nvSpPr>
        <p:spPr bwMode="auto">
          <a:xfrm>
            <a:off x="1908175" y="1490663"/>
            <a:ext cx="1588" cy="39687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879" name="Line 43"/>
          <p:cNvSpPr>
            <a:spLocks noChangeShapeType="1"/>
          </p:cNvSpPr>
          <p:nvPr/>
        </p:nvSpPr>
        <p:spPr bwMode="auto">
          <a:xfrm>
            <a:off x="1854200" y="5459413"/>
            <a:ext cx="79375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880" name="Line 44"/>
          <p:cNvSpPr>
            <a:spLocks noChangeShapeType="1"/>
          </p:cNvSpPr>
          <p:nvPr/>
        </p:nvSpPr>
        <p:spPr bwMode="auto">
          <a:xfrm>
            <a:off x="1854200" y="5267325"/>
            <a:ext cx="79375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881" name="Line 45"/>
          <p:cNvSpPr>
            <a:spLocks noChangeShapeType="1"/>
          </p:cNvSpPr>
          <p:nvPr/>
        </p:nvSpPr>
        <p:spPr bwMode="auto">
          <a:xfrm>
            <a:off x="1854200" y="5060950"/>
            <a:ext cx="79375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882" name="Line 46"/>
          <p:cNvSpPr>
            <a:spLocks noChangeShapeType="1"/>
          </p:cNvSpPr>
          <p:nvPr/>
        </p:nvSpPr>
        <p:spPr bwMode="auto">
          <a:xfrm>
            <a:off x="1854200" y="4870450"/>
            <a:ext cx="79375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883" name="Line 47"/>
          <p:cNvSpPr>
            <a:spLocks noChangeShapeType="1"/>
          </p:cNvSpPr>
          <p:nvPr/>
        </p:nvSpPr>
        <p:spPr bwMode="auto">
          <a:xfrm>
            <a:off x="1854200" y="4665663"/>
            <a:ext cx="79375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884" name="Line 48"/>
          <p:cNvSpPr>
            <a:spLocks noChangeShapeType="1"/>
          </p:cNvSpPr>
          <p:nvPr/>
        </p:nvSpPr>
        <p:spPr bwMode="auto">
          <a:xfrm>
            <a:off x="1854200" y="4471988"/>
            <a:ext cx="79375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885" name="Line 49"/>
          <p:cNvSpPr>
            <a:spLocks noChangeShapeType="1"/>
          </p:cNvSpPr>
          <p:nvPr/>
        </p:nvSpPr>
        <p:spPr bwMode="auto">
          <a:xfrm>
            <a:off x="1854200" y="4268788"/>
            <a:ext cx="79375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886" name="Line 50"/>
          <p:cNvSpPr>
            <a:spLocks noChangeShapeType="1"/>
          </p:cNvSpPr>
          <p:nvPr/>
        </p:nvSpPr>
        <p:spPr bwMode="auto">
          <a:xfrm>
            <a:off x="1854200" y="4076700"/>
            <a:ext cx="79375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887" name="Line 51"/>
          <p:cNvSpPr>
            <a:spLocks noChangeShapeType="1"/>
          </p:cNvSpPr>
          <p:nvPr/>
        </p:nvSpPr>
        <p:spPr bwMode="auto">
          <a:xfrm>
            <a:off x="1854200" y="3870325"/>
            <a:ext cx="79375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888" name="Line 52"/>
          <p:cNvSpPr>
            <a:spLocks noChangeShapeType="1"/>
          </p:cNvSpPr>
          <p:nvPr/>
        </p:nvSpPr>
        <p:spPr bwMode="auto">
          <a:xfrm>
            <a:off x="1854200" y="3678238"/>
            <a:ext cx="79375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889" name="Line 53"/>
          <p:cNvSpPr>
            <a:spLocks noChangeShapeType="1"/>
          </p:cNvSpPr>
          <p:nvPr/>
        </p:nvSpPr>
        <p:spPr bwMode="auto">
          <a:xfrm>
            <a:off x="1854200" y="3475038"/>
            <a:ext cx="79375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890" name="Line 54"/>
          <p:cNvSpPr>
            <a:spLocks noChangeShapeType="1"/>
          </p:cNvSpPr>
          <p:nvPr/>
        </p:nvSpPr>
        <p:spPr bwMode="auto">
          <a:xfrm>
            <a:off x="1854200" y="3281363"/>
            <a:ext cx="79375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891" name="Line 55"/>
          <p:cNvSpPr>
            <a:spLocks noChangeShapeType="1"/>
          </p:cNvSpPr>
          <p:nvPr/>
        </p:nvSpPr>
        <p:spPr bwMode="auto">
          <a:xfrm>
            <a:off x="1854200" y="3076575"/>
            <a:ext cx="79375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892" name="Line 56"/>
          <p:cNvSpPr>
            <a:spLocks noChangeShapeType="1"/>
          </p:cNvSpPr>
          <p:nvPr/>
        </p:nvSpPr>
        <p:spPr bwMode="auto">
          <a:xfrm>
            <a:off x="1854200" y="2886075"/>
            <a:ext cx="79375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893" name="Line 57"/>
          <p:cNvSpPr>
            <a:spLocks noChangeShapeType="1"/>
          </p:cNvSpPr>
          <p:nvPr/>
        </p:nvSpPr>
        <p:spPr bwMode="auto">
          <a:xfrm>
            <a:off x="1854200" y="2679700"/>
            <a:ext cx="79375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894" name="Line 58"/>
          <p:cNvSpPr>
            <a:spLocks noChangeShapeType="1"/>
          </p:cNvSpPr>
          <p:nvPr/>
        </p:nvSpPr>
        <p:spPr bwMode="auto">
          <a:xfrm>
            <a:off x="1854200" y="2487613"/>
            <a:ext cx="79375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895" name="Line 59"/>
          <p:cNvSpPr>
            <a:spLocks noChangeShapeType="1"/>
          </p:cNvSpPr>
          <p:nvPr/>
        </p:nvSpPr>
        <p:spPr bwMode="auto">
          <a:xfrm>
            <a:off x="1854200" y="2282825"/>
            <a:ext cx="79375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896" name="Line 60"/>
          <p:cNvSpPr>
            <a:spLocks noChangeShapeType="1"/>
          </p:cNvSpPr>
          <p:nvPr/>
        </p:nvSpPr>
        <p:spPr bwMode="auto">
          <a:xfrm>
            <a:off x="1854200" y="2092325"/>
            <a:ext cx="79375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897" name="Line 61"/>
          <p:cNvSpPr>
            <a:spLocks noChangeShapeType="1"/>
          </p:cNvSpPr>
          <p:nvPr/>
        </p:nvSpPr>
        <p:spPr bwMode="auto">
          <a:xfrm>
            <a:off x="1854200" y="1885950"/>
            <a:ext cx="79375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898" name="Line 62"/>
          <p:cNvSpPr>
            <a:spLocks noChangeShapeType="1"/>
          </p:cNvSpPr>
          <p:nvPr/>
        </p:nvSpPr>
        <p:spPr bwMode="auto">
          <a:xfrm>
            <a:off x="1854200" y="1693863"/>
            <a:ext cx="79375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899" name="Line 63"/>
          <p:cNvSpPr>
            <a:spLocks noChangeShapeType="1"/>
          </p:cNvSpPr>
          <p:nvPr/>
        </p:nvSpPr>
        <p:spPr bwMode="auto">
          <a:xfrm>
            <a:off x="1854200" y="1490663"/>
            <a:ext cx="79375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00" name="Line 64"/>
          <p:cNvSpPr>
            <a:spLocks noChangeShapeType="1"/>
          </p:cNvSpPr>
          <p:nvPr/>
        </p:nvSpPr>
        <p:spPr bwMode="auto">
          <a:xfrm>
            <a:off x="1841500" y="5459413"/>
            <a:ext cx="53975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01" name="Line 65"/>
          <p:cNvSpPr>
            <a:spLocks noChangeShapeType="1"/>
          </p:cNvSpPr>
          <p:nvPr/>
        </p:nvSpPr>
        <p:spPr bwMode="auto">
          <a:xfrm>
            <a:off x="1841500" y="5060950"/>
            <a:ext cx="53975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02" name="Line 66"/>
          <p:cNvSpPr>
            <a:spLocks noChangeShapeType="1"/>
          </p:cNvSpPr>
          <p:nvPr/>
        </p:nvSpPr>
        <p:spPr bwMode="auto">
          <a:xfrm>
            <a:off x="1841500" y="4665663"/>
            <a:ext cx="53975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03" name="Line 67"/>
          <p:cNvSpPr>
            <a:spLocks noChangeShapeType="1"/>
          </p:cNvSpPr>
          <p:nvPr/>
        </p:nvSpPr>
        <p:spPr bwMode="auto">
          <a:xfrm>
            <a:off x="1841500" y="4268788"/>
            <a:ext cx="53975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04" name="Line 68"/>
          <p:cNvSpPr>
            <a:spLocks noChangeShapeType="1"/>
          </p:cNvSpPr>
          <p:nvPr/>
        </p:nvSpPr>
        <p:spPr bwMode="auto">
          <a:xfrm>
            <a:off x="1841500" y="3870325"/>
            <a:ext cx="53975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05" name="Line 69"/>
          <p:cNvSpPr>
            <a:spLocks noChangeShapeType="1"/>
          </p:cNvSpPr>
          <p:nvPr/>
        </p:nvSpPr>
        <p:spPr bwMode="auto">
          <a:xfrm>
            <a:off x="1841500" y="3475038"/>
            <a:ext cx="53975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06" name="Line 70"/>
          <p:cNvSpPr>
            <a:spLocks noChangeShapeType="1"/>
          </p:cNvSpPr>
          <p:nvPr/>
        </p:nvSpPr>
        <p:spPr bwMode="auto">
          <a:xfrm>
            <a:off x="1841500" y="3076575"/>
            <a:ext cx="53975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07" name="Line 71"/>
          <p:cNvSpPr>
            <a:spLocks noChangeShapeType="1"/>
          </p:cNvSpPr>
          <p:nvPr/>
        </p:nvSpPr>
        <p:spPr bwMode="auto">
          <a:xfrm>
            <a:off x="1841500" y="2679700"/>
            <a:ext cx="53975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08" name="Line 72"/>
          <p:cNvSpPr>
            <a:spLocks noChangeShapeType="1"/>
          </p:cNvSpPr>
          <p:nvPr/>
        </p:nvSpPr>
        <p:spPr bwMode="auto">
          <a:xfrm>
            <a:off x="1841500" y="2282825"/>
            <a:ext cx="53975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09" name="Line 73"/>
          <p:cNvSpPr>
            <a:spLocks noChangeShapeType="1"/>
          </p:cNvSpPr>
          <p:nvPr/>
        </p:nvSpPr>
        <p:spPr bwMode="auto">
          <a:xfrm>
            <a:off x="1841500" y="1885950"/>
            <a:ext cx="53975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10" name="Line 74"/>
          <p:cNvSpPr>
            <a:spLocks noChangeShapeType="1"/>
          </p:cNvSpPr>
          <p:nvPr/>
        </p:nvSpPr>
        <p:spPr bwMode="auto">
          <a:xfrm>
            <a:off x="1841500" y="1490663"/>
            <a:ext cx="53975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11" name="Line 75"/>
          <p:cNvSpPr>
            <a:spLocks noChangeShapeType="1"/>
          </p:cNvSpPr>
          <p:nvPr/>
        </p:nvSpPr>
        <p:spPr bwMode="auto">
          <a:xfrm>
            <a:off x="1895475" y="5459413"/>
            <a:ext cx="5105400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12" name="Rectangle 76"/>
          <p:cNvSpPr>
            <a:spLocks noChangeArrowheads="1"/>
          </p:cNvSpPr>
          <p:nvPr/>
        </p:nvSpPr>
        <p:spPr bwMode="auto">
          <a:xfrm>
            <a:off x="1676400" y="535781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335913" name="Rectangle 77"/>
          <p:cNvSpPr>
            <a:spLocks noChangeArrowheads="1"/>
          </p:cNvSpPr>
          <p:nvPr/>
        </p:nvSpPr>
        <p:spPr bwMode="auto">
          <a:xfrm>
            <a:off x="1676400" y="49593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35914" name="Rectangle 78"/>
          <p:cNvSpPr>
            <a:spLocks noChangeArrowheads="1"/>
          </p:cNvSpPr>
          <p:nvPr/>
        </p:nvSpPr>
        <p:spPr bwMode="auto">
          <a:xfrm>
            <a:off x="1676400" y="45640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35915" name="Rectangle 79"/>
          <p:cNvSpPr>
            <a:spLocks noChangeArrowheads="1"/>
          </p:cNvSpPr>
          <p:nvPr/>
        </p:nvSpPr>
        <p:spPr bwMode="auto">
          <a:xfrm>
            <a:off x="1676400" y="416560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35916" name="Rectangle 80"/>
          <p:cNvSpPr>
            <a:spLocks noChangeArrowheads="1"/>
          </p:cNvSpPr>
          <p:nvPr/>
        </p:nvSpPr>
        <p:spPr bwMode="auto">
          <a:xfrm>
            <a:off x="1676400" y="376872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335917" name="Rectangle 81"/>
          <p:cNvSpPr>
            <a:spLocks noChangeArrowheads="1"/>
          </p:cNvSpPr>
          <p:nvPr/>
        </p:nvSpPr>
        <p:spPr bwMode="auto">
          <a:xfrm>
            <a:off x="1676400" y="33718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335918" name="Rectangle 82"/>
          <p:cNvSpPr>
            <a:spLocks noChangeArrowheads="1"/>
          </p:cNvSpPr>
          <p:nvPr/>
        </p:nvSpPr>
        <p:spPr bwMode="auto">
          <a:xfrm>
            <a:off x="1676400" y="297497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FF"/>
                </a:solidFill>
                <a:latin typeface="Arial" charset="0"/>
              </a:rPr>
              <a:t>6</a:t>
            </a:r>
          </a:p>
        </p:txBody>
      </p:sp>
      <p:sp>
        <p:nvSpPr>
          <p:cNvPr id="335919" name="Rectangle 83"/>
          <p:cNvSpPr>
            <a:spLocks noChangeArrowheads="1"/>
          </p:cNvSpPr>
          <p:nvPr/>
        </p:nvSpPr>
        <p:spPr bwMode="auto">
          <a:xfrm>
            <a:off x="1676400" y="257651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FF"/>
                </a:solidFill>
                <a:latin typeface="Arial" charset="0"/>
              </a:rPr>
              <a:t>7</a:t>
            </a:r>
          </a:p>
        </p:txBody>
      </p:sp>
      <p:sp>
        <p:nvSpPr>
          <p:cNvPr id="335920" name="Rectangle 84"/>
          <p:cNvSpPr>
            <a:spLocks noChangeArrowheads="1"/>
          </p:cNvSpPr>
          <p:nvPr/>
        </p:nvSpPr>
        <p:spPr bwMode="auto">
          <a:xfrm>
            <a:off x="1676400" y="218122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FF"/>
                </a:solidFill>
                <a:latin typeface="Arial" charset="0"/>
              </a:rPr>
              <a:t>8</a:t>
            </a:r>
          </a:p>
        </p:txBody>
      </p:sp>
      <p:sp>
        <p:nvSpPr>
          <p:cNvPr id="335921" name="Rectangle 85"/>
          <p:cNvSpPr>
            <a:spLocks noChangeArrowheads="1"/>
          </p:cNvSpPr>
          <p:nvPr/>
        </p:nvSpPr>
        <p:spPr bwMode="auto">
          <a:xfrm>
            <a:off x="1676400" y="17843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FF"/>
                </a:solidFill>
                <a:latin typeface="Arial" charset="0"/>
              </a:rPr>
              <a:t>9</a:t>
            </a:r>
          </a:p>
        </p:txBody>
      </p:sp>
      <p:sp>
        <p:nvSpPr>
          <p:cNvPr id="335922" name="Rectangle 86"/>
          <p:cNvSpPr>
            <a:spLocks noChangeArrowheads="1"/>
          </p:cNvSpPr>
          <p:nvPr/>
        </p:nvSpPr>
        <p:spPr bwMode="auto">
          <a:xfrm>
            <a:off x="1585913" y="1385888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FF"/>
                </a:solidFill>
                <a:latin typeface="Arial" charset="0"/>
              </a:rPr>
              <a:t>10</a:t>
            </a:r>
          </a:p>
        </p:txBody>
      </p:sp>
      <p:sp>
        <p:nvSpPr>
          <p:cNvPr id="335923" name="Rectangle 87"/>
          <p:cNvSpPr>
            <a:spLocks noChangeArrowheads="1"/>
          </p:cNvSpPr>
          <p:nvPr/>
        </p:nvSpPr>
        <p:spPr bwMode="auto">
          <a:xfrm>
            <a:off x="7289800" y="1903413"/>
            <a:ext cx="17446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FF"/>
                </a:solidFill>
                <a:latin typeface="Arial" charset="0"/>
              </a:rPr>
              <a:t>Summit of Mt. Everest</a:t>
            </a:r>
          </a:p>
        </p:txBody>
      </p:sp>
      <p:sp>
        <p:nvSpPr>
          <p:cNvPr id="335924" name="Rectangle 88"/>
          <p:cNvSpPr>
            <a:spLocks noChangeArrowheads="1"/>
          </p:cNvSpPr>
          <p:nvPr/>
        </p:nvSpPr>
        <p:spPr bwMode="auto">
          <a:xfrm>
            <a:off x="7289800" y="2192338"/>
            <a:ext cx="14970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FF"/>
                </a:solidFill>
                <a:latin typeface="Arial" charset="0"/>
              </a:rPr>
              <a:t>Rapid deterioration</a:t>
            </a:r>
          </a:p>
        </p:txBody>
      </p:sp>
      <p:sp>
        <p:nvSpPr>
          <p:cNvPr id="335925" name="Rectangle 89"/>
          <p:cNvSpPr>
            <a:spLocks noChangeArrowheads="1"/>
          </p:cNvSpPr>
          <p:nvPr/>
        </p:nvSpPr>
        <p:spPr bwMode="auto">
          <a:xfrm>
            <a:off x="7289800" y="2727325"/>
            <a:ext cx="145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FF"/>
                </a:solidFill>
                <a:latin typeface="Arial" charset="0"/>
              </a:rPr>
              <a:t>Mental impairment</a:t>
            </a:r>
          </a:p>
        </p:txBody>
      </p:sp>
      <p:sp>
        <p:nvSpPr>
          <p:cNvPr id="335926" name="Rectangle 90"/>
          <p:cNvSpPr>
            <a:spLocks noChangeArrowheads="1"/>
          </p:cNvSpPr>
          <p:nvPr/>
        </p:nvSpPr>
        <p:spPr bwMode="auto">
          <a:xfrm>
            <a:off x="7289800" y="2986088"/>
            <a:ext cx="1065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FF"/>
                </a:solidFill>
                <a:latin typeface="Arial" charset="0"/>
              </a:rPr>
              <a:t>Aucanquilcha</a:t>
            </a:r>
          </a:p>
        </p:txBody>
      </p:sp>
      <p:sp>
        <p:nvSpPr>
          <p:cNvPr id="335927" name="Rectangle 91"/>
          <p:cNvSpPr>
            <a:spLocks noChangeArrowheads="1"/>
          </p:cNvSpPr>
          <p:nvPr/>
        </p:nvSpPr>
        <p:spPr bwMode="auto">
          <a:xfrm>
            <a:off x="7289800" y="3789363"/>
            <a:ext cx="11731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FF"/>
                </a:solidFill>
                <a:latin typeface="Arial" charset="0"/>
              </a:rPr>
              <a:t>Cero de Pasco</a:t>
            </a:r>
          </a:p>
        </p:txBody>
      </p:sp>
      <p:sp>
        <p:nvSpPr>
          <p:cNvPr id="335928" name="Rectangle 92"/>
          <p:cNvSpPr>
            <a:spLocks noChangeArrowheads="1"/>
          </p:cNvSpPr>
          <p:nvPr/>
        </p:nvSpPr>
        <p:spPr bwMode="auto">
          <a:xfrm>
            <a:off x="7289800" y="4176713"/>
            <a:ext cx="13795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FF"/>
                </a:solidFill>
                <a:latin typeface="Arial" charset="0"/>
              </a:rPr>
              <a:t>Symptoms at rest</a:t>
            </a:r>
          </a:p>
        </p:txBody>
      </p:sp>
      <p:sp>
        <p:nvSpPr>
          <p:cNvPr id="335929" name="Line 93"/>
          <p:cNvSpPr>
            <a:spLocks noChangeShapeType="1"/>
          </p:cNvSpPr>
          <p:nvPr/>
        </p:nvSpPr>
        <p:spPr bwMode="auto">
          <a:xfrm flipH="1">
            <a:off x="5888038" y="2019300"/>
            <a:ext cx="1304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30" name="Line 94"/>
          <p:cNvSpPr>
            <a:spLocks noChangeShapeType="1"/>
          </p:cNvSpPr>
          <p:nvPr/>
        </p:nvSpPr>
        <p:spPr bwMode="auto">
          <a:xfrm flipH="1">
            <a:off x="6034088" y="2287588"/>
            <a:ext cx="11588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31" name="Line 95"/>
          <p:cNvSpPr>
            <a:spLocks noChangeShapeType="1"/>
          </p:cNvSpPr>
          <p:nvPr/>
        </p:nvSpPr>
        <p:spPr bwMode="auto">
          <a:xfrm flipH="1">
            <a:off x="6326188" y="2824163"/>
            <a:ext cx="866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32" name="Line 96"/>
          <p:cNvSpPr>
            <a:spLocks noChangeShapeType="1"/>
          </p:cNvSpPr>
          <p:nvPr/>
        </p:nvSpPr>
        <p:spPr bwMode="auto">
          <a:xfrm flipH="1">
            <a:off x="6615113" y="3070225"/>
            <a:ext cx="5778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33" name="Line 97"/>
          <p:cNvSpPr>
            <a:spLocks noChangeShapeType="1"/>
          </p:cNvSpPr>
          <p:nvPr/>
        </p:nvSpPr>
        <p:spPr bwMode="auto">
          <a:xfrm flipH="1">
            <a:off x="7000875" y="3883025"/>
            <a:ext cx="1920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34" name="Line 98"/>
          <p:cNvSpPr>
            <a:spLocks noChangeShapeType="1"/>
          </p:cNvSpPr>
          <p:nvPr/>
        </p:nvSpPr>
        <p:spPr bwMode="auto">
          <a:xfrm flipH="1">
            <a:off x="7000875" y="4270375"/>
            <a:ext cx="1920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35" name="Line 99"/>
          <p:cNvSpPr>
            <a:spLocks noChangeShapeType="1"/>
          </p:cNvSpPr>
          <p:nvPr/>
        </p:nvSpPr>
        <p:spPr bwMode="auto">
          <a:xfrm>
            <a:off x="1897063" y="3157538"/>
            <a:ext cx="1870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36" name="Rectangle 100"/>
          <p:cNvSpPr>
            <a:spLocks noChangeArrowheads="1"/>
          </p:cNvSpPr>
          <p:nvPr/>
        </p:nvSpPr>
        <p:spPr bwMode="auto">
          <a:xfrm>
            <a:off x="3824288" y="3051175"/>
            <a:ext cx="13795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="1">
                <a:solidFill>
                  <a:srgbClr val="000000"/>
                </a:solidFill>
                <a:latin typeface="Arial" charset="0"/>
              </a:rPr>
              <a:t>Extreme altitude</a:t>
            </a:r>
            <a:endParaRPr lang="cs-CZ" altLang="cs-CZ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5937" name="Line 101"/>
          <p:cNvSpPr>
            <a:spLocks noChangeShapeType="1"/>
          </p:cNvSpPr>
          <p:nvPr/>
        </p:nvSpPr>
        <p:spPr bwMode="auto">
          <a:xfrm>
            <a:off x="5226050" y="3157538"/>
            <a:ext cx="1751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38" name="Line 102"/>
          <p:cNvSpPr>
            <a:spLocks noChangeShapeType="1"/>
          </p:cNvSpPr>
          <p:nvPr/>
        </p:nvSpPr>
        <p:spPr bwMode="auto">
          <a:xfrm>
            <a:off x="1885950" y="4260850"/>
            <a:ext cx="1962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39" name="Rectangle 103"/>
          <p:cNvSpPr>
            <a:spLocks noChangeArrowheads="1"/>
          </p:cNvSpPr>
          <p:nvPr/>
        </p:nvSpPr>
        <p:spPr bwMode="auto">
          <a:xfrm>
            <a:off x="3887788" y="4154488"/>
            <a:ext cx="10715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000000"/>
                </a:solidFill>
                <a:latin typeface="Arial" charset="0"/>
              </a:rPr>
              <a:t>High</a:t>
            </a:r>
            <a:r>
              <a:rPr lang="en-US" altLang="cs-CZ" sz="1400" b="1">
                <a:solidFill>
                  <a:srgbClr val="000000"/>
                </a:solidFill>
                <a:latin typeface="Arial" charset="0"/>
              </a:rPr>
              <a:t> altitude</a:t>
            </a:r>
            <a:endParaRPr lang="cs-CZ" altLang="cs-CZ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5940" name="Line 104"/>
          <p:cNvSpPr>
            <a:spLocks noChangeShapeType="1"/>
          </p:cNvSpPr>
          <p:nvPr/>
        </p:nvSpPr>
        <p:spPr bwMode="auto">
          <a:xfrm>
            <a:off x="5019675" y="4260850"/>
            <a:ext cx="1909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5941" name="Rectangle 105"/>
          <p:cNvSpPr>
            <a:spLocks noChangeArrowheads="1"/>
          </p:cNvSpPr>
          <p:nvPr/>
        </p:nvSpPr>
        <p:spPr bwMode="auto">
          <a:xfrm rot="-5400000">
            <a:off x="796131" y="3315494"/>
            <a:ext cx="9953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FF"/>
                </a:solidFill>
                <a:latin typeface="Arial" charset="0"/>
              </a:rPr>
              <a:t>Altitude (km)</a:t>
            </a:r>
          </a:p>
        </p:txBody>
      </p:sp>
      <p:sp>
        <p:nvSpPr>
          <p:cNvPr id="335942" name="Rectangle 106"/>
          <p:cNvSpPr>
            <a:spLocks noChangeArrowheads="1"/>
          </p:cNvSpPr>
          <p:nvPr/>
        </p:nvSpPr>
        <p:spPr bwMode="auto">
          <a:xfrm>
            <a:off x="2289175" y="404813"/>
            <a:ext cx="4546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rgbClr val="FFFF00"/>
                </a:solidFill>
                <a:latin typeface="Arial" charset="0"/>
              </a:rPr>
              <a:t>Mt. EVEREST </a:t>
            </a:r>
            <a:r>
              <a:rPr lang="cs-CZ" altLang="cs-CZ" sz="3600" i="1">
                <a:solidFill>
                  <a:srgbClr val="FFFF00"/>
                </a:solidFill>
                <a:latin typeface="Arial" charset="0"/>
              </a:rPr>
              <a:t>in utero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971550" y="1700213"/>
            <a:ext cx="7200900" cy="4608512"/>
          </a:xfrm>
          <a:prstGeom prst="rect">
            <a:avLst/>
          </a:prstGeom>
          <a:gradFill rotWithShape="0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cs-CZ" sz="2400">
              <a:solidFill>
                <a:srgbClr val="FFFF00"/>
              </a:solidFill>
            </a:endParaRPr>
          </a:p>
        </p:txBody>
      </p:sp>
      <p:sp>
        <p:nvSpPr>
          <p:cNvPr id="336899" name="Text Box 3"/>
          <p:cNvSpPr txBox="1">
            <a:spLocks noChangeArrowheads="1"/>
          </p:cNvSpPr>
          <p:nvPr/>
        </p:nvSpPr>
        <p:spPr bwMode="auto">
          <a:xfrm>
            <a:off x="1908175" y="1916113"/>
            <a:ext cx="58324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cs-CZ" altLang="cs-CZ" sz="2200">
                <a:solidFill>
                  <a:srgbClr val="FFFFFF"/>
                </a:solidFill>
                <a:latin typeface="Arial" charset="0"/>
                <a:cs typeface="Arial" charset="0"/>
              </a:rPr>
              <a:t>      hypoxia – induced genes (HIF1, VEGF)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cs-CZ" altLang="cs-CZ" sz="2200">
                <a:solidFill>
                  <a:srgbClr val="FFFFFF"/>
                </a:solidFill>
                <a:latin typeface="Arial" charset="0"/>
                <a:cs typeface="Arial" charset="0"/>
              </a:rPr>
              <a:t>   vasculogenesis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cs-CZ" altLang="cs-CZ" sz="2200">
                <a:solidFill>
                  <a:srgbClr val="FFFFFF"/>
                </a:solidFill>
                <a:latin typeface="Arial" charset="0"/>
                <a:cs typeface="Arial" charset="0"/>
              </a:rPr>
              <a:t>   angiogenesis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cs-CZ" altLang="cs-CZ" sz="2200">
                <a:solidFill>
                  <a:srgbClr val="FFFFFF"/>
                </a:solidFill>
                <a:latin typeface="Arial" charset="0"/>
                <a:cs typeface="Arial" charset="0"/>
              </a:rPr>
              <a:t>   heart remodeling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cs-CZ" altLang="cs-CZ" sz="2200">
                <a:solidFill>
                  <a:srgbClr val="FFFFFF"/>
                </a:solidFill>
                <a:latin typeface="Arial" charset="0"/>
                <a:cs typeface="Arial" charset="0"/>
              </a:rPr>
              <a:t>   hematopoiesis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cs-CZ" altLang="cs-CZ" sz="2200">
                <a:solidFill>
                  <a:srgbClr val="FFFFFF"/>
                </a:solidFill>
                <a:latin typeface="Arial" charset="0"/>
                <a:cs typeface="Arial" charset="0"/>
              </a:rPr>
              <a:t>   chondrogenesis</a:t>
            </a:r>
            <a:endParaRPr lang="el-GR" altLang="cs-CZ" sz="22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611188" y="457200"/>
            <a:ext cx="799306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PHYSIOLOGICAL FETAL CHRONIC HYPOXIA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FF00"/>
                </a:solidFill>
                <a:latin typeface="Arial" charset="0"/>
              </a:rPr>
              <a:t>(</a:t>
            </a:r>
            <a:r>
              <a:rPr lang="cs-CZ" altLang="cs-CZ" sz="2400">
                <a:solidFill>
                  <a:srgbClr val="FFFF00"/>
                </a:solidFill>
                <a:latin typeface="Arial" charset="0"/>
                <a:cs typeface="Arial" charset="0"/>
              </a:rPr>
              <a:t>necessary for normal development – PO2</a:t>
            </a:r>
            <a:r>
              <a:rPr lang="en-US" altLang="cs-CZ" sz="2400">
                <a:solidFill>
                  <a:srgbClr val="FFFF00"/>
                </a:solidFill>
                <a:latin typeface="Arial" charset="0"/>
                <a:cs typeface="Arial" charset="0"/>
              </a:rPr>
              <a:t>&lt;</a:t>
            </a:r>
            <a:r>
              <a:rPr lang="cs-CZ" altLang="cs-CZ" sz="2400">
                <a:solidFill>
                  <a:srgbClr val="FFFF00"/>
                </a:solidFill>
                <a:latin typeface="Arial" charset="0"/>
                <a:cs typeface="Arial" charset="0"/>
              </a:rPr>
              <a:t>10 mm Hg)</a:t>
            </a:r>
            <a:endParaRPr lang="en-US" altLang="cs-CZ" sz="24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495621" name="Text Box 5"/>
          <p:cNvSpPr txBox="1">
            <a:spLocks noChangeArrowheads="1"/>
          </p:cNvSpPr>
          <p:nvPr/>
        </p:nvSpPr>
        <p:spPr bwMode="auto">
          <a:xfrm>
            <a:off x="971550" y="5300663"/>
            <a:ext cx="712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i="1">
                <a:solidFill>
                  <a:srgbClr val="FFFF00"/>
                </a:solidFill>
                <a:latin typeface="Arial" charset="0"/>
              </a:rPr>
              <a:t>Fetal heart is more tolerant to hypoxia than the adult myocardium</a:t>
            </a:r>
            <a:endParaRPr lang="el-GR" altLang="cs-CZ" sz="2400" i="1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336902" name="Line 6"/>
          <p:cNvSpPr>
            <a:spLocks noChangeShapeType="1"/>
          </p:cNvSpPr>
          <p:nvPr/>
        </p:nvSpPr>
        <p:spPr bwMode="auto">
          <a:xfrm flipH="1" flipV="1">
            <a:off x="2508250" y="2125663"/>
            <a:ext cx="0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611188" y="2349500"/>
            <a:ext cx="7920037" cy="2951163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2400" u="sng">
              <a:solidFill>
                <a:srgbClr val="000000"/>
              </a:solidFill>
            </a:endParaRPr>
          </a:p>
        </p:txBody>
      </p:sp>
      <p:sp>
        <p:nvSpPr>
          <p:cNvPr id="337923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88931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>
                <a:solidFill>
                  <a:srgbClr val="FFFF00"/>
                </a:solidFill>
                <a:latin typeface="Arial" charset="0"/>
              </a:rPr>
              <a:t>PHYSIOLOGICAL </a:t>
            </a:r>
            <a:r>
              <a:rPr lang="cs-CZ" altLang="cs-CZ">
                <a:solidFill>
                  <a:srgbClr val="FFFF00"/>
                </a:solidFill>
                <a:latin typeface="Arial" charset="0"/>
              </a:rPr>
              <a:t>FETAL CHRONIC HYPOXIA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physiological adaptations </a:t>
            </a:r>
            <a:endParaRPr lang="en-US" altLang="cs-CZ">
              <a:solidFill>
                <a:srgbClr val="FFFFFF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FFFF00"/>
              </a:solidFill>
              <a:latin typeface="Arial Narrow" pitchFamily="34" charset="0"/>
            </a:endParaRPr>
          </a:p>
        </p:txBody>
      </p:sp>
      <p:graphicFrame>
        <p:nvGraphicFramePr>
          <p:cNvPr id="337924" name="Object 4"/>
          <p:cNvGraphicFramePr>
            <a:graphicFrameLocks noChangeAspect="1"/>
          </p:cNvGraphicFramePr>
          <p:nvPr/>
        </p:nvGraphicFramePr>
        <p:xfrm>
          <a:off x="179388" y="6092825"/>
          <a:ext cx="5556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092825"/>
                        <a:ext cx="5556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25" name="Text Box 7"/>
          <p:cNvSpPr txBox="1">
            <a:spLocks noChangeArrowheads="1"/>
          </p:cNvSpPr>
          <p:nvPr/>
        </p:nvSpPr>
        <p:spPr bwMode="auto">
          <a:xfrm>
            <a:off x="1114425" y="2708275"/>
            <a:ext cx="73453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cs-CZ" altLang="cs-CZ" sz="2400">
                <a:solidFill>
                  <a:srgbClr val="FFFFFF"/>
                </a:solidFill>
                <a:latin typeface="Arial" charset="0"/>
              </a:rPr>
              <a:t>   </a:t>
            </a:r>
            <a:r>
              <a:rPr lang="cs-CZ" altLang="cs-CZ" sz="2800">
                <a:solidFill>
                  <a:srgbClr val="FFFFFF"/>
                </a:solidFill>
                <a:latin typeface="Arial" charset="0"/>
              </a:rPr>
              <a:t>polycythemia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cs-CZ" altLang="cs-CZ" sz="2800">
                <a:solidFill>
                  <a:srgbClr val="FFFFFF"/>
                </a:solidFill>
                <a:latin typeface="Arial" charset="0"/>
              </a:rPr>
              <a:t>  leftward shift of the dissociation curve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cs-CZ" altLang="cs-CZ" sz="2800">
                <a:solidFill>
                  <a:srgbClr val="FFFFFF"/>
                </a:solidFill>
                <a:latin typeface="Arial" charset="0"/>
              </a:rPr>
              <a:t>  fetal hemoglobin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830263" y="2420938"/>
            <a:ext cx="7486650" cy="1655762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2400" u="sng">
              <a:solidFill>
                <a:srgbClr val="000000"/>
              </a:solidFill>
            </a:endParaRPr>
          </a:p>
        </p:txBody>
      </p:sp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838200" y="2819400"/>
            <a:ext cx="74676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800" i="1">
                <a:solidFill>
                  <a:srgbClr val="FFFFFF"/>
                </a:solidFill>
                <a:latin typeface="Arial" charset="0"/>
              </a:rPr>
              <a:t>DELIVERY</a:t>
            </a:r>
          </a:p>
        </p:txBody>
      </p:sp>
      <p:graphicFrame>
        <p:nvGraphicFramePr>
          <p:cNvPr id="340996" name="Object 4"/>
          <p:cNvGraphicFramePr>
            <a:graphicFrameLocks noChangeAspect="1"/>
          </p:cNvGraphicFramePr>
          <p:nvPr/>
        </p:nvGraphicFramePr>
        <p:xfrm>
          <a:off x="0" y="6413500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13500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Line 2"/>
          <p:cNvSpPr>
            <a:spLocks noChangeShapeType="1"/>
          </p:cNvSpPr>
          <p:nvPr/>
        </p:nvSpPr>
        <p:spPr bwMode="auto">
          <a:xfrm>
            <a:off x="3200400" y="1557338"/>
            <a:ext cx="1828800" cy="30908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342019" name="Object 3"/>
          <p:cNvGraphicFramePr>
            <a:graphicFrameLocks noChangeAspect="1"/>
          </p:cNvGraphicFramePr>
          <p:nvPr/>
        </p:nvGraphicFramePr>
        <p:xfrm>
          <a:off x="8483600" y="6248400"/>
          <a:ext cx="584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3600" y="6248400"/>
                        <a:ext cx="5842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4410075" y="4868863"/>
            <a:ext cx="4614863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aseline="30000">
                <a:solidFill>
                  <a:srgbClr val="FFFF00"/>
                </a:solidFill>
                <a:latin typeface="Arial" charset="0"/>
              </a:rPr>
              <a:t>Sea level (0 m)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aseline="30000">
                <a:solidFill>
                  <a:srgbClr val="FFFFFF"/>
                </a:solidFill>
                <a:latin typeface="Arial" charset="0"/>
              </a:rPr>
              <a:t>barom. pressure 760 mm Hg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aseline="30000">
                <a:solidFill>
                  <a:srgbClr val="FFFFFF"/>
                </a:solidFill>
                <a:latin typeface="Arial" charset="0"/>
              </a:rPr>
              <a:t>PO2 air 160 mm Hg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aseline="30000">
                <a:solidFill>
                  <a:srgbClr val="FFFFFF"/>
                </a:solidFill>
                <a:latin typeface="Arial" charset="0"/>
              </a:rPr>
              <a:t>art. saturation 97 %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395288" y="573088"/>
            <a:ext cx="4249737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aseline="30000">
                <a:solidFill>
                  <a:srgbClr val="FFFF00"/>
                </a:solidFill>
                <a:latin typeface="Arial" charset="0"/>
              </a:rPr>
              <a:t>Mount Everest (8850 m)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aseline="30000">
                <a:solidFill>
                  <a:srgbClr val="FFFFFF"/>
                </a:solidFill>
                <a:latin typeface="Arial" charset="0"/>
              </a:rPr>
              <a:t>barom.pressure 226 mm Hg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aseline="30000">
                <a:solidFill>
                  <a:srgbClr val="FFFFFF"/>
                </a:solidFill>
                <a:latin typeface="Arial" charset="0"/>
              </a:rPr>
              <a:t>PO2</a:t>
            </a:r>
            <a:r>
              <a:rPr lang="cs-CZ" altLang="cs-CZ" baseline="-25000">
                <a:solidFill>
                  <a:srgbClr val="FFFFFF"/>
                </a:solidFill>
                <a:latin typeface="Arial" charset="0"/>
              </a:rPr>
              <a:t>  </a:t>
            </a:r>
            <a:r>
              <a:rPr lang="cs-CZ" altLang="cs-CZ" baseline="30000">
                <a:solidFill>
                  <a:srgbClr val="FFFFFF"/>
                </a:solidFill>
                <a:latin typeface="Arial" charset="0"/>
              </a:rPr>
              <a:t>air  47 mm Hg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aseline="30000">
                <a:solidFill>
                  <a:srgbClr val="FFFFFF"/>
                </a:solidFill>
                <a:latin typeface="Arial" charset="0"/>
              </a:rPr>
              <a:t>art. saturation 18 %</a:t>
            </a: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1676400" y="2667000"/>
            <a:ext cx="6675438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aseline="30000">
                <a:solidFill>
                  <a:srgbClr val="FFFFFF"/>
                </a:solidFill>
                <a:latin typeface="Arial" charset="0"/>
              </a:rPr>
              <a:t>transition  amniotic fluid - air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aseline="30000">
                <a:solidFill>
                  <a:srgbClr val="FFFFFF"/>
                </a:solidFill>
                <a:latin typeface="Arial" charset="0"/>
              </a:rPr>
              <a:t>changes of ambient temperature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aseline="30000">
                <a:solidFill>
                  <a:srgbClr val="FFFFFF"/>
                </a:solidFill>
                <a:latin typeface="Arial" charset="0"/>
              </a:rPr>
              <a:t>termination of transplacental nutrition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aseline="30000">
                <a:solidFill>
                  <a:srgbClr val="FFFFFF"/>
                </a:solidFill>
                <a:latin typeface="Arial" charset="0"/>
              </a:rPr>
              <a:t>OXIDATIVE STRESS</a:t>
            </a:r>
          </a:p>
        </p:txBody>
      </p:sp>
      <p:pic>
        <p:nvPicPr>
          <p:cNvPr id="342023" name="Picture 7" descr="300px-Everest_kalapatthar_crop">
            <a:hlinkClick r:id="rId5" tooltip="Everest kalapatthar crop.jpg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32004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37063"/>
            <a:ext cx="3048000" cy="21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2025" name="TextovéPole 1"/>
          <p:cNvSpPr txBox="1">
            <a:spLocks noChangeArrowheads="1"/>
          </p:cNvSpPr>
          <p:nvPr/>
        </p:nvSpPr>
        <p:spPr bwMode="auto">
          <a:xfrm>
            <a:off x="5940425" y="6453188"/>
            <a:ext cx="2238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aseline="30000">
                <a:solidFill>
                  <a:srgbClr val="FFFFFF"/>
                </a:solidFill>
                <a:latin typeface="Arial" charset="0"/>
              </a:rPr>
              <a:t>Ostadalova et al.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900113" y="2205038"/>
            <a:ext cx="7632700" cy="3312194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2400" u="sng">
              <a:solidFill>
                <a:srgbClr val="000000"/>
              </a:solidFill>
            </a:endParaRPr>
          </a:p>
        </p:txBody>
      </p:sp>
      <p:sp>
        <p:nvSpPr>
          <p:cNvPr id="343043" name="Text Box 3"/>
          <p:cNvSpPr txBox="1">
            <a:spLocks noChangeArrowheads="1"/>
          </p:cNvSpPr>
          <p:nvPr/>
        </p:nvSpPr>
        <p:spPr bwMode="auto">
          <a:xfrm>
            <a:off x="1331913" y="620713"/>
            <a:ext cx="70564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MAMMALIAN NEONATE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physiological </a:t>
            </a:r>
            <a:r>
              <a:rPr lang="en-US" altLang="cs-CZ">
                <a:solidFill>
                  <a:srgbClr val="FFFF00"/>
                </a:solidFill>
                <a:latin typeface="Arial" charset="0"/>
              </a:rPr>
              <a:t>adaptations </a:t>
            </a:r>
            <a:r>
              <a:rPr lang="cs-CZ" altLang="cs-CZ">
                <a:solidFill>
                  <a:srgbClr val="FFFF00"/>
                </a:solidFill>
                <a:latin typeface="Arial" charset="0"/>
              </a:rPr>
              <a:t>at birth</a:t>
            </a:r>
          </a:p>
        </p:txBody>
      </p:sp>
      <p:graphicFrame>
        <p:nvGraphicFramePr>
          <p:cNvPr id="343044" name="Object 4"/>
          <p:cNvGraphicFramePr>
            <a:graphicFrameLocks noChangeAspect="1"/>
          </p:cNvGraphicFramePr>
          <p:nvPr/>
        </p:nvGraphicFramePr>
        <p:xfrm>
          <a:off x="179388" y="6092825"/>
          <a:ext cx="5556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092825"/>
                        <a:ext cx="5556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1042988" y="2420938"/>
            <a:ext cx="7345362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cs-CZ" altLang="cs-CZ" sz="2800">
                <a:solidFill>
                  <a:srgbClr val="FFFFFF"/>
                </a:solidFill>
                <a:latin typeface="Arial" charset="0"/>
              </a:rPr>
              <a:t>  onset of pulmonary respiration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cs-CZ" altLang="cs-CZ" sz="2800">
                <a:solidFill>
                  <a:srgbClr val="FFFFFF"/>
                </a:solidFill>
                <a:latin typeface="Arial" charset="0"/>
              </a:rPr>
              <a:t>  transition from fetal to neonatal circulation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cs-CZ" altLang="cs-CZ" sz="2800">
                <a:solidFill>
                  <a:srgbClr val="FFFFFF"/>
                </a:solidFill>
                <a:latin typeface="Arial" charset="0"/>
              </a:rPr>
              <a:t>  switching-on of thermoregulation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cs-CZ" altLang="cs-CZ" sz="2800">
                <a:solidFill>
                  <a:srgbClr val="FFFFFF"/>
                </a:solidFill>
                <a:latin typeface="Arial" charset="0"/>
              </a:rPr>
              <a:t>  increase of basal metabolic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2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2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2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2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2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971550" y="2060575"/>
            <a:ext cx="7200900" cy="3529013"/>
          </a:xfrm>
          <a:prstGeom prst="rect">
            <a:avLst/>
          </a:prstGeom>
          <a:gradFill rotWithShape="0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cs-CZ" sz="2400">
              <a:solidFill>
                <a:srgbClr val="FFFF00"/>
              </a:solidFill>
            </a:endParaRPr>
          </a:p>
        </p:txBody>
      </p:sp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1908175" y="2276475"/>
            <a:ext cx="583247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cs-CZ" altLang="cs-CZ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  </a:t>
            </a:r>
            <a:r>
              <a:rPr lang="cs-CZ" altLang="cs-CZ" sz="2400" dirty="0" err="1">
                <a:solidFill>
                  <a:srgbClr val="FFFFFF"/>
                </a:solidFill>
                <a:latin typeface="Arial" charset="0"/>
                <a:cs typeface="Arial" charset="0"/>
              </a:rPr>
              <a:t>pregnancy</a:t>
            </a:r>
            <a:r>
              <a:rPr lang="cs-CZ" altLang="cs-CZ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cs-CZ" altLang="cs-CZ" sz="2400" dirty="0" err="1">
                <a:solidFill>
                  <a:srgbClr val="FFFFFF"/>
                </a:solidFill>
                <a:latin typeface="Arial" charset="0"/>
                <a:cs typeface="Arial" charset="0"/>
              </a:rPr>
              <a:t>at</a:t>
            </a:r>
            <a:r>
              <a:rPr lang="cs-CZ" altLang="cs-CZ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cs-CZ" altLang="cs-CZ" sz="2400" dirty="0" err="1">
                <a:solidFill>
                  <a:srgbClr val="FFFFFF"/>
                </a:solidFill>
                <a:latin typeface="Arial" charset="0"/>
                <a:cs typeface="Arial" charset="0"/>
              </a:rPr>
              <a:t>high</a:t>
            </a:r>
            <a:r>
              <a:rPr lang="cs-CZ" altLang="cs-CZ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cs-CZ" altLang="cs-CZ" sz="2400" dirty="0" err="1">
                <a:solidFill>
                  <a:srgbClr val="FFFFFF"/>
                </a:solidFill>
                <a:latin typeface="Arial" charset="0"/>
                <a:cs typeface="Arial" charset="0"/>
              </a:rPr>
              <a:t>altitude</a:t>
            </a:r>
            <a:endParaRPr lang="cs-CZ" altLang="cs-CZ" sz="24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cs-CZ" altLang="cs-CZ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  </a:t>
            </a:r>
            <a:r>
              <a:rPr lang="cs-CZ" altLang="cs-CZ" sz="2400" dirty="0" err="1">
                <a:solidFill>
                  <a:srgbClr val="FFFFFF"/>
                </a:solidFill>
                <a:latin typeface="Arial" charset="0"/>
                <a:cs typeface="Arial" charset="0"/>
              </a:rPr>
              <a:t>pregnancy</a:t>
            </a:r>
            <a:r>
              <a:rPr lang="cs-CZ" altLang="cs-CZ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cs-CZ" altLang="cs-CZ" sz="2400" dirty="0" err="1">
                <a:solidFill>
                  <a:srgbClr val="FFFFFF"/>
                </a:solidFill>
                <a:latin typeface="Arial" charset="0"/>
                <a:cs typeface="Arial" charset="0"/>
              </a:rPr>
              <a:t>with</a:t>
            </a:r>
            <a:r>
              <a:rPr lang="cs-CZ" altLang="cs-CZ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cs-CZ" altLang="cs-CZ" sz="2400" dirty="0" err="1">
                <a:solidFill>
                  <a:srgbClr val="FFFFFF"/>
                </a:solidFill>
                <a:latin typeface="Arial" charset="0"/>
                <a:cs typeface="Arial" charset="0"/>
              </a:rPr>
              <a:t>anemia</a:t>
            </a:r>
            <a:endParaRPr lang="cs-CZ" altLang="cs-CZ" sz="24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cs-CZ" altLang="cs-CZ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  </a:t>
            </a:r>
            <a:r>
              <a:rPr lang="cs-CZ" altLang="cs-CZ" sz="2400" dirty="0" err="1">
                <a:solidFill>
                  <a:srgbClr val="FFFFFF"/>
                </a:solidFill>
                <a:latin typeface="Arial" charset="0"/>
                <a:cs typeface="Arial" charset="0"/>
              </a:rPr>
              <a:t>placental</a:t>
            </a:r>
            <a:r>
              <a:rPr lang="cs-CZ" altLang="cs-CZ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cs-CZ" altLang="cs-CZ" sz="2400" dirty="0" err="1">
                <a:solidFill>
                  <a:srgbClr val="FFFFFF"/>
                </a:solidFill>
                <a:latin typeface="Arial" charset="0"/>
                <a:cs typeface="Arial" charset="0"/>
              </a:rPr>
              <a:t>insufficiency</a:t>
            </a:r>
            <a:endParaRPr lang="cs-CZ" altLang="cs-CZ" sz="24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cs-CZ" altLang="cs-CZ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  </a:t>
            </a:r>
            <a:r>
              <a:rPr lang="cs-CZ" altLang="cs-CZ" sz="2400" dirty="0" err="1">
                <a:solidFill>
                  <a:srgbClr val="FFFFFF"/>
                </a:solidFill>
                <a:latin typeface="Arial" charset="0"/>
                <a:cs typeface="Arial" charset="0"/>
              </a:rPr>
              <a:t>cord</a:t>
            </a:r>
            <a:r>
              <a:rPr lang="cs-CZ" altLang="cs-CZ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cs-CZ" altLang="cs-CZ" sz="2400" dirty="0" err="1">
                <a:solidFill>
                  <a:srgbClr val="FFFFFF"/>
                </a:solidFill>
                <a:latin typeface="Arial" charset="0"/>
                <a:cs typeface="Arial" charset="0"/>
              </a:rPr>
              <a:t>compression</a:t>
            </a:r>
            <a:endParaRPr lang="cs-CZ" altLang="cs-CZ" sz="24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cs-CZ" altLang="cs-CZ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  </a:t>
            </a:r>
            <a:r>
              <a:rPr lang="cs-CZ" altLang="cs-CZ" sz="2400" dirty="0" err="1">
                <a:solidFill>
                  <a:srgbClr val="FFFFFF"/>
                </a:solidFill>
                <a:latin typeface="Arial" charset="0"/>
                <a:cs typeface="Arial" charset="0"/>
              </a:rPr>
              <a:t>heart</a:t>
            </a:r>
            <a:r>
              <a:rPr lang="cs-CZ" altLang="cs-CZ" sz="2400" dirty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  <a:r>
              <a:rPr lang="cs-CZ" altLang="cs-CZ" sz="2400" dirty="0" err="1">
                <a:solidFill>
                  <a:srgbClr val="FFFFFF"/>
                </a:solidFill>
                <a:latin typeface="Arial" charset="0"/>
                <a:cs typeface="Arial" charset="0"/>
              </a:rPr>
              <a:t>lung</a:t>
            </a:r>
            <a:r>
              <a:rPr lang="cs-CZ" altLang="cs-CZ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and </a:t>
            </a:r>
            <a:r>
              <a:rPr lang="cs-CZ" altLang="cs-CZ" sz="2400" dirty="0" err="1">
                <a:solidFill>
                  <a:srgbClr val="FFFFFF"/>
                </a:solidFill>
                <a:latin typeface="Arial" charset="0"/>
                <a:cs typeface="Arial" charset="0"/>
              </a:rPr>
              <a:t>kidney</a:t>
            </a:r>
            <a:r>
              <a:rPr lang="cs-CZ" altLang="cs-CZ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cs-CZ" altLang="cs-CZ" sz="2400" dirty="0" err="1">
                <a:solidFill>
                  <a:srgbClr val="FFFFFF"/>
                </a:solidFill>
                <a:latin typeface="Arial" charset="0"/>
                <a:cs typeface="Arial" charset="0"/>
              </a:rPr>
              <a:t>disease</a:t>
            </a:r>
            <a:endParaRPr lang="el-GR" altLang="cs-CZ" sz="24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611188" y="765175"/>
            <a:ext cx="7993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PATHOLOGICAL FETAL CHRONIC HYPOXIA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ChangeArrowheads="1"/>
          </p:cNvSpPr>
          <p:nvPr/>
        </p:nvSpPr>
        <p:spPr bwMode="auto">
          <a:xfrm>
            <a:off x="971550" y="1700213"/>
            <a:ext cx="7200900" cy="4752975"/>
          </a:xfrm>
          <a:prstGeom prst="rect">
            <a:avLst/>
          </a:prstGeom>
          <a:gradFill rotWithShape="0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cs-CZ" sz="2400">
              <a:solidFill>
                <a:srgbClr val="FFFF00"/>
              </a:solidFill>
            </a:endParaRPr>
          </a:p>
        </p:txBody>
      </p:sp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611188" y="765175"/>
            <a:ext cx="7993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PATHOLOGICAL FETAL CHRONIC HYPOXIA</a:t>
            </a:r>
          </a:p>
        </p:txBody>
      </p:sp>
      <p:grpSp>
        <p:nvGrpSpPr>
          <p:cNvPr id="339972" name="Group 4"/>
          <p:cNvGrpSpPr>
            <a:grpSpLocks/>
          </p:cNvGrpSpPr>
          <p:nvPr/>
        </p:nvGrpSpPr>
        <p:grpSpPr bwMode="auto">
          <a:xfrm>
            <a:off x="2052638" y="1773238"/>
            <a:ext cx="5832475" cy="4473575"/>
            <a:chOff x="1202" y="1298"/>
            <a:chExt cx="3674" cy="2818"/>
          </a:xfrm>
        </p:grpSpPr>
        <p:sp>
          <p:nvSpPr>
            <p:cNvPr id="339973" name="Text Box 5"/>
            <p:cNvSpPr txBox="1">
              <a:spLocks noChangeArrowheads="1"/>
            </p:cNvSpPr>
            <p:nvPr/>
          </p:nvSpPr>
          <p:spPr bwMode="auto">
            <a:xfrm>
              <a:off x="1202" y="1298"/>
              <a:ext cx="3674" cy="2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Char char="Ø"/>
              </a:pPr>
              <a:r>
                <a:rPr lang="cs-CZ" altLang="cs-CZ" sz="2400">
                  <a:solidFill>
                    <a:srgbClr val="FFFFFF"/>
                  </a:solidFill>
                  <a:latin typeface="Arial" charset="0"/>
                  <a:cs typeface="Arial" charset="0"/>
                </a:rPr>
                <a:t>   growth restriction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Char char="Ø"/>
              </a:pPr>
              <a:r>
                <a:rPr lang="cs-CZ" altLang="cs-CZ" sz="2400">
                  <a:solidFill>
                    <a:srgbClr val="FFFFFF"/>
                  </a:solidFill>
                  <a:latin typeface="Arial" charset="0"/>
                  <a:cs typeface="Arial" charset="0"/>
                </a:rPr>
                <a:t>   incomplete heart development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Char char="Ø"/>
              </a:pPr>
              <a:r>
                <a:rPr lang="cs-CZ" altLang="cs-CZ" sz="2400">
                  <a:solidFill>
                    <a:srgbClr val="FFFFFF"/>
                  </a:solidFill>
                  <a:latin typeface="Arial" charset="0"/>
                  <a:cs typeface="Arial" charset="0"/>
                </a:rPr>
                <a:t>      cardiac output and contractility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Char char="Ø"/>
              </a:pPr>
              <a:r>
                <a:rPr lang="cs-CZ" altLang="cs-CZ" sz="2400">
                  <a:solidFill>
                    <a:srgbClr val="FFFFFF"/>
                  </a:solidFill>
                  <a:latin typeface="Arial" charset="0"/>
                  <a:cs typeface="Arial" charset="0"/>
                </a:rPr>
                <a:t>      LDH, CS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Char char="Ø"/>
              </a:pPr>
              <a:r>
                <a:rPr lang="cs-CZ" altLang="cs-CZ" sz="2400">
                  <a:solidFill>
                    <a:srgbClr val="FFFFFF"/>
                  </a:solidFill>
                  <a:latin typeface="Arial" charset="0"/>
                  <a:cs typeface="Arial" charset="0"/>
                </a:rPr>
                <a:t>   cardiomegaly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Char char="Ø"/>
              </a:pPr>
              <a:r>
                <a:rPr lang="cs-CZ" altLang="cs-CZ" sz="2400">
                  <a:solidFill>
                    <a:srgbClr val="FFFFFF"/>
                  </a:solidFill>
                  <a:latin typeface="Arial" charset="0"/>
                  <a:cs typeface="Arial" charset="0"/>
                </a:rPr>
                <a:t>      apoptotic cell death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Char char="Ø"/>
              </a:pPr>
              <a:r>
                <a:rPr lang="cs-CZ" altLang="cs-CZ" sz="2400">
                  <a:solidFill>
                    <a:srgbClr val="FFFFFF"/>
                  </a:solidFill>
                  <a:latin typeface="Arial" charset="0"/>
                  <a:cs typeface="Arial" charset="0"/>
                </a:rPr>
                <a:t>      HSP 70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Char char="Ø"/>
              </a:pPr>
              <a:r>
                <a:rPr lang="cs-CZ" altLang="cs-CZ" sz="2400">
                  <a:solidFill>
                    <a:srgbClr val="FFFFFF"/>
                  </a:solidFill>
                  <a:latin typeface="Arial" charset="0"/>
                  <a:cs typeface="Arial" charset="0"/>
                </a:rPr>
                <a:t>      PKC</a:t>
              </a:r>
              <a:r>
                <a:rPr lang="el-GR" altLang="cs-CZ" sz="2400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ε</a:t>
              </a:r>
              <a:endParaRPr lang="el-GR" altLang="cs-CZ" sz="24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9974" name="Line 6"/>
            <p:cNvSpPr>
              <a:spLocks noChangeShapeType="1"/>
            </p:cNvSpPr>
            <p:nvPr/>
          </p:nvSpPr>
          <p:spPr bwMode="auto">
            <a:xfrm flipH="1" flipV="1">
              <a:off x="1610" y="2478"/>
              <a:ext cx="0" cy="18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9975" name="Line 7"/>
            <p:cNvSpPr>
              <a:spLocks noChangeShapeType="1"/>
            </p:cNvSpPr>
            <p:nvPr/>
          </p:nvSpPr>
          <p:spPr bwMode="auto">
            <a:xfrm flipH="1" flipV="1">
              <a:off x="1610" y="3158"/>
              <a:ext cx="0" cy="18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9976" name="Line 8"/>
            <p:cNvSpPr>
              <a:spLocks noChangeShapeType="1"/>
            </p:cNvSpPr>
            <p:nvPr/>
          </p:nvSpPr>
          <p:spPr bwMode="auto">
            <a:xfrm flipH="1">
              <a:off x="1606" y="2134"/>
              <a:ext cx="0" cy="18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9977" name="Line 9"/>
            <p:cNvSpPr>
              <a:spLocks noChangeShapeType="1"/>
            </p:cNvSpPr>
            <p:nvPr/>
          </p:nvSpPr>
          <p:spPr bwMode="auto">
            <a:xfrm flipH="1">
              <a:off x="1610" y="3519"/>
              <a:ext cx="0" cy="18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9978" name="Line 10"/>
            <p:cNvSpPr>
              <a:spLocks noChangeShapeType="1"/>
            </p:cNvSpPr>
            <p:nvPr/>
          </p:nvSpPr>
          <p:spPr bwMode="auto">
            <a:xfrm flipH="1">
              <a:off x="1604" y="3870"/>
              <a:ext cx="0" cy="18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1026"/>
          <p:cNvSpPr>
            <a:spLocks noChangeArrowheads="1"/>
          </p:cNvSpPr>
          <p:nvPr/>
        </p:nvSpPr>
        <p:spPr bwMode="auto">
          <a:xfrm>
            <a:off x="830263" y="2420938"/>
            <a:ext cx="7486650" cy="1655762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24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2259" name="Text Box 1027"/>
          <p:cNvSpPr txBox="1">
            <a:spLocks noChangeArrowheads="1"/>
          </p:cNvSpPr>
          <p:nvPr/>
        </p:nvSpPr>
        <p:spPr bwMode="auto">
          <a:xfrm>
            <a:off x="838200" y="2691497"/>
            <a:ext cx="74676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Tahoma" pitchFamily="34" charset="0"/>
              <a:buNone/>
              <a:tabLst/>
              <a:defRPr/>
            </a:pPr>
            <a:r>
              <a:rPr kumimoji="0" lang="cs-CZ" altLang="cs-CZ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LATE EFFECTS OF PATHOLOGICAL PERINATAL HYPOXIA</a:t>
            </a:r>
          </a:p>
        </p:txBody>
      </p:sp>
      <p:graphicFrame>
        <p:nvGraphicFramePr>
          <p:cNvPr id="352260" name="Object 1024"/>
          <p:cNvGraphicFramePr>
            <a:graphicFrameLocks noChangeAspect="1"/>
          </p:cNvGraphicFramePr>
          <p:nvPr/>
        </p:nvGraphicFramePr>
        <p:xfrm>
          <a:off x="0" y="6413500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35226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13500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2664169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492711" y="2110076"/>
          <a:ext cx="8302840" cy="3509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617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148465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233187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426571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/>
                      <a:endParaRPr lang="cs-CZ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b="0" dirty="0"/>
                        <a:t>Zaměstnanecký poměr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Vlastník / akcionář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Konzultant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Přednášková činnost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Člen poradních sborů (</a:t>
                      </a:r>
                      <a:r>
                        <a:rPr lang="cs-CZ" sz="1200" dirty="0" err="1"/>
                        <a:t>advisory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boards</a:t>
                      </a:r>
                      <a:r>
                        <a:rPr lang="cs-CZ" sz="1200" dirty="0"/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Podpora výzkumu / granty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Jiné honoráře (např. za klinické studie či registry)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175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575469" y="1589257"/>
            <a:ext cx="7704137" cy="3639943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24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53283" name="Text Box 3"/>
          <p:cNvSpPr txBox="1">
            <a:spLocks noChangeArrowheads="1"/>
          </p:cNvSpPr>
          <p:nvPr/>
        </p:nvSpPr>
        <p:spPr bwMode="auto">
          <a:xfrm>
            <a:off x="1042988" y="333375"/>
            <a:ext cx="6769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Why late effects ?</a:t>
            </a:r>
            <a:endParaRPr kumimoji="0" lang="el-GR" altLang="cs-CZ" sz="3200" b="0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755576" y="2098591"/>
            <a:ext cx="730024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Epidemiological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studies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have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shown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association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adverse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perinatal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environment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and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increased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risk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ischemic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heart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disease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in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later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adult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life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  <a:endParaRPr kumimoji="0" lang="el-GR" altLang="cs-CZ" sz="3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53285" name="Object 5"/>
          <p:cNvGraphicFramePr>
            <a:graphicFrameLocks noChangeAspect="1"/>
          </p:cNvGraphicFramePr>
          <p:nvPr/>
        </p:nvGraphicFramePr>
        <p:xfrm>
          <a:off x="468313" y="6237288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3532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237288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652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ChangeArrowheads="1"/>
          </p:cNvSpPr>
          <p:nvPr/>
        </p:nvSpPr>
        <p:spPr bwMode="auto">
          <a:xfrm>
            <a:off x="250825" y="908050"/>
            <a:ext cx="8643938" cy="5002213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24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365571" name="Object 2"/>
          <p:cNvGraphicFramePr>
            <a:graphicFrameLocks noChangeAspect="1"/>
          </p:cNvGraphicFramePr>
          <p:nvPr/>
        </p:nvGraphicFramePr>
        <p:xfrm>
          <a:off x="179388" y="6092825"/>
          <a:ext cx="5556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36557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092825"/>
                        <a:ext cx="5556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2" name="Text Box 5"/>
          <p:cNvSpPr txBox="1">
            <a:spLocks noChangeArrowheads="1"/>
          </p:cNvSpPr>
          <p:nvPr/>
        </p:nvSpPr>
        <p:spPr bwMode="auto">
          <a:xfrm>
            <a:off x="323850" y="1125538"/>
            <a:ext cx="8532813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Tahoma" pitchFamily="34" charset="0"/>
              <a:buNone/>
              <a:tabLst/>
              <a:defRPr/>
            </a:pP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cs-CZ" altLang="cs-CZ" sz="36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Tahoma" pitchFamily="34" charset="0"/>
              <a:buNone/>
              <a:tabLst/>
              <a:defRPr/>
            </a:pPr>
            <a:r>
              <a:rPr kumimoji="0" lang="cs-CZ" altLang="cs-CZ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Perinatal</a:t>
            </a:r>
            <a:r>
              <a:rPr kumimoji="0" lang="cs-CZ" altLang="cs-CZ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altLang="cs-CZ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hypoxia</a:t>
            </a:r>
            <a:r>
              <a:rPr kumimoji="0" lang="cs-CZ" altLang="cs-CZ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altLang="cs-CZ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</a:t>
            </a:r>
            <a:r>
              <a:rPr kumimoji="0" lang="cs-CZ" altLang="cs-CZ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altLang="cs-CZ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</a:t>
            </a:r>
            <a:r>
              <a:rPr kumimoji="0" lang="cs-CZ" altLang="cs-CZ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altLang="cs-CZ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</a:t>
            </a:r>
            <a:r>
              <a:rPr kumimoji="0" lang="cs-CZ" altLang="cs-CZ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altLang="cs-CZ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pathophysiological</a:t>
            </a:r>
            <a:r>
              <a:rPr kumimoji="0" lang="cs-CZ" altLang="cs-CZ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altLang="cs-CZ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feature</a:t>
            </a:r>
            <a:r>
              <a:rPr kumimoji="0" lang="cs-CZ" altLang="cs-CZ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altLang="cs-CZ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</a:t>
            </a:r>
            <a:r>
              <a:rPr kumimoji="0" lang="cs-CZ" altLang="cs-CZ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altLang="cs-CZ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hypoxemic</a:t>
            </a:r>
            <a:r>
              <a:rPr kumimoji="0" lang="cs-CZ" altLang="cs-CZ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altLang="cs-CZ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congenital</a:t>
            </a:r>
            <a:r>
              <a:rPr kumimoji="0" lang="cs-CZ" altLang="cs-CZ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altLang="cs-CZ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heart</a:t>
            </a:r>
            <a:r>
              <a:rPr kumimoji="0" lang="cs-CZ" altLang="cs-CZ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altLang="cs-CZ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disease</a:t>
            </a:r>
            <a:endParaRPr kumimoji="0" lang="cs-CZ" altLang="cs-CZ" sz="4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030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Text Box 5"/>
          <p:cNvSpPr txBox="1">
            <a:spLocks noChangeArrowheads="1"/>
          </p:cNvSpPr>
          <p:nvPr/>
        </p:nvSpPr>
        <p:spPr bwMode="auto">
          <a:xfrm>
            <a:off x="198438" y="115888"/>
            <a:ext cx="88106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ACTIVITY OF ENZYMES OF ENERGY METABOLISM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right atria of children with hypoxemic (SaO</a:t>
            </a:r>
            <a:r>
              <a:rPr kumimoji="0" lang="cs-CZ" altLang="cs-CZ" sz="2800" b="0" i="0" u="none" strike="noStrike" kern="1200" cap="none" spc="0" normalizeH="0" baseline="-2500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 </a:t>
            </a: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77 %)</a:t>
            </a:r>
            <a:b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non-hypoxemic (SaO</a:t>
            </a:r>
            <a:r>
              <a:rPr kumimoji="0" lang="cs-CZ" altLang="cs-CZ" sz="2800" b="0" i="0" u="none" strike="noStrike" kern="1200" cap="none" spc="0" normalizeH="0" baseline="-2500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94 %) CHD</a:t>
            </a:r>
          </a:p>
        </p:txBody>
      </p:sp>
      <p:grpSp>
        <p:nvGrpSpPr>
          <p:cNvPr id="367619" name="Group 44"/>
          <p:cNvGrpSpPr>
            <a:grpSpLocks/>
          </p:cNvGrpSpPr>
          <p:nvPr/>
        </p:nvGrpSpPr>
        <p:grpSpPr bwMode="auto">
          <a:xfrm>
            <a:off x="282575" y="1828800"/>
            <a:ext cx="7734300" cy="5029200"/>
            <a:chOff x="178" y="1152"/>
            <a:chExt cx="4872" cy="3168"/>
          </a:xfrm>
        </p:grpSpPr>
        <p:sp>
          <p:nvSpPr>
            <p:cNvPr id="367620" name="Rectangle 2"/>
            <p:cNvSpPr>
              <a:spLocks noChangeArrowheads="1"/>
            </p:cNvSpPr>
            <p:nvPr/>
          </p:nvSpPr>
          <p:spPr bwMode="auto">
            <a:xfrm>
              <a:off x="912" y="1152"/>
              <a:ext cx="4080" cy="2688"/>
            </a:xfrm>
            <a:prstGeom prst="rect">
              <a:avLst/>
            </a:prstGeom>
            <a:gradFill rotWithShape="0">
              <a:gsLst>
                <a:gs pos="0">
                  <a:srgbClr val="00005E"/>
                </a:gs>
                <a:gs pos="50000">
                  <a:srgbClr val="0000CC"/>
                </a:gs>
                <a:gs pos="100000">
                  <a:srgbClr val="00005E"/>
                </a:gs>
              </a:gsLst>
              <a:lin ang="5400000" scaled="1"/>
            </a:gra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2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21" name="Line 3"/>
            <p:cNvSpPr>
              <a:spLocks noChangeShapeType="1"/>
            </p:cNvSpPr>
            <p:nvPr/>
          </p:nvSpPr>
          <p:spPr bwMode="auto">
            <a:xfrm>
              <a:off x="1536" y="2016"/>
              <a:ext cx="321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aphicFrame>
          <p:nvGraphicFramePr>
            <p:cNvPr id="367622" name="Object 4"/>
            <p:cNvGraphicFramePr>
              <a:graphicFrameLocks noChangeAspect="1"/>
            </p:cNvGraphicFramePr>
            <p:nvPr/>
          </p:nvGraphicFramePr>
          <p:xfrm>
            <a:off x="178" y="3970"/>
            <a:ext cx="350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3593651" imgH="3593651" progId="Photoshop.Image.6">
                    <p:embed/>
                  </p:oleObj>
                </mc:Choice>
                <mc:Fallback>
                  <p:oleObj name="Image" r:id="rId3" imgW="3593651" imgH="3593651" progId="Photoshop.Image.6">
                    <p:embed/>
                    <p:pic>
                      <p:nvPicPr>
                        <p:cNvPr id="36762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" y="3970"/>
                          <a:ext cx="350" cy="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7623" name="Text Box 6"/>
            <p:cNvSpPr txBox="1">
              <a:spLocks noChangeArrowheads="1"/>
            </p:cNvSpPr>
            <p:nvPr/>
          </p:nvSpPr>
          <p:spPr bwMode="auto">
            <a:xfrm>
              <a:off x="3424" y="3888"/>
              <a:ext cx="16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Samanek et al., 1989</a:t>
              </a:r>
            </a:p>
          </p:txBody>
        </p:sp>
        <p:sp>
          <p:nvSpPr>
            <p:cNvPr id="367624" name="Rectangle 7"/>
            <p:cNvSpPr>
              <a:spLocks noChangeArrowheads="1"/>
            </p:cNvSpPr>
            <p:nvPr/>
          </p:nvSpPr>
          <p:spPr bwMode="auto">
            <a:xfrm>
              <a:off x="1541" y="1647"/>
              <a:ext cx="3267" cy="1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25" name="Line 8"/>
            <p:cNvSpPr>
              <a:spLocks noChangeShapeType="1"/>
            </p:cNvSpPr>
            <p:nvPr/>
          </p:nvSpPr>
          <p:spPr bwMode="auto">
            <a:xfrm>
              <a:off x="1541" y="3513"/>
              <a:ext cx="3267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26" name="Rectangle 9"/>
            <p:cNvSpPr>
              <a:spLocks noChangeArrowheads="1"/>
            </p:cNvSpPr>
            <p:nvPr/>
          </p:nvSpPr>
          <p:spPr bwMode="auto">
            <a:xfrm>
              <a:off x="1645" y="3570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LDH</a:t>
              </a:r>
              <a:endParaRPr kumimoji="0" lang="cs-CZ" altLang="cs-CZ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27" name="Rectangle 10"/>
            <p:cNvSpPr>
              <a:spLocks noChangeArrowheads="1"/>
            </p:cNvSpPr>
            <p:nvPr/>
          </p:nvSpPr>
          <p:spPr bwMode="auto">
            <a:xfrm>
              <a:off x="2065" y="3570"/>
              <a:ext cx="3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TPDH</a:t>
              </a:r>
              <a:endParaRPr kumimoji="0" lang="cs-CZ" altLang="cs-CZ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28" name="Rectangle 11"/>
            <p:cNvSpPr>
              <a:spLocks noChangeArrowheads="1"/>
            </p:cNvSpPr>
            <p:nvPr/>
          </p:nvSpPr>
          <p:spPr bwMode="auto">
            <a:xfrm>
              <a:off x="2521" y="3570"/>
              <a:ext cx="3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GPDH</a:t>
              </a:r>
              <a:endParaRPr kumimoji="0" lang="cs-CZ" altLang="cs-CZ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29" name="Rectangle 12"/>
            <p:cNvSpPr>
              <a:spLocks noChangeArrowheads="1"/>
            </p:cNvSpPr>
            <p:nvPr/>
          </p:nvSpPr>
          <p:spPr bwMode="auto">
            <a:xfrm>
              <a:off x="3084" y="3570"/>
              <a:ext cx="17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HK</a:t>
              </a:r>
              <a:endParaRPr kumimoji="0" lang="cs-CZ" altLang="cs-CZ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30" name="Rectangle 13"/>
            <p:cNvSpPr>
              <a:spLocks noChangeArrowheads="1"/>
            </p:cNvSpPr>
            <p:nvPr/>
          </p:nvSpPr>
          <p:spPr bwMode="auto">
            <a:xfrm>
              <a:off x="3493" y="3570"/>
              <a:ext cx="29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MDH</a:t>
              </a:r>
              <a:endParaRPr kumimoji="0" lang="cs-CZ" altLang="cs-CZ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31" name="Rectangle 14"/>
            <p:cNvSpPr>
              <a:spLocks noChangeArrowheads="1"/>
            </p:cNvSpPr>
            <p:nvPr/>
          </p:nvSpPr>
          <p:spPr bwMode="auto">
            <a:xfrm>
              <a:off x="4017" y="3570"/>
              <a:ext cx="17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CS</a:t>
              </a:r>
              <a:endParaRPr kumimoji="0" lang="cs-CZ" altLang="cs-CZ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32" name="Rectangle 15"/>
            <p:cNvSpPr>
              <a:spLocks noChangeArrowheads="1"/>
            </p:cNvSpPr>
            <p:nvPr/>
          </p:nvSpPr>
          <p:spPr bwMode="auto">
            <a:xfrm>
              <a:off x="4343" y="3570"/>
              <a:ext cx="46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HOADH</a:t>
              </a:r>
              <a:endParaRPr kumimoji="0" lang="cs-CZ" altLang="cs-CZ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33" name="Line 16"/>
            <p:cNvSpPr>
              <a:spLocks noChangeShapeType="1"/>
            </p:cNvSpPr>
            <p:nvPr/>
          </p:nvSpPr>
          <p:spPr bwMode="auto">
            <a:xfrm flipV="1">
              <a:off x="1541" y="1647"/>
              <a:ext cx="1" cy="1866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34" name="Line 17"/>
            <p:cNvSpPr>
              <a:spLocks noChangeShapeType="1"/>
            </p:cNvSpPr>
            <p:nvPr/>
          </p:nvSpPr>
          <p:spPr bwMode="auto">
            <a:xfrm flipH="1">
              <a:off x="1488" y="3513"/>
              <a:ext cx="53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35" name="Rectangle 18"/>
            <p:cNvSpPr>
              <a:spLocks noChangeArrowheads="1"/>
            </p:cNvSpPr>
            <p:nvPr/>
          </p:nvSpPr>
          <p:spPr bwMode="auto">
            <a:xfrm>
              <a:off x="1369" y="343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</a:t>
              </a:r>
              <a:endParaRPr kumimoji="0" lang="cs-CZ" altLang="cs-CZ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36" name="Line 19"/>
            <p:cNvSpPr>
              <a:spLocks noChangeShapeType="1"/>
            </p:cNvSpPr>
            <p:nvPr/>
          </p:nvSpPr>
          <p:spPr bwMode="auto">
            <a:xfrm flipH="1">
              <a:off x="1488" y="3139"/>
              <a:ext cx="53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37" name="Rectangle 20"/>
            <p:cNvSpPr>
              <a:spLocks noChangeArrowheads="1"/>
            </p:cNvSpPr>
            <p:nvPr/>
          </p:nvSpPr>
          <p:spPr bwMode="auto">
            <a:xfrm>
              <a:off x="1310" y="3065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25</a:t>
              </a:r>
              <a:endParaRPr kumimoji="0" lang="cs-CZ" altLang="cs-CZ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38" name="Line 21"/>
            <p:cNvSpPr>
              <a:spLocks noChangeShapeType="1"/>
            </p:cNvSpPr>
            <p:nvPr/>
          </p:nvSpPr>
          <p:spPr bwMode="auto">
            <a:xfrm flipH="1">
              <a:off x="1488" y="2766"/>
              <a:ext cx="53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39" name="Rectangle 22"/>
            <p:cNvSpPr>
              <a:spLocks noChangeArrowheads="1"/>
            </p:cNvSpPr>
            <p:nvPr/>
          </p:nvSpPr>
          <p:spPr bwMode="auto">
            <a:xfrm>
              <a:off x="1310" y="2692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50</a:t>
              </a:r>
              <a:endParaRPr kumimoji="0" lang="cs-CZ" altLang="cs-CZ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40" name="Line 23"/>
            <p:cNvSpPr>
              <a:spLocks noChangeShapeType="1"/>
            </p:cNvSpPr>
            <p:nvPr/>
          </p:nvSpPr>
          <p:spPr bwMode="auto">
            <a:xfrm flipH="1">
              <a:off x="1488" y="2393"/>
              <a:ext cx="53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41" name="Rectangle 24"/>
            <p:cNvSpPr>
              <a:spLocks noChangeArrowheads="1"/>
            </p:cNvSpPr>
            <p:nvPr/>
          </p:nvSpPr>
          <p:spPr bwMode="auto">
            <a:xfrm>
              <a:off x="1310" y="2318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75</a:t>
              </a:r>
              <a:endParaRPr kumimoji="0" lang="cs-CZ" altLang="cs-CZ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42" name="Line 25"/>
            <p:cNvSpPr>
              <a:spLocks noChangeShapeType="1"/>
            </p:cNvSpPr>
            <p:nvPr/>
          </p:nvSpPr>
          <p:spPr bwMode="auto">
            <a:xfrm flipH="1">
              <a:off x="1488" y="2020"/>
              <a:ext cx="53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43" name="Rectangle 26"/>
            <p:cNvSpPr>
              <a:spLocks noChangeArrowheads="1"/>
            </p:cNvSpPr>
            <p:nvPr/>
          </p:nvSpPr>
          <p:spPr bwMode="auto">
            <a:xfrm>
              <a:off x="1233" y="1945"/>
              <a:ext cx="21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100</a:t>
              </a:r>
              <a:endParaRPr kumimoji="0" lang="cs-CZ" altLang="cs-CZ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44" name="Line 27"/>
            <p:cNvSpPr>
              <a:spLocks noChangeShapeType="1"/>
            </p:cNvSpPr>
            <p:nvPr/>
          </p:nvSpPr>
          <p:spPr bwMode="auto">
            <a:xfrm flipH="1">
              <a:off x="1488" y="1647"/>
              <a:ext cx="53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45" name="Rectangle 28"/>
            <p:cNvSpPr>
              <a:spLocks noChangeArrowheads="1"/>
            </p:cNvSpPr>
            <p:nvPr/>
          </p:nvSpPr>
          <p:spPr bwMode="auto">
            <a:xfrm>
              <a:off x="1233" y="1572"/>
              <a:ext cx="21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125</a:t>
              </a:r>
              <a:endParaRPr kumimoji="0" lang="cs-CZ" altLang="cs-CZ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46" name="Rectangle 29"/>
            <p:cNvSpPr>
              <a:spLocks noChangeArrowheads="1"/>
            </p:cNvSpPr>
            <p:nvPr/>
          </p:nvSpPr>
          <p:spPr bwMode="auto">
            <a:xfrm rot="-5400000">
              <a:off x="816" y="2467"/>
              <a:ext cx="37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unit/g</a:t>
              </a:r>
              <a:endParaRPr kumimoji="0" lang="cs-CZ" altLang="cs-CZ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1934" name="Rectangle 30"/>
            <p:cNvSpPr>
              <a:spLocks noChangeArrowheads="1"/>
            </p:cNvSpPr>
            <p:nvPr/>
          </p:nvSpPr>
          <p:spPr bwMode="auto">
            <a:xfrm>
              <a:off x="1596" y="2448"/>
              <a:ext cx="362" cy="1062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30196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30196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48" name="Text Box 31"/>
            <p:cNvSpPr txBox="1">
              <a:spLocks noChangeArrowheads="1"/>
            </p:cNvSpPr>
            <p:nvPr/>
          </p:nvSpPr>
          <p:spPr bwMode="auto">
            <a:xfrm>
              <a:off x="1670" y="2160"/>
              <a:ext cx="19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2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*</a:t>
              </a:r>
            </a:p>
          </p:txBody>
        </p:sp>
        <p:sp>
          <p:nvSpPr>
            <p:cNvPr id="367649" name="Text Box 32"/>
            <p:cNvSpPr txBox="1">
              <a:spLocks noChangeArrowheads="1"/>
            </p:cNvSpPr>
            <p:nvPr/>
          </p:nvSpPr>
          <p:spPr bwMode="auto">
            <a:xfrm>
              <a:off x="2122" y="2160"/>
              <a:ext cx="19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2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*</a:t>
              </a:r>
            </a:p>
          </p:txBody>
        </p:sp>
        <p:sp>
          <p:nvSpPr>
            <p:cNvPr id="367650" name="Text Box 33"/>
            <p:cNvSpPr txBox="1">
              <a:spLocks noChangeArrowheads="1"/>
            </p:cNvSpPr>
            <p:nvPr/>
          </p:nvSpPr>
          <p:spPr bwMode="auto">
            <a:xfrm>
              <a:off x="2601" y="2160"/>
              <a:ext cx="19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2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*</a:t>
              </a:r>
            </a:p>
          </p:txBody>
        </p:sp>
        <p:sp>
          <p:nvSpPr>
            <p:cNvPr id="367651" name="Text Box 34"/>
            <p:cNvSpPr txBox="1">
              <a:spLocks noChangeArrowheads="1"/>
            </p:cNvSpPr>
            <p:nvPr/>
          </p:nvSpPr>
          <p:spPr bwMode="auto">
            <a:xfrm>
              <a:off x="3537" y="2306"/>
              <a:ext cx="19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2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*</a:t>
              </a:r>
            </a:p>
          </p:txBody>
        </p:sp>
        <p:sp>
          <p:nvSpPr>
            <p:cNvPr id="367652" name="Text Box 35"/>
            <p:cNvSpPr txBox="1">
              <a:spLocks noChangeArrowheads="1"/>
            </p:cNvSpPr>
            <p:nvPr/>
          </p:nvSpPr>
          <p:spPr bwMode="auto">
            <a:xfrm>
              <a:off x="3995" y="1979"/>
              <a:ext cx="19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2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*</a:t>
              </a:r>
            </a:p>
          </p:txBody>
        </p:sp>
        <p:sp>
          <p:nvSpPr>
            <p:cNvPr id="251940" name="Rectangle 36"/>
            <p:cNvSpPr>
              <a:spLocks noChangeArrowheads="1"/>
            </p:cNvSpPr>
            <p:nvPr/>
          </p:nvSpPr>
          <p:spPr bwMode="auto">
            <a:xfrm>
              <a:off x="2060" y="2472"/>
              <a:ext cx="362" cy="103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30196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30196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1941" name="Rectangle 37"/>
            <p:cNvSpPr>
              <a:spLocks noChangeArrowheads="1"/>
            </p:cNvSpPr>
            <p:nvPr/>
          </p:nvSpPr>
          <p:spPr bwMode="auto">
            <a:xfrm>
              <a:off x="2528" y="2451"/>
              <a:ext cx="362" cy="105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30196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30196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1942" name="Rectangle 38"/>
            <p:cNvSpPr>
              <a:spLocks noChangeArrowheads="1"/>
            </p:cNvSpPr>
            <p:nvPr/>
          </p:nvSpPr>
          <p:spPr bwMode="auto">
            <a:xfrm>
              <a:off x="2996" y="1924"/>
              <a:ext cx="362" cy="158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30196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30196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1943" name="Rectangle 39"/>
            <p:cNvSpPr>
              <a:spLocks noChangeArrowheads="1"/>
            </p:cNvSpPr>
            <p:nvPr/>
          </p:nvSpPr>
          <p:spPr bwMode="auto">
            <a:xfrm>
              <a:off x="3460" y="2596"/>
              <a:ext cx="362" cy="914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30196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30196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1944" name="Rectangle 40"/>
            <p:cNvSpPr>
              <a:spLocks noChangeArrowheads="1"/>
            </p:cNvSpPr>
            <p:nvPr/>
          </p:nvSpPr>
          <p:spPr bwMode="auto">
            <a:xfrm>
              <a:off x="3928" y="2300"/>
              <a:ext cx="362" cy="1210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30196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30196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1945" name="Rectangle 41"/>
            <p:cNvSpPr>
              <a:spLocks noChangeArrowheads="1"/>
            </p:cNvSpPr>
            <p:nvPr/>
          </p:nvSpPr>
          <p:spPr bwMode="auto">
            <a:xfrm>
              <a:off x="4396" y="1776"/>
              <a:ext cx="362" cy="1734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30196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30196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7659" name="Rectangle 42"/>
            <p:cNvSpPr>
              <a:spLocks noChangeArrowheads="1"/>
            </p:cNvSpPr>
            <p:nvPr/>
          </p:nvSpPr>
          <p:spPr bwMode="auto">
            <a:xfrm>
              <a:off x="1837" y="1206"/>
              <a:ext cx="22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% of normoxemic values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655670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81000" y="1066800"/>
            <a:ext cx="8458200" cy="4724400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24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76200" y="6248400"/>
          <a:ext cx="5556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2457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248400"/>
                        <a:ext cx="5556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55650" y="1484313"/>
            <a:ext cx="8001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Late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effects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background</a:t>
            </a: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adult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operated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cyanotic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congenital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heart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disease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during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infancy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steadily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increases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group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approaches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rising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risk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ischemic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heart</a:t>
            </a:r>
            <a:r>
              <a:rPr kumimoji="0" lang="cs-CZ" altLang="cs-CZ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disease</a:t>
            </a:r>
            <a:endParaRPr kumimoji="0" lang="cs-CZ" altLang="cs-CZ" sz="3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61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450" name="Group 47"/>
          <p:cNvGrpSpPr>
            <a:grpSpLocks/>
          </p:cNvGrpSpPr>
          <p:nvPr/>
        </p:nvGrpSpPr>
        <p:grpSpPr bwMode="auto">
          <a:xfrm>
            <a:off x="323850" y="330200"/>
            <a:ext cx="8426450" cy="6470650"/>
            <a:chOff x="204" y="208"/>
            <a:chExt cx="5308" cy="4076"/>
          </a:xfrm>
        </p:grpSpPr>
        <p:sp>
          <p:nvSpPr>
            <p:cNvPr id="360451" name="Rectangle 2"/>
            <p:cNvSpPr>
              <a:spLocks noChangeArrowheads="1"/>
            </p:cNvSpPr>
            <p:nvPr/>
          </p:nvSpPr>
          <p:spPr bwMode="auto">
            <a:xfrm>
              <a:off x="720" y="1017"/>
              <a:ext cx="4416" cy="2866"/>
            </a:xfrm>
            <a:prstGeom prst="rect">
              <a:avLst/>
            </a:prstGeom>
            <a:gradFill rotWithShape="0">
              <a:gsLst>
                <a:gs pos="0">
                  <a:srgbClr val="00005E"/>
                </a:gs>
                <a:gs pos="50000">
                  <a:srgbClr val="0000CC"/>
                </a:gs>
                <a:gs pos="100000">
                  <a:srgbClr val="00005E"/>
                </a:gs>
              </a:gsLst>
              <a:lin ang="5400000" scaled="1"/>
            </a:gra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2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52" name="Text Box 3"/>
            <p:cNvSpPr txBox="1">
              <a:spLocks noChangeArrowheads="1"/>
            </p:cNvSpPr>
            <p:nvPr/>
          </p:nvSpPr>
          <p:spPr bwMode="auto">
            <a:xfrm>
              <a:off x="565" y="208"/>
              <a:ext cx="4722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LATE EFFECTS OF PERINATAL HYPOXIA </a:t>
              </a:r>
              <a:r>
                <a:rPr kumimoji="0" lang="cs-CZ" alt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infarct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size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-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adult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male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rat</a:t>
              </a:r>
              <a:endPara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0453" name="Text Box 5"/>
            <p:cNvSpPr txBox="1">
              <a:spLocks noChangeArrowheads="1"/>
            </p:cNvSpPr>
            <p:nvPr/>
          </p:nvSpPr>
          <p:spPr bwMode="auto">
            <a:xfrm>
              <a:off x="3878" y="3884"/>
              <a:ext cx="163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7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Li et al. 2003</a:t>
              </a:r>
            </a:p>
          </p:txBody>
        </p:sp>
        <p:graphicFrame>
          <p:nvGraphicFramePr>
            <p:cNvPr id="360454" name="Object 6"/>
            <p:cNvGraphicFramePr>
              <a:graphicFrameLocks noChangeAspect="1"/>
            </p:cNvGraphicFramePr>
            <p:nvPr/>
          </p:nvGraphicFramePr>
          <p:xfrm>
            <a:off x="204" y="3974"/>
            <a:ext cx="256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3593651" imgH="3593651" progId="Photoshop.Image.6">
                    <p:embed/>
                  </p:oleObj>
                </mc:Choice>
                <mc:Fallback>
                  <p:oleObj name="Image" r:id="rId3" imgW="3593651" imgH="3593651" progId="Photoshop.Image.6">
                    <p:embed/>
                    <p:pic>
                      <p:nvPicPr>
                        <p:cNvPr id="36045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3974"/>
                          <a:ext cx="256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0455" name="Line 7"/>
            <p:cNvSpPr>
              <a:spLocks noChangeShapeType="1"/>
            </p:cNvSpPr>
            <p:nvPr/>
          </p:nvSpPr>
          <p:spPr bwMode="auto">
            <a:xfrm flipV="1">
              <a:off x="3306" y="1670"/>
              <a:ext cx="1" cy="1840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56" name="Line 8"/>
            <p:cNvSpPr>
              <a:spLocks noChangeShapeType="1"/>
            </p:cNvSpPr>
            <p:nvPr/>
          </p:nvSpPr>
          <p:spPr bwMode="auto">
            <a:xfrm>
              <a:off x="3306" y="1670"/>
              <a:ext cx="1" cy="1840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57" name="Line 9"/>
            <p:cNvSpPr>
              <a:spLocks noChangeShapeType="1"/>
            </p:cNvSpPr>
            <p:nvPr/>
          </p:nvSpPr>
          <p:spPr bwMode="auto">
            <a:xfrm>
              <a:off x="3306" y="1670"/>
              <a:ext cx="901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58" name="Line 10"/>
            <p:cNvSpPr>
              <a:spLocks noChangeShapeType="1"/>
            </p:cNvSpPr>
            <p:nvPr/>
          </p:nvSpPr>
          <p:spPr bwMode="auto">
            <a:xfrm flipH="1">
              <a:off x="3306" y="1670"/>
              <a:ext cx="901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59" name="Line 11"/>
            <p:cNvSpPr>
              <a:spLocks noChangeShapeType="1"/>
            </p:cNvSpPr>
            <p:nvPr/>
          </p:nvSpPr>
          <p:spPr bwMode="auto">
            <a:xfrm flipV="1">
              <a:off x="4207" y="1670"/>
              <a:ext cx="1" cy="1840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60" name="Line 12"/>
            <p:cNvSpPr>
              <a:spLocks noChangeShapeType="1"/>
            </p:cNvSpPr>
            <p:nvPr/>
          </p:nvSpPr>
          <p:spPr bwMode="auto">
            <a:xfrm>
              <a:off x="4207" y="1670"/>
              <a:ext cx="1" cy="1840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61" name="Line 13"/>
            <p:cNvSpPr>
              <a:spLocks noChangeShapeType="1"/>
            </p:cNvSpPr>
            <p:nvPr/>
          </p:nvSpPr>
          <p:spPr bwMode="auto">
            <a:xfrm>
              <a:off x="3306" y="3510"/>
              <a:ext cx="901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62" name="Line 14"/>
            <p:cNvSpPr>
              <a:spLocks noChangeShapeType="1"/>
            </p:cNvSpPr>
            <p:nvPr/>
          </p:nvSpPr>
          <p:spPr bwMode="auto">
            <a:xfrm flipH="1">
              <a:off x="3306" y="3510"/>
              <a:ext cx="901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63" name="Line 15"/>
            <p:cNvSpPr>
              <a:spLocks noChangeShapeType="1"/>
            </p:cNvSpPr>
            <p:nvPr/>
          </p:nvSpPr>
          <p:spPr bwMode="auto">
            <a:xfrm>
              <a:off x="3532" y="1459"/>
              <a:ext cx="451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64" name="Line 16"/>
            <p:cNvSpPr>
              <a:spLocks noChangeShapeType="1"/>
            </p:cNvSpPr>
            <p:nvPr/>
          </p:nvSpPr>
          <p:spPr bwMode="auto">
            <a:xfrm>
              <a:off x="3757" y="1459"/>
              <a:ext cx="1" cy="21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65" name="Line 17"/>
            <p:cNvSpPr>
              <a:spLocks noChangeShapeType="1"/>
            </p:cNvSpPr>
            <p:nvPr/>
          </p:nvSpPr>
          <p:spPr bwMode="auto">
            <a:xfrm flipV="1">
              <a:off x="1955" y="3247"/>
              <a:ext cx="1" cy="263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66" name="Line 18"/>
            <p:cNvSpPr>
              <a:spLocks noChangeShapeType="1"/>
            </p:cNvSpPr>
            <p:nvPr/>
          </p:nvSpPr>
          <p:spPr bwMode="auto">
            <a:xfrm>
              <a:off x="1955" y="3247"/>
              <a:ext cx="1" cy="263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67" name="Line 19"/>
            <p:cNvSpPr>
              <a:spLocks noChangeShapeType="1"/>
            </p:cNvSpPr>
            <p:nvPr/>
          </p:nvSpPr>
          <p:spPr bwMode="auto">
            <a:xfrm>
              <a:off x="1955" y="3247"/>
              <a:ext cx="901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68" name="Line 20"/>
            <p:cNvSpPr>
              <a:spLocks noChangeShapeType="1"/>
            </p:cNvSpPr>
            <p:nvPr/>
          </p:nvSpPr>
          <p:spPr bwMode="auto">
            <a:xfrm flipH="1">
              <a:off x="1955" y="3247"/>
              <a:ext cx="901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69" name="Line 21"/>
            <p:cNvSpPr>
              <a:spLocks noChangeShapeType="1"/>
            </p:cNvSpPr>
            <p:nvPr/>
          </p:nvSpPr>
          <p:spPr bwMode="auto">
            <a:xfrm flipV="1">
              <a:off x="2856" y="3247"/>
              <a:ext cx="1" cy="263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70" name="Line 22"/>
            <p:cNvSpPr>
              <a:spLocks noChangeShapeType="1"/>
            </p:cNvSpPr>
            <p:nvPr/>
          </p:nvSpPr>
          <p:spPr bwMode="auto">
            <a:xfrm>
              <a:off x="2856" y="3247"/>
              <a:ext cx="1" cy="263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71" name="Line 23"/>
            <p:cNvSpPr>
              <a:spLocks noChangeShapeType="1"/>
            </p:cNvSpPr>
            <p:nvPr/>
          </p:nvSpPr>
          <p:spPr bwMode="auto">
            <a:xfrm>
              <a:off x="1955" y="3510"/>
              <a:ext cx="901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72" name="Line 24"/>
            <p:cNvSpPr>
              <a:spLocks noChangeShapeType="1"/>
            </p:cNvSpPr>
            <p:nvPr/>
          </p:nvSpPr>
          <p:spPr bwMode="auto">
            <a:xfrm flipH="1">
              <a:off x="1955" y="3510"/>
              <a:ext cx="901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73" name="Line 25"/>
            <p:cNvSpPr>
              <a:spLocks noChangeShapeType="1"/>
            </p:cNvSpPr>
            <p:nvPr/>
          </p:nvSpPr>
          <p:spPr bwMode="auto">
            <a:xfrm>
              <a:off x="2181" y="3235"/>
              <a:ext cx="450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74" name="Line 26"/>
            <p:cNvSpPr>
              <a:spLocks noChangeShapeType="1"/>
            </p:cNvSpPr>
            <p:nvPr/>
          </p:nvSpPr>
          <p:spPr bwMode="auto">
            <a:xfrm>
              <a:off x="2405" y="3235"/>
              <a:ext cx="1" cy="12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75" name="Line 27"/>
            <p:cNvSpPr>
              <a:spLocks noChangeShapeType="1"/>
            </p:cNvSpPr>
            <p:nvPr/>
          </p:nvSpPr>
          <p:spPr bwMode="auto">
            <a:xfrm>
              <a:off x="1504" y="3510"/>
              <a:ext cx="3155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76" name="Rectangle 28"/>
            <p:cNvSpPr>
              <a:spLocks noChangeArrowheads="1"/>
            </p:cNvSpPr>
            <p:nvPr/>
          </p:nvSpPr>
          <p:spPr bwMode="auto">
            <a:xfrm>
              <a:off x="2112" y="3575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controls</a:t>
              </a:r>
              <a:endPara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77" name="Rectangle 29"/>
            <p:cNvSpPr>
              <a:spLocks noChangeArrowheads="1"/>
            </p:cNvSpPr>
            <p:nvPr/>
          </p:nvSpPr>
          <p:spPr bwMode="auto">
            <a:xfrm>
              <a:off x="3434" y="3575"/>
              <a:ext cx="5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hypoxia</a:t>
              </a:r>
              <a:endPara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78" name="Line 30"/>
            <p:cNvSpPr>
              <a:spLocks noChangeShapeType="1"/>
            </p:cNvSpPr>
            <p:nvPr/>
          </p:nvSpPr>
          <p:spPr bwMode="auto">
            <a:xfrm flipV="1">
              <a:off x="1504" y="1407"/>
              <a:ext cx="1" cy="2103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79" name="Line 31"/>
            <p:cNvSpPr>
              <a:spLocks noChangeShapeType="1"/>
            </p:cNvSpPr>
            <p:nvPr/>
          </p:nvSpPr>
          <p:spPr bwMode="auto">
            <a:xfrm flipH="1">
              <a:off x="1447" y="3510"/>
              <a:ext cx="57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80" name="Rectangle 32"/>
            <p:cNvSpPr>
              <a:spLocks noChangeArrowheads="1"/>
            </p:cNvSpPr>
            <p:nvPr/>
          </p:nvSpPr>
          <p:spPr bwMode="auto">
            <a:xfrm>
              <a:off x="1316" y="3415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</a:t>
              </a:r>
              <a:endPara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81" name="Line 33"/>
            <p:cNvSpPr>
              <a:spLocks noChangeShapeType="1"/>
            </p:cNvSpPr>
            <p:nvPr/>
          </p:nvSpPr>
          <p:spPr bwMode="auto">
            <a:xfrm flipH="1">
              <a:off x="1447" y="2984"/>
              <a:ext cx="57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82" name="Rectangle 34"/>
            <p:cNvSpPr>
              <a:spLocks noChangeArrowheads="1"/>
            </p:cNvSpPr>
            <p:nvPr/>
          </p:nvSpPr>
          <p:spPr bwMode="auto">
            <a:xfrm>
              <a:off x="1316" y="2889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endPara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83" name="Line 35"/>
            <p:cNvSpPr>
              <a:spLocks noChangeShapeType="1"/>
            </p:cNvSpPr>
            <p:nvPr/>
          </p:nvSpPr>
          <p:spPr bwMode="auto">
            <a:xfrm flipH="1">
              <a:off x="1447" y="2458"/>
              <a:ext cx="57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84" name="Rectangle 36"/>
            <p:cNvSpPr>
              <a:spLocks noChangeArrowheads="1"/>
            </p:cNvSpPr>
            <p:nvPr/>
          </p:nvSpPr>
          <p:spPr bwMode="auto">
            <a:xfrm>
              <a:off x="1316" y="2363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4</a:t>
              </a:r>
              <a:endPara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85" name="Line 37"/>
            <p:cNvSpPr>
              <a:spLocks noChangeShapeType="1"/>
            </p:cNvSpPr>
            <p:nvPr/>
          </p:nvSpPr>
          <p:spPr bwMode="auto">
            <a:xfrm flipH="1">
              <a:off x="1447" y="1933"/>
              <a:ext cx="57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86" name="Rectangle 38"/>
            <p:cNvSpPr>
              <a:spLocks noChangeArrowheads="1"/>
            </p:cNvSpPr>
            <p:nvPr/>
          </p:nvSpPr>
          <p:spPr bwMode="auto">
            <a:xfrm>
              <a:off x="1316" y="183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endPara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87" name="Line 39"/>
            <p:cNvSpPr>
              <a:spLocks noChangeShapeType="1"/>
            </p:cNvSpPr>
            <p:nvPr/>
          </p:nvSpPr>
          <p:spPr bwMode="auto">
            <a:xfrm flipH="1">
              <a:off x="1447" y="1407"/>
              <a:ext cx="57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88" name="Rectangle 40"/>
            <p:cNvSpPr>
              <a:spLocks noChangeArrowheads="1"/>
            </p:cNvSpPr>
            <p:nvPr/>
          </p:nvSpPr>
          <p:spPr bwMode="auto">
            <a:xfrm>
              <a:off x="1316" y="131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8</a:t>
              </a:r>
              <a:endPara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89" name="Rectangle 41"/>
            <p:cNvSpPr>
              <a:spLocks noChangeArrowheads="1"/>
            </p:cNvSpPr>
            <p:nvPr/>
          </p:nvSpPr>
          <p:spPr bwMode="auto">
            <a:xfrm>
              <a:off x="3056" y="4073"/>
              <a:ext cx="4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.</a:t>
              </a:r>
              <a:endPara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90" name="Rectangle 42"/>
            <p:cNvSpPr>
              <a:spLocks noChangeArrowheads="1"/>
            </p:cNvSpPr>
            <p:nvPr/>
          </p:nvSpPr>
          <p:spPr bwMode="auto">
            <a:xfrm rot="-5400000">
              <a:off x="598" y="2172"/>
              <a:ext cx="77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Infarct size</a:t>
              </a:r>
              <a:b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(%  LV)</a:t>
              </a:r>
            </a:p>
          </p:txBody>
        </p:sp>
        <p:sp>
          <p:nvSpPr>
            <p:cNvPr id="148523" name="Rectangle 43"/>
            <p:cNvSpPr>
              <a:spLocks noChangeArrowheads="1"/>
            </p:cNvSpPr>
            <p:nvPr/>
          </p:nvSpPr>
          <p:spPr bwMode="auto">
            <a:xfrm>
              <a:off x="1950" y="3237"/>
              <a:ext cx="914" cy="27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8524" name="Rectangle 44"/>
            <p:cNvSpPr>
              <a:spLocks noChangeArrowheads="1"/>
            </p:cNvSpPr>
            <p:nvPr/>
          </p:nvSpPr>
          <p:spPr bwMode="auto">
            <a:xfrm>
              <a:off x="3300" y="1659"/>
              <a:ext cx="913" cy="184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0493" name="Rectangle 46"/>
            <p:cNvSpPr>
              <a:spLocks noChangeArrowheads="1"/>
            </p:cNvSpPr>
            <p:nvPr/>
          </p:nvSpPr>
          <p:spPr bwMode="auto">
            <a:xfrm>
              <a:off x="3648" y="1142"/>
              <a:ext cx="2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24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098" name="Group 2"/>
          <p:cNvGrpSpPr>
            <a:grpSpLocks/>
          </p:cNvGrpSpPr>
          <p:nvPr/>
        </p:nvGrpSpPr>
        <p:grpSpPr bwMode="auto">
          <a:xfrm>
            <a:off x="755650" y="260350"/>
            <a:ext cx="7704138" cy="6384925"/>
            <a:chOff x="476" y="119"/>
            <a:chExt cx="4853" cy="4022"/>
          </a:xfrm>
        </p:grpSpPr>
        <p:sp>
          <p:nvSpPr>
            <p:cNvPr id="388099" name="Rectangle 3"/>
            <p:cNvSpPr>
              <a:spLocks noChangeArrowheads="1"/>
            </p:cNvSpPr>
            <p:nvPr/>
          </p:nvSpPr>
          <p:spPr bwMode="auto">
            <a:xfrm>
              <a:off x="476" y="981"/>
              <a:ext cx="4853" cy="2857"/>
            </a:xfrm>
            <a:prstGeom prst="rect">
              <a:avLst/>
            </a:prstGeom>
            <a:gradFill rotWithShape="0">
              <a:gsLst>
                <a:gs pos="0">
                  <a:srgbClr val="00005E"/>
                </a:gs>
                <a:gs pos="50000">
                  <a:srgbClr val="0000CC"/>
                </a:gs>
                <a:gs pos="100000">
                  <a:srgbClr val="00005E"/>
                </a:gs>
              </a:gsLst>
              <a:lin ang="5400000" scaled="1"/>
            </a:gra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2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8100" name="Text Box 4"/>
            <p:cNvSpPr txBox="1">
              <a:spLocks noChangeArrowheads="1"/>
            </p:cNvSpPr>
            <p:nvPr/>
          </p:nvSpPr>
          <p:spPr bwMode="auto">
            <a:xfrm>
              <a:off x="644" y="119"/>
              <a:ext cx="4493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LATE EFFECTS OF PERINATAL HYPOXIA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cardiac remodeling in adult male rats</a:t>
              </a:r>
            </a:p>
          </p:txBody>
        </p:sp>
        <p:sp>
          <p:nvSpPr>
            <p:cNvPr id="388101" name="Text Box 5"/>
            <p:cNvSpPr txBox="1">
              <a:spLocks noChangeArrowheads="1"/>
            </p:cNvSpPr>
            <p:nvPr/>
          </p:nvSpPr>
          <p:spPr bwMode="auto">
            <a:xfrm>
              <a:off x="4150" y="3929"/>
              <a:ext cx="9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Xu et al., 2006</a:t>
              </a:r>
            </a:p>
          </p:txBody>
        </p:sp>
        <p:graphicFrame>
          <p:nvGraphicFramePr>
            <p:cNvPr id="388102" name="Object 6"/>
            <p:cNvGraphicFramePr>
              <a:graphicFrameLocks noChangeAspect="1"/>
            </p:cNvGraphicFramePr>
            <p:nvPr/>
          </p:nvGraphicFramePr>
          <p:xfrm>
            <a:off x="3313" y="1562"/>
            <a:ext cx="1654" cy="2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Project" r:id="rId3" imgW="1877568" imgH="2429256" progId="Prism.Document">
                    <p:embed/>
                  </p:oleObj>
                </mc:Choice>
                <mc:Fallback>
                  <p:oleObj name="Prism Project" r:id="rId3" imgW="1877568" imgH="2429256" progId="Prism.Document">
                    <p:embed/>
                    <p:pic>
                      <p:nvPicPr>
                        <p:cNvPr id="38810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3" y="1562"/>
                          <a:ext cx="1654" cy="21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8103" name="Object 7"/>
            <p:cNvGraphicFramePr>
              <a:graphicFrameLocks noChangeAspect="1"/>
            </p:cNvGraphicFramePr>
            <p:nvPr/>
          </p:nvGraphicFramePr>
          <p:xfrm>
            <a:off x="1066" y="1562"/>
            <a:ext cx="1654" cy="2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Project" r:id="rId5" imgW="1877568" imgH="2429256" progId="Prism.Document">
                    <p:embed/>
                  </p:oleObj>
                </mc:Choice>
                <mc:Fallback>
                  <p:oleObj name="Prism Project" r:id="rId5" imgW="1877568" imgH="2429256" progId="Prism.Document">
                    <p:embed/>
                    <p:pic>
                      <p:nvPicPr>
                        <p:cNvPr id="38810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" y="1562"/>
                          <a:ext cx="1654" cy="21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8104" name="Text Box 8"/>
            <p:cNvSpPr txBox="1">
              <a:spLocks noChangeArrowheads="1"/>
            </p:cNvSpPr>
            <p:nvPr/>
          </p:nvSpPr>
          <p:spPr bwMode="auto">
            <a:xfrm rot="-5400000">
              <a:off x="278" y="2403"/>
              <a:ext cx="13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Collagen I (% of control)</a:t>
              </a:r>
            </a:p>
          </p:txBody>
        </p:sp>
        <p:sp>
          <p:nvSpPr>
            <p:cNvPr id="388105" name="Text Box 9"/>
            <p:cNvSpPr txBox="1">
              <a:spLocks noChangeArrowheads="1"/>
            </p:cNvSpPr>
            <p:nvPr/>
          </p:nvSpPr>
          <p:spPr bwMode="auto">
            <a:xfrm>
              <a:off x="1363" y="1117"/>
              <a:ext cx="8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Collagen I</a:t>
              </a:r>
            </a:p>
          </p:txBody>
        </p:sp>
        <p:sp>
          <p:nvSpPr>
            <p:cNvPr id="388106" name="Text Box 10"/>
            <p:cNvSpPr txBox="1">
              <a:spLocks noChangeArrowheads="1"/>
            </p:cNvSpPr>
            <p:nvPr/>
          </p:nvSpPr>
          <p:spPr bwMode="auto">
            <a:xfrm>
              <a:off x="3676" y="1117"/>
              <a:ext cx="9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Collagen III</a:t>
              </a:r>
            </a:p>
          </p:txBody>
        </p:sp>
        <p:sp>
          <p:nvSpPr>
            <p:cNvPr id="388107" name="Text Box 11"/>
            <p:cNvSpPr txBox="1">
              <a:spLocks noChangeArrowheads="1"/>
            </p:cNvSpPr>
            <p:nvPr/>
          </p:nvSpPr>
          <p:spPr bwMode="auto">
            <a:xfrm rot="-5400000">
              <a:off x="2490" y="2367"/>
              <a:ext cx="13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Collagen III (% of control)</a:t>
              </a:r>
            </a:p>
          </p:txBody>
        </p:sp>
        <p:sp>
          <p:nvSpPr>
            <p:cNvPr id="385036" name="Rectangle 12"/>
            <p:cNvSpPr>
              <a:spLocks noChangeArrowheads="1"/>
            </p:cNvSpPr>
            <p:nvPr/>
          </p:nvSpPr>
          <p:spPr bwMode="auto">
            <a:xfrm>
              <a:off x="1509" y="2670"/>
              <a:ext cx="306" cy="642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5037" name="Rectangle 13"/>
            <p:cNvSpPr>
              <a:spLocks noChangeArrowheads="1"/>
            </p:cNvSpPr>
            <p:nvPr/>
          </p:nvSpPr>
          <p:spPr bwMode="auto">
            <a:xfrm>
              <a:off x="3757" y="2670"/>
              <a:ext cx="306" cy="642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5038" name="Rectangle 14"/>
            <p:cNvSpPr>
              <a:spLocks noChangeArrowheads="1"/>
            </p:cNvSpPr>
            <p:nvPr/>
          </p:nvSpPr>
          <p:spPr bwMode="auto">
            <a:xfrm>
              <a:off x="1969" y="1766"/>
              <a:ext cx="305" cy="154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5039" name="Rectangle 15"/>
            <p:cNvSpPr>
              <a:spLocks noChangeArrowheads="1"/>
            </p:cNvSpPr>
            <p:nvPr/>
          </p:nvSpPr>
          <p:spPr bwMode="auto">
            <a:xfrm>
              <a:off x="4215" y="2218"/>
              <a:ext cx="306" cy="1094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8112" name="Text Box 16"/>
            <p:cNvSpPr txBox="1">
              <a:spLocks noChangeArrowheads="1"/>
            </p:cNvSpPr>
            <p:nvPr/>
          </p:nvSpPr>
          <p:spPr bwMode="auto">
            <a:xfrm>
              <a:off x="2018" y="1456"/>
              <a:ext cx="2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388113" name="Text Box 17"/>
            <p:cNvSpPr txBox="1">
              <a:spLocks noChangeArrowheads="1"/>
            </p:cNvSpPr>
            <p:nvPr/>
          </p:nvSpPr>
          <p:spPr bwMode="auto">
            <a:xfrm>
              <a:off x="4250" y="1882"/>
              <a:ext cx="2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178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474" name="Group 73"/>
          <p:cNvGrpSpPr>
            <a:grpSpLocks/>
          </p:cNvGrpSpPr>
          <p:nvPr/>
        </p:nvGrpSpPr>
        <p:grpSpPr bwMode="auto">
          <a:xfrm>
            <a:off x="282575" y="217488"/>
            <a:ext cx="7974013" cy="6451600"/>
            <a:chOff x="178" y="256"/>
            <a:chExt cx="5023" cy="4064"/>
          </a:xfrm>
        </p:grpSpPr>
        <p:graphicFrame>
          <p:nvGraphicFramePr>
            <p:cNvPr id="361475" name="Object 2"/>
            <p:cNvGraphicFramePr>
              <a:graphicFrameLocks noChangeAspect="1"/>
            </p:cNvGraphicFramePr>
            <p:nvPr/>
          </p:nvGraphicFramePr>
          <p:xfrm>
            <a:off x="178" y="3970"/>
            <a:ext cx="350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3593651" imgH="3593651" progId="Photoshop.Image.6">
                    <p:embed/>
                  </p:oleObj>
                </mc:Choice>
                <mc:Fallback>
                  <p:oleObj name="Image" r:id="rId3" imgW="3593651" imgH="3593651" progId="Photoshop.Image.6">
                    <p:embed/>
                    <p:pic>
                      <p:nvPicPr>
                        <p:cNvPr id="361475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" y="3970"/>
                          <a:ext cx="350" cy="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1476" name="Text Box 3"/>
            <p:cNvSpPr txBox="1">
              <a:spLocks noChangeArrowheads="1"/>
            </p:cNvSpPr>
            <p:nvPr/>
          </p:nvSpPr>
          <p:spPr bwMode="auto">
            <a:xfrm>
              <a:off x="704" y="256"/>
              <a:ext cx="4497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SEX-DEPENDENT LATE EFFECTS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ON CARDIAC TOLERANCE TO ISCHEMIA</a:t>
              </a:r>
            </a:p>
          </p:txBody>
        </p:sp>
        <p:sp>
          <p:nvSpPr>
            <p:cNvPr id="361477" name="Text Box 4"/>
            <p:cNvSpPr txBox="1">
              <a:spLocks noChangeArrowheads="1"/>
            </p:cNvSpPr>
            <p:nvPr/>
          </p:nvSpPr>
          <p:spPr bwMode="auto">
            <a:xfrm>
              <a:off x="3627" y="4068"/>
              <a:ext cx="141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Netuka et al. 2006</a:t>
              </a:r>
            </a:p>
          </p:txBody>
        </p:sp>
        <p:sp>
          <p:nvSpPr>
            <p:cNvPr id="361478" name="Rectangle 5"/>
            <p:cNvSpPr>
              <a:spLocks noChangeArrowheads="1"/>
            </p:cNvSpPr>
            <p:nvPr/>
          </p:nvSpPr>
          <p:spPr bwMode="auto">
            <a:xfrm>
              <a:off x="912" y="1248"/>
              <a:ext cx="4080" cy="2784"/>
            </a:xfrm>
            <a:prstGeom prst="rect">
              <a:avLst/>
            </a:prstGeom>
            <a:gradFill rotWithShape="0">
              <a:gsLst>
                <a:gs pos="0">
                  <a:srgbClr val="00005E"/>
                </a:gs>
                <a:gs pos="50000">
                  <a:srgbClr val="0000CC"/>
                </a:gs>
                <a:gs pos="100000">
                  <a:srgbClr val="00005E"/>
                </a:gs>
              </a:gsLst>
              <a:lin ang="5400000" scaled="1"/>
            </a:gra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2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479" name="Line 6"/>
            <p:cNvSpPr>
              <a:spLocks noChangeShapeType="1"/>
            </p:cNvSpPr>
            <p:nvPr/>
          </p:nvSpPr>
          <p:spPr bwMode="auto">
            <a:xfrm flipV="1">
              <a:off x="2485" y="2197"/>
              <a:ext cx="1" cy="1215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480" name="Line 7"/>
            <p:cNvSpPr>
              <a:spLocks noChangeShapeType="1"/>
            </p:cNvSpPr>
            <p:nvPr/>
          </p:nvSpPr>
          <p:spPr bwMode="auto">
            <a:xfrm>
              <a:off x="2485" y="2197"/>
              <a:ext cx="1" cy="1215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481" name="Line 8"/>
            <p:cNvSpPr>
              <a:spLocks noChangeShapeType="1"/>
            </p:cNvSpPr>
            <p:nvPr/>
          </p:nvSpPr>
          <p:spPr bwMode="auto">
            <a:xfrm>
              <a:off x="2485" y="2197"/>
              <a:ext cx="456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482" name="Line 9"/>
            <p:cNvSpPr>
              <a:spLocks noChangeShapeType="1"/>
            </p:cNvSpPr>
            <p:nvPr/>
          </p:nvSpPr>
          <p:spPr bwMode="auto">
            <a:xfrm flipH="1">
              <a:off x="2485" y="2197"/>
              <a:ext cx="456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483" name="Line 10"/>
            <p:cNvSpPr>
              <a:spLocks noChangeShapeType="1"/>
            </p:cNvSpPr>
            <p:nvPr/>
          </p:nvSpPr>
          <p:spPr bwMode="auto">
            <a:xfrm flipV="1">
              <a:off x="2941" y="2197"/>
              <a:ext cx="1" cy="1215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484" name="Line 11"/>
            <p:cNvSpPr>
              <a:spLocks noChangeShapeType="1"/>
            </p:cNvSpPr>
            <p:nvPr/>
          </p:nvSpPr>
          <p:spPr bwMode="auto">
            <a:xfrm>
              <a:off x="2941" y="2197"/>
              <a:ext cx="1" cy="1215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485" name="Line 12"/>
            <p:cNvSpPr>
              <a:spLocks noChangeShapeType="1"/>
            </p:cNvSpPr>
            <p:nvPr/>
          </p:nvSpPr>
          <p:spPr bwMode="auto">
            <a:xfrm>
              <a:off x="2485" y="3412"/>
              <a:ext cx="456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486" name="Line 13"/>
            <p:cNvSpPr>
              <a:spLocks noChangeShapeType="1"/>
            </p:cNvSpPr>
            <p:nvPr/>
          </p:nvSpPr>
          <p:spPr bwMode="auto">
            <a:xfrm flipH="1">
              <a:off x="2485" y="3412"/>
              <a:ext cx="456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487" name="Line 14"/>
            <p:cNvSpPr>
              <a:spLocks noChangeShapeType="1"/>
            </p:cNvSpPr>
            <p:nvPr/>
          </p:nvSpPr>
          <p:spPr bwMode="auto">
            <a:xfrm>
              <a:off x="2599" y="1832"/>
              <a:ext cx="229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488" name="Line 15"/>
            <p:cNvSpPr>
              <a:spLocks noChangeShapeType="1"/>
            </p:cNvSpPr>
            <p:nvPr/>
          </p:nvSpPr>
          <p:spPr bwMode="auto">
            <a:xfrm>
              <a:off x="2713" y="1832"/>
              <a:ext cx="1" cy="365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489" name="Line 16"/>
            <p:cNvSpPr>
              <a:spLocks noChangeShapeType="1"/>
            </p:cNvSpPr>
            <p:nvPr/>
          </p:nvSpPr>
          <p:spPr bwMode="auto">
            <a:xfrm flipV="1">
              <a:off x="3852" y="3266"/>
              <a:ext cx="1" cy="146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490" name="Line 17"/>
            <p:cNvSpPr>
              <a:spLocks noChangeShapeType="1"/>
            </p:cNvSpPr>
            <p:nvPr/>
          </p:nvSpPr>
          <p:spPr bwMode="auto">
            <a:xfrm>
              <a:off x="3852" y="3266"/>
              <a:ext cx="1" cy="146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491" name="Line 18"/>
            <p:cNvSpPr>
              <a:spLocks noChangeShapeType="1"/>
            </p:cNvSpPr>
            <p:nvPr/>
          </p:nvSpPr>
          <p:spPr bwMode="auto">
            <a:xfrm>
              <a:off x="3852" y="3266"/>
              <a:ext cx="456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492" name="Line 19"/>
            <p:cNvSpPr>
              <a:spLocks noChangeShapeType="1"/>
            </p:cNvSpPr>
            <p:nvPr/>
          </p:nvSpPr>
          <p:spPr bwMode="auto">
            <a:xfrm flipH="1">
              <a:off x="3852" y="3266"/>
              <a:ext cx="456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493" name="Line 20"/>
            <p:cNvSpPr>
              <a:spLocks noChangeShapeType="1"/>
            </p:cNvSpPr>
            <p:nvPr/>
          </p:nvSpPr>
          <p:spPr bwMode="auto">
            <a:xfrm flipV="1">
              <a:off x="4308" y="3266"/>
              <a:ext cx="1" cy="146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494" name="Line 21"/>
            <p:cNvSpPr>
              <a:spLocks noChangeShapeType="1"/>
            </p:cNvSpPr>
            <p:nvPr/>
          </p:nvSpPr>
          <p:spPr bwMode="auto">
            <a:xfrm>
              <a:off x="4308" y="3266"/>
              <a:ext cx="1" cy="146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495" name="Line 22"/>
            <p:cNvSpPr>
              <a:spLocks noChangeShapeType="1"/>
            </p:cNvSpPr>
            <p:nvPr/>
          </p:nvSpPr>
          <p:spPr bwMode="auto">
            <a:xfrm>
              <a:off x="3852" y="3412"/>
              <a:ext cx="456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496" name="Line 23"/>
            <p:cNvSpPr>
              <a:spLocks noChangeShapeType="1"/>
            </p:cNvSpPr>
            <p:nvPr/>
          </p:nvSpPr>
          <p:spPr bwMode="auto">
            <a:xfrm flipH="1">
              <a:off x="3852" y="3412"/>
              <a:ext cx="456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497" name="Line 24"/>
            <p:cNvSpPr>
              <a:spLocks noChangeShapeType="1"/>
            </p:cNvSpPr>
            <p:nvPr/>
          </p:nvSpPr>
          <p:spPr bwMode="auto">
            <a:xfrm>
              <a:off x="3966" y="3193"/>
              <a:ext cx="229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498" name="Line 25"/>
            <p:cNvSpPr>
              <a:spLocks noChangeShapeType="1"/>
            </p:cNvSpPr>
            <p:nvPr/>
          </p:nvSpPr>
          <p:spPr bwMode="auto">
            <a:xfrm>
              <a:off x="4080" y="3193"/>
              <a:ext cx="1" cy="73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499" name="Line 26"/>
            <p:cNvSpPr>
              <a:spLocks noChangeShapeType="1"/>
            </p:cNvSpPr>
            <p:nvPr/>
          </p:nvSpPr>
          <p:spPr bwMode="auto">
            <a:xfrm flipV="1">
              <a:off x="2029" y="3072"/>
              <a:ext cx="1" cy="340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00" name="Line 27"/>
            <p:cNvSpPr>
              <a:spLocks noChangeShapeType="1"/>
            </p:cNvSpPr>
            <p:nvPr/>
          </p:nvSpPr>
          <p:spPr bwMode="auto">
            <a:xfrm>
              <a:off x="2029" y="3072"/>
              <a:ext cx="1" cy="340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01" name="Line 28"/>
            <p:cNvSpPr>
              <a:spLocks noChangeShapeType="1"/>
            </p:cNvSpPr>
            <p:nvPr/>
          </p:nvSpPr>
          <p:spPr bwMode="auto">
            <a:xfrm>
              <a:off x="2029" y="3072"/>
              <a:ext cx="456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02" name="Line 29"/>
            <p:cNvSpPr>
              <a:spLocks noChangeShapeType="1"/>
            </p:cNvSpPr>
            <p:nvPr/>
          </p:nvSpPr>
          <p:spPr bwMode="auto">
            <a:xfrm flipH="1">
              <a:off x="2029" y="3072"/>
              <a:ext cx="456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03" name="Line 30"/>
            <p:cNvSpPr>
              <a:spLocks noChangeShapeType="1"/>
            </p:cNvSpPr>
            <p:nvPr/>
          </p:nvSpPr>
          <p:spPr bwMode="auto">
            <a:xfrm flipV="1">
              <a:off x="2485" y="3072"/>
              <a:ext cx="1" cy="340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04" name="Line 31"/>
            <p:cNvSpPr>
              <a:spLocks noChangeShapeType="1"/>
            </p:cNvSpPr>
            <p:nvPr/>
          </p:nvSpPr>
          <p:spPr bwMode="auto">
            <a:xfrm>
              <a:off x="2485" y="3072"/>
              <a:ext cx="1" cy="340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05" name="Line 32"/>
            <p:cNvSpPr>
              <a:spLocks noChangeShapeType="1"/>
            </p:cNvSpPr>
            <p:nvPr/>
          </p:nvSpPr>
          <p:spPr bwMode="auto">
            <a:xfrm>
              <a:off x="2029" y="3412"/>
              <a:ext cx="456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06" name="Line 33"/>
            <p:cNvSpPr>
              <a:spLocks noChangeShapeType="1"/>
            </p:cNvSpPr>
            <p:nvPr/>
          </p:nvSpPr>
          <p:spPr bwMode="auto">
            <a:xfrm flipH="1">
              <a:off x="2029" y="3412"/>
              <a:ext cx="456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07" name="Line 34"/>
            <p:cNvSpPr>
              <a:spLocks noChangeShapeType="1"/>
            </p:cNvSpPr>
            <p:nvPr/>
          </p:nvSpPr>
          <p:spPr bwMode="auto">
            <a:xfrm>
              <a:off x="2143" y="2975"/>
              <a:ext cx="230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08" name="Line 35"/>
            <p:cNvSpPr>
              <a:spLocks noChangeShapeType="1"/>
            </p:cNvSpPr>
            <p:nvPr/>
          </p:nvSpPr>
          <p:spPr bwMode="auto">
            <a:xfrm>
              <a:off x="2257" y="2975"/>
              <a:ext cx="1" cy="97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09" name="Line 36"/>
            <p:cNvSpPr>
              <a:spLocks noChangeShapeType="1"/>
            </p:cNvSpPr>
            <p:nvPr/>
          </p:nvSpPr>
          <p:spPr bwMode="auto">
            <a:xfrm flipV="1">
              <a:off x="3396" y="2756"/>
              <a:ext cx="1" cy="656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10" name="Line 37"/>
            <p:cNvSpPr>
              <a:spLocks noChangeShapeType="1"/>
            </p:cNvSpPr>
            <p:nvPr/>
          </p:nvSpPr>
          <p:spPr bwMode="auto">
            <a:xfrm>
              <a:off x="3396" y="2756"/>
              <a:ext cx="1" cy="656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11" name="Line 38"/>
            <p:cNvSpPr>
              <a:spLocks noChangeShapeType="1"/>
            </p:cNvSpPr>
            <p:nvPr/>
          </p:nvSpPr>
          <p:spPr bwMode="auto">
            <a:xfrm>
              <a:off x="3396" y="2756"/>
              <a:ext cx="456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12" name="Line 39"/>
            <p:cNvSpPr>
              <a:spLocks noChangeShapeType="1"/>
            </p:cNvSpPr>
            <p:nvPr/>
          </p:nvSpPr>
          <p:spPr bwMode="auto">
            <a:xfrm flipH="1">
              <a:off x="3396" y="2756"/>
              <a:ext cx="456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13" name="Line 40"/>
            <p:cNvSpPr>
              <a:spLocks noChangeShapeType="1"/>
            </p:cNvSpPr>
            <p:nvPr/>
          </p:nvSpPr>
          <p:spPr bwMode="auto">
            <a:xfrm flipV="1">
              <a:off x="3852" y="2756"/>
              <a:ext cx="1" cy="656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14" name="Line 41"/>
            <p:cNvSpPr>
              <a:spLocks noChangeShapeType="1"/>
            </p:cNvSpPr>
            <p:nvPr/>
          </p:nvSpPr>
          <p:spPr bwMode="auto">
            <a:xfrm>
              <a:off x="3852" y="2756"/>
              <a:ext cx="1" cy="656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15" name="Line 42"/>
            <p:cNvSpPr>
              <a:spLocks noChangeShapeType="1"/>
            </p:cNvSpPr>
            <p:nvPr/>
          </p:nvSpPr>
          <p:spPr bwMode="auto">
            <a:xfrm>
              <a:off x="3396" y="3412"/>
              <a:ext cx="456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16" name="Line 43"/>
            <p:cNvSpPr>
              <a:spLocks noChangeShapeType="1"/>
            </p:cNvSpPr>
            <p:nvPr/>
          </p:nvSpPr>
          <p:spPr bwMode="auto">
            <a:xfrm flipH="1">
              <a:off x="3396" y="3412"/>
              <a:ext cx="456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17" name="Line 44"/>
            <p:cNvSpPr>
              <a:spLocks noChangeShapeType="1"/>
            </p:cNvSpPr>
            <p:nvPr/>
          </p:nvSpPr>
          <p:spPr bwMode="auto">
            <a:xfrm>
              <a:off x="3510" y="2561"/>
              <a:ext cx="230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18" name="Line 45"/>
            <p:cNvSpPr>
              <a:spLocks noChangeShapeType="1"/>
            </p:cNvSpPr>
            <p:nvPr/>
          </p:nvSpPr>
          <p:spPr bwMode="auto">
            <a:xfrm>
              <a:off x="3624" y="2561"/>
              <a:ext cx="1" cy="195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19" name="Line 46"/>
            <p:cNvSpPr>
              <a:spLocks noChangeShapeType="1"/>
            </p:cNvSpPr>
            <p:nvPr/>
          </p:nvSpPr>
          <p:spPr bwMode="auto">
            <a:xfrm>
              <a:off x="1801" y="3412"/>
              <a:ext cx="2735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20" name="Line 47"/>
            <p:cNvSpPr>
              <a:spLocks noChangeShapeType="1"/>
            </p:cNvSpPr>
            <p:nvPr/>
          </p:nvSpPr>
          <p:spPr bwMode="auto">
            <a:xfrm flipV="1">
              <a:off x="1801" y="1589"/>
              <a:ext cx="1" cy="1823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21" name="Line 48"/>
            <p:cNvSpPr>
              <a:spLocks noChangeShapeType="1"/>
            </p:cNvSpPr>
            <p:nvPr/>
          </p:nvSpPr>
          <p:spPr bwMode="auto">
            <a:xfrm flipH="1">
              <a:off x="1751" y="3412"/>
              <a:ext cx="50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22" name="Rectangle 49"/>
            <p:cNvSpPr>
              <a:spLocks noChangeArrowheads="1"/>
            </p:cNvSpPr>
            <p:nvPr/>
          </p:nvSpPr>
          <p:spPr bwMode="auto">
            <a:xfrm>
              <a:off x="1632" y="3325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</a:t>
              </a:r>
              <a:endParaRPr kumimoji="0" lang="cs-CZ" altLang="cs-CZ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23" name="Line 50"/>
            <p:cNvSpPr>
              <a:spLocks noChangeShapeType="1"/>
            </p:cNvSpPr>
            <p:nvPr/>
          </p:nvSpPr>
          <p:spPr bwMode="auto">
            <a:xfrm flipH="1">
              <a:off x="1751" y="2804"/>
              <a:ext cx="50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24" name="Rectangle 51"/>
            <p:cNvSpPr>
              <a:spLocks noChangeArrowheads="1"/>
            </p:cNvSpPr>
            <p:nvPr/>
          </p:nvSpPr>
          <p:spPr bwMode="auto">
            <a:xfrm>
              <a:off x="1462" y="2718"/>
              <a:ext cx="25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250</a:t>
              </a:r>
              <a:endParaRPr kumimoji="0" lang="cs-CZ" altLang="cs-CZ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25" name="Line 52"/>
            <p:cNvSpPr>
              <a:spLocks noChangeShapeType="1"/>
            </p:cNvSpPr>
            <p:nvPr/>
          </p:nvSpPr>
          <p:spPr bwMode="auto">
            <a:xfrm flipH="1">
              <a:off x="1751" y="2197"/>
              <a:ext cx="50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26" name="Rectangle 53"/>
            <p:cNvSpPr>
              <a:spLocks noChangeArrowheads="1"/>
            </p:cNvSpPr>
            <p:nvPr/>
          </p:nvSpPr>
          <p:spPr bwMode="auto">
            <a:xfrm>
              <a:off x="1462" y="2110"/>
              <a:ext cx="25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500</a:t>
              </a:r>
              <a:endParaRPr kumimoji="0" lang="cs-CZ" altLang="cs-CZ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27" name="Line 54"/>
            <p:cNvSpPr>
              <a:spLocks noChangeShapeType="1"/>
            </p:cNvSpPr>
            <p:nvPr/>
          </p:nvSpPr>
          <p:spPr bwMode="auto">
            <a:xfrm flipH="1">
              <a:off x="1751" y="1589"/>
              <a:ext cx="50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28" name="Rectangle 55"/>
            <p:cNvSpPr>
              <a:spLocks noChangeArrowheads="1"/>
            </p:cNvSpPr>
            <p:nvPr/>
          </p:nvSpPr>
          <p:spPr bwMode="auto">
            <a:xfrm>
              <a:off x="1462" y="1503"/>
              <a:ext cx="25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750</a:t>
              </a:r>
              <a:endParaRPr kumimoji="0" lang="cs-CZ" altLang="cs-CZ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29" name="Rectangle 56"/>
            <p:cNvSpPr>
              <a:spLocks noChangeArrowheads="1"/>
            </p:cNvSpPr>
            <p:nvPr/>
          </p:nvSpPr>
          <p:spPr bwMode="auto">
            <a:xfrm>
              <a:off x="2200" y="3603"/>
              <a:ext cx="53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controls</a:t>
              </a:r>
              <a:endParaRPr kumimoji="0" lang="cs-CZ" altLang="cs-CZ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30" name="Rectangle 57"/>
            <p:cNvSpPr>
              <a:spLocks noChangeArrowheads="1"/>
            </p:cNvSpPr>
            <p:nvPr/>
          </p:nvSpPr>
          <p:spPr bwMode="auto">
            <a:xfrm>
              <a:off x="1866" y="3644"/>
              <a:ext cx="260" cy="92"/>
            </a:xfrm>
            <a:prstGeom prst="rect">
              <a:avLst/>
            </a:prstGeom>
            <a:noFill/>
            <a:ln w="1428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31" name="Rectangle 58"/>
            <p:cNvSpPr>
              <a:spLocks noChangeArrowheads="1"/>
            </p:cNvSpPr>
            <p:nvPr/>
          </p:nvSpPr>
          <p:spPr bwMode="auto">
            <a:xfrm>
              <a:off x="3320" y="3603"/>
              <a:ext cx="115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perinatal hypoxia</a:t>
              </a:r>
              <a:endParaRPr kumimoji="0" lang="cs-CZ" altLang="cs-CZ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32" name="Rectangle 59"/>
            <p:cNvSpPr>
              <a:spLocks noChangeArrowheads="1"/>
            </p:cNvSpPr>
            <p:nvPr/>
          </p:nvSpPr>
          <p:spPr bwMode="auto">
            <a:xfrm>
              <a:off x="2923" y="3644"/>
              <a:ext cx="260" cy="92"/>
            </a:xfrm>
            <a:prstGeom prst="rect">
              <a:avLst/>
            </a:prstGeom>
            <a:noFill/>
            <a:ln w="1428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33" name="Rectangle 60"/>
            <p:cNvSpPr>
              <a:spLocks noChangeArrowheads="1"/>
            </p:cNvSpPr>
            <p:nvPr/>
          </p:nvSpPr>
          <p:spPr bwMode="auto">
            <a:xfrm rot="-5400000">
              <a:off x="977" y="2274"/>
              <a:ext cx="59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number</a:t>
              </a:r>
              <a:endParaRPr kumimoji="0" lang="cs-CZ" altLang="cs-CZ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34" name="Text Box 61"/>
            <p:cNvSpPr txBox="1">
              <a:spLocks noChangeArrowheads="1"/>
            </p:cNvSpPr>
            <p:nvPr/>
          </p:nvSpPr>
          <p:spPr bwMode="auto">
            <a:xfrm>
              <a:off x="3648" y="1313"/>
              <a:ext cx="29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♀</a:t>
              </a:r>
            </a:p>
          </p:txBody>
        </p:sp>
        <p:sp>
          <p:nvSpPr>
            <p:cNvPr id="361535" name="Text Box 62"/>
            <p:cNvSpPr txBox="1">
              <a:spLocks noChangeArrowheads="1"/>
            </p:cNvSpPr>
            <p:nvPr/>
          </p:nvSpPr>
          <p:spPr bwMode="auto">
            <a:xfrm>
              <a:off x="2304" y="1265"/>
              <a:ext cx="29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♂</a:t>
              </a:r>
            </a:p>
          </p:txBody>
        </p:sp>
        <p:sp>
          <p:nvSpPr>
            <p:cNvPr id="361536" name="Text Box 63"/>
            <p:cNvSpPr txBox="1">
              <a:spLocks noChangeArrowheads="1"/>
            </p:cNvSpPr>
            <p:nvPr/>
          </p:nvSpPr>
          <p:spPr bwMode="auto">
            <a:xfrm>
              <a:off x="1248" y="864"/>
              <a:ext cx="351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total number of ischemic arrhythmias</a:t>
              </a:r>
            </a:p>
          </p:txBody>
        </p:sp>
        <p:sp>
          <p:nvSpPr>
            <p:cNvPr id="277568" name="Rectangle 64"/>
            <p:cNvSpPr>
              <a:spLocks noChangeArrowheads="1"/>
            </p:cNvSpPr>
            <p:nvPr/>
          </p:nvSpPr>
          <p:spPr bwMode="auto">
            <a:xfrm>
              <a:off x="2489" y="2200"/>
              <a:ext cx="452" cy="120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51373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51373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7569" name="Rectangle 65"/>
            <p:cNvSpPr>
              <a:spLocks noChangeArrowheads="1"/>
            </p:cNvSpPr>
            <p:nvPr/>
          </p:nvSpPr>
          <p:spPr bwMode="auto">
            <a:xfrm>
              <a:off x="3856" y="3270"/>
              <a:ext cx="452" cy="137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51373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51373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7570" name="Rectangle 66"/>
            <p:cNvSpPr>
              <a:spLocks noChangeArrowheads="1"/>
            </p:cNvSpPr>
            <p:nvPr/>
          </p:nvSpPr>
          <p:spPr bwMode="auto">
            <a:xfrm>
              <a:off x="2928" y="3648"/>
              <a:ext cx="246" cy="85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51373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51373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7571" name="Rectangle 67"/>
            <p:cNvSpPr>
              <a:spLocks noChangeArrowheads="1"/>
            </p:cNvSpPr>
            <p:nvPr/>
          </p:nvSpPr>
          <p:spPr bwMode="auto">
            <a:xfrm>
              <a:off x="2035" y="3079"/>
              <a:ext cx="445" cy="33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39216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7572" name="Rectangle 68"/>
            <p:cNvSpPr>
              <a:spLocks noChangeArrowheads="1"/>
            </p:cNvSpPr>
            <p:nvPr/>
          </p:nvSpPr>
          <p:spPr bwMode="auto">
            <a:xfrm>
              <a:off x="3401" y="2762"/>
              <a:ext cx="448" cy="64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39216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7573" name="Rectangle 69"/>
            <p:cNvSpPr>
              <a:spLocks noChangeArrowheads="1"/>
            </p:cNvSpPr>
            <p:nvPr/>
          </p:nvSpPr>
          <p:spPr bwMode="auto">
            <a:xfrm>
              <a:off x="1869" y="3648"/>
              <a:ext cx="254" cy="86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39216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1543" name="Text Box 70"/>
            <p:cNvSpPr txBox="1">
              <a:spLocks noChangeArrowheads="1"/>
            </p:cNvSpPr>
            <p:nvPr/>
          </p:nvSpPr>
          <p:spPr bwMode="auto">
            <a:xfrm>
              <a:off x="2640" y="1608"/>
              <a:ext cx="144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361544" name="Text Box 71"/>
            <p:cNvSpPr txBox="1">
              <a:spLocks noChangeArrowheads="1"/>
            </p:cNvSpPr>
            <p:nvPr/>
          </p:nvSpPr>
          <p:spPr bwMode="auto">
            <a:xfrm>
              <a:off x="4014" y="2958"/>
              <a:ext cx="144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07435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498" name="Group 17"/>
          <p:cNvGrpSpPr>
            <a:grpSpLocks/>
          </p:cNvGrpSpPr>
          <p:nvPr/>
        </p:nvGrpSpPr>
        <p:grpSpPr bwMode="auto">
          <a:xfrm>
            <a:off x="179388" y="188913"/>
            <a:ext cx="8353425" cy="6559550"/>
            <a:chOff x="113" y="119"/>
            <a:chExt cx="5262" cy="4132"/>
          </a:xfrm>
        </p:grpSpPr>
        <p:sp>
          <p:nvSpPr>
            <p:cNvPr id="362499" name="Rectangle 2"/>
            <p:cNvSpPr>
              <a:spLocks noChangeArrowheads="1"/>
            </p:cNvSpPr>
            <p:nvPr/>
          </p:nvSpPr>
          <p:spPr bwMode="auto">
            <a:xfrm>
              <a:off x="476" y="800"/>
              <a:ext cx="4899" cy="3038"/>
            </a:xfrm>
            <a:prstGeom prst="rect">
              <a:avLst/>
            </a:prstGeom>
            <a:gradFill rotWithShape="0">
              <a:gsLst>
                <a:gs pos="0">
                  <a:srgbClr val="00005E"/>
                </a:gs>
                <a:gs pos="50000">
                  <a:srgbClr val="0000CC"/>
                </a:gs>
                <a:gs pos="100000">
                  <a:srgbClr val="00005E"/>
                </a:gs>
              </a:gsLst>
              <a:lin ang="5400000" scaled="1"/>
            </a:gra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2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2500" name="Text Box 3"/>
            <p:cNvSpPr txBox="1">
              <a:spLocks noChangeArrowheads="1"/>
            </p:cNvSpPr>
            <p:nvPr/>
          </p:nvSpPr>
          <p:spPr bwMode="auto">
            <a:xfrm>
              <a:off x="879" y="119"/>
              <a:ext cx="4013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SEX-DEPENDENT LATE EFFECTS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estrogen receptors in the fetal heart</a:t>
              </a:r>
            </a:p>
          </p:txBody>
        </p:sp>
        <p:graphicFrame>
          <p:nvGraphicFramePr>
            <p:cNvPr id="362501" name="Object 4"/>
            <p:cNvGraphicFramePr>
              <a:graphicFrameLocks noChangeAspect="1"/>
            </p:cNvGraphicFramePr>
            <p:nvPr/>
          </p:nvGraphicFramePr>
          <p:xfrm>
            <a:off x="113" y="3838"/>
            <a:ext cx="350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3593651" imgH="3593651" progId="Photoshop.Image.6">
                    <p:embed/>
                  </p:oleObj>
                </mc:Choice>
                <mc:Fallback>
                  <p:oleObj name="Image" r:id="rId3" imgW="3593651" imgH="3593651" progId="Photoshop.Image.6">
                    <p:embed/>
                    <p:pic>
                      <p:nvPicPr>
                        <p:cNvPr id="362501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3838"/>
                          <a:ext cx="350" cy="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2502" name="Text Box 5"/>
            <p:cNvSpPr txBox="1">
              <a:spLocks noChangeArrowheads="1"/>
            </p:cNvSpPr>
            <p:nvPr/>
          </p:nvSpPr>
          <p:spPr bwMode="auto">
            <a:xfrm>
              <a:off x="3923" y="4020"/>
              <a:ext cx="14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Patterson et al. 2010</a:t>
              </a:r>
            </a:p>
          </p:txBody>
        </p:sp>
        <p:grpSp>
          <p:nvGrpSpPr>
            <p:cNvPr id="362503" name="Group 19"/>
            <p:cNvGrpSpPr>
              <a:grpSpLocks/>
            </p:cNvGrpSpPr>
            <p:nvPr/>
          </p:nvGrpSpPr>
          <p:grpSpPr bwMode="auto">
            <a:xfrm>
              <a:off x="1066" y="935"/>
              <a:ext cx="3946" cy="2767"/>
              <a:chOff x="1066" y="935"/>
              <a:chExt cx="3946" cy="2767"/>
            </a:xfrm>
          </p:grpSpPr>
          <p:sp>
            <p:nvSpPr>
              <p:cNvPr id="362506" name="Text Box 7"/>
              <p:cNvSpPr txBox="1">
                <a:spLocks noChangeArrowheads="1"/>
              </p:cNvSpPr>
              <p:nvPr/>
            </p:nvSpPr>
            <p:spPr bwMode="auto">
              <a:xfrm rot="-5400000">
                <a:off x="648" y="2079"/>
                <a:ext cx="10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Protein density</a:t>
                </a:r>
              </a:p>
            </p:txBody>
          </p:sp>
          <p:graphicFrame>
            <p:nvGraphicFramePr>
              <p:cNvPr id="362507" name="Object 8"/>
              <p:cNvGraphicFramePr>
                <a:graphicFrameLocks noChangeAspect="1"/>
              </p:cNvGraphicFramePr>
              <p:nvPr/>
            </p:nvGraphicFramePr>
            <p:xfrm>
              <a:off x="1156" y="935"/>
              <a:ext cx="3856" cy="27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rism Project" r:id="rId5" imgW="3401568" imgH="2441448" progId="Prism.Document">
                      <p:embed/>
                    </p:oleObj>
                  </mc:Choice>
                  <mc:Fallback>
                    <p:oleObj name="Prism Project" r:id="rId5" imgW="3401568" imgH="2441448" progId="Prism.Document">
                      <p:embed/>
                      <p:pic>
                        <p:nvPicPr>
                          <p:cNvPr id="362507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56" y="935"/>
                            <a:ext cx="3856" cy="27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2313" name="Rectangle 9"/>
              <p:cNvSpPr>
                <a:spLocks noChangeArrowheads="1"/>
              </p:cNvSpPr>
              <p:nvPr/>
            </p:nvSpPr>
            <p:spPr bwMode="auto">
              <a:xfrm>
                <a:off x="1791" y="2418"/>
                <a:ext cx="510" cy="758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39216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39216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2314" name="Rectangle 10"/>
              <p:cNvSpPr>
                <a:spLocks noChangeArrowheads="1"/>
              </p:cNvSpPr>
              <p:nvPr/>
            </p:nvSpPr>
            <p:spPr bwMode="auto">
              <a:xfrm>
                <a:off x="2309" y="1310"/>
                <a:ext cx="516" cy="186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50000">
                    <a:schemeClr val="tx2">
                      <a:gamma/>
                      <a:tint val="3372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2315" name="Rectangle 11"/>
              <p:cNvSpPr>
                <a:spLocks noChangeArrowheads="1"/>
              </p:cNvSpPr>
              <p:nvPr/>
            </p:nvSpPr>
            <p:spPr bwMode="auto">
              <a:xfrm>
                <a:off x="3348" y="2626"/>
                <a:ext cx="511" cy="54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39216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39216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2316" name="Rectangle 12"/>
              <p:cNvSpPr>
                <a:spLocks noChangeArrowheads="1"/>
              </p:cNvSpPr>
              <p:nvPr/>
            </p:nvSpPr>
            <p:spPr bwMode="auto">
              <a:xfrm>
                <a:off x="3866" y="2075"/>
                <a:ext cx="511" cy="1097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50000">
                    <a:schemeClr val="tx2">
                      <a:gamma/>
                      <a:tint val="3372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2317" name="Rectangle 13"/>
              <p:cNvSpPr>
                <a:spLocks noChangeArrowheads="1"/>
              </p:cNvSpPr>
              <p:nvPr/>
            </p:nvSpPr>
            <p:spPr bwMode="auto">
              <a:xfrm>
                <a:off x="3471" y="3515"/>
                <a:ext cx="290" cy="7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50000">
                    <a:schemeClr val="tx2">
                      <a:gamma/>
                      <a:tint val="3372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2318" name="Rectangle 14"/>
              <p:cNvSpPr>
                <a:spLocks noChangeArrowheads="1"/>
              </p:cNvSpPr>
              <p:nvPr/>
            </p:nvSpPr>
            <p:spPr bwMode="auto">
              <a:xfrm>
                <a:off x="1940" y="3500"/>
                <a:ext cx="285" cy="75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39216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39216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2504" name="Text Box 17"/>
            <p:cNvSpPr txBox="1">
              <a:spLocks noChangeArrowheads="1"/>
            </p:cNvSpPr>
            <p:nvPr/>
          </p:nvSpPr>
          <p:spPr bwMode="auto">
            <a:xfrm>
              <a:off x="2452" y="859"/>
              <a:ext cx="22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3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*</a:t>
              </a:r>
            </a:p>
          </p:txBody>
        </p:sp>
        <p:sp>
          <p:nvSpPr>
            <p:cNvPr id="362505" name="Text Box 18"/>
            <p:cNvSpPr txBox="1">
              <a:spLocks noChangeArrowheads="1"/>
            </p:cNvSpPr>
            <p:nvPr/>
          </p:nvSpPr>
          <p:spPr bwMode="auto">
            <a:xfrm>
              <a:off x="4005" y="1676"/>
              <a:ext cx="22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3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4360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1026"/>
          <p:cNvSpPr>
            <a:spLocks noChangeArrowheads="1"/>
          </p:cNvSpPr>
          <p:nvPr/>
        </p:nvSpPr>
        <p:spPr bwMode="auto">
          <a:xfrm>
            <a:off x="609600" y="1219200"/>
            <a:ext cx="8059738" cy="4495800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3523" name="Text Box 1027"/>
          <p:cNvSpPr txBox="1">
            <a:spLocks noChangeArrowheads="1"/>
          </p:cNvSpPr>
          <p:nvPr/>
        </p:nvSpPr>
        <p:spPr bwMode="auto">
          <a:xfrm>
            <a:off x="633413" y="1365250"/>
            <a:ext cx="80264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These </a:t>
            </a:r>
            <a:r>
              <a:rPr kumimoji="0" lang="cs-CZ" altLang="cs-CZ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results</a:t>
            </a:r>
            <a:r>
              <a:rPr kumimoji="0" lang="cs-CZ" altLang="cs-CZ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support </a:t>
            </a:r>
            <a:r>
              <a:rPr kumimoji="0" lang="cs-CZ" altLang="cs-CZ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</a:t>
            </a:r>
            <a:r>
              <a:rPr kumimoji="0" lang="cs-CZ" altLang="cs-CZ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altLang="cs-CZ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hypothesis</a:t>
            </a:r>
            <a:r>
              <a:rPr kumimoji="0" lang="cs-CZ" altLang="cs-CZ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altLang="cs-CZ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that</a:t>
            </a:r>
            <a:r>
              <a:rPr kumimoji="0" lang="cs-CZ" altLang="cs-CZ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altLang="cs-CZ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perinatal</a:t>
            </a:r>
            <a:r>
              <a:rPr kumimoji="0" lang="cs-CZ" altLang="cs-CZ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altLang="cs-CZ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hypoxia</a:t>
            </a:r>
            <a:r>
              <a:rPr kumimoji="0" lang="cs-CZ" altLang="cs-CZ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altLang="cs-CZ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</a:t>
            </a:r>
            <a:r>
              <a:rPr kumimoji="0" lang="cs-CZ" altLang="cs-CZ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 </a:t>
            </a:r>
            <a:r>
              <a:rPr kumimoji="0" lang="cs-CZ" altLang="cs-CZ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primary</a:t>
            </a:r>
            <a:r>
              <a:rPr kumimoji="0" lang="cs-CZ" altLang="cs-CZ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altLang="cs-CZ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programming</a:t>
            </a:r>
            <a:r>
              <a:rPr kumimoji="0" lang="cs-CZ" altLang="cs-CZ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stimulus in </a:t>
            </a:r>
            <a:r>
              <a:rPr kumimoji="0" lang="cs-CZ" altLang="cs-CZ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</a:t>
            </a:r>
            <a:r>
              <a:rPr kumimoji="0" lang="cs-CZ" altLang="cs-CZ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altLang="cs-CZ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heart</a:t>
            </a:r>
            <a:r>
              <a:rPr kumimoji="0" lang="cs-CZ" altLang="cs-CZ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cs-CZ" altLang="cs-CZ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which</a:t>
            </a:r>
            <a:r>
              <a:rPr kumimoji="0" lang="cs-CZ" altLang="cs-CZ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altLang="cs-CZ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may</a:t>
            </a:r>
            <a:r>
              <a:rPr kumimoji="0" lang="cs-CZ" altLang="cs-CZ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alter </a:t>
            </a:r>
            <a:r>
              <a:rPr kumimoji="0" lang="cs-CZ" altLang="cs-CZ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</a:t>
            </a:r>
            <a:r>
              <a:rPr kumimoji="0" lang="cs-CZ" altLang="cs-CZ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altLang="cs-CZ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cardiovascular</a:t>
            </a:r>
            <a:r>
              <a:rPr kumimoji="0" lang="cs-CZ" altLang="cs-CZ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response to </a:t>
            </a:r>
            <a:r>
              <a:rPr kumimoji="0" lang="cs-CZ" altLang="cs-CZ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stresses</a:t>
            </a:r>
            <a:r>
              <a:rPr kumimoji="0" lang="cs-CZ" altLang="cs-CZ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such as </a:t>
            </a:r>
            <a:r>
              <a:rPr kumimoji="0" lang="cs-CZ" altLang="cs-CZ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acute</a:t>
            </a:r>
            <a:r>
              <a:rPr kumimoji="0" lang="cs-CZ" altLang="cs-CZ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oxygen </a:t>
            </a:r>
            <a:r>
              <a:rPr kumimoji="0" lang="cs-CZ" altLang="cs-CZ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deprivation</a:t>
            </a:r>
            <a:endParaRPr kumimoji="0" lang="cs-CZ" altLang="cs-CZ" sz="3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63524" name="Object 1028"/>
          <p:cNvGraphicFramePr>
            <a:graphicFrameLocks noChangeAspect="1"/>
          </p:cNvGraphicFramePr>
          <p:nvPr/>
        </p:nvGraphicFramePr>
        <p:xfrm>
          <a:off x="238125" y="60960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363524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60960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25" name="Rectangle 1029"/>
          <p:cNvSpPr>
            <a:spLocks noChangeArrowheads="1"/>
          </p:cNvSpPr>
          <p:nvPr/>
        </p:nvSpPr>
        <p:spPr bwMode="auto">
          <a:xfrm>
            <a:off x="677863" y="381000"/>
            <a:ext cx="7856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36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979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539750" y="2133600"/>
            <a:ext cx="8208963" cy="3810000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/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400" dirty="0">
                <a:solidFill>
                  <a:srgbClr val="FFFF00"/>
                </a:solidFill>
                <a:latin typeface="Arial" charset="0"/>
              </a:rPr>
              <a:t>CLINICAL IMPLICATION</a:t>
            </a:r>
          </a:p>
        </p:txBody>
      </p:sp>
      <p:sp>
        <p:nvSpPr>
          <p:cNvPr id="368644" name="Text Box 5"/>
          <p:cNvSpPr txBox="1">
            <a:spLocks noChangeArrowheads="1"/>
          </p:cNvSpPr>
          <p:nvPr/>
        </p:nvSpPr>
        <p:spPr bwMode="auto">
          <a:xfrm>
            <a:off x="965200" y="2343150"/>
            <a:ext cx="76263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cs-CZ" altLang="cs-CZ" sz="3600" i="1">
                <a:solidFill>
                  <a:schemeClr val="bg1"/>
                </a:solidFill>
                <a:latin typeface="Arial" charset="0"/>
              </a:rPr>
              <a:t>Cardiac sensitivity to hypoxic injury</a:t>
            </a:r>
          </a:p>
          <a:p>
            <a:pPr algn="ctr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cs-CZ" altLang="cs-CZ" sz="3600" i="1">
                <a:solidFill>
                  <a:schemeClr val="bg1"/>
                </a:solidFill>
                <a:latin typeface="Arial" charset="0"/>
              </a:rPr>
              <a:t>in adult patients may be significantly </a:t>
            </a:r>
          </a:p>
          <a:p>
            <a:pPr algn="ctr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cs-CZ" altLang="cs-CZ" sz="3600" i="1">
                <a:solidFill>
                  <a:schemeClr val="bg1"/>
                </a:solidFill>
                <a:latin typeface="Arial" charset="0"/>
              </a:rPr>
              <a:t>affected by perinatal hypoxia </a:t>
            </a:r>
          </a:p>
          <a:p>
            <a:pPr algn="ctr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cs-CZ" altLang="cs-CZ" sz="3600" i="1">
                <a:solidFill>
                  <a:schemeClr val="bg1"/>
                </a:solidFill>
                <a:latin typeface="Arial" charset="0"/>
              </a:rPr>
              <a:t>in  sex-dependent manner </a:t>
            </a:r>
            <a:endParaRPr lang="cs-CZ" altLang="cs-CZ" sz="2400" i="1"/>
          </a:p>
        </p:txBody>
      </p:sp>
      <p:graphicFrame>
        <p:nvGraphicFramePr>
          <p:cNvPr id="368645" name="Object 6"/>
          <p:cNvGraphicFramePr>
            <a:graphicFrameLocks noChangeAspect="1"/>
          </p:cNvGraphicFramePr>
          <p:nvPr/>
        </p:nvGraphicFramePr>
        <p:xfrm>
          <a:off x="101600" y="60960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36864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60960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95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 descr="Hradcany-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384300"/>
            <a:ext cx="38735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3" name="Text Box 3"/>
          <p:cNvSpPr txBox="1">
            <a:spLocks noChangeArrowheads="1"/>
          </p:cNvSpPr>
          <p:nvPr/>
        </p:nvSpPr>
        <p:spPr bwMode="auto">
          <a:xfrm>
            <a:off x="0" y="180975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FF00"/>
                </a:solidFill>
                <a:latin typeface="Arial" charset="0"/>
                <a:cs typeface="Arial" charset="0"/>
              </a:rPr>
              <a:t>DEVELOPING MYOCARDIUM AND OXYGEN DEPRIVATION</a:t>
            </a:r>
            <a:endParaRPr lang="cs-CZ" altLang="cs-CZ" sz="280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FF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FFFF00"/>
              </a:solidFill>
            </a:endParaRPr>
          </a:p>
        </p:txBody>
      </p:sp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1260475" y="5181600"/>
            <a:ext cx="70913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300">
                <a:solidFill>
                  <a:srgbClr val="FFFF00"/>
                </a:solidFill>
                <a:latin typeface="Arial" charset="0"/>
                <a:cs typeface="Arial" charset="0"/>
              </a:rPr>
              <a:t>B. Ostadal</a:t>
            </a:r>
            <a:br>
              <a:rPr lang="cs-CZ" altLang="cs-CZ" sz="2300">
                <a:solidFill>
                  <a:srgbClr val="FFFF00"/>
                </a:solidFill>
                <a:latin typeface="Arial" charset="0"/>
                <a:cs typeface="Arial" charset="0"/>
              </a:rPr>
            </a:br>
            <a:endParaRPr lang="cs-CZ" altLang="cs-CZ" sz="2300" i="1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rgbClr val="FFFF00"/>
                </a:solidFill>
                <a:latin typeface="Arial" charset="0"/>
                <a:cs typeface="Arial" charset="0"/>
              </a:rPr>
              <a:t>Institute of Physiology,</a:t>
            </a:r>
            <a:r>
              <a:rPr lang="en-US" altLang="cs-CZ" sz="2000" i="1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cs-CZ" altLang="cs-CZ" sz="2000" i="1">
                <a:solidFill>
                  <a:srgbClr val="FFFF00"/>
                </a:solidFill>
                <a:latin typeface="Arial" charset="0"/>
                <a:cs typeface="Arial" charset="0"/>
              </a:rPr>
              <a:t> Czech </a:t>
            </a:r>
            <a:r>
              <a:rPr lang="en-US" altLang="cs-CZ" sz="2000" i="1">
                <a:solidFill>
                  <a:srgbClr val="FFFF00"/>
                </a:solidFill>
                <a:latin typeface="Arial" charset="0"/>
                <a:cs typeface="Arial" charset="0"/>
              </a:rPr>
              <a:t>Academy of Sciences</a:t>
            </a:r>
            <a:r>
              <a:rPr lang="cs-CZ" altLang="cs-CZ" sz="2000" i="1">
                <a:solidFill>
                  <a:srgbClr val="FFFF00"/>
                </a:solidFill>
                <a:latin typeface="Arial" charset="0"/>
                <a:cs typeface="Arial" charset="0"/>
              </a:rPr>
              <a:t>, </a:t>
            </a:r>
            <a:r>
              <a:rPr lang="en-US" altLang="cs-CZ" sz="2000" i="1">
                <a:solidFill>
                  <a:srgbClr val="FFFF00"/>
                </a:solidFill>
                <a:latin typeface="Arial" charset="0"/>
                <a:cs typeface="Arial" charset="0"/>
              </a:rPr>
              <a:t>Prague</a:t>
            </a:r>
            <a:endParaRPr lang="cs-CZ" altLang="cs-CZ" sz="2000" i="1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327685" name="Line 5"/>
          <p:cNvSpPr>
            <a:spLocks noChangeShapeType="1"/>
          </p:cNvSpPr>
          <p:nvPr/>
        </p:nvSpPr>
        <p:spPr bwMode="auto">
          <a:xfrm>
            <a:off x="3400425" y="5781675"/>
            <a:ext cx="2362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830263" y="2420938"/>
            <a:ext cx="7486650" cy="1655762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2400" u="sng">
              <a:solidFill>
                <a:srgbClr val="000000"/>
              </a:solidFill>
            </a:endParaRPr>
          </a:p>
        </p:txBody>
      </p:sp>
      <p:sp>
        <p:nvSpPr>
          <p:cNvPr id="344067" name="Text Box 3"/>
          <p:cNvSpPr txBox="1">
            <a:spLocks noChangeArrowheads="1"/>
          </p:cNvSpPr>
          <p:nvPr/>
        </p:nvSpPr>
        <p:spPr bwMode="auto">
          <a:xfrm>
            <a:off x="838200" y="2636838"/>
            <a:ext cx="7467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800" i="1" dirty="0">
                <a:solidFill>
                  <a:srgbClr val="FFFFFF"/>
                </a:solidFill>
                <a:latin typeface="Arial" charset="0"/>
              </a:rPr>
              <a:t>CARDIAC  TOLERANCE TO HYPOXIA 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800" i="1" dirty="0">
                <a:solidFill>
                  <a:srgbClr val="FFFFFF"/>
                </a:solidFill>
                <a:latin typeface="Arial" charset="0"/>
              </a:rPr>
              <a:t>POSTNATAL DEVELOPMENT</a:t>
            </a:r>
          </a:p>
        </p:txBody>
      </p:sp>
      <p:graphicFrame>
        <p:nvGraphicFramePr>
          <p:cNvPr id="344068" name="Object 4"/>
          <p:cNvGraphicFramePr>
            <a:graphicFrameLocks noChangeAspect="1"/>
          </p:cNvGraphicFramePr>
          <p:nvPr/>
        </p:nvGraphicFramePr>
        <p:xfrm>
          <a:off x="0" y="6413500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13500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2438400" y="1219200"/>
            <a:ext cx="4267200" cy="5410200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lIns="68578" tIns="34289" rIns="68578" bIns="34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cs-CZ" sz="1800">
              <a:solidFill>
                <a:srgbClr val="000000"/>
              </a:solidFill>
            </a:endParaRPr>
          </a:p>
        </p:txBody>
      </p:sp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289050"/>
            <a:ext cx="40894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4006850"/>
            <a:ext cx="409733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3149600" y="1520825"/>
            <a:ext cx="284163" cy="170656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3482975" y="1768475"/>
            <a:ext cx="284163" cy="14589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3810000" y="2087563"/>
            <a:ext cx="292100" cy="113982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5832" name="Rectangle 8"/>
          <p:cNvSpPr>
            <a:spLocks noChangeArrowheads="1"/>
          </p:cNvSpPr>
          <p:nvPr/>
        </p:nvSpPr>
        <p:spPr bwMode="auto">
          <a:xfrm>
            <a:off x="4137025" y="1804988"/>
            <a:ext cx="295275" cy="14224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5833" name="Rectangle 9"/>
          <p:cNvSpPr>
            <a:spLocks noChangeArrowheads="1"/>
          </p:cNvSpPr>
          <p:nvPr/>
        </p:nvSpPr>
        <p:spPr bwMode="auto">
          <a:xfrm>
            <a:off x="3811588" y="5064125"/>
            <a:ext cx="282575" cy="871538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5834" name="Rectangle 10"/>
          <p:cNvSpPr>
            <a:spLocks noChangeArrowheads="1"/>
          </p:cNvSpPr>
          <p:nvPr/>
        </p:nvSpPr>
        <p:spPr bwMode="auto">
          <a:xfrm>
            <a:off x="4146550" y="4622800"/>
            <a:ext cx="280988" cy="131286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5835" name="Rectangle 11"/>
          <p:cNvSpPr>
            <a:spLocks noChangeArrowheads="1"/>
          </p:cNvSpPr>
          <p:nvPr/>
        </p:nvSpPr>
        <p:spPr bwMode="auto">
          <a:xfrm>
            <a:off x="4486275" y="4416425"/>
            <a:ext cx="280988" cy="15176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5836" name="Rectangle 12"/>
          <p:cNvSpPr>
            <a:spLocks noChangeArrowheads="1"/>
          </p:cNvSpPr>
          <p:nvPr/>
        </p:nvSpPr>
        <p:spPr bwMode="auto">
          <a:xfrm>
            <a:off x="4810125" y="4576763"/>
            <a:ext cx="290513" cy="13589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5837" name="Rectangle 13"/>
          <p:cNvSpPr>
            <a:spLocks noChangeArrowheads="1"/>
          </p:cNvSpPr>
          <p:nvPr/>
        </p:nvSpPr>
        <p:spPr bwMode="auto">
          <a:xfrm>
            <a:off x="5145088" y="4895850"/>
            <a:ext cx="288925" cy="10398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5838" name="Rectangle 14"/>
          <p:cNvSpPr>
            <a:spLocks noChangeArrowheads="1"/>
          </p:cNvSpPr>
          <p:nvPr/>
        </p:nvSpPr>
        <p:spPr bwMode="auto">
          <a:xfrm>
            <a:off x="5478463" y="5118100"/>
            <a:ext cx="282575" cy="81756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5839" name="Rectangle 15"/>
          <p:cNvSpPr>
            <a:spLocks noChangeArrowheads="1"/>
          </p:cNvSpPr>
          <p:nvPr/>
        </p:nvSpPr>
        <p:spPr bwMode="auto">
          <a:xfrm>
            <a:off x="5813425" y="5494338"/>
            <a:ext cx="288925" cy="44132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45104" name="Text Box 16"/>
          <p:cNvSpPr txBox="1">
            <a:spLocks noChangeArrowheads="1"/>
          </p:cNvSpPr>
          <p:nvPr/>
        </p:nvSpPr>
        <p:spPr bwMode="auto">
          <a:xfrm>
            <a:off x="549275" y="0"/>
            <a:ext cx="80184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8" tIns="34289" rIns="68578" bIns="34289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TOLERANCE TO </a:t>
            </a:r>
            <a:r>
              <a:rPr lang="en-US" altLang="cs-CZ">
                <a:solidFill>
                  <a:srgbClr val="FFFF00"/>
                </a:solidFill>
                <a:latin typeface="Arial" charset="0"/>
              </a:rPr>
              <a:t>OXYGEN DEPRIVATION</a:t>
            </a:r>
            <a:endParaRPr lang="cs-CZ" altLang="cs-CZ">
              <a:solidFill>
                <a:srgbClr val="FFFF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isolated rat heart</a:t>
            </a:r>
          </a:p>
        </p:txBody>
      </p:sp>
      <p:graphicFrame>
        <p:nvGraphicFramePr>
          <p:cNvPr id="345105" name="Object 17"/>
          <p:cNvGraphicFramePr>
            <a:graphicFrameLocks noChangeAspect="1"/>
          </p:cNvGraphicFramePr>
          <p:nvPr/>
        </p:nvGraphicFramePr>
        <p:xfrm>
          <a:off x="508000" y="6413500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3593651" imgH="3593651" progId="Photoshop.Image.6">
                  <p:embed/>
                </p:oleObj>
              </mc:Choice>
              <mc:Fallback>
                <p:oleObj name="Image" r:id="rId5" imgW="3593651" imgH="3593651" progId="Photoshop.Image.6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6413500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-25400" y="228600"/>
            <a:ext cx="916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CARDIAC RESISTANCE</a:t>
            </a:r>
            <a:r>
              <a:rPr lang="en-US" altLang="cs-CZ">
                <a:solidFill>
                  <a:srgbClr val="FFFF00"/>
                </a:solidFill>
                <a:latin typeface="Arial" charset="0"/>
              </a:rPr>
              <a:t> </a:t>
            </a:r>
            <a:r>
              <a:rPr lang="cs-CZ" altLang="cs-CZ">
                <a:solidFill>
                  <a:srgbClr val="FFFF00"/>
                </a:solidFill>
                <a:latin typeface="Arial" charset="0"/>
              </a:rPr>
              <a:t>TO ACUTE ANOXIA</a:t>
            </a:r>
            <a:endParaRPr lang="en-US" altLang="cs-CZ">
              <a:solidFill>
                <a:srgbClr val="FFFF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i="1">
                <a:solidFill>
                  <a:srgbClr val="FFFF00"/>
                </a:solidFill>
                <a:latin typeface="Arial" charset="0"/>
              </a:rPr>
              <a:t>in vitro</a:t>
            </a:r>
            <a:endParaRPr lang="cs-CZ" altLang="cs-CZ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1925638" y="1193800"/>
            <a:ext cx="5572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ontogenetic development (rat)</a:t>
            </a:r>
          </a:p>
        </p:txBody>
      </p:sp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914400" y="1905000"/>
            <a:ext cx="7467600" cy="4648200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3461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2057400"/>
            <a:ext cx="69596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6118" name="Object 6"/>
          <p:cNvGraphicFramePr>
            <a:graphicFrameLocks noChangeAspect="1"/>
          </p:cNvGraphicFramePr>
          <p:nvPr/>
        </p:nvGraphicFramePr>
        <p:xfrm>
          <a:off x="301625" y="6172200"/>
          <a:ext cx="5413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593651" imgH="3593651" progId="Photoshop.Image.6">
                  <p:embed/>
                </p:oleObj>
              </mc:Choice>
              <mc:Fallback>
                <p:oleObj name="Image" r:id="rId4" imgW="3593651" imgH="3593651" progId="Photoshop.Image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6172200"/>
                        <a:ext cx="54133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19" name="Rectangle 8"/>
          <p:cNvSpPr>
            <a:spLocks noChangeArrowheads="1"/>
          </p:cNvSpPr>
          <p:nvPr/>
        </p:nvSpPr>
        <p:spPr bwMode="auto">
          <a:xfrm>
            <a:off x="5453063" y="6521450"/>
            <a:ext cx="2382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rgbClr val="FFFFFF"/>
                </a:solidFill>
                <a:latin typeface="Arial" charset="0"/>
              </a:rPr>
              <a:t>Ostadal</a:t>
            </a:r>
            <a:r>
              <a:rPr lang="en-US" altLang="cs-CZ" sz="2000" i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cs-CZ" altLang="cs-CZ" sz="2000" i="1">
                <a:solidFill>
                  <a:srgbClr val="FFFFFF"/>
                </a:solidFill>
                <a:latin typeface="Arial" charset="0"/>
              </a:rPr>
              <a:t>et al., 1999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830263" y="2420938"/>
            <a:ext cx="7486650" cy="2376487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u="sng">
              <a:solidFill>
                <a:srgbClr val="000000"/>
              </a:solidFill>
            </a:endParaRPr>
          </a:p>
        </p:txBody>
      </p:sp>
      <p:sp>
        <p:nvSpPr>
          <p:cNvPr id="347139" name="Text Box 3"/>
          <p:cNvSpPr txBox="1">
            <a:spLocks noChangeArrowheads="1"/>
          </p:cNvSpPr>
          <p:nvPr/>
        </p:nvSpPr>
        <p:spPr bwMode="auto">
          <a:xfrm>
            <a:off x="838200" y="2819400"/>
            <a:ext cx="74676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800" i="1">
                <a:solidFill>
                  <a:srgbClr val="FFFFFF"/>
                </a:solidFill>
                <a:latin typeface="Arial" charset="0"/>
              </a:rPr>
              <a:t>HOW TO INCREASE  TOLERANCE OF THE IMMATURE HEART TO OXYGEN DEPRIVATION</a:t>
            </a:r>
          </a:p>
        </p:txBody>
      </p:sp>
      <p:graphicFrame>
        <p:nvGraphicFramePr>
          <p:cNvPr id="347140" name="Object 4"/>
          <p:cNvGraphicFramePr>
            <a:graphicFrameLocks noChangeAspect="1"/>
          </p:cNvGraphicFramePr>
          <p:nvPr/>
        </p:nvGraphicFramePr>
        <p:xfrm>
          <a:off x="395288" y="6165850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165850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ChangeArrowheads="1"/>
          </p:cNvSpPr>
          <p:nvPr/>
        </p:nvSpPr>
        <p:spPr bwMode="auto">
          <a:xfrm>
            <a:off x="685800" y="2133600"/>
            <a:ext cx="7848600" cy="3810000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PROTECTION OF THE IMMATURE HEART</a:t>
            </a:r>
          </a:p>
        </p:txBody>
      </p:sp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1219200" y="3048000"/>
            <a:ext cx="8077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SzPct val="200000"/>
              <a:buFontTx/>
              <a:buNone/>
            </a:pPr>
            <a:r>
              <a:rPr lang="cs-CZ" altLang="cs-CZ" sz="3600">
                <a:solidFill>
                  <a:srgbClr val="FFFFFF"/>
                </a:solidFill>
                <a:latin typeface="Arial" charset="0"/>
              </a:rPr>
              <a:t>     ischemic preconditioning</a:t>
            </a:r>
          </a:p>
          <a:p>
            <a:pPr>
              <a:spcBef>
                <a:spcPct val="0"/>
              </a:spcBef>
              <a:buClr>
                <a:srgbClr val="FFFF00"/>
              </a:buClr>
              <a:buSzPct val="200000"/>
              <a:buFontTx/>
              <a:buNone/>
            </a:pPr>
            <a:endParaRPr lang="cs-CZ" altLang="cs-CZ" sz="360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ct val="0"/>
              </a:spcBef>
              <a:buClr>
                <a:srgbClr val="FFFF00"/>
              </a:buClr>
              <a:buSzPct val="200000"/>
              <a:buFontTx/>
              <a:buNone/>
            </a:pPr>
            <a:r>
              <a:rPr lang="cs-CZ" altLang="cs-CZ" sz="3600">
                <a:solidFill>
                  <a:srgbClr val="FFFFFF"/>
                </a:solidFill>
                <a:latin typeface="Arial" charset="0"/>
              </a:rPr>
              <a:t>     adaptation to chronic hypoxia               </a:t>
            </a:r>
          </a:p>
        </p:txBody>
      </p:sp>
      <p:sp>
        <p:nvSpPr>
          <p:cNvPr id="348165" name="Oval 5"/>
          <p:cNvSpPr>
            <a:spLocks noChangeArrowheads="1"/>
          </p:cNvSpPr>
          <p:nvPr/>
        </p:nvSpPr>
        <p:spPr bwMode="auto">
          <a:xfrm>
            <a:off x="1219200" y="3276600"/>
            <a:ext cx="2032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48166" name="Oval 6"/>
          <p:cNvSpPr>
            <a:spLocks noChangeArrowheads="1"/>
          </p:cNvSpPr>
          <p:nvPr/>
        </p:nvSpPr>
        <p:spPr bwMode="auto">
          <a:xfrm>
            <a:off x="1236663" y="4400550"/>
            <a:ext cx="2032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</p:txBody>
      </p:sp>
      <p:graphicFrame>
        <p:nvGraphicFramePr>
          <p:cNvPr id="348167" name="Object 7"/>
          <p:cNvGraphicFramePr>
            <a:graphicFrameLocks noChangeAspect="1"/>
          </p:cNvGraphicFramePr>
          <p:nvPr/>
        </p:nvGraphicFramePr>
        <p:xfrm>
          <a:off x="238125" y="60960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60960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1295400" y="1905000"/>
            <a:ext cx="6858000" cy="4495800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</p:txBody>
      </p:sp>
      <p:graphicFrame>
        <p:nvGraphicFramePr>
          <p:cNvPr id="349187" name="Object 3"/>
          <p:cNvGraphicFramePr>
            <a:graphicFrameLocks noChangeAspect="1"/>
          </p:cNvGraphicFramePr>
          <p:nvPr/>
        </p:nvGraphicFramePr>
        <p:xfrm>
          <a:off x="1277938" y="1698625"/>
          <a:ext cx="7045325" cy="487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Project" r:id="rId3" imgW="3822192" imgH="2642616" progId="Prism.Document">
                  <p:embed/>
                </p:oleObj>
              </mc:Choice>
              <mc:Fallback>
                <p:oleObj name="Prism Project" r:id="rId3" imgW="3822192" imgH="2642616" progId="Prism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1698625"/>
                        <a:ext cx="7045325" cy="487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PROTECTION OF NEONATAL HEART</a:t>
            </a:r>
            <a:br>
              <a:rPr lang="cs-CZ" altLang="cs-CZ" sz="2800">
                <a:solidFill>
                  <a:srgbClr val="FFFF00"/>
                </a:solidFill>
                <a:latin typeface="Arial" charset="0"/>
              </a:rPr>
            </a:b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tolerance to ischemia and protective effect</a:t>
            </a:r>
            <a:br>
              <a:rPr lang="cs-CZ" altLang="cs-CZ" sz="2800">
                <a:solidFill>
                  <a:srgbClr val="FFFF00"/>
                </a:solidFill>
                <a:latin typeface="Arial" charset="0"/>
              </a:rPr>
            </a:b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of  preconditioning</a:t>
            </a:r>
            <a:endParaRPr lang="cs-CZ" altLang="cs-CZ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3324225" y="3486150"/>
            <a:ext cx="582613" cy="20701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2757488" y="3405188"/>
            <a:ext cx="592137" cy="2151062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12999" name="Rectangle 7"/>
          <p:cNvSpPr>
            <a:spLocks noChangeArrowheads="1"/>
          </p:cNvSpPr>
          <p:nvPr/>
        </p:nvSpPr>
        <p:spPr bwMode="auto">
          <a:xfrm>
            <a:off x="4443413" y="4076700"/>
            <a:ext cx="592137" cy="14795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13000" name="Rectangle 8"/>
          <p:cNvSpPr>
            <a:spLocks noChangeArrowheads="1"/>
          </p:cNvSpPr>
          <p:nvPr/>
        </p:nvSpPr>
        <p:spPr bwMode="auto">
          <a:xfrm>
            <a:off x="5010150" y="3763963"/>
            <a:ext cx="582613" cy="1792287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13001" name="Rectangle 9"/>
          <p:cNvSpPr>
            <a:spLocks noChangeArrowheads="1"/>
          </p:cNvSpPr>
          <p:nvPr/>
        </p:nvSpPr>
        <p:spPr bwMode="auto">
          <a:xfrm>
            <a:off x="6129338" y="3795713"/>
            <a:ext cx="592137" cy="1760537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6696075" y="3211513"/>
            <a:ext cx="582613" cy="2344737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13003" name="Rectangle 11"/>
          <p:cNvSpPr>
            <a:spLocks noChangeArrowheads="1"/>
          </p:cNvSpPr>
          <p:nvPr/>
        </p:nvSpPr>
        <p:spPr bwMode="auto">
          <a:xfrm>
            <a:off x="2559050" y="6096000"/>
            <a:ext cx="592138" cy="16986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13004" name="Rectangle 12"/>
          <p:cNvSpPr>
            <a:spLocks noChangeArrowheads="1"/>
          </p:cNvSpPr>
          <p:nvPr/>
        </p:nvSpPr>
        <p:spPr bwMode="auto">
          <a:xfrm>
            <a:off x="4572000" y="6115050"/>
            <a:ext cx="582613" cy="1651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6248400" y="6445250"/>
            <a:ext cx="2217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>
                <a:solidFill>
                  <a:srgbClr val="FFFFFF"/>
                </a:solidFill>
                <a:latin typeface="Arial" charset="0"/>
              </a:rPr>
              <a:t>Ostadalova et al. 1998</a:t>
            </a:r>
          </a:p>
        </p:txBody>
      </p:sp>
      <p:graphicFrame>
        <p:nvGraphicFramePr>
          <p:cNvPr id="349198" name="Object 14"/>
          <p:cNvGraphicFramePr>
            <a:graphicFrameLocks noChangeAspect="1"/>
          </p:cNvGraphicFramePr>
          <p:nvPr/>
        </p:nvGraphicFramePr>
        <p:xfrm>
          <a:off x="203200" y="6413500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3593651" imgH="3593651" progId="Photoshop.Image.6">
                  <p:embed/>
                </p:oleObj>
              </mc:Choice>
              <mc:Fallback>
                <p:oleObj name="Image" r:id="rId5" imgW="3593651" imgH="3593651" progId="Photoshop.Image.6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6413500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1112838" y="1676400"/>
            <a:ext cx="6964362" cy="4895850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1417638" y="198438"/>
            <a:ext cx="6424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PROTECTION OF NEONATAL HEART</a:t>
            </a:r>
          </a:p>
        </p:txBody>
      </p:sp>
      <p:sp>
        <p:nvSpPr>
          <p:cNvPr id="350212" name="Text Box 4"/>
          <p:cNvSpPr txBox="1">
            <a:spLocks noChangeArrowheads="1"/>
          </p:cNvSpPr>
          <p:nvPr/>
        </p:nvSpPr>
        <p:spPr bwMode="auto">
          <a:xfrm>
            <a:off x="1198563" y="623888"/>
            <a:ext cx="69548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800">
                <a:solidFill>
                  <a:srgbClr val="FFFF00"/>
                </a:solidFill>
                <a:latin typeface="Arial" charset="0"/>
              </a:rPr>
              <a:t>t</a:t>
            </a: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olerance to ischemia and protective effect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of adaptation to HAH</a:t>
            </a:r>
          </a:p>
        </p:txBody>
      </p:sp>
      <p:grpSp>
        <p:nvGrpSpPr>
          <p:cNvPr id="350213" name="Group 5"/>
          <p:cNvGrpSpPr>
            <a:grpSpLocks/>
          </p:cNvGrpSpPr>
          <p:nvPr/>
        </p:nvGrpSpPr>
        <p:grpSpPr bwMode="auto">
          <a:xfrm>
            <a:off x="3065463" y="3033713"/>
            <a:ext cx="4060825" cy="2641600"/>
            <a:chOff x="1931" y="1911"/>
            <a:chExt cx="2558" cy="1664"/>
          </a:xfrm>
        </p:grpSpPr>
        <p:sp>
          <p:nvSpPr>
            <p:cNvPr id="350293" name="Line 6"/>
            <p:cNvSpPr>
              <a:spLocks noChangeShapeType="1"/>
            </p:cNvSpPr>
            <p:nvPr/>
          </p:nvSpPr>
          <p:spPr bwMode="auto">
            <a:xfrm flipV="1">
              <a:off x="1931" y="2158"/>
              <a:ext cx="55" cy="57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294" name="Line 7"/>
            <p:cNvSpPr>
              <a:spLocks noChangeShapeType="1"/>
            </p:cNvSpPr>
            <p:nvPr/>
          </p:nvSpPr>
          <p:spPr bwMode="auto">
            <a:xfrm flipH="1">
              <a:off x="1931" y="2158"/>
              <a:ext cx="55" cy="57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295" name="Line 8"/>
            <p:cNvSpPr>
              <a:spLocks noChangeShapeType="1"/>
            </p:cNvSpPr>
            <p:nvPr/>
          </p:nvSpPr>
          <p:spPr bwMode="auto">
            <a:xfrm flipV="1">
              <a:off x="1931" y="2158"/>
              <a:ext cx="109" cy="11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296" name="Line 9"/>
            <p:cNvSpPr>
              <a:spLocks noChangeShapeType="1"/>
            </p:cNvSpPr>
            <p:nvPr/>
          </p:nvSpPr>
          <p:spPr bwMode="auto">
            <a:xfrm flipH="1">
              <a:off x="1931" y="2158"/>
              <a:ext cx="109" cy="11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297" name="Line 10"/>
            <p:cNvSpPr>
              <a:spLocks noChangeShapeType="1"/>
            </p:cNvSpPr>
            <p:nvPr/>
          </p:nvSpPr>
          <p:spPr bwMode="auto">
            <a:xfrm flipV="1">
              <a:off x="1931" y="2158"/>
              <a:ext cx="164" cy="17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298" name="Line 11"/>
            <p:cNvSpPr>
              <a:spLocks noChangeShapeType="1"/>
            </p:cNvSpPr>
            <p:nvPr/>
          </p:nvSpPr>
          <p:spPr bwMode="auto">
            <a:xfrm flipH="1">
              <a:off x="1931" y="2158"/>
              <a:ext cx="164" cy="17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299" name="Line 12"/>
            <p:cNvSpPr>
              <a:spLocks noChangeShapeType="1"/>
            </p:cNvSpPr>
            <p:nvPr/>
          </p:nvSpPr>
          <p:spPr bwMode="auto">
            <a:xfrm flipV="1">
              <a:off x="1931" y="2158"/>
              <a:ext cx="219" cy="23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00" name="Line 13"/>
            <p:cNvSpPr>
              <a:spLocks noChangeShapeType="1"/>
            </p:cNvSpPr>
            <p:nvPr/>
          </p:nvSpPr>
          <p:spPr bwMode="auto">
            <a:xfrm flipH="1">
              <a:off x="1931" y="2158"/>
              <a:ext cx="219" cy="23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01" name="Line 14"/>
            <p:cNvSpPr>
              <a:spLocks noChangeShapeType="1"/>
            </p:cNvSpPr>
            <p:nvPr/>
          </p:nvSpPr>
          <p:spPr bwMode="auto">
            <a:xfrm flipV="1">
              <a:off x="1931" y="2158"/>
              <a:ext cx="274" cy="288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02" name="Line 15"/>
            <p:cNvSpPr>
              <a:spLocks noChangeShapeType="1"/>
            </p:cNvSpPr>
            <p:nvPr/>
          </p:nvSpPr>
          <p:spPr bwMode="auto">
            <a:xfrm flipH="1">
              <a:off x="1931" y="2158"/>
              <a:ext cx="274" cy="288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03" name="Line 16"/>
            <p:cNvSpPr>
              <a:spLocks noChangeShapeType="1"/>
            </p:cNvSpPr>
            <p:nvPr/>
          </p:nvSpPr>
          <p:spPr bwMode="auto">
            <a:xfrm flipV="1">
              <a:off x="1931" y="2158"/>
              <a:ext cx="329" cy="346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04" name="Line 17"/>
            <p:cNvSpPr>
              <a:spLocks noChangeShapeType="1"/>
            </p:cNvSpPr>
            <p:nvPr/>
          </p:nvSpPr>
          <p:spPr bwMode="auto">
            <a:xfrm flipH="1">
              <a:off x="1931" y="2158"/>
              <a:ext cx="329" cy="346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05" name="Line 18"/>
            <p:cNvSpPr>
              <a:spLocks noChangeShapeType="1"/>
            </p:cNvSpPr>
            <p:nvPr/>
          </p:nvSpPr>
          <p:spPr bwMode="auto">
            <a:xfrm flipV="1">
              <a:off x="1931" y="2177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06" name="Line 19"/>
            <p:cNvSpPr>
              <a:spLocks noChangeShapeType="1"/>
            </p:cNvSpPr>
            <p:nvPr/>
          </p:nvSpPr>
          <p:spPr bwMode="auto">
            <a:xfrm flipH="1">
              <a:off x="1931" y="2177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07" name="Line 20"/>
            <p:cNvSpPr>
              <a:spLocks noChangeShapeType="1"/>
            </p:cNvSpPr>
            <p:nvPr/>
          </p:nvSpPr>
          <p:spPr bwMode="auto">
            <a:xfrm flipV="1">
              <a:off x="1931" y="2235"/>
              <a:ext cx="365" cy="38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08" name="Line 21"/>
            <p:cNvSpPr>
              <a:spLocks noChangeShapeType="1"/>
            </p:cNvSpPr>
            <p:nvPr/>
          </p:nvSpPr>
          <p:spPr bwMode="auto">
            <a:xfrm flipH="1">
              <a:off x="1931" y="2235"/>
              <a:ext cx="365" cy="38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09" name="Line 22"/>
            <p:cNvSpPr>
              <a:spLocks noChangeShapeType="1"/>
            </p:cNvSpPr>
            <p:nvPr/>
          </p:nvSpPr>
          <p:spPr bwMode="auto">
            <a:xfrm flipV="1">
              <a:off x="1931" y="2292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10" name="Line 23"/>
            <p:cNvSpPr>
              <a:spLocks noChangeShapeType="1"/>
            </p:cNvSpPr>
            <p:nvPr/>
          </p:nvSpPr>
          <p:spPr bwMode="auto">
            <a:xfrm flipH="1">
              <a:off x="1931" y="2292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11" name="Line 24"/>
            <p:cNvSpPr>
              <a:spLocks noChangeShapeType="1"/>
            </p:cNvSpPr>
            <p:nvPr/>
          </p:nvSpPr>
          <p:spPr bwMode="auto">
            <a:xfrm flipV="1">
              <a:off x="1931" y="2350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12" name="Line 25"/>
            <p:cNvSpPr>
              <a:spLocks noChangeShapeType="1"/>
            </p:cNvSpPr>
            <p:nvPr/>
          </p:nvSpPr>
          <p:spPr bwMode="auto">
            <a:xfrm flipH="1">
              <a:off x="1931" y="2350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13" name="Line 26"/>
            <p:cNvSpPr>
              <a:spLocks noChangeShapeType="1"/>
            </p:cNvSpPr>
            <p:nvPr/>
          </p:nvSpPr>
          <p:spPr bwMode="auto">
            <a:xfrm flipV="1">
              <a:off x="1931" y="2408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14" name="Line 27"/>
            <p:cNvSpPr>
              <a:spLocks noChangeShapeType="1"/>
            </p:cNvSpPr>
            <p:nvPr/>
          </p:nvSpPr>
          <p:spPr bwMode="auto">
            <a:xfrm flipH="1">
              <a:off x="1931" y="2408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15" name="Line 28"/>
            <p:cNvSpPr>
              <a:spLocks noChangeShapeType="1"/>
            </p:cNvSpPr>
            <p:nvPr/>
          </p:nvSpPr>
          <p:spPr bwMode="auto">
            <a:xfrm flipV="1">
              <a:off x="1931" y="2465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16" name="Line 29"/>
            <p:cNvSpPr>
              <a:spLocks noChangeShapeType="1"/>
            </p:cNvSpPr>
            <p:nvPr/>
          </p:nvSpPr>
          <p:spPr bwMode="auto">
            <a:xfrm flipH="1">
              <a:off x="1931" y="2465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17" name="Line 30"/>
            <p:cNvSpPr>
              <a:spLocks noChangeShapeType="1"/>
            </p:cNvSpPr>
            <p:nvPr/>
          </p:nvSpPr>
          <p:spPr bwMode="auto">
            <a:xfrm flipV="1">
              <a:off x="1931" y="2523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18" name="Line 31"/>
            <p:cNvSpPr>
              <a:spLocks noChangeShapeType="1"/>
            </p:cNvSpPr>
            <p:nvPr/>
          </p:nvSpPr>
          <p:spPr bwMode="auto">
            <a:xfrm flipH="1">
              <a:off x="1931" y="2523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19" name="Line 32"/>
            <p:cNvSpPr>
              <a:spLocks noChangeShapeType="1"/>
            </p:cNvSpPr>
            <p:nvPr/>
          </p:nvSpPr>
          <p:spPr bwMode="auto">
            <a:xfrm flipV="1">
              <a:off x="1931" y="2581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20" name="Line 33"/>
            <p:cNvSpPr>
              <a:spLocks noChangeShapeType="1"/>
            </p:cNvSpPr>
            <p:nvPr/>
          </p:nvSpPr>
          <p:spPr bwMode="auto">
            <a:xfrm flipH="1">
              <a:off x="1931" y="2581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21" name="Line 34"/>
            <p:cNvSpPr>
              <a:spLocks noChangeShapeType="1"/>
            </p:cNvSpPr>
            <p:nvPr/>
          </p:nvSpPr>
          <p:spPr bwMode="auto">
            <a:xfrm flipV="1">
              <a:off x="1931" y="2639"/>
              <a:ext cx="365" cy="38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22" name="Line 35"/>
            <p:cNvSpPr>
              <a:spLocks noChangeShapeType="1"/>
            </p:cNvSpPr>
            <p:nvPr/>
          </p:nvSpPr>
          <p:spPr bwMode="auto">
            <a:xfrm flipH="1">
              <a:off x="1931" y="2639"/>
              <a:ext cx="365" cy="38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23" name="Line 36"/>
            <p:cNvSpPr>
              <a:spLocks noChangeShapeType="1"/>
            </p:cNvSpPr>
            <p:nvPr/>
          </p:nvSpPr>
          <p:spPr bwMode="auto">
            <a:xfrm flipV="1">
              <a:off x="1931" y="2696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24" name="Line 37"/>
            <p:cNvSpPr>
              <a:spLocks noChangeShapeType="1"/>
            </p:cNvSpPr>
            <p:nvPr/>
          </p:nvSpPr>
          <p:spPr bwMode="auto">
            <a:xfrm flipH="1">
              <a:off x="1931" y="2696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25" name="Line 38"/>
            <p:cNvSpPr>
              <a:spLocks noChangeShapeType="1"/>
            </p:cNvSpPr>
            <p:nvPr/>
          </p:nvSpPr>
          <p:spPr bwMode="auto">
            <a:xfrm flipV="1">
              <a:off x="1931" y="2754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26" name="Line 39"/>
            <p:cNvSpPr>
              <a:spLocks noChangeShapeType="1"/>
            </p:cNvSpPr>
            <p:nvPr/>
          </p:nvSpPr>
          <p:spPr bwMode="auto">
            <a:xfrm flipH="1">
              <a:off x="1931" y="2754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27" name="Line 40"/>
            <p:cNvSpPr>
              <a:spLocks noChangeShapeType="1"/>
            </p:cNvSpPr>
            <p:nvPr/>
          </p:nvSpPr>
          <p:spPr bwMode="auto">
            <a:xfrm flipV="1">
              <a:off x="1931" y="2812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28" name="Line 41"/>
            <p:cNvSpPr>
              <a:spLocks noChangeShapeType="1"/>
            </p:cNvSpPr>
            <p:nvPr/>
          </p:nvSpPr>
          <p:spPr bwMode="auto">
            <a:xfrm flipH="1">
              <a:off x="1931" y="2812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29" name="Line 42"/>
            <p:cNvSpPr>
              <a:spLocks noChangeShapeType="1"/>
            </p:cNvSpPr>
            <p:nvPr/>
          </p:nvSpPr>
          <p:spPr bwMode="auto">
            <a:xfrm flipV="1">
              <a:off x="1931" y="2870"/>
              <a:ext cx="365" cy="38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30" name="Line 43"/>
            <p:cNvSpPr>
              <a:spLocks noChangeShapeType="1"/>
            </p:cNvSpPr>
            <p:nvPr/>
          </p:nvSpPr>
          <p:spPr bwMode="auto">
            <a:xfrm flipH="1">
              <a:off x="1931" y="2870"/>
              <a:ext cx="365" cy="38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31" name="Line 44"/>
            <p:cNvSpPr>
              <a:spLocks noChangeShapeType="1"/>
            </p:cNvSpPr>
            <p:nvPr/>
          </p:nvSpPr>
          <p:spPr bwMode="auto">
            <a:xfrm flipV="1">
              <a:off x="1931" y="2927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32" name="Line 45"/>
            <p:cNvSpPr>
              <a:spLocks noChangeShapeType="1"/>
            </p:cNvSpPr>
            <p:nvPr/>
          </p:nvSpPr>
          <p:spPr bwMode="auto">
            <a:xfrm flipH="1">
              <a:off x="1931" y="2927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33" name="Line 46"/>
            <p:cNvSpPr>
              <a:spLocks noChangeShapeType="1"/>
            </p:cNvSpPr>
            <p:nvPr/>
          </p:nvSpPr>
          <p:spPr bwMode="auto">
            <a:xfrm flipV="1">
              <a:off x="1931" y="2985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34" name="Line 47"/>
            <p:cNvSpPr>
              <a:spLocks noChangeShapeType="1"/>
            </p:cNvSpPr>
            <p:nvPr/>
          </p:nvSpPr>
          <p:spPr bwMode="auto">
            <a:xfrm flipH="1">
              <a:off x="1931" y="2985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35" name="Line 48"/>
            <p:cNvSpPr>
              <a:spLocks noChangeShapeType="1"/>
            </p:cNvSpPr>
            <p:nvPr/>
          </p:nvSpPr>
          <p:spPr bwMode="auto">
            <a:xfrm flipV="1">
              <a:off x="1931" y="3043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36" name="Line 49"/>
            <p:cNvSpPr>
              <a:spLocks noChangeShapeType="1"/>
            </p:cNvSpPr>
            <p:nvPr/>
          </p:nvSpPr>
          <p:spPr bwMode="auto">
            <a:xfrm flipH="1">
              <a:off x="1931" y="3043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37" name="Line 50"/>
            <p:cNvSpPr>
              <a:spLocks noChangeShapeType="1"/>
            </p:cNvSpPr>
            <p:nvPr/>
          </p:nvSpPr>
          <p:spPr bwMode="auto">
            <a:xfrm flipV="1">
              <a:off x="1931" y="3100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38" name="Line 51"/>
            <p:cNvSpPr>
              <a:spLocks noChangeShapeType="1"/>
            </p:cNvSpPr>
            <p:nvPr/>
          </p:nvSpPr>
          <p:spPr bwMode="auto">
            <a:xfrm flipH="1">
              <a:off x="1931" y="3100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39" name="Line 52"/>
            <p:cNvSpPr>
              <a:spLocks noChangeShapeType="1"/>
            </p:cNvSpPr>
            <p:nvPr/>
          </p:nvSpPr>
          <p:spPr bwMode="auto">
            <a:xfrm flipV="1">
              <a:off x="1931" y="3158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40" name="Line 53"/>
            <p:cNvSpPr>
              <a:spLocks noChangeShapeType="1"/>
            </p:cNvSpPr>
            <p:nvPr/>
          </p:nvSpPr>
          <p:spPr bwMode="auto">
            <a:xfrm flipH="1">
              <a:off x="1931" y="3158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41" name="Line 54"/>
            <p:cNvSpPr>
              <a:spLocks noChangeShapeType="1"/>
            </p:cNvSpPr>
            <p:nvPr/>
          </p:nvSpPr>
          <p:spPr bwMode="auto">
            <a:xfrm flipV="1">
              <a:off x="1956" y="3216"/>
              <a:ext cx="340" cy="358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42" name="Line 55"/>
            <p:cNvSpPr>
              <a:spLocks noChangeShapeType="1"/>
            </p:cNvSpPr>
            <p:nvPr/>
          </p:nvSpPr>
          <p:spPr bwMode="auto">
            <a:xfrm flipH="1">
              <a:off x="1956" y="3216"/>
              <a:ext cx="340" cy="358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43" name="Line 56"/>
            <p:cNvSpPr>
              <a:spLocks noChangeShapeType="1"/>
            </p:cNvSpPr>
            <p:nvPr/>
          </p:nvSpPr>
          <p:spPr bwMode="auto">
            <a:xfrm flipV="1">
              <a:off x="2011" y="3274"/>
              <a:ext cx="285" cy="30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44" name="Line 57"/>
            <p:cNvSpPr>
              <a:spLocks noChangeShapeType="1"/>
            </p:cNvSpPr>
            <p:nvPr/>
          </p:nvSpPr>
          <p:spPr bwMode="auto">
            <a:xfrm flipH="1">
              <a:off x="2011" y="3274"/>
              <a:ext cx="285" cy="30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45" name="Line 58"/>
            <p:cNvSpPr>
              <a:spLocks noChangeShapeType="1"/>
            </p:cNvSpPr>
            <p:nvPr/>
          </p:nvSpPr>
          <p:spPr bwMode="auto">
            <a:xfrm flipV="1">
              <a:off x="2066" y="3331"/>
              <a:ext cx="230" cy="24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46" name="Line 59"/>
            <p:cNvSpPr>
              <a:spLocks noChangeShapeType="1"/>
            </p:cNvSpPr>
            <p:nvPr/>
          </p:nvSpPr>
          <p:spPr bwMode="auto">
            <a:xfrm flipH="1">
              <a:off x="2066" y="3331"/>
              <a:ext cx="230" cy="24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47" name="Line 60"/>
            <p:cNvSpPr>
              <a:spLocks noChangeShapeType="1"/>
            </p:cNvSpPr>
            <p:nvPr/>
          </p:nvSpPr>
          <p:spPr bwMode="auto">
            <a:xfrm flipV="1">
              <a:off x="2121" y="3389"/>
              <a:ext cx="175" cy="1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48" name="Line 61"/>
            <p:cNvSpPr>
              <a:spLocks noChangeShapeType="1"/>
            </p:cNvSpPr>
            <p:nvPr/>
          </p:nvSpPr>
          <p:spPr bwMode="auto">
            <a:xfrm flipH="1">
              <a:off x="2121" y="3389"/>
              <a:ext cx="175" cy="1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49" name="Line 62"/>
            <p:cNvSpPr>
              <a:spLocks noChangeShapeType="1"/>
            </p:cNvSpPr>
            <p:nvPr/>
          </p:nvSpPr>
          <p:spPr bwMode="auto">
            <a:xfrm flipV="1">
              <a:off x="2176" y="3447"/>
              <a:ext cx="120" cy="127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50" name="Line 63"/>
            <p:cNvSpPr>
              <a:spLocks noChangeShapeType="1"/>
            </p:cNvSpPr>
            <p:nvPr/>
          </p:nvSpPr>
          <p:spPr bwMode="auto">
            <a:xfrm flipH="1">
              <a:off x="2176" y="3447"/>
              <a:ext cx="120" cy="127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51" name="Line 64"/>
            <p:cNvSpPr>
              <a:spLocks noChangeShapeType="1"/>
            </p:cNvSpPr>
            <p:nvPr/>
          </p:nvSpPr>
          <p:spPr bwMode="auto">
            <a:xfrm flipV="1">
              <a:off x="2230" y="3505"/>
              <a:ext cx="66" cy="69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52" name="Line 65"/>
            <p:cNvSpPr>
              <a:spLocks noChangeShapeType="1"/>
            </p:cNvSpPr>
            <p:nvPr/>
          </p:nvSpPr>
          <p:spPr bwMode="auto">
            <a:xfrm flipH="1">
              <a:off x="2230" y="3505"/>
              <a:ext cx="66" cy="69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53" name="Line 66"/>
            <p:cNvSpPr>
              <a:spLocks noChangeShapeType="1"/>
            </p:cNvSpPr>
            <p:nvPr/>
          </p:nvSpPr>
          <p:spPr bwMode="auto">
            <a:xfrm flipV="1">
              <a:off x="2285" y="3562"/>
              <a:ext cx="11" cy="12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54" name="Line 67"/>
            <p:cNvSpPr>
              <a:spLocks noChangeShapeType="1"/>
            </p:cNvSpPr>
            <p:nvPr/>
          </p:nvSpPr>
          <p:spPr bwMode="auto">
            <a:xfrm flipH="1">
              <a:off x="2285" y="3562"/>
              <a:ext cx="11" cy="12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55" name="Line 68"/>
            <p:cNvSpPr>
              <a:spLocks noChangeShapeType="1"/>
            </p:cNvSpPr>
            <p:nvPr/>
          </p:nvSpPr>
          <p:spPr bwMode="auto">
            <a:xfrm flipV="1">
              <a:off x="1931" y="2158"/>
              <a:ext cx="1" cy="1416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56" name="Line 69"/>
            <p:cNvSpPr>
              <a:spLocks noChangeShapeType="1"/>
            </p:cNvSpPr>
            <p:nvPr/>
          </p:nvSpPr>
          <p:spPr bwMode="auto">
            <a:xfrm>
              <a:off x="1931" y="2158"/>
              <a:ext cx="1" cy="1416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57" name="Line 70"/>
            <p:cNvSpPr>
              <a:spLocks noChangeShapeType="1"/>
            </p:cNvSpPr>
            <p:nvPr/>
          </p:nvSpPr>
          <p:spPr bwMode="auto">
            <a:xfrm>
              <a:off x="1931" y="2158"/>
              <a:ext cx="365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58" name="Line 71"/>
            <p:cNvSpPr>
              <a:spLocks noChangeShapeType="1"/>
            </p:cNvSpPr>
            <p:nvPr/>
          </p:nvSpPr>
          <p:spPr bwMode="auto">
            <a:xfrm flipH="1">
              <a:off x="1931" y="2158"/>
              <a:ext cx="365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59" name="Line 72"/>
            <p:cNvSpPr>
              <a:spLocks noChangeShapeType="1"/>
            </p:cNvSpPr>
            <p:nvPr/>
          </p:nvSpPr>
          <p:spPr bwMode="auto">
            <a:xfrm flipV="1">
              <a:off x="2296" y="2158"/>
              <a:ext cx="1" cy="1416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60" name="Line 73"/>
            <p:cNvSpPr>
              <a:spLocks noChangeShapeType="1"/>
            </p:cNvSpPr>
            <p:nvPr/>
          </p:nvSpPr>
          <p:spPr bwMode="auto">
            <a:xfrm>
              <a:off x="2296" y="2158"/>
              <a:ext cx="1" cy="1416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61" name="Line 74"/>
            <p:cNvSpPr>
              <a:spLocks noChangeShapeType="1"/>
            </p:cNvSpPr>
            <p:nvPr/>
          </p:nvSpPr>
          <p:spPr bwMode="auto">
            <a:xfrm>
              <a:off x="1931" y="3574"/>
              <a:ext cx="365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62" name="Line 75"/>
            <p:cNvSpPr>
              <a:spLocks noChangeShapeType="1"/>
            </p:cNvSpPr>
            <p:nvPr/>
          </p:nvSpPr>
          <p:spPr bwMode="auto">
            <a:xfrm flipH="1">
              <a:off x="1931" y="3574"/>
              <a:ext cx="365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63" name="Line 76"/>
            <p:cNvSpPr>
              <a:spLocks noChangeShapeType="1"/>
            </p:cNvSpPr>
            <p:nvPr/>
          </p:nvSpPr>
          <p:spPr bwMode="auto">
            <a:xfrm>
              <a:off x="2022" y="2065"/>
              <a:ext cx="185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64" name="Line 77"/>
            <p:cNvSpPr>
              <a:spLocks noChangeShapeType="1"/>
            </p:cNvSpPr>
            <p:nvPr/>
          </p:nvSpPr>
          <p:spPr bwMode="auto">
            <a:xfrm>
              <a:off x="2114" y="2065"/>
              <a:ext cx="1" cy="93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65" name="Line 78"/>
            <p:cNvSpPr>
              <a:spLocks noChangeShapeType="1"/>
            </p:cNvSpPr>
            <p:nvPr/>
          </p:nvSpPr>
          <p:spPr bwMode="auto">
            <a:xfrm flipV="1">
              <a:off x="3027" y="2250"/>
              <a:ext cx="55" cy="58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66" name="Line 79"/>
            <p:cNvSpPr>
              <a:spLocks noChangeShapeType="1"/>
            </p:cNvSpPr>
            <p:nvPr/>
          </p:nvSpPr>
          <p:spPr bwMode="auto">
            <a:xfrm flipH="1">
              <a:off x="3027" y="2250"/>
              <a:ext cx="55" cy="58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67" name="Line 80"/>
            <p:cNvSpPr>
              <a:spLocks noChangeShapeType="1"/>
            </p:cNvSpPr>
            <p:nvPr/>
          </p:nvSpPr>
          <p:spPr bwMode="auto">
            <a:xfrm flipV="1">
              <a:off x="3027" y="2250"/>
              <a:ext cx="110" cy="11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68" name="Line 81"/>
            <p:cNvSpPr>
              <a:spLocks noChangeShapeType="1"/>
            </p:cNvSpPr>
            <p:nvPr/>
          </p:nvSpPr>
          <p:spPr bwMode="auto">
            <a:xfrm flipH="1">
              <a:off x="3027" y="2250"/>
              <a:ext cx="110" cy="11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69" name="Line 82"/>
            <p:cNvSpPr>
              <a:spLocks noChangeShapeType="1"/>
            </p:cNvSpPr>
            <p:nvPr/>
          </p:nvSpPr>
          <p:spPr bwMode="auto">
            <a:xfrm flipV="1">
              <a:off x="3027" y="2250"/>
              <a:ext cx="164" cy="17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70" name="Line 83"/>
            <p:cNvSpPr>
              <a:spLocks noChangeShapeType="1"/>
            </p:cNvSpPr>
            <p:nvPr/>
          </p:nvSpPr>
          <p:spPr bwMode="auto">
            <a:xfrm flipH="1">
              <a:off x="3027" y="2250"/>
              <a:ext cx="164" cy="17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71" name="Line 84"/>
            <p:cNvSpPr>
              <a:spLocks noChangeShapeType="1"/>
            </p:cNvSpPr>
            <p:nvPr/>
          </p:nvSpPr>
          <p:spPr bwMode="auto">
            <a:xfrm flipV="1">
              <a:off x="3027" y="2250"/>
              <a:ext cx="219" cy="23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72" name="Line 85"/>
            <p:cNvSpPr>
              <a:spLocks noChangeShapeType="1"/>
            </p:cNvSpPr>
            <p:nvPr/>
          </p:nvSpPr>
          <p:spPr bwMode="auto">
            <a:xfrm flipH="1">
              <a:off x="3027" y="2250"/>
              <a:ext cx="219" cy="23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73" name="Line 86"/>
            <p:cNvSpPr>
              <a:spLocks noChangeShapeType="1"/>
            </p:cNvSpPr>
            <p:nvPr/>
          </p:nvSpPr>
          <p:spPr bwMode="auto">
            <a:xfrm flipV="1">
              <a:off x="3027" y="2250"/>
              <a:ext cx="274" cy="289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74" name="Line 87"/>
            <p:cNvSpPr>
              <a:spLocks noChangeShapeType="1"/>
            </p:cNvSpPr>
            <p:nvPr/>
          </p:nvSpPr>
          <p:spPr bwMode="auto">
            <a:xfrm flipH="1">
              <a:off x="3027" y="2250"/>
              <a:ext cx="274" cy="289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75" name="Line 88"/>
            <p:cNvSpPr>
              <a:spLocks noChangeShapeType="1"/>
            </p:cNvSpPr>
            <p:nvPr/>
          </p:nvSpPr>
          <p:spPr bwMode="auto">
            <a:xfrm flipV="1">
              <a:off x="3027" y="2250"/>
              <a:ext cx="329" cy="346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76" name="Line 89"/>
            <p:cNvSpPr>
              <a:spLocks noChangeShapeType="1"/>
            </p:cNvSpPr>
            <p:nvPr/>
          </p:nvSpPr>
          <p:spPr bwMode="auto">
            <a:xfrm flipH="1">
              <a:off x="3027" y="2250"/>
              <a:ext cx="329" cy="346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77" name="Line 90"/>
            <p:cNvSpPr>
              <a:spLocks noChangeShapeType="1"/>
            </p:cNvSpPr>
            <p:nvPr/>
          </p:nvSpPr>
          <p:spPr bwMode="auto">
            <a:xfrm flipV="1">
              <a:off x="3027" y="2269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78" name="Line 91"/>
            <p:cNvSpPr>
              <a:spLocks noChangeShapeType="1"/>
            </p:cNvSpPr>
            <p:nvPr/>
          </p:nvSpPr>
          <p:spPr bwMode="auto">
            <a:xfrm flipH="1">
              <a:off x="3027" y="2269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79" name="Line 92"/>
            <p:cNvSpPr>
              <a:spLocks noChangeShapeType="1"/>
            </p:cNvSpPr>
            <p:nvPr/>
          </p:nvSpPr>
          <p:spPr bwMode="auto">
            <a:xfrm flipV="1">
              <a:off x="3027" y="2327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80" name="Line 93"/>
            <p:cNvSpPr>
              <a:spLocks noChangeShapeType="1"/>
            </p:cNvSpPr>
            <p:nvPr/>
          </p:nvSpPr>
          <p:spPr bwMode="auto">
            <a:xfrm flipH="1">
              <a:off x="3027" y="2327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81" name="Line 94"/>
            <p:cNvSpPr>
              <a:spLocks noChangeShapeType="1"/>
            </p:cNvSpPr>
            <p:nvPr/>
          </p:nvSpPr>
          <p:spPr bwMode="auto">
            <a:xfrm flipV="1">
              <a:off x="3027" y="2385"/>
              <a:ext cx="365" cy="38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82" name="Line 95"/>
            <p:cNvSpPr>
              <a:spLocks noChangeShapeType="1"/>
            </p:cNvSpPr>
            <p:nvPr/>
          </p:nvSpPr>
          <p:spPr bwMode="auto">
            <a:xfrm flipH="1">
              <a:off x="3027" y="2385"/>
              <a:ext cx="365" cy="38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83" name="Line 96"/>
            <p:cNvSpPr>
              <a:spLocks noChangeShapeType="1"/>
            </p:cNvSpPr>
            <p:nvPr/>
          </p:nvSpPr>
          <p:spPr bwMode="auto">
            <a:xfrm flipV="1">
              <a:off x="3027" y="2442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84" name="Line 97"/>
            <p:cNvSpPr>
              <a:spLocks noChangeShapeType="1"/>
            </p:cNvSpPr>
            <p:nvPr/>
          </p:nvSpPr>
          <p:spPr bwMode="auto">
            <a:xfrm flipH="1">
              <a:off x="3027" y="2442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85" name="Line 98"/>
            <p:cNvSpPr>
              <a:spLocks noChangeShapeType="1"/>
            </p:cNvSpPr>
            <p:nvPr/>
          </p:nvSpPr>
          <p:spPr bwMode="auto">
            <a:xfrm flipV="1">
              <a:off x="3027" y="2500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86" name="Line 99"/>
            <p:cNvSpPr>
              <a:spLocks noChangeShapeType="1"/>
            </p:cNvSpPr>
            <p:nvPr/>
          </p:nvSpPr>
          <p:spPr bwMode="auto">
            <a:xfrm flipH="1">
              <a:off x="3027" y="2500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87" name="Line 100"/>
            <p:cNvSpPr>
              <a:spLocks noChangeShapeType="1"/>
            </p:cNvSpPr>
            <p:nvPr/>
          </p:nvSpPr>
          <p:spPr bwMode="auto">
            <a:xfrm flipV="1">
              <a:off x="3027" y="2558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88" name="Line 101"/>
            <p:cNvSpPr>
              <a:spLocks noChangeShapeType="1"/>
            </p:cNvSpPr>
            <p:nvPr/>
          </p:nvSpPr>
          <p:spPr bwMode="auto">
            <a:xfrm flipH="1">
              <a:off x="3027" y="2558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89" name="Line 102"/>
            <p:cNvSpPr>
              <a:spLocks noChangeShapeType="1"/>
            </p:cNvSpPr>
            <p:nvPr/>
          </p:nvSpPr>
          <p:spPr bwMode="auto">
            <a:xfrm flipV="1">
              <a:off x="3027" y="2616"/>
              <a:ext cx="365" cy="38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90" name="Line 103"/>
            <p:cNvSpPr>
              <a:spLocks noChangeShapeType="1"/>
            </p:cNvSpPr>
            <p:nvPr/>
          </p:nvSpPr>
          <p:spPr bwMode="auto">
            <a:xfrm flipH="1">
              <a:off x="3027" y="2616"/>
              <a:ext cx="365" cy="38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91" name="Line 104"/>
            <p:cNvSpPr>
              <a:spLocks noChangeShapeType="1"/>
            </p:cNvSpPr>
            <p:nvPr/>
          </p:nvSpPr>
          <p:spPr bwMode="auto">
            <a:xfrm flipV="1">
              <a:off x="3027" y="2673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92" name="Line 105"/>
            <p:cNvSpPr>
              <a:spLocks noChangeShapeType="1"/>
            </p:cNvSpPr>
            <p:nvPr/>
          </p:nvSpPr>
          <p:spPr bwMode="auto">
            <a:xfrm flipH="1">
              <a:off x="3027" y="2673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93" name="Line 106"/>
            <p:cNvSpPr>
              <a:spLocks noChangeShapeType="1"/>
            </p:cNvSpPr>
            <p:nvPr/>
          </p:nvSpPr>
          <p:spPr bwMode="auto">
            <a:xfrm flipV="1">
              <a:off x="3027" y="2731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94" name="Line 107"/>
            <p:cNvSpPr>
              <a:spLocks noChangeShapeType="1"/>
            </p:cNvSpPr>
            <p:nvPr/>
          </p:nvSpPr>
          <p:spPr bwMode="auto">
            <a:xfrm flipH="1">
              <a:off x="3027" y="2731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95" name="Line 108"/>
            <p:cNvSpPr>
              <a:spLocks noChangeShapeType="1"/>
            </p:cNvSpPr>
            <p:nvPr/>
          </p:nvSpPr>
          <p:spPr bwMode="auto">
            <a:xfrm flipV="1">
              <a:off x="3027" y="2789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96" name="Line 109"/>
            <p:cNvSpPr>
              <a:spLocks noChangeShapeType="1"/>
            </p:cNvSpPr>
            <p:nvPr/>
          </p:nvSpPr>
          <p:spPr bwMode="auto">
            <a:xfrm flipH="1">
              <a:off x="3027" y="2789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97" name="Line 110"/>
            <p:cNvSpPr>
              <a:spLocks noChangeShapeType="1"/>
            </p:cNvSpPr>
            <p:nvPr/>
          </p:nvSpPr>
          <p:spPr bwMode="auto">
            <a:xfrm flipV="1">
              <a:off x="3027" y="2846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98" name="Line 111"/>
            <p:cNvSpPr>
              <a:spLocks noChangeShapeType="1"/>
            </p:cNvSpPr>
            <p:nvPr/>
          </p:nvSpPr>
          <p:spPr bwMode="auto">
            <a:xfrm flipH="1">
              <a:off x="3027" y="2846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399" name="Line 112"/>
            <p:cNvSpPr>
              <a:spLocks noChangeShapeType="1"/>
            </p:cNvSpPr>
            <p:nvPr/>
          </p:nvSpPr>
          <p:spPr bwMode="auto">
            <a:xfrm flipV="1">
              <a:off x="3027" y="2904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00" name="Line 113"/>
            <p:cNvSpPr>
              <a:spLocks noChangeShapeType="1"/>
            </p:cNvSpPr>
            <p:nvPr/>
          </p:nvSpPr>
          <p:spPr bwMode="auto">
            <a:xfrm flipH="1">
              <a:off x="3027" y="2904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01" name="Line 114"/>
            <p:cNvSpPr>
              <a:spLocks noChangeShapeType="1"/>
            </p:cNvSpPr>
            <p:nvPr/>
          </p:nvSpPr>
          <p:spPr bwMode="auto">
            <a:xfrm flipV="1">
              <a:off x="3027" y="2962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02" name="Line 115"/>
            <p:cNvSpPr>
              <a:spLocks noChangeShapeType="1"/>
            </p:cNvSpPr>
            <p:nvPr/>
          </p:nvSpPr>
          <p:spPr bwMode="auto">
            <a:xfrm flipH="1">
              <a:off x="3027" y="2962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03" name="Line 116"/>
            <p:cNvSpPr>
              <a:spLocks noChangeShapeType="1"/>
            </p:cNvSpPr>
            <p:nvPr/>
          </p:nvSpPr>
          <p:spPr bwMode="auto">
            <a:xfrm flipV="1">
              <a:off x="3027" y="3020"/>
              <a:ext cx="365" cy="38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04" name="Line 117"/>
            <p:cNvSpPr>
              <a:spLocks noChangeShapeType="1"/>
            </p:cNvSpPr>
            <p:nvPr/>
          </p:nvSpPr>
          <p:spPr bwMode="auto">
            <a:xfrm flipH="1">
              <a:off x="3027" y="3020"/>
              <a:ext cx="365" cy="38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05" name="Line 118"/>
            <p:cNvSpPr>
              <a:spLocks noChangeShapeType="1"/>
            </p:cNvSpPr>
            <p:nvPr/>
          </p:nvSpPr>
          <p:spPr bwMode="auto">
            <a:xfrm flipV="1">
              <a:off x="3027" y="3077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06" name="Line 119"/>
            <p:cNvSpPr>
              <a:spLocks noChangeShapeType="1"/>
            </p:cNvSpPr>
            <p:nvPr/>
          </p:nvSpPr>
          <p:spPr bwMode="auto">
            <a:xfrm flipH="1">
              <a:off x="3027" y="3077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07" name="Line 120"/>
            <p:cNvSpPr>
              <a:spLocks noChangeShapeType="1"/>
            </p:cNvSpPr>
            <p:nvPr/>
          </p:nvSpPr>
          <p:spPr bwMode="auto">
            <a:xfrm flipV="1">
              <a:off x="3027" y="3135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08" name="Line 121"/>
            <p:cNvSpPr>
              <a:spLocks noChangeShapeType="1"/>
            </p:cNvSpPr>
            <p:nvPr/>
          </p:nvSpPr>
          <p:spPr bwMode="auto">
            <a:xfrm flipH="1">
              <a:off x="3027" y="3135"/>
              <a:ext cx="365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09" name="Line 122"/>
            <p:cNvSpPr>
              <a:spLocks noChangeShapeType="1"/>
            </p:cNvSpPr>
            <p:nvPr/>
          </p:nvSpPr>
          <p:spPr bwMode="auto">
            <a:xfrm flipV="1">
              <a:off x="3031" y="3193"/>
              <a:ext cx="361" cy="38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10" name="Line 123"/>
            <p:cNvSpPr>
              <a:spLocks noChangeShapeType="1"/>
            </p:cNvSpPr>
            <p:nvPr/>
          </p:nvSpPr>
          <p:spPr bwMode="auto">
            <a:xfrm flipH="1">
              <a:off x="3031" y="3193"/>
              <a:ext cx="361" cy="38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11" name="Line 124"/>
            <p:cNvSpPr>
              <a:spLocks noChangeShapeType="1"/>
            </p:cNvSpPr>
            <p:nvPr/>
          </p:nvSpPr>
          <p:spPr bwMode="auto">
            <a:xfrm flipV="1">
              <a:off x="3086" y="3251"/>
              <a:ext cx="306" cy="32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12" name="Line 125"/>
            <p:cNvSpPr>
              <a:spLocks noChangeShapeType="1"/>
            </p:cNvSpPr>
            <p:nvPr/>
          </p:nvSpPr>
          <p:spPr bwMode="auto">
            <a:xfrm flipH="1">
              <a:off x="3086" y="3251"/>
              <a:ext cx="306" cy="32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13" name="Line 126"/>
            <p:cNvSpPr>
              <a:spLocks noChangeShapeType="1"/>
            </p:cNvSpPr>
            <p:nvPr/>
          </p:nvSpPr>
          <p:spPr bwMode="auto">
            <a:xfrm flipV="1">
              <a:off x="3140" y="3308"/>
              <a:ext cx="252" cy="266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14" name="Line 127"/>
            <p:cNvSpPr>
              <a:spLocks noChangeShapeType="1"/>
            </p:cNvSpPr>
            <p:nvPr/>
          </p:nvSpPr>
          <p:spPr bwMode="auto">
            <a:xfrm flipH="1">
              <a:off x="3140" y="3308"/>
              <a:ext cx="252" cy="266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15" name="Line 128"/>
            <p:cNvSpPr>
              <a:spLocks noChangeShapeType="1"/>
            </p:cNvSpPr>
            <p:nvPr/>
          </p:nvSpPr>
          <p:spPr bwMode="auto">
            <a:xfrm flipV="1">
              <a:off x="3195" y="3366"/>
              <a:ext cx="197" cy="208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16" name="Line 129"/>
            <p:cNvSpPr>
              <a:spLocks noChangeShapeType="1"/>
            </p:cNvSpPr>
            <p:nvPr/>
          </p:nvSpPr>
          <p:spPr bwMode="auto">
            <a:xfrm flipH="1">
              <a:off x="3195" y="3366"/>
              <a:ext cx="197" cy="208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17" name="Line 130"/>
            <p:cNvSpPr>
              <a:spLocks noChangeShapeType="1"/>
            </p:cNvSpPr>
            <p:nvPr/>
          </p:nvSpPr>
          <p:spPr bwMode="auto">
            <a:xfrm flipV="1">
              <a:off x="3250" y="3424"/>
              <a:ext cx="142" cy="15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18" name="Line 131"/>
            <p:cNvSpPr>
              <a:spLocks noChangeShapeType="1"/>
            </p:cNvSpPr>
            <p:nvPr/>
          </p:nvSpPr>
          <p:spPr bwMode="auto">
            <a:xfrm flipH="1">
              <a:off x="3250" y="3424"/>
              <a:ext cx="142" cy="15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19" name="Line 132"/>
            <p:cNvSpPr>
              <a:spLocks noChangeShapeType="1"/>
            </p:cNvSpPr>
            <p:nvPr/>
          </p:nvSpPr>
          <p:spPr bwMode="auto">
            <a:xfrm flipV="1">
              <a:off x="3305" y="3481"/>
              <a:ext cx="87" cy="9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20" name="Line 133"/>
            <p:cNvSpPr>
              <a:spLocks noChangeShapeType="1"/>
            </p:cNvSpPr>
            <p:nvPr/>
          </p:nvSpPr>
          <p:spPr bwMode="auto">
            <a:xfrm flipH="1">
              <a:off x="3305" y="3481"/>
              <a:ext cx="87" cy="9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21" name="Line 134"/>
            <p:cNvSpPr>
              <a:spLocks noChangeShapeType="1"/>
            </p:cNvSpPr>
            <p:nvPr/>
          </p:nvSpPr>
          <p:spPr bwMode="auto">
            <a:xfrm flipV="1">
              <a:off x="3360" y="3539"/>
              <a:ext cx="32" cy="3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22" name="Line 135"/>
            <p:cNvSpPr>
              <a:spLocks noChangeShapeType="1"/>
            </p:cNvSpPr>
            <p:nvPr/>
          </p:nvSpPr>
          <p:spPr bwMode="auto">
            <a:xfrm flipH="1">
              <a:off x="3360" y="3539"/>
              <a:ext cx="32" cy="3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23" name="Line 136"/>
            <p:cNvSpPr>
              <a:spLocks noChangeShapeType="1"/>
            </p:cNvSpPr>
            <p:nvPr/>
          </p:nvSpPr>
          <p:spPr bwMode="auto">
            <a:xfrm flipV="1">
              <a:off x="3027" y="2250"/>
              <a:ext cx="1" cy="1324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24" name="Line 137"/>
            <p:cNvSpPr>
              <a:spLocks noChangeShapeType="1"/>
            </p:cNvSpPr>
            <p:nvPr/>
          </p:nvSpPr>
          <p:spPr bwMode="auto">
            <a:xfrm>
              <a:off x="3027" y="2250"/>
              <a:ext cx="1" cy="1324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25" name="Line 138"/>
            <p:cNvSpPr>
              <a:spLocks noChangeShapeType="1"/>
            </p:cNvSpPr>
            <p:nvPr/>
          </p:nvSpPr>
          <p:spPr bwMode="auto">
            <a:xfrm>
              <a:off x="3027" y="2250"/>
              <a:ext cx="365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26" name="Line 139"/>
            <p:cNvSpPr>
              <a:spLocks noChangeShapeType="1"/>
            </p:cNvSpPr>
            <p:nvPr/>
          </p:nvSpPr>
          <p:spPr bwMode="auto">
            <a:xfrm flipH="1">
              <a:off x="3027" y="2250"/>
              <a:ext cx="365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27" name="Line 140"/>
            <p:cNvSpPr>
              <a:spLocks noChangeShapeType="1"/>
            </p:cNvSpPr>
            <p:nvPr/>
          </p:nvSpPr>
          <p:spPr bwMode="auto">
            <a:xfrm flipV="1">
              <a:off x="3392" y="2250"/>
              <a:ext cx="1" cy="1324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28" name="Line 141"/>
            <p:cNvSpPr>
              <a:spLocks noChangeShapeType="1"/>
            </p:cNvSpPr>
            <p:nvPr/>
          </p:nvSpPr>
          <p:spPr bwMode="auto">
            <a:xfrm>
              <a:off x="3392" y="2250"/>
              <a:ext cx="1" cy="1324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29" name="Line 142"/>
            <p:cNvSpPr>
              <a:spLocks noChangeShapeType="1"/>
            </p:cNvSpPr>
            <p:nvPr/>
          </p:nvSpPr>
          <p:spPr bwMode="auto">
            <a:xfrm>
              <a:off x="3027" y="3574"/>
              <a:ext cx="365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30" name="Line 143"/>
            <p:cNvSpPr>
              <a:spLocks noChangeShapeType="1"/>
            </p:cNvSpPr>
            <p:nvPr/>
          </p:nvSpPr>
          <p:spPr bwMode="auto">
            <a:xfrm flipH="1">
              <a:off x="3027" y="3574"/>
              <a:ext cx="365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31" name="Line 144"/>
            <p:cNvSpPr>
              <a:spLocks noChangeShapeType="1"/>
            </p:cNvSpPr>
            <p:nvPr/>
          </p:nvSpPr>
          <p:spPr bwMode="auto">
            <a:xfrm>
              <a:off x="3118" y="2127"/>
              <a:ext cx="185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32" name="Line 145"/>
            <p:cNvSpPr>
              <a:spLocks noChangeShapeType="1"/>
            </p:cNvSpPr>
            <p:nvPr/>
          </p:nvSpPr>
          <p:spPr bwMode="auto">
            <a:xfrm>
              <a:off x="3210" y="2127"/>
              <a:ext cx="1" cy="123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33" name="Line 146"/>
            <p:cNvSpPr>
              <a:spLocks noChangeShapeType="1"/>
            </p:cNvSpPr>
            <p:nvPr/>
          </p:nvSpPr>
          <p:spPr bwMode="auto">
            <a:xfrm flipV="1">
              <a:off x="4123" y="1911"/>
              <a:ext cx="55" cy="58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34" name="Line 147"/>
            <p:cNvSpPr>
              <a:spLocks noChangeShapeType="1"/>
            </p:cNvSpPr>
            <p:nvPr/>
          </p:nvSpPr>
          <p:spPr bwMode="auto">
            <a:xfrm flipH="1">
              <a:off x="4123" y="1911"/>
              <a:ext cx="55" cy="58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35" name="Line 148"/>
            <p:cNvSpPr>
              <a:spLocks noChangeShapeType="1"/>
            </p:cNvSpPr>
            <p:nvPr/>
          </p:nvSpPr>
          <p:spPr bwMode="auto">
            <a:xfrm flipV="1">
              <a:off x="4123" y="1911"/>
              <a:ext cx="110" cy="116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36" name="Line 149"/>
            <p:cNvSpPr>
              <a:spLocks noChangeShapeType="1"/>
            </p:cNvSpPr>
            <p:nvPr/>
          </p:nvSpPr>
          <p:spPr bwMode="auto">
            <a:xfrm flipH="1">
              <a:off x="4123" y="1911"/>
              <a:ext cx="110" cy="116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37" name="Line 150"/>
            <p:cNvSpPr>
              <a:spLocks noChangeShapeType="1"/>
            </p:cNvSpPr>
            <p:nvPr/>
          </p:nvSpPr>
          <p:spPr bwMode="auto">
            <a:xfrm flipV="1">
              <a:off x="4123" y="1911"/>
              <a:ext cx="165" cy="17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38" name="Line 151"/>
            <p:cNvSpPr>
              <a:spLocks noChangeShapeType="1"/>
            </p:cNvSpPr>
            <p:nvPr/>
          </p:nvSpPr>
          <p:spPr bwMode="auto">
            <a:xfrm flipH="1">
              <a:off x="4123" y="1911"/>
              <a:ext cx="165" cy="17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39" name="Line 152"/>
            <p:cNvSpPr>
              <a:spLocks noChangeShapeType="1"/>
            </p:cNvSpPr>
            <p:nvPr/>
          </p:nvSpPr>
          <p:spPr bwMode="auto">
            <a:xfrm flipV="1">
              <a:off x="4123" y="1911"/>
              <a:ext cx="220" cy="23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40" name="Line 153"/>
            <p:cNvSpPr>
              <a:spLocks noChangeShapeType="1"/>
            </p:cNvSpPr>
            <p:nvPr/>
          </p:nvSpPr>
          <p:spPr bwMode="auto">
            <a:xfrm flipH="1">
              <a:off x="4123" y="1911"/>
              <a:ext cx="220" cy="23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41" name="Line 154"/>
            <p:cNvSpPr>
              <a:spLocks noChangeShapeType="1"/>
            </p:cNvSpPr>
            <p:nvPr/>
          </p:nvSpPr>
          <p:spPr bwMode="auto">
            <a:xfrm flipV="1">
              <a:off x="4123" y="1911"/>
              <a:ext cx="274" cy="289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42" name="Line 155"/>
            <p:cNvSpPr>
              <a:spLocks noChangeShapeType="1"/>
            </p:cNvSpPr>
            <p:nvPr/>
          </p:nvSpPr>
          <p:spPr bwMode="auto">
            <a:xfrm flipH="1">
              <a:off x="4123" y="1911"/>
              <a:ext cx="274" cy="289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43" name="Line 156"/>
            <p:cNvSpPr>
              <a:spLocks noChangeShapeType="1"/>
            </p:cNvSpPr>
            <p:nvPr/>
          </p:nvSpPr>
          <p:spPr bwMode="auto">
            <a:xfrm flipV="1">
              <a:off x="4123" y="1911"/>
              <a:ext cx="329" cy="347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44" name="Line 157"/>
            <p:cNvSpPr>
              <a:spLocks noChangeShapeType="1"/>
            </p:cNvSpPr>
            <p:nvPr/>
          </p:nvSpPr>
          <p:spPr bwMode="auto">
            <a:xfrm flipH="1">
              <a:off x="4123" y="1911"/>
              <a:ext cx="329" cy="347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45" name="Line 158"/>
            <p:cNvSpPr>
              <a:spLocks noChangeShapeType="1"/>
            </p:cNvSpPr>
            <p:nvPr/>
          </p:nvSpPr>
          <p:spPr bwMode="auto">
            <a:xfrm flipV="1">
              <a:off x="4123" y="1931"/>
              <a:ext cx="366" cy="38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46" name="Line 159"/>
            <p:cNvSpPr>
              <a:spLocks noChangeShapeType="1"/>
            </p:cNvSpPr>
            <p:nvPr/>
          </p:nvSpPr>
          <p:spPr bwMode="auto">
            <a:xfrm flipH="1">
              <a:off x="4123" y="1931"/>
              <a:ext cx="366" cy="38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47" name="Line 160"/>
            <p:cNvSpPr>
              <a:spLocks noChangeShapeType="1"/>
            </p:cNvSpPr>
            <p:nvPr/>
          </p:nvSpPr>
          <p:spPr bwMode="auto">
            <a:xfrm flipV="1">
              <a:off x="4123" y="1988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48" name="Line 161"/>
            <p:cNvSpPr>
              <a:spLocks noChangeShapeType="1"/>
            </p:cNvSpPr>
            <p:nvPr/>
          </p:nvSpPr>
          <p:spPr bwMode="auto">
            <a:xfrm flipH="1">
              <a:off x="4123" y="1988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49" name="Line 162"/>
            <p:cNvSpPr>
              <a:spLocks noChangeShapeType="1"/>
            </p:cNvSpPr>
            <p:nvPr/>
          </p:nvSpPr>
          <p:spPr bwMode="auto">
            <a:xfrm flipV="1">
              <a:off x="4123" y="2046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50" name="Line 163"/>
            <p:cNvSpPr>
              <a:spLocks noChangeShapeType="1"/>
            </p:cNvSpPr>
            <p:nvPr/>
          </p:nvSpPr>
          <p:spPr bwMode="auto">
            <a:xfrm flipH="1">
              <a:off x="4123" y="2046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51" name="Line 164"/>
            <p:cNvSpPr>
              <a:spLocks noChangeShapeType="1"/>
            </p:cNvSpPr>
            <p:nvPr/>
          </p:nvSpPr>
          <p:spPr bwMode="auto">
            <a:xfrm flipV="1">
              <a:off x="4123" y="2104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52" name="Line 165"/>
            <p:cNvSpPr>
              <a:spLocks noChangeShapeType="1"/>
            </p:cNvSpPr>
            <p:nvPr/>
          </p:nvSpPr>
          <p:spPr bwMode="auto">
            <a:xfrm flipH="1">
              <a:off x="4123" y="2104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53" name="Line 166"/>
            <p:cNvSpPr>
              <a:spLocks noChangeShapeType="1"/>
            </p:cNvSpPr>
            <p:nvPr/>
          </p:nvSpPr>
          <p:spPr bwMode="auto">
            <a:xfrm flipV="1">
              <a:off x="4123" y="2161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54" name="Line 167"/>
            <p:cNvSpPr>
              <a:spLocks noChangeShapeType="1"/>
            </p:cNvSpPr>
            <p:nvPr/>
          </p:nvSpPr>
          <p:spPr bwMode="auto">
            <a:xfrm flipH="1">
              <a:off x="4123" y="2161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55" name="Line 168"/>
            <p:cNvSpPr>
              <a:spLocks noChangeShapeType="1"/>
            </p:cNvSpPr>
            <p:nvPr/>
          </p:nvSpPr>
          <p:spPr bwMode="auto">
            <a:xfrm flipV="1">
              <a:off x="4123" y="2219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56" name="Line 169"/>
            <p:cNvSpPr>
              <a:spLocks noChangeShapeType="1"/>
            </p:cNvSpPr>
            <p:nvPr/>
          </p:nvSpPr>
          <p:spPr bwMode="auto">
            <a:xfrm flipH="1">
              <a:off x="4123" y="2219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57" name="Line 170"/>
            <p:cNvSpPr>
              <a:spLocks noChangeShapeType="1"/>
            </p:cNvSpPr>
            <p:nvPr/>
          </p:nvSpPr>
          <p:spPr bwMode="auto">
            <a:xfrm flipV="1">
              <a:off x="4123" y="2277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58" name="Line 171"/>
            <p:cNvSpPr>
              <a:spLocks noChangeShapeType="1"/>
            </p:cNvSpPr>
            <p:nvPr/>
          </p:nvSpPr>
          <p:spPr bwMode="auto">
            <a:xfrm flipH="1">
              <a:off x="4123" y="2277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59" name="Line 172"/>
            <p:cNvSpPr>
              <a:spLocks noChangeShapeType="1"/>
            </p:cNvSpPr>
            <p:nvPr/>
          </p:nvSpPr>
          <p:spPr bwMode="auto">
            <a:xfrm flipV="1">
              <a:off x="4123" y="2335"/>
              <a:ext cx="366" cy="38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60" name="Line 173"/>
            <p:cNvSpPr>
              <a:spLocks noChangeShapeType="1"/>
            </p:cNvSpPr>
            <p:nvPr/>
          </p:nvSpPr>
          <p:spPr bwMode="auto">
            <a:xfrm flipH="1">
              <a:off x="4123" y="2335"/>
              <a:ext cx="366" cy="38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61" name="Line 174"/>
            <p:cNvSpPr>
              <a:spLocks noChangeShapeType="1"/>
            </p:cNvSpPr>
            <p:nvPr/>
          </p:nvSpPr>
          <p:spPr bwMode="auto">
            <a:xfrm flipV="1">
              <a:off x="4123" y="2392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62" name="Line 175"/>
            <p:cNvSpPr>
              <a:spLocks noChangeShapeType="1"/>
            </p:cNvSpPr>
            <p:nvPr/>
          </p:nvSpPr>
          <p:spPr bwMode="auto">
            <a:xfrm flipH="1">
              <a:off x="4123" y="2392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63" name="Line 176"/>
            <p:cNvSpPr>
              <a:spLocks noChangeShapeType="1"/>
            </p:cNvSpPr>
            <p:nvPr/>
          </p:nvSpPr>
          <p:spPr bwMode="auto">
            <a:xfrm flipV="1">
              <a:off x="4123" y="2450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64" name="Line 177"/>
            <p:cNvSpPr>
              <a:spLocks noChangeShapeType="1"/>
            </p:cNvSpPr>
            <p:nvPr/>
          </p:nvSpPr>
          <p:spPr bwMode="auto">
            <a:xfrm flipH="1">
              <a:off x="4123" y="2450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65" name="Line 178"/>
            <p:cNvSpPr>
              <a:spLocks noChangeShapeType="1"/>
            </p:cNvSpPr>
            <p:nvPr/>
          </p:nvSpPr>
          <p:spPr bwMode="auto">
            <a:xfrm flipV="1">
              <a:off x="4123" y="2508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66" name="Line 179"/>
            <p:cNvSpPr>
              <a:spLocks noChangeShapeType="1"/>
            </p:cNvSpPr>
            <p:nvPr/>
          </p:nvSpPr>
          <p:spPr bwMode="auto">
            <a:xfrm flipH="1">
              <a:off x="4123" y="2508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67" name="Line 180"/>
            <p:cNvSpPr>
              <a:spLocks noChangeShapeType="1"/>
            </p:cNvSpPr>
            <p:nvPr/>
          </p:nvSpPr>
          <p:spPr bwMode="auto">
            <a:xfrm flipV="1">
              <a:off x="4123" y="2566"/>
              <a:ext cx="366" cy="38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68" name="Line 181"/>
            <p:cNvSpPr>
              <a:spLocks noChangeShapeType="1"/>
            </p:cNvSpPr>
            <p:nvPr/>
          </p:nvSpPr>
          <p:spPr bwMode="auto">
            <a:xfrm flipH="1">
              <a:off x="4123" y="2566"/>
              <a:ext cx="366" cy="38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69" name="Line 182"/>
            <p:cNvSpPr>
              <a:spLocks noChangeShapeType="1"/>
            </p:cNvSpPr>
            <p:nvPr/>
          </p:nvSpPr>
          <p:spPr bwMode="auto">
            <a:xfrm flipV="1">
              <a:off x="4123" y="2623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70" name="Line 183"/>
            <p:cNvSpPr>
              <a:spLocks noChangeShapeType="1"/>
            </p:cNvSpPr>
            <p:nvPr/>
          </p:nvSpPr>
          <p:spPr bwMode="auto">
            <a:xfrm flipH="1">
              <a:off x="4123" y="2623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71" name="Line 184"/>
            <p:cNvSpPr>
              <a:spLocks noChangeShapeType="1"/>
            </p:cNvSpPr>
            <p:nvPr/>
          </p:nvSpPr>
          <p:spPr bwMode="auto">
            <a:xfrm flipV="1">
              <a:off x="4123" y="2681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72" name="Line 185"/>
            <p:cNvSpPr>
              <a:spLocks noChangeShapeType="1"/>
            </p:cNvSpPr>
            <p:nvPr/>
          </p:nvSpPr>
          <p:spPr bwMode="auto">
            <a:xfrm flipH="1">
              <a:off x="4123" y="2681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73" name="Line 186"/>
            <p:cNvSpPr>
              <a:spLocks noChangeShapeType="1"/>
            </p:cNvSpPr>
            <p:nvPr/>
          </p:nvSpPr>
          <p:spPr bwMode="auto">
            <a:xfrm flipV="1">
              <a:off x="4123" y="2739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74" name="Line 187"/>
            <p:cNvSpPr>
              <a:spLocks noChangeShapeType="1"/>
            </p:cNvSpPr>
            <p:nvPr/>
          </p:nvSpPr>
          <p:spPr bwMode="auto">
            <a:xfrm flipH="1">
              <a:off x="4123" y="2739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75" name="Line 188"/>
            <p:cNvSpPr>
              <a:spLocks noChangeShapeType="1"/>
            </p:cNvSpPr>
            <p:nvPr/>
          </p:nvSpPr>
          <p:spPr bwMode="auto">
            <a:xfrm flipV="1">
              <a:off x="4123" y="2796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76" name="Line 189"/>
            <p:cNvSpPr>
              <a:spLocks noChangeShapeType="1"/>
            </p:cNvSpPr>
            <p:nvPr/>
          </p:nvSpPr>
          <p:spPr bwMode="auto">
            <a:xfrm flipH="1">
              <a:off x="4123" y="2796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77" name="Line 190"/>
            <p:cNvSpPr>
              <a:spLocks noChangeShapeType="1"/>
            </p:cNvSpPr>
            <p:nvPr/>
          </p:nvSpPr>
          <p:spPr bwMode="auto">
            <a:xfrm flipV="1">
              <a:off x="4123" y="2854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78" name="Line 191"/>
            <p:cNvSpPr>
              <a:spLocks noChangeShapeType="1"/>
            </p:cNvSpPr>
            <p:nvPr/>
          </p:nvSpPr>
          <p:spPr bwMode="auto">
            <a:xfrm flipH="1">
              <a:off x="4123" y="2854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79" name="Line 192"/>
            <p:cNvSpPr>
              <a:spLocks noChangeShapeType="1"/>
            </p:cNvSpPr>
            <p:nvPr/>
          </p:nvSpPr>
          <p:spPr bwMode="auto">
            <a:xfrm flipV="1">
              <a:off x="4123" y="2912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80" name="Line 193"/>
            <p:cNvSpPr>
              <a:spLocks noChangeShapeType="1"/>
            </p:cNvSpPr>
            <p:nvPr/>
          </p:nvSpPr>
          <p:spPr bwMode="auto">
            <a:xfrm flipH="1">
              <a:off x="4123" y="2912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81" name="Line 194"/>
            <p:cNvSpPr>
              <a:spLocks noChangeShapeType="1"/>
            </p:cNvSpPr>
            <p:nvPr/>
          </p:nvSpPr>
          <p:spPr bwMode="auto">
            <a:xfrm flipV="1">
              <a:off x="4123" y="2970"/>
              <a:ext cx="366" cy="38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82" name="Line 195"/>
            <p:cNvSpPr>
              <a:spLocks noChangeShapeType="1"/>
            </p:cNvSpPr>
            <p:nvPr/>
          </p:nvSpPr>
          <p:spPr bwMode="auto">
            <a:xfrm flipH="1">
              <a:off x="4123" y="2970"/>
              <a:ext cx="366" cy="38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83" name="Line 196"/>
            <p:cNvSpPr>
              <a:spLocks noChangeShapeType="1"/>
            </p:cNvSpPr>
            <p:nvPr/>
          </p:nvSpPr>
          <p:spPr bwMode="auto">
            <a:xfrm flipV="1">
              <a:off x="4123" y="3027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84" name="Line 197"/>
            <p:cNvSpPr>
              <a:spLocks noChangeShapeType="1"/>
            </p:cNvSpPr>
            <p:nvPr/>
          </p:nvSpPr>
          <p:spPr bwMode="auto">
            <a:xfrm flipH="1">
              <a:off x="4123" y="3027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85" name="Line 198"/>
            <p:cNvSpPr>
              <a:spLocks noChangeShapeType="1"/>
            </p:cNvSpPr>
            <p:nvPr/>
          </p:nvSpPr>
          <p:spPr bwMode="auto">
            <a:xfrm flipV="1">
              <a:off x="4123" y="3085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86" name="Line 199"/>
            <p:cNvSpPr>
              <a:spLocks noChangeShapeType="1"/>
            </p:cNvSpPr>
            <p:nvPr/>
          </p:nvSpPr>
          <p:spPr bwMode="auto">
            <a:xfrm flipH="1">
              <a:off x="4123" y="3085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87" name="Line 200"/>
            <p:cNvSpPr>
              <a:spLocks noChangeShapeType="1"/>
            </p:cNvSpPr>
            <p:nvPr/>
          </p:nvSpPr>
          <p:spPr bwMode="auto">
            <a:xfrm flipV="1">
              <a:off x="4123" y="3143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88" name="Line 201"/>
            <p:cNvSpPr>
              <a:spLocks noChangeShapeType="1"/>
            </p:cNvSpPr>
            <p:nvPr/>
          </p:nvSpPr>
          <p:spPr bwMode="auto">
            <a:xfrm flipH="1">
              <a:off x="4123" y="3143"/>
              <a:ext cx="366" cy="38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89" name="Line 202"/>
            <p:cNvSpPr>
              <a:spLocks noChangeShapeType="1"/>
            </p:cNvSpPr>
            <p:nvPr/>
          </p:nvSpPr>
          <p:spPr bwMode="auto">
            <a:xfrm flipV="1">
              <a:off x="4134" y="3201"/>
              <a:ext cx="355" cy="37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90" name="Line 203"/>
            <p:cNvSpPr>
              <a:spLocks noChangeShapeType="1"/>
            </p:cNvSpPr>
            <p:nvPr/>
          </p:nvSpPr>
          <p:spPr bwMode="auto">
            <a:xfrm flipH="1">
              <a:off x="4134" y="3201"/>
              <a:ext cx="355" cy="37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91" name="Line 204"/>
            <p:cNvSpPr>
              <a:spLocks noChangeShapeType="1"/>
            </p:cNvSpPr>
            <p:nvPr/>
          </p:nvSpPr>
          <p:spPr bwMode="auto">
            <a:xfrm flipV="1">
              <a:off x="4189" y="3258"/>
              <a:ext cx="300" cy="316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492" name="Line 205"/>
            <p:cNvSpPr>
              <a:spLocks noChangeShapeType="1"/>
            </p:cNvSpPr>
            <p:nvPr/>
          </p:nvSpPr>
          <p:spPr bwMode="auto">
            <a:xfrm flipH="1">
              <a:off x="4189" y="3258"/>
              <a:ext cx="300" cy="316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0214" name="Line 206"/>
          <p:cNvSpPr>
            <a:spLocks noChangeShapeType="1"/>
          </p:cNvSpPr>
          <p:nvPr/>
        </p:nvSpPr>
        <p:spPr bwMode="auto">
          <a:xfrm flipV="1">
            <a:off x="6737350" y="5264150"/>
            <a:ext cx="388938" cy="40957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15" name="Line 207"/>
          <p:cNvSpPr>
            <a:spLocks noChangeShapeType="1"/>
          </p:cNvSpPr>
          <p:nvPr/>
        </p:nvSpPr>
        <p:spPr bwMode="auto">
          <a:xfrm flipH="1">
            <a:off x="6737350" y="5264150"/>
            <a:ext cx="388938" cy="40957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16" name="Line 208"/>
          <p:cNvSpPr>
            <a:spLocks noChangeShapeType="1"/>
          </p:cNvSpPr>
          <p:nvPr/>
        </p:nvSpPr>
        <p:spPr bwMode="auto">
          <a:xfrm flipV="1">
            <a:off x="6824663" y="5356225"/>
            <a:ext cx="301625" cy="31750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17" name="Line 209"/>
          <p:cNvSpPr>
            <a:spLocks noChangeShapeType="1"/>
          </p:cNvSpPr>
          <p:nvPr/>
        </p:nvSpPr>
        <p:spPr bwMode="auto">
          <a:xfrm flipH="1">
            <a:off x="6824663" y="5356225"/>
            <a:ext cx="301625" cy="31750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18" name="Line 210"/>
          <p:cNvSpPr>
            <a:spLocks noChangeShapeType="1"/>
          </p:cNvSpPr>
          <p:nvPr/>
        </p:nvSpPr>
        <p:spPr bwMode="auto">
          <a:xfrm flipV="1">
            <a:off x="6910388" y="5446713"/>
            <a:ext cx="215900" cy="227012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19" name="Line 211"/>
          <p:cNvSpPr>
            <a:spLocks noChangeShapeType="1"/>
          </p:cNvSpPr>
          <p:nvPr/>
        </p:nvSpPr>
        <p:spPr bwMode="auto">
          <a:xfrm flipH="1">
            <a:off x="6910388" y="5446713"/>
            <a:ext cx="215900" cy="227012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20" name="Line 212"/>
          <p:cNvSpPr>
            <a:spLocks noChangeShapeType="1"/>
          </p:cNvSpPr>
          <p:nvPr/>
        </p:nvSpPr>
        <p:spPr bwMode="auto">
          <a:xfrm flipV="1">
            <a:off x="6997700" y="5538788"/>
            <a:ext cx="128588" cy="13493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21" name="Line 213"/>
          <p:cNvSpPr>
            <a:spLocks noChangeShapeType="1"/>
          </p:cNvSpPr>
          <p:nvPr/>
        </p:nvSpPr>
        <p:spPr bwMode="auto">
          <a:xfrm flipH="1">
            <a:off x="6997700" y="5538788"/>
            <a:ext cx="128588" cy="13493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22" name="Line 214"/>
          <p:cNvSpPr>
            <a:spLocks noChangeShapeType="1"/>
          </p:cNvSpPr>
          <p:nvPr/>
        </p:nvSpPr>
        <p:spPr bwMode="auto">
          <a:xfrm flipV="1">
            <a:off x="7085013" y="5630863"/>
            <a:ext cx="41275" cy="42862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23" name="Line 215"/>
          <p:cNvSpPr>
            <a:spLocks noChangeShapeType="1"/>
          </p:cNvSpPr>
          <p:nvPr/>
        </p:nvSpPr>
        <p:spPr bwMode="auto">
          <a:xfrm flipH="1">
            <a:off x="7085013" y="5630863"/>
            <a:ext cx="41275" cy="42862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24" name="Line 216"/>
          <p:cNvSpPr>
            <a:spLocks noChangeShapeType="1"/>
          </p:cNvSpPr>
          <p:nvPr/>
        </p:nvSpPr>
        <p:spPr bwMode="auto">
          <a:xfrm flipV="1">
            <a:off x="6545263" y="3033713"/>
            <a:ext cx="1587" cy="2640012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25" name="Line 217"/>
          <p:cNvSpPr>
            <a:spLocks noChangeShapeType="1"/>
          </p:cNvSpPr>
          <p:nvPr/>
        </p:nvSpPr>
        <p:spPr bwMode="auto">
          <a:xfrm>
            <a:off x="6545263" y="3033713"/>
            <a:ext cx="1587" cy="2640012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26" name="Line 218"/>
          <p:cNvSpPr>
            <a:spLocks noChangeShapeType="1"/>
          </p:cNvSpPr>
          <p:nvPr/>
        </p:nvSpPr>
        <p:spPr bwMode="auto">
          <a:xfrm>
            <a:off x="6545263" y="3033713"/>
            <a:ext cx="581025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27" name="Line 219"/>
          <p:cNvSpPr>
            <a:spLocks noChangeShapeType="1"/>
          </p:cNvSpPr>
          <p:nvPr/>
        </p:nvSpPr>
        <p:spPr bwMode="auto">
          <a:xfrm flipH="1">
            <a:off x="6545263" y="3033713"/>
            <a:ext cx="581025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28" name="Line 220"/>
          <p:cNvSpPr>
            <a:spLocks noChangeShapeType="1"/>
          </p:cNvSpPr>
          <p:nvPr/>
        </p:nvSpPr>
        <p:spPr bwMode="auto">
          <a:xfrm flipV="1">
            <a:off x="7126288" y="3033713"/>
            <a:ext cx="1587" cy="2640012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29" name="Line 221"/>
          <p:cNvSpPr>
            <a:spLocks noChangeShapeType="1"/>
          </p:cNvSpPr>
          <p:nvPr/>
        </p:nvSpPr>
        <p:spPr bwMode="auto">
          <a:xfrm>
            <a:off x="7126288" y="3033713"/>
            <a:ext cx="1587" cy="2640012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30" name="Line 222"/>
          <p:cNvSpPr>
            <a:spLocks noChangeShapeType="1"/>
          </p:cNvSpPr>
          <p:nvPr/>
        </p:nvSpPr>
        <p:spPr bwMode="auto">
          <a:xfrm>
            <a:off x="6545263" y="5673725"/>
            <a:ext cx="581025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31" name="Line 223"/>
          <p:cNvSpPr>
            <a:spLocks noChangeShapeType="1"/>
          </p:cNvSpPr>
          <p:nvPr/>
        </p:nvSpPr>
        <p:spPr bwMode="auto">
          <a:xfrm flipH="1">
            <a:off x="6545263" y="5673725"/>
            <a:ext cx="581025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32" name="Line 224"/>
          <p:cNvSpPr>
            <a:spLocks noChangeShapeType="1"/>
          </p:cNvSpPr>
          <p:nvPr/>
        </p:nvSpPr>
        <p:spPr bwMode="auto">
          <a:xfrm>
            <a:off x="6691313" y="2943225"/>
            <a:ext cx="292100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33" name="Line 225"/>
          <p:cNvSpPr>
            <a:spLocks noChangeShapeType="1"/>
          </p:cNvSpPr>
          <p:nvPr/>
        </p:nvSpPr>
        <p:spPr bwMode="auto">
          <a:xfrm>
            <a:off x="6835775" y="2943225"/>
            <a:ext cx="1588" cy="904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34" name="Line 226"/>
          <p:cNvSpPr>
            <a:spLocks noChangeShapeType="1"/>
          </p:cNvSpPr>
          <p:nvPr/>
        </p:nvSpPr>
        <p:spPr bwMode="auto">
          <a:xfrm flipV="1">
            <a:off x="2484438" y="3343275"/>
            <a:ext cx="1587" cy="233045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35" name="Line 227"/>
          <p:cNvSpPr>
            <a:spLocks noChangeShapeType="1"/>
          </p:cNvSpPr>
          <p:nvPr/>
        </p:nvSpPr>
        <p:spPr bwMode="auto">
          <a:xfrm>
            <a:off x="2484438" y="3343275"/>
            <a:ext cx="1587" cy="233045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36" name="Line 228"/>
          <p:cNvSpPr>
            <a:spLocks noChangeShapeType="1"/>
          </p:cNvSpPr>
          <p:nvPr/>
        </p:nvSpPr>
        <p:spPr bwMode="auto">
          <a:xfrm>
            <a:off x="2484438" y="3343275"/>
            <a:ext cx="581025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37" name="Line 229"/>
          <p:cNvSpPr>
            <a:spLocks noChangeShapeType="1"/>
          </p:cNvSpPr>
          <p:nvPr/>
        </p:nvSpPr>
        <p:spPr bwMode="auto">
          <a:xfrm flipH="1">
            <a:off x="2484438" y="3343275"/>
            <a:ext cx="581025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38" name="Line 230"/>
          <p:cNvSpPr>
            <a:spLocks noChangeShapeType="1"/>
          </p:cNvSpPr>
          <p:nvPr/>
        </p:nvSpPr>
        <p:spPr bwMode="auto">
          <a:xfrm flipV="1">
            <a:off x="3065463" y="3343275"/>
            <a:ext cx="1587" cy="233045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39" name="Line 231"/>
          <p:cNvSpPr>
            <a:spLocks noChangeShapeType="1"/>
          </p:cNvSpPr>
          <p:nvPr/>
        </p:nvSpPr>
        <p:spPr bwMode="auto">
          <a:xfrm>
            <a:off x="3065463" y="3343275"/>
            <a:ext cx="1587" cy="233045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40" name="Line 232"/>
          <p:cNvSpPr>
            <a:spLocks noChangeShapeType="1"/>
          </p:cNvSpPr>
          <p:nvPr/>
        </p:nvSpPr>
        <p:spPr bwMode="auto">
          <a:xfrm>
            <a:off x="2484438" y="5673725"/>
            <a:ext cx="581025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41" name="Line 233"/>
          <p:cNvSpPr>
            <a:spLocks noChangeShapeType="1"/>
          </p:cNvSpPr>
          <p:nvPr/>
        </p:nvSpPr>
        <p:spPr bwMode="auto">
          <a:xfrm flipH="1">
            <a:off x="2484438" y="5673725"/>
            <a:ext cx="581025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42" name="Line 234"/>
          <p:cNvSpPr>
            <a:spLocks noChangeShapeType="1"/>
          </p:cNvSpPr>
          <p:nvPr/>
        </p:nvSpPr>
        <p:spPr bwMode="auto">
          <a:xfrm>
            <a:off x="2630488" y="3268663"/>
            <a:ext cx="292100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43" name="Line 235"/>
          <p:cNvSpPr>
            <a:spLocks noChangeShapeType="1"/>
          </p:cNvSpPr>
          <p:nvPr/>
        </p:nvSpPr>
        <p:spPr bwMode="auto">
          <a:xfrm>
            <a:off x="2774950" y="3268663"/>
            <a:ext cx="1588" cy="74612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44" name="Line 236"/>
          <p:cNvSpPr>
            <a:spLocks noChangeShapeType="1"/>
          </p:cNvSpPr>
          <p:nvPr/>
        </p:nvSpPr>
        <p:spPr bwMode="auto">
          <a:xfrm flipV="1">
            <a:off x="4225925" y="4067175"/>
            <a:ext cx="1588" cy="160655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45" name="Line 237"/>
          <p:cNvSpPr>
            <a:spLocks noChangeShapeType="1"/>
          </p:cNvSpPr>
          <p:nvPr/>
        </p:nvSpPr>
        <p:spPr bwMode="auto">
          <a:xfrm>
            <a:off x="4225925" y="4067175"/>
            <a:ext cx="1588" cy="160655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46" name="Line 238"/>
          <p:cNvSpPr>
            <a:spLocks noChangeShapeType="1"/>
          </p:cNvSpPr>
          <p:nvPr/>
        </p:nvSpPr>
        <p:spPr bwMode="auto">
          <a:xfrm>
            <a:off x="4225925" y="4067175"/>
            <a:ext cx="579438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47" name="Line 239"/>
          <p:cNvSpPr>
            <a:spLocks noChangeShapeType="1"/>
          </p:cNvSpPr>
          <p:nvPr/>
        </p:nvSpPr>
        <p:spPr bwMode="auto">
          <a:xfrm flipH="1">
            <a:off x="4225925" y="4067175"/>
            <a:ext cx="579438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48" name="Line 240"/>
          <p:cNvSpPr>
            <a:spLocks noChangeShapeType="1"/>
          </p:cNvSpPr>
          <p:nvPr/>
        </p:nvSpPr>
        <p:spPr bwMode="auto">
          <a:xfrm flipV="1">
            <a:off x="4805363" y="4067175"/>
            <a:ext cx="1587" cy="160655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49" name="Line 241"/>
          <p:cNvSpPr>
            <a:spLocks noChangeShapeType="1"/>
          </p:cNvSpPr>
          <p:nvPr/>
        </p:nvSpPr>
        <p:spPr bwMode="auto">
          <a:xfrm>
            <a:off x="4805363" y="4067175"/>
            <a:ext cx="1587" cy="160655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50" name="Line 242"/>
          <p:cNvSpPr>
            <a:spLocks noChangeShapeType="1"/>
          </p:cNvSpPr>
          <p:nvPr/>
        </p:nvSpPr>
        <p:spPr bwMode="auto">
          <a:xfrm>
            <a:off x="4225925" y="5673725"/>
            <a:ext cx="579438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51" name="Line 243"/>
          <p:cNvSpPr>
            <a:spLocks noChangeShapeType="1"/>
          </p:cNvSpPr>
          <p:nvPr/>
        </p:nvSpPr>
        <p:spPr bwMode="auto">
          <a:xfrm flipH="1">
            <a:off x="4225925" y="5673725"/>
            <a:ext cx="579438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52" name="Line 244"/>
          <p:cNvSpPr>
            <a:spLocks noChangeShapeType="1"/>
          </p:cNvSpPr>
          <p:nvPr/>
        </p:nvSpPr>
        <p:spPr bwMode="auto">
          <a:xfrm>
            <a:off x="4370388" y="3935413"/>
            <a:ext cx="293687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53" name="Line 245"/>
          <p:cNvSpPr>
            <a:spLocks noChangeShapeType="1"/>
          </p:cNvSpPr>
          <p:nvPr/>
        </p:nvSpPr>
        <p:spPr bwMode="auto">
          <a:xfrm>
            <a:off x="4514850" y="3935413"/>
            <a:ext cx="1588" cy="131762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54" name="Line 246"/>
          <p:cNvSpPr>
            <a:spLocks noChangeShapeType="1"/>
          </p:cNvSpPr>
          <p:nvPr/>
        </p:nvSpPr>
        <p:spPr bwMode="auto">
          <a:xfrm flipV="1">
            <a:off x="5965825" y="3767138"/>
            <a:ext cx="1588" cy="1906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55" name="Line 247"/>
          <p:cNvSpPr>
            <a:spLocks noChangeShapeType="1"/>
          </p:cNvSpPr>
          <p:nvPr/>
        </p:nvSpPr>
        <p:spPr bwMode="auto">
          <a:xfrm>
            <a:off x="5965825" y="3767138"/>
            <a:ext cx="1588" cy="1906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56" name="Line 248"/>
          <p:cNvSpPr>
            <a:spLocks noChangeShapeType="1"/>
          </p:cNvSpPr>
          <p:nvPr/>
        </p:nvSpPr>
        <p:spPr bwMode="auto">
          <a:xfrm>
            <a:off x="5965825" y="3767138"/>
            <a:ext cx="579438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57" name="Line 249"/>
          <p:cNvSpPr>
            <a:spLocks noChangeShapeType="1"/>
          </p:cNvSpPr>
          <p:nvPr/>
        </p:nvSpPr>
        <p:spPr bwMode="auto">
          <a:xfrm flipH="1">
            <a:off x="5965825" y="3767138"/>
            <a:ext cx="579438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58" name="Line 250"/>
          <p:cNvSpPr>
            <a:spLocks noChangeShapeType="1"/>
          </p:cNvSpPr>
          <p:nvPr/>
        </p:nvSpPr>
        <p:spPr bwMode="auto">
          <a:xfrm flipV="1">
            <a:off x="6545263" y="3767138"/>
            <a:ext cx="1587" cy="1906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59" name="Line 251"/>
          <p:cNvSpPr>
            <a:spLocks noChangeShapeType="1"/>
          </p:cNvSpPr>
          <p:nvPr/>
        </p:nvSpPr>
        <p:spPr bwMode="auto">
          <a:xfrm>
            <a:off x="6545263" y="3767138"/>
            <a:ext cx="1587" cy="1906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60" name="Line 252"/>
          <p:cNvSpPr>
            <a:spLocks noChangeShapeType="1"/>
          </p:cNvSpPr>
          <p:nvPr/>
        </p:nvSpPr>
        <p:spPr bwMode="auto">
          <a:xfrm>
            <a:off x="5965825" y="5673725"/>
            <a:ext cx="579438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61" name="Line 253"/>
          <p:cNvSpPr>
            <a:spLocks noChangeShapeType="1"/>
          </p:cNvSpPr>
          <p:nvPr/>
        </p:nvSpPr>
        <p:spPr bwMode="auto">
          <a:xfrm flipH="1">
            <a:off x="5965825" y="5673725"/>
            <a:ext cx="579438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62" name="Line 254"/>
          <p:cNvSpPr>
            <a:spLocks noChangeShapeType="1"/>
          </p:cNvSpPr>
          <p:nvPr/>
        </p:nvSpPr>
        <p:spPr bwMode="auto">
          <a:xfrm>
            <a:off x="6110288" y="3675063"/>
            <a:ext cx="293687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63" name="Line 255"/>
          <p:cNvSpPr>
            <a:spLocks noChangeShapeType="1"/>
          </p:cNvSpPr>
          <p:nvPr/>
        </p:nvSpPr>
        <p:spPr bwMode="auto">
          <a:xfrm>
            <a:off x="6256338" y="3675063"/>
            <a:ext cx="1587" cy="92075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64" name="Line 256"/>
          <p:cNvSpPr>
            <a:spLocks noChangeShapeType="1"/>
          </p:cNvSpPr>
          <p:nvPr/>
        </p:nvSpPr>
        <p:spPr bwMode="auto">
          <a:xfrm>
            <a:off x="2195513" y="5673725"/>
            <a:ext cx="5219700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65" name="Rectangle 257"/>
          <p:cNvSpPr>
            <a:spLocks noChangeArrowheads="1"/>
          </p:cNvSpPr>
          <p:nvPr/>
        </p:nvSpPr>
        <p:spPr bwMode="auto">
          <a:xfrm>
            <a:off x="2743200" y="5710238"/>
            <a:ext cx="677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FFFF"/>
                </a:solidFill>
                <a:latin typeface="Arial" charset="0"/>
              </a:rPr>
              <a:t>Day 1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350266" name="Rectangle 258"/>
          <p:cNvSpPr>
            <a:spLocks noChangeArrowheads="1"/>
          </p:cNvSpPr>
          <p:nvPr/>
        </p:nvSpPr>
        <p:spPr bwMode="auto">
          <a:xfrm>
            <a:off x="4483100" y="5710238"/>
            <a:ext cx="677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FFFF"/>
                </a:solidFill>
                <a:latin typeface="Arial" charset="0"/>
              </a:rPr>
              <a:t>Day 7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350267" name="Rectangle 259"/>
          <p:cNvSpPr>
            <a:spLocks noChangeArrowheads="1"/>
          </p:cNvSpPr>
          <p:nvPr/>
        </p:nvSpPr>
        <p:spPr bwMode="auto">
          <a:xfrm>
            <a:off x="6156325" y="5710238"/>
            <a:ext cx="819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FFFF"/>
                </a:solidFill>
                <a:latin typeface="Arial" charset="0"/>
              </a:rPr>
              <a:t>Day 10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350268" name="Line 260"/>
          <p:cNvSpPr>
            <a:spLocks noChangeShapeType="1"/>
          </p:cNvSpPr>
          <p:nvPr/>
        </p:nvSpPr>
        <p:spPr bwMode="auto">
          <a:xfrm flipV="1">
            <a:off x="2195513" y="2008188"/>
            <a:ext cx="1587" cy="366553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69" name="Line 261"/>
          <p:cNvSpPr>
            <a:spLocks noChangeShapeType="1"/>
          </p:cNvSpPr>
          <p:nvPr/>
        </p:nvSpPr>
        <p:spPr bwMode="auto">
          <a:xfrm>
            <a:off x="2195513" y="5673725"/>
            <a:ext cx="95250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70" name="Rectangle 262"/>
          <p:cNvSpPr>
            <a:spLocks noChangeArrowheads="1"/>
          </p:cNvSpPr>
          <p:nvPr/>
        </p:nvSpPr>
        <p:spPr bwMode="auto">
          <a:xfrm>
            <a:off x="1960563" y="5526088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FFFF"/>
                </a:solidFill>
                <a:latin typeface="Arial" charset="0"/>
              </a:rPr>
              <a:t>0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350271" name="Line 263"/>
          <p:cNvSpPr>
            <a:spLocks noChangeShapeType="1"/>
          </p:cNvSpPr>
          <p:nvPr/>
        </p:nvSpPr>
        <p:spPr bwMode="auto">
          <a:xfrm>
            <a:off x="2195513" y="4451350"/>
            <a:ext cx="95250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72" name="Rectangle 264"/>
          <p:cNvSpPr>
            <a:spLocks noChangeArrowheads="1"/>
          </p:cNvSpPr>
          <p:nvPr/>
        </p:nvSpPr>
        <p:spPr bwMode="auto">
          <a:xfrm>
            <a:off x="1827213" y="43053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FFFF"/>
                </a:solidFill>
                <a:latin typeface="Arial" charset="0"/>
              </a:rPr>
              <a:t>25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350273" name="Line 265"/>
          <p:cNvSpPr>
            <a:spLocks noChangeShapeType="1"/>
          </p:cNvSpPr>
          <p:nvPr/>
        </p:nvSpPr>
        <p:spPr bwMode="auto">
          <a:xfrm>
            <a:off x="2195513" y="3228975"/>
            <a:ext cx="95250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74" name="Rectangle 266"/>
          <p:cNvSpPr>
            <a:spLocks noChangeArrowheads="1"/>
          </p:cNvSpPr>
          <p:nvPr/>
        </p:nvSpPr>
        <p:spPr bwMode="auto">
          <a:xfrm>
            <a:off x="1827213" y="30829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FFFF"/>
                </a:solidFill>
                <a:latin typeface="Arial" charset="0"/>
              </a:rPr>
              <a:t>50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350275" name="Line 267"/>
          <p:cNvSpPr>
            <a:spLocks noChangeShapeType="1"/>
          </p:cNvSpPr>
          <p:nvPr/>
        </p:nvSpPr>
        <p:spPr bwMode="auto">
          <a:xfrm>
            <a:off x="2195513" y="2008188"/>
            <a:ext cx="95250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0276" name="Rectangle 268"/>
          <p:cNvSpPr>
            <a:spLocks noChangeArrowheads="1"/>
          </p:cNvSpPr>
          <p:nvPr/>
        </p:nvSpPr>
        <p:spPr bwMode="auto">
          <a:xfrm>
            <a:off x="1827213" y="18605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FFFF"/>
                </a:solidFill>
                <a:latin typeface="Arial" charset="0"/>
              </a:rPr>
              <a:t>75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350277" name="Rectangle 269"/>
          <p:cNvSpPr>
            <a:spLocks noChangeArrowheads="1"/>
          </p:cNvSpPr>
          <p:nvPr/>
        </p:nvSpPr>
        <p:spPr bwMode="auto">
          <a:xfrm>
            <a:off x="2873375" y="6189663"/>
            <a:ext cx="1003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solidFill>
                  <a:srgbClr val="FFFFFF"/>
                </a:solidFill>
                <a:latin typeface="Arial" charset="0"/>
              </a:rPr>
              <a:t>i</a:t>
            </a:r>
            <a:r>
              <a:rPr lang="cs-CZ" altLang="cs-CZ" sz="2000">
                <a:solidFill>
                  <a:srgbClr val="FFFFFF"/>
                </a:solidFill>
                <a:latin typeface="Arial" charset="0"/>
              </a:rPr>
              <a:t>schemia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350278" name="Rectangle 270"/>
          <p:cNvSpPr>
            <a:spLocks noChangeArrowheads="1"/>
          </p:cNvSpPr>
          <p:nvPr/>
        </p:nvSpPr>
        <p:spPr bwMode="auto">
          <a:xfrm>
            <a:off x="5449888" y="6172200"/>
            <a:ext cx="1185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solidFill>
                  <a:srgbClr val="FFFFFF"/>
                </a:solidFill>
                <a:latin typeface="Arial" charset="0"/>
              </a:rPr>
              <a:t>a</a:t>
            </a:r>
            <a:r>
              <a:rPr lang="cs-CZ" altLang="cs-CZ" sz="2000">
                <a:solidFill>
                  <a:srgbClr val="FFFFFF"/>
                </a:solidFill>
                <a:latin typeface="Arial" charset="0"/>
              </a:rPr>
              <a:t>daptation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350279" name="Rectangle 271"/>
          <p:cNvSpPr>
            <a:spLocks noChangeArrowheads="1"/>
          </p:cNvSpPr>
          <p:nvPr/>
        </p:nvSpPr>
        <p:spPr bwMode="auto">
          <a:xfrm>
            <a:off x="5026025" y="2862263"/>
            <a:ext cx="3016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FFFF"/>
                </a:solidFill>
                <a:latin typeface="Arial" charset="0"/>
              </a:rPr>
              <a:t>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350280" name="Rectangle 272"/>
          <p:cNvSpPr>
            <a:spLocks noChangeArrowheads="1"/>
          </p:cNvSpPr>
          <p:nvPr/>
        </p:nvSpPr>
        <p:spPr bwMode="auto">
          <a:xfrm>
            <a:off x="6748463" y="2533650"/>
            <a:ext cx="3016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FFFF"/>
                </a:solidFill>
                <a:latin typeface="Arial" charset="0"/>
              </a:rPr>
              <a:t>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350281" name="Rectangle 273"/>
          <p:cNvSpPr>
            <a:spLocks noChangeArrowheads="1"/>
          </p:cNvSpPr>
          <p:nvPr/>
        </p:nvSpPr>
        <p:spPr bwMode="auto">
          <a:xfrm rot="-5400000">
            <a:off x="453232" y="3655219"/>
            <a:ext cx="1833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FFFF"/>
                </a:solidFill>
                <a:latin typeface="Arial" charset="0"/>
              </a:rPr>
              <a:t>Recovery of DF,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350282" name="Rectangle 274"/>
          <p:cNvSpPr>
            <a:spLocks noChangeArrowheads="1"/>
          </p:cNvSpPr>
          <p:nvPr/>
        </p:nvSpPr>
        <p:spPr bwMode="auto">
          <a:xfrm rot="-5400000">
            <a:off x="448468" y="3691732"/>
            <a:ext cx="2398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FFFF"/>
                </a:solidFill>
                <a:latin typeface="Arial" charset="0"/>
              </a:rPr>
              <a:t> % of baseline values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214291" name="Rectangle 275"/>
          <p:cNvSpPr>
            <a:spLocks noChangeArrowheads="1"/>
          </p:cNvSpPr>
          <p:nvPr/>
        </p:nvSpPr>
        <p:spPr bwMode="auto">
          <a:xfrm>
            <a:off x="3074988" y="3419475"/>
            <a:ext cx="587375" cy="2259013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14292" name="Rectangle 276"/>
          <p:cNvSpPr>
            <a:spLocks noChangeArrowheads="1"/>
          </p:cNvSpPr>
          <p:nvPr/>
        </p:nvSpPr>
        <p:spPr bwMode="auto">
          <a:xfrm>
            <a:off x="2182813" y="6264275"/>
            <a:ext cx="582612" cy="1460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14293" name="Rectangle 277"/>
          <p:cNvSpPr>
            <a:spLocks noChangeArrowheads="1"/>
          </p:cNvSpPr>
          <p:nvPr/>
        </p:nvSpPr>
        <p:spPr bwMode="auto">
          <a:xfrm>
            <a:off x="4746625" y="6264275"/>
            <a:ext cx="587375" cy="14605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0286" name="Rectangle 278"/>
          <p:cNvSpPr>
            <a:spLocks noChangeArrowheads="1"/>
          </p:cNvSpPr>
          <p:nvPr/>
        </p:nvSpPr>
        <p:spPr bwMode="auto">
          <a:xfrm>
            <a:off x="4224338" y="4064000"/>
            <a:ext cx="582612" cy="16097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214295" name="Rectangle 279"/>
          <p:cNvSpPr>
            <a:spLocks noChangeArrowheads="1"/>
          </p:cNvSpPr>
          <p:nvPr/>
        </p:nvSpPr>
        <p:spPr bwMode="auto">
          <a:xfrm>
            <a:off x="4791075" y="3562350"/>
            <a:ext cx="619125" cy="2112963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0288" name="Rectangle 280"/>
          <p:cNvSpPr>
            <a:spLocks noChangeArrowheads="1"/>
          </p:cNvSpPr>
          <p:nvPr/>
        </p:nvSpPr>
        <p:spPr bwMode="auto">
          <a:xfrm>
            <a:off x="5956300" y="3752850"/>
            <a:ext cx="582613" cy="19208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214297" name="Rectangle 281"/>
          <p:cNvSpPr>
            <a:spLocks noChangeArrowheads="1"/>
          </p:cNvSpPr>
          <p:nvPr/>
        </p:nvSpPr>
        <p:spPr bwMode="auto">
          <a:xfrm>
            <a:off x="6530975" y="3028950"/>
            <a:ext cx="619125" cy="2646363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0290" name="Rectangle 282"/>
          <p:cNvSpPr>
            <a:spLocks noChangeArrowheads="1"/>
          </p:cNvSpPr>
          <p:nvPr/>
        </p:nvSpPr>
        <p:spPr bwMode="auto">
          <a:xfrm>
            <a:off x="2468563" y="3338513"/>
            <a:ext cx="608012" cy="2332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50291" name="Text Box 283"/>
          <p:cNvSpPr txBox="1">
            <a:spLocks noChangeArrowheads="1"/>
          </p:cNvSpPr>
          <p:nvPr/>
        </p:nvSpPr>
        <p:spPr bwMode="auto">
          <a:xfrm>
            <a:off x="6172200" y="6569075"/>
            <a:ext cx="2217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>
                <a:solidFill>
                  <a:srgbClr val="FFFFFF"/>
                </a:solidFill>
                <a:latin typeface="Arial" charset="0"/>
              </a:rPr>
              <a:t>Ostadalova et al. 2002</a:t>
            </a:r>
          </a:p>
        </p:txBody>
      </p:sp>
      <p:graphicFrame>
        <p:nvGraphicFramePr>
          <p:cNvPr id="350292" name="Object 284"/>
          <p:cNvGraphicFramePr>
            <a:graphicFrameLocks noChangeAspect="1"/>
          </p:cNvGraphicFramePr>
          <p:nvPr/>
        </p:nvGraphicFramePr>
        <p:xfrm>
          <a:off x="203200" y="6413500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0" name="Object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6413500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825500" y="836613"/>
            <a:ext cx="7346950" cy="4968875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2600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116013" y="981075"/>
            <a:ext cx="67691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42925" indent="-542925">
              <a:spcBef>
                <a:spcPct val="20000"/>
              </a:spcBef>
              <a:buChar char="•"/>
              <a:tabLst>
                <a:tab pos="107473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0747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0747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47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47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47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47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47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47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800">
                <a:solidFill>
                  <a:srgbClr val="FFFF00"/>
                </a:solidFill>
              </a:rPr>
              <a:t>    GENERAL BIOLOGICAL PHENOMENON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None/>
            </a:pPr>
            <a:endParaRPr lang="cs-CZ" altLang="cs-CZ" sz="2800">
              <a:solidFill>
                <a:srgbClr val="FFFF00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800">
                <a:solidFill>
                  <a:srgbClr val="FFFF00"/>
                </a:solidFill>
              </a:rPr>
              <a:t>     to increase tolerance of the highly resistant heart is impossible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None/>
            </a:pPr>
            <a:endParaRPr lang="cs-CZ" altLang="cs-CZ" sz="2400">
              <a:solidFill>
                <a:srgbClr val="FFFFFF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cs-CZ" altLang="cs-CZ" sz="2800">
                <a:solidFill>
                  <a:srgbClr val="FFFF00"/>
                </a:solidFill>
              </a:rPr>
              <a:t>neonates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cs-CZ" altLang="cs-CZ" sz="2800">
                <a:solidFill>
                  <a:srgbClr val="FFFFFF"/>
                </a:solidFill>
                <a:cs typeface="Arial" charset="0"/>
              </a:rPr>
              <a:t>poikilotherms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cs-CZ" altLang="cs-CZ" sz="2800">
                <a:solidFill>
                  <a:srgbClr val="FFFFFF"/>
                </a:solidFill>
                <a:cs typeface="Arial" charset="0"/>
              </a:rPr>
              <a:t>young females</a:t>
            </a:r>
          </a:p>
        </p:txBody>
      </p:sp>
      <p:graphicFrame>
        <p:nvGraphicFramePr>
          <p:cNvPr id="351236" name="Object 4"/>
          <p:cNvGraphicFramePr>
            <a:graphicFrameLocks noChangeAspect="1"/>
          </p:cNvGraphicFramePr>
          <p:nvPr/>
        </p:nvGraphicFramePr>
        <p:xfrm>
          <a:off x="250825" y="6092825"/>
          <a:ext cx="5270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6092825"/>
                        <a:ext cx="52705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830263" y="2420938"/>
            <a:ext cx="7486650" cy="2376487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u="sng">
              <a:solidFill>
                <a:srgbClr val="000000"/>
              </a:solidFill>
            </a:endParaRPr>
          </a:p>
        </p:txBody>
      </p:sp>
      <p:sp>
        <p:nvSpPr>
          <p:cNvPr id="347139" name="Text Box 3"/>
          <p:cNvSpPr txBox="1">
            <a:spLocks noChangeArrowheads="1"/>
          </p:cNvSpPr>
          <p:nvPr/>
        </p:nvSpPr>
        <p:spPr bwMode="auto">
          <a:xfrm>
            <a:off x="838200" y="3051537"/>
            <a:ext cx="74676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cs-CZ" altLang="cs-CZ" sz="2800" i="1" dirty="0">
                <a:solidFill>
                  <a:srgbClr val="FFFFFF"/>
                </a:solidFill>
                <a:latin typeface="Arial" charset="0"/>
              </a:rPr>
              <a:t>MECHANISMS OF THE HIGH HYPOXIC TOLERANCE OF THE IMMATURE HEART</a:t>
            </a:r>
          </a:p>
        </p:txBody>
      </p:sp>
      <p:graphicFrame>
        <p:nvGraphicFramePr>
          <p:cNvPr id="347140" name="Object 4"/>
          <p:cNvGraphicFramePr>
            <a:graphicFrameLocks noChangeAspect="1"/>
          </p:cNvGraphicFramePr>
          <p:nvPr/>
        </p:nvGraphicFramePr>
        <p:xfrm>
          <a:off x="395288" y="6165850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3471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165850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4592699"/>
      </p:ext>
    </p:extLst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690" name="Group 16"/>
          <p:cNvGrpSpPr>
            <a:grpSpLocks/>
          </p:cNvGrpSpPr>
          <p:nvPr/>
        </p:nvGrpSpPr>
        <p:grpSpPr bwMode="auto">
          <a:xfrm>
            <a:off x="31750" y="260350"/>
            <a:ext cx="9112250" cy="6489700"/>
            <a:chOff x="20" y="144"/>
            <a:chExt cx="5740" cy="4088"/>
          </a:xfrm>
        </p:grpSpPr>
        <p:sp>
          <p:nvSpPr>
            <p:cNvPr id="370691" name="Rectangle 1026"/>
            <p:cNvSpPr>
              <a:spLocks noChangeArrowheads="1"/>
            </p:cNvSpPr>
            <p:nvPr/>
          </p:nvSpPr>
          <p:spPr bwMode="auto">
            <a:xfrm>
              <a:off x="793" y="1071"/>
              <a:ext cx="4373" cy="2722"/>
            </a:xfrm>
            <a:prstGeom prst="rect">
              <a:avLst/>
            </a:prstGeom>
            <a:gradFill rotWithShape="0">
              <a:gsLst>
                <a:gs pos="0">
                  <a:srgbClr val="00005E"/>
                </a:gs>
                <a:gs pos="50000">
                  <a:srgbClr val="0000CC"/>
                </a:gs>
                <a:gs pos="100000">
                  <a:srgbClr val="00005E"/>
                </a:gs>
              </a:gsLst>
              <a:lin ang="5400000" scaled="1"/>
            </a:gradFill>
            <a:ln w="9525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baseline="30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0692" name="Rectangle 1027"/>
            <p:cNvSpPr>
              <a:spLocks noChangeArrowheads="1"/>
            </p:cNvSpPr>
            <p:nvPr/>
          </p:nvSpPr>
          <p:spPr bwMode="auto">
            <a:xfrm>
              <a:off x="20" y="144"/>
              <a:ext cx="5740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4000" baseline="30000">
                  <a:solidFill>
                    <a:srgbClr val="FFFF00"/>
                  </a:solidFill>
                </a:rPr>
                <a:t>HIGH TOLERANCE OF THE</a:t>
              </a:r>
              <a:r>
                <a:rPr lang="en-US" altLang="cs-CZ" sz="4000" baseline="30000">
                  <a:solidFill>
                    <a:srgbClr val="FFFF00"/>
                  </a:solidFill>
                </a:rPr>
                <a:t> </a:t>
              </a:r>
              <a:r>
                <a:rPr lang="cs-CZ" altLang="cs-CZ" sz="4000" baseline="30000">
                  <a:solidFill>
                    <a:srgbClr val="FFFF00"/>
                  </a:solidFill>
                </a:rPr>
                <a:t>IMMATURE HEART</a:t>
              </a:r>
              <a:br>
                <a:rPr lang="cs-CZ" altLang="cs-CZ" sz="4000" baseline="30000">
                  <a:solidFill>
                    <a:srgbClr val="FFFF00"/>
                  </a:solidFill>
                </a:rPr>
              </a:br>
              <a:r>
                <a:rPr lang="en-US" altLang="cs-CZ" sz="4000" baseline="30000">
                  <a:solidFill>
                    <a:srgbClr val="FFFF00"/>
                  </a:solidFill>
                </a:rPr>
                <a:t>p</a:t>
              </a:r>
              <a:r>
                <a:rPr lang="cs-CZ" altLang="cs-CZ" sz="4000" baseline="30000">
                  <a:solidFill>
                    <a:srgbClr val="FFFF00"/>
                  </a:solidFill>
                </a:rPr>
                <a:t>ossible mechanisms</a:t>
              </a:r>
              <a:endParaRPr lang="cs-CZ" altLang="cs-CZ" sz="4000" baseline="30000">
                <a:solidFill>
                  <a:srgbClr val="FFFFFF"/>
                </a:solidFill>
              </a:endParaRPr>
            </a:p>
          </p:txBody>
        </p:sp>
        <p:sp>
          <p:nvSpPr>
            <p:cNvPr id="370693" name="Text Box 1028"/>
            <p:cNvSpPr txBox="1">
              <a:spLocks noChangeArrowheads="1"/>
            </p:cNvSpPr>
            <p:nvPr/>
          </p:nvSpPr>
          <p:spPr bwMode="auto">
            <a:xfrm>
              <a:off x="1245" y="1162"/>
              <a:ext cx="3539" cy="3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4800" baseline="30000">
                  <a:solidFill>
                    <a:srgbClr val="FFFFFF"/>
                  </a:solidFill>
                </a:rPr>
                <a:t>g</a:t>
              </a:r>
              <a:r>
                <a:rPr lang="en-US" altLang="cs-CZ" sz="4800" baseline="30000">
                  <a:solidFill>
                    <a:srgbClr val="FFFFFF"/>
                  </a:solidFill>
                </a:rPr>
                <a:t>lycolytic capacity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4800" baseline="30000">
                  <a:solidFill>
                    <a:srgbClr val="FFFFFF"/>
                  </a:solidFill>
                </a:rPr>
                <a:t>g</a:t>
              </a:r>
              <a:r>
                <a:rPr lang="en-US" altLang="cs-CZ" sz="4800" baseline="30000">
                  <a:solidFill>
                    <a:srgbClr val="FFFFFF"/>
                  </a:solidFill>
                </a:rPr>
                <a:t>lycogen reserves</a:t>
              </a:r>
              <a:endParaRPr lang="cs-CZ" altLang="cs-CZ" sz="4800" baseline="30000">
                <a:solidFill>
                  <a:srgbClr val="FFFFFF"/>
                </a:solidFill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4800" baseline="30000">
                  <a:solidFill>
                    <a:srgbClr val="FFFFFF"/>
                  </a:solidFill>
                </a:rPr>
                <a:t>energ</a:t>
              </a:r>
              <a:r>
                <a:rPr lang="en-US" altLang="cs-CZ" sz="4800" baseline="30000">
                  <a:solidFill>
                    <a:srgbClr val="FFFFFF"/>
                  </a:solidFill>
                </a:rPr>
                <a:t>y demand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4800" baseline="30000">
                  <a:solidFill>
                    <a:srgbClr val="FFFFFF"/>
                  </a:solidFill>
                </a:rPr>
                <a:t>f</a:t>
              </a:r>
              <a:r>
                <a:rPr lang="en-US" altLang="cs-CZ" sz="4800" baseline="30000">
                  <a:solidFill>
                    <a:srgbClr val="FFFFFF"/>
                  </a:solidFill>
                </a:rPr>
                <a:t>ree fatty acid uptake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4800" baseline="30000">
                  <a:solidFill>
                    <a:srgbClr val="FFFFFF"/>
                  </a:solidFill>
                </a:rPr>
                <a:t>f</a:t>
              </a:r>
              <a:r>
                <a:rPr lang="en-US" altLang="cs-CZ" sz="4800" baseline="30000">
                  <a:solidFill>
                    <a:srgbClr val="FFFFFF"/>
                  </a:solidFill>
                </a:rPr>
                <a:t>ree oxygen radical production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4800" baseline="30000">
                  <a:solidFill>
                    <a:srgbClr val="FFFFFF"/>
                  </a:solidFill>
                </a:rPr>
                <a:t>s</a:t>
              </a:r>
              <a:r>
                <a:rPr lang="en-US" altLang="cs-CZ" sz="4800" baseline="30000">
                  <a:solidFill>
                    <a:srgbClr val="FFFFFF"/>
                  </a:solidFill>
                </a:rPr>
                <a:t>ensitivity to acidosis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4800" baseline="30000">
                  <a:solidFill>
                    <a:srgbClr val="FFFFFF"/>
                  </a:solidFill>
                </a:rPr>
                <a:t>s</a:t>
              </a:r>
              <a:r>
                <a:rPr lang="en-US" altLang="cs-CZ" sz="4800" baseline="30000">
                  <a:solidFill>
                    <a:srgbClr val="FFFFFF"/>
                  </a:solidFill>
                </a:rPr>
                <a:t>ensitivity to calcium overload</a:t>
              </a:r>
              <a:endParaRPr lang="cs-CZ" altLang="cs-CZ" sz="4800" baseline="30000">
                <a:solidFill>
                  <a:srgbClr val="FFFFFF"/>
                </a:solidFill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endParaRPr lang="cs-CZ" altLang="cs-CZ" sz="4800" baseline="30000">
                <a:solidFill>
                  <a:srgbClr val="FFFF00"/>
                </a:solidFill>
              </a:endParaRPr>
            </a:p>
          </p:txBody>
        </p:sp>
        <p:sp>
          <p:nvSpPr>
            <p:cNvPr id="370694" name="AutoShape 1029"/>
            <p:cNvSpPr>
              <a:spLocks noChangeArrowheads="1"/>
            </p:cNvSpPr>
            <p:nvPr/>
          </p:nvSpPr>
          <p:spPr bwMode="auto">
            <a:xfrm>
              <a:off x="1056" y="1207"/>
              <a:ext cx="85" cy="192"/>
            </a:xfrm>
            <a:prstGeom prst="upArrow">
              <a:avLst>
                <a:gd name="adj1" fmla="val 33991"/>
                <a:gd name="adj2" fmla="val 60967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baseline="30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0695" name="AutoShape 1030"/>
            <p:cNvSpPr>
              <a:spLocks noChangeArrowheads="1"/>
            </p:cNvSpPr>
            <p:nvPr/>
          </p:nvSpPr>
          <p:spPr bwMode="auto">
            <a:xfrm>
              <a:off x="1056" y="1555"/>
              <a:ext cx="85" cy="192"/>
            </a:xfrm>
            <a:prstGeom prst="upArrow">
              <a:avLst>
                <a:gd name="adj1" fmla="val 33991"/>
                <a:gd name="adj2" fmla="val 60967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baseline="30000">
                <a:solidFill>
                  <a:srgbClr val="FFCC00"/>
                </a:solidFill>
                <a:latin typeface="Times New Roman" pitchFamily="18" charset="0"/>
              </a:endParaRPr>
            </a:p>
          </p:txBody>
        </p:sp>
        <p:sp>
          <p:nvSpPr>
            <p:cNvPr id="370696" name="AutoShape 1032"/>
            <p:cNvSpPr>
              <a:spLocks noChangeArrowheads="1"/>
            </p:cNvSpPr>
            <p:nvPr/>
          </p:nvSpPr>
          <p:spPr bwMode="auto">
            <a:xfrm flipV="1">
              <a:off x="1056" y="2326"/>
              <a:ext cx="85" cy="192"/>
            </a:xfrm>
            <a:prstGeom prst="upArrow">
              <a:avLst>
                <a:gd name="adj1" fmla="val 33991"/>
                <a:gd name="adj2" fmla="val 60967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baseline="30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0697" name="AutoShape 1033"/>
            <p:cNvSpPr>
              <a:spLocks noChangeArrowheads="1"/>
            </p:cNvSpPr>
            <p:nvPr/>
          </p:nvSpPr>
          <p:spPr bwMode="auto">
            <a:xfrm flipV="1">
              <a:off x="1066" y="2659"/>
              <a:ext cx="85" cy="192"/>
            </a:xfrm>
            <a:prstGeom prst="upArrow">
              <a:avLst>
                <a:gd name="adj1" fmla="val 33991"/>
                <a:gd name="adj2" fmla="val 60967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baseline="30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0698" name="AutoShape 1034"/>
            <p:cNvSpPr>
              <a:spLocks noChangeArrowheads="1"/>
            </p:cNvSpPr>
            <p:nvPr/>
          </p:nvSpPr>
          <p:spPr bwMode="auto">
            <a:xfrm flipV="1">
              <a:off x="1066" y="3067"/>
              <a:ext cx="85" cy="192"/>
            </a:xfrm>
            <a:prstGeom prst="upArrow">
              <a:avLst>
                <a:gd name="adj1" fmla="val 33991"/>
                <a:gd name="adj2" fmla="val 60967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baseline="30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0699" name="AutoShape 1035"/>
            <p:cNvSpPr>
              <a:spLocks noChangeArrowheads="1"/>
            </p:cNvSpPr>
            <p:nvPr/>
          </p:nvSpPr>
          <p:spPr bwMode="auto">
            <a:xfrm flipV="1">
              <a:off x="1066" y="3430"/>
              <a:ext cx="85" cy="192"/>
            </a:xfrm>
            <a:prstGeom prst="upArrow">
              <a:avLst>
                <a:gd name="adj1" fmla="val 33991"/>
                <a:gd name="adj2" fmla="val 60967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baseline="30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70700" name="Object 1036"/>
            <p:cNvGraphicFramePr>
              <a:graphicFrameLocks noChangeAspect="1"/>
            </p:cNvGraphicFramePr>
            <p:nvPr/>
          </p:nvGraphicFramePr>
          <p:xfrm>
            <a:off x="173" y="3884"/>
            <a:ext cx="348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3593651" imgH="3593651" progId="Photoshop.Image.6">
                    <p:embed/>
                  </p:oleObj>
                </mc:Choice>
                <mc:Fallback>
                  <p:oleObj name="Image" r:id="rId3" imgW="3593651" imgH="3593651" progId="Photoshop.Image.6">
                    <p:embed/>
                    <p:pic>
                      <p:nvPicPr>
                        <p:cNvPr id="0" name="Object 10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" y="3884"/>
                          <a:ext cx="348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0701" name="AutoShape 1032"/>
            <p:cNvSpPr>
              <a:spLocks noChangeArrowheads="1"/>
            </p:cNvSpPr>
            <p:nvPr/>
          </p:nvSpPr>
          <p:spPr bwMode="auto">
            <a:xfrm flipV="1">
              <a:off x="1066" y="1933"/>
              <a:ext cx="85" cy="192"/>
            </a:xfrm>
            <a:prstGeom prst="upArrow">
              <a:avLst>
                <a:gd name="adj1" fmla="val 33991"/>
                <a:gd name="adj2" fmla="val 60967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baseline="30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468313" y="765175"/>
            <a:ext cx="8305800" cy="5424488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608013" y="900113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Our present focus on the hypoxic immature</a:t>
            </a:r>
          </a:p>
          <a:p>
            <a:pPr>
              <a:spcBef>
                <a:spcPct val="0"/>
              </a:spcBef>
              <a:buClr>
                <a:srgbClr val="FFFF00"/>
              </a:buClr>
              <a:buSzPct val="125000"/>
              <a:buFontTx/>
              <a:buNone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heart is driven by  clinical urgency: </a:t>
            </a:r>
          </a:p>
        </p:txBody>
      </p:sp>
      <p:graphicFrame>
        <p:nvGraphicFramePr>
          <p:cNvPr id="328708" name="Object 4"/>
          <p:cNvGraphicFramePr>
            <a:graphicFrameLocks noChangeAspect="1"/>
          </p:cNvGraphicFramePr>
          <p:nvPr/>
        </p:nvGraphicFramePr>
        <p:xfrm>
          <a:off x="301625" y="6240463"/>
          <a:ext cx="54133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6240463"/>
                        <a:ext cx="541338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09" name="Text Box 5"/>
          <p:cNvSpPr txBox="1">
            <a:spLocks noChangeArrowheads="1"/>
          </p:cNvSpPr>
          <p:nvPr/>
        </p:nvSpPr>
        <p:spPr bwMode="auto">
          <a:xfrm>
            <a:off x="990600" y="2241550"/>
            <a:ext cx="7848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76250" indent="-476250">
              <a:spcBef>
                <a:spcPct val="20000"/>
              </a:spcBef>
              <a:buChar char="•"/>
              <a:tabLst>
                <a:tab pos="4762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indent="-285750">
              <a:spcBef>
                <a:spcPct val="20000"/>
              </a:spcBef>
              <a:buChar char="–"/>
              <a:tabLst>
                <a:tab pos="4762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indent="-228600">
              <a:spcBef>
                <a:spcPct val="20000"/>
              </a:spcBef>
              <a:buChar char="•"/>
              <a:tabLst>
                <a:tab pos="47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762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62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SzPct val="150000"/>
            </a:pPr>
            <a:r>
              <a:rPr lang="cs-CZ" altLang="cs-CZ" sz="3000">
                <a:solidFill>
                  <a:srgbClr val="FFFF66"/>
                </a:solidFill>
                <a:latin typeface="Arial" charset="0"/>
              </a:rPr>
              <a:t>cyanotic congenital cardiac malformations</a:t>
            </a:r>
            <a:r>
              <a:rPr lang="cs-CZ" altLang="cs-CZ" sz="3000">
                <a:solidFill>
                  <a:srgbClr val="FFFFFF"/>
                </a:solidFill>
                <a:latin typeface="Arial" charset="0"/>
              </a:rPr>
              <a:t> remain the single largest cause of mortality from congenital defects</a:t>
            </a:r>
          </a:p>
          <a:p>
            <a:pPr>
              <a:spcBef>
                <a:spcPct val="0"/>
              </a:spcBef>
              <a:buClr>
                <a:srgbClr val="FFFF00"/>
              </a:buClr>
              <a:buSzPct val="150000"/>
              <a:buFontTx/>
              <a:buNone/>
            </a:pPr>
            <a:endParaRPr lang="cs-CZ" altLang="cs-CZ" sz="300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ct val="0"/>
              </a:spcBef>
              <a:buClr>
                <a:srgbClr val="FFFF00"/>
              </a:buClr>
              <a:buSzPct val="150000"/>
            </a:pPr>
            <a:r>
              <a:rPr lang="cs-CZ" altLang="cs-CZ" sz="3000">
                <a:solidFill>
                  <a:srgbClr val="FFFF66"/>
                </a:solidFill>
                <a:latin typeface="Arial" charset="0"/>
              </a:rPr>
              <a:t>ischemic heart disease </a:t>
            </a:r>
            <a:r>
              <a:rPr lang="cs-CZ" altLang="cs-CZ" sz="3000">
                <a:solidFill>
                  <a:srgbClr val="FFFFFF"/>
                </a:solidFill>
                <a:latin typeface="Arial" charset="0"/>
              </a:rPr>
              <a:t>is no more</a:t>
            </a:r>
            <a:br>
              <a:rPr lang="cs-CZ" altLang="cs-CZ" sz="3000">
                <a:solidFill>
                  <a:srgbClr val="FFFFFF"/>
                </a:solidFill>
                <a:latin typeface="Arial" charset="0"/>
              </a:rPr>
            </a:br>
            <a:r>
              <a:rPr lang="cs-CZ" altLang="cs-CZ" sz="3000">
                <a:solidFill>
                  <a:srgbClr val="FFFFFF"/>
                </a:solidFill>
                <a:latin typeface="Arial" charset="0"/>
              </a:rPr>
              <a:t>the disease of the fifth and older decades but its origin  as well as risk factors are present already during early ontogeny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666" name="Object 2"/>
          <p:cNvGraphicFramePr>
            <a:graphicFrameLocks noChangeAspect="1"/>
          </p:cNvGraphicFramePr>
          <p:nvPr/>
        </p:nvGraphicFramePr>
        <p:xfrm>
          <a:off x="179388" y="6092825"/>
          <a:ext cx="5556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092825"/>
                        <a:ext cx="5556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303213" y="1916113"/>
            <a:ext cx="8580437" cy="2808287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2400" i="1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0949" name="Text Box 4"/>
          <p:cNvSpPr txBox="1">
            <a:spLocks noChangeArrowheads="1"/>
          </p:cNvSpPr>
          <p:nvPr/>
        </p:nvSpPr>
        <p:spPr bwMode="auto">
          <a:xfrm>
            <a:off x="379413" y="2425700"/>
            <a:ext cx="83486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cs-CZ" altLang="cs-CZ" sz="3600" i="1">
                <a:solidFill>
                  <a:srgbClr val="FFFF00"/>
                </a:solidFill>
              </a:rPr>
              <a:t>POSSIBLE ROLE OF MITOCHONDRIA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cs-CZ" altLang="cs-CZ" sz="6000" i="1">
                <a:solidFill>
                  <a:srgbClr val="FFFF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0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714" name="Skupina 57"/>
          <p:cNvGrpSpPr>
            <a:grpSpLocks/>
          </p:cNvGrpSpPr>
          <p:nvPr/>
        </p:nvGrpSpPr>
        <p:grpSpPr bwMode="auto">
          <a:xfrm>
            <a:off x="323850" y="260350"/>
            <a:ext cx="8582025" cy="6369050"/>
            <a:chOff x="323850" y="260350"/>
            <a:chExt cx="8582372" cy="6369136"/>
          </a:xfrm>
        </p:grpSpPr>
        <p:sp>
          <p:nvSpPr>
            <p:cNvPr id="57" name="Elipsa 56"/>
            <p:cNvSpPr/>
            <p:nvPr/>
          </p:nvSpPr>
          <p:spPr>
            <a:xfrm>
              <a:off x="3865706" y="5138804"/>
              <a:ext cx="1224011" cy="914412"/>
            </a:xfrm>
            <a:prstGeom prst="ellipse">
              <a:avLst/>
            </a:prstGeom>
            <a:gradFill flip="none" rotWithShape="1">
              <a:gsLst>
                <a:gs pos="25000">
                  <a:srgbClr val="85DFFF">
                    <a:tint val="66000"/>
                    <a:satMod val="160000"/>
                  </a:srgbClr>
                </a:gs>
                <a:gs pos="50000">
                  <a:srgbClr val="85DFFF">
                    <a:tint val="44500"/>
                    <a:satMod val="160000"/>
                  </a:srgbClr>
                </a:gs>
                <a:gs pos="100000">
                  <a:srgbClr val="85DF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5" name="Obdélník 54"/>
            <p:cNvSpPr/>
            <p:nvPr/>
          </p:nvSpPr>
          <p:spPr>
            <a:xfrm>
              <a:off x="325438" y="4024364"/>
              <a:ext cx="8580784" cy="11334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4" name="Obdélník 53"/>
            <p:cNvSpPr/>
            <p:nvPr/>
          </p:nvSpPr>
          <p:spPr>
            <a:xfrm>
              <a:off x="323850" y="2076475"/>
              <a:ext cx="8582372" cy="11334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1718" name="Rectangle 5"/>
            <p:cNvSpPr>
              <a:spLocks noChangeArrowheads="1"/>
            </p:cNvSpPr>
            <p:nvPr/>
          </p:nvSpPr>
          <p:spPr bwMode="auto">
            <a:xfrm>
              <a:off x="684213" y="260350"/>
              <a:ext cx="77724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FFFF00"/>
                  </a:solidFill>
                </a:rPr>
                <a:t>PROPOSED MODEL OF THE MITOCHONDRIAL PTP COMPLEX</a:t>
              </a:r>
              <a:endParaRPr lang="cs-CZ" altLang="cs-CZ" sz="1800">
                <a:solidFill>
                  <a:srgbClr val="FFFF00"/>
                </a:solidFill>
              </a:endParaRPr>
            </a:p>
          </p:txBody>
        </p:sp>
        <p:sp>
          <p:nvSpPr>
            <p:cNvPr id="371719" name="TextovéPole 3"/>
            <p:cNvSpPr txBox="1">
              <a:spLocks noChangeArrowheads="1"/>
            </p:cNvSpPr>
            <p:nvPr/>
          </p:nvSpPr>
          <p:spPr bwMode="auto">
            <a:xfrm>
              <a:off x="6366717" y="6213475"/>
              <a:ext cx="2021707" cy="41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600" i="1">
                  <a:solidFill>
                    <a:srgbClr val="FFFFFF"/>
                  </a:solidFill>
                </a:rPr>
                <a:t>Javadov et al., 201</a:t>
              </a:r>
              <a:r>
                <a:rPr lang="cs-CZ" altLang="cs-CZ" sz="1600">
                  <a:solidFill>
                    <a:srgbClr val="FFFFFF"/>
                  </a:solidFill>
                </a:rPr>
                <a:t>7</a:t>
              </a:r>
            </a:p>
          </p:txBody>
        </p:sp>
        <p:sp>
          <p:nvSpPr>
            <p:cNvPr id="371720" name="TextovéPole 3"/>
            <p:cNvSpPr txBox="1">
              <a:spLocks noChangeArrowheads="1"/>
            </p:cNvSpPr>
            <p:nvPr/>
          </p:nvSpPr>
          <p:spPr bwMode="auto">
            <a:xfrm>
              <a:off x="755650" y="1190401"/>
              <a:ext cx="121219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2400" i="1">
                  <a:solidFill>
                    <a:srgbClr val="FFFFFF"/>
                  </a:solidFill>
                </a:rPr>
                <a:t>Cytosol</a:t>
              </a:r>
            </a:p>
          </p:txBody>
        </p:sp>
        <p:cxnSp>
          <p:nvCxnSpPr>
            <p:cNvPr id="6" name="Přímá spojovací čára 5"/>
            <p:cNvCxnSpPr/>
            <p:nvPr/>
          </p:nvCxnSpPr>
          <p:spPr>
            <a:xfrm>
              <a:off x="323850" y="2060599"/>
              <a:ext cx="856967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ovací čára 6"/>
            <p:cNvCxnSpPr/>
            <p:nvPr/>
          </p:nvCxnSpPr>
          <p:spPr>
            <a:xfrm>
              <a:off x="323850" y="3213140"/>
              <a:ext cx="856967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ovací čára 7"/>
            <p:cNvCxnSpPr/>
            <p:nvPr/>
          </p:nvCxnSpPr>
          <p:spPr>
            <a:xfrm>
              <a:off x="323850" y="4005314"/>
              <a:ext cx="856967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8"/>
            <p:cNvCxnSpPr/>
            <p:nvPr/>
          </p:nvCxnSpPr>
          <p:spPr>
            <a:xfrm>
              <a:off x="323850" y="5157854"/>
              <a:ext cx="856967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725" name="TextovéPole 9"/>
            <p:cNvSpPr txBox="1">
              <a:spLocks noChangeArrowheads="1"/>
            </p:cNvSpPr>
            <p:nvPr/>
          </p:nvSpPr>
          <p:spPr bwMode="auto">
            <a:xfrm>
              <a:off x="755650" y="5805264"/>
              <a:ext cx="1023037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2400" i="1">
                  <a:solidFill>
                    <a:srgbClr val="FFFFFF"/>
                  </a:solidFill>
                </a:rPr>
                <a:t>Matrix</a:t>
              </a:r>
            </a:p>
          </p:txBody>
        </p:sp>
        <p:sp>
          <p:nvSpPr>
            <p:cNvPr id="11" name="Zaoblený obdélník 10"/>
            <p:cNvSpPr/>
            <p:nvPr/>
          </p:nvSpPr>
          <p:spPr>
            <a:xfrm>
              <a:off x="3949847" y="1958998"/>
              <a:ext cx="1047792" cy="1308118"/>
            </a:xfrm>
            <a:prstGeom prst="roundRect">
              <a:avLst>
                <a:gd name="adj" fmla="val 2327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cxnSp>
          <p:nvCxnSpPr>
            <p:cNvPr id="13" name="Přímá spojovací šipka 12"/>
            <p:cNvCxnSpPr/>
            <p:nvPr/>
          </p:nvCxnSpPr>
          <p:spPr>
            <a:xfrm>
              <a:off x="4443580" y="1554180"/>
              <a:ext cx="33338" cy="2027264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aoblený obdélník 24"/>
            <p:cNvSpPr/>
            <p:nvPr/>
          </p:nvSpPr>
          <p:spPr>
            <a:xfrm>
              <a:off x="3924446" y="1989161"/>
              <a:ext cx="441343" cy="1254142"/>
            </a:xfrm>
            <a:prstGeom prst="roundRect">
              <a:avLst>
                <a:gd name="adj" fmla="val 28931"/>
              </a:avLst>
            </a:prstGeom>
            <a:gradFill flip="none" rotWithShape="1">
              <a:gsLst>
                <a:gs pos="0">
                  <a:srgbClr val="A7E8FF">
                    <a:shade val="30000"/>
                    <a:satMod val="115000"/>
                  </a:srgbClr>
                </a:gs>
                <a:gs pos="50000">
                  <a:srgbClr val="A7E8FF">
                    <a:shade val="67500"/>
                    <a:satMod val="115000"/>
                  </a:srgbClr>
                </a:gs>
                <a:gs pos="100000">
                  <a:srgbClr val="A7E8F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26" name="Zaoblený obdélník 25"/>
            <p:cNvSpPr/>
            <p:nvPr/>
          </p:nvSpPr>
          <p:spPr>
            <a:xfrm>
              <a:off x="4545184" y="1979636"/>
              <a:ext cx="441343" cy="1255729"/>
            </a:xfrm>
            <a:prstGeom prst="roundRect">
              <a:avLst>
                <a:gd name="adj" fmla="val 28931"/>
              </a:avLst>
            </a:prstGeom>
            <a:gradFill flip="none" rotWithShape="1">
              <a:gsLst>
                <a:gs pos="0">
                  <a:srgbClr val="A7E8FF">
                    <a:shade val="30000"/>
                    <a:satMod val="115000"/>
                  </a:srgbClr>
                </a:gs>
                <a:gs pos="50000">
                  <a:srgbClr val="A7E8FF">
                    <a:shade val="67500"/>
                    <a:satMod val="115000"/>
                  </a:srgbClr>
                </a:gs>
                <a:gs pos="100000">
                  <a:srgbClr val="A7E8F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1730" name="TextovéPole 26"/>
            <p:cNvSpPr txBox="1">
              <a:spLocks noChangeArrowheads="1"/>
            </p:cNvSpPr>
            <p:nvPr/>
          </p:nvSpPr>
          <p:spPr bwMode="auto">
            <a:xfrm rot="-5400000">
              <a:off x="3652044" y="2359819"/>
              <a:ext cx="898525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rgbClr val="000000"/>
                  </a:solidFill>
                </a:rPr>
                <a:t>VDAC</a:t>
              </a:r>
            </a:p>
          </p:txBody>
        </p:sp>
        <p:sp>
          <p:nvSpPr>
            <p:cNvPr id="371731" name="TextovéPole 27"/>
            <p:cNvSpPr txBox="1">
              <a:spLocks noChangeArrowheads="1"/>
            </p:cNvSpPr>
            <p:nvPr/>
          </p:nvSpPr>
          <p:spPr bwMode="auto">
            <a:xfrm rot="-5400000">
              <a:off x="4269581" y="2353469"/>
              <a:ext cx="898525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rgbClr val="000000"/>
                  </a:solidFill>
                </a:rPr>
                <a:t>VDAC</a:t>
              </a:r>
            </a:p>
          </p:txBody>
        </p:sp>
        <p:sp>
          <p:nvSpPr>
            <p:cNvPr id="371732" name="TextovéPole 28"/>
            <p:cNvSpPr txBox="1">
              <a:spLocks noChangeArrowheads="1"/>
            </p:cNvSpPr>
            <p:nvPr/>
          </p:nvSpPr>
          <p:spPr bwMode="auto">
            <a:xfrm>
              <a:off x="7748588" y="2349500"/>
              <a:ext cx="8098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2000" i="1">
                  <a:solidFill>
                    <a:srgbClr val="000000"/>
                  </a:solidFill>
                </a:rPr>
                <a:t>OMM</a:t>
              </a:r>
            </a:p>
          </p:txBody>
        </p:sp>
        <p:sp>
          <p:nvSpPr>
            <p:cNvPr id="371733" name="TextovéPole 30"/>
            <p:cNvSpPr txBox="1">
              <a:spLocks noChangeArrowheads="1"/>
            </p:cNvSpPr>
            <p:nvPr/>
          </p:nvSpPr>
          <p:spPr bwMode="auto">
            <a:xfrm>
              <a:off x="7832725" y="3284538"/>
              <a:ext cx="639763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2000" i="1">
                  <a:solidFill>
                    <a:srgbClr val="FFFFFF"/>
                  </a:solidFill>
                </a:rPr>
                <a:t>IMS</a:t>
              </a:r>
            </a:p>
          </p:txBody>
        </p:sp>
        <p:sp>
          <p:nvSpPr>
            <p:cNvPr id="371734" name="TextovéPole 31"/>
            <p:cNvSpPr txBox="1">
              <a:spLocks noChangeArrowheads="1"/>
            </p:cNvSpPr>
            <p:nvPr/>
          </p:nvSpPr>
          <p:spPr bwMode="auto">
            <a:xfrm>
              <a:off x="7812088" y="4292600"/>
              <a:ext cx="68159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2000" i="1">
                  <a:solidFill>
                    <a:srgbClr val="000000"/>
                  </a:solidFill>
                </a:rPr>
                <a:t>IMM</a:t>
              </a:r>
            </a:p>
          </p:txBody>
        </p:sp>
        <p:sp>
          <p:nvSpPr>
            <p:cNvPr id="38" name="Zaoblený obdélník 37"/>
            <p:cNvSpPr/>
            <p:nvPr/>
          </p:nvSpPr>
          <p:spPr bwMode="auto">
            <a:xfrm>
              <a:off x="4799194" y="1733570"/>
              <a:ext cx="657252" cy="390530"/>
            </a:xfrm>
            <a:prstGeom prst="roundRect">
              <a:avLst>
                <a:gd name="adj" fmla="val 28931"/>
              </a:avLst>
            </a:prstGeom>
            <a:gradFill flip="none" rotWithShape="1">
              <a:gsLst>
                <a:gs pos="0">
                  <a:srgbClr val="FF9900">
                    <a:tint val="66000"/>
                    <a:satMod val="160000"/>
                  </a:srgbClr>
                </a:gs>
                <a:gs pos="50000">
                  <a:srgbClr val="FF9900">
                    <a:tint val="44500"/>
                    <a:satMod val="160000"/>
                  </a:srgbClr>
                </a:gs>
                <a:gs pos="100000">
                  <a:srgbClr val="FF99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1736" name="TextovéPole 38"/>
            <p:cNvSpPr txBox="1">
              <a:spLocks noChangeArrowheads="1"/>
            </p:cNvSpPr>
            <p:nvPr/>
          </p:nvSpPr>
          <p:spPr bwMode="auto">
            <a:xfrm>
              <a:off x="4843092" y="1628775"/>
              <a:ext cx="582355" cy="45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</a:rPr>
                <a:t>Bax</a:t>
              </a:r>
            </a:p>
          </p:txBody>
        </p:sp>
        <p:sp>
          <p:nvSpPr>
            <p:cNvPr id="36" name="Zaoblený obdélník 35"/>
            <p:cNvSpPr/>
            <p:nvPr/>
          </p:nvSpPr>
          <p:spPr bwMode="auto">
            <a:xfrm>
              <a:off x="5407231" y="1720870"/>
              <a:ext cx="657252" cy="390530"/>
            </a:xfrm>
            <a:prstGeom prst="roundRect">
              <a:avLst>
                <a:gd name="adj" fmla="val 28931"/>
              </a:avLst>
            </a:prstGeom>
            <a:gradFill flip="none" rotWithShape="1">
              <a:gsLst>
                <a:gs pos="0">
                  <a:srgbClr val="FF9900">
                    <a:tint val="66000"/>
                    <a:satMod val="160000"/>
                  </a:srgbClr>
                </a:gs>
                <a:gs pos="50000">
                  <a:srgbClr val="FF9900">
                    <a:tint val="44500"/>
                    <a:satMod val="160000"/>
                  </a:srgbClr>
                </a:gs>
                <a:gs pos="100000">
                  <a:srgbClr val="FF99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1738" name="TextovéPole 36"/>
            <p:cNvSpPr txBox="1">
              <a:spLocks noChangeArrowheads="1"/>
            </p:cNvSpPr>
            <p:nvPr/>
          </p:nvSpPr>
          <p:spPr bwMode="auto">
            <a:xfrm>
              <a:off x="5451112" y="1649413"/>
              <a:ext cx="633776" cy="45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</a:rPr>
                <a:t>Bcl2</a:t>
              </a:r>
            </a:p>
          </p:txBody>
        </p:sp>
        <p:sp>
          <p:nvSpPr>
            <p:cNvPr id="44" name="Elipsa 43"/>
            <p:cNvSpPr/>
            <p:nvPr/>
          </p:nvSpPr>
          <p:spPr>
            <a:xfrm>
              <a:off x="3314821" y="1946298"/>
              <a:ext cx="720754" cy="360368"/>
            </a:xfrm>
            <a:prstGeom prst="ellipse">
              <a:avLst/>
            </a:prstGeom>
            <a:solidFill>
              <a:srgbClr val="99FF99"/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1740" name="TextovéPole 44"/>
            <p:cNvSpPr txBox="1">
              <a:spLocks noChangeArrowheads="1"/>
            </p:cNvSpPr>
            <p:nvPr/>
          </p:nvSpPr>
          <p:spPr bwMode="auto">
            <a:xfrm>
              <a:off x="3364489" y="1859582"/>
              <a:ext cx="659155" cy="456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</a:rPr>
                <a:t>PBR</a:t>
              </a:r>
            </a:p>
          </p:txBody>
        </p:sp>
        <p:sp>
          <p:nvSpPr>
            <p:cNvPr id="33" name="Zaoblený obdélník 32"/>
            <p:cNvSpPr/>
            <p:nvPr/>
          </p:nvSpPr>
          <p:spPr bwMode="auto">
            <a:xfrm>
              <a:off x="3592645" y="1628793"/>
              <a:ext cx="655664" cy="390530"/>
            </a:xfrm>
            <a:prstGeom prst="roundRect">
              <a:avLst>
                <a:gd name="adj" fmla="val 28931"/>
              </a:avLst>
            </a:prstGeom>
            <a:solidFill>
              <a:srgbClr val="DCFA6E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1742" name="TextovéPole 34"/>
            <p:cNvSpPr txBox="1">
              <a:spLocks noChangeArrowheads="1"/>
            </p:cNvSpPr>
            <p:nvPr/>
          </p:nvSpPr>
          <p:spPr bwMode="auto">
            <a:xfrm>
              <a:off x="3636496" y="1557338"/>
              <a:ext cx="632292" cy="45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</a:rPr>
                <a:t>HK2</a:t>
              </a:r>
            </a:p>
          </p:txBody>
        </p:sp>
        <p:sp>
          <p:nvSpPr>
            <p:cNvPr id="48" name="Plechovka 47"/>
            <p:cNvSpPr/>
            <p:nvPr/>
          </p:nvSpPr>
          <p:spPr>
            <a:xfrm>
              <a:off x="3533905" y="3940225"/>
              <a:ext cx="792195" cy="1216041"/>
            </a:xfrm>
            <a:prstGeom prst="can">
              <a:avLst>
                <a:gd name="adj" fmla="val 16073"/>
              </a:avLst>
            </a:prstGeom>
            <a:gradFill flip="none" rotWithShape="1">
              <a:gsLst>
                <a:gs pos="0">
                  <a:srgbClr val="3399FF">
                    <a:tint val="66000"/>
                    <a:satMod val="160000"/>
                  </a:srgbClr>
                </a:gs>
                <a:gs pos="50000">
                  <a:srgbClr val="3399FF">
                    <a:tint val="44500"/>
                    <a:satMod val="160000"/>
                  </a:srgbClr>
                </a:gs>
                <a:gs pos="100000">
                  <a:srgbClr val="3399F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49" name="Plechovka 48"/>
            <p:cNvSpPr/>
            <p:nvPr/>
          </p:nvSpPr>
          <p:spPr>
            <a:xfrm>
              <a:off x="4572172" y="3933875"/>
              <a:ext cx="792195" cy="1216041"/>
            </a:xfrm>
            <a:prstGeom prst="can">
              <a:avLst>
                <a:gd name="adj" fmla="val 16073"/>
              </a:avLst>
            </a:prstGeom>
            <a:gradFill flip="none" rotWithShape="1">
              <a:gsLst>
                <a:gs pos="0">
                  <a:srgbClr val="F3A19B">
                    <a:tint val="66000"/>
                    <a:satMod val="160000"/>
                  </a:srgbClr>
                </a:gs>
                <a:gs pos="50000">
                  <a:srgbClr val="F3A19B">
                    <a:tint val="44500"/>
                    <a:satMod val="160000"/>
                  </a:srgbClr>
                </a:gs>
                <a:gs pos="100000">
                  <a:srgbClr val="F3A19B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1" name="Plechovka 50"/>
            <p:cNvSpPr/>
            <p:nvPr/>
          </p:nvSpPr>
          <p:spPr>
            <a:xfrm>
              <a:off x="4019699" y="3984675"/>
              <a:ext cx="889036" cy="1216041"/>
            </a:xfrm>
            <a:prstGeom prst="can">
              <a:avLst>
                <a:gd name="adj" fmla="val 2286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cxnSp>
          <p:nvCxnSpPr>
            <p:cNvPr id="52" name="Přímá spojovací šipka 51"/>
            <p:cNvCxnSpPr/>
            <p:nvPr/>
          </p:nvCxnSpPr>
          <p:spPr>
            <a:xfrm>
              <a:off x="4473743" y="3637009"/>
              <a:ext cx="7938" cy="458793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stealth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Plechovka 49"/>
            <p:cNvSpPr/>
            <p:nvPr/>
          </p:nvSpPr>
          <p:spPr>
            <a:xfrm>
              <a:off x="4068914" y="4205341"/>
              <a:ext cx="792194" cy="1147777"/>
            </a:xfrm>
            <a:prstGeom prst="can">
              <a:avLst>
                <a:gd name="adj" fmla="val 16073"/>
              </a:avLst>
            </a:prstGeom>
            <a:gradFill flip="none" rotWithShape="1">
              <a:gsLst>
                <a:gs pos="32000">
                  <a:srgbClr val="85DFFF">
                    <a:tint val="66000"/>
                    <a:satMod val="160000"/>
                  </a:srgbClr>
                </a:gs>
                <a:gs pos="50000">
                  <a:srgbClr val="85DFFF">
                    <a:tint val="44500"/>
                    <a:satMod val="160000"/>
                  </a:srgbClr>
                </a:gs>
                <a:gs pos="100000">
                  <a:srgbClr val="85DFFF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56" name="Elipsa 55"/>
            <p:cNvSpPr/>
            <p:nvPr/>
          </p:nvSpPr>
          <p:spPr bwMode="auto">
            <a:xfrm>
              <a:off x="3059224" y="4889563"/>
              <a:ext cx="812833" cy="50483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1749" name="TextovéPole 56"/>
            <p:cNvSpPr txBox="1">
              <a:spLocks noChangeArrowheads="1"/>
            </p:cNvSpPr>
            <p:nvPr/>
          </p:nvSpPr>
          <p:spPr bwMode="auto">
            <a:xfrm>
              <a:off x="3087901" y="4868863"/>
              <a:ext cx="762748" cy="457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</a:rPr>
                <a:t>CypD</a:t>
              </a:r>
            </a:p>
          </p:txBody>
        </p:sp>
        <p:sp>
          <p:nvSpPr>
            <p:cNvPr id="60" name="Elipsa 59"/>
            <p:cNvSpPr/>
            <p:nvPr/>
          </p:nvSpPr>
          <p:spPr bwMode="auto">
            <a:xfrm>
              <a:off x="5056379" y="4934013"/>
              <a:ext cx="811245" cy="50483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1751" name="TextovéPole 60"/>
            <p:cNvSpPr txBox="1">
              <a:spLocks noChangeArrowheads="1"/>
            </p:cNvSpPr>
            <p:nvPr/>
          </p:nvSpPr>
          <p:spPr bwMode="auto">
            <a:xfrm>
              <a:off x="5084920" y="4913313"/>
              <a:ext cx="761258" cy="457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</a:rPr>
                <a:t>CypD</a:t>
              </a:r>
            </a:p>
          </p:txBody>
        </p:sp>
        <p:sp>
          <p:nvSpPr>
            <p:cNvPr id="63" name="Elipsa 62"/>
            <p:cNvSpPr/>
            <p:nvPr/>
          </p:nvSpPr>
          <p:spPr bwMode="auto">
            <a:xfrm>
              <a:off x="4067326" y="5249930"/>
              <a:ext cx="812833" cy="50324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1753" name="TextovéPole 63"/>
            <p:cNvSpPr txBox="1">
              <a:spLocks noChangeArrowheads="1"/>
            </p:cNvSpPr>
            <p:nvPr/>
          </p:nvSpPr>
          <p:spPr bwMode="auto">
            <a:xfrm>
              <a:off x="4095963" y="5229225"/>
              <a:ext cx="762748" cy="455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</a:rPr>
                <a:t>CypD</a:t>
              </a:r>
            </a:p>
          </p:txBody>
        </p:sp>
        <p:sp>
          <p:nvSpPr>
            <p:cNvPr id="66" name="Elipsa 65"/>
            <p:cNvSpPr/>
            <p:nvPr/>
          </p:nvSpPr>
          <p:spPr bwMode="auto">
            <a:xfrm>
              <a:off x="1979680" y="5610297"/>
              <a:ext cx="811245" cy="50324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1755" name="TextovéPole 66"/>
            <p:cNvSpPr txBox="1">
              <a:spLocks noChangeArrowheads="1"/>
            </p:cNvSpPr>
            <p:nvPr/>
          </p:nvSpPr>
          <p:spPr bwMode="auto">
            <a:xfrm>
              <a:off x="2008345" y="5589588"/>
              <a:ext cx="761258" cy="455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</a:rPr>
                <a:t>CypD</a:t>
              </a:r>
            </a:p>
          </p:txBody>
        </p:sp>
        <p:cxnSp>
          <p:nvCxnSpPr>
            <p:cNvPr id="68" name="Přímá spojovací šipka 67"/>
            <p:cNvCxnSpPr/>
            <p:nvPr/>
          </p:nvCxnSpPr>
          <p:spPr>
            <a:xfrm flipH="1">
              <a:off x="2771874" y="5373757"/>
              <a:ext cx="352439" cy="315916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stealth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Elipsa 71"/>
            <p:cNvSpPr/>
            <p:nvPr/>
          </p:nvSpPr>
          <p:spPr>
            <a:xfrm>
              <a:off x="5232598" y="3668759"/>
              <a:ext cx="573111" cy="36036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371758" name="TextovéPole 72"/>
            <p:cNvSpPr txBox="1">
              <a:spLocks noChangeArrowheads="1"/>
            </p:cNvSpPr>
            <p:nvPr/>
          </p:nvSpPr>
          <p:spPr bwMode="auto">
            <a:xfrm>
              <a:off x="5272088" y="3590925"/>
              <a:ext cx="5238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</a:rPr>
                <a:t>CK</a:t>
              </a:r>
            </a:p>
          </p:txBody>
        </p:sp>
        <p:sp>
          <p:nvSpPr>
            <p:cNvPr id="371759" name="TextovéPole 73"/>
            <p:cNvSpPr txBox="1">
              <a:spLocks noChangeArrowheads="1"/>
            </p:cNvSpPr>
            <p:nvPr/>
          </p:nvSpPr>
          <p:spPr bwMode="auto">
            <a:xfrm rot="-5400000">
              <a:off x="3423444" y="4255294"/>
              <a:ext cx="719138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</a:rPr>
                <a:t>P</a:t>
              </a:r>
              <a:r>
                <a:rPr lang="cs-CZ" altLang="cs-CZ" sz="1800" baseline="-25000">
                  <a:solidFill>
                    <a:srgbClr val="000000"/>
                  </a:solidFill>
                </a:rPr>
                <a:t>i</a:t>
              </a:r>
              <a:r>
                <a:rPr lang="cs-CZ" altLang="cs-CZ" sz="1800">
                  <a:solidFill>
                    <a:srgbClr val="000000"/>
                  </a:solidFill>
                </a:rPr>
                <a:t>C</a:t>
              </a:r>
              <a:endParaRPr lang="cs-CZ" altLang="cs-CZ" sz="1800" baseline="-25000">
                <a:solidFill>
                  <a:srgbClr val="000000"/>
                </a:solidFill>
              </a:endParaRPr>
            </a:p>
          </p:txBody>
        </p:sp>
        <p:sp>
          <p:nvSpPr>
            <p:cNvPr id="371760" name="TextovéPole 74"/>
            <p:cNvSpPr txBox="1">
              <a:spLocks noChangeArrowheads="1"/>
            </p:cNvSpPr>
            <p:nvPr/>
          </p:nvSpPr>
          <p:spPr bwMode="auto">
            <a:xfrm rot="-5400000">
              <a:off x="3887787" y="4415889"/>
              <a:ext cx="11858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solidFill>
                    <a:srgbClr val="000000"/>
                  </a:solidFill>
                </a:rPr>
                <a:t>F</a:t>
              </a:r>
              <a:r>
                <a:rPr lang="cs-CZ" altLang="cs-CZ" sz="1600" baseline="-25000">
                  <a:solidFill>
                    <a:srgbClr val="000000"/>
                  </a:solidFill>
                </a:rPr>
                <a:t>1</a:t>
              </a:r>
              <a:r>
                <a:rPr lang="cs-CZ" altLang="cs-CZ" sz="1600">
                  <a:solidFill>
                    <a:srgbClr val="000000"/>
                  </a:solidFill>
                </a:rPr>
                <a:t>F</a:t>
              </a:r>
              <a:r>
                <a:rPr lang="cs-CZ" altLang="cs-CZ" sz="1600" baseline="-25000">
                  <a:solidFill>
                    <a:srgbClr val="000000"/>
                  </a:solidFill>
                </a:rPr>
                <a:t>0</a:t>
              </a:r>
              <a:r>
                <a:rPr lang="cs-CZ" altLang="cs-CZ" sz="1600">
                  <a:solidFill>
                    <a:srgbClr val="000000"/>
                  </a:solidFill>
                </a:rPr>
                <a:t>-ATP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solidFill>
                    <a:srgbClr val="000000"/>
                  </a:solidFill>
                </a:rPr>
                <a:t>synthase</a:t>
              </a:r>
              <a:endParaRPr lang="cs-CZ" altLang="cs-CZ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371761" name="TextovéPole 75"/>
            <p:cNvSpPr txBox="1">
              <a:spLocks noChangeArrowheads="1"/>
            </p:cNvSpPr>
            <p:nvPr/>
          </p:nvSpPr>
          <p:spPr bwMode="auto">
            <a:xfrm rot="-5400000">
              <a:off x="4794250" y="4319588"/>
              <a:ext cx="6604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</a:rPr>
                <a:t>ANT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738" name="Group 6"/>
          <p:cNvGrpSpPr>
            <a:grpSpLocks/>
          </p:cNvGrpSpPr>
          <p:nvPr/>
        </p:nvGrpSpPr>
        <p:grpSpPr bwMode="auto">
          <a:xfrm>
            <a:off x="900113" y="531813"/>
            <a:ext cx="7346950" cy="5849937"/>
            <a:chOff x="567" y="335"/>
            <a:chExt cx="4628" cy="3685"/>
          </a:xfrm>
        </p:grpSpPr>
        <p:sp>
          <p:nvSpPr>
            <p:cNvPr id="372739" name="Rectangle 2"/>
            <p:cNvSpPr>
              <a:spLocks noChangeArrowheads="1"/>
            </p:cNvSpPr>
            <p:nvPr/>
          </p:nvSpPr>
          <p:spPr bwMode="auto">
            <a:xfrm>
              <a:off x="567" y="1344"/>
              <a:ext cx="4628" cy="2676"/>
            </a:xfrm>
            <a:prstGeom prst="rect">
              <a:avLst/>
            </a:prstGeom>
            <a:gradFill rotWithShape="0">
              <a:gsLst>
                <a:gs pos="0">
                  <a:srgbClr val="00005E"/>
                </a:gs>
                <a:gs pos="50000">
                  <a:srgbClr val="0000CC"/>
                </a:gs>
                <a:gs pos="100000">
                  <a:srgbClr val="00005E"/>
                </a:gs>
              </a:gsLst>
              <a:lin ang="5400000" scaled="1"/>
            </a:gradFill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600" u="sng" baseline="30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2740" name="Text Box 3"/>
            <p:cNvSpPr txBox="1">
              <a:spLocks noChangeArrowheads="1"/>
            </p:cNvSpPr>
            <p:nvPr/>
          </p:nvSpPr>
          <p:spPr bwMode="auto">
            <a:xfrm>
              <a:off x="748" y="1091"/>
              <a:ext cx="4264" cy="2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542925" indent="-542925">
                <a:spcBef>
                  <a:spcPct val="20000"/>
                </a:spcBef>
                <a:buChar char="•"/>
                <a:tabLst>
                  <a:tab pos="1074738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22313" indent="-285750">
                <a:spcBef>
                  <a:spcPct val="20000"/>
                </a:spcBef>
                <a:buChar char="–"/>
                <a:tabLst>
                  <a:tab pos="1074738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1074738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107473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107473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473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473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473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473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None/>
              </a:pPr>
              <a:endParaRPr lang="cs-CZ" altLang="cs-CZ" sz="2800">
                <a:solidFill>
                  <a:srgbClr val="FFFF00"/>
                </a:solidFill>
              </a:endParaRP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None/>
              </a:pPr>
              <a:endParaRPr lang="cs-CZ" altLang="cs-CZ" sz="1800">
                <a:solidFill>
                  <a:srgbClr val="FFFFFF"/>
                </a:solidFill>
              </a:endParaRP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Char char="§"/>
              </a:pPr>
              <a:r>
                <a:rPr lang="cs-CZ" altLang="cs-CZ" sz="2800">
                  <a:solidFill>
                    <a:srgbClr val="FFFFFF"/>
                  </a:solidFill>
                </a:rPr>
                <a:t>collapse of MMP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Char char="§"/>
              </a:pPr>
              <a:r>
                <a:rPr lang="cs-CZ" altLang="cs-CZ" sz="2800">
                  <a:solidFill>
                    <a:srgbClr val="FFFFFF"/>
                  </a:solidFill>
                </a:rPr>
                <a:t>decrease of oxidative metabolism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Char char="§"/>
              </a:pPr>
              <a:r>
                <a:rPr lang="cs-CZ" altLang="cs-CZ" sz="2800">
                  <a:solidFill>
                    <a:srgbClr val="FFFFFF"/>
                  </a:solidFill>
                  <a:cs typeface="Arial" charset="0"/>
                </a:rPr>
                <a:t>increase of oxidative stress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Char char="§"/>
              </a:pPr>
              <a:r>
                <a:rPr lang="cs-CZ" altLang="cs-CZ" sz="2800">
                  <a:solidFill>
                    <a:srgbClr val="FFFFFF"/>
                  </a:solidFill>
                  <a:cs typeface="Arial" charset="0"/>
                </a:rPr>
                <a:t>swelling of mitochondria 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None/>
              </a:pPr>
              <a:r>
                <a:rPr lang="cs-CZ" altLang="cs-CZ" sz="2000">
                  <a:solidFill>
                    <a:srgbClr val="FFFFFF"/>
                  </a:solidFill>
                  <a:cs typeface="Arial" charset="0"/>
                </a:rPr>
                <a:t>		damage of the outer membrane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Char char="§"/>
              </a:pPr>
              <a:r>
                <a:rPr lang="cs-CZ" altLang="cs-CZ" sz="2800">
                  <a:solidFill>
                    <a:srgbClr val="FFFFFF"/>
                  </a:solidFill>
                  <a:cs typeface="Arial" charset="0"/>
                </a:rPr>
                <a:t>removal of damaged mitochondria</a:t>
              </a:r>
            </a:p>
          </p:txBody>
        </p:sp>
        <p:sp>
          <p:nvSpPr>
            <p:cNvPr id="372741" name="Text Box 4"/>
            <p:cNvSpPr txBox="1">
              <a:spLocks noChangeArrowheads="1"/>
            </p:cNvSpPr>
            <p:nvPr/>
          </p:nvSpPr>
          <p:spPr bwMode="auto">
            <a:xfrm>
              <a:off x="1200" y="335"/>
              <a:ext cx="3347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>
                  <a:solidFill>
                    <a:srgbClr val="FFFF00"/>
                  </a:solidFill>
                </a:rPr>
                <a:t> OPENING OF THE MPT PORE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>
                  <a:solidFill>
                    <a:srgbClr val="FFFF00"/>
                  </a:solidFill>
                </a:rPr>
                <a:t>I/R injury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80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762" name="Group 18"/>
          <p:cNvGrpSpPr>
            <a:grpSpLocks/>
          </p:cNvGrpSpPr>
          <p:nvPr/>
        </p:nvGrpSpPr>
        <p:grpSpPr bwMode="auto">
          <a:xfrm>
            <a:off x="250825" y="333375"/>
            <a:ext cx="8556625" cy="6286500"/>
            <a:chOff x="158" y="210"/>
            <a:chExt cx="5390" cy="3960"/>
          </a:xfrm>
        </p:grpSpPr>
        <p:sp>
          <p:nvSpPr>
            <p:cNvPr id="373763" name="Rectangle 2"/>
            <p:cNvSpPr>
              <a:spLocks noChangeArrowheads="1"/>
            </p:cNvSpPr>
            <p:nvPr/>
          </p:nvSpPr>
          <p:spPr bwMode="auto">
            <a:xfrm>
              <a:off x="476" y="935"/>
              <a:ext cx="4899" cy="2813"/>
            </a:xfrm>
            <a:prstGeom prst="rect">
              <a:avLst/>
            </a:prstGeom>
            <a:gradFill rotWithShape="0">
              <a:gsLst>
                <a:gs pos="0">
                  <a:srgbClr val="00005E"/>
                </a:gs>
                <a:gs pos="50000">
                  <a:srgbClr val="0000CC"/>
                </a:gs>
                <a:gs pos="100000">
                  <a:srgbClr val="00005E"/>
                </a:gs>
              </a:gsLst>
              <a:lin ang="5400000" scaled="1"/>
            </a:gradFill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 u="sng" baseline="30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73764" name="Object 3"/>
            <p:cNvGraphicFramePr>
              <a:graphicFrameLocks noChangeAspect="1"/>
            </p:cNvGraphicFramePr>
            <p:nvPr/>
          </p:nvGraphicFramePr>
          <p:xfrm>
            <a:off x="158" y="3838"/>
            <a:ext cx="332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3593651" imgH="3593651" progId="Photoshop.Image.6">
                    <p:embed/>
                  </p:oleObj>
                </mc:Choice>
                <mc:Fallback>
                  <p:oleObj name="Image" r:id="rId3" imgW="3593651" imgH="3593651" progId="Photoshop.Image.6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3838"/>
                          <a:ext cx="332" cy="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3765" name="Text Box 4"/>
            <p:cNvSpPr txBox="1">
              <a:spLocks noChangeArrowheads="1"/>
            </p:cNvSpPr>
            <p:nvPr/>
          </p:nvSpPr>
          <p:spPr bwMode="auto">
            <a:xfrm>
              <a:off x="4241" y="3884"/>
              <a:ext cx="13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 i="1" baseline="30000">
                  <a:solidFill>
                    <a:srgbClr val="FFFFFF"/>
                  </a:solidFill>
                </a:rPr>
                <a:t>Piot a spol. 2008</a:t>
              </a:r>
            </a:p>
          </p:txBody>
        </p:sp>
        <p:sp>
          <p:nvSpPr>
            <p:cNvPr id="373766" name="Text Box 5"/>
            <p:cNvSpPr txBox="1">
              <a:spLocks noChangeArrowheads="1"/>
            </p:cNvSpPr>
            <p:nvPr/>
          </p:nvSpPr>
          <p:spPr bwMode="auto">
            <a:xfrm>
              <a:off x="1079" y="210"/>
              <a:ext cx="3432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4000" baseline="30000">
                  <a:solidFill>
                    <a:srgbClr val="FFFF00"/>
                  </a:solidFill>
                </a:rPr>
                <a:t>BLOCKADE OF THE  MPT PORE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4000" baseline="30000">
                  <a:solidFill>
                    <a:srgbClr val="FFFF00"/>
                  </a:solidFill>
                </a:rPr>
                <a:t> (cyclosporine - patients)</a:t>
              </a:r>
            </a:p>
          </p:txBody>
        </p:sp>
        <p:grpSp>
          <p:nvGrpSpPr>
            <p:cNvPr id="373767" name="Group 6"/>
            <p:cNvGrpSpPr>
              <a:grpSpLocks/>
            </p:cNvGrpSpPr>
            <p:nvPr/>
          </p:nvGrpSpPr>
          <p:grpSpPr bwMode="auto">
            <a:xfrm>
              <a:off x="762" y="1253"/>
              <a:ext cx="4522" cy="2466"/>
              <a:chOff x="762" y="1253"/>
              <a:chExt cx="4522" cy="2466"/>
            </a:xfrm>
          </p:grpSpPr>
          <p:graphicFrame>
            <p:nvGraphicFramePr>
              <p:cNvPr id="373770" name="Object 7"/>
              <p:cNvGraphicFramePr>
                <a:graphicFrameLocks noChangeAspect="1"/>
              </p:cNvGraphicFramePr>
              <p:nvPr/>
            </p:nvGraphicFramePr>
            <p:xfrm>
              <a:off x="1066" y="1298"/>
              <a:ext cx="1943" cy="24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rism Project" r:id="rId5" imgW="1982724" imgH="2465832" progId="Prism.Document">
                      <p:embed/>
                    </p:oleObj>
                  </mc:Choice>
                  <mc:Fallback>
                    <p:oleObj name="Prism Project" r:id="rId5" imgW="1982724" imgH="2465832" progId="Prism.Document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66" y="1298"/>
                            <a:ext cx="1943" cy="24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3771" name="Object 8"/>
              <p:cNvGraphicFramePr>
                <a:graphicFrameLocks noChangeAspect="1"/>
              </p:cNvGraphicFramePr>
              <p:nvPr/>
            </p:nvGraphicFramePr>
            <p:xfrm>
              <a:off x="3323" y="1253"/>
              <a:ext cx="1961" cy="24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rism Project" r:id="rId7" imgW="1959864" imgH="2465832" progId="Prism.Document">
                      <p:embed/>
                    </p:oleObj>
                  </mc:Choice>
                  <mc:Fallback>
                    <p:oleObj name="Prism Project" r:id="rId7" imgW="1959864" imgH="2465832" progId="Prism.Document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23" y="1253"/>
                            <a:ext cx="1961" cy="24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3772" name="Text Box 9"/>
              <p:cNvSpPr txBox="1">
                <a:spLocks noChangeArrowheads="1"/>
              </p:cNvSpPr>
              <p:nvPr/>
            </p:nvSpPr>
            <p:spPr bwMode="auto">
              <a:xfrm rot="-5400000">
                <a:off x="250" y="2263"/>
                <a:ext cx="1263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800" baseline="30000">
                    <a:solidFill>
                      <a:srgbClr val="FFFFFF"/>
                    </a:solidFill>
                  </a:rPr>
                  <a:t>kreatinkinase</a:t>
                </a:r>
                <a:r>
                  <a:rPr lang="cs-CZ" altLang="cs-CZ" sz="1800" baseline="30000">
                    <a:solidFill>
                      <a:srgbClr val="FFFFFF"/>
                    </a:solidFill>
                  </a:rPr>
                  <a:t>(IU/l)k</a:t>
                </a:r>
              </a:p>
            </p:txBody>
          </p:sp>
          <p:sp>
            <p:nvSpPr>
              <p:cNvPr id="373773" name="Text Box 10"/>
              <p:cNvSpPr txBox="1">
                <a:spLocks noChangeArrowheads="1"/>
              </p:cNvSpPr>
              <p:nvPr/>
            </p:nvSpPr>
            <p:spPr bwMode="auto">
              <a:xfrm rot="-5400000">
                <a:off x="2612" y="2190"/>
                <a:ext cx="1129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800" baseline="30000">
                    <a:solidFill>
                      <a:srgbClr val="FFFFFF"/>
                    </a:solidFill>
                  </a:rPr>
                  <a:t>troponine</a:t>
                </a:r>
                <a:r>
                  <a:rPr lang="cs-CZ" altLang="cs-CZ" sz="1800" baseline="30000">
                    <a:solidFill>
                      <a:srgbClr val="FFFFFF"/>
                    </a:solidFill>
                  </a:rPr>
                  <a:t> I (</a:t>
                </a:r>
                <a:r>
                  <a:rPr lang="el-GR" altLang="cs-CZ" sz="1800" baseline="30000">
                    <a:solidFill>
                      <a:srgbClr val="FFFFFF"/>
                    </a:solidFill>
                    <a:cs typeface="Arial" charset="0"/>
                  </a:rPr>
                  <a:t>μ</a:t>
                </a:r>
                <a:r>
                  <a:rPr lang="cs-CZ" altLang="cs-CZ" sz="1800" baseline="30000">
                    <a:solidFill>
                      <a:srgbClr val="FFFFFF"/>
                    </a:solidFill>
                    <a:cs typeface="Arial" charset="0"/>
                  </a:rPr>
                  <a:t>g/ml)</a:t>
                </a:r>
                <a:endParaRPr lang="el-GR" altLang="cs-CZ" sz="1800" baseline="300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2635" name="Rectangle 11"/>
              <p:cNvSpPr>
                <a:spLocks noChangeArrowheads="1"/>
              </p:cNvSpPr>
              <p:nvPr/>
            </p:nvSpPr>
            <p:spPr bwMode="auto">
              <a:xfrm>
                <a:off x="1653" y="1792"/>
                <a:ext cx="391" cy="147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39216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39216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cs-CZ" sz="2000" baseline="3000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2636" name="Rectangle 12"/>
              <p:cNvSpPr>
                <a:spLocks noChangeArrowheads="1"/>
              </p:cNvSpPr>
              <p:nvPr/>
            </p:nvSpPr>
            <p:spPr bwMode="auto">
              <a:xfrm>
                <a:off x="2048" y="2366"/>
                <a:ext cx="398" cy="893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50000">
                    <a:schemeClr val="tx2">
                      <a:gamma/>
                      <a:tint val="3372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cs-CZ" sz="2000" baseline="3000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2637" name="Rectangle 13"/>
              <p:cNvSpPr>
                <a:spLocks noChangeArrowheads="1"/>
              </p:cNvSpPr>
              <p:nvPr/>
            </p:nvSpPr>
            <p:spPr bwMode="auto">
              <a:xfrm>
                <a:off x="3891" y="2068"/>
                <a:ext cx="413" cy="118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39216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39216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cs-CZ" sz="2000" baseline="3000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2638" name="Rectangle 14"/>
              <p:cNvSpPr>
                <a:spLocks noChangeArrowheads="1"/>
              </p:cNvSpPr>
              <p:nvPr/>
            </p:nvSpPr>
            <p:spPr bwMode="auto">
              <a:xfrm>
                <a:off x="4307" y="2662"/>
                <a:ext cx="402" cy="591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50000">
                    <a:schemeClr val="tx2">
                      <a:gamma/>
                      <a:tint val="3372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cs-CZ" sz="2000" baseline="3000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73768" name="Text Box 15"/>
            <p:cNvSpPr txBox="1">
              <a:spLocks noChangeArrowheads="1"/>
            </p:cNvSpPr>
            <p:nvPr/>
          </p:nvSpPr>
          <p:spPr bwMode="auto">
            <a:xfrm>
              <a:off x="2144" y="200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400" i="1" baseline="300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sp>
          <p:nvSpPr>
            <p:cNvPr id="373769" name="Text Box 16"/>
            <p:cNvSpPr txBox="1">
              <a:spLocks noChangeArrowheads="1"/>
            </p:cNvSpPr>
            <p:nvPr/>
          </p:nvSpPr>
          <p:spPr bwMode="auto">
            <a:xfrm>
              <a:off x="4382" y="228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400" i="1" baseline="300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786" name="Group 67"/>
          <p:cNvGrpSpPr>
            <a:grpSpLocks/>
          </p:cNvGrpSpPr>
          <p:nvPr/>
        </p:nvGrpSpPr>
        <p:grpSpPr bwMode="auto">
          <a:xfrm>
            <a:off x="250825" y="617538"/>
            <a:ext cx="8521700" cy="6015037"/>
            <a:chOff x="158" y="389"/>
            <a:chExt cx="5368" cy="3789"/>
          </a:xfrm>
        </p:grpSpPr>
        <p:sp>
          <p:nvSpPr>
            <p:cNvPr id="374787" name="Rectangle 2"/>
            <p:cNvSpPr>
              <a:spLocks noChangeArrowheads="1"/>
            </p:cNvSpPr>
            <p:nvPr/>
          </p:nvSpPr>
          <p:spPr bwMode="auto">
            <a:xfrm>
              <a:off x="485" y="1306"/>
              <a:ext cx="4808" cy="2132"/>
            </a:xfrm>
            <a:prstGeom prst="rect">
              <a:avLst/>
            </a:prstGeom>
            <a:gradFill rotWithShape="0">
              <a:gsLst>
                <a:gs pos="0">
                  <a:srgbClr val="00005E"/>
                </a:gs>
                <a:gs pos="50000">
                  <a:srgbClr val="0000CC"/>
                </a:gs>
                <a:gs pos="100000">
                  <a:srgbClr val="00005E"/>
                </a:gs>
              </a:gsLst>
              <a:lin ang="5400000" scaled="1"/>
            </a:gradFill>
            <a:ln w="9525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4788" name="Rectangle 3"/>
            <p:cNvSpPr>
              <a:spLocks noChangeArrowheads="1"/>
            </p:cNvSpPr>
            <p:nvPr/>
          </p:nvSpPr>
          <p:spPr bwMode="auto">
            <a:xfrm>
              <a:off x="3268" y="1570"/>
              <a:ext cx="164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4789" name="Rectangle 4"/>
            <p:cNvSpPr>
              <a:spLocks noChangeArrowheads="1"/>
            </p:cNvSpPr>
            <p:nvPr/>
          </p:nvSpPr>
          <p:spPr bwMode="auto">
            <a:xfrm>
              <a:off x="975" y="1570"/>
              <a:ext cx="16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4790" name="Rectangle 5"/>
            <p:cNvSpPr>
              <a:spLocks noChangeArrowheads="1"/>
            </p:cNvSpPr>
            <p:nvPr/>
          </p:nvSpPr>
          <p:spPr bwMode="auto">
            <a:xfrm>
              <a:off x="524" y="389"/>
              <a:ext cx="4666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>
                  <a:solidFill>
                    <a:srgbClr val="FFFF00"/>
                  </a:solidFill>
                </a:rPr>
                <a:t>AGE AND BLOCKADE OF THE MPT PORE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>
                  <a:solidFill>
                    <a:srgbClr val="FFFF00"/>
                  </a:solidFill>
                </a:rPr>
                <a:t> (neonatal rats - sanglifehrin)</a:t>
              </a:r>
            </a:p>
          </p:txBody>
        </p:sp>
        <p:sp>
          <p:nvSpPr>
            <p:cNvPr id="104455" name="Rectangle 6"/>
            <p:cNvSpPr>
              <a:spLocks noChangeArrowheads="1"/>
            </p:cNvSpPr>
            <p:nvPr/>
          </p:nvSpPr>
          <p:spPr bwMode="auto">
            <a:xfrm>
              <a:off x="1216" y="2138"/>
              <a:ext cx="328" cy="934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cs-CZ" altLang="cs-CZ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4792" name="Rectangle 7"/>
            <p:cNvSpPr>
              <a:spLocks noChangeArrowheads="1"/>
            </p:cNvSpPr>
            <p:nvPr/>
          </p:nvSpPr>
          <p:spPr bwMode="auto">
            <a:xfrm>
              <a:off x="2028" y="1967"/>
              <a:ext cx="322" cy="1105"/>
            </a:xfrm>
            <a:prstGeom prst="rect">
              <a:avLst/>
            </a:prstGeom>
            <a:gradFill rotWithShape="1">
              <a:gsLst>
                <a:gs pos="0">
                  <a:srgbClr val="202020"/>
                </a:gs>
                <a:gs pos="50000">
                  <a:srgbClr val="B2B2B2"/>
                </a:gs>
                <a:gs pos="100000">
                  <a:srgbClr val="202020"/>
                </a:gs>
              </a:gsLst>
              <a:lin ang="0" scaled="1"/>
            </a:gradFill>
            <a:ln w="793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4793" name="Line 8"/>
            <p:cNvSpPr>
              <a:spLocks noChangeShapeType="1"/>
            </p:cNvSpPr>
            <p:nvPr/>
          </p:nvSpPr>
          <p:spPr bwMode="auto">
            <a:xfrm flipV="1">
              <a:off x="1378" y="2030"/>
              <a:ext cx="1" cy="108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794" name="Line 9"/>
            <p:cNvSpPr>
              <a:spLocks noChangeShapeType="1"/>
            </p:cNvSpPr>
            <p:nvPr/>
          </p:nvSpPr>
          <p:spPr bwMode="auto">
            <a:xfrm>
              <a:off x="1361" y="2030"/>
              <a:ext cx="38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795" name="Line 10"/>
            <p:cNvSpPr>
              <a:spLocks noChangeShapeType="1"/>
            </p:cNvSpPr>
            <p:nvPr/>
          </p:nvSpPr>
          <p:spPr bwMode="auto">
            <a:xfrm flipV="1">
              <a:off x="2189" y="1881"/>
              <a:ext cx="1" cy="86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796" name="Line 11"/>
            <p:cNvSpPr>
              <a:spLocks noChangeShapeType="1"/>
            </p:cNvSpPr>
            <p:nvPr/>
          </p:nvSpPr>
          <p:spPr bwMode="auto">
            <a:xfrm>
              <a:off x="2173" y="1881"/>
              <a:ext cx="38" cy="1"/>
            </a:xfrm>
            <a:prstGeom prst="line">
              <a:avLst/>
            </a:prstGeom>
            <a:noFill/>
            <a:ln w="793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797" name="Line 12"/>
            <p:cNvSpPr>
              <a:spLocks noChangeShapeType="1"/>
            </p:cNvSpPr>
            <p:nvPr/>
          </p:nvSpPr>
          <p:spPr bwMode="auto">
            <a:xfrm>
              <a:off x="974" y="1795"/>
              <a:ext cx="1" cy="1277"/>
            </a:xfrm>
            <a:prstGeom prst="line">
              <a:avLst/>
            </a:prstGeom>
            <a:noFill/>
            <a:ln w="158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798" name="Line 13"/>
            <p:cNvSpPr>
              <a:spLocks noChangeShapeType="1"/>
            </p:cNvSpPr>
            <p:nvPr/>
          </p:nvSpPr>
          <p:spPr bwMode="auto">
            <a:xfrm>
              <a:off x="964" y="3072"/>
              <a:ext cx="10" cy="1"/>
            </a:xfrm>
            <a:prstGeom prst="line">
              <a:avLst/>
            </a:prstGeom>
            <a:noFill/>
            <a:ln w="158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799" name="Line 14"/>
            <p:cNvSpPr>
              <a:spLocks noChangeShapeType="1"/>
            </p:cNvSpPr>
            <p:nvPr/>
          </p:nvSpPr>
          <p:spPr bwMode="auto">
            <a:xfrm>
              <a:off x="964" y="2815"/>
              <a:ext cx="10" cy="1"/>
            </a:xfrm>
            <a:prstGeom prst="line">
              <a:avLst/>
            </a:prstGeom>
            <a:noFill/>
            <a:ln w="158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00" name="Line 15"/>
            <p:cNvSpPr>
              <a:spLocks noChangeShapeType="1"/>
            </p:cNvSpPr>
            <p:nvPr/>
          </p:nvSpPr>
          <p:spPr bwMode="auto">
            <a:xfrm>
              <a:off x="964" y="2562"/>
              <a:ext cx="10" cy="1"/>
            </a:xfrm>
            <a:prstGeom prst="line">
              <a:avLst/>
            </a:prstGeom>
            <a:noFill/>
            <a:ln w="158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01" name="Line 16"/>
            <p:cNvSpPr>
              <a:spLocks noChangeShapeType="1"/>
            </p:cNvSpPr>
            <p:nvPr/>
          </p:nvSpPr>
          <p:spPr bwMode="auto">
            <a:xfrm>
              <a:off x="964" y="2305"/>
              <a:ext cx="10" cy="1"/>
            </a:xfrm>
            <a:prstGeom prst="line">
              <a:avLst/>
            </a:prstGeom>
            <a:noFill/>
            <a:ln w="158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02" name="Line 17"/>
            <p:cNvSpPr>
              <a:spLocks noChangeShapeType="1"/>
            </p:cNvSpPr>
            <p:nvPr/>
          </p:nvSpPr>
          <p:spPr bwMode="auto">
            <a:xfrm>
              <a:off x="964" y="2053"/>
              <a:ext cx="10" cy="1"/>
            </a:xfrm>
            <a:prstGeom prst="line">
              <a:avLst/>
            </a:prstGeom>
            <a:noFill/>
            <a:ln w="158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03" name="Line 18"/>
            <p:cNvSpPr>
              <a:spLocks noChangeShapeType="1"/>
            </p:cNvSpPr>
            <p:nvPr/>
          </p:nvSpPr>
          <p:spPr bwMode="auto">
            <a:xfrm>
              <a:off x="964" y="1795"/>
              <a:ext cx="10" cy="1"/>
            </a:xfrm>
            <a:prstGeom prst="line">
              <a:avLst/>
            </a:prstGeom>
            <a:noFill/>
            <a:ln w="158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04" name="Line 19"/>
            <p:cNvSpPr>
              <a:spLocks noChangeShapeType="1"/>
            </p:cNvSpPr>
            <p:nvPr/>
          </p:nvSpPr>
          <p:spPr bwMode="auto">
            <a:xfrm>
              <a:off x="974" y="3072"/>
              <a:ext cx="1618" cy="1"/>
            </a:xfrm>
            <a:prstGeom prst="line">
              <a:avLst/>
            </a:prstGeom>
            <a:noFill/>
            <a:ln w="158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05" name="Line 20"/>
            <p:cNvSpPr>
              <a:spLocks noChangeShapeType="1"/>
            </p:cNvSpPr>
            <p:nvPr/>
          </p:nvSpPr>
          <p:spPr bwMode="auto">
            <a:xfrm flipV="1">
              <a:off x="974" y="3072"/>
              <a:ext cx="1" cy="11"/>
            </a:xfrm>
            <a:prstGeom prst="line">
              <a:avLst/>
            </a:prstGeom>
            <a:noFill/>
            <a:ln w="158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06" name="Line 21"/>
            <p:cNvSpPr>
              <a:spLocks noChangeShapeType="1"/>
            </p:cNvSpPr>
            <p:nvPr/>
          </p:nvSpPr>
          <p:spPr bwMode="auto">
            <a:xfrm flipV="1">
              <a:off x="1786" y="3072"/>
              <a:ext cx="1" cy="11"/>
            </a:xfrm>
            <a:prstGeom prst="line">
              <a:avLst/>
            </a:prstGeom>
            <a:noFill/>
            <a:ln w="158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07" name="Line 22"/>
            <p:cNvSpPr>
              <a:spLocks noChangeShapeType="1"/>
            </p:cNvSpPr>
            <p:nvPr/>
          </p:nvSpPr>
          <p:spPr bwMode="auto">
            <a:xfrm flipV="1">
              <a:off x="2592" y="3072"/>
              <a:ext cx="1" cy="11"/>
            </a:xfrm>
            <a:prstGeom prst="line">
              <a:avLst/>
            </a:prstGeom>
            <a:noFill/>
            <a:ln w="158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08" name="Rectangle 23"/>
            <p:cNvSpPr>
              <a:spLocks noChangeArrowheads="1"/>
            </p:cNvSpPr>
            <p:nvPr/>
          </p:nvSpPr>
          <p:spPr bwMode="auto">
            <a:xfrm>
              <a:off x="895" y="303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>
                  <a:solidFill>
                    <a:srgbClr val="FFFFFF"/>
                  </a:solidFill>
                </a:rPr>
                <a:t>0</a:t>
              </a:r>
              <a:endParaRPr lang="cs-CZ" altLang="cs-CZ" sz="3600">
                <a:solidFill>
                  <a:srgbClr val="FFFFFF"/>
                </a:solidFill>
              </a:endParaRPr>
            </a:p>
          </p:txBody>
        </p:sp>
        <p:sp>
          <p:nvSpPr>
            <p:cNvPr id="374809" name="Rectangle 24"/>
            <p:cNvSpPr>
              <a:spLocks noChangeArrowheads="1"/>
            </p:cNvSpPr>
            <p:nvPr/>
          </p:nvSpPr>
          <p:spPr bwMode="auto">
            <a:xfrm>
              <a:off x="828" y="277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>
                  <a:solidFill>
                    <a:srgbClr val="FFFFFF"/>
                  </a:solidFill>
                </a:rPr>
                <a:t>50</a:t>
              </a:r>
              <a:endParaRPr lang="cs-CZ" altLang="cs-CZ" sz="3600">
                <a:solidFill>
                  <a:srgbClr val="FFFFFF"/>
                </a:solidFill>
              </a:endParaRPr>
            </a:p>
          </p:txBody>
        </p:sp>
        <p:sp>
          <p:nvSpPr>
            <p:cNvPr id="374810" name="Rectangle 25"/>
            <p:cNvSpPr>
              <a:spLocks noChangeArrowheads="1"/>
            </p:cNvSpPr>
            <p:nvPr/>
          </p:nvSpPr>
          <p:spPr bwMode="auto">
            <a:xfrm>
              <a:off x="807" y="2524"/>
              <a:ext cx="14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>
                  <a:solidFill>
                    <a:srgbClr val="FFFFFF"/>
                  </a:solidFill>
                </a:rPr>
                <a:t>100</a:t>
              </a:r>
              <a:endParaRPr lang="cs-CZ" altLang="cs-CZ" sz="3600">
                <a:solidFill>
                  <a:srgbClr val="FFFFFF"/>
                </a:solidFill>
              </a:endParaRPr>
            </a:p>
          </p:txBody>
        </p:sp>
        <p:sp>
          <p:nvSpPr>
            <p:cNvPr id="374811" name="Rectangle 26"/>
            <p:cNvSpPr>
              <a:spLocks noChangeArrowheads="1"/>
            </p:cNvSpPr>
            <p:nvPr/>
          </p:nvSpPr>
          <p:spPr bwMode="auto">
            <a:xfrm>
              <a:off x="807" y="2266"/>
              <a:ext cx="14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>
                  <a:solidFill>
                    <a:srgbClr val="FFFFFF"/>
                  </a:solidFill>
                </a:rPr>
                <a:t>150</a:t>
              </a:r>
              <a:endParaRPr lang="cs-CZ" altLang="cs-CZ" sz="3600">
                <a:solidFill>
                  <a:srgbClr val="FFFFFF"/>
                </a:solidFill>
              </a:endParaRPr>
            </a:p>
          </p:txBody>
        </p:sp>
        <p:sp>
          <p:nvSpPr>
            <p:cNvPr id="374812" name="Rectangle 27"/>
            <p:cNvSpPr>
              <a:spLocks noChangeArrowheads="1"/>
            </p:cNvSpPr>
            <p:nvPr/>
          </p:nvSpPr>
          <p:spPr bwMode="auto">
            <a:xfrm>
              <a:off x="807" y="2015"/>
              <a:ext cx="14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>
                  <a:solidFill>
                    <a:srgbClr val="FFFFFF"/>
                  </a:solidFill>
                </a:rPr>
                <a:t>200</a:t>
              </a:r>
              <a:endParaRPr lang="cs-CZ" altLang="cs-CZ" sz="3600">
                <a:solidFill>
                  <a:srgbClr val="FFFFFF"/>
                </a:solidFill>
              </a:endParaRPr>
            </a:p>
          </p:txBody>
        </p:sp>
        <p:sp>
          <p:nvSpPr>
            <p:cNvPr id="374813" name="Rectangle 28"/>
            <p:cNvSpPr>
              <a:spLocks noChangeArrowheads="1"/>
            </p:cNvSpPr>
            <p:nvPr/>
          </p:nvSpPr>
          <p:spPr bwMode="auto">
            <a:xfrm>
              <a:off x="807" y="1757"/>
              <a:ext cx="14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>
                  <a:solidFill>
                    <a:srgbClr val="FFFFFF"/>
                  </a:solidFill>
                </a:rPr>
                <a:t>250</a:t>
              </a:r>
              <a:endParaRPr lang="cs-CZ" altLang="cs-CZ" sz="3600">
                <a:solidFill>
                  <a:srgbClr val="FFFFFF"/>
                </a:solidFill>
              </a:endParaRPr>
            </a:p>
          </p:txBody>
        </p:sp>
        <p:sp>
          <p:nvSpPr>
            <p:cNvPr id="104478" name="Rectangle 29"/>
            <p:cNvSpPr>
              <a:spLocks noChangeArrowheads="1"/>
            </p:cNvSpPr>
            <p:nvPr/>
          </p:nvSpPr>
          <p:spPr bwMode="auto">
            <a:xfrm>
              <a:off x="3513" y="1934"/>
              <a:ext cx="330" cy="1139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cs-CZ" altLang="cs-CZ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4815" name="Rectangle 30"/>
            <p:cNvSpPr>
              <a:spLocks noChangeArrowheads="1"/>
            </p:cNvSpPr>
            <p:nvPr/>
          </p:nvSpPr>
          <p:spPr bwMode="auto">
            <a:xfrm>
              <a:off x="4335" y="2461"/>
              <a:ext cx="329" cy="612"/>
            </a:xfrm>
            <a:prstGeom prst="rect">
              <a:avLst/>
            </a:prstGeom>
            <a:gradFill rotWithShape="1">
              <a:gsLst>
                <a:gs pos="0">
                  <a:srgbClr val="202020"/>
                </a:gs>
                <a:gs pos="50000">
                  <a:srgbClr val="B2B2B2"/>
                </a:gs>
                <a:gs pos="100000">
                  <a:srgbClr val="202020"/>
                </a:gs>
              </a:gsLst>
              <a:lin ang="0" scaled="1"/>
            </a:gra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4816" name="Line 31"/>
            <p:cNvSpPr>
              <a:spLocks noChangeShapeType="1"/>
            </p:cNvSpPr>
            <p:nvPr/>
          </p:nvSpPr>
          <p:spPr bwMode="auto">
            <a:xfrm flipV="1">
              <a:off x="3679" y="1815"/>
              <a:ext cx="1" cy="119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17" name="Line 32"/>
            <p:cNvSpPr>
              <a:spLocks noChangeShapeType="1"/>
            </p:cNvSpPr>
            <p:nvPr/>
          </p:nvSpPr>
          <p:spPr bwMode="auto">
            <a:xfrm>
              <a:off x="3665" y="1815"/>
              <a:ext cx="31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18" name="Line 33"/>
            <p:cNvSpPr>
              <a:spLocks noChangeShapeType="1"/>
            </p:cNvSpPr>
            <p:nvPr/>
          </p:nvSpPr>
          <p:spPr bwMode="auto">
            <a:xfrm flipV="1">
              <a:off x="4500" y="2311"/>
              <a:ext cx="1" cy="15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19" name="Line 34"/>
            <p:cNvSpPr>
              <a:spLocks noChangeShapeType="1"/>
            </p:cNvSpPr>
            <p:nvPr/>
          </p:nvSpPr>
          <p:spPr bwMode="auto">
            <a:xfrm>
              <a:off x="4487" y="2311"/>
              <a:ext cx="30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20" name="Line 35"/>
            <p:cNvSpPr>
              <a:spLocks noChangeShapeType="1"/>
            </p:cNvSpPr>
            <p:nvPr/>
          </p:nvSpPr>
          <p:spPr bwMode="auto">
            <a:xfrm>
              <a:off x="3268" y="1789"/>
              <a:ext cx="1" cy="1284"/>
            </a:xfrm>
            <a:prstGeom prst="line">
              <a:avLst/>
            </a:prstGeom>
            <a:noFill/>
            <a:ln w="158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21" name="Line 36"/>
            <p:cNvSpPr>
              <a:spLocks noChangeShapeType="1"/>
            </p:cNvSpPr>
            <p:nvPr/>
          </p:nvSpPr>
          <p:spPr bwMode="auto">
            <a:xfrm>
              <a:off x="3255" y="3073"/>
              <a:ext cx="13" cy="1"/>
            </a:xfrm>
            <a:prstGeom prst="line">
              <a:avLst/>
            </a:prstGeom>
            <a:noFill/>
            <a:ln w="158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22" name="Line 37"/>
            <p:cNvSpPr>
              <a:spLocks noChangeShapeType="1"/>
            </p:cNvSpPr>
            <p:nvPr/>
          </p:nvSpPr>
          <p:spPr bwMode="auto">
            <a:xfrm>
              <a:off x="3255" y="2816"/>
              <a:ext cx="13" cy="1"/>
            </a:xfrm>
            <a:prstGeom prst="line">
              <a:avLst/>
            </a:prstGeom>
            <a:noFill/>
            <a:ln w="158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23" name="Line 38"/>
            <p:cNvSpPr>
              <a:spLocks noChangeShapeType="1"/>
            </p:cNvSpPr>
            <p:nvPr/>
          </p:nvSpPr>
          <p:spPr bwMode="auto">
            <a:xfrm>
              <a:off x="3255" y="2558"/>
              <a:ext cx="13" cy="1"/>
            </a:xfrm>
            <a:prstGeom prst="line">
              <a:avLst/>
            </a:prstGeom>
            <a:noFill/>
            <a:ln w="158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24" name="Line 39"/>
            <p:cNvSpPr>
              <a:spLocks noChangeShapeType="1"/>
            </p:cNvSpPr>
            <p:nvPr/>
          </p:nvSpPr>
          <p:spPr bwMode="auto">
            <a:xfrm>
              <a:off x="3255" y="2305"/>
              <a:ext cx="13" cy="1"/>
            </a:xfrm>
            <a:prstGeom prst="line">
              <a:avLst/>
            </a:prstGeom>
            <a:noFill/>
            <a:ln w="158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25" name="Line 40"/>
            <p:cNvSpPr>
              <a:spLocks noChangeShapeType="1"/>
            </p:cNvSpPr>
            <p:nvPr/>
          </p:nvSpPr>
          <p:spPr bwMode="auto">
            <a:xfrm>
              <a:off x="3255" y="2047"/>
              <a:ext cx="13" cy="1"/>
            </a:xfrm>
            <a:prstGeom prst="line">
              <a:avLst/>
            </a:prstGeom>
            <a:noFill/>
            <a:ln w="158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26" name="Line 41"/>
            <p:cNvSpPr>
              <a:spLocks noChangeShapeType="1"/>
            </p:cNvSpPr>
            <p:nvPr/>
          </p:nvSpPr>
          <p:spPr bwMode="auto">
            <a:xfrm>
              <a:off x="3255" y="1789"/>
              <a:ext cx="13" cy="1"/>
            </a:xfrm>
            <a:prstGeom prst="line">
              <a:avLst/>
            </a:prstGeom>
            <a:noFill/>
            <a:ln w="158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27" name="Line 42"/>
            <p:cNvSpPr>
              <a:spLocks noChangeShapeType="1"/>
            </p:cNvSpPr>
            <p:nvPr/>
          </p:nvSpPr>
          <p:spPr bwMode="auto">
            <a:xfrm>
              <a:off x="3268" y="3073"/>
              <a:ext cx="1642" cy="1"/>
            </a:xfrm>
            <a:prstGeom prst="line">
              <a:avLst/>
            </a:prstGeom>
            <a:noFill/>
            <a:ln w="158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28" name="Line 43"/>
            <p:cNvSpPr>
              <a:spLocks noChangeShapeType="1"/>
            </p:cNvSpPr>
            <p:nvPr/>
          </p:nvSpPr>
          <p:spPr bwMode="auto">
            <a:xfrm flipV="1">
              <a:off x="3268" y="3073"/>
              <a:ext cx="1" cy="17"/>
            </a:xfrm>
            <a:prstGeom prst="line">
              <a:avLst/>
            </a:prstGeom>
            <a:noFill/>
            <a:ln w="158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29" name="Line 44"/>
            <p:cNvSpPr>
              <a:spLocks noChangeShapeType="1"/>
            </p:cNvSpPr>
            <p:nvPr/>
          </p:nvSpPr>
          <p:spPr bwMode="auto">
            <a:xfrm flipV="1">
              <a:off x="4089" y="3073"/>
              <a:ext cx="1" cy="17"/>
            </a:xfrm>
            <a:prstGeom prst="line">
              <a:avLst/>
            </a:prstGeom>
            <a:noFill/>
            <a:ln w="158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30" name="Line 45"/>
            <p:cNvSpPr>
              <a:spLocks noChangeShapeType="1"/>
            </p:cNvSpPr>
            <p:nvPr/>
          </p:nvSpPr>
          <p:spPr bwMode="auto">
            <a:xfrm flipV="1">
              <a:off x="4910" y="3073"/>
              <a:ext cx="1" cy="17"/>
            </a:xfrm>
            <a:prstGeom prst="line">
              <a:avLst/>
            </a:prstGeom>
            <a:noFill/>
            <a:ln w="1588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4831" name="Rectangle 46"/>
            <p:cNvSpPr>
              <a:spLocks noChangeArrowheads="1"/>
            </p:cNvSpPr>
            <p:nvPr/>
          </p:nvSpPr>
          <p:spPr bwMode="auto">
            <a:xfrm>
              <a:off x="3181" y="303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>
                  <a:solidFill>
                    <a:srgbClr val="FFFFFF"/>
                  </a:solidFill>
                </a:rPr>
                <a:t>0</a:t>
              </a:r>
              <a:endParaRPr lang="cs-CZ" altLang="cs-CZ" sz="3600">
                <a:solidFill>
                  <a:srgbClr val="FFFFFF"/>
                </a:solidFill>
              </a:endParaRPr>
            </a:p>
          </p:txBody>
        </p:sp>
        <p:sp>
          <p:nvSpPr>
            <p:cNvPr id="374832" name="Rectangle 47"/>
            <p:cNvSpPr>
              <a:spLocks noChangeArrowheads="1"/>
            </p:cNvSpPr>
            <p:nvPr/>
          </p:nvSpPr>
          <p:spPr bwMode="auto">
            <a:xfrm>
              <a:off x="3084" y="2781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>
                  <a:solidFill>
                    <a:srgbClr val="FFFFFF"/>
                  </a:solidFill>
                </a:rPr>
                <a:t>100</a:t>
              </a:r>
              <a:endParaRPr lang="cs-CZ" altLang="cs-CZ" sz="3600">
                <a:solidFill>
                  <a:srgbClr val="FFFFFF"/>
                </a:solidFill>
              </a:endParaRPr>
            </a:p>
          </p:txBody>
        </p:sp>
        <p:sp>
          <p:nvSpPr>
            <p:cNvPr id="374833" name="Rectangle 48"/>
            <p:cNvSpPr>
              <a:spLocks noChangeArrowheads="1"/>
            </p:cNvSpPr>
            <p:nvPr/>
          </p:nvSpPr>
          <p:spPr bwMode="auto">
            <a:xfrm>
              <a:off x="3084" y="2523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>
                  <a:solidFill>
                    <a:srgbClr val="FFFFFF"/>
                  </a:solidFill>
                </a:rPr>
                <a:t>200</a:t>
              </a:r>
              <a:endParaRPr lang="cs-CZ" altLang="cs-CZ" sz="3600">
                <a:solidFill>
                  <a:srgbClr val="FFFFFF"/>
                </a:solidFill>
              </a:endParaRPr>
            </a:p>
          </p:txBody>
        </p:sp>
        <p:sp>
          <p:nvSpPr>
            <p:cNvPr id="374834" name="Rectangle 49"/>
            <p:cNvSpPr>
              <a:spLocks noChangeArrowheads="1"/>
            </p:cNvSpPr>
            <p:nvPr/>
          </p:nvSpPr>
          <p:spPr bwMode="auto">
            <a:xfrm>
              <a:off x="3084" y="2270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>
                  <a:solidFill>
                    <a:srgbClr val="FFFFFF"/>
                  </a:solidFill>
                </a:rPr>
                <a:t>300</a:t>
              </a:r>
              <a:endParaRPr lang="cs-CZ" altLang="cs-CZ" sz="3600">
                <a:solidFill>
                  <a:srgbClr val="FFFFFF"/>
                </a:solidFill>
              </a:endParaRPr>
            </a:p>
          </p:txBody>
        </p:sp>
        <p:sp>
          <p:nvSpPr>
            <p:cNvPr id="374835" name="Rectangle 50"/>
            <p:cNvSpPr>
              <a:spLocks noChangeArrowheads="1"/>
            </p:cNvSpPr>
            <p:nvPr/>
          </p:nvSpPr>
          <p:spPr bwMode="auto">
            <a:xfrm>
              <a:off x="3084" y="2012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>
                  <a:solidFill>
                    <a:srgbClr val="FFFFFF"/>
                  </a:solidFill>
                </a:rPr>
                <a:t>400</a:t>
              </a:r>
              <a:endParaRPr lang="cs-CZ" altLang="cs-CZ" sz="3600">
                <a:solidFill>
                  <a:srgbClr val="FFFFFF"/>
                </a:solidFill>
              </a:endParaRPr>
            </a:p>
          </p:txBody>
        </p:sp>
        <p:sp>
          <p:nvSpPr>
            <p:cNvPr id="374836" name="Rectangle 51"/>
            <p:cNvSpPr>
              <a:spLocks noChangeArrowheads="1"/>
            </p:cNvSpPr>
            <p:nvPr/>
          </p:nvSpPr>
          <p:spPr bwMode="auto">
            <a:xfrm>
              <a:off x="3084" y="1754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>
                  <a:solidFill>
                    <a:srgbClr val="FFFFFF"/>
                  </a:solidFill>
                </a:rPr>
                <a:t>500</a:t>
              </a:r>
              <a:endParaRPr lang="cs-CZ" altLang="cs-CZ" sz="3600">
                <a:solidFill>
                  <a:srgbClr val="FFFFFF"/>
                </a:solidFill>
              </a:endParaRPr>
            </a:p>
          </p:txBody>
        </p:sp>
        <p:sp>
          <p:nvSpPr>
            <p:cNvPr id="374837" name="Rectangle 52"/>
            <p:cNvSpPr>
              <a:spLocks noChangeArrowheads="1"/>
            </p:cNvSpPr>
            <p:nvPr/>
          </p:nvSpPr>
          <p:spPr bwMode="auto">
            <a:xfrm>
              <a:off x="4467" y="2138"/>
              <a:ext cx="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rgbClr val="FFFFFF"/>
                  </a:solidFill>
                </a:rPr>
                <a:t>*</a:t>
              </a:r>
            </a:p>
          </p:txBody>
        </p:sp>
        <p:sp>
          <p:nvSpPr>
            <p:cNvPr id="374838" name="Rectangle 53"/>
            <p:cNvSpPr>
              <a:spLocks noChangeArrowheads="1"/>
            </p:cNvSpPr>
            <p:nvPr/>
          </p:nvSpPr>
          <p:spPr bwMode="auto">
            <a:xfrm>
              <a:off x="1409" y="1564"/>
              <a:ext cx="7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FFFFFF"/>
                  </a:solidFill>
                </a:rPr>
                <a:t>neonatal</a:t>
              </a:r>
            </a:p>
          </p:txBody>
        </p:sp>
        <p:sp>
          <p:nvSpPr>
            <p:cNvPr id="374839" name="Rectangle 54"/>
            <p:cNvSpPr>
              <a:spLocks noChangeArrowheads="1"/>
            </p:cNvSpPr>
            <p:nvPr/>
          </p:nvSpPr>
          <p:spPr bwMode="auto">
            <a:xfrm>
              <a:off x="3910" y="1564"/>
              <a:ext cx="42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FFFFFF"/>
                  </a:solidFill>
                </a:rPr>
                <a:t>adult</a:t>
              </a:r>
            </a:p>
          </p:txBody>
        </p:sp>
        <p:sp>
          <p:nvSpPr>
            <p:cNvPr id="374840" name="Rectangle 55"/>
            <p:cNvSpPr>
              <a:spLocks noChangeArrowheads="1"/>
            </p:cNvSpPr>
            <p:nvPr/>
          </p:nvSpPr>
          <p:spPr bwMode="auto">
            <a:xfrm>
              <a:off x="1111" y="3119"/>
              <a:ext cx="59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FFFFFF"/>
                  </a:solidFill>
                </a:rPr>
                <a:t> controls </a:t>
              </a:r>
            </a:p>
          </p:txBody>
        </p:sp>
        <p:sp>
          <p:nvSpPr>
            <p:cNvPr id="374841" name="Rectangle 56"/>
            <p:cNvSpPr>
              <a:spLocks noChangeArrowheads="1"/>
            </p:cNvSpPr>
            <p:nvPr/>
          </p:nvSpPr>
          <p:spPr bwMode="auto">
            <a:xfrm>
              <a:off x="1836" y="3100"/>
              <a:ext cx="7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FFFFFF"/>
                  </a:solidFill>
                </a:rPr>
                <a:t>sanglifehrin</a:t>
              </a:r>
              <a:r>
                <a:rPr lang="cs-CZ" altLang="cs-CZ" sz="200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374842" name="Rectangle 57"/>
            <p:cNvSpPr>
              <a:spLocks noChangeArrowheads="1"/>
            </p:cNvSpPr>
            <p:nvPr/>
          </p:nvSpPr>
          <p:spPr bwMode="auto">
            <a:xfrm>
              <a:off x="3480" y="3106"/>
              <a:ext cx="50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FFFFFF"/>
                  </a:solidFill>
                </a:rPr>
                <a:t>controls</a:t>
              </a:r>
            </a:p>
          </p:txBody>
        </p:sp>
        <p:sp>
          <p:nvSpPr>
            <p:cNvPr id="374843" name="Rectangle 58"/>
            <p:cNvSpPr>
              <a:spLocks noChangeArrowheads="1"/>
            </p:cNvSpPr>
            <p:nvPr/>
          </p:nvSpPr>
          <p:spPr bwMode="auto">
            <a:xfrm>
              <a:off x="4148" y="3106"/>
              <a:ext cx="7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FFFFFF"/>
                  </a:solidFill>
                </a:rPr>
                <a:t>sanglifehrin</a:t>
              </a:r>
            </a:p>
          </p:txBody>
        </p:sp>
        <p:sp>
          <p:nvSpPr>
            <p:cNvPr id="374844" name="Rectangle 59"/>
            <p:cNvSpPr>
              <a:spLocks noChangeArrowheads="1"/>
            </p:cNvSpPr>
            <p:nvPr/>
          </p:nvSpPr>
          <p:spPr bwMode="auto">
            <a:xfrm rot="-5400000">
              <a:off x="2470" y="2150"/>
              <a:ext cx="92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400">
                  <a:solidFill>
                    <a:srgbClr val="FFFFFF"/>
                  </a:solidFill>
                </a:rPr>
                <a:t>LDH [</a:t>
              </a:r>
              <a:r>
                <a:rPr lang="cs-CZ" altLang="cs-CZ" sz="1400">
                  <a:solidFill>
                    <a:srgbClr val="FFFFFF"/>
                  </a:solidFill>
                </a:rPr>
                <a:t>nkat/g tkáně</a:t>
              </a:r>
              <a:r>
                <a:rPr lang="en-US" altLang="cs-CZ" sz="1400">
                  <a:solidFill>
                    <a:srgbClr val="FFFFFF"/>
                  </a:solidFill>
                </a:rPr>
                <a:t>]</a:t>
              </a:r>
              <a:endParaRPr lang="cs-CZ" altLang="cs-CZ" sz="3600">
                <a:solidFill>
                  <a:srgbClr val="FFFFFF"/>
                </a:solidFill>
              </a:endParaRPr>
            </a:p>
          </p:txBody>
        </p:sp>
        <p:sp>
          <p:nvSpPr>
            <p:cNvPr id="374845" name="Rectangle 60"/>
            <p:cNvSpPr>
              <a:spLocks noChangeArrowheads="1"/>
            </p:cNvSpPr>
            <p:nvPr/>
          </p:nvSpPr>
          <p:spPr bwMode="auto">
            <a:xfrm rot="-5400000">
              <a:off x="221" y="2157"/>
              <a:ext cx="9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solidFill>
                    <a:srgbClr val="FFFFFF"/>
                  </a:solidFill>
                </a:rPr>
                <a:t>LDH </a:t>
              </a:r>
              <a:r>
                <a:rPr lang="en-US" altLang="cs-CZ" sz="1400">
                  <a:solidFill>
                    <a:srgbClr val="FFFFFF"/>
                  </a:solidFill>
                </a:rPr>
                <a:t>[</a:t>
              </a:r>
              <a:r>
                <a:rPr lang="cs-CZ" altLang="cs-CZ" sz="1400">
                  <a:solidFill>
                    <a:srgbClr val="FFFFFF"/>
                  </a:solidFill>
                </a:rPr>
                <a:t>nkat/gtissue</a:t>
              </a:r>
              <a:r>
                <a:rPr lang="en-US" altLang="cs-CZ" sz="1400">
                  <a:solidFill>
                    <a:srgbClr val="FFFFFF"/>
                  </a:solidFill>
                </a:rPr>
                <a:t>]</a:t>
              </a:r>
              <a:endParaRPr lang="cs-CZ" altLang="cs-CZ" sz="3600">
                <a:solidFill>
                  <a:srgbClr val="FFFFFF"/>
                </a:solidFill>
              </a:endParaRPr>
            </a:p>
          </p:txBody>
        </p:sp>
        <p:graphicFrame>
          <p:nvGraphicFramePr>
            <p:cNvPr id="374846" name="Object 61"/>
            <p:cNvGraphicFramePr>
              <a:graphicFrameLocks noChangeAspect="1"/>
            </p:cNvGraphicFramePr>
            <p:nvPr/>
          </p:nvGraphicFramePr>
          <p:xfrm>
            <a:off x="158" y="3794"/>
            <a:ext cx="38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3593651" imgH="3593651" progId="Photoshop.Image.6">
                    <p:embed/>
                  </p:oleObj>
                </mc:Choice>
                <mc:Fallback>
                  <p:oleObj name="Image" r:id="rId3" imgW="3593651" imgH="3593651" progId="Photoshop.Image.6">
                    <p:embed/>
                    <p:pic>
                      <p:nvPicPr>
                        <p:cNvPr id="0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3794"/>
                          <a:ext cx="38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4847" name="Rectangle 62"/>
            <p:cNvSpPr>
              <a:spLocks noChangeArrowheads="1"/>
            </p:cNvSpPr>
            <p:nvPr/>
          </p:nvSpPr>
          <p:spPr bwMode="auto">
            <a:xfrm>
              <a:off x="1655" y="3688"/>
              <a:ext cx="387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000" i="1">
                  <a:solidFill>
                    <a:srgbClr val="FFFFFF"/>
                  </a:solidFill>
                </a:rPr>
                <a:t>Milerova et al. 2010, Ostadal et al. 2019 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810" name="Group 16"/>
          <p:cNvGrpSpPr>
            <a:grpSpLocks/>
          </p:cNvGrpSpPr>
          <p:nvPr/>
        </p:nvGrpSpPr>
        <p:grpSpPr bwMode="auto">
          <a:xfrm>
            <a:off x="152400" y="396875"/>
            <a:ext cx="8610600" cy="6461125"/>
            <a:chOff x="96" y="250"/>
            <a:chExt cx="5424" cy="4070"/>
          </a:xfrm>
        </p:grpSpPr>
        <p:graphicFrame>
          <p:nvGraphicFramePr>
            <p:cNvPr id="375811" name="Object 4"/>
            <p:cNvGraphicFramePr>
              <a:graphicFrameLocks noChangeAspect="1"/>
            </p:cNvGraphicFramePr>
            <p:nvPr/>
          </p:nvGraphicFramePr>
          <p:xfrm>
            <a:off x="96" y="3936"/>
            <a:ext cx="38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3593651" imgH="3593651" progId="Photoshop.Image.6">
                    <p:embed/>
                  </p:oleObj>
                </mc:Choice>
                <mc:Fallback>
                  <p:oleObj name="Image" r:id="rId3" imgW="3593651" imgH="3593651" progId="Photoshop.Image.6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3936"/>
                          <a:ext cx="38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75812" name="Skupina 1"/>
            <p:cNvGrpSpPr>
              <a:grpSpLocks/>
            </p:cNvGrpSpPr>
            <p:nvPr/>
          </p:nvGrpSpPr>
          <p:grpSpPr bwMode="auto">
            <a:xfrm>
              <a:off x="336" y="250"/>
              <a:ext cx="5184" cy="3734"/>
              <a:chOff x="533400" y="396875"/>
              <a:chExt cx="8229600" cy="5927725"/>
            </a:xfrm>
          </p:grpSpPr>
          <p:sp>
            <p:nvSpPr>
              <p:cNvPr id="375814" name="Rectangle 2"/>
              <p:cNvSpPr>
                <a:spLocks noChangeArrowheads="1"/>
              </p:cNvSpPr>
              <p:nvPr/>
            </p:nvSpPr>
            <p:spPr bwMode="auto">
              <a:xfrm>
                <a:off x="838200" y="1600200"/>
                <a:ext cx="7620000" cy="4724400"/>
              </a:xfrm>
              <a:prstGeom prst="rect">
                <a:avLst/>
              </a:prstGeom>
              <a:gradFill rotWithShape="0">
                <a:gsLst>
                  <a:gs pos="0">
                    <a:srgbClr val="00005E"/>
                  </a:gs>
                  <a:gs pos="50000">
                    <a:srgbClr val="0000CC"/>
                  </a:gs>
                  <a:gs pos="100000">
                    <a:srgbClr val="00005E"/>
                  </a:gs>
                </a:gsLst>
                <a:lin ang="5400000" scaled="1"/>
              </a:gradFill>
              <a:ln w="9525">
                <a:solidFill>
                  <a:srgbClr val="0099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400" u="sng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aphicFrame>
            <p:nvGraphicFramePr>
              <p:cNvPr id="375815" name="Object 3"/>
              <p:cNvGraphicFramePr>
                <a:graphicFrameLocks noChangeAspect="1"/>
              </p:cNvGraphicFramePr>
              <p:nvPr/>
            </p:nvGraphicFramePr>
            <p:xfrm>
              <a:off x="1295329" y="1614488"/>
              <a:ext cx="6781168" cy="4616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rism Project" r:id="rId5" imgW="3497580" imgH="2382012" progId="Prism.Document">
                      <p:embed/>
                    </p:oleObj>
                  </mc:Choice>
                  <mc:Fallback>
                    <p:oleObj name="Prism Project" r:id="rId5" imgW="3497580" imgH="2382012" progId="Prism.Document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5329" y="1614488"/>
                            <a:ext cx="6781168" cy="4616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5816" name="Text Box 5"/>
              <p:cNvSpPr txBox="1">
                <a:spLocks noChangeArrowheads="1"/>
              </p:cNvSpPr>
              <p:nvPr/>
            </p:nvSpPr>
            <p:spPr bwMode="auto">
              <a:xfrm>
                <a:off x="533400" y="396875"/>
                <a:ext cx="8229600" cy="1323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>
                    <a:solidFill>
                      <a:srgbClr val="FFFF00"/>
                    </a:solidFill>
                  </a:rPr>
                  <a:t>AGE DIFFERENCES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400">
                    <a:solidFill>
                      <a:srgbClr val="FFFF00"/>
                    </a:solidFill>
                  </a:rPr>
                  <a:t>calcium-induced swelling of cardiac mitochondria  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375817" name="Text Box 6"/>
              <p:cNvSpPr txBox="1">
                <a:spLocks noChangeArrowheads="1"/>
              </p:cNvSpPr>
              <p:nvPr/>
            </p:nvSpPr>
            <p:spPr bwMode="auto">
              <a:xfrm>
                <a:off x="2713038" y="3398838"/>
                <a:ext cx="3365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400">
                    <a:solidFill>
                      <a:srgbClr val="FFFFFF"/>
                    </a:solidFill>
                    <a:latin typeface="Times New Roman" pitchFamily="18" charset="0"/>
                  </a:rPr>
                  <a:t>*</a:t>
                </a:r>
              </a:p>
            </p:txBody>
          </p:sp>
          <p:sp>
            <p:nvSpPr>
              <p:cNvPr id="375818" name="Text Box 7"/>
              <p:cNvSpPr txBox="1">
                <a:spLocks noChangeArrowheads="1"/>
              </p:cNvSpPr>
              <p:nvPr/>
            </p:nvSpPr>
            <p:spPr bwMode="auto">
              <a:xfrm>
                <a:off x="3316288" y="3303588"/>
                <a:ext cx="3365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400">
                    <a:solidFill>
                      <a:srgbClr val="FFFFFF"/>
                    </a:solidFill>
                    <a:latin typeface="Times New Roman" pitchFamily="18" charset="0"/>
                  </a:rPr>
                  <a:t>*</a:t>
                </a:r>
              </a:p>
            </p:txBody>
          </p:sp>
          <p:sp>
            <p:nvSpPr>
              <p:cNvPr id="375819" name="Text Box 8"/>
              <p:cNvSpPr txBox="1">
                <a:spLocks noChangeArrowheads="1"/>
              </p:cNvSpPr>
              <p:nvPr/>
            </p:nvSpPr>
            <p:spPr bwMode="auto">
              <a:xfrm>
                <a:off x="3916363" y="2325688"/>
                <a:ext cx="3365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400">
                    <a:solidFill>
                      <a:srgbClr val="FFFFFF"/>
                    </a:solidFill>
                    <a:latin typeface="Times New Roman" pitchFamily="18" charset="0"/>
                  </a:rPr>
                  <a:t>*</a:t>
                </a:r>
              </a:p>
            </p:txBody>
          </p:sp>
          <p:sp>
            <p:nvSpPr>
              <p:cNvPr id="375820" name="Text Box 9"/>
              <p:cNvSpPr txBox="1">
                <a:spLocks noChangeArrowheads="1"/>
              </p:cNvSpPr>
              <p:nvPr/>
            </p:nvSpPr>
            <p:spPr bwMode="auto">
              <a:xfrm>
                <a:off x="4535488" y="2289175"/>
                <a:ext cx="3365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400">
                    <a:solidFill>
                      <a:srgbClr val="FFFFFF"/>
                    </a:solidFill>
                    <a:latin typeface="Times New Roman" pitchFamily="18" charset="0"/>
                  </a:rPr>
                  <a:t>*</a:t>
                </a:r>
              </a:p>
            </p:txBody>
          </p:sp>
          <p:sp>
            <p:nvSpPr>
              <p:cNvPr id="375821" name="Text Box 10"/>
              <p:cNvSpPr txBox="1">
                <a:spLocks noChangeArrowheads="1"/>
              </p:cNvSpPr>
              <p:nvPr/>
            </p:nvSpPr>
            <p:spPr bwMode="auto">
              <a:xfrm>
                <a:off x="6950075" y="1612900"/>
                <a:ext cx="3365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400">
                    <a:solidFill>
                      <a:srgbClr val="FFFFFF"/>
                    </a:solidFill>
                    <a:latin typeface="Times New Roman" pitchFamily="18" charset="0"/>
                  </a:rPr>
                  <a:t>*</a:t>
                </a:r>
              </a:p>
            </p:txBody>
          </p:sp>
          <p:sp>
            <p:nvSpPr>
              <p:cNvPr id="375822" name="Text Box 11"/>
              <p:cNvSpPr txBox="1">
                <a:spLocks noChangeArrowheads="1"/>
              </p:cNvSpPr>
              <p:nvPr/>
            </p:nvSpPr>
            <p:spPr bwMode="auto">
              <a:xfrm>
                <a:off x="6781800" y="2209800"/>
                <a:ext cx="6794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800">
                    <a:solidFill>
                      <a:srgbClr val="FFFFFF"/>
                    </a:solidFill>
                  </a:rPr>
                  <a:t>adult</a:t>
                </a:r>
              </a:p>
            </p:txBody>
          </p:sp>
          <p:sp>
            <p:nvSpPr>
              <p:cNvPr id="375823" name="Text Box 12"/>
              <p:cNvSpPr txBox="1">
                <a:spLocks noChangeArrowheads="1"/>
              </p:cNvSpPr>
              <p:nvPr/>
            </p:nvSpPr>
            <p:spPr bwMode="auto">
              <a:xfrm>
                <a:off x="6781800" y="3810000"/>
                <a:ext cx="10604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800">
                    <a:solidFill>
                      <a:srgbClr val="FFFFFF"/>
                    </a:solidFill>
                  </a:rPr>
                  <a:t>neonatal</a:t>
                </a:r>
              </a:p>
            </p:txBody>
          </p:sp>
        </p:grpSp>
        <p:sp>
          <p:nvSpPr>
            <p:cNvPr id="375813" name="Rectangle 13"/>
            <p:cNvSpPr>
              <a:spLocks noChangeArrowheads="1"/>
            </p:cNvSpPr>
            <p:nvPr/>
          </p:nvSpPr>
          <p:spPr bwMode="auto">
            <a:xfrm>
              <a:off x="3066" y="4077"/>
              <a:ext cx="240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i="1">
                  <a:solidFill>
                    <a:srgbClr val="FFFFFF"/>
                  </a:solidFill>
                </a:rPr>
                <a:t>Milerova et al. 2010, Ostadal et al. 2019</a:t>
              </a: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834" name="Skupina 1"/>
          <p:cNvGrpSpPr>
            <a:grpSpLocks/>
          </p:cNvGrpSpPr>
          <p:nvPr/>
        </p:nvGrpSpPr>
        <p:grpSpPr bwMode="auto">
          <a:xfrm>
            <a:off x="477838" y="1773238"/>
            <a:ext cx="8342312" cy="4711700"/>
            <a:chOff x="477837" y="1773238"/>
            <a:chExt cx="8342635" cy="4712493"/>
          </a:xfrm>
        </p:grpSpPr>
        <p:graphicFrame>
          <p:nvGraphicFramePr>
            <p:cNvPr id="376835" name="Object 3"/>
            <p:cNvGraphicFramePr>
              <a:graphicFrameLocks noChangeAspect="1"/>
            </p:cNvGraphicFramePr>
            <p:nvPr/>
          </p:nvGraphicFramePr>
          <p:xfrm>
            <a:off x="477837" y="5930106"/>
            <a:ext cx="555625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4" imgW="3593651" imgH="3593651" progId="Photoshop.Image.6">
                    <p:embed/>
                  </p:oleObj>
                </mc:Choice>
                <mc:Fallback>
                  <p:oleObj name="Image" r:id="rId4" imgW="3593651" imgH="3593651" progId="Photoshop.Image.6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837" y="5930106"/>
                          <a:ext cx="555625" cy="555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6836" name="Text Box 4"/>
            <p:cNvSpPr txBox="1">
              <a:spLocks noChangeArrowheads="1"/>
            </p:cNvSpPr>
            <p:nvPr/>
          </p:nvSpPr>
          <p:spPr bwMode="auto">
            <a:xfrm>
              <a:off x="4224660" y="6014615"/>
              <a:ext cx="459581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 i="1">
                <a:solidFill>
                  <a:srgbClr val="FFFFFF"/>
                </a:solidFill>
              </a:endParaRPr>
            </a:p>
          </p:txBody>
        </p:sp>
        <p:sp>
          <p:nvSpPr>
            <p:cNvPr id="376837" name="Rectangle 5"/>
            <p:cNvSpPr>
              <a:spLocks noChangeArrowheads="1"/>
            </p:cNvSpPr>
            <p:nvPr/>
          </p:nvSpPr>
          <p:spPr bwMode="auto">
            <a:xfrm>
              <a:off x="755650" y="1773238"/>
              <a:ext cx="7777163" cy="3528564"/>
            </a:xfrm>
            <a:prstGeom prst="rect">
              <a:avLst/>
            </a:prstGeom>
            <a:gradFill rotWithShape="0">
              <a:gsLst>
                <a:gs pos="0">
                  <a:srgbClr val="00005E"/>
                </a:gs>
                <a:gs pos="50000">
                  <a:srgbClr val="0000CC"/>
                </a:gs>
                <a:gs pos="100000">
                  <a:srgbClr val="00005E"/>
                </a:gs>
              </a:gsLst>
              <a:lin ang="5400000" scaled="1"/>
            </a:gra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2400" i="1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6838" name="Text Box 6"/>
            <p:cNvSpPr txBox="1">
              <a:spLocks noChangeArrowheads="1"/>
            </p:cNvSpPr>
            <p:nvPr/>
          </p:nvSpPr>
          <p:spPr bwMode="auto">
            <a:xfrm>
              <a:off x="984250" y="2087100"/>
              <a:ext cx="7135813" cy="2862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spcBef>
                  <a:spcPct val="0"/>
                </a:spcBef>
                <a:buClr>
                  <a:srgbClr val="FFFFFF"/>
                </a:buClr>
                <a:buFontTx/>
                <a:buNone/>
              </a:pPr>
              <a:r>
                <a:rPr lang="cs-CZ" altLang="cs-CZ" sz="3600" i="1">
                  <a:solidFill>
                    <a:srgbClr val="FFFF00"/>
                  </a:solidFill>
                </a:rPr>
                <a:t> Immature  mitochondria are more resistant </a:t>
              </a:r>
            </a:p>
            <a:p>
              <a:pPr algn="ctr" eaLnBrk="1" hangingPunct="1">
                <a:lnSpc>
                  <a:spcPct val="125000"/>
                </a:lnSpc>
                <a:spcBef>
                  <a:spcPct val="0"/>
                </a:spcBef>
                <a:buClr>
                  <a:srgbClr val="FFFFFF"/>
                </a:buClr>
                <a:buFontTx/>
                <a:buNone/>
              </a:pPr>
              <a:r>
                <a:rPr lang="cs-CZ" altLang="cs-CZ" sz="3600" i="1">
                  <a:solidFill>
                    <a:srgbClr val="FFFFFF"/>
                  </a:solidFill>
                </a:rPr>
                <a:t>to the swelling at higher calcium concentration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58" name="Group 7"/>
          <p:cNvGrpSpPr>
            <a:grpSpLocks/>
          </p:cNvGrpSpPr>
          <p:nvPr/>
        </p:nvGrpSpPr>
        <p:grpSpPr bwMode="auto">
          <a:xfrm>
            <a:off x="238125" y="1524000"/>
            <a:ext cx="8453438" cy="5181600"/>
            <a:chOff x="150" y="960"/>
            <a:chExt cx="5325" cy="3264"/>
          </a:xfrm>
        </p:grpSpPr>
        <p:sp>
          <p:nvSpPr>
            <p:cNvPr id="377860" name="Rectangle 1026"/>
            <p:cNvSpPr>
              <a:spLocks noChangeArrowheads="1"/>
            </p:cNvSpPr>
            <p:nvPr/>
          </p:nvSpPr>
          <p:spPr bwMode="auto">
            <a:xfrm>
              <a:off x="398" y="960"/>
              <a:ext cx="5077" cy="2153"/>
            </a:xfrm>
            <a:prstGeom prst="rect">
              <a:avLst/>
            </a:prstGeom>
            <a:gradFill rotWithShape="0">
              <a:gsLst>
                <a:gs pos="0">
                  <a:srgbClr val="00005E"/>
                </a:gs>
                <a:gs pos="50000">
                  <a:srgbClr val="0000CC"/>
                </a:gs>
                <a:gs pos="100000">
                  <a:srgbClr val="00005E"/>
                </a:gs>
              </a:gsLst>
              <a:lin ang="5400000" scaled="1"/>
            </a:gradFill>
            <a:ln w="9525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36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7861" name="Text Box 1027"/>
            <p:cNvSpPr txBox="1">
              <a:spLocks noChangeArrowheads="1"/>
            </p:cNvSpPr>
            <p:nvPr/>
          </p:nvSpPr>
          <p:spPr bwMode="auto">
            <a:xfrm>
              <a:off x="384" y="1289"/>
              <a:ext cx="5056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3600" i="1">
                  <a:solidFill>
                    <a:srgbClr val="FFFFFF"/>
                  </a:solidFill>
                </a:rPr>
                <a:t>Can be possible age related </a:t>
              </a:r>
              <a:r>
                <a:rPr lang="cs-CZ" altLang="cs-CZ" sz="3600" i="1">
                  <a:solidFill>
                    <a:srgbClr val="FFFF00"/>
                  </a:solidFill>
                </a:rPr>
                <a:t>changes in MPTP components </a:t>
              </a:r>
              <a:r>
                <a:rPr lang="cs-CZ" altLang="cs-CZ" sz="3600" i="1">
                  <a:solidFill>
                    <a:srgbClr val="FFFFFF"/>
                  </a:solidFill>
                </a:rPr>
                <a:t>involved in this process?</a:t>
              </a:r>
            </a:p>
          </p:txBody>
        </p:sp>
        <p:graphicFrame>
          <p:nvGraphicFramePr>
            <p:cNvPr id="377862" name="Object 1028"/>
            <p:cNvGraphicFramePr>
              <a:graphicFrameLocks noChangeAspect="1"/>
            </p:cNvGraphicFramePr>
            <p:nvPr/>
          </p:nvGraphicFramePr>
          <p:xfrm>
            <a:off x="150" y="3840"/>
            <a:ext cx="38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3593651" imgH="3593651" progId="Photoshop.Image.6">
                    <p:embed/>
                  </p:oleObj>
                </mc:Choice>
                <mc:Fallback>
                  <p:oleObj name="Image" r:id="rId3" imgW="3593651" imgH="3593651" progId="Photoshop.Image.6">
                    <p:embed/>
                    <p:pic>
                      <p:nvPicPr>
                        <p:cNvPr id="0" name="Object 10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" y="3840"/>
                          <a:ext cx="38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7859" name="Rectangle 1029"/>
          <p:cNvSpPr>
            <a:spLocks noChangeArrowheads="1"/>
          </p:cNvSpPr>
          <p:nvPr/>
        </p:nvSpPr>
        <p:spPr bwMode="auto">
          <a:xfrm>
            <a:off x="677863" y="381000"/>
            <a:ext cx="7856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36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82" name="Skupina 1"/>
          <p:cNvGrpSpPr>
            <a:grpSpLocks/>
          </p:cNvGrpSpPr>
          <p:nvPr/>
        </p:nvGrpSpPr>
        <p:grpSpPr bwMode="auto">
          <a:xfrm>
            <a:off x="179388" y="115888"/>
            <a:ext cx="9278937" cy="6532562"/>
            <a:chOff x="179388" y="115888"/>
            <a:chExt cx="9278937" cy="6532562"/>
          </a:xfrm>
        </p:grpSpPr>
        <p:sp>
          <p:nvSpPr>
            <p:cNvPr id="378883" name="Text Box 5"/>
            <p:cNvSpPr txBox="1">
              <a:spLocks noChangeArrowheads="1"/>
            </p:cNvSpPr>
            <p:nvPr/>
          </p:nvSpPr>
          <p:spPr bwMode="auto">
            <a:xfrm>
              <a:off x="323850" y="115888"/>
              <a:ext cx="822007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FFFF00"/>
                  </a:solidFill>
                </a:rPr>
                <a:t>AGE  DIFFERENCES -  CARDIAC MITOCHONDRIA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FFFF00"/>
                  </a:solidFill>
                </a:rPr>
                <a:t>MPT proteins - immature/adult ratio</a:t>
              </a:r>
            </a:p>
          </p:txBody>
        </p:sp>
        <p:graphicFrame>
          <p:nvGraphicFramePr>
            <p:cNvPr id="378884" name="Object 6"/>
            <p:cNvGraphicFramePr>
              <a:graphicFrameLocks noChangeAspect="1"/>
            </p:cNvGraphicFramePr>
            <p:nvPr/>
          </p:nvGraphicFramePr>
          <p:xfrm>
            <a:off x="179388" y="6092825"/>
            <a:ext cx="555625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3593651" imgH="3593651" progId="Photoshop.Image.6">
                    <p:embed/>
                  </p:oleObj>
                </mc:Choice>
                <mc:Fallback>
                  <p:oleObj name="Image" r:id="rId3" imgW="3593651" imgH="3593651" progId="Photoshop.Image.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388" y="6092825"/>
                          <a:ext cx="555625" cy="555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885" name="Text Box 7"/>
            <p:cNvSpPr txBox="1">
              <a:spLocks noChangeArrowheads="1"/>
            </p:cNvSpPr>
            <p:nvPr/>
          </p:nvSpPr>
          <p:spPr bwMode="auto">
            <a:xfrm>
              <a:off x="6516688" y="6165850"/>
              <a:ext cx="21780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>
                  <a:solidFill>
                    <a:srgbClr val="FFFFFF"/>
                  </a:solidFill>
                </a:rPr>
                <a:t>Milerova et al. 2016</a:t>
              </a:r>
            </a:p>
          </p:txBody>
        </p:sp>
        <p:sp>
          <p:nvSpPr>
            <p:cNvPr id="378886" name="Rectangle 8"/>
            <p:cNvSpPr>
              <a:spLocks noChangeArrowheads="1"/>
            </p:cNvSpPr>
            <p:nvPr/>
          </p:nvSpPr>
          <p:spPr bwMode="auto">
            <a:xfrm>
              <a:off x="179388" y="1341438"/>
              <a:ext cx="8785225" cy="4608512"/>
            </a:xfrm>
            <a:prstGeom prst="rect">
              <a:avLst/>
            </a:prstGeom>
            <a:gradFill rotWithShape="0">
              <a:gsLst>
                <a:gs pos="0">
                  <a:srgbClr val="00005E"/>
                </a:gs>
                <a:gs pos="50000">
                  <a:srgbClr val="0000CC"/>
                </a:gs>
                <a:gs pos="100000">
                  <a:srgbClr val="00005E"/>
                </a:gs>
              </a:gsLst>
              <a:lin ang="5400000" scaled="1"/>
            </a:gra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8887" name="Text Box 9"/>
            <p:cNvSpPr txBox="1">
              <a:spLocks noChangeArrowheads="1"/>
            </p:cNvSpPr>
            <p:nvPr/>
          </p:nvSpPr>
          <p:spPr bwMode="auto">
            <a:xfrm>
              <a:off x="755650" y="1268413"/>
              <a:ext cx="8702675" cy="511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Char char="Ø"/>
              </a:pPr>
              <a:r>
                <a:rPr lang="cs-CZ" altLang="cs-CZ" sz="2800">
                  <a:solidFill>
                    <a:srgbClr val="FFFFFF"/>
                  </a:solidFill>
                </a:rPr>
                <a:t>   </a:t>
              </a:r>
              <a:r>
                <a:rPr lang="cs-CZ" altLang="cs-CZ" sz="2400">
                  <a:solidFill>
                    <a:srgbClr val="FFFFFF"/>
                  </a:solidFill>
                </a:rPr>
                <a:t>Complex I (NADH dehydrogenase)          0.91 </a:t>
              </a:r>
              <a:r>
                <a:rPr lang="en-US" altLang="cs-CZ" sz="2400">
                  <a:solidFill>
                    <a:srgbClr val="FFFFFF"/>
                  </a:solidFill>
                  <a:cs typeface="Arial" charset="0"/>
                </a:rPr>
                <a:t>±</a:t>
              </a:r>
              <a:r>
                <a:rPr lang="cs-CZ" altLang="cs-CZ" sz="2400">
                  <a:solidFill>
                    <a:srgbClr val="FFFFFF"/>
                  </a:solidFill>
                  <a:cs typeface="Arial" charset="0"/>
                </a:rPr>
                <a:t> 0.12</a:t>
              </a:r>
              <a:endParaRPr lang="en-US" altLang="cs-CZ" sz="2400">
                <a:solidFill>
                  <a:srgbClr val="FFFFFF"/>
                </a:solidFill>
                <a:cs typeface="Arial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Char char="Ø"/>
              </a:pPr>
              <a:r>
                <a:rPr lang="cs-CZ" altLang="cs-CZ" sz="2400">
                  <a:solidFill>
                    <a:srgbClr val="FFFFFF"/>
                  </a:solidFill>
                </a:rPr>
                <a:t>    Complex II (Succinate dehydrogenase)   1.05 </a:t>
              </a:r>
              <a:r>
                <a:rPr lang="en-US" altLang="cs-CZ" sz="2400">
                  <a:solidFill>
                    <a:srgbClr val="FFFFFF"/>
                  </a:solidFill>
                  <a:cs typeface="Arial" charset="0"/>
                </a:rPr>
                <a:t>±</a:t>
              </a:r>
              <a:r>
                <a:rPr lang="cs-CZ" altLang="cs-CZ" sz="2400">
                  <a:solidFill>
                    <a:srgbClr val="FFFFFF"/>
                  </a:solidFill>
                  <a:cs typeface="Arial" charset="0"/>
                </a:rPr>
                <a:t> 0.29</a:t>
              </a:r>
              <a:endParaRPr lang="en-US" altLang="cs-CZ" sz="2400">
                <a:solidFill>
                  <a:srgbClr val="FFFFFF"/>
                </a:solidFill>
                <a:cs typeface="Arial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Char char="Ø"/>
              </a:pPr>
              <a:r>
                <a:rPr lang="cs-CZ" altLang="cs-CZ" sz="2400">
                  <a:solidFill>
                    <a:srgbClr val="FFFFFF"/>
                  </a:solidFill>
                </a:rPr>
                <a:t>    Complex III (bc1 complex)                        0.88 </a:t>
              </a:r>
              <a:r>
                <a:rPr lang="en-US" altLang="cs-CZ" sz="2400">
                  <a:solidFill>
                    <a:srgbClr val="FFFFFF"/>
                  </a:solidFill>
                  <a:cs typeface="Arial" charset="0"/>
                </a:rPr>
                <a:t>±</a:t>
              </a:r>
              <a:r>
                <a:rPr lang="cs-CZ" altLang="cs-CZ" sz="2400">
                  <a:solidFill>
                    <a:srgbClr val="FFFFFF"/>
                  </a:solidFill>
                  <a:cs typeface="Arial" charset="0"/>
                </a:rPr>
                <a:t> 0.18</a:t>
              </a:r>
              <a:endParaRPr lang="en-US" altLang="cs-CZ" sz="2400">
                <a:solidFill>
                  <a:srgbClr val="FFFFFF"/>
                </a:solidFill>
                <a:cs typeface="Arial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Char char="Ø"/>
              </a:pPr>
              <a:r>
                <a:rPr lang="cs-CZ" altLang="cs-CZ" sz="2400">
                  <a:solidFill>
                    <a:srgbClr val="FFFFFF"/>
                  </a:solidFill>
                </a:rPr>
                <a:t>    Complex IV (cytochrome c oxidase)         0.92 </a:t>
              </a:r>
              <a:r>
                <a:rPr lang="en-US" altLang="cs-CZ" sz="2400">
                  <a:solidFill>
                    <a:srgbClr val="FFFFFF"/>
                  </a:solidFill>
                  <a:cs typeface="Arial" charset="0"/>
                </a:rPr>
                <a:t>±</a:t>
              </a:r>
              <a:r>
                <a:rPr lang="cs-CZ" altLang="cs-CZ" sz="2400">
                  <a:solidFill>
                    <a:srgbClr val="FFFFFF"/>
                  </a:solidFill>
                  <a:cs typeface="Arial" charset="0"/>
                </a:rPr>
                <a:t> 0.21</a:t>
              </a:r>
              <a:endParaRPr lang="en-US" altLang="cs-CZ" sz="2400">
                <a:solidFill>
                  <a:srgbClr val="FFFFFF"/>
                </a:solidFill>
                <a:cs typeface="Arial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Char char="Ø"/>
              </a:pPr>
              <a:r>
                <a:rPr lang="cs-CZ" altLang="cs-CZ" sz="2400">
                  <a:solidFill>
                    <a:srgbClr val="FFFFFF"/>
                  </a:solidFill>
                </a:rPr>
                <a:t>    </a:t>
              </a:r>
              <a:r>
                <a:rPr lang="cs-CZ" altLang="cs-CZ" sz="2400">
                  <a:solidFill>
                    <a:srgbClr val="FFFF00"/>
                  </a:solidFill>
                </a:rPr>
                <a:t>Complex V (ATP synthase)                       0.94 </a:t>
              </a:r>
              <a:r>
                <a:rPr lang="en-US" altLang="cs-CZ" sz="2400">
                  <a:solidFill>
                    <a:srgbClr val="FFFF00"/>
                  </a:solidFill>
                  <a:cs typeface="Arial" charset="0"/>
                </a:rPr>
                <a:t>±</a:t>
              </a:r>
              <a:r>
                <a:rPr lang="cs-CZ" altLang="cs-CZ" sz="2400">
                  <a:solidFill>
                    <a:srgbClr val="FFFF00"/>
                  </a:solidFill>
                  <a:cs typeface="Arial" charset="0"/>
                </a:rPr>
                <a:t> 0.21</a:t>
              </a:r>
              <a:endParaRPr lang="en-US" altLang="cs-CZ" sz="2400">
                <a:solidFill>
                  <a:srgbClr val="FFFF00"/>
                </a:solidFill>
                <a:cs typeface="Arial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Char char="Ø"/>
              </a:pPr>
              <a:r>
                <a:rPr lang="cs-CZ" altLang="cs-CZ" sz="2400">
                  <a:solidFill>
                    <a:srgbClr val="FFFF00"/>
                  </a:solidFill>
                </a:rPr>
                <a:t>    Cyclophilin D (CypD)                                 0.93 </a:t>
              </a:r>
              <a:r>
                <a:rPr lang="en-US" altLang="cs-CZ" sz="2400">
                  <a:solidFill>
                    <a:srgbClr val="FFFF00"/>
                  </a:solidFill>
                  <a:cs typeface="Arial" charset="0"/>
                </a:rPr>
                <a:t>±</a:t>
              </a:r>
              <a:r>
                <a:rPr lang="cs-CZ" altLang="cs-CZ" sz="2400">
                  <a:solidFill>
                    <a:srgbClr val="FFFF00"/>
                  </a:solidFill>
                  <a:cs typeface="Arial" charset="0"/>
                </a:rPr>
                <a:t> 0.13</a:t>
              </a:r>
              <a:endParaRPr lang="en-US" altLang="cs-CZ" sz="2400">
                <a:solidFill>
                  <a:srgbClr val="FFFF00"/>
                </a:solidFill>
                <a:cs typeface="Arial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Char char="Ø"/>
              </a:pPr>
              <a:endParaRPr lang="cs-CZ" altLang="cs-CZ" sz="2400">
                <a:solidFill>
                  <a:srgbClr val="FFFFFF"/>
                </a:solidFill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Char char="Ø"/>
              </a:pPr>
              <a:r>
                <a:rPr lang="cs-CZ" altLang="cs-CZ" sz="2400">
                  <a:solidFill>
                    <a:srgbClr val="FFFFFF"/>
                  </a:solidFill>
                </a:rPr>
                <a:t>    Cyclophilin D/ATP synthase                      1.0 </a:t>
              </a:r>
              <a:r>
                <a:rPr lang="en-US" altLang="cs-CZ" sz="2400">
                  <a:solidFill>
                    <a:srgbClr val="FFFFFF"/>
                  </a:solidFill>
                  <a:cs typeface="Arial" charset="0"/>
                </a:rPr>
                <a:t>±</a:t>
              </a:r>
              <a:r>
                <a:rPr lang="cs-CZ" altLang="cs-CZ" sz="2400">
                  <a:solidFill>
                    <a:srgbClr val="FFFFFF"/>
                  </a:solidFill>
                  <a:cs typeface="Arial" charset="0"/>
                </a:rPr>
                <a:t> 0.09</a:t>
              </a:r>
              <a:endParaRPr lang="en-US" altLang="cs-CZ" sz="2400">
                <a:solidFill>
                  <a:srgbClr val="FFFFFF"/>
                </a:solidFill>
                <a:cs typeface="Arial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Char char="Ø"/>
              </a:pPr>
              <a:endParaRPr lang="cs-CZ" altLang="cs-CZ" sz="24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906" name="Group 7"/>
          <p:cNvGrpSpPr>
            <a:grpSpLocks/>
          </p:cNvGrpSpPr>
          <p:nvPr/>
        </p:nvGrpSpPr>
        <p:grpSpPr bwMode="auto">
          <a:xfrm>
            <a:off x="-180975" y="188913"/>
            <a:ext cx="9053513" cy="6459537"/>
            <a:chOff x="-114" y="119"/>
            <a:chExt cx="5703" cy="4069"/>
          </a:xfrm>
        </p:grpSpPr>
        <p:sp>
          <p:nvSpPr>
            <p:cNvPr id="379907" name="Rectangle 2"/>
            <p:cNvSpPr>
              <a:spLocks noChangeArrowheads="1"/>
            </p:cNvSpPr>
            <p:nvPr/>
          </p:nvSpPr>
          <p:spPr bwMode="auto">
            <a:xfrm>
              <a:off x="553" y="846"/>
              <a:ext cx="4628" cy="3342"/>
            </a:xfrm>
            <a:prstGeom prst="rect">
              <a:avLst/>
            </a:prstGeom>
            <a:gradFill rotWithShape="0">
              <a:gsLst>
                <a:gs pos="0">
                  <a:srgbClr val="00005E"/>
                </a:gs>
                <a:gs pos="50000">
                  <a:srgbClr val="0000CC"/>
                </a:gs>
                <a:gs pos="100000">
                  <a:srgbClr val="00005E"/>
                </a:gs>
              </a:gsLst>
              <a:lin ang="5400000" scaled="1"/>
            </a:gra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cs-CZ" sz="2600" u="sng">
                <a:solidFill>
                  <a:srgbClr val="000000"/>
                </a:solidFill>
              </a:endParaRPr>
            </a:p>
          </p:txBody>
        </p:sp>
        <p:sp>
          <p:nvSpPr>
            <p:cNvPr id="379908" name="Text Box 3"/>
            <p:cNvSpPr txBox="1">
              <a:spLocks noChangeArrowheads="1"/>
            </p:cNvSpPr>
            <p:nvPr/>
          </p:nvSpPr>
          <p:spPr bwMode="auto">
            <a:xfrm>
              <a:off x="698" y="982"/>
              <a:ext cx="4264" cy="2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42925" indent="-542925">
                <a:spcBef>
                  <a:spcPct val="20000"/>
                </a:spcBef>
                <a:buChar char="•"/>
                <a:tabLst>
                  <a:tab pos="1074738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1074738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10747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10747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10747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47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47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47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47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None/>
              </a:pPr>
              <a:r>
                <a:rPr lang="cs-CZ" altLang="cs-CZ">
                  <a:solidFill>
                    <a:srgbClr val="FFFFFF"/>
                  </a:solidFill>
                  <a:latin typeface="Arial" charset="0"/>
                </a:rPr>
                <a:t> Differences in the sensitivity to calcium load thus cannot be explained by changes in components of MPTP and rather reflect regulation of MPTP function, e.g. 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None/>
              </a:pPr>
              <a:r>
                <a:rPr lang="cs-CZ" altLang="cs-CZ" sz="2800">
                  <a:solidFill>
                    <a:srgbClr val="FFFF00"/>
                  </a:solidFill>
                  <a:latin typeface="Arial" charset="0"/>
                </a:rPr>
                <a:t>calcium interaction with CyP-D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None/>
              </a:pPr>
              <a:r>
                <a:rPr lang="cs-CZ" altLang="cs-CZ" sz="2800">
                  <a:solidFill>
                    <a:srgbClr val="FFFF00"/>
                  </a:solidFill>
                  <a:latin typeface="Arial" charset="0"/>
                </a:rPr>
                <a:t>calcium transport to mitochondria</a:t>
              </a:r>
              <a:endParaRPr lang="cs-CZ" altLang="cs-CZ" sz="2800">
                <a:solidFill>
                  <a:srgbClr val="FFFF00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379909" name="Object 4"/>
            <p:cNvGraphicFramePr>
              <a:graphicFrameLocks noChangeAspect="1"/>
            </p:cNvGraphicFramePr>
            <p:nvPr/>
          </p:nvGraphicFramePr>
          <p:xfrm>
            <a:off x="158" y="3838"/>
            <a:ext cx="332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3593651" imgH="3593651" progId="Photoshop.Image.6">
                    <p:embed/>
                  </p:oleObj>
                </mc:Choice>
                <mc:Fallback>
                  <p:oleObj name="Image" r:id="rId3" imgW="3593651" imgH="3593651" progId="Photoshop.Image.6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3838"/>
                          <a:ext cx="332" cy="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910" name="Text Box 3"/>
            <p:cNvSpPr txBox="1">
              <a:spLocks noChangeArrowheads="1"/>
            </p:cNvSpPr>
            <p:nvPr/>
          </p:nvSpPr>
          <p:spPr bwMode="auto">
            <a:xfrm>
              <a:off x="-114" y="119"/>
              <a:ext cx="5703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42925" indent="-542925">
                <a:spcBef>
                  <a:spcPct val="20000"/>
                </a:spcBef>
                <a:buChar char="•"/>
                <a:tabLst>
                  <a:tab pos="1074738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1074738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10747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10747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10747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47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47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47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747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None/>
              </a:pPr>
              <a:r>
                <a:rPr lang="cs-CZ" altLang="cs-CZ" sz="2800">
                  <a:solidFill>
                    <a:srgbClr val="FFFF00"/>
                  </a:solidFill>
                  <a:latin typeface="Arial" charset="0"/>
                </a:rPr>
                <a:t>    </a:t>
              </a:r>
              <a:r>
                <a:rPr lang="cs-CZ" altLang="cs-CZ" sz="2400">
                  <a:solidFill>
                    <a:srgbClr val="FFFF00"/>
                  </a:solidFill>
                  <a:latin typeface="Arial" charset="0"/>
                </a:rPr>
                <a:t> AGE DIFFERENCES 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None/>
              </a:pPr>
              <a:r>
                <a:rPr lang="cs-CZ" altLang="cs-CZ" sz="2400">
                  <a:solidFill>
                    <a:srgbClr val="FFFF00"/>
                  </a:solidFill>
                  <a:latin typeface="Arial" charset="0"/>
                </a:rPr>
                <a:t>    CARDIAC MITOCHONDRIA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None/>
              </a:pPr>
              <a:endParaRPr lang="cs-CZ" altLang="cs-CZ" sz="2400">
                <a:solidFill>
                  <a:srgbClr val="FFFF00"/>
                </a:solidFill>
                <a:latin typeface="Arial" charset="0"/>
              </a:endParaRP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Clr>
                  <a:srgbClr val="FFFF00"/>
                </a:buClr>
                <a:buFont typeface="Wingdings" pitchFamily="2" charset="2"/>
                <a:buNone/>
              </a:pPr>
              <a:r>
                <a:rPr lang="cs-CZ" altLang="cs-CZ" sz="2800">
                  <a:solidFill>
                    <a:srgbClr val="FFFF00"/>
                  </a:solidFill>
                  <a:latin typeface="Arial" charset="0"/>
                </a:rPr>
                <a:t>     </a:t>
              </a:r>
              <a:endParaRPr lang="cs-CZ" altLang="cs-CZ" sz="2800">
                <a:solidFill>
                  <a:srgbClr val="FFFF00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900113" y="2492375"/>
            <a:ext cx="7488237" cy="2808288"/>
          </a:xfrm>
          <a:prstGeom prst="rect">
            <a:avLst/>
          </a:prstGeom>
          <a:gradFill rotWithShape="0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9731" name="Text Box 3"/>
          <p:cNvSpPr txBox="1">
            <a:spLocks noChangeArrowheads="1"/>
          </p:cNvSpPr>
          <p:nvPr/>
        </p:nvSpPr>
        <p:spPr bwMode="auto">
          <a:xfrm>
            <a:off x="900113" y="2698750"/>
            <a:ext cx="74168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cs-CZ" altLang="cs-CZ" sz="2800" i="1">
                <a:solidFill>
                  <a:srgbClr val="FFFFFF"/>
                </a:solidFill>
                <a:latin typeface="Arial" charset="0"/>
              </a:rPr>
              <a:t>The most frequent (and hence the most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cs-CZ" altLang="cs-CZ" sz="2800" i="1">
                <a:solidFill>
                  <a:srgbClr val="FFFFFF"/>
                </a:solidFill>
                <a:latin typeface="Arial" charset="0"/>
              </a:rPr>
              <a:t>widely studied) cardiovascular diseases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cs-CZ" altLang="cs-CZ" sz="2800" i="1">
                <a:solidFill>
                  <a:srgbClr val="FFFFFF"/>
                </a:solidFill>
                <a:latin typeface="Arial" charset="0"/>
              </a:rPr>
              <a:t>of modern times undoubtedly include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cs-CZ" altLang="cs-CZ" sz="2800" i="1">
                <a:solidFill>
                  <a:srgbClr val="FFFF00"/>
                </a:solidFill>
                <a:latin typeface="Arial" charset="0"/>
              </a:rPr>
              <a:t>hypoxic states</a:t>
            </a:r>
            <a:r>
              <a:rPr lang="cs-CZ" altLang="cs-CZ" sz="2800" i="1">
                <a:solidFill>
                  <a:srgbClr val="FFFFFF"/>
                </a:solidFill>
                <a:latin typeface="Arial" charset="0"/>
              </a:rPr>
              <a:t> </a:t>
            </a:r>
            <a:endParaRPr lang="cs-CZ" altLang="cs-CZ" sz="2000" i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7993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CARDIAC HYPOXIA</a:t>
            </a:r>
            <a:endParaRPr lang="cs-CZ" altLang="cs-CZ" sz="18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930" name="Group 7"/>
          <p:cNvGrpSpPr>
            <a:grpSpLocks/>
          </p:cNvGrpSpPr>
          <p:nvPr/>
        </p:nvGrpSpPr>
        <p:grpSpPr bwMode="auto">
          <a:xfrm>
            <a:off x="238125" y="-26988"/>
            <a:ext cx="8397875" cy="6732588"/>
            <a:chOff x="150" y="-17"/>
            <a:chExt cx="5290" cy="4241"/>
          </a:xfrm>
        </p:grpSpPr>
        <p:sp>
          <p:nvSpPr>
            <p:cNvPr id="380931" name="Rectangle 1026"/>
            <p:cNvSpPr>
              <a:spLocks noChangeArrowheads="1"/>
            </p:cNvSpPr>
            <p:nvPr/>
          </p:nvSpPr>
          <p:spPr bwMode="auto">
            <a:xfrm>
              <a:off x="363" y="799"/>
              <a:ext cx="5077" cy="2903"/>
            </a:xfrm>
            <a:prstGeom prst="rect">
              <a:avLst/>
            </a:prstGeom>
            <a:gradFill rotWithShape="0">
              <a:gsLst>
                <a:gs pos="0">
                  <a:srgbClr val="00005E"/>
                </a:gs>
                <a:gs pos="50000">
                  <a:srgbClr val="0000CC"/>
                </a:gs>
                <a:gs pos="100000">
                  <a:srgbClr val="00005E"/>
                </a:gs>
              </a:gsLst>
              <a:lin ang="5400000" scaled="1"/>
            </a:gradFill>
            <a:ln w="9525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3600">
                <a:solidFill>
                  <a:srgbClr val="000000"/>
                </a:solidFill>
              </a:endParaRPr>
            </a:p>
          </p:txBody>
        </p:sp>
        <p:sp>
          <p:nvSpPr>
            <p:cNvPr id="380932" name="Text Box 1027"/>
            <p:cNvSpPr txBox="1">
              <a:spLocks noChangeArrowheads="1"/>
            </p:cNvSpPr>
            <p:nvPr/>
          </p:nvSpPr>
          <p:spPr bwMode="auto">
            <a:xfrm>
              <a:off x="340" y="1233"/>
              <a:ext cx="5056" cy="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cs-CZ" sz="3600" i="1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cs-CZ" altLang="cs-CZ" sz="3600" i="1" dirty="0">
                  <a:solidFill>
                    <a:srgbClr val="FFFFFF"/>
                  </a:solidFill>
                  <a:latin typeface="Arial" charset="0"/>
                </a:rPr>
                <a:t>C</a:t>
              </a:r>
              <a:r>
                <a:rPr lang="en-US" altLang="cs-CZ" sz="3600" i="1" dirty="0" err="1">
                  <a:solidFill>
                    <a:srgbClr val="FFFFFF"/>
                  </a:solidFill>
                  <a:latin typeface="Arial" charset="0"/>
                </a:rPr>
                <a:t>hanges</a:t>
              </a:r>
              <a:r>
                <a:rPr lang="en-US" altLang="cs-CZ" sz="3600" i="1" dirty="0">
                  <a:solidFill>
                    <a:srgbClr val="FFFFFF"/>
                  </a:solidFill>
                  <a:latin typeface="Arial" charset="0"/>
                </a:rPr>
                <a:t> in mitochondrial function could participate on  </a:t>
              </a:r>
              <a:r>
                <a:rPr lang="cs-CZ" altLang="cs-CZ" sz="3600" i="1" dirty="0" err="1">
                  <a:solidFill>
                    <a:srgbClr val="FFFFFF"/>
                  </a:solidFill>
                  <a:latin typeface="Arial" charset="0"/>
                </a:rPr>
                <a:t>age</a:t>
              </a:r>
              <a:r>
                <a:rPr lang="cs-CZ" altLang="cs-CZ" sz="3600" i="1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cs-CZ" sz="3600" i="1" dirty="0">
                  <a:solidFill>
                    <a:srgbClr val="FFFFFF"/>
                  </a:solidFill>
                  <a:latin typeface="Arial" charset="0"/>
                </a:rPr>
                <a:t>differences in cardiac tolerance to oxygen deprivation</a:t>
              </a:r>
              <a:endParaRPr lang="cs-CZ" altLang="cs-CZ" sz="3600" i="1" dirty="0">
                <a:solidFill>
                  <a:srgbClr val="FFFFFF"/>
                </a:solidFill>
                <a:latin typeface="Arial" charset="0"/>
              </a:endParaRP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3600" i="1" dirty="0">
                  <a:solidFill>
                    <a:srgbClr val="FFFFFF"/>
                  </a:solidFill>
                  <a:latin typeface="Arial" charset="0"/>
                </a:rPr>
                <a:t> </a:t>
              </a:r>
              <a:endParaRPr lang="cs-CZ" altLang="cs-CZ" sz="3600" i="1" dirty="0">
                <a:solidFill>
                  <a:srgbClr val="FFFF00"/>
                </a:solidFill>
                <a:latin typeface="Arial" charset="0"/>
              </a:endParaRPr>
            </a:p>
          </p:txBody>
        </p:sp>
        <p:graphicFrame>
          <p:nvGraphicFramePr>
            <p:cNvPr id="380933" name="Object 1028"/>
            <p:cNvGraphicFramePr>
              <a:graphicFrameLocks noChangeAspect="1"/>
            </p:cNvGraphicFramePr>
            <p:nvPr/>
          </p:nvGraphicFramePr>
          <p:xfrm>
            <a:off x="150" y="3840"/>
            <a:ext cx="38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3593651" imgH="3593651" progId="Photoshop.Image.6">
                    <p:embed/>
                  </p:oleObj>
                </mc:Choice>
                <mc:Fallback>
                  <p:oleObj name="Image" r:id="rId3" imgW="3593651" imgH="3593651" progId="Photoshop.Image.6">
                    <p:embed/>
                    <p:pic>
                      <p:nvPicPr>
                        <p:cNvPr id="0" name="Object 10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" y="3840"/>
                          <a:ext cx="38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0934" name="Rectangle 1029"/>
            <p:cNvSpPr>
              <a:spLocks noChangeArrowheads="1"/>
            </p:cNvSpPr>
            <p:nvPr/>
          </p:nvSpPr>
          <p:spPr bwMode="auto">
            <a:xfrm>
              <a:off x="427" y="-17"/>
              <a:ext cx="494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3600">
                  <a:solidFill>
                    <a:srgbClr val="FFFF00"/>
                  </a:solidFill>
                  <a:latin typeface="Arial" charset="0"/>
                </a:rPr>
                <a:t>CONCLUSION</a:t>
              </a: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6" name="Group 8"/>
          <p:cNvGrpSpPr>
            <a:grpSpLocks/>
          </p:cNvGrpSpPr>
          <p:nvPr/>
        </p:nvGrpSpPr>
        <p:grpSpPr bwMode="auto">
          <a:xfrm>
            <a:off x="250823" y="279400"/>
            <a:ext cx="8664577" cy="6581775"/>
            <a:chOff x="158" y="176"/>
            <a:chExt cx="5458" cy="4146"/>
          </a:xfrm>
        </p:grpSpPr>
        <p:sp>
          <p:nvSpPr>
            <p:cNvPr id="124930" name="Rectangle 2"/>
            <p:cNvSpPr>
              <a:spLocks noChangeArrowheads="1"/>
            </p:cNvSpPr>
            <p:nvPr/>
          </p:nvSpPr>
          <p:spPr bwMode="auto">
            <a:xfrm>
              <a:off x="160" y="998"/>
              <a:ext cx="5456" cy="2704"/>
            </a:xfrm>
            <a:prstGeom prst="rect">
              <a:avLst/>
            </a:prstGeom>
            <a:gradFill rotWithShape="0">
              <a:gsLst>
                <a:gs pos="0">
                  <a:srgbClr val="00005E"/>
                </a:gs>
                <a:gs pos="50000">
                  <a:srgbClr val="0000CC"/>
                </a:gs>
                <a:gs pos="100000">
                  <a:srgbClr val="00005E"/>
                </a:gs>
              </a:gsLst>
              <a:lin ang="5400000" scaled="1"/>
            </a:gradFill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2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aphicFrame>
          <p:nvGraphicFramePr>
            <p:cNvPr id="124931" name="Object 3"/>
            <p:cNvGraphicFramePr>
              <a:graphicFrameLocks noChangeAspect="1"/>
            </p:cNvGraphicFramePr>
            <p:nvPr/>
          </p:nvGraphicFramePr>
          <p:xfrm>
            <a:off x="158" y="3838"/>
            <a:ext cx="332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3593651" imgH="3593651" progId="Photoshop.Image.6">
                    <p:embed/>
                  </p:oleObj>
                </mc:Choice>
                <mc:Fallback>
                  <p:oleObj name="Image" r:id="rId3" imgW="3593651" imgH="3593651" progId="Photoshop.Image.6">
                    <p:embed/>
                    <p:pic>
                      <p:nvPicPr>
                        <p:cNvPr id="12493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3838"/>
                          <a:ext cx="332" cy="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4932" name="Text Box 4"/>
            <p:cNvSpPr txBox="1">
              <a:spLocks noChangeArrowheads="1"/>
            </p:cNvSpPr>
            <p:nvPr/>
          </p:nvSpPr>
          <p:spPr bwMode="auto">
            <a:xfrm>
              <a:off x="4008" y="1936"/>
              <a:ext cx="1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933" name="Text Box 5"/>
            <p:cNvSpPr txBox="1">
              <a:spLocks noChangeArrowheads="1"/>
            </p:cNvSpPr>
            <p:nvPr/>
          </p:nvSpPr>
          <p:spPr bwMode="auto">
            <a:xfrm>
              <a:off x="824" y="176"/>
              <a:ext cx="4021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TAKE HOME MESSAGE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altLang="cs-CZ" sz="2400" dirty="0" err="1">
                  <a:solidFill>
                    <a:srgbClr val="FFFF00"/>
                  </a:solidFill>
                </a:rPr>
                <a:t>t</a:t>
              </a:r>
              <a:r>
                <a:rPr kumimoji="0" lang="cs-CZ" alt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he role </a:t>
              </a:r>
              <a:r>
                <a:rPr kumimoji="0" lang="cs-CZ" altLang="cs-CZ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of</a:t>
              </a:r>
              <a:r>
                <a:rPr kumimoji="0" lang="cs-CZ" alt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cs-CZ" altLang="cs-CZ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mitochondria</a:t>
              </a:r>
              <a:r>
                <a:rPr kumimoji="0" lang="cs-CZ" alt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– </a:t>
              </a:r>
              <a:r>
                <a:rPr kumimoji="0" lang="cs-CZ" altLang="cs-CZ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clinical</a:t>
              </a:r>
              <a:r>
                <a:rPr kumimoji="0" lang="cs-CZ" alt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cs-CZ" altLang="cs-CZ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importance</a:t>
              </a:r>
              <a:endPara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8358" name="Text Box 6"/>
            <p:cNvSpPr txBox="1">
              <a:spLocks noChangeArrowheads="1"/>
            </p:cNvSpPr>
            <p:nvPr/>
          </p:nvSpPr>
          <p:spPr bwMode="auto">
            <a:xfrm>
              <a:off x="365" y="1162"/>
              <a:ext cx="5111" cy="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130000"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Blockade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of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MPT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pore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and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reduction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of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the</a:t>
              </a:r>
              <a:endPara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130000"/>
                <a:buNone/>
                <a:tabLst/>
                <a:defRPr/>
              </a:pP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ischemia</a:t>
              </a:r>
              <a:r>
                <a:rPr lang="cs-CZ" altLang="cs-CZ" sz="2800" dirty="0">
                  <a:solidFill>
                    <a:srgbClr val="FFFFFF"/>
                  </a:solidFill>
                </a:rPr>
                <a:t>-</a:t>
              </a:r>
              <a:r>
                <a:rPr lang="cs-CZ" altLang="cs-CZ" sz="2800" dirty="0" err="1">
                  <a:solidFill>
                    <a:srgbClr val="FFFFFF"/>
                  </a:solidFill>
                </a:rPr>
                <a:t>induced</a:t>
              </a:r>
              <a:r>
                <a:rPr lang="cs-CZ" altLang="cs-CZ" sz="2800" dirty="0">
                  <a:solidFill>
                    <a:srgbClr val="FFFFFF"/>
                  </a:solidFill>
                </a:rPr>
                <a:t> </a:t>
              </a:r>
              <a:r>
                <a:rPr lang="cs-CZ" altLang="cs-CZ" sz="2800" dirty="0" err="1">
                  <a:solidFill>
                    <a:srgbClr val="FFFFFF"/>
                  </a:solidFill>
                </a:rPr>
                <a:t>injury</a:t>
              </a:r>
              <a:r>
                <a:rPr lang="cs-CZ" altLang="cs-CZ" sz="2800" dirty="0">
                  <a:solidFill>
                    <a:srgbClr val="FFFFFF"/>
                  </a:solidFill>
                </a:rPr>
                <a:t> </a:t>
              </a:r>
              <a:r>
                <a:rPr lang="cs-CZ" altLang="cs-CZ" sz="2800" dirty="0" err="1">
                  <a:solidFill>
                    <a:srgbClr val="FFFFFF"/>
                  </a:solidFill>
                </a:rPr>
                <a:t>represents</a:t>
              </a:r>
              <a:r>
                <a:rPr lang="cs-CZ" altLang="cs-CZ" sz="2800" dirty="0">
                  <a:solidFill>
                    <a:srgbClr val="FFFFFF"/>
                  </a:solidFill>
                </a:rPr>
                <a:t> a </a:t>
              </a:r>
              <a:r>
                <a:rPr lang="cs-CZ" altLang="cs-CZ" sz="2800" dirty="0" err="1">
                  <a:solidFill>
                    <a:srgbClr val="FFFFFF"/>
                  </a:solidFill>
                </a:rPr>
                <a:t>new</a:t>
              </a:r>
              <a:endParaRPr lang="cs-CZ" altLang="cs-CZ" sz="2800" dirty="0">
                <a:solidFill>
                  <a:srgbClr val="FFFFFF"/>
                </a:solidFill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130000"/>
                <a:buNone/>
                <a:tabLst/>
                <a:defRPr/>
              </a:pP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promissing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possibility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of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cardiac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protection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Search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for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a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new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effective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inhibitors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is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the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future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target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for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experimental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and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clinical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</a:t>
              </a:r>
              <a:r>
                <a:rPr kumimoji="0" lang="cs-CZ" altLang="cs-CZ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cardiologists</a:t>
              </a:r>
              <a:r>
                <a:rPr kumimoji="0" lang="cs-CZ" altLang="cs-CZ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                                                                </a:t>
              </a:r>
              <a:br>
                <a:rPr kumimoji="0" lang="cs-CZ" alt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cs-CZ" altLang="cs-CZ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49849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ChangeArrowheads="1"/>
          </p:cNvSpPr>
          <p:nvPr/>
        </p:nvSpPr>
        <p:spPr bwMode="auto">
          <a:xfrm>
            <a:off x="395288" y="1484313"/>
            <a:ext cx="8458200" cy="4249737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81955" name="Text Box 3"/>
          <p:cNvSpPr txBox="1">
            <a:spLocks noChangeArrowheads="1"/>
          </p:cNvSpPr>
          <p:nvPr/>
        </p:nvSpPr>
        <p:spPr bwMode="auto">
          <a:xfrm>
            <a:off x="547688" y="1989138"/>
            <a:ext cx="8128000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200" i="1">
                <a:solidFill>
                  <a:srgbClr val="FFFF00"/>
                </a:solidFill>
                <a:latin typeface="Arial" charset="0"/>
              </a:rPr>
              <a:t>The developmental approach   offers new possibilities in studies of pathogeny, prevention and therapy of cardiovascular diseases</a:t>
            </a:r>
          </a:p>
        </p:txBody>
      </p:sp>
      <p:graphicFrame>
        <p:nvGraphicFramePr>
          <p:cNvPr id="381956" name="Object 4"/>
          <p:cNvGraphicFramePr>
            <a:graphicFrameLocks noChangeAspect="1"/>
          </p:cNvGraphicFramePr>
          <p:nvPr/>
        </p:nvGraphicFramePr>
        <p:xfrm>
          <a:off x="238125" y="59436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59436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8" name="Picture 2" descr="Art_He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98500"/>
            <a:ext cx="5334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2979" name="Text Box 5"/>
          <p:cNvSpPr txBox="1">
            <a:spLocks noChangeArrowheads="1"/>
          </p:cNvSpPr>
          <p:nvPr/>
        </p:nvSpPr>
        <p:spPr bwMode="auto">
          <a:xfrm>
            <a:off x="0" y="4648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2000" i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82980" name="Text Box 6"/>
          <p:cNvSpPr txBox="1">
            <a:spLocks noChangeArrowheads="1"/>
          </p:cNvSpPr>
          <p:nvPr/>
        </p:nvSpPr>
        <p:spPr bwMode="auto">
          <a:xfrm>
            <a:off x="6248400" y="1371600"/>
            <a:ext cx="2571750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FF00"/>
                </a:solidFill>
                <a:latin typeface="Arial" charset="0"/>
              </a:rPr>
              <a:t>collaborators: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cs-CZ" altLang="cs-CZ" sz="2400">
                <a:solidFill>
                  <a:srgbClr val="FFFF00"/>
                </a:solidFill>
                <a:latin typeface="Arial" charset="0"/>
              </a:rPr>
            </a:br>
            <a:r>
              <a:rPr lang="cs-CZ" altLang="cs-CZ" sz="2400">
                <a:solidFill>
                  <a:srgbClr val="FFFF00"/>
                </a:solidFill>
                <a:latin typeface="Arial" charset="0"/>
              </a:rPr>
              <a:t>I. Ošťádalová</a:t>
            </a:r>
            <a:br>
              <a:rPr lang="cs-CZ" altLang="cs-CZ" sz="2400">
                <a:solidFill>
                  <a:srgbClr val="FFFF00"/>
                </a:solidFill>
                <a:latin typeface="Arial" charset="0"/>
              </a:rPr>
            </a:br>
            <a:r>
              <a:rPr lang="cs-CZ" altLang="cs-CZ" sz="2400">
                <a:solidFill>
                  <a:srgbClr val="FFFF00"/>
                </a:solidFill>
                <a:latin typeface="Arial" charset="0"/>
              </a:rPr>
              <a:t>L. Škárka</a:t>
            </a:r>
            <a:br>
              <a:rPr lang="cs-CZ" altLang="cs-CZ" sz="2400">
                <a:solidFill>
                  <a:srgbClr val="FFFF00"/>
                </a:solidFill>
                <a:latin typeface="Arial" charset="0"/>
              </a:rPr>
            </a:br>
            <a:r>
              <a:rPr lang="cs-CZ" altLang="cs-CZ" sz="2400">
                <a:solidFill>
                  <a:srgbClr val="FFFF00"/>
                </a:solidFill>
                <a:latin typeface="Arial" charset="0"/>
              </a:rPr>
              <a:t>Z. Chvojková</a:t>
            </a:r>
            <a:br>
              <a:rPr lang="cs-CZ" altLang="cs-CZ" sz="2400">
                <a:solidFill>
                  <a:srgbClr val="FFFF00"/>
                </a:solidFill>
                <a:latin typeface="Arial" charset="0"/>
              </a:rPr>
            </a:br>
            <a:r>
              <a:rPr lang="cs-CZ" altLang="cs-CZ" sz="2400">
                <a:solidFill>
                  <a:srgbClr val="FFFF00"/>
                </a:solidFill>
                <a:latin typeface="Arial" charset="0"/>
              </a:rPr>
              <a:t>J. Kopecký</a:t>
            </a:r>
            <a:br>
              <a:rPr lang="cs-CZ" altLang="cs-CZ" sz="2400">
                <a:solidFill>
                  <a:srgbClr val="FFFF00"/>
                </a:solidFill>
                <a:latin typeface="Arial" charset="0"/>
              </a:rPr>
            </a:br>
            <a:r>
              <a:rPr lang="cs-CZ" altLang="cs-CZ" sz="2400">
                <a:solidFill>
                  <a:srgbClr val="FFFF00"/>
                </a:solidFill>
                <a:latin typeface="Arial" charset="0"/>
              </a:rPr>
              <a:t>Z.Drahota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FF00"/>
                </a:solidFill>
                <a:latin typeface="Arial" charset="0"/>
              </a:rPr>
              <a:t>M. Milerová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FF00"/>
                </a:solidFill>
                <a:latin typeface="Arial" charset="0"/>
              </a:rPr>
              <a:t> I. Netuka</a:t>
            </a:r>
            <a:br>
              <a:rPr lang="cs-CZ" altLang="cs-CZ" sz="2400">
                <a:solidFill>
                  <a:srgbClr val="FFFF00"/>
                </a:solidFill>
                <a:latin typeface="Arial" charset="0"/>
              </a:rPr>
            </a:br>
            <a:r>
              <a:rPr lang="cs-CZ" altLang="cs-CZ" sz="2400">
                <a:solidFill>
                  <a:srgbClr val="FFFF00"/>
                </a:solidFill>
                <a:latin typeface="Arial" charset="0"/>
              </a:rPr>
              <a:t>J.Neckář</a:t>
            </a:r>
            <a:br>
              <a:rPr lang="cs-CZ" altLang="cs-CZ" sz="2400">
                <a:solidFill>
                  <a:srgbClr val="FFFF00"/>
                </a:solidFill>
                <a:latin typeface="Arial" charset="0"/>
              </a:rPr>
            </a:br>
            <a:r>
              <a:rPr lang="cs-CZ" altLang="cs-CZ" sz="2400">
                <a:solidFill>
                  <a:srgbClr val="FFFF00"/>
                </a:solidFill>
                <a:latin typeface="Arial" charset="0"/>
              </a:rPr>
              <a:t>O. Szarszoi</a:t>
            </a:r>
            <a:br>
              <a:rPr lang="cs-CZ" altLang="cs-CZ" sz="2400">
                <a:solidFill>
                  <a:srgbClr val="FFFF00"/>
                </a:solidFill>
                <a:latin typeface="Arial" charset="0"/>
              </a:rPr>
            </a:br>
            <a:r>
              <a:rPr lang="cs-CZ" altLang="cs-CZ" sz="2400">
                <a:solidFill>
                  <a:srgbClr val="FFFF00"/>
                </a:solidFill>
                <a:latin typeface="Arial" charset="0"/>
              </a:rPr>
              <a:t>F. Kolář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171359E5-FB1A-7C92-5351-BB7C48F8D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480" y="2286000"/>
            <a:ext cx="5143500" cy="3371850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956AA5F2-885B-CA0F-EFF7-C4F5CA2FC0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4478" y="2150269"/>
          <a:ext cx="5307806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6" r:id="rId2" imgW="3841928" imgH="2616159" progId="Prism6.Document">
                  <p:embed/>
                </p:oleObj>
              </mc:Choice>
              <mc:Fallback>
                <p:oleObj name="Prism 6" r:id="rId2" imgW="3841928" imgH="2616159" progId="Prism6.Document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956AA5F2-885B-CA0F-EFF7-C4F5CA2FC0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478" y="2150269"/>
                        <a:ext cx="5307806" cy="361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C31D533B-F3D6-E0EA-A477-7C1BA9405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930" y="1085850"/>
            <a:ext cx="6858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1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PROTECTION OF NEONATAL HEART</a:t>
            </a:r>
            <a:br>
              <a:rPr kumimoji="0" lang="cs-CZ" altLang="cs-CZ" sz="21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altLang="cs-CZ" sz="21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tolerance to ischemia and protective effect</a:t>
            </a:r>
            <a:br>
              <a:rPr kumimoji="0" lang="cs-CZ" altLang="cs-CZ" sz="21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altLang="cs-CZ" sz="21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 preconditioning</a:t>
            </a:r>
            <a:endParaRPr kumimoji="0" lang="cs-CZ" altLang="cs-CZ" sz="2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2435080D-BF6E-CA63-F7BA-BC5FE8EA0F81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3409674" y="3071813"/>
            <a:ext cx="414338" cy="1931194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8D12B94C-C94A-79E1-7A14-75D59AB35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334" y="2989660"/>
            <a:ext cx="442913" cy="2015729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C87E476-29BB-6D88-8B0A-AB7E0D71B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205" y="3618310"/>
            <a:ext cx="425054" cy="138112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6C322E4F-3376-72FB-059C-2CA7526C41E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4659830" y="3313510"/>
            <a:ext cx="425054" cy="169068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20FBDB8-C4DD-6E8C-3BAC-E6AC33758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6366" y="3361135"/>
            <a:ext cx="403622" cy="1639491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F93AFC07-9DBA-833D-75C7-91F8DB0C05F0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5923084" y="2811067"/>
            <a:ext cx="429816" cy="2193131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CB5CCA0C-CBF5-590D-DB71-D25651A93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372" y="5422106"/>
            <a:ext cx="275035" cy="105966"/>
          </a:xfrm>
          <a:prstGeom prst="rect">
            <a:avLst/>
          </a:prstGeom>
          <a:gradFill rotWithShape="0">
            <a:gsLst>
              <a:gs pos="0">
                <a:srgbClr val="767676"/>
              </a:gs>
              <a:gs pos="50000">
                <a:schemeClr val="bg1"/>
              </a:gs>
              <a:gs pos="100000">
                <a:srgbClr val="767676"/>
              </a:gs>
            </a:gsLst>
            <a:lin ang="0" scaled="1"/>
          </a:gra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000" baseline="300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aseline="300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aseline="30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aseline="30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5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E6B9E762-FE00-8F88-CC08-6B7D39A3CC19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4377653" y="5429250"/>
            <a:ext cx="292894" cy="130969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4BAC0DC0-D936-1F4A-FE74-0696420AF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4231" y="5691188"/>
            <a:ext cx="17203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Ostadalova et al. 1998</a:t>
            </a:r>
          </a:p>
        </p:txBody>
      </p:sp>
      <p:graphicFrame>
        <p:nvGraphicFramePr>
          <p:cNvPr id="19" name="Object 14">
            <a:extLst>
              <a:ext uri="{FF2B5EF4-FFF2-40B4-BE49-F238E27FC236}">
                <a16:creationId xmlns:a16="http://schemas.microsoft.com/office/drawing/2014/main" id="{53C8FBDB-66CE-75BA-D5D9-50B9A8F89B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0330" y="5504260"/>
          <a:ext cx="467916" cy="46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593651" imgH="3593651" progId="Photoshop.Image.6">
                  <p:embed/>
                </p:oleObj>
              </mc:Choice>
              <mc:Fallback>
                <p:oleObj name="Image" r:id="rId4" imgW="3593651" imgH="3593651" progId="Photoshop.Image.6">
                  <p:embed/>
                  <p:pic>
                    <p:nvPicPr>
                      <p:cNvPr id="19" name="Object 14">
                        <a:extLst>
                          <a:ext uri="{FF2B5EF4-FFF2-40B4-BE49-F238E27FC236}">
                            <a16:creationId xmlns:a16="http://schemas.microsoft.com/office/drawing/2014/main" id="{53C8FBDB-66CE-75BA-D5D9-50B9A8F89B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330" y="5504260"/>
                        <a:ext cx="467916" cy="467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57">
            <a:extLst>
              <a:ext uri="{FF2B5EF4-FFF2-40B4-BE49-F238E27FC236}">
                <a16:creationId xmlns:a16="http://schemas.microsoft.com/office/drawing/2014/main" id="{546CFF3B-EBE2-7788-A513-68EBA7E65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593" y="5049441"/>
            <a:ext cx="5033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Day 1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Rectangle 258">
            <a:extLst>
              <a:ext uri="{FF2B5EF4-FFF2-40B4-BE49-F238E27FC236}">
                <a16:creationId xmlns:a16="http://schemas.microsoft.com/office/drawing/2014/main" id="{D7B2C7E6-5636-3EC0-A80F-5E916B697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518" y="5049441"/>
            <a:ext cx="5033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Day 7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259">
            <a:extLst>
              <a:ext uri="{FF2B5EF4-FFF2-40B4-BE49-F238E27FC236}">
                <a16:creationId xmlns:a16="http://schemas.microsoft.com/office/drawing/2014/main" id="{55D3C7F4-44FF-6C0A-4AF9-95032D710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437" y="5049441"/>
            <a:ext cx="6107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Day 10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31177CE-5DA2-2E7E-07E7-DEB93515F62E}"/>
              </a:ext>
            </a:extLst>
          </p:cNvPr>
          <p:cNvSpPr txBox="1"/>
          <p:nvPr/>
        </p:nvSpPr>
        <p:spPr>
          <a:xfrm>
            <a:off x="4742995" y="291562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6F7DF38-3DBF-0EA1-B5F9-6E68B3136F83}"/>
              </a:ext>
            </a:extLst>
          </p:cNvPr>
          <p:cNvSpPr txBox="1"/>
          <p:nvPr/>
        </p:nvSpPr>
        <p:spPr>
          <a:xfrm>
            <a:off x="6007618" y="24312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4065331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ChangeArrowheads="1"/>
          </p:cNvSpPr>
          <p:nvPr/>
        </p:nvSpPr>
        <p:spPr bwMode="auto">
          <a:xfrm>
            <a:off x="827088" y="2420938"/>
            <a:ext cx="7486650" cy="1655762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2400" u="sng"/>
          </a:p>
        </p:txBody>
      </p:sp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838200" y="2565400"/>
            <a:ext cx="7467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Clr>
                <a:srgbClr val="FFFF00"/>
              </a:buClr>
              <a:buFont typeface="Tahoma" pitchFamily="34" charset="0"/>
              <a:buNone/>
            </a:pPr>
            <a:r>
              <a:rPr lang="cs-CZ" altLang="cs-CZ" sz="2800" i="1">
                <a:solidFill>
                  <a:schemeClr val="bg1"/>
                </a:solidFill>
                <a:latin typeface="Arial" charset="0"/>
              </a:rPr>
              <a:t>CARDIAC HYPOXIA 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Clr>
                <a:srgbClr val="FFFF00"/>
              </a:buClr>
              <a:buFont typeface="Tahoma" pitchFamily="34" charset="0"/>
              <a:buNone/>
            </a:pPr>
            <a:r>
              <a:rPr lang="cs-CZ" altLang="cs-CZ" sz="2800" i="1">
                <a:solidFill>
                  <a:schemeClr val="bg1"/>
                </a:solidFill>
                <a:latin typeface="Arial" charset="0"/>
              </a:rPr>
              <a:t>DURING PERINATAL PERIOD</a:t>
            </a:r>
          </a:p>
        </p:txBody>
      </p:sp>
      <p:graphicFrame>
        <p:nvGraphicFramePr>
          <p:cNvPr id="384004" name="Object 4"/>
          <p:cNvGraphicFramePr>
            <a:graphicFrameLocks noChangeAspect="1"/>
          </p:cNvGraphicFramePr>
          <p:nvPr/>
        </p:nvGraphicFramePr>
        <p:xfrm>
          <a:off x="0" y="6413500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13500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ChangeArrowheads="1"/>
          </p:cNvSpPr>
          <p:nvPr/>
        </p:nvSpPr>
        <p:spPr bwMode="auto">
          <a:xfrm>
            <a:off x="762000" y="1916113"/>
            <a:ext cx="7772400" cy="3036887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24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354307" name="Object 3"/>
          <p:cNvGraphicFramePr>
            <a:graphicFrameLocks noChangeAspect="1"/>
          </p:cNvGraphicFramePr>
          <p:nvPr/>
        </p:nvGraphicFramePr>
        <p:xfrm>
          <a:off x="282575" y="6302375"/>
          <a:ext cx="5556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3543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6302375"/>
                        <a:ext cx="5556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1546225" y="2276475"/>
            <a:ext cx="6257925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„ </a:t>
            </a:r>
            <a:r>
              <a:rPr kumimoji="0" lang="cs-CZ" altLang="cs-CZ" sz="3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…tissues are </a:t>
            </a:r>
            <a:r>
              <a:rPr kumimoji="0" lang="cs-CZ" altLang="cs-CZ" sz="3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</a:t>
            </a:r>
            <a:r>
              <a:rPr kumimoji="0" lang="cs-CZ" altLang="cs-CZ" sz="3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most sensitive to injury during the period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of the intensive growth…“</a:t>
            </a:r>
            <a:endParaRPr kumimoji="0" lang="en-US" altLang="cs-CZ" sz="32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17463" y="785813"/>
            <a:ext cx="9150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CONCEPT OF CRITICAL DEVELOPMENTAL PERIODS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5181600" y="5638800"/>
            <a:ext cx="3316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Stockard, 1921, Child, 1941</a:t>
            </a:r>
          </a:p>
        </p:txBody>
      </p:sp>
    </p:spTree>
    <p:extLst>
      <p:ext uri="{BB962C8B-B14F-4D97-AF65-F5344CB8AC3E}">
        <p14:creationId xmlns:p14="http://schemas.microsoft.com/office/powerpoint/2010/main" val="24218384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812800" y="2590800"/>
            <a:ext cx="7721600" cy="2743200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7379" name="Text Box 3"/>
          <p:cNvSpPr txBox="1">
            <a:spLocks noChangeArrowheads="1"/>
          </p:cNvSpPr>
          <p:nvPr/>
        </p:nvSpPr>
        <p:spPr bwMode="auto">
          <a:xfrm>
            <a:off x="990600" y="3200400"/>
            <a:ext cx="73596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4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period of the most dramatic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4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developmental cardiac changes</a:t>
            </a:r>
            <a:endParaRPr kumimoji="0" lang="cs-CZ" altLang="cs-CZ" sz="4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4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357380" name="Object 4"/>
          <p:cNvGraphicFramePr>
            <a:graphicFrameLocks noChangeAspect="1"/>
          </p:cNvGraphicFramePr>
          <p:nvPr/>
        </p:nvGraphicFramePr>
        <p:xfrm>
          <a:off x="228600" y="60198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3573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0198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1219200" y="990600"/>
            <a:ext cx="690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PERINATAL</a:t>
            </a:r>
            <a:r>
              <a:rPr kumimoji="0" lang="en-US" altLang="cs-CZ" sz="3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PERIOD</a:t>
            </a:r>
            <a:endParaRPr kumimoji="0" lang="cs-CZ" altLang="cs-CZ" sz="3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late prenatal plus early postnatal</a:t>
            </a:r>
          </a:p>
        </p:txBody>
      </p:sp>
    </p:spTree>
    <p:extLst>
      <p:ext uri="{BB962C8B-B14F-4D97-AF65-F5344CB8AC3E}">
        <p14:creationId xmlns:p14="http://schemas.microsoft.com/office/powerpoint/2010/main" val="18451182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ChangeArrowheads="1"/>
          </p:cNvSpPr>
          <p:nvPr/>
        </p:nvSpPr>
        <p:spPr bwMode="auto">
          <a:xfrm>
            <a:off x="827584" y="1844675"/>
            <a:ext cx="7352883" cy="4419600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9427" name="Freeform 3"/>
          <p:cNvSpPr>
            <a:spLocks/>
          </p:cNvSpPr>
          <p:nvPr/>
        </p:nvSpPr>
        <p:spPr bwMode="auto">
          <a:xfrm>
            <a:off x="3325813" y="2701925"/>
            <a:ext cx="3768725" cy="1717675"/>
          </a:xfrm>
          <a:custGeom>
            <a:avLst/>
            <a:gdLst>
              <a:gd name="T0" fmla="*/ 0 w 2400"/>
              <a:gd name="T1" fmla="*/ 2147483647 h 1082"/>
              <a:gd name="T2" fmla="*/ 2147483647 w 2400"/>
              <a:gd name="T3" fmla="*/ 2147483647 h 1082"/>
              <a:gd name="T4" fmla="*/ 2147483647 w 2400"/>
              <a:gd name="T5" fmla="*/ 2147483647 h 1082"/>
              <a:gd name="T6" fmla="*/ 2147483647 w 2400"/>
              <a:gd name="T7" fmla="*/ 2147483647 h 1082"/>
              <a:gd name="T8" fmla="*/ 2147483647 w 2400"/>
              <a:gd name="T9" fmla="*/ 2147483647 h 1082"/>
              <a:gd name="T10" fmla="*/ 2147483647 w 2400"/>
              <a:gd name="T11" fmla="*/ 2147483647 h 10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0"/>
              <a:gd name="T19" fmla="*/ 0 h 1082"/>
              <a:gd name="T20" fmla="*/ 2400 w 2400"/>
              <a:gd name="T21" fmla="*/ 1082 h 10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0" h="1082">
                <a:moveTo>
                  <a:pt x="0" y="1082"/>
                </a:moveTo>
                <a:cubicBezTo>
                  <a:pt x="38" y="992"/>
                  <a:pt x="104" y="710"/>
                  <a:pt x="228" y="542"/>
                </a:cubicBezTo>
                <a:cubicBezTo>
                  <a:pt x="352" y="374"/>
                  <a:pt x="552" y="148"/>
                  <a:pt x="744" y="74"/>
                </a:cubicBezTo>
                <a:cubicBezTo>
                  <a:pt x="936" y="0"/>
                  <a:pt x="1176" y="42"/>
                  <a:pt x="1380" y="98"/>
                </a:cubicBezTo>
                <a:cubicBezTo>
                  <a:pt x="1584" y="154"/>
                  <a:pt x="1798" y="350"/>
                  <a:pt x="1968" y="410"/>
                </a:cubicBezTo>
                <a:cubicBezTo>
                  <a:pt x="2138" y="470"/>
                  <a:pt x="2328" y="450"/>
                  <a:pt x="2400" y="458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2465388" y="355600"/>
            <a:ext cx="4568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CARDIAC DEVELOPMENT</a:t>
            </a:r>
          </a:p>
        </p:txBody>
      </p:sp>
      <p:sp>
        <p:nvSpPr>
          <p:cNvPr id="359429" name="Text Box 5"/>
          <p:cNvSpPr txBox="1">
            <a:spLocks noChangeArrowheads="1"/>
          </p:cNvSpPr>
          <p:nvPr/>
        </p:nvSpPr>
        <p:spPr bwMode="auto">
          <a:xfrm>
            <a:off x="3036888" y="889000"/>
            <a:ext cx="3311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index of contractility</a:t>
            </a:r>
          </a:p>
        </p:txBody>
      </p:sp>
      <p:graphicFrame>
        <p:nvGraphicFramePr>
          <p:cNvPr id="359430" name="Object 2"/>
          <p:cNvGraphicFramePr>
            <a:graphicFrameLocks noChangeAspect="1"/>
          </p:cNvGraphicFramePr>
          <p:nvPr/>
        </p:nvGraphicFramePr>
        <p:xfrm>
          <a:off x="301625" y="6172200"/>
          <a:ext cx="5413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3594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6172200"/>
                        <a:ext cx="54133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9431" name="Group 10"/>
          <p:cNvGrpSpPr>
            <a:grpSpLocks noChangeAspect="1"/>
          </p:cNvGrpSpPr>
          <p:nvPr/>
        </p:nvGrpSpPr>
        <p:grpSpPr bwMode="auto">
          <a:xfrm>
            <a:off x="1619250" y="1989138"/>
            <a:ext cx="6396038" cy="4141787"/>
            <a:chOff x="1040" y="1248"/>
            <a:chExt cx="4029" cy="2609"/>
          </a:xfrm>
        </p:grpSpPr>
        <p:sp>
          <p:nvSpPr>
            <p:cNvPr id="359432" name="AutoShape 9"/>
            <p:cNvSpPr>
              <a:spLocks noChangeAspect="1" noChangeArrowheads="1" noTextEdit="1"/>
            </p:cNvSpPr>
            <p:nvPr/>
          </p:nvSpPr>
          <p:spPr bwMode="auto">
            <a:xfrm>
              <a:off x="1040" y="1248"/>
              <a:ext cx="4029" cy="2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33" name="Freeform 11"/>
            <p:cNvSpPr>
              <a:spLocks/>
            </p:cNvSpPr>
            <p:nvPr/>
          </p:nvSpPr>
          <p:spPr bwMode="auto">
            <a:xfrm>
              <a:off x="2025" y="2701"/>
              <a:ext cx="59" cy="0"/>
            </a:xfrm>
            <a:custGeom>
              <a:avLst/>
              <a:gdLst>
                <a:gd name="T0" fmla="*/ 0 w 37"/>
                <a:gd name="T1" fmla="*/ 4311111 w 37"/>
                <a:gd name="T2" fmla="*/ 0 w 37"/>
                <a:gd name="T3" fmla="*/ 0 60000 65536"/>
                <a:gd name="T4" fmla="*/ 0 60000 65536"/>
                <a:gd name="T5" fmla="*/ 0 60000 65536"/>
                <a:gd name="T6" fmla="*/ 0 w 37"/>
                <a:gd name="T7" fmla="*/ 37 w 3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">
                  <a:moveTo>
                    <a:pt x="0" y="0"/>
                  </a:move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34" name="Line 12"/>
            <p:cNvSpPr>
              <a:spLocks noChangeShapeType="1"/>
            </p:cNvSpPr>
            <p:nvPr/>
          </p:nvSpPr>
          <p:spPr bwMode="auto">
            <a:xfrm>
              <a:off x="2054" y="2701"/>
              <a:ext cx="0" cy="161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35" name="Freeform 13"/>
            <p:cNvSpPr>
              <a:spLocks/>
            </p:cNvSpPr>
            <p:nvPr/>
          </p:nvSpPr>
          <p:spPr bwMode="auto">
            <a:xfrm>
              <a:off x="2025" y="2862"/>
              <a:ext cx="59" cy="0"/>
            </a:xfrm>
            <a:custGeom>
              <a:avLst/>
              <a:gdLst>
                <a:gd name="T0" fmla="*/ 0 w 37"/>
                <a:gd name="T1" fmla="*/ 4311111 w 37"/>
                <a:gd name="T2" fmla="*/ 0 w 37"/>
                <a:gd name="T3" fmla="*/ 0 60000 65536"/>
                <a:gd name="T4" fmla="*/ 0 60000 65536"/>
                <a:gd name="T5" fmla="*/ 0 60000 65536"/>
                <a:gd name="T6" fmla="*/ 0 w 37"/>
                <a:gd name="T7" fmla="*/ 37 w 3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">
                  <a:moveTo>
                    <a:pt x="0" y="0"/>
                  </a:move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36" name="Freeform 14"/>
            <p:cNvSpPr>
              <a:spLocks/>
            </p:cNvSpPr>
            <p:nvPr/>
          </p:nvSpPr>
          <p:spPr bwMode="auto">
            <a:xfrm>
              <a:off x="2130" y="2428"/>
              <a:ext cx="59" cy="0"/>
            </a:xfrm>
            <a:custGeom>
              <a:avLst/>
              <a:gdLst>
                <a:gd name="T0" fmla="*/ 0 w 37"/>
                <a:gd name="T1" fmla="*/ 4311111 w 37"/>
                <a:gd name="T2" fmla="*/ 0 w 37"/>
                <a:gd name="T3" fmla="*/ 0 60000 65536"/>
                <a:gd name="T4" fmla="*/ 0 60000 65536"/>
                <a:gd name="T5" fmla="*/ 0 60000 65536"/>
                <a:gd name="T6" fmla="*/ 0 w 37"/>
                <a:gd name="T7" fmla="*/ 37 w 3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">
                  <a:moveTo>
                    <a:pt x="0" y="0"/>
                  </a:move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37" name="Line 15"/>
            <p:cNvSpPr>
              <a:spLocks noChangeShapeType="1"/>
            </p:cNvSpPr>
            <p:nvPr/>
          </p:nvSpPr>
          <p:spPr bwMode="auto">
            <a:xfrm>
              <a:off x="2159" y="2428"/>
              <a:ext cx="0" cy="129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38" name="Freeform 16"/>
            <p:cNvSpPr>
              <a:spLocks/>
            </p:cNvSpPr>
            <p:nvPr/>
          </p:nvSpPr>
          <p:spPr bwMode="auto">
            <a:xfrm>
              <a:off x="2130" y="2557"/>
              <a:ext cx="59" cy="0"/>
            </a:xfrm>
            <a:custGeom>
              <a:avLst/>
              <a:gdLst>
                <a:gd name="T0" fmla="*/ 0 w 37"/>
                <a:gd name="T1" fmla="*/ 4311111 w 37"/>
                <a:gd name="T2" fmla="*/ 0 w 37"/>
                <a:gd name="T3" fmla="*/ 0 60000 65536"/>
                <a:gd name="T4" fmla="*/ 0 60000 65536"/>
                <a:gd name="T5" fmla="*/ 0 60000 65536"/>
                <a:gd name="T6" fmla="*/ 0 w 37"/>
                <a:gd name="T7" fmla="*/ 37 w 3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">
                  <a:moveTo>
                    <a:pt x="0" y="0"/>
                  </a:move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39" name="Freeform 17"/>
            <p:cNvSpPr>
              <a:spLocks/>
            </p:cNvSpPr>
            <p:nvPr/>
          </p:nvSpPr>
          <p:spPr bwMode="auto">
            <a:xfrm>
              <a:off x="2210" y="2219"/>
              <a:ext cx="58" cy="0"/>
            </a:xfrm>
            <a:custGeom>
              <a:avLst/>
              <a:gdLst>
                <a:gd name="T0" fmla="*/ 0 w 37"/>
                <a:gd name="T1" fmla="*/ 2815217 w 37"/>
                <a:gd name="T2" fmla="*/ 0 w 37"/>
                <a:gd name="T3" fmla="*/ 0 60000 65536"/>
                <a:gd name="T4" fmla="*/ 0 60000 65536"/>
                <a:gd name="T5" fmla="*/ 0 60000 65536"/>
                <a:gd name="T6" fmla="*/ 0 w 37"/>
                <a:gd name="T7" fmla="*/ 37 w 3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">
                  <a:moveTo>
                    <a:pt x="0" y="0"/>
                  </a:move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40" name="Line 18"/>
            <p:cNvSpPr>
              <a:spLocks noChangeShapeType="1"/>
            </p:cNvSpPr>
            <p:nvPr/>
          </p:nvSpPr>
          <p:spPr bwMode="auto">
            <a:xfrm>
              <a:off x="2238" y="2219"/>
              <a:ext cx="0" cy="129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41" name="Freeform 19"/>
            <p:cNvSpPr>
              <a:spLocks/>
            </p:cNvSpPr>
            <p:nvPr/>
          </p:nvSpPr>
          <p:spPr bwMode="auto">
            <a:xfrm>
              <a:off x="2210" y="2348"/>
              <a:ext cx="58" cy="0"/>
            </a:xfrm>
            <a:custGeom>
              <a:avLst/>
              <a:gdLst>
                <a:gd name="T0" fmla="*/ 0 w 37"/>
                <a:gd name="T1" fmla="*/ 2815217 w 37"/>
                <a:gd name="T2" fmla="*/ 0 w 37"/>
                <a:gd name="T3" fmla="*/ 0 60000 65536"/>
                <a:gd name="T4" fmla="*/ 0 60000 65536"/>
                <a:gd name="T5" fmla="*/ 0 60000 65536"/>
                <a:gd name="T6" fmla="*/ 0 w 37"/>
                <a:gd name="T7" fmla="*/ 37 w 3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">
                  <a:moveTo>
                    <a:pt x="0" y="0"/>
                  </a:move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42" name="Freeform 20"/>
            <p:cNvSpPr>
              <a:spLocks/>
            </p:cNvSpPr>
            <p:nvPr/>
          </p:nvSpPr>
          <p:spPr bwMode="auto">
            <a:xfrm>
              <a:off x="2420" y="2026"/>
              <a:ext cx="58" cy="0"/>
            </a:xfrm>
            <a:custGeom>
              <a:avLst/>
              <a:gdLst>
                <a:gd name="T0" fmla="*/ 0 w 37"/>
                <a:gd name="T1" fmla="*/ 2815217 w 37"/>
                <a:gd name="T2" fmla="*/ 0 w 37"/>
                <a:gd name="T3" fmla="*/ 0 60000 65536"/>
                <a:gd name="T4" fmla="*/ 0 60000 65536"/>
                <a:gd name="T5" fmla="*/ 0 60000 65536"/>
                <a:gd name="T6" fmla="*/ 0 w 37"/>
                <a:gd name="T7" fmla="*/ 37 w 3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">
                  <a:moveTo>
                    <a:pt x="0" y="0"/>
                  </a:move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43" name="Line 21"/>
            <p:cNvSpPr>
              <a:spLocks noChangeShapeType="1"/>
            </p:cNvSpPr>
            <p:nvPr/>
          </p:nvSpPr>
          <p:spPr bwMode="auto">
            <a:xfrm>
              <a:off x="2448" y="2026"/>
              <a:ext cx="0" cy="161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44" name="Freeform 22"/>
            <p:cNvSpPr>
              <a:spLocks/>
            </p:cNvSpPr>
            <p:nvPr/>
          </p:nvSpPr>
          <p:spPr bwMode="auto">
            <a:xfrm>
              <a:off x="2420" y="2187"/>
              <a:ext cx="58" cy="0"/>
            </a:xfrm>
            <a:custGeom>
              <a:avLst/>
              <a:gdLst>
                <a:gd name="T0" fmla="*/ 0 w 37"/>
                <a:gd name="T1" fmla="*/ 2815217 w 37"/>
                <a:gd name="T2" fmla="*/ 0 w 37"/>
                <a:gd name="T3" fmla="*/ 0 60000 65536"/>
                <a:gd name="T4" fmla="*/ 0 60000 65536"/>
                <a:gd name="T5" fmla="*/ 0 60000 65536"/>
                <a:gd name="T6" fmla="*/ 0 w 37"/>
                <a:gd name="T7" fmla="*/ 37 w 3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">
                  <a:moveTo>
                    <a:pt x="0" y="0"/>
                  </a:move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45" name="Freeform 23"/>
            <p:cNvSpPr>
              <a:spLocks/>
            </p:cNvSpPr>
            <p:nvPr/>
          </p:nvSpPr>
          <p:spPr bwMode="auto">
            <a:xfrm>
              <a:off x="2814" y="1624"/>
              <a:ext cx="59" cy="0"/>
            </a:xfrm>
            <a:custGeom>
              <a:avLst/>
              <a:gdLst>
                <a:gd name="T0" fmla="*/ 0 w 37"/>
                <a:gd name="T1" fmla="*/ 4311111 w 37"/>
                <a:gd name="T2" fmla="*/ 0 w 37"/>
                <a:gd name="T3" fmla="*/ 0 60000 65536"/>
                <a:gd name="T4" fmla="*/ 0 60000 65536"/>
                <a:gd name="T5" fmla="*/ 0 60000 65536"/>
                <a:gd name="T6" fmla="*/ 0 w 37"/>
                <a:gd name="T7" fmla="*/ 37 w 3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">
                  <a:moveTo>
                    <a:pt x="0" y="0"/>
                  </a:move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46" name="Line 24"/>
            <p:cNvSpPr>
              <a:spLocks noChangeShapeType="1"/>
            </p:cNvSpPr>
            <p:nvPr/>
          </p:nvSpPr>
          <p:spPr bwMode="auto">
            <a:xfrm>
              <a:off x="2843" y="1624"/>
              <a:ext cx="0" cy="257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47" name="Freeform 25"/>
            <p:cNvSpPr>
              <a:spLocks/>
            </p:cNvSpPr>
            <p:nvPr/>
          </p:nvSpPr>
          <p:spPr bwMode="auto">
            <a:xfrm>
              <a:off x="2814" y="1881"/>
              <a:ext cx="59" cy="0"/>
            </a:xfrm>
            <a:custGeom>
              <a:avLst/>
              <a:gdLst>
                <a:gd name="T0" fmla="*/ 0 w 37"/>
                <a:gd name="T1" fmla="*/ 4311111 w 37"/>
                <a:gd name="T2" fmla="*/ 0 w 37"/>
                <a:gd name="T3" fmla="*/ 0 60000 65536"/>
                <a:gd name="T4" fmla="*/ 0 60000 65536"/>
                <a:gd name="T5" fmla="*/ 0 60000 65536"/>
                <a:gd name="T6" fmla="*/ 0 w 37"/>
                <a:gd name="T7" fmla="*/ 37 w 3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">
                  <a:moveTo>
                    <a:pt x="0" y="0"/>
                  </a:move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48" name="Freeform 26"/>
            <p:cNvSpPr>
              <a:spLocks/>
            </p:cNvSpPr>
            <p:nvPr/>
          </p:nvSpPr>
          <p:spPr bwMode="auto">
            <a:xfrm>
              <a:off x="3207" y="1737"/>
              <a:ext cx="59" cy="0"/>
            </a:xfrm>
            <a:custGeom>
              <a:avLst/>
              <a:gdLst>
                <a:gd name="T0" fmla="*/ 0 w 37"/>
                <a:gd name="T1" fmla="*/ 4311111 w 37"/>
                <a:gd name="T2" fmla="*/ 0 w 37"/>
                <a:gd name="T3" fmla="*/ 0 60000 65536"/>
                <a:gd name="T4" fmla="*/ 0 60000 65536"/>
                <a:gd name="T5" fmla="*/ 0 60000 65536"/>
                <a:gd name="T6" fmla="*/ 0 w 37"/>
                <a:gd name="T7" fmla="*/ 37 w 3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">
                  <a:moveTo>
                    <a:pt x="0" y="0"/>
                  </a:move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49" name="Line 27"/>
            <p:cNvSpPr>
              <a:spLocks noChangeShapeType="1"/>
            </p:cNvSpPr>
            <p:nvPr/>
          </p:nvSpPr>
          <p:spPr bwMode="auto">
            <a:xfrm>
              <a:off x="3236" y="1737"/>
              <a:ext cx="0" cy="289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50" name="Freeform 28"/>
            <p:cNvSpPr>
              <a:spLocks/>
            </p:cNvSpPr>
            <p:nvPr/>
          </p:nvSpPr>
          <p:spPr bwMode="auto">
            <a:xfrm>
              <a:off x="3207" y="2026"/>
              <a:ext cx="59" cy="0"/>
            </a:xfrm>
            <a:custGeom>
              <a:avLst/>
              <a:gdLst>
                <a:gd name="T0" fmla="*/ 0 w 37"/>
                <a:gd name="T1" fmla="*/ 4311111 w 37"/>
                <a:gd name="T2" fmla="*/ 0 w 37"/>
                <a:gd name="T3" fmla="*/ 0 60000 65536"/>
                <a:gd name="T4" fmla="*/ 0 60000 65536"/>
                <a:gd name="T5" fmla="*/ 0 60000 65536"/>
                <a:gd name="T6" fmla="*/ 0 w 37"/>
                <a:gd name="T7" fmla="*/ 37 w 3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">
                  <a:moveTo>
                    <a:pt x="0" y="0"/>
                  </a:move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51" name="Freeform 29"/>
            <p:cNvSpPr>
              <a:spLocks/>
            </p:cNvSpPr>
            <p:nvPr/>
          </p:nvSpPr>
          <p:spPr bwMode="auto">
            <a:xfrm>
              <a:off x="3602" y="1640"/>
              <a:ext cx="59" cy="0"/>
            </a:xfrm>
            <a:custGeom>
              <a:avLst/>
              <a:gdLst>
                <a:gd name="T0" fmla="*/ 0 w 37"/>
                <a:gd name="T1" fmla="*/ 4311111 w 37"/>
                <a:gd name="T2" fmla="*/ 0 w 37"/>
                <a:gd name="T3" fmla="*/ 0 60000 65536"/>
                <a:gd name="T4" fmla="*/ 0 60000 65536"/>
                <a:gd name="T5" fmla="*/ 0 60000 65536"/>
                <a:gd name="T6" fmla="*/ 0 w 37"/>
                <a:gd name="T7" fmla="*/ 37 w 3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">
                  <a:moveTo>
                    <a:pt x="0" y="0"/>
                  </a:move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52" name="Line 30"/>
            <p:cNvSpPr>
              <a:spLocks noChangeShapeType="1"/>
            </p:cNvSpPr>
            <p:nvPr/>
          </p:nvSpPr>
          <p:spPr bwMode="auto">
            <a:xfrm>
              <a:off x="3631" y="1640"/>
              <a:ext cx="0" cy="322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53" name="Freeform 31"/>
            <p:cNvSpPr>
              <a:spLocks/>
            </p:cNvSpPr>
            <p:nvPr/>
          </p:nvSpPr>
          <p:spPr bwMode="auto">
            <a:xfrm>
              <a:off x="3602" y="1962"/>
              <a:ext cx="59" cy="0"/>
            </a:xfrm>
            <a:custGeom>
              <a:avLst/>
              <a:gdLst>
                <a:gd name="T0" fmla="*/ 0 w 37"/>
                <a:gd name="T1" fmla="*/ 4311111 w 37"/>
                <a:gd name="T2" fmla="*/ 0 w 37"/>
                <a:gd name="T3" fmla="*/ 0 60000 65536"/>
                <a:gd name="T4" fmla="*/ 0 60000 65536"/>
                <a:gd name="T5" fmla="*/ 0 60000 65536"/>
                <a:gd name="T6" fmla="*/ 0 w 37"/>
                <a:gd name="T7" fmla="*/ 37 w 3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">
                  <a:moveTo>
                    <a:pt x="0" y="0"/>
                  </a:move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54" name="Freeform 32"/>
            <p:cNvSpPr>
              <a:spLocks/>
            </p:cNvSpPr>
            <p:nvPr/>
          </p:nvSpPr>
          <p:spPr bwMode="auto">
            <a:xfrm>
              <a:off x="4390" y="2026"/>
              <a:ext cx="58" cy="0"/>
            </a:xfrm>
            <a:custGeom>
              <a:avLst/>
              <a:gdLst>
                <a:gd name="T0" fmla="*/ 0 w 37"/>
                <a:gd name="T1" fmla="*/ 2815217 w 37"/>
                <a:gd name="T2" fmla="*/ 0 w 37"/>
                <a:gd name="T3" fmla="*/ 0 60000 65536"/>
                <a:gd name="T4" fmla="*/ 0 60000 65536"/>
                <a:gd name="T5" fmla="*/ 0 60000 65536"/>
                <a:gd name="T6" fmla="*/ 0 w 37"/>
                <a:gd name="T7" fmla="*/ 37 w 3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">
                  <a:moveTo>
                    <a:pt x="0" y="0"/>
                  </a:move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55" name="Line 33"/>
            <p:cNvSpPr>
              <a:spLocks noChangeShapeType="1"/>
            </p:cNvSpPr>
            <p:nvPr/>
          </p:nvSpPr>
          <p:spPr bwMode="auto">
            <a:xfrm>
              <a:off x="4418" y="2026"/>
              <a:ext cx="0" cy="257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56" name="Freeform 34"/>
            <p:cNvSpPr>
              <a:spLocks/>
            </p:cNvSpPr>
            <p:nvPr/>
          </p:nvSpPr>
          <p:spPr bwMode="auto">
            <a:xfrm>
              <a:off x="4390" y="2283"/>
              <a:ext cx="58" cy="0"/>
            </a:xfrm>
            <a:custGeom>
              <a:avLst/>
              <a:gdLst>
                <a:gd name="T0" fmla="*/ 0 w 37"/>
                <a:gd name="T1" fmla="*/ 2815217 w 37"/>
                <a:gd name="T2" fmla="*/ 0 w 37"/>
                <a:gd name="T3" fmla="*/ 0 60000 65536"/>
                <a:gd name="T4" fmla="*/ 0 60000 65536"/>
                <a:gd name="T5" fmla="*/ 0 60000 65536"/>
                <a:gd name="T6" fmla="*/ 0 w 37"/>
                <a:gd name="T7" fmla="*/ 37 w 3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">
                  <a:moveTo>
                    <a:pt x="0" y="0"/>
                  </a:move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57" name="Oval 35"/>
            <p:cNvSpPr>
              <a:spLocks noChangeArrowheads="1"/>
            </p:cNvSpPr>
            <p:nvPr/>
          </p:nvSpPr>
          <p:spPr bwMode="auto">
            <a:xfrm>
              <a:off x="2025" y="2753"/>
              <a:ext cx="59" cy="5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58" name="Oval 36"/>
            <p:cNvSpPr>
              <a:spLocks noChangeArrowheads="1"/>
            </p:cNvSpPr>
            <p:nvPr/>
          </p:nvSpPr>
          <p:spPr bwMode="auto">
            <a:xfrm>
              <a:off x="2130" y="2463"/>
              <a:ext cx="59" cy="6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59" name="Oval 37"/>
            <p:cNvSpPr>
              <a:spLocks noChangeArrowheads="1"/>
            </p:cNvSpPr>
            <p:nvPr/>
          </p:nvSpPr>
          <p:spPr bwMode="auto">
            <a:xfrm>
              <a:off x="2210" y="2254"/>
              <a:ext cx="58" cy="6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60" name="Oval 38"/>
            <p:cNvSpPr>
              <a:spLocks noChangeArrowheads="1"/>
            </p:cNvSpPr>
            <p:nvPr/>
          </p:nvSpPr>
          <p:spPr bwMode="auto">
            <a:xfrm>
              <a:off x="2420" y="2077"/>
              <a:ext cx="58" cy="6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61" name="Oval 39"/>
            <p:cNvSpPr>
              <a:spLocks noChangeArrowheads="1"/>
            </p:cNvSpPr>
            <p:nvPr/>
          </p:nvSpPr>
          <p:spPr bwMode="auto">
            <a:xfrm>
              <a:off x="2814" y="1724"/>
              <a:ext cx="59" cy="5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62" name="Oval 40"/>
            <p:cNvSpPr>
              <a:spLocks noChangeArrowheads="1"/>
            </p:cNvSpPr>
            <p:nvPr/>
          </p:nvSpPr>
          <p:spPr bwMode="auto">
            <a:xfrm>
              <a:off x="3207" y="1852"/>
              <a:ext cx="59" cy="6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63" name="Oval 41"/>
            <p:cNvSpPr>
              <a:spLocks noChangeArrowheads="1"/>
            </p:cNvSpPr>
            <p:nvPr/>
          </p:nvSpPr>
          <p:spPr bwMode="auto">
            <a:xfrm>
              <a:off x="3602" y="1772"/>
              <a:ext cx="59" cy="6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64" name="Oval 42"/>
            <p:cNvSpPr>
              <a:spLocks noChangeArrowheads="1"/>
            </p:cNvSpPr>
            <p:nvPr/>
          </p:nvSpPr>
          <p:spPr bwMode="auto">
            <a:xfrm>
              <a:off x="4390" y="2126"/>
              <a:ext cx="58" cy="5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65" name="Line 43"/>
            <p:cNvSpPr>
              <a:spLocks noChangeShapeType="1"/>
            </p:cNvSpPr>
            <p:nvPr/>
          </p:nvSpPr>
          <p:spPr bwMode="auto">
            <a:xfrm>
              <a:off x="1818" y="3360"/>
              <a:ext cx="2864" cy="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66" name="Line 44"/>
            <p:cNvSpPr>
              <a:spLocks noChangeShapeType="1"/>
            </p:cNvSpPr>
            <p:nvPr/>
          </p:nvSpPr>
          <p:spPr bwMode="auto">
            <a:xfrm>
              <a:off x="2054" y="3360"/>
              <a:ext cx="0" cy="53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67" name="Rectangle 45"/>
            <p:cNvSpPr>
              <a:spLocks noChangeArrowheads="1"/>
            </p:cNvSpPr>
            <p:nvPr/>
          </p:nvSpPr>
          <p:spPr bwMode="auto">
            <a:xfrm>
              <a:off x="2009" y="3433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</a:t>
              </a: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68" name="Line 46"/>
            <p:cNvSpPr>
              <a:spLocks noChangeShapeType="1"/>
            </p:cNvSpPr>
            <p:nvPr/>
          </p:nvSpPr>
          <p:spPr bwMode="auto">
            <a:xfrm>
              <a:off x="2316" y="3360"/>
              <a:ext cx="0" cy="53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69" name="Rectangle 47"/>
            <p:cNvSpPr>
              <a:spLocks noChangeArrowheads="1"/>
            </p:cNvSpPr>
            <p:nvPr/>
          </p:nvSpPr>
          <p:spPr bwMode="auto">
            <a:xfrm>
              <a:off x="2227" y="343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10</a:t>
              </a: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70" name="Line 48"/>
            <p:cNvSpPr>
              <a:spLocks noChangeShapeType="1"/>
            </p:cNvSpPr>
            <p:nvPr/>
          </p:nvSpPr>
          <p:spPr bwMode="auto">
            <a:xfrm>
              <a:off x="2579" y="3360"/>
              <a:ext cx="0" cy="53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71" name="Rectangle 49"/>
            <p:cNvSpPr>
              <a:spLocks noChangeArrowheads="1"/>
            </p:cNvSpPr>
            <p:nvPr/>
          </p:nvSpPr>
          <p:spPr bwMode="auto">
            <a:xfrm>
              <a:off x="2490" y="343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20</a:t>
              </a: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72" name="Line 50"/>
            <p:cNvSpPr>
              <a:spLocks noChangeShapeType="1"/>
            </p:cNvSpPr>
            <p:nvPr/>
          </p:nvSpPr>
          <p:spPr bwMode="auto">
            <a:xfrm>
              <a:off x="2843" y="3360"/>
              <a:ext cx="0" cy="53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73" name="Rectangle 51"/>
            <p:cNvSpPr>
              <a:spLocks noChangeArrowheads="1"/>
            </p:cNvSpPr>
            <p:nvPr/>
          </p:nvSpPr>
          <p:spPr bwMode="auto">
            <a:xfrm>
              <a:off x="2754" y="343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30</a:t>
              </a: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74" name="Line 52"/>
            <p:cNvSpPr>
              <a:spLocks noChangeShapeType="1"/>
            </p:cNvSpPr>
            <p:nvPr/>
          </p:nvSpPr>
          <p:spPr bwMode="auto">
            <a:xfrm>
              <a:off x="3105" y="3360"/>
              <a:ext cx="0" cy="53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75" name="Rectangle 53"/>
            <p:cNvSpPr>
              <a:spLocks noChangeArrowheads="1"/>
            </p:cNvSpPr>
            <p:nvPr/>
          </p:nvSpPr>
          <p:spPr bwMode="auto">
            <a:xfrm>
              <a:off x="3016" y="343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40</a:t>
              </a: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76" name="Line 54"/>
            <p:cNvSpPr>
              <a:spLocks noChangeShapeType="1"/>
            </p:cNvSpPr>
            <p:nvPr/>
          </p:nvSpPr>
          <p:spPr bwMode="auto">
            <a:xfrm>
              <a:off x="3368" y="3360"/>
              <a:ext cx="0" cy="53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77" name="Rectangle 55"/>
            <p:cNvSpPr>
              <a:spLocks noChangeArrowheads="1"/>
            </p:cNvSpPr>
            <p:nvPr/>
          </p:nvSpPr>
          <p:spPr bwMode="auto">
            <a:xfrm>
              <a:off x="3279" y="343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50</a:t>
              </a: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78" name="Line 56"/>
            <p:cNvSpPr>
              <a:spLocks noChangeShapeType="1"/>
            </p:cNvSpPr>
            <p:nvPr/>
          </p:nvSpPr>
          <p:spPr bwMode="auto">
            <a:xfrm>
              <a:off x="3631" y="3360"/>
              <a:ext cx="0" cy="53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79" name="Rectangle 57"/>
            <p:cNvSpPr>
              <a:spLocks noChangeArrowheads="1"/>
            </p:cNvSpPr>
            <p:nvPr/>
          </p:nvSpPr>
          <p:spPr bwMode="auto">
            <a:xfrm>
              <a:off x="3542" y="343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60</a:t>
              </a: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80" name="Line 58"/>
            <p:cNvSpPr>
              <a:spLocks noChangeShapeType="1"/>
            </p:cNvSpPr>
            <p:nvPr/>
          </p:nvSpPr>
          <p:spPr bwMode="auto">
            <a:xfrm>
              <a:off x="3893" y="3360"/>
              <a:ext cx="0" cy="53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81" name="Rectangle 59"/>
            <p:cNvSpPr>
              <a:spLocks noChangeArrowheads="1"/>
            </p:cNvSpPr>
            <p:nvPr/>
          </p:nvSpPr>
          <p:spPr bwMode="auto">
            <a:xfrm>
              <a:off x="3804" y="343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70</a:t>
              </a: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82" name="Line 60"/>
            <p:cNvSpPr>
              <a:spLocks noChangeShapeType="1"/>
            </p:cNvSpPr>
            <p:nvPr/>
          </p:nvSpPr>
          <p:spPr bwMode="auto">
            <a:xfrm>
              <a:off x="4156" y="3360"/>
              <a:ext cx="0" cy="53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83" name="Rectangle 61"/>
            <p:cNvSpPr>
              <a:spLocks noChangeArrowheads="1"/>
            </p:cNvSpPr>
            <p:nvPr/>
          </p:nvSpPr>
          <p:spPr bwMode="auto">
            <a:xfrm>
              <a:off x="4067" y="343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80</a:t>
              </a: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84" name="Line 62"/>
            <p:cNvSpPr>
              <a:spLocks noChangeShapeType="1"/>
            </p:cNvSpPr>
            <p:nvPr/>
          </p:nvSpPr>
          <p:spPr bwMode="auto">
            <a:xfrm>
              <a:off x="4418" y="3360"/>
              <a:ext cx="0" cy="53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85" name="Rectangle 63"/>
            <p:cNvSpPr>
              <a:spLocks noChangeArrowheads="1"/>
            </p:cNvSpPr>
            <p:nvPr/>
          </p:nvSpPr>
          <p:spPr bwMode="auto">
            <a:xfrm>
              <a:off x="4329" y="343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90</a:t>
              </a: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86" name="Line 64"/>
            <p:cNvSpPr>
              <a:spLocks noChangeShapeType="1"/>
            </p:cNvSpPr>
            <p:nvPr/>
          </p:nvSpPr>
          <p:spPr bwMode="auto">
            <a:xfrm>
              <a:off x="4682" y="3360"/>
              <a:ext cx="0" cy="53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87" name="Rectangle 65"/>
            <p:cNvSpPr>
              <a:spLocks noChangeArrowheads="1"/>
            </p:cNvSpPr>
            <p:nvPr/>
          </p:nvSpPr>
          <p:spPr bwMode="auto">
            <a:xfrm>
              <a:off x="4548" y="3433"/>
              <a:ext cx="2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100</a:t>
              </a: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88" name="Line 66"/>
            <p:cNvSpPr>
              <a:spLocks noChangeShapeType="1"/>
            </p:cNvSpPr>
            <p:nvPr/>
          </p:nvSpPr>
          <p:spPr bwMode="auto">
            <a:xfrm flipV="1">
              <a:off x="1818" y="1431"/>
              <a:ext cx="0" cy="1929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89" name="Line 67"/>
            <p:cNvSpPr>
              <a:spLocks noChangeShapeType="1"/>
            </p:cNvSpPr>
            <p:nvPr/>
          </p:nvSpPr>
          <p:spPr bwMode="auto">
            <a:xfrm flipH="1">
              <a:off x="1766" y="3360"/>
              <a:ext cx="52" cy="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90" name="Rectangle 68"/>
            <p:cNvSpPr>
              <a:spLocks noChangeArrowheads="1"/>
            </p:cNvSpPr>
            <p:nvPr/>
          </p:nvSpPr>
          <p:spPr bwMode="auto">
            <a:xfrm>
              <a:off x="1526" y="326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50</a:t>
              </a: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91" name="Line 69"/>
            <p:cNvSpPr>
              <a:spLocks noChangeShapeType="1"/>
            </p:cNvSpPr>
            <p:nvPr/>
          </p:nvSpPr>
          <p:spPr bwMode="auto">
            <a:xfrm flipH="1">
              <a:off x="1766" y="3039"/>
              <a:ext cx="52" cy="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92" name="Rectangle 70"/>
            <p:cNvSpPr>
              <a:spLocks noChangeArrowheads="1"/>
            </p:cNvSpPr>
            <p:nvPr/>
          </p:nvSpPr>
          <p:spPr bwMode="auto">
            <a:xfrm>
              <a:off x="1526" y="2947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60</a:t>
              </a: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93" name="Line 71"/>
            <p:cNvSpPr>
              <a:spLocks noChangeShapeType="1"/>
            </p:cNvSpPr>
            <p:nvPr/>
          </p:nvSpPr>
          <p:spPr bwMode="auto">
            <a:xfrm flipH="1">
              <a:off x="1766" y="2717"/>
              <a:ext cx="52" cy="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94" name="Rectangle 72"/>
            <p:cNvSpPr>
              <a:spLocks noChangeArrowheads="1"/>
            </p:cNvSpPr>
            <p:nvPr/>
          </p:nvSpPr>
          <p:spPr bwMode="auto">
            <a:xfrm>
              <a:off x="1526" y="262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70</a:t>
              </a: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95" name="Line 73"/>
            <p:cNvSpPr>
              <a:spLocks noChangeShapeType="1"/>
            </p:cNvSpPr>
            <p:nvPr/>
          </p:nvSpPr>
          <p:spPr bwMode="auto">
            <a:xfrm flipH="1">
              <a:off x="1766" y="2396"/>
              <a:ext cx="52" cy="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96" name="Rectangle 74"/>
            <p:cNvSpPr>
              <a:spLocks noChangeArrowheads="1"/>
            </p:cNvSpPr>
            <p:nvPr/>
          </p:nvSpPr>
          <p:spPr bwMode="auto">
            <a:xfrm>
              <a:off x="1526" y="230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80</a:t>
              </a: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97" name="Line 75"/>
            <p:cNvSpPr>
              <a:spLocks noChangeShapeType="1"/>
            </p:cNvSpPr>
            <p:nvPr/>
          </p:nvSpPr>
          <p:spPr bwMode="auto">
            <a:xfrm flipH="1">
              <a:off x="1766" y="2074"/>
              <a:ext cx="52" cy="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98" name="Rectangle 76"/>
            <p:cNvSpPr>
              <a:spLocks noChangeArrowheads="1"/>
            </p:cNvSpPr>
            <p:nvPr/>
          </p:nvSpPr>
          <p:spPr bwMode="auto">
            <a:xfrm>
              <a:off x="1526" y="198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90</a:t>
              </a: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499" name="Line 77"/>
            <p:cNvSpPr>
              <a:spLocks noChangeShapeType="1"/>
            </p:cNvSpPr>
            <p:nvPr/>
          </p:nvSpPr>
          <p:spPr bwMode="auto">
            <a:xfrm flipH="1">
              <a:off x="1766" y="1753"/>
              <a:ext cx="52" cy="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500" name="Rectangle 78"/>
            <p:cNvSpPr>
              <a:spLocks noChangeArrowheads="1"/>
            </p:cNvSpPr>
            <p:nvPr/>
          </p:nvSpPr>
          <p:spPr bwMode="auto">
            <a:xfrm>
              <a:off x="1435" y="1661"/>
              <a:ext cx="2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100</a:t>
              </a: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501" name="Line 79"/>
            <p:cNvSpPr>
              <a:spLocks noChangeShapeType="1"/>
            </p:cNvSpPr>
            <p:nvPr/>
          </p:nvSpPr>
          <p:spPr bwMode="auto">
            <a:xfrm flipH="1">
              <a:off x="1766" y="1431"/>
              <a:ext cx="52" cy="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502" name="Rectangle 80"/>
            <p:cNvSpPr>
              <a:spLocks noChangeArrowheads="1"/>
            </p:cNvSpPr>
            <p:nvPr/>
          </p:nvSpPr>
          <p:spPr bwMode="auto">
            <a:xfrm>
              <a:off x="1435" y="1340"/>
              <a:ext cx="2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110</a:t>
              </a:r>
              <a:endPara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503" name="Rectangle 81"/>
            <p:cNvSpPr>
              <a:spLocks noChangeArrowheads="1"/>
            </p:cNvSpPr>
            <p:nvPr/>
          </p:nvSpPr>
          <p:spPr bwMode="auto">
            <a:xfrm>
              <a:off x="4148" y="3631"/>
              <a:ext cx="6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age (days)</a:t>
              </a:r>
              <a:endPara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504" name="Rectangle 82"/>
            <p:cNvSpPr>
              <a:spLocks noChangeArrowheads="1"/>
            </p:cNvSpPr>
            <p:nvPr/>
          </p:nvSpPr>
          <p:spPr bwMode="auto">
            <a:xfrm rot="-5400000">
              <a:off x="879" y="2177"/>
              <a:ext cx="5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(dP/dt)/P</a:t>
              </a:r>
              <a:endPara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9505" name="Rectangle 83"/>
            <p:cNvSpPr>
              <a:spLocks noChangeArrowheads="1"/>
            </p:cNvSpPr>
            <p:nvPr/>
          </p:nvSpPr>
          <p:spPr bwMode="auto">
            <a:xfrm rot="-5400000">
              <a:off x="824" y="2152"/>
              <a:ext cx="10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(% of maximum)</a:t>
              </a:r>
              <a:endPara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5631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ChangeArrowheads="1"/>
          </p:cNvSpPr>
          <p:nvPr/>
        </p:nvSpPr>
        <p:spPr bwMode="auto">
          <a:xfrm>
            <a:off x="107950" y="1268413"/>
            <a:ext cx="9001125" cy="5111750"/>
          </a:xfrm>
          <a:prstGeom prst="rect">
            <a:avLst/>
          </a:prstGeom>
          <a:gradFill rotWithShape="1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55" name="Line 3"/>
          <p:cNvSpPr>
            <a:spLocks noChangeShapeType="1"/>
          </p:cNvSpPr>
          <p:nvPr/>
        </p:nvSpPr>
        <p:spPr bwMode="auto">
          <a:xfrm>
            <a:off x="938213" y="3124200"/>
            <a:ext cx="815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56" name="Line 4"/>
          <p:cNvSpPr>
            <a:spLocks noChangeShapeType="1"/>
          </p:cNvSpPr>
          <p:nvPr/>
        </p:nvSpPr>
        <p:spPr bwMode="auto">
          <a:xfrm>
            <a:off x="1776413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57" name="Line 5"/>
          <p:cNvSpPr>
            <a:spLocks noChangeShapeType="1"/>
          </p:cNvSpPr>
          <p:nvPr/>
        </p:nvSpPr>
        <p:spPr bwMode="auto">
          <a:xfrm>
            <a:off x="2538413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58" name="Line 6"/>
          <p:cNvSpPr>
            <a:spLocks noChangeShapeType="1"/>
          </p:cNvSpPr>
          <p:nvPr/>
        </p:nvSpPr>
        <p:spPr bwMode="auto">
          <a:xfrm>
            <a:off x="3300413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59" name="Line 7"/>
          <p:cNvSpPr>
            <a:spLocks noChangeShapeType="1"/>
          </p:cNvSpPr>
          <p:nvPr/>
        </p:nvSpPr>
        <p:spPr bwMode="auto">
          <a:xfrm>
            <a:off x="5129213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60" name="Line 8"/>
          <p:cNvSpPr>
            <a:spLocks noChangeShapeType="1"/>
          </p:cNvSpPr>
          <p:nvPr/>
        </p:nvSpPr>
        <p:spPr bwMode="auto">
          <a:xfrm>
            <a:off x="4138613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61" name="Line 9"/>
          <p:cNvSpPr>
            <a:spLocks noChangeShapeType="1"/>
          </p:cNvSpPr>
          <p:nvPr/>
        </p:nvSpPr>
        <p:spPr bwMode="auto">
          <a:xfrm>
            <a:off x="5815013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>
            <a:off x="7034213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>
            <a:off x="8710613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>
            <a:off x="1014413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65" name="Text Box 13"/>
          <p:cNvSpPr txBox="1">
            <a:spLocks noChangeArrowheads="1"/>
          </p:cNvSpPr>
          <p:nvPr/>
        </p:nvSpPr>
        <p:spPr bwMode="auto">
          <a:xfrm rot="-2700000">
            <a:off x="719138" y="3316288"/>
            <a:ext cx="1622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origin of placenta</a:t>
            </a:r>
          </a:p>
        </p:txBody>
      </p:sp>
      <p:sp>
        <p:nvSpPr>
          <p:cNvPr id="356366" name="Text Box 14"/>
          <p:cNvSpPr txBox="1">
            <a:spLocks noChangeArrowheads="1"/>
          </p:cNvSpPr>
          <p:nvPr/>
        </p:nvSpPr>
        <p:spPr bwMode="auto">
          <a:xfrm rot="-2700000">
            <a:off x="1187450" y="3500438"/>
            <a:ext cx="1622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start of delivery</a:t>
            </a:r>
          </a:p>
        </p:txBody>
      </p:sp>
      <p:sp>
        <p:nvSpPr>
          <p:cNvPr id="356367" name="Text Box 15"/>
          <p:cNvSpPr txBox="1">
            <a:spLocks noChangeArrowheads="1"/>
          </p:cNvSpPr>
          <p:nvPr/>
        </p:nvSpPr>
        <p:spPr bwMode="auto">
          <a:xfrm rot="-2700000">
            <a:off x="2339975" y="3213100"/>
            <a:ext cx="16383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delivery</a:t>
            </a:r>
          </a:p>
        </p:txBody>
      </p:sp>
      <p:sp>
        <p:nvSpPr>
          <p:cNvPr id="356368" name="Text Box 16"/>
          <p:cNvSpPr txBox="1">
            <a:spLocks noChangeArrowheads="1"/>
          </p:cNvSpPr>
          <p:nvPr/>
        </p:nvSpPr>
        <p:spPr bwMode="auto">
          <a:xfrm rot="-2700000">
            <a:off x="2555875" y="3357563"/>
            <a:ext cx="23526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opening of eyes</a:t>
            </a:r>
          </a:p>
        </p:txBody>
      </p:sp>
      <p:sp>
        <p:nvSpPr>
          <p:cNvPr id="356369" name="Text Box 17"/>
          <p:cNvSpPr txBox="1">
            <a:spLocks noChangeArrowheads="1"/>
          </p:cNvSpPr>
          <p:nvPr/>
        </p:nvSpPr>
        <p:spPr bwMode="auto">
          <a:xfrm rot="-2700000">
            <a:off x="3924300" y="3068638"/>
            <a:ext cx="2352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solid food</a:t>
            </a:r>
          </a:p>
        </p:txBody>
      </p:sp>
      <p:sp>
        <p:nvSpPr>
          <p:cNvPr id="356370" name="Text Box 18"/>
          <p:cNvSpPr txBox="1">
            <a:spLocks noChangeArrowheads="1"/>
          </p:cNvSpPr>
          <p:nvPr/>
        </p:nvSpPr>
        <p:spPr bwMode="auto">
          <a:xfrm rot="-2700000">
            <a:off x="4859338" y="2781300"/>
            <a:ext cx="2352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water</a:t>
            </a:r>
          </a:p>
        </p:txBody>
      </p:sp>
      <p:sp>
        <p:nvSpPr>
          <p:cNvPr id="356371" name="Text Box 19"/>
          <p:cNvSpPr txBox="1">
            <a:spLocks noChangeArrowheads="1"/>
          </p:cNvSpPr>
          <p:nvPr/>
        </p:nvSpPr>
        <p:spPr bwMode="auto">
          <a:xfrm rot="-2700000">
            <a:off x="5003800" y="3429000"/>
            <a:ext cx="29194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without mother milk</a:t>
            </a:r>
          </a:p>
        </p:txBody>
      </p:sp>
      <p:sp>
        <p:nvSpPr>
          <p:cNvPr id="356372" name="Text Box 20"/>
          <p:cNvSpPr txBox="1">
            <a:spLocks noChangeArrowheads="1"/>
          </p:cNvSpPr>
          <p:nvPr/>
        </p:nvSpPr>
        <p:spPr bwMode="auto">
          <a:xfrm rot="-2700000">
            <a:off x="-52388" y="3352800"/>
            <a:ext cx="1622426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conception </a:t>
            </a:r>
          </a:p>
        </p:txBody>
      </p:sp>
      <p:sp>
        <p:nvSpPr>
          <p:cNvPr id="356373" name="Line 21"/>
          <p:cNvSpPr>
            <a:spLocks noChangeShapeType="1"/>
          </p:cNvSpPr>
          <p:nvPr/>
        </p:nvSpPr>
        <p:spPr bwMode="auto">
          <a:xfrm>
            <a:off x="1776413" y="3200400"/>
            <a:ext cx="0" cy="1524000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74" name="Line 22"/>
          <p:cNvSpPr>
            <a:spLocks noChangeShapeType="1"/>
          </p:cNvSpPr>
          <p:nvPr/>
        </p:nvSpPr>
        <p:spPr bwMode="auto">
          <a:xfrm>
            <a:off x="1014413" y="3200400"/>
            <a:ext cx="0" cy="1524000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75" name="Line 23"/>
          <p:cNvSpPr>
            <a:spLocks noChangeShapeType="1"/>
          </p:cNvSpPr>
          <p:nvPr/>
        </p:nvSpPr>
        <p:spPr bwMode="auto">
          <a:xfrm>
            <a:off x="2538413" y="3200400"/>
            <a:ext cx="0" cy="1524000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76" name="Line 24"/>
          <p:cNvSpPr>
            <a:spLocks noChangeShapeType="1"/>
          </p:cNvSpPr>
          <p:nvPr/>
        </p:nvSpPr>
        <p:spPr bwMode="auto">
          <a:xfrm>
            <a:off x="3300413" y="3200400"/>
            <a:ext cx="0" cy="1524000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77" name="Line 25"/>
          <p:cNvSpPr>
            <a:spLocks noChangeShapeType="1"/>
          </p:cNvSpPr>
          <p:nvPr/>
        </p:nvSpPr>
        <p:spPr bwMode="auto">
          <a:xfrm>
            <a:off x="4138613" y="3200400"/>
            <a:ext cx="0" cy="1524000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78" name="Line 26"/>
          <p:cNvSpPr>
            <a:spLocks noChangeShapeType="1"/>
          </p:cNvSpPr>
          <p:nvPr/>
        </p:nvSpPr>
        <p:spPr bwMode="auto">
          <a:xfrm>
            <a:off x="5129213" y="3200400"/>
            <a:ext cx="0" cy="1524000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79" name="Line 27"/>
          <p:cNvSpPr>
            <a:spLocks noChangeShapeType="1"/>
          </p:cNvSpPr>
          <p:nvPr/>
        </p:nvSpPr>
        <p:spPr bwMode="auto">
          <a:xfrm>
            <a:off x="7034213" y="3200400"/>
            <a:ext cx="0" cy="1524000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80" name="Line 28"/>
          <p:cNvSpPr>
            <a:spLocks noChangeShapeType="1"/>
          </p:cNvSpPr>
          <p:nvPr/>
        </p:nvSpPr>
        <p:spPr bwMode="auto">
          <a:xfrm>
            <a:off x="7948613" y="3200400"/>
            <a:ext cx="0" cy="1524000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81" name="Line 29"/>
          <p:cNvSpPr>
            <a:spLocks noChangeShapeType="1"/>
          </p:cNvSpPr>
          <p:nvPr/>
        </p:nvSpPr>
        <p:spPr bwMode="auto">
          <a:xfrm>
            <a:off x="1016000" y="4724400"/>
            <a:ext cx="762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82" name="Text Box 30"/>
          <p:cNvSpPr txBox="1">
            <a:spLocks noChangeArrowheads="1"/>
          </p:cNvSpPr>
          <p:nvPr/>
        </p:nvSpPr>
        <p:spPr bwMode="auto">
          <a:xfrm>
            <a:off x="685800" y="4695825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embryonic</a:t>
            </a:r>
          </a:p>
        </p:txBody>
      </p:sp>
      <p:sp>
        <p:nvSpPr>
          <p:cNvPr id="356383" name="Line 31"/>
          <p:cNvSpPr>
            <a:spLocks noChangeShapeType="1"/>
          </p:cNvSpPr>
          <p:nvPr/>
        </p:nvSpPr>
        <p:spPr bwMode="auto">
          <a:xfrm>
            <a:off x="1852613" y="5181600"/>
            <a:ext cx="762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84" name="Text Box 32"/>
          <p:cNvSpPr txBox="1">
            <a:spLocks noChangeArrowheads="1"/>
          </p:cNvSpPr>
          <p:nvPr/>
        </p:nvSpPr>
        <p:spPr bwMode="auto">
          <a:xfrm>
            <a:off x="1860550" y="5187950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fetal</a:t>
            </a:r>
          </a:p>
        </p:txBody>
      </p:sp>
      <p:sp>
        <p:nvSpPr>
          <p:cNvPr id="356385" name="Line 33"/>
          <p:cNvSpPr>
            <a:spLocks noChangeShapeType="1"/>
          </p:cNvSpPr>
          <p:nvPr/>
        </p:nvSpPr>
        <p:spPr bwMode="auto">
          <a:xfrm>
            <a:off x="2540000" y="4724400"/>
            <a:ext cx="762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86" name="Line 34"/>
          <p:cNvSpPr>
            <a:spLocks noChangeShapeType="1"/>
          </p:cNvSpPr>
          <p:nvPr/>
        </p:nvSpPr>
        <p:spPr bwMode="auto">
          <a:xfrm>
            <a:off x="3376613" y="5181600"/>
            <a:ext cx="762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87" name="Text Box 35"/>
          <p:cNvSpPr txBox="1">
            <a:spLocks noChangeArrowheads="1"/>
          </p:cNvSpPr>
          <p:nvPr/>
        </p:nvSpPr>
        <p:spPr bwMode="auto">
          <a:xfrm>
            <a:off x="2482850" y="4695825"/>
            <a:ext cx="67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natal</a:t>
            </a:r>
          </a:p>
        </p:txBody>
      </p:sp>
      <p:sp>
        <p:nvSpPr>
          <p:cNvPr id="356388" name="Text Box 36"/>
          <p:cNvSpPr txBox="1">
            <a:spLocks noChangeArrowheads="1"/>
          </p:cNvSpPr>
          <p:nvPr/>
        </p:nvSpPr>
        <p:spPr bwMode="auto">
          <a:xfrm>
            <a:off x="3206750" y="5186363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neonatal</a:t>
            </a:r>
          </a:p>
        </p:txBody>
      </p:sp>
      <p:sp>
        <p:nvSpPr>
          <p:cNvPr id="356389" name="Line 37"/>
          <p:cNvSpPr>
            <a:spLocks noChangeShapeType="1"/>
          </p:cNvSpPr>
          <p:nvPr/>
        </p:nvSpPr>
        <p:spPr bwMode="auto">
          <a:xfrm>
            <a:off x="3352800" y="5708650"/>
            <a:ext cx="1828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90" name="Text Box 38"/>
          <p:cNvSpPr txBox="1">
            <a:spLocks noChangeArrowheads="1"/>
          </p:cNvSpPr>
          <p:nvPr/>
        </p:nvSpPr>
        <p:spPr bwMode="auto">
          <a:xfrm>
            <a:off x="3681413" y="5727700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suckling</a:t>
            </a:r>
          </a:p>
        </p:txBody>
      </p:sp>
      <p:sp>
        <p:nvSpPr>
          <p:cNvPr id="356391" name="Line 39"/>
          <p:cNvSpPr>
            <a:spLocks noChangeShapeType="1"/>
          </p:cNvSpPr>
          <p:nvPr/>
        </p:nvSpPr>
        <p:spPr bwMode="auto">
          <a:xfrm>
            <a:off x="5129213" y="4724400"/>
            <a:ext cx="1905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92" name="Text Box 40"/>
          <p:cNvSpPr txBox="1">
            <a:spLocks noChangeArrowheads="1"/>
          </p:cNvSpPr>
          <p:nvPr/>
        </p:nvSpPr>
        <p:spPr bwMode="auto">
          <a:xfrm>
            <a:off x="5662613" y="4694238"/>
            <a:ext cx="103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weaning</a:t>
            </a:r>
          </a:p>
        </p:txBody>
      </p:sp>
      <p:sp>
        <p:nvSpPr>
          <p:cNvPr id="356393" name="Line 41"/>
          <p:cNvSpPr>
            <a:spLocks noChangeShapeType="1"/>
          </p:cNvSpPr>
          <p:nvPr/>
        </p:nvSpPr>
        <p:spPr bwMode="auto">
          <a:xfrm>
            <a:off x="7948613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94" name="Line 42"/>
          <p:cNvSpPr>
            <a:spLocks noChangeShapeType="1"/>
          </p:cNvSpPr>
          <p:nvPr/>
        </p:nvSpPr>
        <p:spPr bwMode="auto">
          <a:xfrm>
            <a:off x="7086600" y="5181600"/>
            <a:ext cx="8382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95" name="Text Box 43"/>
          <p:cNvSpPr txBox="1">
            <a:spLocks noChangeArrowheads="1"/>
          </p:cNvSpPr>
          <p:nvPr/>
        </p:nvSpPr>
        <p:spPr bwMode="auto">
          <a:xfrm>
            <a:off x="6781800" y="5186363"/>
            <a:ext cx="147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pre- pubertal</a:t>
            </a:r>
          </a:p>
        </p:txBody>
      </p:sp>
      <p:sp>
        <p:nvSpPr>
          <p:cNvPr id="356396" name="Line 44"/>
          <p:cNvSpPr>
            <a:spLocks noChangeShapeType="1"/>
          </p:cNvSpPr>
          <p:nvPr/>
        </p:nvSpPr>
        <p:spPr bwMode="auto">
          <a:xfrm>
            <a:off x="7939088" y="4711700"/>
            <a:ext cx="798512" cy="127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397" name="Text Box 45"/>
          <p:cNvSpPr txBox="1">
            <a:spLocks noChangeArrowheads="1"/>
          </p:cNvSpPr>
          <p:nvPr/>
        </p:nvSpPr>
        <p:spPr bwMode="auto">
          <a:xfrm>
            <a:off x="7772400" y="4697413"/>
            <a:ext cx="1271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pubertal</a:t>
            </a:r>
          </a:p>
        </p:txBody>
      </p:sp>
      <p:sp>
        <p:nvSpPr>
          <p:cNvPr id="356398" name="Text Box 46"/>
          <p:cNvSpPr txBox="1">
            <a:spLocks noChangeArrowheads="1"/>
          </p:cNvSpPr>
          <p:nvPr/>
        </p:nvSpPr>
        <p:spPr bwMode="auto">
          <a:xfrm>
            <a:off x="862013" y="27416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356399" name="Text Box 47"/>
          <p:cNvSpPr txBox="1">
            <a:spLocks noChangeArrowheads="1"/>
          </p:cNvSpPr>
          <p:nvPr/>
        </p:nvSpPr>
        <p:spPr bwMode="auto">
          <a:xfrm>
            <a:off x="1624013" y="2306638"/>
            <a:ext cx="234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56400" name="Text Box 48"/>
          <p:cNvSpPr txBox="1">
            <a:spLocks noChangeArrowheads="1"/>
          </p:cNvSpPr>
          <p:nvPr/>
        </p:nvSpPr>
        <p:spPr bwMode="auto">
          <a:xfrm>
            <a:off x="838200" y="2513013"/>
            <a:ext cx="544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Day</a:t>
            </a:r>
          </a:p>
        </p:txBody>
      </p:sp>
      <p:sp>
        <p:nvSpPr>
          <p:cNvPr id="356401" name="Text Box 49"/>
          <p:cNvSpPr txBox="1">
            <a:spLocks noChangeArrowheads="1"/>
          </p:cNvSpPr>
          <p:nvPr/>
        </p:nvSpPr>
        <p:spPr bwMode="auto">
          <a:xfrm>
            <a:off x="1624013" y="27416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356402" name="Text Box 50"/>
          <p:cNvSpPr txBox="1">
            <a:spLocks noChangeArrowheads="1"/>
          </p:cNvSpPr>
          <p:nvPr/>
        </p:nvSpPr>
        <p:spPr bwMode="auto">
          <a:xfrm>
            <a:off x="2309813" y="27416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21</a:t>
            </a:r>
          </a:p>
        </p:txBody>
      </p:sp>
      <p:sp>
        <p:nvSpPr>
          <p:cNvPr id="356403" name="Text Box 51"/>
          <p:cNvSpPr txBox="1">
            <a:spLocks noChangeArrowheads="1"/>
          </p:cNvSpPr>
          <p:nvPr/>
        </p:nvSpPr>
        <p:spPr bwMode="auto">
          <a:xfrm>
            <a:off x="3148013" y="27416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356404" name="Text Box 52"/>
          <p:cNvSpPr txBox="1">
            <a:spLocks noChangeArrowheads="1"/>
          </p:cNvSpPr>
          <p:nvPr/>
        </p:nvSpPr>
        <p:spPr bwMode="auto">
          <a:xfrm>
            <a:off x="3910013" y="27416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12</a:t>
            </a:r>
          </a:p>
        </p:txBody>
      </p:sp>
      <p:sp>
        <p:nvSpPr>
          <p:cNvPr id="356405" name="Text Box 53"/>
          <p:cNvSpPr txBox="1">
            <a:spLocks noChangeArrowheads="1"/>
          </p:cNvSpPr>
          <p:nvPr/>
        </p:nvSpPr>
        <p:spPr bwMode="auto">
          <a:xfrm>
            <a:off x="4945063" y="27416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15</a:t>
            </a:r>
          </a:p>
        </p:txBody>
      </p:sp>
      <p:sp>
        <p:nvSpPr>
          <p:cNvPr id="356406" name="Text Box 54"/>
          <p:cNvSpPr txBox="1">
            <a:spLocks noChangeArrowheads="1"/>
          </p:cNvSpPr>
          <p:nvPr/>
        </p:nvSpPr>
        <p:spPr bwMode="auto">
          <a:xfrm>
            <a:off x="5630863" y="27416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16</a:t>
            </a:r>
          </a:p>
        </p:txBody>
      </p:sp>
      <p:sp>
        <p:nvSpPr>
          <p:cNvPr id="356407" name="Text Box 55"/>
          <p:cNvSpPr txBox="1">
            <a:spLocks noChangeArrowheads="1"/>
          </p:cNvSpPr>
          <p:nvPr/>
        </p:nvSpPr>
        <p:spPr bwMode="auto">
          <a:xfrm>
            <a:off x="6805613" y="27416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28</a:t>
            </a:r>
          </a:p>
        </p:txBody>
      </p:sp>
      <p:sp>
        <p:nvSpPr>
          <p:cNvPr id="356408" name="Text Box 56"/>
          <p:cNvSpPr txBox="1">
            <a:spLocks noChangeArrowheads="1"/>
          </p:cNvSpPr>
          <p:nvPr/>
        </p:nvSpPr>
        <p:spPr bwMode="auto">
          <a:xfrm>
            <a:off x="7796213" y="27432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40</a:t>
            </a:r>
          </a:p>
        </p:txBody>
      </p:sp>
      <p:sp>
        <p:nvSpPr>
          <p:cNvPr id="356409" name="Text Box 57"/>
          <p:cNvSpPr txBox="1">
            <a:spLocks noChangeArrowheads="1"/>
          </p:cNvSpPr>
          <p:nvPr/>
        </p:nvSpPr>
        <p:spPr bwMode="auto">
          <a:xfrm>
            <a:off x="8482013" y="27432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60</a:t>
            </a:r>
          </a:p>
        </p:txBody>
      </p:sp>
      <p:sp>
        <p:nvSpPr>
          <p:cNvPr id="356410" name="Text Box 58"/>
          <p:cNvSpPr txBox="1">
            <a:spLocks noChangeArrowheads="1"/>
          </p:cNvSpPr>
          <p:nvPr/>
        </p:nvSpPr>
        <p:spPr bwMode="auto">
          <a:xfrm>
            <a:off x="1368425" y="1981200"/>
            <a:ext cx="169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prenatal</a:t>
            </a:r>
          </a:p>
        </p:txBody>
      </p:sp>
      <p:sp>
        <p:nvSpPr>
          <p:cNvPr id="356411" name="Text Box 59"/>
          <p:cNvSpPr txBox="1">
            <a:spLocks noChangeArrowheads="1"/>
          </p:cNvSpPr>
          <p:nvPr/>
        </p:nvSpPr>
        <p:spPr bwMode="auto">
          <a:xfrm>
            <a:off x="4829175" y="1979613"/>
            <a:ext cx="175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postnatal</a:t>
            </a:r>
          </a:p>
        </p:txBody>
      </p:sp>
      <p:sp>
        <p:nvSpPr>
          <p:cNvPr id="356412" name="Rectangle 60"/>
          <p:cNvSpPr>
            <a:spLocks noChangeArrowheads="1"/>
          </p:cNvSpPr>
          <p:nvPr/>
        </p:nvSpPr>
        <p:spPr bwMode="auto">
          <a:xfrm>
            <a:off x="1090613" y="1981200"/>
            <a:ext cx="2133600" cy="457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413" name="Rectangle 61"/>
          <p:cNvSpPr>
            <a:spLocks noChangeArrowheads="1"/>
          </p:cNvSpPr>
          <p:nvPr/>
        </p:nvSpPr>
        <p:spPr bwMode="auto">
          <a:xfrm>
            <a:off x="3300413" y="1981200"/>
            <a:ext cx="5486400" cy="457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414" name="Text Box 62"/>
          <p:cNvSpPr txBox="1">
            <a:spLocks noChangeArrowheads="1"/>
          </p:cNvSpPr>
          <p:nvPr/>
        </p:nvSpPr>
        <p:spPr bwMode="auto">
          <a:xfrm>
            <a:off x="250825" y="188913"/>
            <a:ext cx="88931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ONTOGENETIC DEVELOPMENT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rat                                                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6415" name="Text Box 63"/>
          <p:cNvSpPr txBox="1">
            <a:spLocks noChangeArrowheads="1"/>
          </p:cNvSpPr>
          <p:nvPr/>
        </p:nvSpPr>
        <p:spPr bwMode="auto">
          <a:xfrm>
            <a:off x="2195513" y="1052513"/>
            <a:ext cx="5000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6416" name="Line 64"/>
          <p:cNvSpPr>
            <a:spLocks noChangeShapeType="1"/>
          </p:cNvSpPr>
          <p:nvPr/>
        </p:nvSpPr>
        <p:spPr bwMode="auto">
          <a:xfrm>
            <a:off x="8710613" y="3200400"/>
            <a:ext cx="0" cy="1524000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417" name="Line 65"/>
          <p:cNvSpPr>
            <a:spLocks noChangeShapeType="1"/>
          </p:cNvSpPr>
          <p:nvPr/>
        </p:nvSpPr>
        <p:spPr bwMode="auto">
          <a:xfrm flipH="1" flipV="1">
            <a:off x="2843213" y="4648200"/>
            <a:ext cx="15240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6418" name="Rectangle 66"/>
          <p:cNvSpPr>
            <a:spLocks noChangeArrowheads="1"/>
          </p:cNvSpPr>
          <p:nvPr/>
        </p:nvSpPr>
        <p:spPr bwMode="auto">
          <a:xfrm>
            <a:off x="5364163" y="6381750"/>
            <a:ext cx="3529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Ostadalova and Babicky, 2012</a:t>
            </a:r>
            <a:endParaRPr kumimoji="0" lang="en-US" altLang="cs-CZ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56419" name="Rectangle 67"/>
          <p:cNvSpPr>
            <a:spLocks noChangeArrowheads="1"/>
          </p:cNvSpPr>
          <p:nvPr/>
        </p:nvSpPr>
        <p:spPr bwMode="auto">
          <a:xfrm>
            <a:off x="2265363" y="2638425"/>
            <a:ext cx="1874837" cy="6985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3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06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755650" y="1773238"/>
            <a:ext cx="1828800" cy="1066800"/>
          </a:xfrm>
          <a:prstGeom prst="rect">
            <a:avLst/>
          </a:prstGeom>
          <a:gradFill rotWithShape="1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6781800" y="1752600"/>
            <a:ext cx="1828800" cy="1066800"/>
          </a:xfrm>
          <a:prstGeom prst="rect">
            <a:avLst/>
          </a:prstGeom>
          <a:gradFill rotWithShape="1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solidFill>
              <a:srgbClr val="BBAB1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2286000" y="2590800"/>
            <a:ext cx="1828800" cy="1066800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5334000" y="2590800"/>
            <a:ext cx="1828800" cy="1066800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992188" y="1876425"/>
            <a:ext cx="1387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0000"/>
                </a:solidFill>
                <a:latin typeface="Arial" charset="0"/>
              </a:rPr>
              <a:t>BLOOD</a:t>
            </a:r>
            <a:br>
              <a:rPr lang="cs-CZ" altLang="cs-CZ" sz="2400">
                <a:solidFill>
                  <a:srgbClr val="000000"/>
                </a:solidFill>
                <a:latin typeface="Arial" charset="0"/>
              </a:rPr>
            </a:br>
            <a:r>
              <a:rPr lang="cs-CZ" altLang="cs-CZ" sz="2400">
                <a:solidFill>
                  <a:srgbClr val="000000"/>
                </a:solidFill>
                <a:latin typeface="Arial" charset="0"/>
              </a:rPr>
              <a:t>SUPPLY</a:t>
            </a:r>
            <a:endParaRPr lang="cs-CZ" altLang="cs-CZ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0759" name="Text Box 7"/>
          <p:cNvSpPr txBox="1">
            <a:spLocks noChangeArrowheads="1"/>
          </p:cNvSpPr>
          <p:nvPr/>
        </p:nvSpPr>
        <p:spPr bwMode="auto">
          <a:xfrm>
            <a:off x="6934200" y="1905000"/>
            <a:ext cx="1557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0000"/>
                </a:solidFill>
                <a:latin typeface="Arial" charset="0"/>
              </a:rPr>
              <a:t>CARDIAC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0000"/>
                </a:solidFill>
                <a:latin typeface="Arial" charset="0"/>
              </a:rPr>
              <a:t>   CELL</a:t>
            </a:r>
          </a:p>
        </p:txBody>
      </p:sp>
      <p:sp>
        <p:nvSpPr>
          <p:cNvPr id="330760" name="Text Box 8"/>
          <p:cNvSpPr txBox="1">
            <a:spLocks noChangeArrowheads="1"/>
          </p:cNvSpPr>
          <p:nvPr/>
        </p:nvSpPr>
        <p:spPr bwMode="auto">
          <a:xfrm>
            <a:off x="2473325" y="2714625"/>
            <a:ext cx="1489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FFFF"/>
                </a:solidFill>
                <a:latin typeface="Arial" charset="0"/>
              </a:rPr>
              <a:t>OXYGEN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FFFF"/>
                </a:solidFill>
                <a:latin typeface="Arial" charset="0"/>
              </a:rPr>
              <a:t>SUPPLY</a:t>
            </a:r>
          </a:p>
        </p:txBody>
      </p:sp>
      <p:sp>
        <p:nvSpPr>
          <p:cNvPr id="330761" name="Text Box 9"/>
          <p:cNvSpPr txBox="1">
            <a:spLocks noChangeArrowheads="1"/>
          </p:cNvSpPr>
          <p:nvPr/>
        </p:nvSpPr>
        <p:spPr bwMode="auto">
          <a:xfrm>
            <a:off x="5516563" y="2709863"/>
            <a:ext cx="15065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FFFF"/>
                </a:solidFill>
                <a:latin typeface="Arial" charset="0"/>
              </a:rPr>
              <a:t>OXYGEN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FFFF"/>
                </a:solidFill>
                <a:latin typeface="Arial" charset="0"/>
              </a:rPr>
              <a:t>DEMAND</a:t>
            </a:r>
          </a:p>
        </p:txBody>
      </p:sp>
      <p:sp>
        <p:nvSpPr>
          <p:cNvPr id="330762" name="Line 10"/>
          <p:cNvSpPr>
            <a:spLocks noChangeShapeType="1"/>
          </p:cNvSpPr>
          <p:nvPr/>
        </p:nvSpPr>
        <p:spPr bwMode="auto">
          <a:xfrm>
            <a:off x="4191000" y="3124200"/>
            <a:ext cx="1066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0763" name="Text Box 11"/>
          <p:cNvSpPr txBox="1">
            <a:spLocks noChangeArrowheads="1"/>
          </p:cNvSpPr>
          <p:nvPr/>
        </p:nvSpPr>
        <p:spPr bwMode="auto">
          <a:xfrm>
            <a:off x="2217738" y="4419600"/>
            <a:ext cx="1558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FFFF"/>
                </a:solidFill>
                <a:latin typeface="Arial" charset="0"/>
              </a:rPr>
              <a:t>coronary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FFFF"/>
                </a:solidFill>
                <a:latin typeface="Arial" charset="0"/>
              </a:rPr>
              <a:t>blood flow</a:t>
            </a:r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5486400" y="4343400"/>
            <a:ext cx="170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FFFF"/>
                </a:solidFill>
                <a:latin typeface="Arial" charset="0"/>
              </a:rPr>
              <a:t>contractility</a:t>
            </a:r>
          </a:p>
        </p:txBody>
      </p:sp>
      <p:sp>
        <p:nvSpPr>
          <p:cNvPr id="330765" name="Text Box 13"/>
          <p:cNvSpPr txBox="1">
            <a:spLocks noChangeArrowheads="1"/>
          </p:cNvSpPr>
          <p:nvPr/>
        </p:nvSpPr>
        <p:spPr bwMode="auto">
          <a:xfrm>
            <a:off x="2684463" y="457200"/>
            <a:ext cx="4048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CARDIAC HYPOXIA </a:t>
            </a:r>
          </a:p>
        </p:txBody>
      </p:sp>
      <p:sp>
        <p:nvSpPr>
          <p:cNvPr id="330766" name="Line 14"/>
          <p:cNvSpPr>
            <a:spLocks noChangeShapeType="1"/>
          </p:cNvSpPr>
          <p:nvPr/>
        </p:nvSpPr>
        <p:spPr bwMode="auto">
          <a:xfrm flipV="1">
            <a:off x="4706938" y="1066800"/>
            <a:ext cx="0" cy="2057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0767" name="Text Box 15"/>
          <p:cNvSpPr txBox="1">
            <a:spLocks noChangeArrowheads="1"/>
          </p:cNvSpPr>
          <p:nvPr/>
        </p:nvSpPr>
        <p:spPr bwMode="auto">
          <a:xfrm>
            <a:off x="2217738" y="5486400"/>
            <a:ext cx="2592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FFFF"/>
                </a:solidFill>
                <a:latin typeface="Arial" charset="0"/>
              </a:rPr>
              <a:t>arteriovenous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FFFF"/>
                </a:solidFill>
                <a:latin typeface="Arial" charset="0"/>
              </a:rPr>
              <a:t>oxygen difference</a:t>
            </a:r>
          </a:p>
        </p:txBody>
      </p:sp>
      <p:sp>
        <p:nvSpPr>
          <p:cNvPr id="330768" name="Text Box 16"/>
          <p:cNvSpPr txBox="1">
            <a:spLocks noChangeArrowheads="1"/>
          </p:cNvSpPr>
          <p:nvPr/>
        </p:nvSpPr>
        <p:spPr bwMode="auto">
          <a:xfrm>
            <a:off x="5519738" y="5772150"/>
            <a:ext cx="160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FFFF"/>
                </a:solidFill>
                <a:latin typeface="Arial" charset="0"/>
              </a:rPr>
              <a:t>wall stress</a:t>
            </a:r>
          </a:p>
        </p:txBody>
      </p:sp>
      <p:sp>
        <p:nvSpPr>
          <p:cNvPr id="330769" name="Text Box 17"/>
          <p:cNvSpPr txBox="1">
            <a:spLocks noChangeArrowheads="1"/>
          </p:cNvSpPr>
          <p:nvPr/>
        </p:nvSpPr>
        <p:spPr bwMode="auto">
          <a:xfrm>
            <a:off x="5503863" y="5029200"/>
            <a:ext cx="148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FFFF"/>
                </a:solidFill>
                <a:latin typeface="Arial" charset="0"/>
              </a:rPr>
              <a:t>heart rate</a:t>
            </a:r>
          </a:p>
        </p:txBody>
      </p:sp>
      <p:sp>
        <p:nvSpPr>
          <p:cNvPr id="330770" name="Oval 18"/>
          <p:cNvSpPr>
            <a:spLocks noChangeArrowheads="1"/>
          </p:cNvSpPr>
          <p:nvPr/>
        </p:nvSpPr>
        <p:spPr bwMode="auto">
          <a:xfrm>
            <a:off x="1857375" y="4602163"/>
            <a:ext cx="120650" cy="1301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30771" name="Oval 19"/>
          <p:cNvSpPr>
            <a:spLocks noChangeArrowheads="1"/>
          </p:cNvSpPr>
          <p:nvPr/>
        </p:nvSpPr>
        <p:spPr bwMode="auto">
          <a:xfrm>
            <a:off x="1865313" y="5659438"/>
            <a:ext cx="120650" cy="1301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30772" name="Oval 20"/>
          <p:cNvSpPr>
            <a:spLocks noChangeArrowheads="1"/>
          </p:cNvSpPr>
          <p:nvPr/>
        </p:nvSpPr>
        <p:spPr bwMode="auto">
          <a:xfrm>
            <a:off x="5218113" y="5945188"/>
            <a:ext cx="120650" cy="1301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30773" name="Oval 21"/>
          <p:cNvSpPr>
            <a:spLocks noChangeArrowheads="1"/>
          </p:cNvSpPr>
          <p:nvPr/>
        </p:nvSpPr>
        <p:spPr bwMode="auto">
          <a:xfrm>
            <a:off x="5192713" y="5221288"/>
            <a:ext cx="120650" cy="1301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30774" name="Line 22"/>
          <p:cNvSpPr>
            <a:spLocks noChangeShapeType="1"/>
          </p:cNvSpPr>
          <p:nvPr/>
        </p:nvSpPr>
        <p:spPr bwMode="auto">
          <a:xfrm flipH="1">
            <a:off x="3182938" y="3733800"/>
            <a:ext cx="0" cy="5715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0775" name="Line 23"/>
          <p:cNvSpPr>
            <a:spLocks noChangeShapeType="1"/>
          </p:cNvSpPr>
          <p:nvPr/>
        </p:nvSpPr>
        <p:spPr bwMode="auto">
          <a:xfrm flipH="1">
            <a:off x="6230938" y="3733800"/>
            <a:ext cx="0" cy="5238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0776" name="Oval 24"/>
          <p:cNvSpPr>
            <a:spLocks noChangeArrowheads="1"/>
          </p:cNvSpPr>
          <p:nvPr/>
        </p:nvSpPr>
        <p:spPr bwMode="auto">
          <a:xfrm>
            <a:off x="5192713" y="4530725"/>
            <a:ext cx="120650" cy="1301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</p:txBody>
      </p:sp>
      <p:graphicFrame>
        <p:nvGraphicFramePr>
          <p:cNvPr id="330777" name="Object 25"/>
          <p:cNvGraphicFramePr>
            <a:graphicFrameLocks noChangeAspect="1"/>
          </p:cNvGraphicFramePr>
          <p:nvPr/>
        </p:nvGraphicFramePr>
        <p:xfrm>
          <a:off x="203200" y="6248400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6248400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ChangeArrowheads="1"/>
          </p:cNvSpPr>
          <p:nvPr/>
        </p:nvSpPr>
        <p:spPr bwMode="auto">
          <a:xfrm>
            <a:off x="228600" y="908050"/>
            <a:ext cx="8763000" cy="5091113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744538" y="0"/>
            <a:ext cx="7654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6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266700" y="1268413"/>
            <a:ext cx="868680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50000"/>
              <a:buFont typeface="Symbol" pitchFamily="18" charset="2"/>
              <a:buNone/>
              <a:tabLst/>
              <a:defRPr/>
            </a:pP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50000"/>
              <a:buFontTx/>
              <a:buNone/>
              <a:tabLst/>
              <a:defRPr/>
            </a:pP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Under these conditions the question of presumed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50000"/>
              <a:buFont typeface="Symbol" pitchFamily="18" charset="2"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cardiovascular impact of perinatal hypoxia in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50000"/>
              <a:buFont typeface="Symbol" pitchFamily="18" charset="2"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adults is of considerable importance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50000"/>
              <a:buFont typeface="Symbol" pitchFamily="18" charset="2"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50000"/>
              <a:buFont typeface="Symbol" pitchFamily="18" charset="2"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Since they are sex differences in the cardiac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50000"/>
              <a:buFont typeface="Symbol" pitchFamily="18" charset="2"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sensitivity to ischemia, particular attention was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50000"/>
              <a:buFont typeface="Symbol" pitchFamily="18" charset="2"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paid to the comparison of late effects in male 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50000"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female hearts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50000"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endParaRPr kumimoji="0" lang="en-US" altLang="cs-CZ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7775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026" name="Group 2"/>
          <p:cNvGrpSpPr>
            <a:grpSpLocks/>
          </p:cNvGrpSpPr>
          <p:nvPr/>
        </p:nvGrpSpPr>
        <p:grpSpPr bwMode="auto">
          <a:xfrm>
            <a:off x="755650" y="188913"/>
            <a:ext cx="7704138" cy="6384925"/>
            <a:chOff x="476" y="119"/>
            <a:chExt cx="4853" cy="4022"/>
          </a:xfrm>
        </p:grpSpPr>
        <p:sp>
          <p:nvSpPr>
            <p:cNvPr id="385027" name="Rectangle 3"/>
            <p:cNvSpPr>
              <a:spLocks noChangeArrowheads="1"/>
            </p:cNvSpPr>
            <p:nvPr/>
          </p:nvSpPr>
          <p:spPr bwMode="auto">
            <a:xfrm>
              <a:off x="476" y="981"/>
              <a:ext cx="4853" cy="2857"/>
            </a:xfrm>
            <a:prstGeom prst="rect">
              <a:avLst/>
            </a:prstGeom>
            <a:gradFill rotWithShape="0">
              <a:gsLst>
                <a:gs pos="0">
                  <a:srgbClr val="00005E"/>
                </a:gs>
                <a:gs pos="50000">
                  <a:srgbClr val="0000CC"/>
                </a:gs>
                <a:gs pos="100000">
                  <a:srgbClr val="00005E"/>
                </a:gs>
              </a:gsLst>
              <a:lin ang="5400000" scaled="1"/>
            </a:gra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2400" u="sng"/>
            </a:p>
          </p:txBody>
        </p:sp>
        <p:graphicFrame>
          <p:nvGraphicFramePr>
            <p:cNvPr id="385028" name="Object 4"/>
            <p:cNvGraphicFramePr>
              <a:graphicFrameLocks noChangeAspect="1"/>
            </p:cNvGraphicFramePr>
            <p:nvPr/>
          </p:nvGraphicFramePr>
          <p:xfrm>
            <a:off x="1292" y="1322"/>
            <a:ext cx="3312" cy="2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Project" r:id="rId3" imgW="3401568" imgH="2427732" progId="Prism.Document">
                    <p:embed/>
                  </p:oleObj>
                </mc:Choice>
                <mc:Fallback>
                  <p:oleObj name="Prism Project" r:id="rId3" imgW="3401568" imgH="2427732" progId="Prism.Document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" y="1322"/>
                          <a:ext cx="3312" cy="2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5029" name="Text Box 5"/>
            <p:cNvSpPr txBox="1">
              <a:spLocks noChangeArrowheads="1"/>
            </p:cNvSpPr>
            <p:nvPr/>
          </p:nvSpPr>
          <p:spPr bwMode="auto">
            <a:xfrm>
              <a:off x="848" y="119"/>
              <a:ext cx="4107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>
                  <a:solidFill>
                    <a:srgbClr val="FFFF00"/>
                  </a:solidFill>
                  <a:latin typeface="Arial" charset="0"/>
                </a:rPr>
                <a:t>EFFECT OF PRENATAL HYPOXIA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>
                  <a:solidFill>
                    <a:srgbClr val="FFFF00"/>
                  </a:solidFill>
                  <a:latin typeface="Arial" charset="0"/>
                </a:rPr>
                <a:t>heat shock proteins 70 in fetal rat hearts</a:t>
              </a:r>
            </a:p>
          </p:txBody>
        </p:sp>
        <p:sp>
          <p:nvSpPr>
            <p:cNvPr id="385030" name="Text Box 6"/>
            <p:cNvSpPr txBox="1">
              <a:spLocks noChangeArrowheads="1"/>
            </p:cNvSpPr>
            <p:nvPr/>
          </p:nvSpPr>
          <p:spPr bwMode="auto">
            <a:xfrm>
              <a:off x="4150" y="3929"/>
              <a:ext cx="10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i="1">
                  <a:solidFill>
                    <a:schemeClr val="bg1"/>
                  </a:solidFill>
                  <a:latin typeface="Arial" charset="0"/>
                </a:rPr>
                <a:t>Bae et al., 2003</a:t>
              </a:r>
            </a:p>
          </p:txBody>
        </p:sp>
        <p:sp>
          <p:nvSpPr>
            <p:cNvPr id="385031" name="Text Box 7"/>
            <p:cNvSpPr txBox="1">
              <a:spLocks noChangeArrowheads="1"/>
            </p:cNvSpPr>
            <p:nvPr/>
          </p:nvSpPr>
          <p:spPr bwMode="auto">
            <a:xfrm rot="-5400000">
              <a:off x="584" y="2233"/>
              <a:ext cx="12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  <a:latin typeface="Arial" charset="0"/>
                </a:rPr>
                <a:t>Hsp 70 (fold of control)</a:t>
              </a:r>
            </a:p>
          </p:txBody>
        </p:sp>
        <p:sp>
          <p:nvSpPr>
            <p:cNvPr id="405512" name="Rectangle 8"/>
            <p:cNvSpPr>
              <a:spLocks noChangeArrowheads="1"/>
            </p:cNvSpPr>
            <p:nvPr/>
          </p:nvSpPr>
          <p:spPr bwMode="auto">
            <a:xfrm>
              <a:off x="1992" y="2064"/>
              <a:ext cx="764" cy="118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405513" name="Rectangle 9"/>
            <p:cNvSpPr>
              <a:spLocks noChangeArrowheads="1"/>
            </p:cNvSpPr>
            <p:nvPr/>
          </p:nvSpPr>
          <p:spPr bwMode="auto">
            <a:xfrm>
              <a:off x="3137" y="2778"/>
              <a:ext cx="763" cy="474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85034" name="Text Box 10"/>
            <p:cNvSpPr txBox="1">
              <a:spLocks noChangeArrowheads="1"/>
            </p:cNvSpPr>
            <p:nvPr/>
          </p:nvSpPr>
          <p:spPr bwMode="auto">
            <a:xfrm>
              <a:off x="3398" y="2308"/>
              <a:ext cx="2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3600">
                  <a:solidFill>
                    <a:schemeClr val="bg1"/>
                  </a:solidFill>
                  <a:latin typeface="Arial" charset="0"/>
                </a:rPr>
                <a:t>*</a:t>
              </a: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050" name="Group 84"/>
          <p:cNvGrpSpPr>
            <a:grpSpLocks/>
          </p:cNvGrpSpPr>
          <p:nvPr/>
        </p:nvGrpSpPr>
        <p:grpSpPr bwMode="auto">
          <a:xfrm>
            <a:off x="0" y="0"/>
            <a:ext cx="9180513" cy="6819900"/>
            <a:chOff x="0" y="0"/>
            <a:chExt cx="5783" cy="4296"/>
          </a:xfrm>
        </p:grpSpPr>
        <p:sp>
          <p:nvSpPr>
            <p:cNvPr id="386051" name="Text Box 2"/>
            <p:cNvSpPr txBox="1">
              <a:spLocks noChangeArrowheads="1"/>
            </p:cNvSpPr>
            <p:nvPr/>
          </p:nvSpPr>
          <p:spPr bwMode="auto">
            <a:xfrm>
              <a:off x="521" y="0"/>
              <a:ext cx="4897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>
                  <a:solidFill>
                    <a:srgbClr val="FFFF00"/>
                  </a:solidFill>
                  <a:latin typeface="Arial" charset="0"/>
                </a:rPr>
                <a:t> EFFECT OF CHRONIC PRENATAL HYPOXIA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>
                  <a:solidFill>
                    <a:srgbClr val="FFFF00"/>
                  </a:solidFill>
                  <a:latin typeface="Arial" charset="0"/>
                </a:rPr>
                <a:t>apoptosis in fetal rat heart </a:t>
              </a:r>
            </a:p>
          </p:txBody>
        </p:sp>
        <p:sp>
          <p:nvSpPr>
            <p:cNvPr id="386052" name="Text Box 3"/>
            <p:cNvSpPr txBox="1">
              <a:spLocks noChangeArrowheads="1"/>
            </p:cNvSpPr>
            <p:nvPr/>
          </p:nvSpPr>
          <p:spPr bwMode="auto">
            <a:xfrm>
              <a:off x="4149" y="3923"/>
              <a:ext cx="163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700" i="1">
                  <a:solidFill>
                    <a:schemeClr val="bg1"/>
                  </a:solidFill>
                  <a:latin typeface="Arial" charset="0"/>
                </a:rPr>
                <a:t>Bae et al. 2003</a:t>
              </a:r>
            </a:p>
          </p:txBody>
        </p:sp>
        <p:sp>
          <p:nvSpPr>
            <p:cNvPr id="386053" name="Rectangle 4"/>
            <p:cNvSpPr>
              <a:spLocks noChangeArrowheads="1"/>
            </p:cNvSpPr>
            <p:nvPr/>
          </p:nvSpPr>
          <p:spPr bwMode="auto">
            <a:xfrm>
              <a:off x="240" y="1056"/>
              <a:ext cx="5232" cy="2866"/>
            </a:xfrm>
            <a:prstGeom prst="rect">
              <a:avLst/>
            </a:prstGeom>
            <a:gradFill rotWithShape="0">
              <a:gsLst>
                <a:gs pos="0">
                  <a:srgbClr val="00005E"/>
                </a:gs>
                <a:gs pos="50000">
                  <a:srgbClr val="0000CC"/>
                </a:gs>
                <a:gs pos="100000">
                  <a:srgbClr val="00005E"/>
                </a:gs>
              </a:gsLst>
              <a:lin ang="5400000" scaled="1"/>
            </a:gra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2400" u="sng"/>
            </a:p>
          </p:txBody>
        </p:sp>
        <p:sp>
          <p:nvSpPr>
            <p:cNvPr id="144389" name="Rectangle 5"/>
            <p:cNvSpPr>
              <a:spLocks noChangeArrowheads="1"/>
            </p:cNvSpPr>
            <p:nvPr/>
          </p:nvSpPr>
          <p:spPr bwMode="auto">
            <a:xfrm>
              <a:off x="1519" y="3613"/>
              <a:ext cx="277" cy="83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 sz="3600"/>
            </a:p>
          </p:txBody>
        </p:sp>
        <p:sp>
          <p:nvSpPr>
            <p:cNvPr id="144390" name="Rectangle 6"/>
            <p:cNvSpPr>
              <a:spLocks noChangeArrowheads="1"/>
            </p:cNvSpPr>
            <p:nvPr/>
          </p:nvSpPr>
          <p:spPr bwMode="auto">
            <a:xfrm>
              <a:off x="3199" y="3612"/>
              <a:ext cx="277" cy="8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 sz="3600"/>
            </a:p>
          </p:txBody>
        </p:sp>
        <p:sp>
          <p:nvSpPr>
            <p:cNvPr id="386056" name="Text Box 7"/>
            <p:cNvSpPr txBox="1">
              <a:spLocks noChangeArrowheads="1"/>
            </p:cNvSpPr>
            <p:nvPr/>
          </p:nvSpPr>
          <p:spPr bwMode="auto">
            <a:xfrm>
              <a:off x="1857" y="3528"/>
              <a:ext cx="6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  <a:latin typeface="Arial" charset="0"/>
                </a:rPr>
                <a:t>controls</a:t>
              </a:r>
            </a:p>
          </p:txBody>
        </p:sp>
        <p:sp>
          <p:nvSpPr>
            <p:cNvPr id="386057" name="Text Box 8"/>
            <p:cNvSpPr txBox="1">
              <a:spLocks noChangeArrowheads="1"/>
            </p:cNvSpPr>
            <p:nvPr/>
          </p:nvSpPr>
          <p:spPr bwMode="auto">
            <a:xfrm>
              <a:off x="3584" y="3527"/>
              <a:ext cx="11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  <a:latin typeface="Arial" charset="0"/>
                </a:rPr>
                <a:t>prenatal hypoxia</a:t>
              </a:r>
            </a:p>
          </p:txBody>
        </p:sp>
        <p:graphicFrame>
          <p:nvGraphicFramePr>
            <p:cNvPr id="386058" name="Object 11"/>
            <p:cNvGraphicFramePr>
              <a:graphicFrameLocks noChangeAspect="1"/>
            </p:cNvGraphicFramePr>
            <p:nvPr/>
          </p:nvGraphicFramePr>
          <p:xfrm>
            <a:off x="0" y="4040"/>
            <a:ext cx="256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3593651" imgH="3593651" progId="Photoshop.Image.6">
                    <p:embed/>
                  </p:oleObj>
                </mc:Choice>
                <mc:Fallback>
                  <p:oleObj name="Image" r:id="rId3" imgW="3593651" imgH="3593651" progId="Photoshop.Image.6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040"/>
                          <a:ext cx="256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6059" name="Line 12"/>
            <p:cNvSpPr>
              <a:spLocks noChangeShapeType="1"/>
            </p:cNvSpPr>
            <p:nvPr/>
          </p:nvSpPr>
          <p:spPr bwMode="auto">
            <a:xfrm flipV="1">
              <a:off x="1883" y="2063"/>
              <a:ext cx="1" cy="1298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60" name="Line 13"/>
            <p:cNvSpPr>
              <a:spLocks noChangeShapeType="1"/>
            </p:cNvSpPr>
            <p:nvPr/>
          </p:nvSpPr>
          <p:spPr bwMode="auto">
            <a:xfrm>
              <a:off x="1883" y="2063"/>
              <a:ext cx="1" cy="1298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61" name="Line 14"/>
            <p:cNvSpPr>
              <a:spLocks noChangeShapeType="1"/>
            </p:cNvSpPr>
            <p:nvPr/>
          </p:nvSpPr>
          <p:spPr bwMode="auto">
            <a:xfrm>
              <a:off x="1883" y="2063"/>
              <a:ext cx="509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62" name="Line 15"/>
            <p:cNvSpPr>
              <a:spLocks noChangeShapeType="1"/>
            </p:cNvSpPr>
            <p:nvPr/>
          </p:nvSpPr>
          <p:spPr bwMode="auto">
            <a:xfrm flipH="1">
              <a:off x="1883" y="2063"/>
              <a:ext cx="509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63" name="Line 16"/>
            <p:cNvSpPr>
              <a:spLocks noChangeShapeType="1"/>
            </p:cNvSpPr>
            <p:nvPr/>
          </p:nvSpPr>
          <p:spPr bwMode="auto">
            <a:xfrm flipV="1">
              <a:off x="2392" y="2063"/>
              <a:ext cx="1" cy="1298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64" name="Line 17"/>
            <p:cNvSpPr>
              <a:spLocks noChangeShapeType="1"/>
            </p:cNvSpPr>
            <p:nvPr/>
          </p:nvSpPr>
          <p:spPr bwMode="auto">
            <a:xfrm>
              <a:off x="2392" y="2063"/>
              <a:ext cx="1" cy="1298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65" name="Line 18"/>
            <p:cNvSpPr>
              <a:spLocks noChangeShapeType="1"/>
            </p:cNvSpPr>
            <p:nvPr/>
          </p:nvSpPr>
          <p:spPr bwMode="auto">
            <a:xfrm>
              <a:off x="1883" y="3361"/>
              <a:ext cx="509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66" name="Line 19"/>
            <p:cNvSpPr>
              <a:spLocks noChangeShapeType="1"/>
            </p:cNvSpPr>
            <p:nvPr/>
          </p:nvSpPr>
          <p:spPr bwMode="auto">
            <a:xfrm flipH="1">
              <a:off x="1883" y="3361"/>
              <a:ext cx="509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67" name="Line 20"/>
            <p:cNvSpPr>
              <a:spLocks noChangeShapeType="1"/>
            </p:cNvSpPr>
            <p:nvPr/>
          </p:nvSpPr>
          <p:spPr bwMode="auto">
            <a:xfrm>
              <a:off x="2011" y="1928"/>
              <a:ext cx="255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68" name="Line 21"/>
            <p:cNvSpPr>
              <a:spLocks noChangeShapeType="1"/>
            </p:cNvSpPr>
            <p:nvPr/>
          </p:nvSpPr>
          <p:spPr bwMode="auto">
            <a:xfrm>
              <a:off x="2138" y="1928"/>
              <a:ext cx="1" cy="135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69" name="Line 22"/>
            <p:cNvSpPr>
              <a:spLocks noChangeShapeType="1"/>
            </p:cNvSpPr>
            <p:nvPr/>
          </p:nvSpPr>
          <p:spPr bwMode="auto">
            <a:xfrm flipV="1">
              <a:off x="1116" y="2780"/>
              <a:ext cx="1" cy="58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70" name="Line 23"/>
            <p:cNvSpPr>
              <a:spLocks noChangeShapeType="1"/>
            </p:cNvSpPr>
            <p:nvPr/>
          </p:nvSpPr>
          <p:spPr bwMode="auto">
            <a:xfrm>
              <a:off x="1116" y="2780"/>
              <a:ext cx="1" cy="58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71" name="Line 24"/>
            <p:cNvSpPr>
              <a:spLocks noChangeShapeType="1"/>
            </p:cNvSpPr>
            <p:nvPr/>
          </p:nvSpPr>
          <p:spPr bwMode="auto">
            <a:xfrm>
              <a:off x="1116" y="2780"/>
              <a:ext cx="510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72" name="Line 25"/>
            <p:cNvSpPr>
              <a:spLocks noChangeShapeType="1"/>
            </p:cNvSpPr>
            <p:nvPr/>
          </p:nvSpPr>
          <p:spPr bwMode="auto">
            <a:xfrm flipH="1">
              <a:off x="1116" y="2780"/>
              <a:ext cx="510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73" name="Line 26"/>
            <p:cNvSpPr>
              <a:spLocks noChangeShapeType="1"/>
            </p:cNvSpPr>
            <p:nvPr/>
          </p:nvSpPr>
          <p:spPr bwMode="auto">
            <a:xfrm flipV="1">
              <a:off x="1626" y="2780"/>
              <a:ext cx="1" cy="58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74" name="Line 27"/>
            <p:cNvSpPr>
              <a:spLocks noChangeShapeType="1"/>
            </p:cNvSpPr>
            <p:nvPr/>
          </p:nvSpPr>
          <p:spPr bwMode="auto">
            <a:xfrm>
              <a:off x="1626" y="2780"/>
              <a:ext cx="1" cy="58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75" name="Line 28"/>
            <p:cNvSpPr>
              <a:spLocks noChangeShapeType="1"/>
            </p:cNvSpPr>
            <p:nvPr/>
          </p:nvSpPr>
          <p:spPr bwMode="auto">
            <a:xfrm>
              <a:off x="1116" y="3361"/>
              <a:ext cx="510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76" name="Line 29"/>
            <p:cNvSpPr>
              <a:spLocks noChangeShapeType="1"/>
            </p:cNvSpPr>
            <p:nvPr/>
          </p:nvSpPr>
          <p:spPr bwMode="auto">
            <a:xfrm flipH="1">
              <a:off x="1116" y="3361"/>
              <a:ext cx="510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77" name="Line 30"/>
            <p:cNvSpPr>
              <a:spLocks noChangeShapeType="1"/>
            </p:cNvSpPr>
            <p:nvPr/>
          </p:nvSpPr>
          <p:spPr bwMode="auto">
            <a:xfrm>
              <a:off x="1244" y="2691"/>
              <a:ext cx="255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78" name="Line 31"/>
            <p:cNvSpPr>
              <a:spLocks noChangeShapeType="1"/>
            </p:cNvSpPr>
            <p:nvPr/>
          </p:nvSpPr>
          <p:spPr bwMode="auto">
            <a:xfrm>
              <a:off x="1371" y="2691"/>
              <a:ext cx="1" cy="89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79" name="Line 32"/>
            <p:cNvSpPr>
              <a:spLocks noChangeShapeType="1"/>
            </p:cNvSpPr>
            <p:nvPr/>
          </p:nvSpPr>
          <p:spPr bwMode="auto">
            <a:xfrm>
              <a:off x="860" y="3361"/>
              <a:ext cx="1789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80" name="Line 33"/>
            <p:cNvSpPr>
              <a:spLocks noChangeShapeType="1"/>
            </p:cNvSpPr>
            <p:nvPr/>
          </p:nvSpPr>
          <p:spPr bwMode="auto">
            <a:xfrm flipV="1">
              <a:off x="860" y="1570"/>
              <a:ext cx="1" cy="179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81" name="Line 34"/>
            <p:cNvSpPr>
              <a:spLocks noChangeShapeType="1"/>
            </p:cNvSpPr>
            <p:nvPr/>
          </p:nvSpPr>
          <p:spPr bwMode="auto">
            <a:xfrm flipH="1">
              <a:off x="811" y="3361"/>
              <a:ext cx="49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82" name="Rectangle 35"/>
            <p:cNvSpPr>
              <a:spLocks noChangeArrowheads="1"/>
            </p:cNvSpPr>
            <p:nvPr/>
          </p:nvSpPr>
          <p:spPr bwMode="auto">
            <a:xfrm>
              <a:off x="711" y="3278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700">
                  <a:solidFill>
                    <a:srgbClr val="FFFFFF"/>
                  </a:solidFill>
                  <a:latin typeface="Arial" charset="0"/>
                </a:rPr>
                <a:t>0</a:t>
              </a:r>
              <a:endParaRPr lang="cs-CZ" altLang="cs-CZ" sz="2400"/>
            </a:p>
          </p:txBody>
        </p:sp>
        <p:sp>
          <p:nvSpPr>
            <p:cNvPr id="386083" name="Line 36"/>
            <p:cNvSpPr>
              <a:spLocks noChangeShapeType="1"/>
            </p:cNvSpPr>
            <p:nvPr/>
          </p:nvSpPr>
          <p:spPr bwMode="auto">
            <a:xfrm flipH="1">
              <a:off x="811" y="2913"/>
              <a:ext cx="49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84" name="Rectangle 37"/>
            <p:cNvSpPr>
              <a:spLocks noChangeArrowheads="1"/>
            </p:cNvSpPr>
            <p:nvPr/>
          </p:nvSpPr>
          <p:spPr bwMode="auto">
            <a:xfrm>
              <a:off x="711" y="2831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70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cs-CZ" altLang="cs-CZ" sz="2400"/>
            </a:p>
          </p:txBody>
        </p:sp>
        <p:sp>
          <p:nvSpPr>
            <p:cNvPr id="386085" name="Line 38"/>
            <p:cNvSpPr>
              <a:spLocks noChangeShapeType="1"/>
            </p:cNvSpPr>
            <p:nvPr/>
          </p:nvSpPr>
          <p:spPr bwMode="auto">
            <a:xfrm flipH="1">
              <a:off x="811" y="2465"/>
              <a:ext cx="49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86" name="Rectangle 39"/>
            <p:cNvSpPr>
              <a:spLocks noChangeArrowheads="1"/>
            </p:cNvSpPr>
            <p:nvPr/>
          </p:nvSpPr>
          <p:spPr bwMode="auto">
            <a:xfrm>
              <a:off x="711" y="2383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70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cs-CZ" altLang="cs-CZ" sz="2400"/>
            </a:p>
          </p:txBody>
        </p:sp>
        <p:sp>
          <p:nvSpPr>
            <p:cNvPr id="386087" name="Line 40"/>
            <p:cNvSpPr>
              <a:spLocks noChangeShapeType="1"/>
            </p:cNvSpPr>
            <p:nvPr/>
          </p:nvSpPr>
          <p:spPr bwMode="auto">
            <a:xfrm flipH="1">
              <a:off x="811" y="2018"/>
              <a:ext cx="49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88" name="Rectangle 41"/>
            <p:cNvSpPr>
              <a:spLocks noChangeArrowheads="1"/>
            </p:cNvSpPr>
            <p:nvPr/>
          </p:nvSpPr>
          <p:spPr bwMode="auto">
            <a:xfrm>
              <a:off x="711" y="1936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70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cs-CZ" altLang="cs-CZ" sz="2400"/>
            </a:p>
          </p:txBody>
        </p:sp>
        <p:sp>
          <p:nvSpPr>
            <p:cNvPr id="386089" name="Line 42"/>
            <p:cNvSpPr>
              <a:spLocks noChangeShapeType="1"/>
            </p:cNvSpPr>
            <p:nvPr/>
          </p:nvSpPr>
          <p:spPr bwMode="auto">
            <a:xfrm flipH="1">
              <a:off x="811" y="1570"/>
              <a:ext cx="49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90" name="Rectangle 43"/>
            <p:cNvSpPr>
              <a:spLocks noChangeArrowheads="1"/>
            </p:cNvSpPr>
            <p:nvPr/>
          </p:nvSpPr>
          <p:spPr bwMode="auto">
            <a:xfrm>
              <a:off x="711" y="1488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700">
                  <a:solidFill>
                    <a:srgbClr val="FFFFFF"/>
                  </a:solidFill>
                  <a:latin typeface="Arial" charset="0"/>
                </a:rPr>
                <a:t>4</a:t>
              </a:r>
              <a:endParaRPr lang="cs-CZ" altLang="cs-CZ" sz="2400"/>
            </a:p>
          </p:txBody>
        </p:sp>
        <p:sp>
          <p:nvSpPr>
            <p:cNvPr id="386091" name="Rectangle 44"/>
            <p:cNvSpPr>
              <a:spLocks noChangeArrowheads="1"/>
            </p:cNvSpPr>
            <p:nvPr/>
          </p:nvSpPr>
          <p:spPr bwMode="auto">
            <a:xfrm rot="-5400000">
              <a:off x="-186" y="2357"/>
              <a:ext cx="14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700" b="1">
                  <a:solidFill>
                    <a:srgbClr val="FFFFFF"/>
                  </a:solidFill>
                  <a:latin typeface="Arial" charset="0"/>
                </a:rPr>
                <a:t>% apoptotic myocytes</a:t>
              </a:r>
              <a:endParaRPr lang="cs-CZ" altLang="cs-CZ" sz="2400" b="1"/>
            </a:p>
          </p:txBody>
        </p:sp>
        <p:sp>
          <p:nvSpPr>
            <p:cNvPr id="386092" name="Line 45"/>
            <p:cNvSpPr>
              <a:spLocks noChangeShapeType="1"/>
            </p:cNvSpPr>
            <p:nvPr/>
          </p:nvSpPr>
          <p:spPr bwMode="auto">
            <a:xfrm flipV="1">
              <a:off x="4382" y="2263"/>
              <a:ext cx="1" cy="111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93" name="Line 46"/>
            <p:cNvSpPr>
              <a:spLocks noChangeShapeType="1"/>
            </p:cNvSpPr>
            <p:nvPr/>
          </p:nvSpPr>
          <p:spPr bwMode="auto">
            <a:xfrm>
              <a:off x="4382" y="2263"/>
              <a:ext cx="1" cy="111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94" name="Line 47"/>
            <p:cNvSpPr>
              <a:spLocks noChangeShapeType="1"/>
            </p:cNvSpPr>
            <p:nvPr/>
          </p:nvSpPr>
          <p:spPr bwMode="auto">
            <a:xfrm>
              <a:off x="4382" y="2263"/>
              <a:ext cx="506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95" name="Line 48"/>
            <p:cNvSpPr>
              <a:spLocks noChangeShapeType="1"/>
            </p:cNvSpPr>
            <p:nvPr/>
          </p:nvSpPr>
          <p:spPr bwMode="auto">
            <a:xfrm flipH="1">
              <a:off x="4382" y="2263"/>
              <a:ext cx="506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96" name="Line 49"/>
            <p:cNvSpPr>
              <a:spLocks noChangeShapeType="1"/>
            </p:cNvSpPr>
            <p:nvPr/>
          </p:nvSpPr>
          <p:spPr bwMode="auto">
            <a:xfrm flipV="1">
              <a:off x="4888" y="2263"/>
              <a:ext cx="1" cy="111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97" name="Line 50"/>
            <p:cNvSpPr>
              <a:spLocks noChangeShapeType="1"/>
            </p:cNvSpPr>
            <p:nvPr/>
          </p:nvSpPr>
          <p:spPr bwMode="auto">
            <a:xfrm>
              <a:off x="4888" y="2263"/>
              <a:ext cx="1" cy="111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98" name="Line 51"/>
            <p:cNvSpPr>
              <a:spLocks noChangeShapeType="1"/>
            </p:cNvSpPr>
            <p:nvPr/>
          </p:nvSpPr>
          <p:spPr bwMode="auto">
            <a:xfrm>
              <a:off x="4382" y="3374"/>
              <a:ext cx="506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099" name="Line 52"/>
            <p:cNvSpPr>
              <a:spLocks noChangeShapeType="1"/>
            </p:cNvSpPr>
            <p:nvPr/>
          </p:nvSpPr>
          <p:spPr bwMode="auto">
            <a:xfrm flipH="1">
              <a:off x="4382" y="3374"/>
              <a:ext cx="506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100" name="Line 53"/>
            <p:cNvSpPr>
              <a:spLocks noChangeShapeType="1"/>
            </p:cNvSpPr>
            <p:nvPr/>
          </p:nvSpPr>
          <p:spPr bwMode="auto">
            <a:xfrm>
              <a:off x="4509" y="2174"/>
              <a:ext cx="253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101" name="Line 54"/>
            <p:cNvSpPr>
              <a:spLocks noChangeShapeType="1"/>
            </p:cNvSpPr>
            <p:nvPr/>
          </p:nvSpPr>
          <p:spPr bwMode="auto">
            <a:xfrm>
              <a:off x="4635" y="2174"/>
              <a:ext cx="1" cy="89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102" name="Line 55"/>
            <p:cNvSpPr>
              <a:spLocks noChangeShapeType="1"/>
            </p:cNvSpPr>
            <p:nvPr/>
          </p:nvSpPr>
          <p:spPr bwMode="auto">
            <a:xfrm flipV="1">
              <a:off x="3620" y="2929"/>
              <a:ext cx="1" cy="445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103" name="Line 56"/>
            <p:cNvSpPr>
              <a:spLocks noChangeShapeType="1"/>
            </p:cNvSpPr>
            <p:nvPr/>
          </p:nvSpPr>
          <p:spPr bwMode="auto">
            <a:xfrm>
              <a:off x="3620" y="2929"/>
              <a:ext cx="1" cy="445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104" name="Line 57"/>
            <p:cNvSpPr>
              <a:spLocks noChangeShapeType="1"/>
            </p:cNvSpPr>
            <p:nvPr/>
          </p:nvSpPr>
          <p:spPr bwMode="auto">
            <a:xfrm>
              <a:off x="3620" y="2929"/>
              <a:ext cx="507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105" name="Line 58"/>
            <p:cNvSpPr>
              <a:spLocks noChangeShapeType="1"/>
            </p:cNvSpPr>
            <p:nvPr/>
          </p:nvSpPr>
          <p:spPr bwMode="auto">
            <a:xfrm flipH="1">
              <a:off x="3620" y="2929"/>
              <a:ext cx="507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106" name="Line 59"/>
            <p:cNvSpPr>
              <a:spLocks noChangeShapeType="1"/>
            </p:cNvSpPr>
            <p:nvPr/>
          </p:nvSpPr>
          <p:spPr bwMode="auto">
            <a:xfrm flipV="1">
              <a:off x="4127" y="2929"/>
              <a:ext cx="1" cy="445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107" name="Line 60"/>
            <p:cNvSpPr>
              <a:spLocks noChangeShapeType="1"/>
            </p:cNvSpPr>
            <p:nvPr/>
          </p:nvSpPr>
          <p:spPr bwMode="auto">
            <a:xfrm>
              <a:off x="4127" y="2929"/>
              <a:ext cx="1" cy="445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108" name="Line 61"/>
            <p:cNvSpPr>
              <a:spLocks noChangeShapeType="1"/>
            </p:cNvSpPr>
            <p:nvPr/>
          </p:nvSpPr>
          <p:spPr bwMode="auto">
            <a:xfrm>
              <a:off x="3620" y="3374"/>
              <a:ext cx="507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109" name="Line 62"/>
            <p:cNvSpPr>
              <a:spLocks noChangeShapeType="1"/>
            </p:cNvSpPr>
            <p:nvPr/>
          </p:nvSpPr>
          <p:spPr bwMode="auto">
            <a:xfrm flipH="1">
              <a:off x="3620" y="3374"/>
              <a:ext cx="507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110" name="Line 63"/>
            <p:cNvSpPr>
              <a:spLocks noChangeShapeType="1"/>
            </p:cNvSpPr>
            <p:nvPr/>
          </p:nvSpPr>
          <p:spPr bwMode="auto">
            <a:xfrm>
              <a:off x="3748" y="2841"/>
              <a:ext cx="253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111" name="Line 64"/>
            <p:cNvSpPr>
              <a:spLocks noChangeShapeType="1"/>
            </p:cNvSpPr>
            <p:nvPr/>
          </p:nvSpPr>
          <p:spPr bwMode="auto">
            <a:xfrm>
              <a:off x="3874" y="2841"/>
              <a:ext cx="1" cy="88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112" name="Line 65"/>
            <p:cNvSpPr>
              <a:spLocks noChangeShapeType="1"/>
            </p:cNvSpPr>
            <p:nvPr/>
          </p:nvSpPr>
          <p:spPr bwMode="auto">
            <a:xfrm>
              <a:off x="3365" y="3374"/>
              <a:ext cx="1778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113" name="Line 66"/>
            <p:cNvSpPr>
              <a:spLocks noChangeShapeType="1"/>
            </p:cNvSpPr>
            <p:nvPr/>
          </p:nvSpPr>
          <p:spPr bwMode="auto">
            <a:xfrm flipV="1">
              <a:off x="3365" y="1596"/>
              <a:ext cx="1" cy="1778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114" name="Line 67"/>
            <p:cNvSpPr>
              <a:spLocks noChangeShapeType="1"/>
            </p:cNvSpPr>
            <p:nvPr/>
          </p:nvSpPr>
          <p:spPr bwMode="auto">
            <a:xfrm flipH="1">
              <a:off x="3317" y="3374"/>
              <a:ext cx="48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115" name="Rectangle 68"/>
            <p:cNvSpPr>
              <a:spLocks noChangeArrowheads="1"/>
            </p:cNvSpPr>
            <p:nvPr/>
          </p:nvSpPr>
          <p:spPr bwMode="auto">
            <a:xfrm>
              <a:off x="3212" y="3292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700">
                  <a:solidFill>
                    <a:srgbClr val="FFFFFF"/>
                  </a:solidFill>
                  <a:latin typeface="Arial" charset="0"/>
                </a:rPr>
                <a:t>0</a:t>
              </a:r>
              <a:endParaRPr lang="cs-CZ" altLang="cs-CZ" sz="2400"/>
            </a:p>
          </p:txBody>
        </p:sp>
        <p:sp>
          <p:nvSpPr>
            <p:cNvPr id="386116" name="Line 69"/>
            <p:cNvSpPr>
              <a:spLocks noChangeShapeType="1"/>
            </p:cNvSpPr>
            <p:nvPr/>
          </p:nvSpPr>
          <p:spPr bwMode="auto">
            <a:xfrm flipH="1">
              <a:off x="3317" y="2929"/>
              <a:ext cx="48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117" name="Rectangle 70"/>
            <p:cNvSpPr>
              <a:spLocks noChangeArrowheads="1"/>
            </p:cNvSpPr>
            <p:nvPr/>
          </p:nvSpPr>
          <p:spPr bwMode="auto">
            <a:xfrm>
              <a:off x="3212" y="2848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70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cs-CZ" altLang="cs-CZ" sz="2400"/>
            </a:p>
          </p:txBody>
        </p:sp>
        <p:sp>
          <p:nvSpPr>
            <p:cNvPr id="386118" name="Line 71"/>
            <p:cNvSpPr>
              <a:spLocks noChangeShapeType="1"/>
            </p:cNvSpPr>
            <p:nvPr/>
          </p:nvSpPr>
          <p:spPr bwMode="auto">
            <a:xfrm flipH="1">
              <a:off x="3317" y="2485"/>
              <a:ext cx="48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119" name="Rectangle 72"/>
            <p:cNvSpPr>
              <a:spLocks noChangeArrowheads="1"/>
            </p:cNvSpPr>
            <p:nvPr/>
          </p:nvSpPr>
          <p:spPr bwMode="auto">
            <a:xfrm>
              <a:off x="3212" y="2403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70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cs-CZ" altLang="cs-CZ" sz="2400"/>
            </a:p>
          </p:txBody>
        </p:sp>
        <p:sp>
          <p:nvSpPr>
            <p:cNvPr id="386120" name="Line 73"/>
            <p:cNvSpPr>
              <a:spLocks noChangeShapeType="1"/>
            </p:cNvSpPr>
            <p:nvPr/>
          </p:nvSpPr>
          <p:spPr bwMode="auto">
            <a:xfrm flipH="1">
              <a:off x="3317" y="2041"/>
              <a:ext cx="48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121" name="Rectangle 74"/>
            <p:cNvSpPr>
              <a:spLocks noChangeArrowheads="1"/>
            </p:cNvSpPr>
            <p:nvPr/>
          </p:nvSpPr>
          <p:spPr bwMode="auto">
            <a:xfrm>
              <a:off x="3212" y="1959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70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cs-CZ" altLang="cs-CZ" sz="2400"/>
            </a:p>
          </p:txBody>
        </p:sp>
        <p:sp>
          <p:nvSpPr>
            <p:cNvPr id="386122" name="Line 75"/>
            <p:cNvSpPr>
              <a:spLocks noChangeShapeType="1"/>
            </p:cNvSpPr>
            <p:nvPr/>
          </p:nvSpPr>
          <p:spPr bwMode="auto">
            <a:xfrm flipH="1">
              <a:off x="3317" y="1596"/>
              <a:ext cx="48" cy="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6123" name="Rectangle 76"/>
            <p:cNvSpPr>
              <a:spLocks noChangeArrowheads="1"/>
            </p:cNvSpPr>
            <p:nvPr/>
          </p:nvSpPr>
          <p:spPr bwMode="auto">
            <a:xfrm>
              <a:off x="3212" y="1515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700">
                  <a:solidFill>
                    <a:srgbClr val="FFFFFF"/>
                  </a:solidFill>
                  <a:latin typeface="Arial" charset="0"/>
                </a:rPr>
                <a:t>4</a:t>
              </a:r>
              <a:endParaRPr lang="cs-CZ" altLang="cs-CZ" sz="2400"/>
            </a:p>
          </p:txBody>
        </p:sp>
        <p:sp>
          <p:nvSpPr>
            <p:cNvPr id="386124" name="Rectangle 77"/>
            <p:cNvSpPr>
              <a:spLocks noChangeArrowheads="1"/>
            </p:cNvSpPr>
            <p:nvPr/>
          </p:nvSpPr>
          <p:spPr bwMode="auto">
            <a:xfrm rot="-5400000">
              <a:off x="2293" y="2229"/>
              <a:ext cx="139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700" b="1">
                  <a:solidFill>
                    <a:srgbClr val="FFFFFF"/>
                  </a:solidFill>
                  <a:latin typeface="Arial" charset="0"/>
                </a:rPr>
                <a:t>activity of caspase 3</a:t>
              </a:r>
              <a:br>
                <a:rPr lang="cs-CZ" altLang="cs-CZ" sz="1700" b="1">
                  <a:solidFill>
                    <a:srgbClr val="FFFFFF"/>
                  </a:solidFill>
                  <a:latin typeface="Arial" charset="0"/>
                </a:rPr>
              </a:br>
              <a:r>
                <a:rPr lang="cs-CZ" altLang="cs-CZ" sz="1700" b="1">
                  <a:solidFill>
                    <a:srgbClr val="FFFFFF"/>
                  </a:solidFill>
                  <a:latin typeface="Arial" charset="0"/>
                </a:rPr>
                <a:t>(multiple of controlsl</a:t>
              </a:r>
              <a:r>
                <a:rPr lang="cs-CZ" altLang="cs-CZ" sz="1700">
                  <a:solidFill>
                    <a:srgbClr val="FFFFFF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44462" name="Rectangle 78"/>
            <p:cNvSpPr>
              <a:spLocks noChangeArrowheads="1"/>
            </p:cNvSpPr>
            <p:nvPr/>
          </p:nvSpPr>
          <p:spPr bwMode="auto">
            <a:xfrm>
              <a:off x="1113" y="2775"/>
              <a:ext cx="531" cy="58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 sz="3600"/>
            </a:p>
          </p:txBody>
        </p:sp>
        <p:sp>
          <p:nvSpPr>
            <p:cNvPr id="144463" name="Rectangle 79"/>
            <p:cNvSpPr>
              <a:spLocks noChangeArrowheads="1"/>
            </p:cNvSpPr>
            <p:nvPr/>
          </p:nvSpPr>
          <p:spPr bwMode="auto">
            <a:xfrm>
              <a:off x="1884" y="2057"/>
              <a:ext cx="521" cy="1306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 sz="3600"/>
            </a:p>
          </p:txBody>
        </p:sp>
        <p:sp>
          <p:nvSpPr>
            <p:cNvPr id="144464" name="Rectangle 80"/>
            <p:cNvSpPr>
              <a:spLocks noChangeArrowheads="1"/>
            </p:cNvSpPr>
            <p:nvPr/>
          </p:nvSpPr>
          <p:spPr bwMode="auto">
            <a:xfrm>
              <a:off x="3620" y="2931"/>
              <a:ext cx="520" cy="44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 sz="3600"/>
            </a:p>
          </p:txBody>
        </p:sp>
        <p:sp>
          <p:nvSpPr>
            <p:cNvPr id="144465" name="Rectangle 81"/>
            <p:cNvSpPr>
              <a:spLocks noChangeArrowheads="1"/>
            </p:cNvSpPr>
            <p:nvPr/>
          </p:nvSpPr>
          <p:spPr bwMode="auto">
            <a:xfrm>
              <a:off x="4380" y="2255"/>
              <a:ext cx="523" cy="112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 sz="3600"/>
            </a:p>
          </p:txBody>
        </p:sp>
        <p:sp>
          <p:nvSpPr>
            <p:cNvPr id="386129" name="Rectangle 82"/>
            <p:cNvSpPr>
              <a:spLocks noChangeArrowheads="1"/>
            </p:cNvSpPr>
            <p:nvPr/>
          </p:nvSpPr>
          <p:spPr bwMode="auto">
            <a:xfrm>
              <a:off x="2034" y="1616"/>
              <a:ext cx="2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>
                  <a:solidFill>
                    <a:schemeClr val="bg1"/>
                  </a:solidFill>
                  <a:latin typeface="Arial" charset="0"/>
                </a:rPr>
                <a:t>*</a:t>
              </a:r>
            </a:p>
          </p:txBody>
        </p:sp>
        <p:sp>
          <p:nvSpPr>
            <p:cNvPr id="386130" name="Rectangle 83"/>
            <p:cNvSpPr>
              <a:spLocks noChangeArrowheads="1"/>
            </p:cNvSpPr>
            <p:nvPr/>
          </p:nvSpPr>
          <p:spPr bwMode="auto">
            <a:xfrm>
              <a:off x="4528" y="1848"/>
              <a:ext cx="2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>
                  <a:solidFill>
                    <a:schemeClr val="bg1"/>
                  </a:solidFill>
                  <a:latin typeface="Arial" charset="0"/>
                </a:rPr>
                <a:t>*</a:t>
              </a: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074" name="Group 7"/>
          <p:cNvGrpSpPr>
            <a:grpSpLocks/>
          </p:cNvGrpSpPr>
          <p:nvPr/>
        </p:nvGrpSpPr>
        <p:grpSpPr bwMode="auto">
          <a:xfrm>
            <a:off x="250825" y="476250"/>
            <a:ext cx="8642350" cy="6257925"/>
            <a:chOff x="158" y="300"/>
            <a:chExt cx="5444" cy="3942"/>
          </a:xfrm>
        </p:grpSpPr>
        <p:sp>
          <p:nvSpPr>
            <p:cNvPr id="387075" name="Rectangle 12"/>
            <p:cNvSpPr>
              <a:spLocks noChangeArrowheads="1"/>
            </p:cNvSpPr>
            <p:nvPr/>
          </p:nvSpPr>
          <p:spPr bwMode="auto">
            <a:xfrm>
              <a:off x="1338" y="1117"/>
              <a:ext cx="2994" cy="28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cs-CZ" sz="16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387076" name="Text Box 21"/>
            <p:cNvSpPr txBox="1">
              <a:spLocks noChangeArrowheads="1"/>
            </p:cNvSpPr>
            <p:nvPr/>
          </p:nvSpPr>
          <p:spPr bwMode="auto">
            <a:xfrm>
              <a:off x="158" y="300"/>
              <a:ext cx="5444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>
                  <a:solidFill>
                    <a:srgbClr val="FFFF00"/>
                  </a:solidFill>
                </a:rPr>
                <a:t> CARDIAC MITOCHONDRIA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FFFF00"/>
                  </a:solidFill>
                </a:rPr>
                <a:t>proteins of MPT pore</a:t>
              </a:r>
              <a:endParaRPr lang="en-US" altLang="cs-CZ" sz="2400">
                <a:solidFill>
                  <a:srgbClr val="FFFF00"/>
                </a:solidFill>
                <a:cs typeface="Arial" charset="0"/>
              </a:endParaRPr>
            </a:p>
          </p:txBody>
        </p:sp>
        <p:pic>
          <p:nvPicPr>
            <p:cNvPr id="387077" name="Obrázek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162"/>
              <a:ext cx="2255" cy="2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7078" name="Obdélník 4"/>
            <p:cNvSpPr>
              <a:spLocks noChangeArrowheads="1"/>
            </p:cNvSpPr>
            <p:nvPr/>
          </p:nvSpPr>
          <p:spPr bwMode="auto">
            <a:xfrm>
              <a:off x="1746" y="4011"/>
              <a:ext cx="37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>
                  <a:solidFill>
                    <a:srgbClr val="FFFFFF"/>
                  </a:solidFill>
                </a:rPr>
                <a:t>Milerova et al. 2016, Ostadal et al 2019</a:t>
              </a:r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3"/>
          <p:cNvSpPr>
            <a:spLocks noChangeArrowheads="1"/>
          </p:cNvSpPr>
          <p:nvPr/>
        </p:nvSpPr>
        <p:spPr bwMode="auto">
          <a:xfrm>
            <a:off x="755650" y="1557338"/>
            <a:ext cx="7704138" cy="4535487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2400" u="sng"/>
          </a:p>
        </p:txBody>
      </p:sp>
      <p:sp>
        <p:nvSpPr>
          <p:cNvPr id="389123" name="Text Box 4"/>
          <p:cNvSpPr txBox="1">
            <a:spLocks noChangeArrowheads="1"/>
          </p:cNvSpPr>
          <p:nvPr/>
        </p:nvSpPr>
        <p:spPr bwMode="auto">
          <a:xfrm>
            <a:off x="985838" y="98425"/>
            <a:ext cx="71151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LATE EFFECTS OF PERINATAL HYPOXIA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cardiac remodeling in adult male rats</a:t>
            </a:r>
          </a:p>
        </p:txBody>
      </p:sp>
      <p:sp>
        <p:nvSpPr>
          <p:cNvPr id="389124" name="Text Box 5"/>
          <p:cNvSpPr txBox="1">
            <a:spLocks noChangeArrowheads="1"/>
          </p:cNvSpPr>
          <p:nvPr/>
        </p:nvSpPr>
        <p:spPr bwMode="auto">
          <a:xfrm>
            <a:off x="6588125" y="6237288"/>
            <a:ext cx="1495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>
                <a:solidFill>
                  <a:schemeClr val="bg1"/>
                </a:solidFill>
                <a:latin typeface="Arial" charset="0"/>
              </a:rPr>
              <a:t>Xu et al., 2006</a:t>
            </a:r>
          </a:p>
        </p:txBody>
      </p:sp>
      <p:graphicFrame>
        <p:nvGraphicFramePr>
          <p:cNvPr id="389125" name="Object 6"/>
          <p:cNvGraphicFramePr>
            <a:graphicFrameLocks noChangeAspect="1"/>
          </p:cNvGraphicFramePr>
          <p:nvPr/>
        </p:nvGraphicFramePr>
        <p:xfrm>
          <a:off x="1619250" y="2349500"/>
          <a:ext cx="2749550" cy="317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Project" r:id="rId3" imgW="1877568" imgH="2167128" progId="Prism.Document">
                  <p:embed/>
                </p:oleObj>
              </mc:Choice>
              <mc:Fallback>
                <p:oleObj name="Prism Project" r:id="rId3" imgW="1877568" imgH="2167128" progId="Prism.Documen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349500"/>
                        <a:ext cx="2749550" cy="317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26" name="Object 7"/>
          <p:cNvGraphicFramePr>
            <a:graphicFrameLocks noChangeAspect="1"/>
          </p:cNvGraphicFramePr>
          <p:nvPr/>
        </p:nvGraphicFramePr>
        <p:xfrm>
          <a:off x="5219700" y="2419350"/>
          <a:ext cx="2689225" cy="310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Project" r:id="rId5" imgW="1877568" imgH="2167128" progId="Prism.Document">
                  <p:embed/>
                </p:oleObj>
              </mc:Choice>
              <mc:Fallback>
                <p:oleObj name="Prism Project" r:id="rId5" imgW="1877568" imgH="2167128" progId="Prism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419350"/>
                        <a:ext cx="2689225" cy="310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080" name="Rectangle 8"/>
          <p:cNvSpPr>
            <a:spLocks noChangeArrowheads="1"/>
          </p:cNvSpPr>
          <p:nvPr/>
        </p:nvSpPr>
        <p:spPr bwMode="auto">
          <a:xfrm>
            <a:off x="2351088" y="4186238"/>
            <a:ext cx="511175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87081" name="Rectangle 9"/>
          <p:cNvSpPr>
            <a:spLocks noChangeArrowheads="1"/>
          </p:cNvSpPr>
          <p:nvPr/>
        </p:nvSpPr>
        <p:spPr bwMode="auto">
          <a:xfrm>
            <a:off x="5938838" y="3517900"/>
            <a:ext cx="498475" cy="17430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87082" name="Rectangle 10"/>
          <p:cNvSpPr>
            <a:spLocks noChangeArrowheads="1"/>
          </p:cNvSpPr>
          <p:nvPr/>
        </p:nvSpPr>
        <p:spPr bwMode="auto">
          <a:xfrm>
            <a:off x="3116263" y="3114675"/>
            <a:ext cx="512762" cy="214312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87083" name="Rectangle 11"/>
          <p:cNvSpPr>
            <a:spLocks noChangeArrowheads="1"/>
          </p:cNvSpPr>
          <p:nvPr/>
        </p:nvSpPr>
        <p:spPr bwMode="auto">
          <a:xfrm>
            <a:off x="6688138" y="4391025"/>
            <a:ext cx="495300" cy="8699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89131" name="Text Box 12"/>
          <p:cNvSpPr txBox="1">
            <a:spLocks noChangeArrowheads="1"/>
          </p:cNvSpPr>
          <p:nvPr/>
        </p:nvSpPr>
        <p:spPr bwMode="auto">
          <a:xfrm rot="-5400000">
            <a:off x="288131" y="3663157"/>
            <a:ext cx="238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1400">
                <a:solidFill>
                  <a:schemeClr val="bg1"/>
                </a:solidFill>
                <a:latin typeface="Arial" charset="0"/>
                <a:cs typeface="Arial" charset="0"/>
              </a:rPr>
              <a:t>β</a:t>
            </a:r>
            <a:r>
              <a:rPr lang="cs-CZ" altLang="cs-CZ" sz="140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el-GR" altLang="cs-CZ" sz="1400">
                <a:solidFill>
                  <a:schemeClr val="bg1"/>
                </a:solidFill>
                <a:latin typeface="Arial" charset="0"/>
                <a:cs typeface="Arial" charset="0"/>
              </a:rPr>
              <a:t>α</a:t>
            </a:r>
            <a:r>
              <a:rPr lang="cs-CZ" altLang="cs-CZ" sz="1400">
                <a:solidFill>
                  <a:schemeClr val="bg1"/>
                </a:solidFill>
                <a:latin typeface="Arial" charset="0"/>
                <a:cs typeface="Arial" charset="0"/>
              </a:rPr>
              <a:t> MHC ratio</a:t>
            </a:r>
            <a:r>
              <a:rPr lang="cs-CZ" altLang="cs-CZ" sz="1400">
                <a:solidFill>
                  <a:schemeClr val="bg1"/>
                </a:solidFill>
                <a:latin typeface="Arial" charset="0"/>
              </a:rPr>
              <a:t> (% of control)</a:t>
            </a:r>
          </a:p>
        </p:txBody>
      </p:sp>
      <p:sp>
        <p:nvSpPr>
          <p:cNvPr id="389132" name="Text Box 13"/>
          <p:cNvSpPr txBox="1">
            <a:spLocks noChangeArrowheads="1"/>
          </p:cNvSpPr>
          <p:nvPr/>
        </p:nvSpPr>
        <p:spPr bwMode="auto">
          <a:xfrm>
            <a:off x="2163763" y="1773238"/>
            <a:ext cx="763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  <a:latin typeface="Arial" charset="0"/>
              </a:rPr>
              <a:t>MHC</a:t>
            </a:r>
          </a:p>
        </p:txBody>
      </p:sp>
      <p:sp>
        <p:nvSpPr>
          <p:cNvPr id="389133" name="Text Box 14"/>
          <p:cNvSpPr txBox="1">
            <a:spLocks noChangeArrowheads="1"/>
          </p:cNvSpPr>
          <p:nvPr/>
        </p:nvSpPr>
        <p:spPr bwMode="auto">
          <a:xfrm>
            <a:off x="5835650" y="1773238"/>
            <a:ext cx="1001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  <a:latin typeface="Arial" charset="0"/>
              </a:rPr>
              <a:t>MMP-2</a:t>
            </a:r>
          </a:p>
        </p:txBody>
      </p:sp>
      <p:sp>
        <p:nvSpPr>
          <p:cNvPr id="389134" name="Text Box 15"/>
          <p:cNvSpPr txBox="1">
            <a:spLocks noChangeArrowheads="1"/>
          </p:cNvSpPr>
          <p:nvPr/>
        </p:nvSpPr>
        <p:spPr bwMode="auto">
          <a:xfrm rot="-5400000">
            <a:off x="4115593" y="3920332"/>
            <a:ext cx="1858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charset="0"/>
              </a:rPr>
              <a:t>MMP-2 (% of control)</a:t>
            </a:r>
          </a:p>
        </p:txBody>
      </p:sp>
      <p:sp>
        <p:nvSpPr>
          <p:cNvPr id="389135" name="Text Box 16"/>
          <p:cNvSpPr txBox="1">
            <a:spLocks noChangeArrowheads="1"/>
          </p:cNvSpPr>
          <p:nvPr/>
        </p:nvSpPr>
        <p:spPr bwMode="auto">
          <a:xfrm>
            <a:off x="6756400" y="3932238"/>
            <a:ext cx="342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chemeClr val="bg1"/>
                </a:solidFill>
                <a:latin typeface="Arial" charset="0"/>
              </a:rPr>
              <a:t>*</a:t>
            </a:r>
          </a:p>
        </p:txBody>
      </p:sp>
      <p:sp>
        <p:nvSpPr>
          <p:cNvPr id="389136" name="Text Box 17"/>
          <p:cNvSpPr txBox="1">
            <a:spLocks noChangeArrowheads="1"/>
          </p:cNvSpPr>
          <p:nvPr/>
        </p:nvSpPr>
        <p:spPr bwMode="auto">
          <a:xfrm>
            <a:off x="3200400" y="2633663"/>
            <a:ext cx="342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chemeClr val="bg1"/>
                </a:solidFill>
                <a:latin typeface="Arial" charset="0"/>
              </a:rPr>
              <a:t>*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569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FF00"/>
                </a:solidFill>
                <a:latin typeface="Arial" charset="0"/>
                <a:cs typeface="Arial" charset="0"/>
              </a:rPr>
              <a:t>LATE EFFECTS OF EARLY HYPOXIA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FF00"/>
                </a:solidFill>
                <a:latin typeface="Arial" charset="0"/>
                <a:cs typeface="Arial" charset="0"/>
              </a:rPr>
              <a:t>possible mechanisms</a:t>
            </a:r>
            <a:endParaRPr lang="el-GR" altLang="cs-CZ" sz="28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90147" name="Group 14"/>
          <p:cNvGrpSpPr>
            <a:grpSpLocks/>
          </p:cNvGrpSpPr>
          <p:nvPr/>
        </p:nvGrpSpPr>
        <p:grpSpPr bwMode="auto">
          <a:xfrm>
            <a:off x="2409825" y="1268413"/>
            <a:ext cx="4394200" cy="5075237"/>
            <a:chOff x="1518" y="959"/>
            <a:chExt cx="2768" cy="3197"/>
          </a:xfrm>
        </p:grpSpPr>
        <p:sp>
          <p:nvSpPr>
            <p:cNvPr id="390149" name="Rectangle 4"/>
            <p:cNvSpPr>
              <a:spLocks noChangeArrowheads="1"/>
            </p:cNvSpPr>
            <p:nvPr/>
          </p:nvSpPr>
          <p:spPr bwMode="auto">
            <a:xfrm>
              <a:off x="1518" y="1071"/>
              <a:ext cx="2722" cy="3085"/>
            </a:xfrm>
            <a:prstGeom prst="rect">
              <a:avLst/>
            </a:prstGeom>
            <a:gradFill rotWithShape="0">
              <a:gsLst>
                <a:gs pos="0">
                  <a:srgbClr val="00005E"/>
                </a:gs>
                <a:gs pos="50000">
                  <a:srgbClr val="0000CC"/>
                </a:gs>
                <a:gs pos="100000">
                  <a:srgbClr val="00005E"/>
                </a:gs>
              </a:gsLst>
              <a:lin ang="5400000" scaled="1"/>
            </a:gra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2400" u="sng">
                <a:cs typeface="Arial" charset="0"/>
              </a:endParaRPr>
            </a:p>
          </p:txBody>
        </p:sp>
        <p:sp>
          <p:nvSpPr>
            <p:cNvPr id="390150" name="Text Box 5"/>
            <p:cNvSpPr txBox="1">
              <a:spLocks noChangeArrowheads="1"/>
            </p:cNvSpPr>
            <p:nvPr/>
          </p:nvSpPr>
          <p:spPr bwMode="auto">
            <a:xfrm>
              <a:off x="2308" y="959"/>
              <a:ext cx="1978" cy="3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75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chemeClr val="bg1"/>
                  </a:solidFill>
                  <a:latin typeface="Arial" charset="0"/>
                  <a:cs typeface="Arial" charset="0"/>
                </a:rPr>
                <a:t>apoptosis</a:t>
              </a:r>
            </a:p>
            <a:p>
              <a:pPr eaLnBrk="1" hangingPunct="1">
                <a:lnSpc>
                  <a:spcPct val="175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chemeClr val="bg1"/>
                  </a:solidFill>
                  <a:latin typeface="Arial" charset="0"/>
                  <a:cs typeface="Arial" charset="0"/>
                </a:rPr>
                <a:t>caspase – 3 activity</a:t>
              </a:r>
            </a:p>
            <a:p>
              <a:pPr eaLnBrk="1" hangingPunct="1">
                <a:lnSpc>
                  <a:spcPct val="175000"/>
                </a:lnSpc>
                <a:spcBef>
                  <a:spcPct val="0"/>
                </a:spcBef>
                <a:buFontTx/>
                <a:buNone/>
              </a:pPr>
              <a:r>
                <a:rPr lang="el-GR" altLang="cs-CZ" sz="2400">
                  <a:solidFill>
                    <a:schemeClr val="bg1"/>
                  </a:solidFill>
                  <a:latin typeface="Arial" charset="0"/>
                </a:rPr>
                <a:t>β</a:t>
              </a:r>
              <a:r>
                <a:rPr lang="cs-CZ" altLang="cs-CZ" sz="24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r>
                <a:rPr lang="cs-CZ" altLang="cs-CZ" sz="2400">
                  <a:solidFill>
                    <a:schemeClr val="bg1"/>
                  </a:solidFill>
                  <a:latin typeface="Arial" charset="0"/>
                </a:rPr>
                <a:t> – AR</a:t>
              </a:r>
            </a:p>
            <a:p>
              <a:pPr eaLnBrk="1" hangingPunct="1">
                <a:lnSpc>
                  <a:spcPct val="175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chemeClr val="bg1"/>
                  </a:solidFill>
                  <a:latin typeface="Arial" charset="0"/>
                </a:rPr>
                <a:t>G</a:t>
              </a:r>
              <a:r>
                <a:rPr lang="cs-CZ" altLang="cs-CZ" sz="2400" baseline="-25000">
                  <a:solidFill>
                    <a:schemeClr val="bg1"/>
                  </a:solidFill>
                  <a:latin typeface="Arial" charset="0"/>
                </a:rPr>
                <a:t>s</a:t>
              </a:r>
              <a:r>
                <a:rPr lang="el-GR" altLang="cs-CZ" sz="2400">
                  <a:solidFill>
                    <a:schemeClr val="bg1"/>
                  </a:solidFill>
                  <a:latin typeface="Arial" charset="0"/>
                </a:rPr>
                <a:t>α</a:t>
              </a:r>
              <a:endParaRPr lang="cs-CZ" altLang="cs-CZ" sz="2400">
                <a:solidFill>
                  <a:schemeClr val="bg1"/>
                </a:solidFill>
                <a:latin typeface="Arial" charset="0"/>
              </a:endParaRPr>
            </a:p>
            <a:p>
              <a:pPr eaLnBrk="1" hangingPunct="1">
                <a:lnSpc>
                  <a:spcPct val="175000"/>
                </a:lnSpc>
                <a:spcBef>
                  <a:spcPct val="0"/>
                </a:spcBef>
                <a:buFontTx/>
                <a:buNone/>
              </a:pPr>
              <a:endParaRPr lang="cs-CZ" altLang="cs-CZ" sz="1400">
                <a:solidFill>
                  <a:schemeClr val="bg1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lnSpc>
                  <a:spcPct val="175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chemeClr val="bg1"/>
                  </a:solidFill>
                  <a:latin typeface="Arial" charset="0"/>
                  <a:cs typeface="Arial" charset="0"/>
                </a:rPr>
                <a:t>Hsp 70</a:t>
              </a:r>
            </a:p>
            <a:p>
              <a:pPr eaLnBrk="1" hangingPunct="1">
                <a:lnSpc>
                  <a:spcPct val="175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chemeClr val="bg1"/>
                  </a:solidFill>
                  <a:latin typeface="Arial" charset="0"/>
                  <a:cs typeface="Arial" charset="0"/>
                </a:rPr>
                <a:t>e NOS</a:t>
              </a:r>
            </a:p>
            <a:p>
              <a:pPr eaLnBrk="1" hangingPunct="1">
                <a:lnSpc>
                  <a:spcPct val="175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chemeClr val="bg1"/>
                  </a:solidFill>
                  <a:latin typeface="Arial" charset="0"/>
                  <a:cs typeface="Arial" charset="0"/>
                </a:rPr>
                <a:t>G</a:t>
              </a:r>
              <a:r>
                <a:rPr lang="cs-CZ" altLang="cs-CZ" sz="2400" baseline="-25000">
                  <a:solidFill>
                    <a:schemeClr val="bg1"/>
                  </a:solidFill>
                  <a:latin typeface="Arial" charset="0"/>
                  <a:cs typeface="Arial" charset="0"/>
                </a:rPr>
                <a:t>i</a:t>
              </a:r>
              <a:r>
                <a:rPr lang="el-GR" altLang="cs-CZ" sz="2400">
                  <a:solidFill>
                    <a:schemeClr val="bg1"/>
                  </a:solidFill>
                  <a:latin typeface="Arial" charset="0"/>
                  <a:cs typeface="Arial" charset="0"/>
                </a:rPr>
                <a:t>α</a:t>
              </a:r>
            </a:p>
          </p:txBody>
        </p:sp>
        <p:sp>
          <p:nvSpPr>
            <p:cNvPr id="390151" name="AutoShape 6"/>
            <p:cNvSpPr>
              <a:spLocks noChangeArrowheads="1"/>
            </p:cNvSpPr>
            <p:nvPr/>
          </p:nvSpPr>
          <p:spPr bwMode="auto">
            <a:xfrm>
              <a:off x="1972" y="1117"/>
              <a:ext cx="70" cy="293"/>
            </a:xfrm>
            <a:prstGeom prst="upArrow">
              <a:avLst>
                <a:gd name="adj1" fmla="val 30065"/>
                <a:gd name="adj2" fmla="val 186477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24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90152" name="AutoShape 7"/>
            <p:cNvSpPr>
              <a:spLocks noChangeArrowheads="1"/>
            </p:cNvSpPr>
            <p:nvPr/>
          </p:nvSpPr>
          <p:spPr bwMode="auto">
            <a:xfrm>
              <a:off x="1972" y="1480"/>
              <a:ext cx="70" cy="293"/>
            </a:xfrm>
            <a:prstGeom prst="upArrow">
              <a:avLst>
                <a:gd name="adj1" fmla="val 30065"/>
                <a:gd name="adj2" fmla="val 186477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24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90153" name="AutoShape 8"/>
            <p:cNvSpPr>
              <a:spLocks noChangeArrowheads="1"/>
            </p:cNvSpPr>
            <p:nvPr/>
          </p:nvSpPr>
          <p:spPr bwMode="auto">
            <a:xfrm flipV="1">
              <a:off x="1972" y="3772"/>
              <a:ext cx="70" cy="293"/>
            </a:xfrm>
            <a:prstGeom prst="upArrow">
              <a:avLst>
                <a:gd name="adj1" fmla="val 30065"/>
                <a:gd name="adj2" fmla="val 186477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24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90154" name="AutoShape 9"/>
            <p:cNvSpPr>
              <a:spLocks noChangeArrowheads="1"/>
            </p:cNvSpPr>
            <p:nvPr/>
          </p:nvSpPr>
          <p:spPr bwMode="auto">
            <a:xfrm>
              <a:off x="1972" y="1862"/>
              <a:ext cx="70" cy="293"/>
            </a:xfrm>
            <a:prstGeom prst="upArrow">
              <a:avLst>
                <a:gd name="adj1" fmla="val 30065"/>
                <a:gd name="adj2" fmla="val 186477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24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90155" name="AutoShape 10"/>
            <p:cNvSpPr>
              <a:spLocks noChangeArrowheads="1"/>
            </p:cNvSpPr>
            <p:nvPr/>
          </p:nvSpPr>
          <p:spPr bwMode="auto">
            <a:xfrm>
              <a:off x="1972" y="2232"/>
              <a:ext cx="70" cy="293"/>
            </a:xfrm>
            <a:prstGeom prst="upArrow">
              <a:avLst>
                <a:gd name="adj1" fmla="val 30065"/>
                <a:gd name="adj2" fmla="val 186477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24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90156" name="AutoShape 11"/>
            <p:cNvSpPr>
              <a:spLocks noChangeArrowheads="1"/>
            </p:cNvSpPr>
            <p:nvPr/>
          </p:nvSpPr>
          <p:spPr bwMode="auto">
            <a:xfrm flipV="1">
              <a:off x="1972" y="2944"/>
              <a:ext cx="70" cy="293"/>
            </a:xfrm>
            <a:prstGeom prst="upArrow">
              <a:avLst>
                <a:gd name="adj1" fmla="val 30065"/>
                <a:gd name="adj2" fmla="val 186477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24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90157" name="AutoShape 12"/>
            <p:cNvSpPr>
              <a:spLocks noChangeArrowheads="1"/>
            </p:cNvSpPr>
            <p:nvPr/>
          </p:nvSpPr>
          <p:spPr bwMode="auto">
            <a:xfrm flipV="1">
              <a:off x="1972" y="3352"/>
              <a:ext cx="70" cy="293"/>
            </a:xfrm>
            <a:prstGeom prst="upArrow">
              <a:avLst>
                <a:gd name="adj1" fmla="val 30065"/>
                <a:gd name="adj2" fmla="val 186477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2400">
                <a:solidFill>
                  <a:schemeClr val="bg1"/>
                </a:solidFill>
                <a:cs typeface="Arial" charset="0"/>
              </a:endParaRPr>
            </a:p>
          </p:txBody>
        </p:sp>
      </p:grpSp>
      <p:graphicFrame>
        <p:nvGraphicFramePr>
          <p:cNvPr id="390148" name="Object 13"/>
          <p:cNvGraphicFramePr>
            <a:graphicFrameLocks noChangeAspect="1"/>
          </p:cNvGraphicFramePr>
          <p:nvPr/>
        </p:nvGraphicFramePr>
        <p:xfrm>
          <a:off x="565150" y="6237288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6237288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827088" y="2420938"/>
            <a:ext cx="7486650" cy="1655762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2400" u="sng"/>
          </a:p>
        </p:txBody>
      </p:sp>
      <p:sp>
        <p:nvSpPr>
          <p:cNvPr id="391171" name="Text Box 3"/>
          <p:cNvSpPr txBox="1">
            <a:spLocks noChangeArrowheads="1"/>
          </p:cNvSpPr>
          <p:nvPr/>
        </p:nvSpPr>
        <p:spPr bwMode="auto">
          <a:xfrm>
            <a:off x="838200" y="2690813"/>
            <a:ext cx="7467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Clr>
                <a:srgbClr val="FFFF00"/>
              </a:buClr>
              <a:buFont typeface="Tahoma" pitchFamily="34" charset="0"/>
              <a:buNone/>
            </a:pPr>
            <a:r>
              <a:rPr lang="cs-CZ" altLang="cs-CZ" sz="2800" i="1">
                <a:solidFill>
                  <a:schemeClr val="bg1"/>
                </a:solidFill>
                <a:latin typeface="Arial" charset="0"/>
              </a:rPr>
              <a:t>SEX-DEPENDENT LATE EFFECTS OF PERINATAL HYPOXIA</a:t>
            </a:r>
          </a:p>
        </p:txBody>
      </p:sp>
      <p:graphicFrame>
        <p:nvGraphicFramePr>
          <p:cNvPr id="391172" name="Object 4"/>
          <p:cNvGraphicFramePr>
            <a:graphicFrameLocks noChangeAspect="1"/>
          </p:cNvGraphicFramePr>
          <p:nvPr/>
        </p:nvGraphicFramePr>
        <p:xfrm>
          <a:off x="0" y="6413500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13500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194" name="Group 2"/>
          <p:cNvGrpSpPr>
            <a:grpSpLocks/>
          </p:cNvGrpSpPr>
          <p:nvPr/>
        </p:nvGrpSpPr>
        <p:grpSpPr bwMode="auto">
          <a:xfrm>
            <a:off x="755650" y="222250"/>
            <a:ext cx="8026400" cy="6300788"/>
            <a:chOff x="476" y="172"/>
            <a:chExt cx="5056" cy="3969"/>
          </a:xfrm>
        </p:grpSpPr>
        <p:sp>
          <p:nvSpPr>
            <p:cNvPr id="392195" name="Rectangle 3"/>
            <p:cNvSpPr>
              <a:spLocks noChangeArrowheads="1"/>
            </p:cNvSpPr>
            <p:nvPr/>
          </p:nvSpPr>
          <p:spPr bwMode="auto">
            <a:xfrm>
              <a:off x="476" y="935"/>
              <a:ext cx="4853" cy="2857"/>
            </a:xfrm>
            <a:prstGeom prst="rect">
              <a:avLst/>
            </a:prstGeom>
            <a:gradFill rotWithShape="0">
              <a:gsLst>
                <a:gs pos="0">
                  <a:srgbClr val="00005E"/>
                </a:gs>
                <a:gs pos="50000">
                  <a:srgbClr val="0000CC"/>
                </a:gs>
                <a:gs pos="100000">
                  <a:srgbClr val="00005E"/>
                </a:gs>
              </a:gsLst>
              <a:lin ang="5400000" scaled="1"/>
            </a:gra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2400" u="sng"/>
            </a:p>
          </p:txBody>
        </p:sp>
        <p:graphicFrame>
          <p:nvGraphicFramePr>
            <p:cNvPr id="392196" name="Object 4"/>
            <p:cNvGraphicFramePr>
              <a:graphicFrameLocks noChangeAspect="1"/>
            </p:cNvGraphicFramePr>
            <p:nvPr/>
          </p:nvGraphicFramePr>
          <p:xfrm>
            <a:off x="1338" y="1326"/>
            <a:ext cx="3175" cy="2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Project" r:id="rId3" imgW="3401568" imgH="2532888" progId="Prism.Document">
                    <p:embed/>
                  </p:oleObj>
                </mc:Choice>
                <mc:Fallback>
                  <p:oleObj name="Prism Project" r:id="rId3" imgW="3401568" imgH="2532888" progId="Prism.Document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8" y="1326"/>
                          <a:ext cx="3175" cy="2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2197" name="Text Box 5"/>
            <p:cNvSpPr txBox="1">
              <a:spLocks noChangeArrowheads="1"/>
            </p:cNvSpPr>
            <p:nvPr/>
          </p:nvSpPr>
          <p:spPr bwMode="auto">
            <a:xfrm>
              <a:off x="1255" y="172"/>
              <a:ext cx="327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FFFF00"/>
                  </a:solidFill>
                  <a:latin typeface="Arial" charset="0"/>
                </a:rPr>
                <a:t>SEX-DEPENDENT LATE EFFECTS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FFFF00"/>
                  </a:solidFill>
                  <a:latin typeface="Arial" charset="0"/>
                </a:rPr>
                <a:t>ON INFARCT SIZE</a:t>
              </a:r>
              <a:endParaRPr lang="el-GR" altLang="cs-CZ" sz="2400">
                <a:solidFill>
                  <a:srgbClr val="FFFF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2198" name="Text Box 6"/>
            <p:cNvSpPr txBox="1">
              <a:spLocks noChangeArrowheads="1"/>
            </p:cNvSpPr>
            <p:nvPr/>
          </p:nvSpPr>
          <p:spPr bwMode="auto">
            <a:xfrm>
              <a:off x="4150" y="3929"/>
              <a:ext cx="13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i="1">
                  <a:solidFill>
                    <a:schemeClr val="bg1"/>
                  </a:solidFill>
                  <a:latin typeface="Arial" charset="0"/>
                </a:rPr>
                <a:t>Xue and Zhang., 2009</a:t>
              </a:r>
            </a:p>
          </p:txBody>
        </p:sp>
        <p:sp>
          <p:nvSpPr>
            <p:cNvPr id="392199" name="Text Box 7"/>
            <p:cNvSpPr txBox="1">
              <a:spLocks noChangeArrowheads="1"/>
            </p:cNvSpPr>
            <p:nvPr/>
          </p:nvSpPr>
          <p:spPr bwMode="auto">
            <a:xfrm rot="-5400000">
              <a:off x="867" y="2145"/>
              <a:ext cx="86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  <a:latin typeface="Arial" charset="0"/>
                </a:rPr>
                <a:t>Infarct size (%)</a:t>
              </a:r>
              <a:endParaRPr lang="el-GR" altLang="cs-CZ" sz="140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2200" name="Text Box 8"/>
            <p:cNvSpPr txBox="1">
              <a:spLocks noChangeArrowheads="1"/>
            </p:cNvSpPr>
            <p:nvPr/>
          </p:nvSpPr>
          <p:spPr bwMode="auto">
            <a:xfrm>
              <a:off x="3424" y="3182"/>
              <a:ext cx="2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>
                  <a:solidFill>
                    <a:schemeClr val="bg1"/>
                  </a:solidFill>
                  <a:latin typeface="Arial" charset="0"/>
                  <a:cs typeface="Arial" charset="0"/>
                </a:rPr>
                <a:t>♀</a:t>
              </a:r>
            </a:p>
          </p:txBody>
        </p:sp>
        <p:sp>
          <p:nvSpPr>
            <p:cNvPr id="392201" name="Text Box 9"/>
            <p:cNvSpPr txBox="1">
              <a:spLocks noChangeArrowheads="1"/>
            </p:cNvSpPr>
            <p:nvPr/>
          </p:nvSpPr>
          <p:spPr bwMode="auto">
            <a:xfrm>
              <a:off x="2136" y="3178"/>
              <a:ext cx="2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>
                  <a:solidFill>
                    <a:schemeClr val="bg1"/>
                  </a:solidFill>
                  <a:latin typeface="Arial" charset="0"/>
                  <a:cs typeface="Arial" charset="0"/>
                </a:rPr>
                <a:t>♂</a:t>
              </a:r>
            </a:p>
          </p:txBody>
        </p:sp>
        <p:sp>
          <p:nvSpPr>
            <p:cNvPr id="391178" name="Rectangle 10"/>
            <p:cNvSpPr>
              <a:spLocks noChangeArrowheads="1"/>
            </p:cNvSpPr>
            <p:nvPr/>
          </p:nvSpPr>
          <p:spPr bwMode="auto">
            <a:xfrm>
              <a:off x="3137" y="2321"/>
              <a:ext cx="427" cy="854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91179" name="Rectangle 11"/>
            <p:cNvSpPr>
              <a:spLocks noChangeArrowheads="1"/>
            </p:cNvSpPr>
            <p:nvPr/>
          </p:nvSpPr>
          <p:spPr bwMode="auto">
            <a:xfrm>
              <a:off x="3566" y="2357"/>
              <a:ext cx="426" cy="81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91180" name="Rectangle 12"/>
            <p:cNvSpPr>
              <a:spLocks noChangeArrowheads="1"/>
            </p:cNvSpPr>
            <p:nvPr/>
          </p:nvSpPr>
          <p:spPr bwMode="auto">
            <a:xfrm>
              <a:off x="1855" y="2152"/>
              <a:ext cx="428" cy="1024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91181" name="Rectangle 13"/>
            <p:cNvSpPr>
              <a:spLocks noChangeArrowheads="1"/>
            </p:cNvSpPr>
            <p:nvPr/>
          </p:nvSpPr>
          <p:spPr bwMode="auto">
            <a:xfrm>
              <a:off x="2285" y="1537"/>
              <a:ext cx="426" cy="163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91182" name="Rectangle 14"/>
            <p:cNvSpPr>
              <a:spLocks noChangeArrowheads="1"/>
            </p:cNvSpPr>
            <p:nvPr/>
          </p:nvSpPr>
          <p:spPr bwMode="auto">
            <a:xfrm>
              <a:off x="1860" y="3550"/>
              <a:ext cx="242" cy="67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91183" name="Rectangle 15"/>
            <p:cNvSpPr>
              <a:spLocks noChangeArrowheads="1"/>
            </p:cNvSpPr>
            <p:nvPr/>
          </p:nvSpPr>
          <p:spPr bwMode="auto">
            <a:xfrm>
              <a:off x="3330" y="3550"/>
              <a:ext cx="239" cy="67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92208" name="Text Box 16"/>
            <p:cNvSpPr txBox="1">
              <a:spLocks noChangeArrowheads="1"/>
            </p:cNvSpPr>
            <p:nvPr/>
          </p:nvSpPr>
          <p:spPr bwMode="auto">
            <a:xfrm>
              <a:off x="2396" y="1180"/>
              <a:ext cx="2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3600">
                  <a:solidFill>
                    <a:schemeClr val="bg1"/>
                  </a:solidFill>
                  <a:latin typeface="Arial" charset="0"/>
                </a:rPr>
                <a:t>*</a:t>
              </a:r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218" name="Group 2"/>
          <p:cNvGrpSpPr>
            <a:grpSpLocks/>
          </p:cNvGrpSpPr>
          <p:nvPr/>
        </p:nvGrpSpPr>
        <p:grpSpPr bwMode="auto">
          <a:xfrm>
            <a:off x="755650" y="293688"/>
            <a:ext cx="7950200" cy="6280150"/>
            <a:chOff x="476" y="185"/>
            <a:chExt cx="5008" cy="3956"/>
          </a:xfrm>
        </p:grpSpPr>
        <p:sp>
          <p:nvSpPr>
            <p:cNvPr id="393219" name="Rectangle 3"/>
            <p:cNvSpPr>
              <a:spLocks noChangeArrowheads="1"/>
            </p:cNvSpPr>
            <p:nvPr/>
          </p:nvSpPr>
          <p:spPr bwMode="auto">
            <a:xfrm>
              <a:off x="476" y="981"/>
              <a:ext cx="4853" cy="2857"/>
            </a:xfrm>
            <a:prstGeom prst="rect">
              <a:avLst/>
            </a:prstGeom>
            <a:gradFill rotWithShape="0">
              <a:gsLst>
                <a:gs pos="0">
                  <a:srgbClr val="00005E"/>
                </a:gs>
                <a:gs pos="50000">
                  <a:srgbClr val="0000CC"/>
                </a:gs>
                <a:gs pos="100000">
                  <a:srgbClr val="00005E"/>
                </a:gs>
              </a:gsLst>
              <a:lin ang="5400000" scaled="1"/>
            </a:gra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cs-CZ" sz="2400" u="sng"/>
            </a:p>
          </p:txBody>
        </p:sp>
        <p:graphicFrame>
          <p:nvGraphicFramePr>
            <p:cNvPr id="393220" name="Object 4"/>
            <p:cNvGraphicFramePr>
              <a:graphicFrameLocks noChangeAspect="1"/>
            </p:cNvGraphicFramePr>
            <p:nvPr/>
          </p:nvGraphicFramePr>
          <p:xfrm>
            <a:off x="1292" y="1246"/>
            <a:ext cx="3266" cy="2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Project" r:id="rId3" imgW="3401568" imgH="2606040" progId="Prism.Document">
                    <p:embed/>
                  </p:oleObj>
                </mc:Choice>
                <mc:Fallback>
                  <p:oleObj name="Prism Project" r:id="rId3" imgW="3401568" imgH="2606040" progId="Prism.Document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" y="1246"/>
                          <a:ext cx="3266" cy="25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3221" name="Text Box 5"/>
            <p:cNvSpPr txBox="1">
              <a:spLocks noChangeArrowheads="1"/>
            </p:cNvSpPr>
            <p:nvPr/>
          </p:nvSpPr>
          <p:spPr bwMode="auto">
            <a:xfrm>
              <a:off x="1096" y="185"/>
              <a:ext cx="358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FFFF00"/>
                  </a:solidFill>
                  <a:latin typeface="Arial" charset="0"/>
                </a:rPr>
                <a:t>SEX-DEPENDENT LATE EFFECTS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FFFF00"/>
                  </a:solidFill>
                  <a:latin typeface="Arial" charset="0"/>
                </a:rPr>
                <a:t>PKC</a:t>
              </a:r>
              <a:r>
                <a:rPr lang="el-GR" altLang="cs-CZ" sz="2400">
                  <a:solidFill>
                    <a:srgbClr val="FFFF00"/>
                  </a:solidFill>
                  <a:latin typeface="Arial" charset="0"/>
                  <a:cs typeface="Arial" charset="0"/>
                </a:rPr>
                <a:t>ε</a:t>
              </a:r>
              <a:r>
                <a:rPr lang="cs-CZ" altLang="cs-CZ" sz="2400">
                  <a:solidFill>
                    <a:srgbClr val="FFFF00"/>
                  </a:solidFill>
                  <a:latin typeface="Arial" charset="0"/>
                  <a:cs typeface="Arial" charset="0"/>
                </a:rPr>
                <a:t> mRNA in fetal and adult rat hearts</a:t>
              </a:r>
              <a:endParaRPr lang="el-GR" altLang="cs-CZ" sz="2400">
                <a:solidFill>
                  <a:srgbClr val="FFFF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3222" name="Text Box 6"/>
            <p:cNvSpPr txBox="1">
              <a:spLocks noChangeArrowheads="1"/>
            </p:cNvSpPr>
            <p:nvPr/>
          </p:nvSpPr>
          <p:spPr bwMode="auto">
            <a:xfrm>
              <a:off x="4150" y="3929"/>
              <a:ext cx="13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i="1">
                  <a:solidFill>
                    <a:schemeClr val="bg1"/>
                  </a:solidFill>
                  <a:latin typeface="Arial" charset="0"/>
                </a:rPr>
                <a:t>Patterson et al., 2010</a:t>
              </a:r>
            </a:p>
          </p:txBody>
        </p:sp>
        <p:sp>
          <p:nvSpPr>
            <p:cNvPr id="393223" name="Text Box 7"/>
            <p:cNvSpPr txBox="1">
              <a:spLocks noChangeArrowheads="1"/>
            </p:cNvSpPr>
            <p:nvPr/>
          </p:nvSpPr>
          <p:spPr bwMode="auto">
            <a:xfrm rot="-5400000">
              <a:off x="903" y="2181"/>
              <a:ext cx="7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  <a:latin typeface="Arial" charset="0"/>
                </a:rPr>
                <a:t>PKC</a:t>
              </a:r>
              <a:r>
                <a:rPr lang="el-GR" altLang="cs-CZ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ε</a:t>
              </a:r>
              <a:r>
                <a:rPr lang="cs-CZ" altLang="cs-CZ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  mRNA</a:t>
              </a:r>
              <a:endParaRPr lang="el-GR" altLang="cs-CZ" sz="140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3224" name="Text Box 8"/>
            <p:cNvSpPr txBox="1">
              <a:spLocks noChangeArrowheads="1"/>
            </p:cNvSpPr>
            <p:nvPr/>
          </p:nvSpPr>
          <p:spPr bwMode="auto">
            <a:xfrm>
              <a:off x="2018" y="1253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  <a:latin typeface="Arial" charset="0"/>
                </a:rPr>
                <a:t>fetal</a:t>
              </a:r>
            </a:p>
          </p:txBody>
        </p:sp>
        <p:sp>
          <p:nvSpPr>
            <p:cNvPr id="393225" name="Text Box 9"/>
            <p:cNvSpPr txBox="1">
              <a:spLocks noChangeArrowheads="1"/>
            </p:cNvSpPr>
            <p:nvPr/>
          </p:nvSpPr>
          <p:spPr bwMode="auto">
            <a:xfrm>
              <a:off x="3288" y="1253"/>
              <a:ext cx="4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  <a:latin typeface="Arial" charset="0"/>
                </a:rPr>
                <a:t>adult</a:t>
              </a:r>
            </a:p>
          </p:txBody>
        </p:sp>
        <p:sp>
          <p:nvSpPr>
            <p:cNvPr id="393226" name="Text Box 10"/>
            <p:cNvSpPr txBox="1">
              <a:spLocks noChangeArrowheads="1"/>
            </p:cNvSpPr>
            <p:nvPr/>
          </p:nvSpPr>
          <p:spPr bwMode="auto">
            <a:xfrm>
              <a:off x="2472" y="3158"/>
              <a:ext cx="2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>
                  <a:solidFill>
                    <a:schemeClr val="bg1"/>
                  </a:solidFill>
                  <a:latin typeface="Arial" charset="0"/>
                  <a:cs typeface="Arial" charset="0"/>
                </a:rPr>
                <a:t>♀</a:t>
              </a:r>
            </a:p>
          </p:txBody>
        </p:sp>
        <p:sp>
          <p:nvSpPr>
            <p:cNvPr id="393227" name="Text Box 11"/>
            <p:cNvSpPr txBox="1">
              <a:spLocks noChangeArrowheads="1"/>
            </p:cNvSpPr>
            <p:nvPr/>
          </p:nvSpPr>
          <p:spPr bwMode="auto">
            <a:xfrm>
              <a:off x="3787" y="3158"/>
              <a:ext cx="2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>
                  <a:solidFill>
                    <a:schemeClr val="bg1"/>
                  </a:solidFill>
                  <a:latin typeface="Arial" charset="0"/>
                  <a:cs typeface="Arial" charset="0"/>
                </a:rPr>
                <a:t>♀</a:t>
              </a:r>
            </a:p>
          </p:txBody>
        </p:sp>
        <p:sp>
          <p:nvSpPr>
            <p:cNvPr id="393228" name="Text Box 12"/>
            <p:cNvSpPr txBox="1">
              <a:spLocks noChangeArrowheads="1"/>
            </p:cNvSpPr>
            <p:nvPr/>
          </p:nvSpPr>
          <p:spPr bwMode="auto">
            <a:xfrm>
              <a:off x="1791" y="3158"/>
              <a:ext cx="2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>
                  <a:solidFill>
                    <a:schemeClr val="bg1"/>
                  </a:solidFill>
                  <a:latin typeface="Arial" charset="0"/>
                  <a:cs typeface="Arial" charset="0"/>
                </a:rPr>
                <a:t>♂</a:t>
              </a:r>
            </a:p>
          </p:txBody>
        </p:sp>
        <p:sp>
          <p:nvSpPr>
            <p:cNvPr id="393229" name="Text Box 13"/>
            <p:cNvSpPr txBox="1">
              <a:spLocks noChangeArrowheads="1"/>
            </p:cNvSpPr>
            <p:nvPr/>
          </p:nvSpPr>
          <p:spPr bwMode="auto">
            <a:xfrm>
              <a:off x="3107" y="3158"/>
              <a:ext cx="2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>
                  <a:solidFill>
                    <a:schemeClr val="bg1"/>
                  </a:solidFill>
                  <a:latin typeface="Arial" charset="0"/>
                  <a:cs typeface="Arial" charset="0"/>
                </a:rPr>
                <a:t>♂</a:t>
              </a:r>
            </a:p>
          </p:txBody>
        </p:sp>
        <p:sp>
          <p:nvSpPr>
            <p:cNvPr id="389134" name="Rectangle 14"/>
            <p:cNvSpPr>
              <a:spLocks noChangeArrowheads="1"/>
            </p:cNvSpPr>
            <p:nvPr/>
          </p:nvSpPr>
          <p:spPr bwMode="auto">
            <a:xfrm>
              <a:off x="2376" y="1833"/>
              <a:ext cx="217" cy="1316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89135" name="Rectangle 15"/>
            <p:cNvSpPr>
              <a:spLocks noChangeArrowheads="1"/>
            </p:cNvSpPr>
            <p:nvPr/>
          </p:nvSpPr>
          <p:spPr bwMode="auto">
            <a:xfrm>
              <a:off x="2595" y="1805"/>
              <a:ext cx="220" cy="1345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89136" name="Rectangle 16"/>
            <p:cNvSpPr>
              <a:spLocks noChangeArrowheads="1"/>
            </p:cNvSpPr>
            <p:nvPr/>
          </p:nvSpPr>
          <p:spPr bwMode="auto">
            <a:xfrm>
              <a:off x="3033" y="1745"/>
              <a:ext cx="220" cy="1404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89137" name="Rectangle 17"/>
            <p:cNvSpPr>
              <a:spLocks noChangeArrowheads="1"/>
            </p:cNvSpPr>
            <p:nvPr/>
          </p:nvSpPr>
          <p:spPr bwMode="auto">
            <a:xfrm>
              <a:off x="3254" y="2568"/>
              <a:ext cx="219" cy="57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89138" name="Rectangle 18"/>
            <p:cNvSpPr>
              <a:spLocks noChangeArrowheads="1"/>
            </p:cNvSpPr>
            <p:nvPr/>
          </p:nvSpPr>
          <p:spPr bwMode="auto">
            <a:xfrm>
              <a:off x="3694" y="1803"/>
              <a:ext cx="216" cy="1346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89139" name="Rectangle 19"/>
            <p:cNvSpPr>
              <a:spLocks noChangeArrowheads="1"/>
            </p:cNvSpPr>
            <p:nvPr/>
          </p:nvSpPr>
          <p:spPr bwMode="auto">
            <a:xfrm>
              <a:off x="3911" y="1745"/>
              <a:ext cx="221" cy="140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89140" name="Rectangle 20"/>
            <p:cNvSpPr>
              <a:spLocks noChangeArrowheads="1"/>
            </p:cNvSpPr>
            <p:nvPr/>
          </p:nvSpPr>
          <p:spPr bwMode="auto">
            <a:xfrm>
              <a:off x="1718" y="1833"/>
              <a:ext cx="218" cy="131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89141" name="Rectangle 21"/>
            <p:cNvSpPr>
              <a:spLocks noChangeArrowheads="1"/>
            </p:cNvSpPr>
            <p:nvPr/>
          </p:nvSpPr>
          <p:spPr bwMode="auto">
            <a:xfrm>
              <a:off x="1938" y="2450"/>
              <a:ext cx="220" cy="69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89142" name="Rectangle 22"/>
            <p:cNvSpPr>
              <a:spLocks noChangeArrowheads="1"/>
            </p:cNvSpPr>
            <p:nvPr/>
          </p:nvSpPr>
          <p:spPr bwMode="auto">
            <a:xfrm>
              <a:off x="1856" y="3602"/>
              <a:ext cx="246" cy="7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89143" name="Rectangle 23"/>
            <p:cNvSpPr>
              <a:spLocks noChangeArrowheads="1"/>
            </p:cNvSpPr>
            <p:nvPr/>
          </p:nvSpPr>
          <p:spPr bwMode="auto">
            <a:xfrm>
              <a:off x="3128" y="3596"/>
              <a:ext cx="249" cy="67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93240" name="Text Box 24"/>
            <p:cNvSpPr txBox="1">
              <a:spLocks noChangeArrowheads="1"/>
            </p:cNvSpPr>
            <p:nvPr/>
          </p:nvSpPr>
          <p:spPr bwMode="auto">
            <a:xfrm>
              <a:off x="3266" y="2287"/>
              <a:ext cx="2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>
                  <a:solidFill>
                    <a:schemeClr val="bg1"/>
                  </a:solidFill>
                  <a:latin typeface="Arial" charset="0"/>
                </a:rPr>
                <a:t>*</a:t>
              </a:r>
            </a:p>
          </p:txBody>
        </p:sp>
        <p:sp>
          <p:nvSpPr>
            <p:cNvPr id="393241" name="Text Box 25"/>
            <p:cNvSpPr txBox="1">
              <a:spLocks noChangeArrowheads="1"/>
            </p:cNvSpPr>
            <p:nvPr/>
          </p:nvSpPr>
          <p:spPr bwMode="auto">
            <a:xfrm>
              <a:off x="1951" y="2158"/>
              <a:ext cx="2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>
                  <a:solidFill>
                    <a:schemeClr val="bg1"/>
                  </a:solidFill>
                  <a:latin typeface="Arial" charset="0"/>
                </a:rPr>
                <a:t>*</a:t>
              </a:r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ChangeArrowheads="1"/>
          </p:cNvSpPr>
          <p:nvPr/>
        </p:nvSpPr>
        <p:spPr bwMode="auto">
          <a:xfrm>
            <a:off x="381000" y="609600"/>
            <a:ext cx="8458200" cy="5638800"/>
          </a:xfrm>
          <a:prstGeom prst="rect">
            <a:avLst/>
          </a:prstGeom>
          <a:gradFill rotWithShape="1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/>
          </a:p>
        </p:txBody>
      </p:sp>
      <p:sp>
        <p:nvSpPr>
          <p:cNvPr id="394243" name="Text Box 3"/>
          <p:cNvSpPr txBox="1">
            <a:spLocks noChangeArrowheads="1"/>
          </p:cNvSpPr>
          <p:nvPr/>
        </p:nvSpPr>
        <p:spPr bwMode="auto">
          <a:xfrm>
            <a:off x="457200" y="1004888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>
                <a:solidFill>
                  <a:srgbClr val="FFFF00"/>
                </a:solidFill>
                <a:latin typeface="Arial" charset="0"/>
              </a:rPr>
              <a:t>    LATE EFFECTS OF EARLY  DISTURBANCES</a:t>
            </a:r>
          </a:p>
        </p:txBody>
      </p:sp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755650" y="2924175"/>
            <a:ext cx="5111750" cy="57626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FFFF"/>
                </a:solidFill>
                <a:latin typeface="Arial" charset="0"/>
              </a:rPr>
              <a:t> critical developmental period</a:t>
            </a:r>
          </a:p>
        </p:txBody>
      </p:sp>
      <p:sp>
        <p:nvSpPr>
          <p:cNvPr id="394245" name="Line 5"/>
          <p:cNvSpPr>
            <a:spLocks noChangeShapeType="1"/>
          </p:cNvSpPr>
          <p:nvPr/>
        </p:nvSpPr>
        <p:spPr bwMode="auto">
          <a:xfrm>
            <a:off x="1676400" y="2362200"/>
            <a:ext cx="0" cy="457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94246" name="Text Box 6"/>
          <p:cNvSpPr txBox="1">
            <a:spLocks noChangeArrowheads="1"/>
          </p:cNvSpPr>
          <p:nvPr/>
        </p:nvSpPr>
        <p:spPr bwMode="auto">
          <a:xfrm>
            <a:off x="1187450" y="1916113"/>
            <a:ext cx="187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FF00"/>
                </a:solidFill>
                <a:latin typeface="Arial" charset="0"/>
              </a:rPr>
              <a:t>intervention</a:t>
            </a:r>
          </a:p>
        </p:txBody>
      </p:sp>
      <p:sp>
        <p:nvSpPr>
          <p:cNvPr id="394247" name="Line 7"/>
          <p:cNvSpPr>
            <a:spLocks noChangeShapeType="1"/>
          </p:cNvSpPr>
          <p:nvPr/>
        </p:nvSpPr>
        <p:spPr bwMode="auto">
          <a:xfrm>
            <a:off x="1676400" y="3810000"/>
            <a:ext cx="0" cy="457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94248" name="Text Box 8"/>
          <p:cNvSpPr txBox="1">
            <a:spLocks noChangeArrowheads="1"/>
          </p:cNvSpPr>
          <p:nvPr/>
        </p:nvSpPr>
        <p:spPr bwMode="auto">
          <a:xfrm>
            <a:off x="974725" y="4416425"/>
            <a:ext cx="1370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adaptation</a:t>
            </a:r>
          </a:p>
        </p:txBody>
      </p:sp>
      <p:sp>
        <p:nvSpPr>
          <p:cNvPr id="394249" name="Line 9"/>
          <p:cNvSpPr>
            <a:spLocks noChangeShapeType="1"/>
          </p:cNvSpPr>
          <p:nvPr/>
        </p:nvSpPr>
        <p:spPr bwMode="auto">
          <a:xfrm rot="-5400000">
            <a:off x="2628900" y="4367213"/>
            <a:ext cx="0" cy="533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3154363" y="4437063"/>
            <a:ext cx="1849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latent period</a:t>
            </a:r>
          </a:p>
        </p:txBody>
      </p:sp>
      <p:sp>
        <p:nvSpPr>
          <p:cNvPr id="394251" name="Text Box 11"/>
          <p:cNvSpPr txBox="1">
            <a:spLocks noChangeArrowheads="1"/>
          </p:cNvSpPr>
          <p:nvPr/>
        </p:nvSpPr>
        <p:spPr bwMode="auto">
          <a:xfrm>
            <a:off x="5638800" y="4500563"/>
            <a:ext cx="27511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period of manifestation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of irreversible changes</a:t>
            </a:r>
          </a:p>
        </p:txBody>
      </p:sp>
      <p:sp>
        <p:nvSpPr>
          <p:cNvPr id="394252" name="Line 12"/>
          <p:cNvSpPr>
            <a:spLocks noChangeShapeType="1"/>
          </p:cNvSpPr>
          <p:nvPr/>
        </p:nvSpPr>
        <p:spPr bwMode="auto">
          <a:xfrm rot="-5400000">
            <a:off x="5295900" y="4367213"/>
            <a:ext cx="0" cy="533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94253" name="Text Box 13"/>
          <p:cNvSpPr txBox="1">
            <a:spLocks noChangeArrowheads="1"/>
          </p:cNvSpPr>
          <p:nvPr/>
        </p:nvSpPr>
        <p:spPr bwMode="auto">
          <a:xfrm>
            <a:off x="6196013" y="5218113"/>
            <a:ext cx="1797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 spontaneous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000">
                <a:solidFill>
                  <a:srgbClr val="FFFF00"/>
                </a:solidFill>
                <a:latin typeface="Arial" charset="0"/>
              </a:rPr>
              <a:t> induced</a:t>
            </a:r>
          </a:p>
        </p:txBody>
      </p:sp>
      <p:sp>
        <p:nvSpPr>
          <p:cNvPr id="394254" name="AutoShape 14"/>
          <p:cNvSpPr>
            <a:spLocks noChangeArrowheads="1"/>
          </p:cNvSpPr>
          <p:nvPr/>
        </p:nvSpPr>
        <p:spPr bwMode="auto">
          <a:xfrm>
            <a:off x="1676400" y="6019800"/>
            <a:ext cx="914400" cy="914400"/>
          </a:xfrm>
          <a:prstGeom prst="irregularSeal2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/>
          </a:p>
        </p:txBody>
      </p:sp>
      <p:sp>
        <p:nvSpPr>
          <p:cNvPr id="394255" name="Oval 15"/>
          <p:cNvSpPr>
            <a:spLocks noChangeArrowheads="1"/>
          </p:cNvSpPr>
          <p:nvPr/>
        </p:nvSpPr>
        <p:spPr bwMode="auto">
          <a:xfrm>
            <a:off x="2514600" y="6019800"/>
            <a:ext cx="152400" cy="152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/>
          </a:p>
        </p:txBody>
      </p:sp>
      <p:sp>
        <p:nvSpPr>
          <p:cNvPr id="394256" name="Rectangle 16"/>
          <p:cNvSpPr>
            <a:spLocks noChangeArrowheads="1"/>
          </p:cNvSpPr>
          <p:nvPr/>
        </p:nvSpPr>
        <p:spPr bwMode="auto">
          <a:xfrm>
            <a:off x="1981200" y="6019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/>
          </a:p>
        </p:txBody>
      </p:sp>
      <p:graphicFrame>
        <p:nvGraphicFramePr>
          <p:cNvPr id="394257" name="Object 2"/>
          <p:cNvGraphicFramePr>
            <a:graphicFrameLocks noChangeAspect="1"/>
          </p:cNvGraphicFramePr>
          <p:nvPr/>
        </p:nvGraphicFramePr>
        <p:xfrm>
          <a:off x="282575" y="6302375"/>
          <a:ext cx="5556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6302375"/>
                        <a:ext cx="5556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762000" y="2133600"/>
            <a:ext cx="7721600" cy="3810000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aseline="30000">
              <a:solidFill>
                <a:srgbClr val="FFFF00"/>
              </a:solidFill>
            </a:endParaRPr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3400" dirty="0">
                <a:solidFill>
                  <a:srgbClr val="FFFF00"/>
                </a:solidFill>
              </a:rPr>
              <a:t>CARDIAC </a:t>
            </a:r>
            <a:r>
              <a:rPr lang="cs-CZ" altLang="cs-CZ" sz="3400" dirty="0">
                <a:solidFill>
                  <a:srgbClr val="FFFF00"/>
                </a:solidFill>
              </a:rPr>
              <a:t> HYPOXIA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132138" y="3581400"/>
            <a:ext cx="3443287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cs-CZ" sz="3600">
                <a:solidFill>
                  <a:srgbClr val="FFFFFF"/>
                </a:solidFill>
                <a:cs typeface="Arial" charset="0"/>
              </a:rPr>
              <a:t>        intensity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cs-CZ" sz="3600">
                <a:solidFill>
                  <a:srgbClr val="FFFFFF"/>
                </a:solidFill>
                <a:cs typeface="Arial" charset="0"/>
              </a:rPr>
              <a:t>        duration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cs-CZ" sz="3600">
                <a:solidFill>
                  <a:srgbClr val="FFFFFF"/>
                </a:solidFill>
                <a:cs typeface="Arial" charset="0"/>
              </a:rPr>
              <a:t>        </a:t>
            </a:r>
            <a:r>
              <a:rPr lang="en-US" altLang="cs-CZ" sz="3600">
                <a:solidFill>
                  <a:srgbClr val="FFFF66"/>
                </a:solidFill>
                <a:cs typeface="Arial" charset="0"/>
              </a:rPr>
              <a:t>tolerance</a:t>
            </a:r>
            <a:endParaRPr lang="cs-CZ" altLang="cs-CZ" sz="3600">
              <a:solidFill>
                <a:srgbClr val="FFFF66"/>
              </a:solidFill>
              <a:cs typeface="Arial" charset="0"/>
            </a:endParaRP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965200" y="2498725"/>
            <a:ext cx="5975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rgbClr val="FFFFFF"/>
                </a:solidFill>
                <a:cs typeface="Arial" charset="0"/>
              </a:rPr>
              <a:t>d</a:t>
            </a:r>
            <a:r>
              <a:rPr lang="en-US" altLang="cs-CZ" sz="3600">
                <a:solidFill>
                  <a:srgbClr val="FFFFFF"/>
                </a:solidFill>
                <a:cs typeface="Arial" charset="0"/>
              </a:rPr>
              <a:t>egree of injury</a:t>
            </a:r>
            <a:r>
              <a:rPr lang="cs-CZ" altLang="cs-CZ" sz="360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cs-CZ" sz="3600">
                <a:solidFill>
                  <a:srgbClr val="FFFFFF"/>
                </a:solidFill>
                <a:cs typeface="Arial" charset="0"/>
              </a:rPr>
              <a:t>depends on:</a:t>
            </a:r>
            <a:endParaRPr lang="cs-CZ" altLang="cs-CZ" sz="3600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31782" name="Object 6"/>
          <p:cNvGraphicFramePr>
            <a:graphicFrameLocks noChangeAspect="1"/>
          </p:cNvGraphicFramePr>
          <p:nvPr/>
        </p:nvGraphicFramePr>
        <p:xfrm>
          <a:off x="101600" y="60960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60960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1026"/>
          <p:cNvSpPr>
            <a:spLocks noChangeArrowheads="1"/>
          </p:cNvSpPr>
          <p:nvPr/>
        </p:nvSpPr>
        <p:spPr bwMode="auto">
          <a:xfrm>
            <a:off x="1071563" y="1333500"/>
            <a:ext cx="6942137" cy="4953000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/>
          </a:p>
        </p:txBody>
      </p:sp>
      <p:sp>
        <p:nvSpPr>
          <p:cNvPr id="395267" name="Rectangle 1027"/>
          <p:cNvSpPr>
            <a:spLocks noChangeArrowheads="1"/>
          </p:cNvSpPr>
          <p:nvPr/>
        </p:nvSpPr>
        <p:spPr bwMode="auto">
          <a:xfrm>
            <a:off x="31750" y="285750"/>
            <a:ext cx="9112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PERINATAL PERIOD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FF00"/>
                </a:solidFill>
                <a:latin typeface="Arial" charset="0"/>
              </a:rPr>
              <a:t>increase of</a:t>
            </a:r>
            <a:br>
              <a:rPr lang="cs-CZ" altLang="cs-CZ">
                <a:solidFill>
                  <a:srgbClr val="FFFF00"/>
                </a:solidFill>
                <a:latin typeface="Arial" charset="0"/>
              </a:rPr>
            </a:br>
            <a:endParaRPr lang="cs-CZ" altLang="cs-CZ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5268" name="Text Box 1028"/>
          <p:cNvSpPr txBox="1">
            <a:spLocks noChangeArrowheads="1"/>
          </p:cNvSpPr>
          <p:nvPr/>
        </p:nvSpPr>
        <p:spPr bwMode="auto">
          <a:xfrm>
            <a:off x="1976438" y="1711325"/>
            <a:ext cx="43910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chemeClr val="bg1"/>
                </a:solidFill>
                <a:latin typeface="Arial" charset="0"/>
              </a:rPr>
              <a:t>relative heart weight</a:t>
            </a:r>
            <a:endParaRPr lang="en-US" altLang="cs-CZ" sz="36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chemeClr val="bg1"/>
                </a:solidFill>
                <a:latin typeface="Arial" charset="0"/>
              </a:rPr>
              <a:t>capillarization</a:t>
            </a:r>
            <a:endParaRPr lang="en-US" altLang="cs-CZ" sz="36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chemeClr val="bg1"/>
                </a:solidFill>
                <a:latin typeface="Arial" charset="0"/>
              </a:rPr>
              <a:t>contractility</a:t>
            </a:r>
            <a:endParaRPr lang="en-US" altLang="cs-CZ" sz="36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chemeClr val="bg1"/>
                </a:solidFill>
                <a:latin typeface="Arial" charset="0"/>
              </a:rPr>
              <a:t>sensitivity to calcium</a:t>
            </a:r>
            <a:endParaRPr lang="en-US" altLang="cs-CZ" sz="36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chemeClr val="bg1"/>
                </a:solidFill>
                <a:latin typeface="Arial" charset="0"/>
              </a:rPr>
              <a:t>blood pressure</a:t>
            </a:r>
            <a:endParaRPr lang="en-US" altLang="cs-CZ" sz="36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chemeClr val="bg1"/>
                </a:solidFill>
                <a:latin typeface="Arial" charset="0"/>
              </a:rPr>
              <a:t>heart rate</a:t>
            </a:r>
            <a:endParaRPr lang="en-US" altLang="cs-CZ" sz="360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395269" name="Object 1024"/>
          <p:cNvGraphicFramePr>
            <a:graphicFrameLocks noChangeAspect="1"/>
          </p:cNvGraphicFramePr>
          <p:nvPr/>
        </p:nvGraphicFramePr>
        <p:xfrm>
          <a:off x="203200" y="6413500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6413500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290" name="Skupina 1"/>
          <p:cNvGrpSpPr>
            <a:grpSpLocks/>
          </p:cNvGrpSpPr>
          <p:nvPr/>
        </p:nvGrpSpPr>
        <p:grpSpPr bwMode="auto">
          <a:xfrm>
            <a:off x="250825" y="188913"/>
            <a:ext cx="8723313" cy="6569075"/>
            <a:chOff x="250825" y="188640"/>
            <a:chExt cx="8723313" cy="6569348"/>
          </a:xfrm>
        </p:grpSpPr>
        <p:sp>
          <p:nvSpPr>
            <p:cNvPr id="396291" name="Rectangle 7"/>
            <p:cNvSpPr>
              <a:spLocks noChangeArrowheads="1"/>
            </p:cNvSpPr>
            <p:nvPr/>
          </p:nvSpPr>
          <p:spPr bwMode="auto">
            <a:xfrm>
              <a:off x="539750" y="1628775"/>
              <a:ext cx="8135938" cy="4679950"/>
            </a:xfrm>
            <a:prstGeom prst="rect">
              <a:avLst/>
            </a:prstGeom>
            <a:gradFill rotWithShape="0"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54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t">
                <a:spcBef>
                  <a:spcPct val="0"/>
                </a:spcBef>
                <a:buFontTx/>
                <a:buNone/>
              </a:pPr>
              <a:endParaRPr lang="en-US" altLang="cs-CZ" sz="1600">
                <a:solidFill>
                  <a:srgbClr val="FFFF00"/>
                </a:solidFill>
              </a:endParaRPr>
            </a:p>
          </p:txBody>
        </p:sp>
        <p:sp>
          <p:nvSpPr>
            <p:cNvPr id="396292" name="Text Box 4"/>
            <p:cNvSpPr txBox="1">
              <a:spLocks noChangeArrowheads="1"/>
            </p:cNvSpPr>
            <p:nvPr/>
          </p:nvSpPr>
          <p:spPr bwMode="auto">
            <a:xfrm>
              <a:off x="250825" y="188640"/>
              <a:ext cx="864235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t" hangingPunct="1"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FFFF00"/>
                  </a:solidFill>
                  <a:latin typeface="Arial" charset="0"/>
                </a:rPr>
                <a:t>SEX DIFFERENCES IN CARDIAC TOLERANCE TO HYPOXIA</a:t>
              </a:r>
            </a:p>
            <a:p>
              <a:pPr algn="ctr" eaLnBrk="1" fontAlgn="t" hangingPunct="1"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FFFF00"/>
                  </a:solidFill>
                  <a:latin typeface="Arial" charset="0"/>
                </a:rPr>
                <a:t>MPTP sensitivity to calcium load (200 </a:t>
              </a:r>
              <a:r>
                <a:rPr lang="en-US" altLang="cs-CZ" sz="2400">
                  <a:solidFill>
                    <a:srgbClr val="FFFF00"/>
                  </a:solidFill>
                  <a:latin typeface="Arial" charset="0"/>
                  <a:cs typeface="Arial" charset="0"/>
                </a:rPr>
                <a:t>µ</a:t>
              </a:r>
              <a:r>
                <a:rPr lang="cs-CZ" altLang="cs-CZ" sz="2400">
                  <a:solidFill>
                    <a:srgbClr val="FFFF00"/>
                  </a:solidFill>
                  <a:latin typeface="Arial" charset="0"/>
                  <a:cs typeface="Arial" charset="0"/>
                </a:rPr>
                <a:t>M CaCl</a:t>
              </a:r>
              <a:r>
                <a:rPr lang="cs-CZ" altLang="cs-CZ" sz="2400" baseline="-25000">
                  <a:solidFill>
                    <a:srgbClr val="FFFF00"/>
                  </a:solidFill>
                  <a:latin typeface="Arial" charset="0"/>
                  <a:cs typeface="Arial" charset="0"/>
                </a:rPr>
                <a:t>2</a:t>
              </a:r>
              <a:r>
                <a:rPr lang="cs-CZ" altLang="cs-CZ" sz="2400">
                  <a:solidFill>
                    <a:srgbClr val="FFFF00"/>
                  </a:solidFill>
                  <a:latin typeface="Arial" charset="0"/>
                  <a:cs typeface="Arial" charset="0"/>
                </a:rPr>
                <a:t>)</a:t>
              </a:r>
              <a:endParaRPr lang="en-US" altLang="cs-CZ" sz="2400">
                <a:solidFill>
                  <a:srgbClr val="FFFF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6293" name="Text Box 5"/>
            <p:cNvSpPr txBox="1">
              <a:spLocks noChangeArrowheads="1"/>
            </p:cNvSpPr>
            <p:nvPr/>
          </p:nvSpPr>
          <p:spPr bwMode="auto">
            <a:xfrm>
              <a:off x="6732588" y="6308725"/>
              <a:ext cx="2241550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t" hangingPunct="1">
                <a:lnSpc>
                  <a:spcPct val="130000"/>
                </a:lnSpc>
                <a:spcBef>
                  <a:spcPct val="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cs-CZ" altLang="cs-CZ" sz="1800" i="1">
                  <a:solidFill>
                    <a:schemeClr val="bg1"/>
                  </a:solidFill>
                  <a:latin typeface="Arial" charset="0"/>
                </a:rPr>
                <a:t>Milerova et al., 2016</a:t>
              </a:r>
              <a:endParaRPr lang="el-GR" altLang="cs-CZ" sz="1800" i="1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6294" name="Text Box 12"/>
            <p:cNvSpPr txBox="1">
              <a:spLocks noChangeArrowheads="1"/>
            </p:cNvSpPr>
            <p:nvPr/>
          </p:nvSpPr>
          <p:spPr bwMode="auto">
            <a:xfrm rot="-5400000">
              <a:off x="502444" y="3825082"/>
              <a:ext cx="1530350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t" hangingPunct="1">
                <a:lnSpc>
                  <a:spcPct val="130000"/>
                </a:lnSpc>
                <a:spcBef>
                  <a:spcPct val="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cs-CZ" altLang="cs-CZ" sz="1800">
                  <a:solidFill>
                    <a:schemeClr val="bg1"/>
                  </a:solidFill>
                  <a:latin typeface="Arial" charset="0"/>
                </a:rPr>
                <a:t>dA 520/5 min</a:t>
              </a:r>
            </a:p>
          </p:txBody>
        </p:sp>
        <p:grpSp>
          <p:nvGrpSpPr>
            <p:cNvPr id="396295" name="Group 37"/>
            <p:cNvGrpSpPr>
              <a:grpSpLocks/>
            </p:cNvGrpSpPr>
            <p:nvPr/>
          </p:nvGrpSpPr>
          <p:grpSpPr bwMode="auto">
            <a:xfrm>
              <a:off x="5327650" y="2420938"/>
              <a:ext cx="2989263" cy="3621087"/>
              <a:chOff x="930" y="1525"/>
              <a:chExt cx="1883" cy="2281"/>
            </a:xfrm>
          </p:grpSpPr>
          <p:graphicFrame>
            <p:nvGraphicFramePr>
              <p:cNvPr id="396307" name="Object 32"/>
              <p:cNvGraphicFramePr>
                <a:graphicFrameLocks noChangeAspect="1"/>
              </p:cNvGraphicFramePr>
              <p:nvPr/>
            </p:nvGraphicFramePr>
            <p:xfrm>
              <a:off x="930" y="1525"/>
              <a:ext cx="1883" cy="2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rism Project" r:id="rId3" imgW="1905000" imgH="2148840" progId="Prism.Document">
                      <p:embed/>
                    </p:oleObj>
                  </mc:Choice>
                  <mc:Fallback>
                    <p:oleObj name="Prism Project" r:id="rId3" imgW="1905000" imgH="2148840" progId="Prism.Document">
                      <p:embed/>
                      <p:pic>
                        <p:nvPicPr>
                          <p:cNvPr id="0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0" y="1525"/>
                            <a:ext cx="1883" cy="2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6308" name="Text Box 11"/>
              <p:cNvSpPr txBox="1">
                <a:spLocks noChangeArrowheads="1"/>
              </p:cNvSpPr>
              <p:nvPr/>
            </p:nvSpPr>
            <p:spPr bwMode="auto">
              <a:xfrm>
                <a:off x="1525" y="3426"/>
                <a:ext cx="260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t" hangingPunct="1">
                  <a:lnSpc>
                    <a:spcPct val="130000"/>
                  </a:lnSpc>
                  <a:spcBef>
                    <a:spcPct val="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cs-CZ" altLang="cs-CZ" sz="240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♂</a:t>
                </a:r>
              </a:p>
            </p:txBody>
          </p:sp>
          <p:sp>
            <p:nvSpPr>
              <p:cNvPr id="6161" name="Rectangle 17"/>
              <p:cNvSpPr>
                <a:spLocks noChangeArrowheads="1"/>
              </p:cNvSpPr>
              <p:nvPr/>
            </p:nvSpPr>
            <p:spPr bwMode="auto">
              <a:xfrm>
                <a:off x="1486" y="2218"/>
                <a:ext cx="398" cy="1260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2431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24314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t" hangingPunct="1">
                  <a:defRPr/>
                </a:pPr>
                <a:endParaRPr lang="cs-CZ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6310" name="Rectangle 21"/>
              <p:cNvSpPr>
                <a:spLocks noChangeArrowheads="1"/>
              </p:cNvSpPr>
              <p:nvPr/>
            </p:nvSpPr>
            <p:spPr bwMode="auto">
              <a:xfrm>
                <a:off x="1888" y="2637"/>
                <a:ext cx="397" cy="839"/>
              </a:xfrm>
              <a:prstGeom prst="rect">
                <a:avLst/>
              </a:prstGeom>
              <a:gradFill rotWithShape="1">
                <a:gsLst>
                  <a:gs pos="0">
                    <a:srgbClr val="0F0F0F"/>
                  </a:gs>
                  <a:gs pos="50000">
                    <a:srgbClr val="5F5F5F"/>
                  </a:gs>
                  <a:gs pos="100000">
                    <a:srgbClr val="0F0F0F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t" hangingPunct="1">
                  <a:spcBef>
                    <a:spcPct val="0"/>
                  </a:spcBef>
                  <a:buFontTx/>
                  <a:buNone/>
                </a:pPr>
                <a:endParaRPr lang="en-US" altLang="cs-CZ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6311" name="Text Box 23"/>
              <p:cNvSpPr txBox="1">
                <a:spLocks noChangeArrowheads="1"/>
              </p:cNvSpPr>
              <p:nvPr/>
            </p:nvSpPr>
            <p:spPr bwMode="auto">
              <a:xfrm>
                <a:off x="1959" y="3449"/>
                <a:ext cx="260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t" hangingPunct="1">
                  <a:lnSpc>
                    <a:spcPct val="130000"/>
                  </a:lnSpc>
                  <a:spcBef>
                    <a:spcPct val="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cs-CZ" altLang="cs-CZ" sz="240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♀</a:t>
                </a:r>
              </a:p>
            </p:txBody>
          </p:sp>
        </p:grpSp>
        <p:sp>
          <p:nvSpPr>
            <p:cNvPr id="396296" name="Text Box 33"/>
            <p:cNvSpPr txBox="1">
              <a:spLocks noChangeArrowheads="1"/>
            </p:cNvSpPr>
            <p:nvPr/>
          </p:nvSpPr>
          <p:spPr bwMode="auto">
            <a:xfrm>
              <a:off x="2398713" y="5456238"/>
              <a:ext cx="4127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t" hangingPunct="1">
                <a:lnSpc>
                  <a:spcPct val="130000"/>
                </a:lnSpc>
                <a:spcBef>
                  <a:spcPct val="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cs-CZ" altLang="cs-CZ" sz="2400">
                  <a:solidFill>
                    <a:schemeClr val="bg1"/>
                  </a:solidFill>
                  <a:latin typeface="Arial" charset="0"/>
                  <a:cs typeface="Arial" charset="0"/>
                </a:rPr>
                <a:t>♂</a:t>
              </a:r>
            </a:p>
          </p:txBody>
        </p:sp>
        <p:sp>
          <p:nvSpPr>
            <p:cNvPr id="396297" name="Text Box 34"/>
            <p:cNvSpPr txBox="1">
              <a:spLocks noChangeArrowheads="1"/>
            </p:cNvSpPr>
            <p:nvPr/>
          </p:nvSpPr>
          <p:spPr bwMode="auto">
            <a:xfrm>
              <a:off x="3101975" y="5483225"/>
              <a:ext cx="412750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t" hangingPunct="1">
                <a:lnSpc>
                  <a:spcPct val="130000"/>
                </a:lnSpc>
                <a:spcBef>
                  <a:spcPct val="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cs-CZ" altLang="cs-CZ" sz="2400">
                  <a:solidFill>
                    <a:schemeClr val="bg1"/>
                  </a:solidFill>
                  <a:latin typeface="Arial" charset="0"/>
                  <a:cs typeface="Arial" charset="0"/>
                </a:rPr>
                <a:t>♀</a:t>
              </a:r>
            </a:p>
          </p:txBody>
        </p:sp>
        <p:grpSp>
          <p:nvGrpSpPr>
            <p:cNvPr id="396298" name="Group 44"/>
            <p:cNvGrpSpPr>
              <a:grpSpLocks/>
            </p:cNvGrpSpPr>
            <p:nvPr/>
          </p:nvGrpSpPr>
          <p:grpSpPr bwMode="auto">
            <a:xfrm>
              <a:off x="1447800" y="2360613"/>
              <a:ext cx="3009900" cy="3446462"/>
              <a:chOff x="912" y="1487"/>
              <a:chExt cx="1896" cy="2171"/>
            </a:xfrm>
          </p:grpSpPr>
          <p:graphicFrame>
            <p:nvGraphicFramePr>
              <p:cNvPr id="396304" name="Object 31"/>
              <p:cNvGraphicFramePr>
                <a:graphicFrameLocks noChangeAspect="1"/>
              </p:cNvGraphicFramePr>
              <p:nvPr/>
            </p:nvGraphicFramePr>
            <p:xfrm>
              <a:off x="912" y="1487"/>
              <a:ext cx="1896" cy="2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rism Project" r:id="rId5" imgW="1877568" imgH="2148840" progId="Prism.Document">
                      <p:embed/>
                    </p:oleObj>
                  </mc:Choice>
                  <mc:Fallback>
                    <p:oleObj name="Prism Project" r:id="rId5" imgW="1877568" imgH="2148840" progId="Prism.Document">
                      <p:embed/>
                      <p:pic>
                        <p:nvPicPr>
                          <p:cNvPr id="0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2" y="1487"/>
                            <a:ext cx="1896" cy="2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79" name="Rectangle 35"/>
              <p:cNvSpPr>
                <a:spLocks noChangeArrowheads="1"/>
              </p:cNvSpPr>
              <p:nvPr/>
            </p:nvSpPr>
            <p:spPr bwMode="auto">
              <a:xfrm>
                <a:off x="1451" y="1887"/>
                <a:ext cx="407" cy="1593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2431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24314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t" hangingPunct="1">
                  <a:defRPr/>
                </a:pPr>
                <a:endParaRPr lang="cs-CZ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6306" name="Rectangle 36"/>
              <p:cNvSpPr>
                <a:spLocks noChangeArrowheads="1"/>
              </p:cNvSpPr>
              <p:nvPr/>
            </p:nvSpPr>
            <p:spPr bwMode="auto">
              <a:xfrm>
                <a:off x="1859" y="2503"/>
                <a:ext cx="408" cy="978"/>
              </a:xfrm>
              <a:prstGeom prst="rect">
                <a:avLst/>
              </a:prstGeom>
              <a:gradFill rotWithShape="1">
                <a:gsLst>
                  <a:gs pos="0">
                    <a:srgbClr val="0F0F0F"/>
                  </a:gs>
                  <a:gs pos="50000">
                    <a:srgbClr val="5F5F5F"/>
                  </a:gs>
                  <a:gs pos="100000">
                    <a:srgbClr val="0F0F0F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t" hangingPunct="1">
                  <a:spcBef>
                    <a:spcPct val="0"/>
                  </a:spcBef>
                  <a:buFontTx/>
                  <a:buNone/>
                </a:pPr>
                <a:endParaRPr lang="en-US" altLang="cs-CZ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396299" name="Text Box 39"/>
            <p:cNvSpPr txBox="1">
              <a:spLocks noChangeArrowheads="1"/>
            </p:cNvSpPr>
            <p:nvPr/>
          </p:nvSpPr>
          <p:spPr bwMode="auto">
            <a:xfrm>
              <a:off x="6975475" y="3328988"/>
              <a:ext cx="342900" cy="72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t" hangingPunct="1">
                <a:lnSpc>
                  <a:spcPct val="130000"/>
                </a:lnSpc>
                <a:spcBef>
                  <a:spcPct val="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cs-CZ" altLang="cs-CZ">
                  <a:solidFill>
                    <a:schemeClr val="bg1"/>
                  </a:solidFill>
                  <a:latin typeface="Arial" charset="0"/>
                </a:rPr>
                <a:t>*</a:t>
              </a:r>
            </a:p>
          </p:txBody>
        </p:sp>
        <p:sp>
          <p:nvSpPr>
            <p:cNvPr id="396300" name="Text Box 40"/>
            <p:cNvSpPr txBox="1">
              <a:spLocks noChangeArrowheads="1"/>
            </p:cNvSpPr>
            <p:nvPr/>
          </p:nvSpPr>
          <p:spPr bwMode="auto">
            <a:xfrm>
              <a:off x="3105150" y="2992438"/>
              <a:ext cx="342900" cy="72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t" hangingPunct="1">
                <a:lnSpc>
                  <a:spcPct val="130000"/>
                </a:lnSpc>
                <a:spcBef>
                  <a:spcPct val="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cs-CZ" altLang="cs-CZ">
                  <a:solidFill>
                    <a:schemeClr val="bg1"/>
                  </a:solidFill>
                  <a:latin typeface="Arial" charset="0"/>
                </a:rPr>
                <a:t>*</a:t>
              </a:r>
            </a:p>
          </p:txBody>
        </p:sp>
        <p:sp>
          <p:nvSpPr>
            <p:cNvPr id="396301" name="Text Box 41"/>
            <p:cNvSpPr txBox="1">
              <a:spLocks noChangeArrowheads="1"/>
            </p:cNvSpPr>
            <p:nvPr/>
          </p:nvSpPr>
          <p:spPr bwMode="auto">
            <a:xfrm rot="-5400000">
              <a:off x="4318794" y="3825082"/>
              <a:ext cx="1530350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t" hangingPunct="1">
                <a:lnSpc>
                  <a:spcPct val="130000"/>
                </a:lnSpc>
                <a:spcBef>
                  <a:spcPct val="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cs-CZ" altLang="cs-CZ" sz="1800">
                  <a:solidFill>
                    <a:schemeClr val="bg1"/>
                  </a:solidFill>
                  <a:latin typeface="Arial" charset="0"/>
                </a:rPr>
                <a:t>dA 520/1 min</a:t>
              </a:r>
            </a:p>
          </p:txBody>
        </p:sp>
        <p:sp>
          <p:nvSpPr>
            <p:cNvPr id="396302" name="Text Box 42"/>
            <p:cNvSpPr txBox="1">
              <a:spLocks noChangeArrowheads="1"/>
            </p:cNvSpPr>
            <p:nvPr/>
          </p:nvSpPr>
          <p:spPr bwMode="auto">
            <a:xfrm>
              <a:off x="2478088" y="1773238"/>
              <a:ext cx="1014412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t" hangingPunct="1">
                <a:lnSpc>
                  <a:spcPct val="130000"/>
                </a:lnSpc>
                <a:spcBef>
                  <a:spcPct val="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cs-CZ" altLang="cs-CZ" sz="2400">
                  <a:solidFill>
                    <a:schemeClr val="bg1"/>
                  </a:solidFill>
                  <a:latin typeface="Arial" charset="0"/>
                </a:rPr>
                <a:t>extent</a:t>
              </a:r>
            </a:p>
          </p:txBody>
        </p:sp>
        <p:sp>
          <p:nvSpPr>
            <p:cNvPr id="396303" name="Text Box 43"/>
            <p:cNvSpPr txBox="1">
              <a:spLocks noChangeArrowheads="1"/>
            </p:cNvSpPr>
            <p:nvPr/>
          </p:nvSpPr>
          <p:spPr bwMode="auto">
            <a:xfrm>
              <a:off x="5867400" y="1773238"/>
              <a:ext cx="2116138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t" hangingPunct="1">
                <a:lnSpc>
                  <a:spcPct val="130000"/>
                </a:lnSpc>
                <a:spcBef>
                  <a:spcPct val="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cs-CZ" altLang="cs-CZ" sz="2400">
                  <a:solidFill>
                    <a:schemeClr val="bg1"/>
                  </a:solidFill>
                  <a:latin typeface="Arial" charset="0"/>
                </a:rPr>
                <a:t>maximum rate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Text Box 4"/>
          <p:cNvSpPr txBox="1">
            <a:spLocks noChangeArrowheads="1"/>
          </p:cNvSpPr>
          <p:nvPr/>
        </p:nvSpPr>
        <p:spPr bwMode="auto">
          <a:xfrm>
            <a:off x="1195388" y="908050"/>
            <a:ext cx="6815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FF00"/>
                </a:solidFill>
              </a:rPr>
              <a:t>NATURAL HIGH CARDIAC TOLERANCE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FF00"/>
                </a:solidFill>
              </a:rPr>
              <a:t>TO OXYGEN DEPRIVATION</a:t>
            </a:r>
          </a:p>
        </p:txBody>
      </p:sp>
      <p:graphicFrame>
        <p:nvGraphicFramePr>
          <p:cNvPr id="332803" name="Object 5"/>
          <p:cNvGraphicFramePr>
            <a:graphicFrameLocks noChangeAspect="1"/>
          </p:cNvGraphicFramePr>
          <p:nvPr/>
        </p:nvGraphicFramePr>
        <p:xfrm>
          <a:off x="487363" y="5876925"/>
          <a:ext cx="5556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593651" imgH="3593651" progId="Photoshop.Image.6">
                  <p:embed/>
                </p:oleObj>
              </mc:Choice>
              <mc:Fallback>
                <p:oleObj name="Image" r:id="rId3" imgW="3593651" imgH="3593651" progId="Photoshop.Image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5876925"/>
                        <a:ext cx="5556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04" name="Rectangle 7"/>
          <p:cNvSpPr>
            <a:spLocks noChangeArrowheads="1"/>
          </p:cNvSpPr>
          <p:nvPr/>
        </p:nvSpPr>
        <p:spPr bwMode="auto">
          <a:xfrm>
            <a:off x="1614488" y="2463800"/>
            <a:ext cx="5976937" cy="2736850"/>
          </a:xfrm>
          <a:prstGeom prst="rect">
            <a:avLst/>
          </a:prstGeom>
          <a:gradFill rotWithShape="0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2400" i="1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2051050" y="2708275"/>
            <a:ext cx="47625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cs-CZ" altLang="cs-CZ" sz="2800">
                <a:solidFill>
                  <a:srgbClr val="FFFFFF"/>
                </a:solidFill>
              </a:rPr>
              <a:t>    cold-blooded animals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cs-CZ" altLang="cs-CZ" sz="2800">
                <a:solidFill>
                  <a:srgbClr val="FFFFFF"/>
                </a:solidFill>
              </a:rPr>
              <a:t>    high altitude populations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cs-CZ" altLang="cs-CZ" sz="2800">
                <a:solidFill>
                  <a:srgbClr val="FFFF00"/>
                </a:solidFill>
              </a:rPr>
              <a:t>    </a:t>
            </a:r>
            <a:r>
              <a:rPr lang="cs-CZ" altLang="cs-CZ" sz="2800">
                <a:solidFill>
                  <a:schemeClr val="bg1"/>
                </a:solidFill>
              </a:rPr>
              <a:t>females until menopause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cs-CZ" altLang="cs-CZ" sz="2800">
                <a:solidFill>
                  <a:srgbClr val="FFFFFF"/>
                </a:solidFill>
              </a:rPr>
              <a:t>    </a:t>
            </a:r>
            <a:r>
              <a:rPr lang="cs-CZ" altLang="cs-CZ" sz="2800">
                <a:solidFill>
                  <a:srgbClr val="FFFF00"/>
                </a:solidFill>
              </a:rPr>
              <a:t>immature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826" name="Skupina 1"/>
          <p:cNvGrpSpPr>
            <a:grpSpLocks/>
          </p:cNvGrpSpPr>
          <p:nvPr/>
        </p:nvGrpSpPr>
        <p:grpSpPr bwMode="auto">
          <a:xfrm>
            <a:off x="533400" y="1628775"/>
            <a:ext cx="7999413" cy="5008563"/>
            <a:chOff x="533400" y="1628775"/>
            <a:chExt cx="7999413" cy="5008563"/>
          </a:xfrm>
        </p:grpSpPr>
        <p:graphicFrame>
          <p:nvGraphicFramePr>
            <p:cNvPr id="333827" name="Object 2"/>
            <p:cNvGraphicFramePr>
              <a:graphicFrameLocks noChangeAspect="1"/>
            </p:cNvGraphicFramePr>
            <p:nvPr/>
          </p:nvGraphicFramePr>
          <p:xfrm>
            <a:off x="533400" y="6096000"/>
            <a:ext cx="541338" cy="541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3593651" imgH="3593651" progId="Photoshop.Image.6">
                    <p:embed/>
                  </p:oleObj>
                </mc:Choice>
                <mc:Fallback>
                  <p:oleObj name="Image" r:id="rId3" imgW="3593651" imgH="3593651" progId="Photoshop.Image.6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6096000"/>
                          <a:ext cx="541338" cy="541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3828" name="Rectangle 3"/>
            <p:cNvSpPr>
              <a:spLocks noChangeArrowheads="1"/>
            </p:cNvSpPr>
            <p:nvPr/>
          </p:nvSpPr>
          <p:spPr bwMode="auto">
            <a:xfrm>
              <a:off x="684213" y="1628775"/>
              <a:ext cx="7848600" cy="3024188"/>
            </a:xfrm>
            <a:prstGeom prst="rect">
              <a:avLst/>
            </a:prstGeom>
            <a:gradFill rotWithShape="0">
              <a:gsLst>
                <a:gs pos="0">
                  <a:srgbClr val="00005E"/>
                </a:gs>
                <a:gs pos="50000">
                  <a:srgbClr val="0000CC"/>
                </a:gs>
                <a:gs pos="100000">
                  <a:srgbClr val="00005E"/>
                </a:gs>
              </a:gsLst>
              <a:lin ang="5400000" scaled="1"/>
            </a:gradFill>
            <a:ln w="9525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cs-CZ" sz="2000" baseline="30000">
                <a:solidFill>
                  <a:srgbClr val="FFFF00"/>
                </a:solidFill>
              </a:endParaRPr>
            </a:p>
          </p:txBody>
        </p:sp>
        <p:sp>
          <p:nvSpPr>
            <p:cNvPr id="333829" name="Text Box 4"/>
            <p:cNvSpPr txBox="1">
              <a:spLocks noChangeArrowheads="1"/>
            </p:cNvSpPr>
            <p:nvPr/>
          </p:nvSpPr>
          <p:spPr bwMode="auto">
            <a:xfrm>
              <a:off x="656282" y="2506663"/>
              <a:ext cx="7804150" cy="157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rgbClr val="FFFF00"/>
                </a:buClr>
                <a:buSzPct val="200000"/>
                <a:buFontTx/>
                <a:buNone/>
              </a:pPr>
              <a:r>
                <a:rPr lang="cs-CZ" altLang="cs-CZ" sz="4800" i="1" baseline="30000">
                  <a:solidFill>
                    <a:srgbClr val="FFFFFF"/>
                  </a:solidFill>
                </a:rPr>
                <a:t>Mechanism(s) of the higher tolerance of the immature  heart have not yet been satisfactorily c</a:t>
              </a:r>
              <a:r>
                <a:rPr lang="en-US" altLang="cs-CZ" sz="4800" i="1" baseline="30000">
                  <a:solidFill>
                    <a:srgbClr val="FFFFFF"/>
                  </a:solidFill>
                </a:rPr>
                <a:t>l</a:t>
              </a:r>
              <a:r>
                <a:rPr lang="cs-CZ" altLang="cs-CZ" sz="4800" i="1" baseline="30000">
                  <a:solidFill>
                    <a:srgbClr val="FFFFFF"/>
                  </a:solidFill>
                </a:rPr>
                <a:t>arified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3000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3000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3000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3000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49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3000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3000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50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3000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3000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5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3000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3000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5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3000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3000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5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3000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3000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5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3000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3000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55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3000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3000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1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56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3000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3000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57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3000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3000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48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4_Výchozí návrh">
  <a:themeElements>
    <a:clrScheme name="1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Výchozí návrh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4_Výchozí návrh">
  <a:themeElements>
    <a:clrScheme name="3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6078</TotalTime>
  <Words>2032</Words>
  <Application>Microsoft Office PowerPoint</Application>
  <PresentationFormat>On-screen Show (4:3)</PresentationFormat>
  <Paragraphs>616</Paragraphs>
  <Slides>71</Slides>
  <Notes>68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117" baseType="lpstr">
      <vt:lpstr>Arial</vt:lpstr>
      <vt:lpstr>Arial Narrow</vt:lpstr>
      <vt:lpstr>Calibri</vt:lpstr>
      <vt:lpstr>Calibri Light</vt:lpstr>
      <vt:lpstr>Symbol</vt:lpstr>
      <vt:lpstr>Tahoma</vt:lpstr>
      <vt:lpstr>Times New Roman</vt:lpstr>
      <vt:lpstr>Wingdings</vt:lpstr>
      <vt:lpstr>Default Design</vt:lpstr>
      <vt:lpstr>2_Default Design</vt:lpstr>
      <vt:lpstr>3_Default Design</vt:lpstr>
      <vt:lpstr>4_Default Design</vt:lpstr>
      <vt:lpstr>44_Výchozí návrh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43_Výchozí návrh</vt:lpstr>
      <vt:lpstr>13_Default Design</vt:lpstr>
      <vt:lpstr>2_Výchozí návrh</vt:lpstr>
      <vt:lpstr>Výchozí návrh</vt:lpstr>
      <vt:lpstr>49_Výchozí návrh</vt:lpstr>
      <vt:lpstr>50_Výchozí návrh</vt:lpstr>
      <vt:lpstr>51_Výchozí návrh</vt:lpstr>
      <vt:lpstr>52_Výchozí návrh</vt:lpstr>
      <vt:lpstr>53_Výchozí návrh</vt:lpstr>
      <vt:lpstr>54_Výchozí návrh</vt:lpstr>
      <vt:lpstr>55_Výchozí návrh</vt:lpstr>
      <vt:lpstr>14_Default Design</vt:lpstr>
      <vt:lpstr>15_Default Design</vt:lpstr>
      <vt:lpstr>16_Default Design</vt:lpstr>
      <vt:lpstr>17_Default Design</vt:lpstr>
      <vt:lpstr>3_Výchozí návrh</vt:lpstr>
      <vt:lpstr>56_Výchozí návrh</vt:lpstr>
      <vt:lpstr>57_Výchozí návrh</vt:lpstr>
      <vt:lpstr>48_Výchozí návrh</vt:lpstr>
      <vt:lpstr>1_Default Design</vt:lpstr>
      <vt:lpstr>4_Výchozí návrh</vt:lpstr>
      <vt:lpstr>Motiv Office</vt:lpstr>
      <vt:lpstr>Image</vt:lpstr>
      <vt:lpstr>Prism Project</vt:lpstr>
      <vt:lpstr>Prism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FGU380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MaM</dc:creator>
  <cp:lastModifiedBy>GT3</cp:lastModifiedBy>
  <cp:revision>355</cp:revision>
  <dcterms:created xsi:type="dcterms:W3CDTF">2002-06-18T06:36:06Z</dcterms:created>
  <dcterms:modified xsi:type="dcterms:W3CDTF">2022-11-05T07:39:25Z</dcterms:modified>
</cp:coreProperties>
</file>