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58" r:id="rId3"/>
    <p:sldId id="289" r:id="rId4"/>
    <p:sldId id="291" r:id="rId5"/>
    <p:sldId id="292" r:id="rId6"/>
    <p:sldId id="290" r:id="rId7"/>
    <p:sldId id="293" r:id="rId8"/>
    <p:sldId id="294" r:id="rId9"/>
    <p:sldId id="295" r:id="rId10"/>
    <p:sldId id="296" r:id="rId11"/>
    <p:sldId id="297" r:id="rId12"/>
    <p:sldId id="298" r:id="rId13"/>
    <p:sldId id="288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Bulava" initials="AB" lastIdx="1" clrIdx="0">
    <p:extLst>
      <p:ext uri="{19B8F6BF-5375-455C-9EA6-DF929625EA0E}">
        <p15:presenceInfo xmlns="" xmlns:p15="http://schemas.microsoft.com/office/powerpoint/2012/main" userId="966d1fc4329d9c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149" autoAdjust="0"/>
  </p:normalViewPr>
  <p:slideViewPr>
    <p:cSldViewPr>
      <p:cViewPr varScale="1">
        <p:scale>
          <a:sx n="92" d="100"/>
          <a:sy n="92" d="100"/>
        </p:scale>
        <p:origin x="-78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Se&#353;it1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List1!$G$11</c:f>
              <c:strCache>
                <c:ptCount val="1"/>
                <c:pt idx="0">
                  <c:v>FEN skupina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7.6302448754527741E-2"/>
                  <c:y val="0"/>
                </c:manualLayout>
              </c:layout>
              <c:tx>
                <c:rich>
                  <a:bodyPr/>
                  <a:lstStyle/>
                  <a:p>
                    <a:fld id="{C9AF475C-1262-7548-B065-C0D348F1BD31}" type="VALUE">
                      <a:rPr lang="en-US" sz="1200"/>
                      <a:pPr/>
                      <a:t>[HODNOTA]</a:t>
                    </a:fld>
                    <a:r>
                      <a:rPr lang="en-US" sz="1200" baseline="0" dirty="0"/>
                      <a:t> </a:t>
                    </a:r>
                    <a:r>
                      <a:rPr lang="en-US" sz="1200" dirty="0"/>
                      <a:t>± 2,5 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F3E-48C0-83E6-C69A5981ADBC}"/>
                </c:ext>
              </c:extLst>
            </c:dLbl>
            <c:dLbl>
              <c:idx val="1"/>
              <c:layout>
                <c:manualLayout>
                  <c:x val="-4.0270736842667423E-2"/>
                  <c:y val="7.6000028724420307E-3"/>
                </c:manualLayout>
              </c:layout>
              <c:tx>
                <c:rich>
                  <a:bodyPr/>
                  <a:lstStyle/>
                  <a:p>
                    <a:fld id="{356B45B7-8C60-B740-9BDC-1AF2C9CAC924}" type="VALUE">
                      <a:rPr lang="en-US"/>
                      <a:pPr/>
                      <a:t>[HODNOTA]</a:t>
                    </a:fld>
                    <a:r>
                      <a:rPr lang="en-US"/>
                      <a:t> ± 0,7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F3E-48C0-83E6-C69A5981A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List1!$F$12:$F$13</c:f>
              <c:strCache>
                <c:ptCount val="2"/>
                <c:pt idx="0">
                  <c:v>VAS škála</c:v>
                </c:pt>
                <c:pt idx="1">
                  <c:v>Likertova škála</c:v>
                </c:pt>
              </c:strCache>
            </c:strRef>
          </c:cat>
          <c:val>
            <c:numRef>
              <c:f>List1!$G$12:$G$13</c:f>
              <c:numCache>
                <c:formatCode>General</c:formatCode>
                <c:ptCount val="2"/>
                <c:pt idx="0">
                  <c:v>5.4</c:v>
                </c:pt>
                <c:pt idx="1">
                  <c:v>1.7000000000000004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3E-48C0-83E6-C69A5981ADBC}"/>
            </c:ext>
          </c:extLst>
        </c:ser>
        <c:ser>
          <c:idx val="1"/>
          <c:order val="1"/>
          <c:tx>
            <c:strRef>
              <c:f>List1!$H$11</c:f>
              <c:strCache>
                <c:ptCount val="1"/>
                <c:pt idx="0">
                  <c:v>NAL skupina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9673174515649641E-2"/>
                  <c:y val="-3.8000014362210154E-3"/>
                </c:manualLayout>
              </c:layout>
              <c:tx>
                <c:rich>
                  <a:bodyPr/>
                  <a:lstStyle/>
                  <a:p>
                    <a:fld id="{994A736D-4176-7746-A948-6AB1FF85834E}" type="VALUE">
                      <a:rPr lang="en-US" sz="1200"/>
                      <a:pPr/>
                      <a:t>[HODNOTA]</a:t>
                    </a:fld>
                    <a:r>
                      <a:rPr lang="en-US" sz="1200" dirty="0"/>
                      <a:t> ± 2,2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3E-48C0-83E6-C69A5981ADBC}"/>
                </c:ext>
              </c:extLst>
            </c:dLbl>
            <c:dLbl>
              <c:idx val="1"/>
              <c:layout>
                <c:manualLayout>
                  <c:x val="3.1792686981053225E-2"/>
                  <c:y val="-3.8000014362210154E-3"/>
                </c:manualLayout>
              </c:layout>
              <c:tx>
                <c:rich>
                  <a:bodyPr/>
                  <a:lstStyle/>
                  <a:p>
                    <a:fld id="{F3F97FCB-6226-734B-940A-F2F13C5B1921}" type="VALUE">
                      <a:rPr lang="en-US"/>
                      <a:pPr/>
                      <a:t>[HODNOTA]</a:t>
                    </a:fld>
                    <a:r>
                      <a:rPr lang="en-US"/>
                      <a:t> ± 0,8 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F3E-48C0-83E6-C69A5981AD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List1!$F$12:$F$13</c:f>
              <c:strCache>
                <c:ptCount val="2"/>
                <c:pt idx="0">
                  <c:v>VAS škála</c:v>
                </c:pt>
                <c:pt idx="1">
                  <c:v>Likertova škála</c:v>
                </c:pt>
              </c:strCache>
            </c:strRef>
          </c:cat>
          <c:val>
            <c:numRef>
              <c:f>List1!$H$12:$H$13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F3E-48C0-83E6-C69A5981ADBC}"/>
            </c:ext>
          </c:extLst>
        </c:ser>
        <c:gapWidth val="219"/>
        <c:overlap val="-27"/>
        <c:axId val="108106496"/>
        <c:axId val="108108032"/>
      </c:barChart>
      <c:catAx>
        <c:axId val="1081064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108032"/>
        <c:crosses val="autoZero"/>
        <c:auto val="1"/>
        <c:lblAlgn val="ctr"/>
        <c:lblOffset val="100"/>
      </c:catAx>
      <c:valAx>
        <c:axId val="1081080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10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0.18421</cdr:x>
      <cdr:y>0.42593</cdr:y>
    </cdr:from>
    <cdr:to>
      <cdr:x>0.22982</cdr:x>
      <cdr:y>0.51648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6286C342-E85F-0142-BE74-3C48372ED02C}"/>
            </a:ext>
          </a:extLst>
        </cdr:cNvPr>
        <cdr:cNvSpPr txBox="1"/>
      </cdr:nvSpPr>
      <cdr:spPr>
        <a:xfrm xmlns:a="http://schemas.openxmlformats.org/drawingml/2006/main">
          <a:off x="1066797" y="1226821"/>
          <a:ext cx="264137" cy="260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/>
            <a:t>*</a:t>
          </a:r>
        </a:p>
      </cdr:txBody>
    </cdr:sp>
  </cdr:relSizeAnchor>
  <cdr:relSizeAnchor xmlns:cdr="http://schemas.openxmlformats.org/drawingml/2006/chartDrawing">
    <cdr:from>
      <cdr:x>0.31974</cdr:x>
      <cdr:y>0.42438</cdr:y>
    </cdr:from>
    <cdr:to>
      <cdr:x>0.37895</cdr:x>
      <cdr:y>0.53736</cdr:y>
    </cdr:to>
    <cdr:sp macro="" textlink="">
      <cdr:nvSpPr>
        <cdr:cNvPr id="4" name="TextovéPole 3">
          <a:extLst xmlns:a="http://schemas.openxmlformats.org/drawingml/2006/main">
            <a:ext uri="{FF2B5EF4-FFF2-40B4-BE49-F238E27FC236}">
              <a16:creationId xmlns="" xmlns:a16="http://schemas.microsoft.com/office/drawing/2014/main" id="{6CBB1B6C-402D-C44A-A22E-7BABAA61B9BB}"/>
            </a:ext>
          </a:extLst>
        </cdr:cNvPr>
        <cdr:cNvSpPr txBox="1"/>
      </cdr:nvSpPr>
      <cdr:spPr>
        <a:xfrm xmlns:a="http://schemas.openxmlformats.org/drawingml/2006/main">
          <a:off x="1851687" y="1125344"/>
          <a:ext cx="342873" cy="2995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 b="0"/>
            <a:t>*</a:t>
          </a:r>
        </a:p>
      </cdr:txBody>
    </cdr:sp>
  </cdr:relSizeAnchor>
  <cdr:relSizeAnchor xmlns:cdr="http://schemas.openxmlformats.org/drawingml/2006/chartDrawing">
    <cdr:from>
      <cdr:x>0.65032</cdr:x>
      <cdr:y>0.58628</cdr:y>
    </cdr:from>
    <cdr:to>
      <cdr:x>0.70132</cdr:x>
      <cdr:y>0.67529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="" xmlns:a16="http://schemas.microsoft.com/office/drawing/2014/main" id="{87834F4C-D0E3-7947-B900-89202A1F668C}"/>
            </a:ext>
          </a:extLst>
        </cdr:cNvPr>
        <cdr:cNvSpPr txBox="1"/>
      </cdr:nvSpPr>
      <cdr:spPr>
        <a:xfrm xmlns:a="http://schemas.openxmlformats.org/drawingml/2006/main">
          <a:off x="3766133" y="1554674"/>
          <a:ext cx="295327" cy="236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200"/>
            <a:t>$</a:t>
          </a:r>
        </a:p>
      </cdr:txBody>
    </cdr:sp>
  </cdr:relSizeAnchor>
  <cdr:relSizeAnchor xmlns:cdr="http://schemas.openxmlformats.org/drawingml/2006/chartDrawing">
    <cdr:from>
      <cdr:x>0.78384</cdr:x>
      <cdr:y>0.58029</cdr:y>
    </cdr:from>
    <cdr:to>
      <cdr:x>0.84236</cdr:x>
      <cdr:y>0.67899</cdr:y>
    </cdr:to>
    <cdr:sp macro="" textlink="">
      <cdr:nvSpPr>
        <cdr:cNvPr id="6" name="TextovéPole 5">
          <a:extLst xmlns:a="http://schemas.openxmlformats.org/drawingml/2006/main">
            <a:ext uri="{FF2B5EF4-FFF2-40B4-BE49-F238E27FC236}">
              <a16:creationId xmlns="" xmlns:a16="http://schemas.microsoft.com/office/drawing/2014/main" id="{BAC02AA0-F5D7-294C-B8B2-1985E047E92B}"/>
            </a:ext>
          </a:extLst>
        </cdr:cNvPr>
        <cdr:cNvSpPr txBox="1"/>
      </cdr:nvSpPr>
      <cdr:spPr>
        <a:xfrm xmlns:a="http://schemas.openxmlformats.org/drawingml/2006/main">
          <a:off x="4539399" y="1538779"/>
          <a:ext cx="338901" cy="261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200"/>
            <a:t>$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21365-9E02-45E8-984D-183A073E5F9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E040B-B4CC-445D-9883-F03797882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7260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 min + 5 min diskuze, </a:t>
            </a:r>
            <a:r>
              <a:rPr lang="cs-CZ" b="1" i="0" dirty="0">
                <a:solidFill>
                  <a:srgbClr val="BF3118"/>
                </a:solidFill>
                <a:effectLst/>
                <a:latin typeface="Open Sans" panose="020B0604020202020204" pitchFamily="34" charset="0"/>
              </a:rPr>
              <a:t>Sesterská sekce – Kardiostimulace, 13:30-15:30, ATLAS neděle 7.11.2021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482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484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94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451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Přístupy v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sedaci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pacientů na elektrofyziologickém sále zahrnují postupy od mělčí či hlubší analgosedace až po použití celkové anestézie. Všechny tyto postupy mají své inherentní limitace i výhody a jejich použití musí být vázáno na materiální a personální možnosti daného centra, individualitu pacienta, předpokládanou délku (náročnost) výkonu a také vlastní schopnosti operatéra.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253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Nejčastěji se používá…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/>
              <a:t>μ-</a:t>
            </a:r>
            <a:r>
              <a:rPr lang="cs-CZ" sz="1200" dirty="0"/>
              <a:t>agonisty = </a:t>
            </a:r>
            <a:r>
              <a:rPr lang="cs-CZ" dirty="0"/>
              <a:t>Mí agonisty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/>
              <a:t>κ-</a:t>
            </a:r>
            <a:r>
              <a:rPr lang="cs-CZ" sz="1200" dirty="0"/>
              <a:t>agonistické = kapa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7639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Pacientům ve FEN skupině byl před zahájením výkonu podán diazepam 5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 následně cca 5 min před zahájením první RF aplikace 0,1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fentanylu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Další dávky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fentanylu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byly podávány dle klinické potřeby (0,05 – 0,1 mg) s odstupem min. 15-30 minut od podání předchozí dávky až do maximální celkové dávky 0,3 – 0,4 mg během celého výkonu. První podání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fentanylu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bylo doprovázeno preventivním podáním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thiethylperazinu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(=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Torecan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6,5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 dávka byla pak opakována dle klinické potřeby ještě maximálně jednou v průběhu výkonu.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Pacientům v NAL skupině byl před zahájením výkonu podán paracetamol 1000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 následně cca 5 min před zahájením první RF aplikace 20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nalbufinu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 případě klinické potřeby byla s odstupem cca 15-30 min od podání první dávky podána další dávka 10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(maximální celková dávka 30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během výkonu nebyla překročena).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Thiethylperazin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6,5 mg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i.v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byl pacientů v NAL skupině podáván jen na základě klinické potřeby.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560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Pacienti z obou skupin se statisticky významně nelišili z hlediska věku, body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mass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indexu (BMI) a ani v základních echokardiografických parametrech.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1- Ve FEN skupině však bylo procentuálně více žen.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2 - Procentuálně byly počty pacientů s paroxysmální a perzistující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také porovnatelné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3747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Doba ablačního výkonu, doba aplikace RF energie a počet jednotlivých RF aplikací byly mezi skupinami srovnatelné. Tedy v žádné ze sledovaných skupin s analgosedací </a:t>
            </a:r>
            <a:r>
              <a:rPr lang="cs-CZ" dirty="0" err="1"/>
              <a:t>fentanylem</a:t>
            </a:r>
            <a:r>
              <a:rPr lang="cs-CZ" dirty="0"/>
              <a:t> nebo </a:t>
            </a:r>
            <a:r>
              <a:rPr lang="cs-CZ" dirty="0" err="1"/>
              <a:t>nalbufinem</a:t>
            </a:r>
            <a:r>
              <a:rPr lang="cs-CZ" dirty="0"/>
              <a:t> nebylo použito více RF aplikací či delšího času aplikace RF energie.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808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 hodnocení subjektivního vnímání bolesti během výkonů byla použita vizuální analogová škála bolesti (VAS) na stupnici 0-10, kdy hodnota 0 znamenala vůbec žádnou bolest a hodnota 10 pak nejvyšší představitelnou bolest, tak jak pacienti po provedené intervenci subjektivně verbálně úroveň vyvolané bolesti hodnotili.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 hodnocení adekvátnosti analgetického účinku operatérem byla použita čísly vyjádřená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Likertova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škála od 1 do 5, kdy 1 znamenalo „žádné limitace provedení výkonu z důvodu algické reakce pacienta na aplikace RF energie, 2 znamenalo „mírné limitace“, 3 znamenalo „větší limitace“, 4 znamenalo „velké limitace“ (např. nedodání cílového množství RF energie, opakované časté ukončení RF aplikací na přání pacienta apod.) a 5 pak „neproveditelný výkon“ (např. předčasné ukončení operace).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patrné, že obě dvě analgetická schémata se v účinnosti nelišila ani z hlediska pohledu pacienta, ani z hlediska pohledu operatéra.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773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1 - Projevily se však sice nečetné, ale typické nežádoucí účinky </a:t>
            </a:r>
            <a:r>
              <a:rPr lang="cs-CZ" dirty="0" err="1"/>
              <a:t>fentanylu</a:t>
            </a:r>
            <a:r>
              <a:rPr lang="cs-CZ" dirty="0"/>
              <a:t>, jako nauzea, vomitus, ale vzácněji i závažnější reakce jako je hypotenze vyžadující </a:t>
            </a:r>
            <a:r>
              <a:rPr lang="cs-CZ" dirty="0" err="1"/>
              <a:t>i.v</a:t>
            </a:r>
            <a:r>
              <a:rPr lang="cs-CZ" dirty="0"/>
              <a:t>. </a:t>
            </a:r>
            <a:r>
              <a:rPr lang="cs-CZ" dirty="0" err="1"/>
              <a:t>inotropní</a:t>
            </a:r>
            <a:r>
              <a:rPr lang="cs-CZ" dirty="0"/>
              <a:t> léčbu a útlum dechového centra vyžadující přechodnou podporu ventilace či svalová ztuhlost (celkem 8 % pacientů).</a:t>
            </a:r>
          </a:p>
          <a:p>
            <a:r>
              <a:rPr lang="cs-CZ" dirty="0"/>
              <a:t>2 - Prakticky jediným nežádoucím, ale na druhé straně zase dobře snášeným a v podstatě „benigním“ účinkem </a:t>
            </a:r>
            <a:r>
              <a:rPr lang="cs-CZ" dirty="0" err="1"/>
              <a:t>nalbufinu</a:t>
            </a:r>
            <a:r>
              <a:rPr lang="cs-CZ" dirty="0"/>
              <a:t> bylo nadměrné pocení, což bylo v naší studii patrně potencováno i protokolárním podáním paracetamolu.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E040B-B4CC-445D-9883-F037978829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525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132C133-91FF-4BF6-972E-5C926F536296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24A4173-029E-4321-B8A2-4C29DAECD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31640" y="339502"/>
            <a:ext cx="7406640" cy="1440159"/>
          </a:xfrm>
        </p:spPr>
        <p:txBody>
          <a:bodyPr>
            <a:noAutofit/>
          </a:bodyPr>
          <a:lstStyle/>
          <a:p>
            <a:r>
              <a:rPr lang="cs-CZ" sz="2800" b="1" i="0" u="none" strike="noStrike" baseline="0" dirty="0">
                <a:latin typeface="Humanist777AT-BoldB"/>
              </a:rPr>
              <a:t>NALBUFIN JAKO VARIANTA INTRAVENÓZNÍ ANALGOSEDACE PŘI RADIOFREKVENČNÍ KATÉTROVÉ ABLACI PRO FIBRILACI SÍNÍ</a:t>
            </a:r>
            <a:endParaRPr lang="en-GB" sz="40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2067694"/>
            <a:ext cx="7560840" cy="15310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Veronika </a:t>
            </a:r>
            <a:r>
              <a:rPr lang="en-US" dirty="0" err="1"/>
              <a:t>Růžičková</a:t>
            </a:r>
            <a:r>
              <a:rPr lang="cs-CZ" baseline="30000" dirty="0"/>
              <a:t>1</a:t>
            </a:r>
            <a:r>
              <a:rPr lang="cs-CZ" dirty="0"/>
              <a:t>, Alan</a:t>
            </a:r>
            <a:r>
              <a:rPr lang="en-US" dirty="0"/>
              <a:t> Bulava</a:t>
            </a:r>
            <a:r>
              <a:rPr lang="cs-CZ" baseline="30000" dirty="0"/>
              <a:t> 1,2,3</a:t>
            </a:r>
            <a:r>
              <a:rPr lang="cs-CZ" dirty="0"/>
              <a:t>, Pavla </a:t>
            </a:r>
            <a:r>
              <a:rPr lang="en-US" dirty="0" err="1"/>
              <a:t>Váchová</a:t>
            </a:r>
            <a:r>
              <a:rPr lang="cs-CZ" baseline="30000" dirty="0"/>
              <a:t> 1</a:t>
            </a:r>
            <a:r>
              <a:rPr lang="cs-CZ" dirty="0"/>
              <a:t>, Miroslava </a:t>
            </a:r>
            <a:r>
              <a:rPr lang="en-US" dirty="0" err="1"/>
              <a:t>Klimešová</a:t>
            </a:r>
            <a:r>
              <a:rPr lang="cs-CZ" baseline="30000" dirty="0"/>
              <a:t> 1</a:t>
            </a:r>
            <a:r>
              <a:rPr lang="cs-CZ" dirty="0"/>
              <a:t>,</a:t>
            </a:r>
            <a:r>
              <a:rPr lang="cs-CZ" baseline="30000" dirty="0"/>
              <a:t>  </a:t>
            </a:r>
            <a:r>
              <a:rPr lang="cs-CZ" dirty="0"/>
              <a:t>Anna</a:t>
            </a:r>
            <a:r>
              <a:rPr lang="en-US" dirty="0"/>
              <a:t> </a:t>
            </a:r>
            <a:r>
              <a:rPr lang="en-US" dirty="0" err="1"/>
              <a:t>Pražáková</a:t>
            </a:r>
            <a:r>
              <a:rPr lang="cs-CZ" baseline="30000" dirty="0"/>
              <a:t>1</a:t>
            </a:r>
            <a:r>
              <a:rPr lang="cs-CZ" dirty="0"/>
              <a:t>, Šárka </a:t>
            </a:r>
            <a:r>
              <a:rPr lang="en-US" dirty="0" err="1"/>
              <a:t>Stráská</a:t>
            </a:r>
            <a:r>
              <a:rPr lang="cs-CZ" baseline="30000" dirty="0"/>
              <a:t> 1</a:t>
            </a:r>
            <a:r>
              <a:rPr lang="cs-CZ" dirty="0"/>
              <a:t>, Hana </a:t>
            </a:r>
            <a:r>
              <a:rPr lang="en-US" dirty="0" err="1"/>
              <a:t>Kukrálová</a:t>
            </a:r>
            <a:r>
              <a:rPr lang="cs-CZ" baseline="30000" dirty="0"/>
              <a:t> 1</a:t>
            </a:r>
            <a:r>
              <a:rPr lang="cs-CZ" dirty="0"/>
              <a:t>, David S</a:t>
            </a:r>
            <a:r>
              <a:rPr lang="en-US" dirty="0" err="1"/>
              <a:t>itek</a:t>
            </a:r>
            <a:r>
              <a:rPr lang="cs-CZ" baseline="30000" dirty="0"/>
              <a:t> 1</a:t>
            </a:r>
            <a:r>
              <a:rPr lang="cs-CZ" dirty="0"/>
              <a:t>, Jiří </a:t>
            </a:r>
            <a:r>
              <a:rPr lang="en-US" dirty="0" err="1"/>
              <a:t>Haniš</a:t>
            </a:r>
            <a:r>
              <a:rPr lang="cs-CZ" baseline="30000" dirty="0"/>
              <a:t> 1</a:t>
            </a:r>
            <a:r>
              <a:rPr lang="cs-CZ" dirty="0"/>
              <a:t>, a Iva </a:t>
            </a:r>
            <a:r>
              <a:rPr lang="en-US" dirty="0" err="1"/>
              <a:t>Šafaříková</a:t>
            </a:r>
            <a:r>
              <a:rPr lang="cs-CZ" baseline="30000" dirty="0"/>
              <a:t> 1,2</a:t>
            </a:r>
            <a:endParaRPr lang="cs-CZ" dirty="0"/>
          </a:p>
          <a:p>
            <a:endParaRPr lang="cs-CZ" sz="1900" i="1" dirty="0"/>
          </a:p>
          <a:p>
            <a:r>
              <a:rPr lang="cs-CZ" sz="1900" i="1" dirty="0"/>
              <a:t>1 Kardiocentrum, Nemocnice České Budějovice, a.s.</a:t>
            </a:r>
          </a:p>
          <a:p>
            <a:r>
              <a:rPr lang="cs-CZ" sz="1900" i="1" dirty="0"/>
              <a:t>2 ZSF JU v Českých Budějovicích</a:t>
            </a:r>
          </a:p>
          <a:p>
            <a:r>
              <a:rPr lang="cs-CZ" sz="1900" i="1" dirty="0"/>
              <a:t>3 LF UP Olomouc</a:t>
            </a:r>
            <a:endParaRPr lang="en-US" sz="1900" i="1" dirty="0"/>
          </a:p>
        </p:txBody>
      </p:sp>
      <p:pic>
        <p:nvPicPr>
          <p:cNvPr id="4" name="Picture 5" descr="C:\Users\Alan\Desktop\rsz_up_logo_lf-up_had_cz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13461"/>
            <a:ext cx="2232248" cy="883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lan\Desktop\zsf-ju-rgb-positive-new-20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00582"/>
            <a:ext cx="3168352" cy="485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lan\Desktop\image-0-100-fit-80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33" y="3598702"/>
            <a:ext cx="2240155" cy="1114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1259632" y="3784558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8"/>
          <p:cNvSpPr txBox="1"/>
          <p:nvPr/>
        </p:nvSpPr>
        <p:spPr>
          <a:xfrm>
            <a:off x="3871045" y="4844933"/>
            <a:ext cx="53094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i="1" dirty="0"/>
              <a:t>XVIII. České a slovenské sympozium o arytmiích a trvalé kardiostimulaci, Olomouc, 7.-9.11.2021</a:t>
            </a:r>
            <a:endParaRPr lang="en-US" sz="1100" i="1" dirty="0"/>
          </a:p>
        </p:txBody>
      </p:sp>
    </p:spTree>
    <p:extLst>
      <p:ext uri="{BB962C8B-B14F-4D97-AF65-F5344CB8AC3E}">
        <p14:creationId xmlns="" xmlns:p14="http://schemas.microsoft.com/office/powerpoint/2010/main" val="12956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93B7CF8-FD6A-4F32-8005-D6D79A95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Vnímání bolesti z pohledu pacienta a operatéra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="" xmlns:a16="http://schemas.microsoft.com/office/drawing/2014/main" id="{5D919B1C-E4F9-514C-918B-6777B591C8D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881498350"/>
              </p:ext>
            </p:extLst>
          </p:nvPr>
        </p:nvGraphicFramePr>
        <p:xfrm>
          <a:off x="1619672" y="1203598"/>
          <a:ext cx="5991944" cy="3342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5F29112F-EC46-4DA4-ACA0-0091DCE661AA}"/>
              </a:ext>
            </a:extLst>
          </p:cNvPr>
          <p:cNvSpPr txBox="1"/>
          <p:nvPr/>
        </p:nvSpPr>
        <p:spPr>
          <a:xfrm>
            <a:off x="5225428" y="1347614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p = 0,59, $ p = 0,92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0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2C450BB-DFB0-4D61-927C-94DEB981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817" y="205979"/>
            <a:ext cx="7848871" cy="857250"/>
          </a:xfrm>
        </p:spPr>
        <p:txBody>
          <a:bodyPr>
            <a:noAutofit/>
          </a:bodyPr>
          <a:lstStyle/>
          <a:p>
            <a:r>
              <a:rPr lang="cs-CZ" sz="3600" dirty="0"/>
              <a:t>Nežádoucí účinky analgetických schémat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="" xmlns:a16="http://schemas.microsoft.com/office/drawing/2014/main" id="{6B591B98-AD93-4BF5-8E0F-CE7D7EE72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77830780"/>
              </p:ext>
            </p:extLst>
          </p:nvPr>
        </p:nvGraphicFramePr>
        <p:xfrm>
          <a:off x="1115616" y="1190065"/>
          <a:ext cx="7848871" cy="3829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506">
                  <a:extLst>
                    <a:ext uri="{9D8B030D-6E8A-4147-A177-3AD203B41FA5}">
                      <a16:colId xmlns="" xmlns:a16="http://schemas.microsoft.com/office/drawing/2014/main" val="1872280723"/>
                    </a:ext>
                  </a:extLst>
                </a:gridCol>
                <a:gridCol w="1678909">
                  <a:extLst>
                    <a:ext uri="{9D8B030D-6E8A-4147-A177-3AD203B41FA5}">
                      <a16:colId xmlns="" xmlns:a16="http://schemas.microsoft.com/office/drawing/2014/main" val="2383208882"/>
                    </a:ext>
                  </a:extLst>
                </a:gridCol>
                <a:gridCol w="1650668">
                  <a:extLst>
                    <a:ext uri="{9D8B030D-6E8A-4147-A177-3AD203B41FA5}">
                      <a16:colId xmlns="" xmlns:a16="http://schemas.microsoft.com/office/drawing/2014/main" val="3270339493"/>
                    </a:ext>
                  </a:extLst>
                </a:gridCol>
                <a:gridCol w="1311788">
                  <a:extLst>
                    <a:ext uri="{9D8B030D-6E8A-4147-A177-3AD203B41FA5}">
                      <a16:colId xmlns="" xmlns:a16="http://schemas.microsoft.com/office/drawing/2014/main" val="444640859"/>
                    </a:ext>
                  </a:extLst>
                </a:gridCol>
              </a:tblGrid>
              <a:tr h="7866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Parametr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Fentanyl (FEN)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(N = 50)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Nalbufin (NAL)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(N = 50)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p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2328591142"/>
                  </a:ext>
                </a:extLst>
              </a:tr>
              <a:tr h="278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Dechová deprese</a:t>
                      </a:r>
                      <a:r>
                        <a:rPr lang="cs-CZ" sz="1600" baseline="30000">
                          <a:effectLst/>
                        </a:rPr>
                        <a:t>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1 (2 %)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0,3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3737285319"/>
                  </a:ext>
                </a:extLst>
              </a:tr>
              <a:tr h="469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Tachykardie nebo bradykardie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1011794557"/>
                  </a:ext>
                </a:extLst>
              </a:tr>
              <a:tr h="469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Hypotenze (sTK ≤ 80 mmHg)</a:t>
                      </a:r>
                      <a:r>
                        <a:rPr lang="cs-CZ" sz="1600" baseline="300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2 (4 %)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0,15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58479515"/>
                  </a:ext>
                </a:extLst>
              </a:tr>
              <a:tr h="4696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Hypertenze (sTK ≥ 180 mmHg)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4253730363"/>
                  </a:ext>
                </a:extLst>
              </a:tr>
              <a:tr h="290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Svalový třes nebo ztuhlost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1 (2 %)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0,3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416896407"/>
                  </a:ext>
                </a:extLst>
              </a:tr>
              <a:tr h="278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Nauzea, vomitus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2 (4 %)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0,15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2093887066"/>
                  </a:ext>
                </a:extLst>
              </a:tr>
              <a:tr h="278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Nadměrné pocení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33 (66 %)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&lt; 0,0001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3421035600"/>
                  </a:ext>
                </a:extLst>
              </a:tr>
              <a:tr h="2785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Jiné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600" dirty="0">
                          <a:effectLst/>
                        </a:rPr>
                        <a:t>1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21" marR="62021" marT="0" marB="0" anchor="ctr"/>
                </a:tc>
                <a:extLst>
                  <a:ext uri="{0D108BD9-81ED-4DB2-BD59-A6C34878D82A}">
                    <a16:rowId xmlns="" xmlns:a16="http://schemas.microsoft.com/office/drawing/2014/main" val="997337765"/>
                  </a:ext>
                </a:extLst>
              </a:tr>
            </a:tbl>
          </a:graphicData>
        </a:graphic>
      </p:graphicFrame>
      <p:sp>
        <p:nvSpPr>
          <p:cNvPr id="5" name="Obdélník: se zakulacenými rohy 4">
            <a:extLst>
              <a:ext uri="{FF2B5EF4-FFF2-40B4-BE49-F238E27FC236}">
                <a16:creationId xmlns="" xmlns:a16="http://schemas.microsoft.com/office/drawing/2014/main" id="{B5B4228C-B13C-4732-A6AE-DED2E725347A}"/>
              </a:ext>
            </a:extLst>
          </p:cNvPr>
          <p:cNvSpPr/>
          <p:nvPr/>
        </p:nvSpPr>
        <p:spPr>
          <a:xfrm>
            <a:off x="4427984" y="1995686"/>
            <a:ext cx="1440160" cy="20882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="" xmlns:a16="http://schemas.microsoft.com/office/drawing/2014/main" id="{0B3A8250-ADF7-487A-8844-699C4EA10ACD}"/>
              </a:ext>
            </a:extLst>
          </p:cNvPr>
          <p:cNvSpPr/>
          <p:nvPr/>
        </p:nvSpPr>
        <p:spPr>
          <a:xfrm>
            <a:off x="6156176" y="4371950"/>
            <a:ext cx="1232520" cy="3600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614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143264B-81C4-49C1-8BC8-7220BE62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5211603-A055-41E4-A4EB-E7145E190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1085849"/>
            <a:ext cx="7498080" cy="3851671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Novější </a:t>
            </a:r>
            <a:r>
              <a:rPr lang="cs-CZ" dirty="0" err="1"/>
              <a:t>analgosedační</a:t>
            </a:r>
            <a:r>
              <a:rPr lang="cs-CZ" dirty="0"/>
              <a:t> režim za použití </a:t>
            </a:r>
            <a:r>
              <a:rPr lang="cs-CZ" dirty="0" err="1"/>
              <a:t>i.v</a:t>
            </a:r>
            <a:r>
              <a:rPr lang="cs-CZ" dirty="0"/>
              <a:t>. kombinace </a:t>
            </a:r>
            <a:r>
              <a:rPr lang="cs-CZ" b="1" dirty="0"/>
              <a:t>paracetamol-nalbufin</a:t>
            </a:r>
            <a:r>
              <a:rPr lang="cs-CZ" dirty="0"/>
              <a:t> je u pacientů podstupujících RFA pro </a:t>
            </a:r>
            <a:r>
              <a:rPr lang="cs-CZ" dirty="0" err="1"/>
              <a:t>FiS</a:t>
            </a:r>
            <a:r>
              <a:rPr lang="cs-CZ" dirty="0"/>
              <a:t> z hlediska subjektivního analgetického účinku srovnatelný s dosud v ČR nejvíce používaným režimem za použití kombinace diazepam-fentanyl a operatérovi dovoluje srovnatelně bezpečné a ve velké většině případů také hladké provedení operačního výkonu.</a:t>
            </a:r>
          </a:p>
          <a:p>
            <a:r>
              <a:rPr lang="cs-CZ" dirty="0"/>
              <a:t>Hlavní nevýhodou kombinace paracetamol-nalbufin je vysoká incidence nepřiměřeného pocení.</a:t>
            </a:r>
          </a:p>
          <a:p>
            <a:r>
              <a:rPr lang="cs-CZ" dirty="0"/>
              <a:t>Při použití kombinace </a:t>
            </a:r>
            <a:r>
              <a:rPr lang="cs-CZ" b="1" dirty="0"/>
              <a:t>benzodiazepin-fentanyl </a:t>
            </a:r>
            <a:r>
              <a:rPr lang="cs-CZ" dirty="0"/>
              <a:t>je pak nutné počítat s relativně vzácnými, ale závažnými </a:t>
            </a:r>
            <a:r>
              <a:rPr lang="cs-CZ" u="sng" dirty="0"/>
              <a:t>nežádoucími účinky</a:t>
            </a:r>
            <a:r>
              <a:rPr lang="cs-CZ" dirty="0"/>
              <a:t>, zejm. těžká hypotenze vyžadující </a:t>
            </a:r>
            <a:r>
              <a:rPr lang="cs-CZ" dirty="0" err="1"/>
              <a:t>inotropní</a:t>
            </a:r>
            <a:r>
              <a:rPr lang="cs-CZ" dirty="0"/>
              <a:t> podporu a dočasný útlum dechového centra.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058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62583"/>
            <a:ext cx="8291264" cy="824991"/>
          </a:xfrm>
        </p:spPr>
        <p:txBody>
          <a:bodyPr>
            <a:normAutofit/>
          </a:bodyPr>
          <a:lstStyle/>
          <a:p>
            <a:r>
              <a:rPr lang="cs-CZ" sz="2800" dirty="0"/>
              <a:t>Děkuji za pozornost…</a:t>
            </a:r>
            <a:endParaRPr lang="en-US" sz="2800" dirty="0"/>
          </a:p>
        </p:txBody>
      </p:sp>
      <p:pic>
        <p:nvPicPr>
          <p:cNvPr id="2050" name="Picture 2" descr="C:\Users\Alan\Documents\Č Budejovice\Letecké snímky nemocnice\letecky snimek 1 Horni are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2965"/>
            <a:ext cx="5141123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F9E43691-8285-4F7E-909F-ADC44ECF40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2965"/>
            <a:ext cx="3131336" cy="2242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=""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90213644"/>
              </p:ext>
            </p:extLst>
          </p:nvPr>
        </p:nvGraphicFramePr>
        <p:xfrm>
          <a:off x="1302798" y="843558"/>
          <a:ext cx="7013617" cy="4109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266">
                  <a:extLst>
                    <a:ext uri="{9D8B030D-6E8A-4147-A177-3AD203B41FA5}">
                      <a16:colId xmlns="" xmlns:a16="http://schemas.microsoft.com/office/drawing/2014/main" val="3906957397"/>
                    </a:ext>
                  </a:extLst>
                </a:gridCol>
                <a:gridCol w="970137">
                  <a:extLst>
                    <a:ext uri="{9D8B030D-6E8A-4147-A177-3AD203B41FA5}">
                      <a16:colId xmlns="" xmlns:a16="http://schemas.microsoft.com/office/drawing/2014/main" val="517683055"/>
                    </a:ext>
                  </a:extLst>
                </a:gridCol>
                <a:gridCol w="1041704">
                  <a:extLst>
                    <a:ext uri="{9D8B030D-6E8A-4147-A177-3AD203B41FA5}">
                      <a16:colId xmlns="" xmlns:a16="http://schemas.microsoft.com/office/drawing/2014/main" val="728487569"/>
                    </a:ext>
                  </a:extLst>
                </a:gridCol>
                <a:gridCol w="2894510">
                  <a:extLst>
                    <a:ext uri="{9D8B030D-6E8A-4147-A177-3AD203B41FA5}">
                      <a16:colId xmlns="" xmlns:a16="http://schemas.microsoft.com/office/drawing/2014/main" val="1216515480"/>
                    </a:ext>
                  </a:extLst>
                </a:gridCol>
              </a:tblGrid>
              <a:tr h="820891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2067838"/>
                  </a:ext>
                </a:extLst>
              </a:tr>
              <a:tr h="464792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1484910"/>
                  </a:ext>
                </a:extLst>
              </a:tr>
              <a:tr h="464792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7545113"/>
                  </a:ext>
                </a:extLst>
              </a:tr>
              <a:tr h="464792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3498532"/>
                  </a:ext>
                </a:extLst>
              </a:tr>
              <a:tr h="464792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7319712"/>
                  </a:ext>
                </a:extLst>
              </a:tr>
              <a:tr h="482379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4211609"/>
                  </a:ext>
                </a:extLst>
              </a:tr>
              <a:tr h="464792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121771"/>
                  </a:ext>
                </a:extLst>
              </a:tr>
              <a:tr h="482379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="" xmlns:a16="http://schemas.microsoft.com/office/drawing/2014/main" id="{D4B28C08-5017-42C3-B86A-62276E56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76" y="58316"/>
            <a:ext cx="7498080" cy="857250"/>
          </a:xfrm>
        </p:spPr>
        <p:txBody>
          <a:bodyPr>
            <a:normAutofit/>
          </a:bodyPr>
          <a:lstStyle/>
          <a:p>
            <a:r>
              <a:rPr lang="cs-CZ" sz="3600" dirty="0"/>
              <a:t>Deklarace konfliktu zájmů</a:t>
            </a:r>
          </a:p>
        </p:txBody>
      </p:sp>
    </p:spTree>
    <p:extLst>
      <p:ext uri="{BB962C8B-B14F-4D97-AF65-F5344CB8AC3E}">
        <p14:creationId xmlns="" xmlns:p14="http://schemas.microsoft.com/office/powerpoint/2010/main" val="10601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A4ACD79-E6EF-4256-A736-070D13BA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RF ablace pro fibrilaci síní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8C4AB49-CDFA-4E18-BB4C-E49EFCBD5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 v kontrole SR účinnější než podávání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antiarytmik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dnes nejčastěji prováděný zákrok v elektrofyziologických laboratořích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Výko</a:t>
            </a:r>
            <a:r>
              <a:rPr lang="cs-CZ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ny však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vyžadují delší dobu a velké množství dodávané ablační energie, což bývá pro pacienta bolestivé. Pro úspěšnost procedury i pro prevenci komplikací je důležité udržovat adekvátní úroveň analgosedace.</a:t>
            </a:r>
            <a:endParaRPr lang="cs-CZ" dirty="0"/>
          </a:p>
        </p:txBody>
      </p:sp>
      <p:pic>
        <p:nvPicPr>
          <p:cNvPr id="4" name="kupka propagace coherent">
            <a:hlinkClick r:id="" action="ppaction://media"/>
            <a:extLst>
              <a:ext uri="{FF2B5EF4-FFF2-40B4-BE49-F238E27FC236}">
                <a16:creationId xmlns="" xmlns:a16="http://schemas.microsoft.com/office/drawing/2014/main" id="{E918E882-BA0A-499E-9DFC-9F585894E6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2046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91680" y="2715766"/>
            <a:ext cx="3816424" cy="2385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181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3D9CF76-8C1E-4FFA-81A8-AF211E0D5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Postupy tlumení pacientů při výkonech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01E1AD7-87D2-4A28-9631-93FCFC92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Mělčí či hlubší analgosedace</a:t>
            </a:r>
          </a:p>
          <a:p>
            <a:r>
              <a:rPr lang="cs-CZ" sz="2800" dirty="0"/>
              <a:t>Celková anestézie</a:t>
            </a:r>
          </a:p>
        </p:txBody>
      </p:sp>
    </p:spTree>
    <p:extLst>
      <p:ext uri="{BB962C8B-B14F-4D97-AF65-F5344CB8AC3E}">
        <p14:creationId xmlns="" xmlns:p14="http://schemas.microsoft.com/office/powerpoint/2010/main" val="30349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04B21A-48B9-4112-86AA-0F8A47CB6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Analgosedace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41664BE-9B9B-4EDB-BAD3-773E588D1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b="1" dirty="0"/>
              <a:t>Kombinace </a:t>
            </a:r>
            <a:r>
              <a:rPr lang="cs-CZ" sz="2000" b="1" dirty="0" err="1"/>
              <a:t>i.v</a:t>
            </a:r>
            <a:r>
              <a:rPr lang="cs-CZ" sz="2000" b="1" dirty="0"/>
              <a:t>. derivátů benzodiazepinu </a:t>
            </a:r>
            <a:r>
              <a:rPr lang="cs-CZ" sz="2000" dirty="0"/>
              <a:t>(nejčastěji midazolam nebo diazepam) s </a:t>
            </a:r>
            <a:r>
              <a:rPr lang="cs-CZ" sz="2000" dirty="0" err="1"/>
              <a:t>fentanylem</a:t>
            </a:r>
            <a:r>
              <a:rPr lang="cs-CZ" sz="2000" dirty="0"/>
              <a:t>, což je syntetický </a:t>
            </a:r>
            <a:r>
              <a:rPr lang="cs-CZ" sz="2000" dirty="0" err="1"/>
              <a:t>opioid</a:t>
            </a:r>
            <a:r>
              <a:rPr lang="cs-CZ" sz="2000" dirty="0"/>
              <a:t> s farmakologickými účinky </a:t>
            </a:r>
            <a:r>
              <a:rPr lang="el-GR" sz="2000" dirty="0"/>
              <a:t>μ-</a:t>
            </a:r>
            <a:r>
              <a:rPr lang="cs-CZ" sz="2000" dirty="0"/>
              <a:t>agonisty</a:t>
            </a:r>
          </a:p>
          <a:p>
            <a:r>
              <a:rPr lang="cs-CZ" sz="2000" dirty="0"/>
              <a:t>Alternativou k </a:t>
            </a:r>
            <a:r>
              <a:rPr lang="cs-CZ" sz="2000" dirty="0" err="1"/>
              <a:t>fentanylu</a:t>
            </a:r>
            <a:r>
              <a:rPr lang="cs-CZ" sz="2000" dirty="0"/>
              <a:t> je ultrakrátce působící </a:t>
            </a:r>
            <a:r>
              <a:rPr lang="cs-CZ" sz="2000" b="1" dirty="0" err="1"/>
              <a:t>remifentanil</a:t>
            </a:r>
            <a:r>
              <a:rPr lang="cs-CZ" sz="2000" dirty="0"/>
              <a:t>, jehož nevýhodou je ale nutnost podávání v kontinuální infúzi a relativně úzké terapeutické okno s rizikem </a:t>
            </a:r>
            <a:r>
              <a:rPr lang="cs-CZ" sz="2000" u="sng" dirty="0"/>
              <a:t>významné deprese dechového centra</a:t>
            </a:r>
          </a:p>
          <a:p>
            <a:r>
              <a:rPr lang="cs-CZ" sz="2000" dirty="0"/>
              <a:t>Jinou alternativou k použití </a:t>
            </a:r>
            <a:r>
              <a:rPr lang="cs-CZ" sz="2000" dirty="0" err="1"/>
              <a:t>fentanylu</a:t>
            </a:r>
            <a:r>
              <a:rPr lang="cs-CZ" sz="2000" dirty="0"/>
              <a:t> je další syntetický </a:t>
            </a:r>
            <a:r>
              <a:rPr lang="cs-CZ" sz="2000" dirty="0" err="1"/>
              <a:t>opioid</a:t>
            </a:r>
            <a:r>
              <a:rPr lang="cs-CZ" sz="2000" dirty="0"/>
              <a:t> </a:t>
            </a:r>
            <a:r>
              <a:rPr lang="cs-CZ" sz="2000" b="1" dirty="0"/>
              <a:t>nalbufin</a:t>
            </a:r>
            <a:r>
              <a:rPr lang="cs-CZ" sz="2000" dirty="0"/>
              <a:t>, který má </a:t>
            </a:r>
            <a:r>
              <a:rPr lang="el-GR" sz="2000" dirty="0"/>
              <a:t>κ-</a:t>
            </a:r>
            <a:r>
              <a:rPr lang="cs-CZ" sz="2000" dirty="0"/>
              <a:t>agonistické a </a:t>
            </a:r>
            <a:r>
              <a:rPr lang="el-GR" sz="2000" dirty="0"/>
              <a:t>μ-</a:t>
            </a:r>
            <a:r>
              <a:rPr lang="cs-CZ" sz="2000" dirty="0"/>
              <a:t>antagonistické vlastnosti. </a:t>
            </a:r>
            <a:r>
              <a:rPr lang="cs-CZ" sz="2000" u="sng" dirty="0"/>
              <a:t>Výhodou </a:t>
            </a:r>
            <a:r>
              <a:rPr lang="cs-CZ" sz="2000" u="sng" dirty="0" err="1"/>
              <a:t>nalbufinu</a:t>
            </a:r>
            <a:r>
              <a:rPr lang="cs-CZ" sz="2000" u="sng" dirty="0"/>
              <a:t> je, že má jen minimální potenciál ke zneužívání a nemá žádný účinek na hladké svalstvo zažívacího a močového traktu</a:t>
            </a:r>
          </a:p>
        </p:txBody>
      </p:sp>
    </p:spTree>
    <p:extLst>
      <p:ext uri="{BB962C8B-B14F-4D97-AF65-F5344CB8AC3E}">
        <p14:creationId xmlns="" xmlns:p14="http://schemas.microsoft.com/office/powerpoint/2010/main" val="18741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3B72C52-827E-4E38-A9D4-7F810BFC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4BE9A05-F838-4FB4-BEDA-FD5367D9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5196" indent="-342900">
              <a:buFont typeface="+mj-lt"/>
              <a:buAutoNum type="arabicPeriod"/>
            </a:pP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Porovnat subjektivní účinnost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ekvianalgetických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dávek </a:t>
            </a:r>
            <a:r>
              <a:rPr lang="cs-CZ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fentanylu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cs-CZ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nalbufinu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jako intravenózních analgetik při RFA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FiS</a:t>
            </a: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množství zaznamenaných komplikací při podávání těchto léků a</a:t>
            </a:r>
          </a:p>
          <a:p>
            <a:pPr marL="425196" indent="-342900">
              <a:buFont typeface="+mj-lt"/>
              <a:buAutoNum type="arabicPeriod"/>
            </a:pPr>
            <a:r>
              <a:rPr lang="cs-C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zhodnotit spokojenost operatéra s jejich analgetickým účinkem.</a:t>
            </a:r>
            <a:endParaRPr lang="cs-CZ" sz="4000" dirty="0"/>
          </a:p>
        </p:txBody>
      </p:sp>
    </p:spTree>
    <p:extLst>
      <p:ext uri="{BB962C8B-B14F-4D97-AF65-F5344CB8AC3E}">
        <p14:creationId xmlns="" xmlns:p14="http://schemas.microsoft.com/office/powerpoint/2010/main" val="32772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92E324F-EB0D-471E-AC10-B56CAFE8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Soubor pacientů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62106A5-D6A0-46DF-9ACF-861DB439C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konsekutivní pacienti indikovaní k RF ablaci paroxysmální nebo perzistující </a:t>
            </a:r>
            <a:r>
              <a:rPr lang="cs-CZ" sz="2400" dirty="0" err="1"/>
              <a:t>FiS</a:t>
            </a:r>
            <a:r>
              <a:rPr lang="cs-CZ" sz="2400" dirty="0"/>
              <a:t> dle standardních indikačních kritérií</a:t>
            </a:r>
          </a:p>
          <a:p>
            <a:r>
              <a:rPr lang="cs-CZ" sz="2400" dirty="0"/>
              <a:t>Tito byli randomizováni v poměru 1:1 buď do skupiny s analgosedací za použití kombinace diazepam-fentanyl </a:t>
            </a:r>
            <a:r>
              <a:rPr lang="cs-CZ" sz="2400" b="1" dirty="0"/>
              <a:t>(FEN)</a:t>
            </a:r>
            <a:r>
              <a:rPr lang="cs-CZ" sz="2400" dirty="0"/>
              <a:t> nebo do skupiny s analgosedací za použití kombinace paracetamol-nalbufin </a:t>
            </a:r>
            <a:r>
              <a:rPr lang="cs-CZ" sz="2400" b="1" dirty="0"/>
              <a:t>(NAL)</a:t>
            </a:r>
          </a:p>
        </p:txBody>
      </p:sp>
    </p:spTree>
    <p:extLst>
      <p:ext uri="{BB962C8B-B14F-4D97-AF65-F5344CB8AC3E}">
        <p14:creationId xmlns="" xmlns:p14="http://schemas.microsoft.com/office/powerpoint/2010/main" val="18322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C5B2A9F-B730-4750-8509-551159EA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92" y="-20538"/>
            <a:ext cx="7498080" cy="565571"/>
          </a:xfrm>
        </p:spPr>
        <p:txBody>
          <a:bodyPr>
            <a:normAutofit fontScale="90000"/>
          </a:bodyPr>
          <a:lstStyle/>
          <a:p>
            <a:r>
              <a:rPr lang="cs-CZ" dirty="0"/>
              <a:t>Pacienti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="" xmlns:a16="http://schemas.microsoft.com/office/drawing/2014/main" id="{A92291C9-1185-451F-9E43-E0C8D83E0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460782"/>
              </p:ext>
            </p:extLst>
          </p:nvPr>
        </p:nvGraphicFramePr>
        <p:xfrm>
          <a:off x="1435608" y="555526"/>
          <a:ext cx="7240848" cy="4497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3191">
                  <a:extLst>
                    <a:ext uri="{9D8B030D-6E8A-4147-A177-3AD203B41FA5}">
                      <a16:colId xmlns="" xmlns:a16="http://schemas.microsoft.com/office/drawing/2014/main" val="11956604"/>
                    </a:ext>
                  </a:extLst>
                </a:gridCol>
                <a:gridCol w="1853321">
                  <a:extLst>
                    <a:ext uri="{9D8B030D-6E8A-4147-A177-3AD203B41FA5}">
                      <a16:colId xmlns="" xmlns:a16="http://schemas.microsoft.com/office/drawing/2014/main" val="1132326285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953623339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3127249065"/>
                    </a:ext>
                  </a:extLst>
                </a:gridCol>
              </a:tblGrid>
              <a:tr h="5689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Parametr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Fentanyl (FEN) (N = 50)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Nalbufin (NAL (N = 50)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3028256898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Věk (roky)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66,7 ± 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64,6 ± 8,2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0,51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989544144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Pohlaví – žena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22 (44 %)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11 (22 %)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0,02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107443012"/>
                  </a:ext>
                </a:extLst>
              </a:tr>
              <a:tr h="323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Body mass index (kg.m</a:t>
                      </a:r>
                      <a:r>
                        <a:rPr lang="cs-CZ" sz="1200" baseline="30000">
                          <a:effectLst/>
                        </a:rPr>
                        <a:t>-2</a:t>
                      </a:r>
                      <a:r>
                        <a:rPr lang="cs-CZ" sz="12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30,0 ± 4,1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31,2 ± 4,7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0,20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2263890551"/>
                  </a:ext>
                </a:extLst>
              </a:tr>
              <a:tr h="323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Průměr levé síně (mm)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45 ± 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45 ± 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0,90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1303854515"/>
                  </a:ext>
                </a:extLst>
              </a:tr>
              <a:tr h="323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Plocha levé síně (cm</a:t>
                      </a:r>
                      <a:r>
                        <a:rPr lang="cs-CZ" sz="1200" baseline="30000">
                          <a:effectLst/>
                        </a:rPr>
                        <a:t>2</a:t>
                      </a:r>
                      <a:r>
                        <a:rPr lang="cs-CZ" sz="1200">
                          <a:effectLst/>
                        </a:rPr>
                        <a:t>)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28 ± 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28 ± 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0,99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2712039533"/>
                  </a:ext>
                </a:extLst>
              </a:tr>
              <a:tr h="323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Ejekční frakce levé komory (%)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64 ± 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64 ± 10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0,73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558249222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Délka výkonu (min)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100 ± 22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102 ± 26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0,78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2603512620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Počet RF aplikací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67 ± 23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64 ± 22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0,46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1326024261"/>
                  </a:ext>
                </a:extLst>
              </a:tr>
              <a:tr h="323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Délka RF aplikací (s)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1571 ± 552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1775 ± 2036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0,50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3978682217"/>
                  </a:ext>
                </a:extLst>
              </a:tr>
              <a:tr h="3233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Paroxysmální arytmie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28 (56 %)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27 (54 %)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0,84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1990081564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Perzistující arytmie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22 (44 %)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23 (46 %)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0,84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232788894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Linie (ano)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22 (44 %)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22 (44 %)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1 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3134046963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Antiarytmická léčba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26 (52 %)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37 (74 %)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0,023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2150615654"/>
                  </a:ext>
                </a:extLst>
              </a:tr>
              <a:tr h="228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Dávka léčiva (mg)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0,21 ± 0,2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>
                          <a:effectLst/>
                        </a:rPr>
                        <a:t>22,7 ± 5,8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cs-CZ" sz="1200" dirty="0">
                          <a:effectLst/>
                        </a:rPr>
                        <a:t>NA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204" marR="38204" marT="0" marB="0" anchor="ctr"/>
                </a:tc>
                <a:extLst>
                  <a:ext uri="{0D108BD9-81ED-4DB2-BD59-A6C34878D82A}">
                    <a16:rowId xmlns="" xmlns:a16="http://schemas.microsoft.com/office/drawing/2014/main" val="3931609481"/>
                  </a:ext>
                </a:extLst>
              </a:tr>
            </a:tbl>
          </a:graphicData>
        </a:graphic>
      </p:graphicFrame>
      <p:sp>
        <p:nvSpPr>
          <p:cNvPr id="5" name="Obdélník: se zakulacenými rohy 4">
            <a:extLst>
              <a:ext uri="{FF2B5EF4-FFF2-40B4-BE49-F238E27FC236}">
                <a16:creationId xmlns="" xmlns:a16="http://schemas.microsoft.com/office/drawing/2014/main" id="{1970AE73-C9AD-488E-A779-0E0161F2B6DD}"/>
              </a:ext>
            </a:extLst>
          </p:cNvPr>
          <p:cNvSpPr/>
          <p:nvPr/>
        </p:nvSpPr>
        <p:spPr>
          <a:xfrm>
            <a:off x="1435608" y="3795886"/>
            <a:ext cx="7240848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="" xmlns:a16="http://schemas.microsoft.com/office/drawing/2014/main" id="{BDDC3EE9-877C-4F50-9FBF-7DEA8ECA5F63}"/>
              </a:ext>
            </a:extLst>
          </p:cNvPr>
          <p:cNvSpPr/>
          <p:nvPr/>
        </p:nvSpPr>
        <p:spPr>
          <a:xfrm>
            <a:off x="1435608" y="1419622"/>
            <a:ext cx="7240848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555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F68598-11ED-4C11-BA77-9866C1EB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Doba výkonu a RF čas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C90542F-0CB8-44E7-9C36-032B05B5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1085850"/>
            <a:ext cx="7498080" cy="3600450"/>
          </a:xfrm>
        </p:spPr>
        <p:txBody>
          <a:bodyPr>
            <a:normAutofit/>
          </a:bodyPr>
          <a:lstStyle/>
          <a:p>
            <a:r>
              <a:rPr lang="cs-CZ" sz="2800" b="1" dirty="0"/>
              <a:t>Doba výkonu</a:t>
            </a:r>
          </a:p>
          <a:p>
            <a:pPr lvl="1"/>
            <a:r>
              <a:rPr lang="cs-CZ" sz="2400" dirty="0"/>
              <a:t>100 ± 22 min ve FEN vs. 102 ± 26 min v NAL, p = 0,78)</a:t>
            </a:r>
          </a:p>
          <a:p>
            <a:r>
              <a:rPr lang="cs-CZ" sz="2800" b="1" dirty="0"/>
              <a:t>Doba aplikace RF energie</a:t>
            </a:r>
          </a:p>
          <a:p>
            <a:pPr lvl="1"/>
            <a:r>
              <a:rPr lang="cs-CZ" sz="2400" dirty="0"/>
              <a:t>26</a:t>
            </a:r>
            <a:r>
              <a:rPr lang="pt-BR" sz="2400" dirty="0"/>
              <a:t> ± </a:t>
            </a:r>
            <a:r>
              <a:rPr lang="cs-CZ" sz="2400" dirty="0"/>
              <a:t>9 min </a:t>
            </a:r>
            <a:r>
              <a:rPr lang="pt-BR" sz="2400" dirty="0"/>
              <a:t>ve FEN vs. </a:t>
            </a:r>
            <a:r>
              <a:rPr lang="cs-CZ" sz="2400" dirty="0"/>
              <a:t>29</a:t>
            </a:r>
            <a:r>
              <a:rPr lang="pt-BR" sz="2400" dirty="0"/>
              <a:t> ± </a:t>
            </a:r>
            <a:r>
              <a:rPr lang="cs-CZ" sz="2400" dirty="0"/>
              <a:t>11</a:t>
            </a:r>
            <a:r>
              <a:rPr lang="pt-BR" sz="2400" dirty="0"/>
              <a:t> </a:t>
            </a:r>
            <a:r>
              <a:rPr lang="cs-CZ" sz="2400" dirty="0"/>
              <a:t>min</a:t>
            </a:r>
            <a:r>
              <a:rPr lang="pt-BR" sz="2400" dirty="0"/>
              <a:t> v NAL, p = 0,50</a:t>
            </a:r>
            <a:endParaRPr lang="cs-CZ" sz="2400" dirty="0"/>
          </a:p>
          <a:p>
            <a:r>
              <a:rPr lang="cs-CZ" sz="2800" b="1" dirty="0"/>
              <a:t>Počet RF aplikací</a:t>
            </a:r>
          </a:p>
          <a:p>
            <a:pPr lvl="1"/>
            <a:r>
              <a:rPr lang="es-ES" sz="2400" dirty="0"/>
              <a:t>67 ± 23 ve FEN vs. 64 ± 22 v NAL, p = 0,46</a:t>
            </a:r>
            <a:endParaRPr 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23946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16195</TotalTime>
  <Words>1159</Words>
  <Application>Microsoft Office PowerPoint</Application>
  <PresentationFormat>Předvádění na obrazovce (16:9)</PresentationFormat>
  <Paragraphs>192</Paragraphs>
  <Slides>13</Slides>
  <Notes>11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Slunovrat</vt:lpstr>
      <vt:lpstr>NALBUFIN JAKO VARIANTA INTRAVENÓZNÍ ANALGOSEDACE PŘI RADIOFREKVENČNÍ KATÉTROVÉ ABLACI PRO FIBRILACI SÍNÍ</vt:lpstr>
      <vt:lpstr>Deklarace konfliktu zájmů</vt:lpstr>
      <vt:lpstr>RF ablace pro fibrilaci síní</vt:lpstr>
      <vt:lpstr>Postupy tlumení pacientů při výkonech</vt:lpstr>
      <vt:lpstr>Analgosedace</vt:lpstr>
      <vt:lpstr>Cíl práce</vt:lpstr>
      <vt:lpstr>Soubor pacientů</vt:lpstr>
      <vt:lpstr>Pacienti</vt:lpstr>
      <vt:lpstr>Doba výkonu a RF čas</vt:lpstr>
      <vt:lpstr>Vnímání bolesti z pohledu pacienta a operatéra </vt:lpstr>
      <vt:lpstr>Nežádoucí účinky analgetických schémat</vt:lpstr>
      <vt:lpstr>Závěry</vt:lpstr>
      <vt:lpstr>Děkuji za pozornost…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Nový systém panoramatického mapování v léčbě perzistující fibrilace síní a srovnání s konvenčním přístupem v krátkodobém horizontu</dc:title>
  <dc:creator>Alan</dc:creator>
  <cp:lastModifiedBy>Aneta</cp:lastModifiedBy>
  <cp:revision>236</cp:revision>
  <dcterms:created xsi:type="dcterms:W3CDTF">2018-10-17T18:04:34Z</dcterms:created>
  <dcterms:modified xsi:type="dcterms:W3CDTF">2021-11-03T20:08:41Z</dcterms:modified>
</cp:coreProperties>
</file>