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430" r:id="rId3"/>
    <p:sldId id="257" r:id="rId4"/>
    <p:sldId id="321" r:id="rId5"/>
    <p:sldId id="312" r:id="rId6"/>
    <p:sldId id="258" r:id="rId7"/>
    <p:sldId id="320" r:id="rId8"/>
    <p:sldId id="329" r:id="rId9"/>
    <p:sldId id="319" r:id="rId10"/>
    <p:sldId id="317" r:id="rId11"/>
    <p:sldId id="330" r:id="rId12"/>
    <p:sldId id="316" r:id="rId13"/>
    <p:sldId id="325" r:id="rId14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660B408-B3CF-4A94-85FC-2B1E0A45F4A2}" styleName="Tmavý styl 2 – zvýraznění 1/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012ECD-51FC-41F1-AA8D-1B2483CD663E}" styleName="Světlý styl 2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3" autoAdjust="0"/>
    <p:restoredTop sz="84333" autoAdjust="0"/>
  </p:normalViewPr>
  <p:slideViewPr>
    <p:cSldViewPr snapToGrid="0">
      <p:cViewPr varScale="1">
        <p:scale>
          <a:sx n="46" d="100"/>
          <a:sy n="46" d="100"/>
        </p:scale>
        <p:origin x="1109" y="4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56619E-79DC-4883-B625-B18D4AE8C7D6}" type="datetimeFigureOut">
              <a:rPr lang="cs-CZ" smtClean="0"/>
              <a:pPr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3EE94-2AF5-4CF5-8821-4EFE47921E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866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Dobrý den, dámy a pánové. Cílem této prezentace je seznámit vás s docela komplexní problematikou autonomní regulace srdečních funkcí do které i necíleně zasahujeme při katetrizační léčbě fibrilace síní.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251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Letos byly</a:t>
            </a:r>
            <a:r>
              <a:rPr lang="cs-CZ" baseline="0" dirty="0"/>
              <a:t> publikovány jednoroční klinické výsledky studií Impulse, </a:t>
            </a:r>
            <a:r>
              <a:rPr lang="cs-CZ" baseline="0" dirty="0" err="1"/>
              <a:t>Pefcat</a:t>
            </a:r>
            <a:r>
              <a:rPr lang="cs-CZ" baseline="0" dirty="0"/>
              <a:t> a </a:t>
            </a:r>
            <a:r>
              <a:rPr lang="cs-CZ" baseline="0" dirty="0" err="1"/>
              <a:t>Pefcat</a:t>
            </a:r>
            <a:r>
              <a:rPr lang="cs-CZ" baseline="0" dirty="0"/>
              <a:t> II ve kterých byla hodnocena bezpečnost a účinnost IPŽ pomocí energie pulzního elektrického pole formou </a:t>
            </a:r>
            <a:r>
              <a:rPr lang="cs-CZ" baseline="0" dirty="0" err="1"/>
              <a:t>one</a:t>
            </a:r>
            <a:r>
              <a:rPr lang="cs-CZ" baseline="0" dirty="0"/>
              <a:t>-shot. Dobrá zpráva je, že v</a:t>
            </a:r>
            <a:r>
              <a:rPr lang="cs-CZ" dirty="0"/>
              <a:t>elmi vysoká</a:t>
            </a:r>
            <a:r>
              <a:rPr lang="cs-CZ" baseline="0" dirty="0"/>
              <a:t> účinnost této metody ve smyslu absence klinických arytmií ve 78% pacientů v celém </a:t>
            </a:r>
            <a:r>
              <a:rPr lang="cs-CZ" baseline="0" dirty="0" err="1"/>
              <a:t>soubora</a:t>
            </a:r>
            <a:r>
              <a:rPr lang="cs-CZ" baseline="0" dirty="0"/>
              <a:t>. Účinnost byla ještě lepší ve skupině s optimalizovanými pulzy. Další výhodou energie pulzního elektrického pole byl v</a:t>
            </a:r>
            <a:r>
              <a:rPr lang="cs-CZ" dirty="0"/>
              <a:t>ýborný bezpečnostní</a:t>
            </a:r>
            <a:r>
              <a:rPr lang="cs-CZ" baseline="0" dirty="0"/>
              <a:t> profil a velmi krátký procedurální časy (kolem 90min včetně 20minutového mapování ).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043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Vagové reflexy = markér zdraví.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5339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ANS se zásadním způsobem podílí na řízení srdeční činnosti. Tradičně se rozděluje na sympatickou a parasympatickou část ale později bylo objevena třetí tzv. enterální část. Název autonomní není správný, protože je funkce ANS přísně regulována vyššími nervovými centry. Obrázek uprostřed znázorňuje klasickou představu o funkcích sympatiku a </a:t>
            </a:r>
            <a:r>
              <a:rPr lang="cs-CZ" dirty="0" err="1"/>
              <a:t>parasymatiku</a:t>
            </a:r>
            <a:r>
              <a:rPr lang="cs-CZ" dirty="0"/>
              <a:t>. Musíme si uvědomit, že se tyto dva systému nechovají čistě antagonisticky ale spíše koordinovaně protože v řadě situacích (jako je </a:t>
            </a:r>
            <a:r>
              <a:rPr lang="cs-CZ" dirty="0" err="1"/>
              <a:t>nocicepce</a:t>
            </a:r>
            <a:r>
              <a:rPr lang="cs-CZ" dirty="0"/>
              <a:t> bolesti nebo banální horečka) je aktivita obou systému zvýšená. Ve vztahu k srdci rozlišujeme </a:t>
            </a:r>
            <a:r>
              <a:rPr lang="cs-CZ" dirty="0" err="1"/>
              <a:t>extrinzickou</a:t>
            </a:r>
            <a:r>
              <a:rPr lang="cs-CZ" dirty="0"/>
              <a:t> a </a:t>
            </a:r>
            <a:r>
              <a:rPr lang="cs-CZ" dirty="0" err="1"/>
              <a:t>intrinzickou</a:t>
            </a:r>
            <a:r>
              <a:rPr lang="cs-CZ" dirty="0"/>
              <a:t> část, která je organizována do pleteně vzájemně propojených nervů, kterým říkáme gangliové plexy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 histologických studií víme, že je koncentrace těchto GP nevyšší v tukových polštářcích kolem ústí plicních žil. Toto vysvětluje i nutnost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transmurální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léze k jejích destrukci.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533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Fibrilace</a:t>
            </a:r>
            <a:r>
              <a:rPr lang="cs-CZ" baseline="0" dirty="0"/>
              <a:t> síní podobně jako komorové arytmie a řada jiných KV onemocnění (IM, CMP) vykazuje cirkadiánní a sezónní variaci výskytu, což kopíruje oscilaci tonu jednotlivých složek autonomního nervového systému. V této studii z Izraele byla fibrilace síní nejčastější v ranních hodinách. Na týdenní úrovni pak nejvíc v neděli a na roční úrovni v zimních měsících.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První observace ze sedmdesátých let ukázaly že nadměrná aktivita parasympatiku ale i sympatiku můžou spouštět fibrilaci síní. Z toho vzniknul koncept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vagově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sympatikem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mediované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fibrilace síní.</a:t>
            </a:r>
          </a:p>
          <a:p>
            <a:r>
              <a:rPr lang="cs-CZ" dirty="0"/>
              <a:t>Katetrizační procedury nám umožňují docela elegantně studovat odpověď srdce na vagové inputy. Zde je ukázka reakce SA a AV uzlu na ECVS. Při 5s </a:t>
            </a:r>
            <a:r>
              <a:rPr lang="cs-CZ" dirty="0" err="1"/>
              <a:t>train</a:t>
            </a:r>
            <a:r>
              <a:rPr lang="cs-CZ" dirty="0"/>
              <a:t> vysokofrekvenční a </a:t>
            </a:r>
            <a:r>
              <a:rPr lang="cs-CZ" dirty="0" err="1"/>
              <a:t>vysokovýdejové</a:t>
            </a:r>
            <a:r>
              <a:rPr lang="cs-CZ" dirty="0"/>
              <a:t> stimulaci NV (pod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jugulare</a:t>
            </a:r>
            <a:r>
              <a:rPr lang="cs-CZ" dirty="0"/>
              <a:t> lebky) dochází k sinusové zástavě a intermitentní blokádě vedení v AV uzlu. Současně a </a:t>
            </a:r>
            <a:r>
              <a:rPr lang="cs-CZ" dirty="0" err="1"/>
              <a:t>reproducibilně</a:t>
            </a:r>
            <a:r>
              <a:rPr lang="cs-CZ" dirty="0"/>
              <a:t> ECV stimulace indukuje ektopii která spouští fibrilaci síní. Tato globální odpověď srdce je </a:t>
            </a:r>
            <a:r>
              <a:rPr lang="cs-CZ" dirty="0" err="1"/>
              <a:t>mediována</a:t>
            </a:r>
            <a:r>
              <a:rPr lang="cs-CZ" dirty="0"/>
              <a:t> dvěma typy GP – tlumivými (pokud jde o SA i AV uzel) a excitačními v případě fibrilace síní.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 stejného pacienta byla ECV stimulace opakována po široké antrální RF </a:t>
            </a:r>
            <a:r>
              <a:rPr lang="cs-CZ" dirty="0" err="1"/>
              <a:t>ipž</a:t>
            </a:r>
            <a:r>
              <a:rPr lang="cs-CZ" dirty="0"/>
              <a:t>, která vedla k denervaci (respektive) ke kompletní </a:t>
            </a:r>
            <a:r>
              <a:rPr lang="cs-CZ" dirty="0" err="1"/>
              <a:t>areaktivitě</a:t>
            </a:r>
            <a:r>
              <a:rPr lang="cs-CZ" dirty="0"/>
              <a:t> SA i AV uzlu a fibrilaci síní již nebyla </a:t>
            </a:r>
            <a:r>
              <a:rPr lang="cs-CZ" dirty="0" err="1"/>
              <a:t>indukovatelná</a:t>
            </a:r>
            <a:r>
              <a:rPr lang="cs-CZ" dirty="0"/>
              <a:t>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F4C78A-31AE-49FF-B6EA-C0CE5215A87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677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 této práci skupina z Londýna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endokardiálně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mapovala celou levou síň pomocí HF stimulace a na základě anatomické distribuce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kardioinhibičních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excitačních reakcí vznikly tyto pravděpodobnostní mapy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intrinsického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nervového systému srdce. Vidíme, že existují zřetelné oblasti s vysokou a nízkou pravděpodobností excitačních GP a jejich anatomická distribuce je výrazně odlišná od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kardioinhibičních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GP. Excitační GP převažují na stropě a kolem ostií plicních žil a proto jsou kolaterálně poškozená během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ipž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termickou energií. Toto do určité míry vysvětluje proč máme více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rekonekcí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plicních žil než je klinických recidiv fibrilace síní.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1491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 minulosti</a:t>
            </a:r>
            <a:r>
              <a:rPr lang="cs-CZ" baseline="0" dirty="0"/>
              <a:t> se problematika fibrilace síní a GP intenzivně zkoumala. Výsledky klinických studií nejsou jednoznačné. V některých studií byla současná ablace GP k </a:t>
            </a:r>
            <a:r>
              <a:rPr lang="cs-CZ" baseline="0" dirty="0" err="1"/>
              <a:t>ipž</a:t>
            </a:r>
            <a:r>
              <a:rPr lang="cs-CZ" baseline="0" dirty="0"/>
              <a:t> spojená s lepším klinickým výsledkem kat. ablace v některých tento efekt jednoznačně prokázán nebyl. Každopádně žádná studie neprokázala že by samostatná ablace GP byla </a:t>
            </a:r>
            <a:r>
              <a:rPr lang="cs-CZ" baseline="0" dirty="0" err="1"/>
              <a:t>superiornější</a:t>
            </a:r>
            <a:r>
              <a:rPr lang="cs-CZ" baseline="0" dirty="0"/>
              <a:t> vůči </a:t>
            </a:r>
            <a:r>
              <a:rPr lang="cs-CZ" baseline="0" dirty="0" err="1"/>
              <a:t>ipž</a:t>
            </a:r>
            <a:r>
              <a:rPr lang="cs-CZ" baseline="0" dirty="0"/>
              <a:t>.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RF energie v rámci IPŽ výrazně ovlivňuje srdeční autonomní funkce, což se projeví i akceleraci sinusového rytmu o průměrně o 10 tepů za minutu. Tento vzestup byl ve studiích pozitivně asociován se sign. Nižším výskytem recidiv fibrilace síní po ablaci. Problém je v tom, že tento vztah nemusí být nutně kauzálně ale pouze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epifenomen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nižšího věku a absence komorbidit.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045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 </a:t>
            </a:r>
            <a:r>
              <a:rPr lang="cs-CZ" dirty="0" err="1"/>
              <a:t>přichodem</a:t>
            </a:r>
            <a:r>
              <a:rPr lang="cs-CZ" dirty="0"/>
              <a:t> nových technologií jako je </a:t>
            </a:r>
            <a:r>
              <a:rPr lang="cs-CZ" dirty="0" err="1"/>
              <a:t>elektroporace</a:t>
            </a:r>
            <a:r>
              <a:rPr lang="cs-CZ" dirty="0"/>
              <a:t> se tato problematika stává centrem zájmu. Z histologických studií víme že </a:t>
            </a:r>
            <a:r>
              <a:rPr lang="cs-CZ" dirty="0" err="1"/>
              <a:t>elektroporace</a:t>
            </a:r>
            <a:r>
              <a:rPr lang="cs-CZ" dirty="0"/>
              <a:t> šetří nervy a teoreticky by kvůli tomu mohla být méně účinná než RFA. Proto jsme na našem pracovišti provedli studie, kde jsme srovnávali vliv IPŽ na tepovou frekvencí pomocí </a:t>
            </a:r>
            <a:r>
              <a:rPr lang="cs-CZ" dirty="0" err="1"/>
              <a:t>elektroporace</a:t>
            </a:r>
            <a:r>
              <a:rPr lang="cs-CZ" dirty="0"/>
              <a:t> systémem </a:t>
            </a:r>
            <a:r>
              <a:rPr lang="cs-CZ" dirty="0" err="1"/>
              <a:t>Affera</a:t>
            </a:r>
            <a:r>
              <a:rPr lang="cs-CZ" dirty="0"/>
              <a:t> a RF energií. A skutečně akcelerace sinusového rytmu po izolaci plicních žil byla méně výrazná u </a:t>
            </a:r>
            <a:r>
              <a:rPr lang="cs-CZ" dirty="0" err="1"/>
              <a:t>elektroporace</a:t>
            </a:r>
            <a:r>
              <a:rPr lang="cs-CZ" dirty="0"/>
              <a:t> na rozdíl od radiofrekvenční ablace. Nicméně, počet recidiv byl přibližně stejný v obou skupinách.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9980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Akcelerace tepové frekvence není jediný aspekt </a:t>
            </a:r>
            <a:r>
              <a:rPr lang="cs-CZ"/>
              <a:t>autonomní regulace </a:t>
            </a:r>
            <a:r>
              <a:rPr lang="cs-CZ" dirty="0"/>
              <a:t>srdce. Proto jsme provedli další prospektivní studii, kde jsme pomocí ECVS hodnotili reaktivitu SA i AV uzlu před a po </a:t>
            </a:r>
            <a:r>
              <a:rPr lang="cs-CZ" dirty="0" err="1"/>
              <a:t>ipž</a:t>
            </a:r>
            <a:r>
              <a:rPr lang="cs-CZ" dirty="0"/>
              <a:t> pomocí </a:t>
            </a:r>
            <a:r>
              <a:rPr lang="cs-CZ" dirty="0" err="1"/>
              <a:t>elektroporace</a:t>
            </a:r>
            <a:r>
              <a:rPr lang="cs-CZ" dirty="0"/>
              <a:t> a RF energie. Do studie bylo zařazeno 23 pacientů. V tabulce vidíme základní charakteristiky obou skupin, které byly srovnatelné. Prakticky všichni pacienti v obou skupinách měla před </a:t>
            </a:r>
            <a:r>
              <a:rPr lang="cs-CZ" dirty="0" err="1"/>
              <a:t>ipž</a:t>
            </a:r>
            <a:r>
              <a:rPr lang="cs-CZ" dirty="0"/>
              <a:t> masivní reakci obou uzlů. Po </a:t>
            </a:r>
            <a:r>
              <a:rPr lang="cs-CZ" dirty="0" err="1"/>
              <a:t>Ipž</a:t>
            </a:r>
            <a:r>
              <a:rPr lang="cs-CZ" dirty="0"/>
              <a:t> měla většina pacientů v </a:t>
            </a:r>
            <a:r>
              <a:rPr lang="cs-CZ" dirty="0" err="1"/>
              <a:t>elektroporační</a:t>
            </a:r>
            <a:r>
              <a:rPr lang="cs-CZ" dirty="0"/>
              <a:t> skupině zachovalou reaktivitu SA i AV uzlu což je zásadní rozdíl oproti RFA. </a:t>
            </a:r>
            <a:r>
              <a:rPr lang="cs-CZ" dirty="0" err="1"/>
              <a:t>Follow</a:t>
            </a:r>
            <a:r>
              <a:rPr lang="cs-CZ" dirty="0"/>
              <a:t> up </a:t>
            </a:r>
            <a:r>
              <a:rPr lang="cs-CZ" dirty="0" err="1"/>
              <a:t>těcho</a:t>
            </a:r>
            <a:r>
              <a:rPr lang="cs-CZ" dirty="0"/>
              <a:t> pacientů běží ale zatím se zdá že </a:t>
            </a:r>
            <a:r>
              <a:rPr lang="cs-CZ" dirty="0" err="1"/>
              <a:t>outcome</a:t>
            </a:r>
            <a:r>
              <a:rPr lang="cs-CZ" dirty="0"/>
              <a:t> ve smyslu klinických recidiv bude podobný.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EE94-2AF5-4CF5-8821-4EFE47921E7C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04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</p:spTree>
    <p:extLst>
      <p:ext uri="{BB962C8B-B14F-4D97-AF65-F5344CB8AC3E}">
        <p14:creationId xmlns:p14="http://schemas.microsoft.com/office/powerpoint/2010/main" val="3772240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4955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694938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44410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63811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15338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2793381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256357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7844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30062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03474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pic>
        <p:nvPicPr>
          <p:cNvPr id="1028" name="Picture 7" descr="sleid d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27"/>
          <a:stretch>
            <a:fillRect/>
          </a:stretch>
        </p:blipFill>
        <p:spPr bwMode="auto">
          <a:xfrm>
            <a:off x="0" y="-3175"/>
            <a:ext cx="12192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468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666699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1C1C1C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304926"/>
            <a:ext cx="10363200" cy="2295526"/>
          </a:xfrm>
        </p:spPr>
        <p:txBody>
          <a:bodyPr>
            <a:normAutofit/>
          </a:bodyPr>
          <a:lstStyle/>
          <a:p>
            <a:r>
              <a:rPr lang="cs-CZ" sz="4000" dirty="0" err="1"/>
              <a:t>Konkomitantní</a:t>
            </a:r>
            <a:r>
              <a:rPr lang="cs-CZ" sz="4000" dirty="0"/>
              <a:t> modulace </a:t>
            </a:r>
            <a:r>
              <a:rPr lang="cs-CZ" sz="4000" dirty="0" err="1"/>
              <a:t>periatriálních</a:t>
            </a:r>
            <a:r>
              <a:rPr lang="cs-CZ" sz="4000" dirty="0"/>
              <a:t> gangliových plexů – zvyšuje účinek ablace fibrilace síní?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4244020"/>
            <a:ext cx="9144000" cy="1655762"/>
          </a:xfrm>
        </p:spPr>
        <p:txBody>
          <a:bodyPr>
            <a:normAutofit fontScale="62500" lnSpcReduction="20000"/>
          </a:bodyPr>
          <a:lstStyle/>
          <a:p>
            <a:r>
              <a:rPr lang="cs-CZ" dirty="0"/>
              <a:t>MUDr. Predrag </a:t>
            </a:r>
            <a:r>
              <a:rPr lang="cs-CZ" dirty="0" err="1"/>
              <a:t>Stojadinović</a:t>
            </a:r>
            <a:endParaRPr lang="cs-CZ" dirty="0"/>
          </a:p>
          <a:p>
            <a:r>
              <a:rPr lang="cs-CZ" dirty="0"/>
              <a:t>Institut klinické a experimentální medicíny IKEM, Praha</a:t>
            </a:r>
          </a:p>
          <a:p>
            <a:endParaRPr lang="cs-CZ" dirty="0"/>
          </a:p>
          <a:p>
            <a:r>
              <a:rPr lang="cs-CZ" dirty="0"/>
              <a:t>XVIII. české a slovenské sympozium o arytmiích a </a:t>
            </a:r>
            <a:r>
              <a:rPr lang="cs-CZ" dirty="0" err="1"/>
              <a:t>kardiostimulaci</a:t>
            </a:r>
            <a:endParaRPr lang="cs-CZ" dirty="0"/>
          </a:p>
          <a:p>
            <a:r>
              <a:rPr lang="cs-CZ" dirty="0"/>
              <a:t>7.11.2021</a:t>
            </a:r>
          </a:p>
        </p:txBody>
      </p:sp>
    </p:spTree>
    <p:extLst>
      <p:ext uri="{BB962C8B-B14F-4D97-AF65-F5344CB8AC3E}">
        <p14:creationId xmlns:p14="http://schemas.microsoft.com/office/powerpoint/2010/main" val="1833595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2670DC02-033C-42B0-BD48-7B9491D452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636735"/>
              </p:ext>
            </p:extLst>
          </p:nvPr>
        </p:nvGraphicFramePr>
        <p:xfrm>
          <a:off x="461338" y="1820187"/>
          <a:ext cx="5795533" cy="3424458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555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3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5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11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880">
                <a:tc>
                  <a:txBody>
                    <a:bodyPr/>
                    <a:lstStyle/>
                    <a:p>
                      <a:pPr algn="l"/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Radiofrequency Group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N=11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Pulsed Field Group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N=12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effectLst/>
                        </a:rPr>
                        <a:t>P-value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Age (years)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49.1±14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56±10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0.18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Male</a:t>
                      </a:r>
                      <a:endParaRPr lang="cs-CZ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6 (55%)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 (75%)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0.4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Body-mass index (kg/m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26.3±4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31.5±7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</a:rPr>
                        <a:t>0.02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Arterial hypertension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6 (55%)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 (42%)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0.6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Diabetes mellitus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 (0%)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 (8%)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666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Coronary artery disease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 (0%)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 (8%)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Transient ischemic attack or stroke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0 (0%)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2 (16%)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0.4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5034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Left ventricular ejection fraction (%)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59 ± 1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57 ± 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0.05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Left atrium volume index (ml/m</a:t>
                      </a:r>
                      <a:r>
                        <a:rPr lang="en-US" sz="1100" baseline="30000">
                          <a:effectLst/>
                        </a:rPr>
                        <a:t>2</a:t>
                      </a:r>
                      <a:r>
                        <a:rPr lang="en-US" sz="1100">
                          <a:effectLst/>
                        </a:rPr>
                        <a:t>)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31.7±8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39 ± 10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0.7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Atrial fibrillation duration (months)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22±19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31.5±25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>
                          <a:effectLst/>
                        </a:rPr>
                        <a:t>0.2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Beta-blockers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6 (55%)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11 (92%)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0.06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>
                          <a:effectLst/>
                        </a:rPr>
                        <a:t>Antiarrhythmic drugs*</a:t>
                      </a:r>
                      <a:endParaRPr lang="cs-CZ" sz="12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6 (55%)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9 (75%)</a:t>
                      </a:r>
                      <a:endParaRPr lang="cs-CZ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dirty="0">
                          <a:effectLst/>
                        </a:rPr>
                        <a:t>0.4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7807">
                <a:tc>
                  <a:txBody>
                    <a:bodyPr/>
                    <a:lstStyle/>
                    <a:p>
                      <a:pPr algn="just"/>
                      <a:r>
                        <a:rPr lang="en-US" sz="1100" dirty="0">
                          <a:effectLst/>
                        </a:rPr>
                        <a:t>Sinus rhythm on admission</a:t>
                      </a:r>
                      <a:endParaRPr lang="cs-CZ" sz="12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45" marR="4444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11 (100%)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6 (50%)</a:t>
                      </a:r>
                      <a:endParaRPr lang="cs-CZ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cs-CZ" sz="1100" b="1" dirty="0">
                          <a:effectLst/>
                        </a:rPr>
                        <a:t>0.01</a:t>
                      </a:r>
                      <a:endParaRPr lang="cs-CZ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84" marR="28184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Obdélník 3">
            <a:extLst>
              <a:ext uri="{FF2B5EF4-FFF2-40B4-BE49-F238E27FC236}">
                <a16:creationId xmlns:a16="http://schemas.microsoft.com/office/drawing/2014/main" id="{9D5E8B7E-D887-4017-9C52-57137A9B3A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337" y="5318088"/>
            <a:ext cx="579553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/>
            <a:r>
              <a:rPr lang="en-US" altLang="cs-CZ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are provided as means ± standard deviation or count (percentage). </a:t>
            </a:r>
            <a:endParaRPr lang="en-US" altLang="cs-CZ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altLang="cs-CZ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altLang="cs-CZ" sz="11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propafenone</a:t>
            </a:r>
            <a:r>
              <a:rPr lang="en-US" altLang="cs-CZ" sz="11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amiodarone</a:t>
            </a:r>
            <a:endParaRPr lang="en-US" altLang="cs-CZ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Obrázek 4">
            <a:extLst>
              <a:ext uri="{FF2B5EF4-FFF2-40B4-BE49-F238E27FC236}">
                <a16:creationId xmlns:a16="http://schemas.microsoft.com/office/drawing/2014/main" id="{D069E9A2-8C17-41FE-87FE-42730BAE8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153" y="2278514"/>
            <a:ext cx="4130658" cy="303957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A5B3E92-6292-427E-931F-936F73B3D07C}"/>
              </a:ext>
            </a:extLst>
          </p:cNvPr>
          <p:cNvSpPr txBox="1"/>
          <p:nvPr/>
        </p:nvSpPr>
        <p:spPr>
          <a:xfrm>
            <a:off x="9331706" y="5487365"/>
            <a:ext cx="20201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Stojadinović</a:t>
            </a:r>
            <a:r>
              <a:rPr lang="cs-CZ" sz="1100" dirty="0"/>
              <a:t> et al., HRS 2021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0A4E1DD4-27E5-5B45-8C0A-11797C75CEDD}"/>
              </a:ext>
            </a:extLst>
          </p:cNvPr>
          <p:cNvSpPr txBox="1">
            <a:spLocks/>
          </p:cNvSpPr>
          <p:nvPr/>
        </p:nvSpPr>
        <p:spPr bwMode="auto">
          <a:xfrm>
            <a:off x="770470" y="396912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666699"/>
                </a:solidFill>
                <a:latin typeface="Arial" charset="0"/>
              </a:defRPr>
            </a:lvl9pPr>
          </a:lstStyle>
          <a:p>
            <a:r>
              <a:rPr lang="en-US" sz="3200" kern="0" dirty="0" err="1"/>
              <a:t>Změny</a:t>
            </a:r>
            <a:r>
              <a:rPr lang="en-US" sz="3200" kern="0" dirty="0"/>
              <a:t> </a:t>
            </a:r>
            <a:r>
              <a:rPr lang="en-US" sz="3200" kern="0" dirty="0" err="1"/>
              <a:t>reaktivity</a:t>
            </a:r>
            <a:r>
              <a:rPr lang="en-US" sz="3200" kern="0" dirty="0"/>
              <a:t> SA a AV </a:t>
            </a:r>
            <a:r>
              <a:rPr lang="en-US" sz="3200" kern="0" dirty="0" err="1"/>
              <a:t>uzlu</a:t>
            </a:r>
            <a:r>
              <a:rPr lang="en-US" sz="3200" kern="0" dirty="0"/>
              <a:t> </a:t>
            </a:r>
            <a:r>
              <a:rPr lang="en-US" sz="3200" kern="0" dirty="0" err="1"/>
              <a:t>na</a:t>
            </a:r>
            <a:r>
              <a:rPr lang="en-US" sz="3200" kern="0" dirty="0"/>
              <a:t> ECVS po IPŽ PEF a RF </a:t>
            </a:r>
            <a:r>
              <a:rPr lang="en-US" sz="3200" kern="0" dirty="0" err="1"/>
              <a:t>energií</a:t>
            </a:r>
            <a:endParaRPr lang="cs-CZ" sz="1600" kern="0" dirty="0"/>
          </a:p>
        </p:txBody>
      </p:sp>
    </p:spTree>
    <p:extLst>
      <p:ext uri="{BB962C8B-B14F-4D97-AF65-F5344CB8AC3E}">
        <p14:creationId xmlns:p14="http://schemas.microsoft.com/office/powerpoint/2010/main" val="17976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9B05D32-CFED-374C-8B5C-4D48CCBBB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Jednoroční klinické výsledky studií </a:t>
            </a:r>
            <a:r>
              <a:rPr lang="en-US" sz="2800" dirty="0"/>
              <a:t>IMPULSE, PEFCAT</a:t>
            </a:r>
            <a:r>
              <a:rPr lang="cs-CZ" sz="2800" dirty="0"/>
              <a:t> a</a:t>
            </a:r>
            <a:r>
              <a:rPr lang="en-US" sz="2800" dirty="0"/>
              <a:t> PEFCAT II</a:t>
            </a:r>
            <a:endParaRPr lang="cs-CZ" sz="28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426" y="1417638"/>
            <a:ext cx="8157148" cy="4525963"/>
          </a:xfrm>
        </p:spPr>
      </p:pic>
    </p:spTree>
    <p:extLst>
      <p:ext uri="{BB962C8B-B14F-4D97-AF65-F5344CB8AC3E}">
        <p14:creationId xmlns:p14="http://schemas.microsoft.com/office/powerpoint/2010/main" val="4176004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D7873-E1C4-404E-8F58-8BD3FF38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BF36CF-E9FE-47F0-813F-8B0A4018D5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ANS hraje důležitou roli v patogenezi fibrilace síní</a:t>
            </a:r>
          </a:p>
          <a:p>
            <a:endParaRPr lang="cs-CZ" sz="2800" dirty="0"/>
          </a:p>
          <a:p>
            <a:r>
              <a:rPr lang="cs-CZ" sz="2800" dirty="0"/>
              <a:t>Abolice vagových reflexů u RF izolace plicních žil je žádoucí (ekvivalent </a:t>
            </a:r>
            <a:r>
              <a:rPr lang="cs-CZ" sz="2800" dirty="0" err="1"/>
              <a:t>transmurality</a:t>
            </a:r>
            <a:r>
              <a:rPr lang="cs-CZ" sz="2800" dirty="0"/>
              <a:t> u zdravějších pacientů)</a:t>
            </a:r>
          </a:p>
          <a:p>
            <a:endParaRPr lang="cs-CZ" sz="2800" dirty="0"/>
          </a:p>
          <a:p>
            <a:r>
              <a:rPr lang="cs-CZ" sz="2800" dirty="0" err="1"/>
              <a:t>Elektroporace</a:t>
            </a:r>
            <a:r>
              <a:rPr lang="cs-CZ" sz="2800" dirty="0"/>
              <a:t> účinně ovlivňuje cílovou tkán excitačních GP aniž by měla podstatný vliv na autonomní inervaci srdce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94492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4CB62DDB-1F93-4EE6-875F-09581EFCC8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4178659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1B159FC-0F09-40ED-8CF7-230EBE3B35C5}"/>
              </a:ext>
            </a:extLst>
          </p:cNvPr>
          <p:cNvGraphicFramePr>
            <a:graphicFrameLocks noGrp="1"/>
          </p:cNvGraphicFramePr>
          <p:nvPr/>
        </p:nvGraphicFramePr>
        <p:xfrm>
          <a:off x="514905" y="1670434"/>
          <a:ext cx="11088209" cy="457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1491">
                  <a:extLst>
                    <a:ext uri="{9D8B030D-6E8A-4147-A177-3AD203B41FA5}">
                      <a16:colId xmlns:a16="http://schemas.microsoft.com/office/drawing/2014/main" val="3906957397"/>
                    </a:ext>
                  </a:extLst>
                </a:gridCol>
                <a:gridCol w="1790924">
                  <a:extLst>
                    <a:ext uri="{9D8B030D-6E8A-4147-A177-3AD203B41FA5}">
                      <a16:colId xmlns:a16="http://schemas.microsoft.com/office/drawing/2014/main" val="517683055"/>
                    </a:ext>
                  </a:extLst>
                </a:gridCol>
                <a:gridCol w="1624614">
                  <a:extLst>
                    <a:ext uri="{9D8B030D-6E8A-4147-A177-3AD203B41FA5}">
                      <a16:colId xmlns:a16="http://schemas.microsoft.com/office/drawing/2014/main" val="728487569"/>
                    </a:ext>
                  </a:extLst>
                </a:gridCol>
                <a:gridCol w="4341180">
                  <a:extLst>
                    <a:ext uri="{9D8B030D-6E8A-4147-A177-3AD203B41FA5}">
                      <a16:colId xmlns:a16="http://schemas.microsoft.com/office/drawing/2014/main" val="1216515480"/>
                    </a:ext>
                  </a:extLst>
                </a:gridCol>
              </a:tblGrid>
              <a:tr h="558005">
                <a:tc>
                  <a:txBody>
                    <a:bodyPr/>
                    <a:lstStyle/>
                    <a:p>
                      <a:pPr algn="l"/>
                      <a:endParaRPr lang="cs-CZ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400" b="1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Nemám konflikt </a:t>
                      </a:r>
                      <a:endParaRPr lang="cs-CZ" sz="14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Mám konflikt zájmů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>
                          <a:solidFill>
                            <a:schemeClr val="tx1"/>
                          </a:solidFill>
                        </a:rPr>
                        <a:t>Specifikace konfliktu (vyjmenujte subjekty, firmy či instituce, se kterými Vaše spolupráce může vést ke konfliktu zájmů)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2067838"/>
                  </a:ext>
                </a:extLst>
              </a:tr>
              <a:tr h="450983">
                <a:tc>
                  <a:txBody>
                    <a:bodyPr/>
                    <a:lstStyle/>
                    <a:p>
                      <a:pPr algn="l"/>
                      <a:r>
                        <a:rPr lang="cs-CZ" sz="1600" b="0" dirty="0"/>
                        <a:t>Zaměstnanecký poměr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484910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Vlastník / akcionář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545113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Konzultant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349853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Přednášková činnost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319712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Člen poradních sborů (</a:t>
                      </a:r>
                      <a:r>
                        <a:rPr lang="cs-CZ" sz="1600" dirty="0" err="1"/>
                        <a:t>advisory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boards</a:t>
                      </a:r>
                      <a:r>
                        <a:rPr lang="cs-CZ" sz="1600" dirty="0"/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211609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Podpora výzkumu / granty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121771"/>
                  </a:ext>
                </a:extLst>
              </a:tr>
              <a:tr h="558005">
                <a:tc>
                  <a:txBody>
                    <a:bodyPr/>
                    <a:lstStyle/>
                    <a:p>
                      <a:pPr algn="l"/>
                      <a:r>
                        <a:rPr lang="cs-CZ" sz="1600" dirty="0"/>
                        <a:t>Jiné honoráře (např. za klinické studie či registry)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X</a:t>
                      </a:r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CB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42458"/>
                  </a:ext>
                </a:extLst>
              </a:tr>
            </a:tbl>
          </a:graphicData>
        </a:graphic>
      </p:graphicFrame>
      <p:pic>
        <p:nvPicPr>
          <p:cNvPr id="3" name="Obrázek 2">
            <a:extLst>
              <a:ext uri="{FF2B5EF4-FFF2-40B4-BE49-F238E27FC236}">
                <a16:creationId xmlns:a16="http://schemas.microsoft.com/office/drawing/2014/main" id="{8F838168-C737-4553-910C-F47B148B7F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6699"/>
          <a:stretch/>
        </p:blipFill>
        <p:spPr>
          <a:xfrm>
            <a:off x="0" y="0"/>
            <a:ext cx="12192000" cy="1597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85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sz="4000" dirty="0"/>
              <a:t>Anatomická a funkční organizace ANS</a:t>
            </a:r>
          </a:p>
        </p:txBody>
      </p:sp>
      <p:pic>
        <p:nvPicPr>
          <p:cNvPr id="4" name="Zástupný symbol pro obsah 3" descr="The role of the autonomic nervous system in arrhythmias and sudden cardiac death a 2 další stránky – Pracovní – Microsoft​ Edge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6" t="30830" r="23254" b="10903"/>
          <a:stretch/>
        </p:blipFill>
        <p:spPr>
          <a:xfrm>
            <a:off x="319713" y="2274987"/>
            <a:ext cx="4639220" cy="2715858"/>
          </a:xfrm>
          <a:ln>
            <a:solidFill>
              <a:schemeClr val="tx1"/>
            </a:solidFill>
          </a:ln>
        </p:spPr>
      </p:pic>
      <p:sp>
        <p:nvSpPr>
          <p:cNvPr id="5" name="Obdélník 4"/>
          <p:cNvSpPr/>
          <p:nvPr/>
        </p:nvSpPr>
        <p:spPr>
          <a:xfrm>
            <a:off x="1796705" y="5192950"/>
            <a:ext cx="516695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/>
              <a:t>S. </a:t>
            </a:r>
            <a:r>
              <a:rPr lang="cs-CZ" sz="1100" dirty="0" err="1"/>
              <a:t>Franciosi</a:t>
            </a:r>
            <a:r>
              <a:rPr lang="cs-CZ" sz="1100" dirty="0"/>
              <a:t> et al. </a:t>
            </a:r>
            <a:r>
              <a:rPr lang="en-US" sz="1100" dirty="0"/>
              <a:t>Autonomic Neuroscience: Basic and Clinical 205 (2017) 1–11</a:t>
            </a:r>
            <a:endParaRPr lang="cs-CZ" sz="1100" dirty="0"/>
          </a:p>
        </p:txBody>
      </p:sp>
      <p:pic>
        <p:nvPicPr>
          <p:cNvPr id="7" name="Obrázek 6" descr="The role of the autonomic nervous system in arrhythmias and sudden cardiac death a 2 další stránky – Pracovní – Microsoft​ Edg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8" t="17813" r="30454" b="6312"/>
          <a:stretch/>
        </p:blipFill>
        <p:spPr>
          <a:xfrm>
            <a:off x="5177058" y="2352226"/>
            <a:ext cx="2628896" cy="25613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Obrázek 5" descr="https://pdf.sciencedirectassets.com/271027/1-s2.0-S0735109713X00488/1-s2.0-S0735109713030891/ma - Internet Explorer">
            <a:extLst>
              <a:ext uri="{FF2B5EF4-FFF2-40B4-BE49-F238E27FC236}">
                <a16:creationId xmlns:a16="http://schemas.microsoft.com/office/drawing/2014/main" id="{37C726B7-3E4F-4C87-AC2F-9EFE260ABF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3" t="18333" r="9063" b="23205"/>
          <a:stretch/>
        </p:blipFill>
        <p:spPr>
          <a:xfrm>
            <a:off x="8053387" y="1841988"/>
            <a:ext cx="3529013" cy="317402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661B25E9-3992-47C1-94B3-7718F555C3EB}"/>
              </a:ext>
            </a:extLst>
          </p:cNvPr>
          <p:cNvSpPr txBox="1"/>
          <p:nvPr/>
        </p:nvSpPr>
        <p:spPr>
          <a:xfrm>
            <a:off x="7811816" y="5128419"/>
            <a:ext cx="377058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Calkins</a:t>
            </a:r>
            <a:r>
              <a:rPr lang="cs-CZ" sz="1100" dirty="0"/>
              <a:t> et al., 2012 HRS/EHRA/ECAS Expert </a:t>
            </a:r>
            <a:r>
              <a:rPr lang="cs-CZ" sz="1100" dirty="0" err="1"/>
              <a:t>Consensus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747102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Cirkadiánní a sezónní variace výskytu (začátku) symptomatické fibrilace síní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6389" t="24074" r="13333" b="17037"/>
          <a:stretch>
            <a:fillRect/>
          </a:stretch>
        </p:blipFill>
        <p:spPr bwMode="auto">
          <a:xfrm>
            <a:off x="3562350" y="1694487"/>
            <a:ext cx="4610100" cy="1902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14167" t="16667" r="28055" b="21234"/>
          <a:stretch>
            <a:fillRect/>
          </a:stretch>
        </p:blipFill>
        <p:spPr bwMode="auto">
          <a:xfrm>
            <a:off x="2503029" y="4038472"/>
            <a:ext cx="2678572" cy="161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 l="10694" t="23704" r="22639" b="13704"/>
          <a:stretch>
            <a:fillRect/>
          </a:stretch>
        </p:blipFill>
        <p:spPr bwMode="auto">
          <a:xfrm>
            <a:off x="6134100" y="4037615"/>
            <a:ext cx="3171825" cy="16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/>
        </p:nvSpPr>
        <p:spPr>
          <a:xfrm>
            <a:off x="2112481" y="6378059"/>
            <a:ext cx="3754554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050" dirty="0"/>
              <a:t>S. </a:t>
            </a:r>
            <a:r>
              <a:rPr lang="cs-CZ" sz="1050" dirty="0" err="1"/>
              <a:t>Viskin</a:t>
            </a:r>
            <a:r>
              <a:rPr lang="cs-CZ" sz="1050" dirty="0"/>
              <a:t> </a:t>
            </a:r>
            <a:r>
              <a:rPr lang="cs-CZ" sz="1050" dirty="0" err="1"/>
              <a:t>et</a:t>
            </a:r>
            <a:r>
              <a:rPr lang="cs-CZ" sz="1050" dirty="0"/>
              <a:t> </a:t>
            </a:r>
            <a:r>
              <a:rPr lang="cs-CZ" sz="1050" dirty="0" err="1"/>
              <a:t>al</a:t>
            </a:r>
            <a:r>
              <a:rPr lang="cs-CZ" sz="1050" dirty="0"/>
              <a:t>. </a:t>
            </a:r>
            <a:r>
              <a:rPr lang="en-US" sz="1050" dirty="0" err="1"/>
              <a:t>Eur</a:t>
            </a:r>
            <a:r>
              <a:rPr lang="en-US" sz="1050" dirty="0"/>
              <a:t> Heart J, Vol. 20, issue 19, October 1999 </a:t>
            </a:r>
            <a:endParaRPr lang="cs-CZ" sz="10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délník 15">
            <a:extLst>
              <a:ext uri="{FF2B5EF4-FFF2-40B4-BE49-F238E27FC236}">
                <a16:creationId xmlns:a16="http://schemas.microsoft.com/office/drawing/2014/main" id="{7893605B-DB26-49FA-A66F-021BC79C45BA}"/>
              </a:ext>
            </a:extLst>
          </p:cNvPr>
          <p:cNvSpPr/>
          <p:nvPr/>
        </p:nvSpPr>
        <p:spPr>
          <a:xfrm>
            <a:off x="471485" y="3398819"/>
            <a:ext cx="11249024" cy="1074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55" name="Obdélník 54">
            <a:extLst>
              <a:ext uri="{FF2B5EF4-FFF2-40B4-BE49-F238E27FC236}">
                <a16:creationId xmlns:a16="http://schemas.microsoft.com/office/drawing/2014/main" id="{654FED45-2B6C-49AA-ACD7-15FFACBA065C}"/>
              </a:ext>
            </a:extLst>
          </p:cNvPr>
          <p:cNvSpPr/>
          <p:nvPr/>
        </p:nvSpPr>
        <p:spPr>
          <a:xfrm>
            <a:off x="471487" y="3931978"/>
            <a:ext cx="11249025" cy="21962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2738F59-1D75-4289-9147-E5D45D427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„Vagová“ fibrilace síní</a:t>
            </a:r>
          </a:p>
        </p:txBody>
      </p:sp>
      <p:sp>
        <p:nvSpPr>
          <p:cNvPr id="36" name="Obdélník 35">
            <a:extLst>
              <a:ext uri="{FF2B5EF4-FFF2-40B4-BE49-F238E27FC236}">
                <a16:creationId xmlns:a16="http://schemas.microsoft.com/office/drawing/2014/main" id="{5F0EA2AF-204A-4298-AF06-62304EFDB9D8}"/>
              </a:ext>
            </a:extLst>
          </p:cNvPr>
          <p:cNvSpPr/>
          <p:nvPr/>
        </p:nvSpPr>
        <p:spPr>
          <a:xfrm>
            <a:off x="471487" y="1682214"/>
            <a:ext cx="11249025" cy="21962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grpSp>
        <p:nvGrpSpPr>
          <p:cNvPr id="37" name="Group 7">
            <a:extLst>
              <a:ext uri="{FF2B5EF4-FFF2-40B4-BE49-F238E27FC236}">
                <a16:creationId xmlns:a16="http://schemas.microsoft.com/office/drawing/2014/main" id="{DF53B61B-F64A-4F8F-89CF-2E818CC5A88A}"/>
              </a:ext>
            </a:extLst>
          </p:cNvPr>
          <p:cNvGrpSpPr/>
          <p:nvPr/>
        </p:nvGrpSpPr>
        <p:grpSpPr>
          <a:xfrm>
            <a:off x="1644156" y="1967430"/>
            <a:ext cx="9956800" cy="3979099"/>
            <a:chOff x="938799" y="838200"/>
            <a:chExt cx="7662837" cy="4359395"/>
          </a:xfrm>
        </p:grpSpPr>
        <p:pic>
          <p:nvPicPr>
            <p:cNvPr id="47" name="Picture 2">
              <a:extLst>
                <a:ext uri="{FF2B5EF4-FFF2-40B4-BE49-F238E27FC236}">
                  <a16:creationId xmlns:a16="http://schemas.microsoft.com/office/drawing/2014/main" id="{5AD3110A-4709-4477-A500-4DCE8237916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3333" t="12574" r="50876" b="55000"/>
            <a:stretch/>
          </p:blipFill>
          <p:spPr bwMode="auto">
            <a:xfrm>
              <a:off x="938799" y="838200"/>
              <a:ext cx="7662837" cy="1962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3">
              <a:extLst>
                <a:ext uri="{FF2B5EF4-FFF2-40B4-BE49-F238E27FC236}">
                  <a16:creationId xmlns:a16="http://schemas.microsoft.com/office/drawing/2014/main" id="{A591D22D-AF09-4389-9B75-217458B803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356" t="12878" r="51204" b="55000"/>
            <a:stretch/>
          </p:blipFill>
          <p:spPr bwMode="auto">
            <a:xfrm>
              <a:off x="938799" y="3279079"/>
              <a:ext cx="7662837" cy="19185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C37774A1-8F67-49E0-944E-213A51E3BA42}"/>
              </a:ext>
            </a:extLst>
          </p:cNvPr>
          <p:cNvSpPr txBox="1"/>
          <p:nvPr/>
        </p:nvSpPr>
        <p:spPr>
          <a:xfrm rot="16200000">
            <a:off x="-179140" y="2684793"/>
            <a:ext cx="161935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67" dirty="0">
                <a:solidFill>
                  <a:schemeClr val="bg1"/>
                </a:solidFill>
              </a:rPr>
              <a:t>SINUS RHYTHM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B667CD30-3D78-4B68-BEE7-925B499CED89}"/>
              </a:ext>
            </a:extLst>
          </p:cNvPr>
          <p:cNvSpPr txBox="1"/>
          <p:nvPr/>
        </p:nvSpPr>
        <p:spPr>
          <a:xfrm rot="16200000">
            <a:off x="-139251" y="4911903"/>
            <a:ext cx="1582806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67" dirty="0">
                <a:solidFill>
                  <a:schemeClr val="bg1"/>
                </a:solidFill>
              </a:rPr>
              <a:t>ATRIAL PACING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76B6FDFF-100B-467F-9B16-D804B1E78874}"/>
              </a:ext>
            </a:extLst>
          </p:cNvPr>
          <p:cNvSpPr txBox="1"/>
          <p:nvPr/>
        </p:nvSpPr>
        <p:spPr>
          <a:xfrm>
            <a:off x="1238486" y="1980130"/>
            <a:ext cx="405880" cy="81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33" dirty="0">
                <a:solidFill>
                  <a:schemeClr val="bg1"/>
                </a:solidFill>
              </a:rPr>
              <a:t>I</a:t>
            </a:r>
          </a:p>
          <a:p>
            <a:r>
              <a:rPr lang="cs-CZ" sz="933" dirty="0">
                <a:solidFill>
                  <a:schemeClr val="bg1"/>
                </a:solidFill>
              </a:rPr>
              <a:t>II</a:t>
            </a:r>
          </a:p>
          <a:p>
            <a:r>
              <a:rPr lang="cs-CZ" sz="933" dirty="0">
                <a:solidFill>
                  <a:schemeClr val="bg1"/>
                </a:solidFill>
              </a:rPr>
              <a:t>III</a:t>
            </a:r>
          </a:p>
          <a:p>
            <a:r>
              <a:rPr lang="en-US" sz="933" dirty="0" err="1">
                <a:solidFill>
                  <a:schemeClr val="bg1"/>
                </a:solidFill>
              </a:rPr>
              <a:t>aVF</a:t>
            </a:r>
            <a:endParaRPr lang="en-US" sz="933" dirty="0">
              <a:solidFill>
                <a:schemeClr val="bg1"/>
              </a:solidFill>
            </a:endParaRPr>
          </a:p>
          <a:p>
            <a:r>
              <a:rPr lang="cs-CZ" sz="933" dirty="0">
                <a:solidFill>
                  <a:schemeClr val="bg1"/>
                </a:solidFill>
              </a:rPr>
              <a:t>V1</a:t>
            </a:r>
          </a:p>
        </p:txBody>
      </p:sp>
      <p:sp>
        <p:nvSpPr>
          <p:cNvPr id="44" name="TextovéPole 43">
            <a:extLst>
              <a:ext uri="{FF2B5EF4-FFF2-40B4-BE49-F238E27FC236}">
                <a16:creationId xmlns:a16="http://schemas.microsoft.com/office/drawing/2014/main" id="{06D8BA5B-7E4A-4056-98CD-ECC298D3E9C4}"/>
              </a:ext>
            </a:extLst>
          </p:cNvPr>
          <p:cNvSpPr txBox="1"/>
          <p:nvPr/>
        </p:nvSpPr>
        <p:spPr>
          <a:xfrm>
            <a:off x="1238486" y="4209205"/>
            <a:ext cx="405880" cy="81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33" dirty="0">
                <a:solidFill>
                  <a:schemeClr val="bg1"/>
                </a:solidFill>
              </a:rPr>
              <a:t>I</a:t>
            </a:r>
          </a:p>
          <a:p>
            <a:r>
              <a:rPr lang="cs-CZ" sz="933" dirty="0">
                <a:solidFill>
                  <a:schemeClr val="bg1"/>
                </a:solidFill>
              </a:rPr>
              <a:t>II</a:t>
            </a:r>
          </a:p>
          <a:p>
            <a:r>
              <a:rPr lang="cs-CZ" sz="933" dirty="0">
                <a:solidFill>
                  <a:schemeClr val="bg1"/>
                </a:solidFill>
              </a:rPr>
              <a:t>III</a:t>
            </a:r>
          </a:p>
          <a:p>
            <a:r>
              <a:rPr lang="en-US" sz="933" dirty="0" err="1">
                <a:solidFill>
                  <a:schemeClr val="bg1"/>
                </a:solidFill>
              </a:rPr>
              <a:t>aVF</a:t>
            </a:r>
            <a:endParaRPr lang="en-US" sz="933" dirty="0">
              <a:solidFill>
                <a:schemeClr val="bg1"/>
              </a:solidFill>
            </a:endParaRPr>
          </a:p>
          <a:p>
            <a:r>
              <a:rPr lang="cs-CZ" sz="933" dirty="0">
                <a:solidFill>
                  <a:schemeClr val="bg1"/>
                </a:solidFill>
              </a:rPr>
              <a:t>V1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33E1D3E1-2009-4059-AA0C-49AF9BCD484D}"/>
              </a:ext>
            </a:extLst>
          </p:cNvPr>
          <p:cNvSpPr txBox="1"/>
          <p:nvPr/>
        </p:nvSpPr>
        <p:spPr>
          <a:xfrm>
            <a:off x="905257" y="2843843"/>
            <a:ext cx="73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prox</a:t>
            </a:r>
            <a:r>
              <a:rPr lang="cs-CZ" sz="1200" dirty="0">
                <a:solidFill>
                  <a:schemeClr val="bg1"/>
                </a:solidFill>
              </a:rPr>
              <a:t> CS</a:t>
            </a:r>
          </a:p>
          <a:p>
            <a:r>
              <a:rPr lang="cs-CZ" sz="1000" dirty="0">
                <a:solidFill>
                  <a:schemeClr val="bg1"/>
                </a:solidFill>
              </a:rPr>
              <a:t>   </a:t>
            </a:r>
            <a:r>
              <a:rPr lang="cs-CZ" sz="1600" dirty="0">
                <a:solidFill>
                  <a:schemeClr val="bg1"/>
                </a:solidFill>
              </a:rPr>
              <a:t>|</a:t>
            </a:r>
            <a:endParaRPr lang="cs-CZ" sz="1000" dirty="0">
              <a:solidFill>
                <a:schemeClr val="bg1"/>
              </a:solidFill>
            </a:endParaRPr>
          </a:p>
          <a:p>
            <a:r>
              <a:rPr lang="cs-CZ" sz="1200" dirty="0" err="1">
                <a:solidFill>
                  <a:schemeClr val="bg1"/>
                </a:solidFill>
              </a:rPr>
              <a:t>dist</a:t>
            </a:r>
            <a:r>
              <a:rPr lang="cs-CZ" sz="1200" dirty="0">
                <a:solidFill>
                  <a:schemeClr val="bg1"/>
                </a:solidFill>
              </a:rPr>
              <a:t> CS 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7248B163-3A99-4960-A4D4-858F721ECC29}"/>
              </a:ext>
            </a:extLst>
          </p:cNvPr>
          <p:cNvSpPr txBox="1"/>
          <p:nvPr/>
        </p:nvSpPr>
        <p:spPr>
          <a:xfrm>
            <a:off x="932957" y="4996930"/>
            <a:ext cx="7393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prox</a:t>
            </a:r>
            <a:r>
              <a:rPr lang="cs-CZ" sz="1200" dirty="0">
                <a:solidFill>
                  <a:schemeClr val="bg1"/>
                </a:solidFill>
              </a:rPr>
              <a:t> CS</a:t>
            </a:r>
          </a:p>
          <a:p>
            <a:r>
              <a:rPr lang="cs-CZ" sz="1200" dirty="0">
                <a:solidFill>
                  <a:schemeClr val="bg1"/>
                </a:solidFill>
              </a:rPr>
              <a:t>  </a:t>
            </a:r>
            <a:r>
              <a:rPr lang="cs-CZ" sz="1000" dirty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|</a:t>
            </a:r>
            <a:endParaRPr lang="cs-CZ" sz="1000" dirty="0">
              <a:solidFill>
                <a:schemeClr val="bg1"/>
              </a:solidFill>
            </a:endParaRPr>
          </a:p>
          <a:p>
            <a:r>
              <a:rPr lang="cs-CZ" sz="1200" dirty="0" err="1">
                <a:solidFill>
                  <a:schemeClr val="bg1"/>
                </a:solidFill>
              </a:rPr>
              <a:t>dist</a:t>
            </a:r>
            <a:r>
              <a:rPr lang="cs-CZ" sz="1200" dirty="0">
                <a:solidFill>
                  <a:schemeClr val="bg1"/>
                </a:solidFill>
              </a:rPr>
              <a:t> CS </a:t>
            </a:r>
          </a:p>
        </p:txBody>
      </p:sp>
      <p:sp>
        <p:nvSpPr>
          <p:cNvPr id="53" name="TextovéPole 52">
            <a:extLst>
              <a:ext uri="{FF2B5EF4-FFF2-40B4-BE49-F238E27FC236}">
                <a16:creationId xmlns:a16="http://schemas.microsoft.com/office/drawing/2014/main" id="{FC9CC6A7-E265-4C09-B42C-C78268CDCC6A}"/>
              </a:ext>
            </a:extLst>
          </p:cNvPr>
          <p:cNvSpPr txBox="1"/>
          <p:nvPr/>
        </p:nvSpPr>
        <p:spPr>
          <a:xfrm>
            <a:off x="5257800" y="1806847"/>
            <a:ext cx="8572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FF00"/>
                </a:solidFill>
              </a:rPr>
              <a:t>ECVS</a:t>
            </a:r>
          </a:p>
        </p:txBody>
      </p: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A57E7FF9-62B0-4362-B98C-61D41521B040}"/>
              </a:ext>
            </a:extLst>
          </p:cNvPr>
          <p:cNvSpPr txBox="1"/>
          <p:nvPr/>
        </p:nvSpPr>
        <p:spPr>
          <a:xfrm>
            <a:off x="5248275" y="3951028"/>
            <a:ext cx="8191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FF00"/>
                </a:solidFill>
              </a:rPr>
              <a:t>ECVS</a:t>
            </a:r>
          </a:p>
        </p:txBody>
      </p:sp>
    </p:spTree>
    <p:extLst>
      <p:ext uri="{BB962C8B-B14F-4D97-AF65-F5344CB8AC3E}">
        <p14:creationId xmlns:p14="http://schemas.microsoft.com/office/powerpoint/2010/main" val="1424694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2303E13-020B-4F14-B91E-6485885EC79F}"/>
              </a:ext>
            </a:extLst>
          </p:cNvPr>
          <p:cNvSpPr/>
          <p:nvPr/>
        </p:nvSpPr>
        <p:spPr>
          <a:xfrm>
            <a:off x="1164920" y="3399328"/>
            <a:ext cx="10074384" cy="10749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7" name="Obdélník 46">
            <a:extLst>
              <a:ext uri="{FF2B5EF4-FFF2-40B4-BE49-F238E27FC236}">
                <a16:creationId xmlns:a16="http://schemas.microsoft.com/office/drawing/2014/main" id="{30A2A7A0-475F-4325-9D00-C78656027FB3}"/>
              </a:ext>
            </a:extLst>
          </p:cNvPr>
          <p:cNvSpPr/>
          <p:nvPr/>
        </p:nvSpPr>
        <p:spPr>
          <a:xfrm>
            <a:off x="1165115" y="3815513"/>
            <a:ext cx="10074384" cy="217571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45" name="Obdélník 44">
            <a:extLst>
              <a:ext uri="{FF2B5EF4-FFF2-40B4-BE49-F238E27FC236}">
                <a16:creationId xmlns:a16="http://schemas.microsoft.com/office/drawing/2014/main" id="{44A596C3-51FB-4F74-85D5-D0B43119831E}"/>
              </a:ext>
            </a:extLst>
          </p:cNvPr>
          <p:cNvSpPr/>
          <p:nvPr/>
        </p:nvSpPr>
        <p:spPr>
          <a:xfrm>
            <a:off x="1165114" y="1483797"/>
            <a:ext cx="10074385" cy="21134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pic>
        <p:nvPicPr>
          <p:cNvPr id="31" name="Picture 2">
            <a:extLst>
              <a:ext uri="{FF2B5EF4-FFF2-40B4-BE49-F238E27FC236}">
                <a16:creationId xmlns:a16="http://schemas.microsoft.com/office/drawing/2014/main" id="{0D0C5FF2-0314-4848-9BC5-89E423A051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3645" t="11750" r="51326" b="59921"/>
          <a:stretch/>
        </p:blipFill>
        <p:spPr bwMode="auto">
          <a:xfrm>
            <a:off x="2254358" y="1902896"/>
            <a:ext cx="8835074" cy="154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">
            <a:extLst>
              <a:ext uri="{FF2B5EF4-FFF2-40B4-BE49-F238E27FC236}">
                <a16:creationId xmlns:a16="http://schemas.microsoft.com/office/drawing/2014/main" id="{2B3C2B20-F97D-4615-9D4D-B8EE2E6D05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l="3609" t="12455" r="51125" b="59353"/>
          <a:stretch/>
        </p:blipFill>
        <p:spPr bwMode="auto">
          <a:xfrm>
            <a:off x="2232341" y="4118131"/>
            <a:ext cx="8858368" cy="166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ovéPole 36">
            <a:extLst>
              <a:ext uri="{FF2B5EF4-FFF2-40B4-BE49-F238E27FC236}">
                <a16:creationId xmlns:a16="http://schemas.microsoft.com/office/drawing/2014/main" id="{76B3BF14-3350-4788-A2A8-13C2B81BFFCB}"/>
              </a:ext>
            </a:extLst>
          </p:cNvPr>
          <p:cNvSpPr txBox="1"/>
          <p:nvPr/>
        </p:nvSpPr>
        <p:spPr>
          <a:xfrm rot="16200000">
            <a:off x="489062" y="4793990"/>
            <a:ext cx="1674664" cy="3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67" dirty="0">
                <a:solidFill>
                  <a:schemeClr val="bg1"/>
                </a:solidFill>
              </a:rPr>
              <a:t>ATRIAL PACING</a:t>
            </a:r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52DD74B9-95D8-4665-AC33-F8DF9A8031E3}"/>
              </a:ext>
            </a:extLst>
          </p:cNvPr>
          <p:cNvSpPr txBox="1"/>
          <p:nvPr/>
        </p:nvSpPr>
        <p:spPr>
          <a:xfrm>
            <a:off x="1816445" y="1827729"/>
            <a:ext cx="412066" cy="81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33" dirty="0">
                <a:solidFill>
                  <a:schemeClr val="bg1"/>
                </a:solidFill>
              </a:rPr>
              <a:t>I</a:t>
            </a:r>
          </a:p>
          <a:p>
            <a:r>
              <a:rPr lang="cs-CZ" sz="933" dirty="0">
                <a:solidFill>
                  <a:schemeClr val="bg1"/>
                </a:solidFill>
              </a:rPr>
              <a:t>II</a:t>
            </a:r>
          </a:p>
          <a:p>
            <a:r>
              <a:rPr lang="cs-CZ" sz="933" dirty="0">
                <a:solidFill>
                  <a:schemeClr val="bg1"/>
                </a:solidFill>
              </a:rPr>
              <a:t>III</a:t>
            </a:r>
          </a:p>
          <a:p>
            <a:r>
              <a:rPr lang="en-US" sz="933" dirty="0" err="1">
                <a:solidFill>
                  <a:schemeClr val="bg1"/>
                </a:solidFill>
              </a:rPr>
              <a:t>aVF</a:t>
            </a:r>
            <a:endParaRPr lang="en-US" sz="933" dirty="0">
              <a:solidFill>
                <a:schemeClr val="bg1"/>
              </a:solidFill>
            </a:endParaRPr>
          </a:p>
          <a:p>
            <a:r>
              <a:rPr lang="cs-CZ" sz="933" dirty="0">
                <a:solidFill>
                  <a:schemeClr val="bg1"/>
                </a:solidFill>
              </a:rPr>
              <a:t>V1</a:t>
            </a:r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5F682604-A3C3-4E5B-84DA-8F0946BF7A37}"/>
              </a:ext>
            </a:extLst>
          </p:cNvPr>
          <p:cNvSpPr txBox="1"/>
          <p:nvPr/>
        </p:nvSpPr>
        <p:spPr>
          <a:xfrm>
            <a:off x="1816445" y="4056804"/>
            <a:ext cx="412066" cy="810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33" dirty="0">
                <a:solidFill>
                  <a:schemeClr val="bg1"/>
                </a:solidFill>
              </a:rPr>
              <a:t>I</a:t>
            </a:r>
          </a:p>
          <a:p>
            <a:r>
              <a:rPr lang="cs-CZ" sz="933" dirty="0">
                <a:solidFill>
                  <a:schemeClr val="bg1"/>
                </a:solidFill>
              </a:rPr>
              <a:t>II</a:t>
            </a:r>
          </a:p>
          <a:p>
            <a:r>
              <a:rPr lang="cs-CZ" sz="933" dirty="0">
                <a:solidFill>
                  <a:schemeClr val="bg1"/>
                </a:solidFill>
              </a:rPr>
              <a:t>III</a:t>
            </a:r>
          </a:p>
          <a:p>
            <a:r>
              <a:rPr lang="en-US" sz="933" dirty="0" err="1">
                <a:solidFill>
                  <a:schemeClr val="bg1"/>
                </a:solidFill>
              </a:rPr>
              <a:t>aVF</a:t>
            </a:r>
            <a:endParaRPr lang="en-US" sz="933" dirty="0">
              <a:solidFill>
                <a:schemeClr val="bg1"/>
              </a:solidFill>
            </a:endParaRPr>
          </a:p>
          <a:p>
            <a:r>
              <a:rPr lang="cs-CZ" sz="933" dirty="0">
                <a:solidFill>
                  <a:schemeClr val="bg1"/>
                </a:solidFill>
              </a:rPr>
              <a:t>V1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387F36BC-6A36-49DE-BB3E-DDF74930D4D2}"/>
              </a:ext>
            </a:extLst>
          </p:cNvPr>
          <p:cNvSpPr txBox="1"/>
          <p:nvPr/>
        </p:nvSpPr>
        <p:spPr>
          <a:xfrm>
            <a:off x="1483216" y="2691442"/>
            <a:ext cx="75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prox</a:t>
            </a:r>
            <a:r>
              <a:rPr lang="cs-CZ" sz="1200" dirty="0">
                <a:solidFill>
                  <a:schemeClr val="bg1"/>
                </a:solidFill>
              </a:rPr>
              <a:t> CS</a:t>
            </a:r>
          </a:p>
          <a:p>
            <a:r>
              <a:rPr lang="cs-CZ" sz="1200" dirty="0">
                <a:solidFill>
                  <a:schemeClr val="bg1"/>
                </a:solidFill>
              </a:rPr>
              <a:t>  </a:t>
            </a:r>
            <a:r>
              <a:rPr lang="cs-CZ" sz="1000" dirty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|</a:t>
            </a:r>
            <a:endParaRPr lang="cs-CZ" sz="1000" dirty="0">
              <a:solidFill>
                <a:schemeClr val="bg1"/>
              </a:solidFill>
            </a:endParaRPr>
          </a:p>
          <a:p>
            <a:r>
              <a:rPr lang="cs-CZ" sz="1200" dirty="0" err="1">
                <a:solidFill>
                  <a:schemeClr val="bg1"/>
                </a:solidFill>
              </a:rPr>
              <a:t>dist</a:t>
            </a:r>
            <a:r>
              <a:rPr lang="cs-CZ" sz="1200" dirty="0">
                <a:solidFill>
                  <a:schemeClr val="bg1"/>
                </a:solidFill>
              </a:rPr>
              <a:t> CS 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445CBBCD-FC23-4F08-B2C0-10193B3AE737}"/>
              </a:ext>
            </a:extLst>
          </p:cNvPr>
          <p:cNvSpPr txBox="1"/>
          <p:nvPr/>
        </p:nvSpPr>
        <p:spPr>
          <a:xfrm>
            <a:off x="1510916" y="4844529"/>
            <a:ext cx="750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prox</a:t>
            </a:r>
            <a:r>
              <a:rPr lang="cs-CZ" sz="1200" dirty="0">
                <a:solidFill>
                  <a:schemeClr val="bg1"/>
                </a:solidFill>
              </a:rPr>
              <a:t> CS</a:t>
            </a:r>
          </a:p>
          <a:p>
            <a:r>
              <a:rPr lang="cs-CZ" sz="1200" dirty="0">
                <a:solidFill>
                  <a:schemeClr val="bg1"/>
                </a:solidFill>
              </a:rPr>
              <a:t>  </a:t>
            </a:r>
            <a:r>
              <a:rPr lang="cs-CZ" sz="1000" dirty="0">
                <a:solidFill>
                  <a:schemeClr val="bg1"/>
                </a:solidFill>
              </a:rPr>
              <a:t> </a:t>
            </a:r>
            <a:r>
              <a:rPr lang="cs-CZ" sz="1600" dirty="0">
                <a:solidFill>
                  <a:schemeClr val="bg1"/>
                </a:solidFill>
              </a:rPr>
              <a:t>|</a:t>
            </a:r>
            <a:endParaRPr lang="cs-CZ" sz="1000" dirty="0">
              <a:solidFill>
                <a:schemeClr val="bg1"/>
              </a:solidFill>
            </a:endParaRPr>
          </a:p>
          <a:p>
            <a:r>
              <a:rPr lang="cs-CZ" sz="1200" dirty="0" err="1">
                <a:solidFill>
                  <a:schemeClr val="bg1"/>
                </a:solidFill>
              </a:rPr>
              <a:t>dist</a:t>
            </a:r>
            <a:r>
              <a:rPr lang="cs-CZ" sz="1200" dirty="0">
                <a:solidFill>
                  <a:schemeClr val="bg1"/>
                </a:solidFill>
              </a:rPr>
              <a:t> CS 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623A01C5-104B-4FA2-BC92-A16F98845CF2}"/>
              </a:ext>
            </a:extLst>
          </p:cNvPr>
          <p:cNvSpPr txBox="1"/>
          <p:nvPr/>
        </p:nvSpPr>
        <p:spPr>
          <a:xfrm>
            <a:off x="4847985" y="1564342"/>
            <a:ext cx="8289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FF00"/>
                </a:solidFill>
              </a:rPr>
              <a:t>ECVS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1666D4A0-715F-4C46-A41A-073F80271C30}"/>
              </a:ext>
            </a:extLst>
          </p:cNvPr>
          <p:cNvSpPr txBox="1"/>
          <p:nvPr/>
        </p:nvSpPr>
        <p:spPr>
          <a:xfrm>
            <a:off x="4884686" y="3797546"/>
            <a:ext cx="7636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solidFill>
                  <a:srgbClr val="FFFF00"/>
                </a:solidFill>
              </a:rPr>
              <a:t>ECVS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BDD416C9-99FD-45A7-8422-FBB208D64D4F}"/>
              </a:ext>
            </a:extLst>
          </p:cNvPr>
          <p:cNvSpPr txBox="1"/>
          <p:nvPr/>
        </p:nvSpPr>
        <p:spPr>
          <a:xfrm rot="16200000">
            <a:off x="497623" y="2467678"/>
            <a:ext cx="1713333" cy="322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67" dirty="0">
                <a:solidFill>
                  <a:schemeClr val="bg1"/>
                </a:solidFill>
              </a:rPr>
              <a:t>SINUS RHYTHM</a:t>
            </a:r>
          </a:p>
        </p:txBody>
      </p:sp>
      <p:sp>
        <p:nvSpPr>
          <p:cNvPr id="29" name="Nadpis 28">
            <a:extLst>
              <a:ext uri="{FF2B5EF4-FFF2-40B4-BE49-F238E27FC236}">
                <a16:creationId xmlns:a16="http://schemas.microsoft.com/office/drawing/2014/main" id="{FC7F88EA-8610-4BD6-BB03-7FB37D4EE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/>
              <a:t>… a po PVI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71500" y="387736"/>
            <a:ext cx="10972800" cy="697427"/>
          </a:xfrm>
        </p:spPr>
        <p:txBody>
          <a:bodyPr/>
          <a:lstStyle/>
          <a:p>
            <a:r>
              <a:rPr lang="cs-CZ" sz="3600" dirty="0"/>
              <a:t>Reakce na lokální HFS</a:t>
            </a:r>
            <a:br>
              <a:rPr lang="cs-CZ" sz="3600" dirty="0"/>
            </a:br>
            <a:r>
              <a:rPr lang="cs-CZ" sz="2000" dirty="0"/>
              <a:t>Pravděpodobnostní mapy výskytu AVD-</a:t>
            </a:r>
            <a:r>
              <a:rPr lang="cs-CZ" sz="2000" dirty="0" err="1"/>
              <a:t>GPs</a:t>
            </a:r>
            <a:r>
              <a:rPr lang="cs-CZ" sz="2000" dirty="0"/>
              <a:t> a ET-</a:t>
            </a:r>
            <a:r>
              <a:rPr lang="cs-CZ" sz="2000" dirty="0" err="1"/>
              <a:t>GPs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792" y="1294486"/>
            <a:ext cx="5272216" cy="4441842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3459892" y="5977822"/>
            <a:ext cx="33445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 et al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Arrhythm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Electrophysiol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2020; 13(9):e008715.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3459892" y="6224043"/>
            <a:ext cx="334456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Kim et al.</a:t>
            </a: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Cardiovasc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Electrophysiol</a:t>
            </a: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2018; 29(12):1624–34.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3614820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 descr="Obsah obrázku text&#10;&#10;Popis byl vytvořen automaticky">
            <a:extLst>
              <a:ext uri="{FF2B5EF4-FFF2-40B4-BE49-F238E27FC236}">
                <a16:creationId xmlns:a16="http://schemas.microsoft.com/office/drawing/2014/main" id="{E3ECCDDF-45C8-1C4B-ADE3-2FB9B4DA8A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t="9876" r="13427" b="10394"/>
          <a:stretch/>
        </p:blipFill>
        <p:spPr>
          <a:xfrm>
            <a:off x="1981199" y="1207910"/>
            <a:ext cx="8229601" cy="4933246"/>
          </a:xfrm>
          <a:prstGeom prst="rect">
            <a:avLst/>
          </a:prstGeom>
        </p:spPr>
      </p:pic>
      <p:sp>
        <p:nvSpPr>
          <p:cNvPr id="17" name="Nadpis 16">
            <a:extLst>
              <a:ext uri="{FF2B5EF4-FFF2-40B4-BE49-F238E27FC236}">
                <a16:creationId xmlns:a16="http://schemas.microsoft.com/office/drawing/2014/main" id="{17995486-6C31-3E4A-83EC-B035E1533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Efekt ablace </a:t>
            </a:r>
            <a:r>
              <a:rPr lang="cs-CZ" sz="3200" dirty="0" err="1"/>
              <a:t>GPs</a:t>
            </a:r>
            <a:r>
              <a:rPr lang="cs-CZ" sz="3200" dirty="0"/>
              <a:t> na úspěšnost kat. ablace fibrilace síní 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0D2B0F2F-176F-4649-875F-DF1A441B4A5A}"/>
              </a:ext>
            </a:extLst>
          </p:cNvPr>
          <p:cNvSpPr txBox="1"/>
          <p:nvPr/>
        </p:nvSpPr>
        <p:spPr>
          <a:xfrm>
            <a:off x="5396089" y="6141156"/>
            <a:ext cx="16626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Aksu</a:t>
            </a:r>
            <a:r>
              <a:rPr lang="cs-CZ" sz="1200" dirty="0"/>
              <a:t> et al., JCE 2020</a:t>
            </a:r>
          </a:p>
        </p:txBody>
      </p:sp>
    </p:spTree>
    <p:extLst>
      <p:ext uri="{BB962C8B-B14F-4D97-AF65-F5344CB8AC3E}">
        <p14:creationId xmlns:p14="http://schemas.microsoft.com/office/powerpoint/2010/main" val="675603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A23309-01D6-4BD6-9CA2-9443C203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/>
              <a:t>Změna</a:t>
            </a:r>
            <a:r>
              <a:rPr lang="en-US" sz="3200" dirty="0"/>
              <a:t> </a:t>
            </a:r>
            <a:r>
              <a:rPr lang="en-US" sz="3200" dirty="0" err="1"/>
              <a:t>srdeční</a:t>
            </a:r>
            <a:r>
              <a:rPr lang="en-US" sz="3200" dirty="0"/>
              <a:t> </a:t>
            </a:r>
            <a:r>
              <a:rPr lang="en-US" sz="3200" dirty="0" err="1"/>
              <a:t>frekvence</a:t>
            </a:r>
            <a:r>
              <a:rPr lang="en-US" sz="3200" dirty="0"/>
              <a:t> po PEF vs RF IPŽ</a:t>
            </a:r>
            <a:endParaRPr lang="cs-CZ" sz="1600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49BD06B1-CFC4-4F2E-81E8-597C5D90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60" t="7001" r="3172" b="12142"/>
          <a:stretch/>
        </p:blipFill>
        <p:spPr>
          <a:xfrm>
            <a:off x="7913683" y="1686466"/>
            <a:ext cx="2438228" cy="2027643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C4C7D63-08FF-4D41-B2AD-4E104BBBAD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67" y="1829248"/>
            <a:ext cx="6299782" cy="378069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ovéPole 9">
            <a:extLst>
              <a:ext uri="{FF2B5EF4-FFF2-40B4-BE49-F238E27FC236}">
                <a16:creationId xmlns:a16="http://schemas.microsoft.com/office/drawing/2014/main" id="{F6131C2F-30B2-4526-802A-3B505FC51D17}"/>
              </a:ext>
            </a:extLst>
          </p:cNvPr>
          <p:cNvSpPr txBox="1"/>
          <p:nvPr/>
        </p:nvSpPr>
        <p:spPr>
          <a:xfrm>
            <a:off x="5227012" y="5724188"/>
            <a:ext cx="17379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/>
              <a:t>Peichl</a:t>
            </a:r>
            <a:r>
              <a:rPr lang="cs-CZ" sz="1100" dirty="0"/>
              <a:t> et al., EHRA 2021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ABF3BBF4-384C-3C45-B388-FF3E392028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" t="6771" r="57169" b="12371"/>
          <a:stretch/>
        </p:blipFill>
        <p:spPr>
          <a:xfrm>
            <a:off x="7913683" y="3827351"/>
            <a:ext cx="2438228" cy="2027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87858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1 IKEM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1264</TotalTime>
  <Words>1445</Words>
  <Application>Microsoft Office PowerPoint</Application>
  <PresentationFormat>Širokoúhlá obrazovka</PresentationFormat>
  <Paragraphs>172</Paragraphs>
  <Slides>13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Motiv1 IKEM</vt:lpstr>
      <vt:lpstr>Konkomitantní modulace periatriálních gangliových plexů – zvyšuje účinek ablace fibrilace síní?</vt:lpstr>
      <vt:lpstr>Prezentace aplikace PowerPoint</vt:lpstr>
      <vt:lpstr>Anatomická a funkční organizace ANS</vt:lpstr>
      <vt:lpstr>Cirkadiánní a sezónní variace výskytu (začátku) symptomatické fibrilace síní</vt:lpstr>
      <vt:lpstr>„Vagová“ fibrilace síní</vt:lpstr>
      <vt:lpstr>… a po PVI</vt:lpstr>
      <vt:lpstr>Reakce na lokální HFS Pravděpodobnostní mapy výskytu AVD-GPs a ET-GPs</vt:lpstr>
      <vt:lpstr>Efekt ablace GPs na úspěšnost kat. ablace fibrilace síní </vt:lpstr>
      <vt:lpstr>Změna srdeční frekvence po PEF vs RF IPŽ</vt:lpstr>
      <vt:lpstr>Prezentace aplikace PowerPoint</vt:lpstr>
      <vt:lpstr>Jednoroční klinické výsledky studií IMPULSE, PEFCAT a PEFCAT II</vt:lpstr>
      <vt:lpstr>Závěry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Konkomitantní modulace periatriálních gangliových plexů – zvyšuje účinek ablace fibrilace síní?</dc:title>
  <dc:creator>Jitka Jakubcová</dc:creator>
  <cp:lastModifiedBy>GT3</cp:lastModifiedBy>
  <cp:revision>112</cp:revision>
  <dcterms:created xsi:type="dcterms:W3CDTF">2021-10-05T09:02:52Z</dcterms:created>
  <dcterms:modified xsi:type="dcterms:W3CDTF">2021-11-07T08:49:04Z</dcterms:modified>
</cp:coreProperties>
</file>