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03" r:id="rId4"/>
    <p:sldId id="298" r:id="rId5"/>
    <p:sldId id="300" r:id="rId6"/>
    <p:sldId id="299" r:id="rId7"/>
    <p:sldId id="301" r:id="rId8"/>
    <p:sldId id="305" r:id="rId9"/>
    <p:sldId id="266" r:id="rId10"/>
    <p:sldId id="260" r:id="rId11"/>
    <p:sldId id="272" r:id="rId12"/>
    <p:sldId id="302" r:id="rId13"/>
    <p:sldId id="307" r:id="rId14"/>
    <p:sldId id="280" r:id="rId15"/>
    <p:sldId id="306" r:id="rId16"/>
    <p:sldId id="308" r:id="rId17"/>
    <p:sldId id="259" r:id="rId18"/>
    <p:sldId id="309" r:id="rId19"/>
    <p:sldId id="290" r:id="rId20"/>
    <p:sldId id="287" r:id="rId21"/>
    <p:sldId id="283" r:id="rId22"/>
    <p:sldId id="31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00"/>
    <a:srgbClr val="070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3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43788016118704"/>
          <c:y val="0"/>
          <c:w val="0.92332665495262556"/>
          <c:h val="0.855133864555754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počet pacientů s defekty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1.5998887384461582E-3"/>
                  <c:y val="4.0589552057538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E-4E24-B5CF-DD01E66E8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24. měsíc</c:v>
                </c:pt>
                <c:pt idx="1">
                  <c:v>12. měsíc</c:v>
                </c:pt>
                <c:pt idx="2">
                  <c:v>6. měsíc</c:v>
                </c:pt>
                <c:pt idx="3">
                  <c:v>Vstup</c:v>
                </c:pt>
              </c:strCache>
            </c:strRef>
          </c:cat>
          <c:val>
            <c:numRef>
              <c:f>List1!$B$2:$E$2</c:f>
              <c:numCache>
                <c:formatCode>General</c:formatCode>
                <c:ptCount val="4"/>
                <c:pt idx="0">
                  <c:v>14</c:v>
                </c:pt>
                <c:pt idx="1">
                  <c:v>19</c:v>
                </c:pt>
                <c:pt idx="2">
                  <c:v>20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E-4E24-B5CF-DD01E66E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929728"/>
        <c:axId val="123931264"/>
      </c:barChart>
      <c:catAx>
        <c:axId val="1239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931264"/>
        <c:crosses val="autoZero"/>
        <c:auto val="1"/>
        <c:lblAlgn val="ctr"/>
        <c:lblOffset val="100"/>
        <c:noMultiLvlLbl val="0"/>
      </c:catAx>
      <c:valAx>
        <c:axId val="123931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92972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12700">
          <a:solidFill>
            <a:schemeClr val="bg1">
              <a:lumMod val="85000"/>
              <a:lumOff val="1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tx1">
        <a:lumMod val="95000"/>
      </a:schemeClr>
    </a:solidFill>
    <a:ln w="38100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rontiersin.org/article/10.3389/fped.2014.00124/ful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labrasdesirena.blogspot.com/2012/07/el-iceberg-imaginario-elizabeth-bishop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7F09D-8DE6-461C-8B36-039348534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64" y="1444487"/>
            <a:ext cx="10151166" cy="1603513"/>
          </a:xfrm>
        </p:spPr>
        <p:txBody>
          <a:bodyPr/>
          <a:lstStyle/>
          <a:p>
            <a:r>
              <a:rPr lang="cs-CZ" sz="4400" dirty="0"/>
              <a:t>Výskyt a rizika poruchy </a:t>
            </a:r>
            <a:r>
              <a:rPr lang="cs-CZ" sz="4400" dirty="0" err="1"/>
              <a:t>reperfuze</a:t>
            </a:r>
            <a:r>
              <a:rPr lang="cs-CZ" sz="4400" dirty="0"/>
              <a:t> po plicní embolii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23CBD3-ACF8-4866-83FB-60C65CC1B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64" y="4552093"/>
            <a:ext cx="3988906" cy="861420"/>
          </a:xfrm>
        </p:spPr>
        <p:txBody>
          <a:bodyPr/>
          <a:lstStyle/>
          <a:p>
            <a:r>
              <a:rPr lang="cs-CZ" dirty="0"/>
              <a:t>Jan </a:t>
            </a:r>
            <a:r>
              <a:rPr lang="cs-CZ" dirty="0" err="1"/>
              <a:t>Mrózek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48169B-1989-41E0-A0CE-91121ACF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015" y="3684103"/>
            <a:ext cx="3265212" cy="30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00A8A-35EC-4FD2-8C8A-BFD6FA7F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souboru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72154D7-F76D-4E24-A180-750E0D150A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6111" y="1853248"/>
          <a:ext cx="9404723" cy="4004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6285">
                  <a:extLst>
                    <a:ext uri="{9D8B030D-6E8A-4147-A177-3AD203B41FA5}">
                      <a16:colId xmlns:a16="http://schemas.microsoft.com/office/drawing/2014/main" val="612989730"/>
                    </a:ext>
                  </a:extLst>
                </a:gridCol>
                <a:gridCol w="3178438">
                  <a:extLst>
                    <a:ext uri="{9D8B030D-6E8A-4147-A177-3AD203B41FA5}">
                      <a16:colId xmlns:a16="http://schemas.microsoft.com/office/drawing/2014/main" val="2323269948"/>
                    </a:ext>
                  </a:extLst>
                </a:gridCol>
              </a:tblGrid>
              <a:tr h="843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Celkem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912" marR="35912" marT="35912" marB="359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marL="35912" marR="35912" marT="35912" marB="35912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14971"/>
                  </a:ext>
                </a:extLst>
              </a:tr>
              <a:tr h="692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Muži, N (%)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5912" marR="35912" marT="35912" marB="359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37 (43,5 %)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5912" marR="35912" marT="35912" marB="35912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18721"/>
                  </a:ext>
                </a:extLst>
              </a:tr>
              <a:tr h="781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Ženy, N (%)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5912" marR="35912" marT="35912" marB="359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48 (56,5 %)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5912" marR="35912" marT="35912" marB="35912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92865"/>
                  </a:ext>
                </a:extLst>
              </a:tr>
              <a:tr h="843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Věk</a:t>
                      </a:r>
                      <a:r>
                        <a:rPr lang="en-US" sz="2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(</a:t>
                      </a:r>
                      <a:r>
                        <a:rPr lang="en-US" sz="2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roky</a:t>
                      </a:r>
                      <a:r>
                        <a:rPr lang="en-US" sz="2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912" marR="35912" marT="35912" marB="359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60,0 (27,0; 78,0)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912" marR="35912" marT="35912" marB="35912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30813"/>
                  </a:ext>
                </a:extLst>
              </a:tr>
              <a:tr h="843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BMI (kg/m2)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912" marR="35912" marT="35912" marB="359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29,6 (22,3; 38,5)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912" marR="35912" marT="35912" marB="35912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99225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01909BBC-6420-4B6F-9831-44822F1FFD66}"/>
              </a:ext>
            </a:extLst>
          </p:cNvPr>
          <p:cNvSpPr txBox="1"/>
          <p:nvPr/>
        </p:nvSpPr>
        <p:spPr>
          <a:xfrm>
            <a:off x="646111" y="6581001"/>
            <a:ext cx="1114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Spojité parametry jsou popsány známým N, mediánem (5. a 95. percentilem). Kategoriální parametry jsou popsány absolutní (relativní) četností.</a:t>
            </a:r>
          </a:p>
        </p:txBody>
      </p:sp>
    </p:spTree>
    <p:extLst>
      <p:ext uri="{BB962C8B-B14F-4D97-AF65-F5344CB8AC3E}">
        <p14:creationId xmlns:p14="http://schemas.microsoft.com/office/powerpoint/2010/main" val="99072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FAA15EA-F43F-4D5F-B133-BE42C3D05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924012"/>
              </p:ext>
            </p:extLst>
          </p:nvPr>
        </p:nvGraphicFramePr>
        <p:xfrm>
          <a:off x="643215" y="1184611"/>
          <a:ext cx="10469079" cy="489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44156799-0C13-4700-BCE1-64F0732E2D46}"/>
              </a:ext>
            </a:extLst>
          </p:cNvPr>
          <p:cNvSpPr/>
          <p:nvPr/>
        </p:nvSpPr>
        <p:spPr>
          <a:xfrm>
            <a:off x="735981" y="6405282"/>
            <a:ext cx="9680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prstClr val="white"/>
                </a:solidFill>
              </a:rPr>
              <a:t>Kategoriální parametry jsou popsány absolutní četností (N)</a:t>
            </a:r>
            <a:endParaRPr lang="cs-CZ" sz="1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46DF4A1-9AF1-44E1-94BB-EFDDAF78259F}"/>
              </a:ext>
            </a:extLst>
          </p:cNvPr>
          <p:cNvSpPr/>
          <p:nvPr/>
        </p:nvSpPr>
        <p:spPr>
          <a:xfrm>
            <a:off x="735981" y="6328337"/>
            <a:ext cx="1046908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1.  </a:t>
            </a:r>
            <a:r>
              <a:rPr lang="cs-CZ" sz="1200" dirty="0" err="1">
                <a:solidFill>
                  <a:schemeClr val="bg1"/>
                </a:solidFill>
              </a:rPr>
              <a:t>Mrozek</a:t>
            </a:r>
            <a:r>
              <a:rPr lang="cs-CZ" sz="1200" dirty="0">
                <a:solidFill>
                  <a:schemeClr val="bg1"/>
                </a:solidFill>
              </a:rPr>
              <a:t> J, Petrova J, </a:t>
            </a:r>
            <a:r>
              <a:rPr lang="cs-CZ" sz="1200" dirty="0" err="1">
                <a:solidFill>
                  <a:schemeClr val="bg1"/>
                </a:solidFill>
              </a:rPr>
              <a:t>Vaclavkova</a:t>
            </a:r>
            <a:r>
              <a:rPr lang="cs-CZ" sz="1200" dirty="0">
                <a:solidFill>
                  <a:schemeClr val="bg1"/>
                </a:solidFill>
              </a:rPr>
              <a:t> J et al. </a:t>
            </a:r>
            <a:r>
              <a:rPr lang="en-US" sz="1200" dirty="0">
                <a:solidFill>
                  <a:schemeClr val="bg1"/>
                </a:solidFill>
              </a:rPr>
              <a:t>Reperfusion after Pulmonary Embolism </a:t>
            </a:r>
            <a:r>
              <a:rPr lang="cs-CZ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Long Term Follow-up, Risk Factors, Clinical Impact.   Biomed Pap Med Fac Univ </a:t>
            </a:r>
            <a:r>
              <a:rPr lang="en-US" sz="1200" dirty="0" err="1">
                <a:solidFill>
                  <a:schemeClr val="bg1"/>
                </a:solidFill>
              </a:rPr>
              <a:t>Palacky</a:t>
            </a:r>
            <a:r>
              <a:rPr lang="en-US" sz="1200" dirty="0">
                <a:solidFill>
                  <a:schemeClr val="bg1"/>
                </a:solidFill>
              </a:rPr>
              <a:t> Olomouc Czech Repub. 2018; 162(2): 121-126  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9128B36-4BD5-489F-86DD-7DDB68C62612}"/>
              </a:ext>
            </a:extLst>
          </p:cNvPr>
          <p:cNvSpPr/>
          <p:nvPr/>
        </p:nvSpPr>
        <p:spPr>
          <a:xfrm>
            <a:off x="856801" y="388002"/>
            <a:ext cx="4919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Porucha </a:t>
            </a:r>
            <a:r>
              <a:rPr lang="cs-CZ" sz="4000" dirty="0" err="1"/>
              <a:t>reperfuze</a:t>
            </a:r>
            <a:r>
              <a:rPr lang="cs-CZ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53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9EDDB-4449-468C-A70E-4514789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9247"/>
          </a:xfrm>
        </p:spPr>
        <p:txBody>
          <a:bodyPr/>
          <a:lstStyle/>
          <a:p>
            <a:r>
              <a:rPr lang="cs-CZ" dirty="0"/>
              <a:t>Porucha </a:t>
            </a:r>
            <a:r>
              <a:rPr lang="cs-CZ" sz="4000" dirty="0" err="1"/>
              <a:t>reperfuze</a:t>
            </a:r>
            <a:r>
              <a:rPr lang="cs-CZ" sz="4000" dirty="0"/>
              <a:t> </a:t>
            </a:r>
            <a:r>
              <a:rPr lang="cs-CZ" dirty="0"/>
              <a:t>- r</a:t>
            </a:r>
            <a:r>
              <a:rPr lang="cs-CZ" sz="4400" dirty="0"/>
              <a:t>izikové faktory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C365A-F0FB-4ADB-A1F6-A1FDD4DA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29" y="2120348"/>
            <a:ext cx="9903601" cy="3193775"/>
          </a:xfrm>
        </p:spPr>
        <p:txBody>
          <a:bodyPr>
            <a:normAutofit/>
          </a:bodyPr>
          <a:lstStyle/>
          <a:p>
            <a:pPr lvl="1"/>
            <a:r>
              <a:rPr lang="en-US" sz="2400" dirty="0" err="1"/>
              <a:t>větší</a:t>
            </a:r>
            <a:r>
              <a:rPr lang="en-US" sz="2400" dirty="0"/>
              <a:t> </a:t>
            </a:r>
            <a:r>
              <a:rPr lang="en-US" sz="2400" dirty="0" err="1"/>
              <a:t>rozsah</a:t>
            </a:r>
            <a:r>
              <a:rPr lang="en-US" sz="2400" dirty="0"/>
              <a:t> </a:t>
            </a:r>
            <a:r>
              <a:rPr lang="en-US" sz="2400" dirty="0" err="1"/>
              <a:t>plicní</a:t>
            </a:r>
            <a:r>
              <a:rPr lang="en-US" sz="2400" dirty="0"/>
              <a:t> </a:t>
            </a:r>
            <a:r>
              <a:rPr lang="en-US" sz="2400" dirty="0" err="1"/>
              <a:t>embolie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centrální</a:t>
            </a:r>
            <a:r>
              <a:rPr lang="cs-CZ" sz="2400" dirty="0"/>
              <a:t> emboly</a:t>
            </a:r>
            <a:r>
              <a:rPr lang="en-US" sz="2400" dirty="0"/>
              <a:t> </a:t>
            </a:r>
            <a:r>
              <a:rPr lang="cs-CZ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cs-CZ" sz="2400" dirty="0">
                <a:solidFill>
                  <a:srgbClr val="00B0F0"/>
                </a:solidFill>
              </a:rPr>
              <a:t>1,2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endParaRPr lang="cs-CZ" sz="2400" dirty="0">
              <a:solidFill>
                <a:srgbClr val="00B0F0"/>
              </a:solidFill>
            </a:endParaRPr>
          </a:p>
          <a:p>
            <a:pPr lvl="1"/>
            <a:r>
              <a:rPr lang="en-US" sz="2400" dirty="0" err="1"/>
              <a:t>delší</a:t>
            </a:r>
            <a:r>
              <a:rPr lang="en-US" sz="2400" dirty="0"/>
              <a:t> </a:t>
            </a:r>
            <a:r>
              <a:rPr lang="en-US" sz="2400" dirty="0" err="1"/>
              <a:t>doba</a:t>
            </a:r>
            <a:r>
              <a:rPr lang="en-US" sz="2400" dirty="0"/>
              <a:t> od </a:t>
            </a:r>
            <a:r>
              <a:rPr lang="en-US" sz="2400" dirty="0" err="1"/>
              <a:t>nástupu</a:t>
            </a:r>
            <a:r>
              <a:rPr lang="en-US" sz="2400" dirty="0"/>
              <a:t> </a:t>
            </a:r>
            <a:r>
              <a:rPr lang="en-US" sz="2400" dirty="0" err="1"/>
              <a:t>symptomů</a:t>
            </a:r>
            <a:r>
              <a:rPr lang="en-US" sz="2400" dirty="0"/>
              <a:t> k </a:t>
            </a:r>
            <a:r>
              <a:rPr lang="en-US" sz="2400" dirty="0" err="1"/>
              <a:t>diagnóze</a:t>
            </a:r>
            <a:r>
              <a:rPr lang="en-US" sz="2400" dirty="0"/>
              <a:t>, </a:t>
            </a:r>
            <a:r>
              <a:rPr lang="en-US" sz="2400" dirty="0" err="1"/>
              <a:t>vyšší</a:t>
            </a:r>
            <a:r>
              <a:rPr lang="en-US" sz="2400" dirty="0"/>
              <a:t> </a:t>
            </a:r>
            <a:r>
              <a:rPr lang="en-US" sz="2400" dirty="0" err="1"/>
              <a:t>věk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anamné</a:t>
            </a:r>
            <a:r>
              <a:rPr lang="nl-NL" sz="2400" dirty="0"/>
              <a:t>za tromboembolick</a:t>
            </a:r>
            <a:r>
              <a:rPr lang="en-US" sz="2400" dirty="0"/>
              <a:t>é </a:t>
            </a:r>
            <a:r>
              <a:rPr lang="en-US" sz="2400" dirty="0" err="1"/>
              <a:t>nemoci</a:t>
            </a:r>
            <a:r>
              <a:rPr lang="cs-CZ" sz="2400" dirty="0"/>
              <a:t> v předchorobí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cs-CZ" sz="2400" dirty="0">
                <a:solidFill>
                  <a:srgbClr val="00B0F0"/>
                </a:solidFill>
              </a:rPr>
              <a:t>1,2,3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endParaRPr lang="cs-CZ" sz="2400" dirty="0">
              <a:solidFill>
                <a:srgbClr val="00B0F0"/>
              </a:solidFill>
            </a:endParaRPr>
          </a:p>
          <a:p>
            <a:pPr lvl="1"/>
            <a:r>
              <a:rPr lang="en-US" sz="2400" dirty="0" err="1"/>
              <a:t>Trombol</a:t>
            </a:r>
            <a:r>
              <a:rPr lang="cs-CZ" sz="2400" dirty="0" err="1"/>
              <a:t>ytická</a:t>
            </a:r>
            <a:r>
              <a:rPr lang="cs-CZ" sz="2400" dirty="0"/>
              <a:t> léčba PE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cs-CZ" sz="2400" dirty="0">
                <a:solidFill>
                  <a:srgbClr val="00B0F0"/>
                </a:solidFill>
              </a:rPr>
              <a:t>1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endParaRPr lang="cs-CZ" sz="2400" dirty="0">
              <a:solidFill>
                <a:srgbClr val="00B0F0"/>
              </a:solidFill>
            </a:endParaRPr>
          </a:p>
          <a:p>
            <a:pPr lvl="1"/>
            <a:endParaRPr lang="cs-CZ" dirty="0"/>
          </a:p>
          <a:p>
            <a:pPr lvl="1"/>
            <a:r>
              <a:rPr lang="cs-CZ" sz="2400" i="1" dirty="0"/>
              <a:t>D</a:t>
            </a:r>
            <a:r>
              <a:rPr lang="en-US" sz="2400" i="1" dirty="0" err="1"/>
              <a:t>ilatac</a:t>
            </a:r>
            <a:r>
              <a:rPr lang="cs-CZ" sz="2400" i="1" dirty="0"/>
              <a:t>e</a:t>
            </a:r>
            <a:r>
              <a:rPr lang="en-US" sz="2400" i="1" dirty="0"/>
              <a:t> </a:t>
            </a:r>
            <a:r>
              <a:rPr lang="en-US" sz="2400" i="1" dirty="0" err="1"/>
              <a:t>pravostranných</a:t>
            </a:r>
            <a:r>
              <a:rPr lang="en-US" sz="2400" i="1" dirty="0"/>
              <a:t> </a:t>
            </a:r>
            <a:r>
              <a:rPr lang="en-US" sz="2400" i="1" dirty="0" err="1"/>
              <a:t>oddílů</a:t>
            </a:r>
            <a:r>
              <a:rPr lang="en-US" sz="2400" i="1" dirty="0"/>
              <a:t> </a:t>
            </a:r>
            <a:r>
              <a:rPr lang="en-US" sz="2400" i="1" dirty="0" err="1"/>
              <a:t>při</a:t>
            </a:r>
            <a:r>
              <a:rPr lang="en-US" sz="2400" i="1" dirty="0"/>
              <a:t> </a:t>
            </a:r>
            <a:r>
              <a:rPr lang="en-US" sz="2400" i="1" dirty="0" err="1"/>
              <a:t>vstupním</a:t>
            </a:r>
            <a:r>
              <a:rPr lang="en-US" sz="2400" i="1" dirty="0"/>
              <a:t> </a:t>
            </a:r>
            <a:r>
              <a:rPr lang="cs-CZ" sz="2400" i="1" dirty="0"/>
              <a:t>CT AG </a:t>
            </a:r>
            <a:r>
              <a:rPr lang="en-US" sz="2400" i="1" dirty="0" err="1"/>
              <a:t>vyšetření</a:t>
            </a:r>
            <a:r>
              <a:rPr lang="en-US" sz="2400" i="1" dirty="0"/>
              <a:t> </a:t>
            </a:r>
            <a:r>
              <a:rPr lang="cs-CZ" sz="2400" i="1" dirty="0"/>
              <a:t>nebyla prokázána jako RF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cs-CZ" sz="2400" dirty="0">
                <a:solidFill>
                  <a:srgbClr val="00B0F0"/>
                </a:solidFill>
              </a:rPr>
              <a:t>4,5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endParaRPr lang="cs-CZ" sz="24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79FC36-A74D-49C1-8953-7AEB9B541FEA}"/>
              </a:ext>
            </a:extLst>
          </p:cNvPr>
          <p:cNvSpPr txBox="1"/>
          <p:nvPr/>
        </p:nvSpPr>
        <p:spPr>
          <a:xfrm>
            <a:off x="645129" y="5687243"/>
            <a:ext cx="10389704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Sanchez O, </a:t>
            </a:r>
            <a:r>
              <a:rPr lang="en-US" sz="1200" dirty="0" err="1">
                <a:solidFill>
                  <a:schemeClr val="bg1"/>
                </a:solidFill>
              </a:rPr>
              <a:t>Helley</a:t>
            </a:r>
            <a:r>
              <a:rPr lang="en-US" sz="1200" dirty="0">
                <a:solidFill>
                  <a:schemeClr val="bg1"/>
                </a:solidFill>
              </a:rPr>
              <a:t> D, </a:t>
            </a:r>
            <a:r>
              <a:rPr lang="en-US" sz="1200" dirty="0" err="1">
                <a:solidFill>
                  <a:schemeClr val="bg1"/>
                </a:solidFill>
              </a:rPr>
              <a:t>Couchon</a:t>
            </a:r>
            <a:r>
              <a:rPr lang="en-US" sz="1200" dirty="0">
                <a:solidFill>
                  <a:schemeClr val="bg1"/>
                </a:solidFill>
              </a:rPr>
              <a:t> S, et al. J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Haemost</a:t>
            </a:r>
            <a:r>
              <a:rPr lang="en-US" sz="1200" dirty="0">
                <a:solidFill>
                  <a:schemeClr val="bg1"/>
                </a:solidFill>
              </a:rPr>
              <a:t> 2010; 8(6): 1248–1255. </a:t>
            </a:r>
            <a:endParaRPr lang="cs-CZ" sz="1200" dirty="0">
              <a:solidFill>
                <a:schemeClr val="bg1"/>
              </a:solidFill>
            </a:endParaRPr>
          </a:p>
          <a:p>
            <a:pPr marL="342900" lvl="0" indent="-342900">
              <a:buAutoNum type="arabicPeriod"/>
            </a:pPr>
            <a:r>
              <a:rPr lang="en-US" sz="1200" dirty="0" err="1">
                <a:solidFill>
                  <a:schemeClr val="bg1"/>
                </a:solidFill>
              </a:rPr>
              <a:t>Cosmi</a:t>
            </a:r>
            <a:r>
              <a:rPr lang="en-US" sz="1200" dirty="0">
                <a:solidFill>
                  <a:schemeClr val="bg1"/>
                </a:solidFill>
              </a:rPr>
              <a:t> B, </a:t>
            </a:r>
            <a:r>
              <a:rPr lang="en-US" sz="1200" dirty="0" err="1">
                <a:solidFill>
                  <a:schemeClr val="bg1"/>
                </a:solidFill>
              </a:rPr>
              <a:t>Nijkeuter</a:t>
            </a:r>
            <a:r>
              <a:rPr lang="en-US" sz="1200" dirty="0">
                <a:solidFill>
                  <a:schemeClr val="bg1"/>
                </a:solidFill>
              </a:rPr>
              <a:t> M, Valentino M, et al. Intern </a:t>
            </a:r>
            <a:r>
              <a:rPr lang="en-US" sz="1200" dirty="0" err="1">
                <a:solidFill>
                  <a:schemeClr val="bg1"/>
                </a:solidFill>
              </a:rPr>
              <a:t>Emerg</a:t>
            </a:r>
            <a:r>
              <a:rPr lang="en-US" sz="1200" dirty="0">
                <a:solidFill>
                  <a:schemeClr val="bg1"/>
                </a:solidFill>
              </a:rPr>
              <a:t> Med 2011; 6(6): 521</a:t>
            </a:r>
            <a:r>
              <a:rPr lang="cs-CZ" sz="1200" dirty="0">
                <a:solidFill>
                  <a:schemeClr val="bg1"/>
                </a:solidFill>
              </a:rPr>
              <a:t>–528.</a:t>
            </a:r>
          </a:p>
          <a:p>
            <a:pPr marL="342900" lvl="0" indent="-342900"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Alonso-Martí</a:t>
            </a:r>
            <a:r>
              <a:rPr lang="it-IT" sz="1200" dirty="0">
                <a:solidFill>
                  <a:schemeClr val="bg1"/>
                </a:solidFill>
              </a:rPr>
              <a:t>nez JL, Anniccherico-S</a:t>
            </a:r>
            <a:r>
              <a:rPr lang="cs-CZ" sz="1200" dirty="0" err="1">
                <a:solidFill>
                  <a:schemeClr val="bg1"/>
                </a:solidFill>
              </a:rPr>
              <a:t>ánchez</a:t>
            </a:r>
            <a:r>
              <a:rPr lang="cs-CZ" sz="1200" dirty="0">
                <a:solidFill>
                  <a:schemeClr val="bg1"/>
                </a:solidFill>
              </a:rPr>
              <a:t> FJ, </a:t>
            </a:r>
            <a:r>
              <a:rPr lang="cs-CZ" sz="1200" dirty="0" err="1">
                <a:solidFill>
                  <a:schemeClr val="bg1"/>
                </a:solidFill>
              </a:rPr>
              <a:t>Urbieta-Echezarreta</a:t>
            </a:r>
            <a:r>
              <a:rPr lang="cs-CZ" sz="1200" dirty="0">
                <a:solidFill>
                  <a:schemeClr val="bg1"/>
                </a:solidFill>
              </a:rPr>
              <a:t> MA, </a:t>
            </a:r>
            <a:r>
              <a:rPr lang="cs-CZ" sz="1200" dirty="0" err="1">
                <a:solidFill>
                  <a:schemeClr val="bg1"/>
                </a:solidFill>
              </a:rPr>
              <a:t>at</a:t>
            </a:r>
            <a:r>
              <a:rPr lang="cs-CZ" sz="1200" dirty="0">
                <a:solidFill>
                  <a:schemeClr val="bg1"/>
                </a:solidFill>
              </a:rPr>
              <a:t> al. </a:t>
            </a:r>
            <a:r>
              <a:rPr lang="en-US" sz="1200" dirty="0">
                <a:solidFill>
                  <a:schemeClr val="bg1"/>
                </a:solidFill>
              </a:rPr>
              <a:t>Eur J Intern Med 2012; 23(4): 379-83. </a:t>
            </a:r>
            <a:endParaRPr lang="cs-CZ" sz="1200" dirty="0">
              <a:solidFill>
                <a:schemeClr val="bg1"/>
              </a:solidFill>
            </a:endParaRPr>
          </a:p>
          <a:p>
            <a:pPr marL="342900" lvl="0" indent="-342900">
              <a:buAutoNum type="arabicPeriod"/>
            </a:pPr>
            <a:r>
              <a:rPr lang="en-US" sz="1200" dirty="0" err="1">
                <a:solidFill>
                  <a:schemeClr val="bg1"/>
                </a:solidFill>
              </a:rPr>
              <a:t>Pesavento</a:t>
            </a:r>
            <a:r>
              <a:rPr lang="en-US" sz="1200" dirty="0">
                <a:solidFill>
                  <a:schemeClr val="bg1"/>
                </a:solidFill>
              </a:rPr>
              <a:t> R, </a:t>
            </a:r>
            <a:r>
              <a:rPr lang="en-US" sz="1200" dirty="0" err="1">
                <a:solidFill>
                  <a:schemeClr val="bg1"/>
                </a:solidFill>
              </a:rPr>
              <a:t>Filippi</a:t>
            </a:r>
            <a:r>
              <a:rPr lang="en-US" sz="1200" dirty="0">
                <a:solidFill>
                  <a:schemeClr val="bg1"/>
                </a:solidFill>
              </a:rPr>
              <a:t> L, </a:t>
            </a:r>
            <a:r>
              <a:rPr lang="en-US" sz="1200" dirty="0" err="1">
                <a:solidFill>
                  <a:schemeClr val="bg1"/>
                </a:solidFill>
              </a:rPr>
              <a:t>Pagnan</a:t>
            </a:r>
            <a:r>
              <a:rPr lang="en-US" sz="1200" dirty="0">
                <a:solidFill>
                  <a:schemeClr val="bg1"/>
                </a:solidFill>
              </a:rPr>
              <a:t> A, et al. (2014). Am J Respir </a:t>
            </a:r>
            <a:r>
              <a:rPr lang="en-US" sz="1200" dirty="0" err="1">
                <a:solidFill>
                  <a:schemeClr val="bg1"/>
                </a:solidFill>
              </a:rPr>
              <a:t>Crit</a:t>
            </a:r>
            <a:r>
              <a:rPr lang="en-US" sz="1200" dirty="0">
                <a:solidFill>
                  <a:schemeClr val="bg1"/>
                </a:solidFill>
              </a:rPr>
              <a:t> Care Med; 189: 1277-1279.</a:t>
            </a:r>
          </a:p>
          <a:p>
            <a:pPr marL="342900" lvl="0" indent="-3429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den </a:t>
            </a:r>
            <a:r>
              <a:rPr lang="en-US" sz="1200" dirty="0" err="1">
                <a:solidFill>
                  <a:schemeClr val="bg1"/>
                </a:solidFill>
              </a:rPr>
              <a:t>Exter</a:t>
            </a:r>
            <a:r>
              <a:rPr lang="en-US" sz="1200" dirty="0">
                <a:solidFill>
                  <a:schemeClr val="bg1"/>
                </a:solidFill>
              </a:rPr>
              <a:t> PL, van Es J, Kroft LJ, et al..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Haemost</a:t>
            </a:r>
            <a:r>
              <a:rPr lang="en-US" sz="1200" dirty="0">
                <a:solidFill>
                  <a:schemeClr val="bg1"/>
                </a:solidFill>
              </a:rPr>
              <a:t> 2015; 114(1): 26-34.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1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9EDDB-4449-468C-A70E-4514789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71315" cy="1400530"/>
          </a:xfrm>
        </p:spPr>
        <p:txBody>
          <a:bodyPr/>
          <a:lstStyle/>
          <a:p>
            <a:r>
              <a:rPr lang="cs-CZ" dirty="0"/>
              <a:t>Porucha </a:t>
            </a:r>
            <a:r>
              <a:rPr lang="cs-CZ" sz="4400" dirty="0" err="1"/>
              <a:t>reperfuze</a:t>
            </a:r>
            <a:r>
              <a:rPr lang="cs-CZ" sz="4400" dirty="0"/>
              <a:t> </a:t>
            </a:r>
            <a:r>
              <a:rPr lang="cs-CZ" dirty="0"/>
              <a:t>- r</a:t>
            </a:r>
            <a:r>
              <a:rPr lang="cs-CZ" sz="4400" dirty="0"/>
              <a:t>izikové faktory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C365A-F0FB-4ADB-A1F6-A1FDD4DA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54" y="2120348"/>
            <a:ext cx="9903601" cy="3193775"/>
          </a:xfrm>
        </p:spPr>
        <p:txBody>
          <a:bodyPr>
            <a:normAutofit/>
          </a:bodyPr>
          <a:lstStyle/>
          <a:p>
            <a:pPr lvl="1"/>
            <a:r>
              <a:rPr lang="en-US" sz="2400" dirty="0" err="1"/>
              <a:t>vyšší</a:t>
            </a:r>
            <a:r>
              <a:rPr lang="en-US" sz="2400" dirty="0"/>
              <a:t> </a:t>
            </a:r>
            <a:r>
              <a:rPr lang="en-US" sz="2400" dirty="0" err="1"/>
              <a:t>hladina</a:t>
            </a:r>
            <a:r>
              <a:rPr lang="en-US" sz="2400" dirty="0"/>
              <a:t> TFPI a </a:t>
            </a:r>
            <a:r>
              <a:rPr lang="en-US" sz="2400" dirty="0" err="1"/>
              <a:t>vyšší</a:t>
            </a:r>
            <a:r>
              <a:rPr lang="en-US" sz="2400" dirty="0"/>
              <a:t> </a:t>
            </a:r>
            <a:r>
              <a:rPr lang="en-US" sz="2400" dirty="0" err="1"/>
              <a:t>hladina</a:t>
            </a:r>
            <a:r>
              <a:rPr lang="en-US" sz="2400" dirty="0"/>
              <a:t> </a:t>
            </a:r>
            <a:r>
              <a:rPr lang="en-US" sz="2400" dirty="0" err="1"/>
              <a:t>faktoru</a:t>
            </a:r>
            <a:r>
              <a:rPr lang="en-US" sz="2400" dirty="0"/>
              <a:t> VIII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cs-CZ" sz="2400" dirty="0">
                <a:solidFill>
                  <a:srgbClr val="00B0F0"/>
                </a:solidFill>
              </a:rPr>
              <a:t>1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cs-CZ" sz="2400" dirty="0">
                <a:solidFill>
                  <a:srgbClr val="00B0F0"/>
                </a:solidFill>
              </a:rPr>
              <a:t>2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endParaRPr lang="cs-CZ" sz="2400" dirty="0">
              <a:solidFill>
                <a:srgbClr val="00B0F0"/>
              </a:solidFill>
            </a:endParaRPr>
          </a:p>
          <a:p>
            <a:pPr lvl="1"/>
            <a:endParaRPr lang="cs-CZ" sz="2400" dirty="0"/>
          </a:p>
          <a:p>
            <a:pPr lvl="1"/>
            <a:r>
              <a:rPr lang="cs-CZ" sz="2400" i="1" dirty="0"/>
              <a:t>Nebyla prokázána souvislost poruchy </a:t>
            </a:r>
            <a:r>
              <a:rPr lang="cs-CZ" sz="2400" i="1" dirty="0" err="1"/>
              <a:t>reperfuze</a:t>
            </a:r>
            <a:r>
              <a:rPr lang="cs-CZ" sz="2400" i="1" dirty="0"/>
              <a:t> s </a:t>
            </a:r>
            <a:r>
              <a:rPr lang="en-US" sz="2400" i="1" dirty="0" err="1"/>
              <a:t>vyšší</a:t>
            </a:r>
            <a:r>
              <a:rPr lang="en-US" sz="2400" i="1" dirty="0"/>
              <a:t> </a:t>
            </a:r>
            <a:r>
              <a:rPr lang="en-US" sz="2400" i="1" dirty="0" err="1"/>
              <a:t>hladin</a:t>
            </a:r>
            <a:r>
              <a:rPr lang="cs-CZ" sz="2400" i="1" dirty="0"/>
              <a:t>ou</a:t>
            </a:r>
            <a:r>
              <a:rPr lang="en-US" sz="2400" i="1" dirty="0"/>
              <a:t> </a:t>
            </a:r>
            <a:r>
              <a:rPr lang="en-US" sz="2400" i="1" dirty="0" err="1"/>
              <a:t>trombocytů</a:t>
            </a:r>
            <a:r>
              <a:rPr lang="es-ES_tradnl" sz="2400" i="1" dirty="0"/>
              <a:t>, D-dimer</a:t>
            </a:r>
            <a:r>
              <a:rPr lang="en-US" sz="2400" i="1" dirty="0"/>
              <a:t>ů, </a:t>
            </a:r>
            <a:r>
              <a:rPr lang="en-US" sz="2400" i="1" dirty="0" err="1"/>
              <a:t>vyšší</a:t>
            </a:r>
            <a:r>
              <a:rPr lang="en-US" sz="2400" i="1" dirty="0"/>
              <a:t> </a:t>
            </a:r>
            <a:r>
              <a:rPr lang="en-US" sz="2400" i="1" dirty="0" err="1"/>
              <a:t>hladina</a:t>
            </a:r>
            <a:r>
              <a:rPr lang="en-US" sz="2400" i="1" dirty="0"/>
              <a:t> TAFI, TPA, PAI, </a:t>
            </a:r>
            <a:r>
              <a:rPr lang="en-US" sz="2400" i="1" dirty="0" err="1"/>
              <a:t>přítomnost</a:t>
            </a:r>
            <a:r>
              <a:rPr lang="cs-CZ" sz="2400" i="1" dirty="0"/>
              <a:t>í </a:t>
            </a:r>
            <a:r>
              <a:rPr lang="en-US" sz="2400" i="1" dirty="0" err="1"/>
              <a:t>antifosfolipidových</a:t>
            </a:r>
            <a:r>
              <a:rPr lang="en-US" sz="2400" i="1" dirty="0"/>
              <a:t> </a:t>
            </a:r>
            <a:r>
              <a:rPr lang="en-US" sz="2400" i="1" dirty="0" err="1"/>
              <a:t>protilátek</a:t>
            </a:r>
            <a:r>
              <a:rPr lang="en-US" sz="2400" i="1" dirty="0"/>
              <a:t> deficit</a:t>
            </a:r>
            <a:r>
              <a:rPr lang="cs-CZ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proteinu</a:t>
            </a:r>
            <a:r>
              <a:rPr lang="en-US" sz="2400" i="1" dirty="0"/>
              <a:t> C, </a:t>
            </a:r>
            <a:r>
              <a:rPr lang="en-US" sz="2400" i="1" dirty="0" err="1"/>
              <a:t>proteinu</a:t>
            </a:r>
            <a:r>
              <a:rPr lang="en-US" sz="2400" i="1" dirty="0"/>
              <a:t> S, </a:t>
            </a:r>
            <a:r>
              <a:rPr lang="en-US" sz="2400" i="1" dirty="0" err="1"/>
              <a:t>antitrombinu</a:t>
            </a:r>
            <a:r>
              <a:rPr lang="en-US" sz="2400" i="1" dirty="0"/>
              <a:t>, </a:t>
            </a:r>
            <a:r>
              <a:rPr lang="en-US" sz="2400" i="1" dirty="0" err="1"/>
              <a:t>Leidensk</a:t>
            </a:r>
            <a:r>
              <a:rPr lang="cs-CZ" sz="2400" i="1" dirty="0"/>
              <a:t>ou</a:t>
            </a:r>
            <a:r>
              <a:rPr lang="en-US" sz="2400" i="1" dirty="0"/>
              <a:t> </a:t>
            </a:r>
            <a:r>
              <a:rPr lang="en-US" sz="2400" i="1" dirty="0" err="1"/>
              <a:t>mutac</a:t>
            </a:r>
            <a:r>
              <a:rPr lang="cs-CZ" sz="2400" i="1" dirty="0"/>
              <a:t>í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cs-CZ" sz="2400" dirty="0">
                <a:solidFill>
                  <a:srgbClr val="00B0F0"/>
                </a:solidFill>
              </a:rPr>
              <a:t>1,2</a:t>
            </a:r>
            <a:r>
              <a:rPr lang="en-US" sz="2400" dirty="0">
                <a:solidFill>
                  <a:srgbClr val="00B0F0"/>
                </a:solidFill>
              </a:rPr>
              <a:t>,</a:t>
            </a:r>
            <a:r>
              <a:rPr lang="cs-CZ" sz="2400" dirty="0">
                <a:solidFill>
                  <a:srgbClr val="00B0F0"/>
                </a:solidFill>
              </a:rPr>
              <a:t>3,4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endParaRPr lang="cs-CZ" sz="24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79FC36-A74D-49C1-8953-7AEB9B541FEA}"/>
              </a:ext>
            </a:extLst>
          </p:cNvPr>
          <p:cNvSpPr txBox="1"/>
          <p:nvPr/>
        </p:nvSpPr>
        <p:spPr>
          <a:xfrm>
            <a:off x="645129" y="5170408"/>
            <a:ext cx="10389704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Sanchez O, </a:t>
            </a:r>
            <a:r>
              <a:rPr lang="en-US" sz="1200" dirty="0" err="1">
                <a:solidFill>
                  <a:schemeClr val="bg1"/>
                </a:solidFill>
              </a:rPr>
              <a:t>Helley</a:t>
            </a:r>
            <a:r>
              <a:rPr lang="en-US" sz="1200" dirty="0">
                <a:solidFill>
                  <a:schemeClr val="bg1"/>
                </a:solidFill>
              </a:rPr>
              <a:t> D, </a:t>
            </a:r>
            <a:r>
              <a:rPr lang="en-US" sz="1200" dirty="0" err="1">
                <a:solidFill>
                  <a:schemeClr val="bg1"/>
                </a:solidFill>
              </a:rPr>
              <a:t>Couchon</a:t>
            </a:r>
            <a:r>
              <a:rPr lang="en-US" sz="1200" dirty="0">
                <a:solidFill>
                  <a:schemeClr val="bg1"/>
                </a:solidFill>
              </a:rPr>
              <a:t> S, et al. Perfusion defects after pulmonary embolism: risk factors and clinical significance. J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Haemost</a:t>
            </a:r>
            <a:r>
              <a:rPr lang="en-US" sz="1200" dirty="0">
                <a:solidFill>
                  <a:schemeClr val="bg1"/>
                </a:solidFill>
              </a:rPr>
              <a:t> 2010; 8(6): 1248–1255. </a:t>
            </a:r>
            <a:endParaRPr lang="cs-CZ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86.	Alonso-Martínez JL, </a:t>
            </a:r>
            <a:r>
              <a:rPr lang="en-US" sz="1200" dirty="0" err="1">
                <a:solidFill>
                  <a:schemeClr val="bg1"/>
                </a:solidFill>
              </a:rPr>
              <a:t>Anniccherico</a:t>
            </a:r>
            <a:r>
              <a:rPr lang="en-US" sz="1200" dirty="0">
                <a:solidFill>
                  <a:schemeClr val="bg1"/>
                </a:solidFill>
              </a:rPr>
              <a:t>-Sánchez FJ, </a:t>
            </a:r>
            <a:r>
              <a:rPr lang="en-US" sz="1200" dirty="0" err="1">
                <a:solidFill>
                  <a:schemeClr val="bg1"/>
                </a:solidFill>
              </a:rPr>
              <a:t>Urbieta-Echezarreta</a:t>
            </a:r>
            <a:r>
              <a:rPr lang="en-US" sz="1200" dirty="0">
                <a:solidFill>
                  <a:schemeClr val="bg1"/>
                </a:solidFill>
              </a:rPr>
              <a:t> MA, at al. Residual pulmonary </a:t>
            </a:r>
            <a:r>
              <a:rPr lang="en-US" sz="1200" dirty="0" err="1">
                <a:solidFill>
                  <a:schemeClr val="bg1"/>
                </a:solidFill>
              </a:rPr>
              <a:t>thromboemboli</a:t>
            </a:r>
            <a:r>
              <a:rPr lang="en-US" sz="1200" dirty="0">
                <a:solidFill>
                  <a:schemeClr val="bg1"/>
                </a:solidFill>
              </a:rPr>
              <a:t> after acute pulmonary embolism. Eur J Intern Med 2012; 23(4): 379-83.</a:t>
            </a:r>
          </a:p>
          <a:p>
            <a:pPr marL="342900" indent="-342900">
              <a:buFontTx/>
              <a:buAutoNum type="arabicPeriod"/>
            </a:pPr>
            <a:r>
              <a:rPr lang="cs-CZ" sz="1200" dirty="0">
                <a:solidFill>
                  <a:schemeClr val="bg1"/>
                </a:solidFill>
              </a:rPr>
              <a:t>P</a:t>
            </a:r>
            <a:r>
              <a:rPr lang="en-US" sz="1200" dirty="0" err="1">
                <a:solidFill>
                  <a:schemeClr val="bg1"/>
                </a:solidFill>
              </a:rPr>
              <a:t>esavento</a:t>
            </a:r>
            <a:r>
              <a:rPr lang="en-US" sz="1200" dirty="0">
                <a:solidFill>
                  <a:schemeClr val="bg1"/>
                </a:solidFill>
              </a:rPr>
              <a:t> R, </a:t>
            </a:r>
            <a:r>
              <a:rPr lang="en-US" sz="1200" dirty="0" err="1">
                <a:solidFill>
                  <a:schemeClr val="bg1"/>
                </a:solidFill>
              </a:rPr>
              <a:t>Filippi</a:t>
            </a:r>
            <a:r>
              <a:rPr lang="en-US" sz="1200" dirty="0">
                <a:solidFill>
                  <a:schemeClr val="bg1"/>
                </a:solidFill>
              </a:rPr>
              <a:t> L, </a:t>
            </a:r>
            <a:r>
              <a:rPr lang="en-US" sz="1200" dirty="0" err="1">
                <a:solidFill>
                  <a:schemeClr val="bg1"/>
                </a:solidFill>
              </a:rPr>
              <a:t>Pagnan</a:t>
            </a:r>
            <a:r>
              <a:rPr lang="en-US" sz="1200" dirty="0">
                <a:solidFill>
                  <a:schemeClr val="bg1"/>
                </a:solidFill>
              </a:rPr>
              <a:t> A, et al. (2014) Unexpectedly high recanalization rate in patients with pulmonary embolism treated with anticoagulants alone. Am J Respir </a:t>
            </a:r>
            <a:r>
              <a:rPr lang="en-US" sz="1200" dirty="0" err="1">
                <a:solidFill>
                  <a:schemeClr val="bg1"/>
                </a:solidFill>
              </a:rPr>
              <a:t>Crit</a:t>
            </a:r>
            <a:r>
              <a:rPr lang="en-US" sz="1200" dirty="0">
                <a:solidFill>
                  <a:schemeClr val="bg1"/>
                </a:solidFill>
              </a:rPr>
              <a:t> Care Med; 189: 1277-1279.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den </a:t>
            </a:r>
            <a:r>
              <a:rPr lang="en-US" sz="1200" dirty="0" err="1">
                <a:solidFill>
                  <a:schemeClr val="bg1"/>
                </a:solidFill>
              </a:rPr>
              <a:t>Exter</a:t>
            </a:r>
            <a:r>
              <a:rPr lang="en-US" sz="1200" dirty="0">
                <a:solidFill>
                  <a:schemeClr val="bg1"/>
                </a:solidFill>
              </a:rPr>
              <a:t> PL, van Es J, Kroft LJ, et al. (2015) Thromboembolic resolution assessed by CT pulmonary angiography after treatment for acute pulmonary embolism.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Haemost</a:t>
            </a:r>
            <a:r>
              <a:rPr lang="en-US" sz="1200" dirty="0">
                <a:solidFill>
                  <a:schemeClr val="bg1"/>
                </a:solidFill>
              </a:rPr>
              <a:t> 2015; 114(1): 26-34.</a:t>
            </a:r>
          </a:p>
        </p:txBody>
      </p:sp>
    </p:spTree>
    <p:extLst>
      <p:ext uri="{BB962C8B-B14F-4D97-AF65-F5344CB8AC3E}">
        <p14:creationId xmlns:p14="http://schemas.microsoft.com/office/powerpoint/2010/main" val="360411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AC45467-6527-4143-A11F-73A67E0F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1" y="1780105"/>
            <a:ext cx="10058141" cy="47782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883633-82FA-4896-B2F5-1F73ECF3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23" y="299607"/>
            <a:ext cx="10117289" cy="1400530"/>
          </a:xfrm>
        </p:spPr>
        <p:txBody>
          <a:bodyPr/>
          <a:lstStyle/>
          <a:p>
            <a:r>
              <a:rPr lang="cs-CZ" dirty="0"/>
              <a:t>Srovnání pacientů s kompletní </a:t>
            </a:r>
            <a:r>
              <a:rPr lang="cs-CZ" dirty="0" err="1"/>
              <a:t>reperfuzí</a:t>
            </a:r>
            <a:r>
              <a:rPr lang="cs-CZ" dirty="0"/>
              <a:t> a bez </a:t>
            </a:r>
            <a:r>
              <a:rPr lang="cs-CZ" dirty="0" err="1"/>
              <a:t>reperfuze</a:t>
            </a:r>
            <a:r>
              <a:rPr lang="cs-CZ" dirty="0"/>
              <a:t> po 24 měsíci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5729F29B-08B7-4284-A5C0-15EAD5FF60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94574" y="1785984"/>
          <a:ext cx="1240638" cy="4236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0638">
                  <a:extLst>
                    <a:ext uri="{9D8B030D-6E8A-4147-A177-3AD203B41FA5}">
                      <a16:colId xmlns:a16="http://schemas.microsoft.com/office/drawing/2014/main" val="229178068"/>
                    </a:ext>
                  </a:extLst>
                </a:gridCol>
              </a:tblGrid>
              <a:tr h="2238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4816999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0,02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316332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0,77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9186556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0,323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67086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0,026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8630579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0,031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40083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0,763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1398564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0,044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9501356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334477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0,999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582281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</a:rPr>
                        <a:t>0,062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5141683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0,01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851515"/>
                  </a:ext>
                </a:extLst>
              </a:tr>
            </a:tbl>
          </a:graphicData>
        </a:graphic>
      </p:graphicFrame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BF61CCAE-1150-4FA9-B184-9EBCC2DE7A1B}"/>
              </a:ext>
            </a:extLst>
          </p:cNvPr>
          <p:cNvSpPr/>
          <p:nvPr/>
        </p:nvSpPr>
        <p:spPr>
          <a:xfrm>
            <a:off x="1659834" y="3441274"/>
            <a:ext cx="2736573" cy="3975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101772D-E47A-40C6-B3F3-8100466437F6}"/>
              </a:ext>
            </a:extLst>
          </p:cNvPr>
          <p:cNvSpPr/>
          <p:nvPr/>
        </p:nvSpPr>
        <p:spPr>
          <a:xfrm>
            <a:off x="1441172" y="4169249"/>
            <a:ext cx="2955235" cy="3975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BE68BA7-002A-4A18-9B5C-3B7A3483B04F}"/>
              </a:ext>
            </a:extLst>
          </p:cNvPr>
          <p:cNvSpPr/>
          <p:nvPr/>
        </p:nvSpPr>
        <p:spPr>
          <a:xfrm>
            <a:off x="1273944" y="5624836"/>
            <a:ext cx="3127512" cy="3975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9D6C808F-E0DC-4046-A006-4BEE50C203C5}"/>
              </a:ext>
            </a:extLst>
          </p:cNvPr>
          <p:cNvSpPr/>
          <p:nvPr/>
        </p:nvSpPr>
        <p:spPr>
          <a:xfrm>
            <a:off x="3135120" y="1984875"/>
            <a:ext cx="1323482" cy="3975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C1B1F60-3BEF-4E45-BFAC-7D5D1BBC36FB}"/>
              </a:ext>
            </a:extLst>
          </p:cNvPr>
          <p:cNvSpPr/>
          <p:nvPr/>
        </p:nvSpPr>
        <p:spPr>
          <a:xfrm>
            <a:off x="735981" y="6328337"/>
            <a:ext cx="1046908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1.  </a:t>
            </a:r>
            <a:r>
              <a:rPr lang="cs-CZ" sz="1200" dirty="0" err="1">
                <a:solidFill>
                  <a:schemeClr val="bg1"/>
                </a:solidFill>
              </a:rPr>
              <a:t>Mrozek</a:t>
            </a:r>
            <a:r>
              <a:rPr lang="cs-CZ" sz="1200" dirty="0">
                <a:solidFill>
                  <a:schemeClr val="bg1"/>
                </a:solidFill>
              </a:rPr>
              <a:t> J, Petrova J, </a:t>
            </a:r>
            <a:r>
              <a:rPr lang="cs-CZ" sz="1200" dirty="0" err="1">
                <a:solidFill>
                  <a:schemeClr val="bg1"/>
                </a:solidFill>
              </a:rPr>
              <a:t>Vaclavkova</a:t>
            </a:r>
            <a:r>
              <a:rPr lang="cs-CZ" sz="1200" dirty="0">
                <a:solidFill>
                  <a:schemeClr val="bg1"/>
                </a:solidFill>
              </a:rPr>
              <a:t> J et al. </a:t>
            </a:r>
            <a:r>
              <a:rPr lang="en-US" sz="1200" dirty="0">
                <a:solidFill>
                  <a:schemeClr val="bg1"/>
                </a:solidFill>
              </a:rPr>
              <a:t>Reperfusion after Pulmonary Embolism </a:t>
            </a:r>
            <a:r>
              <a:rPr lang="cs-CZ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Long Term Follow-up, Risk Factors, Clinical Impact.   Biomed Pap Med Fac Univ </a:t>
            </a:r>
            <a:r>
              <a:rPr lang="en-US" sz="1200" dirty="0" err="1">
                <a:solidFill>
                  <a:schemeClr val="bg1"/>
                </a:solidFill>
              </a:rPr>
              <a:t>Palacky</a:t>
            </a:r>
            <a:r>
              <a:rPr lang="en-US" sz="1200" dirty="0">
                <a:solidFill>
                  <a:schemeClr val="bg1"/>
                </a:solidFill>
              </a:rPr>
              <a:t> Olomouc Czech Repub. 2018; 162(2): 121-126  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9EDDB-4449-468C-A70E-4514789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5415"/>
          </a:xfrm>
        </p:spPr>
        <p:txBody>
          <a:bodyPr/>
          <a:lstStyle/>
          <a:p>
            <a:r>
              <a:rPr lang="cs-CZ" dirty="0"/>
              <a:t>Porucha </a:t>
            </a:r>
            <a:r>
              <a:rPr lang="cs-CZ" sz="4400" dirty="0" err="1"/>
              <a:t>reperfuze</a:t>
            </a:r>
            <a:r>
              <a:rPr lang="cs-CZ" sz="4400" dirty="0"/>
              <a:t>  </a:t>
            </a:r>
            <a:r>
              <a:rPr lang="cs-CZ" dirty="0"/>
              <a:t>- následky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C365A-F0FB-4ADB-A1F6-A1FDD4DA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51" y="2115132"/>
            <a:ext cx="7465201" cy="3318259"/>
          </a:xfrm>
        </p:spPr>
        <p:txBody>
          <a:bodyPr>
            <a:noAutofit/>
          </a:bodyPr>
          <a:lstStyle/>
          <a:p>
            <a:r>
              <a:rPr lang="cs-CZ" sz="2400" dirty="0"/>
              <a:t>Volná korelace s echokardiografickými známkami přetrvávajícího vyššího tlaku v plicnici a s přetrvávající dilatací a dysfunkcí pravé komory </a:t>
            </a:r>
            <a:r>
              <a:rPr lang="cs-CZ" sz="2400" dirty="0">
                <a:solidFill>
                  <a:srgbClr val="00B0F0"/>
                </a:solidFill>
              </a:rPr>
              <a:t>(1,2,3)  </a:t>
            </a:r>
          </a:p>
          <a:p>
            <a:r>
              <a:rPr lang="cs-CZ" sz="2400" dirty="0"/>
              <a:t>Volná korelace s horší funkční zdatností </a:t>
            </a:r>
            <a:r>
              <a:rPr lang="cs-CZ" sz="2400" dirty="0">
                <a:solidFill>
                  <a:srgbClr val="00B0F0"/>
                </a:solidFill>
              </a:rPr>
              <a:t>(2,4)</a:t>
            </a:r>
          </a:p>
          <a:p>
            <a:r>
              <a:rPr lang="en-US" sz="2400" dirty="0" err="1"/>
              <a:t>nebyla</a:t>
            </a:r>
            <a:r>
              <a:rPr lang="en-US" sz="2400" dirty="0"/>
              <a:t> </a:t>
            </a:r>
            <a:r>
              <a:rPr lang="en-US" sz="2400" dirty="0" err="1"/>
              <a:t>prokázána</a:t>
            </a:r>
            <a:r>
              <a:rPr lang="en-US" sz="2400" dirty="0"/>
              <a:t> </a:t>
            </a:r>
            <a:r>
              <a:rPr lang="cs-CZ" sz="2400" dirty="0"/>
              <a:t>vztah </a:t>
            </a:r>
            <a:r>
              <a:rPr lang="es-ES_tradnl" sz="2400" dirty="0"/>
              <a:t>p</a:t>
            </a:r>
            <a:r>
              <a:rPr lang="en-US" sz="2400" dirty="0" err="1"/>
              <a:t>řetrvávajících</a:t>
            </a:r>
            <a:r>
              <a:rPr lang="en-US" sz="2400" dirty="0"/>
              <a:t> </a:t>
            </a:r>
            <a:r>
              <a:rPr lang="en-US" sz="2400" dirty="0" err="1"/>
              <a:t>defektů</a:t>
            </a:r>
            <a:r>
              <a:rPr lang="en-US" sz="2400" dirty="0"/>
              <a:t> s </a:t>
            </a:r>
            <a:r>
              <a:rPr lang="en-US" sz="2400" dirty="0" err="1"/>
              <a:t>horší</a:t>
            </a:r>
            <a:r>
              <a:rPr lang="en-US" sz="2400" dirty="0"/>
              <a:t> </a:t>
            </a:r>
            <a:r>
              <a:rPr lang="en-US" sz="2400" dirty="0" err="1"/>
              <a:t>prognó</a:t>
            </a:r>
            <a:r>
              <a:rPr lang="pt-PT" sz="2400" dirty="0"/>
              <a:t>zou pacient</a:t>
            </a:r>
            <a:r>
              <a:rPr lang="en-US" sz="2400" dirty="0"/>
              <a:t>ů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vyšší</a:t>
            </a:r>
            <a:r>
              <a:rPr lang="en-US" sz="2400" dirty="0"/>
              <a:t> </a:t>
            </a:r>
            <a:r>
              <a:rPr lang="en-US" sz="2400" dirty="0" err="1"/>
              <a:t>četností</a:t>
            </a:r>
            <a:r>
              <a:rPr lang="en-US" sz="2400" dirty="0"/>
              <a:t> </a:t>
            </a:r>
            <a:r>
              <a:rPr lang="en-US" sz="2400" dirty="0" err="1"/>
              <a:t>recidivy</a:t>
            </a:r>
            <a:r>
              <a:rPr lang="en-US" sz="2400" dirty="0"/>
              <a:t> PE </a:t>
            </a:r>
            <a:r>
              <a:rPr lang="cs-CZ" sz="2400" dirty="0">
                <a:solidFill>
                  <a:srgbClr val="00B0F0"/>
                </a:solidFill>
              </a:rPr>
              <a:t>(3,4)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79FC36-A74D-49C1-8953-7AEB9B541FEA}"/>
              </a:ext>
            </a:extLst>
          </p:cNvPr>
          <p:cNvSpPr txBox="1"/>
          <p:nvPr/>
        </p:nvSpPr>
        <p:spPr>
          <a:xfrm>
            <a:off x="646111" y="5682023"/>
            <a:ext cx="7465201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Ribeiro A, </a:t>
            </a:r>
            <a:r>
              <a:rPr lang="en-US" sz="1200" dirty="0" err="1">
                <a:solidFill>
                  <a:schemeClr val="bg1"/>
                </a:solidFill>
              </a:rPr>
              <a:t>Lindmarker</a:t>
            </a:r>
            <a:r>
              <a:rPr lang="en-US" sz="1200" dirty="0">
                <a:solidFill>
                  <a:schemeClr val="bg1"/>
                </a:solidFill>
              </a:rPr>
              <a:t> P, </a:t>
            </a:r>
            <a:r>
              <a:rPr lang="en-US" sz="1200" dirty="0" err="1">
                <a:solidFill>
                  <a:schemeClr val="bg1"/>
                </a:solidFill>
              </a:rPr>
              <a:t>Johnsson</a:t>
            </a:r>
            <a:r>
              <a:rPr lang="en-US" sz="1200" dirty="0">
                <a:solidFill>
                  <a:schemeClr val="bg1"/>
                </a:solidFill>
              </a:rPr>
              <a:t> H, et al. 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J Intern Med 1999; 245(6): 601-10.</a:t>
            </a:r>
            <a:endParaRPr lang="cs-CZ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Sanchez O, </a:t>
            </a:r>
            <a:r>
              <a:rPr lang="en-US" sz="1200" dirty="0" err="1">
                <a:solidFill>
                  <a:schemeClr val="bg1"/>
                </a:solidFill>
              </a:rPr>
              <a:t>Helley</a:t>
            </a:r>
            <a:r>
              <a:rPr lang="en-US" sz="1200" dirty="0">
                <a:solidFill>
                  <a:schemeClr val="bg1"/>
                </a:solidFill>
              </a:rPr>
              <a:t> D, </a:t>
            </a:r>
            <a:r>
              <a:rPr lang="en-US" sz="1200" dirty="0" err="1">
                <a:solidFill>
                  <a:schemeClr val="bg1"/>
                </a:solidFill>
              </a:rPr>
              <a:t>Couchon</a:t>
            </a:r>
            <a:r>
              <a:rPr lang="en-US" sz="1200" dirty="0">
                <a:solidFill>
                  <a:schemeClr val="bg1"/>
                </a:solidFill>
              </a:rPr>
              <a:t> S, et al. J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Haemost</a:t>
            </a:r>
            <a:r>
              <a:rPr lang="en-US" sz="1200" dirty="0">
                <a:solidFill>
                  <a:schemeClr val="bg1"/>
                </a:solidFill>
              </a:rPr>
              <a:t> 2010; 8(6): 1248–1255.</a:t>
            </a:r>
            <a:endParaRPr lang="cs-CZ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den </a:t>
            </a:r>
            <a:r>
              <a:rPr lang="en-US" sz="1200" dirty="0" err="1">
                <a:solidFill>
                  <a:schemeClr val="bg1"/>
                </a:solidFill>
              </a:rPr>
              <a:t>Exter</a:t>
            </a:r>
            <a:r>
              <a:rPr lang="en-US" sz="1200" dirty="0">
                <a:solidFill>
                  <a:schemeClr val="bg1"/>
                </a:solidFill>
              </a:rPr>
              <a:t> PL, van Es J, Kroft LJ, et al</a:t>
            </a:r>
            <a:r>
              <a:rPr lang="cs-CZ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Haemost</a:t>
            </a:r>
            <a:r>
              <a:rPr lang="en-US" sz="1200" dirty="0">
                <a:solidFill>
                  <a:schemeClr val="bg1"/>
                </a:solidFill>
              </a:rPr>
              <a:t> 2015; 114(1): 26-34.</a:t>
            </a:r>
          </a:p>
          <a:p>
            <a:pPr marL="342900" indent="-342900">
              <a:buFontTx/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Choi</a:t>
            </a:r>
            <a:r>
              <a:rPr lang="cs-CZ" sz="1200" dirty="0">
                <a:solidFill>
                  <a:schemeClr val="bg1"/>
                </a:solidFill>
              </a:rPr>
              <a:t> KJ1,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cs-CZ" sz="1200" dirty="0">
                <a:solidFill>
                  <a:schemeClr val="bg1"/>
                </a:solidFill>
              </a:rPr>
              <a:t>Cha SI,</a:t>
            </a:r>
            <a:r>
              <a:rPr lang="en-US" sz="1200" dirty="0">
                <a:solidFill>
                  <a:schemeClr val="bg1"/>
                </a:solidFill>
              </a:rPr>
              <a:t> Shin KM, et al. Blood Coagulation &amp; Fibrinolysis 2016; 27(3): 294–</a:t>
            </a:r>
            <a:r>
              <a:rPr lang="cs-CZ" sz="1200" dirty="0">
                <a:solidFill>
                  <a:schemeClr val="bg1"/>
                </a:solidFill>
              </a:rPr>
              <a:t>300.</a:t>
            </a:r>
          </a:p>
          <a:p>
            <a:pPr marL="342900" indent="-342900">
              <a:buFontTx/>
              <a:buAutoNum type="arabicPeriod"/>
            </a:pP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037D62-0806-4013-9A02-5CA9B749C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3" t="20758" r="14782" b="6580"/>
          <a:stretch/>
        </p:blipFill>
        <p:spPr>
          <a:xfrm>
            <a:off x="8242751" y="1616765"/>
            <a:ext cx="3747707" cy="47655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EE5689A-E5C8-41C1-A72F-5CCCAF7CFCAB}"/>
              </a:ext>
            </a:extLst>
          </p:cNvPr>
          <p:cNvSpPr txBox="1"/>
          <p:nvPr/>
        </p:nvSpPr>
        <p:spPr>
          <a:xfrm>
            <a:off x="8242852" y="6402124"/>
            <a:ext cx="3747706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Ribeiro</a:t>
            </a:r>
            <a:r>
              <a:rPr lang="cs-CZ" sz="1200" dirty="0">
                <a:solidFill>
                  <a:schemeClr val="bg1"/>
                </a:solidFill>
              </a:rPr>
              <a:t> A et al , J </a:t>
            </a:r>
            <a:r>
              <a:rPr lang="cs-CZ" sz="1200" dirty="0" err="1">
                <a:solidFill>
                  <a:schemeClr val="bg1"/>
                </a:solidFill>
              </a:rPr>
              <a:t>InternMed</a:t>
            </a:r>
            <a:r>
              <a:rPr lang="cs-CZ" sz="1200" dirty="0">
                <a:solidFill>
                  <a:schemeClr val="bg1"/>
                </a:solidFill>
              </a:rPr>
              <a:t> 1999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0989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0EE48-8FDB-47EB-82CD-5B5F4B86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Porucha </a:t>
            </a:r>
            <a:r>
              <a:rPr lang="cs-CZ" sz="4400" dirty="0" err="1"/>
              <a:t>reperfuze</a:t>
            </a:r>
            <a:r>
              <a:rPr lang="cs-CZ" sz="4400" dirty="0"/>
              <a:t> </a:t>
            </a:r>
            <a:br>
              <a:rPr lang="cs-CZ" sz="4400" dirty="0"/>
            </a:br>
            <a:r>
              <a:rPr lang="cs-CZ" dirty="0"/>
              <a:t>- první krok k rozvoji CTEPH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BE0E2-EA12-4215-8BD2-90A183AA8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53F784-2977-41A0-BFCE-7513239AC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" y="2011451"/>
            <a:ext cx="8088531" cy="44986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38597A-DF96-42A0-9FC7-447C83C9CDDF}"/>
              </a:ext>
            </a:extLst>
          </p:cNvPr>
          <p:cNvSpPr txBox="1"/>
          <p:nvPr/>
        </p:nvSpPr>
        <p:spPr>
          <a:xfrm>
            <a:off x="646111" y="6553206"/>
            <a:ext cx="11174828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Klok</a:t>
            </a:r>
            <a:r>
              <a:rPr lang="cs-CZ" sz="1200" dirty="0">
                <a:solidFill>
                  <a:schemeClr val="bg1"/>
                </a:solidFill>
              </a:rPr>
              <a:t> FA, van der </a:t>
            </a:r>
            <a:r>
              <a:rPr lang="cs-CZ" sz="1200" dirty="0" err="1">
                <a:solidFill>
                  <a:schemeClr val="bg1"/>
                </a:solidFill>
              </a:rPr>
              <a:t>Hulle</a:t>
            </a:r>
            <a:r>
              <a:rPr lang="cs-CZ" sz="1200" dirty="0">
                <a:solidFill>
                  <a:schemeClr val="bg1"/>
                </a:solidFill>
              </a:rPr>
              <a:t> T, den </a:t>
            </a:r>
            <a:r>
              <a:rPr lang="cs-CZ" sz="1200" dirty="0" err="1">
                <a:solidFill>
                  <a:schemeClr val="bg1"/>
                </a:solidFill>
              </a:rPr>
              <a:t>Exter</a:t>
            </a:r>
            <a:r>
              <a:rPr lang="cs-CZ" sz="1200" dirty="0">
                <a:solidFill>
                  <a:schemeClr val="bg1"/>
                </a:solidFill>
              </a:rPr>
              <a:t> PL et al </a:t>
            </a:r>
            <a:r>
              <a:rPr lang="cs-CZ" sz="1200" dirty="0" err="1">
                <a:solidFill>
                  <a:schemeClr val="bg1"/>
                </a:solidFill>
              </a:rPr>
              <a:t>The</a:t>
            </a:r>
            <a:r>
              <a:rPr lang="cs-CZ" sz="1200" dirty="0">
                <a:solidFill>
                  <a:schemeClr val="bg1"/>
                </a:solidFill>
              </a:rPr>
              <a:t> post -PE  syndrome: a </a:t>
            </a:r>
            <a:r>
              <a:rPr lang="cs-CZ" sz="1200" dirty="0" err="1">
                <a:solidFill>
                  <a:schemeClr val="bg1"/>
                </a:solidFill>
              </a:rPr>
              <a:t>new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concept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for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chronic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complications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of</a:t>
            </a:r>
            <a:r>
              <a:rPr lang="cs-CZ" sz="1200" dirty="0">
                <a:solidFill>
                  <a:schemeClr val="bg1"/>
                </a:solidFill>
              </a:rPr>
              <a:t> PE </a:t>
            </a:r>
            <a:r>
              <a:rPr lang="cs-CZ" sz="1200" dirty="0" err="1">
                <a:solidFill>
                  <a:schemeClr val="bg1"/>
                </a:solidFill>
              </a:rPr>
              <a:t>Blood</a:t>
            </a:r>
            <a:r>
              <a:rPr lang="cs-CZ" sz="1200" dirty="0">
                <a:solidFill>
                  <a:schemeClr val="bg1"/>
                </a:solidFill>
              </a:rPr>
              <a:t>  </a:t>
            </a:r>
            <a:r>
              <a:rPr lang="cs-CZ" sz="1200" dirty="0" err="1">
                <a:solidFill>
                  <a:schemeClr val="bg1"/>
                </a:solidFill>
              </a:rPr>
              <a:t>Reviews</a:t>
            </a:r>
            <a:r>
              <a:rPr lang="cs-CZ" sz="1200" dirty="0">
                <a:solidFill>
                  <a:schemeClr val="bg1"/>
                </a:solidFill>
              </a:rPr>
              <a:t> 28 (2014): 221-226</a:t>
            </a:r>
          </a:p>
        </p:txBody>
      </p:sp>
    </p:spTree>
    <p:extLst>
      <p:ext uri="{BB962C8B-B14F-4D97-AF65-F5344CB8AC3E}">
        <p14:creationId xmlns:p14="http://schemas.microsoft.com/office/powerpoint/2010/main" val="180867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4081E-C18E-4ABD-9AC7-5ADF0F36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26602" cy="1400530"/>
          </a:xfrm>
        </p:spPr>
        <p:txBody>
          <a:bodyPr/>
          <a:lstStyle/>
          <a:p>
            <a:r>
              <a:rPr lang="cs-CZ" dirty="0"/>
              <a:t>Chronická tromboembolická plicní hypertenze (CTEPH) -  patofyziologie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5D0333-6F94-4C79-BA52-E693D5235828}"/>
              </a:ext>
            </a:extLst>
          </p:cNvPr>
          <p:cNvSpPr/>
          <p:nvPr/>
        </p:nvSpPr>
        <p:spPr>
          <a:xfrm>
            <a:off x="658131" y="2116932"/>
            <a:ext cx="7099982" cy="483393"/>
          </a:xfrm>
          <a:prstGeom prst="rect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400" dirty="0"/>
              <a:t>Porucha rezoluce </a:t>
            </a:r>
            <a:r>
              <a:rPr lang="cs-CZ" sz="2400" dirty="0" err="1"/>
              <a:t>tromboembolů</a:t>
            </a:r>
            <a:endParaRPr lang="cs-CZ" sz="2400" dirty="0"/>
          </a:p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C71FC5-6F52-4445-92CB-38B88131DFA9}"/>
              </a:ext>
            </a:extLst>
          </p:cNvPr>
          <p:cNvSpPr/>
          <p:nvPr/>
        </p:nvSpPr>
        <p:spPr>
          <a:xfrm>
            <a:off x="646111" y="2864009"/>
            <a:ext cx="7099982" cy="483393"/>
          </a:xfrm>
          <a:prstGeom prst="rect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dirty="0"/>
              <a:t>Přetrvávající porucha </a:t>
            </a:r>
            <a:r>
              <a:rPr lang="cs-CZ" sz="2000" dirty="0" err="1"/>
              <a:t>perfuze</a:t>
            </a:r>
            <a:r>
              <a:rPr lang="cs-CZ" sz="2000" dirty="0"/>
              <a:t> postižených segmentů</a:t>
            </a:r>
          </a:p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C3A02D6-7DBF-4C50-ADE7-607B8F5D8ABF}"/>
              </a:ext>
            </a:extLst>
          </p:cNvPr>
          <p:cNvSpPr/>
          <p:nvPr/>
        </p:nvSpPr>
        <p:spPr>
          <a:xfrm>
            <a:off x="646111" y="3611086"/>
            <a:ext cx="7099982" cy="747077"/>
          </a:xfrm>
          <a:prstGeom prst="rect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dirty="0"/>
              <a:t>Následná cévní </a:t>
            </a:r>
            <a:r>
              <a:rPr lang="cs-CZ" sz="2000" dirty="0" err="1"/>
              <a:t>remodelace</a:t>
            </a:r>
            <a:r>
              <a:rPr lang="cs-CZ" sz="2000" dirty="0"/>
              <a:t> i původně nepostižených tepen ( otevření </a:t>
            </a:r>
            <a:r>
              <a:rPr lang="cs-CZ" sz="2000" dirty="0" err="1"/>
              <a:t>bronchopulm</a:t>
            </a:r>
            <a:r>
              <a:rPr lang="cs-CZ" sz="2000" dirty="0"/>
              <a:t>. kolaterál, </a:t>
            </a:r>
            <a:r>
              <a:rPr lang="cs-CZ" sz="2000" dirty="0" err="1"/>
              <a:t>shear</a:t>
            </a:r>
            <a:r>
              <a:rPr lang="cs-CZ" sz="2000" dirty="0"/>
              <a:t> stress..)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4E39AFA-FAE4-4AE1-AACD-63EF21F5BB80}"/>
              </a:ext>
            </a:extLst>
          </p:cNvPr>
          <p:cNvSpPr/>
          <p:nvPr/>
        </p:nvSpPr>
        <p:spPr>
          <a:xfrm>
            <a:off x="658131" y="4599145"/>
            <a:ext cx="7099982" cy="387193"/>
          </a:xfrm>
          <a:prstGeom prst="rect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400" dirty="0"/>
              <a:t>Plicní hypertenze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29D7D45-D8AB-4FE9-ABD1-A21DC88FEF07}"/>
              </a:ext>
            </a:extLst>
          </p:cNvPr>
          <p:cNvSpPr/>
          <p:nvPr/>
        </p:nvSpPr>
        <p:spPr>
          <a:xfrm>
            <a:off x="646111" y="5227320"/>
            <a:ext cx="7099982" cy="387193"/>
          </a:xfrm>
          <a:prstGeom prst="rect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400" dirty="0"/>
              <a:t>Dysfunkce a dilatace PK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1734D5E-00A4-4BC6-8423-4341DFDB0A04}"/>
              </a:ext>
            </a:extLst>
          </p:cNvPr>
          <p:cNvSpPr/>
          <p:nvPr/>
        </p:nvSpPr>
        <p:spPr>
          <a:xfrm>
            <a:off x="658131" y="5852317"/>
            <a:ext cx="7099982" cy="387193"/>
          </a:xfrm>
          <a:prstGeom prst="rect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400" dirty="0"/>
              <a:t>Srdeční selhání , smrt</a:t>
            </a:r>
          </a:p>
        </p:txBody>
      </p:sp>
      <p:sp>
        <p:nvSpPr>
          <p:cNvPr id="16" name="Šipka: zahnutá doleva 15">
            <a:extLst>
              <a:ext uri="{FF2B5EF4-FFF2-40B4-BE49-F238E27FC236}">
                <a16:creationId xmlns:a16="http://schemas.microsoft.com/office/drawing/2014/main" id="{3280C1F4-0951-4247-8BB5-55A4B3B288DD}"/>
              </a:ext>
            </a:extLst>
          </p:cNvPr>
          <p:cNvSpPr/>
          <p:nvPr/>
        </p:nvSpPr>
        <p:spPr>
          <a:xfrm>
            <a:off x="7872413" y="2358628"/>
            <a:ext cx="471487" cy="813197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Šipka: zahnutá doleva 16">
            <a:extLst>
              <a:ext uri="{FF2B5EF4-FFF2-40B4-BE49-F238E27FC236}">
                <a16:creationId xmlns:a16="http://schemas.microsoft.com/office/drawing/2014/main" id="{9E96FCBE-BC11-4ECC-A004-4657E5180014}"/>
              </a:ext>
            </a:extLst>
          </p:cNvPr>
          <p:cNvSpPr/>
          <p:nvPr/>
        </p:nvSpPr>
        <p:spPr>
          <a:xfrm>
            <a:off x="7886700" y="3270606"/>
            <a:ext cx="471487" cy="813197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pka: zahnutá doleva 17">
            <a:extLst>
              <a:ext uri="{FF2B5EF4-FFF2-40B4-BE49-F238E27FC236}">
                <a16:creationId xmlns:a16="http://schemas.microsoft.com/office/drawing/2014/main" id="{1BFDB24B-E7CF-444A-89D7-8029E1CF4F4B}"/>
              </a:ext>
            </a:extLst>
          </p:cNvPr>
          <p:cNvSpPr/>
          <p:nvPr/>
        </p:nvSpPr>
        <p:spPr>
          <a:xfrm>
            <a:off x="7886700" y="4135595"/>
            <a:ext cx="471487" cy="727947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Šipka: zahnutá doleva 18">
            <a:extLst>
              <a:ext uri="{FF2B5EF4-FFF2-40B4-BE49-F238E27FC236}">
                <a16:creationId xmlns:a16="http://schemas.microsoft.com/office/drawing/2014/main" id="{1D8A901C-D088-4E10-BAE6-9FCFEE5FF879}"/>
              </a:ext>
            </a:extLst>
          </p:cNvPr>
          <p:cNvSpPr/>
          <p:nvPr/>
        </p:nvSpPr>
        <p:spPr>
          <a:xfrm>
            <a:off x="7898720" y="4863542"/>
            <a:ext cx="471487" cy="637619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: zahnutá doleva 19">
            <a:extLst>
              <a:ext uri="{FF2B5EF4-FFF2-40B4-BE49-F238E27FC236}">
                <a16:creationId xmlns:a16="http://schemas.microsoft.com/office/drawing/2014/main" id="{E012A92A-8373-40E0-84DD-B2857379B2D4}"/>
              </a:ext>
            </a:extLst>
          </p:cNvPr>
          <p:cNvSpPr/>
          <p:nvPr/>
        </p:nvSpPr>
        <p:spPr>
          <a:xfrm>
            <a:off x="7886699" y="5501161"/>
            <a:ext cx="471487" cy="637619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98D30278-919B-493F-A808-86A620CE2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4549" y="4212397"/>
            <a:ext cx="3427266" cy="219288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5D8585C4-EBE5-4555-8A5C-3AD743917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941" y="1943512"/>
            <a:ext cx="3313059" cy="198555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BD43DBB-8E47-48D6-AD07-5B7A9F7EF52B}"/>
              </a:ext>
            </a:extLst>
          </p:cNvPr>
          <p:cNvSpPr txBox="1"/>
          <p:nvPr/>
        </p:nvSpPr>
        <p:spPr>
          <a:xfrm>
            <a:off x="646111" y="6504586"/>
            <a:ext cx="9785051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Podle </a:t>
            </a:r>
            <a:r>
              <a:rPr lang="fr-FR" sz="1200" dirty="0">
                <a:solidFill>
                  <a:schemeClr val="bg1"/>
                </a:solidFill>
              </a:rPr>
              <a:t>Simonneau G,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err="1">
                <a:solidFill>
                  <a:schemeClr val="bg1"/>
                </a:solidFill>
              </a:rPr>
              <a:t>Torbicki</a:t>
            </a:r>
            <a:r>
              <a:rPr lang="en-US" sz="1200" dirty="0">
                <a:solidFill>
                  <a:schemeClr val="bg1"/>
                </a:solidFill>
              </a:rPr>
              <a:t> A, </a:t>
            </a:r>
            <a:r>
              <a:rPr lang="en-US" sz="1200" dirty="0" err="1">
                <a:solidFill>
                  <a:schemeClr val="bg1"/>
                </a:solidFill>
              </a:rPr>
              <a:t>Dorfmüller</a:t>
            </a:r>
            <a:r>
              <a:rPr lang="en-US" sz="1200" dirty="0">
                <a:solidFill>
                  <a:schemeClr val="bg1"/>
                </a:solidFill>
              </a:rPr>
              <a:t> A, et al. The pathophysiology of </a:t>
            </a:r>
            <a:r>
              <a:rPr lang="cs-CZ" sz="1200" dirty="0">
                <a:solidFill>
                  <a:schemeClr val="bg1"/>
                </a:solidFill>
              </a:rPr>
              <a:t>CTEPH</a:t>
            </a:r>
            <a:r>
              <a:rPr lang="en-US" sz="1200" dirty="0">
                <a:solidFill>
                  <a:schemeClr val="bg1"/>
                </a:solidFill>
              </a:rPr>
              <a:t>. European Respiratory Review 2017; 26: 100-112</a:t>
            </a:r>
            <a:r>
              <a:rPr lang="en-US" sz="1200" dirty="0"/>
              <a:t>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5651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8302-4E2A-4858-B72C-7F9A5E26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dosud není jasné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4F281-868A-4731-8206-79E73817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717089" cy="4195481"/>
          </a:xfrm>
        </p:spPr>
        <p:txBody>
          <a:bodyPr/>
          <a:lstStyle/>
          <a:p>
            <a:r>
              <a:rPr lang="cs-CZ" sz="2400" dirty="0"/>
              <a:t>U kterých pacientů s poruchou </a:t>
            </a:r>
            <a:r>
              <a:rPr lang="cs-CZ" sz="2400" dirty="0" err="1"/>
              <a:t>reperfuze</a:t>
            </a:r>
            <a:r>
              <a:rPr lang="cs-CZ" sz="2400" dirty="0"/>
              <a:t> se vyvine CTEPH? </a:t>
            </a:r>
          </a:p>
          <a:p>
            <a:r>
              <a:rPr lang="cs-CZ" sz="2400" dirty="0"/>
              <a:t>Má smysl aktivní vyhledávání pacientů s poruchou </a:t>
            </a:r>
            <a:r>
              <a:rPr lang="cs-CZ" sz="2400" dirty="0" err="1"/>
              <a:t>reperfuze</a:t>
            </a:r>
            <a:r>
              <a:rPr lang="cs-CZ" sz="2400" dirty="0"/>
              <a:t>?</a:t>
            </a:r>
          </a:p>
          <a:p>
            <a:r>
              <a:rPr lang="cs-CZ" sz="2400" dirty="0"/>
              <a:t>Jak sledovat a jak léčit pacienty  s poruchou </a:t>
            </a:r>
            <a:r>
              <a:rPr lang="cs-CZ" sz="2400" dirty="0" err="1"/>
              <a:t>reperfuze</a:t>
            </a:r>
            <a:r>
              <a:rPr lang="cs-CZ" sz="2400" dirty="0"/>
              <a:t>?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89FE2C-F365-4B3B-BAE4-4406CFED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74" t="45215" r="29348" b="39705"/>
          <a:stretch/>
        </p:blipFill>
        <p:spPr>
          <a:xfrm>
            <a:off x="2366732" y="4273344"/>
            <a:ext cx="5963479" cy="17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3E94F48-9D42-4705-80EE-4B7ACF8E5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2" t="15829" r="24022" b="12059"/>
          <a:stretch/>
        </p:blipFill>
        <p:spPr>
          <a:xfrm>
            <a:off x="265044" y="71148"/>
            <a:ext cx="11214584" cy="67225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8B12A5D-70BE-43E0-97B3-C8CF2DB0224A}"/>
              </a:ext>
            </a:extLst>
          </p:cNvPr>
          <p:cNvSpPr txBox="1"/>
          <p:nvPr/>
        </p:nvSpPr>
        <p:spPr>
          <a:xfrm>
            <a:off x="265044" y="6332014"/>
            <a:ext cx="372004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ESC </a:t>
            </a:r>
            <a:r>
              <a:rPr lang="cs-CZ" sz="1200" dirty="0" err="1">
                <a:solidFill>
                  <a:schemeClr val="bg1"/>
                </a:solidFill>
              </a:rPr>
              <a:t>Guidelines</a:t>
            </a:r>
            <a:r>
              <a:rPr lang="cs-CZ" sz="1200" dirty="0">
                <a:solidFill>
                  <a:schemeClr val="bg1"/>
                </a:solidFill>
              </a:rPr>
              <a:t> pro PE  2019</a:t>
            </a:r>
          </a:p>
          <a:p>
            <a:r>
              <a:rPr lang="en-US" sz="1200" dirty="0">
                <a:solidFill>
                  <a:schemeClr val="bg1"/>
                </a:solidFill>
              </a:rPr>
              <a:t>European Heart Journal (2019) 00, 161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7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51869-AC6E-4021-91F8-3B419CE3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65195"/>
          </a:xfrm>
        </p:spPr>
        <p:txBody>
          <a:bodyPr/>
          <a:lstStyle/>
          <a:p>
            <a:r>
              <a:rPr lang="cs-CZ" dirty="0"/>
              <a:t>Časná prognóza plicní embolie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BF75F-2DE4-4FF3-9544-1D400BFB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77839"/>
            <a:ext cx="10784870" cy="3856382"/>
          </a:xfrm>
        </p:spPr>
        <p:txBody>
          <a:bodyPr>
            <a:normAutofit/>
          </a:bodyPr>
          <a:lstStyle/>
          <a:p>
            <a:r>
              <a:rPr lang="en-US" sz="2400" dirty="0" err="1"/>
              <a:t>mortalita</a:t>
            </a:r>
            <a:r>
              <a:rPr lang="en-US" sz="2400" dirty="0"/>
              <a:t> </a:t>
            </a:r>
            <a:r>
              <a:rPr lang="cs-CZ" sz="2400" dirty="0"/>
              <a:t>  - 7 dní  - </a:t>
            </a:r>
            <a:r>
              <a:rPr lang="en-US" sz="2400" dirty="0"/>
              <a:t> 5-8 %</a:t>
            </a:r>
            <a:r>
              <a:rPr lang="cs-CZ" sz="2400" dirty="0"/>
              <a:t> (obstrukční šok, krvácení při léčbě) </a:t>
            </a:r>
            <a:r>
              <a:rPr lang="cs-CZ" sz="2400" dirty="0">
                <a:solidFill>
                  <a:srgbClr val="00B0F0"/>
                </a:solidFill>
              </a:rPr>
              <a:t>(1)</a:t>
            </a:r>
            <a:r>
              <a:rPr lang="cs-CZ" sz="2400" dirty="0"/>
              <a:t>							-  </a:t>
            </a:r>
            <a:r>
              <a:rPr lang="en-US" sz="2400" dirty="0"/>
              <a:t>3 </a:t>
            </a:r>
            <a:r>
              <a:rPr lang="en-US" sz="2400" dirty="0" err="1"/>
              <a:t>měsíc</a:t>
            </a:r>
            <a:r>
              <a:rPr lang="cs-CZ" sz="2400" dirty="0"/>
              <a:t>e - </a:t>
            </a:r>
            <a:r>
              <a:rPr lang="en-US" sz="2400" dirty="0"/>
              <a:t> 9-17 %</a:t>
            </a:r>
            <a:r>
              <a:rPr lang="cs-CZ" sz="2400" dirty="0"/>
              <a:t> (predisponující onemocnění)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cs-CZ" sz="2400" dirty="0">
                <a:solidFill>
                  <a:srgbClr val="00B0F0"/>
                </a:solidFill>
              </a:rPr>
              <a:t>2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cs-CZ" sz="2400" dirty="0">
              <a:solidFill>
                <a:srgbClr val="0070C0"/>
              </a:solidFill>
            </a:endParaRPr>
          </a:p>
          <a:p>
            <a:endParaRPr lang="cs-CZ" sz="2400" dirty="0">
              <a:solidFill>
                <a:srgbClr val="0070C0"/>
              </a:solidFill>
            </a:endParaRPr>
          </a:p>
          <a:p>
            <a:r>
              <a:rPr lang="en-US" sz="2400" dirty="0" err="1"/>
              <a:t>recidiv</a:t>
            </a:r>
            <a:r>
              <a:rPr lang="cs-CZ" sz="2400" dirty="0"/>
              <a:t>a</a:t>
            </a:r>
            <a:r>
              <a:rPr lang="en-US" sz="2400" dirty="0"/>
              <a:t> </a:t>
            </a:r>
            <a:r>
              <a:rPr lang="cs-CZ" sz="2400" dirty="0"/>
              <a:t>TEN - 1-</a:t>
            </a:r>
            <a:r>
              <a:rPr lang="en-US" sz="2400" dirty="0"/>
              <a:t>4,5 %</a:t>
            </a:r>
            <a:r>
              <a:rPr lang="cs-CZ" sz="2400" dirty="0"/>
              <a:t> během prvních 6 měsíců</a:t>
            </a:r>
          </a:p>
          <a:p>
            <a:endParaRPr lang="cs-CZ" sz="2400" dirty="0"/>
          </a:p>
          <a:p>
            <a:r>
              <a:rPr lang="cs-CZ" sz="2400" dirty="0"/>
              <a:t>CTEPH </a:t>
            </a:r>
            <a:r>
              <a:rPr lang="en-US" sz="2400" dirty="0"/>
              <a:t> ≈</a:t>
            </a:r>
            <a:r>
              <a:rPr lang="cs-CZ" sz="2400" dirty="0"/>
              <a:t> 3% </a:t>
            </a:r>
            <a:r>
              <a:rPr lang="cs-CZ" sz="2400" dirty="0">
                <a:solidFill>
                  <a:srgbClr val="00B0F0"/>
                </a:solidFill>
              </a:rPr>
              <a:t>(3)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385730-4714-4291-806C-F9F20B3E918F}"/>
              </a:ext>
            </a:extLst>
          </p:cNvPr>
          <p:cNvSpPr txBox="1"/>
          <p:nvPr/>
        </p:nvSpPr>
        <p:spPr>
          <a:xfrm>
            <a:off x="646111" y="5871812"/>
            <a:ext cx="1069775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cs-CZ" sz="1200" dirty="0">
                <a:solidFill>
                  <a:schemeClr val="bg1"/>
                </a:solidFill>
              </a:rPr>
              <a:t>Cohen AT, </a:t>
            </a:r>
            <a:r>
              <a:rPr lang="cs-CZ" sz="1200" dirty="0" err="1">
                <a:solidFill>
                  <a:schemeClr val="bg1"/>
                </a:solidFill>
              </a:rPr>
              <a:t>Agnelli</a:t>
            </a:r>
            <a:r>
              <a:rPr lang="cs-CZ" sz="1200" dirty="0">
                <a:solidFill>
                  <a:schemeClr val="bg1"/>
                </a:solidFill>
              </a:rPr>
              <a:t> G, Anderson FA, et al. </a:t>
            </a:r>
            <a:r>
              <a:rPr lang="cs-CZ" sz="1200" dirty="0" err="1">
                <a:solidFill>
                  <a:schemeClr val="bg1"/>
                </a:solidFill>
              </a:rPr>
              <a:t>Venous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thromboembolism</a:t>
            </a:r>
            <a:r>
              <a:rPr lang="cs-CZ" sz="1200" dirty="0">
                <a:solidFill>
                  <a:schemeClr val="bg1"/>
                </a:solidFill>
              </a:rPr>
              <a:t> (VTE) in </a:t>
            </a:r>
            <a:r>
              <a:rPr lang="cs-CZ" sz="1200" dirty="0" err="1">
                <a:solidFill>
                  <a:schemeClr val="bg1"/>
                </a:solidFill>
              </a:rPr>
              <a:t>Europe</a:t>
            </a:r>
            <a:r>
              <a:rPr lang="cs-CZ" sz="1200" dirty="0">
                <a:solidFill>
                  <a:schemeClr val="bg1"/>
                </a:solidFill>
              </a:rPr>
              <a:t>. </a:t>
            </a:r>
            <a:r>
              <a:rPr lang="en-US" sz="1200" dirty="0">
                <a:solidFill>
                  <a:schemeClr val="bg1"/>
                </a:solidFill>
              </a:rPr>
              <a:t>The number of VTE events and associated morbidity and mortality.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Haemost</a:t>
            </a:r>
            <a:r>
              <a:rPr lang="en-US" sz="1200" dirty="0">
                <a:solidFill>
                  <a:schemeClr val="bg1"/>
                </a:solidFill>
              </a:rPr>
              <a:t> 2007; 98(4): 756</a:t>
            </a:r>
            <a:r>
              <a:rPr lang="cs-CZ" sz="1200" dirty="0">
                <a:solidFill>
                  <a:schemeClr val="bg1"/>
                </a:solidFill>
              </a:rPr>
              <a:t>–764.</a:t>
            </a:r>
          </a:p>
          <a:p>
            <a:pPr marL="228600" lvl="0" indent="-228600"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Laporte</a:t>
            </a:r>
            <a:r>
              <a:rPr lang="cs-CZ" sz="1200" dirty="0">
                <a:solidFill>
                  <a:schemeClr val="bg1"/>
                </a:solidFill>
              </a:rPr>
              <a:t> S, </a:t>
            </a:r>
            <a:r>
              <a:rPr lang="cs-CZ" sz="1200" dirty="0" err="1">
                <a:solidFill>
                  <a:schemeClr val="bg1"/>
                </a:solidFill>
              </a:rPr>
              <a:t>Mismetti</a:t>
            </a:r>
            <a:r>
              <a:rPr lang="cs-CZ" sz="1200" dirty="0">
                <a:solidFill>
                  <a:schemeClr val="bg1"/>
                </a:solidFill>
              </a:rPr>
              <a:t> P, </a:t>
            </a:r>
            <a:r>
              <a:rPr lang="cs-CZ" sz="1200" dirty="0" err="1">
                <a:solidFill>
                  <a:schemeClr val="bg1"/>
                </a:solidFill>
              </a:rPr>
              <a:t>De´cousus</a:t>
            </a:r>
            <a:r>
              <a:rPr lang="cs-CZ" sz="1200" dirty="0">
                <a:solidFill>
                  <a:schemeClr val="bg1"/>
                </a:solidFill>
              </a:rPr>
              <a:t> H, et al. (RIETE) Registry. </a:t>
            </a:r>
            <a:r>
              <a:rPr lang="cs-CZ" sz="1200" dirty="0" err="1">
                <a:solidFill>
                  <a:schemeClr val="bg1"/>
                </a:solidFill>
              </a:rPr>
              <a:t>Circulation</a:t>
            </a:r>
            <a:r>
              <a:rPr lang="cs-CZ" sz="1200" dirty="0">
                <a:solidFill>
                  <a:schemeClr val="bg1"/>
                </a:solidFill>
              </a:rPr>
              <a:t> 2008; 117(13): 1711–1716.</a:t>
            </a:r>
          </a:p>
          <a:p>
            <a:pPr marL="228600" lvl="0" indent="-228600">
              <a:buAutoNum type="arabicPeriod"/>
            </a:pPr>
            <a:r>
              <a:rPr lang="en-US" sz="1200" dirty="0" err="1">
                <a:solidFill>
                  <a:schemeClr val="bg1"/>
                </a:solidFill>
              </a:rPr>
              <a:t>Dentali</a:t>
            </a:r>
            <a:r>
              <a:rPr lang="en-US" sz="1200" dirty="0">
                <a:solidFill>
                  <a:schemeClr val="bg1"/>
                </a:solidFill>
              </a:rPr>
              <a:t> F, </a:t>
            </a:r>
            <a:r>
              <a:rPr lang="en-US" sz="1200" dirty="0" err="1">
                <a:solidFill>
                  <a:schemeClr val="bg1"/>
                </a:solidFill>
              </a:rPr>
              <a:t>Donadini</a:t>
            </a:r>
            <a:r>
              <a:rPr lang="en-US" sz="1200" dirty="0">
                <a:solidFill>
                  <a:schemeClr val="bg1"/>
                </a:solidFill>
              </a:rPr>
              <a:t> M, Gianni M, et al. Incidence of </a:t>
            </a:r>
            <a:r>
              <a:rPr lang="cs-CZ" sz="1200" dirty="0">
                <a:solidFill>
                  <a:schemeClr val="bg1"/>
                </a:solidFill>
              </a:rPr>
              <a:t>CTEPH </a:t>
            </a:r>
            <a:r>
              <a:rPr lang="en-US" sz="1200" dirty="0">
                <a:solidFill>
                  <a:schemeClr val="bg1"/>
                </a:solidFill>
              </a:rPr>
              <a:t>in patients with previous </a:t>
            </a:r>
            <a:r>
              <a:rPr lang="cs-CZ" sz="1200" dirty="0">
                <a:solidFill>
                  <a:schemeClr val="bg1"/>
                </a:solidFill>
              </a:rPr>
              <a:t>PE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Res 2009 Jul;124(3): 256-8. 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99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2130B46-30DC-4026-9640-28D01649E6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22" y="1741957"/>
            <a:ext cx="6226614" cy="440705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5B9511-6886-431B-B55E-1A70EF93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1508" cy="1400530"/>
          </a:xfrm>
        </p:spPr>
        <p:txBody>
          <a:bodyPr/>
          <a:lstStyle/>
          <a:p>
            <a:r>
              <a:rPr lang="cs-CZ" dirty="0"/>
              <a:t>Predikční skóre poruchy </a:t>
            </a:r>
            <a:r>
              <a:rPr lang="cs-CZ" dirty="0" err="1"/>
              <a:t>reperfuze</a:t>
            </a: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65F25B-F922-407E-A9F2-F5D2A65861D6}"/>
              </a:ext>
            </a:extLst>
          </p:cNvPr>
          <p:cNvPicPr/>
          <p:nvPr/>
        </p:nvPicPr>
        <p:blipFill rotWithShape="1">
          <a:blip r:embed="rId3"/>
          <a:srcRect l="35823" t="29338" r="24153" b="27750"/>
          <a:stretch/>
        </p:blipFill>
        <p:spPr bwMode="auto">
          <a:xfrm>
            <a:off x="651265" y="1741956"/>
            <a:ext cx="4331552" cy="3432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36A56F8-7128-4382-90DA-7FF9D185F802}"/>
              </a:ext>
            </a:extLst>
          </p:cNvPr>
          <p:cNvSpPr/>
          <p:nvPr/>
        </p:nvSpPr>
        <p:spPr>
          <a:xfrm>
            <a:off x="646111" y="6501488"/>
            <a:ext cx="10894625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Mrozek</a:t>
            </a:r>
            <a:r>
              <a:rPr lang="cs-CZ" sz="1200" dirty="0">
                <a:solidFill>
                  <a:schemeClr val="bg1"/>
                </a:solidFill>
              </a:rPr>
              <a:t> J, </a:t>
            </a:r>
            <a:r>
              <a:rPr lang="cs-CZ" sz="1200" dirty="0" err="1">
                <a:solidFill>
                  <a:schemeClr val="bg1"/>
                </a:solidFill>
              </a:rPr>
              <a:t>Necasova</a:t>
            </a:r>
            <a:r>
              <a:rPr lang="cs-CZ" sz="1200" dirty="0">
                <a:solidFill>
                  <a:schemeClr val="bg1"/>
                </a:solidFill>
              </a:rPr>
              <a:t> T, Svoboda M et al. </a:t>
            </a:r>
            <a:r>
              <a:rPr lang="cs-CZ" sz="1200" dirty="0" err="1">
                <a:solidFill>
                  <a:schemeClr val="bg1"/>
                </a:solidFill>
              </a:rPr>
              <a:t>Prediction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score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for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reperfusion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after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embolism</a:t>
            </a:r>
            <a:r>
              <a:rPr lang="cs-CZ" sz="1200" dirty="0">
                <a:solidFill>
                  <a:schemeClr val="bg1"/>
                </a:solidFill>
              </a:rPr>
              <a:t>. Bratislava </a:t>
            </a:r>
            <a:r>
              <a:rPr lang="cs-CZ" sz="1200" dirty="0" err="1">
                <a:solidFill>
                  <a:schemeClr val="bg1"/>
                </a:solidFill>
              </a:rPr>
              <a:t>Medical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Journal</a:t>
            </a:r>
            <a:r>
              <a:rPr lang="cs-CZ" sz="1200" dirty="0">
                <a:solidFill>
                  <a:schemeClr val="bg1"/>
                </a:solidFill>
              </a:rPr>
              <a:t>. 2019; in </a:t>
            </a:r>
            <a:r>
              <a:rPr lang="cs-CZ" sz="1200" dirty="0" err="1">
                <a:solidFill>
                  <a:schemeClr val="bg1"/>
                </a:solidFill>
              </a:rPr>
              <a:t>printing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3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4D5F1-7865-40D2-BC0C-90DE4A5B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9639A-0916-44C2-9939-F00F2D7D5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30017"/>
            <a:ext cx="10459212" cy="4929809"/>
          </a:xfrm>
        </p:spPr>
        <p:txBody>
          <a:bodyPr>
            <a:noAutofit/>
          </a:bodyPr>
          <a:lstStyle/>
          <a:p>
            <a:r>
              <a:rPr lang="cs-CZ" sz="2400" dirty="0"/>
              <a:t>Pozdní následky plicní embolie (</a:t>
            </a:r>
            <a:r>
              <a:rPr lang="cs-CZ" sz="2400" b="1" dirty="0"/>
              <a:t>post PE syndrom</a:t>
            </a:r>
            <a:r>
              <a:rPr lang="cs-CZ" sz="2400" dirty="0"/>
              <a:t>)  jsou časté </a:t>
            </a:r>
          </a:p>
          <a:p>
            <a:r>
              <a:rPr lang="cs-CZ" sz="2400" dirty="0"/>
              <a:t>Zahrnují  </a:t>
            </a:r>
            <a:r>
              <a:rPr lang="cs-CZ" sz="2400" b="1" dirty="0"/>
              <a:t>přetrvávající dušnost </a:t>
            </a:r>
            <a:r>
              <a:rPr lang="cs-CZ" sz="2400" dirty="0"/>
              <a:t>a funkční limitaci, perzistující  dilataci a </a:t>
            </a:r>
            <a:r>
              <a:rPr lang="cs-CZ" sz="2400" b="1" dirty="0"/>
              <a:t>dysfunkci pravostranných oddílů </a:t>
            </a:r>
            <a:r>
              <a:rPr lang="cs-CZ" sz="2400" dirty="0"/>
              <a:t>a zejména </a:t>
            </a:r>
            <a:r>
              <a:rPr lang="cs-CZ" sz="2400" b="1" dirty="0"/>
              <a:t>poruchu </a:t>
            </a:r>
            <a:r>
              <a:rPr lang="cs-CZ" sz="2400" b="1" dirty="0" err="1"/>
              <a:t>reperfuze</a:t>
            </a:r>
            <a:endParaRPr lang="cs-CZ" sz="2400" b="1" dirty="0"/>
          </a:p>
          <a:p>
            <a:r>
              <a:rPr lang="cs-CZ" sz="2400" dirty="0"/>
              <a:t>Rizikovými faktory poruchy </a:t>
            </a:r>
            <a:r>
              <a:rPr lang="cs-CZ" sz="2400" dirty="0" err="1"/>
              <a:t>reperfuze</a:t>
            </a:r>
            <a:r>
              <a:rPr lang="cs-CZ" sz="2400" dirty="0"/>
              <a:t> jsou velký rozsah iniciální PE, vysoký věk, obezita, anamnéza recidivující TEN , delší čas od symptomů k diagnóze, vyšší hladina hemoglobinu, vyšší  F VII a TFPI</a:t>
            </a:r>
          </a:p>
          <a:p>
            <a:endParaRPr lang="cs-CZ" sz="2400" dirty="0"/>
          </a:p>
          <a:p>
            <a:r>
              <a:rPr lang="cs-CZ" sz="2400" dirty="0"/>
              <a:t>Pacienti s přetrvávající poruchou </a:t>
            </a:r>
            <a:r>
              <a:rPr lang="cs-CZ" sz="2400" dirty="0" err="1"/>
              <a:t>reperfuze</a:t>
            </a:r>
            <a:r>
              <a:rPr lang="cs-CZ" sz="2400" dirty="0"/>
              <a:t> jsou v riziku rozvoje CTEPH a měli by být dále pečlivě sledováni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0772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D58AA-94A0-45DE-9340-2E553FE8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5847906"/>
            <a:ext cx="10909004" cy="832523"/>
          </a:xfrm>
        </p:spPr>
        <p:txBody>
          <a:bodyPr/>
          <a:lstStyle/>
          <a:p>
            <a:r>
              <a:rPr lang="cs-CZ" dirty="0"/>
              <a:t>MUDr. Karel Dvořák 20.6.1939 - 30.9.2019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3AC2B1-0772-4631-8F4C-23B12EE2E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782" y="968117"/>
            <a:ext cx="4276431" cy="4519104"/>
          </a:xfrm>
        </p:spPr>
      </p:pic>
    </p:spTree>
    <p:extLst>
      <p:ext uri="{BB962C8B-B14F-4D97-AF65-F5344CB8AC3E}">
        <p14:creationId xmlns:p14="http://schemas.microsoft.com/office/powerpoint/2010/main" val="221408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AEFAF-73CA-4792-834D-AFE029CD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6DF23C1-92D4-4E1F-AA90-E2F1C7A6A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251" y="177988"/>
            <a:ext cx="8809498" cy="6502024"/>
          </a:xfrm>
        </p:spPr>
      </p:pic>
    </p:spTree>
    <p:extLst>
      <p:ext uri="{BB962C8B-B14F-4D97-AF65-F5344CB8AC3E}">
        <p14:creationId xmlns:p14="http://schemas.microsoft.com/office/powerpoint/2010/main" val="353553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>
            <a:extLst>
              <a:ext uri="{FF2B5EF4-FFF2-40B4-BE49-F238E27FC236}">
                <a16:creationId xmlns:a16="http://schemas.microsoft.com/office/drawing/2014/main" id="{E1603C4C-ED83-452D-BC8E-79FBC2B9279E}"/>
              </a:ext>
            </a:extLst>
          </p:cNvPr>
          <p:cNvSpPr/>
          <p:nvPr/>
        </p:nvSpPr>
        <p:spPr>
          <a:xfrm>
            <a:off x="2642693" y="1154037"/>
            <a:ext cx="3803415" cy="3233530"/>
          </a:xfrm>
          <a:prstGeom prst="ellipse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Dysfunkce a dilatace </a:t>
            </a:r>
            <a:r>
              <a:rPr lang="cs-CZ"/>
              <a:t>pravostranných oddílů</a:t>
            </a:r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1C0E7AD-6AD1-42B2-B611-805577890655}"/>
              </a:ext>
            </a:extLst>
          </p:cNvPr>
          <p:cNvSpPr/>
          <p:nvPr/>
        </p:nvSpPr>
        <p:spPr>
          <a:xfrm>
            <a:off x="3337634" y="2056778"/>
            <a:ext cx="3628009" cy="3614713"/>
          </a:xfrm>
          <a:prstGeom prst="ellipse">
            <a:avLst/>
          </a:prstGeom>
          <a:solidFill>
            <a:srgbClr val="FF0000">
              <a:alpha val="38824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Porucha </a:t>
            </a:r>
            <a:r>
              <a:rPr lang="cs-CZ" dirty="0" err="1"/>
              <a:t>reperfuze</a:t>
            </a:r>
            <a:endParaRPr lang="cs-CZ" dirty="0"/>
          </a:p>
          <a:p>
            <a:pPr algn="ctr"/>
            <a:r>
              <a:rPr lang="cs-CZ" dirty="0"/>
              <a:t>≈20%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F51869-AC6E-4021-91F8-3B419CE3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65195"/>
          </a:xfrm>
        </p:spPr>
        <p:txBody>
          <a:bodyPr/>
          <a:lstStyle/>
          <a:p>
            <a:r>
              <a:rPr lang="cs-CZ" dirty="0"/>
              <a:t>Pozdní následky plicní embolie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385730-4714-4291-806C-F9F20B3E918F}"/>
              </a:ext>
            </a:extLst>
          </p:cNvPr>
          <p:cNvSpPr txBox="1"/>
          <p:nvPr/>
        </p:nvSpPr>
        <p:spPr>
          <a:xfrm>
            <a:off x="646111" y="6269881"/>
            <a:ext cx="1069775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</a:rPr>
              <a:t>Dle:  </a:t>
            </a:r>
            <a:r>
              <a:rPr lang="cs-CZ" sz="1200" dirty="0" err="1">
                <a:solidFill>
                  <a:schemeClr val="bg1"/>
                </a:solidFill>
              </a:rPr>
              <a:t>Klok</a:t>
            </a:r>
            <a:r>
              <a:rPr lang="cs-CZ" sz="1200" dirty="0">
                <a:solidFill>
                  <a:schemeClr val="bg1"/>
                </a:solidFill>
              </a:rPr>
              <a:t> FA, van der </a:t>
            </a:r>
            <a:r>
              <a:rPr lang="cs-CZ" sz="1200" dirty="0" err="1">
                <a:solidFill>
                  <a:schemeClr val="bg1"/>
                </a:solidFill>
              </a:rPr>
              <a:t>Hulle</a:t>
            </a:r>
            <a:r>
              <a:rPr lang="cs-CZ" sz="1200" dirty="0">
                <a:solidFill>
                  <a:schemeClr val="bg1"/>
                </a:solidFill>
              </a:rPr>
              <a:t> T, den </a:t>
            </a:r>
            <a:r>
              <a:rPr lang="cs-CZ" sz="1200" dirty="0" err="1">
                <a:solidFill>
                  <a:schemeClr val="bg1"/>
                </a:solidFill>
              </a:rPr>
              <a:t>Exter</a:t>
            </a:r>
            <a:r>
              <a:rPr lang="cs-CZ" sz="1200" dirty="0">
                <a:solidFill>
                  <a:schemeClr val="bg1"/>
                </a:solidFill>
              </a:rPr>
              <a:t> PL et al </a:t>
            </a:r>
            <a:r>
              <a:rPr lang="cs-CZ" sz="1200" dirty="0" err="1">
                <a:solidFill>
                  <a:schemeClr val="bg1"/>
                </a:solidFill>
              </a:rPr>
              <a:t>The</a:t>
            </a:r>
            <a:r>
              <a:rPr lang="cs-CZ" sz="1200" dirty="0">
                <a:solidFill>
                  <a:schemeClr val="bg1"/>
                </a:solidFill>
              </a:rPr>
              <a:t> post -PE  syndrome: a </a:t>
            </a:r>
            <a:r>
              <a:rPr lang="cs-CZ" sz="1200" dirty="0" err="1">
                <a:solidFill>
                  <a:schemeClr val="bg1"/>
                </a:solidFill>
              </a:rPr>
              <a:t>new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concept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for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chronic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complications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of</a:t>
            </a:r>
            <a:r>
              <a:rPr lang="cs-CZ" sz="1200" dirty="0">
                <a:solidFill>
                  <a:schemeClr val="bg1"/>
                </a:solidFill>
              </a:rPr>
              <a:t> PE </a:t>
            </a:r>
            <a:r>
              <a:rPr lang="cs-CZ" sz="1200" dirty="0" err="1">
                <a:solidFill>
                  <a:schemeClr val="bg1"/>
                </a:solidFill>
              </a:rPr>
              <a:t>Blood</a:t>
            </a:r>
            <a:r>
              <a:rPr lang="cs-CZ" sz="1200" dirty="0">
                <a:solidFill>
                  <a:schemeClr val="bg1"/>
                </a:solidFill>
              </a:rPr>
              <a:t>  </a:t>
            </a:r>
            <a:r>
              <a:rPr lang="cs-CZ" sz="1200" dirty="0" err="1">
                <a:solidFill>
                  <a:schemeClr val="bg1"/>
                </a:solidFill>
              </a:rPr>
              <a:t>Reviews</a:t>
            </a:r>
            <a:r>
              <a:rPr lang="cs-CZ" sz="1200" dirty="0">
                <a:solidFill>
                  <a:schemeClr val="bg1"/>
                </a:solidFill>
              </a:rPr>
              <a:t> 28 (2014): 221-226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E173377-059F-43C4-AC9B-3931778F8B54}"/>
              </a:ext>
            </a:extLst>
          </p:cNvPr>
          <p:cNvSpPr/>
          <p:nvPr/>
        </p:nvSpPr>
        <p:spPr>
          <a:xfrm>
            <a:off x="3510823" y="4121972"/>
            <a:ext cx="1563757" cy="8639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CTEPH</a:t>
            </a:r>
          </a:p>
          <a:p>
            <a:pPr algn="ctr"/>
            <a:r>
              <a:rPr lang="cs-CZ" dirty="0"/>
              <a:t>≈ 3%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A759F11-7049-4808-84E9-964CD6C8000D}"/>
              </a:ext>
            </a:extLst>
          </p:cNvPr>
          <p:cNvSpPr/>
          <p:nvPr/>
        </p:nvSpPr>
        <p:spPr>
          <a:xfrm>
            <a:off x="126575" y="1355458"/>
            <a:ext cx="4948005" cy="4299483"/>
          </a:xfrm>
          <a:prstGeom prst="ellipse">
            <a:avLst/>
          </a:prstGeom>
          <a:solidFill>
            <a:srgbClr val="0707E9">
              <a:alpha val="21961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Funkční limitace</a:t>
            </a:r>
          </a:p>
          <a:p>
            <a:pPr algn="ctr"/>
            <a:r>
              <a:rPr lang="cs-CZ" dirty="0"/>
              <a:t>Dyspnoe</a:t>
            </a:r>
          </a:p>
          <a:p>
            <a:pPr algn="ctr"/>
            <a:r>
              <a:rPr lang="cs-CZ" dirty="0"/>
              <a:t>≈50%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E5073B0-B14D-4410-8F05-0F4FD2594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5137" y="1355458"/>
            <a:ext cx="3473890" cy="42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AE212-F112-4D4E-81E8-18E8EA03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omezení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86FE4-73CA-457B-B266-C2E552E3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71" y="1853248"/>
            <a:ext cx="9103776" cy="4195481"/>
          </a:xfrm>
        </p:spPr>
        <p:txBody>
          <a:bodyPr/>
          <a:lstStyle/>
          <a:p>
            <a:r>
              <a:rPr lang="cs-CZ" sz="2400" dirty="0"/>
              <a:t>Funkční odchylky - nevýkonnost, dušnost, nízká tolerance zátěže  25-75 % pacientů po plicní embolii </a:t>
            </a:r>
            <a:r>
              <a:rPr lang="cs-CZ" sz="2400" dirty="0">
                <a:solidFill>
                  <a:srgbClr val="00B0F0"/>
                </a:solidFill>
              </a:rPr>
              <a:t>(1,2,3)</a:t>
            </a:r>
          </a:p>
          <a:p>
            <a:endParaRPr lang="cs-CZ" sz="2400" dirty="0"/>
          </a:p>
          <a:p>
            <a:r>
              <a:rPr lang="cs-CZ" sz="2400" dirty="0"/>
              <a:t>Prediktory</a:t>
            </a:r>
            <a:r>
              <a:rPr lang="en-US" sz="2400" dirty="0"/>
              <a:t>: </a:t>
            </a:r>
            <a:r>
              <a:rPr lang="cs-CZ" sz="2400" dirty="0"/>
              <a:t> pokročilý věk, souběžné kardiální nebo plicní onemocnění , vyšší BMI, kouření </a:t>
            </a:r>
            <a:r>
              <a:rPr lang="cs-CZ" sz="2400" dirty="0">
                <a:solidFill>
                  <a:srgbClr val="00B0F0"/>
                </a:solidFill>
              </a:rPr>
              <a:t>(1)</a:t>
            </a:r>
            <a:r>
              <a:rPr lang="cs-CZ" sz="2400" dirty="0"/>
              <a:t> vyšší  PAP a RV dysfunkce v úvodu </a:t>
            </a:r>
            <a:r>
              <a:rPr lang="cs-CZ" sz="2400" dirty="0">
                <a:solidFill>
                  <a:srgbClr val="00B0F0"/>
                </a:solidFill>
              </a:rPr>
              <a:t>(2)</a:t>
            </a:r>
            <a:r>
              <a:rPr lang="cs-CZ" sz="2400" dirty="0"/>
              <a:t>, residuální plicní obstrukce při propuštění </a:t>
            </a:r>
            <a:r>
              <a:rPr lang="cs-CZ" sz="2400" dirty="0">
                <a:solidFill>
                  <a:srgbClr val="00B0F0"/>
                </a:solidFill>
              </a:rPr>
              <a:t>(3)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9F44ED-B0B7-4F8F-AC7D-9B6389D79C97}"/>
              </a:ext>
            </a:extLst>
          </p:cNvPr>
          <p:cNvSpPr txBox="1"/>
          <p:nvPr/>
        </p:nvSpPr>
        <p:spPr>
          <a:xfrm>
            <a:off x="646111" y="5336057"/>
            <a:ext cx="10697750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1.</a:t>
            </a:r>
            <a:r>
              <a:rPr lang="nl-NL" sz="1200" dirty="0">
                <a:solidFill>
                  <a:schemeClr val="bg1"/>
                </a:solidFill>
              </a:rPr>
              <a:t>Klok FA, van Kralingen KW, van Dijk AP</a:t>
            </a:r>
            <a:r>
              <a:rPr lang="cs-CZ" sz="1200" dirty="0">
                <a:solidFill>
                  <a:schemeClr val="bg1"/>
                </a:solidFill>
              </a:rPr>
              <a:t> et al</a:t>
            </a:r>
            <a:r>
              <a:rPr lang="en-US" sz="1200" dirty="0">
                <a:solidFill>
                  <a:schemeClr val="bg1"/>
                </a:solidFill>
              </a:rPr>
              <a:t>. Prevalence and potential determinants of exertional dyspnea after acute</a:t>
            </a:r>
            <a:r>
              <a:rPr lang="cs-CZ" sz="1200" dirty="0">
                <a:solidFill>
                  <a:schemeClr val="bg1"/>
                </a:solidFill>
              </a:rPr>
              <a:t>  </a:t>
            </a:r>
            <a:r>
              <a:rPr lang="en-US" sz="1200" dirty="0">
                <a:solidFill>
                  <a:schemeClr val="bg1"/>
                </a:solidFill>
              </a:rPr>
              <a:t>pulmonary embolism. Respir Med 2010;104:17441749.</a:t>
            </a:r>
          </a:p>
          <a:p>
            <a:r>
              <a:rPr lang="cs-CZ" sz="1200" dirty="0">
                <a:solidFill>
                  <a:schemeClr val="bg1"/>
                </a:solidFill>
              </a:rPr>
              <a:t>2. Kline JA, </a:t>
            </a:r>
            <a:r>
              <a:rPr lang="cs-CZ" sz="1200" dirty="0" err="1">
                <a:solidFill>
                  <a:schemeClr val="bg1"/>
                </a:solidFill>
              </a:rPr>
              <a:t>Steuerwald</a:t>
            </a:r>
            <a:r>
              <a:rPr lang="cs-CZ" sz="1200" dirty="0">
                <a:solidFill>
                  <a:schemeClr val="bg1"/>
                </a:solidFill>
              </a:rPr>
              <a:t> MT, </a:t>
            </a:r>
            <a:r>
              <a:rPr lang="cs-CZ" sz="1200" dirty="0" err="1">
                <a:solidFill>
                  <a:schemeClr val="bg1"/>
                </a:solidFill>
              </a:rPr>
              <a:t>Marchick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Mret</a:t>
            </a:r>
            <a:r>
              <a:rPr lang="cs-CZ" sz="1200" dirty="0">
                <a:solidFill>
                  <a:schemeClr val="bg1"/>
                </a:solidFill>
              </a:rPr>
              <a:t> al . </a:t>
            </a:r>
            <a:r>
              <a:rPr lang="cs-CZ" sz="1200" dirty="0" err="1">
                <a:solidFill>
                  <a:schemeClr val="bg1"/>
                </a:solidFill>
              </a:rPr>
              <a:t>Prospective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evaluation of right ventricular function and functional status 6 months after acute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submassive</a:t>
            </a:r>
            <a:r>
              <a:rPr lang="en-US" sz="1200" dirty="0">
                <a:solidFill>
                  <a:schemeClr val="bg1"/>
                </a:solidFill>
              </a:rPr>
              <a:t> pulmonary embolism: frequency of persistent or subsequent elevation in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estimated pulmonary artery pressure. Chest 2009;136:12021210.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/>
                </a:solidFill>
              </a:rPr>
              <a:t>3. </a:t>
            </a:r>
            <a:r>
              <a:rPr lang="pt-BR" sz="1200" dirty="0">
                <a:solidFill>
                  <a:schemeClr val="bg1"/>
                </a:solidFill>
              </a:rPr>
              <a:t>Meneveau N, Ider O, Seronde MF, Chopard R, </a:t>
            </a:r>
            <a:r>
              <a:rPr lang="en-US" sz="1200" dirty="0">
                <a:solidFill>
                  <a:schemeClr val="bg1"/>
                </a:solidFill>
              </a:rPr>
              <a:t>Long-term prognostic value of residual pulmonary vascular obstruction at discharge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in patients with intermediate- to high-risk pulmonary embolism. Eur</a:t>
            </a:r>
            <a:r>
              <a:rPr lang="cs-CZ" sz="1200" dirty="0">
                <a:solidFill>
                  <a:schemeClr val="bg1"/>
                </a:solidFill>
              </a:rPr>
              <a:t>  </a:t>
            </a:r>
            <a:r>
              <a:rPr lang="cs-CZ" sz="1200" dirty="0" err="1">
                <a:solidFill>
                  <a:schemeClr val="bg1"/>
                </a:solidFill>
              </a:rPr>
              <a:t>Heart</a:t>
            </a:r>
            <a:r>
              <a:rPr lang="cs-CZ" sz="1200" dirty="0">
                <a:solidFill>
                  <a:schemeClr val="bg1"/>
                </a:solidFill>
              </a:rPr>
              <a:t> J 2013;34:693701.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AD9154-F942-4AEA-80FE-E9EE97577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0" r="26512"/>
          <a:stretch/>
        </p:blipFill>
        <p:spPr>
          <a:xfrm>
            <a:off x="9648380" y="1853248"/>
            <a:ext cx="2371341" cy="27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3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AE212-F112-4D4E-81E8-18E8EA03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omezení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86FE4-73CA-457B-B266-C2E552E3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25" y="1781655"/>
            <a:ext cx="8491262" cy="4195481"/>
          </a:xfrm>
        </p:spPr>
        <p:txBody>
          <a:bodyPr>
            <a:normAutofit/>
          </a:bodyPr>
          <a:lstStyle/>
          <a:p>
            <a:r>
              <a:rPr lang="cs-CZ" sz="2400" dirty="0"/>
              <a:t>Není korelace mezi  funkční limitací  po PE a přítomnosti perzistující dilatace a dysfunkce PK </a:t>
            </a:r>
            <a:r>
              <a:rPr lang="cs-CZ" sz="2400" dirty="0">
                <a:solidFill>
                  <a:srgbClr val="00B0F0"/>
                </a:solidFill>
              </a:rPr>
              <a:t>(1,2)</a:t>
            </a:r>
          </a:p>
          <a:p>
            <a:endParaRPr lang="cs-CZ" sz="2400" dirty="0"/>
          </a:p>
          <a:p>
            <a:r>
              <a:rPr lang="cs-CZ" sz="2400" dirty="0"/>
              <a:t>příčinou přetrvávajících symptomů  spíše  svalová </a:t>
            </a:r>
            <a:r>
              <a:rPr lang="cs-CZ" sz="2400" dirty="0" err="1"/>
              <a:t>dekondice</a:t>
            </a:r>
            <a:r>
              <a:rPr lang="cs-CZ" sz="2400" dirty="0"/>
              <a:t>,  zejména  v přítomnosti  obezity a přidružených onemocnění,  spíše než  přetrvávající obstrukce  plicních tepen nebo dysfunkce PK </a:t>
            </a:r>
            <a:r>
              <a:rPr lang="cs-CZ" sz="2400" dirty="0">
                <a:solidFill>
                  <a:srgbClr val="00B0F0"/>
                </a:solidFill>
              </a:rPr>
              <a:t>(2)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9F44ED-B0B7-4F8F-AC7D-9B6389D79C97}"/>
              </a:ext>
            </a:extLst>
          </p:cNvPr>
          <p:cNvSpPr txBox="1"/>
          <p:nvPr/>
        </p:nvSpPr>
        <p:spPr>
          <a:xfrm>
            <a:off x="747125" y="5905542"/>
            <a:ext cx="1069775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1.Kahn SR, Hirsch AM, </a:t>
            </a:r>
            <a:r>
              <a:rPr lang="cs-CZ" sz="1200" dirty="0" err="1">
                <a:solidFill>
                  <a:schemeClr val="bg1"/>
                </a:solidFill>
              </a:rPr>
              <a:t>Akaberi</a:t>
            </a:r>
            <a:r>
              <a:rPr lang="cs-CZ" sz="1200" dirty="0">
                <a:solidFill>
                  <a:schemeClr val="bg1"/>
                </a:solidFill>
              </a:rPr>
              <a:t> A et al. </a:t>
            </a:r>
            <a:r>
              <a:rPr lang="cs-CZ" sz="1200" dirty="0" err="1">
                <a:solidFill>
                  <a:schemeClr val="bg1"/>
                </a:solidFill>
              </a:rPr>
              <a:t>Functional</a:t>
            </a:r>
            <a:r>
              <a:rPr lang="cs-CZ" sz="1200" dirty="0">
                <a:solidFill>
                  <a:schemeClr val="bg1"/>
                </a:solidFill>
              </a:rPr>
              <a:t> and </a:t>
            </a:r>
            <a:r>
              <a:rPr lang="cs-CZ" sz="1200" dirty="0" err="1">
                <a:solidFill>
                  <a:schemeClr val="bg1"/>
                </a:solidFill>
              </a:rPr>
              <a:t>exercise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limitations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after</a:t>
            </a:r>
            <a:r>
              <a:rPr lang="cs-CZ" sz="1200" dirty="0">
                <a:solidFill>
                  <a:schemeClr val="bg1"/>
                </a:solidFill>
              </a:rPr>
              <a:t> a </a:t>
            </a:r>
            <a:r>
              <a:rPr lang="cs-CZ" sz="1200" dirty="0" err="1">
                <a:solidFill>
                  <a:schemeClr val="bg1"/>
                </a:solidFill>
              </a:rPr>
              <a:t>first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episode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of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embolism</a:t>
            </a:r>
            <a:r>
              <a:rPr lang="cs-CZ" sz="1200" dirty="0">
                <a:solidFill>
                  <a:schemeClr val="bg1"/>
                </a:solidFill>
              </a:rPr>
              <a:t>: </a:t>
            </a:r>
            <a:r>
              <a:rPr lang="cs-CZ" sz="1200" dirty="0" err="1">
                <a:solidFill>
                  <a:schemeClr val="bg1"/>
                </a:solidFill>
              </a:rPr>
              <a:t>results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of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the</a:t>
            </a:r>
            <a:r>
              <a:rPr lang="cs-CZ" sz="1200" dirty="0">
                <a:solidFill>
                  <a:schemeClr val="bg1"/>
                </a:solidFill>
              </a:rPr>
              <a:t> ELOPE </a:t>
            </a:r>
            <a:r>
              <a:rPr lang="cs-CZ" sz="1200" dirty="0" err="1">
                <a:solidFill>
                  <a:schemeClr val="bg1"/>
                </a:solidFill>
              </a:rPr>
              <a:t>prospective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cohort</a:t>
            </a:r>
            <a:r>
              <a:rPr lang="cs-CZ" sz="1200" dirty="0">
                <a:solidFill>
                  <a:schemeClr val="bg1"/>
                </a:solidFill>
              </a:rPr>
              <a:t> study. </a:t>
            </a:r>
            <a:r>
              <a:rPr lang="cs-CZ" sz="1200" dirty="0" err="1">
                <a:solidFill>
                  <a:schemeClr val="bg1"/>
                </a:solidFill>
              </a:rPr>
              <a:t>Chest</a:t>
            </a:r>
            <a:r>
              <a:rPr lang="cs-CZ" sz="1200" dirty="0">
                <a:solidFill>
                  <a:schemeClr val="bg1"/>
                </a:solidFill>
              </a:rPr>
              <a:t> 2017;151:10581068.</a:t>
            </a:r>
          </a:p>
          <a:p>
            <a:r>
              <a:rPr lang="cs-CZ" sz="1200" dirty="0">
                <a:solidFill>
                  <a:schemeClr val="bg1"/>
                </a:solidFill>
              </a:rPr>
              <a:t>2. </a:t>
            </a:r>
            <a:r>
              <a:rPr lang="cs-CZ" sz="1200" dirty="0" err="1">
                <a:solidFill>
                  <a:schemeClr val="bg1"/>
                </a:solidFill>
              </a:rPr>
              <a:t>Albaghdadi</a:t>
            </a:r>
            <a:r>
              <a:rPr lang="cs-CZ" sz="1200" dirty="0">
                <a:solidFill>
                  <a:schemeClr val="bg1"/>
                </a:solidFill>
              </a:rPr>
              <a:t> MS, </a:t>
            </a:r>
            <a:r>
              <a:rPr lang="cs-CZ" sz="1200" dirty="0" err="1">
                <a:solidFill>
                  <a:schemeClr val="bg1"/>
                </a:solidFill>
              </a:rPr>
              <a:t>Dudzinski</a:t>
            </a:r>
            <a:r>
              <a:rPr lang="cs-CZ" sz="1200" dirty="0">
                <a:solidFill>
                  <a:schemeClr val="bg1"/>
                </a:solidFill>
              </a:rPr>
              <a:t> DM, </a:t>
            </a:r>
            <a:r>
              <a:rPr lang="cs-CZ" sz="1200" dirty="0" err="1">
                <a:solidFill>
                  <a:schemeClr val="bg1"/>
                </a:solidFill>
              </a:rPr>
              <a:t>Giordano</a:t>
            </a:r>
            <a:r>
              <a:rPr lang="cs-CZ" sz="1200" dirty="0">
                <a:solidFill>
                  <a:schemeClr val="bg1"/>
                </a:solidFill>
              </a:rPr>
              <a:t> Net al. </a:t>
            </a:r>
            <a:r>
              <a:rPr lang="cs-CZ" sz="1200" dirty="0" err="1">
                <a:solidFill>
                  <a:schemeClr val="bg1"/>
                </a:solidFill>
              </a:rPr>
              <a:t>Cardiopulmonary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exercise</a:t>
            </a:r>
            <a:r>
              <a:rPr lang="cs-CZ" sz="1200" dirty="0">
                <a:solidFill>
                  <a:schemeClr val="bg1"/>
                </a:solidFill>
              </a:rPr>
              <a:t> testing in </a:t>
            </a:r>
            <a:r>
              <a:rPr lang="cs-CZ" sz="1200" dirty="0" err="1">
                <a:solidFill>
                  <a:schemeClr val="bg1"/>
                </a:solidFill>
              </a:rPr>
              <a:t>patients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following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massive</a:t>
            </a:r>
            <a:r>
              <a:rPr lang="cs-CZ" sz="1200" dirty="0">
                <a:solidFill>
                  <a:schemeClr val="bg1"/>
                </a:solidFill>
              </a:rPr>
              <a:t> and </a:t>
            </a:r>
            <a:r>
              <a:rPr lang="cs-CZ" sz="1200" dirty="0" err="1">
                <a:solidFill>
                  <a:schemeClr val="bg1"/>
                </a:solidFill>
              </a:rPr>
              <a:t>submassive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embolism</a:t>
            </a:r>
            <a:r>
              <a:rPr lang="cs-CZ" sz="1200" dirty="0">
                <a:solidFill>
                  <a:schemeClr val="bg1"/>
                </a:solidFill>
              </a:rPr>
              <a:t>. J </a:t>
            </a:r>
            <a:r>
              <a:rPr lang="cs-CZ" sz="1200" dirty="0" err="1">
                <a:solidFill>
                  <a:schemeClr val="bg1"/>
                </a:solidFill>
              </a:rPr>
              <a:t>Am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Heart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Assoc</a:t>
            </a:r>
            <a:r>
              <a:rPr lang="cs-CZ" sz="1200" dirty="0">
                <a:solidFill>
                  <a:schemeClr val="bg1"/>
                </a:solidFill>
              </a:rPr>
              <a:t> 2018;7:e006841.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01A0DE-E58B-4B0C-8DCD-94FDFA42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575" y="1769006"/>
            <a:ext cx="2239616" cy="32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3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C992E-964A-4E70-92BA-CC0BFF1C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452718"/>
            <a:ext cx="7142922" cy="1400530"/>
          </a:xfrm>
        </p:spPr>
        <p:txBody>
          <a:bodyPr/>
          <a:lstStyle/>
          <a:p>
            <a:r>
              <a:rPr lang="cs-CZ" dirty="0"/>
              <a:t>Trvající dysfunkce a dilatace pravé komory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075BE-3616-4E70-A380-A49CAB72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1" y="2385391"/>
            <a:ext cx="6533322" cy="3863008"/>
          </a:xfrm>
        </p:spPr>
        <p:txBody>
          <a:bodyPr>
            <a:normAutofit/>
          </a:bodyPr>
          <a:lstStyle/>
          <a:p>
            <a:r>
              <a:rPr lang="cs-CZ" sz="2400" dirty="0"/>
              <a:t> vstupní echo  u akutní PE  je abnormální asi u 50% pacientů</a:t>
            </a:r>
          </a:p>
          <a:p>
            <a:pPr lvl="1"/>
            <a:r>
              <a:rPr lang="cs-CZ" sz="2200" dirty="0"/>
              <a:t>Dysfunkce a dilatace pravé komory</a:t>
            </a:r>
          </a:p>
          <a:p>
            <a:pPr lvl="1"/>
            <a:r>
              <a:rPr lang="cs-CZ" sz="2200" dirty="0"/>
              <a:t>Echo známky plicní hypertenze</a:t>
            </a:r>
          </a:p>
          <a:p>
            <a:r>
              <a:rPr lang="cs-CZ" sz="2400" dirty="0"/>
              <a:t>75- 90% abnormálních echo nálezů se upraví do 1 měsíce (1,2)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6B3780-507D-4796-8FAF-2C1CB8BB69BC}"/>
              </a:ext>
            </a:extLst>
          </p:cNvPr>
          <p:cNvSpPr txBox="1"/>
          <p:nvPr/>
        </p:nvSpPr>
        <p:spPr>
          <a:xfrm>
            <a:off x="697498" y="5528101"/>
            <a:ext cx="701364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Ribeiro</a:t>
            </a:r>
            <a:r>
              <a:rPr lang="cs-CZ" sz="1200" dirty="0">
                <a:solidFill>
                  <a:schemeClr val="bg1"/>
                </a:solidFill>
              </a:rPr>
              <a:t> A, </a:t>
            </a:r>
            <a:r>
              <a:rPr lang="cs-CZ" sz="1200" dirty="0" err="1">
                <a:solidFill>
                  <a:schemeClr val="bg1"/>
                </a:solidFill>
              </a:rPr>
              <a:t>Lindmarker</a:t>
            </a:r>
            <a:r>
              <a:rPr lang="cs-CZ" sz="1200" dirty="0">
                <a:solidFill>
                  <a:schemeClr val="bg1"/>
                </a:solidFill>
              </a:rPr>
              <a:t> P, </a:t>
            </a:r>
            <a:r>
              <a:rPr lang="cs-CZ" sz="1200" dirty="0" err="1">
                <a:solidFill>
                  <a:schemeClr val="bg1"/>
                </a:solidFill>
              </a:rPr>
              <a:t>Johnsson</a:t>
            </a:r>
            <a:r>
              <a:rPr lang="cs-CZ" sz="1200" dirty="0">
                <a:solidFill>
                  <a:schemeClr val="bg1"/>
                </a:solidFill>
              </a:rPr>
              <a:t> H, </a:t>
            </a:r>
            <a:r>
              <a:rPr lang="cs-CZ" sz="1200" dirty="0" err="1">
                <a:solidFill>
                  <a:schemeClr val="bg1"/>
                </a:solidFill>
              </a:rPr>
              <a:t>Juhlin-Dannfelt</a:t>
            </a:r>
            <a:r>
              <a:rPr lang="cs-CZ" sz="1200" dirty="0">
                <a:solidFill>
                  <a:schemeClr val="bg1"/>
                </a:solidFill>
              </a:rPr>
              <a:t> A, </a:t>
            </a:r>
            <a:r>
              <a:rPr lang="cs-CZ" sz="1200" dirty="0" err="1">
                <a:solidFill>
                  <a:schemeClr val="bg1"/>
                </a:solidFill>
              </a:rPr>
              <a:t>Jorfeldt</a:t>
            </a:r>
            <a:r>
              <a:rPr lang="cs-CZ" sz="1200" dirty="0">
                <a:solidFill>
                  <a:schemeClr val="bg1"/>
                </a:solidFill>
              </a:rPr>
              <a:t> L. </a:t>
            </a:r>
            <a:r>
              <a:rPr lang="cs-CZ" sz="1200" dirty="0" err="1">
                <a:solidFill>
                  <a:schemeClr val="bg1"/>
                </a:solidFill>
              </a:rPr>
              <a:t>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embolism</a:t>
            </a:r>
            <a:r>
              <a:rPr lang="cs-CZ" sz="1200" dirty="0">
                <a:solidFill>
                  <a:schemeClr val="bg1"/>
                </a:solidFill>
              </a:rPr>
              <a:t>: </a:t>
            </a:r>
            <a:r>
              <a:rPr lang="cs-CZ" sz="1200" dirty="0" err="1">
                <a:solidFill>
                  <a:schemeClr val="bg1"/>
                </a:solidFill>
              </a:rPr>
              <a:t>one-year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follow</a:t>
            </a:r>
            <a:r>
              <a:rPr lang="cs-CZ" sz="1200" dirty="0">
                <a:solidFill>
                  <a:schemeClr val="bg1"/>
                </a:solidFill>
              </a:rPr>
              <a:t>-up </a:t>
            </a:r>
            <a:r>
              <a:rPr lang="cs-CZ" sz="1200" dirty="0" err="1">
                <a:solidFill>
                  <a:schemeClr val="bg1"/>
                </a:solidFill>
              </a:rPr>
              <a:t>with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echocardiography</a:t>
            </a:r>
            <a:r>
              <a:rPr lang="cs-CZ" sz="1200" dirty="0">
                <a:solidFill>
                  <a:schemeClr val="bg1"/>
                </a:solidFill>
              </a:rPr>
              <a:t> Doppler and </a:t>
            </a:r>
            <a:r>
              <a:rPr lang="cs-CZ" sz="1200" dirty="0" err="1">
                <a:solidFill>
                  <a:schemeClr val="bg1"/>
                </a:solidFill>
              </a:rPr>
              <a:t>five-year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survival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analysis</a:t>
            </a:r>
            <a:r>
              <a:rPr lang="cs-CZ" sz="1200" dirty="0">
                <a:solidFill>
                  <a:schemeClr val="bg1"/>
                </a:solidFill>
              </a:rPr>
              <a:t>. </a:t>
            </a:r>
            <a:r>
              <a:rPr lang="cs-CZ" sz="1200" dirty="0" err="1">
                <a:solidFill>
                  <a:schemeClr val="bg1"/>
                </a:solidFill>
              </a:rPr>
              <a:t>Circulation</a:t>
            </a:r>
            <a:r>
              <a:rPr lang="cs-CZ" sz="1200" dirty="0">
                <a:solidFill>
                  <a:schemeClr val="bg1"/>
                </a:solidFill>
              </a:rPr>
              <a:t> 1999;99:1325–30. </a:t>
            </a:r>
          </a:p>
          <a:p>
            <a:pPr marL="228600" lvl="0" indent="-228600"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Stevinson</a:t>
            </a:r>
            <a:r>
              <a:rPr lang="cs-CZ" sz="1200" dirty="0">
                <a:solidFill>
                  <a:schemeClr val="bg1"/>
                </a:solidFill>
              </a:rPr>
              <a:t> BG, </a:t>
            </a:r>
            <a:r>
              <a:rPr lang="cs-CZ" sz="1200" dirty="0" err="1">
                <a:solidFill>
                  <a:schemeClr val="bg1"/>
                </a:solidFill>
              </a:rPr>
              <a:t>Hernandez</a:t>
            </a:r>
            <a:r>
              <a:rPr lang="cs-CZ" sz="1200" dirty="0">
                <a:solidFill>
                  <a:schemeClr val="bg1"/>
                </a:solidFill>
              </a:rPr>
              <a:t>-Nino J, Rose G, Kline JA. </a:t>
            </a:r>
            <a:r>
              <a:rPr lang="cs-CZ" sz="1200" dirty="0" err="1">
                <a:solidFill>
                  <a:schemeClr val="bg1"/>
                </a:solidFill>
              </a:rPr>
              <a:t>Echocardiographic</a:t>
            </a:r>
            <a:r>
              <a:rPr lang="cs-CZ" sz="1200" dirty="0">
                <a:solidFill>
                  <a:schemeClr val="bg1"/>
                </a:solidFill>
              </a:rPr>
              <a:t> and </a:t>
            </a:r>
            <a:r>
              <a:rPr lang="cs-CZ" sz="1200" dirty="0" err="1">
                <a:solidFill>
                  <a:schemeClr val="bg1"/>
                </a:solidFill>
              </a:rPr>
              <a:t>functional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cardiopulmonary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problems</a:t>
            </a:r>
            <a:r>
              <a:rPr lang="cs-CZ" sz="1200" dirty="0">
                <a:solidFill>
                  <a:schemeClr val="bg1"/>
                </a:solidFill>
              </a:rPr>
              <a:t> 6 </a:t>
            </a:r>
            <a:r>
              <a:rPr lang="cs-CZ" sz="1200" dirty="0" err="1">
                <a:solidFill>
                  <a:schemeClr val="bg1"/>
                </a:solidFill>
              </a:rPr>
              <a:t>months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after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first-time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embolism</a:t>
            </a:r>
            <a:r>
              <a:rPr lang="cs-CZ" sz="1200" dirty="0">
                <a:solidFill>
                  <a:schemeClr val="bg1"/>
                </a:solidFill>
              </a:rPr>
              <a:t> in </a:t>
            </a:r>
            <a:r>
              <a:rPr lang="cs-CZ" sz="1200" dirty="0" err="1">
                <a:solidFill>
                  <a:schemeClr val="bg1"/>
                </a:solidFill>
              </a:rPr>
              <a:t>previously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healthy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patients</a:t>
            </a:r>
            <a:r>
              <a:rPr lang="cs-CZ" sz="1200" dirty="0">
                <a:solidFill>
                  <a:schemeClr val="bg1"/>
                </a:solidFill>
              </a:rPr>
              <a:t>. Eur </a:t>
            </a:r>
            <a:r>
              <a:rPr lang="cs-CZ" sz="1200" dirty="0" err="1">
                <a:solidFill>
                  <a:schemeClr val="bg1"/>
                </a:solidFill>
              </a:rPr>
              <a:t>Heart</a:t>
            </a:r>
            <a:r>
              <a:rPr lang="cs-CZ" sz="1200" dirty="0">
                <a:solidFill>
                  <a:schemeClr val="bg1"/>
                </a:solidFill>
              </a:rPr>
              <a:t> J 2007;28:2517–24.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8C04E8-1F54-4C7A-BA14-FF07FB42D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48" y="194103"/>
            <a:ext cx="3737117" cy="63524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90E164-CA55-4F0E-B34F-0BAFD94659BB}"/>
              </a:ext>
            </a:extLst>
          </p:cNvPr>
          <p:cNvSpPr txBox="1"/>
          <p:nvPr/>
        </p:nvSpPr>
        <p:spPr>
          <a:xfrm>
            <a:off x="8216348" y="6546574"/>
            <a:ext cx="2557669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Ribeiro</a:t>
            </a:r>
            <a:r>
              <a:rPr lang="cs-CZ" sz="1200" dirty="0">
                <a:solidFill>
                  <a:schemeClr val="bg1"/>
                </a:solidFill>
              </a:rPr>
              <a:t> A, </a:t>
            </a:r>
            <a:r>
              <a:rPr lang="cs-CZ" sz="1200" dirty="0" err="1">
                <a:solidFill>
                  <a:schemeClr val="bg1"/>
                </a:solidFill>
              </a:rPr>
              <a:t>Circulation</a:t>
            </a:r>
            <a:r>
              <a:rPr lang="cs-CZ" sz="1200" dirty="0">
                <a:solidFill>
                  <a:schemeClr val="bg1"/>
                </a:solidFill>
              </a:rPr>
              <a:t> 1999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6207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C992E-964A-4E70-92BA-CC0BFF1C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6417298" cy="1400530"/>
          </a:xfrm>
        </p:spPr>
        <p:txBody>
          <a:bodyPr/>
          <a:lstStyle/>
          <a:p>
            <a:r>
              <a:rPr lang="cs-CZ" dirty="0"/>
              <a:t>Trvající dysfunkce a dilatace pravé komory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075BE-3616-4E70-A380-A49CAB72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7152792" cy="4195481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Rizikové faktory perzistence dysfunkce PK a plicní hypertenze  Věk i &gt; 70 let a vstupní PASP &gt; 70 </a:t>
            </a:r>
            <a:r>
              <a:rPr lang="cs-CZ" sz="2400" dirty="0" err="1"/>
              <a:t>mmHg</a:t>
            </a:r>
            <a:r>
              <a:rPr lang="cs-CZ" sz="2400" dirty="0"/>
              <a:t> (1)</a:t>
            </a:r>
          </a:p>
          <a:p>
            <a:endParaRPr lang="cs-CZ" sz="2400" dirty="0"/>
          </a:p>
          <a:p>
            <a:r>
              <a:rPr lang="cs-CZ" sz="2400" dirty="0"/>
              <a:t>U nikoho  z pacientů , kteří měli echo  nález v akutním stádiu normální,  se později nerozvinula CTEPH (1)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6B3780-507D-4796-8FAF-2C1CB8BB69BC}"/>
              </a:ext>
            </a:extLst>
          </p:cNvPr>
          <p:cNvSpPr txBox="1"/>
          <p:nvPr/>
        </p:nvSpPr>
        <p:spPr>
          <a:xfrm>
            <a:off x="646111" y="5673873"/>
            <a:ext cx="7994306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Ribeiro</a:t>
            </a:r>
            <a:r>
              <a:rPr lang="cs-CZ" sz="1200" dirty="0">
                <a:solidFill>
                  <a:schemeClr val="bg1"/>
                </a:solidFill>
              </a:rPr>
              <a:t> A, </a:t>
            </a:r>
            <a:r>
              <a:rPr lang="cs-CZ" sz="1200" dirty="0" err="1">
                <a:solidFill>
                  <a:schemeClr val="bg1"/>
                </a:solidFill>
              </a:rPr>
              <a:t>Lindmarker</a:t>
            </a:r>
            <a:r>
              <a:rPr lang="cs-CZ" sz="1200" dirty="0">
                <a:solidFill>
                  <a:schemeClr val="bg1"/>
                </a:solidFill>
              </a:rPr>
              <a:t> P, </a:t>
            </a:r>
            <a:r>
              <a:rPr lang="cs-CZ" sz="1200" dirty="0" err="1">
                <a:solidFill>
                  <a:schemeClr val="bg1"/>
                </a:solidFill>
              </a:rPr>
              <a:t>Johnsson</a:t>
            </a:r>
            <a:r>
              <a:rPr lang="cs-CZ" sz="1200" dirty="0">
                <a:solidFill>
                  <a:schemeClr val="bg1"/>
                </a:solidFill>
              </a:rPr>
              <a:t> H, </a:t>
            </a:r>
            <a:r>
              <a:rPr lang="cs-CZ" sz="1200" dirty="0" err="1">
                <a:solidFill>
                  <a:schemeClr val="bg1"/>
                </a:solidFill>
              </a:rPr>
              <a:t>Juhlin-Dannfelt</a:t>
            </a:r>
            <a:r>
              <a:rPr lang="cs-CZ" sz="1200" dirty="0">
                <a:solidFill>
                  <a:schemeClr val="bg1"/>
                </a:solidFill>
              </a:rPr>
              <a:t> A, </a:t>
            </a:r>
            <a:r>
              <a:rPr lang="cs-CZ" sz="1200" dirty="0" err="1">
                <a:solidFill>
                  <a:schemeClr val="bg1"/>
                </a:solidFill>
              </a:rPr>
              <a:t>Jorfeldt</a:t>
            </a:r>
            <a:r>
              <a:rPr lang="cs-CZ" sz="1200" dirty="0">
                <a:solidFill>
                  <a:schemeClr val="bg1"/>
                </a:solidFill>
              </a:rPr>
              <a:t> L. </a:t>
            </a:r>
            <a:r>
              <a:rPr lang="cs-CZ" sz="1200" dirty="0" err="1">
                <a:solidFill>
                  <a:schemeClr val="bg1"/>
                </a:solidFill>
              </a:rPr>
              <a:t>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embolism</a:t>
            </a:r>
            <a:r>
              <a:rPr lang="cs-CZ" sz="1200" dirty="0">
                <a:solidFill>
                  <a:schemeClr val="bg1"/>
                </a:solidFill>
              </a:rPr>
              <a:t>: </a:t>
            </a:r>
            <a:r>
              <a:rPr lang="cs-CZ" sz="1200" dirty="0" err="1">
                <a:solidFill>
                  <a:schemeClr val="bg1"/>
                </a:solidFill>
              </a:rPr>
              <a:t>one-year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follow</a:t>
            </a:r>
            <a:r>
              <a:rPr lang="cs-CZ" sz="1200" dirty="0">
                <a:solidFill>
                  <a:schemeClr val="bg1"/>
                </a:solidFill>
              </a:rPr>
              <a:t>-up </a:t>
            </a:r>
            <a:r>
              <a:rPr lang="cs-CZ" sz="1200" dirty="0" err="1">
                <a:solidFill>
                  <a:schemeClr val="bg1"/>
                </a:solidFill>
              </a:rPr>
              <a:t>with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echocardiography</a:t>
            </a:r>
            <a:r>
              <a:rPr lang="cs-CZ" sz="1200" dirty="0">
                <a:solidFill>
                  <a:schemeClr val="bg1"/>
                </a:solidFill>
              </a:rPr>
              <a:t> Doppler and </a:t>
            </a:r>
            <a:r>
              <a:rPr lang="cs-CZ" sz="1200" dirty="0" err="1">
                <a:solidFill>
                  <a:schemeClr val="bg1"/>
                </a:solidFill>
              </a:rPr>
              <a:t>five-year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survival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analysis</a:t>
            </a:r>
            <a:r>
              <a:rPr lang="cs-CZ" sz="1200" dirty="0">
                <a:solidFill>
                  <a:schemeClr val="bg1"/>
                </a:solidFill>
              </a:rPr>
              <a:t>. </a:t>
            </a:r>
            <a:r>
              <a:rPr lang="cs-CZ" sz="1200" dirty="0" err="1">
                <a:solidFill>
                  <a:schemeClr val="bg1"/>
                </a:solidFill>
              </a:rPr>
              <a:t>Circulation</a:t>
            </a:r>
            <a:r>
              <a:rPr lang="cs-CZ" sz="1200" dirty="0">
                <a:solidFill>
                  <a:schemeClr val="bg1"/>
                </a:solidFill>
              </a:rPr>
              <a:t> 1999;99:1325–30. </a:t>
            </a:r>
          </a:p>
          <a:p>
            <a:pPr marL="228600" lvl="0" indent="-228600"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Stevinson</a:t>
            </a:r>
            <a:r>
              <a:rPr lang="cs-CZ" sz="1200" dirty="0">
                <a:solidFill>
                  <a:schemeClr val="bg1"/>
                </a:solidFill>
              </a:rPr>
              <a:t> BG, </a:t>
            </a:r>
            <a:r>
              <a:rPr lang="cs-CZ" sz="1200" dirty="0" err="1">
                <a:solidFill>
                  <a:schemeClr val="bg1"/>
                </a:solidFill>
              </a:rPr>
              <a:t>Hernandez</a:t>
            </a:r>
            <a:r>
              <a:rPr lang="cs-CZ" sz="1200" dirty="0">
                <a:solidFill>
                  <a:schemeClr val="bg1"/>
                </a:solidFill>
              </a:rPr>
              <a:t>-Nino J, Rose G, Kline JA. </a:t>
            </a:r>
            <a:r>
              <a:rPr lang="cs-CZ" sz="1200" dirty="0" err="1">
                <a:solidFill>
                  <a:schemeClr val="bg1"/>
                </a:solidFill>
              </a:rPr>
              <a:t>Echocardiographic</a:t>
            </a:r>
            <a:r>
              <a:rPr lang="cs-CZ" sz="1200" dirty="0">
                <a:solidFill>
                  <a:schemeClr val="bg1"/>
                </a:solidFill>
              </a:rPr>
              <a:t> and </a:t>
            </a:r>
            <a:r>
              <a:rPr lang="cs-CZ" sz="1200" dirty="0" err="1">
                <a:solidFill>
                  <a:schemeClr val="bg1"/>
                </a:solidFill>
              </a:rPr>
              <a:t>functional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cardiopulmonary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problems</a:t>
            </a:r>
            <a:r>
              <a:rPr lang="cs-CZ" sz="1200" dirty="0">
                <a:solidFill>
                  <a:schemeClr val="bg1"/>
                </a:solidFill>
              </a:rPr>
              <a:t> 6 </a:t>
            </a:r>
            <a:r>
              <a:rPr lang="cs-CZ" sz="1200" dirty="0" err="1">
                <a:solidFill>
                  <a:schemeClr val="bg1"/>
                </a:solidFill>
              </a:rPr>
              <a:t>months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after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first-time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pulmonary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embolism</a:t>
            </a:r>
            <a:r>
              <a:rPr lang="cs-CZ" sz="1200" dirty="0">
                <a:solidFill>
                  <a:schemeClr val="bg1"/>
                </a:solidFill>
              </a:rPr>
              <a:t> in </a:t>
            </a:r>
            <a:r>
              <a:rPr lang="cs-CZ" sz="1200" dirty="0" err="1">
                <a:solidFill>
                  <a:schemeClr val="bg1"/>
                </a:solidFill>
              </a:rPr>
              <a:t>previously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healthy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patients</a:t>
            </a:r>
            <a:r>
              <a:rPr lang="cs-CZ" sz="1200" dirty="0">
                <a:solidFill>
                  <a:schemeClr val="bg1"/>
                </a:solidFill>
              </a:rPr>
              <a:t>. Eur </a:t>
            </a:r>
            <a:r>
              <a:rPr lang="cs-CZ" sz="1200" dirty="0" err="1">
                <a:solidFill>
                  <a:schemeClr val="bg1"/>
                </a:solidFill>
              </a:rPr>
              <a:t>Heart</a:t>
            </a:r>
            <a:r>
              <a:rPr lang="cs-CZ" sz="1200" dirty="0">
                <a:solidFill>
                  <a:schemeClr val="bg1"/>
                </a:solidFill>
              </a:rPr>
              <a:t> J 2007;28:2517–24.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E30C244-6ECF-401A-A85F-9994555F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87" y="194103"/>
            <a:ext cx="2938496" cy="635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9A470A-1D07-440B-845E-8B30D75BAE9A}"/>
              </a:ext>
            </a:extLst>
          </p:cNvPr>
          <p:cNvSpPr txBox="1"/>
          <p:nvPr/>
        </p:nvSpPr>
        <p:spPr>
          <a:xfrm>
            <a:off x="9038787" y="6546574"/>
            <a:ext cx="2557669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Ribeiro</a:t>
            </a:r>
            <a:r>
              <a:rPr lang="cs-CZ" sz="1200" dirty="0">
                <a:solidFill>
                  <a:schemeClr val="bg1"/>
                </a:solidFill>
              </a:rPr>
              <a:t> A et al , </a:t>
            </a:r>
            <a:r>
              <a:rPr lang="cs-CZ" sz="1200" dirty="0" err="1">
                <a:solidFill>
                  <a:schemeClr val="bg1"/>
                </a:solidFill>
              </a:rPr>
              <a:t>Circulation</a:t>
            </a:r>
            <a:r>
              <a:rPr lang="cs-CZ" sz="1200" dirty="0">
                <a:solidFill>
                  <a:schemeClr val="bg1"/>
                </a:solidFill>
              </a:rPr>
              <a:t> 1999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9120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9EDDB-4449-468C-A70E-4514789D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Porucha </a:t>
            </a:r>
            <a:r>
              <a:rPr lang="cs-CZ" sz="4000" dirty="0" err="1"/>
              <a:t>reperfuze</a:t>
            </a:r>
            <a:r>
              <a:rPr lang="cs-CZ" sz="4000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C365A-F0FB-4ADB-A1F6-A1FDD4DA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43" y="1908314"/>
            <a:ext cx="7938857" cy="3975651"/>
          </a:xfrm>
        </p:spPr>
        <p:txBody>
          <a:bodyPr>
            <a:normAutofit/>
          </a:bodyPr>
          <a:lstStyle/>
          <a:p>
            <a:r>
              <a:rPr lang="cs-CZ" sz="2400" dirty="0"/>
              <a:t>U  většiny  pacientů dochází ke kompletní rezoluci  </a:t>
            </a:r>
            <a:r>
              <a:rPr lang="cs-CZ" sz="2400" dirty="0" err="1"/>
              <a:t>tromboembolů</a:t>
            </a:r>
            <a:r>
              <a:rPr lang="cs-CZ" sz="2400" dirty="0"/>
              <a:t>  a </a:t>
            </a:r>
            <a:r>
              <a:rPr lang="cs-CZ" sz="2400" dirty="0" err="1"/>
              <a:t>reperfuzi</a:t>
            </a:r>
            <a:r>
              <a:rPr lang="cs-CZ" sz="2400" dirty="0"/>
              <a:t>  segmentů </a:t>
            </a:r>
          </a:p>
          <a:p>
            <a:r>
              <a:rPr lang="cs-CZ" sz="2400" dirty="0"/>
              <a:t>Z 90% dochází k </a:t>
            </a:r>
            <a:r>
              <a:rPr lang="cs-CZ" sz="2400" dirty="0" err="1"/>
              <a:t>reperfuzi</a:t>
            </a:r>
            <a:r>
              <a:rPr lang="cs-CZ" sz="2400" dirty="0"/>
              <a:t> během 30 dnů po PE</a:t>
            </a:r>
            <a:r>
              <a:rPr lang="cs-CZ" sz="2400" dirty="0">
                <a:solidFill>
                  <a:srgbClr val="00B0F0"/>
                </a:solidFill>
              </a:rPr>
              <a:t>(1)</a:t>
            </a:r>
          </a:p>
          <a:p>
            <a:r>
              <a:rPr lang="cs-CZ" sz="2400" dirty="0"/>
              <a:t>Po 12 měsících zůstává přítomna obstrukce plicního řečiště  u 10 – 50% pacientů </a:t>
            </a:r>
            <a:r>
              <a:rPr lang="cs-CZ" sz="2400" dirty="0">
                <a:solidFill>
                  <a:srgbClr val="00B0F0"/>
                </a:solidFill>
              </a:rPr>
              <a:t>(1,2,3)</a:t>
            </a:r>
          </a:p>
          <a:p>
            <a:r>
              <a:rPr lang="cs-CZ" sz="2400" dirty="0"/>
              <a:t>Plicní scintigrafie je k detekci obstrukce citlivější než CTAG </a:t>
            </a:r>
            <a:r>
              <a:rPr lang="cs-CZ" sz="2400" dirty="0">
                <a:solidFill>
                  <a:srgbClr val="00B0F0"/>
                </a:solidFill>
              </a:rPr>
              <a:t>(4,5)</a:t>
            </a:r>
          </a:p>
          <a:p>
            <a:endParaRPr lang="cs-CZ" sz="2400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79FC36-A74D-49C1-8953-7AEB9B541FEA}"/>
              </a:ext>
            </a:extLst>
          </p:cNvPr>
          <p:cNvSpPr txBox="1"/>
          <p:nvPr/>
        </p:nvSpPr>
        <p:spPr>
          <a:xfrm>
            <a:off x="595543" y="5432060"/>
            <a:ext cx="7252676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Ribeiro A, </a:t>
            </a:r>
            <a:r>
              <a:rPr lang="en-US" sz="1200" dirty="0" err="1">
                <a:solidFill>
                  <a:schemeClr val="bg1"/>
                </a:solidFill>
              </a:rPr>
              <a:t>Lindmarker</a:t>
            </a:r>
            <a:r>
              <a:rPr lang="en-US" sz="1200" dirty="0">
                <a:solidFill>
                  <a:schemeClr val="bg1"/>
                </a:solidFill>
              </a:rPr>
              <a:t> P, </a:t>
            </a:r>
            <a:r>
              <a:rPr lang="en-US" sz="1200" dirty="0" err="1">
                <a:solidFill>
                  <a:schemeClr val="bg1"/>
                </a:solidFill>
              </a:rPr>
              <a:t>Johnsson</a:t>
            </a:r>
            <a:r>
              <a:rPr lang="en-US" sz="1200" dirty="0">
                <a:solidFill>
                  <a:schemeClr val="bg1"/>
                </a:solidFill>
              </a:rPr>
              <a:t> H, et al. 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J Intern Med 1999; 245(6): 601-10.</a:t>
            </a:r>
            <a:endParaRPr lang="cs-CZ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 err="1">
                <a:solidFill>
                  <a:schemeClr val="bg1"/>
                </a:solidFill>
              </a:rPr>
              <a:t>Miniati</a:t>
            </a:r>
            <a:r>
              <a:rPr lang="en-US" sz="1200" dirty="0">
                <a:solidFill>
                  <a:schemeClr val="bg1"/>
                </a:solidFill>
              </a:rPr>
              <a:t> M, Monti S, </a:t>
            </a:r>
            <a:r>
              <a:rPr lang="en-US" sz="1200" dirty="0" err="1">
                <a:solidFill>
                  <a:schemeClr val="bg1"/>
                </a:solidFill>
              </a:rPr>
              <a:t>Bottai</a:t>
            </a:r>
            <a:r>
              <a:rPr lang="en-US" sz="1200" dirty="0">
                <a:solidFill>
                  <a:schemeClr val="bg1"/>
                </a:solidFill>
              </a:rPr>
              <a:t> M, et al.. Medicine (Baltimore) 2006; 85(5): 253–262</a:t>
            </a:r>
            <a:endParaRPr lang="cs-CZ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Sanchez O, </a:t>
            </a:r>
            <a:r>
              <a:rPr lang="en-US" sz="1200" dirty="0" err="1">
                <a:solidFill>
                  <a:schemeClr val="bg1"/>
                </a:solidFill>
              </a:rPr>
              <a:t>Helley</a:t>
            </a:r>
            <a:r>
              <a:rPr lang="en-US" sz="1200" dirty="0">
                <a:solidFill>
                  <a:schemeClr val="bg1"/>
                </a:solidFill>
              </a:rPr>
              <a:t> D, </a:t>
            </a:r>
            <a:r>
              <a:rPr lang="en-US" sz="1200" dirty="0" err="1">
                <a:solidFill>
                  <a:schemeClr val="bg1"/>
                </a:solidFill>
              </a:rPr>
              <a:t>Couchon</a:t>
            </a:r>
            <a:r>
              <a:rPr lang="en-US" sz="1200" dirty="0">
                <a:solidFill>
                  <a:schemeClr val="bg1"/>
                </a:solidFill>
              </a:rPr>
              <a:t> S, et al. J </a:t>
            </a:r>
            <a:r>
              <a:rPr lang="en-US" sz="1200" dirty="0" err="1">
                <a:solidFill>
                  <a:schemeClr val="bg1"/>
                </a:solidFill>
              </a:rPr>
              <a:t>Thromb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Haemost</a:t>
            </a:r>
            <a:r>
              <a:rPr lang="en-US" sz="1200" dirty="0">
                <a:solidFill>
                  <a:schemeClr val="bg1"/>
                </a:solidFill>
              </a:rPr>
              <a:t> 2010; 8(6): 1248–1255.</a:t>
            </a:r>
            <a:endParaRPr lang="cs-CZ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Meysman</a:t>
            </a:r>
            <a:r>
              <a:rPr lang="cs-CZ" sz="1200" dirty="0">
                <a:solidFill>
                  <a:schemeClr val="bg1"/>
                </a:solidFill>
              </a:rPr>
              <a:t> M, </a:t>
            </a:r>
            <a:r>
              <a:rPr lang="cs-CZ" sz="1200" dirty="0" err="1">
                <a:solidFill>
                  <a:schemeClr val="bg1"/>
                </a:solidFill>
              </a:rPr>
              <a:t>Everaert</a:t>
            </a:r>
            <a:r>
              <a:rPr lang="cs-CZ" sz="1200" dirty="0">
                <a:solidFill>
                  <a:schemeClr val="bg1"/>
                </a:solidFill>
              </a:rPr>
              <a:t> H, </a:t>
            </a:r>
            <a:r>
              <a:rPr lang="cs-CZ" sz="1200" dirty="0" err="1">
                <a:solidFill>
                  <a:schemeClr val="bg1"/>
                </a:solidFill>
              </a:rPr>
              <a:t>Buls</a:t>
            </a:r>
            <a:r>
              <a:rPr lang="cs-CZ" sz="1200" dirty="0">
                <a:solidFill>
                  <a:schemeClr val="bg1"/>
                </a:solidFill>
              </a:rPr>
              <a:t> N, et al.  Eur J </a:t>
            </a:r>
            <a:r>
              <a:rPr lang="cs-CZ" sz="1200" dirty="0" err="1">
                <a:solidFill>
                  <a:schemeClr val="bg1"/>
                </a:solidFill>
              </a:rPr>
              <a:t>Radiol</a:t>
            </a:r>
            <a:r>
              <a:rPr lang="cs-CZ" sz="1200" dirty="0">
                <a:solidFill>
                  <a:schemeClr val="bg1"/>
                </a:solidFill>
              </a:rPr>
              <a:t> 2015; 84: 1816-9. </a:t>
            </a:r>
          </a:p>
          <a:p>
            <a:pPr marL="342900" indent="-342900">
              <a:buFontTx/>
              <a:buAutoNum type="arabicPeriod"/>
            </a:pPr>
            <a:r>
              <a:rPr lang="cs-CZ" sz="1200" dirty="0" err="1">
                <a:solidFill>
                  <a:schemeClr val="bg1"/>
                </a:solidFill>
              </a:rPr>
              <a:t>Cosmi</a:t>
            </a:r>
            <a:r>
              <a:rPr lang="cs-CZ" sz="1200" dirty="0">
                <a:solidFill>
                  <a:schemeClr val="bg1"/>
                </a:solidFill>
              </a:rPr>
              <a:t> B, </a:t>
            </a:r>
            <a:r>
              <a:rPr lang="cs-CZ" sz="1200" dirty="0" err="1">
                <a:solidFill>
                  <a:schemeClr val="bg1"/>
                </a:solidFill>
              </a:rPr>
              <a:t>Nijkeuter</a:t>
            </a:r>
            <a:r>
              <a:rPr lang="cs-CZ" sz="1200" dirty="0">
                <a:solidFill>
                  <a:schemeClr val="bg1"/>
                </a:solidFill>
              </a:rPr>
              <a:t> M, Valentino M, et al.  </a:t>
            </a:r>
            <a:r>
              <a:rPr lang="cs-CZ" sz="1200" dirty="0" err="1">
                <a:solidFill>
                  <a:schemeClr val="bg1"/>
                </a:solidFill>
              </a:rPr>
              <a:t>Intern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Emerg</a:t>
            </a:r>
            <a:r>
              <a:rPr lang="cs-CZ" sz="1200" dirty="0">
                <a:solidFill>
                  <a:schemeClr val="bg1"/>
                </a:solidFill>
              </a:rPr>
              <a:t> Med 2011; 6(6): 521–528.</a:t>
            </a:r>
          </a:p>
          <a:p>
            <a:pPr marL="342900" indent="-342900">
              <a:buFontTx/>
              <a:buAutoNum type="arabicPeriod"/>
            </a:pPr>
            <a:endParaRPr lang="cs-CZ" sz="1200" dirty="0">
              <a:solidFill>
                <a:schemeClr val="bg1"/>
              </a:solidFill>
            </a:endParaRPr>
          </a:p>
          <a:p>
            <a:pPr marL="342900" lvl="0" indent="-342900">
              <a:buAutoNum type="arabicPeriod"/>
            </a:pP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D2514D-C343-4C4B-8223-C80A981ED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4" t="36515" r="52283" b="22305"/>
          <a:stretch/>
        </p:blipFill>
        <p:spPr>
          <a:xfrm>
            <a:off x="8534400" y="1325218"/>
            <a:ext cx="3325355" cy="28227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8D515A-6F2B-443E-AC4B-921A37E04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05" t="37482" r="21848" b="19309"/>
          <a:stretch/>
        </p:blipFill>
        <p:spPr>
          <a:xfrm>
            <a:off x="8534400" y="3689478"/>
            <a:ext cx="3325355" cy="285709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C31982-1D67-4CB8-9B1F-3E9CE5C357EB}"/>
              </a:ext>
            </a:extLst>
          </p:cNvPr>
          <p:cNvSpPr txBox="1"/>
          <p:nvPr/>
        </p:nvSpPr>
        <p:spPr>
          <a:xfrm>
            <a:off x="8534399" y="6546574"/>
            <a:ext cx="3325356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Ribeiro</a:t>
            </a:r>
            <a:r>
              <a:rPr lang="cs-CZ" sz="1200" dirty="0">
                <a:solidFill>
                  <a:schemeClr val="bg1"/>
                </a:solidFill>
              </a:rPr>
              <a:t> A et al , J </a:t>
            </a:r>
            <a:r>
              <a:rPr lang="cs-CZ" sz="1200" dirty="0" err="1">
                <a:solidFill>
                  <a:schemeClr val="bg1"/>
                </a:solidFill>
              </a:rPr>
              <a:t>InternMed</a:t>
            </a:r>
            <a:r>
              <a:rPr lang="cs-CZ" sz="1200" dirty="0">
                <a:solidFill>
                  <a:schemeClr val="bg1"/>
                </a:solidFill>
              </a:rPr>
              <a:t> 1999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46556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15944</TotalTime>
  <Words>1628</Words>
  <Application>Microsoft Office PowerPoint</Application>
  <PresentationFormat>Širokoúhlá obrazovka</PresentationFormat>
  <Paragraphs>145</Paragraphs>
  <Slides>22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Ion</vt:lpstr>
      <vt:lpstr>Výskyt a rizika poruchy reperfuze po plicní embolii</vt:lpstr>
      <vt:lpstr>Časná prognóza plicní embolie  </vt:lpstr>
      <vt:lpstr>Prezentace aplikace PowerPoint</vt:lpstr>
      <vt:lpstr>Pozdní následky plicní embolie   </vt:lpstr>
      <vt:lpstr>Funkční omezení </vt:lpstr>
      <vt:lpstr>Funkční omezení</vt:lpstr>
      <vt:lpstr>Trvající dysfunkce a dilatace pravé komory </vt:lpstr>
      <vt:lpstr>Trvající dysfunkce a dilatace pravé komory </vt:lpstr>
      <vt:lpstr>Porucha reperfuze </vt:lpstr>
      <vt:lpstr>Charakteristika souboru </vt:lpstr>
      <vt:lpstr>Prezentace aplikace PowerPoint</vt:lpstr>
      <vt:lpstr>Porucha reperfuze - rizikové faktory </vt:lpstr>
      <vt:lpstr>Porucha reperfuze - rizikové faktory </vt:lpstr>
      <vt:lpstr>Srovnání pacientů s kompletní reperfuzí a bez reperfuze po 24 měsíci</vt:lpstr>
      <vt:lpstr>Porucha reperfuze  - následky </vt:lpstr>
      <vt:lpstr>Porucha reperfuze  - první krok k rozvoji CTEPH </vt:lpstr>
      <vt:lpstr>Chronická tromboembolická plicní hypertenze (CTEPH) -  patofyziologie</vt:lpstr>
      <vt:lpstr>Co dosud není jasné  </vt:lpstr>
      <vt:lpstr>Prezentace aplikace PowerPoint</vt:lpstr>
      <vt:lpstr>Predikční skóre poruchy reperfuze </vt:lpstr>
      <vt:lpstr>Souhrn</vt:lpstr>
      <vt:lpstr>MUDr. Karel Dvořák 20.6.1939 - 30.9.2019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Vztah reperfuze plicních tepen po akutní plicní embolii k rozvoji chronické tromboembolické plicní hypertenze</dc:title>
  <dc:creator>Honza</dc:creator>
  <cp:lastModifiedBy>Honza</cp:lastModifiedBy>
  <cp:revision>166</cp:revision>
  <dcterms:created xsi:type="dcterms:W3CDTF">2019-08-27T19:54:54Z</dcterms:created>
  <dcterms:modified xsi:type="dcterms:W3CDTF">2019-10-18T11:40:41Z</dcterms:modified>
</cp:coreProperties>
</file>