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43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838383"/>
              </a:solidFill>
              <a:prstDash val="solid"/>
              <a:miter lim="400000"/>
            </a:ln>
          </a:left>
          <a:right>
            <a:ln w="3175" cap="flat">
              <a:solidFill>
                <a:srgbClr val="838383"/>
              </a:solidFill>
              <a:prstDash val="solid"/>
              <a:miter lim="400000"/>
            </a:ln>
          </a:right>
          <a:top>
            <a:ln w="3175" cap="flat">
              <a:solidFill>
                <a:srgbClr val="838383"/>
              </a:solidFill>
              <a:prstDash val="solid"/>
              <a:miter lim="400000"/>
            </a:ln>
          </a:top>
          <a:bottom>
            <a:ln w="3175" cap="flat">
              <a:solidFill>
                <a:srgbClr val="838383"/>
              </a:solidFill>
              <a:prstDash val="solid"/>
              <a:miter lim="400000"/>
            </a:ln>
          </a:bottom>
          <a:insideH>
            <a:ln w="3175" cap="flat">
              <a:solidFill>
                <a:srgbClr val="838383"/>
              </a:solidFill>
              <a:prstDash val="solid"/>
              <a:miter lim="400000"/>
            </a:ln>
          </a:insideH>
          <a:insideV>
            <a:ln w="3175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808080"/>
              </a:solidFill>
              <a:prstDash val="solid"/>
              <a:miter lim="400000"/>
            </a:ln>
          </a:right>
          <a:top>
            <a:ln w="3175" cap="flat">
              <a:solidFill>
                <a:srgbClr val="808080"/>
              </a:solidFill>
              <a:prstDash val="solid"/>
              <a:miter lim="400000"/>
            </a:ln>
          </a:top>
          <a:bottom>
            <a:ln w="3175" cap="flat">
              <a:solidFill>
                <a:srgbClr val="808080"/>
              </a:solidFill>
              <a:prstDash val="solid"/>
              <a:miter lim="400000"/>
            </a:ln>
          </a:bottom>
          <a:insideH>
            <a:ln w="3175" cap="flat">
              <a:solidFill>
                <a:srgbClr val="808080"/>
              </a:solidFill>
              <a:prstDash val="solid"/>
              <a:miter lim="400000"/>
            </a:ln>
          </a:insideH>
          <a:insideV>
            <a:ln w="3175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4D4D4D"/>
              </a:solidFill>
              <a:prstDash val="solid"/>
              <a:miter lim="400000"/>
            </a:ln>
          </a:right>
          <a:top>
            <a:ln w="3175" cap="flat">
              <a:solidFill>
                <a:srgbClr val="4D4D4D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4D4D4D"/>
              </a:solidFill>
              <a:prstDash val="solid"/>
              <a:miter lim="400000"/>
            </a:ln>
          </a:insideH>
          <a:insideV>
            <a:ln w="3175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F8BA00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464646"/>
              </a:solidFill>
              <a:prstDash val="solid"/>
              <a:miter lim="400000"/>
            </a:ln>
          </a:left>
          <a:right>
            <a:ln w="3175" cap="flat">
              <a:solidFill>
                <a:srgbClr val="464646"/>
              </a:solidFill>
              <a:prstDash val="solid"/>
              <a:miter lim="400000"/>
            </a:ln>
          </a:right>
          <a:top>
            <a:ln w="3175" cap="flat">
              <a:solidFill>
                <a:srgbClr val="464646"/>
              </a:solidFill>
              <a:prstDash val="solid"/>
              <a:miter lim="400000"/>
            </a:ln>
          </a:top>
          <a:bottom>
            <a:ln w="3175" cap="flat">
              <a:solidFill>
                <a:srgbClr val="464646"/>
              </a:solidFill>
              <a:prstDash val="solid"/>
              <a:miter lim="400000"/>
            </a:ln>
          </a:bottom>
          <a:insideH>
            <a:ln w="3175" cap="flat">
              <a:solidFill>
                <a:srgbClr val="464646"/>
              </a:solidFill>
              <a:prstDash val="solid"/>
              <a:miter lim="400000"/>
            </a:ln>
          </a:insideH>
          <a:insideV>
            <a:ln w="3175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C3C3C3"/>
              </a:solidFill>
              <a:prstDash val="solid"/>
              <a:miter lim="400000"/>
            </a:ln>
          </a:top>
          <a:bottom>
            <a:ln w="3175" cap="flat">
              <a:solidFill>
                <a:srgbClr val="C3C3C3"/>
              </a:solidFill>
              <a:prstDash val="solid"/>
              <a:miter lim="400000"/>
            </a:ln>
          </a:bottom>
          <a:insideH>
            <a:ln w="3175" cap="flat">
              <a:solidFill>
                <a:srgbClr val="C3C3C3"/>
              </a:solidFill>
              <a:prstDash val="solid"/>
              <a:miter lim="400000"/>
            </a:ln>
          </a:insideH>
          <a:insideV>
            <a:ln w="3175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CB297B"/>
              </a:solidFill>
              <a:prstDash val="solid"/>
              <a:miter lim="400000"/>
            </a:ln>
          </a:top>
          <a:bottom>
            <a:ln w="3175" cap="flat">
              <a:solidFill>
                <a:srgbClr val="5E5E5E"/>
              </a:solidFill>
              <a:prstDash val="solid"/>
              <a:miter lim="400000"/>
            </a:ln>
          </a:bottom>
          <a:insideH>
            <a:ln w="3175" cap="flat">
              <a:solidFill>
                <a:srgbClr val="5E5E5E"/>
              </a:solidFill>
              <a:prstDash val="solid"/>
              <a:miter lim="400000"/>
            </a:ln>
          </a:insideH>
          <a:insideV>
            <a:ln w="3175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5E5E5E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6C6C6C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6C6C6C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6C6C6C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63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áz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 a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40714" y="7544460"/>
            <a:ext cx="11717869" cy="339722"/>
          </a:xfrm>
          <a:prstGeom prst="rect">
            <a:avLst/>
          </a:prstGeom>
        </p:spPr>
        <p:txBody>
          <a:bodyPr lIns="24383" tIns="24383" rIns="24383" bIns="24383"/>
          <a:lstStyle>
            <a:lvl1pPr defTabSz="487228">
              <a:defRPr sz="1992"/>
            </a:lvl1pPr>
          </a:lstStyle>
          <a:p>
            <a:r>
              <a:t>Autor a datum</a:t>
            </a:r>
          </a:p>
        </p:txBody>
      </p:sp>
      <p:sp>
        <p:nvSpPr>
          <p:cNvPr id="12" name="Název prezentac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Název prezentace</a:t>
            </a:r>
          </a:p>
        </p:txBody>
      </p:sp>
      <p:sp>
        <p:nvSpPr>
          <p:cNvPr id="13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Podtitul prezentace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ý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43466" y="3843649"/>
            <a:ext cx="11717868" cy="2066302"/>
          </a:xfrm>
          <a:prstGeom prst="rect">
            <a:avLst/>
          </a:prstGeom>
        </p:spPr>
        <p:txBody>
          <a:bodyPr anchor="ctr"/>
          <a:lstStyle>
            <a:lvl1pPr algn="ctr" defTabSz="1733930">
              <a:lnSpc>
                <a:spcPct val="80000"/>
              </a:lnSpc>
              <a:defRPr sz="8200" b="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1733930">
              <a:lnSpc>
                <a:spcPct val="80000"/>
              </a:lnSpc>
              <a:defRPr sz="8200" b="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1733930">
              <a:lnSpc>
                <a:spcPct val="80000"/>
              </a:lnSpc>
              <a:defRPr sz="8200" b="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1733930">
              <a:lnSpc>
                <a:spcPct val="80000"/>
              </a:lnSpc>
              <a:defRPr sz="8200" b="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1733930">
              <a:lnSpc>
                <a:spcPct val="80000"/>
              </a:lnSpc>
              <a:defRPr sz="8200" b="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Výpis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ůležitý f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úrovně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43466" y="1793027"/>
            <a:ext cx="11717868" cy="3862179"/>
          </a:xfrm>
          <a:prstGeom prst="rect">
            <a:avLst/>
          </a:prstGeom>
        </p:spPr>
        <p:txBody>
          <a:bodyPr anchor="b"/>
          <a:lstStyle>
            <a:lvl1pPr algn="ctr" defTabSz="1733930">
              <a:lnSpc>
                <a:spcPct val="80000"/>
              </a:lnSpc>
              <a:defRPr sz="17600" spc="-176"/>
            </a:lvl1pPr>
            <a:lvl2pPr algn="ctr" defTabSz="1733930">
              <a:lnSpc>
                <a:spcPct val="80000"/>
              </a:lnSpc>
              <a:defRPr sz="17600" spc="-176"/>
            </a:lvl2pPr>
            <a:lvl3pPr algn="ctr" defTabSz="1733930">
              <a:lnSpc>
                <a:spcPct val="80000"/>
              </a:lnSpc>
              <a:defRPr sz="17600" spc="-176"/>
            </a:lvl3pPr>
            <a:lvl4pPr algn="ctr" defTabSz="1733930">
              <a:lnSpc>
                <a:spcPct val="80000"/>
              </a:lnSpc>
              <a:defRPr sz="17600" spc="-176"/>
            </a:lvl4pPr>
            <a:lvl5pPr algn="ctr" defTabSz="1733930">
              <a:lnSpc>
                <a:spcPct val="80000"/>
              </a:lnSpc>
              <a:defRPr sz="17600" spc="-176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Více o fakt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43466" y="5625696"/>
            <a:ext cx="11717868" cy="498550"/>
          </a:xfrm>
          <a:prstGeom prst="rect">
            <a:avLst/>
          </a:prstGeom>
        </p:spPr>
        <p:txBody>
          <a:bodyPr lIns="24383" tIns="24383" rIns="24383" bIns="24383"/>
          <a:lstStyle>
            <a:lvl1pPr algn="ctr" defTabSz="457877">
              <a:defRPr sz="2964"/>
            </a:lvl1pPr>
          </a:lstStyle>
          <a:p>
            <a:r>
              <a:t>Více o faktu</a:t>
            </a:r>
          </a:p>
        </p:txBody>
      </p:sp>
      <p:sp>
        <p:nvSpPr>
          <p:cNvPr id="10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Zdroj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6013" y="6912775"/>
            <a:ext cx="10773362" cy="339723"/>
          </a:xfrm>
          <a:prstGeom prst="rect">
            <a:avLst/>
          </a:prstGeom>
        </p:spPr>
        <p:txBody>
          <a:bodyPr lIns="24383" tIns="24383" rIns="24383" bIns="24383"/>
          <a:lstStyle>
            <a:lvl1pPr defTabSz="487228">
              <a:defRPr sz="1992"/>
            </a:lvl1pPr>
          </a:lstStyle>
          <a:p>
            <a:r>
              <a:t>Zdroj</a:t>
            </a:r>
          </a:p>
        </p:txBody>
      </p:sp>
      <p:sp>
        <p:nvSpPr>
          <p:cNvPr id="116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35425" y="3853792"/>
            <a:ext cx="11133950" cy="2046016"/>
          </a:xfrm>
          <a:prstGeom prst="rect">
            <a:avLst/>
          </a:prstGeom>
        </p:spPr>
        <p:txBody>
          <a:bodyPr/>
          <a:lstStyle>
            <a:lvl1pPr marL="454345" indent="-334151" defTabSz="1733930">
              <a:lnSpc>
                <a:spcPct val="90000"/>
              </a:lnSpc>
              <a:defRPr sz="6000" b="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54345" indent="123048" defTabSz="1733930">
              <a:lnSpc>
                <a:spcPct val="90000"/>
              </a:lnSpc>
              <a:defRPr sz="6000" b="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54345" indent="580248" defTabSz="1733930">
              <a:lnSpc>
                <a:spcPct val="90000"/>
              </a:lnSpc>
              <a:defRPr sz="6000" b="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54345" indent="1037448" defTabSz="1733930">
              <a:lnSpc>
                <a:spcPct val="90000"/>
              </a:lnSpc>
              <a:defRPr sz="6000" b="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54345" indent="1494648" defTabSz="1733930">
              <a:lnSpc>
                <a:spcPct val="90000"/>
              </a:lnSpc>
              <a:defRPr sz="6000" b="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„Význačný citát“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 -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Miska salátu se smaženou rýží, vařenými vejci a jídelními hůlkami"/>
          <p:cNvSpPr>
            <a:spLocks noGrp="1"/>
          </p:cNvSpPr>
          <p:nvPr>
            <p:ph type="pic" sz="quarter" idx="21"/>
          </p:nvPr>
        </p:nvSpPr>
        <p:spPr>
          <a:xfrm>
            <a:off x="8405706" y="1761066"/>
            <a:ext cx="3967521" cy="317316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Mísa s lososovými koláčky, salátem a humusem "/>
          <p:cNvSpPr>
            <a:spLocks noGrp="1"/>
          </p:cNvSpPr>
          <p:nvPr>
            <p:ph type="pic" sz="half" idx="22"/>
          </p:nvPr>
        </p:nvSpPr>
        <p:spPr>
          <a:xfrm>
            <a:off x="7200053" y="3340946"/>
            <a:ext cx="5567681" cy="648009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Mísa těstovin pappardelle s petrželovým máslem, praženými lískovými oříšky a strouhaným parmazánem"/>
          <p:cNvSpPr>
            <a:spLocks noGrp="1"/>
          </p:cNvSpPr>
          <p:nvPr>
            <p:ph type="pic" idx="23"/>
          </p:nvPr>
        </p:nvSpPr>
        <p:spPr>
          <a:xfrm>
            <a:off x="-74508" y="1483359"/>
            <a:ext cx="8859522" cy="66446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miska salátu se smaženou rýží, vařenými vejci a jídelními hůlkami"/>
          <p:cNvSpPr>
            <a:spLocks noGrp="1"/>
          </p:cNvSpPr>
          <p:nvPr>
            <p:ph type="pic" idx="21"/>
          </p:nvPr>
        </p:nvSpPr>
        <p:spPr>
          <a:xfrm>
            <a:off x="-711201" y="-1727201"/>
            <a:ext cx="14427202" cy="1154176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káda a limetky"/>
          <p:cNvSpPr>
            <a:spLocks noGrp="1"/>
          </p:cNvSpPr>
          <p:nvPr>
            <p:ph type="pic" idx="21"/>
          </p:nvPr>
        </p:nvSpPr>
        <p:spPr>
          <a:xfrm>
            <a:off x="-616374" y="528319"/>
            <a:ext cx="14264642" cy="85434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Název prezentace"/>
          <p:cNvSpPr txBox="1">
            <a:spLocks noGrp="1"/>
          </p:cNvSpPr>
          <p:nvPr>
            <p:ph type="title" hasCustomPrompt="1"/>
          </p:nvPr>
        </p:nvSpPr>
        <p:spPr>
          <a:xfrm>
            <a:off x="643466" y="5019040"/>
            <a:ext cx="11717868" cy="2479041"/>
          </a:xfrm>
          <a:prstGeom prst="rect">
            <a:avLst/>
          </a:prstGeom>
        </p:spPr>
        <p:txBody>
          <a:bodyPr/>
          <a:lstStyle/>
          <a:p>
            <a:r>
              <a:t>Název prezentace</a:t>
            </a:r>
          </a:p>
        </p:txBody>
      </p:sp>
      <p:sp>
        <p:nvSpPr>
          <p:cNvPr id="23" name="Autor a datum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44101" y="1809140"/>
            <a:ext cx="11716599" cy="339722"/>
          </a:xfrm>
          <a:prstGeom prst="rect">
            <a:avLst/>
          </a:prstGeom>
        </p:spPr>
        <p:txBody>
          <a:bodyPr lIns="24383" tIns="24383" rIns="24383" bIns="24383"/>
          <a:lstStyle>
            <a:lvl1pPr defTabSz="487228">
              <a:defRPr sz="1992"/>
            </a:lvl1pPr>
          </a:lstStyle>
          <a:p>
            <a:r>
              <a:t>Autor a datum</a:t>
            </a:r>
          </a:p>
        </p:txBody>
      </p:sp>
      <p:sp>
        <p:nvSpPr>
          <p:cNvPr id="24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43466" y="7411152"/>
            <a:ext cx="11717868" cy="595708"/>
          </a:xfrm>
          <a:prstGeom prst="rect">
            <a:avLst/>
          </a:prstGeom>
        </p:spPr>
        <p:txBody>
          <a:bodyPr/>
          <a:lstStyle/>
          <a:p>
            <a:r>
              <a:t>Podtitul prezentace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ternativní název a 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Mísa s lososovými koláčky, salátem a humusem"/>
          <p:cNvSpPr>
            <a:spLocks noGrp="1"/>
          </p:cNvSpPr>
          <p:nvPr>
            <p:ph type="pic" sz="half" idx="21"/>
          </p:nvPr>
        </p:nvSpPr>
        <p:spPr>
          <a:xfrm>
            <a:off x="5852159" y="1110826"/>
            <a:ext cx="6477248" cy="75387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Název snímku"/>
          <p:cNvSpPr txBox="1">
            <a:spLocks noGrp="1"/>
          </p:cNvSpPr>
          <p:nvPr>
            <p:ph type="title" hasCustomPrompt="1"/>
          </p:nvPr>
        </p:nvSpPr>
        <p:spPr>
          <a:xfrm>
            <a:off x="643466" y="1896533"/>
            <a:ext cx="5215468" cy="3137213"/>
          </a:xfrm>
          <a:prstGeom prst="rect">
            <a:avLst/>
          </a:prstGeom>
        </p:spPr>
        <p:txBody>
          <a:bodyPr/>
          <a:lstStyle>
            <a:lvl1pPr>
              <a:defRPr sz="6000" spc="-119"/>
            </a:lvl1pPr>
          </a:lstStyle>
          <a:p>
            <a:r>
              <a:t>Název snímku</a:t>
            </a:r>
          </a:p>
        </p:txBody>
      </p:sp>
      <p:sp>
        <p:nvSpPr>
          <p:cNvPr id="34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43466" y="4984840"/>
            <a:ext cx="5215468" cy="2872227"/>
          </a:xfrm>
          <a:prstGeom prst="rect">
            <a:avLst/>
          </a:prstGeom>
        </p:spPr>
        <p:txBody>
          <a:bodyPr/>
          <a:lstStyle/>
          <a:p>
            <a:r>
              <a:t>Podtitul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6380889" y="8170058"/>
            <a:ext cx="236357" cy="22772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Název snímku"/>
          <p:cNvSpPr txBox="1">
            <a:spLocks noGrp="1"/>
          </p:cNvSpPr>
          <p:nvPr>
            <p:ph type="title" hasCustomPrompt="1"/>
          </p:nvPr>
        </p:nvSpPr>
        <p:spPr>
          <a:xfrm>
            <a:off x="643466" y="1794933"/>
            <a:ext cx="11717868" cy="764354"/>
          </a:xfrm>
          <a:prstGeom prst="rect">
            <a:avLst/>
          </a:prstGeom>
        </p:spPr>
        <p:txBody>
          <a:bodyPr anchor="t"/>
          <a:lstStyle>
            <a:lvl1pPr>
              <a:defRPr sz="6000" spc="-119"/>
            </a:lvl1pPr>
          </a:lstStyle>
          <a:p>
            <a:r>
              <a:t>Název snímku</a:t>
            </a:r>
          </a:p>
        </p:txBody>
      </p:sp>
      <p:sp>
        <p:nvSpPr>
          <p:cNvPr id="43" name="Podtitul snímk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43466" y="2484779"/>
            <a:ext cx="11717868" cy="498550"/>
          </a:xfrm>
          <a:prstGeom prst="rect">
            <a:avLst/>
          </a:prstGeom>
        </p:spPr>
        <p:txBody>
          <a:bodyPr lIns="24383" tIns="24383" rIns="24383" bIns="24383"/>
          <a:lstStyle>
            <a:lvl1pPr defTabSz="457877">
              <a:defRPr sz="2964"/>
            </a:lvl1pPr>
          </a:lstStyle>
          <a:p>
            <a:r>
              <a:t>Podtitul snímku</a:t>
            </a:r>
          </a:p>
        </p:txBody>
      </p:sp>
      <p:sp>
        <p:nvSpPr>
          <p:cNvPr id="44" name="Text úrovně 1…"/>
          <p:cNvSpPr txBox="1">
            <a:spLocks noGrp="1"/>
          </p:cNvSpPr>
          <p:nvPr>
            <p:ph type="body" idx="1" hasCustomPrompt="1"/>
          </p:nvPr>
        </p:nvSpPr>
        <p:spPr>
          <a:xfrm>
            <a:off x="643466" y="3485069"/>
            <a:ext cx="11717868" cy="4403207"/>
          </a:xfrm>
          <a:prstGeom prst="rect">
            <a:avLst/>
          </a:prstGeom>
        </p:spPr>
        <p:txBody>
          <a:bodyPr/>
          <a:lstStyle>
            <a:lvl1pPr marL="4318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400" b="0"/>
            </a:lvl1pPr>
            <a:lvl2pPr marL="10414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400" b="0"/>
            </a:lvl2pPr>
            <a:lvl3pPr marL="16510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400" b="0"/>
            </a:lvl3pPr>
            <a:lvl4pPr marL="22606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400" b="0"/>
            </a:lvl4pPr>
            <a:lvl5pPr marL="28702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400" b="0"/>
            </a:lvl5pPr>
          </a:lstStyle>
          <a:p>
            <a:r>
              <a:t>Text s odrážkami na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úrovně 1…"/>
          <p:cNvSpPr txBox="1">
            <a:spLocks noGrp="1"/>
          </p:cNvSpPr>
          <p:nvPr>
            <p:ph type="body" idx="1" hasCustomPrompt="1"/>
          </p:nvPr>
        </p:nvSpPr>
        <p:spPr>
          <a:xfrm>
            <a:off x="643466" y="3485069"/>
            <a:ext cx="11717868" cy="4403207"/>
          </a:xfrm>
          <a:prstGeom prst="rect">
            <a:avLst/>
          </a:prstGeom>
        </p:spPr>
        <p:txBody>
          <a:bodyPr numCol="2" spcCol="585893"/>
          <a:lstStyle>
            <a:lvl1pPr marL="4318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400" b="0"/>
            </a:lvl1pPr>
            <a:lvl2pPr marL="10414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400" b="0"/>
            </a:lvl2pPr>
            <a:lvl3pPr marL="16510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400" b="0"/>
            </a:lvl3pPr>
            <a:lvl4pPr marL="22606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400" b="0"/>
            </a:lvl4pPr>
            <a:lvl5pPr marL="28702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400" b="0"/>
            </a:lvl5pPr>
          </a:lstStyle>
          <a:p>
            <a:r>
              <a:t>Text s odrážkami na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, odrážky,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odtitul snímk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43466" y="2484779"/>
            <a:ext cx="5215468" cy="498550"/>
          </a:xfrm>
          <a:prstGeom prst="rect">
            <a:avLst/>
          </a:prstGeom>
        </p:spPr>
        <p:txBody>
          <a:bodyPr lIns="24383" tIns="24383" rIns="24383" bIns="24383"/>
          <a:lstStyle>
            <a:lvl1pPr defTabSz="457877">
              <a:defRPr sz="2964"/>
            </a:lvl1pPr>
          </a:lstStyle>
          <a:p>
            <a:r>
              <a:t>Podtitul snímku</a:t>
            </a:r>
          </a:p>
        </p:txBody>
      </p:sp>
      <p:sp>
        <p:nvSpPr>
          <p:cNvPr id="61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43466" y="3485069"/>
            <a:ext cx="5215468" cy="4403536"/>
          </a:xfrm>
          <a:prstGeom prst="rect">
            <a:avLst/>
          </a:prstGeom>
        </p:spPr>
        <p:txBody>
          <a:bodyPr/>
          <a:lstStyle>
            <a:lvl1pPr marL="4318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400" b="0"/>
            </a:lvl1pPr>
            <a:lvl2pPr marL="10414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400" b="0"/>
            </a:lvl2pPr>
            <a:lvl3pPr marL="16510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400" b="0"/>
            </a:lvl3pPr>
            <a:lvl4pPr marL="22606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400" b="0"/>
            </a:lvl4pPr>
            <a:lvl5pPr marL="28702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400" b="0"/>
            </a:lvl5pPr>
          </a:lstStyle>
          <a:p>
            <a:r>
              <a:t>Text s odrážkami na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Mísa těstovin pappardelle s petrželovým máslem, praženými lískovými oříšky a strouhaným parmazánem"/>
          <p:cNvSpPr>
            <a:spLocks noGrp="1"/>
          </p:cNvSpPr>
          <p:nvPr>
            <p:ph type="pic" sz="half" idx="22"/>
          </p:nvPr>
        </p:nvSpPr>
        <p:spPr>
          <a:xfrm>
            <a:off x="6502400" y="1001991"/>
            <a:ext cx="5822333" cy="77631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Název snímku"/>
          <p:cNvSpPr txBox="1">
            <a:spLocks noGrp="1"/>
          </p:cNvSpPr>
          <p:nvPr>
            <p:ph type="title" hasCustomPrompt="1"/>
          </p:nvPr>
        </p:nvSpPr>
        <p:spPr>
          <a:xfrm>
            <a:off x="643466" y="1794933"/>
            <a:ext cx="5215468" cy="765387"/>
          </a:xfrm>
          <a:prstGeom prst="rect">
            <a:avLst/>
          </a:prstGeom>
        </p:spPr>
        <p:txBody>
          <a:bodyPr anchor="t"/>
          <a:lstStyle>
            <a:lvl1pPr>
              <a:defRPr sz="6000" spc="-119"/>
            </a:lvl1pPr>
          </a:lstStyle>
          <a:p>
            <a:r>
              <a:t>Název snímku</a:t>
            </a:r>
          </a:p>
        </p:txBody>
      </p:sp>
      <p:sp>
        <p:nvSpPr>
          <p:cNvPr id="6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ddí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Název oddílu"/>
          <p:cNvSpPr txBox="1">
            <a:spLocks noGrp="1"/>
          </p:cNvSpPr>
          <p:nvPr>
            <p:ph type="title" hasCustomPrompt="1"/>
          </p:nvPr>
        </p:nvSpPr>
        <p:spPr>
          <a:xfrm>
            <a:off x="643464" y="3637279"/>
            <a:ext cx="11717870" cy="2479042"/>
          </a:xfrm>
          <a:prstGeom prst="rect">
            <a:avLst/>
          </a:prstGeom>
        </p:spPr>
        <p:txBody>
          <a:bodyPr anchor="ctr"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Název oddílu</a:t>
            </a:r>
          </a:p>
        </p:txBody>
      </p:sp>
      <p:sp>
        <p:nvSpPr>
          <p:cNvPr id="72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6380889" y="8170058"/>
            <a:ext cx="236357" cy="22772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Jen náz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Název snímku"/>
          <p:cNvSpPr txBox="1">
            <a:spLocks noGrp="1"/>
          </p:cNvSpPr>
          <p:nvPr>
            <p:ph type="title" hasCustomPrompt="1"/>
          </p:nvPr>
        </p:nvSpPr>
        <p:spPr>
          <a:xfrm>
            <a:off x="643466" y="1794933"/>
            <a:ext cx="11717868" cy="765307"/>
          </a:xfrm>
          <a:prstGeom prst="rect">
            <a:avLst/>
          </a:prstGeom>
        </p:spPr>
        <p:txBody>
          <a:bodyPr anchor="t"/>
          <a:lstStyle>
            <a:lvl1pPr>
              <a:defRPr sz="6000" spc="-119"/>
            </a:lvl1pPr>
          </a:lstStyle>
          <a:p>
            <a:r>
              <a:t>Název snímku</a:t>
            </a:r>
          </a:p>
        </p:txBody>
      </p:sp>
      <p:sp>
        <p:nvSpPr>
          <p:cNvPr id="80" name="Podtitul snímk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43466" y="2484779"/>
            <a:ext cx="11717868" cy="498550"/>
          </a:xfrm>
          <a:prstGeom prst="rect">
            <a:avLst/>
          </a:prstGeom>
        </p:spPr>
        <p:txBody>
          <a:bodyPr lIns="24383" tIns="24383" rIns="24383" bIns="24383"/>
          <a:lstStyle>
            <a:lvl1pPr defTabSz="457877">
              <a:defRPr sz="2964"/>
            </a:lvl1pPr>
          </a:lstStyle>
          <a:p>
            <a:r>
              <a:t>Podtitul snímku</a:t>
            </a:r>
          </a:p>
        </p:txBody>
      </p:sp>
      <p:sp>
        <p:nvSpPr>
          <p:cNvPr id="8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Název programu"/>
          <p:cNvSpPr txBox="1">
            <a:spLocks noGrp="1"/>
          </p:cNvSpPr>
          <p:nvPr>
            <p:ph type="title" hasCustomPrompt="1"/>
          </p:nvPr>
        </p:nvSpPr>
        <p:spPr>
          <a:xfrm>
            <a:off x="643466" y="1794933"/>
            <a:ext cx="11717868" cy="765387"/>
          </a:xfrm>
          <a:prstGeom prst="rect">
            <a:avLst/>
          </a:prstGeom>
        </p:spPr>
        <p:txBody>
          <a:bodyPr anchor="t"/>
          <a:lstStyle>
            <a:lvl1pPr>
              <a:defRPr sz="6000" spc="-119"/>
            </a:lvl1pPr>
          </a:lstStyle>
          <a:p>
            <a:r>
              <a:t>Název programu</a:t>
            </a:r>
          </a:p>
        </p:txBody>
      </p:sp>
      <p:sp>
        <p:nvSpPr>
          <p:cNvPr id="89" name="Program – podtitu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43466" y="2484779"/>
            <a:ext cx="11717868" cy="498550"/>
          </a:xfrm>
          <a:prstGeom prst="rect">
            <a:avLst/>
          </a:prstGeom>
        </p:spPr>
        <p:txBody>
          <a:bodyPr lIns="24383" tIns="24383" rIns="24383" bIns="24383"/>
          <a:lstStyle>
            <a:lvl1pPr defTabSz="457877">
              <a:defRPr sz="2964"/>
            </a:lvl1pPr>
          </a:lstStyle>
          <a:p>
            <a:r>
              <a:t>Program – podtitul</a:t>
            </a:r>
          </a:p>
        </p:txBody>
      </p:sp>
      <p:sp>
        <p:nvSpPr>
          <p:cNvPr id="90" name="Text úrovně 1…"/>
          <p:cNvSpPr txBox="1">
            <a:spLocks noGrp="1"/>
          </p:cNvSpPr>
          <p:nvPr>
            <p:ph type="body" idx="1" hasCustomPrompt="1"/>
          </p:nvPr>
        </p:nvSpPr>
        <p:spPr>
          <a:xfrm>
            <a:off x="643466" y="3485069"/>
            <a:ext cx="11717868" cy="4403207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 b="0" spc="-38"/>
            </a:lvl1pPr>
            <a:lvl2pPr>
              <a:spcBef>
                <a:spcPts val="1200"/>
              </a:spcBef>
              <a:defRPr b="0" spc="-38"/>
            </a:lvl2pPr>
            <a:lvl3pPr>
              <a:spcBef>
                <a:spcPts val="1200"/>
              </a:spcBef>
              <a:defRPr b="0" spc="-38"/>
            </a:lvl3pPr>
            <a:lvl4pPr>
              <a:spcBef>
                <a:spcPts val="1200"/>
              </a:spcBef>
              <a:defRPr b="0" spc="-38"/>
            </a:lvl4pPr>
            <a:lvl5pPr>
              <a:spcBef>
                <a:spcPts val="1200"/>
              </a:spcBef>
              <a:defRPr b="0" spc="-38"/>
            </a:lvl5pPr>
          </a:lstStyle>
          <a:p>
            <a:r>
              <a:t>Body programu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ázev prezentace"/>
          <p:cNvSpPr txBox="1">
            <a:spLocks noGrp="1"/>
          </p:cNvSpPr>
          <p:nvPr>
            <p:ph type="title" hasCustomPrompt="1"/>
          </p:nvPr>
        </p:nvSpPr>
        <p:spPr>
          <a:xfrm>
            <a:off x="643464" y="2592528"/>
            <a:ext cx="11717870" cy="24790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 anchor="b">
            <a:normAutofit/>
          </a:bodyPr>
          <a:lstStyle/>
          <a:p>
            <a:r>
              <a:t>Název prezentace</a:t>
            </a:r>
          </a:p>
        </p:txBody>
      </p:sp>
      <p:sp>
        <p:nvSpPr>
          <p:cNvPr id="3" name="Text úrovně 1…"/>
          <p:cNvSpPr txBox="1">
            <a:spLocks noGrp="1"/>
          </p:cNvSpPr>
          <p:nvPr>
            <p:ph type="body" idx="1" hasCustomPrompt="1"/>
          </p:nvPr>
        </p:nvSpPr>
        <p:spPr>
          <a:xfrm>
            <a:off x="640715" y="5071568"/>
            <a:ext cx="11717869" cy="1016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>
            <a:normAutofit/>
          </a:bodyPr>
          <a:lstStyle/>
          <a:p>
            <a:r>
              <a:t>Podtitul prezentace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6380889" y="8167800"/>
            <a:ext cx="236357" cy="227720"/>
          </a:xfrm>
          <a:prstGeom prst="rect">
            <a:avLst/>
          </a:prstGeom>
          <a:ln w="3175">
            <a:miter lim="400000"/>
          </a:ln>
        </p:spPr>
        <p:txBody>
          <a:bodyPr wrap="none" lIns="27093" tIns="27093" rIns="27093" bIns="27093" anchor="b">
            <a:spAutoFit/>
          </a:bodyPr>
          <a:lstStyle>
            <a:lvl1pPr defTabSz="415431"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1" i="0" u="none" strike="noStrike" cap="none" spc="-1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1" i="0" u="none" strike="noStrike" cap="none" spc="-1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1" i="0" u="none" strike="noStrike" cap="none" spc="-1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1" i="0" u="none" strike="noStrike" cap="none" spc="-1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1" i="0" u="none" strike="noStrike" cap="none" spc="-1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1" i="0" u="none" strike="noStrike" cap="none" spc="-1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1" i="0" u="none" strike="noStrike" cap="none" spc="-1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1" i="0" u="none" strike="noStrike" cap="none" spc="-1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1" i="0" u="none" strike="noStrike" cap="none" spc="-1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t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Kasuistika 1: aortální vada u mladého nemocného…"/>
          <p:cNvSpPr txBox="1">
            <a:spLocks noGrp="1"/>
          </p:cNvSpPr>
          <p:nvPr>
            <p:ph type="ctrTitle"/>
          </p:nvPr>
        </p:nvSpPr>
        <p:spPr>
          <a:xfrm>
            <a:off x="517391" y="2896599"/>
            <a:ext cx="12256993" cy="1354635"/>
          </a:xfrm>
          <a:prstGeom prst="rect">
            <a:avLst/>
          </a:prstGeom>
        </p:spPr>
        <p:txBody>
          <a:bodyPr/>
          <a:lstStyle/>
          <a:p>
            <a:pPr defTabSz="1335126">
              <a:defRPr sz="4466" b="0" spc="-89">
                <a:solidFill>
                  <a:srgbClr val="005493"/>
                </a:solidFill>
              </a:defRPr>
            </a:pPr>
            <a:r>
              <a:t>Kasuistika 1: aortální vada u mladého nemocného</a:t>
            </a:r>
          </a:p>
          <a:p>
            <a:pPr defTabSz="1335126">
              <a:defRPr sz="4466" b="0" spc="-89">
                <a:solidFill>
                  <a:srgbClr val="005493"/>
                </a:solidFill>
              </a:defRPr>
            </a:pPr>
            <a:r>
              <a:t>jak bych operoval</a:t>
            </a:r>
          </a:p>
        </p:txBody>
      </p:sp>
      <p:sp>
        <p:nvSpPr>
          <p:cNvPr id="152" name="Ondrej Szárszoi…"/>
          <p:cNvSpPr txBox="1">
            <a:spLocks noGrp="1"/>
          </p:cNvSpPr>
          <p:nvPr>
            <p:ph type="subTitle" sz="quarter" idx="1"/>
          </p:nvPr>
        </p:nvSpPr>
        <p:spPr>
          <a:xfrm>
            <a:off x="598066" y="5437042"/>
            <a:ext cx="8532801" cy="101600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493098">
              <a:defRPr sz="3191" b="0"/>
            </a:pPr>
            <a:r>
              <a:t>Ondrej Szárszoi</a:t>
            </a:r>
          </a:p>
          <a:p>
            <a:pPr defTabSz="493098">
              <a:defRPr sz="3191" b="0"/>
            </a:pPr>
            <a:r>
              <a:t>Klinika kardiovaskulární chirurgie IKEM, Praha</a:t>
            </a:r>
          </a:p>
        </p:txBody>
      </p:sp>
      <p:pic>
        <p:nvPicPr>
          <p:cNvPr id="153" name="IKE+M.eps" descr="IKE+M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2200" y="8892343"/>
            <a:ext cx="774701" cy="679028"/>
          </a:xfrm>
          <a:prstGeom prst="rect">
            <a:avLst/>
          </a:prstGeom>
          <a:ln w="12700">
            <a:miter lim="400000"/>
          </a:ln>
          <a:effectLst>
            <a:outerShdw blurRad="127000" dist="635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IKE+M.eps" descr="IKE+M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9119" y="8851365"/>
            <a:ext cx="774702" cy="679027"/>
          </a:xfrm>
          <a:prstGeom prst="rect">
            <a:avLst/>
          </a:prstGeom>
          <a:ln w="12700">
            <a:miter lim="400000"/>
          </a:ln>
          <a:effectLst>
            <a:outerShdw blurRad="127000" dist="635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210" name="Čára"/>
          <p:cNvSpPr/>
          <p:nvPr/>
        </p:nvSpPr>
        <p:spPr>
          <a:xfrm>
            <a:off x="425795" y="1786466"/>
            <a:ext cx="11904248" cy="1"/>
          </a:xfrm>
          <a:prstGeom prst="line">
            <a:avLst/>
          </a:prstGeom>
          <a:ln w="25400">
            <a:solidFill>
              <a:srgbClr val="005493"/>
            </a:solidFill>
            <a:miter lim="400000"/>
          </a:ln>
        </p:spPr>
        <p:txBody>
          <a:bodyPr lIns="27093" tIns="27093" rIns="27093" bIns="27093" anchor="ctr"/>
          <a:lstStyle/>
          <a:p>
            <a:endParaRPr/>
          </a:p>
        </p:txBody>
      </p:sp>
      <p:sp>
        <p:nvSpPr>
          <p:cNvPr id="211" name="Jak bych operoval"/>
          <p:cNvSpPr txBox="1"/>
          <p:nvPr/>
        </p:nvSpPr>
        <p:spPr>
          <a:xfrm>
            <a:off x="3491452" y="698119"/>
            <a:ext cx="5772934" cy="8728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 sz="5500">
                <a:solidFill>
                  <a:srgbClr val="005493"/>
                </a:solidFill>
              </a:defRPr>
            </a:lvl1pPr>
          </a:lstStyle>
          <a:p>
            <a:r>
              <a:t>Jak bych operoval</a:t>
            </a:r>
          </a:p>
        </p:txBody>
      </p:sp>
      <p:sp>
        <p:nvSpPr>
          <p:cNvPr id="212" name="Horní parciální sternotomie tvaru písmena J (nebo obráceného T)"/>
          <p:cNvSpPr txBox="1">
            <a:spLocks noGrp="1"/>
          </p:cNvSpPr>
          <p:nvPr>
            <p:ph type="body" sz="quarter" idx="4294967295"/>
          </p:nvPr>
        </p:nvSpPr>
        <p:spPr>
          <a:xfrm>
            <a:off x="581467" y="5689600"/>
            <a:ext cx="10515601" cy="465781"/>
          </a:xfrm>
          <a:prstGeom prst="rect">
            <a:avLst/>
          </a:prstGeom>
        </p:spPr>
        <p:txBody>
          <a:bodyPr lIns="45719" tIns="45719" rIns="45719" bIns="45719">
            <a:normAutofit lnSpcReduction="10000"/>
          </a:bodyPr>
          <a:lstStyle>
            <a:lvl1pPr marL="226313" indent="-226313" defTabSz="905255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buChar char="•"/>
              <a:defRPr sz="297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Horní parciální sternotomie tvaru písmena J (nebo obráceného T)</a:t>
            </a:r>
          </a:p>
        </p:txBody>
      </p:sp>
      <p:pic>
        <p:nvPicPr>
          <p:cNvPr id="213" name="Obrázek 3" descr="Obrázek 3"/>
          <p:cNvPicPr>
            <a:picLocks noChangeAspect="1"/>
          </p:cNvPicPr>
          <p:nvPr/>
        </p:nvPicPr>
        <p:blipFill>
          <a:blip r:embed="rId3"/>
          <a:srcRect r="66933" b="49625"/>
          <a:stretch>
            <a:fillRect/>
          </a:stretch>
        </p:blipFill>
        <p:spPr>
          <a:xfrm>
            <a:off x="950815" y="6724494"/>
            <a:ext cx="2796149" cy="1825588"/>
          </a:xfrm>
          <a:prstGeom prst="rect">
            <a:avLst/>
          </a:prstGeom>
          <a:ln w="3175">
            <a:miter lim="400000"/>
          </a:ln>
        </p:spPr>
      </p:pic>
      <p:pic>
        <p:nvPicPr>
          <p:cNvPr id="214" name="Obrázek 3" descr="Obrázek 3"/>
          <p:cNvPicPr>
            <a:picLocks noChangeAspect="1"/>
          </p:cNvPicPr>
          <p:nvPr/>
        </p:nvPicPr>
        <p:blipFill>
          <a:blip r:embed="rId3"/>
          <a:srcRect l="66565" b="49180"/>
          <a:stretch>
            <a:fillRect/>
          </a:stretch>
        </p:blipFill>
        <p:spPr>
          <a:xfrm>
            <a:off x="4239331" y="6716358"/>
            <a:ext cx="2827222" cy="1841708"/>
          </a:xfrm>
          <a:prstGeom prst="rect">
            <a:avLst/>
          </a:prstGeom>
          <a:ln w="3175">
            <a:miter lim="400000"/>
          </a:ln>
        </p:spPr>
      </p:pic>
      <p:sp>
        <p:nvSpPr>
          <p:cNvPr id="215" name="Náhrada aortální chlopně mechanickou protézou"/>
          <p:cNvSpPr txBox="1"/>
          <p:nvPr/>
        </p:nvSpPr>
        <p:spPr>
          <a:xfrm>
            <a:off x="581467" y="2894762"/>
            <a:ext cx="10515601" cy="46578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 lnSpcReduction="10000"/>
          </a:bodyPr>
          <a:lstStyle>
            <a:lvl1pPr marL="226313" indent="-226313" algn="l" defTabSz="905255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buChar char="•"/>
              <a:defRPr sz="297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Náhrada aortální chlopně mechanickou protézou</a:t>
            </a:r>
          </a:p>
        </p:txBody>
      </p:sp>
      <p:pic>
        <p:nvPicPr>
          <p:cNvPr id="216" name="Obrázek" descr="Obrá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4941" y="2732466"/>
            <a:ext cx="2185741" cy="2023834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IKE+M.eps" descr="IKE+M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9119" y="8851365"/>
            <a:ext cx="774702" cy="679027"/>
          </a:xfrm>
          <a:prstGeom prst="rect">
            <a:avLst/>
          </a:prstGeom>
          <a:ln w="12700">
            <a:miter lim="400000"/>
          </a:ln>
          <a:effectLst>
            <a:outerShdw blurRad="127000" dist="635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219" name="Děkuji za pozornost"/>
          <p:cNvSpPr txBox="1">
            <a:spLocks noGrp="1"/>
          </p:cNvSpPr>
          <p:nvPr>
            <p:ph type="body" sz="quarter" idx="4294967295"/>
          </p:nvPr>
        </p:nvSpPr>
        <p:spPr>
          <a:xfrm>
            <a:off x="3711149" y="4379024"/>
            <a:ext cx="5582502" cy="995552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lnSpc>
                <a:spcPct val="90000"/>
              </a:lnSpc>
              <a:spcBef>
                <a:spcPts val="1000"/>
              </a:spcBef>
              <a:defRPr sz="5300" b="0">
                <a:solidFill>
                  <a:srgbClr val="00549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Děkuji za pozornost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61B159FC-0F09-40ED-8CF7-230EBE3B35C5}"/>
              </a:ext>
            </a:extLst>
          </p:cNvPr>
          <p:cNvGraphicFramePr>
            <a:graphicFrameLocks noGrp="1"/>
          </p:cNvGraphicFramePr>
          <p:nvPr/>
        </p:nvGraphicFramePr>
        <p:xfrm>
          <a:off x="549233" y="3000997"/>
          <a:ext cx="11827423" cy="4880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3590">
                  <a:extLst>
                    <a:ext uri="{9D8B030D-6E8A-4147-A177-3AD203B41FA5}">
                      <a16:colId xmlns:a16="http://schemas.microsoft.com/office/drawing/2014/main" val="3906957397"/>
                    </a:ext>
                  </a:extLst>
                </a:gridCol>
                <a:gridCol w="1910319">
                  <a:extLst>
                    <a:ext uri="{9D8B030D-6E8A-4147-A177-3AD203B41FA5}">
                      <a16:colId xmlns:a16="http://schemas.microsoft.com/office/drawing/2014/main" val="517683055"/>
                    </a:ext>
                  </a:extLst>
                </a:gridCol>
                <a:gridCol w="1732922">
                  <a:extLst>
                    <a:ext uri="{9D8B030D-6E8A-4147-A177-3AD203B41FA5}">
                      <a16:colId xmlns:a16="http://schemas.microsoft.com/office/drawing/2014/main" val="728487569"/>
                    </a:ext>
                  </a:extLst>
                </a:gridCol>
                <a:gridCol w="4630592">
                  <a:extLst>
                    <a:ext uri="{9D8B030D-6E8A-4147-A177-3AD203B41FA5}">
                      <a16:colId xmlns:a16="http://schemas.microsoft.com/office/drawing/2014/main" val="1216515480"/>
                    </a:ext>
                  </a:extLst>
                </a:gridCol>
              </a:tblGrid>
              <a:tr h="780288">
                <a:tc>
                  <a:txBody>
                    <a:bodyPr/>
                    <a:lstStyle/>
                    <a:p>
                      <a:pPr algn="l"/>
                      <a:endParaRPr lang="cs-CZ" sz="1700" dirty="0"/>
                    </a:p>
                  </a:txBody>
                  <a:tcPr marL="97536" marR="97536" marT="48768" marB="48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5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Nemám konflikt </a:t>
                      </a:r>
                      <a:endParaRPr lang="cs-CZ" sz="15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500" dirty="0">
                          <a:solidFill>
                            <a:schemeClr val="tx1"/>
                          </a:solidFill>
                        </a:rPr>
                        <a:t>zájmů</a:t>
                      </a:r>
                    </a:p>
                  </a:txBody>
                  <a:tcPr marL="97536" marR="97536" marT="48768" marB="48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solidFill>
                            <a:schemeClr val="tx1"/>
                          </a:solidFill>
                        </a:rPr>
                        <a:t>Mám konflikt zájmů</a:t>
                      </a:r>
                    </a:p>
                  </a:txBody>
                  <a:tcPr marL="97536" marR="97536" marT="48768" marB="48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solidFill>
                            <a:schemeClr val="tx1"/>
                          </a:solidFill>
                        </a:rPr>
                        <a:t>Specifikace konfliktu (vyjmenujte subjekty, firmy či instituce, se kterými Vaše spolupráce může vést ke konfliktu zájmů)</a:t>
                      </a:r>
                    </a:p>
                  </a:txBody>
                  <a:tcPr marL="97536" marR="97536" marT="48768" marB="48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067838"/>
                  </a:ext>
                </a:extLst>
              </a:tr>
              <a:tr h="481049">
                <a:tc>
                  <a:txBody>
                    <a:bodyPr/>
                    <a:lstStyle/>
                    <a:p>
                      <a:pPr algn="l"/>
                      <a:r>
                        <a:rPr lang="cs-CZ" sz="1700" b="0" dirty="0"/>
                        <a:t>Zaměstnanecký poměr</a:t>
                      </a:r>
                    </a:p>
                  </a:txBody>
                  <a:tcPr marL="97536" marR="97536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500" dirty="0"/>
                        <a:t>X</a:t>
                      </a:r>
                      <a:endParaRPr lang="cs-CZ" sz="1500" dirty="0"/>
                    </a:p>
                  </a:txBody>
                  <a:tcPr marL="97536" marR="97536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500" dirty="0"/>
                    </a:p>
                  </a:txBody>
                  <a:tcPr marL="97536" marR="97536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500" dirty="0"/>
                    </a:p>
                  </a:txBody>
                  <a:tcPr marL="97536" marR="97536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84910"/>
                  </a:ext>
                </a:extLst>
              </a:tr>
              <a:tr h="595205">
                <a:tc>
                  <a:txBody>
                    <a:bodyPr/>
                    <a:lstStyle/>
                    <a:p>
                      <a:pPr algn="l"/>
                      <a:r>
                        <a:rPr lang="cs-CZ" sz="1700" dirty="0"/>
                        <a:t>Vlastník / akcionář</a:t>
                      </a:r>
                    </a:p>
                  </a:txBody>
                  <a:tcPr marL="97536" marR="97536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  <a:p>
                      <a:pPr algn="ctr"/>
                      <a:r>
                        <a:rPr lang="en-US" sz="1500" dirty="0"/>
                        <a:t>X</a:t>
                      </a:r>
                      <a:endParaRPr lang="cs-CZ" sz="1500" dirty="0"/>
                    </a:p>
                  </a:txBody>
                  <a:tcPr marL="97536" marR="97536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500" dirty="0"/>
                    </a:p>
                  </a:txBody>
                  <a:tcPr marL="97536" marR="97536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500" dirty="0"/>
                    </a:p>
                  </a:txBody>
                  <a:tcPr marL="97536" marR="97536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545113"/>
                  </a:ext>
                </a:extLst>
              </a:tr>
              <a:tr h="595205">
                <a:tc>
                  <a:txBody>
                    <a:bodyPr/>
                    <a:lstStyle/>
                    <a:p>
                      <a:pPr algn="l"/>
                      <a:r>
                        <a:rPr lang="cs-CZ" sz="1700" dirty="0"/>
                        <a:t>Konzultant</a:t>
                      </a:r>
                    </a:p>
                  </a:txBody>
                  <a:tcPr marL="97536" marR="97536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  <a:p>
                      <a:pPr algn="ctr"/>
                      <a:r>
                        <a:rPr lang="en-US" sz="1500" dirty="0"/>
                        <a:t>X</a:t>
                      </a:r>
                      <a:endParaRPr lang="cs-CZ" sz="1500" dirty="0"/>
                    </a:p>
                  </a:txBody>
                  <a:tcPr marL="97536" marR="97536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500" dirty="0"/>
                    </a:p>
                  </a:txBody>
                  <a:tcPr marL="97536" marR="97536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500" dirty="0"/>
                    </a:p>
                  </a:txBody>
                  <a:tcPr marL="97536" marR="97536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498532"/>
                  </a:ext>
                </a:extLst>
              </a:tr>
              <a:tr h="595205">
                <a:tc>
                  <a:txBody>
                    <a:bodyPr/>
                    <a:lstStyle/>
                    <a:p>
                      <a:pPr algn="l"/>
                      <a:r>
                        <a:rPr lang="cs-CZ" sz="1700" dirty="0"/>
                        <a:t>Přednášková činnost</a:t>
                      </a:r>
                    </a:p>
                  </a:txBody>
                  <a:tcPr marL="97536" marR="97536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X</a:t>
                      </a:r>
                      <a:endParaRPr lang="cs-CZ" sz="1500" dirty="0"/>
                    </a:p>
                  </a:txBody>
                  <a:tcPr marL="97536" marR="97536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500" dirty="0"/>
                    </a:p>
                  </a:txBody>
                  <a:tcPr marL="97536" marR="97536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500" dirty="0"/>
                    </a:p>
                  </a:txBody>
                  <a:tcPr marL="97536" marR="97536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19712"/>
                  </a:ext>
                </a:extLst>
              </a:tr>
              <a:tr h="617728">
                <a:tc>
                  <a:txBody>
                    <a:bodyPr/>
                    <a:lstStyle/>
                    <a:p>
                      <a:pPr algn="l"/>
                      <a:r>
                        <a:rPr lang="cs-CZ" sz="1700" dirty="0"/>
                        <a:t>Člen poradních sborů (</a:t>
                      </a:r>
                      <a:r>
                        <a:rPr lang="cs-CZ" sz="1700" dirty="0" err="1"/>
                        <a:t>advisory</a:t>
                      </a:r>
                      <a:r>
                        <a:rPr lang="cs-CZ" sz="1700" dirty="0"/>
                        <a:t> </a:t>
                      </a:r>
                      <a:r>
                        <a:rPr lang="cs-CZ" sz="1700" dirty="0" err="1"/>
                        <a:t>boards</a:t>
                      </a:r>
                      <a:r>
                        <a:rPr lang="cs-CZ" sz="1700" dirty="0"/>
                        <a:t>)</a:t>
                      </a:r>
                    </a:p>
                  </a:txBody>
                  <a:tcPr marL="97536" marR="97536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X</a:t>
                      </a:r>
                      <a:endParaRPr lang="cs-CZ" sz="1500" dirty="0"/>
                    </a:p>
                  </a:txBody>
                  <a:tcPr marL="97536" marR="97536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500" dirty="0"/>
                    </a:p>
                  </a:txBody>
                  <a:tcPr marL="97536" marR="97536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500" dirty="0"/>
                    </a:p>
                  </a:txBody>
                  <a:tcPr marL="97536" marR="97536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211609"/>
                  </a:ext>
                </a:extLst>
              </a:tr>
              <a:tr h="595205">
                <a:tc>
                  <a:txBody>
                    <a:bodyPr/>
                    <a:lstStyle/>
                    <a:p>
                      <a:pPr algn="l"/>
                      <a:r>
                        <a:rPr lang="cs-CZ" sz="1700" dirty="0"/>
                        <a:t>Podpora výzkumu / granty</a:t>
                      </a:r>
                    </a:p>
                  </a:txBody>
                  <a:tcPr marL="97536" marR="97536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X</a:t>
                      </a:r>
                      <a:endParaRPr lang="cs-CZ" sz="1500" dirty="0"/>
                    </a:p>
                  </a:txBody>
                  <a:tcPr marL="97536" marR="97536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500" dirty="0"/>
                    </a:p>
                  </a:txBody>
                  <a:tcPr marL="97536" marR="97536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500" dirty="0"/>
                    </a:p>
                  </a:txBody>
                  <a:tcPr marL="97536" marR="97536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21771"/>
                  </a:ext>
                </a:extLst>
              </a:tr>
              <a:tr h="617728">
                <a:tc>
                  <a:txBody>
                    <a:bodyPr/>
                    <a:lstStyle/>
                    <a:p>
                      <a:pPr algn="l"/>
                      <a:r>
                        <a:rPr lang="cs-CZ" sz="1700" dirty="0"/>
                        <a:t>Jiné honoráře (např. za klinické studie či registry)</a:t>
                      </a:r>
                    </a:p>
                  </a:txBody>
                  <a:tcPr marL="97536" marR="97536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X</a:t>
                      </a:r>
                      <a:endParaRPr lang="cs-CZ" sz="1500" dirty="0"/>
                    </a:p>
                  </a:txBody>
                  <a:tcPr marL="97536" marR="97536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500" dirty="0"/>
                    </a:p>
                  </a:txBody>
                  <a:tcPr marL="97536" marR="97536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500" dirty="0"/>
                    </a:p>
                  </a:txBody>
                  <a:tcPr marL="97536" marR="97536" marT="48768" marB="487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42458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8F838168-C737-4553-910C-F47B148B7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699"/>
          <a:stretch/>
        </p:blipFill>
        <p:spPr>
          <a:xfrm>
            <a:off x="0" y="1219201"/>
            <a:ext cx="13004800" cy="170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8513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KE+M.eps" descr="IKE+M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9119" y="8851365"/>
            <a:ext cx="774702" cy="679027"/>
          </a:xfrm>
          <a:prstGeom prst="rect">
            <a:avLst/>
          </a:prstGeom>
          <a:ln w="12700">
            <a:miter lim="400000"/>
          </a:ln>
          <a:effectLst>
            <a:outerShdw blurRad="127000" dist="635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156" name="Náhrada aortální chlopně"/>
          <p:cNvSpPr txBox="1"/>
          <p:nvPr/>
        </p:nvSpPr>
        <p:spPr>
          <a:xfrm>
            <a:off x="4017528" y="1072040"/>
            <a:ext cx="4969744" cy="1208720"/>
          </a:xfrm>
          <a:prstGeom prst="rect">
            <a:avLst/>
          </a:prstGeom>
          <a:gradFill>
            <a:gsLst>
              <a:gs pos="0">
                <a:schemeClr val="accent1">
                  <a:lumOff val="16847"/>
                </a:schemeClr>
              </a:gs>
              <a:gs pos="100000">
                <a:schemeClr val="accent1">
                  <a:lumOff val="-13575"/>
                </a:schemeClr>
              </a:gs>
            </a:gsLst>
            <a:lin ang="5400000"/>
          </a:gra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 anchor="ctr">
            <a:spAutoFit/>
          </a:bodyPr>
          <a:lstStyle>
            <a:lvl1pPr>
              <a:defRPr sz="3900">
                <a:solidFill>
                  <a:srgbClr val="000000"/>
                </a:solidFill>
              </a:defRPr>
            </a:lvl1pPr>
          </a:lstStyle>
          <a:p>
            <a:r>
              <a:t>Náhrada aortální chlopně</a:t>
            </a:r>
          </a:p>
        </p:txBody>
      </p:sp>
      <p:sp>
        <p:nvSpPr>
          <p:cNvPr id="157" name="Typ výkonu"/>
          <p:cNvSpPr txBox="1"/>
          <p:nvPr/>
        </p:nvSpPr>
        <p:spPr>
          <a:xfrm>
            <a:off x="8586229" y="3702570"/>
            <a:ext cx="3604742" cy="587394"/>
          </a:xfrm>
          <a:prstGeom prst="rect">
            <a:avLst/>
          </a:prstGeom>
          <a:solidFill>
            <a:srgbClr val="929292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 anchor="ctr">
            <a:spAutoFit/>
          </a:bodyPr>
          <a:lstStyle>
            <a:lvl1pPr defTabSz="587022">
              <a:defRPr sz="35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Typ výkonu</a:t>
            </a:r>
          </a:p>
        </p:txBody>
      </p:sp>
      <p:sp>
        <p:nvSpPr>
          <p:cNvPr id="158" name="Typ aortální protézy"/>
          <p:cNvSpPr txBox="1"/>
          <p:nvPr/>
        </p:nvSpPr>
        <p:spPr>
          <a:xfrm>
            <a:off x="755504" y="3702570"/>
            <a:ext cx="4280192" cy="587394"/>
          </a:xfrm>
          <a:prstGeom prst="rect">
            <a:avLst/>
          </a:prstGeom>
          <a:solidFill>
            <a:schemeClr val="accent4">
              <a:hueOff val="348544"/>
              <a:lumOff val="7139"/>
            </a:schemeClr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 anchor="ctr">
            <a:spAutoFit/>
          </a:bodyPr>
          <a:lstStyle>
            <a:lvl1pPr defTabSz="587022">
              <a:defRPr sz="35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Typ aortální protézy</a:t>
            </a:r>
          </a:p>
        </p:txBody>
      </p:sp>
      <p:sp>
        <p:nvSpPr>
          <p:cNvPr id="159" name="Mechanická protéza…"/>
          <p:cNvSpPr txBox="1"/>
          <p:nvPr/>
        </p:nvSpPr>
        <p:spPr>
          <a:xfrm>
            <a:off x="974696" y="5117710"/>
            <a:ext cx="3604742" cy="232952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 anchor="ctr">
            <a:spAutoFit/>
          </a:bodyPr>
          <a:lstStyle/>
          <a:p>
            <a:pPr algn="l">
              <a:defRPr sz="30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B00"/>
                </a:solidFill>
              </a:defRPr>
            </a:pPr>
            <a:r>
              <a:t>Mechanická protéza</a:t>
            </a:r>
          </a:p>
          <a:p>
            <a:pPr algn="l">
              <a:defRPr sz="3000"/>
            </a:pPr>
            <a:endParaRPr/>
          </a:p>
          <a:p>
            <a:pPr algn="l">
              <a:defRPr sz="30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00F900"/>
                </a:solidFill>
              </a:defRPr>
            </a:pPr>
            <a:r>
              <a:t>Biologická protéza</a:t>
            </a:r>
          </a:p>
          <a:p>
            <a:pPr algn="l">
              <a:defRPr sz="3000"/>
            </a:pPr>
            <a:endParaRPr/>
          </a:p>
          <a:p>
            <a:pPr algn="l">
              <a:defRPr sz="30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86417"/>
                </a:solidFill>
              </a:defRPr>
            </a:pPr>
            <a:r>
              <a:t>Pulmonální autograft</a:t>
            </a:r>
          </a:p>
        </p:txBody>
      </p:sp>
      <p:sp>
        <p:nvSpPr>
          <p:cNvPr id="160" name="Čára"/>
          <p:cNvSpPr/>
          <p:nvPr/>
        </p:nvSpPr>
        <p:spPr>
          <a:xfrm flipH="1">
            <a:off x="3013492" y="2322965"/>
            <a:ext cx="3214583" cy="1339160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triangle"/>
          </a:ln>
        </p:spPr>
        <p:txBody>
          <a:bodyPr lIns="27093" tIns="27093" rIns="27093" bIns="27093" anchor="ctr"/>
          <a:lstStyle/>
          <a:p>
            <a:endParaRPr/>
          </a:p>
        </p:txBody>
      </p:sp>
      <p:sp>
        <p:nvSpPr>
          <p:cNvPr id="161" name="Čára"/>
          <p:cNvSpPr/>
          <p:nvPr/>
        </p:nvSpPr>
        <p:spPr>
          <a:xfrm>
            <a:off x="6609074" y="2322750"/>
            <a:ext cx="3723810" cy="1335432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triangle"/>
          </a:ln>
        </p:spPr>
        <p:txBody>
          <a:bodyPr lIns="27093" tIns="27093" rIns="27093" bIns="27093" anchor="ctr"/>
          <a:lstStyle/>
          <a:p>
            <a:endParaRPr/>
          </a:p>
        </p:txBody>
      </p:sp>
      <p:pic>
        <p:nvPicPr>
          <p:cNvPr id="162" name="Obrázek 3" descr="Obrázek 3"/>
          <p:cNvPicPr>
            <a:picLocks noChangeAspect="1"/>
          </p:cNvPicPr>
          <p:nvPr/>
        </p:nvPicPr>
        <p:blipFill>
          <a:blip r:embed="rId3"/>
          <a:srcRect l="4909" r="4909"/>
          <a:stretch>
            <a:fillRect/>
          </a:stretch>
        </p:blipFill>
        <p:spPr>
          <a:xfrm>
            <a:off x="6599798" y="4655282"/>
            <a:ext cx="6337554" cy="3254337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KE+M.eps" descr="IKE+M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9120" y="8851365"/>
            <a:ext cx="774701" cy="679028"/>
          </a:xfrm>
          <a:prstGeom prst="rect">
            <a:avLst/>
          </a:prstGeom>
          <a:ln w="12700">
            <a:miter lim="400000"/>
          </a:ln>
          <a:effectLst>
            <a:outerShdw blurRad="127000" dist="63500" dir="5400000" rotWithShape="0">
              <a:srgbClr val="000000">
                <a:alpha val="70000"/>
              </a:srgbClr>
            </a:outerShdw>
          </a:effectLst>
        </p:spPr>
      </p:pic>
      <p:grpSp>
        <p:nvGrpSpPr>
          <p:cNvPr id="167" name="Obrázek"/>
          <p:cNvGrpSpPr/>
          <p:nvPr/>
        </p:nvGrpSpPr>
        <p:grpSpPr>
          <a:xfrm>
            <a:off x="562077" y="2641584"/>
            <a:ext cx="10574952" cy="3010336"/>
            <a:chOff x="0" y="0"/>
            <a:chExt cx="10574950" cy="3010335"/>
          </a:xfrm>
        </p:grpSpPr>
        <p:pic>
          <p:nvPicPr>
            <p:cNvPr id="166" name="Obrázek" descr="Obrázek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799" y="38099"/>
              <a:ext cx="10473352" cy="285793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5" name="Obrázek" descr="Obrázek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-1"/>
              <a:ext cx="10574952" cy="3010337"/>
            </a:xfrm>
            <a:prstGeom prst="rect">
              <a:avLst/>
            </a:prstGeom>
            <a:effectLst/>
          </p:spPr>
        </p:pic>
      </p:grpSp>
      <p:grpSp>
        <p:nvGrpSpPr>
          <p:cNvPr id="170" name="Obrázek"/>
          <p:cNvGrpSpPr/>
          <p:nvPr/>
        </p:nvGrpSpPr>
        <p:grpSpPr>
          <a:xfrm>
            <a:off x="577789" y="5943383"/>
            <a:ext cx="9614583" cy="3824267"/>
            <a:chOff x="0" y="0"/>
            <a:chExt cx="9614582" cy="3824265"/>
          </a:xfrm>
        </p:grpSpPr>
        <p:pic>
          <p:nvPicPr>
            <p:cNvPr id="169" name="Obrázek" descr="Obrázek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799" y="38100"/>
              <a:ext cx="9512984" cy="367186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8" name="Obrázek" descr="Obrázek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" y="0"/>
              <a:ext cx="9614584" cy="3824266"/>
            </a:xfrm>
            <a:prstGeom prst="rect">
              <a:avLst/>
            </a:prstGeom>
            <a:effectLst/>
          </p:spPr>
        </p:pic>
      </p:grpSp>
      <p:sp>
        <p:nvSpPr>
          <p:cNvPr id="171" name="Čára"/>
          <p:cNvSpPr/>
          <p:nvPr/>
        </p:nvSpPr>
        <p:spPr>
          <a:xfrm>
            <a:off x="425795" y="1786466"/>
            <a:ext cx="11904249" cy="1"/>
          </a:xfrm>
          <a:prstGeom prst="line">
            <a:avLst/>
          </a:prstGeom>
          <a:ln w="25400">
            <a:solidFill>
              <a:srgbClr val="005493"/>
            </a:solidFill>
            <a:miter lim="400000"/>
          </a:ln>
        </p:spPr>
        <p:txBody>
          <a:bodyPr lIns="27093" tIns="27093" rIns="27093" bIns="27093" anchor="ctr"/>
          <a:lstStyle/>
          <a:p>
            <a:endParaRPr/>
          </a:p>
        </p:txBody>
      </p:sp>
      <p:sp>
        <p:nvSpPr>
          <p:cNvPr id="172" name="Čára"/>
          <p:cNvSpPr/>
          <p:nvPr/>
        </p:nvSpPr>
        <p:spPr>
          <a:xfrm>
            <a:off x="550276" y="5842000"/>
            <a:ext cx="11904248" cy="1"/>
          </a:xfrm>
          <a:prstGeom prst="line">
            <a:avLst/>
          </a:prstGeom>
          <a:ln w="25400">
            <a:solidFill>
              <a:srgbClr val="797979"/>
            </a:solidFill>
            <a:miter lim="400000"/>
          </a:ln>
        </p:spPr>
        <p:txBody>
          <a:bodyPr lIns="27093" tIns="27093" rIns="27093" bIns="27093" anchor="ctr"/>
          <a:lstStyle/>
          <a:p>
            <a:endParaRPr/>
          </a:p>
        </p:txBody>
      </p:sp>
      <p:sp>
        <p:nvSpPr>
          <p:cNvPr id="173" name="Doporučení"/>
          <p:cNvSpPr txBox="1"/>
          <p:nvPr/>
        </p:nvSpPr>
        <p:spPr>
          <a:xfrm>
            <a:off x="4533265" y="698118"/>
            <a:ext cx="3689308" cy="87283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 sz="5500">
                <a:solidFill>
                  <a:srgbClr val="005493"/>
                </a:solidFill>
              </a:defRPr>
            </a:lvl1pPr>
          </a:lstStyle>
          <a:p>
            <a:r>
              <a:t>Doporučení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Obrázek" descr="Obrá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359" y="1174136"/>
            <a:ext cx="8638842" cy="8648618"/>
          </a:xfrm>
          <a:prstGeom prst="rect">
            <a:avLst/>
          </a:prstGeom>
          <a:ln w="3175">
            <a:miter lim="400000"/>
          </a:ln>
        </p:spPr>
      </p:pic>
      <p:pic>
        <p:nvPicPr>
          <p:cNvPr id="176" name="IKE+M.eps" descr="IKE+M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9119" y="8851365"/>
            <a:ext cx="774702" cy="679027"/>
          </a:xfrm>
          <a:prstGeom prst="rect">
            <a:avLst/>
          </a:prstGeom>
          <a:ln w="12700">
            <a:miter lim="400000"/>
          </a:ln>
          <a:effectLst>
            <a:outerShdw blurRad="127000" dist="635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177" name="Čára"/>
          <p:cNvSpPr/>
          <p:nvPr/>
        </p:nvSpPr>
        <p:spPr>
          <a:xfrm>
            <a:off x="425795" y="1164166"/>
            <a:ext cx="11904248" cy="1"/>
          </a:xfrm>
          <a:prstGeom prst="line">
            <a:avLst/>
          </a:prstGeom>
          <a:ln w="25400">
            <a:solidFill>
              <a:srgbClr val="005493"/>
            </a:solidFill>
            <a:miter lim="400000"/>
          </a:ln>
        </p:spPr>
        <p:txBody>
          <a:bodyPr lIns="27093" tIns="27093" rIns="27093" bIns="27093" anchor="ctr"/>
          <a:lstStyle/>
          <a:p>
            <a:endParaRPr/>
          </a:p>
        </p:txBody>
      </p:sp>
      <p:sp>
        <p:nvSpPr>
          <p:cNvPr id="178" name="ACC/AHA"/>
          <p:cNvSpPr txBox="1"/>
          <p:nvPr/>
        </p:nvSpPr>
        <p:spPr>
          <a:xfrm>
            <a:off x="4792757" y="75819"/>
            <a:ext cx="3170323" cy="8728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 sz="5500">
                <a:solidFill>
                  <a:srgbClr val="005493"/>
                </a:solidFill>
              </a:defRPr>
            </a:lvl1pPr>
          </a:lstStyle>
          <a:p>
            <a:r>
              <a:t>ACC/AHA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Seskupit"/>
          <p:cNvGrpSpPr/>
          <p:nvPr/>
        </p:nvGrpSpPr>
        <p:grpSpPr>
          <a:xfrm>
            <a:off x="187926" y="2001985"/>
            <a:ext cx="6077074" cy="7592350"/>
            <a:chOff x="0" y="0"/>
            <a:chExt cx="6077072" cy="7592348"/>
          </a:xfrm>
        </p:grpSpPr>
        <p:sp>
          <p:nvSpPr>
            <p:cNvPr id="180" name="Obdélník"/>
            <p:cNvSpPr/>
            <p:nvPr/>
          </p:nvSpPr>
          <p:spPr>
            <a:xfrm>
              <a:off x="0" y="0"/>
              <a:ext cx="6077073" cy="7592349"/>
            </a:xfrm>
            <a:prstGeom prst="rect">
              <a:avLst/>
            </a:prstGeom>
            <a:solidFill>
              <a:srgbClr val="C0C0C0"/>
            </a:solidFill>
            <a:ln w="3175" cap="flat">
              <a:noFill/>
              <a:miter lim="400000"/>
            </a:ln>
            <a:effectLst/>
          </p:spPr>
          <p:txBody>
            <a:bodyPr wrap="square" lIns="27093" tIns="27093" rIns="27093" bIns="27093" numCol="1" anchor="ctr">
              <a:noAutofit/>
            </a:bodyPr>
            <a:lstStyle/>
            <a:p>
              <a:pPr defTabSz="587022">
                <a:defRPr sz="2200">
                  <a:solidFill>
                    <a:srgbClr val="C0C0C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grpSp>
          <p:nvGrpSpPr>
            <p:cNvPr id="183" name="Seskupit"/>
            <p:cNvGrpSpPr/>
            <p:nvPr/>
          </p:nvGrpSpPr>
          <p:grpSpPr>
            <a:xfrm>
              <a:off x="66102" y="70410"/>
              <a:ext cx="5965364" cy="7505613"/>
              <a:chOff x="0" y="0"/>
              <a:chExt cx="5965363" cy="7505611"/>
            </a:xfrm>
          </p:grpSpPr>
          <p:pic>
            <p:nvPicPr>
              <p:cNvPr id="181" name="Obrázek" descr="Obrázek"/>
              <p:cNvPicPr>
                <a:picLocks noChangeAspect="1"/>
              </p:cNvPicPr>
              <p:nvPr/>
            </p:nvPicPr>
            <p:blipFill>
              <a:blip r:embed="rId2"/>
              <a:srcRect l="2348" t="340" r="1419" b="340"/>
              <a:stretch>
                <a:fillRect/>
              </a:stretch>
            </p:blipFill>
            <p:spPr>
              <a:xfrm>
                <a:off x="0" y="0"/>
                <a:ext cx="5965364" cy="4180085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  <p:pic>
            <p:nvPicPr>
              <p:cNvPr id="182" name="Obrázek" descr="Obrázek"/>
              <p:cNvPicPr>
                <a:picLocks noChangeAspect="1"/>
              </p:cNvPicPr>
              <p:nvPr/>
            </p:nvPicPr>
            <p:blipFill>
              <a:blip r:embed="rId3"/>
              <a:srcRect r="1041"/>
              <a:stretch>
                <a:fillRect/>
              </a:stretch>
            </p:blipFill>
            <p:spPr>
              <a:xfrm>
                <a:off x="10590" y="4038257"/>
                <a:ext cx="5927648" cy="3467355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</p:grpSp>
      </p:grpSp>
      <p:pic>
        <p:nvPicPr>
          <p:cNvPr id="185" name="Obrázek" descr="Obrá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3322" y="2001985"/>
            <a:ext cx="6735507" cy="1948080"/>
          </a:xfrm>
          <a:prstGeom prst="rect">
            <a:avLst/>
          </a:prstGeom>
          <a:ln w="3175">
            <a:miter lim="400000"/>
          </a:ln>
        </p:spPr>
      </p:pic>
      <p:pic>
        <p:nvPicPr>
          <p:cNvPr id="186" name="IKE+M.eps" descr="IKE+M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79119" y="8851365"/>
            <a:ext cx="774702" cy="679027"/>
          </a:xfrm>
          <a:prstGeom prst="rect">
            <a:avLst/>
          </a:prstGeom>
          <a:ln w="12700">
            <a:miter lim="400000"/>
          </a:ln>
          <a:effectLst>
            <a:outerShdw blurRad="127000" dist="635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187" name="Čára"/>
          <p:cNvSpPr/>
          <p:nvPr/>
        </p:nvSpPr>
        <p:spPr>
          <a:xfrm>
            <a:off x="425795" y="1786466"/>
            <a:ext cx="11904248" cy="1"/>
          </a:xfrm>
          <a:prstGeom prst="line">
            <a:avLst/>
          </a:prstGeom>
          <a:ln w="25400">
            <a:solidFill>
              <a:srgbClr val="005493"/>
            </a:solidFill>
            <a:miter lim="400000"/>
          </a:ln>
        </p:spPr>
        <p:txBody>
          <a:bodyPr lIns="27093" tIns="27093" rIns="27093" bIns="27093" anchor="ctr"/>
          <a:lstStyle/>
          <a:p>
            <a:endParaRPr/>
          </a:p>
        </p:txBody>
      </p:sp>
      <p:sp>
        <p:nvSpPr>
          <p:cNvPr id="188" name="ESC/EACTS"/>
          <p:cNvSpPr txBox="1"/>
          <p:nvPr/>
        </p:nvSpPr>
        <p:spPr>
          <a:xfrm>
            <a:off x="4417663" y="698119"/>
            <a:ext cx="3920512" cy="8728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 sz="5500">
                <a:solidFill>
                  <a:srgbClr val="005493"/>
                </a:solidFill>
              </a:defRPr>
            </a:lvl1pPr>
          </a:lstStyle>
          <a:p>
            <a:r>
              <a:t>ESC/EACTS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Obrázek" descr="Obrázek"/>
          <p:cNvPicPr>
            <a:picLocks noChangeAspect="1"/>
          </p:cNvPicPr>
          <p:nvPr/>
        </p:nvPicPr>
        <p:blipFill>
          <a:blip r:embed="rId2"/>
          <a:srcRect t="1296" b="48714"/>
          <a:stretch>
            <a:fillRect/>
          </a:stretch>
        </p:blipFill>
        <p:spPr>
          <a:xfrm>
            <a:off x="11210" y="2902067"/>
            <a:ext cx="6520792" cy="4770339"/>
          </a:xfrm>
          <a:prstGeom prst="rect">
            <a:avLst/>
          </a:prstGeom>
          <a:ln w="3175">
            <a:miter lim="400000"/>
          </a:ln>
        </p:spPr>
      </p:pic>
      <p:pic>
        <p:nvPicPr>
          <p:cNvPr id="191" name="Obrázek" descr="Obrázek"/>
          <p:cNvPicPr>
            <a:picLocks noChangeAspect="1"/>
          </p:cNvPicPr>
          <p:nvPr/>
        </p:nvPicPr>
        <p:blipFill>
          <a:blip r:embed="rId2"/>
          <a:srcRect t="49908"/>
          <a:stretch>
            <a:fillRect/>
          </a:stretch>
        </p:blipFill>
        <p:spPr>
          <a:xfrm>
            <a:off x="6476901" y="2873293"/>
            <a:ext cx="6516771" cy="4777165"/>
          </a:xfrm>
          <a:prstGeom prst="rect">
            <a:avLst/>
          </a:prstGeom>
          <a:ln w="3175">
            <a:miter lim="400000"/>
          </a:ln>
        </p:spPr>
      </p:pic>
      <p:pic>
        <p:nvPicPr>
          <p:cNvPr id="192" name="Seskupit" descr="Seskupit"/>
          <p:cNvPicPr>
            <a:picLocks noChangeAspect="1"/>
          </p:cNvPicPr>
          <p:nvPr/>
        </p:nvPicPr>
        <p:blipFill>
          <a:blip r:embed="rId3"/>
          <a:srcRect l="10023" t="85252" r="50914" b="11161"/>
          <a:stretch>
            <a:fillRect/>
          </a:stretch>
        </p:blipFill>
        <p:spPr>
          <a:xfrm>
            <a:off x="494659" y="7766581"/>
            <a:ext cx="11778416" cy="1441662"/>
          </a:xfrm>
          <a:prstGeom prst="rect">
            <a:avLst/>
          </a:prstGeom>
          <a:ln w="3175">
            <a:miter lim="400000"/>
          </a:ln>
        </p:spPr>
      </p:pic>
      <p:sp>
        <p:nvSpPr>
          <p:cNvPr id="193" name="The long-term mortality benefit that was associated with a mechanical prosthesis, as compared with a biologic prosthesis, persisted until 70 years of age among patients undergoing mitral-valve replacement and until 55 years of age among those undergoing "/>
          <p:cNvSpPr txBox="1"/>
          <p:nvPr/>
        </p:nvSpPr>
        <p:spPr>
          <a:xfrm>
            <a:off x="77568" y="624839"/>
            <a:ext cx="12854572" cy="193378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algn="l" defTabSz="457200">
              <a:spcBef>
                <a:spcPts val="1200"/>
              </a:spcBef>
              <a:defRPr sz="3000" b="1">
                <a:solidFill>
                  <a:srgbClr val="005493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The long-term mortality benefit that was associated with a mechanical prosthesis, as compared with a biologic prosthesis, persisted until 70 years of age among patients undergoing mitral-valve replacement and until 55 years of age among those undergoing aortic-valve replacement. </a:t>
            </a:r>
          </a:p>
        </p:txBody>
      </p:sp>
      <p:pic>
        <p:nvPicPr>
          <p:cNvPr id="194" name="IKE+M.eps" descr="IKE+M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9119" y="8851365"/>
            <a:ext cx="774702" cy="679027"/>
          </a:xfrm>
          <a:prstGeom prst="rect">
            <a:avLst/>
          </a:prstGeom>
          <a:ln w="12700">
            <a:miter lim="400000"/>
          </a:ln>
          <a:effectLst>
            <a:outerShdw blurRad="127000" dist="635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Obrázek" descr="Obrázek"/>
          <p:cNvPicPr>
            <a:picLocks noChangeAspect="1"/>
          </p:cNvPicPr>
          <p:nvPr/>
        </p:nvPicPr>
        <p:blipFill>
          <a:blip r:embed="rId2"/>
          <a:srcRect t="69887"/>
          <a:stretch>
            <a:fillRect/>
          </a:stretch>
        </p:blipFill>
        <p:spPr>
          <a:xfrm>
            <a:off x="6215643" y="3258240"/>
            <a:ext cx="6848917" cy="2728483"/>
          </a:xfrm>
          <a:prstGeom prst="rect">
            <a:avLst/>
          </a:prstGeom>
          <a:ln w="3175">
            <a:miter lim="400000"/>
          </a:ln>
        </p:spPr>
      </p:pic>
      <p:pic>
        <p:nvPicPr>
          <p:cNvPr id="197" name="Obrázek" descr="Obrázek"/>
          <p:cNvPicPr>
            <a:picLocks noChangeAspect="1"/>
          </p:cNvPicPr>
          <p:nvPr/>
        </p:nvPicPr>
        <p:blipFill>
          <a:blip r:embed="rId2"/>
          <a:srcRect l="833" t="1286" r="833" b="29983"/>
          <a:stretch>
            <a:fillRect/>
          </a:stretch>
        </p:blipFill>
        <p:spPr>
          <a:xfrm>
            <a:off x="9577" y="3235650"/>
            <a:ext cx="6291551" cy="5817682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200" name="Seskupit"/>
          <p:cNvGrpSpPr/>
          <p:nvPr/>
        </p:nvGrpSpPr>
        <p:grpSpPr>
          <a:xfrm>
            <a:off x="-163035" y="875074"/>
            <a:ext cx="12799230" cy="1698707"/>
            <a:chOff x="0" y="0"/>
            <a:chExt cx="12799228" cy="1698705"/>
          </a:xfrm>
        </p:grpSpPr>
        <p:pic>
          <p:nvPicPr>
            <p:cNvPr id="198" name="Obrázek" descr="Obrázek"/>
            <p:cNvPicPr>
              <a:picLocks noChangeAspect="1"/>
            </p:cNvPicPr>
            <p:nvPr/>
          </p:nvPicPr>
          <p:blipFill>
            <a:blip r:embed="rId3"/>
            <a:srcRect l="10023" t="90987" r="50914" b="4872"/>
            <a:stretch>
              <a:fillRect/>
            </a:stretch>
          </p:blipFill>
          <p:spPr>
            <a:xfrm>
              <a:off x="1003868" y="0"/>
              <a:ext cx="11412265" cy="161277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9" name="Obrázek" descr="Obrázek"/>
            <p:cNvPicPr>
              <a:picLocks noChangeAspect="1"/>
            </p:cNvPicPr>
            <p:nvPr/>
          </p:nvPicPr>
          <p:blipFill>
            <a:blip r:embed="rId3"/>
            <a:srcRect l="50968" t="6708" r="5402" b="90406"/>
            <a:stretch>
              <a:fillRect/>
            </a:stretch>
          </p:blipFill>
          <p:spPr>
            <a:xfrm>
              <a:off x="0" y="570064"/>
              <a:ext cx="12799229" cy="1128642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pic>
        <p:nvPicPr>
          <p:cNvPr id="201" name="IKE+M.eps" descr="IKE+M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9119" y="8851365"/>
            <a:ext cx="774702" cy="679027"/>
          </a:xfrm>
          <a:prstGeom prst="rect">
            <a:avLst/>
          </a:prstGeom>
          <a:ln w="12700">
            <a:miter lim="400000"/>
          </a:ln>
          <a:effectLst>
            <a:outerShdw blurRad="127000" dist="635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Obrázek" descr="Obrázek"/>
          <p:cNvPicPr>
            <a:picLocks noChangeAspect="1"/>
          </p:cNvPicPr>
          <p:nvPr/>
        </p:nvPicPr>
        <p:blipFill>
          <a:blip r:embed="rId2"/>
          <a:srcRect t="16782"/>
          <a:stretch>
            <a:fillRect/>
          </a:stretch>
        </p:blipFill>
        <p:spPr>
          <a:xfrm>
            <a:off x="1406231" y="1591363"/>
            <a:ext cx="9875805" cy="6168148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206" name="Seskupit"/>
          <p:cNvGrpSpPr/>
          <p:nvPr/>
        </p:nvGrpSpPr>
        <p:grpSpPr>
          <a:xfrm>
            <a:off x="1110212" y="7834326"/>
            <a:ext cx="9400758" cy="1247663"/>
            <a:chOff x="0" y="0"/>
            <a:chExt cx="9400756" cy="1247662"/>
          </a:xfrm>
        </p:grpSpPr>
        <p:pic>
          <p:nvPicPr>
            <p:cNvPr id="204" name="Obrázek" descr="Obrázek"/>
            <p:cNvPicPr>
              <a:picLocks noChangeAspect="1"/>
            </p:cNvPicPr>
            <p:nvPr/>
          </p:nvPicPr>
          <p:blipFill>
            <a:blip r:embed="rId3"/>
            <a:srcRect l="10023" t="90987" r="50914" b="4872"/>
            <a:stretch>
              <a:fillRect/>
            </a:stretch>
          </p:blipFill>
          <p:spPr>
            <a:xfrm>
              <a:off x="737319" y="0"/>
              <a:ext cx="8382062" cy="1184549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5" name="Obrázek" descr="Obrázek"/>
            <p:cNvPicPr>
              <a:picLocks noChangeAspect="1"/>
            </p:cNvPicPr>
            <p:nvPr/>
          </p:nvPicPr>
          <p:blipFill>
            <a:blip r:embed="rId3"/>
            <a:srcRect l="50968" t="6708" r="5402" b="90406"/>
            <a:stretch>
              <a:fillRect/>
            </a:stretch>
          </p:blipFill>
          <p:spPr>
            <a:xfrm>
              <a:off x="0" y="418699"/>
              <a:ext cx="9400757" cy="828964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pic>
        <p:nvPicPr>
          <p:cNvPr id="207" name="IKE+M.eps" descr="IKE+M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9119" y="8864065"/>
            <a:ext cx="774702" cy="679027"/>
          </a:xfrm>
          <a:prstGeom prst="rect">
            <a:avLst/>
          </a:prstGeom>
          <a:ln w="12700">
            <a:miter lim="400000"/>
          </a:ln>
          <a:effectLst>
            <a:outerShdw blurRad="127000" dist="635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C0C0C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C0C0C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</Words>
  <Application>Microsoft Office PowerPoint</Application>
  <PresentationFormat>Vlastní</PresentationFormat>
  <Paragraphs>40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Arial</vt:lpstr>
      <vt:lpstr>Calibri</vt:lpstr>
      <vt:lpstr>Helvetica Neue</vt:lpstr>
      <vt:lpstr>Helvetica Neue Medium</vt:lpstr>
      <vt:lpstr>Times Roman</vt:lpstr>
      <vt:lpstr>Wingdings</vt:lpstr>
      <vt:lpstr>21_BasicWhite</vt:lpstr>
      <vt:lpstr>Kasuistika 1: aortální vada u mladého nemocného jak bych operoval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Kasuistika 1: aortální vada u mladého nemocného jak bych operoval</dc:title>
  <cp:lastModifiedBy>GT3</cp:lastModifiedBy>
  <cp:revision>1</cp:revision>
  <dcterms:modified xsi:type="dcterms:W3CDTF">2022-02-25T07:47:16Z</dcterms:modified>
</cp:coreProperties>
</file>