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416" r:id="rId2"/>
    <p:sldId id="441" r:id="rId3"/>
    <p:sldId id="417" r:id="rId4"/>
    <p:sldId id="418" r:id="rId5"/>
    <p:sldId id="419" r:id="rId6"/>
    <p:sldId id="420" r:id="rId7"/>
    <p:sldId id="421" r:id="rId8"/>
    <p:sldId id="422" r:id="rId9"/>
    <p:sldId id="423" r:id="rId10"/>
    <p:sldId id="433" r:id="rId11"/>
    <p:sldId id="424" r:id="rId12"/>
    <p:sldId id="425" r:id="rId13"/>
    <p:sldId id="436" r:id="rId14"/>
    <p:sldId id="437" r:id="rId15"/>
    <p:sldId id="438" r:id="rId16"/>
    <p:sldId id="426" r:id="rId17"/>
    <p:sldId id="428" r:id="rId18"/>
    <p:sldId id="439" r:id="rId19"/>
    <p:sldId id="430" r:id="rId20"/>
    <p:sldId id="432" r:id="rId21"/>
  </p:sldIdLst>
  <p:sldSz cx="9144000" cy="5143500" type="screen16x9"/>
  <p:notesSz cx="6797675" cy="9929813"/>
  <p:embeddedFontLst>
    <p:embeddedFont>
      <p:font typeface="Roboto Black" panose="020B0604020202020204" charset="0"/>
      <p:bold r:id="rId24"/>
      <p:boldItalic r:id="rId25"/>
    </p:embeddedFon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oboto Condensed Light" panose="020B0604020202020204" charset="0"/>
      <p:regular r:id="rId30"/>
      <p:italic r:id="rId31"/>
    </p:embeddedFont>
  </p:embeddedFontLst>
  <p:defaultTextStyle>
    <a:defPPr>
      <a:defRPr lang="en-US"/>
    </a:defPPr>
    <a:lvl1pPr marL="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1pPr>
    <a:lvl2pPr marL="38404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2pPr>
    <a:lvl3pPr marL="76809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3pPr>
    <a:lvl4pPr marL="115213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4pPr>
    <a:lvl5pPr marL="153618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5pPr>
    <a:lvl6pPr marL="192022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2304270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2688315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3072359" algn="l" defTabSz="768090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94573" autoAdjust="0"/>
  </p:normalViewPr>
  <p:slideViewPr>
    <p:cSldViewPr showGuides="1">
      <p:cViewPr varScale="1">
        <p:scale>
          <a:sx n="160" d="100"/>
          <a:sy n="160" d="100"/>
        </p:scale>
        <p:origin x="-120" y="-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B2EF4-4865-4495-B0D9-C647F7CD4510}" type="datetimeFigureOut">
              <a:rPr lang="cs-CZ" smtClean="0"/>
              <a:pPr/>
              <a:t>17.1.2019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1599"/>
            <a:ext cx="2945659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EE107-A6F2-418E-B672-742CC44D06F7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7806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CE014-A4EA-4BAA-8097-FA8621339181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8722"/>
            <a:ext cx="543814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1600"/>
            <a:ext cx="2945659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B1372-1326-4818-ABCF-6AB79AB212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751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1pPr>
    <a:lvl2pPr marL="25603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2pPr>
    <a:lvl3pPr marL="51206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3pPr>
    <a:lvl4pPr marL="76809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4pPr>
    <a:lvl5pPr marL="102412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5pPr>
    <a:lvl6pPr marL="128015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6pPr>
    <a:lvl7pPr marL="153618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7pPr>
    <a:lvl8pPr marL="1792209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8pPr>
    <a:lvl9pPr marL="2048240" algn="l" defTabSz="512060" rtl="0" eaLnBrk="1" latinLnBrk="0" hangingPunct="1">
      <a:defRPr sz="7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4B1372-1326-4818-ABCF-6AB79AB2126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w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63" t="450" r="33397" b="-450"/>
          <a:stretch/>
        </p:blipFill>
        <p:spPr>
          <a:xfrm>
            <a:off x="91490" y="57178"/>
            <a:ext cx="2641662" cy="5074865"/>
          </a:xfrm>
          <a:prstGeom prst="rect">
            <a:avLst/>
          </a:prstGeom>
        </p:spPr>
      </p:pic>
      <p:sp>
        <p:nvSpPr>
          <p:cNvPr id="3" name="Rectangle 2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6" name="Obdélník 5"/>
          <p:cNvSpPr/>
          <p:nvPr userDrawn="1"/>
        </p:nvSpPr>
        <p:spPr>
          <a:xfrm>
            <a:off x="3337576" y="1108727"/>
            <a:ext cx="5806427" cy="9143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cs-CZ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3276000" y="3143239"/>
            <a:ext cx="5868000" cy="457200"/>
          </a:xfrm>
        </p:spPr>
        <p:txBody>
          <a:bodyPr anchor="b" anchorCtr="0">
            <a:noAutofit/>
          </a:bodyPr>
          <a:lstStyle>
            <a:lvl1pPr>
              <a:defRPr sz="440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14" name="Zástupný symbol pro text 13"/>
          <p:cNvSpPr>
            <a:spLocks noGrp="1"/>
          </p:cNvSpPr>
          <p:nvPr>
            <p:ph type="body" sz="quarter" idx="10"/>
          </p:nvPr>
        </p:nvSpPr>
        <p:spPr>
          <a:xfrm>
            <a:off x="3276000" y="3841241"/>
            <a:ext cx="3240000" cy="165497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1" name="Picture 3" descr="D:\Dropbox\FNOL\FNOL_Design manual\PPT\FNOL_logo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67" b="-16667"/>
          <a:stretch/>
        </p:blipFill>
        <p:spPr bwMode="auto">
          <a:xfrm>
            <a:off x="3611892" y="1272939"/>
            <a:ext cx="1887727" cy="65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590" b="-16590"/>
          <a:stretch/>
        </p:blipFill>
        <p:spPr bwMode="auto">
          <a:xfrm>
            <a:off x="7498048" y="1272940"/>
            <a:ext cx="1076523" cy="65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 descr="D:\Dropbox\FNOL\Kardiovaskularni centrum\LOGO\UP_LF_logo.pn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718" b="-16718"/>
          <a:stretch/>
        </p:blipFill>
        <p:spPr bwMode="auto">
          <a:xfrm>
            <a:off x="5852148" y="1285947"/>
            <a:ext cx="1287465" cy="645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6846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281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3" y="1108871"/>
            <a:ext cx="8229555" cy="3566318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52555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1" y="1108871"/>
            <a:ext cx="3886200" cy="3566318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800598" y="1108728"/>
            <a:ext cx="3886200" cy="3566318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6074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457200" y="1108871"/>
            <a:ext cx="2560320" cy="3566318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9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3291840" y="1108870"/>
            <a:ext cx="2560320" cy="3566318"/>
          </a:xfrm>
        </p:spPr>
        <p:txBody>
          <a:bodyPr/>
          <a:lstStyle/>
          <a:p>
            <a:pPr lvl="0"/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26435" y="1108870"/>
            <a:ext cx="2560320" cy="3566318"/>
          </a:xfrm>
        </p:spPr>
        <p:txBody>
          <a:bodyPr/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400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548639" y="1200165"/>
            <a:ext cx="4023360" cy="347502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0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ight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4571957" y="1200165"/>
            <a:ext cx="4023360" cy="3475022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73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a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5"/>
          <p:cNvSpPr>
            <a:spLocks noChangeAspect="1"/>
          </p:cNvSpPr>
          <p:nvPr userDrawn="1"/>
        </p:nvSpPr>
        <p:spPr bwMode="auto">
          <a:xfrm>
            <a:off x="2424043" y="0"/>
            <a:ext cx="6719958" cy="5143500"/>
          </a:xfrm>
          <a:custGeom>
            <a:avLst/>
            <a:gdLst>
              <a:gd name="T0" fmla="*/ 0 w 849"/>
              <a:gd name="T1" fmla="*/ 0 h 649"/>
              <a:gd name="T2" fmla="*/ 332 w 849"/>
              <a:gd name="T3" fmla="*/ 649 h 649"/>
              <a:gd name="T4" fmla="*/ 849 w 849"/>
              <a:gd name="T5" fmla="*/ 649 h 649"/>
              <a:gd name="T6" fmla="*/ 849 w 849"/>
              <a:gd name="T7" fmla="*/ 0 h 649"/>
              <a:gd name="T8" fmla="*/ 0 w 849"/>
              <a:gd name="T9" fmla="*/ 0 h 6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49" h="649">
                <a:moveTo>
                  <a:pt x="0" y="0"/>
                </a:moveTo>
                <a:cubicBezTo>
                  <a:pt x="100" y="110"/>
                  <a:pt x="274" y="337"/>
                  <a:pt x="332" y="649"/>
                </a:cubicBezTo>
                <a:cubicBezTo>
                  <a:pt x="849" y="649"/>
                  <a:pt x="849" y="649"/>
                  <a:pt x="849" y="649"/>
                </a:cubicBezTo>
                <a:cubicBezTo>
                  <a:pt x="849" y="0"/>
                  <a:pt x="849" y="0"/>
                  <a:pt x="849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solidFill>
              <a:schemeClr val="accent5"/>
            </a:solidFill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</a:bodyPr>
          <a:lstStyle/>
          <a:p>
            <a:endParaRPr lang="en-US" sz="2300"/>
          </a:p>
        </p:txBody>
      </p:sp>
      <p:sp>
        <p:nvSpPr>
          <p:cNvPr id="5" name="Freeform 4"/>
          <p:cNvSpPr>
            <a:spLocks noChangeAspect="1"/>
          </p:cNvSpPr>
          <p:nvPr userDrawn="1"/>
        </p:nvSpPr>
        <p:spPr bwMode="auto">
          <a:xfrm>
            <a:off x="2386009" y="0"/>
            <a:ext cx="2665864" cy="51435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11207458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a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icture Placeholder 24"/>
          <p:cNvSpPr>
            <a:spLocks noGrp="1"/>
          </p:cNvSpPr>
          <p:nvPr>
            <p:ph type="pic" sz="quarter" idx="13"/>
          </p:nvPr>
        </p:nvSpPr>
        <p:spPr>
          <a:xfrm>
            <a:off x="2424044" y="0"/>
            <a:ext cx="6719958" cy="5143500"/>
          </a:xfrm>
          <a:custGeom>
            <a:avLst/>
            <a:gdLst>
              <a:gd name="connsiteX0" fmla="*/ 0 w 13439915"/>
              <a:gd name="connsiteY0" fmla="*/ 0 h 10287000"/>
              <a:gd name="connsiteX1" fmla="*/ 13439915 w 13439915"/>
              <a:gd name="connsiteY1" fmla="*/ 0 h 10287000"/>
              <a:gd name="connsiteX2" fmla="*/ 13439915 w 13439915"/>
              <a:gd name="connsiteY2" fmla="*/ 2512 h 10287000"/>
              <a:gd name="connsiteX3" fmla="*/ 13439915 w 13439915"/>
              <a:gd name="connsiteY3" fmla="*/ 8476 h 10287000"/>
              <a:gd name="connsiteX4" fmla="*/ 13439915 w 13439915"/>
              <a:gd name="connsiteY4" fmla="*/ 20092 h 10287000"/>
              <a:gd name="connsiteX5" fmla="*/ 13439915 w 13439915"/>
              <a:gd name="connsiteY5" fmla="*/ 39242 h 10287000"/>
              <a:gd name="connsiteX6" fmla="*/ 13439915 w 13439915"/>
              <a:gd name="connsiteY6" fmla="*/ 67810 h 10287000"/>
              <a:gd name="connsiteX7" fmla="*/ 13439915 w 13439915"/>
              <a:gd name="connsiteY7" fmla="*/ 107680 h 10287000"/>
              <a:gd name="connsiteX8" fmla="*/ 13439915 w 13439915"/>
              <a:gd name="connsiteY8" fmla="*/ 160735 h 10287000"/>
              <a:gd name="connsiteX9" fmla="*/ 13439915 w 13439915"/>
              <a:gd name="connsiteY9" fmla="*/ 228858 h 10287000"/>
              <a:gd name="connsiteX10" fmla="*/ 13439915 w 13439915"/>
              <a:gd name="connsiteY10" fmla="*/ 313934 h 10287000"/>
              <a:gd name="connsiteX11" fmla="*/ 13439915 w 13439915"/>
              <a:gd name="connsiteY11" fmla="*/ 417847 h 10287000"/>
              <a:gd name="connsiteX12" fmla="*/ 13439915 w 13439915"/>
              <a:gd name="connsiteY12" fmla="*/ 542479 h 10287000"/>
              <a:gd name="connsiteX13" fmla="*/ 13439915 w 13439915"/>
              <a:gd name="connsiteY13" fmla="*/ 689714 h 10287000"/>
              <a:gd name="connsiteX14" fmla="*/ 13439915 w 13439915"/>
              <a:gd name="connsiteY14" fmla="*/ 861436 h 10287000"/>
              <a:gd name="connsiteX15" fmla="*/ 13439915 w 13439915"/>
              <a:gd name="connsiteY15" fmla="*/ 1059529 h 10287000"/>
              <a:gd name="connsiteX16" fmla="*/ 13439915 w 13439915"/>
              <a:gd name="connsiteY16" fmla="*/ 1169052 h 10287000"/>
              <a:gd name="connsiteX17" fmla="*/ 13439915 w 13439915"/>
              <a:gd name="connsiteY17" fmla="*/ 1285875 h 10287000"/>
              <a:gd name="connsiteX18" fmla="*/ 13439915 w 13439915"/>
              <a:gd name="connsiteY18" fmla="*/ 1410232 h 10287000"/>
              <a:gd name="connsiteX19" fmla="*/ 13439915 w 13439915"/>
              <a:gd name="connsiteY19" fmla="*/ 1542360 h 10287000"/>
              <a:gd name="connsiteX20" fmla="*/ 13439915 w 13439915"/>
              <a:gd name="connsiteY20" fmla="*/ 1682492 h 10287000"/>
              <a:gd name="connsiteX21" fmla="*/ 13439915 w 13439915"/>
              <a:gd name="connsiteY21" fmla="*/ 1830865 h 10287000"/>
              <a:gd name="connsiteX22" fmla="*/ 13439915 w 13439915"/>
              <a:gd name="connsiteY22" fmla="*/ 1987715 h 10287000"/>
              <a:gd name="connsiteX23" fmla="*/ 13439915 w 13439915"/>
              <a:gd name="connsiteY23" fmla="*/ 2153276 h 10287000"/>
              <a:gd name="connsiteX24" fmla="*/ 13439915 w 13439915"/>
              <a:gd name="connsiteY24" fmla="*/ 2327784 h 10287000"/>
              <a:gd name="connsiteX25" fmla="*/ 13439915 w 13439915"/>
              <a:gd name="connsiteY25" fmla="*/ 2511475 h 10287000"/>
              <a:gd name="connsiteX26" fmla="*/ 13439915 w 13439915"/>
              <a:gd name="connsiteY26" fmla="*/ 2704584 h 10287000"/>
              <a:gd name="connsiteX27" fmla="*/ 13439915 w 13439915"/>
              <a:gd name="connsiteY27" fmla="*/ 2907346 h 10287000"/>
              <a:gd name="connsiteX28" fmla="*/ 13439915 w 13439915"/>
              <a:gd name="connsiteY28" fmla="*/ 3119997 h 10287000"/>
              <a:gd name="connsiteX29" fmla="*/ 13439915 w 13439915"/>
              <a:gd name="connsiteY29" fmla="*/ 3342773 h 10287000"/>
              <a:gd name="connsiteX30" fmla="*/ 13439915 w 13439915"/>
              <a:gd name="connsiteY30" fmla="*/ 3575908 h 10287000"/>
              <a:gd name="connsiteX31" fmla="*/ 13439915 w 13439915"/>
              <a:gd name="connsiteY31" fmla="*/ 3819639 h 10287000"/>
              <a:gd name="connsiteX32" fmla="*/ 13439915 w 13439915"/>
              <a:gd name="connsiteY32" fmla="*/ 4074201 h 10287000"/>
              <a:gd name="connsiteX33" fmla="*/ 13439915 w 13439915"/>
              <a:gd name="connsiteY33" fmla="*/ 4339829 h 10287000"/>
              <a:gd name="connsiteX34" fmla="*/ 13439915 w 13439915"/>
              <a:gd name="connsiteY34" fmla="*/ 4616758 h 10287000"/>
              <a:gd name="connsiteX35" fmla="*/ 13439915 w 13439915"/>
              <a:gd name="connsiteY35" fmla="*/ 4905224 h 10287000"/>
              <a:gd name="connsiteX36" fmla="*/ 13439915 w 13439915"/>
              <a:gd name="connsiteY36" fmla="*/ 5205463 h 10287000"/>
              <a:gd name="connsiteX37" fmla="*/ 13439915 w 13439915"/>
              <a:gd name="connsiteY37" fmla="*/ 5517710 h 10287000"/>
              <a:gd name="connsiteX38" fmla="*/ 13439915 w 13439915"/>
              <a:gd name="connsiteY38" fmla="*/ 5842200 h 10287000"/>
              <a:gd name="connsiteX39" fmla="*/ 13439915 w 13439915"/>
              <a:gd name="connsiteY39" fmla="*/ 6179170 h 10287000"/>
              <a:gd name="connsiteX40" fmla="*/ 13439915 w 13439915"/>
              <a:gd name="connsiteY40" fmla="*/ 6528853 h 10287000"/>
              <a:gd name="connsiteX41" fmla="*/ 13439915 w 13439915"/>
              <a:gd name="connsiteY41" fmla="*/ 6891487 h 10287000"/>
              <a:gd name="connsiteX42" fmla="*/ 13439915 w 13439915"/>
              <a:gd name="connsiteY42" fmla="*/ 7267305 h 10287000"/>
              <a:gd name="connsiteX43" fmla="*/ 13439915 w 13439915"/>
              <a:gd name="connsiteY43" fmla="*/ 7656545 h 10287000"/>
              <a:gd name="connsiteX44" fmla="*/ 13439915 w 13439915"/>
              <a:gd name="connsiteY44" fmla="*/ 8059440 h 10287000"/>
              <a:gd name="connsiteX45" fmla="*/ 13439915 w 13439915"/>
              <a:gd name="connsiteY45" fmla="*/ 8476227 h 10287000"/>
              <a:gd name="connsiteX46" fmla="*/ 13439915 w 13439915"/>
              <a:gd name="connsiteY46" fmla="*/ 8907141 h 10287000"/>
              <a:gd name="connsiteX47" fmla="*/ 13439915 w 13439915"/>
              <a:gd name="connsiteY47" fmla="*/ 9352418 h 10287000"/>
              <a:gd name="connsiteX48" fmla="*/ 13439915 w 13439915"/>
              <a:gd name="connsiteY48" fmla="*/ 9812292 h 10287000"/>
              <a:gd name="connsiteX49" fmla="*/ 13439915 w 13439915"/>
              <a:gd name="connsiteY49" fmla="*/ 10287000 h 10287000"/>
              <a:gd name="connsiteX50" fmla="*/ 13437917 w 13439915"/>
              <a:gd name="connsiteY50" fmla="*/ 10287000 h 10287000"/>
              <a:gd name="connsiteX51" fmla="*/ 13423931 w 13439915"/>
              <a:gd name="connsiteY51" fmla="*/ 10287000 h 10287000"/>
              <a:gd name="connsiteX52" fmla="*/ 13385967 w 13439915"/>
              <a:gd name="connsiteY52" fmla="*/ 10287000 h 10287000"/>
              <a:gd name="connsiteX53" fmla="*/ 13354247 w 13439915"/>
              <a:gd name="connsiteY53" fmla="*/ 10287000 h 10287000"/>
              <a:gd name="connsiteX54" fmla="*/ 13312037 w 13439915"/>
              <a:gd name="connsiteY54" fmla="*/ 10287000 h 10287000"/>
              <a:gd name="connsiteX55" fmla="*/ 13257837 w 13439915"/>
              <a:gd name="connsiteY55" fmla="*/ 10287000 h 10287000"/>
              <a:gd name="connsiteX56" fmla="*/ 13190151 w 13439915"/>
              <a:gd name="connsiteY56" fmla="*/ 10287000 h 10287000"/>
              <a:gd name="connsiteX57" fmla="*/ 13107479 w 13439915"/>
              <a:gd name="connsiteY57" fmla="*/ 10287000 h 10287000"/>
              <a:gd name="connsiteX58" fmla="*/ 13008323 w 13439915"/>
              <a:gd name="connsiteY58" fmla="*/ 10287000 h 10287000"/>
              <a:gd name="connsiteX59" fmla="*/ 12891185 w 13439915"/>
              <a:gd name="connsiteY59" fmla="*/ 10287000 h 10287000"/>
              <a:gd name="connsiteX60" fmla="*/ 12754563 w 13439915"/>
              <a:gd name="connsiteY60" fmla="*/ 10287000 h 10287000"/>
              <a:gd name="connsiteX61" fmla="*/ 12596963 w 13439915"/>
              <a:gd name="connsiteY61" fmla="*/ 10287000 h 10287000"/>
              <a:gd name="connsiteX62" fmla="*/ 12416883 w 13439915"/>
              <a:gd name="connsiteY62" fmla="*/ 10287000 h 10287000"/>
              <a:gd name="connsiteX63" fmla="*/ 12212825 w 13439915"/>
              <a:gd name="connsiteY63" fmla="*/ 10287000 h 10287000"/>
              <a:gd name="connsiteX64" fmla="*/ 11983293 w 13439915"/>
              <a:gd name="connsiteY64" fmla="*/ 10287000 h 10287000"/>
              <a:gd name="connsiteX65" fmla="*/ 11726785 w 13439915"/>
              <a:gd name="connsiteY65" fmla="*/ 10287000 h 10287000"/>
              <a:gd name="connsiteX66" fmla="*/ 11441805 w 13439915"/>
              <a:gd name="connsiteY66" fmla="*/ 10287000 h 10287000"/>
              <a:gd name="connsiteX67" fmla="*/ 11126853 w 13439915"/>
              <a:gd name="connsiteY67" fmla="*/ 10287000 h 10287000"/>
              <a:gd name="connsiteX68" fmla="*/ 10780430 w 13439915"/>
              <a:gd name="connsiteY68" fmla="*/ 10287000 h 10287000"/>
              <a:gd name="connsiteX69" fmla="*/ 10401039 w 13439915"/>
              <a:gd name="connsiteY69" fmla="*/ 10287000 h 10287000"/>
              <a:gd name="connsiteX70" fmla="*/ 9987180 w 13439915"/>
              <a:gd name="connsiteY70" fmla="*/ 10287000 h 10287000"/>
              <a:gd name="connsiteX71" fmla="*/ 9537356 w 13439915"/>
              <a:gd name="connsiteY71" fmla="*/ 10287000 h 10287000"/>
              <a:gd name="connsiteX72" fmla="*/ 9050067 w 13439915"/>
              <a:gd name="connsiteY72" fmla="*/ 10287000 h 10287000"/>
              <a:gd name="connsiteX73" fmla="*/ 8791904 w 13439915"/>
              <a:gd name="connsiteY73" fmla="*/ 10287000 h 10287000"/>
              <a:gd name="connsiteX74" fmla="*/ 8523814 w 13439915"/>
              <a:gd name="connsiteY74" fmla="*/ 10287000 h 10287000"/>
              <a:gd name="connsiteX75" fmla="*/ 8245609 w 13439915"/>
              <a:gd name="connsiteY75" fmla="*/ 10287000 h 10287000"/>
              <a:gd name="connsiteX76" fmla="*/ 7957100 w 13439915"/>
              <a:gd name="connsiteY76" fmla="*/ 10287000 h 10287000"/>
              <a:gd name="connsiteX77" fmla="*/ 7658102 w 13439915"/>
              <a:gd name="connsiteY77" fmla="*/ 10287000 h 10287000"/>
              <a:gd name="connsiteX78" fmla="*/ 7348426 w 13439915"/>
              <a:gd name="connsiteY78" fmla="*/ 10287000 h 10287000"/>
              <a:gd name="connsiteX79" fmla="*/ 7027885 w 13439915"/>
              <a:gd name="connsiteY79" fmla="*/ 10287000 h 10287000"/>
              <a:gd name="connsiteX80" fmla="*/ 6696293 w 13439915"/>
              <a:gd name="connsiteY80" fmla="*/ 10287000 h 10287000"/>
              <a:gd name="connsiteX81" fmla="*/ 6353461 w 13439915"/>
              <a:gd name="connsiteY81" fmla="*/ 10287000 h 10287000"/>
              <a:gd name="connsiteX82" fmla="*/ 5999202 w 13439915"/>
              <a:gd name="connsiteY82" fmla="*/ 10287000 h 10287000"/>
              <a:gd name="connsiteX83" fmla="*/ 5633329 w 13439915"/>
              <a:gd name="connsiteY83" fmla="*/ 10287000 h 10287000"/>
              <a:gd name="connsiteX84" fmla="*/ 5255655 w 13439915"/>
              <a:gd name="connsiteY84" fmla="*/ 10287000 h 10287000"/>
              <a:gd name="connsiteX85" fmla="*/ 0 w 13439915"/>
              <a:gd name="connsiteY85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</a:cxnLst>
            <a:rect l="l" t="t" r="r" b="b"/>
            <a:pathLst>
              <a:path w="13439915" h="10287000">
                <a:moveTo>
                  <a:pt x="0" y="0"/>
                </a:moveTo>
                <a:lnTo>
                  <a:pt x="13439915" y="0"/>
                </a:lnTo>
                <a:lnTo>
                  <a:pt x="13439915" y="2512"/>
                </a:lnTo>
                <a:lnTo>
                  <a:pt x="13439915" y="8476"/>
                </a:lnTo>
                <a:lnTo>
                  <a:pt x="13439915" y="20092"/>
                </a:lnTo>
                <a:lnTo>
                  <a:pt x="13439915" y="39242"/>
                </a:lnTo>
                <a:lnTo>
                  <a:pt x="13439915" y="67810"/>
                </a:lnTo>
                <a:lnTo>
                  <a:pt x="13439915" y="107680"/>
                </a:lnTo>
                <a:lnTo>
                  <a:pt x="13439915" y="160735"/>
                </a:lnTo>
                <a:lnTo>
                  <a:pt x="13439915" y="228858"/>
                </a:lnTo>
                <a:lnTo>
                  <a:pt x="13439915" y="313934"/>
                </a:lnTo>
                <a:lnTo>
                  <a:pt x="13439915" y="417847"/>
                </a:lnTo>
                <a:lnTo>
                  <a:pt x="13439915" y="542479"/>
                </a:lnTo>
                <a:lnTo>
                  <a:pt x="13439915" y="689714"/>
                </a:lnTo>
                <a:lnTo>
                  <a:pt x="13439915" y="861436"/>
                </a:lnTo>
                <a:lnTo>
                  <a:pt x="13439915" y="1059529"/>
                </a:lnTo>
                <a:lnTo>
                  <a:pt x="13439915" y="1169052"/>
                </a:lnTo>
                <a:lnTo>
                  <a:pt x="13439915" y="1285875"/>
                </a:lnTo>
                <a:lnTo>
                  <a:pt x="13439915" y="1410232"/>
                </a:lnTo>
                <a:lnTo>
                  <a:pt x="13439915" y="1542360"/>
                </a:lnTo>
                <a:lnTo>
                  <a:pt x="13439915" y="1682492"/>
                </a:lnTo>
                <a:lnTo>
                  <a:pt x="13439915" y="1830865"/>
                </a:lnTo>
                <a:lnTo>
                  <a:pt x="13439915" y="1987715"/>
                </a:lnTo>
                <a:lnTo>
                  <a:pt x="13439915" y="2153276"/>
                </a:lnTo>
                <a:lnTo>
                  <a:pt x="13439915" y="2327784"/>
                </a:lnTo>
                <a:lnTo>
                  <a:pt x="13439915" y="2511475"/>
                </a:lnTo>
                <a:lnTo>
                  <a:pt x="13439915" y="2704584"/>
                </a:lnTo>
                <a:lnTo>
                  <a:pt x="13439915" y="2907346"/>
                </a:lnTo>
                <a:lnTo>
                  <a:pt x="13439915" y="3119997"/>
                </a:lnTo>
                <a:lnTo>
                  <a:pt x="13439915" y="3342773"/>
                </a:lnTo>
                <a:lnTo>
                  <a:pt x="13439915" y="3575908"/>
                </a:lnTo>
                <a:lnTo>
                  <a:pt x="13439915" y="3819639"/>
                </a:lnTo>
                <a:lnTo>
                  <a:pt x="13439915" y="4074201"/>
                </a:lnTo>
                <a:lnTo>
                  <a:pt x="13439915" y="4339829"/>
                </a:lnTo>
                <a:lnTo>
                  <a:pt x="13439915" y="4616758"/>
                </a:lnTo>
                <a:lnTo>
                  <a:pt x="13439915" y="4905224"/>
                </a:lnTo>
                <a:lnTo>
                  <a:pt x="13439915" y="5205463"/>
                </a:lnTo>
                <a:lnTo>
                  <a:pt x="13439915" y="5517710"/>
                </a:lnTo>
                <a:lnTo>
                  <a:pt x="13439915" y="5842200"/>
                </a:lnTo>
                <a:lnTo>
                  <a:pt x="13439915" y="6179170"/>
                </a:lnTo>
                <a:lnTo>
                  <a:pt x="13439915" y="6528853"/>
                </a:lnTo>
                <a:lnTo>
                  <a:pt x="13439915" y="6891487"/>
                </a:lnTo>
                <a:lnTo>
                  <a:pt x="13439915" y="7267305"/>
                </a:lnTo>
                <a:lnTo>
                  <a:pt x="13439915" y="7656545"/>
                </a:lnTo>
                <a:lnTo>
                  <a:pt x="13439915" y="8059440"/>
                </a:lnTo>
                <a:lnTo>
                  <a:pt x="13439915" y="8476227"/>
                </a:lnTo>
                <a:lnTo>
                  <a:pt x="13439915" y="8907141"/>
                </a:lnTo>
                <a:lnTo>
                  <a:pt x="13439915" y="9352418"/>
                </a:lnTo>
                <a:lnTo>
                  <a:pt x="13439915" y="9812292"/>
                </a:lnTo>
                <a:lnTo>
                  <a:pt x="13439915" y="10287000"/>
                </a:lnTo>
                <a:lnTo>
                  <a:pt x="13437917" y="10287000"/>
                </a:lnTo>
                <a:lnTo>
                  <a:pt x="13423931" y="10287000"/>
                </a:lnTo>
                <a:lnTo>
                  <a:pt x="13385967" y="10287000"/>
                </a:lnTo>
                <a:lnTo>
                  <a:pt x="13354247" y="10287000"/>
                </a:lnTo>
                <a:lnTo>
                  <a:pt x="13312037" y="10287000"/>
                </a:lnTo>
                <a:lnTo>
                  <a:pt x="13257837" y="10287000"/>
                </a:lnTo>
                <a:lnTo>
                  <a:pt x="13190151" y="10287000"/>
                </a:lnTo>
                <a:lnTo>
                  <a:pt x="13107479" y="10287000"/>
                </a:lnTo>
                <a:lnTo>
                  <a:pt x="13008323" y="10287000"/>
                </a:lnTo>
                <a:lnTo>
                  <a:pt x="12891185" y="10287000"/>
                </a:lnTo>
                <a:lnTo>
                  <a:pt x="12754563" y="10287000"/>
                </a:lnTo>
                <a:lnTo>
                  <a:pt x="12596963" y="10287000"/>
                </a:lnTo>
                <a:lnTo>
                  <a:pt x="12416883" y="10287000"/>
                </a:lnTo>
                <a:lnTo>
                  <a:pt x="12212825" y="10287000"/>
                </a:lnTo>
                <a:lnTo>
                  <a:pt x="11983293" y="10287000"/>
                </a:lnTo>
                <a:lnTo>
                  <a:pt x="11726785" y="10287000"/>
                </a:lnTo>
                <a:lnTo>
                  <a:pt x="11441805" y="10287000"/>
                </a:lnTo>
                <a:lnTo>
                  <a:pt x="11126853" y="10287000"/>
                </a:lnTo>
                <a:lnTo>
                  <a:pt x="10780430" y="10287000"/>
                </a:lnTo>
                <a:lnTo>
                  <a:pt x="10401039" y="10287000"/>
                </a:lnTo>
                <a:lnTo>
                  <a:pt x="9987180" y="10287000"/>
                </a:lnTo>
                <a:lnTo>
                  <a:pt x="9537356" y="10287000"/>
                </a:lnTo>
                <a:lnTo>
                  <a:pt x="9050067" y="10287000"/>
                </a:lnTo>
                <a:lnTo>
                  <a:pt x="8791904" y="10287000"/>
                </a:lnTo>
                <a:lnTo>
                  <a:pt x="8523814" y="10287000"/>
                </a:lnTo>
                <a:lnTo>
                  <a:pt x="8245609" y="10287000"/>
                </a:lnTo>
                <a:lnTo>
                  <a:pt x="7957100" y="10287000"/>
                </a:lnTo>
                <a:lnTo>
                  <a:pt x="7658102" y="10287000"/>
                </a:lnTo>
                <a:lnTo>
                  <a:pt x="7348426" y="10287000"/>
                </a:lnTo>
                <a:lnTo>
                  <a:pt x="7027885" y="10287000"/>
                </a:lnTo>
                <a:lnTo>
                  <a:pt x="6696293" y="10287000"/>
                </a:lnTo>
                <a:lnTo>
                  <a:pt x="6353461" y="10287000"/>
                </a:lnTo>
                <a:lnTo>
                  <a:pt x="5999202" y="10287000"/>
                </a:lnTo>
                <a:lnTo>
                  <a:pt x="5633329" y="10287000"/>
                </a:lnTo>
                <a:lnTo>
                  <a:pt x="5255655" y="10287000"/>
                </a:lnTo>
                <a:cubicBezTo>
                  <a:pt x="4337499" y="5341632"/>
                  <a:pt x="1583029" y="174356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26" name="Freeform 25"/>
          <p:cNvSpPr>
            <a:spLocks noChangeAspect="1"/>
          </p:cNvSpPr>
          <p:nvPr userDrawn="1"/>
        </p:nvSpPr>
        <p:spPr bwMode="auto">
          <a:xfrm>
            <a:off x="2386009" y="0"/>
            <a:ext cx="2665864" cy="5143500"/>
          </a:xfrm>
          <a:custGeom>
            <a:avLst/>
            <a:gdLst>
              <a:gd name="connsiteX0" fmla="*/ 0 w 3554485"/>
              <a:gd name="connsiteY0" fmla="*/ 0 h 6858000"/>
              <a:gd name="connsiteX1" fmla="*/ 52200 w 3554485"/>
              <a:gd name="connsiteY1" fmla="*/ 1672 h 6858000"/>
              <a:gd name="connsiteX2" fmla="*/ 257255 w 3554485"/>
              <a:gd name="connsiteY2" fmla="*/ 232351 h 6858000"/>
              <a:gd name="connsiteX3" fmla="*/ 3554485 w 3554485"/>
              <a:gd name="connsiteY3" fmla="*/ 6858000 h 6858000"/>
              <a:gd name="connsiteX4" fmla="*/ 3446314 w 3554485"/>
              <a:gd name="connsiteY4" fmla="*/ 6858000 h 6858000"/>
              <a:gd name="connsiteX5" fmla="*/ 2928893 w 3554485"/>
              <a:gd name="connsiteY5" fmla="*/ 6858000 h 6858000"/>
              <a:gd name="connsiteX6" fmla="*/ 0 w 3554485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554485" h="6858000">
                <a:moveTo>
                  <a:pt x="0" y="0"/>
                </a:moveTo>
                <a:lnTo>
                  <a:pt x="52200" y="1672"/>
                </a:lnTo>
                <a:lnTo>
                  <a:pt x="257255" y="232351"/>
                </a:lnTo>
                <a:cubicBezTo>
                  <a:pt x="1330824" y="1465721"/>
                  <a:pt x="2980637" y="3767145"/>
                  <a:pt x="3554485" y="6858000"/>
                </a:cubicBezTo>
                <a:lnTo>
                  <a:pt x="3446314" y="6858000"/>
                </a:lnTo>
                <a:cubicBezTo>
                  <a:pt x="3284844" y="6858000"/>
                  <a:pt x="3112610" y="6858000"/>
                  <a:pt x="2928893" y="6858000"/>
                </a:cubicBezTo>
                <a:cubicBezTo>
                  <a:pt x="2527096" y="3698459"/>
                  <a:pt x="993921" y="1278610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solidFill>
              <a:schemeClr val="accent1"/>
            </a:solidFill>
          </a:ln>
        </p:spPr>
        <p:txBody>
          <a:bodyPr vert="horz" wrap="square" lIns="76810" tIns="38405" rIns="76810" bIns="38405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2300"/>
          </a:p>
        </p:txBody>
      </p:sp>
    </p:spTree>
    <p:extLst>
      <p:ext uri="{BB962C8B-B14F-4D97-AF65-F5344CB8AC3E}">
        <p14:creationId xmlns:p14="http://schemas.microsoft.com/office/powerpoint/2010/main" val="23964702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Main Off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-1"/>
            <a:ext cx="9144000" cy="428625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637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734091-EB21-47FD-BA0A-B7742E566161}" type="datetime1">
              <a:rPr lang="cs-CZ" smtClean="0"/>
              <a:t>17.1.2019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9D06A8-3C33-41E1-BDBF-EA6C1334972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9292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+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994428"/>
            <a:ext cx="8280000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0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53522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+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80000" cy="45720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1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10" name="Zástupný symbol pro obsah 3"/>
          <p:cNvSpPr>
            <a:spLocks noGrp="1"/>
          </p:cNvSpPr>
          <p:nvPr>
            <p:ph sz="quarter" idx="16"/>
          </p:nvPr>
        </p:nvSpPr>
        <p:spPr>
          <a:xfrm>
            <a:off x="4754879" y="994428"/>
            <a:ext cx="4004215" cy="3609073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1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2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472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obsah 3"/>
          <p:cNvSpPr>
            <a:spLocks noGrp="1"/>
          </p:cNvSpPr>
          <p:nvPr>
            <p:ph sz="quarter" idx="14"/>
          </p:nvPr>
        </p:nvSpPr>
        <p:spPr>
          <a:xfrm>
            <a:off x="457200" y="308635"/>
            <a:ext cx="8280000" cy="4294865"/>
          </a:xfrm>
        </p:spPr>
        <p:txBody>
          <a:bodyPr/>
          <a:lstStyle>
            <a:lvl1pPr marL="268288" indent="-268288">
              <a:buFont typeface="Arial" pitchFamily="34" charset="0"/>
              <a:buChar char="•"/>
              <a:defRPr sz="2800"/>
            </a:lvl1pPr>
            <a:lvl2pPr marL="536575" indent="-268288">
              <a:buFont typeface="Arial" pitchFamily="34" charset="0"/>
              <a:buChar char="•"/>
              <a:defRPr sz="2400"/>
            </a:lvl2pPr>
            <a:lvl3pPr marL="804863" indent="-268288">
              <a:buFont typeface="Arial" pitchFamily="34" charset="0"/>
              <a:buChar char="•"/>
              <a:defRPr sz="2000"/>
            </a:lvl3pPr>
            <a:lvl4pPr marL="1073150" indent="-268288">
              <a:buFont typeface="Arial" pitchFamily="34" charset="0"/>
              <a:buChar char="•"/>
              <a:tabLst/>
              <a:defRPr sz="1800"/>
            </a:lvl4pPr>
            <a:lvl5pPr marL="1258888" indent="-185738">
              <a:buFont typeface="Arial" pitchFamily="34" charset="0"/>
              <a:buChar char="•"/>
              <a:defRPr sz="1700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sp>
        <p:nvSpPr>
          <p:cNvPr id="10" name="Zástupný symbol pro text 8"/>
          <p:cNvSpPr>
            <a:spLocks noGrp="1"/>
          </p:cNvSpPr>
          <p:nvPr>
            <p:ph type="body" sz="quarter" idx="15"/>
          </p:nvPr>
        </p:nvSpPr>
        <p:spPr>
          <a:xfrm>
            <a:off x="457201" y="4712494"/>
            <a:ext cx="4571994" cy="377429"/>
          </a:xfrm>
        </p:spPr>
        <p:txBody>
          <a:bodyPr/>
          <a:lstStyle>
            <a:lvl1pPr>
              <a:spcBef>
                <a:spcPts val="0"/>
              </a:spcBef>
              <a:defRPr sz="1000" i="1"/>
            </a:lvl1pPr>
            <a:lvl2pPr>
              <a:defRPr sz="1100" i="1"/>
            </a:lvl2pPr>
            <a:lvl3pPr>
              <a:defRPr sz="1100" i="1"/>
            </a:lvl3pPr>
            <a:lvl4pPr>
              <a:defRPr sz="1100" i="1"/>
            </a:lvl4pPr>
            <a:lvl5pPr>
              <a:defRPr sz="1100" i="1"/>
            </a:lvl5pPr>
          </a:lstStyle>
          <a:p>
            <a:pPr lvl="0"/>
            <a:r>
              <a:rPr lang="cs-CZ" dirty="0" smtClean="0"/>
              <a:t>Kliknutím lze upravit styly předlohy textu.</a:t>
            </a:r>
          </a:p>
        </p:txBody>
      </p:sp>
      <p:pic>
        <p:nvPicPr>
          <p:cNvPr id="11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Obrázek 1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Obrázek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7724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5824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9144000" cy="3028945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220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e Always Ca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14806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9436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out 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4599286" y="0"/>
            <a:ext cx="4544716" cy="5143500"/>
          </a:xfrm>
          <a:custGeom>
            <a:avLst/>
            <a:gdLst>
              <a:gd name="connsiteX0" fmla="*/ 324192 w 9089431"/>
              <a:gd name="connsiteY0" fmla="*/ 0 h 10287000"/>
              <a:gd name="connsiteX1" fmla="*/ 728676 w 9089431"/>
              <a:gd name="connsiteY1" fmla="*/ 0 h 10287000"/>
              <a:gd name="connsiteX2" fmla="*/ 1120521 w 9089431"/>
              <a:gd name="connsiteY2" fmla="*/ 0 h 10287000"/>
              <a:gd name="connsiteX3" fmla="*/ 1499928 w 9089431"/>
              <a:gd name="connsiteY3" fmla="*/ 0 h 10287000"/>
              <a:gd name="connsiteX4" fmla="*/ 1867097 w 9089431"/>
              <a:gd name="connsiteY4" fmla="*/ 0 h 10287000"/>
              <a:gd name="connsiteX5" fmla="*/ 2222228 w 9089431"/>
              <a:gd name="connsiteY5" fmla="*/ 0 h 10287000"/>
              <a:gd name="connsiteX6" fmla="*/ 2565523 w 9089431"/>
              <a:gd name="connsiteY6" fmla="*/ 0 h 10287000"/>
              <a:gd name="connsiteX7" fmla="*/ 2897182 w 9089431"/>
              <a:gd name="connsiteY7" fmla="*/ 0 h 10287000"/>
              <a:gd name="connsiteX8" fmla="*/ 3217406 w 9089431"/>
              <a:gd name="connsiteY8" fmla="*/ 0 h 10287000"/>
              <a:gd name="connsiteX9" fmla="*/ 3526395 w 9089431"/>
              <a:gd name="connsiteY9" fmla="*/ 0 h 10287000"/>
              <a:gd name="connsiteX10" fmla="*/ 3824349 w 9089431"/>
              <a:gd name="connsiteY10" fmla="*/ 0 h 10287000"/>
              <a:gd name="connsiteX11" fmla="*/ 4111470 w 9089431"/>
              <a:gd name="connsiteY11" fmla="*/ 0 h 10287000"/>
              <a:gd name="connsiteX12" fmla="*/ 4387959 w 9089431"/>
              <a:gd name="connsiteY12" fmla="*/ 0 h 10287000"/>
              <a:gd name="connsiteX13" fmla="*/ 4654015 w 9089431"/>
              <a:gd name="connsiteY13" fmla="*/ 0 h 10287000"/>
              <a:gd name="connsiteX14" fmla="*/ 4909839 w 9089431"/>
              <a:gd name="connsiteY14" fmla="*/ 0 h 10287000"/>
              <a:gd name="connsiteX15" fmla="*/ 5155633 w 9089431"/>
              <a:gd name="connsiteY15" fmla="*/ 0 h 10287000"/>
              <a:gd name="connsiteX16" fmla="*/ 5391596 w 9089431"/>
              <a:gd name="connsiteY16" fmla="*/ 0 h 10287000"/>
              <a:gd name="connsiteX17" fmla="*/ 5617929 w 9089431"/>
              <a:gd name="connsiteY17" fmla="*/ 0 h 10287000"/>
              <a:gd name="connsiteX18" fmla="*/ 5834833 w 9089431"/>
              <a:gd name="connsiteY18" fmla="*/ 0 h 10287000"/>
              <a:gd name="connsiteX19" fmla="*/ 6042509 w 9089431"/>
              <a:gd name="connsiteY19" fmla="*/ 0 h 10287000"/>
              <a:gd name="connsiteX20" fmla="*/ 6241156 w 9089431"/>
              <a:gd name="connsiteY20" fmla="*/ 0 h 10287000"/>
              <a:gd name="connsiteX21" fmla="*/ 6430977 w 9089431"/>
              <a:gd name="connsiteY21" fmla="*/ 0 h 10287000"/>
              <a:gd name="connsiteX22" fmla="*/ 6612170 w 9089431"/>
              <a:gd name="connsiteY22" fmla="*/ 0 h 10287000"/>
              <a:gd name="connsiteX23" fmla="*/ 6784938 w 9089431"/>
              <a:gd name="connsiteY23" fmla="*/ 0 h 10287000"/>
              <a:gd name="connsiteX24" fmla="*/ 6949480 w 9089431"/>
              <a:gd name="connsiteY24" fmla="*/ 0 h 10287000"/>
              <a:gd name="connsiteX25" fmla="*/ 7105997 w 9089431"/>
              <a:gd name="connsiteY25" fmla="*/ 0 h 10287000"/>
              <a:gd name="connsiteX26" fmla="*/ 7254691 w 9089431"/>
              <a:gd name="connsiteY26" fmla="*/ 0 h 10287000"/>
              <a:gd name="connsiteX27" fmla="*/ 7395760 w 9089431"/>
              <a:gd name="connsiteY27" fmla="*/ 0 h 10287000"/>
              <a:gd name="connsiteX28" fmla="*/ 7529407 w 9089431"/>
              <a:gd name="connsiteY28" fmla="*/ 0 h 10287000"/>
              <a:gd name="connsiteX29" fmla="*/ 7775233 w 9089431"/>
              <a:gd name="connsiteY29" fmla="*/ 0 h 10287000"/>
              <a:gd name="connsiteX30" fmla="*/ 7993777 w 9089431"/>
              <a:gd name="connsiteY30" fmla="*/ 0 h 10287000"/>
              <a:gd name="connsiteX31" fmla="*/ 8186639 w 9089431"/>
              <a:gd name="connsiteY31" fmla="*/ 0 h 10287000"/>
              <a:gd name="connsiteX32" fmla="*/ 8355427 w 9089431"/>
              <a:gd name="connsiteY32" fmla="*/ 0 h 10287000"/>
              <a:gd name="connsiteX33" fmla="*/ 8501747 w 9089431"/>
              <a:gd name="connsiteY33" fmla="*/ 0 h 10287000"/>
              <a:gd name="connsiteX34" fmla="*/ 8627201 w 9089431"/>
              <a:gd name="connsiteY34" fmla="*/ 0 h 10287000"/>
              <a:gd name="connsiteX35" fmla="*/ 8733397 w 9089431"/>
              <a:gd name="connsiteY35" fmla="*/ 0 h 10287000"/>
              <a:gd name="connsiteX36" fmla="*/ 8821937 w 9089431"/>
              <a:gd name="connsiteY36" fmla="*/ 0 h 10287000"/>
              <a:gd name="connsiteX37" fmla="*/ 8894427 w 9089431"/>
              <a:gd name="connsiteY37" fmla="*/ 0 h 10287000"/>
              <a:gd name="connsiteX38" fmla="*/ 8952475 w 9089431"/>
              <a:gd name="connsiteY38" fmla="*/ 0 h 10287000"/>
              <a:gd name="connsiteX39" fmla="*/ 8997681 w 9089431"/>
              <a:gd name="connsiteY39" fmla="*/ 0 h 10287000"/>
              <a:gd name="connsiteX40" fmla="*/ 9031653 w 9089431"/>
              <a:gd name="connsiteY40" fmla="*/ 0 h 10287000"/>
              <a:gd name="connsiteX41" fmla="*/ 9055995 w 9089431"/>
              <a:gd name="connsiteY41" fmla="*/ 0 h 10287000"/>
              <a:gd name="connsiteX42" fmla="*/ 9072311 w 9089431"/>
              <a:gd name="connsiteY42" fmla="*/ 0 h 10287000"/>
              <a:gd name="connsiteX43" fmla="*/ 9087291 w 9089431"/>
              <a:gd name="connsiteY43" fmla="*/ 0 h 10287000"/>
              <a:gd name="connsiteX44" fmla="*/ 9089431 w 9089431"/>
              <a:gd name="connsiteY44" fmla="*/ 0 h 10287000"/>
              <a:gd name="connsiteX45" fmla="*/ 9089431 w 9089431"/>
              <a:gd name="connsiteY45" fmla="*/ 474708 h 10287000"/>
              <a:gd name="connsiteX46" fmla="*/ 9089431 w 9089431"/>
              <a:gd name="connsiteY46" fmla="*/ 934583 h 10287000"/>
              <a:gd name="connsiteX47" fmla="*/ 9089431 w 9089431"/>
              <a:gd name="connsiteY47" fmla="*/ 1379859 h 10287000"/>
              <a:gd name="connsiteX48" fmla="*/ 9089431 w 9089431"/>
              <a:gd name="connsiteY48" fmla="*/ 1810773 h 10287000"/>
              <a:gd name="connsiteX49" fmla="*/ 9089431 w 9089431"/>
              <a:gd name="connsiteY49" fmla="*/ 2227561 h 10287000"/>
              <a:gd name="connsiteX50" fmla="*/ 9089431 w 9089431"/>
              <a:gd name="connsiteY50" fmla="*/ 2630456 h 10287000"/>
              <a:gd name="connsiteX51" fmla="*/ 9089431 w 9089431"/>
              <a:gd name="connsiteY51" fmla="*/ 3019695 h 10287000"/>
              <a:gd name="connsiteX52" fmla="*/ 9089431 w 9089431"/>
              <a:gd name="connsiteY52" fmla="*/ 3395514 h 10287000"/>
              <a:gd name="connsiteX53" fmla="*/ 9089431 w 9089431"/>
              <a:gd name="connsiteY53" fmla="*/ 3758147 h 10287000"/>
              <a:gd name="connsiteX54" fmla="*/ 9089431 w 9089431"/>
              <a:gd name="connsiteY54" fmla="*/ 4107831 h 10287000"/>
              <a:gd name="connsiteX55" fmla="*/ 9089431 w 9089431"/>
              <a:gd name="connsiteY55" fmla="*/ 4444800 h 10287000"/>
              <a:gd name="connsiteX56" fmla="*/ 9089431 w 9089431"/>
              <a:gd name="connsiteY56" fmla="*/ 4769291 h 10287000"/>
              <a:gd name="connsiteX57" fmla="*/ 9089431 w 9089431"/>
              <a:gd name="connsiteY57" fmla="*/ 5081538 h 10287000"/>
              <a:gd name="connsiteX58" fmla="*/ 9089431 w 9089431"/>
              <a:gd name="connsiteY58" fmla="*/ 5381776 h 10287000"/>
              <a:gd name="connsiteX59" fmla="*/ 9089431 w 9089431"/>
              <a:gd name="connsiteY59" fmla="*/ 5670243 h 10287000"/>
              <a:gd name="connsiteX60" fmla="*/ 9089431 w 9089431"/>
              <a:gd name="connsiteY60" fmla="*/ 5947172 h 10287000"/>
              <a:gd name="connsiteX61" fmla="*/ 9089431 w 9089431"/>
              <a:gd name="connsiteY61" fmla="*/ 6212800 h 10287000"/>
              <a:gd name="connsiteX62" fmla="*/ 9089431 w 9089431"/>
              <a:gd name="connsiteY62" fmla="*/ 6467361 h 10287000"/>
              <a:gd name="connsiteX63" fmla="*/ 9089431 w 9089431"/>
              <a:gd name="connsiteY63" fmla="*/ 6711092 h 10287000"/>
              <a:gd name="connsiteX64" fmla="*/ 9089431 w 9089431"/>
              <a:gd name="connsiteY64" fmla="*/ 6944228 h 10287000"/>
              <a:gd name="connsiteX65" fmla="*/ 9089431 w 9089431"/>
              <a:gd name="connsiteY65" fmla="*/ 7167003 h 10287000"/>
              <a:gd name="connsiteX66" fmla="*/ 9089431 w 9089431"/>
              <a:gd name="connsiteY66" fmla="*/ 7379654 h 10287000"/>
              <a:gd name="connsiteX67" fmla="*/ 9089431 w 9089431"/>
              <a:gd name="connsiteY67" fmla="*/ 7582417 h 10287000"/>
              <a:gd name="connsiteX68" fmla="*/ 9089431 w 9089431"/>
              <a:gd name="connsiteY68" fmla="*/ 7775526 h 10287000"/>
              <a:gd name="connsiteX69" fmla="*/ 9089431 w 9089431"/>
              <a:gd name="connsiteY69" fmla="*/ 7959216 h 10287000"/>
              <a:gd name="connsiteX70" fmla="*/ 9089431 w 9089431"/>
              <a:gd name="connsiteY70" fmla="*/ 8133725 h 10287000"/>
              <a:gd name="connsiteX71" fmla="*/ 9089431 w 9089431"/>
              <a:gd name="connsiteY71" fmla="*/ 8299286 h 10287000"/>
              <a:gd name="connsiteX72" fmla="*/ 9089431 w 9089431"/>
              <a:gd name="connsiteY72" fmla="*/ 8456135 h 10287000"/>
              <a:gd name="connsiteX73" fmla="*/ 9089431 w 9089431"/>
              <a:gd name="connsiteY73" fmla="*/ 8744641 h 10287000"/>
              <a:gd name="connsiteX74" fmla="*/ 9089431 w 9089431"/>
              <a:gd name="connsiteY74" fmla="*/ 9001125 h 10287000"/>
              <a:gd name="connsiteX75" fmla="*/ 9089431 w 9089431"/>
              <a:gd name="connsiteY75" fmla="*/ 9227472 h 10287000"/>
              <a:gd name="connsiteX76" fmla="*/ 9089431 w 9089431"/>
              <a:gd name="connsiteY76" fmla="*/ 9425564 h 10287000"/>
              <a:gd name="connsiteX77" fmla="*/ 9089431 w 9089431"/>
              <a:gd name="connsiteY77" fmla="*/ 9597286 h 10287000"/>
              <a:gd name="connsiteX78" fmla="*/ 9089431 w 9089431"/>
              <a:gd name="connsiteY78" fmla="*/ 9744521 h 10287000"/>
              <a:gd name="connsiteX79" fmla="*/ 9089431 w 9089431"/>
              <a:gd name="connsiteY79" fmla="*/ 9869153 h 10287000"/>
              <a:gd name="connsiteX80" fmla="*/ 9089431 w 9089431"/>
              <a:gd name="connsiteY80" fmla="*/ 9973066 h 10287000"/>
              <a:gd name="connsiteX81" fmla="*/ 9089431 w 9089431"/>
              <a:gd name="connsiteY81" fmla="*/ 10058142 h 10287000"/>
              <a:gd name="connsiteX82" fmla="*/ 9089431 w 9089431"/>
              <a:gd name="connsiteY82" fmla="*/ 10126266 h 10287000"/>
              <a:gd name="connsiteX83" fmla="*/ 9089431 w 9089431"/>
              <a:gd name="connsiteY83" fmla="*/ 10179321 h 10287000"/>
              <a:gd name="connsiteX84" fmla="*/ 9089431 w 9089431"/>
              <a:gd name="connsiteY84" fmla="*/ 10219190 h 10287000"/>
              <a:gd name="connsiteX85" fmla="*/ 9089431 w 9089431"/>
              <a:gd name="connsiteY85" fmla="*/ 10247758 h 10287000"/>
              <a:gd name="connsiteX86" fmla="*/ 9089431 w 9089431"/>
              <a:gd name="connsiteY86" fmla="*/ 10266908 h 10287000"/>
              <a:gd name="connsiteX87" fmla="*/ 9089431 w 9089431"/>
              <a:gd name="connsiteY87" fmla="*/ 10284489 h 10287000"/>
              <a:gd name="connsiteX88" fmla="*/ 9089431 w 9089431"/>
              <a:gd name="connsiteY88" fmla="*/ 10287000 h 10287000"/>
              <a:gd name="connsiteX89" fmla="*/ 324192 w 9089431"/>
              <a:gd name="connsiteY89" fmla="*/ 10287000 h 10287000"/>
              <a:gd name="connsiteX90" fmla="*/ 324192 w 9089431"/>
              <a:gd name="connsiteY90" fmla="*/ 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9089431" h="10287000">
                <a:moveTo>
                  <a:pt x="324192" y="0"/>
                </a:moveTo>
                <a:lnTo>
                  <a:pt x="728676" y="0"/>
                </a:lnTo>
                <a:lnTo>
                  <a:pt x="1120521" y="0"/>
                </a:lnTo>
                <a:lnTo>
                  <a:pt x="1499928" y="0"/>
                </a:lnTo>
                <a:lnTo>
                  <a:pt x="1867097" y="0"/>
                </a:lnTo>
                <a:lnTo>
                  <a:pt x="2222228" y="0"/>
                </a:lnTo>
                <a:lnTo>
                  <a:pt x="2565523" y="0"/>
                </a:lnTo>
                <a:lnTo>
                  <a:pt x="2897182" y="0"/>
                </a:lnTo>
                <a:lnTo>
                  <a:pt x="3217406" y="0"/>
                </a:lnTo>
                <a:lnTo>
                  <a:pt x="3526395" y="0"/>
                </a:lnTo>
                <a:lnTo>
                  <a:pt x="3824349" y="0"/>
                </a:lnTo>
                <a:lnTo>
                  <a:pt x="4111470" y="0"/>
                </a:lnTo>
                <a:lnTo>
                  <a:pt x="4387959" y="0"/>
                </a:lnTo>
                <a:lnTo>
                  <a:pt x="4654015" y="0"/>
                </a:lnTo>
                <a:lnTo>
                  <a:pt x="4909839" y="0"/>
                </a:lnTo>
                <a:lnTo>
                  <a:pt x="5155633" y="0"/>
                </a:lnTo>
                <a:lnTo>
                  <a:pt x="5391596" y="0"/>
                </a:lnTo>
                <a:lnTo>
                  <a:pt x="5617929" y="0"/>
                </a:lnTo>
                <a:lnTo>
                  <a:pt x="5834833" y="0"/>
                </a:lnTo>
                <a:lnTo>
                  <a:pt x="6042509" y="0"/>
                </a:lnTo>
                <a:lnTo>
                  <a:pt x="6241156" y="0"/>
                </a:lnTo>
                <a:lnTo>
                  <a:pt x="6430977" y="0"/>
                </a:lnTo>
                <a:lnTo>
                  <a:pt x="6612170" y="0"/>
                </a:lnTo>
                <a:lnTo>
                  <a:pt x="6784938" y="0"/>
                </a:lnTo>
                <a:lnTo>
                  <a:pt x="6949480" y="0"/>
                </a:lnTo>
                <a:lnTo>
                  <a:pt x="7105997" y="0"/>
                </a:lnTo>
                <a:lnTo>
                  <a:pt x="7254691" y="0"/>
                </a:lnTo>
                <a:lnTo>
                  <a:pt x="7395760" y="0"/>
                </a:lnTo>
                <a:lnTo>
                  <a:pt x="7529407" y="0"/>
                </a:lnTo>
                <a:lnTo>
                  <a:pt x="7775233" y="0"/>
                </a:lnTo>
                <a:lnTo>
                  <a:pt x="7993777" y="0"/>
                </a:lnTo>
                <a:lnTo>
                  <a:pt x="8186639" y="0"/>
                </a:lnTo>
                <a:lnTo>
                  <a:pt x="8355427" y="0"/>
                </a:lnTo>
                <a:lnTo>
                  <a:pt x="8501747" y="0"/>
                </a:lnTo>
                <a:lnTo>
                  <a:pt x="8627201" y="0"/>
                </a:lnTo>
                <a:lnTo>
                  <a:pt x="8733397" y="0"/>
                </a:lnTo>
                <a:lnTo>
                  <a:pt x="8821937" y="0"/>
                </a:lnTo>
                <a:lnTo>
                  <a:pt x="8894427" y="0"/>
                </a:lnTo>
                <a:lnTo>
                  <a:pt x="8952475" y="0"/>
                </a:lnTo>
                <a:lnTo>
                  <a:pt x="8997681" y="0"/>
                </a:lnTo>
                <a:lnTo>
                  <a:pt x="9031653" y="0"/>
                </a:lnTo>
                <a:lnTo>
                  <a:pt x="9055995" y="0"/>
                </a:lnTo>
                <a:lnTo>
                  <a:pt x="9072311" y="0"/>
                </a:lnTo>
                <a:lnTo>
                  <a:pt x="9087291" y="0"/>
                </a:lnTo>
                <a:lnTo>
                  <a:pt x="9089431" y="0"/>
                </a:lnTo>
                <a:lnTo>
                  <a:pt x="9089431" y="474708"/>
                </a:lnTo>
                <a:lnTo>
                  <a:pt x="9089431" y="934583"/>
                </a:lnTo>
                <a:lnTo>
                  <a:pt x="9089431" y="1379859"/>
                </a:lnTo>
                <a:lnTo>
                  <a:pt x="9089431" y="1810773"/>
                </a:lnTo>
                <a:lnTo>
                  <a:pt x="9089431" y="2227561"/>
                </a:lnTo>
                <a:lnTo>
                  <a:pt x="9089431" y="2630456"/>
                </a:lnTo>
                <a:lnTo>
                  <a:pt x="9089431" y="3019695"/>
                </a:lnTo>
                <a:lnTo>
                  <a:pt x="9089431" y="3395514"/>
                </a:lnTo>
                <a:lnTo>
                  <a:pt x="9089431" y="3758147"/>
                </a:lnTo>
                <a:lnTo>
                  <a:pt x="9089431" y="4107831"/>
                </a:lnTo>
                <a:lnTo>
                  <a:pt x="9089431" y="4444800"/>
                </a:lnTo>
                <a:lnTo>
                  <a:pt x="9089431" y="4769291"/>
                </a:lnTo>
                <a:lnTo>
                  <a:pt x="9089431" y="5081538"/>
                </a:lnTo>
                <a:lnTo>
                  <a:pt x="9089431" y="5381776"/>
                </a:lnTo>
                <a:lnTo>
                  <a:pt x="9089431" y="5670243"/>
                </a:lnTo>
                <a:lnTo>
                  <a:pt x="9089431" y="5947172"/>
                </a:lnTo>
                <a:lnTo>
                  <a:pt x="9089431" y="6212800"/>
                </a:lnTo>
                <a:lnTo>
                  <a:pt x="9089431" y="6467361"/>
                </a:lnTo>
                <a:lnTo>
                  <a:pt x="9089431" y="6711092"/>
                </a:lnTo>
                <a:lnTo>
                  <a:pt x="9089431" y="6944228"/>
                </a:lnTo>
                <a:lnTo>
                  <a:pt x="9089431" y="7167003"/>
                </a:lnTo>
                <a:lnTo>
                  <a:pt x="9089431" y="7379654"/>
                </a:lnTo>
                <a:lnTo>
                  <a:pt x="9089431" y="7582417"/>
                </a:lnTo>
                <a:lnTo>
                  <a:pt x="9089431" y="7775526"/>
                </a:lnTo>
                <a:lnTo>
                  <a:pt x="9089431" y="7959216"/>
                </a:lnTo>
                <a:lnTo>
                  <a:pt x="9089431" y="8133725"/>
                </a:lnTo>
                <a:lnTo>
                  <a:pt x="9089431" y="8299286"/>
                </a:lnTo>
                <a:lnTo>
                  <a:pt x="9089431" y="8456135"/>
                </a:lnTo>
                <a:lnTo>
                  <a:pt x="9089431" y="8744641"/>
                </a:lnTo>
                <a:lnTo>
                  <a:pt x="9089431" y="9001125"/>
                </a:lnTo>
                <a:lnTo>
                  <a:pt x="9089431" y="9227472"/>
                </a:lnTo>
                <a:lnTo>
                  <a:pt x="9089431" y="9425564"/>
                </a:lnTo>
                <a:lnTo>
                  <a:pt x="9089431" y="9597286"/>
                </a:lnTo>
                <a:lnTo>
                  <a:pt x="9089431" y="9744521"/>
                </a:lnTo>
                <a:lnTo>
                  <a:pt x="9089431" y="9869153"/>
                </a:lnTo>
                <a:lnTo>
                  <a:pt x="9089431" y="9973066"/>
                </a:lnTo>
                <a:lnTo>
                  <a:pt x="9089431" y="10058142"/>
                </a:lnTo>
                <a:lnTo>
                  <a:pt x="9089431" y="10126266"/>
                </a:lnTo>
                <a:lnTo>
                  <a:pt x="9089431" y="10179321"/>
                </a:lnTo>
                <a:lnTo>
                  <a:pt x="9089431" y="10219190"/>
                </a:lnTo>
                <a:lnTo>
                  <a:pt x="9089431" y="10247758"/>
                </a:lnTo>
                <a:lnTo>
                  <a:pt x="9089431" y="10266908"/>
                </a:lnTo>
                <a:lnTo>
                  <a:pt x="9089431" y="10284489"/>
                </a:lnTo>
                <a:lnTo>
                  <a:pt x="9089431" y="10287000"/>
                </a:lnTo>
                <a:lnTo>
                  <a:pt x="324192" y="10287000"/>
                </a:lnTo>
                <a:cubicBezTo>
                  <a:pt x="-1311351" y="6365875"/>
                  <a:pt x="3960496" y="3810000"/>
                  <a:pt x="32419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5128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Im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114806" cy="51435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0" y="377209"/>
            <a:ext cx="4114800" cy="45720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7833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3.w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77209"/>
            <a:ext cx="8229555" cy="457200"/>
          </a:xfrm>
          <a:prstGeom prst="rect">
            <a:avLst/>
          </a:prstGeom>
        </p:spPr>
        <p:txBody>
          <a:bodyPr vert="horz" lIns="51206" tIns="25603" rIns="51206" bIns="25603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994428"/>
            <a:ext cx="8229600" cy="3634700"/>
          </a:xfrm>
          <a:prstGeom prst="rect">
            <a:avLst/>
          </a:prstGeom>
        </p:spPr>
        <p:txBody>
          <a:bodyPr vert="horz" lIns="51206" tIns="25603" rIns="51206" bIns="25603" rtlCol="0">
            <a:noAutofit/>
          </a:bodyPr>
          <a:lstStyle/>
          <a:p>
            <a:pPr lvl="0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46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F5A904-F81F-4843-9A8D-05C55C1EF526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00400" y="4766287"/>
            <a:ext cx="27432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57955" y="4766287"/>
            <a:ext cx="1828800" cy="273844"/>
          </a:xfrm>
          <a:prstGeom prst="rect">
            <a:avLst/>
          </a:prstGeom>
        </p:spPr>
        <p:txBody>
          <a:bodyPr vert="horz" lIns="51206" tIns="25603" rIns="51206" bIns="25603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99E18-6253-43FE-B52C-251CEB3AE2C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28"/>
          <p:cNvSpPr/>
          <p:nvPr userDrawn="1"/>
        </p:nvSpPr>
        <p:spPr>
          <a:xfrm>
            <a:off x="0" y="4657500"/>
            <a:ext cx="9144000" cy="486000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1206" tIns="25603" rIns="51206" bIns="25603" rtlCol="0" anchor="ctr"/>
          <a:lstStyle/>
          <a:p>
            <a:pPr algn="ctr"/>
            <a:endParaRPr lang="en-US"/>
          </a:p>
        </p:txBody>
      </p:sp>
      <p:pic>
        <p:nvPicPr>
          <p:cNvPr id="16" name="Picture 2" descr="D:\Dropbox\FNOL\Kardiovaskularni centrum\LOGO\KKVC_FNOL_logo_CMYK.png"/>
          <p:cNvPicPr>
            <a:picLocks noChangeAspect="1" noChangeArrowheads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679" b="-16679"/>
          <a:stretch/>
        </p:blipFill>
        <p:spPr bwMode="auto">
          <a:xfrm>
            <a:off x="5029195" y="4688166"/>
            <a:ext cx="823649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Obrázek 19"/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764" y="4705458"/>
            <a:ext cx="1275467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Obrázek 1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4" y="4705458"/>
            <a:ext cx="1668109" cy="391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0578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727" r:id="rId2"/>
    <p:sldLayoutId id="2147483729" r:id="rId3"/>
    <p:sldLayoutId id="2147483728" r:id="rId4"/>
    <p:sldLayoutId id="2147483675" r:id="rId5"/>
    <p:sldLayoutId id="2147483678" r:id="rId6"/>
    <p:sldLayoutId id="2147483676" r:id="rId7"/>
    <p:sldLayoutId id="2147483679" r:id="rId8"/>
    <p:sldLayoutId id="2147483680" r:id="rId9"/>
    <p:sldLayoutId id="2147483671" r:id="rId10"/>
    <p:sldLayoutId id="2147483668" r:id="rId11"/>
    <p:sldLayoutId id="2147483669" r:id="rId12"/>
    <p:sldLayoutId id="2147483670" r:id="rId13"/>
    <p:sldLayoutId id="2147483672" r:id="rId14"/>
    <p:sldLayoutId id="2147483673" r:id="rId15"/>
    <p:sldLayoutId id="2147483685" r:id="rId16"/>
    <p:sldLayoutId id="2147483684" r:id="rId17"/>
    <p:sldLayoutId id="2147483707" r:id="rId18"/>
    <p:sldLayoutId id="2147483730" r:id="rId19"/>
  </p:sldLayoutIdLst>
  <p:timing>
    <p:tnLst>
      <p:par>
        <p:cTn id="1" dur="indefinite" restart="never" nodeType="tmRoot"/>
      </p:par>
    </p:tnLst>
  </p:timing>
  <p:txStyles>
    <p:titleStyle>
      <a:lvl1pPr algn="ctr" defTabSz="76809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0" indent="0" algn="l" defTabSz="768090" rtl="0" eaLnBrk="1" latinLnBrk="0" hangingPunct="1">
        <a:lnSpc>
          <a:spcPct val="90000"/>
        </a:lnSpc>
        <a:spcBef>
          <a:spcPts val="84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indent="0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211224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49629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37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382" indent="-192022" algn="l" defTabSz="768090" rtl="0" eaLnBrk="1" latinLnBrk="0" hangingPunct="1">
        <a:lnSpc>
          <a:spcPct val="90000"/>
        </a:lnSpc>
        <a:spcBef>
          <a:spcPts val="42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1pPr>
      <a:lvl2pPr marL="38404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2pPr>
      <a:lvl3pPr marL="76809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13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3618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92022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304270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688315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3072359" algn="l" defTabSz="768090" rtl="0" eaLnBrk="1" latinLnBrk="0" hangingPunct="1"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59394" y="2190135"/>
            <a:ext cx="5884606" cy="1054510"/>
          </a:xfrm>
        </p:spPr>
        <p:txBody>
          <a:bodyPr/>
          <a:lstStyle/>
          <a:p>
            <a:r>
              <a:rPr lang="cs-CZ" sz="3600" dirty="0" smtClean="0">
                <a:solidFill>
                  <a:srgbClr val="7030A0"/>
                </a:solidFill>
              </a:rPr>
              <a:t>Přínos neinvazivní diagnostiky synkop včetně UP </a:t>
            </a:r>
            <a:r>
              <a:rPr lang="cs-CZ" sz="3600" dirty="0" err="1" smtClean="0">
                <a:solidFill>
                  <a:srgbClr val="7030A0"/>
                </a:solidFill>
              </a:rPr>
              <a:t>tilt</a:t>
            </a:r>
            <a:r>
              <a:rPr lang="cs-CZ" sz="3600" dirty="0" smtClean="0">
                <a:solidFill>
                  <a:srgbClr val="7030A0"/>
                </a:solidFill>
              </a:rPr>
              <a:t> testů</a:t>
            </a:r>
            <a:endParaRPr lang="cs-CZ" sz="3600" dirty="0">
              <a:solidFill>
                <a:srgbClr val="7030A0"/>
              </a:solidFill>
            </a:endParaRP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quarter" idx="10"/>
          </p:nvPr>
        </p:nvSpPr>
        <p:spPr>
          <a:xfrm>
            <a:off x="3288890" y="3362633"/>
            <a:ext cx="5855110" cy="1415844"/>
          </a:xfrm>
        </p:spPr>
        <p:txBody>
          <a:bodyPr/>
          <a:lstStyle/>
          <a:p>
            <a:r>
              <a:rPr lang="cs-CZ" sz="1800" b="1" dirty="0" smtClean="0">
                <a:solidFill>
                  <a:srgbClr val="FFFF00"/>
                </a:solidFill>
              </a:rPr>
              <a:t>Doc. MUDr. Petr Heinc, PhD., FESC</a:t>
            </a:r>
          </a:p>
          <a:p>
            <a:endParaRPr lang="cs-CZ" sz="1800" dirty="0" smtClean="0"/>
          </a:p>
          <a:p>
            <a:r>
              <a:rPr lang="cs-CZ" sz="1800" b="1" dirty="0" smtClean="0">
                <a:solidFill>
                  <a:srgbClr val="FFFF00"/>
                </a:solidFill>
              </a:rPr>
              <a:t>3. sjezd České asociace ambulantních kardiologů</a:t>
            </a:r>
          </a:p>
          <a:p>
            <a:r>
              <a:rPr lang="cs-CZ" sz="1800" b="1" dirty="0" smtClean="0">
                <a:solidFill>
                  <a:srgbClr val="FFFF00"/>
                </a:solidFill>
              </a:rPr>
              <a:t>Olomouc 18.1.2019</a:t>
            </a:r>
            <a:endParaRPr lang="cs-CZ" sz="1800" b="1" dirty="0">
              <a:solidFill>
                <a:srgbClr val="FFFF00"/>
              </a:solidFill>
            </a:endParaRPr>
          </a:p>
        </p:txBody>
      </p:sp>
      <p:pic>
        <p:nvPicPr>
          <p:cNvPr id="4" name="Picture 2" descr="D:\Dropbox\FNOL\Kardiovaskularni centrum\LOGO\KKVC_FNOL_logo_CMYK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6645" y="279612"/>
            <a:ext cx="1009641" cy="46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9168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2231" y="88491"/>
            <a:ext cx="8775291" cy="508820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7030A0"/>
                </a:solidFill>
              </a:rPr>
              <a:t>Head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up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tilt</a:t>
            </a:r>
            <a:r>
              <a:rPr lang="cs-CZ" dirty="0" smtClean="0">
                <a:solidFill>
                  <a:srgbClr val="7030A0"/>
                </a:solidFill>
              </a:rPr>
              <a:t> table test (HUTT) – základní pravidla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199103" y="619432"/>
            <a:ext cx="8782665" cy="3984069"/>
          </a:xfrm>
        </p:spPr>
        <p:txBody>
          <a:bodyPr/>
          <a:lstStyle/>
          <a:p>
            <a:pPr algn="just"/>
            <a:r>
              <a:rPr lang="cs-CZ" sz="2000" dirty="0" smtClean="0"/>
              <a:t>Dle ESC doporučení se za optimální sklon stolu považuje úhel 60 - 70° (US 70°)   a optimální doba trvání testu 20 až 45 minut (US 30 – 40) – v evropské praxi převažuje 60° a 45 min.</a:t>
            </a:r>
          </a:p>
          <a:p>
            <a:pPr algn="just"/>
            <a:r>
              <a:rPr lang="cs-CZ" sz="2000" dirty="0" smtClean="0"/>
              <a:t>Pozitivní HUTT test naznačuje tendenci nebo predispozici k VVS indukované v laboratoři, ale nemusí nutně definovat kauzální etiologii nebo reflexní mechanismus synkopy v klinické situaci.</a:t>
            </a:r>
          </a:p>
          <a:p>
            <a:pPr algn="just"/>
            <a:r>
              <a:rPr lang="cs-CZ" sz="2000" dirty="0" smtClean="0"/>
              <a:t>K zabránění falešně pozitivní interpretace výsledku HUTT testu je naprosto nezbytná korelace nálezů vyvolaných HUTT testem s klinickou prezentací synkopy.</a:t>
            </a:r>
          </a:p>
          <a:p>
            <a:pPr algn="just"/>
            <a:r>
              <a:rPr lang="cs-CZ" sz="2000" dirty="0" smtClean="0"/>
              <a:t>HUTT test s provokací NTG nebo </a:t>
            </a:r>
            <a:r>
              <a:rPr lang="cs-CZ" sz="2000" dirty="0" err="1" smtClean="0"/>
              <a:t>isoprenalinem</a:t>
            </a:r>
            <a:r>
              <a:rPr lang="cs-CZ" sz="2000" dirty="0" smtClean="0"/>
              <a:t> může zvýšit sensitivitu testu, ale za cenu snížení specificity.</a:t>
            </a:r>
          </a:p>
          <a:p>
            <a:pPr algn="just"/>
            <a:r>
              <a:rPr lang="cs-CZ" sz="2000" dirty="0" smtClean="0"/>
              <a:t>Farmakologickou provokaci při HUTT testu lze tedy doporučit v případě, že základní HUTT test bez provokace je negativní, přitom klinicky je vysoké podezření na reflexní mechanismus synkopy</a:t>
            </a:r>
          </a:p>
          <a:p>
            <a:pPr algn="just"/>
            <a:endParaRPr lang="cs-CZ" sz="19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0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8490"/>
            <a:ext cx="8280000" cy="479323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7030A0"/>
                </a:solidFill>
              </a:rPr>
              <a:t>Head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up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tilt</a:t>
            </a:r>
            <a:r>
              <a:rPr lang="cs-CZ" dirty="0" smtClean="0">
                <a:solidFill>
                  <a:srgbClr val="7030A0"/>
                </a:solidFill>
              </a:rPr>
              <a:t> table test (HUTT) – ESC </a:t>
            </a:r>
            <a:r>
              <a:rPr lang="cs-CZ" dirty="0" err="1" smtClean="0">
                <a:solidFill>
                  <a:srgbClr val="7030A0"/>
                </a:solidFill>
              </a:rPr>
              <a:t>Guidelines</a:t>
            </a:r>
            <a:endParaRPr lang="cs-CZ" dirty="0">
              <a:solidFill>
                <a:srgbClr val="7030A0"/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288034046"/>
              </p:ext>
            </p:extLst>
          </p:nvPr>
        </p:nvGraphicFramePr>
        <p:xfrm>
          <a:off x="309714" y="553066"/>
          <a:ext cx="8590937" cy="40189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4337"/>
                <a:gridCol w="763300"/>
                <a:gridCol w="763300"/>
              </a:tblGrid>
              <a:tr h="578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Doporučení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Třída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Úroveň</a:t>
                      </a:r>
                      <a:br>
                        <a:rPr lang="cs-CZ" sz="1500" dirty="0">
                          <a:effectLst/>
                        </a:rPr>
                      </a:br>
                      <a:r>
                        <a:rPr lang="cs-CZ" sz="1500" dirty="0">
                          <a:effectLst/>
                        </a:rPr>
                        <a:t>důkazů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/>
                </a:tc>
              </a:tr>
              <a:tr h="28949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Indikace</a:t>
                      </a:r>
                      <a:endParaRPr lang="cs-CZ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619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HUTT test by se měl zvážit při podezření na reflexní synkopu, </a:t>
                      </a:r>
                      <a:r>
                        <a:rPr lang="cs-CZ" sz="1500" dirty="0" smtClean="0">
                          <a:effectLst/>
                        </a:rPr>
                        <a:t>ortostat.</a:t>
                      </a:r>
                      <a:r>
                        <a:rPr lang="cs-CZ" sz="1500" baseline="0" dirty="0" smtClean="0">
                          <a:effectLst/>
                        </a:rPr>
                        <a:t> </a:t>
                      </a:r>
                      <a:r>
                        <a:rPr lang="cs-CZ" sz="1500" dirty="0" smtClean="0">
                          <a:effectLst/>
                        </a:rPr>
                        <a:t>hypotenzi (OH), </a:t>
                      </a:r>
                      <a:r>
                        <a:rPr lang="cs-CZ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sy</a:t>
                      </a:r>
                      <a:r>
                        <a:rPr lang="cs-CZ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</a:t>
                      </a:r>
                      <a:r>
                        <a:rPr lang="cs-CZ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posturál</a:t>
                      </a:r>
                      <a:r>
                        <a:rPr lang="cs-CZ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cs-CZ" sz="15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cs-CZ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ortostat. tachykardie (</a:t>
                      </a:r>
                      <a:r>
                        <a:rPr lang="cs-CZ" sz="1500" dirty="0" smtClean="0">
                          <a:effectLst/>
                        </a:rPr>
                        <a:t>SPOT) </a:t>
                      </a:r>
                      <a:r>
                        <a:rPr lang="cs-CZ" sz="1500" dirty="0">
                          <a:effectLst/>
                        </a:rPr>
                        <a:t>nebo </a:t>
                      </a:r>
                      <a:r>
                        <a:rPr lang="cs-CZ" sz="1500" b="0" dirty="0">
                          <a:effectLst/>
                        </a:rPr>
                        <a:t>psychogenní </a:t>
                      </a:r>
                      <a:r>
                        <a:rPr lang="cs-CZ" sz="1500" b="0" dirty="0" err="1">
                          <a:effectLst/>
                        </a:rPr>
                        <a:t>pseudosynkopu</a:t>
                      </a:r>
                      <a:r>
                        <a:rPr lang="cs-CZ" sz="1500" b="0" dirty="0">
                          <a:effectLst/>
                        </a:rPr>
                        <a:t>.</a:t>
                      </a:r>
                      <a:endParaRPr lang="cs-CZ" sz="15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 err="1">
                          <a:effectLst/>
                        </a:rPr>
                        <a:t>IIa</a:t>
                      </a:r>
                      <a:endParaRPr lang="cs-CZ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>
                    <a:solidFill>
                      <a:srgbClr val="0070C0"/>
                    </a:solidFill>
                  </a:tcPr>
                </a:tc>
              </a:tr>
              <a:tr h="5789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>
                          <a:effectLst/>
                        </a:rPr>
                        <a:t>HUTT test by měl být zvážen k edukaci pacientů k rozpoznání symptomů a nácviku fyzikálních manévrů.</a:t>
                      </a:r>
                      <a:endParaRPr lang="cs-CZ" sz="15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 err="1">
                          <a:effectLst/>
                        </a:rPr>
                        <a:t>IIb</a:t>
                      </a:r>
                      <a:endParaRPr lang="cs-CZ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>
                    <a:solidFill>
                      <a:srgbClr val="0070C0"/>
                    </a:solidFill>
                  </a:tcPr>
                </a:tc>
              </a:tr>
              <a:tr h="28949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Diagnostická kritéria</a:t>
                      </a:r>
                      <a:endParaRPr lang="cs-CZ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851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Diagnóza reflexní synkopy, OH, SPOT nebo psychogenní </a:t>
                      </a:r>
                      <a:r>
                        <a:rPr lang="cs-CZ" sz="1500" dirty="0" err="1">
                          <a:effectLst/>
                        </a:rPr>
                        <a:t>pseudosynkopy</a:t>
                      </a:r>
                      <a:r>
                        <a:rPr lang="cs-CZ" sz="1500" dirty="0">
                          <a:effectLst/>
                        </a:rPr>
                        <a:t> by měla být považována za pravděpodobnou, pokud HUTT test reprodukuje příznaky charakteristické pro klinický obraz těchto oběhových abnormalit</a:t>
                      </a:r>
                      <a:r>
                        <a:rPr lang="cs-CZ" sz="1500" dirty="0" smtClean="0">
                          <a:effectLst/>
                        </a:rPr>
                        <a:t>.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 err="1">
                          <a:effectLst/>
                        </a:rPr>
                        <a:t>IIa</a:t>
                      </a:r>
                      <a:endParaRPr lang="cs-CZ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15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>
                    <a:solidFill>
                      <a:srgbClr val="0070C0"/>
                    </a:solidFill>
                  </a:tcPr>
                </a:tc>
              </a:tr>
              <a:tr h="28949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b="1" dirty="0">
                          <a:effectLst/>
                        </a:rPr>
                        <a:t>Další pokyny a klinické perspektivy</a:t>
                      </a:r>
                      <a:endParaRPr lang="cs-CZ" sz="15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78988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>
                          <a:effectLst/>
                        </a:rPr>
                        <a:t>Negativní výsledek </a:t>
                      </a:r>
                      <a:r>
                        <a:rPr lang="cs-CZ" sz="1500" dirty="0" err="1">
                          <a:effectLst/>
                        </a:rPr>
                        <a:t>HUTT</a:t>
                      </a:r>
                      <a:r>
                        <a:rPr lang="cs-CZ" sz="1500" dirty="0">
                          <a:effectLst/>
                        </a:rPr>
                        <a:t> testu nevylučuje klinickou diagnózu reflexní synkopy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500" dirty="0" err="1">
                          <a:effectLst/>
                        </a:rPr>
                        <a:t>HUTT</a:t>
                      </a:r>
                      <a:r>
                        <a:rPr lang="cs-CZ" sz="1500" dirty="0">
                          <a:effectLst/>
                        </a:rPr>
                        <a:t> test by se neměl běžně provádět k hodnocení medikamentózní léčby</a:t>
                      </a:r>
                      <a:endParaRPr lang="cs-CZ" sz="15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588" marR="67588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7679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8491"/>
            <a:ext cx="8280000" cy="508820"/>
          </a:xfrm>
        </p:spPr>
        <p:txBody>
          <a:bodyPr>
            <a:normAutofit/>
          </a:bodyPr>
          <a:lstStyle/>
          <a:p>
            <a:r>
              <a:rPr lang="cs-CZ" dirty="0" err="1" smtClean="0">
                <a:solidFill>
                  <a:srgbClr val="7030A0"/>
                </a:solidFill>
              </a:rPr>
              <a:t>Head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up</a:t>
            </a:r>
            <a:r>
              <a:rPr lang="cs-CZ" dirty="0" smtClean="0">
                <a:solidFill>
                  <a:srgbClr val="7030A0"/>
                </a:solidFill>
              </a:rPr>
              <a:t> </a:t>
            </a:r>
            <a:r>
              <a:rPr lang="cs-CZ" dirty="0" err="1" smtClean="0">
                <a:solidFill>
                  <a:srgbClr val="7030A0"/>
                </a:solidFill>
              </a:rPr>
              <a:t>tilt</a:t>
            </a:r>
            <a:r>
              <a:rPr lang="cs-CZ" dirty="0" smtClean="0">
                <a:solidFill>
                  <a:srgbClr val="7030A0"/>
                </a:solidFill>
              </a:rPr>
              <a:t> table test (HUTT)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199103" y="619432"/>
            <a:ext cx="8782665" cy="3984069"/>
          </a:xfrm>
        </p:spPr>
        <p:txBody>
          <a:bodyPr/>
          <a:lstStyle/>
          <a:p>
            <a:pPr algn="just"/>
            <a:r>
              <a:rPr lang="cs-CZ" sz="1900" dirty="0" smtClean="0"/>
              <a:t>Přestože sensitivita i specificita </a:t>
            </a:r>
            <a:r>
              <a:rPr lang="cs-CZ" sz="1900" dirty="0" err="1" smtClean="0"/>
              <a:t>HUTT</a:t>
            </a:r>
            <a:r>
              <a:rPr lang="cs-CZ" sz="1900" dirty="0" smtClean="0"/>
              <a:t> u pacientů s reflexní synkopou je celkem vysoká, u běžných klinických synkop </a:t>
            </a:r>
            <a:r>
              <a:rPr lang="cs-CZ" sz="1900" dirty="0" err="1" smtClean="0"/>
              <a:t>HUTT</a:t>
            </a:r>
            <a:r>
              <a:rPr lang="cs-CZ" sz="1900" dirty="0" smtClean="0"/>
              <a:t> ukáže na přítomnost hypotenzního mechanismu, který však může existovat nejen při reflexní synkopě, ale také u jiných příčin synkop, včetně některých forem srdeční synkopy. Přítomnost nebo absence hypotenzního mechanismu hraje v praxi hlavní roli v indikaci a účinnosti trvalé kardiostimulace a/nebo při hypotenzní léčbě u starších pacientů se synkopou.</a:t>
            </a:r>
          </a:p>
          <a:p>
            <a:pPr algn="just"/>
            <a:r>
              <a:rPr lang="cs-CZ" sz="1900" dirty="0" smtClean="0"/>
              <a:t>Pozitivní </a:t>
            </a:r>
            <a:r>
              <a:rPr lang="cs-CZ" sz="1900" dirty="0" err="1" smtClean="0"/>
              <a:t>kardioinhibiční</a:t>
            </a:r>
            <a:r>
              <a:rPr lang="cs-CZ" sz="1900" dirty="0" smtClean="0"/>
              <a:t> odpověď při </a:t>
            </a:r>
            <a:r>
              <a:rPr lang="cs-CZ" sz="1900" dirty="0" err="1" smtClean="0"/>
              <a:t>HUTT</a:t>
            </a:r>
            <a:r>
              <a:rPr lang="cs-CZ" sz="1900" dirty="0" smtClean="0"/>
              <a:t> předpovídá s vysokou pravděpodobností </a:t>
            </a:r>
            <a:r>
              <a:rPr lang="cs-CZ" sz="1900" dirty="0" err="1" smtClean="0"/>
              <a:t>asystolickou</a:t>
            </a:r>
            <a:r>
              <a:rPr lang="cs-CZ" sz="1900" dirty="0" smtClean="0"/>
              <a:t> spontánní synkopu, ale naopak, přítomnost pozitivní </a:t>
            </a:r>
            <a:r>
              <a:rPr lang="cs-CZ" sz="1900" dirty="0" err="1" smtClean="0"/>
              <a:t>vasodepresorické</a:t>
            </a:r>
            <a:r>
              <a:rPr lang="cs-CZ" sz="1900" dirty="0" smtClean="0"/>
              <a:t>/smíšené reakce nebo dokonce negativní odpověď nevylučuje přítomnost asystolie během spontánní synkopy.</a:t>
            </a:r>
          </a:p>
          <a:p>
            <a:pPr algn="just"/>
            <a:r>
              <a:rPr lang="cs-CZ" sz="1900" dirty="0" smtClean="0"/>
              <a:t>HUTT je vhodný k odlišení synkopy od epilepsie a od PPS. Při podezření na PPS je třeba provést HUTT společně s monitorováním EEG, které správnou diagnózu diferencuje. Nelze-li monitorovat EEG, pak je alternativou nahrávání průběhu HUTT na video.</a:t>
            </a:r>
            <a:endParaRPr lang="cs-CZ" sz="1900" dirty="0"/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30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361"/>
            <a:ext cx="8280000" cy="376084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Příklad reflexní synkopy při HUTT testu v 18. minutě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BP = blood pressure; </a:t>
            </a:r>
            <a:r>
              <a:rPr lang="en-US" dirty="0" err="1"/>
              <a:t>b.p.m</a:t>
            </a:r>
            <a:r>
              <a:rPr lang="en-US" dirty="0"/>
              <a:t>. = beats per minute; HR = </a:t>
            </a:r>
            <a:r>
              <a:rPr lang="en-US" dirty="0" smtClean="0"/>
              <a:t>heart</a:t>
            </a:r>
            <a:r>
              <a:rPr lang="cs-CZ" dirty="0" smtClean="0"/>
              <a:t> </a:t>
            </a:r>
            <a:r>
              <a:rPr lang="en-US" dirty="0" smtClean="0"/>
              <a:t>rate</a:t>
            </a:r>
            <a:r>
              <a:rPr lang="en-US" dirty="0"/>
              <a:t>.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942" y="589936"/>
            <a:ext cx="5715000" cy="3813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5412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5865"/>
            <a:ext cx="8280000" cy="49407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Příklad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cs-CZ" dirty="0" smtClean="0">
                <a:solidFill>
                  <a:srgbClr val="7030A0"/>
                </a:solidFill>
              </a:rPr>
              <a:t>k</a:t>
            </a:r>
            <a:r>
              <a:rPr lang="en-US" dirty="0" err="1" smtClean="0">
                <a:solidFill>
                  <a:srgbClr val="7030A0"/>
                </a:solidFill>
              </a:rPr>
              <a:t>lasic</a:t>
            </a:r>
            <a:r>
              <a:rPr lang="cs-CZ" dirty="0" err="1" smtClean="0">
                <a:solidFill>
                  <a:srgbClr val="7030A0"/>
                </a:solidFill>
              </a:rPr>
              <a:t>ké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ortostatic</a:t>
            </a:r>
            <a:r>
              <a:rPr lang="cs-CZ" dirty="0" err="1" smtClean="0">
                <a:solidFill>
                  <a:srgbClr val="7030A0"/>
                </a:solidFill>
              </a:rPr>
              <a:t>ké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hypoten</a:t>
            </a:r>
            <a:r>
              <a:rPr lang="cs-CZ" dirty="0" smtClean="0">
                <a:solidFill>
                  <a:srgbClr val="7030A0"/>
                </a:solidFill>
              </a:rPr>
              <a:t>ze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BP = blood pressure; </a:t>
            </a:r>
            <a:r>
              <a:rPr lang="en-US" dirty="0" err="1"/>
              <a:t>b.p.m</a:t>
            </a:r>
            <a:r>
              <a:rPr lang="en-US" dirty="0"/>
              <a:t>. = beats per minute; HR = heart rate.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569" y="545690"/>
            <a:ext cx="5788742" cy="3891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13084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5865"/>
            <a:ext cx="8280000" cy="494070"/>
          </a:xfrm>
        </p:spPr>
        <p:txBody>
          <a:bodyPr>
            <a:normAutofit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Příklad psychogenní </a:t>
            </a:r>
            <a:r>
              <a:rPr lang="cs-CZ" dirty="0" err="1" smtClean="0">
                <a:solidFill>
                  <a:srgbClr val="7030A0"/>
                </a:solidFill>
              </a:rPr>
              <a:t>pseudosynkopy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BP </a:t>
            </a:r>
            <a:r>
              <a:rPr lang="en-US" dirty="0" smtClean="0"/>
              <a:t>=</a:t>
            </a:r>
            <a:r>
              <a:rPr lang="cs-CZ" dirty="0" smtClean="0"/>
              <a:t> </a:t>
            </a:r>
            <a:r>
              <a:rPr lang="en-US" dirty="0" smtClean="0"/>
              <a:t>blood </a:t>
            </a:r>
            <a:r>
              <a:rPr lang="en-US" dirty="0"/>
              <a:t>pressure; </a:t>
            </a:r>
            <a:r>
              <a:rPr lang="en-US" dirty="0" err="1"/>
              <a:t>b.p.m</a:t>
            </a:r>
            <a:r>
              <a:rPr lang="en-US" dirty="0"/>
              <a:t>. = beats per minute; HR = heart rate.</a:t>
            </a:r>
            <a:endParaRPr lang="cs-CZ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818" y="612058"/>
            <a:ext cx="5751871" cy="3720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6260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0613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EKG </a:t>
            </a:r>
            <a:r>
              <a:rPr lang="cs-CZ" dirty="0" err="1" smtClean="0">
                <a:solidFill>
                  <a:srgbClr val="7030A0"/>
                </a:solidFill>
              </a:rPr>
              <a:t>monitorace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57200" y="575188"/>
            <a:ext cx="8280000" cy="4028314"/>
          </a:xfrm>
        </p:spPr>
        <p:txBody>
          <a:bodyPr/>
          <a:lstStyle/>
          <a:p>
            <a:pPr algn="just"/>
            <a:r>
              <a:rPr lang="cs-CZ" sz="2000" dirty="0" smtClean="0"/>
              <a:t>Úlohou EKG monitorace je průkaz souvislosti arytmické poruchy se synkopou</a:t>
            </a:r>
          </a:p>
          <a:p>
            <a:pPr algn="just"/>
            <a:r>
              <a:rPr lang="cs-CZ" sz="2000" dirty="0" smtClean="0"/>
              <a:t>Zásadní nevýhodou jakékoli ambulantní monitorace je, že při </a:t>
            </a:r>
            <a:r>
              <a:rPr lang="cs-CZ" sz="2000" dirty="0" err="1" smtClean="0"/>
              <a:t>ekg</a:t>
            </a:r>
            <a:r>
              <a:rPr lang="cs-CZ" sz="2000" dirty="0" smtClean="0"/>
              <a:t> monitoraci není současně monitorován i tlak</a:t>
            </a:r>
          </a:p>
          <a:p>
            <a:pPr algn="just"/>
            <a:r>
              <a:rPr lang="cs-CZ" sz="2000" dirty="0" smtClean="0"/>
              <a:t>Monitorování EKG je indikováno pouze tehdy, pokud při prvotním hodnocení je podezření, že </a:t>
            </a:r>
            <a:r>
              <a:rPr lang="cs-CZ" sz="2000" dirty="0" err="1" smtClean="0"/>
              <a:t>synkopální</a:t>
            </a:r>
            <a:r>
              <a:rPr lang="cs-CZ" sz="2000" dirty="0" smtClean="0"/>
              <a:t> stav mohl mít arytmický podklad</a:t>
            </a:r>
          </a:p>
          <a:p>
            <a:pPr algn="just"/>
            <a:r>
              <a:rPr lang="cs-CZ" sz="2000" dirty="0" smtClean="0"/>
              <a:t>Pro </a:t>
            </a:r>
            <a:r>
              <a:rPr lang="cs-CZ" sz="2000" dirty="0" err="1" smtClean="0"/>
              <a:t>ekg</a:t>
            </a:r>
            <a:r>
              <a:rPr lang="cs-CZ" sz="2000" dirty="0" smtClean="0"/>
              <a:t> monitoraci máme řadu možností (klasická </a:t>
            </a:r>
            <a:r>
              <a:rPr lang="cs-CZ" sz="2000" dirty="0" err="1" smtClean="0"/>
              <a:t>holterova</a:t>
            </a:r>
            <a:r>
              <a:rPr lang="cs-CZ" sz="2000" dirty="0" smtClean="0"/>
              <a:t> monitorace, záznamník událostí, externí smyčkový záznamník, dálková telemetrie, mobilní aplikace – </a:t>
            </a:r>
            <a:r>
              <a:rPr lang="cs-CZ" sz="2000" dirty="0" err="1" smtClean="0"/>
              <a:t>Smartphone</a:t>
            </a:r>
            <a:r>
              <a:rPr lang="cs-CZ" sz="2000" dirty="0" smtClean="0"/>
              <a:t>, implantabilní smyčkové záznamníky), které vybíráme na základě okolností </a:t>
            </a:r>
            <a:r>
              <a:rPr lang="cs-CZ" sz="2000" dirty="0" err="1" smtClean="0"/>
              <a:t>synkopálního</a:t>
            </a:r>
            <a:r>
              <a:rPr lang="cs-CZ" sz="2000" dirty="0" smtClean="0"/>
              <a:t> stavu a dle možností každého pracoviště. </a:t>
            </a:r>
          </a:p>
          <a:p>
            <a:pPr algn="just"/>
            <a:r>
              <a:rPr lang="cs-CZ" sz="2000" dirty="0" smtClean="0">
                <a:solidFill>
                  <a:srgbClr val="C00000"/>
                </a:solidFill>
              </a:rPr>
              <a:t>Nově není indikovaná EKG monitorace </a:t>
            </a:r>
            <a:r>
              <a:rPr lang="cs-CZ" sz="2000" dirty="0" err="1" smtClean="0">
                <a:solidFill>
                  <a:srgbClr val="C00000"/>
                </a:solidFill>
              </a:rPr>
              <a:t>presynkop</a:t>
            </a:r>
            <a:r>
              <a:rPr lang="cs-CZ" sz="2000" dirty="0" smtClean="0">
                <a:solidFill>
                  <a:srgbClr val="C00000"/>
                </a:solidFill>
              </a:rPr>
              <a:t> a asymptomatických arytmií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9" name="Zástupný symbol pro text 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334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3239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EKG </a:t>
            </a:r>
            <a:r>
              <a:rPr lang="cs-CZ" dirty="0" err="1" smtClean="0">
                <a:solidFill>
                  <a:srgbClr val="7030A0"/>
                </a:solidFill>
              </a:rPr>
              <a:t>monitorace</a:t>
            </a:r>
            <a:r>
              <a:rPr lang="cs-CZ" dirty="0" smtClean="0">
                <a:solidFill>
                  <a:srgbClr val="7030A0"/>
                </a:solidFill>
              </a:rPr>
              <a:t> - Indikace</a:t>
            </a:r>
            <a:endParaRPr lang="cs-CZ" dirty="0">
              <a:solidFill>
                <a:srgbClr val="7030A0"/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549396589"/>
              </p:ext>
            </p:extLst>
          </p:nvPr>
        </p:nvGraphicFramePr>
        <p:xfrm>
          <a:off x="265470" y="538317"/>
          <a:ext cx="8731047" cy="41010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9549"/>
                <a:gridCol w="775749"/>
                <a:gridCol w="775749"/>
              </a:tblGrid>
              <a:tr h="4555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Doporučení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Třída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Úroveň</a:t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důkazů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</a:tr>
              <a:tr h="227780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Indikace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2277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Bezprostřední </a:t>
                      </a:r>
                      <a:r>
                        <a:rPr lang="cs-CZ" sz="1800" dirty="0" err="1">
                          <a:effectLst/>
                        </a:rPr>
                        <a:t>monitorace</a:t>
                      </a:r>
                      <a:r>
                        <a:rPr lang="cs-CZ" sz="1800" dirty="0">
                          <a:effectLst/>
                        </a:rPr>
                        <a:t> za hospitalizace 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</a:rPr>
                        <a:t>je indikována </a:t>
                      </a:r>
                      <a:r>
                        <a:rPr lang="cs-CZ" sz="1800" dirty="0">
                          <a:effectLst/>
                        </a:rPr>
                        <a:t>u vysoce rizikových pacientů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I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00B0F0"/>
                    </a:solidFill>
                  </a:tcPr>
                </a:tc>
              </a:tr>
              <a:tr h="683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Implantabilní smyčkový záznamník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cs-CZ" sz="1800" dirty="0" err="1">
                          <a:solidFill>
                            <a:schemeClr val="tx1"/>
                          </a:solidFill>
                          <a:effectLst/>
                        </a:rPr>
                        <a:t>ILR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) 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</a:rPr>
                        <a:t>je indikován </a:t>
                      </a:r>
                      <a:r>
                        <a:rPr lang="cs-CZ" sz="1800" dirty="0">
                          <a:effectLst/>
                        </a:rPr>
                        <a:t>u pacientů 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</a:rPr>
                        <a:t>s recidivující synkopou nejasného původu, při absenci vysoce rizikových kritérií</a:t>
                      </a:r>
                      <a:r>
                        <a:rPr lang="cs-CZ" sz="1800" dirty="0">
                          <a:effectLst/>
                        </a:rPr>
                        <a:t> a při vysoké pravděpodobnosti recidivy synkopy v průběhu životnosti baterie záznamníku.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I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002060"/>
                    </a:solidFill>
                  </a:tcPr>
                </a:tc>
              </a:tr>
              <a:tr h="6833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solidFill>
                            <a:srgbClr val="C00000"/>
                          </a:solidFill>
                          <a:effectLst/>
                        </a:rPr>
                        <a:t>ILR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</a:rPr>
                        <a:t>je indikován 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</a:rPr>
                        <a:t>u pacientů s vysoce rizikovým kritériem, u nichž komplexní vyšetření neprokázalo příčinu synkopy nebo nebyla nalezena specifická léčba a kteří nemají indikaci pro implantaci ICD nebo kardiostimulátoru z primárně preventivní indikace.</a:t>
                      </a:r>
                      <a:endParaRPr lang="cs-CZ" sz="1800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I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A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002060"/>
                    </a:solidFill>
                  </a:tcPr>
                </a:tc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68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03239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EKG </a:t>
            </a:r>
            <a:r>
              <a:rPr lang="cs-CZ" dirty="0" err="1" smtClean="0">
                <a:solidFill>
                  <a:srgbClr val="7030A0"/>
                </a:solidFill>
              </a:rPr>
              <a:t>monitorace</a:t>
            </a:r>
            <a:r>
              <a:rPr lang="cs-CZ" dirty="0" smtClean="0">
                <a:solidFill>
                  <a:srgbClr val="7030A0"/>
                </a:solidFill>
              </a:rPr>
              <a:t> - Indikace</a:t>
            </a:r>
            <a:endParaRPr lang="cs-CZ" dirty="0">
              <a:solidFill>
                <a:srgbClr val="7030A0"/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2412812"/>
              </p:ext>
            </p:extLst>
          </p:nvPr>
        </p:nvGraphicFramePr>
        <p:xfrm>
          <a:off x="182928" y="560092"/>
          <a:ext cx="8731047" cy="4023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79549"/>
                <a:gridCol w="775749"/>
                <a:gridCol w="775749"/>
              </a:tblGrid>
              <a:tr h="673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Doporučení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Třída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Úroveň</a:t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důkazů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</a:tr>
              <a:tr h="326774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Indikace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73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err="1">
                          <a:effectLst/>
                        </a:rPr>
                        <a:t>Holterova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 err="1">
                          <a:effectLst/>
                        </a:rPr>
                        <a:t>monitorace</a:t>
                      </a:r>
                      <a:r>
                        <a:rPr lang="cs-CZ" sz="1800" dirty="0">
                          <a:effectLst/>
                        </a:rPr>
                        <a:t> 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</a:rPr>
                        <a:t>by se měla zvážit </a:t>
                      </a:r>
                      <a:r>
                        <a:rPr lang="cs-CZ" sz="1800" dirty="0">
                          <a:effectLst/>
                        </a:rPr>
                        <a:t>u pacientů, kteří mají častou synkopu nebo </a:t>
                      </a:r>
                      <a:r>
                        <a:rPr lang="cs-CZ" sz="1800" dirty="0" err="1">
                          <a:effectLst/>
                        </a:rPr>
                        <a:t>presynkopu</a:t>
                      </a:r>
                      <a:r>
                        <a:rPr lang="cs-CZ" sz="1800" dirty="0">
                          <a:effectLst/>
                        </a:rPr>
                        <a:t> (&gt; 1 epizoda týdně).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IIa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0070C0"/>
                    </a:solidFill>
                  </a:tcPr>
                </a:tc>
              </a:tr>
              <a:tr h="673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Externí smyčkový záznamník 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</a:rPr>
                        <a:t>by se měl zvážit </a:t>
                      </a:r>
                      <a:r>
                        <a:rPr lang="cs-CZ" sz="1800" dirty="0">
                          <a:effectLst/>
                        </a:rPr>
                        <a:t>brzy po příhodě u pacientů, kteří mají interval mezi symptomy  &lt; 4 týdny.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IIa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0070C0"/>
                    </a:solidFill>
                  </a:tcPr>
                </a:tc>
              </a:tr>
              <a:tr h="673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ILR 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</a:rPr>
                        <a:t>by se měl zvážit </a:t>
                      </a:r>
                      <a:r>
                        <a:rPr lang="cs-CZ" sz="1800" dirty="0">
                          <a:effectLst/>
                        </a:rPr>
                        <a:t>u pacientů s podezřením na/nebo s jistou reflexní synkopou, která má časté a/nebo závažné epizody.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IIa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0070C0"/>
                    </a:solidFill>
                  </a:tcPr>
                </a:tc>
              </a:tr>
              <a:tr h="67395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ILR </a:t>
                      </a:r>
                      <a:r>
                        <a:rPr lang="cs-CZ" sz="1800" dirty="0" smtClean="0">
                          <a:solidFill>
                            <a:srgbClr val="C00000"/>
                          </a:solidFill>
                          <a:effectLst/>
                        </a:rPr>
                        <a:t>může 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</a:rPr>
                        <a:t>být zvážen </a:t>
                      </a:r>
                      <a:r>
                        <a:rPr lang="cs-CZ" sz="1800" dirty="0">
                          <a:effectLst/>
                        </a:rPr>
                        <a:t>u pacientů, u kterých bylo podezření na epilepsii, ale léčba se ukázala jako neúčinná.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IIb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0070C0"/>
                    </a:solidFill>
                  </a:tcPr>
                </a:tc>
              </a:tr>
              <a:tr h="3267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ILR </a:t>
                      </a:r>
                      <a:r>
                        <a:rPr lang="cs-CZ" sz="1800" dirty="0" smtClean="0">
                          <a:solidFill>
                            <a:srgbClr val="C00000"/>
                          </a:solidFill>
                          <a:effectLst/>
                        </a:rPr>
                        <a:t>může </a:t>
                      </a:r>
                      <a:r>
                        <a:rPr lang="cs-CZ" sz="1800" dirty="0">
                          <a:solidFill>
                            <a:srgbClr val="C00000"/>
                          </a:solidFill>
                          <a:effectLst/>
                        </a:rPr>
                        <a:t>být zvážen</a:t>
                      </a:r>
                      <a:r>
                        <a:rPr lang="cs-CZ" sz="1800" dirty="0">
                          <a:effectLst/>
                        </a:rPr>
                        <a:t> u pacientů s nevysvětlitelnými pády.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effectLst/>
                        </a:rPr>
                        <a:t>IIb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131" marR="40131" marT="0" marB="0" anchor="ctr">
                    <a:solidFill>
                      <a:srgbClr val="0070C0"/>
                    </a:solidFill>
                  </a:tcPr>
                </a:tc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0425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25361"/>
            <a:ext cx="8280000" cy="457200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EKG </a:t>
            </a:r>
            <a:r>
              <a:rPr lang="cs-CZ" dirty="0" err="1" smtClean="0">
                <a:solidFill>
                  <a:srgbClr val="7030A0"/>
                </a:solidFill>
              </a:rPr>
              <a:t>monitorace</a:t>
            </a:r>
            <a:r>
              <a:rPr lang="cs-CZ" dirty="0" smtClean="0">
                <a:solidFill>
                  <a:srgbClr val="7030A0"/>
                </a:solidFill>
              </a:rPr>
              <a:t> - diagnostická kriteria</a:t>
            </a:r>
            <a:endParaRPr lang="cs-CZ" dirty="0">
              <a:solidFill>
                <a:srgbClr val="7030A0"/>
              </a:solidFill>
            </a:endParaRPr>
          </a:p>
        </p:txBody>
      </p:sp>
      <p:graphicFrame>
        <p:nvGraphicFramePr>
          <p:cNvPr id="9" name="Zástupný symbol pro obsah 8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30189263"/>
              </p:ext>
            </p:extLst>
          </p:nvPr>
        </p:nvGraphicFramePr>
        <p:xfrm>
          <a:off x="274367" y="742970"/>
          <a:ext cx="8594304" cy="374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067106"/>
                <a:gridCol w="680603"/>
                <a:gridCol w="846595"/>
              </a:tblGrid>
              <a:tr h="694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Doporučení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Třída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Úroveň</a:t>
                      </a:r>
                      <a:br>
                        <a:rPr lang="cs-CZ" sz="1800" dirty="0">
                          <a:effectLst/>
                        </a:rPr>
                      </a:br>
                      <a:r>
                        <a:rPr lang="cs-CZ" sz="1800" dirty="0">
                          <a:effectLst/>
                        </a:rPr>
                        <a:t>důkazů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36901"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effectLst/>
                        </a:rPr>
                        <a:t>Diagnostická kritéria</a:t>
                      </a:r>
                      <a:endParaRPr lang="cs-CZ" sz="1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6948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Arytmická příčina synkop je potvrzena, pokud se prokázala korelace mezi synkopou a arytmií (bradyarytmie nebo tachyarytmie).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B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70C0"/>
                    </a:solidFill>
                  </a:tcPr>
                </a:tc>
              </a:tr>
              <a:tr h="20224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Při absenci synkopy by měla být arytmická příčina synkop považována </a:t>
                      </a:r>
                      <a:r>
                        <a:rPr lang="cs-CZ" sz="1800" dirty="0" smtClean="0">
                          <a:effectLst/>
                        </a:rPr>
                        <a:t>za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pravděpodobnou</a:t>
                      </a:r>
                      <a:r>
                        <a:rPr lang="cs-CZ" sz="1800" dirty="0">
                          <a:effectLst/>
                        </a:rPr>
                        <a:t>, pokud se zachytí AV blok II. stupně </a:t>
                      </a:r>
                      <a:r>
                        <a:rPr lang="cs-CZ" sz="1800" dirty="0" err="1">
                          <a:effectLst/>
                        </a:rPr>
                        <a:t>Mobitz</a:t>
                      </a:r>
                      <a:r>
                        <a:rPr lang="cs-CZ" sz="1800" dirty="0">
                          <a:effectLst/>
                        </a:rPr>
                        <a:t> II, AV blok III. stupně, </a:t>
                      </a:r>
                      <a:r>
                        <a:rPr lang="cs-CZ" sz="1800" dirty="0" err="1">
                          <a:effectLst/>
                        </a:rPr>
                        <a:t>asystolická</a:t>
                      </a:r>
                      <a:r>
                        <a:rPr lang="cs-CZ" sz="1800" dirty="0">
                          <a:effectLst/>
                        </a:rPr>
                        <a:t> pauza &gt; 3 </a:t>
                      </a:r>
                      <a:r>
                        <a:rPr lang="cs-CZ" sz="1800" dirty="0" smtClean="0">
                          <a:effectLst/>
                        </a:rPr>
                        <a:t>s, </a:t>
                      </a:r>
                      <a:r>
                        <a:rPr lang="cs-CZ" sz="1800" dirty="0">
                          <a:effectLst/>
                        </a:rPr>
                        <a:t>nebo déle trvající paroxysmální SVT </a:t>
                      </a:r>
                      <a:r>
                        <a:rPr lang="cs-CZ" sz="1800" dirty="0" smtClean="0">
                          <a:effectLst/>
                        </a:rPr>
                        <a:t>/ </a:t>
                      </a:r>
                      <a:r>
                        <a:rPr lang="cs-CZ" sz="1800" dirty="0">
                          <a:effectLst/>
                        </a:rPr>
                        <a:t>KT s rychlou frekvencí </a:t>
                      </a:r>
                      <a:r>
                        <a:rPr lang="cs-CZ" sz="1800" dirty="0" smtClean="0">
                          <a:effectLst/>
                        </a:rPr>
                        <a:t>(&gt; </a:t>
                      </a:r>
                      <a:r>
                        <a:rPr lang="cs-CZ" sz="1800" dirty="0">
                          <a:effectLst/>
                        </a:rPr>
                        <a:t>160/min</a:t>
                      </a:r>
                      <a:r>
                        <a:rPr lang="cs-CZ" sz="1800" dirty="0" smtClean="0">
                          <a:effectLst/>
                        </a:rPr>
                        <a:t>.).</a:t>
                      </a:r>
                      <a:endParaRPr lang="cs-CZ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chemeClr val="tx1"/>
                          </a:solidFill>
                          <a:effectLst/>
                        </a:rPr>
                        <a:t>IIa</a:t>
                      </a:r>
                      <a:endParaRPr lang="cs-CZ" sz="1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C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sp>
        <p:nvSpPr>
          <p:cNvPr id="3" name="Zástupný symbol pro text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6032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200" b="1" dirty="0">
                <a:solidFill>
                  <a:srgbClr val="7030A0"/>
                </a:solidFill>
              </a:rPr>
              <a:t>Deklarace konfliktu zájmů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1751353999"/>
              </p:ext>
            </p:extLst>
          </p:nvPr>
        </p:nvGraphicFramePr>
        <p:xfrm>
          <a:off x="457200" y="993775"/>
          <a:ext cx="8280741" cy="3618405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2036248"/>
                <a:gridCol w="1187811"/>
                <a:gridCol w="1187811"/>
                <a:gridCol w="3868871"/>
              </a:tblGrid>
              <a:tr h="571246">
                <a:tc>
                  <a:txBody>
                    <a:bodyPr/>
                    <a:lstStyle/>
                    <a:p>
                      <a:pPr algn="ctr"/>
                      <a:endParaRPr lang="cs-CZ" sz="1100" b="1" dirty="0"/>
                    </a:p>
                  </a:txBody>
                  <a:tcPr marL="43101" marR="43101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Nemám</a:t>
                      </a:r>
                      <a:br>
                        <a:rPr lang="cs-CZ" sz="1100" b="1" dirty="0" smtClean="0"/>
                      </a:br>
                      <a:r>
                        <a:rPr lang="cs-CZ" sz="1100" b="1" dirty="0" smtClean="0"/>
                        <a:t>konflikt zájmů</a:t>
                      </a:r>
                      <a:endParaRPr lang="cs-CZ" sz="1100" b="1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Mám</a:t>
                      </a:r>
                      <a:br>
                        <a:rPr lang="cs-CZ" sz="1100" b="1" dirty="0" smtClean="0"/>
                      </a:br>
                      <a:r>
                        <a:rPr lang="cs-CZ" sz="1100" b="1" dirty="0" smtClean="0"/>
                        <a:t>konflikt zájmů</a:t>
                      </a:r>
                      <a:endParaRPr lang="cs-CZ" sz="1100" b="1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 smtClean="0"/>
                        <a:t>Specifikace konfliktu (vyjmenujte subjekty,</a:t>
                      </a:r>
                      <a:r>
                        <a:rPr lang="cs-CZ" sz="1100" b="1" baseline="0" dirty="0" smtClean="0"/>
                        <a:t> firmy či instituce, se kterými Vaše spolupráce může vést ke konfliktu zájmů)</a:t>
                      </a:r>
                      <a:endParaRPr lang="cs-CZ" sz="1100" b="1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341">
                <a:tc>
                  <a:txBody>
                    <a:bodyPr/>
                    <a:lstStyle/>
                    <a:p>
                      <a:pPr marL="88900" indent="0"/>
                      <a:r>
                        <a:rPr lang="cs-CZ" sz="1100" b="1" dirty="0" smtClean="0"/>
                        <a:t>Zaměstnanecký poměr</a:t>
                      </a:r>
                      <a:endParaRPr lang="cs-CZ" sz="1100" b="1" dirty="0"/>
                    </a:p>
                  </a:txBody>
                  <a:tcPr marL="43101" marR="43101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 smtClean="0">
                          <a:latin typeface="Symbol PS" pitchFamily="18" charset="2"/>
                          <a:sym typeface="Wingdings"/>
                        </a:rPr>
                        <a:t></a:t>
                      </a:r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100" dirty="0" smtClean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341">
                <a:tc>
                  <a:txBody>
                    <a:bodyPr/>
                    <a:lstStyle/>
                    <a:p>
                      <a:pPr marL="88900" indent="0"/>
                      <a:r>
                        <a:rPr lang="cs-CZ" sz="1100" b="1" dirty="0" smtClean="0"/>
                        <a:t>Vlastník / akcionář</a:t>
                      </a:r>
                      <a:endParaRPr lang="cs-CZ" sz="1100" b="1" dirty="0"/>
                    </a:p>
                  </a:txBody>
                  <a:tcPr marL="43101" marR="43101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 smtClean="0">
                          <a:latin typeface="Symbol PS" pitchFamily="18" charset="2"/>
                          <a:sym typeface="Wingdings"/>
                        </a:rPr>
                        <a:t></a:t>
                      </a:r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341">
                <a:tc>
                  <a:txBody>
                    <a:bodyPr/>
                    <a:lstStyle/>
                    <a:p>
                      <a:pPr marL="88900" indent="0"/>
                      <a:r>
                        <a:rPr lang="cs-CZ" sz="1100" b="1" dirty="0" smtClean="0"/>
                        <a:t>Konzultant</a:t>
                      </a:r>
                      <a:endParaRPr lang="cs-CZ" sz="1100" b="1" dirty="0"/>
                    </a:p>
                  </a:txBody>
                  <a:tcPr marL="43101" marR="43101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 smtClean="0">
                          <a:latin typeface="Symbol PS" pitchFamily="18" charset="2"/>
                          <a:sym typeface="Wingdings"/>
                        </a:rPr>
                        <a:t></a:t>
                      </a:r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341">
                <a:tc>
                  <a:txBody>
                    <a:bodyPr/>
                    <a:lstStyle/>
                    <a:p>
                      <a:pPr marL="88900" indent="0"/>
                      <a:r>
                        <a:rPr lang="cs-CZ" sz="1100" b="1" dirty="0" smtClean="0"/>
                        <a:t>Přednášková činnost</a:t>
                      </a:r>
                      <a:endParaRPr lang="cs-CZ" sz="1100" b="1" dirty="0"/>
                    </a:p>
                  </a:txBody>
                  <a:tcPr marL="43101" marR="43101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 smtClean="0">
                          <a:latin typeface="Symbol PS" pitchFamily="18" charset="2"/>
                          <a:sym typeface="Wingdings"/>
                        </a:rPr>
                        <a:t></a:t>
                      </a:r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227">
                <a:tc>
                  <a:txBody>
                    <a:bodyPr/>
                    <a:lstStyle/>
                    <a:p>
                      <a:pPr marL="88900" indent="0"/>
                      <a:r>
                        <a:rPr lang="cs-CZ" sz="1100" b="1" dirty="0" smtClean="0"/>
                        <a:t>Člen poradních sborů (</a:t>
                      </a:r>
                      <a:r>
                        <a:rPr lang="cs-CZ" sz="1100" b="1" dirty="0" err="1" smtClean="0"/>
                        <a:t>advisory</a:t>
                      </a:r>
                      <a:r>
                        <a:rPr lang="cs-CZ" sz="1100" b="1" dirty="0" smtClean="0"/>
                        <a:t> </a:t>
                      </a:r>
                      <a:r>
                        <a:rPr lang="cs-CZ" sz="1100" b="1" dirty="0" err="1" smtClean="0"/>
                        <a:t>boards</a:t>
                      </a:r>
                      <a:r>
                        <a:rPr lang="cs-CZ" sz="1100" b="1" dirty="0" smtClean="0"/>
                        <a:t>)</a:t>
                      </a:r>
                      <a:endParaRPr lang="cs-CZ" sz="1100" b="1" dirty="0"/>
                    </a:p>
                  </a:txBody>
                  <a:tcPr marL="43101" marR="43101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 smtClean="0">
                          <a:latin typeface="Symbol PS" pitchFamily="18" charset="2"/>
                          <a:sym typeface="Wingdings"/>
                        </a:rPr>
                        <a:t></a:t>
                      </a:r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17341">
                <a:tc>
                  <a:txBody>
                    <a:bodyPr/>
                    <a:lstStyle/>
                    <a:p>
                      <a:pPr marL="88900" indent="0"/>
                      <a:r>
                        <a:rPr lang="cs-CZ" sz="1100" b="1" dirty="0" smtClean="0"/>
                        <a:t>Podpora výzkumů / granty</a:t>
                      </a:r>
                      <a:endParaRPr lang="cs-CZ" sz="1100" b="1" dirty="0"/>
                    </a:p>
                  </a:txBody>
                  <a:tcPr marL="43101" marR="43101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 smtClean="0">
                          <a:latin typeface="Symbol PS" pitchFamily="18" charset="2"/>
                          <a:sym typeface="Wingdings"/>
                        </a:rPr>
                        <a:t></a:t>
                      </a:r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480227">
                <a:tc>
                  <a:txBody>
                    <a:bodyPr/>
                    <a:lstStyle/>
                    <a:p>
                      <a:pPr marL="88900" indent="0"/>
                      <a:r>
                        <a:rPr lang="cs-CZ" sz="1100" b="1" dirty="0" smtClean="0"/>
                        <a:t>Jiné honoráře (např. za klinické studie či registry)</a:t>
                      </a:r>
                      <a:endParaRPr lang="cs-CZ" sz="1100" b="1" dirty="0"/>
                    </a:p>
                  </a:txBody>
                  <a:tcPr marL="43101" marR="43101" marT="34290" marB="3429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100" dirty="0" smtClean="0">
                          <a:latin typeface="Symbol PS" pitchFamily="18" charset="2"/>
                          <a:sym typeface="Wingdings"/>
                        </a:rPr>
                        <a:t></a:t>
                      </a:r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cs-CZ" sz="2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cs-CZ" sz="1100" dirty="0"/>
                    </a:p>
                  </a:txBody>
                  <a:tcPr marL="43101" marR="43101" marT="34290" marB="3429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sp>
        <p:nvSpPr>
          <p:cNvPr id="2" name="Zástupný symbol pro text 1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83621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Zástupný symbol pro obrázek 2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3" b="7813"/>
          <a:stretch>
            <a:fillRect/>
          </a:stretch>
        </p:blipFill>
        <p:spPr>
          <a:solidFill>
            <a:schemeClr val="tx1">
              <a:alpha val="73000"/>
            </a:schemeClr>
          </a:solidFill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" y="0"/>
            <a:ext cx="9144000" cy="51435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508760" tIns="137160" rIns="1508760" bIns="137160" rtlCol="0" anchor="t" anchorCtr="0"/>
          <a:lstStyle/>
          <a:p>
            <a:pPr algn="ctr">
              <a:spcBef>
                <a:spcPts val="300"/>
              </a:spcBef>
            </a:pPr>
            <a:r>
              <a:rPr lang="cs-CZ" sz="3600" b="1" dirty="0">
                <a:solidFill>
                  <a:srgbClr val="FFFF00"/>
                </a:solidFill>
                <a:latin typeface="+mj-lt"/>
                <a:ea typeface="Roboto Black" panose="02000000000000000000" pitchFamily="2" charset="0"/>
              </a:rPr>
              <a:t>DĚKUJI ZA POZORNOST</a:t>
            </a:r>
            <a:endParaRPr lang="en-US" sz="3600" b="1" dirty="0">
              <a:solidFill>
                <a:srgbClr val="FFFF00"/>
              </a:solidFill>
              <a:latin typeface="+mj-lt"/>
              <a:ea typeface="Roboto Black" panose="02000000000000000000" pitchFamily="2" charset="0"/>
            </a:endParaRPr>
          </a:p>
          <a:p>
            <a:pPr algn="ctr">
              <a:spcBef>
                <a:spcPts val="300"/>
              </a:spcBef>
            </a:pPr>
            <a:r>
              <a:rPr lang="cs-CZ" sz="1600" b="1" spc="100" dirty="0">
                <a:solidFill>
                  <a:srgbClr val="FFFF00"/>
                </a:solidFill>
                <a:ea typeface="Roboto Condensed Light" panose="02000000000000000000" pitchFamily="2" charset="0"/>
              </a:rPr>
              <a:t>FAKULTNÍ NEMOCNICE OLOMOUC</a:t>
            </a:r>
            <a:endParaRPr lang="en-US" sz="1600" b="1" spc="100" dirty="0">
              <a:solidFill>
                <a:srgbClr val="FFFF00"/>
              </a:solidFill>
              <a:ea typeface="Roboto Condensed Light" panose="02000000000000000000" pitchFamily="2" charset="0"/>
            </a:endParaRPr>
          </a:p>
        </p:txBody>
      </p:sp>
      <p:pic>
        <p:nvPicPr>
          <p:cNvPr id="5" name="Picture 2" descr="D:\Dropbox\FNOL\Kardiovaskularni centrum\LOGO\KKVC_FNOL_logo_WHITE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48" y="4263372"/>
            <a:ext cx="1082730" cy="49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9657065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54000" fill="hold" grpId="0" nodeType="withEffect">
                                  <p:stCondLst>
                                    <p:cond delay="25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accel="54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3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Poslední evropská doporučení pro synkopy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0099"/>
            <a:ext cx="4003675" cy="3457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Grp="1" noChangeAspect="1" noChangeArrowheads="1"/>
          </p:cNvPicPr>
          <p:nvPr>
            <p:ph sz="quarter" idx="16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3" y="1088757"/>
            <a:ext cx="4005262" cy="3420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9840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Současné možnosti neinvazivní diagnostiky synkop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cs-CZ" sz="2400" dirty="0" smtClean="0">
                <a:solidFill>
                  <a:srgbClr val="C00000"/>
                </a:solidFill>
              </a:rPr>
              <a:t>Masáž karotického sinu (</a:t>
            </a:r>
            <a:r>
              <a:rPr lang="cs-CZ" sz="2400" dirty="0" err="1" smtClean="0">
                <a:solidFill>
                  <a:srgbClr val="C00000"/>
                </a:solidFill>
              </a:rPr>
              <a:t>MSC</a:t>
            </a:r>
            <a:r>
              <a:rPr lang="cs-CZ" sz="2400" dirty="0" smtClean="0">
                <a:solidFill>
                  <a:srgbClr val="C00000"/>
                </a:solidFill>
              </a:rPr>
              <a:t>)</a:t>
            </a:r>
          </a:p>
          <a:p>
            <a:pPr algn="just"/>
            <a:r>
              <a:rPr lang="cs-CZ" sz="2400" dirty="0" err="1" smtClean="0"/>
              <a:t>Valsalvův</a:t>
            </a:r>
            <a:r>
              <a:rPr lang="cs-CZ" sz="2400" dirty="0" smtClean="0"/>
              <a:t> manévr, test hlubokého dýchání, hand-</a:t>
            </a:r>
            <a:r>
              <a:rPr lang="cs-CZ" sz="2400" dirty="0" err="1" smtClean="0"/>
              <a:t>grip</a:t>
            </a:r>
            <a:r>
              <a:rPr lang="cs-CZ" sz="2400" dirty="0" smtClean="0"/>
              <a:t> test aj.</a:t>
            </a:r>
          </a:p>
          <a:p>
            <a:pPr algn="just"/>
            <a:r>
              <a:rPr lang="cs-CZ" sz="2400" dirty="0" smtClean="0"/>
              <a:t>24-hodinová monitorace tlaku</a:t>
            </a:r>
          </a:p>
          <a:p>
            <a:pPr algn="just"/>
            <a:r>
              <a:rPr lang="cs-CZ" sz="2400" dirty="0" smtClean="0"/>
              <a:t>Adenosinový test</a:t>
            </a:r>
          </a:p>
          <a:p>
            <a:pPr algn="just"/>
            <a:r>
              <a:rPr lang="cs-CZ" sz="2400" dirty="0" err="1" smtClean="0">
                <a:solidFill>
                  <a:srgbClr val="C00000"/>
                </a:solidFill>
              </a:rPr>
              <a:t>Head</a:t>
            </a:r>
            <a:r>
              <a:rPr lang="cs-CZ" sz="2400" dirty="0" smtClean="0">
                <a:solidFill>
                  <a:srgbClr val="C00000"/>
                </a:solidFill>
              </a:rPr>
              <a:t> up </a:t>
            </a:r>
            <a:r>
              <a:rPr lang="cs-CZ" sz="2400" dirty="0" err="1" smtClean="0">
                <a:solidFill>
                  <a:srgbClr val="C00000"/>
                </a:solidFill>
              </a:rPr>
              <a:t>tilt</a:t>
            </a:r>
            <a:r>
              <a:rPr lang="cs-CZ" sz="2400" dirty="0" smtClean="0">
                <a:solidFill>
                  <a:srgbClr val="C00000"/>
                </a:solidFill>
              </a:rPr>
              <a:t> table test (</a:t>
            </a:r>
            <a:r>
              <a:rPr lang="cs-CZ" sz="2400" dirty="0" err="1" smtClean="0">
                <a:solidFill>
                  <a:srgbClr val="C00000"/>
                </a:solidFill>
              </a:rPr>
              <a:t>HUTT</a:t>
            </a:r>
            <a:r>
              <a:rPr lang="cs-CZ" sz="2400" dirty="0" smtClean="0">
                <a:solidFill>
                  <a:srgbClr val="C00000"/>
                </a:solidFill>
              </a:rPr>
              <a:t>)</a:t>
            </a:r>
          </a:p>
          <a:p>
            <a:pPr algn="just"/>
            <a:r>
              <a:rPr lang="cs-CZ" sz="2400" dirty="0" smtClean="0">
                <a:solidFill>
                  <a:srgbClr val="C00000"/>
                </a:solidFill>
              </a:rPr>
              <a:t>EKG monitorace</a:t>
            </a:r>
          </a:p>
          <a:p>
            <a:pPr algn="just"/>
            <a:r>
              <a:rPr lang="cs-CZ" sz="2400" dirty="0" smtClean="0"/>
              <a:t>ECHO vyšetření – jen při podezření na SOS, samotná synkopa není indikací k ECHO</a:t>
            </a:r>
            <a:endParaRPr lang="cs-CZ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914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8491"/>
            <a:ext cx="8280000" cy="398206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Základní diagnostická pravidla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228599" y="553066"/>
            <a:ext cx="8664677" cy="4050436"/>
          </a:xfrm>
        </p:spPr>
        <p:txBody>
          <a:bodyPr/>
          <a:lstStyle/>
          <a:p>
            <a:pPr algn="just">
              <a:spcBef>
                <a:spcPts val="3600"/>
              </a:spcBef>
            </a:pPr>
            <a:r>
              <a:rPr lang="cs-CZ" sz="2400" b="1" dirty="0" smtClean="0">
                <a:solidFill>
                  <a:srgbClr val="C00000"/>
                </a:solidFill>
              </a:rPr>
              <a:t>Diagnóza reflexní synkopy je pravděpodobná, </a:t>
            </a:r>
            <a:r>
              <a:rPr lang="cs-CZ" sz="2400" dirty="0" smtClean="0"/>
              <a:t>pokud jsou vyloučeny ostatní příčiny synkopy (absence strukturálního srdečního onemocnění) a/nebo symptomy jsou </a:t>
            </a:r>
            <a:r>
              <a:rPr lang="cs-CZ" sz="2400" dirty="0" err="1" smtClean="0"/>
              <a:t>reproducibilní</a:t>
            </a:r>
            <a:r>
              <a:rPr lang="cs-CZ" sz="2400" dirty="0" smtClean="0"/>
              <a:t> při testu na nakloněné rovině – HUTT.</a:t>
            </a:r>
          </a:p>
          <a:p>
            <a:pPr algn="just">
              <a:spcBef>
                <a:spcPts val="3600"/>
              </a:spcBef>
            </a:pPr>
            <a:r>
              <a:rPr lang="cs-CZ" sz="2400" dirty="0" smtClean="0"/>
              <a:t>U mladých jedinců s nevysvětlitelnou synkopou a bez anamnézy srdečního onemocnění, bez rodinné anamnézy náhlé srdeční smrti (NSS), bez synkop v horizontální poloze, během spánku či cvičení, bez  neobvyklých  spouštěčů  a  při zjevně normálním  EKG  nálezu, </a:t>
            </a:r>
            <a:r>
              <a:rPr lang="cs-CZ" sz="2400" b="1" dirty="0" smtClean="0">
                <a:solidFill>
                  <a:srgbClr val="C00000"/>
                </a:solidFill>
              </a:rPr>
              <a:t>je pravděpodobnost kardiální synkopy velmi nízká.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11" name="Zástupný symbol pro text 10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559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88491"/>
            <a:ext cx="8280000" cy="442452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Masáž karotického sinu (MSC)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457200" y="553066"/>
            <a:ext cx="8280000" cy="4050436"/>
          </a:xfrm>
        </p:spPr>
        <p:txBody>
          <a:bodyPr/>
          <a:lstStyle/>
          <a:p>
            <a:pPr algn="just"/>
            <a:r>
              <a:rPr lang="cs-CZ" sz="2000" dirty="0" smtClean="0"/>
              <a:t>Masáž karotického sinu (MSC) je indikována u pacientů ve věku &gt; 40 let se synkopou neznámého původu, která je kompatibilní s reflexním mechanismem.</a:t>
            </a:r>
          </a:p>
          <a:p>
            <a:pPr algn="just"/>
            <a:r>
              <a:rPr lang="cs-CZ" sz="2000" dirty="0" err="1" smtClean="0"/>
              <a:t>MSC</a:t>
            </a:r>
            <a:r>
              <a:rPr lang="cs-CZ" sz="2000" dirty="0" smtClean="0"/>
              <a:t> by se měla provádět vleže i ve vzpřímené poloze na obou stranách á 10 s. za kontinuálního měření krevního tlaku (stah od stahu).</a:t>
            </a:r>
          </a:p>
          <a:p>
            <a:pPr algn="just"/>
            <a:r>
              <a:rPr lang="cs-CZ" sz="2000" dirty="0" smtClean="0">
                <a:solidFill>
                  <a:srgbClr val="C00000"/>
                </a:solidFill>
              </a:rPr>
              <a:t>Syndrom dráždivé karotidy (CSS)</a:t>
            </a:r>
            <a:r>
              <a:rPr lang="cs-CZ" sz="2000" dirty="0" smtClean="0"/>
              <a:t> je potvrzen, pokud MSC způsobuje bradykardii </a:t>
            </a:r>
            <a:r>
              <a:rPr lang="cs-CZ" sz="2000" dirty="0" smtClean="0">
                <a:solidFill>
                  <a:srgbClr val="C00000"/>
                </a:solidFill>
              </a:rPr>
              <a:t>(asystolii ≥ 3 s.) a/nebo hypotenzi (pokles STK &gt; 50 </a:t>
            </a:r>
            <a:r>
              <a:rPr lang="cs-CZ" sz="2000" dirty="0" err="1" smtClean="0">
                <a:solidFill>
                  <a:srgbClr val="C00000"/>
                </a:solidFill>
              </a:rPr>
              <a:t>mmHg</a:t>
            </a:r>
            <a:r>
              <a:rPr lang="cs-CZ" sz="2000" dirty="0" smtClean="0">
                <a:solidFill>
                  <a:srgbClr val="C00000"/>
                </a:solidFill>
              </a:rPr>
              <a:t>), které reprodukují spontánní klinické příznaky,</a:t>
            </a:r>
            <a:r>
              <a:rPr lang="cs-CZ" sz="2000" dirty="0" smtClean="0"/>
              <a:t> kompatibilní s reflexním mechanismem synkopy.</a:t>
            </a:r>
          </a:p>
          <a:p>
            <a:pPr algn="just"/>
            <a:r>
              <a:rPr lang="cs-CZ" sz="2000" dirty="0" smtClean="0"/>
              <a:t>Anamnéza synkopy a její </a:t>
            </a:r>
            <a:r>
              <a:rPr lang="cs-CZ" sz="2000" dirty="0" err="1" smtClean="0"/>
              <a:t>reproducibilita</a:t>
            </a:r>
            <a:r>
              <a:rPr lang="cs-CZ" sz="2000" dirty="0" smtClean="0"/>
              <a:t> při </a:t>
            </a:r>
            <a:r>
              <a:rPr lang="cs-CZ" sz="2000" dirty="0" err="1" smtClean="0"/>
              <a:t>MSC</a:t>
            </a:r>
            <a:r>
              <a:rPr lang="cs-CZ" sz="2000" dirty="0" smtClean="0"/>
              <a:t> definuje </a:t>
            </a:r>
            <a:r>
              <a:rPr lang="cs-CZ" sz="2000" dirty="0" err="1" smtClean="0"/>
              <a:t>CSS</a:t>
            </a:r>
            <a:r>
              <a:rPr lang="cs-CZ" sz="2000" dirty="0" smtClean="0"/>
              <a:t>, ale pozitivní </a:t>
            </a:r>
            <a:r>
              <a:rPr lang="cs-CZ" sz="2000" dirty="0" err="1" smtClean="0"/>
              <a:t>MSC</a:t>
            </a:r>
            <a:r>
              <a:rPr lang="cs-CZ" sz="2000" dirty="0" smtClean="0"/>
              <a:t> bez anamnézy synkopy definuje pouze </a:t>
            </a:r>
            <a:r>
              <a:rPr lang="cs-CZ" sz="2000" dirty="0" smtClean="0">
                <a:solidFill>
                  <a:srgbClr val="C00000"/>
                </a:solidFill>
              </a:rPr>
              <a:t>hypersenzitivitu karotického sinu !!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0651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2735" y="1"/>
            <a:ext cx="8856407" cy="619432"/>
          </a:xfrm>
        </p:spPr>
        <p:txBody>
          <a:bodyPr>
            <a:normAutofit fontScale="90000"/>
          </a:bodyPr>
          <a:lstStyle/>
          <a:p>
            <a:r>
              <a:rPr lang="cs-CZ" dirty="0" err="1" smtClean="0">
                <a:solidFill>
                  <a:srgbClr val="7030A0"/>
                </a:solidFill>
              </a:rPr>
              <a:t>Valsalvův</a:t>
            </a:r>
            <a:r>
              <a:rPr lang="cs-CZ" dirty="0" smtClean="0">
                <a:solidFill>
                  <a:srgbClr val="7030A0"/>
                </a:solidFill>
              </a:rPr>
              <a:t> manévr, test hlubokého dýchání, </a:t>
            </a:r>
            <a:r>
              <a:rPr lang="cs-CZ" dirty="0" err="1" smtClean="0">
                <a:solidFill>
                  <a:srgbClr val="7030A0"/>
                </a:solidFill>
              </a:rPr>
              <a:t>hand</a:t>
            </a:r>
            <a:r>
              <a:rPr lang="cs-CZ" dirty="0" smtClean="0">
                <a:solidFill>
                  <a:srgbClr val="7030A0"/>
                </a:solidFill>
              </a:rPr>
              <a:t>-</a:t>
            </a:r>
            <a:r>
              <a:rPr lang="cs-CZ" dirty="0" err="1" smtClean="0">
                <a:solidFill>
                  <a:srgbClr val="7030A0"/>
                </a:solidFill>
              </a:rPr>
              <a:t>grip</a:t>
            </a:r>
            <a:r>
              <a:rPr lang="cs-CZ" dirty="0" smtClean="0">
                <a:solidFill>
                  <a:srgbClr val="7030A0"/>
                </a:solidFill>
              </a:rPr>
              <a:t>  aj.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235974" y="560440"/>
            <a:ext cx="8745794" cy="4043062"/>
          </a:xfrm>
        </p:spPr>
        <p:txBody>
          <a:bodyPr/>
          <a:lstStyle/>
          <a:p>
            <a:pPr algn="just"/>
            <a:r>
              <a:rPr lang="cs-CZ" sz="2000" dirty="0" smtClean="0"/>
              <a:t>Pro hodnocení sympatických a parasympatických autonomních funkcí lze provést i řadu dalších testů.</a:t>
            </a:r>
          </a:p>
          <a:p>
            <a:pPr algn="just"/>
            <a:r>
              <a:rPr lang="cs-CZ" sz="2000" dirty="0" smtClean="0"/>
              <a:t>K těmto testům patří </a:t>
            </a:r>
            <a:r>
              <a:rPr lang="cs-CZ" sz="2000" dirty="0" err="1" smtClean="0"/>
              <a:t>Valsalvův</a:t>
            </a:r>
            <a:r>
              <a:rPr lang="cs-CZ" sz="2000" dirty="0" smtClean="0"/>
              <a:t> manévr, spočívající v nádechu s následným maximálním usilovným výdechem proti zavřeným hlasivkám po dobu 15 sekund, test hlubokého dýchání, spočívající v 6 hlubokých nádeších a výdeších během 1 minuty, hand-</a:t>
            </a:r>
            <a:r>
              <a:rPr lang="cs-CZ" sz="2000" dirty="0" err="1" smtClean="0"/>
              <a:t>grip</a:t>
            </a:r>
            <a:r>
              <a:rPr lang="cs-CZ" sz="2000" dirty="0" smtClean="0"/>
              <a:t> test, spočívající ve statické zátěži po dobu cca 1 min. aj.</a:t>
            </a:r>
          </a:p>
          <a:p>
            <a:pPr algn="just"/>
            <a:r>
              <a:rPr lang="cs-CZ" sz="2000" dirty="0" smtClean="0"/>
              <a:t>Žádný z uvedených testů neposkytuje komplexní zhodnocení autonomních funkcí, proto se testy kombinují, provádějí se ve specializované laboratoři, kde základním požadavkem je možnost neinvazivního měření tlaku a tepové frekvence stah od stahu a interpretaci výsledků by měl provádět specialista na testování autonomních funkcí. </a:t>
            </a:r>
          </a:p>
          <a:p>
            <a:pPr algn="just"/>
            <a:r>
              <a:rPr lang="cs-CZ" sz="2000" dirty="0" smtClean="0">
                <a:solidFill>
                  <a:srgbClr val="C00000"/>
                </a:solidFill>
              </a:rPr>
              <a:t>Vhledem k nízké dg. průkaznosti i složité interpretaci výsledků se tyto testy v praxi příliš neuplatňují.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926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24-hodinová </a:t>
            </a:r>
            <a:r>
              <a:rPr lang="cs-CZ" dirty="0" err="1" smtClean="0">
                <a:solidFill>
                  <a:srgbClr val="7030A0"/>
                </a:solidFill>
              </a:rPr>
              <a:t>monitorace</a:t>
            </a:r>
            <a:r>
              <a:rPr lang="cs-CZ" dirty="0" smtClean="0">
                <a:solidFill>
                  <a:srgbClr val="7030A0"/>
                </a:solidFill>
              </a:rPr>
              <a:t> tlaku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algn="just"/>
            <a:r>
              <a:rPr lang="cs-CZ" sz="2400" dirty="0" smtClean="0"/>
              <a:t>Při 24-hodinové monitoraci tlaku se ve vztahu k autonomní poruše hodnotí především </a:t>
            </a:r>
            <a:r>
              <a:rPr lang="cs-CZ" sz="2400" b="1" dirty="0" smtClean="0">
                <a:solidFill>
                  <a:srgbClr val="C00000"/>
                </a:solidFill>
              </a:rPr>
              <a:t>noční pokles tlaku o více jak 10% (</a:t>
            </a:r>
            <a:r>
              <a:rPr lang="cs-CZ" sz="2400" b="1" dirty="0" err="1" smtClean="0">
                <a:solidFill>
                  <a:srgbClr val="C00000"/>
                </a:solidFill>
              </a:rPr>
              <a:t>dipping</a:t>
            </a:r>
            <a:r>
              <a:rPr lang="cs-CZ" sz="2400" b="1" dirty="0" smtClean="0">
                <a:solidFill>
                  <a:srgbClr val="C00000"/>
                </a:solidFill>
              </a:rPr>
              <a:t>).</a:t>
            </a:r>
            <a:r>
              <a:rPr lang="cs-CZ" sz="2400" dirty="0" smtClean="0"/>
              <a:t> U pacientů s ortostatickou hypotenzí nebývá často přítomen noční pokles (non-</a:t>
            </a:r>
            <a:r>
              <a:rPr lang="cs-CZ" sz="2400" dirty="0" err="1" smtClean="0"/>
              <a:t>dipping</a:t>
            </a:r>
            <a:r>
              <a:rPr lang="cs-CZ" sz="2400" dirty="0" smtClean="0"/>
              <a:t>), nebo je dokonce přítomen noční vzestup tlaku (reverse-</a:t>
            </a:r>
            <a:r>
              <a:rPr lang="cs-CZ" sz="2400" dirty="0" err="1" smtClean="0"/>
              <a:t>dipping</a:t>
            </a:r>
            <a:r>
              <a:rPr lang="cs-CZ" sz="2400" dirty="0" smtClean="0"/>
              <a:t>). Vzhledem k tomu, že diagnostická průkaznost tlakové </a:t>
            </a:r>
            <a:r>
              <a:rPr lang="cs-CZ" sz="2400" dirty="0" err="1" smtClean="0"/>
              <a:t>monitorace</a:t>
            </a:r>
            <a:r>
              <a:rPr lang="cs-CZ" sz="2400" dirty="0" smtClean="0"/>
              <a:t> ve vztahu k hodnocení autonomních funkcí je rovněž malá, pro diagnostiku příčiny synkop se v běžné praxi příliš neuplatňuje.</a:t>
            </a:r>
            <a:endParaRPr lang="cs-CZ" sz="2400" dirty="0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391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95865"/>
            <a:ext cx="8280000" cy="501445"/>
          </a:xfrm>
        </p:spPr>
        <p:txBody>
          <a:bodyPr>
            <a:normAutofit fontScale="90000"/>
          </a:bodyPr>
          <a:lstStyle/>
          <a:p>
            <a:r>
              <a:rPr lang="cs-CZ" dirty="0" smtClean="0">
                <a:solidFill>
                  <a:srgbClr val="7030A0"/>
                </a:solidFill>
              </a:rPr>
              <a:t>Adenosinový test a hladina plazmatického adenosinu </a:t>
            </a:r>
            <a:endParaRPr lang="cs-CZ" dirty="0">
              <a:solidFill>
                <a:srgbClr val="7030A0"/>
              </a:solidFill>
            </a:endParaRP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14"/>
          </p:nvPr>
        </p:nvSpPr>
        <p:spPr>
          <a:xfrm>
            <a:off x="199103" y="575188"/>
            <a:ext cx="8657303" cy="4028314"/>
          </a:xfrm>
        </p:spPr>
        <p:txBody>
          <a:bodyPr/>
          <a:lstStyle/>
          <a:p>
            <a:pPr algn="just"/>
            <a:r>
              <a:rPr lang="cs-CZ" sz="2000" dirty="0" smtClean="0"/>
              <a:t>Adenosinový test a hladina plazmatického adenosinu slouží v diagnostice nevysvětlitelných synkop ke zhodnocení </a:t>
            </a:r>
            <a:r>
              <a:rPr lang="cs-CZ" sz="2000" dirty="0" err="1" smtClean="0"/>
              <a:t>purinergního</a:t>
            </a:r>
            <a:r>
              <a:rPr lang="cs-CZ" sz="2000" dirty="0" smtClean="0"/>
              <a:t> signalizačního systému </a:t>
            </a:r>
          </a:p>
          <a:p>
            <a:pPr algn="just"/>
            <a:r>
              <a:rPr lang="cs-CZ" sz="2000" dirty="0" smtClean="0"/>
              <a:t>Nízká hladina plazmatického adenosinu je spojená s paroxysmální atrioventrikulární (AV) blokádou nebo se </a:t>
            </a:r>
            <a:r>
              <a:rPr lang="cs-CZ" sz="2000" dirty="0" err="1" smtClean="0"/>
              <a:t>CSS</a:t>
            </a:r>
            <a:r>
              <a:rPr lang="cs-CZ" sz="2000" dirty="0" smtClean="0"/>
              <a:t>, zatímco vysoká hladina je pozorována u pacientů s </a:t>
            </a:r>
            <a:r>
              <a:rPr lang="cs-CZ" sz="2000" dirty="0" err="1" smtClean="0"/>
              <a:t>hypotenzivní</a:t>
            </a:r>
            <a:r>
              <a:rPr lang="cs-CZ" sz="2000" dirty="0" smtClean="0"/>
              <a:t>/</a:t>
            </a:r>
            <a:r>
              <a:rPr lang="cs-CZ" sz="2000" dirty="0" err="1" smtClean="0"/>
              <a:t>vazodrepresivní</a:t>
            </a:r>
            <a:r>
              <a:rPr lang="cs-CZ" sz="2000" dirty="0" smtClean="0"/>
              <a:t> tendencí a </a:t>
            </a:r>
            <a:r>
              <a:rPr lang="cs-CZ" sz="2000" dirty="0" err="1" smtClean="0"/>
              <a:t>VVS</a:t>
            </a:r>
            <a:endParaRPr lang="cs-CZ" sz="2000" dirty="0" smtClean="0"/>
          </a:p>
          <a:p>
            <a:pPr algn="just"/>
            <a:r>
              <a:rPr lang="cs-CZ" sz="2000" dirty="0" smtClean="0"/>
              <a:t>Adenosinový test vyžaduje rychlou nitrožilní aplikaci adenosinu (20 mg/2 s) a je považován za abnormální, pokud vyvolá komorovou asystolii trvající &gt; 6 s nebo vyvolá AV blokádu trvající &gt; 10 s.</a:t>
            </a:r>
          </a:p>
          <a:p>
            <a:pPr algn="just"/>
            <a:r>
              <a:rPr lang="cs-CZ" sz="2000" dirty="0" smtClean="0"/>
              <a:t>Vzhledem k tomu, že dosavadní studie neprokázaly vzájemnou korelaci mezi AV blokádou vyvolanou adenosinem a EKG nálezem při spontánní synkopě, nízká prediktivní hodnota testu nepodporuje jeho rutinní použití při výběru pacientů pro srdeční stimulaci, ale </a:t>
            </a:r>
            <a:r>
              <a:rPr lang="cs-CZ" sz="2000" dirty="0" smtClean="0">
                <a:solidFill>
                  <a:srgbClr val="C00000"/>
                </a:solidFill>
              </a:rPr>
              <a:t>při jeho pozitivitě je indikovaná implantace smyčkového záznamníku</a:t>
            </a:r>
            <a:endParaRPr lang="cs-CZ" sz="2000" dirty="0">
              <a:solidFill>
                <a:srgbClr val="C00000"/>
              </a:solidFill>
            </a:endParaRPr>
          </a:p>
        </p:txBody>
      </p:sp>
      <p:sp>
        <p:nvSpPr>
          <p:cNvPr id="8" name="Zástupný symbol pro text 7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2239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edical">
  <a:themeElements>
    <a:clrScheme name="FNOL">
      <a:dk1>
        <a:sysClr val="windowText" lastClr="000000"/>
      </a:dk1>
      <a:lt1>
        <a:sysClr val="window" lastClr="FFFFFF"/>
      </a:lt1>
      <a:dk2>
        <a:srgbClr val="254B90"/>
      </a:dk2>
      <a:lt2>
        <a:srgbClr val="DFE3E5"/>
      </a:lt2>
      <a:accent1>
        <a:srgbClr val="76A4BD"/>
      </a:accent1>
      <a:accent2>
        <a:srgbClr val="EE7976"/>
      </a:accent2>
      <a:accent3>
        <a:srgbClr val="4887C0"/>
      </a:accent3>
      <a:accent4>
        <a:srgbClr val="6CA33E"/>
      </a:accent4>
      <a:accent5>
        <a:srgbClr val="E4A71A"/>
      </a:accent5>
      <a:accent6>
        <a:srgbClr val="B31218"/>
      </a:accent6>
      <a:hlink>
        <a:srgbClr val="76A4BD"/>
      </a:hlink>
      <a:folHlink>
        <a:srgbClr val="4887C0"/>
      </a:folHlink>
    </a:clrScheme>
    <a:fontScheme name="FNO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3550</TotalTime>
  <Words>672</Words>
  <Application>Microsoft Office PowerPoint</Application>
  <PresentationFormat>Předvádění na obrazovce (16:9)</PresentationFormat>
  <Paragraphs>141</Paragraphs>
  <Slides>20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8" baseType="lpstr">
      <vt:lpstr>Arial</vt:lpstr>
      <vt:lpstr>Roboto Black</vt:lpstr>
      <vt:lpstr>Calibri</vt:lpstr>
      <vt:lpstr>Symbol PS</vt:lpstr>
      <vt:lpstr>Roboto Condensed Light</vt:lpstr>
      <vt:lpstr>Times New Roman</vt:lpstr>
      <vt:lpstr>Wingdings</vt:lpstr>
      <vt:lpstr>Medical</vt:lpstr>
      <vt:lpstr>Přínos neinvazivní diagnostiky synkop včetně UP tilt testů</vt:lpstr>
      <vt:lpstr>Deklarace konfliktu zájmů</vt:lpstr>
      <vt:lpstr>Poslední evropská doporučení pro synkopy</vt:lpstr>
      <vt:lpstr>Současné možnosti neinvazivní diagnostiky synkop</vt:lpstr>
      <vt:lpstr>Základní diagnostická pravidla</vt:lpstr>
      <vt:lpstr>Masáž karotického sinu (MSC)</vt:lpstr>
      <vt:lpstr>Valsalvův manévr, test hlubokého dýchání, hand-grip  aj.</vt:lpstr>
      <vt:lpstr>24-hodinová monitorace tlaku</vt:lpstr>
      <vt:lpstr>Adenosinový test a hladina plazmatického adenosinu </vt:lpstr>
      <vt:lpstr>Head up tilt table test (HUTT) – základní pravidla</vt:lpstr>
      <vt:lpstr>Head up tilt table test (HUTT) – ESC Guidelines</vt:lpstr>
      <vt:lpstr>Head up tilt table test (HUTT)</vt:lpstr>
      <vt:lpstr>Příklad reflexní synkopy při HUTT testu v 18. minutě</vt:lpstr>
      <vt:lpstr>Příklad klasické ortostatické hypotenze</vt:lpstr>
      <vt:lpstr>Příklad psychogenní pseudosynkopy</vt:lpstr>
      <vt:lpstr>EKG monitorace</vt:lpstr>
      <vt:lpstr>EKG monitorace - Indikace</vt:lpstr>
      <vt:lpstr>EKG monitorace - Indikace</vt:lpstr>
      <vt:lpstr>EKG monitorace - diagnostická kriteria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Budi Hr</dc:creator>
  <cp:lastModifiedBy>Leo Rec</cp:lastModifiedBy>
  <cp:revision>1114</cp:revision>
  <dcterms:created xsi:type="dcterms:W3CDTF">2015-11-01T18:08:10Z</dcterms:created>
  <dcterms:modified xsi:type="dcterms:W3CDTF">2019-01-17T07:37:11Z</dcterms:modified>
</cp:coreProperties>
</file>