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344" r:id="rId2"/>
    <p:sldId id="5544" r:id="rId3"/>
    <p:sldId id="5534" r:id="rId4"/>
    <p:sldId id="5535" r:id="rId5"/>
    <p:sldId id="5536" r:id="rId6"/>
    <p:sldId id="5537" r:id="rId7"/>
    <p:sldId id="5538" r:id="rId8"/>
    <p:sldId id="5539" r:id="rId9"/>
    <p:sldId id="5516" r:id="rId10"/>
    <p:sldId id="5517" r:id="rId11"/>
    <p:sldId id="5518" r:id="rId12"/>
    <p:sldId id="5519" r:id="rId13"/>
    <p:sldId id="5501" r:id="rId14"/>
    <p:sldId id="5531" r:id="rId15"/>
    <p:sldId id="294" r:id="rId16"/>
    <p:sldId id="5540" r:id="rId17"/>
    <p:sldId id="299" r:id="rId18"/>
    <p:sldId id="5522" r:id="rId19"/>
    <p:sldId id="5542" r:id="rId20"/>
    <p:sldId id="5511" r:id="rId21"/>
    <p:sldId id="5545" r:id="rId22"/>
    <p:sldId id="5523" r:id="rId23"/>
    <p:sldId id="5524" r:id="rId24"/>
    <p:sldId id="5546" r:id="rId25"/>
    <p:sldId id="5527" r:id="rId26"/>
    <p:sldId id="5528" r:id="rId27"/>
    <p:sldId id="5547" r:id="rId28"/>
    <p:sldId id="290" r:id="rId29"/>
    <p:sldId id="5512" r:id="rId30"/>
  </p:sldIdLst>
  <p:sldSz cx="9144000" cy="5143500" type="screen16x9"/>
  <p:notesSz cx="6797675" cy="9928225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Tahoma" panose="020B0604030504040204" pitchFamily="34" charset="0"/>
      <p:regular r:id="rId37"/>
      <p:bold r:id="rId38"/>
    </p:embeddedFont>
  </p:embeddedFontLst>
  <p:defaultTextStyle>
    <a:defPPr>
      <a:defRPr lang="en-US"/>
    </a:defPPr>
    <a:lvl1pPr marL="0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4045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8090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52135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36180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20225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04270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88315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72359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50E382-CF22-4949-8CCB-E3B6FC1E285E}" v="1" dt="2021-09-02T13:21:43.828"/>
    <p1510:client id="{E39D521F-F468-45F6-BE1F-60E351A6660E}" v="3" dt="2021-09-02T10:32:27.9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27" autoAdjust="0"/>
    <p:restoredTop sz="94629" autoAdjust="0"/>
  </p:normalViewPr>
  <p:slideViewPr>
    <p:cSldViewPr snapToGrid="0" showGuides="1">
      <p:cViewPr varScale="1">
        <p:scale>
          <a:sx n="171" d="100"/>
          <a:sy n="171" d="100"/>
        </p:scale>
        <p:origin x="585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70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32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9.7554969217238344E-2"/>
          <c:w val="1"/>
          <c:h val="0.38266469989404361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Indikace NOACs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671-44EF-A906-1F97C3DFA63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671-44EF-A906-1F97C3DFA63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671-44EF-A906-1F97C3DFA63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671-44EF-A906-1F97C3DFA63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671-44EF-A906-1F97C3DFA63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671-44EF-A906-1F97C3DFA63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671-44EF-A906-1F97C3DFA638}"/>
              </c:ext>
            </c:extLst>
          </c:dPt>
          <c:cat>
            <c:strRef>
              <c:f>List1!$A$2:$A$8</c:f>
              <c:strCache>
                <c:ptCount val="7"/>
                <c:pt idx="0">
                  <c:v>Prevence TEN v ortopedii</c:v>
                </c:pt>
                <c:pt idx="1">
                  <c:v>Fibrilace síní - prevence CMP a periferní embolizace</c:v>
                </c:pt>
                <c:pt idx="2">
                  <c:v>Hluboká žilní trombóza</c:v>
                </c:pt>
                <c:pt idx="3">
                  <c:v>Plicní embolizace</c:v>
                </c:pt>
                <c:pt idx="4">
                  <c:v>Prevence aterotrombózy u komplikovaných pacientů po IM</c:v>
                </c:pt>
                <c:pt idx="5">
                  <c:v>Pediatrické indikace - HŽT</c:v>
                </c:pt>
                <c:pt idx="6">
                  <c:v>Další indikace jsou předmětem klinických studií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0">
                  <c:v>15</c:v>
                </c:pt>
                <c:pt idx="1">
                  <c:v>40</c:v>
                </c:pt>
                <c:pt idx="2">
                  <c:v>15</c:v>
                </c:pt>
                <c:pt idx="3">
                  <c:v>15</c:v>
                </c:pt>
                <c:pt idx="4">
                  <c:v>5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C8-4132-9E31-334746A3E6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accent4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66693637988503"/>
          <c:y val="5.1943850026662235E-2"/>
          <c:w val="0.82645947055697788"/>
          <c:h val="0.713425162224115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Pacienti, u kterých byla I48 v daném roce vykázána poprvé (incidence)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List1!$B$2:$B$7</c:f>
              <c:numCache>
                <c:formatCode>#,##0</c:formatCode>
                <c:ptCount val="6"/>
                <c:pt idx="0">
                  <c:v>55924</c:v>
                </c:pt>
                <c:pt idx="1">
                  <c:v>54631</c:v>
                </c:pt>
                <c:pt idx="2">
                  <c:v>54158</c:v>
                </c:pt>
                <c:pt idx="3">
                  <c:v>56217</c:v>
                </c:pt>
                <c:pt idx="4">
                  <c:v>58934</c:v>
                </c:pt>
                <c:pt idx="5">
                  <c:v>60027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1E-49EB-BA3C-CC9E79B03896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Pacienti, u kterých byla I48 vykázána v daném roce a/nebo kdykoliv před tím a žijí (celková prevalence)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3.0674846625766872E-3"/>
                  <c:y val="-0.2568161829375549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371 869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A1E-49EB-BA3C-CC9E79B03896}"/>
                </c:ext>
              </c:extLst>
            </c:dLbl>
            <c:dLbl>
              <c:idx val="1"/>
              <c:layout>
                <c:manualLayout>
                  <c:x val="3.0674846625766872E-3"/>
                  <c:y val="-0.2919964819700967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401 330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A1E-49EB-BA3C-CC9E79B03896}"/>
                </c:ext>
              </c:extLst>
            </c:dLbl>
            <c:dLbl>
              <c:idx val="2"/>
              <c:layout>
                <c:manualLayout>
                  <c:x val="4.601226993865031E-3"/>
                  <c:y val="-0.2955145118733509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429 434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A1E-49EB-BA3C-CC9E79B03896}"/>
                </c:ext>
              </c:extLst>
            </c:dLbl>
            <c:dLbl>
              <c:idx val="3"/>
              <c:layout>
                <c:manualLayout>
                  <c:x val="4.601226993865031E-3"/>
                  <c:y val="-0.330694810905892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451 221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A1E-49EB-BA3C-CC9E79B03896}"/>
                </c:ext>
              </c:extLst>
            </c:dLbl>
            <c:dLbl>
              <c:idx val="4"/>
              <c:layout>
                <c:manualLayout>
                  <c:x val="4.601226993865031E-3"/>
                  <c:y val="-0.3377308707124010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472 327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A1E-49EB-BA3C-CC9E79B03896}"/>
                </c:ext>
              </c:extLst>
            </c:dLbl>
            <c:dLbl>
              <c:idx val="5"/>
              <c:layout>
                <c:manualLayout>
                  <c:x val="-1.5337423312884561E-3"/>
                  <c:y val="-7.2119613016710687E-2"/>
                </c:manualLayout>
              </c:layout>
              <c:spPr>
                <a:solidFill>
                  <a:srgbClr val="FFFF00"/>
                </a:solidFill>
                <a:ln>
                  <a:solidFill>
                    <a:schemeClr val="accent6"/>
                  </a:solidFill>
                </a:ln>
                <a:effectLst/>
              </c:spPr>
              <c:txPr>
                <a:bodyPr/>
                <a:lstStyle/>
                <a:p>
                  <a:pPr>
                    <a:defRPr b="1"/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378894739384568E-2"/>
                      <c:h val="0.103887423043095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691-4790-B787-EA8A58005F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List1!$C$2:$C$7</c:f>
              <c:numCache>
                <c:formatCode>#,##0</c:formatCode>
                <c:ptCount val="6"/>
                <c:pt idx="0">
                  <c:v>315945</c:v>
                </c:pt>
                <c:pt idx="1">
                  <c:v>346699</c:v>
                </c:pt>
                <c:pt idx="2">
                  <c:v>375276</c:v>
                </c:pt>
                <c:pt idx="3">
                  <c:v>395004</c:v>
                </c:pt>
                <c:pt idx="4">
                  <c:v>413393</c:v>
                </c:pt>
                <c:pt idx="5">
                  <c:v>501223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A1E-49EB-BA3C-CC9E79B0389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378835800"/>
        <c:axId val="378833840"/>
      </c:barChart>
      <c:catAx>
        <c:axId val="378835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78833840"/>
        <c:crosses val="autoZero"/>
        <c:auto val="1"/>
        <c:lblAlgn val="ctr"/>
        <c:lblOffset val="100"/>
        <c:noMultiLvlLbl val="0"/>
      </c:catAx>
      <c:valAx>
        <c:axId val="3788338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/>
                  <a:t>Počet pacientů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crossAx val="3788358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655487657601082"/>
          <c:y val="0.86804894770739405"/>
          <c:w val="0.8206324573692092"/>
          <c:h val="0.11084287287308082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První linie antikoagulační léčby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2F5-488C-8B30-2711C508AB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2F5-488C-8B30-2711C508ABC5}"/>
              </c:ext>
            </c:extLst>
          </c:dPt>
          <c:cat>
            <c:strRef>
              <c:f>List1!$A$2:$A$3</c:f>
              <c:strCache>
                <c:ptCount val="2"/>
                <c:pt idx="0">
                  <c:v>Rivaroxaban</c:v>
                </c:pt>
                <c:pt idx="1">
                  <c:v>Dabigatran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13-4E0B-9928-C37DBF7846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30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0810905892700086"/>
          <c:w val="1"/>
          <c:h val="0.60919701659983805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Současné postavení dabigratranu v antikoagulační terapii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4CA-4204-9E42-1E66E1C00F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4CA-4204-9E42-1E66E1C00FC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B342-465B-A760-8198C9E4B1A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4CA-4204-9E42-1E66E1C00FCD}"/>
              </c:ext>
            </c:extLst>
          </c:dPt>
          <c:cat>
            <c:strRef>
              <c:f>List1!$A$2:$A$5</c:f>
              <c:strCache>
                <c:ptCount val="4"/>
                <c:pt idx="0">
                  <c:v>Sek. Prevence: Lék 1. volby</c:v>
                </c:pt>
                <c:pt idx="1">
                  <c:v>Prim. Prevence: Lék první volby za předpokladu splnění úhradových kriterií ( od 1.4.2021)</c:v>
                </c:pt>
                <c:pt idx="2">
                  <c:v>Široké indikační spektrum: Ortopedie, FS, DVT/PE, pediatrická indikace ŽT</c:v>
                </c:pt>
                <c:pt idx="3">
                  <c:v>Bezpečnost: Antidotum, renoprotekce, možnost použití u pacientů s COVID-19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42-465B-A760-8198C9E4B1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9B407-19AF-4396-A82B-747A2F5B39A5}" type="datetimeFigureOut">
              <a:rPr lang="cs-CZ" smtClean="0"/>
              <a:t>02.09.2021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76AA9-520B-4468-9A5D-0687E43E11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629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CE014-A4EA-4BAA-8097-FA8621339181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B1372-1326-4818-ABCF-6AB79AB21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5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25603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51206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76809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102412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128015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53618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792209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04824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Antikoagulancia: látky, která zpomalují srážení krve a snižují riziko vzniku krevní sraženiny (trombu)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B1372-1326-4818-ABCF-6AB79AB212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49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B1372-1326-4818-ABCF-6AB79AB212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12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Prosím přidat 2 nové sloupce:	2018: červeně – incidence: 56 217, celkem 451 221</a:t>
            </a:r>
          </a:p>
          <a:p>
            <a:r>
              <a:rPr lang="cs-CZ" dirty="0"/>
              <a:t>				2019: červeně – incidence: 58 934, celkem 472 327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B1372-1326-4818-ABCF-6AB79AB212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79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C5602D-A9D8-F54E-AFBE-8155B5E2EEF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196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C5602D-A9D8-F54E-AFBE-8155B5E2EEF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856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C5602D-A9D8-F54E-AFBE-8155B5E2EEF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358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B1372-1326-4818-ABCF-6AB79AB2126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97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3" t="450" r="33397" b="-450"/>
          <a:stretch/>
        </p:blipFill>
        <p:spPr>
          <a:xfrm>
            <a:off x="91490" y="57178"/>
            <a:ext cx="2641662" cy="5074865"/>
          </a:xfrm>
          <a:prstGeom prst="rect">
            <a:avLst/>
          </a:prstGeom>
        </p:spPr>
      </p:pic>
      <p:sp>
        <p:nvSpPr>
          <p:cNvPr id="3" name="Rectangle 2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sp>
        <p:nvSpPr>
          <p:cNvPr id="6" name="Obdélník 5"/>
          <p:cNvSpPr/>
          <p:nvPr userDrawn="1"/>
        </p:nvSpPr>
        <p:spPr>
          <a:xfrm>
            <a:off x="3337576" y="1108727"/>
            <a:ext cx="5806427" cy="914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cs-CZ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3276000" y="2949018"/>
            <a:ext cx="5868000" cy="720000"/>
          </a:xfrm>
        </p:spPr>
        <p:txBody>
          <a:bodyPr anchor="b" anchorCtr="0">
            <a:noAutofit/>
          </a:bodyPr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0"/>
          </p:nvPr>
        </p:nvSpPr>
        <p:spPr>
          <a:xfrm>
            <a:off x="3275999" y="3841240"/>
            <a:ext cx="5868003" cy="72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pic>
        <p:nvPicPr>
          <p:cNvPr id="11" name="Picture 3" descr="D:\Dropbox\FNOL\FNOL_Design manual\PPT\FNOL_logo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7" b="-16667"/>
          <a:stretch/>
        </p:blipFill>
        <p:spPr bwMode="auto">
          <a:xfrm>
            <a:off x="3611892" y="1272939"/>
            <a:ext cx="1887727" cy="65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Dropbox\FNOL\Kardiovaskularni centrum\LOGO\KKVC_FNOL_logo_CMYK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590" b="-16590"/>
          <a:stretch/>
        </p:blipFill>
        <p:spPr bwMode="auto">
          <a:xfrm>
            <a:off x="7498048" y="1272940"/>
            <a:ext cx="1076523" cy="65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Dropbox\FNOL\Kardiovaskularni centrum\LOGO\UP_LF_logo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718" b="-16718"/>
          <a:stretch/>
        </p:blipFill>
        <p:spPr bwMode="auto">
          <a:xfrm>
            <a:off x="5852148" y="1285947"/>
            <a:ext cx="1287465" cy="64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846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3" t="450" r="33397" b="-450"/>
          <a:stretch/>
        </p:blipFill>
        <p:spPr>
          <a:xfrm>
            <a:off x="91490" y="57178"/>
            <a:ext cx="2641662" cy="5074865"/>
          </a:xfrm>
          <a:prstGeom prst="rect">
            <a:avLst/>
          </a:prstGeom>
        </p:spPr>
      </p:pic>
      <p:sp>
        <p:nvSpPr>
          <p:cNvPr id="3" name="Rectangle 2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sp>
        <p:nvSpPr>
          <p:cNvPr id="6" name="Obdélník 5"/>
          <p:cNvSpPr/>
          <p:nvPr userDrawn="1"/>
        </p:nvSpPr>
        <p:spPr>
          <a:xfrm>
            <a:off x="3337576" y="1108727"/>
            <a:ext cx="5806427" cy="914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cs-CZ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0" y="2949018"/>
            <a:ext cx="9144000" cy="720000"/>
          </a:xfrm>
        </p:spPr>
        <p:txBody>
          <a:bodyPr anchor="b" anchorCtr="0">
            <a:noAutofit/>
          </a:bodyPr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pic>
        <p:nvPicPr>
          <p:cNvPr id="11" name="Picture 3" descr="D:\Dropbox\FNOL\FNOL_Design manual\PPT\FNOL_logo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7" b="-16667"/>
          <a:stretch/>
        </p:blipFill>
        <p:spPr bwMode="auto">
          <a:xfrm>
            <a:off x="3611892" y="1272939"/>
            <a:ext cx="1887727" cy="65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Dropbox\FNOL\Kardiovaskularni centrum\LOGO\KKVC_FNOL_logo_CMYK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590" b="-16590"/>
          <a:stretch/>
        </p:blipFill>
        <p:spPr bwMode="auto">
          <a:xfrm>
            <a:off x="7498048" y="1272940"/>
            <a:ext cx="1076523" cy="65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Dropbox\FNOL\Kardiovaskularni centrum\LOGO\UP_LF_logo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718" b="-16718"/>
          <a:stretch/>
        </p:blipFill>
        <p:spPr bwMode="auto">
          <a:xfrm>
            <a:off x="5852148" y="1285947"/>
            <a:ext cx="1287465" cy="64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319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77209"/>
            <a:ext cx="8280000" cy="4572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457200" y="994428"/>
            <a:ext cx="8280000" cy="3609073"/>
          </a:xfrm>
        </p:spPr>
        <p:txBody>
          <a:bodyPr/>
          <a:lstStyle>
            <a:lvl1pPr marL="268288" indent="-268288">
              <a:buFont typeface="Arial" pitchFamily="34" charset="0"/>
              <a:buChar char="•"/>
              <a:defRPr sz="2800"/>
            </a:lvl1pPr>
            <a:lvl2pPr marL="536575" indent="-268288">
              <a:buFont typeface="Arial" pitchFamily="34" charset="0"/>
              <a:buChar char="•"/>
              <a:defRPr sz="2400"/>
            </a:lvl2pPr>
            <a:lvl3pPr marL="804863" indent="-268288">
              <a:buFont typeface="Arial" pitchFamily="34" charset="0"/>
              <a:buChar char="•"/>
              <a:defRPr sz="2000"/>
            </a:lvl3pPr>
            <a:lvl4pPr marL="1073150" indent="-268288">
              <a:buFont typeface="Arial" pitchFamily="34" charset="0"/>
              <a:buChar char="•"/>
              <a:tabLst/>
              <a:defRPr sz="1800"/>
            </a:lvl4pPr>
            <a:lvl5pPr marL="1258888" indent="-185738">
              <a:buFont typeface="Arial" pitchFamily="34" charset="0"/>
              <a:buChar char="•"/>
              <a:defRPr sz="17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Rectangle 28"/>
          <p:cNvSpPr/>
          <p:nvPr userDrawn="1"/>
        </p:nvSpPr>
        <p:spPr>
          <a:xfrm>
            <a:off x="0" y="4657500"/>
            <a:ext cx="9144000" cy="486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pic>
        <p:nvPicPr>
          <p:cNvPr id="10" name="Picture 2" descr="D:\Dropbox\FNOL\Kardiovaskularni centrum\LOGO\KKVC_FNOL_logo_CMYK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9" b="-16679"/>
          <a:stretch/>
        </p:blipFill>
        <p:spPr bwMode="auto">
          <a:xfrm>
            <a:off x="5029195" y="4688166"/>
            <a:ext cx="823649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764" y="4705458"/>
            <a:ext cx="1275467" cy="39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234" y="4705458"/>
            <a:ext cx="1668109" cy="39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ástupný symbol pro text 8"/>
          <p:cNvSpPr>
            <a:spLocks noGrp="1"/>
          </p:cNvSpPr>
          <p:nvPr>
            <p:ph type="body" sz="quarter" idx="15"/>
          </p:nvPr>
        </p:nvSpPr>
        <p:spPr>
          <a:xfrm>
            <a:off x="457201" y="4665598"/>
            <a:ext cx="4571994" cy="377429"/>
          </a:xfrm>
        </p:spPr>
        <p:txBody>
          <a:bodyPr/>
          <a:lstStyle>
            <a:lvl1pPr>
              <a:spcBef>
                <a:spcPts val="0"/>
              </a:spcBef>
              <a:defRPr sz="1000" i="1"/>
            </a:lvl1pPr>
            <a:lvl2pPr>
              <a:defRPr sz="1100" i="1"/>
            </a:lvl2pPr>
            <a:lvl3pPr>
              <a:defRPr sz="1100" i="1"/>
            </a:lvl3pPr>
            <a:lvl4pPr>
              <a:defRPr sz="1100" i="1"/>
            </a:lvl4pPr>
            <a:lvl5pPr>
              <a:defRPr sz="1100" i="1"/>
            </a:lvl5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055352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77209"/>
            <a:ext cx="8280000" cy="4572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5" name="Rectangle 28"/>
          <p:cNvSpPr/>
          <p:nvPr userDrawn="1"/>
        </p:nvSpPr>
        <p:spPr>
          <a:xfrm>
            <a:off x="0" y="4657500"/>
            <a:ext cx="9144000" cy="486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5"/>
          </p:nvPr>
        </p:nvSpPr>
        <p:spPr>
          <a:xfrm>
            <a:off x="457201" y="4665598"/>
            <a:ext cx="4571994" cy="377429"/>
          </a:xfrm>
        </p:spPr>
        <p:txBody>
          <a:bodyPr/>
          <a:lstStyle>
            <a:lvl1pPr>
              <a:spcBef>
                <a:spcPts val="0"/>
              </a:spcBef>
              <a:defRPr sz="1000" i="1"/>
            </a:lvl1pPr>
            <a:lvl2pPr>
              <a:defRPr sz="1100" i="1"/>
            </a:lvl2pPr>
            <a:lvl3pPr>
              <a:defRPr sz="1100" i="1"/>
            </a:lvl3pPr>
            <a:lvl4pPr>
              <a:defRPr sz="1100" i="1"/>
            </a:lvl4pPr>
            <a:lvl5pPr>
              <a:defRPr sz="1100" i="1"/>
            </a:lvl5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pic>
        <p:nvPicPr>
          <p:cNvPr id="10" name="Picture 2" descr="D:\Dropbox\FNOL\Kardiovaskularni centrum\LOGO\KKVC_FNOL_logo_CMYK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9" b="-16679"/>
          <a:stretch/>
        </p:blipFill>
        <p:spPr bwMode="auto">
          <a:xfrm>
            <a:off x="5029195" y="4688166"/>
            <a:ext cx="823649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764" y="4705458"/>
            <a:ext cx="1275467" cy="39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234" y="4705458"/>
            <a:ext cx="1668109" cy="39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00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77209"/>
            <a:ext cx="8280000" cy="4572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457201" y="994428"/>
            <a:ext cx="4004215" cy="3609073"/>
          </a:xfrm>
        </p:spPr>
        <p:txBody>
          <a:bodyPr/>
          <a:lstStyle>
            <a:lvl1pPr marL="268288" indent="-268288">
              <a:buFont typeface="Arial" pitchFamily="34" charset="0"/>
              <a:buChar char="•"/>
              <a:defRPr sz="2800"/>
            </a:lvl1pPr>
            <a:lvl2pPr marL="536575" indent="-268288">
              <a:buFont typeface="Arial" pitchFamily="34" charset="0"/>
              <a:buChar char="•"/>
              <a:defRPr sz="2400"/>
            </a:lvl2pPr>
            <a:lvl3pPr marL="804863" indent="-268288">
              <a:buFont typeface="Arial" pitchFamily="34" charset="0"/>
              <a:buChar char="•"/>
              <a:defRPr sz="2000"/>
            </a:lvl3pPr>
            <a:lvl4pPr marL="1073150" indent="-268288">
              <a:buFont typeface="Arial" pitchFamily="34" charset="0"/>
              <a:buChar char="•"/>
              <a:tabLst/>
              <a:defRPr sz="1800"/>
            </a:lvl4pPr>
            <a:lvl5pPr marL="1258888" indent="-185738">
              <a:buFont typeface="Arial" pitchFamily="34" charset="0"/>
              <a:buChar char="•"/>
              <a:defRPr sz="17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Rectangle 28"/>
          <p:cNvSpPr/>
          <p:nvPr userDrawn="1"/>
        </p:nvSpPr>
        <p:spPr>
          <a:xfrm>
            <a:off x="0" y="4657500"/>
            <a:ext cx="9144000" cy="486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sp>
        <p:nvSpPr>
          <p:cNvPr id="10" name="Zástupný symbol pro obsah 3"/>
          <p:cNvSpPr>
            <a:spLocks noGrp="1"/>
          </p:cNvSpPr>
          <p:nvPr>
            <p:ph sz="quarter" idx="16"/>
          </p:nvPr>
        </p:nvSpPr>
        <p:spPr>
          <a:xfrm>
            <a:off x="4754879" y="994428"/>
            <a:ext cx="4004215" cy="3609073"/>
          </a:xfrm>
        </p:spPr>
        <p:txBody>
          <a:bodyPr/>
          <a:lstStyle>
            <a:lvl1pPr marL="268288" indent="-268288">
              <a:buFont typeface="Arial" pitchFamily="34" charset="0"/>
              <a:buChar char="•"/>
              <a:defRPr sz="2800"/>
            </a:lvl1pPr>
            <a:lvl2pPr marL="536575" indent="-268288">
              <a:buFont typeface="Arial" pitchFamily="34" charset="0"/>
              <a:buChar char="•"/>
              <a:defRPr sz="2400"/>
            </a:lvl2pPr>
            <a:lvl3pPr marL="804863" indent="-268288">
              <a:buFont typeface="Arial" pitchFamily="34" charset="0"/>
              <a:buChar char="•"/>
              <a:defRPr sz="2000"/>
            </a:lvl3pPr>
            <a:lvl4pPr marL="1073150" indent="-268288">
              <a:buFont typeface="Arial" pitchFamily="34" charset="0"/>
              <a:buChar char="•"/>
              <a:tabLst/>
              <a:defRPr sz="1800"/>
            </a:lvl4pPr>
            <a:lvl5pPr marL="1258888" indent="-185738">
              <a:buFont typeface="Arial" pitchFamily="34" charset="0"/>
              <a:buChar char="•"/>
              <a:defRPr sz="17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12" name="Picture 2" descr="D:\Dropbox\FNOL\Kardiovaskularni centrum\LOGO\KKVC_FNOL_logo_CMYK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9" b="-16679"/>
          <a:stretch/>
        </p:blipFill>
        <p:spPr bwMode="auto">
          <a:xfrm>
            <a:off x="5029195" y="4688166"/>
            <a:ext cx="823649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764" y="4705458"/>
            <a:ext cx="1275467" cy="39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234" y="4705458"/>
            <a:ext cx="1668109" cy="39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ástupný symbol pro text 8"/>
          <p:cNvSpPr>
            <a:spLocks noGrp="1"/>
          </p:cNvSpPr>
          <p:nvPr>
            <p:ph type="body" sz="quarter" idx="15"/>
          </p:nvPr>
        </p:nvSpPr>
        <p:spPr>
          <a:xfrm>
            <a:off x="457201" y="4665598"/>
            <a:ext cx="4571994" cy="377429"/>
          </a:xfrm>
        </p:spPr>
        <p:txBody>
          <a:bodyPr/>
          <a:lstStyle>
            <a:lvl1pPr>
              <a:spcBef>
                <a:spcPts val="0"/>
              </a:spcBef>
              <a:defRPr sz="1000" i="1"/>
            </a:lvl1pPr>
            <a:lvl2pPr>
              <a:defRPr sz="1100" i="1"/>
            </a:lvl2pPr>
            <a:lvl3pPr>
              <a:defRPr sz="1100" i="1"/>
            </a:lvl3pPr>
            <a:lvl4pPr>
              <a:defRPr sz="1100" i="1"/>
            </a:lvl4pPr>
            <a:lvl5pPr>
              <a:defRPr sz="1100" i="1"/>
            </a:lvl5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2472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457200" y="308635"/>
            <a:ext cx="8280000" cy="4294865"/>
          </a:xfrm>
        </p:spPr>
        <p:txBody>
          <a:bodyPr/>
          <a:lstStyle>
            <a:lvl1pPr marL="268288" indent="-268288">
              <a:buFont typeface="Arial" pitchFamily="34" charset="0"/>
              <a:buChar char="•"/>
              <a:defRPr sz="2800"/>
            </a:lvl1pPr>
            <a:lvl2pPr marL="536575" indent="-268288">
              <a:buFont typeface="Arial" pitchFamily="34" charset="0"/>
              <a:buChar char="•"/>
              <a:defRPr sz="2400"/>
            </a:lvl2pPr>
            <a:lvl3pPr marL="804863" indent="-268288">
              <a:buFont typeface="Arial" pitchFamily="34" charset="0"/>
              <a:buChar char="•"/>
              <a:defRPr sz="2000"/>
            </a:lvl3pPr>
            <a:lvl4pPr marL="1073150" indent="-268288">
              <a:buFont typeface="Arial" pitchFamily="34" charset="0"/>
              <a:buChar char="•"/>
              <a:tabLst/>
              <a:defRPr sz="1800"/>
            </a:lvl4pPr>
            <a:lvl5pPr marL="1258888" indent="-185738">
              <a:buFont typeface="Arial" pitchFamily="34" charset="0"/>
              <a:buChar char="•"/>
              <a:defRPr sz="17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Rectangle 28"/>
          <p:cNvSpPr/>
          <p:nvPr userDrawn="1"/>
        </p:nvSpPr>
        <p:spPr>
          <a:xfrm>
            <a:off x="0" y="4657500"/>
            <a:ext cx="9144000" cy="486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pic>
        <p:nvPicPr>
          <p:cNvPr id="11" name="Picture 2" descr="D:\Dropbox\FNOL\Kardiovaskularni centrum\LOGO\KKVC_FNOL_logo_CMYK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9" b="-16679"/>
          <a:stretch/>
        </p:blipFill>
        <p:spPr bwMode="auto">
          <a:xfrm>
            <a:off x="5029195" y="4688166"/>
            <a:ext cx="823649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764" y="4705458"/>
            <a:ext cx="1275467" cy="39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234" y="4705458"/>
            <a:ext cx="1668109" cy="39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text 8"/>
          <p:cNvSpPr>
            <a:spLocks noGrp="1"/>
          </p:cNvSpPr>
          <p:nvPr>
            <p:ph type="body" sz="quarter" idx="15"/>
          </p:nvPr>
        </p:nvSpPr>
        <p:spPr>
          <a:xfrm>
            <a:off x="457201" y="4665598"/>
            <a:ext cx="4571994" cy="377429"/>
          </a:xfrm>
        </p:spPr>
        <p:txBody>
          <a:bodyPr/>
          <a:lstStyle>
            <a:lvl1pPr>
              <a:spcBef>
                <a:spcPts val="0"/>
              </a:spcBef>
              <a:defRPr sz="1000" i="1"/>
            </a:lvl1pPr>
            <a:lvl2pPr>
              <a:defRPr sz="1100" i="1"/>
            </a:lvl2pPr>
            <a:lvl3pPr>
              <a:defRPr sz="1100" i="1"/>
            </a:lvl3pPr>
            <a:lvl4pPr>
              <a:defRPr sz="1100" i="1"/>
            </a:lvl4pPr>
            <a:lvl5pPr>
              <a:defRPr sz="1100" i="1"/>
            </a:lvl5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116772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82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55C615-869C-481D-859D-0B97518C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3A2F-C9FC-4945-B378-9638BB6000C9}" type="datetimeFigureOut">
              <a:rPr lang="fr-FR" smtClean="0"/>
              <a:t>02/09/2021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E341C9-2F10-4D49-8CB0-8B14E681D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7011B-3448-4CF9-BCBD-057B9D9E2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FB009-BD9A-44DA-AA1E-F815B3839A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652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77209"/>
            <a:ext cx="8229555" cy="4572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4428"/>
            <a:ext cx="8229600" cy="3634700"/>
          </a:xfrm>
          <a:prstGeom prst="rect">
            <a:avLst/>
          </a:prstGeom>
        </p:spPr>
        <p:txBody>
          <a:bodyPr vert="horz" lIns="51206" tIns="25603" rIns="51206" bIns="25603" rtlCol="0">
            <a:no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46" y="4766287"/>
            <a:ext cx="1828800" cy="273844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5A904-F81F-4843-9A8D-05C55C1EF52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4766287"/>
            <a:ext cx="2743200" cy="273844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7955" y="4766287"/>
            <a:ext cx="1828800" cy="273844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9E18-6253-43FE-B52C-251CEB3AE2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28"/>
          <p:cNvSpPr/>
          <p:nvPr userDrawn="1"/>
        </p:nvSpPr>
        <p:spPr>
          <a:xfrm>
            <a:off x="0" y="4657500"/>
            <a:ext cx="9144000" cy="486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pic>
        <p:nvPicPr>
          <p:cNvPr id="16" name="Picture 2" descr="D:\Dropbox\FNOL\Kardiovaskularni centrum\LOGO\KKVC_FNOL_logo_CMYK.pn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9" b="-16679"/>
          <a:stretch/>
        </p:blipFill>
        <p:spPr bwMode="auto">
          <a:xfrm>
            <a:off x="5029195" y="4688166"/>
            <a:ext cx="823649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ázek 1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764" y="4705458"/>
            <a:ext cx="1275467" cy="39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ázek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234" y="4705458"/>
            <a:ext cx="1668109" cy="39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5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31" r:id="rId2"/>
    <p:sldLayoutId id="2147483727" r:id="rId3"/>
    <p:sldLayoutId id="2147483730" r:id="rId4"/>
    <p:sldLayoutId id="2147483729" r:id="rId5"/>
    <p:sldLayoutId id="2147483728" r:id="rId6"/>
    <p:sldLayoutId id="2147483675" r:id="rId7"/>
    <p:sldLayoutId id="2147483735" r:id="rId8"/>
  </p:sldLayoutIdLst>
  <p:txStyles>
    <p:titleStyle>
      <a:lvl1pPr algn="ctr" defTabSz="76809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l" defTabSz="768090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5" indent="0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68090" indent="0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35" indent="0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180" indent="0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12247" indent="-192022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6292" indent="-192022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37" indent="-192022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382" indent="-192022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5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8090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35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180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0225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4270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315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2359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MEDInfo.CZ@boehringer-ingelheim.com" TargetMode="External"/><Relationship Id="rId2" Type="http://schemas.openxmlformats.org/officeDocument/2006/relationships/hyperlink" Target="http://www.boehringer-ingelheim.cz/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Milos.Taborsky@fnol.cz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sz="1600" noProof="0" dirty="0">
                <a:solidFill>
                  <a:schemeClr val="tx1"/>
                </a:solidFill>
              </a:rPr>
              <a:t>Miloš Táborský</a:t>
            </a:r>
          </a:p>
          <a:p>
            <a:r>
              <a:rPr lang="cs-CZ" sz="1600" noProof="0" dirty="0">
                <a:solidFill>
                  <a:schemeClr val="tx1"/>
                </a:solidFill>
              </a:rPr>
              <a:t>Konference ČAAMK, Olomouc, 3.9.2021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2663189"/>
            <a:ext cx="9144000" cy="720000"/>
          </a:xfrm>
        </p:spPr>
        <p:txBody>
          <a:bodyPr/>
          <a:lstStyle/>
          <a:p>
            <a:r>
              <a:rPr lang="cs-CZ" sz="3200" b="1" kern="1200" noProof="0" dirty="0">
                <a:solidFill>
                  <a:srgbClr val="254B90"/>
                </a:solidFill>
                <a:effectLst/>
                <a:latin typeface="Calibri"/>
                <a:ea typeface="+mn-ea"/>
                <a:cs typeface="+mn-cs"/>
              </a:rPr>
              <a:t>Přímá antikoagulancia v první linii: Zásadní změna myšlení pro lékaře a benefit pro pacienty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88331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EA8C04-4217-4ED4-A6C7-4D9E4B725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noProof="0" dirty="0"/>
              <a:t>Realita antikoagulační terapie ČR: 2015-2018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BEDEC30-5A07-4CCE-AE4E-94DEE3378F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sz="900" dirty="0"/>
              <a:t>Táborský M. et.al.: </a:t>
            </a:r>
            <a:r>
              <a:rPr lang="en-US" sz="900" i="0" dirty="0"/>
              <a:t>SETAP: epidemiology and prevention of stroke and transient </a:t>
            </a:r>
            <a:r>
              <a:rPr lang="en-US" sz="900" i="0" dirty="0" err="1"/>
              <a:t>ischaemic</a:t>
            </a:r>
            <a:r>
              <a:rPr lang="en-US" sz="900" i="0" dirty="0"/>
              <a:t> attack in Czech patients with atrial fibrillation</a:t>
            </a:r>
            <a:r>
              <a:rPr lang="cs-CZ" sz="900" i="0" dirty="0"/>
              <a:t> </a:t>
            </a:r>
            <a:r>
              <a:rPr lang="cs-CZ" sz="900" dirty="0" err="1"/>
              <a:t>Europace</a:t>
            </a:r>
            <a:r>
              <a:rPr lang="cs-CZ" sz="900" dirty="0"/>
              <a:t> 2020, </a:t>
            </a:r>
            <a:r>
              <a:rPr lang="en-US" sz="900" dirty="0"/>
              <a:t>00, 1–9</a:t>
            </a:r>
            <a:r>
              <a:rPr lang="cs-CZ" sz="900" dirty="0"/>
              <a:t>  </a:t>
            </a:r>
            <a:r>
              <a:rPr lang="cs-CZ" sz="900" b="1" i="0" dirty="0">
                <a:latin typeface="Calibri" panose="020F0502020204030204" pitchFamily="34" charset="0"/>
                <a:cs typeface="Calibri" panose="020F0502020204030204" pitchFamily="34" charset="0"/>
              </a:rPr>
              <a:t>[online]</a:t>
            </a:r>
            <a:r>
              <a:rPr lang="cs-CZ" sz="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dirty="0"/>
              <a:t>doi:10.1093/</a:t>
            </a:r>
            <a:r>
              <a:rPr lang="en-US" sz="900" dirty="0" err="1"/>
              <a:t>europace</a:t>
            </a:r>
            <a:r>
              <a:rPr lang="en-US" sz="900" dirty="0"/>
              <a:t>/euaa261</a:t>
            </a:r>
            <a:endParaRPr lang="cs-CZ" sz="900" noProof="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564" y="993775"/>
            <a:ext cx="3917671" cy="3609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32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E0CB26-C91D-40D2-89C7-F44D184F9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noProof="0"/>
              <a:t>Distribuce CHAD2DS2-Vasc skóre u pacientů s FS</a:t>
            </a:r>
            <a:br>
              <a:rPr lang="cs-CZ" noProof="0"/>
            </a:br>
            <a:r>
              <a:rPr lang="cs-CZ" noProof="0"/>
              <a:t>v primární a sekundární prevenci</a:t>
            </a:r>
            <a:endParaRPr lang="cs-CZ" noProof="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0256" y="993775"/>
            <a:ext cx="6374288" cy="3609975"/>
          </a:xfrm>
        </p:spPr>
      </p:pic>
      <p:sp>
        <p:nvSpPr>
          <p:cNvPr id="8" name="Zástupný symbol pro text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800" dirty="0"/>
              <a:t>Note: From definition, CHA</a:t>
            </a:r>
            <a:r>
              <a:rPr lang="en-US" sz="800" baseline="-25000" dirty="0"/>
              <a:t>2</a:t>
            </a:r>
            <a:r>
              <a:rPr lang="en-US" sz="800" dirty="0"/>
              <a:t>DS</a:t>
            </a:r>
            <a:r>
              <a:rPr lang="en-US" sz="800" baseline="-25000" dirty="0"/>
              <a:t>2</a:t>
            </a:r>
            <a:r>
              <a:rPr lang="en-US" sz="800" dirty="0"/>
              <a:t>-VASc score 8-9 for primary and 0-1 for secondary prevention is not applicable. AF – Atrial fibrillation</a:t>
            </a:r>
            <a:endParaRPr lang="cs-CZ" sz="800" dirty="0"/>
          </a:p>
          <a:p>
            <a:r>
              <a:rPr lang="cs-CZ" sz="800" dirty="0"/>
              <a:t>Táborský M. et.al.: </a:t>
            </a:r>
            <a:r>
              <a:rPr lang="en-US" sz="800" i="0" dirty="0"/>
              <a:t>SETAP: epidemiology and prevention of stroke and transient </a:t>
            </a:r>
            <a:r>
              <a:rPr lang="en-US" sz="800" i="0" dirty="0" err="1"/>
              <a:t>ischaemic</a:t>
            </a:r>
            <a:r>
              <a:rPr lang="en-US" sz="800" i="0" dirty="0"/>
              <a:t> attack in Czech patients with atrial fibrillation</a:t>
            </a:r>
            <a:r>
              <a:rPr lang="cs-CZ" sz="800" i="0" dirty="0"/>
              <a:t> </a:t>
            </a:r>
            <a:r>
              <a:rPr lang="cs-CZ" sz="800" dirty="0" err="1"/>
              <a:t>Europace</a:t>
            </a:r>
            <a:r>
              <a:rPr lang="cs-CZ" sz="800" dirty="0"/>
              <a:t> 2020, </a:t>
            </a:r>
            <a:r>
              <a:rPr lang="en-US" sz="800" dirty="0"/>
              <a:t>00, 1–9</a:t>
            </a:r>
            <a:r>
              <a:rPr lang="cs-CZ" sz="800" dirty="0"/>
              <a:t>  </a:t>
            </a:r>
            <a:r>
              <a:rPr lang="cs-CZ" sz="800" b="1" i="0" dirty="0">
                <a:latin typeface="Calibri" panose="020F0502020204030204" pitchFamily="34" charset="0"/>
                <a:cs typeface="Calibri" panose="020F0502020204030204" pitchFamily="34" charset="0"/>
              </a:rPr>
              <a:t>[online]</a:t>
            </a:r>
            <a:r>
              <a:rPr lang="cs-CZ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dirty="0"/>
              <a:t>doi:10.1093/</a:t>
            </a:r>
            <a:r>
              <a:rPr lang="en-US" sz="800" dirty="0" err="1"/>
              <a:t>europace</a:t>
            </a:r>
            <a:r>
              <a:rPr lang="en-US" sz="800" dirty="0"/>
              <a:t>/euaa261</a:t>
            </a:r>
            <a:r>
              <a:rPr lang="cs-CZ" sz="800" dirty="0"/>
              <a:t>,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251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E25D93-83CC-49B0-BD0E-A6814AAE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noProof="0" dirty="0"/>
              <a:t>Jak jsem reálně léčili pacienty s FS : 2015-2018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AF – Atrial fibrillation; ASA – Acetylsalicylic</a:t>
            </a:r>
            <a:r>
              <a:rPr lang="cs-CZ" dirty="0"/>
              <a:t> </a:t>
            </a:r>
            <a:r>
              <a:rPr lang="en-US" dirty="0"/>
              <a:t>Acid; OACs – Oral Anticoagulants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81" y="993775"/>
            <a:ext cx="2856313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93" y="993775"/>
            <a:ext cx="2875201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text 3">
            <a:extLst>
              <a:ext uri="{FF2B5EF4-FFF2-40B4-BE49-F238E27FC236}">
                <a16:creationId xmlns:a16="http://schemas.microsoft.com/office/drawing/2014/main" id="{576E49B0-5A29-4F73-A318-A4A55BE48D2C}"/>
              </a:ext>
            </a:extLst>
          </p:cNvPr>
          <p:cNvSpPr txBox="1">
            <a:spLocks/>
          </p:cNvSpPr>
          <p:nvPr/>
        </p:nvSpPr>
        <p:spPr>
          <a:xfrm>
            <a:off x="457200" y="4948670"/>
            <a:ext cx="4571994" cy="188714"/>
          </a:xfrm>
          <a:prstGeom prst="rect">
            <a:avLst/>
          </a:prstGeom>
        </p:spPr>
        <p:txBody>
          <a:bodyPr vert="horz" lIns="51206" tIns="25603" rIns="51206" bIns="25603" rtlCol="0">
            <a:noAutofit/>
          </a:bodyPr>
          <a:lstStyle>
            <a:lvl1pPr marL="0" indent="0" algn="l" defTabSz="76809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5" indent="0" algn="l" defTabSz="768090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None/>
              <a:defRPr sz="11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8090" indent="0" algn="l" defTabSz="768090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None/>
              <a:defRPr sz="11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35" indent="0" algn="l" defTabSz="768090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None/>
              <a:defRPr sz="11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6180" indent="0" algn="l" defTabSz="768090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None/>
              <a:defRPr sz="11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12247" indent="-192022" algn="l" defTabSz="768090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96292" indent="-192022" algn="l" defTabSz="768090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337" indent="-192022" algn="l" defTabSz="768090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4382" indent="-192022" algn="l" defTabSz="768090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" dirty="0"/>
              <a:t>Táborský M. et.al.: </a:t>
            </a:r>
            <a:r>
              <a:rPr lang="en-US" sz="600" i="0" dirty="0"/>
              <a:t>SETAP: epidemiology and prevention of stroke and transient </a:t>
            </a:r>
            <a:r>
              <a:rPr lang="en-US" sz="600" i="0" dirty="0" err="1"/>
              <a:t>ischaemic</a:t>
            </a:r>
            <a:r>
              <a:rPr lang="en-US" sz="600" i="0" dirty="0"/>
              <a:t> attack in Czech patients with atrial fibrillation</a:t>
            </a:r>
            <a:r>
              <a:rPr lang="cs-CZ" sz="600" i="0" dirty="0"/>
              <a:t> </a:t>
            </a:r>
            <a:r>
              <a:rPr lang="cs-CZ" sz="600" dirty="0" err="1"/>
              <a:t>Europace</a:t>
            </a:r>
            <a:r>
              <a:rPr lang="cs-CZ" sz="600" dirty="0"/>
              <a:t> 2020, </a:t>
            </a:r>
            <a:r>
              <a:rPr lang="en-US" sz="600" dirty="0"/>
              <a:t>00, 1–9</a:t>
            </a:r>
            <a:r>
              <a:rPr lang="cs-CZ" sz="600" dirty="0"/>
              <a:t>  </a:t>
            </a:r>
            <a:r>
              <a:rPr lang="cs-CZ" sz="600" b="1" i="0" dirty="0">
                <a:latin typeface="Calibri" panose="020F0502020204030204" pitchFamily="34" charset="0"/>
                <a:cs typeface="Calibri" panose="020F0502020204030204" pitchFamily="34" charset="0"/>
              </a:rPr>
              <a:t>[online]</a:t>
            </a:r>
            <a:r>
              <a:rPr lang="cs-CZ" sz="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" dirty="0"/>
              <a:t>doi:10.1093/</a:t>
            </a:r>
            <a:r>
              <a:rPr lang="en-US" sz="600" dirty="0" err="1"/>
              <a:t>europace</a:t>
            </a:r>
            <a:r>
              <a:rPr lang="en-US" sz="600" dirty="0"/>
              <a:t>/euaa261</a:t>
            </a:r>
            <a:r>
              <a:rPr lang="cs-CZ" sz="600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432854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760CC8-8F16-4279-91B7-99BDAAED8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IV: Jak vypadá vývoj populace pacientů s fibrilací síní v ČR</a:t>
            </a:r>
          </a:p>
        </p:txBody>
      </p:sp>
    </p:spTree>
    <p:extLst>
      <p:ext uri="{BB962C8B-B14F-4D97-AF65-F5344CB8AC3E}">
        <p14:creationId xmlns:p14="http://schemas.microsoft.com/office/powerpoint/2010/main" val="2590385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16FC924F-DA16-354D-B809-EA131844C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u="sng" noProof="0" dirty="0"/>
              <a:t>Epidemiologie FS v ČR:</a:t>
            </a:r>
            <a:br>
              <a:rPr lang="cs-CZ" u="sng" noProof="0" dirty="0"/>
            </a:br>
            <a:r>
              <a:rPr lang="cs-CZ" sz="2200" noProof="0" dirty="0"/>
              <a:t>Narůstající incidence; meziroční nárůst prevalence 7% - 10%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Zdroj: NRHZS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102486751"/>
              </p:ext>
            </p:extLst>
          </p:nvPr>
        </p:nvGraphicFramePr>
        <p:xfrm>
          <a:off x="457200" y="993775"/>
          <a:ext cx="8280400" cy="360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73569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6BEC22-ED77-41B4-BAB0-5A3FEFEA0C1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94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A7E6FB-A7E4-4C3C-BF8D-D34D2483A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8269"/>
            <a:ext cx="9144000" cy="1462388"/>
          </a:xfrm>
        </p:spPr>
        <p:txBody>
          <a:bodyPr/>
          <a:lstStyle/>
          <a:p>
            <a:r>
              <a:rPr lang="cs-CZ" dirty="0"/>
              <a:t>V: Jak se na problematiku antikoagulační terapie  FS</a:t>
            </a:r>
            <a:br>
              <a:rPr lang="cs-CZ" dirty="0"/>
            </a:br>
            <a:r>
              <a:rPr lang="cs-CZ" dirty="0"/>
              <a:t>dívají  aktuální evropská a česká doporučení</a:t>
            </a:r>
          </a:p>
        </p:txBody>
      </p:sp>
    </p:spTree>
    <p:extLst>
      <p:ext uri="{BB962C8B-B14F-4D97-AF65-F5344CB8AC3E}">
        <p14:creationId xmlns:p14="http://schemas.microsoft.com/office/powerpoint/2010/main" val="3191022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">
            <a:extLst>
              <a:ext uri="{FF2B5EF4-FFF2-40B4-BE49-F238E27FC236}">
                <a16:creationId xmlns:a16="http://schemas.microsoft.com/office/drawing/2014/main" id="{6EF87F50-2743-4942-AB2D-318F60A35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noProof="0" dirty="0"/>
              <a:t>Pozice přímých perorálních antikoagulancií u pacientů s FS:</a:t>
            </a:r>
            <a:br>
              <a:rPr lang="cs-CZ" sz="2400" noProof="0" dirty="0"/>
            </a:br>
            <a:r>
              <a:rPr lang="cs-CZ" sz="2400" noProof="0" dirty="0"/>
              <a:t>ESC guidelines FS 2020</a:t>
            </a:r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/>
              <a:t>European Heart Journal (2020) 00, 1-126 ESC GUIDELINES doi:10.1093/eurheartj/ehaa612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941" y="742970"/>
            <a:ext cx="1903676" cy="7115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4" name="Zástupný symbol pro obsah 13"/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457200" y="1854339"/>
            <a:ext cx="8280400" cy="1888847"/>
          </a:xfrm>
          <a:prstGeom prst="rect">
            <a:avLst/>
          </a:prstGeom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99AACDC6-5B3F-40A5-A9F5-748664A4FDE6}"/>
              </a:ext>
            </a:extLst>
          </p:cNvPr>
          <p:cNvCxnSpPr/>
          <p:nvPr/>
        </p:nvCxnSpPr>
        <p:spPr>
          <a:xfrm>
            <a:off x="575580" y="2903886"/>
            <a:ext cx="399600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E073A8CA-AA36-4E21-A967-56B2E31DDB72}"/>
              </a:ext>
            </a:extLst>
          </p:cNvPr>
          <p:cNvSpPr txBox="1"/>
          <p:nvPr/>
        </p:nvSpPr>
        <p:spPr>
          <a:xfrm>
            <a:off x="5277983" y="2659162"/>
            <a:ext cx="336631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VKA</a:t>
            </a: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F5F2D18D-990E-42A1-8355-F29E06267B60}"/>
              </a:ext>
            </a:extLst>
          </p:cNvPr>
          <p:cNvCxnSpPr/>
          <p:nvPr/>
        </p:nvCxnSpPr>
        <p:spPr>
          <a:xfrm flipH="1">
            <a:off x="4597566" y="2815144"/>
            <a:ext cx="640073" cy="91439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708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D4FA5E-B72F-48FE-B5AD-44C405233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493"/>
            <a:ext cx="9144000" cy="720000"/>
          </a:xfrm>
        </p:spPr>
        <p:txBody>
          <a:bodyPr/>
          <a:lstStyle/>
          <a:p>
            <a:r>
              <a:rPr lang="cs-CZ" dirty="0"/>
              <a:t>VI</a:t>
            </a:r>
            <a:r>
              <a:rPr lang="cs-CZ" noProof="0" dirty="0"/>
              <a:t>: </a:t>
            </a:r>
            <a:r>
              <a:rPr lang="cs-CZ" dirty="0"/>
              <a:t>Zásadní změna pro pacienty v ČR:</a:t>
            </a:r>
            <a:br>
              <a:rPr lang="cs-CZ" dirty="0"/>
            </a:br>
            <a:r>
              <a:rPr lang="cs-CZ" dirty="0"/>
              <a:t>Přímá antikoagulancia v první linii léčby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47270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E82754-32CA-47F9-AF48-334945D94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Zatím pouze dvě molekuly </a:t>
            </a:r>
            <a:r>
              <a:rPr lang="cs-CZ" dirty="0" err="1"/>
              <a:t>NOACs</a:t>
            </a:r>
            <a:r>
              <a:rPr lang="cs-CZ" dirty="0"/>
              <a:t> v první linii 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224048B9-D46B-41BA-9AA0-AD2ADF74115D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56386360"/>
              </p:ext>
            </p:extLst>
          </p:nvPr>
        </p:nvGraphicFramePr>
        <p:xfrm>
          <a:off x="457200" y="993775"/>
          <a:ext cx="8280400" cy="360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D548784-D077-4FF4-AD15-299E1E5B2D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www.sukl.cz</a:t>
            </a:r>
          </a:p>
        </p:txBody>
      </p:sp>
    </p:spTree>
    <p:extLst>
      <p:ext uri="{BB962C8B-B14F-4D97-AF65-F5344CB8AC3E}">
        <p14:creationId xmlns:p14="http://schemas.microsoft.com/office/powerpoint/2010/main" val="554266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B556C2-5165-4C27-8C5A-14E4B3874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40339"/>
            <a:ext cx="9144000" cy="720000"/>
          </a:xfrm>
        </p:spPr>
        <p:txBody>
          <a:bodyPr/>
          <a:lstStyle/>
          <a:p>
            <a:r>
              <a:rPr lang="cs-CZ" dirty="0" err="1"/>
              <a:t>Disclosures</a:t>
            </a:r>
            <a:r>
              <a:rPr lang="cs-CZ" dirty="0"/>
              <a:t>: </a:t>
            </a:r>
            <a:br>
              <a:rPr lang="cs-CZ" dirty="0"/>
            </a:br>
            <a:r>
              <a:rPr lang="cs-CZ" dirty="0"/>
              <a:t>Prezentace je podpořena firmou </a:t>
            </a:r>
            <a:r>
              <a:rPr lang="cs-CZ" dirty="0" err="1"/>
              <a:t>Boehringer-Ingelheim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8063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AF4002-F9F2-42E3-B13A-7BD930A1D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noProof="0" dirty="0"/>
              <a:t>Přímá antikoagulancia v první linii:                              Úhradové podmínky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4B5F64-59D7-42C7-AE70-BA6500265BF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180975" indent="-180975"/>
            <a:r>
              <a:rPr lang="cs-CZ" sz="1200" b="1" noProof="0" dirty="0"/>
              <a:t>Od začátku dubna bude tedy možné předepisovat dva léčivé přípravky nově diagnostikovaným pacientům s nevalvulární fibrilací síní (FS), nebo je převést např. z léčby </a:t>
            </a:r>
            <a:r>
              <a:rPr lang="cs-CZ" sz="1200" b="1" noProof="0" dirty="0" err="1"/>
              <a:t>warfarinem</a:t>
            </a:r>
            <a:r>
              <a:rPr lang="cs-CZ" sz="1200" b="1" noProof="0" dirty="0"/>
              <a:t>, bez nutnosti prokazovat kontraindikaci warfarinu.</a:t>
            </a:r>
          </a:p>
          <a:p>
            <a:pPr marL="180975" indent="-180975"/>
            <a:endParaRPr lang="cs-CZ" sz="1200" b="1" noProof="0" dirty="0"/>
          </a:p>
          <a:p>
            <a:pPr marL="180975" indent="-180975"/>
            <a:r>
              <a:rPr lang="cs-CZ" sz="1200" b="1" noProof="0" dirty="0"/>
              <a:t>Nové znění úhradových podmínek ve výše uvedené indikaci od 1. 4. 2021:</a:t>
            </a:r>
          </a:p>
          <a:p>
            <a:pPr marL="180975" indent="-180975"/>
            <a:r>
              <a:rPr lang="cs-CZ" sz="1200" noProof="0" dirty="0"/>
              <a:t>P: Přípravky jsou hrazeny na základě preskripce internisty, neurologa, kardiologa, </a:t>
            </a:r>
            <a:r>
              <a:rPr lang="cs-CZ" sz="1200" noProof="0" dirty="0" err="1"/>
              <a:t>angiologa</a:t>
            </a:r>
            <a:r>
              <a:rPr lang="cs-CZ" sz="1200" noProof="0" dirty="0"/>
              <a:t>, hematologa, ortopeda, chirurga a geriatra v indikacích:</a:t>
            </a:r>
          </a:p>
          <a:p>
            <a:pPr marL="180975" lvl="0" indent="-180975">
              <a:buFont typeface="+mj-lt"/>
              <a:buAutoNum type="arabicPeriod"/>
            </a:pPr>
            <a:r>
              <a:rPr lang="cs-CZ" sz="1200" b="1" noProof="0" dirty="0"/>
              <a:t>Prevence cévní mozkové příhody a systémové embolie u dospělých pacientů s nevalvulární fibrilací </a:t>
            </a:r>
            <a:r>
              <a:rPr lang="cs-CZ" sz="1200" noProof="0" dirty="0"/>
              <a:t>síní indikovaných k antikoagulační léčbě, a to:</a:t>
            </a:r>
          </a:p>
          <a:p>
            <a:pPr marL="355600" lvl="1" indent="-174625">
              <a:buFont typeface="+mj-lt"/>
              <a:buAutoNum type="alphaLcParenR"/>
            </a:pPr>
            <a:r>
              <a:rPr lang="cs-CZ" sz="1200" b="1" noProof="0" dirty="0"/>
              <a:t>v sekundární prevenci </a:t>
            </a:r>
            <a:r>
              <a:rPr lang="cs-CZ" sz="1200" noProof="0" dirty="0"/>
              <a:t>(tj. po cévní mozkové příhodě, tranzitorní ischemické atace nebo systémové embolizaci)</a:t>
            </a:r>
          </a:p>
          <a:p>
            <a:pPr marL="355600" lvl="1" indent="-174625">
              <a:buFont typeface="+mj-lt"/>
              <a:buAutoNum type="alphaLcParenR"/>
            </a:pPr>
            <a:r>
              <a:rPr lang="cs-CZ" sz="1200" b="1" noProof="0" dirty="0"/>
              <a:t>v primární prevenci </a:t>
            </a:r>
            <a:r>
              <a:rPr lang="cs-CZ" sz="1200" b="1" noProof="0" dirty="0">
                <a:solidFill>
                  <a:srgbClr val="FF0000"/>
                </a:solidFill>
              </a:rPr>
              <a:t>za předpokladu přítomnosti jednoho nebo více z následujících rizikových faktorů: Symptomatické srdeční selhání třídy II či vyšší dle klasifikace NYHA, věk vyšší nebo rovný 75 let, diabetes mellitus, hypertenze</a:t>
            </a:r>
            <a:r>
              <a:rPr lang="cs-CZ" sz="1200" noProof="0" dirty="0"/>
              <a:t>. V indikaci primární prevence TE komplikací FS je nutné striktně dodržovat uvedená preskripční </a:t>
            </a:r>
            <a:r>
              <a:rPr lang="cs-CZ" sz="1200" noProof="0" dirty="0" err="1"/>
              <a:t>kriteria</a:t>
            </a:r>
            <a:r>
              <a:rPr lang="cs-CZ" sz="1200" noProof="0" dirty="0"/>
              <a:t>, rizikové faktory zaznamenat vždy do zdravotní dokumentace pacienta. </a:t>
            </a:r>
          </a:p>
          <a:p>
            <a:pPr marL="180975" indent="-180975"/>
            <a:endParaRPr lang="cs-CZ" sz="1200" noProof="0" dirty="0"/>
          </a:p>
          <a:p>
            <a:pPr marL="180975" indent="-180975"/>
            <a:r>
              <a:rPr lang="cs-CZ" sz="1200" noProof="0" dirty="0"/>
              <a:t>V indikaci léčba a sekundární prevence hluboké žilní trombózy nebo plicní embolie zůstává znění úhradových podmínek stejné.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2FAEE58-3630-47E0-BD53-27E65742E5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noProof="0" dirty="0"/>
              <a:t>Zdroj: Dopis lékařům – změna úhradových podmínek</a:t>
            </a:r>
            <a:r>
              <a:rPr lang="cs-CZ" dirty="0"/>
              <a:t>; BI </a:t>
            </a:r>
            <a:r>
              <a:rPr lang="cs-CZ" dirty="0" err="1"/>
              <a:t>internal</a:t>
            </a:r>
            <a:r>
              <a:rPr lang="cs-CZ" dirty="0"/>
              <a:t> </a:t>
            </a:r>
            <a:r>
              <a:rPr lang="cs-CZ" dirty="0" err="1"/>
              <a:t>number</a:t>
            </a:r>
            <a:r>
              <a:rPr lang="cs-CZ" dirty="0"/>
              <a:t> PC-CZ-101340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19160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FDB9B2-3EB3-446F-A66A-2268A6C57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Trendy VKA x </a:t>
            </a:r>
            <a:r>
              <a:rPr lang="cs-CZ" dirty="0" err="1"/>
              <a:t>NOACs</a:t>
            </a:r>
            <a:r>
              <a:rPr lang="cs-CZ" dirty="0"/>
              <a:t> 2021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C1752FE8-2A58-4164-8BC6-AC442AE7A6F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395" y="1307892"/>
            <a:ext cx="6878010" cy="2981741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21D3AE3-64A4-4B58-852E-5E6798FADB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Zdroj: AIFP</a:t>
            </a:r>
          </a:p>
        </p:txBody>
      </p:sp>
    </p:spTree>
    <p:extLst>
      <p:ext uri="{BB962C8B-B14F-4D97-AF65-F5344CB8AC3E}">
        <p14:creationId xmlns:p14="http://schemas.microsoft.com/office/powerpoint/2010/main" val="2551980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ABF91E-6E14-4879-BF46-800F34D38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VII: Další důležitý faktor: </a:t>
            </a:r>
            <a:br>
              <a:rPr lang="cs-CZ" noProof="0" dirty="0"/>
            </a:br>
            <a:r>
              <a:rPr lang="cs-CZ" noProof="0" dirty="0"/>
              <a:t>Bezpečnost léčby</a:t>
            </a:r>
          </a:p>
        </p:txBody>
      </p:sp>
    </p:spTree>
    <p:extLst>
      <p:ext uri="{BB962C8B-B14F-4D97-AF65-F5344CB8AC3E}">
        <p14:creationId xmlns:p14="http://schemas.microsoft.com/office/powerpoint/2010/main" val="2419832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F87F50-2743-4942-AB2D-318F60A35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noProof="0"/>
              <a:t>Pokles renálních funkcí po 30 měsících byl významně nižší u obou dávek dabigatranu vs. warfarin</a:t>
            </a:r>
            <a:endParaRPr lang="cs-CZ" noProof="0" dirty="0"/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5AC78121-4EAD-064E-863D-84A8F413F46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/>
        </p:blipFill>
        <p:spPr>
          <a:xfrm>
            <a:off x="860895" y="993775"/>
            <a:ext cx="7473009" cy="3609975"/>
          </a:xfrm>
        </p:spPr>
      </p:pic>
      <p:sp>
        <p:nvSpPr>
          <p:cNvPr id="3" name="Zástupný symbol pro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sz="800" dirty="0"/>
              <a:t>*Podle rovnice CKD-EPI, </a:t>
            </a:r>
            <a:r>
              <a:rPr lang="cs-CZ" sz="800" dirty="0" err="1"/>
              <a:t>eGFR</a:t>
            </a:r>
            <a:r>
              <a:rPr lang="cs-CZ" sz="800" dirty="0"/>
              <a:t> - odhadovaná glomerulární filtrace</a:t>
            </a:r>
          </a:p>
          <a:p>
            <a:r>
              <a:rPr lang="cs-CZ" sz="800" b="1" dirty="0"/>
              <a:t>CKD-EPI </a:t>
            </a:r>
            <a:r>
              <a:rPr lang="cs-CZ" sz="800" dirty="0"/>
              <a:t>= </a:t>
            </a:r>
            <a:r>
              <a:rPr lang="cs-CZ" sz="800" dirty="0" err="1"/>
              <a:t>Chronic</a:t>
            </a:r>
            <a:r>
              <a:rPr lang="cs-CZ" sz="800" dirty="0"/>
              <a:t> </a:t>
            </a:r>
            <a:r>
              <a:rPr lang="cs-CZ" sz="800" dirty="0" err="1"/>
              <a:t>Kidney</a:t>
            </a:r>
            <a:r>
              <a:rPr lang="cs-CZ" sz="800" dirty="0"/>
              <a:t> </a:t>
            </a:r>
            <a:r>
              <a:rPr lang="cs-CZ" sz="800" dirty="0" err="1"/>
              <a:t>Disease</a:t>
            </a:r>
            <a:r>
              <a:rPr lang="cs-CZ" sz="800" dirty="0"/>
              <a:t> Epidemiology </a:t>
            </a:r>
            <a:r>
              <a:rPr lang="cs-CZ" sz="800" dirty="0" err="1"/>
              <a:t>Collaboration</a:t>
            </a:r>
            <a:r>
              <a:rPr lang="cs-CZ" sz="800" dirty="0"/>
              <a:t>; </a:t>
            </a:r>
            <a:r>
              <a:rPr lang="cs-CZ" sz="800" b="1" dirty="0"/>
              <a:t>HR</a:t>
            </a:r>
            <a:r>
              <a:rPr lang="cs-CZ" sz="800" dirty="0"/>
              <a:t> = hazard ratio; </a:t>
            </a:r>
            <a:r>
              <a:rPr lang="cs-CZ" sz="800" b="1" dirty="0"/>
              <a:t>SE</a:t>
            </a:r>
            <a:r>
              <a:rPr lang="cs-CZ" sz="800" dirty="0"/>
              <a:t> = směrodatná odchylka</a:t>
            </a:r>
          </a:p>
          <a:p>
            <a:r>
              <a:rPr lang="cs-CZ" sz="800" dirty="0"/>
              <a:t>Böhm M et al. JACC. VOL. 65, NO. 23, 2015: 2481-93</a:t>
            </a:r>
          </a:p>
        </p:txBody>
      </p:sp>
    </p:spTree>
    <p:extLst>
      <p:ext uri="{BB962C8B-B14F-4D97-AF65-F5344CB8AC3E}">
        <p14:creationId xmlns:p14="http://schemas.microsoft.com/office/powerpoint/2010/main" val="2304574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61039F-02BA-4D6B-9F07-02BC935C5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Subanalýza</a:t>
            </a:r>
            <a:r>
              <a:rPr lang="cs-CZ" dirty="0"/>
              <a:t> studie RE-VERSE AD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A87C0D7D-27A8-42F8-BCF6-E12B06956E8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2549484" y="993775"/>
            <a:ext cx="4095832" cy="360997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7D6522C-2B1A-4DC3-85A9-8000A6FB08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 err="1"/>
              <a:t>Levy</a:t>
            </a:r>
            <a:r>
              <a:rPr lang="cs-CZ" dirty="0"/>
              <a:t> J H. Ann </a:t>
            </a:r>
            <a:r>
              <a:rPr lang="cs-CZ" dirty="0" err="1"/>
              <a:t>Surg</a:t>
            </a:r>
            <a:r>
              <a:rPr lang="cs-CZ" dirty="0"/>
              <a:t> 2021:274:e204-e211.</a:t>
            </a:r>
          </a:p>
        </p:txBody>
      </p:sp>
    </p:spTree>
    <p:extLst>
      <p:ext uri="{BB962C8B-B14F-4D97-AF65-F5344CB8AC3E}">
        <p14:creationId xmlns:p14="http://schemas.microsoft.com/office/powerpoint/2010/main" val="3702829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F87F50-2743-4942-AB2D-318F60A35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noProof="0" dirty="0"/>
              <a:t>Specifické </a:t>
            </a:r>
            <a:r>
              <a:rPr lang="cs-CZ" noProof="0" dirty="0" err="1"/>
              <a:t>antidotum</a:t>
            </a:r>
            <a:r>
              <a:rPr lang="cs-CZ" noProof="0" dirty="0"/>
              <a:t> </a:t>
            </a:r>
            <a:r>
              <a:rPr lang="cs-CZ" noProof="0" dirty="0" err="1"/>
              <a:t>Praxbind</a:t>
            </a:r>
            <a:r>
              <a:rPr lang="cs-CZ" noProof="0" dirty="0"/>
              <a:t>®</a:t>
            </a:r>
            <a:br>
              <a:rPr lang="cs-CZ" noProof="0" dirty="0"/>
            </a:br>
            <a:r>
              <a:rPr lang="cs-CZ" noProof="0" dirty="0"/>
              <a:t>je dostupné ve více než 100 nemocnicích v ČR*</a:t>
            </a:r>
          </a:p>
        </p:txBody>
      </p:sp>
      <p:sp>
        <p:nvSpPr>
          <p:cNvPr id="9" name="Podnadpis 8">
            <a:extLst>
              <a:ext uri="{FF2B5EF4-FFF2-40B4-BE49-F238E27FC236}">
                <a16:creationId xmlns:a16="http://schemas.microsoft.com/office/drawing/2014/main" id="{D26FEC1B-B272-A143-8360-8C65B99E14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9624" y="4665598"/>
            <a:ext cx="4679571" cy="377429"/>
          </a:xfrm>
        </p:spPr>
        <p:txBody>
          <a:bodyPr/>
          <a:lstStyle/>
          <a:p>
            <a:r>
              <a:rPr lang="cs-CZ" sz="800" b="1" noProof="0" dirty="0"/>
              <a:t>Seznam nemocnic s kontakty na oddělení, kde je </a:t>
            </a:r>
            <a:r>
              <a:rPr lang="cs-CZ" sz="800" b="1" noProof="0" dirty="0" err="1"/>
              <a:t>Praxbind</a:t>
            </a:r>
            <a:r>
              <a:rPr lang="cs-CZ" sz="800" b="1" noProof="0" dirty="0"/>
              <a:t> umístěn naleznete na níže uvedených stránkách:</a:t>
            </a:r>
          </a:p>
          <a:p>
            <a:r>
              <a:rPr lang="cs-CZ" sz="800" noProof="0" dirty="0"/>
              <a:t>https://csth.cz/</a:t>
            </a:r>
            <a:r>
              <a:rPr lang="cs-CZ" sz="800" noProof="0" dirty="0" err="1"/>
              <a:t>wp-content</a:t>
            </a:r>
            <a:r>
              <a:rPr lang="cs-CZ" sz="800" noProof="0" dirty="0"/>
              <a:t>/</a:t>
            </a:r>
            <a:r>
              <a:rPr lang="cs-CZ" sz="800" noProof="0" dirty="0" err="1"/>
              <a:t>uploads</a:t>
            </a:r>
            <a:r>
              <a:rPr lang="cs-CZ" sz="800" noProof="0" dirty="0"/>
              <a:t>/2018/05/Dostupnost-přípravku-Praxbind-v-ČR.pdf</a:t>
            </a:r>
          </a:p>
          <a:p>
            <a:r>
              <a:rPr lang="cs-CZ" sz="800" noProof="0" dirty="0"/>
              <a:t>http://wp.interna-cz.eu/</a:t>
            </a:r>
            <a:r>
              <a:rPr lang="cs-CZ" sz="800" noProof="0" dirty="0" err="1"/>
              <a:t>wp-content</a:t>
            </a:r>
            <a:r>
              <a:rPr lang="cs-CZ" sz="800" noProof="0" dirty="0"/>
              <a:t>/</a:t>
            </a:r>
            <a:r>
              <a:rPr lang="cs-CZ" sz="800" noProof="0" dirty="0" err="1"/>
              <a:t>uploads</a:t>
            </a:r>
            <a:r>
              <a:rPr lang="cs-CZ" sz="800" noProof="0" dirty="0"/>
              <a:t>/2019/03/Seznam-pracovišť-s-dostupným-</a:t>
            </a:r>
            <a:br>
              <a:rPr lang="cs-CZ" sz="800" noProof="0" dirty="0"/>
            </a:br>
            <a:r>
              <a:rPr lang="cs-CZ" sz="800" noProof="0" dirty="0"/>
              <a:t>antidotem-k-dabigatranu.pdf * Aktualizace k 1. 6. 2020</a:t>
            </a:r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A0E602E0-294C-4C46-975E-5BC2DD7E5F4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3"/>
          <a:srcRect l="2441" t="19650" r="2881" b="15684"/>
          <a:stretch/>
        </p:blipFill>
        <p:spPr>
          <a:xfrm>
            <a:off x="1954704" y="993775"/>
            <a:ext cx="5285392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62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016748-2A73-4288-BBA4-CB374E677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noProof="0" dirty="0" err="1"/>
              <a:t>Dabigatran</a:t>
            </a:r>
            <a:r>
              <a:rPr lang="cs-CZ" noProof="0" dirty="0"/>
              <a:t> nejen v první linii: Souhrn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D1A3D2CB-1F42-47EE-ACDE-AA64518816A0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021661111"/>
              </p:ext>
            </p:extLst>
          </p:nvPr>
        </p:nvGraphicFramePr>
        <p:xfrm>
          <a:off x="457200" y="993775"/>
          <a:ext cx="8280400" cy="360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Zástupný symbol pro text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800" i="0" spc="100" dirty="0">
                <a:ea typeface="Roboto Condensed Light" panose="02000000000000000000" pitchFamily="2" charset="0"/>
              </a:rPr>
              <a:t>Prof. Miloš </a:t>
            </a:r>
            <a:r>
              <a:rPr lang="en-US" sz="800" i="0" spc="100" dirty="0" err="1">
                <a:ea typeface="Roboto Condensed Light" panose="02000000000000000000" pitchFamily="2" charset="0"/>
              </a:rPr>
              <a:t>Táborský</a:t>
            </a:r>
            <a:r>
              <a:rPr lang="en-US" sz="800" i="0" spc="100" dirty="0">
                <a:ea typeface="Roboto Condensed Light" panose="02000000000000000000" pitchFamily="2" charset="0"/>
              </a:rPr>
              <a:t>, M.D., Ph.D., FESC, FACC, MBA</a:t>
            </a:r>
            <a:r>
              <a:rPr lang="cs-CZ" sz="800" i="0" dirty="0"/>
              <a:t>, University </a:t>
            </a:r>
            <a:r>
              <a:rPr lang="cs-CZ" sz="800" i="0" dirty="0" err="1"/>
              <a:t>Hospital</a:t>
            </a:r>
            <a:r>
              <a:rPr lang="cs-CZ" sz="800" i="0" dirty="0"/>
              <a:t> Olomouc</a:t>
            </a:r>
            <a:endParaRPr lang="en-US" sz="800" i="0" spc="100" dirty="0">
              <a:ea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752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8D85903-BAF3-4CCB-8BEA-0DD710A55B0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100473"/>
            <a:ext cx="8280000" cy="4503027"/>
          </a:xfrm>
        </p:spPr>
        <p:txBody>
          <a:bodyPr numCol="2"/>
          <a:lstStyle/>
          <a:p>
            <a:pPr marL="0" indent="0">
              <a:buNone/>
            </a:pP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*Všimněte si prosím změny v informacích o léčivém přípravku.</a:t>
            </a:r>
            <a:br>
              <a:rPr lang="en-US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</a:rPr>
              <a:t>Zkrácená informace o přípravku PRADAXA</a:t>
            </a:r>
            <a:r>
              <a:rPr lang="cs-CZ" sz="600" baseline="30000" dirty="0">
                <a:latin typeface="Arial" panose="020B060402020202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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</a:rPr>
              <a:t>:  </a:t>
            </a:r>
            <a:br>
              <a:rPr lang="en-US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</a:rPr>
              <a:t>Složení: </a:t>
            </a:r>
            <a:r>
              <a:rPr lang="cs-CZ" sz="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Jedna tvrdá tobolka obsahuje 75/110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/150mg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dabigatranum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etexilatum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</a:rPr>
              <a:t> Indikace: </a:t>
            </a:r>
            <a:r>
              <a:rPr lang="cs-CZ" sz="600" u="sng" dirty="0">
                <a:latin typeface="Arial" panose="020B0604020202020204" pitchFamily="34" charset="0"/>
                <a:ea typeface="Times New Roman" panose="02020603050405020304" pitchFamily="18" charset="0"/>
              </a:rPr>
              <a:t>Primární prevence žilních tromboembolických příhod u dospělých pacientů, kteří podstoupili elektivní totální náhradu kyčelního nebo kolenního kloubu (</a:t>
            </a:r>
            <a:r>
              <a:rPr lang="cs-CZ" sz="600" u="sng" dirty="0" err="1">
                <a:latin typeface="Arial" panose="020B0604020202020204" pitchFamily="34" charset="0"/>
                <a:ea typeface="Times New Roman" panose="02020603050405020304" pitchFamily="18" charset="0"/>
              </a:rPr>
              <a:t>pVTEp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</a:rPr>
              <a:t>). </a:t>
            </a:r>
            <a:r>
              <a:rPr lang="cs-CZ" sz="600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Prevence cévní mozkové příhody a systémové embolie u dospělých pacientů s nevalvulární fibrilací síní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 jedním nebo více rizikovými faktory jako je cévní mozková příhoda nebo tranzitorní ischemická ataka (TIA) v anamnéze; věk 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75 let; srdeční selhání (NYHA třída 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II); diabetes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mellitus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hypertenze (SPAF). </a:t>
            </a:r>
            <a:r>
              <a:rPr lang="cs-CZ" sz="600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Léčba hluboké žilní trombózy (DVT) a plicní embolie (PE) a prevence </a:t>
            </a:r>
            <a:r>
              <a:rPr lang="cs-CZ" sz="600" u="sng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rekurence</a:t>
            </a:r>
            <a:r>
              <a:rPr lang="cs-CZ" sz="600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DVT a PE u dospělých pacientů.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*Léčba žilních tromboembolických příhod (VTE) a prevence recidivujících VTE u pediatrických pacientů od narození do 18 let věku. 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</a:rPr>
              <a:t>Dávkování a způsob podání: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</a:rPr>
              <a:t>pVTEp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</a:rPr>
              <a:t>: Doporučená dávka je 220 mg 1x denně. Perorální léčbu je třeba zahájit během 1 - 4 hodin po ukončení operace podáním 1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</a:rPr>
              <a:t>tob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</a:rPr>
              <a:t>. po 110 mg, poté je nutno pokračovat 2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</a:rPr>
              <a:t>tob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</a:rPr>
              <a:t>. 1x denně po celkovou dobu 10 dní po elektivní náhradě kolenního kloubu a 28 - 35 dní po náhradě kyčelního kloubu. Pro následující pacienty je doporučená denní dávka 150 mg, užívaná jednou denně ve formě 2 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</a:rPr>
              <a:t>tob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</a:rPr>
              <a:t>. po 75 mg: se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</a:rPr>
              <a:t>stř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</a:rPr>
              <a:t>. těžkou poruchou funkce ledvin (clearance kreatininu,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</a:rPr>
              <a:t>CrCL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</a:rPr>
              <a:t> 30 - 50 ml/min); současně užívají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</a:rPr>
              <a:t>verapamil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</a:rPr>
              <a:t>amiodaron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</a:rPr>
              <a:t>, chinidin; věk 75 let nebo starší. U pacientů se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</a:rPr>
              <a:t>stř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</a:rPr>
              <a:t>. těžkou poruchou funkce ledvin a současně léčených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</a:rPr>
              <a:t>verapamilem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</a:rPr>
              <a:t> zvážit snížení dávky na 75 mg denně. SPAF: 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Doporučená denní dávka je 300 mg (1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tob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po 150 mg 2 x denně). Léčba musí být dlouhodobá.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DVT/PE: Doporučená denní dávka je 300 mg (1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tob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po 150 mg 2 x denně) po léčbě parenterálním antikoagulanciem 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</a:rPr>
              <a:t>≥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 dní. Délka léčby je individuální po posouzení přínosu </a:t>
            </a:r>
            <a:r>
              <a:rPr lang="cs-CZ" sz="6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rizika léčby.*Léčba VTE a prevence recidivujících VTE u pediatrických pacientů: Doporučená dávka tobolek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dabigatran‑etexilátu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vychází z věku a tělesné hmotnosti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pacienta.Tobolku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polykat celou, neotvírat, protože tím může být zvýšeno riziko krvácení. Dávka 220 mg (1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tob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po 110 mg 2x denně) - věk 80 let a vyšší, současné užívání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verapamilu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Pro následující pacienty by měla být zvolena denní dávka přípravku 300 mg nebo 220 mg dle individuálního posouzení rizika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tromboembolie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nebo rizika krvácení: věk 75 - 80 let;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stř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těžká porucha funkce ledvin; gastritida, ezofagitida nebo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gastroezofageální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reflux; ostatní se zvýšeným rizikem krvácení. 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</a:rPr>
              <a:t>Funkce ledvin by měla být zhodnocena výpočtem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</a:rPr>
              <a:t>CrCL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</a:rPr>
              <a:t> před zahájením léčby, aby byli vyloučeni pacienti s těžkou poruchou funkce ledvin (tj.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</a:rPr>
              <a:t>CrCL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</a:rPr>
              <a:t> &lt; 30 ml/min).</a:t>
            </a:r>
            <a:r>
              <a:rPr lang="cs-CZ" sz="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</a:rPr>
              <a:t>U pediatrických pacientů s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</a:rPr>
              <a:t>eGFR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</a:rPr>
              <a:t> &lt; 50 ml/min/1,73 m</a:t>
            </a:r>
            <a:r>
              <a:rPr lang="cs-CZ" sz="6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</a:rPr>
              <a:t> je léčba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</a:rPr>
              <a:t>dabigatran‑etexilátem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</a:rPr>
              <a:t> kontraindikována. U pacientů léčených přípravkem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</a:rPr>
              <a:t>Pradaxa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</a:rPr>
              <a:t> by měla být funkce ledvin posouzena nejméně 1x ročně nebo častěji podle potřeby. *Kontraindikace: 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Hypersenzitivita na léčivou nebo pomocnou látku přípravku; těžká porucha funkce ledvin (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CrCL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 30 ml/min);*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eGFR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 50 ml/min/1,73 m</a:t>
            </a:r>
            <a:r>
              <a:rPr lang="cs-CZ" sz="600" baseline="30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 pediatrických pacientů; klinicky významné aktivní krvácení; organické léze nebo stavy, jestliže jsou považovány za významné rizikové faktory závažného krvácení. Mohou to být nedávné gastrointestinální ulcerace, přítomnost maligních nádorů s vysokým rizikem krvácení, nedávné poranění mozku nebo páteře, nedávný chirurgický výkon v oblasti mozku, páteře nebo oka, nedávné intrakraniální krvácení, známá přítomnost nebo podezření na jícnové varixy, arteriovenózní malformace, cévní aneurysmata nebo závažné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intraspinální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či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intracerebrální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cévní anomálie; souběžná léčba jinými antikoagulancii např. nefrakcionovaný heparin, nízkomolekulární hepariny, deriváty heparinu, perorální antikoagulancia kromě zvláštních situací, kdy dochází ke změně antikoagulační léčby nebo je nefrakcionovaný heparin podáván v dávkách nutných k udržení průchodnosti centrálních žilních nebo arteriálních katetrů; porucha funkce jater nebo jaterní onemocnění ovlivňující přežití; souběžná léčba systémově podávaným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ketokonazolem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cyklosporinem,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itrakonazolem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dronedaronem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fixní kombinací dávek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glekapreviru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pibrentasviru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umělá náhrada srdeční chlopně vyžadující antikoagulační léčbu. 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</a:rPr>
              <a:t>Zvláštní upozornění: Nedoporučuje se podávat pacientům s dvojnásobným zvýšením hodnot jaterních testů nad horní hranici normy.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Dabigatran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150 mg 2x denně byl spojen s vyšším výskytem závažných gastrointestinálních krvácení. Pozorováno u pacientů 75 let a starších. K prevenci možno podat PPI. 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</a:rPr>
              <a:t>Opatrně podávat u pacientů se zvýšeným rizikem krvácení. Faktory zvyšující riziko krvácení: věk ≥ 75 l.,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</a:rPr>
              <a:t>CrCL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</a:rPr>
              <a:t> 30 - 50ml/min., současné podávání inhibitorů glykoproteinu P (např.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</a:rPr>
              <a:t>amiodaronu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</a:rPr>
              <a:t>, chinidinu,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</a:rPr>
              <a:t>verapamilu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</a:rPr>
              <a:t>) *u pediatrických pacientů nebylo zkoumáno, ale může zvýšit riziko krvácení,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hmotnost &lt; 50 kg, ASA,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klopidogrel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tikagrelor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NSAID, SSRI, SNRI,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</a:rPr>
              <a:t> jiné léky ovlivňující hemostázu, poruchy koagulace, trombocytopenie, poruchy funkce trombocytů, nedávná biopsie, závažné zranění, bakteriální endokarditida. Akutní chirurgický a jiný výkon: léčbu dočasně přerušit; pokud je to možné, výkon odložit nejméně o 12 hod. Nedoporučuje se podávat u pacientů podstupujících anestezii s pooperačním ponecháním epidurálně zavedeného katetru. Interakce: 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Nefrakcionovaný heparin, nízkomolekulární heparin a deriváty heparinu, (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fondaparinux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desirudin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trombolytika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antagonisté vitamínu K,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rivaroxaban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nebo jiná perorální antikoagulancia, látky ovlivňující agregaci krevních destiček (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GPIIb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IIIa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tiklopidin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prasugrel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tikagrelor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dextran a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sulfinpyrazon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žádné nebo omezené zkušenosti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může být 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</a:rPr>
              <a:t>z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výšené riziko krvácení. Současné podávání ASA,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klopidogrelu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NSAID zvyšuje riziko krvácení.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Dabigatran‑etexilát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dabigatran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nejsou metabolizovány v systému cytochromu P450, proto nejsou předpokládány související lékové interakce. Inhibitory glykoproteinu P: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amiodaron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verapamil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chinidin,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ketokonazol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dronedaron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klarithromycin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tikagrelor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,*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posakonazol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pečlivé sledování, k identifikaci zvýšeného rizika krvácení možno použít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aPTT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dTT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testy. Vyhnout se současnému podávání se silnými induktory glykoproteinu P (třezalka tečkovaná,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karbamazepin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rifampicin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,*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fenytoin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</a:rPr>
              <a:t>Nežádoucí účinky: Nejčastěji hlášeným je krvácení. Hlášeny jako časté: hemoglobin snížený, abnormální jaterní funkce/funkční jaterní testy (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</a:rPr>
              <a:t>pVTEp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</a:rPr>
              <a:t>); anémie, bolest břicha, průjem, nauzea (SPAF); epistaxe, dyspepsie, gastrointestinální krvácení, kožní krvácení, urogenitální krvácení (SPAF, DVT/PE); rektální krvácení (DVT/PE); *anémie, trombocytopenie, vyrážka, kopřivka, hematom, epistaxe, průjem, dyspepsie, nauzea, refluxní choroba jícnu, zvracení, jaterní enzymy zvýšené, alopecie (VTE a prevence recidivujících VTE u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</a:rPr>
              <a:t>ped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</a:rPr>
              <a:t>. p). Zvláštní opatření pro uchovávání: Uchovávat v původním obalu, chránit před vlhkostí. Datum poslední revize textu: 11. 1. 2021 Držitel rozhodnutí o registraci: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</a:rPr>
              <a:t>Boehringer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</a:rPr>
              <a:t>Ingelheim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</a:rPr>
              <a:t> International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</a:rPr>
              <a:t>GmbH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</a:rPr>
              <a:t>Ingelheim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</a:rPr>
              <a:t>am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</a:rPr>
              <a:t>Rhein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</a:rPr>
              <a:t>, Německo. Registrační č.: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</a:rPr>
              <a:t>Pradaxa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</a:rPr>
              <a:t> 75 mg EU/1/08/442/001-002;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</a:rPr>
              <a:t>Pradaxa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</a:rPr>
              <a:t> 110 mg EU/1/08/442/005-007;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</a:rPr>
              <a:t>Pradaxa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</a:rPr>
              <a:t> 150 mg EU/1/08/442/011. Výdej pouze na lékařský předpis. Přípravek je částečně hrazen z prostředků veřejného zdravotního pojištění. Před podáním se seznamte s úplnou informací o přípravku. </a:t>
            </a:r>
            <a:br>
              <a:rPr lang="en-US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Boehringer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Ingelheim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spol. s r.o., Na Poříčí 1079/3a, 110 00 Praha 1; </a:t>
            </a:r>
            <a:r>
              <a:rPr lang="cs-CZ" sz="6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www.boehringer-ingelheim.cz</a:t>
            </a:r>
            <a:r>
              <a:rPr lang="cs-CZ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br>
              <a:rPr lang="en-US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6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MEDInfo.CZ@boehringer-ingelheim.com</a:t>
            </a:r>
            <a:br>
              <a:rPr lang="en-US" sz="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Zkrácená informace o přípravku </a:t>
            </a:r>
            <a:r>
              <a:rPr lang="cs-CZ" sz="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Praxbind</a:t>
            </a:r>
            <a:r>
              <a:rPr lang="cs-CZ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2,5 g/50 ml injekční/infuzní roztok:</a:t>
            </a:r>
            <a:br>
              <a:rPr lang="cs-CZ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Složení: 1 ml injekčního/infuzního roztoku obsahuje </a:t>
            </a:r>
            <a:r>
              <a:rPr lang="cs-CZ" sz="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idarucizumabum</a:t>
            </a:r>
            <a:r>
              <a:rPr lang="cs-CZ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50 mg. Jedna injekční lahvička obsahuje </a:t>
            </a:r>
            <a:r>
              <a:rPr lang="cs-CZ" sz="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idarucizumabum</a:t>
            </a:r>
            <a:r>
              <a:rPr lang="cs-CZ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2,5 g v 50 ml. </a:t>
            </a:r>
            <a:br>
              <a:rPr lang="cs-CZ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Léková forma: Injekční/infuzní roztok </a:t>
            </a:r>
            <a:br>
              <a:rPr lang="cs-CZ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Indikace: Specifický přípravek k reverzi účinku </a:t>
            </a:r>
            <a:r>
              <a:rPr lang="cs-CZ" sz="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dabigatranu</a:t>
            </a:r>
            <a:r>
              <a:rPr lang="cs-CZ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Je indikován u dospělých pacientů léčených přípravkem </a:t>
            </a:r>
            <a:r>
              <a:rPr lang="cs-CZ" sz="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Pradaxa</a:t>
            </a:r>
            <a:r>
              <a:rPr lang="cs-CZ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sz="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dabigatran-etexilát</a:t>
            </a:r>
            <a:r>
              <a:rPr lang="cs-CZ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v situacích, kdy je třeba urychleně zvrátit jeho antikoagulační účinky: při naléhavých chirurgických/urgentních výkonech, při život ohrožujícím nebo nekontrolovaném krvácení. </a:t>
            </a:r>
            <a:br>
              <a:rPr lang="cs-CZ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Dávkování a způsob podání: Omezeno pouze pro použití v nemocnici. Doporučená dávka je 5 g (2 x 2,5 g/50 ml). Podání druhé 5 g dávky lze zvážit v situacích: </a:t>
            </a:r>
            <a:r>
              <a:rPr lang="cs-CZ" sz="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rekurence</a:t>
            </a:r>
            <a:r>
              <a:rPr lang="cs-CZ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klinicky významného krvácení spolu s prodloužením doby srážení krve; pokud by potenciální obnovení krvácení bylo život ohrožující a zjistí se prodloužená doba srážení krve; pokud pacienti vyžadují další naléhavý chirurgický/urgentní výkon a vykazují prodlouženou dobu srážení krve. Relevantními koagulačními parametry jsou aktivovaný parciální tromboplastinový čas (</a:t>
            </a:r>
            <a:r>
              <a:rPr lang="cs-CZ" sz="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aPTT</a:t>
            </a:r>
            <a:r>
              <a:rPr lang="cs-CZ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cs-CZ" sz="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dilutovaný</a:t>
            </a:r>
            <a:r>
              <a:rPr lang="cs-CZ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trombinový čas (</a:t>
            </a:r>
            <a:r>
              <a:rPr lang="cs-CZ" sz="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dTT</a:t>
            </a:r>
            <a:r>
              <a:rPr lang="cs-CZ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nebo </a:t>
            </a:r>
            <a:r>
              <a:rPr lang="cs-CZ" sz="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ekarinový</a:t>
            </a:r>
            <a:r>
              <a:rPr lang="cs-CZ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koagulační čas (ECT). </a:t>
            </a:r>
            <a:r>
              <a:rPr lang="cs-CZ" sz="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Praxbind</a:t>
            </a:r>
            <a:r>
              <a:rPr lang="cs-CZ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(2 x 2,5 g/50 ml) se podává intravenózně jako dvě po sobě následující infuze, každá v délce 5 až 10 minut, nebo jako bolusová injekce. Pacienti s poruchou funkce ledvin, jater nebo ve věku ≥ 65 let nevyžadují žádnou úpravu dávky. Léčbu přípravkem </a:t>
            </a:r>
            <a:r>
              <a:rPr lang="cs-CZ" sz="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Pradaxa</a:t>
            </a:r>
            <a:r>
              <a:rPr lang="cs-CZ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cs-CZ" sz="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dabigatran-etexilát</a:t>
            </a:r>
            <a:r>
              <a:rPr lang="cs-CZ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lze znovu zahájit 24 hod. po podání přípravku </a:t>
            </a:r>
            <a:r>
              <a:rPr lang="cs-CZ" sz="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Praxbind</a:t>
            </a:r>
            <a:r>
              <a:rPr lang="cs-CZ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pokud je pacient klinicky stabilní a bylo dosaženo odpovídající hemostázy. Po podání přípravku lze kdykoli zahájit jinou antitrombotickou terapii (např. nízkomolekulární heparin), pokud je pacient klinicky stabilní a bylo dosaženo odpovídající hemostázy. </a:t>
            </a:r>
            <a:br>
              <a:rPr lang="cs-CZ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Kontraindikace: Žádné </a:t>
            </a:r>
            <a:br>
              <a:rPr lang="cs-CZ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Zvláštní upozornění: </a:t>
            </a:r>
            <a:r>
              <a:rPr lang="cs-CZ" sz="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Idarucizumab</a:t>
            </a:r>
            <a:r>
              <a:rPr lang="cs-CZ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nezruší účinky jiných antikoagulancií, lze kombinovat se standardními podpůrnými opatřeními. Obsahuje 4 g sorbitolu, riziko léčby přípravkem </a:t>
            </a:r>
            <a:r>
              <a:rPr lang="cs-CZ" sz="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Praxbind</a:t>
            </a:r>
            <a:r>
              <a:rPr lang="cs-CZ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u pacientů s hereditární intolerancí fruktózy musí zvážit oproti potenciálnímu přínosu léčby. Způsobuje přechodnou proteinurii jako fyziologickou reakci na nadbytek bílkovin procházejících ledvinami. Proteinurie nesvědčí o poškození ledvin.</a:t>
            </a:r>
            <a:br>
              <a:rPr lang="cs-CZ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Interakce: Klinicky relevantní interakce s jinými léčivými přípravky se považují za nepravděpodobné. Nežádoucí účinky: Žádné nebyly zjištěny. Zvláštní opatření pro uchovávání: V chladničce (2 °C – 8 °C); v původním obalu, aby byl přípravek chráněn před světlem, po otevření injekční lahvičky stabilita prokázána na dobu 6 hodin při pokojové teplotě. Neotevřenou injekční lahvičku lze před použitím uchovávat při pokojové teplotě (až do 30 °C) po dobu až 48 hodin, v původním obalu, chráněnou před světlem. Roztok nemá být vystaven světlu po dobu delší než 6 hodin. Datum poslední revize textu: 17. 9. 2020 </a:t>
            </a:r>
            <a:br>
              <a:rPr lang="cs-CZ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Držitel rozhodnutí o registraci: </a:t>
            </a:r>
            <a:r>
              <a:rPr lang="cs-CZ" sz="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Boehringer</a:t>
            </a:r>
            <a:r>
              <a:rPr lang="cs-CZ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Ingelheim</a:t>
            </a:r>
            <a:r>
              <a:rPr lang="cs-CZ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International </a:t>
            </a:r>
            <a:r>
              <a:rPr lang="cs-CZ" sz="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GmbH</a:t>
            </a:r>
            <a:r>
              <a:rPr lang="cs-CZ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Ingelheim</a:t>
            </a:r>
            <a:r>
              <a:rPr lang="cs-CZ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</a:t>
            </a:r>
            <a:r>
              <a:rPr lang="cs-CZ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Rhein</a:t>
            </a:r>
            <a:r>
              <a:rPr lang="cs-CZ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Německo </a:t>
            </a:r>
            <a:br>
              <a:rPr lang="cs-CZ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Registrační č.: EU/1/15/1056/001 </a:t>
            </a:r>
            <a:br>
              <a:rPr lang="cs-CZ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Výdej pouze na lékařský předpis. Léčivý přípravek </a:t>
            </a:r>
            <a:r>
              <a:rPr lang="cs-CZ" sz="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Praxbind</a:t>
            </a:r>
            <a:r>
              <a:rPr lang="cs-CZ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hrazen z veřejného zdravotního pojištění jako nemocniční léčivý přípravek na základě zařazení do seznamů </a:t>
            </a:r>
            <a:r>
              <a:rPr lang="cs-CZ" sz="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NLéky</a:t>
            </a:r>
            <a:r>
              <a:rPr lang="cs-CZ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(VZP) a NHVLP (SZP). Před podáním se seznamte s úplnou informací o přípravku. </a:t>
            </a:r>
            <a:br>
              <a:rPr lang="cs-CZ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600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33C5E1E-17EA-4A7F-965D-CA9D34C5FE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75"/>
              </a:spcBef>
              <a:defRPr/>
            </a:pPr>
            <a:r>
              <a:rPr lang="cs-CZ" sz="700" dirty="0" err="1"/>
              <a:t>Boehringer</a:t>
            </a:r>
            <a:r>
              <a:rPr lang="cs-CZ" sz="700" dirty="0"/>
              <a:t> </a:t>
            </a:r>
            <a:r>
              <a:rPr lang="cs-CZ" sz="700" dirty="0" err="1"/>
              <a:t>Ingelheim</a:t>
            </a:r>
            <a:r>
              <a:rPr lang="cs-CZ" sz="700" dirty="0"/>
              <a:t>, spol. s r.o., Na Poříčí 1079/3a, 110 00 Praha 1.</a:t>
            </a:r>
          </a:p>
          <a:p>
            <a:pPr>
              <a:lnSpc>
                <a:spcPct val="120000"/>
              </a:lnSpc>
              <a:spcBef>
                <a:spcPts val="75"/>
              </a:spcBef>
              <a:defRPr/>
            </a:pPr>
            <a:r>
              <a:rPr lang="cs-CZ" sz="700" b="1" dirty="0"/>
              <a:t>www.boehringer-ingelheim.cz</a:t>
            </a:r>
            <a:endParaRPr lang="cs-CZ" sz="700" dirty="0"/>
          </a:p>
          <a:p>
            <a:pPr>
              <a:lnSpc>
                <a:spcPct val="120000"/>
              </a:lnSpc>
              <a:spcBef>
                <a:spcPts val="75"/>
              </a:spcBef>
              <a:defRPr/>
            </a:pPr>
            <a:r>
              <a:rPr lang="cs-CZ" sz="700" b="1" dirty="0"/>
              <a:t>MEDInfo.CZ@boehringer-ingelheim.com</a:t>
            </a:r>
            <a:endParaRPr lang="cs-CZ" sz="700" dirty="0"/>
          </a:p>
          <a:p>
            <a:endParaRPr lang="cs-CZ" sz="700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1764E972-34AB-4EB8-BB23-B32F520EEDDE}"/>
              </a:ext>
            </a:extLst>
          </p:cNvPr>
          <p:cNvSpPr/>
          <p:nvPr/>
        </p:nvSpPr>
        <p:spPr>
          <a:xfrm>
            <a:off x="7928602" y="4311383"/>
            <a:ext cx="87716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>
                <a:solidFill>
                  <a:srgbClr val="303030"/>
                </a:solidFill>
                <a:latin typeface="Arial" panose="020B0604020202020204" pitchFamily="34" charset="0"/>
              </a:rPr>
              <a:t>PC-CZ-101735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2854361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Ã½sledek obrÃ¡zku pro artificial intellig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19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419" y="3534501"/>
            <a:ext cx="1842912" cy="646248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81875" y="1100839"/>
            <a:ext cx="491276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2700" spc="100" dirty="0">
                <a:solidFill>
                  <a:schemeClr val="bg1"/>
                </a:solidFill>
                <a:ea typeface="Roboto Condensed Light" panose="02000000000000000000" pitchFamily="2" charset="0"/>
              </a:rPr>
              <a:t>Thank you for your attention</a:t>
            </a:r>
          </a:p>
          <a:p>
            <a:pPr algn="ctr">
              <a:spcBef>
                <a:spcPts val="300"/>
              </a:spcBef>
            </a:pPr>
            <a:r>
              <a:rPr lang="en-US" sz="1125" spc="100" dirty="0">
                <a:solidFill>
                  <a:schemeClr val="bg1"/>
                </a:solidFill>
                <a:ea typeface="Roboto Condensed Light" panose="02000000000000000000" pitchFamily="2" charset="0"/>
              </a:rPr>
              <a:t>University Hospital Olomouc</a:t>
            </a:r>
          </a:p>
          <a:p>
            <a:pPr algn="ctr">
              <a:spcBef>
                <a:spcPts val="300"/>
              </a:spcBef>
            </a:pPr>
            <a:endParaRPr lang="en-US" sz="1125" spc="100" dirty="0">
              <a:solidFill>
                <a:schemeClr val="bg1"/>
              </a:solidFill>
              <a:ea typeface="Roboto Condensed Light" panose="02000000000000000000" pitchFamily="2" charset="0"/>
            </a:endParaRPr>
          </a:p>
          <a:p>
            <a:pPr algn="ctr">
              <a:spcBef>
                <a:spcPts val="300"/>
              </a:spcBef>
            </a:pPr>
            <a:r>
              <a:rPr lang="en-US" sz="1125" spc="100" dirty="0">
                <a:solidFill>
                  <a:schemeClr val="bg1"/>
                </a:solidFill>
                <a:ea typeface="Roboto Condensed Light" panose="02000000000000000000" pitchFamily="2" charset="0"/>
              </a:rPr>
              <a:t>Prof. </a:t>
            </a:r>
            <a:r>
              <a:rPr lang="en-US" sz="1125" spc="100" dirty="0" err="1">
                <a:solidFill>
                  <a:schemeClr val="bg1"/>
                </a:solidFill>
                <a:ea typeface="Roboto Condensed Light" panose="02000000000000000000" pitchFamily="2" charset="0"/>
              </a:rPr>
              <a:t>Miloš</a:t>
            </a:r>
            <a:r>
              <a:rPr lang="en-US" sz="1125" spc="100" dirty="0">
                <a:solidFill>
                  <a:schemeClr val="bg1"/>
                </a:solidFill>
                <a:ea typeface="Roboto Condensed Light" panose="02000000000000000000" pitchFamily="2" charset="0"/>
              </a:rPr>
              <a:t> </a:t>
            </a:r>
            <a:r>
              <a:rPr lang="en-US" sz="1125" spc="100" dirty="0" err="1">
                <a:solidFill>
                  <a:schemeClr val="bg1"/>
                </a:solidFill>
                <a:ea typeface="Roboto Condensed Light" panose="02000000000000000000" pitchFamily="2" charset="0"/>
              </a:rPr>
              <a:t>Táborský</a:t>
            </a:r>
            <a:r>
              <a:rPr lang="en-US" sz="1125" spc="100" dirty="0">
                <a:solidFill>
                  <a:schemeClr val="bg1"/>
                </a:solidFill>
                <a:ea typeface="Roboto Condensed Light" panose="02000000000000000000" pitchFamily="2" charset="0"/>
              </a:rPr>
              <a:t>, M.D., Ph.D., FESC, FACC, MBA</a:t>
            </a:r>
          </a:p>
          <a:p>
            <a:pPr algn="ctr">
              <a:spcBef>
                <a:spcPts val="300"/>
              </a:spcBef>
            </a:pPr>
            <a:r>
              <a:rPr lang="en-US" sz="1125" spc="100" dirty="0">
                <a:solidFill>
                  <a:schemeClr val="bg1"/>
                </a:solidFill>
                <a:ea typeface="Roboto Condensed Light" panose="02000000000000000000" pitchFamily="2" charset="0"/>
                <a:hlinkClick r:id="rId4"/>
              </a:rPr>
              <a:t>Milos.Taborsky@fnol.cz</a:t>
            </a:r>
            <a:endParaRPr lang="en-US" sz="1125" spc="100" dirty="0">
              <a:solidFill>
                <a:schemeClr val="bg1"/>
              </a:solidFill>
              <a:ea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115194"/>
      </p:ext>
    </p:extLst>
  </p:cSld>
  <p:clrMapOvr>
    <a:masterClrMapping/>
  </p:clrMapOvr>
  <p:transition spd="slow">
    <p:wipe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BCF1DD-7BF4-40DF-8E8B-1C778598C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noProof="0"/>
              <a:t>Ekonomické aspekty změny úhradových podmínek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cs-CZ" sz="2400" dirty="0"/>
              <a:t>V souvislosti s uvolněním přípravků do 1. linie dojde ke snížení úhrady o více než 20%, maximální doplatek pro pacienta na měsíční léčbu nepřesáhne 75 Kč.</a:t>
            </a:r>
          </a:p>
          <a:p>
            <a:endParaRPr lang="cs-CZ" sz="2400" dirty="0"/>
          </a:p>
          <a:p>
            <a:r>
              <a:rPr lang="cs-CZ" sz="2400" b="1" dirty="0">
                <a:solidFill>
                  <a:srgbClr val="C00000"/>
                </a:solidFill>
              </a:rPr>
              <a:t>Závěr: Znamená to tedy dostupnost pro výrazně vyšší počet indikovaných pacientů napříč ČR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3372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4B3D5C-F0D7-43C8-9F0C-0518CBA83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I: Principy a indikace protisrážlivé léčby</a:t>
            </a:r>
          </a:p>
        </p:txBody>
      </p:sp>
    </p:spTree>
    <p:extLst>
      <p:ext uri="{BB962C8B-B14F-4D97-AF65-F5344CB8AC3E}">
        <p14:creationId xmlns:p14="http://schemas.microsoft.com/office/powerpoint/2010/main" val="422388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2DC531-2579-4CCD-B037-FA346B212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839"/>
            <a:ext cx="8280000" cy="477029"/>
          </a:xfrm>
        </p:spPr>
        <p:txBody>
          <a:bodyPr>
            <a:normAutofit fontScale="90000"/>
          </a:bodyPr>
          <a:lstStyle/>
          <a:p>
            <a:r>
              <a:rPr lang="cs-CZ" dirty="0"/>
              <a:t>Obecné principy protisrážlivé léčby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A76EE1C-237B-46E1-9F9D-146C9197E4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Zdroj: escardio.org</a:t>
            </a:r>
          </a:p>
        </p:txBody>
      </p:sp>
      <p:pic>
        <p:nvPicPr>
          <p:cNvPr id="5" name="Snímek obrazovky 2021-03-06 v 13.46.22.png">
            <a:extLst>
              <a:ext uri="{FF2B5EF4-FFF2-40B4-BE49-F238E27FC236}">
                <a16:creationId xmlns:a16="http://schemas.microsoft.com/office/drawing/2014/main" id="{E48A37E5-0825-43FB-AD7D-A7C521794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688" y="630961"/>
            <a:ext cx="5790896" cy="4025607"/>
          </a:xfrm>
          <a:prstGeom prst="rect">
            <a:avLst/>
          </a:prstGeom>
          <a:ln w="12700">
            <a:noFill/>
            <a:miter lim="4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31A03D10-AA16-4F05-A68F-C8741C77068D}"/>
              </a:ext>
            </a:extLst>
          </p:cNvPr>
          <p:cNvSpPr/>
          <p:nvPr/>
        </p:nvSpPr>
        <p:spPr>
          <a:xfrm>
            <a:off x="438715" y="571808"/>
            <a:ext cx="7675045" cy="1999942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9719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F00092-5D09-42CB-B83A-A20D0489A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1150"/>
            <a:ext cx="9144000" cy="457200"/>
          </a:xfrm>
        </p:spPr>
        <p:txBody>
          <a:bodyPr>
            <a:normAutofit fontScale="90000"/>
          </a:bodyPr>
          <a:lstStyle/>
          <a:p>
            <a:r>
              <a:rPr lang="cs-CZ" dirty="0"/>
              <a:t>Současné indikace přímo působících protisrážlivých léků 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931ED344-2336-4825-ABA8-B8E732AB34D7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528777365"/>
              </p:ext>
            </p:extLst>
          </p:nvPr>
        </p:nvGraphicFramePr>
        <p:xfrm>
          <a:off x="457200" y="993775"/>
          <a:ext cx="8280400" cy="360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82253F-5DAF-40B1-96F5-E1C35FB011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Miloš Táborský, FN Olomouc</a:t>
            </a:r>
          </a:p>
        </p:txBody>
      </p:sp>
    </p:spTree>
    <p:extLst>
      <p:ext uri="{BB962C8B-B14F-4D97-AF65-F5344CB8AC3E}">
        <p14:creationId xmlns:p14="http://schemas.microsoft.com/office/powerpoint/2010/main" val="1401403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E4636E-ED67-4EC3-A43C-6957124C0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Jaké léky v této skupině jsou dostupné pro naše pacienty 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351531-5D66-4EAA-8619-8229DB4A041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D1CFC47-A71B-4017-95BB-A030B21B27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4703730"/>
            <a:ext cx="5359399" cy="377429"/>
          </a:xfrm>
        </p:spPr>
        <p:txBody>
          <a:bodyPr/>
          <a:lstStyle/>
          <a:p>
            <a:r>
              <a:rPr lang="cs-CZ" sz="600" dirty="0"/>
              <a:t>SPC </a:t>
            </a:r>
            <a:r>
              <a:rPr lang="cs-CZ" sz="600" dirty="0" err="1"/>
              <a:t>Eliquis</a:t>
            </a:r>
            <a:r>
              <a:rPr lang="cs-CZ" sz="600" dirty="0"/>
              <a:t> </a:t>
            </a:r>
            <a:r>
              <a:rPr lang="cs-CZ" sz="600" b="1" dirty="0"/>
              <a:t>[online]; </a:t>
            </a:r>
            <a:r>
              <a:rPr lang="cs-CZ" sz="600" dirty="0"/>
              <a:t>citované 23. 2. 2021;</a:t>
            </a:r>
            <a:r>
              <a:rPr lang="cs-CZ" sz="600" b="1" dirty="0"/>
              <a:t> dostupné z: </a:t>
            </a:r>
            <a:r>
              <a:rPr lang="cs-CZ" sz="600" dirty="0"/>
              <a:t>https://www.ema.europa.eu/en/documents/product-information/eliquis-epar-product-information_cs.pdf</a:t>
            </a:r>
          </a:p>
          <a:p>
            <a:r>
              <a:rPr lang="cs-CZ" sz="600" dirty="0"/>
              <a:t>SPC </a:t>
            </a:r>
            <a:r>
              <a:rPr lang="cs-CZ" sz="600" dirty="0" err="1"/>
              <a:t>Xarelto</a:t>
            </a:r>
            <a:r>
              <a:rPr lang="cs-CZ" sz="600" dirty="0"/>
              <a:t> </a:t>
            </a:r>
            <a:r>
              <a:rPr lang="cs-CZ" sz="600" b="1" dirty="0"/>
              <a:t>[online]; </a:t>
            </a:r>
            <a:r>
              <a:rPr lang="cs-CZ" sz="600" dirty="0"/>
              <a:t>citované 23. 2. 2021;</a:t>
            </a:r>
            <a:r>
              <a:rPr lang="cs-CZ" sz="600" b="1" dirty="0"/>
              <a:t> dostupné z: </a:t>
            </a:r>
            <a:r>
              <a:rPr lang="cs-CZ" sz="600" dirty="0"/>
              <a:t>https://www.ema.europa.eu/en/documents/product-information/xarelto-epar-product-information_cs.pdf</a:t>
            </a:r>
          </a:p>
          <a:p>
            <a:r>
              <a:rPr lang="cs-CZ" sz="600" dirty="0"/>
              <a:t>SPC </a:t>
            </a:r>
            <a:r>
              <a:rPr lang="cs-CZ" sz="600" dirty="0" err="1"/>
              <a:t>Pradaxa</a:t>
            </a:r>
            <a:r>
              <a:rPr lang="cs-CZ" sz="600" dirty="0"/>
              <a:t> </a:t>
            </a:r>
            <a:r>
              <a:rPr lang="cs-CZ" sz="600" b="1" dirty="0"/>
              <a:t>[online]; </a:t>
            </a:r>
            <a:r>
              <a:rPr lang="cs-CZ" sz="600" dirty="0"/>
              <a:t>citované 23. 2. 2021;</a:t>
            </a:r>
            <a:r>
              <a:rPr lang="cs-CZ" sz="600" b="1" dirty="0"/>
              <a:t> dostupné z: </a:t>
            </a:r>
            <a:r>
              <a:rPr lang="cs-CZ" sz="600" dirty="0"/>
              <a:t>https://www.ema.europa.eu/en/documents/product-information/pradaxa-epar-product-information_cs.pdf</a:t>
            </a:r>
          </a:p>
          <a:p>
            <a:r>
              <a:rPr lang="cs-CZ" sz="600" dirty="0"/>
              <a:t>SPC </a:t>
            </a:r>
            <a:r>
              <a:rPr lang="cs-CZ" sz="600" dirty="0" err="1"/>
              <a:t>Lixiana</a:t>
            </a:r>
            <a:r>
              <a:rPr lang="cs-CZ" sz="600" dirty="0"/>
              <a:t> </a:t>
            </a:r>
            <a:r>
              <a:rPr lang="cs-CZ" sz="600" b="1" dirty="0"/>
              <a:t>[online]; </a:t>
            </a:r>
            <a:r>
              <a:rPr lang="cs-CZ" sz="600" dirty="0"/>
              <a:t>citované 23. 2. 2021;</a:t>
            </a:r>
            <a:r>
              <a:rPr lang="cs-CZ" sz="600" b="1" dirty="0"/>
              <a:t> dostupné z:</a:t>
            </a:r>
            <a:r>
              <a:rPr lang="cs-CZ" sz="600" dirty="0"/>
              <a:t> https://www.ema.europa.eu/en/documents/product-information/lixiana-epar-product-information_cs.pdf</a:t>
            </a:r>
          </a:p>
          <a:p>
            <a:endParaRPr lang="cs-CZ" sz="600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8225FFF3-5E59-4F1D-BE88-2E2C83C07B89}"/>
              </a:ext>
            </a:extLst>
          </p:cNvPr>
          <p:cNvSpPr/>
          <p:nvPr/>
        </p:nvSpPr>
        <p:spPr>
          <a:xfrm>
            <a:off x="809833" y="1094657"/>
            <a:ext cx="1356851" cy="91440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Dabigatran</a:t>
            </a:r>
            <a:endParaRPr lang="cs-CZ" dirty="0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FA327159-6F56-4B67-8360-0EF407207AAE}"/>
              </a:ext>
            </a:extLst>
          </p:cNvPr>
          <p:cNvSpPr/>
          <p:nvPr/>
        </p:nvSpPr>
        <p:spPr>
          <a:xfrm>
            <a:off x="2519316" y="1973005"/>
            <a:ext cx="135685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Rivaroxaban</a:t>
            </a:r>
            <a:endParaRPr lang="cs-CZ" dirty="0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E12063AC-189E-40C6-B246-2D5345D35C41}"/>
              </a:ext>
            </a:extLst>
          </p:cNvPr>
          <p:cNvSpPr/>
          <p:nvPr/>
        </p:nvSpPr>
        <p:spPr>
          <a:xfrm>
            <a:off x="4266486" y="2887405"/>
            <a:ext cx="1356851" cy="9144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Apixaban</a:t>
            </a:r>
            <a:endParaRPr lang="cs-CZ" dirty="0"/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167AB592-DF47-4D1D-BA6E-BEA1A73C3674}"/>
              </a:ext>
            </a:extLst>
          </p:cNvPr>
          <p:cNvSpPr/>
          <p:nvPr/>
        </p:nvSpPr>
        <p:spPr>
          <a:xfrm>
            <a:off x="6221161" y="3720150"/>
            <a:ext cx="1356851" cy="9144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Edoxaban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6011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DEA5F8-2CFB-4A0E-AC2D-438204F27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II: Jak to bylo s protisrážlivou léčbou dosud ?</a:t>
            </a:r>
          </a:p>
        </p:txBody>
      </p:sp>
    </p:spTree>
    <p:extLst>
      <p:ext uri="{BB962C8B-B14F-4D97-AF65-F5344CB8AC3E}">
        <p14:creationId xmlns:p14="http://schemas.microsoft.com/office/powerpoint/2010/main" val="2363420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DB162D-50EC-4DA5-BE87-CB6031C2C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Warfarin</a:t>
            </a:r>
            <a:r>
              <a:rPr lang="cs-CZ" dirty="0"/>
              <a:t>: Stále základem antikoagulační léčby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DF7D7551-30F2-4BDA-AC20-284845D0727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3" y="980479"/>
            <a:ext cx="4571994" cy="3428995"/>
          </a:xfr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5866DC0-EBE9-48D3-A9F9-C0BE641BDDAA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cs-CZ" sz="1600" dirty="0"/>
              <a:t>Nutnost pravidelných kontrol protisrážlivých parametrů ( INR)</a:t>
            </a:r>
          </a:p>
          <a:p>
            <a:r>
              <a:rPr lang="cs-CZ" sz="1600" dirty="0"/>
              <a:t>Obtížná nastavitelnost účinného a bezpečného rozmezí léčby ( INR 2,5-3,5)</a:t>
            </a:r>
          </a:p>
          <a:p>
            <a:r>
              <a:rPr lang="cs-CZ" sz="1600" dirty="0"/>
              <a:t>Krvácivé komplikace – CNS, GIT, gynekologie, urologie, ORL …</a:t>
            </a:r>
          </a:p>
          <a:p>
            <a:r>
              <a:rPr lang="cs-CZ" sz="1600" dirty="0" err="1"/>
              <a:t>Embolizační</a:t>
            </a:r>
            <a:r>
              <a:rPr lang="cs-CZ" sz="1600" dirty="0"/>
              <a:t> komplikace při neúčinné léčbě</a:t>
            </a:r>
          </a:p>
          <a:p>
            <a:r>
              <a:rPr lang="cs-CZ" sz="1600" dirty="0"/>
              <a:t>Dietní opatření – vyloučení vit K</a:t>
            </a:r>
          </a:p>
          <a:p>
            <a:r>
              <a:rPr lang="cs-CZ" sz="1600" dirty="0"/>
              <a:t>Stress a nejistota pro pacienty</a:t>
            </a:r>
          </a:p>
          <a:p>
            <a:r>
              <a:rPr lang="cs-CZ" sz="1600" dirty="0"/>
              <a:t>Snížená kvalita života</a:t>
            </a:r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D802FD8-E447-4350-8B6D-FCDC10D27A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Miloš Táborský, FN Olomouc</a:t>
            </a:r>
          </a:p>
        </p:txBody>
      </p:sp>
    </p:spTree>
    <p:extLst>
      <p:ext uri="{BB962C8B-B14F-4D97-AF65-F5344CB8AC3E}">
        <p14:creationId xmlns:p14="http://schemas.microsoft.com/office/powerpoint/2010/main" val="1370574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671A3D-F6F9-4792-BB60-723A0BD12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06213"/>
            <a:ext cx="9144000" cy="720000"/>
          </a:xfrm>
        </p:spPr>
        <p:txBody>
          <a:bodyPr/>
          <a:lstStyle/>
          <a:p>
            <a:r>
              <a:rPr lang="cs-CZ" noProof="0" dirty="0"/>
              <a:t>III: Jsme „</a:t>
            </a:r>
            <a:r>
              <a:rPr lang="en-US" dirty="0"/>
              <a:t>best in COVID</a:t>
            </a:r>
            <a:r>
              <a:rPr lang="cs-CZ" noProof="0" dirty="0"/>
              <a:t>“, ale bohužel</a:t>
            </a:r>
            <a:br>
              <a:rPr lang="cs-CZ" noProof="0" dirty="0"/>
            </a:br>
            <a:r>
              <a:rPr lang="cs-CZ" noProof="0" dirty="0"/>
              <a:t>„</a:t>
            </a:r>
            <a:r>
              <a:rPr lang="en-US" dirty="0"/>
              <a:t>one of the worst in modern anticoagulant therapy in the EU</a:t>
            </a:r>
            <a:r>
              <a:rPr lang="cs-CZ" noProof="0" dirty="0"/>
              <a:t>“…</a:t>
            </a:r>
          </a:p>
        </p:txBody>
      </p:sp>
    </p:spTree>
    <p:extLst>
      <p:ext uri="{BB962C8B-B14F-4D97-AF65-F5344CB8AC3E}">
        <p14:creationId xmlns:p14="http://schemas.microsoft.com/office/powerpoint/2010/main" val="2617780536"/>
      </p:ext>
    </p:extLst>
  </p:cSld>
  <p:clrMapOvr>
    <a:masterClrMapping/>
  </p:clrMapOvr>
</p:sld>
</file>

<file path=ppt/theme/theme1.xml><?xml version="1.0" encoding="utf-8"?>
<a:theme xmlns:a="http://schemas.openxmlformats.org/drawingml/2006/main" name="Medical">
  <a:themeElements>
    <a:clrScheme name="FNOL">
      <a:dk1>
        <a:sysClr val="windowText" lastClr="000000"/>
      </a:dk1>
      <a:lt1>
        <a:sysClr val="window" lastClr="FFFFFF"/>
      </a:lt1>
      <a:dk2>
        <a:srgbClr val="254B90"/>
      </a:dk2>
      <a:lt2>
        <a:srgbClr val="DFE3E5"/>
      </a:lt2>
      <a:accent1>
        <a:srgbClr val="76A4BD"/>
      </a:accent1>
      <a:accent2>
        <a:srgbClr val="EE7976"/>
      </a:accent2>
      <a:accent3>
        <a:srgbClr val="4887C0"/>
      </a:accent3>
      <a:accent4>
        <a:srgbClr val="6CA33E"/>
      </a:accent4>
      <a:accent5>
        <a:srgbClr val="E4A71A"/>
      </a:accent5>
      <a:accent6>
        <a:srgbClr val="B31218"/>
      </a:accent6>
      <a:hlink>
        <a:srgbClr val="76A4BD"/>
      </a:hlink>
      <a:folHlink>
        <a:srgbClr val="4887C0"/>
      </a:folHlink>
    </a:clrScheme>
    <a:fontScheme name="FNO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3044</Words>
  <Application>Microsoft Office PowerPoint</Application>
  <PresentationFormat>Předvádění na obrazovce (16:9)</PresentationFormat>
  <Paragraphs>108</Paragraphs>
  <Slides>29</Slides>
  <Notes>7</Notes>
  <HiddenSlides>1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5" baseType="lpstr">
      <vt:lpstr>Calibri</vt:lpstr>
      <vt:lpstr>Tahoma</vt:lpstr>
      <vt:lpstr>Arial</vt:lpstr>
      <vt:lpstr>Times New Roman</vt:lpstr>
      <vt:lpstr>Arial</vt:lpstr>
      <vt:lpstr>Medical</vt:lpstr>
      <vt:lpstr>Přímá antikoagulancia v první linii: Zásadní změna myšlení pro lékaře a benefit pro pacienty</vt:lpstr>
      <vt:lpstr>Disclosures:  Prezentace je podpořena firmou Boehringer-Ingelheim</vt:lpstr>
      <vt:lpstr>I: Principy a indikace protisrážlivé léčby</vt:lpstr>
      <vt:lpstr>Obecné principy protisrážlivé léčby</vt:lpstr>
      <vt:lpstr>Současné indikace přímo působících protisrážlivých léků </vt:lpstr>
      <vt:lpstr>Jaké léky v této skupině jsou dostupné pro naše pacienty ?</vt:lpstr>
      <vt:lpstr>II: Jak to bylo s protisrážlivou léčbou dosud ?</vt:lpstr>
      <vt:lpstr>Warfarin: Stále základem antikoagulační léčby</vt:lpstr>
      <vt:lpstr>III: Jsme „best in COVID“, ale bohužel „one of the worst in modern anticoagulant therapy in the EU“…</vt:lpstr>
      <vt:lpstr>Realita antikoagulační terapie ČR: 2015-2018</vt:lpstr>
      <vt:lpstr>Distribuce CHAD2DS2-Vasc skóre u pacientů s FS v primární a sekundární prevenci</vt:lpstr>
      <vt:lpstr>Jak jsem reálně léčili pacienty s FS : 2015-2018</vt:lpstr>
      <vt:lpstr>IV: Jak vypadá vývoj populace pacientů s fibrilací síní v ČR</vt:lpstr>
      <vt:lpstr>Epidemiologie FS v ČR: Narůstající incidence; meziroční nárůst prevalence 7% - 10%</vt:lpstr>
      <vt:lpstr>Prezentace aplikace PowerPoint</vt:lpstr>
      <vt:lpstr>V: Jak se na problematiku antikoagulační terapie  FS dívají  aktuální evropská a česká doporučení</vt:lpstr>
      <vt:lpstr>Pozice přímých perorálních antikoagulancií u pacientů s FS: ESC guidelines FS 2020</vt:lpstr>
      <vt:lpstr>VI: Zásadní změna pro pacienty v ČR: Přímá antikoagulancia v první linii léčby</vt:lpstr>
      <vt:lpstr>Zatím pouze dvě molekuly NOACs v první linii </vt:lpstr>
      <vt:lpstr>Přímá antikoagulancia v první linii:                              Úhradové podmínky</vt:lpstr>
      <vt:lpstr>Trendy VKA x NOACs 2021</vt:lpstr>
      <vt:lpstr>VII: Další důležitý faktor:  Bezpečnost léčby</vt:lpstr>
      <vt:lpstr>Pokles renálních funkcí po 30 měsících byl významně nižší u obou dávek dabigatranu vs. warfarin</vt:lpstr>
      <vt:lpstr>Subanalýza studie RE-VERSE AD</vt:lpstr>
      <vt:lpstr>Specifické antidotum Praxbind® je dostupné ve více než 100 nemocnicích v ČR*</vt:lpstr>
      <vt:lpstr>Dabigatran nejen v první linii: Souhrn</vt:lpstr>
      <vt:lpstr>Prezentace aplikace PowerPoint</vt:lpstr>
      <vt:lpstr>Prezentace aplikace PowerPoint</vt:lpstr>
      <vt:lpstr>Ekonomické aspekty změny úhradových podmínek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</dc:creator>
  <cp:lastModifiedBy>Miloš Táborský</cp:lastModifiedBy>
  <cp:revision>1119</cp:revision>
  <cp:lastPrinted>2021-03-29T13:48:37Z</cp:lastPrinted>
  <dcterms:created xsi:type="dcterms:W3CDTF">2015-11-01T18:08:10Z</dcterms:created>
  <dcterms:modified xsi:type="dcterms:W3CDTF">2021-09-02T16:21:43Z</dcterms:modified>
</cp:coreProperties>
</file>