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638" r:id="rId4"/>
    <p:sldId id="658" r:id="rId5"/>
    <p:sldId id="659" r:id="rId6"/>
    <p:sldId id="657" r:id="rId7"/>
    <p:sldId id="646" r:id="rId8"/>
    <p:sldId id="662" r:id="rId9"/>
    <p:sldId id="663" r:id="rId10"/>
    <p:sldId id="664" r:id="rId11"/>
    <p:sldId id="661" r:id="rId12"/>
    <p:sldId id="665" r:id="rId13"/>
    <p:sldId id="666" r:id="rId14"/>
    <p:sldId id="667" r:id="rId15"/>
    <p:sldId id="668" r:id="rId16"/>
    <p:sldId id="656" r:id="rId17"/>
    <p:sldId id="577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33"/>
    <a:srgbClr val="C0C0C0"/>
    <a:srgbClr val="B08600"/>
    <a:srgbClr val="990000"/>
    <a:srgbClr val="FF0000"/>
    <a:srgbClr val="800000"/>
    <a:srgbClr val="DDDDD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74" autoAdjust="0"/>
    <p:restoredTop sz="89858" autoAdjust="0"/>
  </p:normalViewPr>
  <p:slideViewPr>
    <p:cSldViewPr>
      <p:cViewPr varScale="1">
        <p:scale>
          <a:sx n="61" d="100"/>
          <a:sy n="61" d="100"/>
        </p:scale>
        <p:origin x="13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F21CC-312D-4387-8209-60DBFFC46385}" type="datetimeFigureOut">
              <a:rPr lang="cs-CZ" smtClean="0"/>
              <a:pPr/>
              <a:t>08.11.2021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CE047-6821-43A8-A7BF-4335359599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2F7DD-8068-4635-8776-57FE1237A0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18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0A552-FBF0-44B3-87A1-DE791FC5E0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45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FB50B-3205-4CEB-8B39-0F8A4F968A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969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71377-116F-4A55-B2D3-7FD49051B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069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38B7-CF7C-4B5A-93A9-76BFEE0CB5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62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39A73-353C-45C6-952E-8094F52CC2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17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17417-928B-4F0E-A2CD-3692515E4B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79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FEA38-0C09-41B9-8D50-90F47880C0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379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4A868-E2E8-40A7-BCD9-AB6B9520E2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96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C6B6B-14DD-4F10-A4D8-FDEEC3F39E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31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DAEAE-AC59-4381-98DC-6DBD705523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23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AC890-EA04-4A3B-B4E4-4B3BCCBEAB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75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A6DD4-DF84-47E0-B690-5A2A170B26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93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EC625-9150-474E-87B5-24E87F6219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24A039-E9F2-460F-95DF-014D102ACF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6748" y="685800"/>
            <a:ext cx="8730504" cy="2743200"/>
          </a:xfrm>
        </p:spPr>
        <p:txBody>
          <a:bodyPr/>
          <a:lstStyle/>
          <a:p>
            <a:pPr eaLnBrk="1" hangingPunct="1"/>
            <a:r>
              <a:rPr lang="en-US" sz="3600" b="1" kern="1200" dirty="0" err="1">
                <a:solidFill>
                  <a:srgbClr val="E1253B"/>
                </a:solidFill>
              </a:rPr>
              <a:t>Srovnání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katétrové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ablace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klasických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pravosíňových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arytmií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řešených</a:t>
            </a:r>
            <a:r>
              <a:rPr lang="en-US" sz="3600" b="1" kern="1200" dirty="0">
                <a:solidFill>
                  <a:srgbClr val="E1253B"/>
                </a:solidFill>
              </a:rPr>
              <a:t> v </a:t>
            </a:r>
            <a:r>
              <a:rPr lang="en-US" sz="3600" b="1" kern="1200" dirty="0" err="1">
                <a:solidFill>
                  <a:srgbClr val="E1253B"/>
                </a:solidFill>
              </a:rPr>
              <a:t>rámci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jednodenní</a:t>
            </a:r>
            <a:r>
              <a:rPr lang="en-US" sz="3600" b="1" kern="1200" dirty="0">
                <a:solidFill>
                  <a:srgbClr val="E1253B"/>
                </a:solidFill>
              </a:rPr>
              <a:t> a </a:t>
            </a:r>
            <a:r>
              <a:rPr lang="en-US" sz="3600" b="1" kern="1200" dirty="0" err="1">
                <a:solidFill>
                  <a:srgbClr val="E1253B"/>
                </a:solidFill>
              </a:rPr>
              <a:t>vícedenní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hospitalizace</a:t>
            </a:r>
            <a:endParaRPr lang="cs-CZ" sz="3600" b="1" kern="1200" dirty="0">
              <a:solidFill>
                <a:srgbClr val="E1253B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5048" y="3582888"/>
            <a:ext cx="7957392" cy="854224"/>
          </a:xfrm>
        </p:spPr>
        <p:txBody>
          <a:bodyPr/>
          <a:lstStyle/>
          <a:p>
            <a:pPr eaLnBrk="1" hangingPunct="1"/>
            <a:r>
              <a:rPr lang="cs-CZ" sz="2400" dirty="0">
                <a:solidFill>
                  <a:srgbClr val="FFFFCC"/>
                </a:solidFill>
              </a:rPr>
              <a:t>Z. Stárek, F. </a:t>
            </a:r>
            <a:r>
              <a:rPr lang="cs-CZ" sz="2400" dirty="0" err="1">
                <a:solidFill>
                  <a:srgbClr val="FFFFCC"/>
                </a:solidFill>
              </a:rPr>
              <a:t>Lehar</a:t>
            </a:r>
            <a:r>
              <a:rPr lang="cs-CZ" sz="2400" dirty="0">
                <a:solidFill>
                  <a:srgbClr val="FFFFCC"/>
                </a:solidFill>
              </a:rPr>
              <a:t>, J. Jez, M. Pešl, F. Souček, T. Kulík, </a:t>
            </a:r>
          </a:p>
          <a:p>
            <a:pPr eaLnBrk="1" hangingPunct="1"/>
            <a:r>
              <a:rPr lang="cs-CZ" sz="2400" dirty="0">
                <a:solidFill>
                  <a:srgbClr val="FFFFCC"/>
                </a:solidFill>
              </a:rPr>
              <a:t>I. Jordánová, E. Kubalová, A. Širůčková</a:t>
            </a:r>
            <a:endParaRPr lang="cs-CZ" sz="2400" baseline="30000" dirty="0">
              <a:solidFill>
                <a:srgbClr val="FFFFCC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06748" y="4797152"/>
            <a:ext cx="8937252" cy="961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600" b="0" dirty="0">
                <a:solidFill>
                  <a:srgbClr val="FFFFCC"/>
                </a:solidFill>
              </a:rPr>
              <a:t>Interventional Cardiac Electrophysiology Group, International Clinical Research Center, St. Anne's University Hospital Brno, Czech Republic</a:t>
            </a:r>
          </a:p>
          <a:p>
            <a:r>
              <a:rPr lang="en-US" sz="1600" b="0" dirty="0">
                <a:solidFill>
                  <a:srgbClr val="FFFFCC"/>
                </a:solidFill>
              </a:rPr>
              <a:t>1st Department of Internal Medicine - </a:t>
            </a:r>
            <a:r>
              <a:rPr lang="en-US" sz="1600" b="0" dirty="0" err="1">
                <a:solidFill>
                  <a:srgbClr val="FFFFCC"/>
                </a:solidFill>
              </a:rPr>
              <a:t>Cardioangiology</a:t>
            </a:r>
            <a:r>
              <a:rPr lang="en-US" sz="1600" b="0" dirty="0">
                <a:solidFill>
                  <a:srgbClr val="FFFFCC"/>
                </a:solidFill>
              </a:rPr>
              <a:t>, St. Anne's University Hospital Brno</a:t>
            </a:r>
            <a:endParaRPr lang="cs-CZ" sz="1600" b="0" dirty="0">
              <a:solidFill>
                <a:srgbClr val="FFFFCC"/>
              </a:solidFill>
            </a:endParaRPr>
          </a:p>
        </p:txBody>
      </p:sp>
      <p:pic>
        <p:nvPicPr>
          <p:cNvPr id="5" name="Picture 2" descr="F:\FNUSA - ICRC\povinná publicita\Povinná publicita\Loga ICRC, FNUSA, OP VK, OP VaVpI + pravidla\Logo ICRC + manual\format PNG\ICRC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825303" cy="649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E:\FNUSA - ICRC\povinná publicita\Povinná publicita\Loga ICRC, FNUSA, OP VK, OP VaVpI + pravidla\Publicita OP VaVpI - loga, manual, pravidla\Loga_EU_OP VaVpI_transparentní\logolink_en_rgb_neg_tran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50" r="-359" b="38055"/>
          <a:stretch>
            <a:fillRect/>
          </a:stretch>
        </p:blipFill>
        <p:spPr bwMode="auto">
          <a:xfrm>
            <a:off x="4427983" y="5758726"/>
            <a:ext cx="4752529" cy="11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období od 11.1.2021 do 26.5.2021 bylo provedeno celkem 56 katétrových ablací v rámci 1D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období od 3.1.2020 do 14.12.2020 bylo provedeno celkem 83 katétrových ablací v rámci VD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charakteristiky obou souborů se lišily ve věku pacientů, zastoupením jednotlivých arytmií a s tím související mírou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antikoagulace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blíže  viz tab. 1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B014B54-2B27-4681-B074-11B210902CFF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0142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16880"/>
            <a:ext cx="835216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– základní charakteristika souboru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C6171C31-C919-40DA-A846-7AB1F88B88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529173"/>
              </p:ext>
            </p:extLst>
          </p:nvPr>
        </p:nvGraphicFramePr>
        <p:xfrm>
          <a:off x="755576" y="1412776"/>
          <a:ext cx="7775575" cy="5148038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74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3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39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Tabulka 1</a:t>
                      </a:r>
                    </a:p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</a:p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Základní charakteristiky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(56)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%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(83)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%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Pohlaví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24/32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42,9/ 57,1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43/40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 / 48,2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Věk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58,6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Ischemická choroba srdeční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Hypertenze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Diabetes </a:t>
                      </a:r>
                      <a:r>
                        <a:rPr lang="cs-CZ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mellitus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Body Mass Index (BMI)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Antiarytmika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69,6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Antikoagulace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Supraventrikulární</a:t>
                      </a:r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tachykardie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73,2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60,2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94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ypický flutt</a:t>
                      </a:r>
                      <a:r>
                        <a:rPr lang="cs-CZ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síní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Nadpis 1">
            <a:extLst>
              <a:ext uri="{FF2B5EF4-FFF2-40B4-BE49-F238E27FC236}">
                <a16:creationId xmlns:a16="http://schemas.microsoft.com/office/drawing/2014/main" id="{E4983BA8-9E8A-46EA-B376-B293738E0A29}"/>
              </a:ext>
            </a:extLst>
          </p:cNvPr>
          <p:cNvSpPr txBox="1">
            <a:spLocks/>
          </p:cNvSpPr>
          <p:nvPr/>
        </p:nvSpPr>
        <p:spPr>
          <a:xfrm>
            <a:off x="0" y="-6201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5137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EEE1DE53-AFFD-4061-AB4E-450DEC9099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401778"/>
              </p:ext>
            </p:extLst>
          </p:nvPr>
        </p:nvGraphicFramePr>
        <p:xfrm>
          <a:off x="611560" y="1844824"/>
          <a:ext cx="8135936" cy="2084388"/>
        </p:xfrm>
        <a:graphic>
          <a:graphicData uri="http://schemas.openxmlformats.org/drawingml/2006/table">
            <a:tbl>
              <a:tblPr firstRow="1" bandRow="1"/>
              <a:tblGrid>
                <a:gridCol w="2711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7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7286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25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 (56)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(83)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(%)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Akutní úspěšnost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0,80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Komplikace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4,80%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54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Průměrná délka hospitalizace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deň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dni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Nadpis 1">
            <a:extLst>
              <a:ext uri="{FF2B5EF4-FFF2-40B4-BE49-F238E27FC236}">
                <a16:creationId xmlns:a16="http://schemas.microsoft.com/office/drawing/2014/main" id="{80B57BC1-89E9-437E-AED8-B80C575C8927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8326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Komplikace u jednodenní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přechodne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AV blokáda na sále v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průbehu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výkonu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Komplikace u vícedenní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přechodne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AV blokáda na sále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1x nevýznamný výpotek bez nutnosti intervence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504056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- komplikace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F505014-3910-4712-AB54-323AB643A13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3258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pacientů (8,9%) s nutností prodloužení 1D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1x přechodná AV blokáda III. st. v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průbehu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1x elektrická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kardioverze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během protrahovaného výkonu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 diagnostikována arytmie vyžadující komplexní RFA a vícedenní hospitalizaci stran bezpečnosti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Atypický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levé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fokální síňová	tachykardie z levé síně, atypický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pravé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síne</a:t>
            </a: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864096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– přechod na VD </a:t>
            </a:r>
            <a:r>
              <a:rPr lang="cs-CZ" sz="3200" dirty="0" err="1">
                <a:solidFill>
                  <a:schemeClr val="tx1"/>
                </a:solidFill>
              </a:rPr>
              <a:t>hosp</a:t>
            </a:r>
            <a:r>
              <a:rPr lang="cs-CZ" sz="3200" dirty="0">
                <a:solidFill>
                  <a:schemeClr val="tx1"/>
                </a:solidFill>
              </a:rPr>
              <a:t>. u 1D skupiny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F505014-3910-4712-AB54-323AB643A13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642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pacient neplánovaně hospitalizován po 24 hodinách pro AV blokádu II.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stupne</a:t>
            </a: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pacient vyšetřen na nízkoprahovém příjmu pro recidivu SVT, řešeno adenosinem, bez nutnosti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pacient vyšetřen na nízkoprahovém příjmu pro hematom v třísle, bez nutnosti hospitalizace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683985"/>
            <a:ext cx="8928992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– subakutní komplikace do 30D po RFA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F505014-3910-4712-AB54-323AB643A13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7511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484784"/>
            <a:ext cx="868769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Radiofrekvenční katétrová ablace klasických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pravosíňových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arytmií řešená v režimu jednodenní hospitalizace je srovnatelně úspěšná a bezpečná jako RFA těchto arytmií s vícedenní hospitalizací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podmínkách DRG systému České republiky jsou tyto výkony hůře placené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Jednodenní hospitalizace klasických, ale i některých komplexních arytmií jsou budoucností srdeční elektrofyziologie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třeba pokračovat v jednání s ministerstvem  pojišťovnami stran úhrady těchto výkonů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Závěr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070C029D-4337-4657-9804-CEE8E065788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0964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 bwMode="auto">
          <a:xfrm>
            <a:off x="2339752" y="836712"/>
            <a:ext cx="7401198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cs-CZ" sz="3600" kern="1200" dirty="0" smtClean="0">
                <a:solidFill>
                  <a:srgbClr val="E1253B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cs-CZ" sz="4400" dirty="0"/>
              <a:t>Děkuji za pozornost</a:t>
            </a:r>
            <a:endParaRPr lang="en-US" sz="44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3924300" y="2636838"/>
            <a:ext cx="4894263" cy="576262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sz="2000" dirty="0">
                <a:solidFill>
                  <a:srgbClr val="E1253B"/>
                </a:solidFill>
                <a:latin typeface="+mj-lt"/>
                <a:ea typeface="+mj-ea"/>
                <a:cs typeface="+mj-cs"/>
              </a:rPr>
              <a:t>zdenek.starek@fnusa.cz</a:t>
            </a:r>
            <a:endParaRPr lang="en-US" sz="2000" dirty="0">
              <a:solidFill>
                <a:srgbClr val="E125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438525" y="3263900"/>
            <a:ext cx="5321300" cy="2665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80000"/>
              </a:lnSpc>
              <a:buNone/>
            </a:pPr>
            <a:r>
              <a:rPr lang="cs-CZ" altLang="cs-CZ" sz="1800" dirty="0">
                <a:solidFill>
                  <a:schemeClr val="bg1"/>
                </a:solidFill>
              </a:rPr>
              <a:t>St. Anne</a:t>
            </a:r>
            <a:r>
              <a:rPr lang="en-US" altLang="cs-CZ" sz="1800" dirty="0">
                <a:solidFill>
                  <a:schemeClr val="bg1"/>
                </a:solidFill>
              </a:rPr>
              <a:t>’</a:t>
            </a:r>
            <a:r>
              <a:rPr lang="cs-CZ" altLang="cs-CZ" sz="1800" dirty="0">
                <a:solidFill>
                  <a:schemeClr val="bg1"/>
                </a:solidFill>
              </a:rPr>
              <a:t>s University </a:t>
            </a:r>
            <a:r>
              <a:rPr lang="cs-CZ" altLang="cs-CZ" sz="1800" dirty="0" err="1">
                <a:solidFill>
                  <a:schemeClr val="bg1"/>
                </a:solidFill>
              </a:rPr>
              <a:t>Hospital</a:t>
            </a:r>
            <a:r>
              <a:rPr lang="cs-CZ" altLang="cs-CZ" sz="1800" dirty="0">
                <a:solidFill>
                  <a:schemeClr val="bg1"/>
                </a:solidFill>
              </a:rPr>
              <a:t> Brno</a:t>
            </a:r>
            <a:r>
              <a:rPr lang="en-US" altLang="cs-CZ" sz="1800" dirty="0">
                <a:solidFill>
                  <a:schemeClr val="bg1"/>
                </a:solidFill>
              </a:rPr>
              <a:t> </a:t>
            </a:r>
            <a:endParaRPr lang="cs-CZ" altLang="cs-CZ" sz="1800" dirty="0">
              <a:solidFill>
                <a:schemeClr val="bg1"/>
              </a:solidFill>
            </a:endParaRPr>
          </a:p>
          <a:p>
            <a:pPr marL="0" indent="0" algn="r">
              <a:lnSpc>
                <a:spcPct val="80000"/>
              </a:lnSpc>
              <a:buNone/>
            </a:pPr>
            <a:r>
              <a:rPr lang="cs-CZ" altLang="cs-CZ" sz="1800" dirty="0">
                <a:solidFill>
                  <a:schemeClr val="bg1"/>
                </a:solidFill>
              </a:rPr>
              <a:t>International </a:t>
            </a:r>
            <a:r>
              <a:rPr lang="cs-CZ" altLang="cs-CZ" sz="1800" dirty="0" err="1">
                <a:solidFill>
                  <a:schemeClr val="bg1"/>
                </a:solidFill>
              </a:rPr>
              <a:t>Clinical</a:t>
            </a:r>
            <a:r>
              <a:rPr lang="cs-CZ" altLang="cs-CZ" sz="1800" dirty="0">
                <a:solidFill>
                  <a:schemeClr val="bg1"/>
                </a:solidFill>
              </a:rPr>
              <a:t> </a:t>
            </a:r>
            <a:r>
              <a:rPr lang="cs-CZ" altLang="cs-CZ" sz="1800" dirty="0" err="1">
                <a:solidFill>
                  <a:schemeClr val="bg1"/>
                </a:solidFill>
              </a:rPr>
              <a:t>Research</a:t>
            </a:r>
            <a:r>
              <a:rPr lang="cs-CZ" altLang="cs-CZ" sz="1800" dirty="0">
                <a:solidFill>
                  <a:schemeClr val="bg1"/>
                </a:solidFill>
              </a:rPr>
              <a:t> Center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en-US" altLang="cs-CZ" sz="1800" dirty="0" err="1">
                <a:solidFill>
                  <a:schemeClr val="bg1"/>
                </a:solidFill>
              </a:rPr>
              <a:t>Pekařská</a:t>
            </a:r>
            <a:r>
              <a:rPr lang="en-US" altLang="cs-CZ" sz="1800" dirty="0">
                <a:solidFill>
                  <a:schemeClr val="bg1"/>
                </a:solidFill>
              </a:rPr>
              <a:t> 53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en-US" altLang="cs-CZ" sz="1800" dirty="0">
                <a:solidFill>
                  <a:schemeClr val="bg1"/>
                </a:solidFill>
              </a:rPr>
              <a:t>656 91  Brno, </a:t>
            </a:r>
            <a:r>
              <a:rPr lang="cs-CZ" altLang="cs-CZ" sz="1800" dirty="0">
                <a:solidFill>
                  <a:schemeClr val="bg1"/>
                </a:solidFill>
              </a:rPr>
              <a:t>Czech Republic</a:t>
            </a:r>
            <a:endParaRPr lang="en-US" altLang="cs-CZ" sz="1800" dirty="0">
              <a:solidFill>
                <a:schemeClr val="bg1"/>
              </a:solidFill>
            </a:endParaRPr>
          </a:p>
          <a:p>
            <a:pPr marL="0" indent="0" algn="r">
              <a:lnSpc>
                <a:spcPct val="80000"/>
              </a:lnSpc>
              <a:buNone/>
            </a:pPr>
            <a:r>
              <a:rPr lang="en-US" altLang="cs-CZ" sz="1800" dirty="0">
                <a:solidFill>
                  <a:schemeClr val="bg1"/>
                </a:solidFill>
              </a:rPr>
              <a:t>Tel:  + 420 543 181 111</a:t>
            </a:r>
            <a:endParaRPr lang="cs-CZ" altLang="cs-CZ" sz="1800" dirty="0">
              <a:solidFill>
                <a:schemeClr val="bg1"/>
              </a:solidFill>
            </a:endParaRPr>
          </a:p>
          <a:p>
            <a:pPr algn="r">
              <a:lnSpc>
                <a:spcPct val="80000"/>
              </a:lnSpc>
            </a:pPr>
            <a:endParaRPr lang="cs-CZ" altLang="cs-CZ" sz="1200" dirty="0">
              <a:solidFill>
                <a:srgbClr val="595959"/>
              </a:solidFill>
            </a:endParaRPr>
          </a:p>
          <a:p>
            <a:pPr marL="0" indent="0" algn="r">
              <a:lnSpc>
                <a:spcPct val="80000"/>
              </a:lnSpc>
              <a:buNone/>
            </a:pPr>
            <a:r>
              <a:rPr lang="cs-CZ" altLang="cs-CZ" sz="2000" dirty="0">
                <a:solidFill>
                  <a:srgbClr val="E1253B"/>
                </a:solidFill>
              </a:rPr>
              <a:t>www.fnusa-icrc.org</a:t>
            </a:r>
          </a:p>
        </p:txBody>
      </p:sp>
      <p:pic>
        <p:nvPicPr>
          <p:cNvPr id="7" name="Picture 6" descr="E:\FNUSA - ICRC\povinná publicita\Povinná publicita\Loga ICRC, FNUSA, OP VK, OP VaVpI + pravidla\Publicita OP VaVpI - loga, manual, pravidla\Loga_EU_OP VaVpI_transparentní\logolink_en_rgb_neg_tran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50" r="-359" b="38055"/>
          <a:stretch>
            <a:fillRect/>
          </a:stretch>
        </p:blipFill>
        <p:spPr bwMode="auto">
          <a:xfrm>
            <a:off x="4427983" y="5731342"/>
            <a:ext cx="4752529" cy="11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F:\FNUSA - ICRC\povinná publicita\Povinná publicita\Loga ICRC, FNUSA, OP VK, OP VaVpI + pravidla\Logo ICRC + manual\format PNG\ICRC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7575"/>
            <a:ext cx="1825303" cy="649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91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1B159FC-0F09-40ED-8CF7-230EBE3B3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31574"/>
              </p:ext>
            </p:extLst>
          </p:nvPr>
        </p:nvGraphicFramePr>
        <p:xfrm>
          <a:off x="827584" y="1484784"/>
          <a:ext cx="7245184" cy="5045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841">
                  <a:extLst>
                    <a:ext uri="{9D8B030D-6E8A-4147-A177-3AD203B41FA5}">
                      <a16:colId xmlns:a16="http://schemas.microsoft.com/office/drawing/2014/main" val="3906957397"/>
                    </a:ext>
                  </a:extLst>
                </a:gridCol>
                <a:gridCol w="1002168">
                  <a:extLst>
                    <a:ext uri="{9D8B030D-6E8A-4147-A177-3AD203B41FA5}">
                      <a16:colId xmlns:a16="http://schemas.microsoft.com/office/drawing/2014/main" val="517683055"/>
                    </a:ext>
                  </a:extLst>
                </a:gridCol>
                <a:gridCol w="1076098">
                  <a:extLst>
                    <a:ext uri="{9D8B030D-6E8A-4147-A177-3AD203B41FA5}">
                      <a16:colId xmlns:a16="http://schemas.microsoft.com/office/drawing/2014/main" val="728487569"/>
                    </a:ext>
                  </a:extLst>
                </a:gridCol>
                <a:gridCol w="2990077">
                  <a:extLst>
                    <a:ext uri="{9D8B030D-6E8A-4147-A177-3AD203B41FA5}">
                      <a16:colId xmlns:a16="http://schemas.microsoft.com/office/drawing/2014/main" val="1216515480"/>
                    </a:ext>
                  </a:extLst>
                </a:gridCol>
              </a:tblGrid>
              <a:tr h="1007877">
                <a:tc>
                  <a:txBody>
                    <a:bodyPr/>
                    <a:lstStyle/>
                    <a:p>
                      <a:pPr algn="l"/>
                      <a:endParaRPr lang="cs-CZ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Nemám konflikt </a:t>
                      </a:r>
                      <a:endParaRPr lang="cs-CZ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zájmů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Mám konflikt zájmů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Specifikace konfliktu (vyjmenujte subjekty, firmy či instituce, se kterými Vaše spolupráce může vést ke konfliktu zájmů)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067838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b="0" dirty="0"/>
                        <a:t>Zaměstnanecký poměr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1" dirty="0"/>
                        <a:t>X</a:t>
                      </a:r>
                      <a:endParaRPr lang="cs-CZ" sz="1400" b="1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84910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Vlastník / akcionář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45113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Konzultant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498532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Přednášková činnost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319712"/>
                  </a:ext>
                </a:extLst>
              </a:tr>
              <a:tr h="592258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Člen poradních sborů (</a:t>
                      </a:r>
                      <a:r>
                        <a:rPr lang="cs-CZ" sz="1400" dirty="0" err="1"/>
                        <a:t>advisory</a:t>
                      </a:r>
                      <a:r>
                        <a:rPr lang="cs-CZ" sz="1400" dirty="0"/>
                        <a:t> </a:t>
                      </a:r>
                      <a:r>
                        <a:rPr lang="cs-CZ" sz="1400" dirty="0" err="1"/>
                        <a:t>boards</a:t>
                      </a:r>
                      <a:r>
                        <a:rPr lang="cs-CZ" sz="1400" dirty="0"/>
                        <a:t>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211609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Podpora výzkumu / granty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21771"/>
                  </a:ext>
                </a:extLst>
              </a:tr>
              <a:tr h="592258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Jiné honoráře (např. za klinické studie či registry)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458"/>
                  </a:ext>
                </a:extLst>
              </a:tr>
            </a:tbl>
          </a:graphicData>
        </a:graphic>
      </p:graphicFrame>
      <p:sp>
        <p:nvSpPr>
          <p:cNvPr id="3" name="Rectangle 66">
            <a:extLst>
              <a:ext uri="{FF2B5EF4-FFF2-40B4-BE49-F238E27FC236}">
                <a16:creationId xmlns:a16="http://schemas.microsoft.com/office/drawing/2014/main" id="{F7B0F10D-EE36-4B59-A63F-7DFAA5DBE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0" y="620688"/>
            <a:ext cx="551597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Deklarace konflikt zájmů</a:t>
            </a:r>
          </a:p>
        </p:txBody>
      </p:sp>
    </p:spTree>
    <p:extLst>
      <p:ext uri="{BB962C8B-B14F-4D97-AF65-F5344CB8AC3E}">
        <p14:creationId xmlns:p14="http://schemas.microsoft.com/office/powerpoint/2010/main" val="106017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412776"/>
            <a:ext cx="8111630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Katetrová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radiofrekvenční ablace (RFA) je v současnosti nejúčinnější metodou v léčbě arytmií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„klasických“ </a:t>
            </a: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supraventriklárních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tachykardií (SVT), jako je AVNRT, akcesorní dráhy či typický </a:t>
            </a: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 je RFA metodou první volby s úspěšností 90-99%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Standardním režimem je RFA za vícedenní (na našem pracovišti dvoudenní) hospitalizace.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6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 za jednodenní hospitalizace „ambulantní RFA“ je celosvětově ověřenou bezpečnou a účinnou metodou v </a:t>
            </a: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katetrové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léčbě SVT a paroxyzmální fibrilace síní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8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412776"/>
            <a:ext cx="8399662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České republice tradičně vícedenní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limitace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úhradou zdravotní pojišťovny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obavami stran bezpečnosti výkonu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Úhrada pojišťovny v rámci DRG systému od 1.1.2021 118000 (VD)/97350 (1D)Kč, ztráta 20650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Cena jednoho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lůžkodne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standardním odd. cca 14000 Kč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Úspora ve VB 407 USD</a:t>
            </a:r>
            <a:r>
              <a:rPr lang="cs-CZ" altLang="cs-CZ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6E481BE-994A-431F-9027-8FBC1F88243C}"/>
              </a:ext>
            </a:extLst>
          </p:cNvPr>
          <p:cNvSpPr txBox="1"/>
          <p:nvPr/>
        </p:nvSpPr>
        <p:spPr>
          <a:xfrm>
            <a:off x="179512" y="6536377"/>
            <a:ext cx="343761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1 </a:t>
            </a:r>
            <a:r>
              <a:rPr lang="cs-CZ" sz="1200" dirty="0" err="1">
                <a:solidFill>
                  <a:schemeClr val="bg1"/>
                </a:solidFill>
              </a:rPr>
              <a:t>Theodoreson</a:t>
            </a:r>
            <a:r>
              <a:rPr lang="cs-CZ" sz="1200" dirty="0">
                <a:solidFill>
                  <a:schemeClr val="bg1"/>
                </a:solidFill>
              </a:rPr>
              <a:t>, HeartRhythm2015;12:1756–1761</a:t>
            </a:r>
          </a:p>
        </p:txBody>
      </p:sp>
    </p:spTree>
    <p:extLst>
      <p:ext uri="{BB962C8B-B14F-4D97-AF65-F5344CB8AC3E}">
        <p14:creationId xmlns:p14="http://schemas.microsoft.com/office/powerpoint/2010/main" val="2601382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750487"/>
            <a:ext cx="8399662" cy="534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České republice tradičně vícedenní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limitace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úhradou zdravotní pojišťovny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obavami stran bezpečnosti výkonu</a:t>
            </a:r>
            <a:endParaRPr lang="cs-CZ" altLang="cs-CZ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ze studií stran komplikací 1D vs VD RFA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fibrilace síní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30D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0.37%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0.36% (p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0.999)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pac. bez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2.5%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pac. s VD s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periprocedurálními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komplikacemi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0.044)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rehosp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30D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7.7%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10.2%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pac. bez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0.055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19.5%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pac. s VD s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periprocedurálními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komplikacemi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 &lt; 0.001)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N=3054 pac.</a:t>
            </a:r>
            <a:r>
              <a:rPr lang="cs-CZ" altLang="cs-CZ" sz="2000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2.7% vs 2.8%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=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.884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 = 6247 pac.</a:t>
            </a:r>
            <a:r>
              <a:rPr lang="cs-CZ" altLang="cs-CZ" sz="2000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SVT –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Akutní úspěšnost 96%, přechod do vícedenní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10,3%,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rehospitalizace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1,8%, N = 883 pac.</a:t>
            </a:r>
            <a:r>
              <a:rPr lang="cs-CZ" altLang="cs-CZ" sz="2000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5786D732-A7CC-4911-A2EC-19D04AE22746}"/>
              </a:ext>
            </a:extLst>
          </p:cNvPr>
          <p:cNvSpPr txBox="1"/>
          <p:nvPr/>
        </p:nvSpPr>
        <p:spPr>
          <a:xfrm>
            <a:off x="179512" y="6248345"/>
            <a:ext cx="324036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1 </a:t>
            </a:r>
            <a:r>
              <a:rPr lang="cs-CZ" sz="1200" dirty="0" err="1">
                <a:solidFill>
                  <a:schemeClr val="bg1"/>
                </a:solidFill>
              </a:rPr>
              <a:t>Deyell</a:t>
            </a:r>
            <a:r>
              <a:rPr lang="cs-CZ" sz="1200" dirty="0">
                <a:solidFill>
                  <a:schemeClr val="bg1"/>
                </a:solidFill>
              </a:rPr>
              <a:t>, </a:t>
            </a:r>
            <a:r>
              <a:rPr lang="en-US" sz="1200" dirty="0">
                <a:solidFill>
                  <a:schemeClr val="bg1"/>
                </a:solidFill>
              </a:rPr>
              <a:t>J Am Coll </a:t>
            </a:r>
            <a:r>
              <a:rPr lang="en-US" sz="1200" dirty="0" err="1">
                <a:solidFill>
                  <a:schemeClr val="bg1"/>
                </a:solidFill>
              </a:rPr>
              <a:t>Cardiol</a:t>
            </a:r>
            <a:r>
              <a:rPr lang="en-US" sz="1200" dirty="0">
                <a:solidFill>
                  <a:schemeClr val="bg1"/>
                </a:solidFill>
              </a:rPr>
              <a:t> EP 2020;6:609–19</a:t>
            </a:r>
            <a:endParaRPr lang="cs-CZ" sz="1200" dirty="0">
              <a:solidFill>
                <a:schemeClr val="bg1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0C21B7A-42CE-4046-A892-19B2B30EB38F}"/>
              </a:ext>
            </a:extLst>
          </p:cNvPr>
          <p:cNvSpPr txBox="1"/>
          <p:nvPr/>
        </p:nvSpPr>
        <p:spPr>
          <a:xfrm>
            <a:off x="3870694" y="6525344"/>
            <a:ext cx="3149578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2 </a:t>
            </a:r>
            <a:r>
              <a:rPr lang="cs-CZ" sz="1200" dirty="0" err="1">
                <a:solidFill>
                  <a:schemeClr val="bg1"/>
                </a:solidFill>
              </a:rPr>
              <a:t>Field</a:t>
            </a:r>
            <a:r>
              <a:rPr lang="cs-CZ" sz="1200" dirty="0">
                <a:solidFill>
                  <a:schemeClr val="bg1"/>
                </a:solidFill>
              </a:rPr>
              <a:t>, </a:t>
            </a:r>
            <a:r>
              <a:rPr lang="cs-CZ" sz="1200" dirty="0" err="1">
                <a:solidFill>
                  <a:schemeClr val="bg1"/>
                </a:solidFill>
              </a:rPr>
              <a:t>Heart</a:t>
            </a:r>
            <a:r>
              <a:rPr lang="cs-CZ" sz="1200" dirty="0">
                <a:solidFill>
                  <a:schemeClr val="bg1"/>
                </a:solidFill>
              </a:rPr>
              <a:t> Rhythm</a:t>
            </a:r>
            <a:r>
              <a:rPr lang="pt-BR" sz="1200" dirty="0">
                <a:solidFill>
                  <a:schemeClr val="bg1"/>
                </a:solidFill>
              </a:rPr>
              <a:t>O2, 4,</a:t>
            </a:r>
            <a:r>
              <a:rPr lang="cs-CZ" sz="1200" dirty="0">
                <a:solidFill>
                  <a:schemeClr val="bg1"/>
                </a:solidFill>
              </a:rPr>
              <a:t> 2021;2:333–340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D466026-E20C-44FC-88D2-D1C1F9B996A0}"/>
              </a:ext>
            </a:extLst>
          </p:cNvPr>
          <p:cNvSpPr txBox="1"/>
          <p:nvPr/>
        </p:nvSpPr>
        <p:spPr>
          <a:xfrm>
            <a:off x="179512" y="6536377"/>
            <a:ext cx="343761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3 </a:t>
            </a:r>
            <a:r>
              <a:rPr lang="cs-CZ" sz="1200" dirty="0" err="1">
                <a:solidFill>
                  <a:schemeClr val="bg1"/>
                </a:solidFill>
              </a:rPr>
              <a:t>Theodoreson</a:t>
            </a:r>
            <a:r>
              <a:rPr lang="cs-CZ" sz="1200" dirty="0">
                <a:solidFill>
                  <a:schemeClr val="bg1"/>
                </a:solidFill>
              </a:rPr>
              <a:t>, HeartRhythm2015;12:1756–1761</a:t>
            </a:r>
          </a:p>
        </p:txBody>
      </p:sp>
    </p:spTree>
    <p:extLst>
      <p:ext uri="{BB962C8B-B14F-4D97-AF65-F5344CB8AC3E}">
        <p14:creationId xmlns:p14="http://schemas.microsoft.com/office/powerpoint/2010/main" val="403358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s lůžkovou kapacitou nemocnic v rámci pandemie COVID 19 vedly k nutnosti omezit hospitalizace pac. léčených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katetrovou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ablací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naší práce je srovnat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katetrové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ablace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supraventrikulárních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tachykardií a typického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 prováděných v rámci jednodenní a vícedenní hospitalizace na našem pracovišti</a:t>
            </a:r>
          </a:p>
        </p:txBody>
      </p:sp>
    </p:spTree>
    <p:extLst>
      <p:ext uri="{BB962C8B-B14F-4D97-AF65-F5344CB8AC3E}">
        <p14:creationId xmlns:p14="http://schemas.microsoft.com/office/powerpoint/2010/main" val="1708947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654681" y="1556792"/>
            <a:ext cx="8399662" cy="509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Srovnání skupiny pacientů s SVT a typickým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flutterem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 řešených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katetrovou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ablací v režimu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jednodenní hospitalizace (1D)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vícedenní hospitalizace (VD), kontrolní skupinou z období před covid krizí 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Srovnání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charakteristiky souboru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Délka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Akutní úspešnost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Akutní komplikace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Rehospitalizace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vyš.  do 30 dnů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Metodika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A1430D62-839B-4C28-9CD7-E9E319133F9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551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654681" y="1556792"/>
            <a:ext cx="8399662" cy="509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pacientů s SVT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Dekapolární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kvadrupolání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diagnostický katetr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Nechlazený ablační katétr se 4mm tipem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RTG kontrolou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pac. s typickým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flutterem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Dekapolární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duodekaolární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Haallo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katetr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Ablační katetr s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chalzeným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4mm hrotem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RTG kontrolou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Metodika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DCBA8F3-FC0D-436B-A642-78B03357F848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276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510665" y="1556792"/>
            <a:ext cx="8093783" cy="509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8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Obě skupiny se lišily délkou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1denní hospitalizace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pac. byl přijat formálně na lůžkové oddělení, po výkonu byl na lůžku přímo na EP sále sledován za kontinuální monitorace rytmu, 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TK každých 60 min., po 6 hodinách kontrola třísla, ex komprese, převaz  a po 30 min.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dimise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doprovodem rodiny. V případě potřeby byl pacient přijat na lůžkové oddělení a standardně hospitalizován</a:t>
            </a: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Vícedenní hospitalizace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pac. byl standardně přijat na lůžkové oddělení, po výkonu převoz na odd., monitorace rytmu na lůžku, kontrola třísla po 6 hod. s odstraněním komprese, druhý den ráno převaz třísla a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dimise</a:t>
            </a:r>
            <a:endParaRPr lang="cs-CZ" altLang="cs-CZ" sz="20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Metodika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4050938A-2B9B-463A-BB38-912EEE05FA4B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71902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stealth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1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4400" b="1" i="0" u="none" strike="noStrike" cap="none" normalizeH="0" baseline="0" smtClean="0">
            <a:ln>
              <a:noFill/>
            </a:ln>
            <a:solidFill>
              <a:srgbClr val="FF9933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stealth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1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4400" b="1" i="0" u="none" strike="noStrike" cap="none" normalizeH="0" baseline="0" smtClean="0">
            <a:ln>
              <a:noFill/>
            </a:ln>
            <a:solidFill>
              <a:srgbClr val="FF9933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1282</Words>
  <Application>Microsoft Office PowerPoint</Application>
  <PresentationFormat>Předvádění na obrazovce (4:3)</PresentationFormat>
  <Paragraphs>225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Default Design</vt:lpstr>
      <vt:lpstr>Srovnání katétrové ablace klasických pravosíňových arytmií řešených v rámci jednodenní a vícedenní hospitalizace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2013-02-20T11:50:05Z</dcterms:created>
  <dcterms:modified xsi:type="dcterms:W3CDTF">2021-11-08T11:00:03Z</dcterms:modified>
</cp:coreProperties>
</file>