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42"/>
  </p:notesMasterIdLst>
  <p:sldIdLst>
    <p:sldId id="294" r:id="rId2"/>
    <p:sldId id="430" r:id="rId3"/>
    <p:sldId id="1057" r:id="rId4"/>
    <p:sldId id="1038" r:id="rId5"/>
    <p:sldId id="1058" r:id="rId6"/>
    <p:sldId id="1059" r:id="rId7"/>
    <p:sldId id="1060" r:id="rId8"/>
    <p:sldId id="266" r:id="rId9"/>
    <p:sldId id="1033" r:id="rId10"/>
    <p:sldId id="944" r:id="rId11"/>
    <p:sldId id="987" r:id="rId12"/>
    <p:sldId id="1051" r:id="rId13"/>
    <p:sldId id="1054" r:id="rId14"/>
    <p:sldId id="1056" r:id="rId15"/>
    <p:sldId id="1055" r:id="rId16"/>
    <p:sldId id="988" r:id="rId17"/>
    <p:sldId id="1026" r:id="rId18"/>
    <p:sldId id="992" r:id="rId19"/>
    <p:sldId id="277" r:id="rId20"/>
    <p:sldId id="991" r:id="rId21"/>
    <p:sldId id="1027" r:id="rId22"/>
    <p:sldId id="1049" r:id="rId23"/>
    <p:sldId id="1021" r:id="rId24"/>
    <p:sldId id="1044" r:id="rId25"/>
    <p:sldId id="1045" r:id="rId26"/>
    <p:sldId id="1009" r:id="rId27"/>
    <p:sldId id="986" r:id="rId28"/>
    <p:sldId id="1014" r:id="rId29"/>
    <p:sldId id="1061" r:id="rId30"/>
    <p:sldId id="1050" r:id="rId31"/>
    <p:sldId id="1028" r:id="rId32"/>
    <p:sldId id="984" r:id="rId33"/>
    <p:sldId id="1052" r:id="rId34"/>
    <p:sldId id="941" r:id="rId35"/>
    <p:sldId id="272" r:id="rId36"/>
    <p:sldId id="279" r:id="rId37"/>
    <p:sldId id="1016" r:id="rId38"/>
    <p:sldId id="1039" r:id="rId39"/>
    <p:sldId id="261" r:id="rId40"/>
    <p:sldId id="998" r:id="rId4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10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15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E897C2-99CE-4DFB-B950-F6EE489FB609}" type="datetimeFigureOut">
              <a:rPr lang="cs-CZ" smtClean="0"/>
              <a:t>18.01.2020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2C20F8-0B1C-43DA-9758-6A20BBEAEAD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5137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Operační</a:t>
            </a:r>
            <a:r>
              <a:rPr lang="cs-CZ" baseline="0" dirty="0"/>
              <a:t> výkony kardiologických pacientů jsou dlouhou dobu spíš jakýmsi strašákem řady lékařů. Známá skutečnost vysokého procenta úmrtí peroperačně nebo časně pooperačně je obvykle spojena s </a:t>
            </a:r>
            <a:r>
              <a:rPr lang="cs-CZ" baseline="0" dirty="0" err="1"/>
              <a:t>kardivaskulárními</a:t>
            </a:r>
            <a:r>
              <a:rPr lang="cs-CZ" baseline="0" dirty="0"/>
              <a:t> komplikacemi ( pomineme-li vlastní komplikace chirurgické). Jistě se mnou budete souhlasit, že předoperační posouzení, týkající se odhadu průběhu operace, respektive očekávání zdárného překonání této operace se jeví nemožná i při známém  kardiálním onemocnění pacienta. </a:t>
            </a:r>
          </a:p>
          <a:p>
            <a:r>
              <a:rPr lang="cs-CZ" baseline="0" dirty="0"/>
              <a:t>Máme dost podkladů pro taková rozhodnutí? To je téma předloženého sdělení.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1B7E7-0DB6-4812-8C84-180085C4B96D}" type="slidenum">
              <a:rPr lang="cs-CZ" smtClean="0"/>
              <a:pPr/>
              <a:t>40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7698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16018-3EB2-4800-BAD0-12DD266D8BA7}" type="datetimeFigureOut">
              <a:rPr lang="cs-CZ" smtClean="0"/>
              <a:t>18.01.2020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90B3C-BF23-4E5E-B573-526421CC55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6532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16018-3EB2-4800-BAD0-12DD266D8BA7}" type="datetimeFigureOut">
              <a:rPr lang="cs-CZ" smtClean="0"/>
              <a:t>18.01.2020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90B3C-BF23-4E5E-B573-526421CC55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7524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16018-3EB2-4800-BAD0-12DD266D8BA7}" type="datetimeFigureOut">
              <a:rPr lang="cs-CZ" smtClean="0"/>
              <a:t>18.01.2020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90B3C-BF23-4E5E-B573-526421CC55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0515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16018-3EB2-4800-BAD0-12DD266D8BA7}" type="datetimeFigureOut">
              <a:rPr lang="cs-CZ" smtClean="0"/>
              <a:t>18.01.2020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90B3C-BF23-4E5E-B573-526421CC55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8963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16018-3EB2-4800-BAD0-12DD266D8BA7}" type="datetimeFigureOut">
              <a:rPr lang="cs-CZ" smtClean="0"/>
              <a:t>18.01.2020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90B3C-BF23-4E5E-B573-526421CC55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4781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16018-3EB2-4800-BAD0-12DD266D8BA7}" type="datetimeFigureOut">
              <a:rPr lang="cs-CZ" smtClean="0"/>
              <a:t>18.01.2020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90B3C-BF23-4E5E-B573-526421CC55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0561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16018-3EB2-4800-BAD0-12DD266D8BA7}" type="datetimeFigureOut">
              <a:rPr lang="cs-CZ" smtClean="0"/>
              <a:t>18.01.2020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90B3C-BF23-4E5E-B573-526421CC55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8277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16018-3EB2-4800-BAD0-12DD266D8BA7}" type="datetimeFigureOut">
              <a:rPr lang="cs-CZ" smtClean="0"/>
              <a:t>18.01.2020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90B3C-BF23-4E5E-B573-526421CC55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2610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16018-3EB2-4800-BAD0-12DD266D8BA7}" type="datetimeFigureOut">
              <a:rPr lang="cs-CZ" smtClean="0"/>
              <a:t>18.01.2020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90B3C-BF23-4E5E-B573-526421CC55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3765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16018-3EB2-4800-BAD0-12DD266D8BA7}" type="datetimeFigureOut">
              <a:rPr lang="cs-CZ" smtClean="0"/>
              <a:t>18.01.2020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90B3C-BF23-4E5E-B573-526421CC55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2983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16018-3EB2-4800-BAD0-12DD266D8BA7}" type="datetimeFigureOut">
              <a:rPr lang="cs-CZ" smtClean="0"/>
              <a:t>18.01.2020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90B3C-BF23-4E5E-B573-526421CC55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6440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E16018-3EB2-4800-BAD0-12DD266D8BA7}" type="datetimeFigureOut">
              <a:rPr lang="cs-CZ" smtClean="0"/>
              <a:t>18.01.2020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290B3C-BF23-4E5E-B573-526421CC55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4041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3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microsoft.com/office/2007/relationships/hdphoto" Target="../media/hdphoto3.wdp"/><Relationship Id="rId10" Type="http://schemas.openxmlformats.org/officeDocument/2006/relationships/image" Target="../media/image18.png"/><Relationship Id="rId4" Type="http://schemas.openxmlformats.org/officeDocument/2006/relationships/image" Target="../media/image15.png"/><Relationship Id="rId9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19.jpg"/><Relationship Id="rId5" Type="http://schemas.microsoft.com/office/2007/relationships/hdphoto" Target="../media/hdphoto3.wdp"/><Relationship Id="rId10" Type="http://schemas.openxmlformats.org/officeDocument/2006/relationships/image" Target="../media/image18.png"/><Relationship Id="rId4" Type="http://schemas.openxmlformats.org/officeDocument/2006/relationships/image" Target="../media/image15.png"/><Relationship Id="rId9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microsoft.com/office/2007/relationships/hdphoto" Target="../media/hdphoto3.wdp"/><Relationship Id="rId4" Type="http://schemas.openxmlformats.org/officeDocument/2006/relationships/image" Target="../media/image15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microsoft.com/office/2007/relationships/hdphoto" Target="../media/hdphoto3.wdp"/><Relationship Id="rId4" Type="http://schemas.openxmlformats.org/officeDocument/2006/relationships/image" Target="../media/image15.png"/><Relationship Id="rId9" Type="http://schemas.openxmlformats.org/officeDocument/2006/relationships/image" Target="../media/image1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>
            <a:extLst>
              <a:ext uri="{FF2B5EF4-FFF2-40B4-BE49-F238E27FC236}">
                <a16:creationId xmlns:a16="http://schemas.microsoft.com/office/drawing/2014/main" id="{AE1DA230-3320-4592-8FFB-1AB5CA63B0A5}"/>
              </a:ext>
            </a:extLst>
          </p:cNvPr>
          <p:cNvSpPr/>
          <p:nvPr/>
        </p:nvSpPr>
        <p:spPr>
          <a:xfrm>
            <a:off x="0" y="2712802"/>
            <a:ext cx="9144000" cy="1072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1350"/>
          </a:p>
        </p:txBody>
      </p:sp>
      <p:sp>
        <p:nvSpPr>
          <p:cNvPr id="12902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2516391"/>
            <a:ext cx="9144000" cy="807725"/>
          </a:xfrm>
          <a:noFill/>
          <a:ln/>
        </p:spPr>
        <p:txBody>
          <a:bodyPr>
            <a:normAutofit/>
          </a:bodyPr>
          <a:lstStyle/>
          <a:p>
            <a:r>
              <a:rPr lang="cs-CZ" altLang="en-US" sz="3600" b="1" dirty="0">
                <a:solidFill>
                  <a:srgbClr val="002060"/>
                </a:solidFill>
                <a:latin typeface="+mn-lt"/>
              </a:rPr>
              <a:t>Stanovení NT-pro BNP  ambulanci</a:t>
            </a:r>
          </a:p>
        </p:txBody>
      </p:sp>
      <p:sp>
        <p:nvSpPr>
          <p:cNvPr id="14" name="Podnadpis 13"/>
          <p:cNvSpPr>
            <a:spLocks noGrp="1"/>
          </p:cNvSpPr>
          <p:nvPr>
            <p:ph type="subTitle" idx="1"/>
          </p:nvPr>
        </p:nvSpPr>
        <p:spPr>
          <a:xfrm>
            <a:off x="3788389" y="5652579"/>
            <a:ext cx="5143500" cy="422370"/>
          </a:xfrm>
        </p:spPr>
        <p:txBody>
          <a:bodyPr>
            <a:noAutofit/>
          </a:bodyPr>
          <a:lstStyle/>
          <a:p>
            <a:pPr algn="l">
              <a:lnSpc>
                <a:spcPct val="90000"/>
              </a:lnSpc>
            </a:pPr>
            <a:r>
              <a:rPr lang="cs-CZ" sz="15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4. Sjezd ČAAMK, Olomouc 18. 1. 2020</a:t>
            </a:r>
          </a:p>
          <a:p>
            <a:pPr>
              <a:lnSpc>
                <a:spcPct val="90000"/>
              </a:lnSpc>
            </a:pPr>
            <a:endParaRPr lang="cs-CZ" sz="150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endParaRPr lang="en-US" sz="150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5D0C7716-8B2E-4E95-8B05-BB518E3747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111" y="5538620"/>
            <a:ext cx="1237682" cy="1072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7183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Obdélník: se zakulacenými rohy 44">
            <a:extLst>
              <a:ext uri="{FF2B5EF4-FFF2-40B4-BE49-F238E27FC236}">
                <a16:creationId xmlns:a16="http://schemas.microsoft.com/office/drawing/2014/main" id="{11918AA2-EB4D-4A73-AF7D-C226F9D6A61A}"/>
              </a:ext>
            </a:extLst>
          </p:cNvPr>
          <p:cNvSpPr/>
          <p:nvPr/>
        </p:nvSpPr>
        <p:spPr>
          <a:xfrm>
            <a:off x="613136" y="1897648"/>
            <a:ext cx="7877756" cy="423708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2"/>
              </a:solidFill>
            </a:endParaRP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50D22371-8903-4EC7-98BE-C86E663ABF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4804" y="2023281"/>
            <a:ext cx="2456531" cy="1100369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cs-CZ" sz="1400" b="0" i="0" dirty="0">
              <a:latin typeface="+mn-lt"/>
            </a:endParaRPr>
          </a:p>
          <a:p>
            <a:pPr eaLnBrk="1" hangingPunct="1">
              <a:defRPr/>
            </a:pPr>
            <a:r>
              <a:rPr lang="cs-CZ" sz="1800" b="0" i="0" dirty="0">
                <a:latin typeface="+mn-lt"/>
              </a:rPr>
              <a:t>anamnéza </a:t>
            </a:r>
          </a:p>
          <a:p>
            <a:pPr eaLnBrk="1" hangingPunct="1">
              <a:defRPr/>
            </a:pPr>
            <a:r>
              <a:rPr lang="cs-CZ" sz="1800" b="0" i="0" dirty="0">
                <a:latin typeface="+mn-lt"/>
              </a:rPr>
              <a:t>fyzikální vyšetření</a:t>
            </a:r>
          </a:p>
          <a:p>
            <a:pPr eaLnBrk="1" hangingPunct="1">
              <a:defRPr/>
            </a:pPr>
            <a:r>
              <a:rPr lang="cs-CZ" sz="1800" b="0" i="0" dirty="0">
                <a:latin typeface="+mn-lt"/>
              </a:rPr>
              <a:t>EKG, RTG hrudníku</a:t>
            </a:r>
          </a:p>
          <a:p>
            <a:pPr algn="ctr" eaLnBrk="1" hangingPunct="1">
              <a:defRPr/>
            </a:pPr>
            <a:endParaRPr lang="cs-CZ" dirty="0">
              <a:latin typeface="+mn-lt"/>
            </a:endParaRPr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1EDEC442-736D-49D3-AAE7-C45C11F1EF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6505" y="3433850"/>
            <a:ext cx="3797697" cy="60131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r>
              <a:rPr lang="cs-CZ" sz="1600" b="0" i="0" dirty="0" err="1">
                <a:latin typeface="+mn-lt"/>
              </a:rPr>
              <a:t>natriuretické</a:t>
            </a:r>
            <a:r>
              <a:rPr lang="cs-CZ" sz="1600" b="0" i="0" dirty="0">
                <a:latin typeface="+mn-lt"/>
              </a:rPr>
              <a:t> peptidy</a:t>
            </a:r>
          </a:p>
          <a:p>
            <a:pPr eaLnBrk="1" hangingPunct="1">
              <a:defRPr/>
            </a:pPr>
            <a:r>
              <a:rPr lang="cs-CZ" sz="1600" b="0" i="0" dirty="0">
                <a:latin typeface="+mn-lt"/>
              </a:rPr>
              <a:t>BNP  ≥ 35 </a:t>
            </a:r>
            <a:r>
              <a:rPr lang="cs-CZ" sz="1600" b="0" i="0" dirty="0" err="1">
                <a:latin typeface="+mn-lt"/>
              </a:rPr>
              <a:t>pg</a:t>
            </a:r>
            <a:r>
              <a:rPr lang="cs-CZ" sz="1600" b="0" i="0" dirty="0">
                <a:latin typeface="+mn-lt"/>
              </a:rPr>
              <a:t>/ml, NT-</a:t>
            </a:r>
            <a:r>
              <a:rPr lang="cs-CZ" sz="1600" b="0" i="0" dirty="0" err="1">
                <a:latin typeface="+mn-lt"/>
              </a:rPr>
              <a:t>proBNP</a:t>
            </a:r>
            <a:r>
              <a:rPr lang="cs-CZ" sz="1600" b="0" i="0" dirty="0">
                <a:latin typeface="+mn-lt"/>
              </a:rPr>
              <a:t> ≥ 125 </a:t>
            </a:r>
            <a:r>
              <a:rPr lang="cs-CZ" sz="1600" b="0" i="0" dirty="0" err="1">
                <a:latin typeface="+mn-lt"/>
              </a:rPr>
              <a:t>pg</a:t>
            </a:r>
            <a:r>
              <a:rPr lang="cs-CZ" sz="1600" b="0" i="0" dirty="0">
                <a:latin typeface="+mn-lt"/>
              </a:rPr>
              <a:t>/ml</a:t>
            </a:r>
            <a:endParaRPr lang="cs-CZ" sz="1600" dirty="0">
              <a:latin typeface="+mn-lt"/>
            </a:endParaRPr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id="{E6D69D0C-01E5-48DE-8490-9E539AA447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8980" y="4630769"/>
            <a:ext cx="2409200" cy="31314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cs-CZ" sz="1600" b="0" i="0" dirty="0">
                <a:latin typeface="+mn-lt"/>
              </a:rPr>
              <a:t>ECHOKARDIOGRAFIE</a:t>
            </a:r>
          </a:p>
        </p:txBody>
      </p:sp>
      <p:sp>
        <p:nvSpPr>
          <p:cNvPr id="12" name="Rectangle 9">
            <a:extLst>
              <a:ext uri="{FF2B5EF4-FFF2-40B4-BE49-F238E27FC236}">
                <a16:creationId xmlns:a16="http://schemas.microsoft.com/office/drawing/2014/main" id="{B1329F49-F668-4B13-BB0B-5C9C8E1FAD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91539" y="4365611"/>
            <a:ext cx="1962790" cy="82827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cs-CZ" sz="1600" b="0" i="0" dirty="0">
                <a:latin typeface="+mn-lt"/>
              </a:rPr>
              <a:t>normální výsledek </a:t>
            </a:r>
          </a:p>
          <a:p>
            <a:pPr algn="ctr" eaLnBrk="1" hangingPunct="1">
              <a:defRPr/>
            </a:pPr>
            <a:r>
              <a:rPr lang="cs-CZ" sz="1600" b="0" i="0" dirty="0">
                <a:latin typeface="+mn-lt"/>
              </a:rPr>
              <a:t>= diagnóza srdečního selhání</a:t>
            </a:r>
          </a:p>
          <a:p>
            <a:pPr algn="ctr" eaLnBrk="1" hangingPunct="1">
              <a:defRPr/>
            </a:pPr>
            <a:r>
              <a:rPr lang="cs-CZ" sz="1600" b="0" i="0" dirty="0">
                <a:latin typeface="+mn-lt"/>
              </a:rPr>
              <a:t>nepravděpodobná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11B9ACF-61B6-46CE-B9B7-06F8605F6C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8980" y="5464778"/>
            <a:ext cx="3544575" cy="36877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cs-CZ" sz="1600" b="0" i="0" dirty="0">
                <a:latin typeface="+mn-lt"/>
              </a:rPr>
              <a:t> </a:t>
            </a:r>
            <a:r>
              <a:rPr lang="cs-CZ" sz="1600" b="1" i="0" dirty="0">
                <a:latin typeface="+mn-lt"/>
              </a:rPr>
              <a:t>potvrzení srdečního selhání</a:t>
            </a:r>
          </a:p>
        </p:txBody>
      </p:sp>
      <p:cxnSp>
        <p:nvCxnSpPr>
          <p:cNvPr id="14" name="Přímá spojovací šipka 19">
            <a:extLst>
              <a:ext uri="{FF2B5EF4-FFF2-40B4-BE49-F238E27FC236}">
                <a16:creationId xmlns:a16="http://schemas.microsoft.com/office/drawing/2014/main" id="{D5612A44-3D95-4EA1-AD97-8409C7CD6FC4}"/>
              </a:ext>
            </a:extLst>
          </p:cNvPr>
          <p:cNvCxnSpPr>
            <a:cxnSpLocks/>
          </p:cNvCxnSpPr>
          <p:nvPr/>
        </p:nvCxnSpPr>
        <p:spPr>
          <a:xfrm>
            <a:off x="1046235" y="3182158"/>
            <a:ext cx="0" cy="132026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ovací šipka 23">
            <a:extLst>
              <a:ext uri="{FF2B5EF4-FFF2-40B4-BE49-F238E27FC236}">
                <a16:creationId xmlns:a16="http://schemas.microsoft.com/office/drawing/2014/main" id="{7D5FAE78-01BE-4BC2-9C6E-7EEA24F0E935}"/>
              </a:ext>
            </a:extLst>
          </p:cNvPr>
          <p:cNvCxnSpPr>
            <a:cxnSpLocks/>
            <a:endCxn id="39" idx="1"/>
          </p:cNvCxnSpPr>
          <p:nvPr/>
        </p:nvCxnSpPr>
        <p:spPr>
          <a:xfrm>
            <a:off x="2793648" y="4057639"/>
            <a:ext cx="3321628" cy="29772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ovací šipka 25">
            <a:extLst>
              <a:ext uri="{FF2B5EF4-FFF2-40B4-BE49-F238E27FC236}">
                <a16:creationId xmlns:a16="http://schemas.microsoft.com/office/drawing/2014/main" id="{0C05378B-F3E9-4853-8E48-7E1CDCD0A3DD}"/>
              </a:ext>
            </a:extLst>
          </p:cNvPr>
          <p:cNvCxnSpPr>
            <a:cxnSpLocks/>
            <a:endCxn id="39" idx="2"/>
          </p:cNvCxnSpPr>
          <p:nvPr/>
        </p:nvCxnSpPr>
        <p:spPr>
          <a:xfrm>
            <a:off x="3318180" y="4814901"/>
            <a:ext cx="240030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ovací šipka 27">
            <a:extLst>
              <a:ext uri="{FF2B5EF4-FFF2-40B4-BE49-F238E27FC236}">
                <a16:creationId xmlns:a16="http://schemas.microsoft.com/office/drawing/2014/main" id="{03CFD416-9F8C-4CF5-9CF1-13FB2CE0DB0B}"/>
              </a:ext>
            </a:extLst>
          </p:cNvPr>
          <p:cNvCxnSpPr>
            <a:cxnSpLocks/>
          </p:cNvCxnSpPr>
          <p:nvPr/>
        </p:nvCxnSpPr>
        <p:spPr>
          <a:xfrm>
            <a:off x="2739691" y="5106919"/>
            <a:ext cx="0" cy="27376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ovací šipka 29">
            <a:extLst>
              <a:ext uri="{FF2B5EF4-FFF2-40B4-BE49-F238E27FC236}">
                <a16:creationId xmlns:a16="http://schemas.microsoft.com/office/drawing/2014/main" id="{21AE7CC6-BEEF-40AC-9203-DE4D26B55A3B}"/>
              </a:ext>
            </a:extLst>
          </p:cNvPr>
          <p:cNvCxnSpPr>
            <a:cxnSpLocks/>
          </p:cNvCxnSpPr>
          <p:nvPr/>
        </p:nvCxnSpPr>
        <p:spPr>
          <a:xfrm>
            <a:off x="2756435" y="4165024"/>
            <a:ext cx="0" cy="27818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ovací šipka 31">
            <a:extLst>
              <a:ext uri="{FF2B5EF4-FFF2-40B4-BE49-F238E27FC236}">
                <a16:creationId xmlns:a16="http://schemas.microsoft.com/office/drawing/2014/main" id="{90F92E32-B804-40DF-BD15-30A4C9EA440F}"/>
              </a:ext>
            </a:extLst>
          </p:cNvPr>
          <p:cNvCxnSpPr>
            <a:cxnSpLocks/>
          </p:cNvCxnSpPr>
          <p:nvPr/>
        </p:nvCxnSpPr>
        <p:spPr>
          <a:xfrm>
            <a:off x="2768006" y="3178812"/>
            <a:ext cx="0" cy="2501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bdélník 20">
            <a:extLst>
              <a:ext uri="{FF2B5EF4-FFF2-40B4-BE49-F238E27FC236}">
                <a16:creationId xmlns:a16="http://schemas.microsoft.com/office/drawing/2014/main" id="{2415F06B-E6B1-4AAF-A770-652B3BC87986}"/>
              </a:ext>
            </a:extLst>
          </p:cNvPr>
          <p:cNvSpPr/>
          <p:nvPr/>
        </p:nvSpPr>
        <p:spPr>
          <a:xfrm>
            <a:off x="4421388" y="1924968"/>
            <a:ext cx="3834899" cy="115725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 sz="1600" b="0" i="0" dirty="0">
              <a:solidFill>
                <a:srgbClr val="002060"/>
              </a:solidFill>
            </a:endParaRPr>
          </a:p>
          <a:p>
            <a:pPr algn="ctr" eaLnBrk="1" hangingPunct="1">
              <a:defRPr/>
            </a:pPr>
            <a:r>
              <a:rPr lang="cs-CZ" sz="1600" b="0" i="0" dirty="0">
                <a:solidFill>
                  <a:srgbClr val="002060"/>
                </a:solidFill>
              </a:rPr>
              <a:t>ICHS, po IM, chronické formy ICHS</a:t>
            </a:r>
          </a:p>
          <a:p>
            <a:pPr algn="ctr" eaLnBrk="1" hangingPunct="1">
              <a:defRPr/>
            </a:pPr>
            <a:r>
              <a:rPr lang="cs-CZ" sz="1600" b="0" i="0" dirty="0">
                <a:solidFill>
                  <a:srgbClr val="002060"/>
                </a:solidFill>
              </a:rPr>
              <a:t>hypertenze, srdeční vady, kardiomyopatie</a:t>
            </a:r>
          </a:p>
          <a:p>
            <a:pPr algn="ctr" eaLnBrk="1" hangingPunct="1">
              <a:defRPr/>
            </a:pPr>
            <a:endParaRPr lang="cs-CZ" sz="1600" dirty="0">
              <a:solidFill>
                <a:srgbClr val="002060"/>
              </a:solidFill>
            </a:endParaRPr>
          </a:p>
          <a:p>
            <a:pPr algn="ctr" eaLnBrk="1" hangingPunct="1">
              <a:defRPr/>
            </a:pPr>
            <a:r>
              <a:rPr lang="cs-CZ" sz="1600" dirty="0">
                <a:solidFill>
                  <a:srgbClr val="002060"/>
                </a:solidFill>
              </a:rPr>
              <a:t>dechové obtíže, známky městnání </a:t>
            </a:r>
            <a:endParaRPr lang="cs-CZ" sz="1600" b="0" i="0" dirty="0">
              <a:solidFill>
                <a:srgbClr val="002060"/>
              </a:solidFill>
            </a:endParaRPr>
          </a:p>
          <a:p>
            <a:pPr algn="ctr" eaLnBrk="1" hangingPunct="1">
              <a:defRPr/>
            </a:pPr>
            <a:endParaRPr lang="cs-CZ" dirty="0"/>
          </a:p>
        </p:txBody>
      </p:sp>
      <p:cxnSp>
        <p:nvCxnSpPr>
          <p:cNvPr id="22" name="Přímá spojovací šipka 34">
            <a:extLst>
              <a:ext uri="{FF2B5EF4-FFF2-40B4-BE49-F238E27FC236}">
                <a16:creationId xmlns:a16="http://schemas.microsoft.com/office/drawing/2014/main" id="{4439D1D2-64CA-4495-B594-60DCCDAD86F3}"/>
              </a:ext>
            </a:extLst>
          </p:cNvPr>
          <p:cNvCxnSpPr>
            <a:cxnSpLocks/>
          </p:cNvCxnSpPr>
          <p:nvPr/>
        </p:nvCxnSpPr>
        <p:spPr>
          <a:xfrm>
            <a:off x="3475504" y="2334864"/>
            <a:ext cx="88373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ovací šipka 36">
            <a:extLst>
              <a:ext uri="{FF2B5EF4-FFF2-40B4-BE49-F238E27FC236}">
                <a16:creationId xmlns:a16="http://schemas.microsoft.com/office/drawing/2014/main" id="{6F351E72-1C40-4EAB-8EF9-0734A20F51AE}"/>
              </a:ext>
            </a:extLst>
          </p:cNvPr>
          <p:cNvCxnSpPr>
            <a:cxnSpLocks/>
          </p:cNvCxnSpPr>
          <p:nvPr/>
        </p:nvCxnSpPr>
        <p:spPr>
          <a:xfrm flipH="1">
            <a:off x="3745667" y="2468440"/>
            <a:ext cx="13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5">
            <a:extLst>
              <a:ext uri="{FF2B5EF4-FFF2-40B4-BE49-F238E27FC236}">
                <a16:creationId xmlns:a16="http://schemas.microsoft.com/office/drawing/2014/main" id="{AA9C7448-0B5F-436B-85B3-6B00FE30AF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2725" y="6670675"/>
            <a:ext cx="358457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642938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42938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42938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42938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42938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rgbClr val="FCAF17"/>
              </a:buClr>
              <a:buSzTx/>
              <a:buFontTx/>
              <a:buNone/>
            </a:pPr>
            <a:r>
              <a:rPr lang="en-US" altLang="cs-CZ" sz="800" i="1" dirty="0" err="1"/>
              <a:t>Ponikowski</a:t>
            </a:r>
            <a:r>
              <a:rPr lang="en-US" altLang="cs-CZ" sz="800" i="1" dirty="0"/>
              <a:t> et al. Eur Heart J. 21 May 2016. doi:10.1093/</a:t>
            </a:r>
            <a:r>
              <a:rPr lang="en-US" altLang="cs-CZ" sz="800" i="1" dirty="0" err="1"/>
              <a:t>eurheartj</a:t>
            </a:r>
            <a:r>
              <a:rPr lang="en-US" altLang="cs-CZ" sz="800" i="1" dirty="0"/>
              <a:t>/ehw128</a:t>
            </a: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47DF1529-E6C2-4E3D-BC90-63D628FBC394}"/>
              </a:ext>
            </a:extLst>
          </p:cNvPr>
          <p:cNvSpPr/>
          <p:nvPr/>
        </p:nvSpPr>
        <p:spPr>
          <a:xfrm>
            <a:off x="302632" y="1884839"/>
            <a:ext cx="8195634" cy="1325748"/>
          </a:xfrm>
          <a:prstGeom prst="rect">
            <a:avLst/>
          </a:prstGeom>
          <a:solidFill>
            <a:schemeClr val="accent1">
              <a:lumMod val="75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D8C3D453-CE74-4D55-B5DC-B9627147D911}"/>
              </a:ext>
            </a:extLst>
          </p:cNvPr>
          <p:cNvSpPr txBox="1"/>
          <p:nvPr/>
        </p:nvSpPr>
        <p:spPr>
          <a:xfrm>
            <a:off x="683319" y="1528316"/>
            <a:ext cx="2608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0" dirty="0"/>
              <a:t>PL, INTERNISTA</a:t>
            </a:r>
            <a:r>
              <a:rPr lang="cs-CZ" i="0" dirty="0"/>
              <a:t>, </a:t>
            </a:r>
          </a:p>
        </p:txBody>
      </p:sp>
      <p:sp>
        <p:nvSpPr>
          <p:cNvPr id="26" name="Obdélník 25">
            <a:extLst>
              <a:ext uri="{FF2B5EF4-FFF2-40B4-BE49-F238E27FC236}">
                <a16:creationId xmlns:a16="http://schemas.microsoft.com/office/drawing/2014/main" id="{97851541-D372-4D33-897F-BB3BDE33A5B4}"/>
              </a:ext>
            </a:extLst>
          </p:cNvPr>
          <p:cNvSpPr/>
          <p:nvPr/>
        </p:nvSpPr>
        <p:spPr>
          <a:xfrm>
            <a:off x="306111" y="4504701"/>
            <a:ext cx="3797704" cy="689186"/>
          </a:xfrm>
          <a:prstGeom prst="rect">
            <a:avLst/>
          </a:prstGeom>
          <a:solidFill>
            <a:schemeClr val="accent3">
              <a:lumMod val="75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TextovéPole 26">
            <a:extLst>
              <a:ext uri="{FF2B5EF4-FFF2-40B4-BE49-F238E27FC236}">
                <a16:creationId xmlns:a16="http://schemas.microsoft.com/office/drawing/2014/main" id="{CBAFD957-CD9A-411F-811B-9F2AD262E7AF}"/>
              </a:ext>
            </a:extLst>
          </p:cNvPr>
          <p:cNvSpPr txBox="1"/>
          <p:nvPr/>
        </p:nvSpPr>
        <p:spPr>
          <a:xfrm>
            <a:off x="1164442" y="4142209"/>
            <a:ext cx="2311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0" dirty="0"/>
              <a:t>KARDIOLOG</a:t>
            </a:r>
          </a:p>
        </p:txBody>
      </p:sp>
      <p:sp>
        <p:nvSpPr>
          <p:cNvPr id="28" name="Obdélník 27">
            <a:extLst>
              <a:ext uri="{FF2B5EF4-FFF2-40B4-BE49-F238E27FC236}">
                <a16:creationId xmlns:a16="http://schemas.microsoft.com/office/drawing/2014/main" id="{F3502A65-F41B-4A19-8658-8FADDC3A09C5}"/>
              </a:ext>
            </a:extLst>
          </p:cNvPr>
          <p:cNvSpPr/>
          <p:nvPr/>
        </p:nvSpPr>
        <p:spPr>
          <a:xfrm>
            <a:off x="1805183" y="991909"/>
            <a:ext cx="1146468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2700" dirty="0">
                <a:cs typeface="Arial" panose="020B0604020202020204" pitchFamily="34" charset="0"/>
              </a:rPr>
              <a:t>          </a:t>
            </a:r>
          </a:p>
        </p:txBody>
      </p:sp>
      <p:sp>
        <p:nvSpPr>
          <p:cNvPr id="29" name="TextovéPole 28">
            <a:extLst>
              <a:ext uri="{FF2B5EF4-FFF2-40B4-BE49-F238E27FC236}">
                <a16:creationId xmlns:a16="http://schemas.microsoft.com/office/drawing/2014/main" id="{7269BF52-1114-4B4C-AACC-3ABE7711D806}"/>
              </a:ext>
            </a:extLst>
          </p:cNvPr>
          <p:cNvSpPr txBox="1"/>
          <p:nvPr/>
        </p:nvSpPr>
        <p:spPr>
          <a:xfrm>
            <a:off x="-35070" y="1039905"/>
            <a:ext cx="914399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cs-CZ" sz="2400" b="1" dirty="0">
              <a:solidFill>
                <a:srgbClr val="002060"/>
              </a:solidFill>
            </a:endParaRPr>
          </a:p>
        </p:txBody>
      </p:sp>
      <p:sp>
        <p:nvSpPr>
          <p:cNvPr id="30" name="Obdélník 29">
            <a:extLst>
              <a:ext uri="{FF2B5EF4-FFF2-40B4-BE49-F238E27FC236}">
                <a16:creationId xmlns:a16="http://schemas.microsoft.com/office/drawing/2014/main" id="{A41D7A20-982C-4808-ACDC-BF0D729E8E4F}"/>
              </a:ext>
            </a:extLst>
          </p:cNvPr>
          <p:cNvSpPr/>
          <p:nvPr/>
        </p:nvSpPr>
        <p:spPr>
          <a:xfrm>
            <a:off x="0" y="981574"/>
            <a:ext cx="91439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cs-CZ" altLang="cs-CZ" sz="3200" b="1" dirty="0">
                <a:solidFill>
                  <a:srgbClr val="002060"/>
                </a:solidFill>
              </a:rPr>
              <a:t> SRDEČNÍ SELHÁNÍ A NATRIURETICKÉ PEPTIDY </a:t>
            </a:r>
          </a:p>
        </p:txBody>
      </p:sp>
      <p:sp>
        <p:nvSpPr>
          <p:cNvPr id="39" name="Ovál 38">
            <a:extLst>
              <a:ext uri="{FF2B5EF4-FFF2-40B4-BE49-F238E27FC236}">
                <a16:creationId xmlns:a16="http://schemas.microsoft.com/office/drawing/2014/main" id="{721C536F-F6CF-43A8-87DB-56D1D7087E13}"/>
              </a:ext>
            </a:extLst>
          </p:cNvPr>
          <p:cNvSpPr/>
          <p:nvPr/>
        </p:nvSpPr>
        <p:spPr>
          <a:xfrm>
            <a:off x="5718489" y="4165024"/>
            <a:ext cx="2709433" cy="1299753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1" name="Ovál 40">
            <a:extLst>
              <a:ext uri="{FF2B5EF4-FFF2-40B4-BE49-F238E27FC236}">
                <a16:creationId xmlns:a16="http://schemas.microsoft.com/office/drawing/2014/main" id="{373499B4-F08E-4347-B8C2-F0C5BDFC9DC4}"/>
              </a:ext>
            </a:extLst>
          </p:cNvPr>
          <p:cNvSpPr/>
          <p:nvPr/>
        </p:nvSpPr>
        <p:spPr>
          <a:xfrm>
            <a:off x="1391965" y="5323745"/>
            <a:ext cx="2709433" cy="77348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42" name="Obrázek 41">
            <a:extLst>
              <a:ext uri="{FF2B5EF4-FFF2-40B4-BE49-F238E27FC236}">
                <a16:creationId xmlns:a16="http://schemas.microsoft.com/office/drawing/2014/main" id="{F4B8C162-CE9B-4EA9-B498-A745F0D67D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700" y="6104439"/>
            <a:ext cx="731583" cy="634039"/>
          </a:xfrm>
          <a:prstGeom prst="rect">
            <a:avLst/>
          </a:prstGeom>
        </p:spPr>
      </p:pic>
      <p:pic>
        <p:nvPicPr>
          <p:cNvPr id="43" name="Grafický objekt 42" descr="Ukazovák ukazující vpravo">
            <a:extLst>
              <a:ext uri="{FF2B5EF4-FFF2-40B4-BE49-F238E27FC236}">
                <a16:creationId xmlns:a16="http://schemas.microsoft.com/office/drawing/2014/main" id="{08C7D02A-3214-49D1-8138-1CE98640979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0452149">
            <a:off x="5222280" y="328325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8828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: se zakulacenými rohy 9">
            <a:extLst>
              <a:ext uri="{FF2B5EF4-FFF2-40B4-BE49-F238E27FC236}">
                <a16:creationId xmlns:a16="http://schemas.microsoft.com/office/drawing/2014/main" id="{C6F359BA-664B-49AF-8354-6C182231D363}"/>
              </a:ext>
            </a:extLst>
          </p:cNvPr>
          <p:cNvSpPr/>
          <p:nvPr/>
        </p:nvSpPr>
        <p:spPr>
          <a:xfrm>
            <a:off x="736988" y="4881839"/>
            <a:ext cx="5046295" cy="103646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: se zakulacenými rohy 4">
            <a:extLst>
              <a:ext uri="{FF2B5EF4-FFF2-40B4-BE49-F238E27FC236}">
                <a16:creationId xmlns:a16="http://schemas.microsoft.com/office/drawing/2014/main" id="{30547A25-8767-4F52-A55F-E4E0D407BC61}"/>
              </a:ext>
            </a:extLst>
          </p:cNvPr>
          <p:cNvSpPr/>
          <p:nvPr/>
        </p:nvSpPr>
        <p:spPr>
          <a:xfrm>
            <a:off x="736988" y="5314361"/>
            <a:ext cx="5046295" cy="60394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: se zakulacenými rohy 5">
            <a:extLst>
              <a:ext uri="{FF2B5EF4-FFF2-40B4-BE49-F238E27FC236}">
                <a16:creationId xmlns:a16="http://schemas.microsoft.com/office/drawing/2014/main" id="{0D6E1F27-BB02-4FEC-991A-B59DEAC1CCB1}"/>
              </a:ext>
            </a:extLst>
          </p:cNvPr>
          <p:cNvSpPr/>
          <p:nvPr/>
        </p:nvSpPr>
        <p:spPr>
          <a:xfrm>
            <a:off x="736989" y="2471469"/>
            <a:ext cx="7997708" cy="770341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8" name="Obdélník 107">
            <a:extLst>
              <a:ext uri="{FF2B5EF4-FFF2-40B4-BE49-F238E27FC236}">
                <a16:creationId xmlns:a16="http://schemas.microsoft.com/office/drawing/2014/main" id="{EA1EC934-0A7A-46DE-A9B3-12F836323B12}"/>
              </a:ext>
            </a:extLst>
          </p:cNvPr>
          <p:cNvSpPr/>
          <p:nvPr/>
        </p:nvSpPr>
        <p:spPr>
          <a:xfrm>
            <a:off x="610663" y="1686968"/>
            <a:ext cx="8124034" cy="599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596" marR="3455" indent="-257391">
              <a:lnSpc>
                <a:spcPct val="90700"/>
              </a:lnSpc>
              <a:spcBef>
                <a:spcPts val="350"/>
              </a:spcBef>
            </a:pPr>
            <a:r>
              <a:rPr lang="cs-CZ" spc="20" dirty="0">
                <a:cs typeface="Tahoma"/>
              </a:rPr>
              <a:t>     Srdeční </a:t>
            </a:r>
            <a:r>
              <a:rPr lang="cs-CZ" spc="4" dirty="0">
                <a:cs typeface="Tahoma"/>
              </a:rPr>
              <a:t>selhání: </a:t>
            </a:r>
            <a:r>
              <a:rPr lang="cs-CZ" spc="7" dirty="0">
                <a:cs typeface="Tahoma"/>
              </a:rPr>
              <a:t>komplex genetických, </a:t>
            </a:r>
            <a:r>
              <a:rPr lang="cs-CZ" spc="7" dirty="0" err="1">
                <a:cs typeface="Tahoma"/>
              </a:rPr>
              <a:t>neurohumorálních</a:t>
            </a:r>
            <a:r>
              <a:rPr lang="cs-CZ" spc="7" dirty="0">
                <a:cs typeface="Tahoma"/>
              </a:rPr>
              <a:t>, biochemických a </a:t>
            </a:r>
            <a:r>
              <a:rPr lang="cs-CZ" spc="4" dirty="0">
                <a:cs typeface="Tahoma"/>
              </a:rPr>
              <a:t>zánětlivých </a:t>
            </a:r>
            <a:r>
              <a:rPr lang="cs-CZ" spc="14" dirty="0">
                <a:cs typeface="Tahoma"/>
              </a:rPr>
              <a:t>změn  </a:t>
            </a:r>
            <a:r>
              <a:rPr lang="cs-CZ" b="1" spc="14" dirty="0">
                <a:cs typeface="Tahoma"/>
              </a:rPr>
              <a:t>probíhajících na úrovni </a:t>
            </a:r>
            <a:r>
              <a:rPr lang="cs-CZ" b="1" spc="7" dirty="0" err="1">
                <a:cs typeface="Tahoma"/>
              </a:rPr>
              <a:t>kardiomyocytů</a:t>
            </a:r>
            <a:r>
              <a:rPr lang="cs-CZ" b="1" spc="7" dirty="0">
                <a:cs typeface="Tahoma"/>
              </a:rPr>
              <a:t>, </a:t>
            </a:r>
            <a:r>
              <a:rPr lang="cs-CZ" b="1" spc="4" dirty="0">
                <a:cs typeface="Tahoma"/>
              </a:rPr>
              <a:t>srdečního </a:t>
            </a:r>
            <a:r>
              <a:rPr lang="cs-CZ" b="1" spc="7" dirty="0" err="1">
                <a:cs typeface="Tahoma"/>
              </a:rPr>
              <a:t>intersticia</a:t>
            </a:r>
            <a:endParaRPr lang="cs-CZ" b="1" dirty="0"/>
          </a:p>
        </p:txBody>
      </p:sp>
      <p:sp>
        <p:nvSpPr>
          <p:cNvPr id="113" name="TextovéPole 112">
            <a:extLst>
              <a:ext uri="{FF2B5EF4-FFF2-40B4-BE49-F238E27FC236}">
                <a16:creationId xmlns:a16="http://schemas.microsoft.com/office/drawing/2014/main" id="{0DAC6A42-9DD1-462C-AE17-890EF8A82791}"/>
              </a:ext>
            </a:extLst>
          </p:cNvPr>
          <p:cNvSpPr txBox="1"/>
          <p:nvPr/>
        </p:nvSpPr>
        <p:spPr>
          <a:xfrm>
            <a:off x="-35070" y="1039905"/>
            <a:ext cx="914399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cs-CZ" sz="2400" b="1" dirty="0">
              <a:solidFill>
                <a:srgbClr val="002060"/>
              </a:solidFill>
            </a:endParaRPr>
          </a:p>
        </p:txBody>
      </p:sp>
      <p:sp>
        <p:nvSpPr>
          <p:cNvPr id="114" name="Obdélník 113">
            <a:extLst>
              <a:ext uri="{FF2B5EF4-FFF2-40B4-BE49-F238E27FC236}">
                <a16:creationId xmlns:a16="http://schemas.microsoft.com/office/drawing/2014/main" id="{AC7BC726-1691-4D36-8FE6-302D71972D04}"/>
              </a:ext>
            </a:extLst>
          </p:cNvPr>
          <p:cNvSpPr/>
          <p:nvPr/>
        </p:nvSpPr>
        <p:spPr>
          <a:xfrm>
            <a:off x="1143000" y="978349"/>
            <a:ext cx="6858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cs-CZ" altLang="cs-CZ" sz="3200" b="1" dirty="0">
                <a:solidFill>
                  <a:srgbClr val="002060"/>
                </a:solidFill>
              </a:rPr>
              <a:t>SRDEČNÍHO SELHÁNÍ, BIOMARKERY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B9432CBF-A56C-477C-AD9F-1D29CFE7A72B}"/>
              </a:ext>
            </a:extLst>
          </p:cNvPr>
          <p:cNvSpPr/>
          <p:nvPr/>
        </p:nvSpPr>
        <p:spPr>
          <a:xfrm>
            <a:off x="1026549" y="3390017"/>
            <a:ext cx="5134766" cy="11900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637">
              <a:spcBef>
                <a:spcPts val="395"/>
              </a:spcBef>
            </a:pPr>
            <a:r>
              <a:rPr lang="cs-CZ" sz="1400" spc="24" dirty="0">
                <a:uFill>
                  <a:solidFill>
                    <a:srgbClr val="FFFFFF"/>
                  </a:solidFill>
                </a:uFill>
                <a:cs typeface="Tahoma"/>
              </a:rPr>
              <a:t>zánět</a:t>
            </a:r>
            <a:r>
              <a:rPr lang="cs-CZ" sz="1400" spc="24" dirty="0">
                <a:cs typeface="Tahoma"/>
              </a:rPr>
              <a:t> </a:t>
            </a:r>
            <a:r>
              <a:rPr lang="cs-CZ" sz="1400" spc="11" dirty="0">
                <a:cs typeface="Tahoma"/>
              </a:rPr>
              <a:t>– </a:t>
            </a:r>
            <a:r>
              <a:rPr lang="cs-CZ" sz="1400" spc="7" dirty="0">
                <a:cs typeface="Tahoma"/>
              </a:rPr>
              <a:t>CRP, TNF</a:t>
            </a:r>
            <a:r>
              <a:rPr lang="cs-CZ" sz="1400" spc="7" dirty="0">
                <a:cs typeface="Symbol"/>
              </a:rPr>
              <a:t></a:t>
            </a:r>
            <a:r>
              <a:rPr lang="cs-CZ" sz="1400" spc="7" dirty="0">
                <a:cs typeface="Tahoma"/>
              </a:rPr>
              <a:t>,</a:t>
            </a:r>
            <a:r>
              <a:rPr lang="cs-CZ" sz="1400" spc="-7" dirty="0">
                <a:cs typeface="Tahoma"/>
              </a:rPr>
              <a:t> </a:t>
            </a:r>
            <a:r>
              <a:rPr lang="cs-CZ" sz="1400" spc="7" dirty="0">
                <a:cs typeface="Tahoma"/>
              </a:rPr>
              <a:t>IL-1,6,18</a:t>
            </a:r>
            <a:endParaRPr lang="cs-CZ" sz="1400" dirty="0">
              <a:cs typeface="Tahoma"/>
            </a:endParaRPr>
          </a:p>
          <a:p>
            <a:pPr marL="8637">
              <a:spcBef>
                <a:spcPts val="329"/>
              </a:spcBef>
            </a:pPr>
            <a:r>
              <a:rPr lang="cs-CZ" sz="1400" spc="17" dirty="0">
                <a:uFill>
                  <a:solidFill>
                    <a:srgbClr val="FFFFFF"/>
                  </a:solidFill>
                </a:uFill>
                <a:cs typeface="Tahoma"/>
              </a:rPr>
              <a:t>oxidativní </a:t>
            </a:r>
            <a:r>
              <a:rPr lang="cs-CZ" sz="1400" spc="4" dirty="0">
                <a:uFill>
                  <a:solidFill>
                    <a:srgbClr val="FFFFFF"/>
                  </a:solidFill>
                </a:uFill>
                <a:cs typeface="Tahoma"/>
              </a:rPr>
              <a:t>stres</a:t>
            </a:r>
            <a:r>
              <a:rPr lang="cs-CZ" sz="1400" spc="4" dirty="0">
                <a:cs typeface="Tahoma"/>
              </a:rPr>
              <a:t> </a:t>
            </a:r>
            <a:r>
              <a:rPr lang="cs-CZ" sz="1400" spc="11" dirty="0">
                <a:cs typeface="Tahoma"/>
              </a:rPr>
              <a:t>– </a:t>
            </a:r>
            <a:r>
              <a:rPr lang="cs-CZ" sz="1400" spc="7" dirty="0" err="1">
                <a:cs typeface="Tahoma"/>
              </a:rPr>
              <a:t>ox.LDL</a:t>
            </a:r>
            <a:r>
              <a:rPr lang="cs-CZ" sz="1400" spc="7" dirty="0">
                <a:cs typeface="Tahoma"/>
              </a:rPr>
              <a:t>,</a:t>
            </a:r>
            <a:r>
              <a:rPr lang="cs-CZ" sz="1400" spc="4" dirty="0">
                <a:cs typeface="Tahoma"/>
              </a:rPr>
              <a:t> </a:t>
            </a:r>
            <a:r>
              <a:rPr lang="cs-CZ" sz="1400" spc="7" dirty="0" err="1">
                <a:cs typeface="Tahoma"/>
              </a:rPr>
              <a:t>myeloperoxidáza</a:t>
            </a:r>
            <a:endParaRPr lang="cs-CZ" sz="1400" dirty="0">
              <a:cs typeface="Tahoma"/>
            </a:endParaRPr>
          </a:p>
          <a:p>
            <a:pPr marL="8637">
              <a:spcBef>
                <a:spcPts val="306"/>
              </a:spcBef>
            </a:pPr>
            <a:r>
              <a:rPr lang="cs-CZ" sz="1400" spc="17" dirty="0" err="1">
                <a:uFill>
                  <a:solidFill>
                    <a:srgbClr val="FFFFFF"/>
                  </a:solidFill>
                </a:uFill>
                <a:cs typeface="Tahoma"/>
              </a:rPr>
              <a:t>extracel</a:t>
            </a:r>
            <a:r>
              <a:rPr lang="cs-CZ" sz="1400" spc="17" dirty="0">
                <a:uFill>
                  <a:solidFill>
                    <a:srgbClr val="FFFFFF"/>
                  </a:solidFill>
                </a:uFill>
                <a:cs typeface="Tahoma"/>
              </a:rPr>
              <a:t>. </a:t>
            </a:r>
            <a:r>
              <a:rPr lang="cs-CZ" sz="1400" spc="7" dirty="0">
                <a:uFill>
                  <a:solidFill>
                    <a:srgbClr val="FFFFFF"/>
                  </a:solidFill>
                </a:uFill>
                <a:cs typeface="Tahoma"/>
              </a:rPr>
              <a:t>matrix</a:t>
            </a:r>
            <a:r>
              <a:rPr lang="cs-CZ" sz="1400" spc="7" dirty="0">
                <a:cs typeface="Tahoma"/>
              </a:rPr>
              <a:t> -</a:t>
            </a:r>
            <a:r>
              <a:rPr lang="cs-CZ" sz="1400" spc="-11" dirty="0">
                <a:cs typeface="Tahoma"/>
              </a:rPr>
              <a:t> </a:t>
            </a:r>
            <a:r>
              <a:rPr lang="cs-CZ" sz="1400" spc="4" dirty="0" err="1">
                <a:cs typeface="Tahoma"/>
              </a:rPr>
              <a:t>metaloproteinázy</a:t>
            </a:r>
            <a:endParaRPr lang="cs-CZ" sz="1400" dirty="0">
              <a:cs typeface="Tahoma"/>
            </a:endParaRPr>
          </a:p>
          <a:p>
            <a:pPr marL="265596" marR="404656" indent="-257391">
              <a:lnSpc>
                <a:spcPts val="2585"/>
              </a:lnSpc>
              <a:spcBef>
                <a:spcPts val="623"/>
              </a:spcBef>
            </a:pPr>
            <a:r>
              <a:rPr lang="cs-CZ" sz="1400" spc="14" dirty="0">
                <a:uFill>
                  <a:solidFill>
                    <a:srgbClr val="FFFFFF"/>
                  </a:solidFill>
                </a:uFill>
                <a:cs typeface="Tahoma"/>
              </a:rPr>
              <a:t>neurohormony</a:t>
            </a:r>
            <a:r>
              <a:rPr lang="cs-CZ" sz="1400" spc="14" dirty="0">
                <a:cs typeface="Tahoma"/>
              </a:rPr>
              <a:t> </a:t>
            </a:r>
            <a:r>
              <a:rPr lang="cs-CZ" sz="1400" spc="11" dirty="0">
                <a:cs typeface="Tahoma"/>
              </a:rPr>
              <a:t>– </a:t>
            </a:r>
            <a:r>
              <a:rPr lang="cs-CZ" sz="1400" spc="7" dirty="0">
                <a:cs typeface="Tahoma"/>
              </a:rPr>
              <a:t>NOR, </a:t>
            </a:r>
            <a:r>
              <a:rPr lang="cs-CZ" sz="1400" spc="4" dirty="0">
                <a:cs typeface="Tahoma"/>
              </a:rPr>
              <a:t>PRA, </a:t>
            </a:r>
            <a:r>
              <a:rPr lang="cs-CZ" sz="1400" spc="11" dirty="0">
                <a:cs typeface="Tahoma"/>
              </a:rPr>
              <a:t>AT </a:t>
            </a:r>
            <a:r>
              <a:rPr lang="cs-CZ" sz="1400" spc="4" dirty="0">
                <a:cs typeface="Tahoma"/>
              </a:rPr>
              <a:t>II, </a:t>
            </a:r>
            <a:r>
              <a:rPr lang="cs-CZ" sz="1400" spc="7" dirty="0">
                <a:cs typeface="Tahoma"/>
              </a:rPr>
              <a:t>ALD,  </a:t>
            </a:r>
            <a:r>
              <a:rPr lang="cs-CZ" sz="1400" spc="4" dirty="0" err="1">
                <a:cs typeface="Tahoma"/>
              </a:rPr>
              <a:t>vasopressin</a:t>
            </a:r>
            <a:r>
              <a:rPr lang="cs-CZ" sz="1400" spc="4" dirty="0">
                <a:cs typeface="Tahoma"/>
              </a:rPr>
              <a:t>, </a:t>
            </a:r>
            <a:r>
              <a:rPr lang="cs-CZ" sz="1400" spc="4" dirty="0" err="1">
                <a:cs typeface="Tahoma"/>
              </a:rPr>
              <a:t>endotelin</a:t>
            </a:r>
            <a:endParaRPr lang="cs-CZ" sz="1400" spc="4" dirty="0">
              <a:cs typeface="Tahoma"/>
            </a:endParaRP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93137CC4-FD32-4EFC-824E-9E372524CE7F}"/>
              </a:ext>
            </a:extLst>
          </p:cNvPr>
          <p:cNvSpPr/>
          <p:nvPr/>
        </p:nvSpPr>
        <p:spPr>
          <a:xfrm>
            <a:off x="6075294" y="3229175"/>
            <a:ext cx="2685480" cy="20851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637">
              <a:spcBef>
                <a:spcPts val="374"/>
              </a:spcBef>
            </a:pPr>
            <a:r>
              <a:rPr lang="cs-CZ" sz="1400" spc="4" dirty="0" err="1">
                <a:cs typeface="Tahoma"/>
              </a:rPr>
              <a:t>chromogranin</a:t>
            </a:r>
            <a:endParaRPr lang="cs-CZ" sz="1400" dirty="0">
              <a:cs typeface="Tahoma"/>
            </a:endParaRPr>
          </a:p>
          <a:p>
            <a:pPr marL="8637">
              <a:spcBef>
                <a:spcPts val="310"/>
              </a:spcBef>
            </a:pPr>
            <a:r>
              <a:rPr lang="cs-CZ" sz="1400" spc="7" dirty="0" err="1">
                <a:cs typeface="Tahoma"/>
              </a:rPr>
              <a:t>osteoprotegerin</a:t>
            </a:r>
            <a:endParaRPr lang="cs-CZ" sz="1400" dirty="0">
              <a:cs typeface="Tahoma"/>
            </a:endParaRPr>
          </a:p>
          <a:p>
            <a:pPr marL="8637">
              <a:spcBef>
                <a:spcPts val="306"/>
              </a:spcBef>
            </a:pPr>
            <a:r>
              <a:rPr lang="cs-CZ" sz="1400" spc="7" dirty="0" err="1">
                <a:cs typeface="Tahoma"/>
              </a:rPr>
              <a:t>diponectin</a:t>
            </a:r>
            <a:endParaRPr lang="cs-CZ" sz="1400" dirty="0">
              <a:cs typeface="Tahoma"/>
            </a:endParaRPr>
          </a:p>
          <a:p>
            <a:pPr marL="8637">
              <a:spcBef>
                <a:spcPts val="310"/>
              </a:spcBef>
            </a:pPr>
            <a:r>
              <a:rPr lang="cs-CZ" sz="1400" spc="7" dirty="0" err="1">
                <a:cs typeface="Tahoma"/>
              </a:rPr>
              <a:t>growth</a:t>
            </a:r>
            <a:r>
              <a:rPr lang="cs-CZ" sz="1400" spc="7" dirty="0">
                <a:cs typeface="Tahoma"/>
              </a:rPr>
              <a:t> </a:t>
            </a:r>
            <a:r>
              <a:rPr lang="cs-CZ" sz="1400" spc="7" dirty="0" err="1">
                <a:cs typeface="Tahoma"/>
              </a:rPr>
              <a:t>differentiation</a:t>
            </a:r>
            <a:r>
              <a:rPr lang="cs-CZ" sz="1400" spc="7" dirty="0">
                <a:cs typeface="Tahoma"/>
              </a:rPr>
              <a:t> </a:t>
            </a:r>
            <a:r>
              <a:rPr lang="cs-CZ" sz="1400" spc="4" dirty="0" err="1">
                <a:cs typeface="Tahoma"/>
              </a:rPr>
              <a:t>factor</a:t>
            </a:r>
            <a:r>
              <a:rPr lang="cs-CZ" sz="1400" spc="170" dirty="0">
                <a:cs typeface="Tahoma"/>
              </a:rPr>
              <a:t> </a:t>
            </a:r>
            <a:r>
              <a:rPr lang="cs-CZ" sz="1400" spc="11" dirty="0">
                <a:cs typeface="Tahoma"/>
              </a:rPr>
              <a:t>15</a:t>
            </a:r>
            <a:endParaRPr lang="cs-CZ" sz="1400" dirty="0">
              <a:cs typeface="Tahoma"/>
            </a:endParaRPr>
          </a:p>
          <a:p>
            <a:pPr marL="8637">
              <a:spcBef>
                <a:spcPts val="306"/>
              </a:spcBef>
            </a:pPr>
            <a:r>
              <a:rPr lang="cs-CZ" sz="1400" spc="7" dirty="0" err="1">
                <a:cs typeface="Tahoma"/>
              </a:rPr>
              <a:t>galectin</a:t>
            </a:r>
            <a:r>
              <a:rPr lang="cs-CZ" sz="1400" spc="173" dirty="0">
                <a:cs typeface="Tahoma"/>
              </a:rPr>
              <a:t> </a:t>
            </a:r>
            <a:r>
              <a:rPr lang="cs-CZ" sz="1400" spc="11" dirty="0">
                <a:cs typeface="Tahoma"/>
              </a:rPr>
              <a:t>3</a:t>
            </a:r>
            <a:endParaRPr lang="cs-CZ" sz="1400" dirty="0">
              <a:cs typeface="Tahoma"/>
            </a:endParaRPr>
          </a:p>
          <a:p>
            <a:pPr marL="8637">
              <a:spcBef>
                <a:spcPts val="310"/>
              </a:spcBef>
            </a:pPr>
            <a:r>
              <a:rPr lang="cs-CZ" sz="1400" spc="7" dirty="0">
                <a:cs typeface="Tahoma"/>
              </a:rPr>
              <a:t>sST2</a:t>
            </a:r>
            <a:endParaRPr lang="cs-CZ" sz="1400" dirty="0">
              <a:cs typeface="Tahoma"/>
            </a:endParaRPr>
          </a:p>
          <a:p>
            <a:pPr marL="8637">
              <a:spcBef>
                <a:spcPts val="306"/>
              </a:spcBef>
            </a:pPr>
            <a:r>
              <a:rPr lang="cs-CZ" sz="1400" spc="4" dirty="0" err="1">
                <a:cs typeface="Tahoma"/>
              </a:rPr>
              <a:t>copeptin</a:t>
            </a:r>
            <a:endParaRPr lang="cs-CZ" sz="1400" dirty="0">
              <a:cs typeface="Tahoma"/>
            </a:endParaRPr>
          </a:p>
          <a:p>
            <a:pPr marL="8637">
              <a:spcBef>
                <a:spcPts val="312"/>
              </a:spcBef>
            </a:pPr>
            <a:r>
              <a:rPr lang="cs-CZ" sz="1400" spc="7" dirty="0" err="1">
                <a:cs typeface="Tahoma"/>
              </a:rPr>
              <a:t>proadrenomedullin</a:t>
            </a:r>
            <a:endParaRPr lang="cs-CZ" sz="1400" dirty="0">
              <a:cs typeface="Tahoma"/>
            </a:endParaRP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634E03CE-832B-4656-BDB0-087D8FF898C0}"/>
              </a:ext>
            </a:extLst>
          </p:cNvPr>
          <p:cNvSpPr/>
          <p:nvPr/>
        </p:nvSpPr>
        <p:spPr>
          <a:xfrm>
            <a:off x="1141887" y="4881839"/>
            <a:ext cx="49040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637">
              <a:spcBef>
                <a:spcPts val="272"/>
              </a:spcBef>
            </a:pPr>
            <a:r>
              <a:rPr lang="cs-CZ" b="1" spc="14" dirty="0">
                <a:uFill>
                  <a:solidFill>
                    <a:srgbClr val="FFFFFF"/>
                  </a:solidFill>
                </a:uFill>
                <a:cs typeface="Tahoma"/>
              </a:rPr>
              <a:t>myokardiální </a:t>
            </a:r>
            <a:r>
              <a:rPr lang="cs-CZ" b="1" spc="7" dirty="0">
                <a:uFill>
                  <a:solidFill>
                    <a:srgbClr val="FFFFFF"/>
                  </a:solidFill>
                </a:uFill>
                <a:cs typeface="Tahoma"/>
              </a:rPr>
              <a:t>poškození:</a:t>
            </a:r>
            <a:r>
              <a:rPr lang="cs-CZ" b="1" spc="11" dirty="0">
                <a:cs typeface="Tahoma"/>
              </a:rPr>
              <a:t>  </a:t>
            </a:r>
            <a:r>
              <a:rPr lang="cs-CZ" b="1" spc="7" dirty="0" err="1">
                <a:cs typeface="Tahoma"/>
              </a:rPr>
              <a:t>TnI</a:t>
            </a:r>
            <a:r>
              <a:rPr lang="cs-CZ" b="1" spc="7" dirty="0">
                <a:cs typeface="Tahoma"/>
              </a:rPr>
              <a:t>, </a:t>
            </a:r>
            <a:r>
              <a:rPr lang="cs-CZ" b="1" spc="7" dirty="0" err="1">
                <a:cs typeface="Tahoma"/>
              </a:rPr>
              <a:t>TnT</a:t>
            </a:r>
            <a:r>
              <a:rPr lang="cs-CZ" b="1" spc="7" dirty="0">
                <a:cs typeface="Tahoma"/>
              </a:rPr>
              <a:t>,</a:t>
            </a:r>
            <a:r>
              <a:rPr lang="cs-CZ" b="1" spc="55" dirty="0">
                <a:cs typeface="Tahoma"/>
              </a:rPr>
              <a:t> </a:t>
            </a:r>
            <a:r>
              <a:rPr lang="cs-CZ" b="1" spc="11" dirty="0">
                <a:cs typeface="Tahoma"/>
              </a:rPr>
              <a:t>CKMB</a:t>
            </a:r>
            <a:endParaRPr lang="cs-CZ" b="1" dirty="0">
              <a:cs typeface="Tahoma"/>
            </a:endParaRP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5747A421-0BE7-4EC5-8ADE-610E37846F72}"/>
              </a:ext>
            </a:extLst>
          </p:cNvPr>
          <p:cNvSpPr/>
          <p:nvPr/>
        </p:nvSpPr>
        <p:spPr>
          <a:xfrm>
            <a:off x="897369" y="2513375"/>
            <a:ext cx="78583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pc="14" dirty="0">
                <a:solidFill>
                  <a:schemeClr val="bg1">
                    <a:lumMod val="95000"/>
                  </a:schemeClr>
                </a:solidFill>
                <a:cs typeface="Tahoma"/>
              </a:rPr>
              <a:t>Biomarkery: </a:t>
            </a:r>
            <a:r>
              <a:rPr lang="cs-CZ" b="1" spc="7" dirty="0">
                <a:solidFill>
                  <a:schemeClr val="bg1">
                    <a:lumMod val="95000"/>
                  </a:schemeClr>
                </a:solidFill>
                <a:cs typeface="Tahoma"/>
              </a:rPr>
              <a:t>enzymy, hormony, další  biologické látky, objevují se </a:t>
            </a:r>
            <a:r>
              <a:rPr lang="cs-CZ" b="1" spc="11" dirty="0">
                <a:solidFill>
                  <a:schemeClr val="bg1">
                    <a:lumMod val="95000"/>
                  </a:schemeClr>
                </a:solidFill>
                <a:cs typeface="Tahoma"/>
              </a:rPr>
              <a:t>ve </a:t>
            </a:r>
            <a:r>
              <a:rPr lang="cs-CZ" b="1" spc="4" dirty="0">
                <a:solidFill>
                  <a:schemeClr val="bg1">
                    <a:lumMod val="95000"/>
                  </a:schemeClr>
                </a:solidFill>
                <a:cs typeface="Tahoma"/>
              </a:rPr>
              <a:t>zvýšené  koncentraci </a:t>
            </a:r>
            <a:r>
              <a:rPr lang="cs-CZ" b="1" spc="7" dirty="0">
                <a:solidFill>
                  <a:schemeClr val="bg1">
                    <a:lumMod val="95000"/>
                  </a:schemeClr>
                </a:solidFill>
                <a:cs typeface="Tahoma"/>
              </a:rPr>
              <a:t>v </a:t>
            </a:r>
            <a:r>
              <a:rPr lang="cs-CZ" b="1" spc="4" dirty="0">
                <a:solidFill>
                  <a:schemeClr val="bg1">
                    <a:lumMod val="95000"/>
                  </a:schemeClr>
                </a:solidFill>
                <a:cs typeface="Tahoma"/>
              </a:rPr>
              <a:t>krvi</a:t>
            </a:r>
            <a:r>
              <a:rPr lang="cs-CZ" b="1" spc="11" dirty="0">
                <a:solidFill>
                  <a:schemeClr val="bg1">
                    <a:lumMod val="95000"/>
                  </a:schemeClr>
                </a:solidFill>
                <a:cs typeface="Tahoma"/>
              </a:rPr>
              <a:t> nemocných</a:t>
            </a:r>
            <a:endParaRPr lang="cs-CZ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2" name="Obrázek 17">
            <a:extLst>
              <a:ext uri="{FF2B5EF4-FFF2-40B4-BE49-F238E27FC236}">
                <a16:creationId xmlns:a16="http://schemas.microsoft.com/office/drawing/2014/main" id="{ECFFCE4D-DBB1-4194-B88F-FFCB15FFF0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957" y="5976657"/>
            <a:ext cx="548687" cy="475529"/>
          </a:xfrm>
          <a:prstGeom prst="rect">
            <a:avLst/>
          </a:prstGeom>
        </p:spPr>
      </p:pic>
      <p:sp>
        <p:nvSpPr>
          <p:cNvPr id="9" name="Obdélník 8">
            <a:extLst>
              <a:ext uri="{FF2B5EF4-FFF2-40B4-BE49-F238E27FC236}">
                <a16:creationId xmlns:a16="http://schemas.microsoft.com/office/drawing/2014/main" id="{FEA60657-5195-44CD-A47C-E2113D316B08}"/>
              </a:ext>
            </a:extLst>
          </p:cNvPr>
          <p:cNvSpPr/>
          <p:nvPr/>
        </p:nvSpPr>
        <p:spPr>
          <a:xfrm>
            <a:off x="1141887" y="5400071"/>
            <a:ext cx="5666992" cy="4033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596" marR="681913" lvl="0" indent="-257391">
              <a:lnSpc>
                <a:spcPts val="2591"/>
              </a:lnSpc>
              <a:spcBef>
                <a:spcPts val="616"/>
              </a:spcBef>
            </a:pPr>
            <a:r>
              <a:rPr lang="cs-CZ" b="1" spc="14" dirty="0">
                <a:solidFill>
                  <a:prstClr val="white">
                    <a:lumMod val="95000"/>
                  </a:prstClr>
                </a:solidFill>
                <a:uFill>
                  <a:solidFill>
                    <a:srgbClr val="FFFFFF"/>
                  </a:solidFill>
                </a:uFill>
                <a:cs typeface="Tahoma"/>
              </a:rPr>
              <a:t>myokardiální </a:t>
            </a:r>
            <a:r>
              <a:rPr lang="cs-CZ" b="1" dirty="0">
                <a:solidFill>
                  <a:prstClr val="white">
                    <a:lumMod val="95000"/>
                  </a:prstClr>
                </a:solidFill>
                <a:uFill>
                  <a:solidFill>
                    <a:srgbClr val="FFFFFF"/>
                  </a:solidFill>
                </a:uFill>
                <a:cs typeface="Tahoma"/>
              </a:rPr>
              <a:t>přetížení</a:t>
            </a:r>
            <a:r>
              <a:rPr lang="cs-CZ" b="1" dirty="0">
                <a:solidFill>
                  <a:prstClr val="white">
                    <a:lumMod val="95000"/>
                  </a:prstClr>
                </a:solidFill>
                <a:cs typeface="Tahoma"/>
              </a:rPr>
              <a:t>:   </a:t>
            </a:r>
            <a:r>
              <a:rPr lang="cs-CZ" b="1" spc="11" dirty="0">
                <a:solidFill>
                  <a:prstClr val="white">
                    <a:lumMod val="95000"/>
                  </a:prstClr>
                </a:solidFill>
                <a:cs typeface="Tahoma"/>
              </a:rPr>
              <a:t> </a:t>
            </a:r>
            <a:r>
              <a:rPr lang="cs-CZ" b="1" spc="7" dirty="0">
                <a:solidFill>
                  <a:prstClr val="white">
                    <a:lumMod val="95000"/>
                  </a:prstClr>
                </a:solidFill>
                <a:cs typeface="Tahoma"/>
              </a:rPr>
              <a:t>BNP, NT </a:t>
            </a:r>
            <a:r>
              <a:rPr lang="cs-CZ" b="1" spc="7" dirty="0" err="1">
                <a:solidFill>
                  <a:prstClr val="white">
                    <a:lumMod val="95000"/>
                  </a:prstClr>
                </a:solidFill>
                <a:cs typeface="Tahoma"/>
              </a:rPr>
              <a:t>proBNP</a:t>
            </a:r>
            <a:r>
              <a:rPr lang="cs-CZ" b="1" spc="7" dirty="0">
                <a:solidFill>
                  <a:prstClr val="white">
                    <a:lumMod val="95000"/>
                  </a:prstClr>
                </a:solidFill>
                <a:cs typeface="Tahoma"/>
              </a:rPr>
              <a:t> </a:t>
            </a:r>
            <a:endParaRPr lang="cs-CZ" b="1" dirty="0">
              <a:solidFill>
                <a:prstClr val="white">
                  <a:lumMod val="95000"/>
                </a:prstClr>
              </a:solidFill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4526177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oblený obdélník 6"/>
          <p:cNvSpPr/>
          <p:nvPr/>
        </p:nvSpPr>
        <p:spPr>
          <a:xfrm>
            <a:off x="491720" y="2617156"/>
            <a:ext cx="8208912" cy="260744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2000" i="0" dirty="0">
              <a:solidFill>
                <a:schemeClr val="tx2">
                  <a:lumMod val="50000"/>
                </a:schemeClr>
              </a:solidFill>
            </a:endParaRPr>
          </a:p>
          <a:p>
            <a:pPr algn="ctr">
              <a:defRPr/>
            </a:pPr>
            <a:endParaRPr lang="cs-CZ" sz="2000" b="0" i="0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10" name="Group 2"/>
          <p:cNvGrpSpPr/>
          <p:nvPr/>
        </p:nvGrpSpPr>
        <p:grpSpPr>
          <a:xfrm>
            <a:off x="214803" y="2822497"/>
            <a:ext cx="2713690" cy="2089559"/>
            <a:chOff x="342181" y="602616"/>
            <a:chExt cx="2789039" cy="3082372"/>
          </a:xfrm>
        </p:grpSpPr>
        <p:sp>
          <p:nvSpPr>
            <p:cNvPr id="13" name="Rectangle 9"/>
            <p:cNvSpPr/>
            <p:nvPr/>
          </p:nvSpPr>
          <p:spPr>
            <a:xfrm>
              <a:off x="770990" y="602616"/>
              <a:ext cx="2360230" cy="835380"/>
            </a:xfrm>
            <a:prstGeom prst="round1Rect">
              <a:avLst/>
            </a:prstGeom>
          </p:spPr>
          <p:txBody>
            <a:bodyPr wrap="none">
              <a:sp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20000"/>
                </a:spcAft>
                <a:buSzPct val="80000"/>
              </a:pPr>
              <a:r>
                <a:rPr lang="cs-CZ" sz="1400" i="0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natriuretický</a:t>
              </a:r>
              <a:r>
                <a:rPr lang="cs-CZ" sz="1400" i="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peptid typu A</a:t>
              </a:r>
              <a:r>
                <a:rPr lang="de-DE" sz="1400" i="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lang="cs-CZ" sz="1400" i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  <a:p>
              <a:pPr lvl="0" algn="ctr" fontAlgn="base">
                <a:spcBef>
                  <a:spcPct val="0"/>
                </a:spcBef>
                <a:spcAft>
                  <a:spcPct val="20000"/>
                </a:spcAft>
                <a:buSzPct val="80000"/>
              </a:pPr>
              <a:r>
                <a:rPr lang="cs-CZ" sz="14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                              </a:t>
              </a:r>
              <a:r>
                <a:rPr lang="de-DE" sz="1400" i="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(ANP)</a:t>
              </a:r>
              <a:endParaRPr lang="en-GB" sz="1400" i="0" spc="-38" dirty="0">
                <a:solidFill>
                  <a:srgbClr val="002060"/>
                </a:solidFill>
                <a:latin typeface="Arial" pitchFamily="34" charset="0"/>
              </a:endParaRPr>
            </a:p>
          </p:txBody>
        </p:sp>
        <p:sp>
          <p:nvSpPr>
            <p:cNvPr id="14" name="Rectangle 288"/>
            <p:cNvSpPr/>
            <p:nvPr/>
          </p:nvSpPr>
          <p:spPr>
            <a:xfrm>
              <a:off x="342181" y="3078979"/>
              <a:ext cx="2700000" cy="606009"/>
            </a:xfrm>
            <a:prstGeom prst="round1Rect">
              <a:avLst/>
            </a:prstGeom>
          </p:spPr>
          <p:txBody>
            <a:bodyPr wrap="square" lIns="54000" rIns="27000">
              <a:noAutofit/>
            </a:bodyPr>
            <a:lstStyle/>
            <a:p>
              <a:pPr marL="111911" indent="-111911" fontAlgn="base">
                <a:spcBef>
                  <a:spcPct val="0"/>
                </a:spcBef>
                <a:spcAft>
                  <a:spcPts val="450"/>
                </a:spcAft>
                <a:buClr>
                  <a:schemeClr val="accent1"/>
                </a:buClr>
                <a:buSzPct val="110000"/>
                <a:buFont typeface="Wingdings" pitchFamily="2" charset="2"/>
                <a:buChar char="§"/>
              </a:pPr>
              <a:endParaRPr lang="en-GB" sz="900" dirty="0">
                <a:latin typeface="Arial" pitchFamily="34" charset="0"/>
              </a:endParaRPr>
            </a:p>
          </p:txBody>
        </p:sp>
        <p:grpSp>
          <p:nvGrpSpPr>
            <p:cNvPr id="16" name="Group 3"/>
            <p:cNvGrpSpPr/>
            <p:nvPr/>
          </p:nvGrpSpPr>
          <p:grpSpPr>
            <a:xfrm>
              <a:off x="726054" y="1001288"/>
              <a:ext cx="2023167" cy="1529491"/>
              <a:chOff x="535905" y="878209"/>
              <a:chExt cx="2372362" cy="1793481"/>
            </a:xfrm>
          </p:grpSpPr>
          <p:pic>
            <p:nvPicPr>
              <p:cNvPr id="19" name="Picture 2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3750" b="92500" l="1987" r="30376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50" t="3400" r="66158" b="4458"/>
              <a:stretch/>
            </p:blipFill>
            <p:spPr bwMode="auto">
              <a:xfrm>
                <a:off x="701032" y="878209"/>
                <a:ext cx="2207235" cy="1793481"/>
              </a:xfrm>
              <a:prstGeom prst="round1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" name="TextBox 351"/>
              <p:cNvSpPr txBox="1"/>
              <p:nvPr/>
            </p:nvSpPr>
            <p:spPr>
              <a:xfrm>
                <a:off x="588597" y="1072729"/>
                <a:ext cx="345270" cy="252629"/>
              </a:xfrm>
              <a:prstGeom prst="round1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GB" sz="450" dirty="0"/>
                  <a:t>NH</a:t>
                </a:r>
                <a:r>
                  <a:rPr lang="en-GB" sz="450" baseline="-25000" dirty="0"/>
                  <a:t>2</a:t>
                </a:r>
              </a:p>
            </p:txBody>
          </p:sp>
          <p:sp>
            <p:nvSpPr>
              <p:cNvPr id="21" name="TextBox 352"/>
              <p:cNvSpPr txBox="1"/>
              <p:nvPr/>
            </p:nvSpPr>
            <p:spPr>
              <a:xfrm>
                <a:off x="535905" y="2057283"/>
                <a:ext cx="450652" cy="252629"/>
              </a:xfrm>
              <a:prstGeom prst="round1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GB" sz="450" dirty="0"/>
                  <a:t>COOH-</a:t>
                </a:r>
                <a:endParaRPr lang="en-GB" sz="450" baseline="-25000" dirty="0"/>
              </a:p>
            </p:txBody>
          </p:sp>
        </p:grpSp>
      </p:grpSp>
      <p:grpSp>
        <p:nvGrpSpPr>
          <p:cNvPr id="22" name="Group 4"/>
          <p:cNvGrpSpPr/>
          <p:nvPr/>
        </p:nvGrpSpPr>
        <p:grpSpPr>
          <a:xfrm>
            <a:off x="5571002" y="2822496"/>
            <a:ext cx="3167556" cy="2145896"/>
            <a:chOff x="2966922" y="663478"/>
            <a:chExt cx="2810008" cy="2861194"/>
          </a:xfrm>
        </p:grpSpPr>
        <p:sp>
          <p:nvSpPr>
            <p:cNvPr id="25" name="Rectangle 10"/>
            <p:cNvSpPr/>
            <p:nvPr/>
          </p:nvSpPr>
          <p:spPr>
            <a:xfrm>
              <a:off x="2966922" y="663478"/>
              <a:ext cx="2043783" cy="75507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20000"/>
                </a:spcAft>
                <a:buSzPct val="80000"/>
              </a:pPr>
              <a:r>
                <a:rPr lang="cs-CZ" sz="1400" i="0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natriuretický</a:t>
              </a:r>
              <a:r>
                <a:rPr lang="cs-CZ" sz="1400" i="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peptid typu C</a:t>
              </a:r>
              <a:r>
                <a:rPr lang="de-DE" sz="1400" i="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lang="cs-CZ" sz="1400" i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  <a:p>
              <a:pPr lvl="0" fontAlgn="base">
                <a:spcBef>
                  <a:spcPct val="0"/>
                </a:spcBef>
                <a:spcAft>
                  <a:spcPct val="20000"/>
                </a:spcAft>
                <a:buSzPct val="80000"/>
              </a:pPr>
              <a:r>
                <a:rPr lang="cs-CZ" sz="14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                               </a:t>
              </a:r>
              <a:r>
                <a:rPr lang="de-DE" sz="1400" i="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(</a:t>
              </a:r>
              <a:r>
                <a:rPr lang="cs-CZ" sz="1400" i="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CNP</a:t>
              </a:r>
              <a:r>
                <a:rPr lang="de-DE" sz="1400" i="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)</a:t>
              </a:r>
              <a:endParaRPr lang="en-GB" sz="1400" i="0" spc="-38" dirty="0">
                <a:solidFill>
                  <a:srgbClr val="002060"/>
                </a:solidFill>
                <a:latin typeface="Arial" pitchFamily="34" charset="0"/>
              </a:endParaRPr>
            </a:p>
          </p:txBody>
        </p:sp>
        <p:sp>
          <p:nvSpPr>
            <p:cNvPr id="26" name="Rectangle 289"/>
            <p:cNvSpPr/>
            <p:nvPr/>
          </p:nvSpPr>
          <p:spPr>
            <a:xfrm>
              <a:off x="2966922" y="2416676"/>
              <a:ext cx="2810008" cy="1107996"/>
            </a:xfrm>
            <a:prstGeom prst="rect">
              <a:avLst/>
            </a:prstGeom>
          </p:spPr>
          <p:txBody>
            <a:bodyPr wrap="square" lIns="54000" rIns="2700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ts val="450"/>
                </a:spcAft>
                <a:buClr>
                  <a:schemeClr val="accent1"/>
                </a:buClr>
                <a:buSzPct val="110000"/>
              </a:pPr>
              <a:r>
                <a:rPr lang="cs-CZ" sz="1600" b="0" i="0" dirty="0"/>
                <a:t>vzniká ve</a:t>
              </a:r>
              <a:r>
                <a:rPr lang="en-GB" sz="1600" b="0" i="0" dirty="0"/>
                <a:t> </a:t>
              </a:r>
              <a:r>
                <a:rPr lang="cs-CZ" sz="1600" b="0" i="0" dirty="0"/>
                <a:t>vaskulárních</a:t>
              </a:r>
              <a:r>
                <a:rPr lang="en-GB" sz="1600" b="0" i="0" dirty="0"/>
                <a:t> </a:t>
              </a:r>
              <a:r>
                <a:rPr lang="cs-CZ" sz="1600" b="0" i="0" dirty="0"/>
                <a:t>endoteliálních buňkách</a:t>
              </a:r>
              <a:r>
                <a:rPr lang="en-GB" sz="1600" b="0" i="0" dirty="0"/>
                <a:t> </a:t>
              </a:r>
              <a:r>
                <a:rPr lang="cs-CZ" sz="1600" b="0" i="0" dirty="0"/>
                <a:t> a</a:t>
              </a:r>
              <a:r>
                <a:rPr lang="en-GB" sz="1600" b="0" i="0" dirty="0"/>
                <a:t> </a:t>
              </a:r>
              <a:r>
                <a:rPr lang="cs-CZ" sz="1600" b="0" i="0" dirty="0"/>
                <a:t>centrálním nervovém systému</a:t>
              </a:r>
              <a:r>
                <a:rPr lang="cs-CZ" sz="1600" dirty="0"/>
                <a:t> </a:t>
              </a:r>
              <a:r>
                <a:rPr lang="cs-CZ" sz="1600" b="0" i="0" dirty="0"/>
                <a:t>nezjistitelný v plazmě</a:t>
              </a:r>
            </a:p>
          </p:txBody>
        </p:sp>
        <p:grpSp>
          <p:nvGrpSpPr>
            <p:cNvPr id="28" name="Group 286"/>
            <p:cNvGrpSpPr/>
            <p:nvPr/>
          </p:nvGrpSpPr>
          <p:grpSpPr>
            <a:xfrm>
              <a:off x="3334978" y="1069130"/>
              <a:ext cx="1691797" cy="1441215"/>
              <a:chOff x="2867536" y="957759"/>
              <a:chExt cx="1983801" cy="1689969"/>
            </a:xfrm>
          </p:grpSpPr>
          <p:pic>
            <p:nvPicPr>
              <p:cNvPr id="31" name="Picture 2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2500" b="86250" l="71469" r="98155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393" t="3400" r="788" b="4458"/>
              <a:stretch/>
            </p:blipFill>
            <p:spPr bwMode="auto">
              <a:xfrm>
                <a:off x="2892445" y="985152"/>
                <a:ext cx="1958892" cy="16625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2" name="TextBox 353"/>
              <p:cNvSpPr txBox="1"/>
              <p:nvPr/>
            </p:nvSpPr>
            <p:spPr>
              <a:xfrm>
                <a:off x="2867536" y="957759"/>
                <a:ext cx="338720" cy="2526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450" dirty="0"/>
                  <a:t>NH</a:t>
                </a:r>
                <a:r>
                  <a:rPr lang="en-GB" sz="450" baseline="-25000" dirty="0"/>
                  <a:t>2</a:t>
                </a:r>
              </a:p>
            </p:txBody>
          </p:sp>
          <p:sp>
            <p:nvSpPr>
              <p:cNvPr id="33" name="TextBox 354"/>
              <p:cNvSpPr txBox="1"/>
              <p:nvPr/>
            </p:nvSpPr>
            <p:spPr>
              <a:xfrm>
                <a:off x="3206255" y="1653001"/>
                <a:ext cx="442101" cy="2526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450" dirty="0"/>
                  <a:t>COOH-</a:t>
                </a:r>
                <a:endParaRPr lang="en-GB" sz="450" baseline="-25000" dirty="0"/>
              </a:p>
            </p:txBody>
          </p:sp>
        </p:grpSp>
      </p:grpSp>
      <p:grpSp>
        <p:nvGrpSpPr>
          <p:cNvPr id="34" name="Group 5"/>
          <p:cNvGrpSpPr/>
          <p:nvPr/>
        </p:nvGrpSpPr>
        <p:grpSpPr>
          <a:xfrm>
            <a:off x="2943072" y="2810264"/>
            <a:ext cx="2598644" cy="3142915"/>
            <a:chOff x="6187727" y="651669"/>
            <a:chExt cx="2598644" cy="4190554"/>
          </a:xfrm>
        </p:grpSpPr>
        <p:sp>
          <p:nvSpPr>
            <p:cNvPr id="37" name="Rectangle 35"/>
            <p:cNvSpPr/>
            <p:nvPr/>
          </p:nvSpPr>
          <p:spPr>
            <a:xfrm>
              <a:off x="6346739" y="651669"/>
              <a:ext cx="2164079" cy="755079"/>
            </a:xfrm>
            <a:prstGeom prst="rect">
              <a:avLst/>
            </a:prstGeom>
          </p:spPr>
          <p:txBody>
            <a:bodyPr wrap="none" lIns="27000" rIns="2700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20000"/>
                </a:spcAft>
                <a:buSzPct val="80000"/>
              </a:pPr>
              <a:r>
                <a:rPr lang="cs-CZ" sz="1400" i="0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natriuretický</a:t>
              </a:r>
              <a:r>
                <a:rPr lang="cs-CZ" sz="1400" i="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peptid typu B</a:t>
              </a:r>
              <a:r>
                <a:rPr lang="de-DE" sz="1400" i="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lang="cs-CZ" sz="1400" i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20000"/>
                </a:spcAft>
                <a:buSzPct val="80000"/>
              </a:pPr>
              <a:r>
                <a:rPr lang="cs-CZ" sz="14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                             </a:t>
              </a:r>
              <a:r>
                <a:rPr lang="de-DE" sz="1400" i="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(BNP</a:t>
              </a:r>
              <a:r>
                <a:rPr lang="de-DE" sz="1200" i="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)</a:t>
              </a:r>
              <a:endParaRPr lang="en-GB" sz="1200" i="0" spc="-38" dirty="0">
                <a:solidFill>
                  <a:srgbClr val="002060"/>
                </a:solidFill>
                <a:latin typeface="Arial" pitchFamily="34" charset="0"/>
              </a:endParaRPr>
            </a:p>
          </p:txBody>
        </p:sp>
        <p:sp>
          <p:nvSpPr>
            <p:cNvPr id="38" name="Rectangle 36"/>
            <p:cNvSpPr/>
            <p:nvPr/>
          </p:nvSpPr>
          <p:spPr>
            <a:xfrm>
              <a:off x="6308650" y="2454669"/>
              <a:ext cx="2477721" cy="1107996"/>
            </a:xfrm>
            <a:prstGeom prst="rect">
              <a:avLst/>
            </a:prstGeom>
          </p:spPr>
          <p:txBody>
            <a:bodyPr wrap="square" lIns="54000" rIns="2700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ts val="450"/>
                </a:spcAft>
                <a:buClr>
                  <a:schemeClr val="accent1"/>
                </a:buClr>
                <a:buSzPct val="110000"/>
              </a:pPr>
              <a:r>
                <a:rPr lang="cs-CZ" sz="1600" b="0" i="0" dirty="0"/>
                <a:t>vzniká v tkáních</a:t>
              </a:r>
              <a:r>
                <a:rPr lang="en-GB" sz="1600" b="0" i="0" dirty="0"/>
                <a:t> </a:t>
              </a:r>
              <a:r>
                <a:rPr lang="cs-CZ" sz="1600" b="0" i="0" dirty="0"/>
                <a:t>srdečních síní</a:t>
              </a:r>
              <a:r>
                <a:rPr lang="en-GB" sz="1600" b="0" i="0" dirty="0"/>
                <a:t> </a:t>
              </a:r>
              <a:r>
                <a:rPr lang="cs-CZ" sz="1600" b="0" i="0" dirty="0"/>
                <a:t>a</a:t>
              </a:r>
              <a:r>
                <a:rPr lang="en-GB" sz="1600" b="0" i="0" dirty="0"/>
                <a:t> </a:t>
              </a:r>
              <a:r>
                <a:rPr lang="cs-CZ" sz="1600" b="0" i="0" dirty="0"/>
                <a:t>komor, měřitelný v plazmě</a:t>
              </a:r>
              <a:endParaRPr lang="en-GB" sz="1600" b="0" i="0" dirty="0"/>
            </a:p>
          </p:txBody>
        </p:sp>
        <p:sp>
          <p:nvSpPr>
            <p:cNvPr id="39" name="Rectangle 37"/>
            <p:cNvSpPr/>
            <p:nvPr/>
          </p:nvSpPr>
          <p:spPr>
            <a:xfrm>
              <a:off x="6187727" y="4565224"/>
              <a:ext cx="2141357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11911" indent="-111911" fontAlgn="base">
                <a:spcBef>
                  <a:spcPct val="0"/>
                </a:spcBef>
                <a:spcAft>
                  <a:spcPts val="225"/>
                </a:spcAft>
                <a:buClr>
                  <a:schemeClr val="bg1"/>
                </a:buClr>
                <a:buSzPct val="110000"/>
                <a:buFont typeface="Wingdings" pitchFamily="2" charset="2"/>
                <a:buChar char="§"/>
              </a:pPr>
              <a:endParaRPr lang="en-GB" sz="750" i="1" dirty="0">
                <a:latin typeface="Arial" pitchFamily="34" charset="0"/>
              </a:endParaRPr>
            </a:p>
          </p:txBody>
        </p:sp>
        <p:grpSp>
          <p:nvGrpSpPr>
            <p:cNvPr id="40" name="Group 38"/>
            <p:cNvGrpSpPr/>
            <p:nvPr/>
          </p:nvGrpSpPr>
          <p:grpSpPr>
            <a:xfrm>
              <a:off x="6385083" y="1103821"/>
              <a:ext cx="1973410" cy="1417855"/>
              <a:chOff x="5567181" y="812966"/>
              <a:chExt cx="2314022" cy="1662580"/>
            </a:xfrm>
          </p:grpSpPr>
          <p:pic>
            <p:nvPicPr>
              <p:cNvPr id="44" name="Picture 2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4000" b="94750" l="38680" r="6714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3703" t="3400" r="31992" b="4458"/>
              <a:stretch/>
            </p:blipFill>
            <p:spPr bwMode="auto">
              <a:xfrm>
                <a:off x="5700836" y="812966"/>
                <a:ext cx="2180367" cy="16625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5" name="TextBox 40"/>
              <p:cNvSpPr txBox="1"/>
              <p:nvPr/>
            </p:nvSpPr>
            <p:spPr>
              <a:xfrm>
                <a:off x="5618872" y="812968"/>
                <a:ext cx="338720" cy="2526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450" dirty="0"/>
                  <a:t>NH</a:t>
                </a:r>
                <a:r>
                  <a:rPr lang="en-GB" sz="450" baseline="-25000" dirty="0"/>
                  <a:t>2</a:t>
                </a:r>
              </a:p>
            </p:txBody>
          </p:sp>
          <p:sp>
            <p:nvSpPr>
              <p:cNvPr id="46" name="TextBox 41"/>
              <p:cNvSpPr txBox="1"/>
              <p:nvPr/>
            </p:nvSpPr>
            <p:spPr>
              <a:xfrm>
                <a:off x="5567181" y="2058458"/>
                <a:ext cx="442101" cy="2526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450" dirty="0"/>
                  <a:t>COOH-</a:t>
                </a:r>
                <a:endParaRPr lang="en-GB" sz="450" baseline="-25000" dirty="0"/>
              </a:p>
            </p:txBody>
          </p:sp>
        </p:grpSp>
      </p:grpSp>
      <p:sp>
        <p:nvSpPr>
          <p:cNvPr id="4" name="Obdélník 3"/>
          <p:cNvSpPr/>
          <p:nvPr/>
        </p:nvSpPr>
        <p:spPr>
          <a:xfrm>
            <a:off x="588305" y="4044185"/>
            <a:ext cx="21651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  <a:buClr>
                <a:schemeClr val="accent1"/>
              </a:buClr>
              <a:buSzPct val="110000"/>
            </a:pPr>
            <a:r>
              <a:rPr lang="cs-CZ" sz="1600" b="0" i="0" dirty="0"/>
              <a:t>vzniká v</a:t>
            </a:r>
            <a:r>
              <a:rPr lang="en-GB" sz="1600" b="0" i="0" dirty="0"/>
              <a:t> </a:t>
            </a:r>
            <a:r>
              <a:rPr lang="cs-CZ" sz="1600" b="0" i="0" dirty="0"/>
              <a:t>srdečních síních měřitelný v plazmě</a:t>
            </a:r>
            <a:endParaRPr lang="en-GB" sz="1600" b="0" i="0" dirty="0"/>
          </a:p>
        </p:txBody>
      </p:sp>
      <p:sp>
        <p:nvSpPr>
          <p:cNvPr id="5" name="Obdélník 4"/>
          <p:cNvSpPr/>
          <p:nvPr/>
        </p:nvSpPr>
        <p:spPr>
          <a:xfrm>
            <a:off x="603122" y="1678739"/>
            <a:ext cx="78156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800" b="0" i="0" dirty="0">
                <a:latin typeface="+mn-lt"/>
              </a:rPr>
              <a:t>Srdce působí jako endokrinní žláza, vylučuje </a:t>
            </a:r>
            <a:r>
              <a:rPr lang="cs-CZ" sz="1800" i="0" dirty="0" err="1">
                <a:latin typeface="+mn-lt"/>
              </a:rPr>
              <a:t>natriuretické</a:t>
            </a:r>
            <a:r>
              <a:rPr lang="cs-CZ" sz="1800" i="0" dirty="0">
                <a:latin typeface="+mn-lt"/>
              </a:rPr>
              <a:t> peptidy, které vyvažují</a:t>
            </a:r>
            <a:r>
              <a:rPr lang="cs-CZ" sz="1800" i="0" dirty="0">
                <a:solidFill>
                  <a:srgbClr val="FF0000"/>
                </a:solidFill>
                <a:latin typeface="+mn-lt"/>
              </a:rPr>
              <a:t> </a:t>
            </a:r>
            <a:r>
              <a:rPr lang="cs-CZ" sz="1800" i="0" dirty="0">
                <a:latin typeface="+mn-lt"/>
              </a:rPr>
              <a:t>některé účinky RAAS a sympatiku </a:t>
            </a:r>
            <a:r>
              <a:rPr lang="cs-CZ" sz="1800" b="0" i="0" dirty="0">
                <a:latin typeface="+mn-lt"/>
              </a:rPr>
              <a:t>v reakci na mechanické namáhání</a:t>
            </a:r>
          </a:p>
          <a:p>
            <a:endParaRPr lang="cs-CZ" dirty="0"/>
          </a:p>
          <a:p>
            <a:endParaRPr lang="cs-CZ" sz="1800" b="0" i="0" dirty="0">
              <a:latin typeface="+mn-lt"/>
            </a:endParaRPr>
          </a:p>
        </p:txBody>
      </p:sp>
      <p:pic>
        <p:nvPicPr>
          <p:cNvPr id="30" name="Obrázek 17">
            <a:extLst>
              <a:ext uri="{FF2B5EF4-FFF2-40B4-BE49-F238E27FC236}">
                <a16:creationId xmlns:a16="http://schemas.microsoft.com/office/drawing/2014/main" id="{ECFFCE4D-DBB1-4194-B88F-FFCB15FFF00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7957" y="5976657"/>
            <a:ext cx="548687" cy="475529"/>
          </a:xfrm>
          <a:prstGeom prst="rect">
            <a:avLst/>
          </a:prstGeom>
        </p:spPr>
      </p:pic>
      <p:sp>
        <p:nvSpPr>
          <p:cNvPr id="42" name="TextovéPole 41">
            <a:extLst>
              <a:ext uri="{FF2B5EF4-FFF2-40B4-BE49-F238E27FC236}">
                <a16:creationId xmlns:a16="http://schemas.microsoft.com/office/drawing/2014/main" id="{E85FFDE9-EF93-44D6-86A9-4E03697C69FF}"/>
              </a:ext>
            </a:extLst>
          </p:cNvPr>
          <p:cNvSpPr txBox="1"/>
          <p:nvPr/>
        </p:nvSpPr>
        <p:spPr>
          <a:xfrm>
            <a:off x="-35070" y="1039905"/>
            <a:ext cx="914399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cs-CZ" sz="2400" b="1" dirty="0">
              <a:solidFill>
                <a:srgbClr val="002060"/>
              </a:solidFill>
            </a:endParaRPr>
          </a:p>
        </p:txBody>
      </p:sp>
      <p:sp>
        <p:nvSpPr>
          <p:cNvPr id="43" name="Obdélník 42">
            <a:extLst>
              <a:ext uri="{FF2B5EF4-FFF2-40B4-BE49-F238E27FC236}">
                <a16:creationId xmlns:a16="http://schemas.microsoft.com/office/drawing/2014/main" id="{6A2CB080-A816-4546-BC42-6A865D0BD4C2}"/>
              </a:ext>
            </a:extLst>
          </p:cNvPr>
          <p:cNvSpPr/>
          <p:nvPr/>
        </p:nvSpPr>
        <p:spPr>
          <a:xfrm>
            <a:off x="35071" y="978349"/>
            <a:ext cx="89946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cs-CZ" altLang="cs-CZ" sz="3200" b="1" dirty="0">
                <a:solidFill>
                  <a:srgbClr val="002060"/>
                </a:solidFill>
              </a:rPr>
              <a:t>NATRIURETICKÉ PEPTIDY</a:t>
            </a:r>
          </a:p>
        </p:txBody>
      </p:sp>
      <p:sp>
        <p:nvSpPr>
          <p:cNvPr id="35" name="TextBox 57">
            <a:extLst>
              <a:ext uri="{FF2B5EF4-FFF2-40B4-BE49-F238E27FC236}">
                <a16:creationId xmlns:a16="http://schemas.microsoft.com/office/drawing/2014/main" id="{24FDE726-ACDC-4C8E-A44C-B5BA1DB86345}"/>
              </a:ext>
            </a:extLst>
          </p:cNvPr>
          <p:cNvSpPr txBox="1"/>
          <p:nvPr/>
        </p:nvSpPr>
        <p:spPr>
          <a:xfrm>
            <a:off x="2804614" y="5207408"/>
            <a:ext cx="1123010" cy="315463"/>
          </a:xfrm>
          <a:prstGeom prst="rect">
            <a:avLst/>
          </a:prstGeom>
          <a:noFill/>
        </p:spPr>
        <p:txBody>
          <a:bodyPr wrap="square" lIns="68573" tIns="34286" rIns="68573" bIns="34286" rtlCol="0">
            <a:spAutoFit/>
          </a:bodyPr>
          <a:lstStyle/>
          <a:p>
            <a:pPr algn="ctr"/>
            <a:r>
              <a:rPr lang="en-GB" sz="1600" b="1" dirty="0">
                <a:solidFill>
                  <a:srgbClr val="474749"/>
                </a:solidFill>
              </a:rPr>
              <a:t>ANP </a:t>
            </a:r>
            <a:r>
              <a:rPr lang="cs-CZ" sz="1600" b="1" dirty="0">
                <a:solidFill>
                  <a:srgbClr val="474749"/>
                </a:solidFill>
              </a:rPr>
              <a:t>a</a:t>
            </a:r>
            <a:r>
              <a:rPr lang="en-GB" sz="1600" b="1" dirty="0">
                <a:solidFill>
                  <a:srgbClr val="474749"/>
                </a:solidFill>
              </a:rPr>
              <a:t> BNP</a:t>
            </a:r>
          </a:p>
        </p:txBody>
      </p:sp>
      <p:pic>
        <p:nvPicPr>
          <p:cNvPr id="36" name="Picture 80">
            <a:extLst>
              <a:ext uri="{FF2B5EF4-FFF2-40B4-BE49-F238E27FC236}">
                <a16:creationId xmlns:a16="http://schemas.microsoft.com/office/drawing/2014/main" id="{7AA94159-A97B-497B-A6DD-EE45E310311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962" y="4588651"/>
            <a:ext cx="1125652" cy="1341553"/>
          </a:xfrm>
          <a:prstGeom prst="rect">
            <a:avLst/>
          </a:prstGeom>
        </p:spPr>
      </p:pic>
      <p:sp>
        <p:nvSpPr>
          <p:cNvPr id="41" name="TextBox 82">
            <a:extLst>
              <a:ext uri="{FF2B5EF4-FFF2-40B4-BE49-F238E27FC236}">
                <a16:creationId xmlns:a16="http://schemas.microsoft.com/office/drawing/2014/main" id="{673F56D7-1245-4B1E-B914-39CA78DA2291}"/>
              </a:ext>
            </a:extLst>
          </p:cNvPr>
          <p:cNvSpPr txBox="1"/>
          <p:nvPr/>
        </p:nvSpPr>
        <p:spPr>
          <a:xfrm>
            <a:off x="2976993" y="5419160"/>
            <a:ext cx="1376584" cy="315463"/>
          </a:xfrm>
          <a:prstGeom prst="rect">
            <a:avLst/>
          </a:prstGeom>
          <a:noFill/>
        </p:spPr>
        <p:txBody>
          <a:bodyPr wrap="square" lIns="68573" tIns="34286" rIns="68573" bIns="34286" rtlCol="0">
            <a:spAutoFit/>
          </a:bodyPr>
          <a:lstStyle/>
          <a:p>
            <a:pPr algn="ctr"/>
            <a:r>
              <a:rPr lang="cs-CZ" sz="1600" dirty="0" err="1">
                <a:solidFill>
                  <a:srgbClr val="474749"/>
                </a:solidFill>
                <a:latin typeface="+mn-lt"/>
              </a:rPr>
              <a:t>kardiomyocyty</a:t>
            </a:r>
            <a:endParaRPr lang="en-GB" sz="1600" baseline="30000" dirty="0">
              <a:solidFill>
                <a:srgbClr val="474749"/>
              </a:solidFill>
              <a:latin typeface="+mn-lt"/>
            </a:endParaRPr>
          </a:p>
        </p:txBody>
      </p:sp>
      <p:sp>
        <p:nvSpPr>
          <p:cNvPr id="48" name="TextovéPole 47">
            <a:extLst>
              <a:ext uri="{FF2B5EF4-FFF2-40B4-BE49-F238E27FC236}">
                <a16:creationId xmlns:a16="http://schemas.microsoft.com/office/drawing/2014/main" id="{1046E3DE-95AB-4387-8183-220D0AD22897}"/>
              </a:ext>
            </a:extLst>
          </p:cNvPr>
          <p:cNvSpPr txBox="1"/>
          <p:nvPr/>
        </p:nvSpPr>
        <p:spPr>
          <a:xfrm>
            <a:off x="1279758" y="5901408"/>
            <a:ext cx="24760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/>
              <a:t>zvýšené napětí síní a komor</a:t>
            </a:r>
          </a:p>
          <a:p>
            <a:r>
              <a:rPr lang="cs-CZ" sz="1600" dirty="0"/>
              <a:t>       </a:t>
            </a:r>
            <a:r>
              <a:rPr lang="cs-CZ" sz="1600" b="1" dirty="0"/>
              <a:t>dominantní </a:t>
            </a:r>
            <a:r>
              <a:rPr lang="cs-CZ" sz="1600" b="1" dirty="0" err="1"/>
              <a:t>stimulator</a:t>
            </a:r>
            <a:endParaRPr lang="cs-CZ" sz="1600" b="1" dirty="0"/>
          </a:p>
        </p:txBody>
      </p:sp>
      <p:pic>
        <p:nvPicPr>
          <p:cNvPr id="49" name="Picture 87">
            <a:extLst>
              <a:ext uri="{FF2B5EF4-FFF2-40B4-BE49-F238E27FC236}">
                <a16:creationId xmlns:a16="http://schemas.microsoft.com/office/drawing/2014/main" id="{48E61C56-2B57-4894-AAAD-C19B1DB62EB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78523" flipV="1">
            <a:off x="7097011" y="5153287"/>
            <a:ext cx="1578223" cy="423703"/>
          </a:xfrm>
          <a:prstGeom prst="rect">
            <a:avLst/>
          </a:prstGeom>
        </p:spPr>
      </p:pic>
      <p:sp>
        <p:nvSpPr>
          <p:cNvPr id="50" name="TextBox 90">
            <a:extLst>
              <a:ext uri="{FF2B5EF4-FFF2-40B4-BE49-F238E27FC236}">
                <a16:creationId xmlns:a16="http://schemas.microsoft.com/office/drawing/2014/main" id="{E1C28812-60F7-4D84-BF79-3CFC032C1380}"/>
              </a:ext>
            </a:extLst>
          </p:cNvPr>
          <p:cNvSpPr txBox="1"/>
          <p:nvPr/>
        </p:nvSpPr>
        <p:spPr>
          <a:xfrm>
            <a:off x="5848297" y="5311118"/>
            <a:ext cx="2222874" cy="561684"/>
          </a:xfrm>
          <a:prstGeom prst="rect">
            <a:avLst/>
          </a:prstGeom>
          <a:noFill/>
        </p:spPr>
        <p:txBody>
          <a:bodyPr wrap="square" lIns="68573" tIns="34286" rIns="68573" bIns="34286" rtlCol="0">
            <a:spAutoFit/>
          </a:bodyPr>
          <a:lstStyle/>
          <a:p>
            <a:r>
              <a:rPr lang="cs-CZ" sz="1600" b="1" dirty="0">
                <a:solidFill>
                  <a:srgbClr val="474749"/>
                </a:solidFill>
                <a:latin typeface="+mn-lt"/>
              </a:rPr>
              <a:t>CNP</a:t>
            </a:r>
          </a:p>
          <a:p>
            <a:pPr algn="ctr"/>
            <a:r>
              <a:rPr lang="cs-CZ" sz="1600" dirty="0">
                <a:solidFill>
                  <a:srgbClr val="474749"/>
                </a:solidFill>
                <a:latin typeface="+mn-lt"/>
              </a:rPr>
              <a:t>endoteliální buňky</a:t>
            </a:r>
            <a:endParaRPr lang="en-GB" sz="1600" baseline="30000" dirty="0">
              <a:solidFill>
                <a:srgbClr val="474749"/>
              </a:solidFill>
              <a:latin typeface="+mn-lt"/>
            </a:endParaRPr>
          </a:p>
        </p:txBody>
      </p:sp>
      <p:sp>
        <p:nvSpPr>
          <p:cNvPr id="51" name="TextovéPole 50">
            <a:extLst>
              <a:ext uri="{FF2B5EF4-FFF2-40B4-BE49-F238E27FC236}">
                <a16:creationId xmlns:a16="http://schemas.microsoft.com/office/drawing/2014/main" id="{E105F3B4-F6A0-420A-912B-D275B43D14CB}"/>
              </a:ext>
            </a:extLst>
          </p:cNvPr>
          <p:cNvSpPr txBox="1"/>
          <p:nvPr/>
        </p:nvSpPr>
        <p:spPr>
          <a:xfrm>
            <a:off x="6148740" y="6006176"/>
            <a:ext cx="2880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vasopresin, </a:t>
            </a:r>
            <a:r>
              <a:rPr lang="cs-CZ" sz="1400" dirty="0" err="1"/>
              <a:t>endotelin</a:t>
            </a:r>
            <a:endParaRPr lang="cs-CZ" sz="1400" dirty="0"/>
          </a:p>
          <a:p>
            <a:r>
              <a:rPr lang="cs-CZ" sz="1400" dirty="0"/>
              <a:t>katecholaminy</a:t>
            </a:r>
          </a:p>
        </p:txBody>
      </p:sp>
    </p:spTree>
    <p:extLst>
      <p:ext uri="{BB962C8B-B14F-4D97-AF65-F5344CB8AC3E}">
        <p14:creationId xmlns:p14="http://schemas.microsoft.com/office/powerpoint/2010/main" val="1233576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oblený obdélník 6"/>
          <p:cNvSpPr/>
          <p:nvPr/>
        </p:nvSpPr>
        <p:spPr>
          <a:xfrm>
            <a:off x="491720" y="2617156"/>
            <a:ext cx="8208912" cy="260744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2000" i="0" dirty="0">
              <a:solidFill>
                <a:schemeClr val="tx2">
                  <a:lumMod val="50000"/>
                </a:schemeClr>
              </a:solidFill>
            </a:endParaRPr>
          </a:p>
          <a:p>
            <a:pPr algn="ctr">
              <a:defRPr/>
            </a:pPr>
            <a:endParaRPr lang="cs-CZ" sz="2000" b="0" i="0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10" name="Group 2"/>
          <p:cNvGrpSpPr/>
          <p:nvPr/>
        </p:nvGrpSpPr>
        <p:grpSpPr>
          <a:xfrm>
            <a:off x="214803" y="2822497"/>
            <a:ext cx="2713690" cy="2089559"/>
            <a:chOff x="342181" y="602616"/>
            <a:chExt cx="2789039" cy="3082372"/>
          </a:xfrm>
        </p:grpSpPr>
        <p:sp>
          <p:nvSpPr>
            <p:cNvPr id="13" name="Rectangle 9"/>
            <p:cNvSpPr/>
            <p:nvPr/>
          </p:nvSpPr>
          <p:spPr>
            <a:xfrm>
              <a:off x="770990" y="602616"/>
              <a:ext cx="2360230" cy="835380"/>
            </a:xfrm>
            <a:prstGeom prst="round1Rect">
              <a:avLst/>
            </a:prstGeom>
          </p:spPr>
          <p:txBody>
            <a:bodyPr wrap="none">
              <a:sp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20000"/>
                </a:spcAft>
                <a:buSzPct val="80000"/>
              </a:pPr>
              <a:r>
                <a:rPr lang="cs-CZ" sz="1400" i="0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natriuretický</a:t>
              </a:r>
              <a:r>
                <a:rPr lang="cs-CZ" sz="1400" i="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peptid typu A</a:t>
              </a:r>
              <a:r>
                <a:rPr lang="de-DE" sz="1400" i="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lang="cs-CZ" sz="1400" i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  <a:p>
              <a:pPr lvl="0" algn="ctr" fontAlgn="base">
                <a:spcBef>
                  <a:spcPct val="0"/>
                </a:spcBef>
                <a:spcAft>
                  <a:spcPct val="20000"/>
                </a:spcAft>
                <a:buSzPct val="80000"/>
              </a:pPr>
              <a:r>
                <a:rPr lang="cs-CZ" sz="14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                              </a:t>
              </a:r>
              <a:r>
                <a:rPr lang="de-DE" sz="1400" i="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(ANP)</a:t>
              </a:r>
              <a:endParaRPr lang="en-GB" sz="1400" i="0" spc="-38" dirty="0">
                <a:solidFill>
                  <a:srgbClr val="002060"/>
                </a:solidFill>
                <a:latin typeface="Arial" pitchFamily="34" charset="0"/>
              </a:endParaRPr>
            </a:p>
          </p:txBody>
        </p:sp>
        <p:sp>
          <p:nvSpPr>
            <p:cNvPr id="14" name="Rectangle 288"/>
            <p:cNvSpPr/>
            <p:nvPr/>
          </p:nvSpPr>
          <p:spPr>
            <a:xfrm>
              <a:off x="342181" y="3078979"/>
              <a:ext cx="2700000" cy="606009"/>
            </a:xfrm>
            <a:prstGeom prst="round1Rect">
              <a:avLst/>
            </a:prstGeom>
          </p:spPr>
          <p:txBody>
            <a:bodyPr wrap="square" lIns="54000" rIns="27000">
              <a:noAutofit/>
            </a:bodyPr>
            <a:lstStyle/>
            <a:p>
              <a:pPr marL="111911" indent="-111911" fontAlgn="base">
                <a:spcBef>
                  <a:spcPct val="0"/>
                </a:spcBef>
                <a:spcAft>
                  <a:spcPts val="450"/>
                </a:spcAft>
                <a:buClr>
                  <a:schemeClr val="accent1"/>
                </a:buClr>
                <a:buSzPct val="110000"/>
                <a:buFont typeface="Wingdings" pitchFamily="2" charset="2"/>
                <a:buChar char="§"/>
              </a:pPr>
              <a:endParaRPr lang="en-GB" sz="900" dirty="0">
                <a:latin typeface="Arial" pitchFamily="34" charset="0"/>
              </a:endParaRPr>
            </a:p>
          </p:txBody>
        </p:sp>
        <p:grpSp>
          <p:nvGrpSpPr>
            <p:cNvPr id="16" name="Group 3"/>
            <p:cNvGrpSpPr/>
            <p:nvPr/>
          </p:nvGrpSpPr>
          <p:grpSpPr>
            <a:xfrm>
              <a:off x="726054" y="1001288"/>
              <a:ext cx="2023167" cy="1529491"/>
              <a:chOff x="535905" y="878209"/>
              <a:chExt cx="2372362" cy="1793481"/>
            </a:xfrm>
          </p:grpSpPr>
          <p:pic>
            <p:nvPicPr>
              <p:cNvPr id="19" name="Picture 2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3750" b="92500" l="1987" r="30376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50" t="3400" r="66158" b="4458"/>
              <a:stretch/>
            </p:blipFill>
            <p:spPr bwMode="auto">
              <a:xfrm>
                <a:off x="701032" y="878209"/>
                <a:ext cx="2207235" cy="1793481"/>
              </a:xfrm>
              <a:prstGeom prst="round1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" name="TextBox 351"/>
              <p:cNvSpPr txBox="1"/>
              <p:nvPr/>
            </p:nvSpPr>
            <p:spPr>
              <a:xfrm>
                <a:off x="588597" y="1072729"/>
                <a:ext cx="345270" cy="252629"/>
              </a:xfrm>
              <a:prstGeom prst="round1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GB" sz="450" dirty="0"/>
                  <a:t>NH</a:t>
                </a:r>
                <a:r>
                  <a:rPr lang="en-GB" sz="450" baseline="-25000" dirty="0"/>
                  <a:t>2</a:t>
                </a:r>
              </a:p>
            </p:txBody>
          </p:sp>
          <p:sp>
            <p:nvSpPr>
              <p:cNvPr id="21" name="TextBox 352"/>
              <p:cNvSpPr txBox="1"/>
              <p:nvPr/>
            </p:nvSpPr>
            <p:spPr>
              <a:xfrm>
                <a:off x="535905" y="2057283"/>
                <a:ext cx="450652" cy="252629"/>
              </a:xfrm>
              <a:prstGeom prst="round1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GB" sz="450" dirty="0"/>
                  <a:t>COOH-</a:t>
                </a:r>
                <a:endParaRPr lang="en-GB" sz="450" baseline="-25000" dirty="0"/>
              </a:p>
            </p:txBody>
          </p:sp>
        </p:grpSp>
      </p:grpSp>
      <p:grpSp>
        <p:nvGrpSpPr>
          <p:cNvPr id="22" name="Group 4"/>
          <p:cNvGrpSpPr/>
          <p:nvPr/>
        </p:nvGrpSpPr>
        <p:grpSpPr>
          <a:xfrm>
            <a:off x="5571002" y="2822496"/>
            <a:ext cx="3167556" cy="2145896"/>
            <a:chOff x="2966922" y="663478"/>
            <a:chExt cx="2810008" cy="2861194"/>
          </a:xfrm>
        </p:grpSpPr>
        <p:sp>
          <p:nvSpPr>
            <p:cNvPr id="25" name="Rectangle 10"/>
            <p:cNvSpPr/>
            <p:nvPr/>
          </p:nvSpPr>
          <p:spPr>
            <a:xfrm>
              <a:off x="2966922" y="663478"/>
              <a:ext cx="2043783" cy="75507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20000"/>
                </a:spcAft>
                <a:buSzPct val="80000"/>
              </a:pPr>
              <a:r>
                <a:rPr lang="cs-CZ" sz="1400" i="0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natriuretický</a:t>
              </a:r>
              <a:r>
                <a:rPr lang="cs-CZ" sz="1400" i="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peptid typu C</a:t>
              </a:r>
              <a:r>
                <a:rPr lang="de-DE" sz="1400" i="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lang="cs-CZ" sz="1400" i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  <a:p>
              <a:pPr lvl="0" fontAlgn="base">
                <a:spcBef>
                  <a:spcPct val="0"/>
                </a:spcBef>
                <a:spcAft>
                  <a:spcPct val="20000"/>
                </a:spcAft>
                <a:buSzPct val="80000"/>
              </a:pPr>
              <a:r>
                <a:rPr lang="cs-CZ" sz="14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                               </a:t>
              </a:r>
              <a:r>
                <a:rPr lang="de-DE" sz="1400" i="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(</a:t>
              </a:r>
              <a:r>
                <a:rPr lang="cs-CZ" sz="1400" i="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CNP</a:t>
              </a:r>
              <a:r>
                <a:rPr lang="de-DE" sz="1400" i="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)</a:t>
              </a:r>
              <a:endParaRPr lang="en-GB" sz="1400" i="0" spc="-38" dirty="0">
                <a:solidFill>
                  <a:srgbClr val="002060"/>
                </a:solidFill>
                <a:latin typeface="Arial" pitchFamily="34" charset="0"/>
              </a:endParaRPr>
            </a:p>
          </p:txBody>
        </p:sp>
        <p:sp>
          <p:nvSpPr>
            <p:cNvPr id="26" name="Rectangle 289"/>
            <p:cNvSpPr/>
            <p:nvPr/>
          </p:nvSpPr>
          <p:spPr>
            <a:xfrm>
              <a:off x="2966922" y="2416676"/>
              <a:ext cx="2810008" cy="1107996"/>
            </a:xfrm>
            <a:prstGeom prst="rect">
              <a:avLst/>
            </a:prstGeom>
          </p:spPr>
          <p:txBody>
            <a:bodyPr wrap="square" lIns="54000" rIns="2700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ts val="450"/>
                </a:spcAft>
                <a:buClr>
                  <a:schemeClr val="accent1"/>
                </a:buClr>
                <a:buSzPct val="110000"/>
              </a:pPr>
              <a:r>
                <a:rPr lang="cs-CZ" sz="1600" b="0" i="0" dirty="0"/>
                <a:t>vzniká ve</a:t>
              </a:r>
              <a:r>
                <a:rPr lang="en-GB" sz="1600" b="0" i="0" dirty="0"/>
                <a:t> </a:t>
              </a:r>
              <a:r>
                <a:rPr lang="cs-CZ" sz="1600" b="0" i="0" dirty="0"/>
                <a:t>vaskulárních</a:t>
              </a:r>
              <a:r>
                <a:rPr lang="en-GB" sz="1600" b="0" i="0" dirty="0"/>
                <a:t> </a:t>
              </a:r>
              <a:r>
                <a:rPr lang="cs-CZ" sz="1600" b="0" i="0" dirty="0"/>
                <a:t>endoteliálních buňkách</a:t>
              </a:r>
              <a:r>
                <a:rPr lang="en-GB" sz="1600" b="0" i="0" dirty="0"/>
                <a:t> </a:t>
              </a:r>
              <a:r>
                <a:rPr lang="cs-CZ" sz="1600" b="0" i="0" dirty="0"/>
                <a:t> a</a:t>
              </a:r>
              <a:r>
                <a:rPr lang="en-GB" sz="1600" b="0" i="0" dirty="0"/>
                <a:t> </a:t>
              </a:r>
              <a:r>
                <a:rPr lang="cs-CZ" sz="1600" b="0" i="0" dirty="0"/>
                <a:t>centrálním nervovém systému</a:t>
              </a:r>
              <a:r>
                <a:rPr lang="cs-CZ" sz="1600" dirty="0"/>
                <a:t> </a:t>
              </a:r>
              <a:r>
                <a:rPr lang="cs-CZ" sz="1600" b="0" i="0" dirty="0"/>
                <a:t>nezjistitelný v plazmě</a:t>
              </a:r>
            </a:p>
          </p:txBody>
        </p:sp>
        <p:grpSp>
          <p:nvGrpSpPr>
            <p:cNvPr id="28" name="Group 286"/>
            <p:cNvGrpSpPr/>
            <p:nvPr/>
          </p:nvGrpSpPr>
          <p:grpSpPr>
            <a:xfrm>
              <a:off x="3334978" y="1069130"/>
              <a:ext cx="1691797" cy="1441215"/>
              <a:chOff x="2867536" y="957759"/>
              <a:chExt cx="1983801" cy="1689969"/>
            </a:xfrm>
          </p:grpSpPr>
          <p:pic>
            <p:nvPicPr>
              <p:cNvPr id="31" name="Picture 2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2500" b="86250" l="71469" r="98155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393" t="3400" r="788" b="4458"/>
              <a:stretch/>
            </p:blipFill>
            <p:spPr bwMode="auto">
              <a:xfrm>
                <a:off x="2892445" y="985152"/>
                <a:ext cx="1958892" cy="16625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2" name="TextBox 353"/>
              <p:cNvSpPr txBox="1"/>
              <p:nvPr/>
            </p:nvSpPr>
            <p:spPr>
              <a:xfrm>
                <a:off x="2867536" y="957759"/>
                <a:ext cx="338720" cy="2526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450" dirty="0"/>
                  <a:t>NH</a:t>
                </a:r>
                <a:r>
                  <a:rPr lang="en-GB" sz="450" baseline="-25000" dirty="0"/>
                  <a:t>2</a:t>
                </a:r>
              </a:p>
            </p:txBody>
          </p:sp>
          <p:sp>
            <p:nvSpPr>
              <p:cNvPr id="33" name="TextBox 354"/>
              <p:cNvSpPr txBox="1"/>
              <p:nvPr/>
            </p:nvSpPr>
            <p:spPr>
              <a:xfrm>
                <a:off x="3206255" y="1653001"/>
                <a:ext cx="442101" cy="2526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450" dirty="0"/>
                  <a:t>COOH-</a:t>
                </a:r>
                <a:endParaRPr lang="en-GB" sz="450" baseline="-25000" dirty="0"/>
              </a:p>
            </p:txBody>
          </p:sp>
        </p:grpSp>
      </p:grpSp>
      <p:grpSp>
        <p:nvGrpSpPr>
          <p:cNvPr id="34" name="Group 5"/>
          <p:cNvGrpSpPr/>
          <p:nvPr/>
        </p:nvGrpSpPr>
        <p:grpSpPr>
          <a:xfrm>
            <a:off x="2943072" y="2810264"/>
            <a:ext cx="2598644" cy="3142915"/>
            <a:chOff x="6187727" y="651669"/>
            <a:chExt cx="2598644" cy="4190554"/>
          </a:xfrm>
        </p:grpSpPr>
        <p:sp>
          <p:nvSpPr>
            <p:cNvPr id="37" name="Rectangle 35"/>
            <p:cNvSpPr/>
            <p:nvPr/>
          </p:nvSpPr>
          <p:spPr>
            <a:xfrm>
              <a:off x="6346739" y="651669"/>
              <a:ext cx="2164079" cy="755079"/>
            </a:xfrm>
            <a:prstGeom prst="rect">
              <a:avLst/>
            </a:prstGeom>
          </p:spPr>
          <p:txBody>
            <a:bodyPr wrap="none" lIns="27000" rIns="2700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20000"/>
                </a:spcAft>
                <a:buSzPct val="80000"/>
              </a:pPr>
              <a:r>
                <a:rPr lang="cs-CZ" sz="1400" i="0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natriuretický</a:t>
              </a:r>
              <a:r>
                <a:rPr lang="cs-CZ" sz="1400" i="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peptid typu B</a:t>
              </a:r>
              <a:r>
                <a:rPr lang="de-DE" sz="1400" i="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lang="cs-CZ" sz="1400" i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20000"/>
                </a:spcAft>
                <a:buSzPct val="80000"/>
              </a:pPr>
              <a:r>
                <a:rPr lang="cs-CZ" sz="14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                             </a:t>
              </a:r>
              <a:r>
                <a:rPr lang="de-DE" sz="1400" i="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(BNP</a:t>
              </a:r>
              <a:r>
                <a:rPr lang="de-DE" sz="1200" i="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)</a:t>
              </a:r>
              <a:endParaRPr lang="en-GB" sz="1200" i="0" spc="-38" dirty="0">
                <a:solidFill>
                  <a:srgbClr val="002060"/>
                </a:solidFill>
                <a:latin typeface="Arial" pitchFamily="34" charset="0"/>
              </a:endParaRPr>
            </a:p>
          </p:txBody>
        </p:sp>
        <p:sp>
          <p:nvSpPr>
            <p:cNvPr id="38" name="Rectangle 36"/>
            <p:cNvSpPr/>
            <p:nvPr/>
          </p:nvSpPr>
          <p:spPr>
            <a:xfrm>
              <a:off x="6308650" y="2454669"/>
              <a:ext cx="2477721" cy="1107996"/>
            </a:xfrm>
            <a:prstGeom prst="rect">
              <a:avLst/>
            </a:prstGeom>
          </p:spPr>
          <p:txBody>
            <a:bodyPr wrap="square" lIns="54000" rIns="2700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ts val="450"/>
                </a:spcAft>
                <a:buClr>
                  <a:schemeClr val="accent1"/>
                </a:buClr>
                <a:buSzPct val="110000"/>
              </a:pPr>
              <a:r>
                <a:rPr lang="cs-CZ" sz="1600" b="0" i="0" dirty="0"/>
                <a:t>vzniká v tkáních</a:t>
              </a:r>
              <a:r>
                <a:rPr lang="en-GB" sz="1600" b="0" i="0" dirty="0"/>
                <a:t> </a:t>
              </a:r>
              <a:r>
                <a:rPr lang="cs-CZ" sz="1600" b="0" i="0" dirty="0"/>
                <a:t>srdečních síní</a:t>
              </a:r>
              <a:r>
                <a:rPr lang="en-GB" sz="1600" b="0" i="0" dirty="0"/>
                <a:t> </a:t>
              </a:r>
              <a:r>
                <a:rPr lang="cs-CZ" sz="1600" b="0" i="0" dirty="0"/>
                <a:t>a</a:t>
              </a:r>
              <a:r>
                <a:rPr lang="en-GB" sz="1600" b="0" i="0" dirty="0"/>
                <a:t> </a:t>
              </a:r>
              <a:r>
                <a:rPr lang="cs-CZ" sz="1600" b="0" i="0" dirty="0"/>
                <a:t>komor, měřitelný v plazmě</a:t>
              </a:r>
              <a:endParaRPr lang="en-GB" sz="1600" b="0" i="0" dirty="0"/>
            </a:p>
          </p:txBody>
        </p:sp>
        <p:sp>
          <p:nvSpPr>
            <p:cNvPr id="39" name="Rectangle 37"/>
            <p:cNvSpPr/>
            <p:nvPr/>
          </p:nvSpPr>
          <p:spPr>
            <a:xfrm>
              <a:off x="6187727" y="4565224"/>
              <a:ext cx="2141357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11911" indent="-111911" fontAlgn="base">
                <a:spcBef>
                  <a:spcPct val="0"/>
                </a:spcBef>
                <a:spcAft>
                  <a:spcPts val="225"/>
                </a:spcAft>
                <a:buClr>
                  <a:schemeClr val="bg1"/>
                </a:buClr>
                <a:buSzPct val="110000"/>
                <a:buFont typeface="Wingdings" pitchFamily="2" charset="2"/>
                <a:buChar char="§"/>
              </a:pPr>
              <a:endParaRPr lang="en-GB" sz="750" i="1" dirty="0">
                <a:latin typeface="Arial" pitchFamily="34" charset="0"/>
              </a:endParaRPr>
            </a:p>
          </p:txBody>
        </p:sp>
        <p:grpSp>
          <p:nvGrpSpPr>
            <p:cNvPr id="40" name="Group 38"/>
            <p:cNvGrpSpPr/>
            <p:nvPr/>
          </p:nvGrpSpPr>
          <p:grpSpPr>
            <a:xfrm>
              <a:off x="6385083" y="1103821"/>
              <a:ext cx="1973410" cy="1417855"/>
              <a:chOff x="5567181" y="812966"/>
              <a:chExt cx="2314022" cy="1662580"/>
            </a:xfrm>
          </p:grpSpPr>
          <p:pic>
            <p:nvPicPr>
              <p:cNvPr id="44" name="Picture 2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4000" b="94750" l="38680" r="6714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3703" t="3400" r="31992" b="4458"/>
              <a:stretch/>
            </p:blipFill>
            <p:spPr bwMode="auto">
              <a:xfrm>
                <a:off x="5700836" y="812966"/>
                <a:ext cx="2180367" cy="16625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5" name="TextBox 40"/>
              <p:cNvSpPr txBox="1"/>
              <p:nvPr/>
            </p:nvSpPr>
            <p:spPr>
              <a:xfrm>
                <a:off x="5618872" y="812968"/>
                <a:ext cx="338720" cy="2526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450" dirty="0"/>
                  <a:t>NH</a:t>
                </a:r>
                <a:r>
                  <a:rPr lang="en-GB" sz="450" baseline="-25000" dirty="0"/>
                  <a:t>2</a:t>
                </a:r>
              </a:p>
            </p:txBody>
          </p:sp>
          <p:sp>
            <p:nvSpPr>
              <p:cNvPr id="46" name="TextBox 41"/>
              <p:cNvSpPr txBox="1"/>
              <p:nvPr/>
            </p:nvSpPr>
            <p:spPr>
              <a:xfrm>
                <a:off x="5567181" y="2058458"/>
                <a:ext cx="442101" cy="2526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450" dirty="0"/>
                  <a:t>COOH-</a:t>
                </a:r>
                <a:endParaRPr lang="en-GB" sz="450" baseline="-25000" dirty="0"/>
              </a:p>
            </p:txBody>
          </p:sp>
        </p:grpSp>
      </p:grpSp>
      <p:sp>
        <p:nvSpPr>
          <p:cNvPr id="4" name="Obdélník 3"/>
          <p:cNvSpPr/>
          <p:nvPr/>
        </p:nvSpPr>
        <p:spPr>
          <a:xfrm>
            <a:off x="588305" y="4044185"/>
            <a:ext cx="21651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  <a:buClr>
                <a:schemeClr val="accent1"/>
              </a:buClr>
              <a:buSzPct val="110000"/>
            </a:pPr>
            <a:r>
              <a:rPr lang="cs-CZ" sz="1600" b="0" i="0" dirty="0"/>
              <a:t>vzniká v</a:t>
            </a:r>
            <a:r>
              <a:rPr lang="en-GB" sz="1600" b="0" i="0" dirty="0"/>
              <a:t> </a:t>
            </a:r>
            <a:r>
              <a:rPr lang="cs-CZ" sz="1600" b="0" i="0" dirty="0"/>
              <a:t>srdečních síních měřitelný v plazmě</a:t>
            </a:r>
            <a:endParaRPr lang="en-GB" sz="1600" b="0" i="0" dirty="0"/>
          </a:p>
        </p:txBody>
      </p:sp>
      <p:sp>
        <p:nvSpPr>
          <p:cNvPr id="5" name="Obdélník 4"/>
          <p:cNvSpPr/>
          <p:nvPr/>
        </p:nvSpPr>
        <p:spPr>
          <a:xfrm>
            <a:off x="603122" y="1678739"/>
            <a:ext cx="78156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800" b="0" i="0" dirty="0">
                <a:latin typeface="+mn-lt"/>
              </a:rPr>
              <a:t>Srdce působí jako endokrinní žláza, vylučuje </a:t>
            </a:r>
            <a:r>
              <a:rPr lang="cs-CZ" sz="1800" i="0" dirty="0" err="1">
                <a:latin typeface="+mn-lt"/>
              </a:rPr>
              <a:t>natriuretické</a:t>
            </a:r>
            <a:r>
              <a:rPr lang="cs-CZ" sz="1800" i="0" dirty="0">
                <a:latin typeface="+mn-lt"/>
              </a:rPr>
              <a:t> peptidy, které vyvažují</a:t>
            </a:r>
            <a:r>
              <a:rPr lang="cs-CZ" sz="1800" i="0" dirty="0">
                <a:solidFill>
                  <a:srgbClr val="FF0000"/>
                </a:solidFill>
                <a:latin typeface="+mn-lt"/>
              </a:rPr>
              <a:t> </a:t>
            </a:r>
            <a:r>
              <a:rPr lang="cs-CZ" sz="1800" i="0" dirty="0">
                <a:latin typeface="+mn-lt"/>
              </a:rPr>
              <a:t>některé účinky RAAS a sympatiku </a:t>
            </a:r>
            <a:r>
              <a:rPr lang="cs-CZ" sz="1800" b="0" i="0" dirty="0">
                <a:latin typeface="+mn-lt"/>
              </a:rPr>
              <a:t>v reakci na mechanické namáhání</a:t>
            </a:r>
          </a:p>
          <a:p>
            <a:endParaRPr lang="cs-CZ" dirty="0"/>
          </a:p>
          <a:p>
            <a:endParaRPr lang="cs-CZ" sz="1800" b="0" i="0" dirty="0">
              <a:latin typeface="+mn-lt"/>
            </a:endParaRPr>
          </a:p>
        </p:txBody>
      </p:sp>
      <p:pic>
        <p:nvPicPr>
          <p:cNvPr id="30" name="Obrázek 17">
            <a:extLst>
              <a:ext uri="{FF2B5EF4-FFF2-40B4-BE49-F238E27FC236}">
                <a16:creationId xmlns:a16="http://schemas.microsoft.com/office/drawing/2014/main" id="{ECFFCE4D-DBB1-4194-B88F-FFCB15FFF00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7957" y="5976657"/>
            <a:ext cx="548687" cy="475529"/>
          </a:xfrm>
          <a:prstGeom prst="rect">
            <a:avLst/>
          </a:prstGeom>
        </p:spPr>
      </p:pic>
      <p:sp>
        <p:nvSpPr>
          <p:cNvPr id="42" name="TextovéPole 41">
            <a:extLst>
              <a:ext uri="{FF2B5EF4-FFF2-40B4-BE49-F238E27FC236}">
                <a16:creationId xmlns:a16="http://schemas.microsoft.com/office/drawing/2014/main" id="{E85FFDE9-EF93-44D6-86A9-4E03697C69FF}"/>
              </a:ext>
            </a:extLst>
          </p:cNvPr>
          <p:cNvSpPr txBox="1"/>
          <p:nvPr/>
        </p:nvSpPr>
        <p:spPr>
          <a:xfrm>
            <a:off x="-35070" y="1039905"/>
            <a:ext cx="914399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cs-CZ" sz="2400" b="1" dirty="0">
              <a:solidFill>
                <a:srgbClr val="002060"/>
              </a:solidFill>
            </a:endParaRPr>
          </a:p>
        </p:txBody>
      </p:sp>
      <p:sp>
        <p:nvSpPr>
          <p:cNvPr id="43" name="Obdélník 42">
            <a:extLst>
              <a:ext uri="{FF2B5EF4-FFF2-40B4-BE49-F238E27FC236}">
                <a16:creationId xmlns:a16="http://schemas.microsoft.com/office/drawing/2014/main" id="{6A2CB080-A816-4546-BC42-6A865D0BD4C2}"/>
              </a:ext>
            </a:extLst>
          </p:cNvPr>
          <p:cNvSpPr/>
          <p:nvPr/>
        </p:nvSpPr>
        <p:spPr>
          <a:xfrm>
            <a:off x="35071" y="978349"/>
            <a:ext cx="89946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cs-CZ" altLang="cs-CZ" sz="3200" b="1" dirty="0">
                <a:solidFill>
                  <a:srgbClr val="002060"/>
                </a:solidFill>
              </a:rPr>
              <a:t>NATRIURETICKÉ PEPTIDY</a:t>
            </a:r>
          </a:p>
        </p:txBody>
      </p:sp>
      <p:sp>
        <p:nvSpPr>
          <p:cNvPr id="35" name="TextBox 57">
            <a:extLst>
              <a:ext uri="{FF2B5EF4-FFF2-40B4-BE49-F238E27FC236}">
                <a16:creationId xmlns:a16="http://schemas.microsoft.com/office/drawing/2014/main" id="{24FDE726-ACDC-4C8E-A44C-B5BA1DB86345}"/>
              </a:ext>
            </a:extLst>
          </p:cNvPr>
          <p:cNvSpPr txBox="1"/>
          <p:nvPr/>
        </p:nvSpPr>
        <p:spPr>
          <a:xfrm>
            <a:off x="2804614" y="5207408"/>
            <a:ext cx="1123010" cy="315463"/>
          </a:xfrm>
          <a:prstGeom prst="rect">
            <a:avLst/>
          </a:prstGeom>
          <a:noFill/>
        </p:spPr>
        <p:txBody>
          <a:bodyPr wrap="square" lIns="68573" tIns="34286" rIns="68573" bIns="34286" rtlCol="0">
            <a:spAutoFit/>
          </a:bodyPr>
          <a:lstStyle/>
          <a:p>
            <a:pPr algn="ctr"/>
            <a:r>
              <a:rPr lang="en-GB" sz="1600" b="1" dirty="0">
                <a:solidFill>
                  <a:srgbClr val="474749"/>
                </a:solidFill>
              </a:rPr>
              <a:t>ANP </a:t>
            </a:r>
            <a:r>
              <a:rPr lang="cs-CZ" sz="1600" b="1" dirty="0">
                <a:solidFill>
                  <a:srgbClr val="474749"/>
                </a:solidFill>
              </a:rPr>
              <a:t>a</a:t>
            </a:r>
            <a:r>
              <a:rPr lang="en-GB" sz="1600" b="1" dirty="0">
                <a:solidFill>
                  <a:srgbClr val="474749"/>
                </a:solidFill>
              </a:rPr>
              <a:t> BNP</a:t>
            </a:r>
          </a:p>
        </p:txBody>
      </p:sp>
      <p:pic>
        <p:nvPicPr>
          <p:cNvPr id="36" name="Picture 80">
            <a:extLst>
              <a:ext uri="{FF2B5EF4-FFF2-40B4-BE49-F238E27FC236}">
                <a16:creationId xmlns:a16="http://schemas.microsoft.com/office/drawing/2014/main" id="{7AA94159-A97B-497B-A6DD-EE45E310311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962" y="4588651"/>
            <a:ext cx="1125652" cy="1341553"/>
          </a:xfrm>
          <a:prstGeom prst="rect">
            <a:avLst/>
          </a:prstGeom>
        </p:spPr>
      </p:pic>
      <p:sp>
        <p:nvSpPr>
          <p:cNvPr id="41" name="TextBox 82">
            <a:extLst>
              <a:ext uri="{FF2B5EF4-FFF2-40B4-BE49-F238E27FC236}">
                <a16:creationId xmlns:a16="http://schemas.microsoft.com/office/drawing/2014/main" id="{673F56D7-1245-4B1E-B914-39CA78DA2291}"/>
              </a:ext>
            </a:extLst>
          </p:cNvPr>
          <p:cNvSpPr txBox="1"/>
          <p:nvPr/>
        </p:nvSpPr>
        <p:spPr>
          <a:xfrm>
            <a:off x="2976993" y="5419160"/>
            <a:ext cx="1376584" cy="315463"/>
          </a:xfrm>
          <a:prstGeom prst="rect">
            <a:avLst/>
          </a:prstGeom>
          <a:noFill/>
        </p:spPr>
        <p:txBody>
          <a:bodyPr wrap="square" lIns="68573" tIns="34286" rIns="68573" bIns="34286" rtlCol="0">
            <a:spAutoFit/>
          </a:bodyPr>
          <a:lstStyle/>
          <a:p>
            <a:pPr algn="ctr"/>
            <a:r>
              <a:rPr lang="cs-CZ" sz="1600" dirty="0" err="1">
                <a:solidFill>
                  <a:srgbClr val="474749"/>
                </a:solidFill>
                <a:latin typeface="+mn-lt"/>
              </a:rPr>
              <a:t>kardiomyocyty</a:t>
            </a:r>
            <a:endParaRPr lang="en-GB" sz="1600" baseline="30000" dirty="0">
              <a:solidFill>
                <a:srgbClr val="474749"/>
              </a:solidFill>
              <a:latin typeface="+mn-lt"/>
            </a:endParaRPr>
          </a:p>
        </p:txBody>
      </p:sp>
      <p:sp>
        <p:nvSpPr>
          <p:cNvPr id="48" name="TextovéPole 47">
            <a:extLst>
              <a:ext uri="{FF2B5EF4-FFF2-40B4-BE49-F238E27FC236}">
                <a16:creationId xmlns:a16="http://schemas.microsoft.com/office/drawing/2014/main" id="{1046E3DE-95AB-4387-8183-220D0AD22897}"/>
              </a:ext>
            </a:extLst>
          </p:cNvPr>
          <p:cNvSpPr txBox="1"/>
          <p:nvPr/>
        </p:nvSpPr>
        <p:spPr>
          <a:xfrm>
            <a:off x="1279758" y="5901408"/>
            <a:ext cx="24760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/>
              <a:t>zvýšené napětí síní a komor</a:t>
            </a:r>
          </a:p>
          <a:p>
            <a:r>
              <a:rPr lang="cs-CZ" sz="1600" dirty="0"/>
              <a:t>       </a:t>
            </a:r>
            <a:r>
              <a:rPr lang="cs-CZ" sz="1600" b="1" dirty="0"/>
              <a:t>dominantní </a:t>
            </a:r>
            <a:r>
              <a:rPr lang="cs-CZ" sz="1600" b="1" dirty="0" err="1"/>
              <a:t>stimulator</a:t>
            </a:r>
            <a:endParaRPr lang="cs-CZ" sz="1600" b="1" dirty="0"/>
          </a:p>
        </p:txBody>
      </p:sp>
      <p:pic>
        <p:nvPicPr>
          <p:cNvPr id="49" name="Picture 87">
            <a:extLst>
              <a:ext uri="{FF2B5EF4-FFF2-40B4-BE49-F238E27FC236}">
                <a16:creationId xmlns:a16="http://schemas.microsoft.com/office/drawing/2014/main" id="{48E61C56-2B57-4894-AAAD-C19B1DB62EB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78523" flipV="1">
            <a:off x="7097011" y="5153287"/>
            <a:ext cx="1578223" cy="423703"/>
          </a:xfrm>
          <a:prstGeom prst="rect">
            <a:avLst/>
          </a:prstGeom>
        </p:spPr>
      </p:pic>
      <p:sp>
        <p:nvSpPr>
          <p:cNvPr id="50" name="TextBox 90">
            <a:extLst>
              <a:ext uri="{FF2B5EF4-FFF2-40B4-BE49-F238E27FC236}">
                <a16:creationId xmlns:a16="http://schemas.microsoft.com/office/drawing/2014/main" id="{E1C28812-60F7-4D84-BF79-3CFC032C1380}"/>
              </a:ext>
            </a:extLst>
          </p:cNvPr>
          <p:cNvSpPr txBox="1"/>
          <p:nvPr/>
        </p:nvSpPr>
        <p:spPr>
          <a:xfrm>
            <a:off x="5848297" y="5311118"/>
            <a:ext cx="2222874" cy="561684"/>
          </a:xfrm>
          <a:prstGeom prst="rect">
            <a:avLst/>
          </a:prstGeom>
          <a:noFill/>
        </p:spPr>
        <p:txBody>
          <a:bodyPr wrap="square" lIns="68573" tIns="34286" rIns="68573" bIns="34286" rtlCol="0">
            <a:spAutoFit/>
          </a:bodyPr>
          <a:lstStyle/>
          <a:p>
            <a:r>
              <a:rPr lang="cs-CZ" sz="1600" b="1" dirty="0">
                <a:solidFill>
                  <a:srgbClr val="474749"/>
                </a:solidFill>
                <a:latin typeface="+mn-lt"/>
              </a:rPr>
              <a:t>CNP</a:t>
            </a:r>
          </a:p>
          <a:p>
            <a:pPr algn="ctr"/>
            <a:r>
              <a:rPr lang="cs-CZ" sz="1600" dirty="0">
                <a:solidFill>
                  <a:srgbClr val="474749"/>
                </a:solidFill>
                <a:latin typeface="+mn-lt"/>
              </a:rPr>
              <a:t>endoteliální buňky</a:t>
            </a:r>
            <a:endParaRPr lang="en-GB" sz="1600" baseline="30000" dirty="0">
              <a:solidFill>
                <a:srgbClr val="474749"/>
              </a:solidFill>
              <a:latin typeface="+mn-lt"/>
            </a:endParaRPr>
          </a:p>
        </p:txBody>
      </p:sp>
      <p:sp>
        <p:nvSpPr>
          <p:cNvPr id="51" name="TextovéPole 50">
            <a:extLst>
              <a:ext uri="{FF2B5EF4-FFF2-40B4-BE49-F238E27FC236}">
                <a16:creationId xmlns:a16="http://schemas.microsoft.com/office/drawing/2014/main" id="{E105F3B4-F6A0-420A-912B-D275B43D14CB}"/>
              </a:ext>
            </a:extLst>
          </p:cNvPr>
          <p:cNvSpPr txBox="1"/>
          <p:nvPr/>
        </p:nvSpPr>
        <p:spPr>
          <a:xfrm>
            <a:off x="6148740" y="6006176"/>
            <a:ext cx="2880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vasopresin, </a:t>
            </a:r>
            <a:r>
              <a:rPr lang="cs-CZ" sz="1400" dirty="0" err="1"/>
              <a:t>endotelin</a:t>
            </a:r>
            <a:endParaRPr lang="cs-CZ" sz="1400" dirty="0"/>
          </a:p>
          <a:p>
            <a:r>
              <a:rPr lang="cs-CZ" sz="1400" dirty="0"/>
              <a:t>katecholaminy</a:t>
            </a:r>
          </a:p>
        </p:txBody>
      </p:sp>
      <p:sp>
        <p:nvSpPr>
          <p:cNvPr id="52" name="object 5">
            <a:extLst>
              <a:ext uri="{FF2B5EF4-FFF2-40B4-BE49-F238E27FC236}">
                <a16:creationId xmlns:a16="http://schemas.microsoft.com/office/drawing/2014/main" id="{F45941FD-B170-4B01-9757-942C92EC53A6}"/>
              </a:ext>
            </a:extLst>
          </p:cNvPr>
          <p:cNvSpPr/>
          <p:nvPr/>
        </p:nvSpPr>
        <p:spPr>
          <a:xfrm>
            <a:off x="3971706" y="3510062"/>
            <a:ext cx="4842908" cy="294212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4" name="Obdélník 53">
            <a:extLst>
              <a:ext uri="{FF2B5EF4-FFF2-40B4-BE49-F238E27FC236}">
                <a16:creationId xmlns:a16="http://schemas.microsoft.com/office/drawing/2014/main" id="{94239E49-1182-495A-9E74-DC31F966DF75}"/>
              </a:ext>
            </a:extLst>
          </p:cNvPr>
          <p:cNvSpPr/>
          <p:nvPr/>
        </p:nvSpPr>
        <p:spPr>
          <a:xfrm>
            <a:off x="3991856" y="5851934"/>
            <a:ext cx="2744651" cy="323143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5" name="TextovéPole 54">
            <a:extLst>
              <a:ext uri="{FF2B5EF4-FFF2-40B4-BE49-F238E27FC236}">
                <a16:creationId xmlns:a16="http://schemas.microsoft.com/office/drawing/2014/main" id="{F3A59A47-9062-4FD0-99D1-7EFE5197E38E}"/>
              </a:ext>
            </a:extLst>
          </p:cNvPr>
          <p:cNvSpPr txBox="1"/>
          <p:nvPr/>
        </p:nvSpPr>
        <p:spPr>
          <a:xfrm>
            <a:off x="4208094" y="6214421"/>
            <a:ext cx="1930785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sz="2800" b="1" dirty="0">
                <a:solidFill>
                  <a:srgbClr val="C00000"/>
                </a:solidFill>
              </a:rPr>
              <a:t>NT-pro BNP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FC156ADE-42F9-4BD2-9B2D-0506D0FCE7FD}"/>
              </a:ext>
            </a:extLst>
          </p:cNvPr>
          <p:cNvSpPr/>
          <p:nvPr/>
        </p:nvSpPr>
        <p:spPr>
          <a:xfrm>
            <a:off x="5609007" y="3829134"/>
            <a:ext cx="1405000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lvl="0"/>
            <a:r>
              <a:rPr lang="cs-CZ" sz="2800" b="1" dirty="0">
                <a:solidFill>
                  <a:srgbClr val="C00000"/>
                </a:solidFill>
              </a:rPr>
              <a:t>pro BNP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6DBA97CD-A5D9-45C7-8E6A-0C609E679C65}"/>
              </a:ext>
            </a:extLst>
          </p:cNvPr>
          <p:cNvSpPr/>
          <p:nvPr/>
        </p:nvSpPr>
        <p:spPr>
          <a:xfrm>
            <a:off x="7154780" y="6205797"/>
            <a:ext cx="916391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cs-CZ" sz="2800" b="1" dirty="0">
                <a:solidFill>
                  <a:srgbClr val="C00000"/>
                </a:solidFill>
              </a:rPr>
              <a:t>BNP</a:t>
            </a:r>
          </a:p>
        </p:txBody>
      </p:sp>
    </p:spTree>
    <p:extLst>
      <p:ext uri="{BB962C8B-B14F-4D97-AF65-F5344CB8AC3E}">
        <p14:creationId xmlns:p14="http://schemas.microsoft.com/office/powerpoint/2010/main" val="9741666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aoblený obdélník 2"/>
          <p:cNvSpPr/>
          <p:nvPr/>
        </p:nvSpPr>
        <p:spPr>
          <a:xfrm>
            <a:off x="269967" y="1482710"/>
            <a:ext cx="5659541" cy="4074941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fontAlgn="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600" b="1" spc="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SRDEČNÍ SELHÁNÍ</a:t>
            </a:r>
            <a:endParaRPr lang="cs-CZ" sz="1600" b="1" spc="600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lvl="1" fontAlgn="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cs-CZ" b="1" i="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akutní koronární syndrom</a:t>
            </a:r>
            <a:endParaRPr lang="cs-CZ" b="1" i="0" dirty="0">
              <a:latin typeface="Arial" panose="020B0604020202020204" pitchFamily="34" charset="0"/>
            </a:endParaRPr>
          </a:p>
          <a:p>
            <a:pPr lvl="1" fontAlgn="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cs-CZ" b="1" i="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plicní embolie</a:t>
            </a:r>
            <a:endParaRPr lang="cs-CZ" b="1" i="0" dirty="0">
              <a:latin typeface="Arial" panose="020B0604020202020204" pitchFamily="34" charset="0"/>
            </a:endParaRPr>
          </a:p>
          <a:p>
            <a:pPr lvl="1" fontAlgn="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cs-CZ" b="1" i="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myokarditida</a:t>
            </a:r>
            <a:endParaRPr lang="cs-CZ" b="1" i="0" dirty="0">
              <a:latin typeface="Arial" panose="020B0604020202020204" pitchFamily="34" charset="0"/>
            </a:endParaRPr>
          </a:p>
          <a:p>
            <a:pPr lvl="1" fontAlgn="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cs-CZ" b="1" i="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hypertrofie levé komory</a:t>
            </a:r>
            <a:endParaRPr lang="cs-CZ" b="1" i="0" dirty="0">
              <a:latin typeface="Arial" panose="020B0604020202020204" pitchFamily="34" charset="0"/>
            </a:endParaRPr>
          </a:p>
          <a:p>
            <a:pPr lvl="1" fontAlgn="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cs-CZ" b="1" i="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kardiomyopatie</a:t>
            </a:r>
            <a:endParaRPr lang="cs-CZ" b="1" i="0" dirty="0">
              <a:latin typeface="Arial" panose="020B0604020202020204" pitchFamily="34" charset="0"/>
            </a:endParaRPr>
          </a:p>
          <a:p>
            <a:pPr lvl="1" fontAlgn="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cs-CZ" b="1" i="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získané chlopenní vady</a:t>
            </a:r>
            <a:endParaRPr lang="cs-CZ" b="1" i="0" dirty="0">
              <a:latin typeface="Arial" panose="020B0604020202020204" pitchFamily="34" charset="0"/>
            </a:endParaRPr>
          </a:p>
          <a:p>
            <a:pPr lvl="1" fontAlgn="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cs-CZ" b="1" i="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vrozené srdeční vady</a:t>
            </a:r>
            <a:endParaRPr lang="cs-CZ" b="1" i="0" dirty="0">
              <a:latin typeface="Arial" panose="020B0604020202020204" pitchFamily="34" charset="0"/>
            </a:endParaRPr>
          </a:p>
          <a:p>
            <a:pPr lvl="1" fontAlgn="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cs-CZ" b="1" i="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síňové nebo komorové </a:t>
            </a:r>
            <a:r>
              <a:rPr lang="cs-CZ" b="1" i="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tachyarytmie</a:t>
            </a:r>
            <a:endParaRPr lang="cs-CZ" b="1" i="0" dirty="0">
              <a:latin typeface="Arial" panose="020B0604020202020204" pitchFamily="34" charset="0"/>
            </a:endParaRPr>
          </a:p>
          <a:p>
            <a:pPr lvl="1" fontAlgn="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cs-CZ" b="1" i="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kontuze srdce</a:t>
            </a:r>
            <a:endParaRPr lang="cs-CZ" b="1" i="0" dirty="0">
              <a:latin typeface="Arial" panose="020B0604020202020204" pitchFamily="34" charset="0"/>
            </a:endParaRPr>
          </a:p>
          <a:p>
            <a:pPr lvl="1" fontAlgn="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cs-CZ" b="1" i="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kardioverze</a:t>
            </a:r>
            <a:r>
              <a:rPr lang="cs-CZ" b="1" i="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výboj ICD</a:t>
            </a:r>
            <a:endParaRPr lang="cs-CZ" b="1" i="0" dirty="0">
              <a:latin typeface="Arial" panose="020B0604020202020204" pitchFamily="34" charset="0"/>
            </a:endParaRPr>
          </a:p>
          <a:p>
            <a:pPr lvl="1" fontAlgn="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cs-CZ" b="1" i="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chirurgický výkon na srdci</a:t>
            </a:r>
            <a:endParaRPr lang="cs-CZ" b="1" i="0" dirty="0">
              <a:latin typeface="Arial" panose="020B0604020202020204" pitchFamily="34" charset="0"/>
            </a:endParaRPr>
          </a:p>
          <a:p>
            <a:pPr lvl="1" fontAlgn="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cs-CZ" b="1" i="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plicní hypertenze</a:t>
            </a:r>
            <a:endParaRPr lang="cs-CZ" b="1" i="0" u="none" strike="noStrike" dirty="0">
              <a:effectLst/>
              <a:latin typeface="Arial" panose="020B0604020202020204" pitchFamily="34" charset="0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52FBB920-980E-444A-B793-ACC5FC83D11F}"/>
              </a:ext>
            </a:extLst>
          </p:cNvPr>
          <p:cNvSpPr txBox="1"/>
          <p:nvPr/>
        </p:nvSpPr>
        <p:spPr>
          <a:xfrm>
            <a:off x="0" y="704264"/>
            <a:ext cx="91440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cs-CZ" sz="3200" b="1" dirty="0">
              <a:solidFill>
                <a:srgbClr val="002060"/>
              </a:solidFill>
            </a:endParaRP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417F7BD9-1987-472F-BD80-597CE66FE0F5}"/>
              </a:ext>
            </a:extLst>
          </p:cNvPr>
          <p:cNvSpPr/>
          <p:nvPr/>
        </p:nvSpPr>
        <p:spPr>
          <a:xfrm>
            <a:off x="0" y="726566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cs-CZ" altLang="cs-CZ" sz="3200" b="1" i="0" dirty="0">
                <a:solidFill>
                  <a:srgbClr val="002060"/>
                </a:solidFill>
                <a:latin typeface="+mn-lt"/>
              </a:rPr>
              <a:t>ZVÝŠENÉ HODNOTY NATRIURETICKÝCH PEPTIDŮ</a:t>
            </a:r>
          </a:p>
        </p:txBody>
      </p:sp>
      <p:sp>
        <p:nvSpPr>
          <p:cNvPr id="10" name="Obdélník: se zakulacenými rohy 9">
            <a:extLst>
              <a:ext uri="{FF2B5EF4-FFF2-40B4-BE49-F238E27FC236}">
                <a16:creationId xmlns:a16="http://schemas.microsoft.com/office/drawing/2014/main" id="{4D758183-41C3-4BC3-8C91-EB9222562F79}"/>
              </a:ext>
            </a:extLst>
          </p:cNvPr>
          <p:cNvSpPr/>
          <p:nvPr/>
        </p:nvSpPr>
        <p:spPr>
          <a:xfrm>
            <a:off x="4079964" y="1374180"/>
            <a:ext cx="2517422" cy="392269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A6CF1DB3-A415-4646-BE8F-7947F5D4530A}"/>
              </a:ext>
            </a:extLst>
          </p:cNvPr>
          <p:cNvSpPr txBox="1"/>
          <p:nvPr/>
        </p:nvSpPr>
        <p:spPr>
          <a:xfrm>
            <a:off x="4029083" y="1351878"/>
            <a:ext cx="25174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i="0" dirty="0">
                <a:solidFill>
                  <a:srgbClr val="002060"/>
                </a:solidFill>
                <a:latin typeface="+mn-lt"/>
              </a:rPr>
              <a:t>kardiální příčiny</a:t>
            </a: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646CB29A-7A21-41A7-8CBE-98ACEE1F94F1}"/>
              </a:ext>
            </a:extLst>
          </p:cNvPr>
          <p:cNvSpPr/>
          <p:nvPr/>
        </p:nvSpPr>
        <p:spPr>
          <a:xfrm>
            <a:off x="4797558" y="6569319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Clr>
                <a:srgbClr val="FCAF17"/>
              </a:buClr>
            </a:pPr>
            <a:r>
              <a:rPr lang="en-US" altLang="cs-CZ" sz="1000" dirty="0" err="1"/>
              <a:t>Ponikowski</a:t>
            </a:r>
            <a:r>
              <a:rPr lang="en-US" altLang="cs-CZ" sz="1000" dirty="0"/>
              <a:t> et al. </a:t>
            </a:r>
            <a:r>
              <a:rPr lang="en-US" altLang="cs-CZ" sz="1000" dirty="0" err="1"/>
              <a:t>Eur</a:t>
            </a:r>
            <a:r>
              <a:rPr lang="en-US" altLang="cs-CZ" sz="1000" dirty="0"/>
              <a:t> Heart J. 21 May 2016. doi:10.1093/</a:t>
            </a:r>
            <a:r>
              <a:rPr lang="en-US" altLang="cs-CZ" sz="1000" dirty="0" err="1"/>
              <a:t>eurheartj</a:t>
            </a:r>
            <a:r>
              <a:rPr lang="en-US" altLang="cs-CZ" sz="1000" dirty="0"/>
              <a:t>/ehw128</a:t>
            </a:r>
          </a:p>
        </p:txBody>
      </p:sp>
      <p:pic>
        <p:nvPicPr>
          <p:cNvPr id="16" name="Obrázek 17">
            <a:extLst>
              <a:ext uri="{FF2B5EF4-FFF2-40B4-BE49-F238E27FC236}">
                <a16:creationId xmlns:a16="http://schemas.microsoft.com/office/drawing/2014/main" id="{1B0AFA0E-E0D0-4822-AD33-04D8EE8445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357" y="6129057"/>
            <a:ext cx="548687" cy="475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071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aoblený obdélník 2"/>
          <p:cNvSpPr/>
          <p:nvPr/>
        </p:nvSpPr>
        <p:spPr>
          <a:xfrm>
            <a:off x="269967" y="1482710"/>
            <a:ext cx="5659541" cy="4074941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fontAlgn="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600" b="1" spc="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SRDEČNÍ SELHÁNÍ</a:t>
            </a:r>
            <a:endParaRPr lang="cs-CZ" sz="1600" b="1" spc="600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lvl="1" fontAlgn="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cs-CZ" b="1" i="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akutní koronární syndrom</a:t>
            </a:r>
            <a:endParaRPr lang="cs-CZ" b="1" i="0" dirty="0">
              <a:latin typeface="Arial" panose="020B0604020202020204" pitchFamily="34" charset="0"/>
            </a:endParaRPr>
          </a:p>
          <a:p>
            <a:pPr lvl="1" fontAlgn="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cs-CZ" b="1" i="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plicní embolie</a:t>
            </a:r>
            <a:endParaRPr lang="cs-CZ" b="1" i="0" dirty="0">
              <a:latin typeface="Arial" panose="020B0604020202020204" pitchFamily="34" charset="0"/>
            </a:endParaRPr>
          </a:p>
          <a:p>
            <a:pPr lvl="1" fontAlgn="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cs-CZ" b="1" i="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myokarditida</a:t>
            </a:r>
            <a:endParaRPr lang="cs-CZ" b="1" i="0" dirty="0">
              <a:latin typeface="Arial" panose="020B0604020202020204" pitchFamily="34" charset="0"/>
            </a:endParaRPr>
          </a:p>
          <a:p>
            <a:pPr lvl="1" fontAlgn="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cs-CZ" b="1" i="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hypertrofie levé komory</a:t>
            </a:r>
            <a:endParaRPr lang="cs-CZ" b="1" i="0" dirty="0">
              <a:latin typeface="Arial" panose="020B0604020202020204" pitchFamily="34" charset="0"/>
            </a:endParaRPr>
          </a:p>
          <a:p>
            <a:pPr lvl="1" fontAlgn="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cs-CZ" b="1" i="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kardiomyopatie</a:t>
            </a:r>
            <a:endParaRPr lang="cs-CZ" b="1" i="0" dirty="0">
              <a:latin typeface="Arial" panose="020B0604020202020204" pitchFamily="34" charset="0"/>
            </a:endParaRPr>
          </a:p>
          <a:p>
            <a:pPr lvl="1" fontAlgn="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cs-CZ" b="1" i="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získané chlopenní vady</a:t>
            </a:r>
            <a:endParaRPr lang="cs-CZ" b="1" i="0" dirty="0">
              <a:latin typeface="Arial" panose="020B0604020202020204" pitchFamily="34" charset="0"/>
            </a:endParaRPr>
          </a:p>
          <a:p>
            <a:pPr lvl="1" fontAlgn="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cs-CZ" b="1" i="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vrozené srdeční vady</a:t>
            </a:r>
            <a:endParaRPr lang="cs-CZ" b="1" i="0" dirty="0">
              <a:latin typeface="Arial" panose="020B0604020202020204" pitchFamily="34" charset="0"/>
            </a:endParaRPr>
          </a:p>
          <a:p>
            <a:pPr lvl="1" fontAlgn="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cs-CZ" b="1" i="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síňové nebo komorové </a:t>
            </a:r>
            <a:r>
              <a:rPr lang="cs-CZ" b="1" i="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tachyarytmie</a:t>
            </a:r>
            <a:endParaRPr lang="cs-CZ" b="1" i="0" dirty="0">
              <a:latin typeface="Arial" panose="020B0604020202020204" pitchFamily="34" charset="0"/>
            </a:endParaRPr>
          </a:p>
          <a:p>
            <a:pPr lvl="1" fontAlgn="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cs-CZ" b="1" i="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kontuze srdce</a:t>
            </a:r>
            <a:endParaRPr lang="cs-CZ" b="1" i="0" dirty="0">
              <a:latin typeface="Arial" panose="020B0604020202020204" pitchFamily="34" charset="0"/>
            </a:endParaRPr>
          </a:p>
          <a:p>
            <a:pPr lvl="1" fontAlgn="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cs-CZ" b="1" i="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kardioverze</a:t>
            </a:r>
            <a:r>
              <a:rPr lang="cs-CZ" b="1" i="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výboj ICD</a:t>
            </a:r>
            <a:endParaRPr lang="cs-CZ" b="1" i="0" dirty="0">
              <a:latin typeface="Arial" panose="020B0604020202020204" pitchFamily="34" charset="0"/>
            </a:endParaRPr>
          </a:p>
          <a:p>
            <a:pPr lvl="1" fontAlgn="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cs-CZ" b="1" i="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chirurgický výkon na srdci</a:t>
            </a:r>
            <a:endParaRPr lang="cs-CZ" b="1" i="0" dirty="0">
              <a:latin typeface="Arial" panose="020B0604020202020204" pitchFamily="34" charset="0"/>
            </a:endParaRPr>
          </a:p>
          <a:p>
            <a:pPr lvl="1" fontAlgn="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cs-CZ" b="1" i="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plicní hypertenze</a:t>
            </a:r>
            <a:endParaRPr lang="cs-CZ" b="1" i="0" u="none" strike="noStrike" dirty="0">
              <a:effectLst/>
              <a:latin typeface="Arial" panose="020B0604020202020204" pitchFamily="34" charset="0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52FBB920-980E-444A-B793-ACC5FC83D11F}"/>
              </a:ext>
            </a:extLst>
          </p:cNvPr>
          <p:cNvSpPr txBox="1"/>
          <p:nvPr/>
        </p:nvSpPr>
        <p:spPr>
          <a:xfrm>
            <a:off x="0" y="704264"/>
            <a:ext cx="91440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cs-CZ" sz="3200" b="1" dirty="0">
              <a:solidFill>
                <a:srgbClr val="002060"/>
              </a:solidFill>
            </a:endParaRP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417F7BD9-1987-472F-BD80-597CE66FE0F5}"/>
              </a:ext>
            </a:extLst>
          </p:cNvPr>
          <p:cNvSpPr/>
          <p:nvPr/>
        </p:nvSpPr>
        <p:spPr>
          <a:xfrm>
            <a:off x="0" y="726566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cs-CZ" altLang="cs-CZ" sz="3200" b="1" i="0" dirty="0">
                <a:solidFill>
                  <a:srgbClr val="002060"/>
                </a:solidFill>
                <a:latin typeface="+mn-lt"/>
              </a:rPr>
              <a:t>ZVÝŠENÉ HODNOTY NATRIURETICKÝCH PEPTIDŮ</a:t>
            </a:r>
          </a:p>
        </p:txBody>
      </p:sp>
      <p:sp>
        <p:nvSpPr>
          <p:cNvPr id="10" name="Obdélník: se zakulacenými rohy 9">
            <a:extLst>
              <a:ext uri="{FF2B5EF4-FFF2-40B4-BE49-F238E27FC236}">
                <a16:creationId xmlns:a16="http://schemas.microsoft.com/office/drawing/2014/main" id="{4D758183-41C3-4BC3-8C91-EB9222562F79}"/>
              </a:ext>
            </a:extLst>
          </p:cNvPr>
          <p:cNvSpPr/>
          <p:nvPr/>
        </p:nvSpPr>
        <p:spPr>
          <a:xfrm>
            <a:off x="4079964" y="1374180"/>
            <a:ext cx="2517422" cy="392269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A6CF1DB3-A415-4646-BE8F-7947F5D4530A}"/>
              </a:ext>
            </a:extLst>
          </p:cNvPr>
          <p:cNvSpPr txBox="1"/>
          <p:nvPr/>
        </p:nvSpPr>
        <p:spPr>
          <a:xfrm>
            <a:off x="4029083" y="1351878"/>
            <a:ext cx="25174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i="0" dirty="0">
                <a:solidFill>
                  <a:srgbClr val="002060"/>
                </a:solidFill>
                <a:latin typeface="+mn-lt"/>
              </a:rPr>
              <a:t>kardiální příčiny</a:t>
            </a: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646CB29A-7A21-41A7-8CBE-98ACEE1F94F1}"/>
              </a:ext>
            </a:extLst>
          </p:cNvPr>
          <p:cNvSpPr/>
          <p:nvPr/>
        </p:nvSpPr>
        <p:spPr>
          <a:xfrm>
            <a:off x="4797558" y="6569319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Clr>
                <a:srgbClr val="FCAF17"/>
              </a:buClr>
            </a:pPr>
            <a:r>
              <a:rPr lang="en-US" altLang="cs-CZ" sz="1000" dirty="0" err="1"/>
              <a:t>Ponikowski</a:t>
            </a:r>
            <a:r>
              <a:rPr lang="en-US" altLang="cs-CZ" sz="1000" dirty="0"/>
              <a:t> et al. </a:t>
            </a:r>
            <a:r>
              <a:rPr lang="en-US" altLang="cs-CZ" sz="1000" dirty="0" err="1"/>
              <a:t>Eur</a:t>
            </a:r>
            <a:r>
              <a:rPr lang="en-US" altLang="cs-CZ" sz="1000" dirty="0"/>
              <a:t> Heart J. 21 May 2016. doi:10.1093/</a:t>
            </a:r>
            <a:r>
              <a:rPr lang="en-US" altLang="cs-CZ" sz="1000" dirty="0" err="1"/>
              <a:t>eurheartj</a:t>
            </a:r>
            <a:r>
              <a:rPr lang="en-US" altLang="cs-CZ" sz="1000" dirty="0"/>
              <a:t>/ehw128</a:t>
            </a:r>
          </a:p>
        </p:txBody>
      </p:sp>
      <p:pic>
        <p:nvPicPr>
          <p:cNvPr id="16" name="Obrázek 17">
            <a:extLst>
              <a:ext uri="{FF2B5EF4-FFF2-40B4-BE49-F238E27FC236}">
                <a16:creationId xmlns:a16="http://schemas.microsoft.com/office/drawing/2014/main" id="{1B0AFA0E-E0D0-4822-AD33-04D8EE8445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357" y="6129057"/>
            <a:ext cx="548687" cy="475529"/>
          </a:xfrm>
          <a:prstGeom prst="rect">
            <a:avLst/>
          </a:prstGeom>
        </p:spPr>
      </p:pic>
      <p:sp>
        <p:nvSpPr>
          <p:cNvPr id="12" name="Obdélník 11">
            <a:extLst>
              <a:ext uri="{FF2B5EF4-FFF2-40B4-BE49-F238E27FC236}">
                <a16:creationId xmlns:a16="http://schemas.microsoft.com/office/drawing/2014/main" id="{98757F79-66A7-4A1B-939A-69DE0E596098}"/>
              </a:ext>
            </a:extLst>
          </p:cNvPr>
          <p:cNvSpPr/>
          <p:nvPr/>
        </p:nvSpPr>
        <p:spPr>
          <a:xfrm>
            <a:off x="4418264" y="4276417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Clr>
                <a:srgbClr val="FCAF17"/>
              </a:buClr>
            </a:pPr>
            <a:r>
              <a:rPr lang="en-US" altLang="cs-CZ" sz="1000" dirty="0" err="1"/>
              <a:t>Ponikowski</a:t>
            </a:r>
            <a:r>
              <a:rPr lang="en-US" altLang="cs-CZ" sz="1000" dirty="0"/>
              <a:t> et al. </a:t>
            </a:r>
            <a:r>
              <a:rPr lang="en-US" altLang="cs-CZ" sz="1000" dirty="0" err="1"/>
              <a:t>Eur</a:t>
            </a:r>
            <a:r>
              <a:rPr lang="en-US" altLang="cs-CZ" sz="1000" dirty="0"/>
              <a:t> Heart J. 21 May 2016. doi:10.1093/</a:t>
            </a:r>
            <a:r>
              <a:rPr lang="en-US" altLang="cs-CZ" sz="1000" dirty="0" err="1"/>
              <a:t>eurheartj</a:t>
            </a:r>
            <a:r>
              <a:rPr lang="en-US" altLang="cs-CZ" sz="1000" dirty="0"/>
              <a:t>/ehw128</a:t>
            </a:r>
          </a:p>
        </p:txBody>
      </p:sp>
      <p:sp>
        <p:nvSpPr>
          <p:cNvPr id="13" name="Zaoblený obdélník 2">
            <a:extLst>
              <a:ext uri="{FF2B5EF4-FFF2-40B4-BE49-F238E27FC236}">
                <a16:creationId xmlns:a16="http://schemas.microsoft.com/office/drawing/2014/main" id="{26A769A3-CD50-4731-8C77-A4EB77800174}"/>
              </a:ext>
            </a:extLst>
          </p:cNvPr>
          <p:cNvSpPr/>
          <p:nvPr/>
        </p:nvSpPr>
        <p:spPr>
          <a:xfrm>
            <a:off x="4088350" y="2502868"/>
            <a:ext cx="4916311" cy="409336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800" b="1" i="0" dirty="0">
                <a:solidFill>
                  <a:schemeClr val="accent6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vyšší věk</a:t>
            </a:r>
            <a:endParaRPr lang="cs-CZ" sz="1800" b="1" i="0" dirty="0">
              <a:solidFill>
                <a:schemeClr val="accent6">
                  <a:lumMod val="50000"/>
                </a:schemeClr>
              </a:solidFill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800" b="1" i="0" dirty="0">
                <a:solidFill>
                  <a:schemeClr val="accent6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ischemická mozková příhoda</a:t>
            </a:r>
            <a:endParaRPr lang="cs-CZ" sz="1800" b="1" i="0" dirty="0">
              <a:solidFill>
                <a:schemeClr val="accent6">
                  <a:lumMod val="50000"/>
                </a:schemeClr>
              </a:solidFill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800" b="1" i="0" dirty="0" err="1">
                <a:solidFill>
                  <a:schemeClr val="accent6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subarachnoideální</a:t>
            </a:r>
            <a:r>
              <a:rPr lang="cs-CZ" sz="1800" b="1" i="0" dirty="0">
                <a:solidFill>
                  <a:schemeClr val="accent6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krvácení</a:t>
            </a:r>
            <a:endParaRPr lang="cs-CZ" sz="1800" b="1" i="0" dirty="0">
              <a:solidFill>
                <a:schemeClr val="accent6">
                  <a:lumMod val="50000"/>
                </a:schemeClr>
              </a:solidFill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800" b="1" i="0" dirty="0">
                <a:solidFill>
                  <a:schemeClr val="accent6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renální dysfunkce</a:t>
            </a:r>
            <a:endParaRPr lang="cs-CZ" sz="1800" b="1" i="0" dirty="0">
              <a:solidFill>
                <a:schemeClr val="accent6">
                  <a:lumMod val="50000"/>
                </a:schemeClr>
              </a:solidFill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800" b="1" i="0" dirty="0">
                <a:solidFill>
                  <a:schemeClr val="accent6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jaterní dysfunkce (zejména cirhóza s ascitem)</a:t>
            </a:r>
            <a:endParaRPr lang="cs-CZ" sz="1800" b="1" i="0" dirty="0">
              <a:solidFill>
                <a:schemeClr val="accent6">
                  <a:lumMod val="50000"/>
                </a:schemeClr>
              </a:solidFill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800" b="1" i="0" dirty="0" err="1">
                <a:solidFill>
                  <a:schemeClr val="accent6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paraneoplastický</a:t>
            </a:r>
            <a:r>
              <a:rPr lang="cs-CZ" sz="1800" b="1" i="0" dirty="0">
                <a:solidFill>
                  <a:schemeClr val="accent6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syndrom</a:t>
            </a:r>
            <a:endParaRPr lang="cs-CZ" sz="1800" b="1" i="0" dirty="0">
              <a:solidFill>
                <a:schemeClr val="accent6">
                  <a:lumMod val="50000"/>
                </a:schemeClr>
              </a:solidFill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800" b="1" i="0" dirty="0">
                <a:solidFill>
                  <a:schemeClr val="accent6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chronická obstrukční choroba plicní</a:t>
            </a:r>
            <a:endParaRPr lang="cs-CZ" sz="1800" b="1" i="0" dirty="0">
              <a:solidFill>
                <a:schemeClr val="accent6">
                  <a:lumMod val="50000"/>
                </a:schemeClr>
              </a:solidFill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800" b="1" i="0" dirty="0">
                <a:solidFill>
                  <a:schemeClr val="accent6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těžké infekce (pneumonie a sepse)</a:t>
            </a:r>
            <a:endParaRPr lang="cs-CZ" sz="1800" b="1" i="0" dirty="0">
              <a:solidFill>
                <a:schemeClr val="accent6">
                  <a:lumMod val="50000"/>
                </a:schemeClr>
              </a:solidFill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800" b="1" i="0" dirty="0">
                <a:solidFill>
                  <a:schemeClr val="accent6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těžké popáleniny</a:t>
            </a:r>
            <a:endParaRPr lang="cs-CZ" sz="1800" b="1" i="0" dirty="0">
              <a:solidFill>
                <a:schemeClr val="accent6">
                  <a:lumMod val="50000"/>
                </a:schemeClr>
              </a:solidFill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800" b="1" i="0" dirty="0">
                <a:solidFill>
                  <a:schemeClr val="accent6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anémie</a:t>
            </a:r>
            <a:endParaRPr lang="cs-CZ" sz="1800" b="1" i="0" dirty="0">
              <a:solidFill>
                <a:schemeClr val="accent6">
                  <a:lumMod val="50000"/>
                </a:schemeClr>
              </a:solidFill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800" b="1" i="0" dirty="0">
                <a:solidFill>
                  <a:schemeClr val="accent6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těžké metabolické a hormonální abnormality 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800" b="1" i="0" dirty="0">
                <a:solidFill>
                  <a:schemeClr val="accent6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(tyreotoxikóza, diabetická </a:t>
            </a:r>
            <a:r>
              <a:rPr lang="cs-CZ" sz="1800" b="1" i="0" dirty="0" err="1">
                <a:solidFill>
                  <a:schemeClr val="accent6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ketoacidóza</a:t>
            </a:r>
            <a:r>
              <a:rPr lang="cs-CZ" sz="1800" b="0" i="0" dirty="0">
                <a:solidFill>
                  <a:schemeClr val="accent6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cs-CZ" sz="1800" b="0" i="0" u="none" strike="noStrike" dirty="0">
              <a:solidFill>
                <a:schemeClr val="accent6">
                  <a:lumMod val="50000"/>
                </a:schemeClr>
              </a:solidFill>
              <a:effectLst/>
            </a:endParaRPr>
          </a:p>
        </p:txBody>
      </p:sp>
      <p:sp>
        <p:nvSpPr>
          <p:cNvPr id="14" name="Obdélník: se zakulacenými rohy 13">
            <a:extLst>
              <a:ext uri="{FF2B5EF4-FFF2-40B4-BE49-F238E27FC236}">
                <a16:creationId xmlns:a16="http://schemas.microsoft.com/office/drawing/2014/main" id="{24E219A0-B1D5-4CF4-AE68-1C731535CA2E}"/>
              </a:ext>
            </a:extLst>
          </p:cNvPr>
          <p:cNvSpPr/>
          <p:nvPr/>
        </p:nvSpPr>
        <p:spPr>
          <a:xfrm>
            <a:off x="1719689" y="5457281"/>
            <a:ext cx="2517422" cy="45425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4B764745-D0B2-4D72-BE77-89EFE35DA8E2}"/>
              </a:ext>
            </a:extLst>
          </p:cNvPr>
          <p:cNvSpPr txBox="1"/>
          <p:nvPr/>
        </p:nvSpPr>
        <p:spPr>
          <a:xfrm>
            <a:off x="1719689" y="5457281"/>
            <a:ext cx="25174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i="0" dirty="0" err="1">
                <a:solidFill>
                  <a:schemeClr val="accent6">
                    <a:lumMod val="50000"/>
                  </a:schemeClr>
                </a:solidFill>
                <a:latin typeface="+mn-lt"/>
              </a:rPr>
              <a:t>extrakardiální</a:t>
            </a:r>
            <a:r>
              <a:rPr lang="cs-CZ" sz="2000" b="1" i="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 příčiny</a:t>
            </a:r>
          </a:p>
        </p:txBody>
      </p:sp>
    </p:spTree>
    <p:extLst>
      <p:ext uri="{BB962C8B-B14F-4D97-AF65-F5344CB8AC3E}">
        <p14:creationId xmlns:p14="http://schemas.microsoft.com/office/powerpoint/2010/main" val="1530156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71156" y="2209512"/>
            <a:ext cx="7886700" cy="2438975"/>
          </a:xfrm>
        </p:spPr>
        <p:txBody>
          <a:bodyPr/>
          <a:lstStyle/>
          <a:p>
            <a:r>
              <a:rPr lang="cs-CZ" sz="2400" dirty="0"/>
              <a:t>diagnóza a prognóza </a:t>
            </a:r>
            <a:r>
              <a:rPr lang="cs-CZ" sz="2400" b="1" dirty="0"/>
              <a:t>akutního srdečního selhání </a:t>
            </a:r>
          </a:p>
          <a:p>
            <a:endParaRPr lang="cs-CZ" sz="2400" dirty="0"/>
          </a:p>
          <a:p>
            <a:r>
              <a:rPr lang="cs-CZ" sz="2400" dirty="0"/>
              <a:t>diagnóza, léčba a prognóza </a:t>
            </a:r>
            <a:r>
              <a:rPr lang="cs-CZ" sz="2400" b="1" dirty="0"/>
              <a:t>chronického srdečního selhání </a:t>
            </a:r>
          </a:p>
          <a:p>
            <a:endParaRPr lang="cs-CZ" sz="2400" b="1" dirty="0"/>
          </a:p>
          <a:p>
            <a:r>
              <a:rPr lang="cs-CZ" sz="2400" b="1" dirty="0"/>
              <a:t>včasný záchyt srdečního selhání</a:t>
            </a:r>
          </a:p>
          <a:p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73A5CB6F-6D45-48E4-A2F7-DFD02F295295}"/>
              </a:ext>
            </a:extLst>
          </p:cNvPr>
          <p:cNvSpPr txBox="1"/>
          <p:nvPr/>
        </p:nvSpPr>
        <p:spPr>
          <a:xfrm>
            <a:off x="-35070" y="1039905"/>
            <a:ext cx="914399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cs-CZ" sz="2400" b="1" dirty="0">
              <a:solidFill>
                <a:srgbClr val="002060"/>
              </a:solidFill>
            </a:endParaRP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9D02640E-4D4D-4879-BFB3-515B81C278B8}"/>
              </a:ext>
            </a:extLst>
          </p:cNvPr>
          <p:cNvSpPr/>
          <p:nvPr/>
        </p:nvSpPr>
        <p:spPr>
          <a:xfrm>
            <a:off x="35071" y="978349"/>
            <a:ext cx="89946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cs-CZ" altLang="cs-CZ" sz="3200" b="1" dirty="0">
                <a:solidFill>
                  <a:srgbClr val="002060"/>
                </a:solidFill>
              </a:rPr>
              <a:t>VÝZNAM STANOVENÍ NATRIURETICKÝCH PEPTIDŮ</a:t>
            </a:r>
          </a:p>
        </p:txBody>
      </p:sp>
      <p:pic>
        <p:nvPicPr>
          <p:cNvPr id="6" name="Obrázek 17">
            <a:extLst>
              <a:ext uri="{FF2B5EF4-FFF2-40B4-BE49-F238E27FC236}">
                <a16:creationId xmlns:a16="http://schemas.microsoft.com/office/drawing/2014/main" id="{ECFFCE4D-DBB1-4194-B88F-FFCB15FFF0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957" y="5976657"/>
            <a:ext cx="548687" cy="475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2831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037335"/>
            <a:ext cx="9144000" cy="4937522"/>
          </a:xfrm>
          <a:prstGeom prst="rect">
            <a:avLst/>
          </a:prstGeom>
        </p:spPr>
      </p:pic>
      <p:pic>
        <p:nvPicPr>
          <p:cNvPr id="6" name="Obrázek 17">
            <a:extLst>
              <a:ext uri="{FF2B5EF4-FFF2-40B4-BE49-F238E27FC236}">
                <a16:creationId xmlns:a16="http://schemas.microsoft.com/office/drawing/2014/main" id="{3623E636-A154-4161-BC71-7103DD1DCB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957" y="5976657"/>
            <a:ext cx="548687" cy="475529"/>
          </a:xfrm>
          <a:prstGeom prst="rect">
            <a:avLst/>
          </a:prstGeom>
        </p:spPr>
      </p:pic>
      <p:sp>
        <p:nvSpPr>
          <p:cNvPr id="8" name="Ovál 7">
            <a:extLst>
              <a:ext uri="{FF2B5EF4-FFF2-40B4-BE49-F238E27FC236}">
                <a16:creationId xmlns:a16="http://schemas.microsoft.com/office/drawing/2014/main" id="{48E1E1E1-1271-429C-BACA-BBB40FCF2470}"/>
              </a:ext>
            </a:extLst>
          </p:cNvPr>
          <p:cNvSpPr/>
          <p:nvPr/>
        </p:nvSpPr>
        <p:spPr>
          <a:xfrm>
            <a:off x="347957" y="1712386"/>
            <a:ext cx="3466012" cy="454416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FCAD4255-C2C6-42AE-A653-4142F1E175F6}"/>
              </a:ext>
            </a:extLst>
          </p:cNvPr>
          <p:cNvSpPr/>
          <p:nvPr/>
        </p:nvSpPr>
        <p:spPr>
          <a:xfrm>
            <a:off x="622300" y="1707716"/>
            <a:ext cx="25926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 </a:t>
            </a:r>
            <a:r>
              <a:rPr lang="cs-CZ" dirty="0">
                <a:solidFill>
                  <a:schemeClr val="bg1"/>
                </a:solidFill>
              </a:rPr>
              <a:t>hodnota </a:t>
            </a:r>
            <a:r>
              <a:rPr lang="cs-CZ" dirty="0" err="1">
                <a:solidFill>
                  <a:schemeClr val="bg1"/>
                </a:solidFill>
              </a:rPr>
              <a:t>NTproBNP</a:t>
            </a:r>
            <a:r>
              <a:rPr lang="cs-CZ" dirty="0">
                <a:solidFill>
                  <a:schemeClr val="bg1"/>
                </a:solidFill>
              </a:rPr>
              <a:t> riziko</a:t>
            </a:r>
          </a:p>
        </p:txBody>
      </p:sp>
      <p:sp>
        <p:nvSpPr>
          <p:cNvPr id="3" name="Ovál 2">
            <a:extLst>
              <a:ext uri="{FF2B5EF4-FFF2-40B4-BE49-F238E27FC236}">
                <a16:creationId xmlns:a16="http://schemas.microsoft.com/office/drawing/2014/main" id="{42B7ABF0-C95E-47EB-B53D-04F0978F2E84}"/>
              </a:ext>
            </a:extLst>
          </p:cNvPr>
          <p:cNvSpPr/>
          <p:nvPr/>
        </p:nvSpPr>
        <p:spPr>
          <a:xfrm>
            <a:off x="4615310" y="1703444"/>
            <a:ext cx="3466012" cy="454416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461FF5EE-4060-47FB-BEBE-0DE81ED58409}"/>
              </a:ext>
            </a:extLst>
          </p:cNvPr>
          <p:cNvSpPr/>
          <p:nvPr/>
        </p:nvSpPr>
        <p:spPr>
          <a:xfrm>
            <a:off x="4844244" y="1745986"/>
            <a:ext cx="30558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 </a:t>
            </a:r>
            <a:r>
              <a:rPr lang="cs-CZ" dirty="0">
                <a:solidFill>
                  <a:schemeClr val="bg1"/>
                </a:solidFill>
              </a:rPr>
              <a:t>pokles výchozí hodnoty o 30%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DCBDFF8D-BC71-4316-AE28-8C4A1F97EA03}"/>
              </a:ext>
            </a:extLst>
          </p:cNvPr>
          <p:cNvSpPr txBox="1"/>
          <p:nvPr/>
        </p:nvSpPr>
        <p:spPr>
          <a:xfrm>
            <a:off x="21531" y="1192305"/>
            <a:ext cx="9143999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cs-CZ" altLang="cs-CZ" sz="3200" b="1" dirty="0">
                <a:solidFill>
                  <a:srgbClr val="002060"/>
                </a:solidFill>
              </a:rPr>
              <a:t>HODNOTY NT-</a:t>
            </a:r>
            <a:r>
              <a:rPr lang="cs-CZ" altLang="cs-CZ" sz="3200" b="1" dirty="0" err="1">
                <a:solidFill>
                  <a:srgbClr val="002060"/>
                </a:solidFill>
              </a:rPr>
              <a:t>proBNP</a:t>
            </a:r>
            <a:r>
              <a:rPr lang="cs-CZ" altLang="cs-CZ" sz="3200" b="1" dirty="0">
                <a:solidFill>
                  <a:srgbClr val="002060"/>
                </a:solidFill>
              </a:rPr>
              <a:t>, RIZIKO, METAANALÝZA 2014 </a:t>
            </a:r>
          </a:p>
        </p:txBody>
      </p:sp>
    </p:spTree>
    <p:extLst>
      <p:ext uri="{BB962C8B-B14F-4D97-AF65-F5344CB8AC3E}">
        <p14:creationId xmlns:p14="http://schemas.microsoft.com/office/powerpoint/2010/main" val="42299656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581"/>
          <a:stretch/>
        </p:blipFill>
        <p:spPr>
          <a:xfrm>
            <a:off x="0" y="837113"/>
            <a:ext cx="9171568" cy="5130800"/>
          </a:xfrm>
          <a:prstGeom prst="rect">
            <a:avLst/>
          </a:prstGeom>
        </p:spPr>
      </p:pic>
      <p:pic>
        <p:nvPicPr>
          <p:cNvPr id="5" name="Obrázek 17">
            <a:extLst>
              <a:ext uri="{FF2B5EF4-FFF2-40B4-BE49-F238E27FC236}">
                <a16:creationId xmlns:a16="http://schemas.microsoft.com/office/drawing/2014/main" id="{ECFFCE4D-DBB1-4194-B88F-FFCB15FFF0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957" y="5976657"/>
            <a:ext cx="548687" cy="475529"/>
          </a:xfrm>
          <a:prstGeom prst="rect">
            <a:avLst/>
          </a:prstGeom>
        </p:spPr>
      </p:pic>
      <p:sp>
        <p:nvSpPr>
          <p:cNvPr id="6" name="TextovéPole 3">
            <a:extLst>
              <a:ext uri="{FF2B5EF4-FFF2-40B4-BE49-F238E27FC236}">
                <a16:creationId xmlns:a16="http://schemas.microsoft.com/office/drawing/2014/main" id="{3915FED6-3744-4F7F-9AFF-6DAB7322ACD3}"/>
              </a:ext>
            </a:extLst>
          </p:cNvPr>
          <p:cNvSpPr txBox="1"/>
          <p:nvPr/>
        </p:nvSpPr>
        <p:spPr>
          <a:xfrm>
            <a:off x="-148043" y="1039905"/>
            <a:ext cx="9274629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cs-CZ" altLang="cs-CZ" sz="2400" b="1" dirty="0">
                <a:solidFill>
                  <a:srgbClr val="002060"/>
                </a:solidFill>
              </a:rPr>
              <a:t> </a:t>
            </a:r>
            <a:r>
              <a:rPr lang="cs-CZ" altLang="cs-CZ" sz="3200" b="1" dirty="0">
                <a:solidFill>
                  <a:srgbClr val="002060"/>
                </a:solidFill>
              </a:rPr>
              <a:t>HODNOTY NATRIURETICKÝCH PEPTIDŮ a TERAPIE</a:t>
            </a:r>
          </a:p>
        </p:txBody>
      </p:sp>
      <p:sp>
        <p:nvSpPr>
          <p:cNvPr id="2" name="Ovál 1">
            <a:extLst>
              <a:ext uri="{FF2B5EF4-FFF2-40B4-BE49-F238E27FC236}">
                <a16:creationId xmlns:a16="http://schemas.microsoft.com/office/drawing/2014/main" id="{C7038D5D-E60D-4CB4-91FD-B1626CBC3D2C}"/>
              </a:ext>
            </a:extLst>
          </p:cNvPr>
          <p:cNvSpPr/>
          <p:nvPr/>
        </p:nvSpPr>
        <p:spPr>
          <a:xfrm>
            <a:off x="783771" y="2185851"/>
            <a:ext cx="435429" cy="209876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31394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1815"/>
          <a:stretch/>
        </p:blipFill>
        <p:spPr>
          <a:xfrm>
            <a:off x="37584" y="1859998"/>
            <a:ext cx="8998689" cy="3958097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520861B7-C944-45D5-80A7-9039FEEACCAB}"/>
              </a:ext>
            </a:extLst>
          </p:cNvPr>
          <p:cNvSpPr txBox="1"/>
          <p:nvPr/>
        </p:nvSpPr>
        <p:spPr>
          <a:xfrm>
            <a:off x="-35070" y="-353468"/>
            <a:ext cx="914399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cs-CZ" altLang="cs-CZ" sz="2400" b="1" dirty="0">
                <a:solidFill>
                  <a:srgbClr val="002060"/>
                </a:solidFill>
              </a:rPr>
              <a:t>VLIV TERAPIE  NA HODNOTY NT-</a:t>
            </a:r>
            <a:r>
              <a:rPr lang="cs-CZ" altLang="cs-CZ" sz="2400" b="1" dirty="0" err="1">
                <a:solidFill>
                  <a:srgbClr val="002060"/>
                </a:solidFill>
              </a:rPr>
              <a:t>proBNP</a:t>
            </a:r>
            <a:endParaRPr lang="cs-CZ" altLang="cs-CZ" sz="2400" b="1" dirty="0">
              <a:solidFill>
                <a:srgbClr val="002060"/>
              </a:solidFill>
            </a:endParaRPr>
          </a:p>
        </p:txBody>
      </p:sp>
      <p:pic>
        <p:nvPicPr>
          <p:cNvPr id="6" name="Obrázek 17">
            <a:extLst>
              <a:ext uri="{FF2B5EF4-FFF2-40B4-BE49-F238E27FC236}">
                <a16:creationId xmlns:a16="http://schemas.microsoft.com/office/drawing/2014/main" id="{ECFFCE4D-DBB1-4194-B88F-FFCB15FFF0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957" y="5976657"/>
            <a:ext cx="548687" cy="475529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2E2EA7D6-B998-4E25-80E4-88EB46C9ACAB}"/>
              </a:ext>
            </a:extLst>
          </p:cNvPr>
          <p:cNvSpPr txBox="1"/>
          <p:nvPr/>
        </p:nvSpPr>
        <p:spPr>
          <a:xfrm>
            <a:off x="21531" y="1192305"/>
            <a:ext cx="9143999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cs-CZ" altLang="cs-CZ" sz="3200" b="1" dirty="0">
                <a:solidFill>
                  <a:srgbClr val="002060"/>
                </a:solidFill>
              </a:rPr>
              <a:t>HODNOTY NT-</a:t>
            </a:r>
            <a:r>
              <a:rPr lang="cs-CZ" altLang="cs-CZ" sz="3200" b="1" dirty="0" err="1">
                <a:solidFill>
                  <a:srgbClr val="002060"/>
                </a:solidFill>
              </a:rPr>
              <a:t>proBNP</a:t>
            </a:r>
            <a:r>
              <a:rPr lang="cs-CZ" altLang="cs-CZ" sz="3200" b="1" dirty="0">
                <a:solidFill>
                  <a:srgbClr val="002060"/>
                </a:solidFill>
              </a:rPr>
              <a:t>, TERAPIE</a:t>
            </a:r>
          </a:p>
        </p:txBody>
      </p:sp>
    </p:spTree>
    <p:extLst>
      <p:ext uri="{BB962C8B-B14F-4D97-AF65-F5344CB8AC3E}">
        <p14:creationId xmlns:p14="http://schemas.microsoft.com/office/powerpoint/2010/main" val="7914790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61B159FC-0F09-40ED-8CF7-230EBE3B35C5}"/>
              </a:ext>
            </a:extLst>
          </p:cNvPr>
          <p:cNvGraphicFramePr>
            <a:graphicFrameLocks noGrp="1"/>
          </p:cNvGraphicFramePr>
          <p:nvPr/>
        </p:nvGraphicFramePr>
        <p:xfrm>
          <a:off x="386179" y="2110076"/>
          <a:ext cx="8316157" cy="34524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98618">
                  <a:extLst>
                    <a:ext uri="{9D8B030D-6E8A-4147-A177-3AD203B41FA5}">
                      <a16:colId xmlns:a16="http://schemas.microsoft.com/office/drawing/2014/main" val="3906957397"/>
                    </a:ext>
                  </a:extLst>
                </a:gridCol>
                <a:gridCol w="1343193">
                  <a:extLst>
                    <a:ext uri="{9D8B030D-6E8A-4147-A177-3AD203B41FA5}">
                      <a16:colId xmlns:a16="http://schemas.microsoft.com/office/drawing/2014/main" val="517683055"/>
                    </a:ext>
                  </a:extLst>
                </a:gridCol>
                <a:gridCol w="1218461">
                  <a:extLst>
                    <a:ext uri="{9D8B030D-6E8A-4147-A177-3AD203B41FA5}">
                      <a16:colId xmlns:a16="http://schemas.microsoft.com/office/drawing/2014/main" val="728487569"/>
                    </a:ext>
                  </a:extLst>
                </a:gridCol>
                <a:gridCol w="3255885">
                  <a:extLst>
                    <a:ext uri="{9D8B030D-6E8A-4147-A177-3AD203B41FA5}">
                      <a16:colId xmlns:a16="http://schemas.microsoft.com/office/drawing/2014/main" val="1216515480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l"/>
                      <a:endParaRPr lang="cs-CZ" sz="12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1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Nemám konflikt </a:t>
                      </a:r>
                      <a:endParaRPr lang="cs-CZ" sz="11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cs-CZ" sz="1100" dirty="0">
                          <a:solidFill>
                            <a:schemeClr val="tx1"/>
                          </a:solidFill>
                        </a:rPr>
                        <a:t>zájmů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 dirty="0">
                          <a:solidFill>
                            <a:schemeClr val="tx1"/>
                          </a:solidFill>
                        </a:rPr>
                        <a:t>Mám konflikt zájmů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 dirty="0">
                          <a:solidFill>
                            <a:schemeClr val="tx1"/>
                          </a:solidFill>
                        </a:rPr>
                        <a:t>Specifikace konfliktu (vyjmenujte subjekty, firmy či instituce, se kterými Vaše spolupráce může vést ke konfliktu zájmů)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2067838"/>
                  </a:ext>
                </a:extLst>
              </a:tr>
              <a:tr h="338237">
                <a:tc>
                  <a:txBody>
                    <a:bodyPr/>
                    <a:lstStyle/>
                    <a:p>
                      <a:pPr algn="l"/>
                      <a:r>
                        <a:rPr lang="cs-CZ" sz="1200" b="0" dirty="0"/>
                        <a:t>Zaměstnanecký poměr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sz="1100" dirty="0"/>
                        <a:t>X</a:t>
                      </a:r>
                      <a:endParaRPr lang="cs-CZ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1484910"/>
                  </a:ext>
                </a:extLst>
              </a:tr>
              <a:tr h="418504">
                <a:tc>
                  <a:txBody>
                    <a:bodyPr/>
                    <a:lstStyle/>
                    <a:p>
                      <a:pPr algn="l"/>
                      <a:r>
                        <a:rPr lang="cs-CZ" sz="1200" dirty="0"/>
                        <a:t>Vlastník / akcionář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  <a:p>
                      <a:pPr algn="ctr"/>
                      <a:r>
                        <a:rPr lang="en-US" sz="1100" dirty="0"/>
                        <a:t>X</a:t>
                      </a:r>
                      <a:endParaRPr lang="cs-CZ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7545113"/>
                  </a:ext>
                </a:extLst>
              </a:tr>
              <a:tr h="418504">
                <a:tc>
                  <a:txBody>
                    <a:bodyPr/>
                    <a:lstStyle/>
                    <a:p>
                      <a:pPr algn="l"/>
                      <a:r>
                        <a:rPr lang="cs-CZ" sz="1200" dirty="0"/>
                        <a:t>Konzultant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  <a:p>
                      <a:pPr algn="ctr"/>
                      <a:r>
                        <a:rPr lang="en-US" sz="1100" dirty="0"/>
                        <a:t>X</a:t>
                      </a:r>
                      <a:endParaRPr lang="cs-CZ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3498532"/>
                  </a:ext>
                </a:extLst>
              </a:tr>
              <a:tr h="418504">
                <a:tc>
                  <a:txBody>
                    <a:bodyPr/>
                    <a:lstStyle/>
                    <a:p>
                      <a:pPr algn="l"/>
                      <a:r>
                        <a:rPr lang="cs-CZ" sz="1200" dirty="0"/>
                        <a:t>Přednášková činnost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X</a:t>
                      </a:r>
                      <a:endParaRPr lang="cs-CZ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7319712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l"/>
                      <a:r>
                        <a:rPr lang="cs-CZ" sz="1200" dirty="0"/>
                        <a:t>Člen poradních sborů (</a:t>
                      </a:r>
                      <a:r>
                        <a:rPr lang="cs-CZ" sz="1200" dirty="0" err="1"/>
                        <a:t>advisory</a:t>
                      </a:r>
                      <a:r>
                        <a:rPr lang="cs-CZ" sz="1200" dirty="0"/>
                        <a:t> </a:t>
                      </a:r>
                      <a:r>
                        <a:rPr lang="cs-CZ" sz="1200" dirty="0" err="1"/>
                        <a:t>boards</a:t>
                      </a:r>
                      <a:r>
                        <a:rPr lang="cs-CZ" sz="1200" dirty="0"/>
                        <a:t>)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X</a:t>
                      </a:r>
                      <a:endParaRPr lang="cs-CZ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4211609"/>
                  </a:ext>
                </a:extLst>
              </a:tr>
              <a:tr h="418504">
                <a:tc>
                  <a:txBody>
                    <a:bodyPr/>
                    <a:lstStyle/>
                    <a:p>
                      <a:pPr algn="l"/>
                      <a:r>
                        <a:rPr lang="cs-CZ" sz="1200" dirty="0"/>
                        <a:t>Podpora výzkumu / granty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X</a:t>
                      </a:r>
                      <a:endParaRPr lang="cs-CZ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121771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l"/>
                      <a:r>
                        <a:rPr lang="cs-CZ" sz="1200" dirty="0"/>
                        <a:t>Jiné honoráře (např. za klinické studie či registry)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X</a:t>
                      </a:r>
                      <a:endParaRPr lang="cs-CZ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542458"/>
                  </a:ext>
                </a:extLst>
              </a:tr>
            </a:tbl>
          </a:graphicData>
        </a:graphic>
      </p:graphicFrame>
      <p:pic>
        <p:nvPicPr>
          <p:cNvPr id="3" name="Obrázek 2">
            <a:extLst>
              <a:ext uri="{FF2B5EF4-FFF2-40B4-BE49-F238E27FC236}">
                <a16:creationId xmlns:a16="http://schemas.microsoft.com/office/drawing/2014/main" id="{8F838168-C737-4553-910C-F47B148B7F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6699"/>
          <a:stretch/>
        </p:blipFill>
        <p:spPr>
          <a:xfrm>
            <a:off x="0" y="857250"/>
            <a:ext cx="9144000" cy="1198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9851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8078"/>
          <a:stretch/>
        </p:blipFill>
        <p:spPr>
          <a:xfrm>
            <a:off x="97573" y="1559464"/>
            <a:ext cx="8791622" cy="4319745"/>
          </a:xfrm>
          <a:prstGeom prst="rect">
            <a:avLst/>
          </a:prstGeom>
        </p:spPr>
      </p:pic>
      <p:pic>
        <p:nvPicPr>
          <p:cNvPr id="6" name="Zástupný symbol pro obsah 3">
            <a:extLst>
              <a:ext uri="{FF2B5EF4-FFF2-40B4-BE49-F238E27FC236}">
                <a16:creationId xmlns:a16="http://schemas.microsoft.com/office/drawing/2014/main" id="{A9862782-A1D8-4F5B-8003-16ECEE639F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90" t="5723" r="84679" b="78465"/>
          <a:stretch/>
        </p:blipFill>
        <p:spPr>
          <a:xfrm>
            <a:off x="7558246" y="1585591"/>
            <a:ext cx="1550683" cy="1243343"/>
          </a:xfrm>
          <a:prstGeom prst="rect">
            <a:avLst/>
          </a:prstGeom>
        </p:spPr>
      </p:pic>
      <p:pic>
        <p:nvPicPr>
          <p:cNvPr id="7" name="Obrázek 17">
            <a:extLst>
              <a:ext uri="{FF2B5EF4-FFF2-40B4-BE49-F238E27FC236}">
                <a16:creationId xmlns:a16="http://schemas.microsoft.com/office/drawing/2014/main" id="{ECFFCE4D-DBB1-4194-B88F-FFCB15FFF0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957" y="5989357"/>
            <a:ext cx="548687" cy="475529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C7CDBA2A-8BFA-4E3B-942E-877CAE17482A}"/>
              </a:ext>
            </a:extLst>
          </p:cNvPr>
          <p:cNvSpPr txBox="1"/>
          <p:nvPr/>
        </p:nvSpPr>
        <p:spPr>
          <a:xfrm>
            <a:off x="3004457" y="2351402"/>
            <a:ext cx="43935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/>
              <a:t>úprava hodnot EFLK odpovídající změně( indexu velikosti </a:t>
            </a:r>
            <a:r>
              <a:rPr lang="cs-CZ" sz="1200" dirty="0" err="1"/>
              <a:t>LKd</a:t>
            </a:r>
            <a:r>
              <a:rPr lang="cs-CZ" sz="1200" dirty="0"/>
              <a:t> a </a:t>
            </a:r>
            <a:r>
              <a:rPr lang="cs-CZ" sz="1200" dirty="0" err="1"/>
              <a:t>LKs</a:t>
            </a:r>
            <a:r>
              <a:rPr lang="cs-CZ" sz="1200" dirty="0"/>
              <a:t>) </a:t>
            </a:r>
          </a:p>
        </p:txBody>
      </p:sp>
      <p:cxnSp>
        <p:nvCxnSpPr>
          <p:cNvPr id="8" name="Přímá spojnice se šipkou 7">
            <a:extLst>
              <a:ext uri="{FF2B5EF4-FFF2-40B4-BE49-F238E27FC236}">
                <a16:creationId xmlns:a16="http://schemas.microsoft.com/office/drawing/2014/main" id="{506C02E5-CE11-4375-B5B8-B01B92013DCA}"/>
              </a:ext>
            </a:extLst>
          </p:cNvPr>
          <p:cNvCxnSpPr>
            <a:cxnSpLocks/>
          </p:cNvCxnSpPr>
          <p:nvPr/>
        </p:nvCxnSpPr>
        <p:spPr>
          <a:xfrm flipH="1" flipV="1">
            <a:off x="3074126" y="2743200"/>
            <a:ext cx="3744685" cy="2473234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ovéPole 2">
            <a:extLst>
              <a:ext uri="{FF2B5EF4-FFF2-40B4-BE49-F238E27FC236}">
                <a16:creationId xmlns:a16="http://schemas.microsoft.com/office/drawing/2014/main" id="{BC0E28E3-CC95-4ED1-A056-DD127A630274}"/>
              </a:ext>
            </a:extLst>
          </p:cNvPr>
          <p:cNvSpPr txBox="1"/>
          <p:nvPr/>
        </p:nvSpPr>
        <p:spPr>
          <a:xfrm>
            <a:off x="896644" y="4441064"/>
            <a:ext cx="61447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/>
              <a:t>sledování echokardiografických parametrů a změn echokardiogramu 124 nemocných 12 měsíců</a:t>
            </a:r>
          </a:p>
        </p:txBody>
      </p:sp>
      <p:sp>
        <p:nvSpPr>
          <p:cNvPr id="9" name="Ovál 8">
            <a:extLst>
              <a:ext uri="{FF2B5EF4-FFF2-40B4-BE49-F238E27FC236}">
                <a16:creationId xmlns:a16="http://schemas.microsoft.com/office/drawing/2014/main" id="{ADB27A82-3A2B-425C-9C4C-232D3393570C}"/>
              </a:ext>
            </a:extLst>
          </p:cNvPr>
          <p:cNvSpPr/>
          <p:nvPr/>
        </p:nvSpPr>
        <p:spPr>
          <a:xfrm>
            <a:off x="3004457" y="4885509"/>
            <a:ext cx="896983" cy="472634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C90268A2-9958-489A-A78F-3B68685A6A8A}"/>
              </a:ext>
            </a:extLst>
          </p:cNvPr>
          <p:cNvSpPr txBox="1"/>
          <p:nvPr/>
        </p:nvSpPr>
        <p:spPr>
          <a:xfrm>
            <a:off x="731518" y="5938028"/>
            <a:ext cx="87916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2060"/>
                </a:solidFill>
              </a:rPr>
              <a:t>Cílové dosažení hodnot NT-</a:t>
            </a:r>
            <a:r>
              <a:rPr lang="cs-CZ" dirty="0" err="1">
                <a:solidFill>
                  <a:srgbClr val="002060"/>
                </a:solidFill>
              </a:rPr>
              <a:t>proBNP</a:t>
            </a:r>
            <a:r>
              <a:rPr lang="cs-CZ" dirty="0">
                <a:solidFill>
                  <a:srgbClr val="002060"/>
                </a:solidFill>
              </a:rPr>
              <a:t> 1000 </a:t>
            </a:r>
            <a:r>
              <a:rPr lang="cs-CZ" dirty="0" err="1">
                <a:solidFill>
                  <a:srgbClr val="002060"/>
                </a:solidFill>
              </a:rPr>
              <a:t>pg</a:t>
            </a:r>
            <a:r>
              <a:rPr lang="cs-CZ" dirty="0">
                <a:solidFill>
                  <a:srgbClr val="002060"/>
                </a:solidFill>
              </a:rPr>
              <a:t>/ml, představuje největší efekt na </a:t>
            </a:r>
            <a:r>
              <a:rPr lang="cs-CZ" dirty="0" err="1">
                <a:solidFill>
                  <a:srgbClr val="002060"/>
                </a:solidFill>
              </a:rPr>
              <a:t>remodelaci</a:t>
            </a:r>
            <a:r>
              <a:rPr lang="cs-CZ" dirty="0">
                <a:solidFill>
                  <a:srgbClr val="002060"/>
                </a:solidFill>
              </a:rPr>
              <a:t> </a:t>
            </a:r>
          </a:p>
          <a:p>
            <a:r>
              <a:rPr lang="cs-CZ" dirty="0">
                <a:solidFill>
                  <a:srgbClr val="002060"/>
                </a:solidFill>
              </a:rPr>
              <a:t>levé komory</a:t>
            </a:r>
            <a:r>
              <a:rPr lang="cs-CZ" dirty="0"/>
              <a:t>.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6AFE5309-6E73-4B1F-B2F0-95FE4EE6472F}"/>
              </a:ext>
            </a:extLst>
          </p:cNvPr>
          <p:cNvSpPr txBox="1"/>
          <p:nvPr/>
        </p:nvSpPr>
        <p:spPr>
          <a:xfrm>
            <a:off x="21531" y="1192305"/>
            <a:ext cx="9143999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cs-CZ" altLang="cs-CZ" sz="3200" b="1" dirty="0">
                <a:solidFill>
                  <a:srgbClr val="002060"/>
                </a:solidFill>
              </a:rPr>
              <a:t>VZTAH REMODELACE LEVÉ KOMORY A NT-</a:t>
            </a:r>
            <a:r>
              <a:rPr lang="cs-CZ" altLang="cs-CZ" sz="3200" b="1" dirty="0" err="1">
                <a:solidFill>
                  <a:srgbClr val="002060"/>
                </a:solidFill>
              </a:rPr>
              <a:t>proBNP</a:t>
            </a:r>
            <a:endParaRPr lang="cs-CZ" altLang="cs-CZ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5179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41202ECB-4024-459F-BC9C-701C42840D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7417"/>
            <a:ext cx="6217921" cy="4241074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9346D03B-B5E6-4CD4-BB9F-087D026541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5940" y="3135086"/>
            <a:ext cx="6720974" cy="3705497"/>
          </a:xfrm>
          <a:prstGeom prst="rect">
            <a:avLst/>
          </a:prstGeom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221AE3DC-D4FB-4112-A118-6470B9DE914D}"/>
              </a:ext>
            </a:extLst>
          </p:cNvPr>
          <p:cNvSpPr/>
          <p:nvPr/>
        </p:nvSpPr>
        <p:spPr>
          <a:xfrm>
            <a:off x="80549" y="235916"/>
            <a:ext cx="5238207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cs-CZ" altLang="cs-CZ" b="1" dirty="0">
                <a:solidFill>
                  <a:srgbClr val="002060"/>
                </a:solidFill>
              </a:rPr>
              <a:t>VZTAH REMODELACE LEVÉ KOMORY A NT-</a:t>
            </a:r>
            <a:r>
              <a:rPr lang="cs-CZ" altLang="cs-CZ" b="1" dirty="0" err="1">
                <a:solidFill>
                  <a:srgbClr val="002060"/>
                </a:solidFill>
              </a:rPr>
              <a:t>proBNP</a:t>
            </a:r>
            <a:endParaRPr lang="cs-CZ" altLang="cs-CZ" b="1" dirty="0">
              <a:solidFill>
                <a:srgbClr val="002060"/>
              </a:solidFill>
            </a:endParaRP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F1C79387-128E-4550-94BA-859CA875BAF3}"/>
              </a:ext>
            </a:extLst>
          </p:cNvPr>
          <p:cNvSpPr/>
          <p:nvPr/>
        </p:nvSpPr>
        <p:spPr>
          <a:xfrm>
            <a:off x="2505886" y="3382281"/>
            <a:ext cx="5238207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cs-CZ" altLang="cs-CZ" b="1" dirty="0">
                <a:solidFill>
                  <a:srgbClr val="002060"/>
                </a:solidFill>
              </a:rPr>
              <a:t>VÝVOJ LEVÉ SÍNĚ, DIASTOLICKÉ FUNKCE A NT-</a:t>
            </a:r>
            <a:r>
              <a:rPr lang="cs-CZ" altLang="cs-CZ" b="1" dirty="0" err="1">
                <a:solidFill>
                  <a:srgbClr val="002060"/>
                </a:solidFill>
              </a:rPr>
              <a:t>proBNP</a:t>
            </a:r>
            <a:endParaRPr lang="cs-CZ" altLang="cs-CZ" b="1" dirty="0">
              <a:solidFill>
                <a:srgbClr val="002060"/>
              </a:solidFill>
            </a:endParaRPr>
          </a:p>
        </p:txBody>
      </p:sp>
      <p:sp>
        <p:nvSpPr>
          <p:cNvPr id="7" name="Ovál 6">
            <a:extLst>
              <a:ext uri="{FF2B5EF4-FFF2-40B4-BE49-F238E27FC236}">
                <a16:creationId xmlns:a16="http://schemas.microsoft.com/office/drawing/2014/main" id="{CFF65F9A-55C7-44B7-9E8B-72CC8E8AE0A1}"/>
              </a:ext>
            </a:extLst>
          </p:cNvPr>
          <p:cNvSpPr/>
          <p:nvPr/>
        </p:nvSpPr>
        <p:spPr>
          <a:xfrm>
            <a:off x="7088777" y="4850674"/>
            <a:ext cx="2055223" cy="836023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B8D05782-A45E-400B-9648-0C2A269BA1C4}"/>
              </a:ext>
            </a:extLst>
          </p:cNvPr>
          <p:cNvSpPr txBox="1"/>
          <p:nvPr/>
        </p:nvSpPr>
        <p:spPr>
          <a:xfrm>
            <a:off x="7088777" y="4481342"/>
            <a:ext cx="2455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C00000"/>
                </a:solidFill>
              </a:rPr>
              <a:t>Index hmotnosti LK</a:t>
            </a:r>
          </a:p>
        </p:txBody>
      </p:sp>
    </p:spTree>
    <p:extLst>
      <p:ext uri="{BB962C8B-B14F-4D97-AF65-F5344CB8AC3E}">
        <p14:creationId xmlns:p14="http://schemas.microsoft.com/office/powerpoint/2010/main" val="26125108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2835"/>
          <a:stretch/>
        </p:blipFill>
        <p:spPr>
          <a:xfrm>
            <a:off x="238293" y="1792140"/>
            <a:ext cx="8927237" cy="3664227"/>
          </a:xfrm>
          <a:prstGeom prst="rect">
            <a:avLst/>
          </a:prstGeom>
        </p:spPr>
      </p:pic>
      <p:pic>
        <p:nvPicPr>
          <p:cNvPr id="5" name="Obrázek 17">
            <a:extLst>
              <a:ext uri="{FF2B5EF4-FFF2-40B4-BE49-F238E27FC236}">
                <a16:creationId xmlns:a16="http://schemas.microsoft.com/office/drawing/2014/main" id="{ECFFCE4D-DBB1-4194-B88F-FFCB15FFF0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957" y="5976657"/>
            <a:ext cx="548687" cy="475529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A121EA69-8A55-4406-95F2-180A7A117E1C}"/>
              </a:ext>
            </a:extLst>
          </p:cNvPr>
          <p:cNvSpPr txBox="1"/>
          <p:nvPr/>
        </p:nvSpPr>
        <p:spPr>
          <a:xfrm>
            <a:off x="2783304" y="4828992"/>
            <a:ext cx="3264292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sz="1400" b="1" dirty="0"/>
              <a:t>redukce </a:t>
            </a:r>
            <a:r>
              <a:rPr lang="cs-CZ" sz="1400" b="1" dirty="0" err="1"/>
              <a:t>NTproBNP</a:t>
            </a:r>
            <a:r>
              <a:rPr lang="cs-CZ" sz="1400" b="1" dirty="0"/>
              <a:t>  průběhu 6 ,12 měsíců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1DC245C2-0332-4B1D-9231-F7AA2FFE3BDA}"/>
              </a:ext>
            </a:extLst>
          </p:cNvPr>
          <p:cNvSpPr txBox="1"/>
          <p:nvPr/>
        </p:nvSpPr>
        <p:spPr>
          <a:xfrm>
            <a:off x="21531" y="1192305"/>
            <a:ext cx="9143999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cs-CZ" altLang="cs-CZ" sz="3200" b="1" dirty="0">
                <a:solidFill>
                  <a:srgbClr val="002060"/>
                </a:solidFill>
              </a:rPr>
              <a:t>VZTAH ÚMRTÍ, REMODELACE LK A NT-</a:t>
            </a:r>
            <a:r>
              <a:rPr lang="cs-CZ" altLang="cs-CZ" sz="3200" b="1" dirty="0" err="1">
                <a:solidFill>
                  <a:srgbClr val="002060"/>
                </a:solidFill>
              </a:rPr>
              <a:t>proBNP</a:t>
            </a:r>
            <a:endParaRPr lang="cs-CZ" altLang="cs-CZ" sz="3200" b="1" dirty="0">
              <a:solidFill>
                <a:srgbClr val="002060"/>
              </a:solidFill>
            </a:endParaRPr>
          </a:p>
        </p:txBody>
      </p:sp>
      <p:pic>
        <p:nvPicPr>
          <p:cNvPr id="9" name="Zástupný symbol pro obsah 3">
            <a:extLst>
              <a:ext uri="{FF2B5EF4-FFF2-40B4-BE49-F238E27FC236}">
                <a16:creationId xmlns:a16="http://schemas.microsoft.com/office/drawing/2014/main" id="{5DFCAB15-2EB9-4DCA-A869-A426E05ADB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283" t="4889" b="77313"/>
          <a:stretch/>
        </p:blipFill>
        <p:spPr>
          <a:xfrm>
            <a:off x="7933508" y="1761516"/>
            <a:ext cx="1045980" cy="971004"/>
          </a:xfrm>
          <a:prstGeom prst="rect">
            <a:avLst/>
          </a:prstGeo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C2D451F2-0867-4248-9027-FC3B7E222EF4}"/>
              </a:ext>
            </a:extLst>
          </p:cNvPr>
          <p:cNvSpPr/>
          <p:nvPr/>
        </p:nvSpPr>
        <p:spPr>
          <a:xfrm>
            <a:off x="347957" y="2304108"/>
            <a:ext cx="247369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b="1" dirty="0"/>
              <a:t>mortalita a hospitalizaci pro SS</a:t>
            </a:r>
            <a:endParaRPr lang="cs-CZ" sz="1400" dirty="0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FFF6E419-24C6-4C60-99CC-E680A3681FB5}"/>
              </a:ext>
            </a:extLst>
          </p:cNvPr>
          <p:cNvSpPr/>
          <p:nvPr/>
        </p:nvSpPr>
        <p:spPr>
          <a:xfrm>
            <a:off x="6661650" y="3993271"/>
            <a:ext cx="1340239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cs-CZ" sz="1400" b="1" dirty="0"/>
              <a:t>Redukce </a:t>
            </a:r>
            <a:r>
              <a:rPr lang="cs-CZ" sz="1400" b="1" dirty="0" err="1"/>
              <a:t>LVESVi</a:t>
            </a:r>
            <a:endParaRPr lang="cs-CZ" sz="1400" b="1" dirty="0"/>
          </a:p>
          <a:p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13961947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: se zakulacenými rohy 1">
            <a:extLst>
              <a:ext uri="{FF2B5EF4-FFF2-40B4-BE49-F238E27FC236}">
                <a16:creationId xmlns:a16="http://schemas.microsoft.com/office/drawing/2014/main" id="{3A2A0966-B211-4313-9CB7-7FA669A2CF59}"/>
              </a:ext>
            </a:extLst>
          </p:cNvPr>
          <p:cNvSpPr/>
          <p:nvPr/>
        </p:nvSpPr>
        <p:spPr>
          <a:xfrm>
            <a:off x="975122" y="1999754"/>
            <a:ext cx="7210934" cy="120032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16628" y="2599918"/>
            <a:ext cx="6817179" cy="896586"/>
          </a:xfrm>
        </p:spPr>
        <p:txBody>
          <a:bodyPr/>
          <a:lstStyle/>
          <a:p>
            <a:pPr marL="0" indent="0" algn="r">
              <a:buNone/>
              <a:defRPr/>
            </a:pPr>
            <a:r>
              <a:rPr lang="cs-CZ" sz="1800" b="1" dirty="0"/>
              <a:t>normální hodnota NT-</a:t>
            </a:r>
            <a:r>
              <a:rPr lang="cs-CZ" sz="1800" b="1" dirty="0" err="1"/>
              <a:t>proBNP</a:t>
            </a:r>
            <a:r>
              <a:rPr lang="cs-CZ" sz="1800" b="1" dirty="0"/>
              <a:t> – srdeční selhání nepravděpodobné                                            </a:t>
            </a:r>
            <a:r>
              <a:rPr lang="cs-CZ" sz="1800" dirty="0"/>
              <a:t>zvýšená hodnota – kardiologické vyšetření</a:t>
            </a:r>
            <a:endParaRPr lang="cs-CZ" sz="2000" dirty="0"/>
          </a:p>
          <a:p>
            <a:pPr marL="0" indent="0" algn="r">
              <a:buNone/>
              <a:defRPr/>
            </a:pPr>
            <a:endParaRPr lang="cs-CZ" dirty="0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18277996-76C5-4205-8720-DFDAA7DBF33F}"/>
              </a:ext>
            </a:extLst>
          </p:cNvPr>
          <p:cNvSpPr/>
          <p:nvPr/>
        </p:nvSpPr>
        <p:spPr>
          <a:xfrm>
            <a:off x="1010193" y="1999754"/>
            <a:ext cx="717586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dirty="0"/>
              <a:t>pacient s dechovými obtížemi, zejména s přítomnou hypertenzí, DM či renálním postižením</a:t>
            </a:r>
          </a:p>
          <a:p>
            <a:pPr>
              <a:defRPr/>
            </a:pPr>
            <a:endParaRPr lang="cs-CZ" dirty="0"/>
          </a:p>
        </p:txBody>
      </p:sp>
      <p:pic>
        <p:nvPicPr>
          <p:cNvPr id="6" name="Obrázek 17">
            <a:extLst>
              <a:ext uri="{FF2B5EF4-FFF2-40B4-BE49-F238E27FC236}">
                <a16:creationId xmlns:a16="http://schemas.microsoft.com/office/drawing/2014/main" id="{ECFFCE4D-DBB1-4194-B88F-FFCB15FFF0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957" y="5976657"/>
            <a:ext cx="548687" cy="475529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41C03F0F-3EDF-46A6-B78F-FC83E4449ED3}"/>
              </a:ext>
            </a:extLst>
          </p:cNvPr>
          <p:cNvSpPr txBox="1"/>
          <p:nvPr/>
        </p:nvSpPr>
        <p:spPr>
          <a:xfrm>
            <a:off x="21531" y="1192305"/>
            <a:ext cx="9143999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cs-CZ" altLang="cs-CZ" sz="3200" b="1" dirty="0">
                <a:solidFill>
                  <a:srgbClr val="002060"/>
                </a:solidFill>
              </a:rPr>
              <a:t>KLINICKÉ VYUŽITÍ NATRIURETICKÝCH PEPTIDŮ </a:t>
            </a:r>
          </a:p>
        </p:txBody>
      </p:sp>
    </p:spTree>
    <p:extLst>
      <p:ext uri="{BB962C8B-B14F-4D97-AF65-F5344CB8AC3E}">
        <p14:creationId xmlns:p14="http://schemas.microsoft.com/office/powerpoint/2010/main" val="3004898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élník: se zakulacenými rohy 10">
            <a:extLst>
              <a:ext uri="{FF2B5EF4-FFF2-40B4-BE49-F238E27FC236}">
                <a16:creationId xmlns:a16="http://schemas.microsoft.com/office/drawing/2014/main" id="{6789B487-64E0-4E75-84E7-7874B8E282F7}"/>
              </a:ext>
            </a:extLst>
          </p:cNvPr>
          <p:cNvSpPr/>
          <p:nvPr/>
        </p:nvSpPr>
        <p:spPr>
          <a:xfrm>
            <a:off x="975122" y="1999754"/>
            <a:ext cx="7210934" cy="120032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Zástupný symbol pro obsah 2">
            <a:extLst>
              <a:ext uri="{FF2B5EF4-FFF2-40B4-BE49-F238E27FC236}">
                <a16:creationId xmlns:a16="http://schemas.microsoft.com/office/drawing/2014/main" id="{486BBBAC-7CEC-41EA-AE6C-E791CA6CB3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6628" y="2599918"/>
            <a:ext cx="6817179" cy="896586"/>
          </a:xfrm>
        </p:spPr>
        <p:txBody>
          <a:bodyPr/>
          <a:lstStyle/>
          <a:p>
            <a:pPr marL="0" indent="0" algn="r">
              <a:buNone/>
              <a:defRPr/>
            </a:pPr>
            <a:r>
              <a:rPr lang="cs-CZ" sz="1800" b="1" dirty="0"/>
              <a:t>normální hodnota NT-</a:t>
            </a:r>
            <a:r>
              <a:rPr lang="cs-CZ" sz="1800" b="1" dirty="0" err="1"/>
              <a:t>proBNP</a:t>
            </a:r>
            <a:r>
              <a:rPr lang="cs-CZ" sz="1800" b="1" dirty="0"/>
              <a:t> – srdeční selhání nepravděpodobné                                            </a:t>
            </a:r>
            <a:r>
              <a:rPr lang="cs-CZ" sz="1800" dirty="0"/>
              <a:t>zvýšená hodnota – kardiologické vyšetření</a:t>
            </a:r>
            <a:endParaRPr lang="cs-CZ" sz="2000" dirty="0"/>
          </a:p>
          <a:p>
            <a:pPr marL="0" indent="0" algn="r">
              <a:buNone/>
              <a:defRPr/>
            </a:pPr>
            <a:endParaRPr lang="cs-CZ" dirty="0"/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98CB4CCD-057A-4321-A7BB-2B1DAADECD05}"/>
              </a:ext>
            </a:extLst>
          </p:cNvPr>
          <p:cNvSpPr/>
          <p:nvPr/>
        </p:nvSpPr>
        <p:spPr>
          <a:xfrm>
            <a:off x="1010193" y="1999754"/>
            <a:ext cx="717586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dirty="0"/>
              <a:t>pacient s dechovými obtížemi, zejména s přítomnou hypertenzí, DM či renálním postižením</a:t>
            </a:r>
          </a:p>
          <a:p>
            <a:pPr>
              <a:defRPr/>
            </a:pPr>
            <a:endParaRPr lang="cs-CZ" dirty="0"/>
          </a:p>
        </p:txBody>
      </p:sp>
      <p:pic>
        <p:nvPicPr>
          <p:cNvPr id="15" name="Obrázek 17">
            <a:extLst>
              <a:ext uri="{FF2B5EF4-FFF2-40B4-BE49-F238E27FC236}">
                <a16:creationId xmlns:a16="http://schemas.microsoft.com/office/drawing/2014/main" id="{BE61D9F0-465F-4CB3-92DD-62B39D0EF3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357" y="6129057"/>
            <a:ext cx="548687" cy="475529"/>
          </a:xfrm>
          <a:prstGeom prst="rect">
            <a:avLst/>
          </a:prstGeom>
        </p:spPr>
      </p:pic>
      <p:sp>
        <p:nvSpPr>
          <p:cNvPr id="16" name="Obdélník: se zakulacenými rohy 15">
            <a:extLst>
              <a:ext uri="{FF2B5EF4-FFF2-40B4-BE49-F238E27FC236}">
                <a16:creationId xmlns:a16="http://schemas.microsoft.com/office/drawing/2014/main" id="{899BB4B4-F2A6-4214-BB2E-768C39A61F6C}"/>
              </a:ext>
            </a:extLst>
          </p:cNvPr>
          <p:cNvSpPr/>
          <p:nvPr/>
        </p:nvSpPr>
        <p:spPr>
          <a:xfrm>
            <a:off x="988082" y="3357482"/>
            <a:ext cx="7210934" cy="104905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Obdélník 16">
            <a:extLst>
              <a:ext uri="{FF2B5EF4-FFF2-40B4-BE49-F238E27FC236}">
                <a16:creationId xmlns:a16="http://schemas.microsoft.com/office/drawing/2014/main" id="{ED011214-C1E8-40FF-9284-239A259FE854}"/>
              </a:ext>
            </a:extLst>
          </p:cNvPr>
          <p:cNvSpPr/>
          <p:nvPr/>
        </p:nvSpPr>
        <p:spPr>
          <a:xfrm>
            <a:off x="1097397" y="3497968"/>
            <a:ext cx="68272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dirty="0"/>
              <a:t>Nově zjištěná zvýšená hodnota NT </a:t>
            </a:r>
            <a:r>
              <a:rPr lang="cs-CZ" dirty="0" err="1"/>
              <a:t>proBNP</a:t>
            </a:r>
            <a:r>
              <a:rPr lang="cs-CZ" dirty="0"/>
              <a:t>  je obvykle projevem akutního srdečního selhání</a:t>
            </a:r>
          </a:p>
          <a:p>
            <a:pPr algn="r">
              <a:defRPr/>
            </a:pPr>
            <a:r>
              <a:rPr lang="cs-CZ" dirty="0"/>
              <a:t> </a:t>
            </a:r>
            <a:r>
              <a:rPr lang="cs-CZ" b="1" dirty="0"/>
              <a:t>vyžaduje hospitalizaci</a:t>
            </a:r>
            <a:r>
              <a:rPr lang="cs-CZ" dirty="0"/>
              <a:t>        </a:t>
            </a: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50FD5354-7C11-4C92-9630-1B1BFC1E38BC}"/>
              </a:ext>
            </a:extLst>
          </p:cNvPr>
          <p:cNvSpPr txBox="1"/>
          <p:nvPr/>
        </p:nvSpPr>
        <p:spPr>
          <a:xfrm>
            <a:off x="21531" y="1192305"/>
            <a:ext cx="9143999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cs-CZ" altLang="cs-CZ" sz="3200" b="1" dirty="0">
                <a:solidFill>
                  <a:srgbClr val="002060"/>
                </a:solidFill>
              </a:rPr>
              <a:t>KLINICKÉ VYUŽITÍ NATRIURETICKÝCH PEPTIDŮ </a:t>
            </a:r>
          </a:p>
        </p:txBody>
      </p:sp>
    </p:spTree>
    <p:extLst>
      <p:ext uri="{BB962C8B-B14F-4D97-AF65-F5344CB8AC3E}">
        <p14:creationId xmlns:p14="http://schemas.microsoft.com/office/powerpoint/2010/main" val="30616945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élník: se zakulacenými rohy 10">
            <a:extLst>
              <a:ext uri="{FF2B5EF4-FFF2-40B4-BE49-F238E27FC236}">
                <a16:creationId xmlns:a16="http://schemas.microsoft.com/office/drawing/2014/main" id="{6789B487-64E0-4E75-84E7-7874B8E282F7}"/>
              </a:ext>
            </a:extLst>
          </p:cNvPr>
          <p:cNvSpPr/>
          <p:nvPr/>
        </p:nvSpPr>
        <p:spPr>
          <a:xfrm>
            <a:off x="1009958" y="1999754"/>
            <a:ext cx="7210934" cy="120032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Zástupný symbol pro obsah 2">
            <a:extLst>
              <a:ext uri="{FF2B5EF4-FFF2-40B4-BE49-F238E27FC236}">
                <a16:creationId xmlns:a16="http://schemas.microsoft.com/office/drawing/2014/main" id="{486BBBAC-7CEC-41EA-AE6C-E791CA6CB3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6628" y="2599918"/>
            <a:ext cx="6817179" cy="896586"/>
          </a:xfrm>
        </p:spPr>
        <p:txBody>
          <a:bodyPr/>
          <a:lstStyle/>
          <a:p>
            <a:pPr marL="0" indent="0" algn="r">
              <a:buNone/>
              <a:defRPr/>
            </a:pPr>
            <a:r>
              <a:rPr lang="cs-CZ" sz="1800" b="1" dirty="0"/>
              <a:t>normální hodnota NT-</a:t>
            </a:r>
            <a:r>
              <a:rPr lang="cs-CZ" sz="1800" b="1" dirty="0" err="1"/>
              <a:t>proBNP</a:t>
            </a:r>
            <a:r>
              <a:rPr lang="cs-CZ" sz="1800" b="1" dirty="0"/>
              <a:t> – srdeční selhání nepravděpodobné                                            zvýšená hodnota – kardiologické vyšetření, ECHO</a:t>
            </a:r>
            <a:endParaRPr lang="cs-CZ" sz="2000" b="1" dirty="0"/>
          </a:p>
          <a:p>
            <a:pPr marL="0" indent="0" algn="r">
              <a:buNone/>
              <a:defRPr/>
            </a:pPr>
            <a:endParaRPr lang="cs-CZ" dirty="0"/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98CB4CCD-057A-4321-A7BB-2B1DAADECD05}"/>
              </a:ext>
            </a:extLst>
          </p:cNvPr>
          <p:cNvSpPr/>
          <p:nvPr/>
        </p:nvSpPr>
        <p:spPr>
          <a:xfrm>
            <a:off x="1045029" y="1999754"/>
            <a:ext cx="717586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u="sng" dirty="0"/>
              <a:t>pacient s dechovými obtížemi</a:t>
            </a:r>
            <a:r>
              <a:rPr lang="cs-CZ" dirty="0"/>
              <a:t>, zejména s přítomnou hypertenzí, DM či renálním postižením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9" name="Obdélník: se zakulacenými rohy 8">
            <a:extLst>
              <a:ext uri="{FF2B5EF4-FFF2-40B4-BE49-F238E27FC236}">
                <a16:creationId xmlns:a16="http://schemas.microsoft.com/office/drawing/2014/main" id="{B4BE99C7-4989-49C1-9DC2-9729208BA700}"/>
              </a:ext>
            </a:extLst>
          </p:cNvPr>
          <p:cNvSpPr/>
          <p:nvPr/>
        </p:nvSpPr>
        <p:spPr>
          <a:xfrm>
            <a:off x="988082" y="3357482"/>
            <a:ext cx="7210934" cy="104905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B3C523EC-FB04-465F-BDF6-C23185945E07}"/>
              </a:ext>
            </a:extLst>
          </p:cNvPr>
          <p:cNvSpPr/>
          <p:nvPr/>
        </p:nvSpPr>
        <p:spPr>
          <a:xfrm>
            <a:off x="1097397" y="3497968"/>
            <a:ext cx="68272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u="sng" dirty="0"/>
              <a:t>pacient s nově zjištěnou zvýšenou hodnotou </a:t>
            </a:r>
            <a:r>
              <a:rPr lang="cs-CZ" dirty="0"/>
              <a:t>NT </a:t>
            </a:r>
            <a:r>
              <a:rPr lang="cs-CZ" dirty="0" err="1"/>
              <a:t>proBNP</a:t>
            </a:r>
            <a:r>
              <a:rPr lang="cs-CZ" dirty="0"/>
              <a:t>  je obvykle projevem akutního srdečního selhání</a:t>
            </a:r>
          </a:p>
          <a:p>
            <a:pPr algn="r">
              <a:defRPr/>
            </a:pPr>
            <a:r>
              <a:rPr lang="cs-CZ" dirty="0"/>
              <a:t> </a:t>
            </a:r>
            <a:r>
              <a:rPr lang="cs-CZ" b="1" dirty="0"/>
              <a:t>vyžaduje hospitalizaci</a:t>
            </a:r>
            <a:r>
              <a:rPr lang="cs-CZ" dirty="0"/>
              <a:t>        </a:t>
            </a:r>
          </a:p>
        </p:txBody>
      </p:sp>
      <p:pic>
        <p:nvPicPr>
          <p:cNvPr id="15" name="Obrázek 17">
            <a:extLst>
              <a:ext uri="{FF2B5EF4-FFF2-40B4-BE49-F238E27FC236}">
                <a16:creationId xmlns:a16="http://schemas.microsoft.com/office/drawing/2014/main" id="{BE61D9F0-465F-4CB3-92DD-62B39D0EF3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357" y="6129057"/>
            <a:ext cx="548687" cy="475529"/>
          </a:xfrm>
          <a:prstGeom prst="rect">
            <a:avLst/>
          </a:prstGeom>
        </p:spPr>
      </p:pic>
      <p:sp>
        <p:nvSpPr>
          <p:cNvPr id="17" name="Obdélník: se zakulacenými rohy 16">
            <a:extLst>
              <a:ext uri="{FF2B5EF4-FFF2-40B4-BE49-F238E27FC236}">
                <a16:creationId xmlns:a16="http://schemas.microsoft.com/office/drawing/2014/main" id="{16D0C08C-D6C1-4714-AA31-2FC7B221A05B}"/>
              </a:ext>
            </a:extLst>
          </p:cNvPr>
          <p:cNvSpPr/>
          <p:nvPr/>
        </p:nvSpPr>
        <p:spPr>
          <a:xfrm>
            <a:off x="966648" y="4592631"/>
            <a:ext cx="7210934" cy="143415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Obdélník 17">
            <a:extLst>
              <a:ext uri="{FF2B5EF4-FFF2-40B4-BE49-F238E27FC236}">
                <a16:creationId xmlns:a16="http://schemas.microsoft.com/office/drawing/2014/main" id="{983832CC-DA03-4443-8541-1CF0FDEFFDF0}"/>
              </a:ext>
            </a:extLst>
          </p:cNvPr>
          <p:cNvSpPr/>
          <p:nvPr/>
        </p:nvSpPr>
        <p:spPr>
          <a:xfrm>
            <a:off x="1044789" y="4571045"/>
            <a:ext cx="708901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u="sng" dirty="0"/>
              <a:t>pacient s chronickým srdečním onemocněním/srdečním selháním</a:t>
            </a:r>
            <a:r>
              <a:rPr lang="cs-CZ" dirty="0"/>
              <a:t>:</a:t>
            </a:r>
          </a:p>
          <a:p>
            <a:pPr>
              <a:defRPr/>
            </a:pPr>
            <a:r>
              <a:rPr lang="cs-CZ" b="1" dirty="0"/>
              <a:t>provedení NT-</a:t>
            </a:r>
            <a:r>
              <a:rPr lang="cs-CZ" b="1" dirty="0" err="1"/>
              <a:t>proBNP</a:t>
            </a:r>
            <a:r>
              <a:rPr lang="cs-CZ" b="1" dirty="0"/>
              <a:t> potvrzení relativní stability  (do 1000 -1500 </a:t>
            </a:r>
            <a:r>
              <a:rPr lang="cs-CZ" b="1" dirty="0" err="1"/>
              <a:t>pg</a:t>
            </a:r>
            <a:r>
              <a:rPr lang="cs-CZ" b="1" dirty="0"/>
              <a:t>/ml)</a:t>
            </a:r>
          </a:p>
          <a:p>
            <a:pPr lvl="1" algn="r">
              <a:defRPr/>
            </a:pPr>
            <a:r>
              <a:rPr lang="cs-CZ" dirty="0"/>
              <a:t>(hodnoty v řádu stovek </a:t>
            </a:r>
            <a:r>
              <a:rPr lang="cs-CZ" dirty="0" err="1"/>
              <a:t>pg</a:t>
            </a:r>
            <a:r>
              <a:rPr lang="cs-CZ" dirty="0"/>
              <a:t>/ml)</a:t>
            </a:r>
          </a:p>
          <a:p>
            <a:pPr>
              <a:defRPr/>
            </a:pPr>
            <a:r>
              <a:rPr lang="cs-CZ" dirty="0"/>
              <a:t>nutnost dalšího/dřívějšího vyšetření a </a:t>
            </a:r>
            <a:r>
              <a:rPr lang="cs-CZ" b="1" dirty="0"/>
              <a:t>úpravě medikace</a:t>
            </a:r>
          </a:p>
          <a:p>
            <a:pPr algn="r">
              <a:defRPr/>
            </a:pPr>
            <a:r>
              <a:rPr lang="cs-CZ" dirty="0"/>
              <a:t>		při jednoznačném zvýšení  </a:t>
            </a:r>
            <a:r>
              <a:rPr lang="cs-CZ" b="1" dirty="0"/>
              <a:t>i hospitalizace </a:t>
            </a: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60489235-0FAB-49FA-9DE5-7FA8732DD5C3}"/>
              </a:ext>
            </a:extLst>
          </p:cNvPr>
          <p:cNvSpPr txBox="1"/>
          <p:nvPr/>
        </p:nvSpPr>
        <p:spPr>
          <a:xfrm>
            <a:off x="21531" y="1192305"/>
            <a:ext cx="9143999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cs-CZ" altLang="cs-CZ" sz="3200" b="1" dirty="0">
                <a:solidFill>
                  <a:srgbClr val="002060"/>
                </a:solidFill>
              </a:rPr>
              <a:t>KLINICKÉ VYUŽITÍ NATRIURETICKÝCH PEPTIDŮ </a:t>
            </a:r>
          </a:p>
        </p:txBody>
      </p:sp>
    </p:spTree>
    <p:extLst>
      <p:ext uri="{BB962C8B-B14F-4D97-AF65-F5344CB8AC3E}">
        <p14:creationId xmlns:p14="http://schemas.microsoft.com/office/powerpoint/2010/main" val="41881149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: se zakulacenými rohy 6">
            <a:extLst>
              <a:ext uri="{FF2B5EF4-FFF2-40B4-BE49-F238E27FC236}">
                <a16:creationId xmlns:a16="http://schemas.microsoft.com/office/drawing/2014/main" id="{31960EB4-8EE8-439D-BE6D-80AFFD015E0B}"/>
              </a:ext>
            </a:extLst>
          </p:cNvPr>
          <p:cNvSpPr/>
          <p:nvPr/>
        </p:nvSpPr>
        <p:spPr>
          <a:xfrm>
            <a:off x="4798155" y="3860348"/>
            <a:ext cx="3761643" cy="581023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b="1" i="1">
                <a:solidFill>
                  <a:schemeClr val="bg1">
                    <a:lumMod val="95000"/>
                  </a:schemeClr>
                </a:solidFill>
              </a:rPr>
              <a:t>od 1.1.2017 je možné vykázat 12/rok</a:t>
            </a:r>
            <a:endParaRPr lang="cs-CZ" b="1" i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1260760" y="1870496"/>
            <a:ext cx="707479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b="1" dirty="0"/>
              <a:t>81731 STANOVENÍ NATRIURETICKÝCH PEPTIDŮ V SÉRU A V PLAZMĚ       </a:t>
            </a:r>
            <a:r>
              <a:rPr lang="cs-CZ" sz="1200" b="1" u="sng" dirty="0"/>
              <a:t>816 bodů</a:t>
            </a:r>
          </a:p>
          <a:p>
            <a:r>
              <a:rPr lang="cs-CZ" sz="1200" dirty="0"/>
              <a:t>Imunoanalytické stanovení </a:t>
            </a:r>
            <a:r>
              <a:rPr lang="cs-CZ" sz="1200" dirty="0" err="1"/>
              <a:t>natriuretického</a:t>
            </a:r>
            <a:r>
              <a:rPr lang="cs-CZ" sz="1200" dirty="0"/>
              <a:t> peptidu v diagnostice srdečního selhávání z indikace kardiologa, na odpovídajícím detekčním zařízení.</a:t>
            </a:r>
          </a:p>
          <a:p>
            <a:r>
              <a:rPr lang="cs-CZ" sz="1200" dirty="0"/>
              <a:t>Kategorie: P - hrazen plně    Atestace   INDX Čas</a:t>
            </a:r>
          </a:p>
          <a:p>
            <a:r>
              <a:rPr lang="cs-CZ" sz="1200" dirty="0"/>
              <a:t>OF: 2/1 rok                                    J2    32         2.00</a:t>
            </a:r>
            <a:endParaRPr lang="cs-CZ" sz="1200" b="1" i="1" dirty="0"/>
          </a:p>
          <a:p>
            <a:endParaRPr lang="cs-CZ" sz="1200" i="1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cs-CZ" sz="1200" i="1" dirty="0"/>
              <a:t>OM: S - pouze na specializovaném pracovišti </a:t>
            </a:r>
          </a:p>
          <a:p>
            <a:r>
              <a:rPr lang="cs-CZ" sz="1200" dirty="0"/>
              <a:t>Čas výkonu: 10 </a:t>
            </a:r>
          </a:p>
        </p:txBody>
      </p:sp>
      <p:sp>
        <p:nvSpPr>
          <p:cNvPr id="9" name="Obdélník: se zakulacenými rohy 8">
            <a:extLst>
              <a:ext uri="{FF2B5EF4-FFF2-40B4-BE49-F238E27FC236}">
                <a16:creationId xmlns:a16="http://schemas.microsoft.com/office/drawing/2014/main" id="{B5A39189-74FE-46A6-966E-AA1D84DD2252}"/>
              </a:ext>
            </a:extLst>
          </p:cNvPr>
          <p:cNvSpPr/>
          <p:nvPr/>
        </p:nvSpPr>
        <p:spPr>
          <a:xfrm>
            <a:off x="1143000" y="4822697"/>
            <a:ext cx="7416799" cy="106879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chemeClr val="accent5">
                    <a:lumMod val="50000"/>
                  </a:schemeClr>
                </a:solidFill>
              </a:rPr>
              <a:t>1.1.2020 možné vykázat 1/1 a bude hrazen zdravotními pojišťovnami</a:t>
            </a:r>
          </a:p>
          <a:p>
            <a:pPr algn="ctr"/>
            <a:r>
              <a:rPr lang="cs-CZ" b="1" dirty="0">
                <a:solidFill>
                  <a:schemeClr val="accent5">
                    <a:lumMod val="50000"/>
                  </a:schemeClr>
                </a:solidFill>
              </a:rPr>
              <a:t>pouze pro odbornost 001</a:t>
            </a:r>
            <a:endParaRPr lang="cs-CZ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0" name="Obrázek 17">
            <a:extLst>
              <a:ext uri="{FF2B5EF4-FFF2-40B4-BE49-F238E27FC236}">
                <a16:creationId xmlns:a16="http://schemas.microsoft.com/office/drawing/2014/main" id="{ECFFCE4D-DBB1-4194-B88F-FFCB15FFF0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957" y="5976657"/>
            <a:ext cx="548687" cy="475529"/>
          </a:xfrm>
          <a:prstGeom prst="rect">
            <a:avLst/>
          </a:prstGeom>
        </p:spPr>
      </p:pic>
      <p:sp>
        <p:nvSpPr>
          <p:cNvPr id="11" name="TextovéPole 3">
            <a:extLst>
              <a:ext uri="{FF2B5EF4-FFF2-40B4-BE49-F238E27FC236}">
                <a16:creationId xmlns:a16="http://schemas.microsoft.com/office/drawing/2014/main" id="{3915FED6-3744-4F7F-9AFF-6DAB7322ACD3}"/>
              </a:ext>
            </a:extLst>
          </p:cNvPr>
          <p:cNvSpPr txBox="1"/>
          <p:nvPr/>
        </p:nvSpPr>
        <p:spPr>
          <a:xfrm>
            <a:off x="-35070" y="1039905"/>
            <a:ext cx="9143999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cs-CZ" altLang="cs-CZ" sz="3200" b="1" dirty="0">
                <a:solidFill>
                  <a:srgbClr val="002060"/>
                </a:solidFill>
              </a:rPr>
              <a:t>MOŽNOSTI STANOVENÍ NATRIURETICKÝCH PEPTIDŮ </a:t>
            </a:r>
          </a:p>
        </p:txBody>
      </p:sp>
      <p:sp>
        <p:nvSpPr>
          <p:cNvPr id="3" name="Ovál 2">
            <a:extLst>
              <a:ext uri="{FF2B5EF4-FFF2-40B4-BE49-F238E27FC236}">
                <a16:creationId xmlns:a16="http://schemas.microsoft.com/office/drawing/2014/main" id="{EA22F099-1667-4CF0-B541-EE05F26D2FDA}"/>
              </a:ext>
            </a:extLst>
          </p:cNvPr>
          <p:cNvSpPr/>
          <p:nvPr/>
        </p:nvSpPr>
        <p:spPr>
          <a:xfrm>
            <a:off x="1143000" y="2639904"/>
            <a:ext cx="1138646" cy="242633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23191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>
            <a:extLst>
              <a:ext uri="{FF2B5EF4-FFF2-40B4-BE49-F238E27FC236}">
                <a16:creationId xmlns:a16="http://schemas.microsoft.com/office/drawing/2014/main" id="{AE1DA230-3320-4592-8FFB-1AB5CA63B0A5}"/>
              </a:ext>
            </a:extLst>
          </p:cNvPr>
          <p:cNvSpPr/>
          <p:nvPr/>
        </p:nvSpPr>
        <p:spPr>
          <a:xfrm>
            <a:off x="0" y="2761248"/>
            <a:ext cx="9144000" cy="1072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1350"/>
          </a:p>
        </p:txBody>
      </p:sp>
      <p:sp>
        <p:nvSpPr>
          <p:cNvPr id="129027" name="Rectangle 3"/>
          <p:cNvSpPr>
            <a:spLocks noChangeArrowheads="1"/>
          </p:cNvSpPr>
          <p:nvPr/>
        </p:nvSpPr>
        <p:spPr bwMode="auto">
          <a:xfrm>
            <a:off x="1314450" y="1244600"/>
            <a:ext cx="61150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41455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6858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333" b="1" i="1">
              <a:solidFill>
                <a:srgbClr val="3D4057"/>
              </a:solidFill>
              <a:cs typeface="Arial" charset="0"/>
            </a:endParaRPr>
          </a:p>
        </p:txBody>
      </p:sp>
      <p:sp>
        <p:nvSpPr>
          <p:cNvPr id="12902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2516391"/>
            <a:ext cx="9144000" cy="807725"/>
          </a:xfrm>
          <a:noFill/>
          <a:ln/>
        </p:spPr>
        <p:txBody>
          <a:bodyPr>
            <a:normAutofit/>
          </a:bodyPr>
          <a:lstStyle/>
          <a:p>
            <a:r>
              <a:rPr lang="cs-CZ" altLang="en-US" sz="2700" b="1" cap="all" dirty="0">
                <a:solidFill>
                  <a:srgbClr val="002060"/>
                </a:solidFill>
                <a:latin typeface="+mn-lt"/>
              </a:rPr>
              <a:t>Stanovení NT-pro BNP v ambulanci</a:t>
            </a:r>
          </a:p>
        </p:txBody>
      </p:sp>
      <p:sp>
        <p:nvSpPr>
          <p:cNvPr id="14" name="Podnadpis 13"/>
          <p:cNvSpPr>
            <a:spLocks noGrp="1"/>
          </p:cNvSpPr>
          <p:nvPr>
            <p:ph type="subTitle" idx="1"/>
          </p:nvPr>
        </p:nvSpPr>
        <p:spPr>
          <a:xfrm>
            <a:off x="3363026" y="4754084"/>
            <a:ext cx="5143500" cy="42237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cs-CZ" sz="24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MUDr. Hana Skalická, CSc., FESC</a:t>
            </a:r>
            <a:endParaRPr lang="en-US" sz="150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5D0C7716-8B2E-4E95-8B05-BB518E3747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9388" y="4557967"/>
            <a:ext cx="1427276" cy="1236973"/>
          </a:xfrm>
          <a:prstGeom prst="rect">
            <a:avLst/>
          </a:prstGeom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2C2730FC-9622-407C-85D6-59549C60966E}"/>
              </a:ext>
            </a:extLst>
          </p:cNvPr>
          <p:cNvSpPr/>
          <p:nvPr/>
        </p:nvSpPr>
        <p:spPr>
          <a:xfrm>
            <a:off x="5051997" y="6258323"/>
            <a:ext cx="3710246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cs-CZ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4. Sjezd ČAAMK, Olomouc 18. 1. 2020</a:t>
            </a:r>
          </a:p>
        </p:txBody>
      </p:sp>
    </p:spTree>
    <p:extLst>
      <p:ext uri="{BB962C8B-B14F-4D97-AF65-F5344CB8AC3E}">
        <p14:creationId xmlns:p14="http://schemas.microsoft.com/office/powerpoint/2010/main" val="16869008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: se zakulacenými rohy 1">
            <a:extLst>
              <a:ext uri="{FF2B5EF4-FFF2-40B4-BE49-F238E27FC236}">
                <a16:creationId xmlns:a16="http://schemas.microsoft.com/office/drawing/2014/main" id="{D4717815-2E9A-4401-BF59-CA6DEFBF4C0A}"/>
              </a:ext>
            </a:extLst>
          </p:cNvPr>
          <p:cNvSpPr/>
          <p:nvPr/>
        </p:nvSpPr>
        <p:spPr>
          <a:xfrm>
            <a:off x="347957" y="1872345"/>
            <a:ext cx="8343197" cy="370985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04454" y="2034631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/>
              <a:t>kompletizují </a:t>
            </a:r>
            <a:r>
              <a:rPr lang="cs-CZ" sz="2400" dirty="0" err="1"/>
              <a:t>kardio</a:t>
            </a:r>
            <a:r>
              <a:rPr lang="cs-CZ" sz="2400" dirty="0"/>
              <a:t>-biomarkery pro  okamžitou diagnostiku akutních stavů v kardiologii (troponiny, D dimery)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dirty="0"/>
              <a:t>zabraňují zbytečným vyšetřením a hospitalizacím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dirty="0"/>
              <a:t>Pokud skutečně bude hrazena z veřejného zdravotního pojištění, určitě zjednoduší život ambulantním specialistům      i praktickým lékařů</a:t>
            </a:r>
          </a:p>
        </p:txBody>
      </p:sp>
      <p:pic>
        <p:nvPicPr>
          <p:cNvPr id="4" name="Obrázek 17">
            <a:extLst>
              <a:ext uri="{FF2B5EF4-FFF2-40B4-BE49-F238E27FC236}">
                <a16:creationId xmlns:a16="http://schemas.microsoft.com/office/drawing/2014/main" id="{ECFFCE4D-DBB1-4194-B88F-FFCB15FFF0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957" y="5976657"/>
            <a:ext cx="548687" cy="475529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783E9714-8336-4E30-BE19-D4AB14F19252}"/>
              </a:ext>
            </a:extLst>
          </p:cNvPr>
          <p:cNvSpPr txBox="1"/>
          <p:nvPr/>
        </p:nvSpPr>
        <p:spPr>
          <a:xfrm>
            <a:off x="21531" y="1192305"/>
            <a:ext cx="9143999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cs-CZ" altLang="cs-CZ" sz="3200" b="1" dirty="0">
                <a:solidFill>
                  <a:srgbClr val="002060"/>
                </a:solidFill>
              </a:rPr>
              <a:t>KLINICKÉ VYUŽITÍ NATRIURETICKÝCH PEPTIDŮ, POC </a:t>
            </a:r>
          </a:p>
        </p:txBody>
      </p:sp>
    </p:spTree>
    <p:extLst>
      <p:ext uri="{BB962C8B-B14F-4D97-AF65-F5344CB8AC3E}">
        <p14:creationId xmlns:p14="http://schemas.microsoft.com/office/powerpoint/2010/main" val="14688986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6098FEF2-5EC4-46C5-A30F-8071B29EC217}"/>
              </a:ext>
            </a:extLst>
          </p:cNvPr>
          <p:cNvSpPr txBox="1"/>
          <p:nvPr/>
        </p:nvSpPr>
        <p:spPr>
          <a:xfrm flipH="1">
            <a:off x="6951615" y="6548846"/>
            <a:ext cx="24188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/>
              <a:t>2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682C4C21-082B-4EC7-AE5D-2359BA9465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08" y="6037917"/>
            <a:ext cx="731583" cy="634039"/>
          </a:xfrm>
          <a:prstGeom prst="rect">
            <a:avLst/>
          </a:prstGeom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C798CBA9-C3E4-44F7-BF23-C91433B16915}"/>
              </a:ext>
            </a:extLst>
          </p:cNvPr>
          <p:cNvSpPr/>
          <p:nvPr/>
        </p:nvSpPr>
        <p:spPr>
          <a:xfrm>
            <a:off x="0" y="1006167"/>
            <a:ext cx="9144000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ctr" defTabSz="914400">
              <a:defRPr/>
            </a:pPr>
            <a:endParaRPr lang="cs-CZ" altLang="cs-CZ" sz="3200" b="1" kern="0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41CDDFAB-7920-4472-9EBD-3A28E5F165DB}"/>
              </a:ext>
            </a:extLst>
          </p:cNvPr>
          <p:cNvSpPr/>
          <p:nvPr/>
        </p:nvSpPr>
        <p:spPr>
          <a:xfrm>
            <a:off x="2286000" y="-91064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 dirty="0"/>
          </a:p>
          <a:p>
            <a:endParaRPr lang="cs-CZ" dirty="0"/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80A6A1B1-4317-4681-B0A0-78FDBA8DF3CB}"/>
              </a:ext>
            </a:extLst>
          </p:cNvPr>
          <p:cNvSpPr/>
          <p:nvPr/>
        </p:nvSpPr>
        <p:spPr>
          <a:xfrm>
            <a:off x="1513707" y="532863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br>
              <a:rPr lang="cs-CZ" dirty="0"/>
            </a:b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1149790" y="5920428"/>
            <a:ext cx="799421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900" dirty="0"/>
              <a:t>1. </a:t>
            </a:r>
            <a:r>
              <a:rPr lang="cs-CZ" sz="900" dirty="0" err="1"/>
              <a:t>Januzzi</a:t>
            </a:r>
            <a:r>
              <a:rPr lang="cs-CZ" sz="900" dirty="0"/>
              <a:t> JL, van </a:t>
            </a:r>
            <a:r>
              <a:rPr lang="cs-CZ" sz="900" dirty="0" err="1"/>
              <a:t>Kimmenade</a:t>
            </a:r>
            <a:r>
              <a:rPr lang="cs-CZ" sz="900" dirty="0"/>
              <a:t> R, </a:t>
            </a:r>
            <a:r>
              <a:rPr lang="cs-CZ" sz="900" dirty="0" err="1"/>
              <a:t>Lainchbury</a:t>
            </a:r>
            <a:r>
              <a:rPr lang="cs-CZ" sz="900" dirty="0"/>
              <a:t> J: NT-</a:t>
            </a:r>
            <a:r>
              <a:rPr lang="cs-CZ" sz="900" dirty="0" err="1"/>
              <a:t>proBNP</a:t>
            </a:r>
            <a:r>
              <a:rPr lang="cs-CZ" sz="900" dirty="0"/>
              <a:t> </a:t>
            </a:r>
            <a:r>
              <a:rPr lang="cs-CZ" sz="900" dirty="0" err="1"/>
              <a:t>testing</a:t>
            </a:r>
            <a:r>
              <a:rPr lang="cs-CZ" sz="900" dirty="0"/>
              <a:t> </a:t>
            </a:r>
            <a:r>
              <a:rPr lang="cs-CZ" sz="900" dirty="0" err="1"/>
              <a:t>for</a:t>
            </a:r>
            <a:r>
              <a:rPr lang="cs-CZ" sz="900" dirty="0"/>
              <a:t> </a:t>
            </a:r>
            <a:r>
              <a:rPr lang="cs-CZ" sz="900" dirty="0" err="1"/>
              <a:t>diagnosis</a:t>
            </a:r>
            <a:r>
              <a:rPr lang="cs-CZ" sz="900" dirty="0"/>
              <a:t> and </a:t>
            </a:r>
            <a:r>
              <a:rPr lang="cs-CZ" sz="900" dirty="0" err="1"/>
              <a:t>short</a:t>
            </a:r>
            <a:r>
              <a:rPr lang="cs-CZ" sz="900" dirty="0"/>
              <a:t>-term </a:t>
            </a:r>
            <a:r>
              <a:rPr lang="cs-CZ" sz="900" dirty="0" err="1"/>
              <a:t>prognosis</a:t>
            </a:r>
            <a:r>
              <a:rPr lang="cs-CZ" sz="900" dirty="0"/>
              <a:t> in </a:t>
            </a:r>
            <a:r>
              <a:rPr lang="cs-CZ" sz="900" dirty="0" err="1"/>
              <a:t>acute</a:t>
            </a:r>
            <a:r>
              <a:rPr lang="cs-CZ" sz="900" dirty="0"/>
              <a:t> </a:t>
            </a:r>
            <a:r>
              <a:rPr lang="cs-CZ" sz="900" dirty="0" err="1"/>
              <a:t>destabilized</a:t>
            </a:r>
            <a:r>
              <a:rPr lang="cs-CZ" sz="900" dirty="0"/>
              <a:t> </a:t>
            </a:r>
            <a:r>
              <a:rPr lang="cs-CZ" sz="900" dirty="0" err="1"/>
              <a:t>heart</a:t>
            </a:r>
            <a:r>
              <a:rPr lang="cs-CZ" sz="900" dirty="0"/>
              <a:t> </a:t>
            </a:r>
            <a:r>
              <a:rPr lang="cs-CZ" sz="900" dirty="0" err="1"/>
              <a:t>failure</a:t>
            </a:r>
            <a:r>
              <a:rPr lang="cs-CZ" sz="900" dirty="0"/>
              <a:t>: </a:t>
            </a:r>
            <a:r>
              <a:rPr lang="cs-CZ" sz="900" dirty="0" err="1"/>
              <a:t>an</a:t>
            </a:r>
            <a:r>
              <a:rPr lang="cs-CZ" sz="900" dirty="0"/>
              <a:t> </a:t>
            </a:r>
            <a:r>
              <a:rPr lang="cs-CZ" sz="900" dirty="0" err="1"/>
              <a:t>international</a:t>
            </a:r>
            <a:r>
              <a:rPr lang="cs-CZ" sz="900" dirty="0"/>
              <a:t> </a:t>
            </a:r>
            <a:r>
              <a:rPr lang="cs-CZ" sz="900" dirty="0" err="1"/>
              <a:t>pooled</a:t>
            </a:r>
            <a:r>
              <a:rPr lang="cs-CZ" sz="900" dirty="0"/>
              <a:t> </a:t>
            </a:r>
            <a:r>
              <a:rPr lang="cs-CZ" sz="900" dirty="0" err="1"/>
              <a:t>analysis</a:t>
            </a:r>
            <a:r>
              <a:rPr lang="cs-CZ" sz="900" dirty="0"/>
              <a:t> </a:t>
            </a:r>
            <a:r>
              <a:rPr lang="cs-CZ" sz="900" dirty="0" err="1"/>
              <a:t>of</a:t>
            </a:r>
            <a:r>
              <a:rPr lang="cs-CZ" sz="900" dirty="0"/>
              <a:t> 1,256 </a:t>
            </a:r>
            <a:r>
              <a:rPr lang="cs-CZ" sz="900" dirty="0" err="1"/>
              <a:t>patients</a:t>
            </a:r>
            <a:r>
              <a:rPr lang="cs-CZ" sz="900" dirty="0"/>
              <a:t>; </a:t>
            </a:r>
            <a:r>
              <a:rPr lang="cs-CZ" sz="900" dirty="0" err="1"/>
              <a:t>The</a:t>
            </a:r>
            <a:r>
              <a:rPr lang="cs-CZ" sz="900" dirty="0"/>
              <a:t> International </a:t>
            </a:r>
            <a:r>
              <a:rPr lang="cs-CZ" sz="900" dirty="0" err="1"/>
              <a:t>Collaborative</a:t>
            </a:r>
            <a:r>
              <a:rPr lang="cs-CZ" sz="900" dirty="0"/>
              <a:t> </a:t>
            </a:r>
            <a:r>
              <a:rPr lang="cs-CZ" sz="900" dirty="0" err="1"/>
              <a:t>of</a:t>
            </a:r>
            <a:r>
              <a:rPr lang="cs-CZ" sz="900" dirty="0"/>
              <a:t> NT-</a:t>
            </a:r>
            <a:r>
              <a:rPr lang="cs-CZ" sz="900" dirty="0" err="1"/>
              <a:t>proBNP</a:t>
            </a:r>
            <a:r>
              <a:rPr lang="cs-CZ" sz="900" dirty="0"/>
              <a:t> Study. Eur </a:t>
            </a:r>
            <a:r>
              <a:rPr lang="cs-CZ" sz="900" dirty="0" err="1"/>
              <a:t>Heart</a:t>
            </a:r>
            <a:r>
              <a:rPr lang="cs-CZ" sz="900" dirty="0"/>
              <a:t> J 2006;27:330-337</a:t>
            </a:r>
          </a:p>
          <a:p>
            <a:r>
              <a:rPr lang="cs-CZ" sz="900" dirty="0"/>
              <a:t>2. van </a:t>
            </a:r>
            <a:r>
              <a:rPr lang="cs-CZ" sz="900" dirty="0" err="1"/>
              <a:t>Kimmenade</a:t>
            </a:r>
            <a:r>
              <a:rPr lang="cs-CZ" sz="900" dirty="0"/>
              <a:t> R, Pinto YM, </a:t>
            </a:r>
            <a:r>
              <a:rPr lang="cs-CZ" sz="900" dirty="0" err="1"/>
              <a:t>Bayes-Genis</a:t>
            </a:r>
            <a:r>
              <a:rPr lang="cs-CZ" sz="900" dirty="0"/>
              <a:t> A: </a:t>
            </a:r>
            <a:r>
              <a:rPr lang="cs-CZ" sz="900" dirty="0" err="1"/>
              <a:t>Usefulness</a:t>
            </a:r>
            <a:r>
              <a:rPr lang="cs-CZ" sz="900" dirty="0"/>
              <a:t> </a:t>
            </a:r>
            <a:r>
              <a:rPr lang="cs-CZ" sz="900" dirty="0" err="1"/>
              <a:t>of</a:t>
            </a:r>
            <a:r>
              <a:rPr lang="cs-CZ" sz="900" dirty="0"/>
              <a:t> </a:t>
            </a:r>
            <a:r>
              <a:rPr lang="cs-CZ" sz="900" dirty="0" err="1"/>
              <a:t>intermediate</a:t>
            </a:r>
            <a:r>
              <a:rPr lang="cs-CZ" sz="900" dirty="0"/>
              <a:t> </a:t>
            </a:r>
            <a:r>
              <a:rPr lang="cs-CZ" sz="900" dirty="0" err="1"/>
              <a:t>amino-terminal</a:t>
            </a:r>
            <a:r>
              <a:rPr lang="cs-CZ" sz="900" dirty="0"/>
              <a:t> pro-brain </a:t>
            </a:r>
            <a:r>
              <a:rPr lang="cs-CZ" sz="900" dirty="0" err="1"/>
              <a:t>natriuretic</a:t>
            </a:r>
            <a:r>
              <a:rPr lang="cs-CZ" sz="900" dirty="0"/>
              <a:t> peptide </a:t>
            </a:r>
            <a:r>
              <a:rPr lang="cs-CZ" sz="900" dirty="0" err="1"/>
              <a:t>concentrations</a:t>
            </a:r>
            <a:r>
              <a:rPr lang="cs-CZ" sz="900" dirty="0"/>
              <a:t> </a:t>
            </a:r>
            <a:r>
              <a:rPr lang="cs-CZ" sz="900" dirty="0" err="1"/>
              <a:t>for</a:t>
            </a:r>
            <a:r>
              <a:rPr lang="cs-CZ" sz="900" dirty="0"/>
              <a:t> </a:t>
            </a:r>
            <a:r>
              <a:rPr lang="cs-CZ" sz="900" dirty="0" err="1"/>
              <a:t>diagnosis</a:t>
            </a:r>
            <a:r>
              <a:rPr lang="cs-CZ" sz="900" dirty="0"/>
              <a:t> and </a:t>
            </a:r>
            <a:r>
              <a:rPr lang="cs-CZ" sz="900" dirty="0" err="1"/>
              <a:t>prognosis</a:t>
            </a:r>
            <a:r>
              <a:rPr lang="cs-CZ" sz="900" dirty="0"/>
              <a:t> </a:t>
            </a:r>
            <a:r>
              <a:rPr lang="cs-CZ" sz="900" dirty="0" err="1"/>
              <a:t>of</a:t>
            </a:r>
            <a:r>
              <a:rPr lang="cs-CZ" sz="900" dirty="0"/>
              <a:t> </a:t>
            </a:r>
            <a:r>
              <a:rPr lang="cs-CZ" sz="900" dirty="0" err="1"/>
              <a:t>acute</a:t>
            </a:r>
            <a:r>
              <a:rPr lang="cs-CZ" sz="900" dirty="0"/>
              <a:t> </a:t>
            </a:r>
            <a:r>
              <a:rPr lang="cs-CZ" sz="900" dirty="0" err="1"/>
              <a:t>heart</a:t>
            </a:r>
            <a:r>
              <a:rPr lang="cs-CZ" sz="900" dirty="0"/>
              <a:t> </a:t>
            </a:r>
            <a:r>
              <a:rPr lang="cs-CZ" sz="900" dirty="0" err="1"/>
              <a:t>failure</a:t>
            </a:r>
            <a:r>
              <a:rPr lang="cs-CZ" sz="900" dirty="0"/>
              <a:t>. </a:t>
            </a:r>
            <a:r>
              <a:rPr lang="cs-CZ" sz="900" dirty="0" err="1"/>
              <a:t>Am</a:t>
            </a:r>
            <a:r>
              <a:rPr lang="cs-CZ" sz="900" dirty="0"/>
              <a:t> J </a:t>
            </a:r>
            <a:r>
              <a:rPr lang="cs-CZ" sz="900" dirty="0" err="1"/>
              <a:t>Cardiol</a:t>
            </a:r>
            <a:r>
              <a:rPr lang="cs-CZ" sz="900" dirty="0"/>
              <a:t> 2006;98:386-390</a:t>
            </a:r>
          </a:p>
          <a:p>
            <a:r>
              <a:rPr lang="cs-CZ" sz="900" dirty="0"/>
              <a:t>3. </a:t>
            </a:r>
            <a:r>
              <a:rPr lang="cs-CZ" sz="900" dirty="0" err="1"/>
              <a:t>DeFilippi</a:t>
            </a:r>
            <a:r>
              <a:rPr lang="cs-CZ" sz="900" dirty="0"/>
              <a:t> C, van </a:t>
            </a:r>
            <a:r>
              <a:rPr lang="cs-CZ" sz="900" dirty="0" err="1"/>
              <a:t>Kimmenade</a:t>
            </a:r>
            <a:r>
              <a:rPr lang="cs-CZ" sz="900" dirty="0"/>
              <a:t> R, Pinto YM: </a:t>
            </a:r>
            <a:r>
              <a:rPr lang="cs-CZ" sz="900" dirty="0" err="1"/>
              <a:t>Amino-terminal</a:t>
            </a:r>
            <a:r>
              <a:rPr lang="cs-CZ" sz="900" dirty="0"/>
              <a:t> pro-B-type </a:t>
            </a:r>
            <a:r>
              <a:rPr lang="cs-CZ" sz="900" dirty="0" err="1"/>
              <a:t>natriuretic</a:t>
            </a:r>
            <a:r>
              <a:rPr lang="cs-CZ" sz="900" dirty="0"/>
              <a:t> peptide </a:t>
            </a:r>
            <a:r>
              <a:rPr lang="cs-CZ" sz="900" dirty="0" err="1"/>
              <a:t>testing</a:t>
            </a:r>
            <a:r>
              <a:rPr lang="cs-CZ" sz="900" dirty="0"/>
              <a:t> in </a:t>
            </a:r>
            <a:r>
              <a:rPr lang="cs-CZ" sz="900" dirty="0" err="1"/>
              <a:t>renal</a:t>
            </a:r>
            <a:r>
              <a:rPr lang="cs-CZ" sz="900" dirty="0"/>
              <a:t> </a:t>
            </a:r>
            <a:r>
              <a:rPr lang="cs-CZ" sz="900" dirty="0" err="1"/>
              <a:t>disease</a:t>
            </a:r>
            <a:r>
              <a:rPr lang="cs-CZ" sz="900" dirty="0"/>
              <a:t>. </a:t>
            </a:r>
            <a:r>
              <a:rPr lang="cs-CZ" sz="900" dirty="0" err="1"/>
              <a:t>Am</a:t>
            </a:r>
            <a:r>
              <a:rPr lang="cs-CZ" sz="900" dirty="0"/>
              <a:t> J </a:t>
            </a:r>
            <a:r>
              <a:rPr lang="cs-CZ" sz="900" dirty="0" err="1"/>
              <a:t>Cardiol</a:t>
            </a:r>
            <a:r>
              <a:rPr lang="cs-CZ" sz="900" dirty="0"/>
              <a:t> 2008;101[</a:t>
            </a:r>
            <a:r>
              <a:rPr lang="cs-CZ" sz="900" dirty="0" err="1"/>
              <a:t>suppl</a:t>
            </a:r>
            <a:r>
              <a:rPr lang="cs-CZ" sz="900" dirty="0"/>
              <a:t>]:82A- 88A</a:t>
            </a: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91EC998D-98BF-4161-BB8E-B43C52DFBC15}"/>
              </a:ext>
            </a:extLst>
          </p:cNvPr>
          <p:cNvSpPr/>
          <p:nvPr/>
        </p:nvSpPr>
        <p:spPr>
          <a:xfrm>
            <a:off x="-6790" y="978349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cs-CZ" altLang="cs-CZ" sz="3200" b="1" dirty="0">
                <a:solidFill>
                  <a:srgbClr val="002060"/>
                </a:solidFill>
              </a:rPr>
              <a:t> STANOVENÍ NT-</a:t>
            </a:r>
            <a:r>
              <a:rPr lang="cs-CZ" altLang="cs-CZ" sz="3200" b="1" dirty="0" err="1">
                <a:solidFill>
                  <a:srgbClr val="002060"/>
                </a:solidFill>
              </a:rPr>
              <a:t>proBNP</a:t>
            </a:r>
            <a:r>
              <a:rPr lang="cs-CZ" altLang="cs-CZ" sz="3200" b="1" dirty="0">
                <a:solidFill>
                  <a:srgbClr val="002060"/>
                </a:solidFill>
              </a:rPr>
              <a:t>, AKUTNÍ POSTIŽENÍ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91313ABD-DD26-4545-9D82-F03B14651270}"/>
              </a:ext>
            </a:extLst>
          </p:cNvPr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rcRect l="3803" t="23222" r="45932" b="47455"/>
          <a:stretch/>
        </p:blipFill>
        <p:spPr bwMode="auto">
          <a:xfrm>
            <a:off x="1143000" y="1719619"/>
            <a:ext cx="6858000" cy="250068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Obdélník: se zakulacenými rohy 5">
            <a:extLst>
              <a:ext uri="{FF2B5EF4-FFF2-40B4-BE49-F238E27FC236}">
                <a16:creationId xmlns:a16="http://schemas.microsoft.com/office/drawing/2014/main" id="{D8B719CE-7373-4807-8556-FAD269FD3CA5}"/>
              </a:ext>
            </a:extLst>
          </p:cNvPr>
          <p:cNvSpPr/>
          <p:nvPr/>
        </p:nvSpPr>
        <p:spPr>
          <a:xfrm>
            <a:off x="2795451" y="3918857"/>
            <a:ext cx="1062446" cy="278674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bdélník: se zakulacenými rohy 13">
            <a:extLst>
              <a:ext uri="{FF2B5EF4-FFF2-40B4-BE49-F238E27FC236}">
                <a16:creationId xmlns:a16="http://schemas.microsoft.com/office/drawing/2014/main" id="{705C6EE5-970F-4DF3-B734-CDDCEE22738D}"/>
              </a:ext>
            </a:extLst>
          </p:cNvPr>
          <p:cNvSpPr/>
          <p:nvPr/>
        </p:nvSpPr>
        <p:spPr>
          <a:xfrm>
            <a:off x="6085707" y="3918857"/>
            <a:ext cx="1062446" cy="278674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6291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C798CBA9-C3E4-44F7-BF23-C91433B16915}"/>
              </a:ext>
            </a:extLst>
          </p:cNvPr>
          <p:cNvSpPr/>
          <p:nvPr/>
        </p:nvSpPr>
        <p:spPr>
          <a:xfrm>
            <a:off x="0" y="440174"/>
            <a:ext cx="9144000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ctr" defTabSz="914400">
              <a:defRPr/>
            </a:pPr>
            <a:r>
              <a:rPr lang="cs-CZ" altLang="cs-CZ" sz="3200" b="1" kern="0" dirty="0">
                <a:solidFill>
                  <a:srgbClr val="002060"/>
                </a:solidFill>
                <a:cs typeface="Arial" panose="020B0604020202020204" pitchFamily="34" charset="0"/>
              </a:rPr>
              <a:t>COBAS h 232 ROCHE, KARDIÁLNÍ MARKERY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F7586618-71C2-4333-9F8D-C4CD5A5A539D}"/>
              </a:ext>
            </a:extLst>
          </p:cNvPr>
          <p:cNvSpPr txBox="1"/>
          <p:nvPr/>
        </p:nvSpPr>
        <p:spPr>
          <a:xfrm>
            <a:off x="233547" y="4438847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  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C4E80E76-EF0F-4FBE-BC23-5887BE9800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6252" y="1118198"/>
            <a:ext cx="703268" cy="1613700"/>
          </a:xfrm>
          <a:prstGeom prst="rect">
            <a:avLst/>
          </a:prstGeom>
        </p:spPr>
      </p:pic>
      <p:sp>
        <p:nvSpPr>
          <p:cNvPr id="9" name="Obdélník 8">
            <a:extLst>
              <a:ext uri="{FF2B5EF4-FFF2-40B4-BE49-F238E27FC236}">
                <a16:creationId xmlns:a16="http://schemas.microsoft.com/office/drawing/2014/main" id="{D411C495-14DD-4A72-87C2-A3A7E66611A3}"/>
              </a:ext>
            </a:extLst>
          </p:cNvPr>
          <p:cNvSpPr/>
          <p:nvPr/>
        </p:nvSpPr>
        <p:spPr>
          <a:xfrm>
            <a:off x="378779" y="860018"/>
            <a:ext cx="732338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/>
              <a:t>         </a:t>
            </a:r>
          </a:p>
          <a:p>
            <a:r>
              <a:rPr lang="cs-CZ" sz="1000" b="1" dirty="0">
                <a:solidFill>
                  <a:srgbClr val="002060"/>
                </a:solidFill>
              </a:rPr>
              <a:t>Troponin T </a:t>
            </a:r>
          </a:p>
          <a:p>
            <a:r>
              <a:rPr lang="cs-CZ" sz="1000" dirty="0">
                <a:solidFill>
                  <a:srgbClr val="002060"/>
                </a:solidFill>
              </a:rPr>
              <a:t>časné určení diagnózy akutního infarktu myokardu (AIM) </a:t>
            </a:r>
          </a:p>
          <a:p>
            <a:r>
              <a:rPr lang="cs-CZ" sz="1000" b="1" dirty="0">
                <a:solidFill>
                  <a:srgbClr val="002060"/>
                </a:solidFill>
              </a:rPr>
              <a:t>NT-</a:t>
            </a:r>
            <a:r>
              <a:rPr lang="cs-CZ" sz="1000" b="1" dirty="0" err="1">
                <a:solidFill>
                  <a:srgbClr val="002060"/>
                </a:solidFill>
              </a:rPr>
              <a:t>ProBNP</a:t>
            </a:r>
            <a:r>
              <a:rPr lang="cs-CZ" sz="1000" b="1" dirty="0">
                <a:solidFill>
                  <a:srgbClr val="002060"/>
                </a:solidFill>
              </a:rPr>
              <a:t> </a:t>
            </a:r>
          </a:p>
          <a:p>
            <a:r>
              <a:rPr lang="cs-CZ" sz="1000" dirty="0">
                <a:solidFill>
                  <a:srgbClr val="002060"/>
                </a:solidFill>
              </a:rPr>
              <a:t>určení diagnózy u pacientů se suspektním srdečním selháním (SS), monitorování pacientů</a:t>
            </a:r>
          </a:p>
          <a:p>
            <a:r>
              <a:rPr lang="cs-CZ" sz="1000" dirty="0">
                <a:solidFill>
                  <a:srgbClr val="002060"/>
                </a:solidFill>
              </a:rPr>
              <a:t>s kompenzovanou dysfunkcí komory a stratifikaci rizika u pacientů s koronárními syndromy </a:t>
            </a:r>
          </a:p>
          <a:p>
            <a:r>
              <a:rPr lang="cs-CZ" sz="1000" b="1" dirty="0"/>
              <a:t>D-dimer </a:t>
            </a:r>
          </a:p>
          <a:p>
            <a:r>
              <a:rPr lang="cs-CZ" sz="1000" dirty="0"/>
              <a:t>Vyloučení hluboké žilní trombózy a plicní embolie  </a:t>
            </a:r>
          </a:p>
          <a:p>
            <a:r>
              <a:rPr lang="cs-CZ" sz="1000" b="1" dirty="0"/>
              <a:t>Myoglobin</a:t>
            </a:r>
            <a:r>
              <a:rPr lang="cs-CZ" sz="1000" dirty="0"/>
              <a:t> </a:t>
            </a:r>
          </a:p>
          <a:p>
            <a:r>
              <a:rPr lang="cs-CZ" sz="1000" dirty="0"/>
              <a:t>Časný marker poškození myokardu napomáhající při diagnostice akutního koronárního syndromu a infarktu myokardu</a:t>
            </a:r>
          </a:p>
          <a:p>
            <a:r>
              <a:rPr lang="cs-CZ" sz="1000" b="1" dirty="0"/>
              <a:t>CK-MB </a:t>
            </a:r>
          </a:p>
          <a:p>
            <a:r>
              <a:rPr lang="cs-CZ" sz="1000" dirty="0"/>
              <a:t>Diagnostika akutního koronárního syndromu a infarktu myokardu, vyhodnocení opakovaného infarktu  </a:t>
            </a:r>
          </a:p>
          <a:p>
            <a:r>
              <a:rPr lang="cs-CZ" sz="1000" dirty="0"/>
              <a:t> 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999FFF88-3AF7-4018-AE96-BA40DC7F4282}"/>
              </a:ext>
            </a:extLst>
          </p:cNvPr>
          <p:cNvSpPr txBox="1"/>
          <p:nvPr/>
        </p:nvSpPr>
        <p:spPr>
          <a:xfrm flipH="1">
            <a:off x="1451850" y="5079563"/>
            <a:ext cx="56693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.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1AA93B42-F30B-46A7-90AF-FE434D1433A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1112"/>
          <a:stretch/>
        </p:blipFill>
        <p:spPr>
          <a:xfrm>
            <a:off x="524011" y="3076924"/>
            <a:ext cx="7227449" cy="3618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2375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Obdélník: se zakulacenými rohy 44">
            <a:extLst>
              <a:ext uri="{FF2B5EF4-FFF2-40B4-BE49-F238E27FC236}">
                <a16:creationId xmlns:a16="http://schemas.microsoft.com/office/drawing/2014/main" id="{11918AA2-EB4D-4A73-AF7D-C226F9D6A61A}"/>
              </a:ext>
            </a:extLst>
          </p:cNvPr>
          <p:cNvSpPr/>
          <p:nvPr/>
        </p:nvSpPr>
        <p:spPr>
          <a:xfrm>
            <a:off x="598051" y="1897648"/>
            <a:ext cx="7877756" cy="423708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2"/>
              </a:solidFill>
            </a:endParaRP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50D22371-8903-4EC7-98BE-C86E663ABF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4804" y="2023281"/>
            <a:ext cx="2456531" cy="1100369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cs-CZ" sz="1400" b="0" i="0" dirty="0">
              <a:latin typeface="+mn-lt"/>
            </a:endParaRPr>
          </a:p>
          <a:p>
            <a:pPr eaLnBrk="1" hangingPunct="1">
              <a:defRPr/>
            </a:pPr>
            <a:r>
              <a:rPr lang="cs-CZ" sz="1800" b="0" i="0" dirty="0">
                <a:latin typeface="+mn-lt"/>
              </a:rPr>
              <a:t>anamnéza </a:t>
            </a:r>
          </a:p>
          <a:p>
            <a:pPr eaLnBrk="1" hangingPunct="1">
              <a:defRPr/>
            </a:pPr>
            <a:r>
              <a:rPr lang="cs-CZ" sz="1800" b="0" i="0" dirty="0">
                <a:latin typeface="+mn-lt"/>
              </a:rPr>
              <a:t>fyzikální vyšetření</a:t>
            </a:r>
          </a:p>
          <a:p>
            <a:pPr eaLnBrk="1" hangingPunct="1">
              <a:defRPr/>
            </a:pPr>
            <a:r>
              <a:rPr lang="cs-CZ" sz="1800" b="0" i="0" dirty="0">
                <a:latin typeface="+mn-lt"/>
              </a:rPr>
              <a:t>EKG, RTG hrudníku</a:t>
            </a:r>
          </a:p>
          <a:p>
            <a:pPr algn="ctr" eaLnBrk="1" hangingPunct="1">
              <a:defRPr/>
            </a:pPr>
            <a:endParaRPr lang="cs-CZ" dirty="0">
              <a:latin typeface="+mn-lt"/>
            </a:endParaRPr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1EDEC442-736D-49D3-AAE7-C45C11F1EF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6505" y="3437682"/>
            <a:ext cx="3797697" cy="64119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r>
              <a:rPr lang="cs-CZ" sz="1600" b="0" i="0" dirty="0" err="1">
                <a:latin typeface="+mn-lt"/>
              </a:rPr>
              <a:t>natriuretické</a:t>
            </a:r>
            <a:r>
              <a:rPr lang="cs-CZ" sz="1600" b="0" i="0" dirty="0">
                <a:latin typeface="+mn-lt"/>
              </a:rPr>
              <a:t> peptidy</a:t>
            </a:r>
          </a:p>
          <a:p>
            <a:pPr eaLnBrk="1" hangingPunct="1">
              <a:defRPr/>
            </a:pPr>
            <a:r>
              <a:rPr lang="cs-CZ" sz="1600" b="0" i="0" dirty="0">
                <a:latin typeface="+mn-lt"/>
              </a:rPr>
              <a:t>BNP  ≥ 35 </a:t>
            </a:r>
            <a:r>
              <a:rPr lang="cs-CZ" sz="1600" b="0" i="0" dirty="0" err="1">
                <a:latin typeface="+mn-lt"/>
              </a:rPr>
              <a:t>pg</a:t>
            </a:r>
            <a:r>
              <a:rPr lang="cs-CZ" sz="1600" b="0" i="0" dirty="0">
                <a:latin typeface="+mn-lt"/>
              </a:rPr>
              <a:t>/ml, NT-</a:t>
            </a:r>
            <a:r>
              <a:rPr lang="cs-CZ" sz="1600" b="0" i="0" dirty="0" err="1">
                <a:latin typeface="+mn-lt"/>
              </a:rPr>
              <a:t>proBNP</a:t>
            </a:r>
            <a:r>
              <a:rPr lang="cs-CZ" sz="1600" b="0" i="0" dirty="0">
                <a:latin typeface="+mn-lt"/>
              </a:rPr>
              <a:t> ≥ 125 </a:t>
            </a:r>
            <a:r>
              <a:rPr lang="cs-CZ" sz="1600" b="0" i="0" dirty="0" err="1">
                <a:latin typeface="+mn-lt"/>
              </a:rPr>
              <a:t>pg</a:t>
            </a:r>
            <a:r>
              <a:rPr lang="cs-CZ" sz="1600" b="0" i="0" dirty="0">
                <a:latin typeface="+mn-lt"/>
              </a:rPr>
              <a:t>/ml</a:t>
            </a:r>
            <a:endParaRPr lang="cs-CZ" sz="1600" dirty="0">
              <a:latin typeface="+mn-lt"/>
            </a:endParaRPr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id="{E6D69D0C-01E5-48DE-8490-9E539AA447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8980" y="4630769"/>
            <a:ext cx="2409200" cy="31314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cs-CZ" sz="1600" b="0" i="0" dirty="0">
                <a:latin typeface="+mn-lt"/>
              </a:rPr>
              <a:t>ECHOKARDIOGRAFIE</a:t>
            </a:r>
          </a:p>
        </p:txBody>
      </p:sp>
      <p:sp>
        <p:nvSpPr>
          <p:cNvPr id="12" name="Rectangle 9">
            <a:extLst>
              <a:ext uri="{FF2B5EF4-FFF2-40B4-BE49-F238E27FC236}">
                <a16:creationId xmlns:a16="http://schemas.microsoft.com/office/drawing/2014/main" id="{B1329F49-F668-4B13-BB0B-5C9C8E1FAD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91539" y="4365611"/>
            <a:ext cx="1962790" cy="82827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cs-CZ" sz="1600" b="0" i="0" dirty="0">
                <a:latin typeface="+mn-lt"/>
              </a:rPr>
              <a:t>normální výsledek </a:t>
            </a:r>
          </a:p>
          <a:p>
            <a:pPr algn="ctr" eaLnBrk="1" hangingPunct="1">
              <a:defRPr/>
            </a:pPr>
            <a:r>
              <a:rPr lang="cs-CZ" sz="1600" b="0" i="0" dirty="0">
                <a:latin typeface="+mn-lt"/>
              </a:rPr>
              <a:t>= diagnóza srdečního selhání</a:t>
            </a:r>
          </a:p>
          <a:p>
            <a:pPr algn="ctr" eaLnBrk="1" hangingPunct="1">
              <a:defRPr/>
            </a:pPr>
            <a:r>
              <a:rPr lang="cs-CZ" sz="1600" b="0" i="0" dirty="0">
                <a:latin typeface="+mn-lt"/>
              </a:rPr>
              <a:t>nepravděpodobná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11B9ACF-61B6-46CE-B9B7-06F8605F6C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8980" y="5464778"/>
            <a:ext cx="3544575" cy="36877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cs-CZ" sz="1600" b="0" i="0" dirty="0">
                <a:latin typeface="+mn-lt"/>
              </a:rPr>
              <a:t> </a:t>
            </a:r>
            <a:r>
              <a:rPr lang="cs-CZ" sz="1600" b="1" i="0" dirty="0">
                <a:latin typeface="+mn-lt"/>
              </a:rPr>
              <a:t>potvrzení srdečního selhání</a:t>
            </a:r>
          </a:p>
        </p:txBody>
      </p:sp>
      <p:cxnSp>
        <p:nvCxnSpPr>
          <p:cNvPr id="14" name="Přímá spojovací šipka 19">
            <a:extLst>
              <a:ext uri="{FF2B5EF4-FFF2-40B4-BE49-F238E27FC236}">
                <a16:creationId xmlns:a16="http://schemas.microsoft.com/office/drawing/2014/main" id="{D5612A44-3D95-4EA1-AD97-8409C7CD6FC4}"/>
              </a:ext>
            </a:extLst>
          </p:cNvPr>
          <p:cNvCxnSpPr>
            <a:cxnSpLocks/>
          </p:cNvCxnSpPr>
          <p:nvPr/>
        </p:nvCxnSpPr>
        <p:spPr>
          <a:xfrm>
            <a:off x="1046235" y="3182158"/>
            <a:ext cx="0" cy="132026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ovací šipka 23">
            <a:extLst>
              <a:ext uri="{FF2B5EF4-FFF2-40B4-BE49-F238E27FC236}">
                <a16:creationId xmlns:a16="http://schemas.microsoft.com/office/drawing/2014/main" id="{7D5FAE78-01BE-4BC2-9C6E-7EEA24F0E935}"/>
              </a:ext>
            </a:extLst>
          </p:cNvPr>
          <p:cNvCxnSpPr>
            <a:cxnSpLocks/>
          </p:cNvCxnSpPr>
          <p:nvPr/>
        </p:nvCxnSpPr>
        <p:spPr>
          <a:xfrm>
            <a:off x="2783706" y="4103922"/>
            <a:ext cx="3321628" cy="29772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ovací šipka 25">
            <a:extLst>
              <a:ext uri="{FF2B5EF4-FFF2-40B4-BE49-F238E27FC236}">
                <a16:creationId xmlns:a16="http://schemas.microsoft.com/office/drawing/2014/main" id="{0C05378B-F3E9-4853-8E48-7E1CDCD0A3DD}"/>
              </a:ext>
            </a:extLst>
          </p:cNvPr>
          <p:cNvCxnSpPr>
            <a:cxnSpLocks/>
          </p:cNvCxnSpPr>
          <p:nvPr/>
        </p:nvCxnSpPr>
        <p:spPr>
          <a:xfrm>
            <a:off x="3318180" y="4814901"/>
            <a:ext cx="240030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ovací šipka 27">
            <a:extLst>
              <a:ext uri="{FF2B5EF4-FFF2-40B4-BE49-F238E27FC236}">
                <a16:creationId xmlns:a16="http://schemas.microsoft.com/office/drawing/2014/main" id="{03CFD416-9F8C-4CF5-9CF1-13FB2CE0DB0B}"/>
              </a:ext>
            </a:extLst>
          </p:cNvPr>
          <p:cNvCxnSpPr>
            <a:cxnSpLocks/>
          </p:cNvCxnSpPr>
          <p:nvPr/>
        </p:nvCxnSpPr>
        <p:spPr>
          <a:xfrm>
            <a:off x="2739691" y="5106919"/>
            <a:ext cx="0" cy="27376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ovací šipka 29">
            <a:extLst>
              <a:ext uri="{FF2B5EF4-FFF2-40B4-BE49-F238E27FC236}">
                <a16:creationId xmlns:a16="http://schemas.microsoft.com/office/drawing/2014/main" id="{21AE7CC6-BEEF-40AC-9203-DE4D26B55A3B}"/>
              </a:ext>
            </a:extLst>
          </p:cNvPr>
          <p:cNvCxnSpPr>
            <a:cxnSpLocks/>
          </p:cNvCxnSpPr>
          <p:nvPr/>
        </p:nvCxnSpPr>
        <p:spPr>
          <a:xfrm>
            <a:off x="2756435" y="4165024"/>
            <a:ext cx="0" cy="27818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ovací šipka 31">
            <a:extLst>
              <a:ext uri="{FF2B5EF4-FFF2-40B4-BE49-F238E27FC236}">
                <a16:creationId xmlns:a16="http://schemas.microsoft.com/office/drawing/2014/main" id="{90F92E32-B804-40DF-BD15-30A4C9EA440F}"/>
              </a:ext>
            </a:extLst>
          </p:cNvPr>
          <p:cNvCxnSpPr>
            <a:cxnSpLocks/>
          </p:cNvCxnSpPr>
          <p:nvPr/>
        </p:nvCxnSpPr>
        <p:spPr>
          <a:xfrm>
            <a:off x="2768006" y="3178812"/>
            <a:ext cx="0" cy="2501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bdélník 20">
            <a:extLst>
              <a:ext uri="{FF2B5EF4-FFF2-40B4-BE49-F238E27FC236}">
                <a16:creationId xmlns:a16="http://schemas.microsoft.com/office/drawing/2014/main" id="{2415F06B-E6B1-4AAF-A770-652B3BC87986}"/>
              </a:ext>
            </a:extLst>
          </p:cNvPr>
          <p:cNvSpPr/>
          <p:nvPr/>
        </p:nvSpPr>
        <p:spPr>
          <a:xfrm>
            <a:off x="4421388" y="1924968"/>
            <a:ext cx="3834899" cy="115725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 sz="1600" b="0" i="0" dirty="0">
              <a:solidFill>
                <a:srgbClr val="002060"/>
              </a:solidFill>
            </a:endParaRPr>
          </a:p>
          <a:p>
            <a:pPr algn="ctr" eaLnBrk="1" hangingPunct="1">
              <a:defRPr/>
            </a:pPr>
            <a:r>
              <a:rPr lang="cs-CZ" sz="1600" b="0" i="0" dirty="0">
                <a:solidFill>
                  <a:srgbClr val="002060"/>
                </a:solidFill>
              </a:rPr>
              <a:t>ICHS, po IM, chronické formy ICHS</a:t>
            </a:r>
          </a:p>
          <a:p>
            <a:pPr algn="ctr" eaLnBrk="1" hangingPunct="1">
              <a:defRPr/>
            </a:pPr>
            <a:r>
              <a:rPr lang="cs-CZ" sz="1600" b="0" i="0" dirty="0">
                <a:solidFill>
                  <a:srgbClr val="002060"/>
                </a:solidFill>
              </a:rPr>
              <a:t>hypertenze, srdeční vady, kardiomyopatie</a:t>
            </a:r>
          </a:p>
          <a:p>
            <a:pPr algn="ctr" eaLnBrk="1" hangingPunct="1">
              <a:defRPr/>
            </a:pPr>
            <a:endParaRPr lang="cs-CZ" sz="1600" dirty="0">
              <a:solidFill>
                <a:srgbClr val="002060"/>
              </a:solidFill>
            </a:endParaRPr>
          </a:p>
          <a:p>
            <a:pPr algn="ctr" eaLnBrk="1" hangingPunct="1">
              <a:defRPr/>
            </a:pPr>
            <a:r>
              <a:rPr lang="cs-CZ" sz="1600" dirty="0">
                <a:solidFill>
                  <a:srgbClr val="002060"/>
                </a:solidFill>
              </a:rPr>
              <a:t>dechové obtíže, známky městnání </a:t>
            </a:r>
            <a:endParaRPr lang="cs-CZ" sz="1600" b="0" i="0" dirty="0">
              <a:solidFill>
                <a:srgbClr val="002060"/>
              </a:solidFill>
            </a:endParaRPr>
          </a:p>
          <a:p>
            <a:pPr algn="ctr" eaLnBrk="1" hangingPunct="1">
              <a:defRPr/>
            </a:pPr>
            <a:endParaRPr lang="cs-CZ" dirty="0"/>
          </a:p>
        </p:txBody>
      </p:sp>
      <p:cxnSp>
        <p:nvCxnSpPr>
          <p:cNvPr id="22" name="Přímá spojovací šipka 34">
            <a:extLst>
              <a:ext uri="{FF2B5EF4-FFF2-40B4-BE49-F238E27FC236}">
                <a16:creationId xmlns:a16="http://schemas.microsoft.com/office/drawing/2014/main" id="{4439D1D2-64CA-4495-B594-60DCCDAD86F3}"/>
              </a:ext>
            </a:extLst>
          </p:cNvPr>
          <p:cNvCxnSpPr>
            <a:cxnSpLocks/>
          </p:cNvCxnSpPr>
          <p:nvPr/>
        </p:nvCxnSpPr>
        <p:spPr>
          <a:xfrm>
            <a:off x="3475504" y="2334864"/>
            <a:ext cx="88373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5">
            <a:extLst>
              <a:ext uri="{FF2B5EF4-FFF2-40B4-BE49-F238E27FC236}">
                <a16:creationId xmlns:a16="http://schemas.microsoft.com/office/drawing/2014/main" id="{AA9C7448-0B5F-436B-85B3-6B00FE30AF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2725" y="6670675"/>
            <a:ext cx="358457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642938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42938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42938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42938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42938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rgbClr val="FCAF17"/>
              </a:buClr>
              <a:buSzTx/>
              <a:buFontTx/>
              <a:buNone/>
            </a:pPr>
            <a:r>
              <a:rPr lang="en-US" altLang="cs-CZ" sz="800" i="1" dirty="0" err="1"/>
              <a:t>Ponikowski</a:t>
            </a:r>
            <a:r>
              <a:rPr lang="en-US" altLang="cs-CZ" sz="800" i="1" dirty="0"/>
              <a:t> et al. Eur Heart J. 21 May 2016. doi:10.1093/</a:t>
            </a:r>
            <a:r>
              <a:rPr lang="en-US" altLang="cs-CZ" sz="800" i="1" dirty="0" err="1"/>
              <a:t>eurheartj</a:t>
            </a:r>
            <a:r>
              <a:rPr lang="en-US" altLang="cs-CZ" sz="800" i="1" dirty="0"/>
              <a:t>/ehw128</a:t>
            </a:r>
          </a:p>
        </p:txBody>
      </p:sp>
      <p:sp>
        <p:nvSpPr>
          <p:cNvPr id="28" name="Obdélník 27">
            <a:extLst>
              <a:ext uri="{FF2B5EF4-FFF2-40B4-BE49-F238E27FC236}">
                <a16:creationId xmlns:a16="http://schemas.microsoft.com/office/drawing/2014/main" id="{F3502A65-F41B-4A19-8658-8FADDC3A09C5}"/>
              </a:ext>
            </a:extLst>
          </p:cNvPr>
          <p:cNvSpPr/>
          <p:nvPr/>
        </p:nvSpPr>
        <p:spPr>
          <a:xfrm>
            <a:off x="1805183" y="991909"/>
            <a:ext cx="1146468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2700" dirty="0">
                <a:cs typeface="Arial" panose="020B0604020202020204" pitchFamily="34" charset="0"/>
              </a:rPr>
              <a:t>          </a:t>
            </a:r>
          </a:p>
        </p:txBody>
      </p:sp>
      <p:sp>
        <p:nvSpPr>
          <p:cNvPr id="29" name="TextovéPole 28">
            <a:extLst>
              <a:ext uri="{FF2B5EF4-FFF2-40B4-BE49-F238E27FC236}">
                <a16:creationId xmlns:a16="http://schemas.microsoft.com/office/drawing/2014/main" id="{7269BF52-1114-4B4C-AACC-3ABE7711D806}"/>
              </a:ext>
            </a:extLst>
          </p:cNvPr>
          <p:cNvSpPr txBox="1"/>
          <p:nvPr/>
        </p:nvSpPr>
        <p:spPr>
          <a:xfrm>
            <a:off x="-35070" y="1039905"/>
            <a:ext cx="914399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cs-CZ" sz="2400" b="1" dirty="0">
              <a:solidFill>
                <a:srgbClr val="002060"/>
              </a:solidFill>
            </a:endParaRPr>
          </a:p>
        </p:txBody>
      </p:sp>
      <p:sp>
        <p:nvSpPr>
          <p:cNvPr id="30" name="Obdélník 29">
            <a:extLst>
              <a:ext uri="{FF2B5EF4-FFF2-40B4-BE49-F238E27FC236}">
                <a16:creationId xmlns:a16="http://schemas.microsoft.com/office/drawing/2014/main" id="{A41D7A20-982C-4808-ACDC-BF0D729E8E4F}"/>
              </a:ext>
            </a:extLst>
          </p:cNvPr>
          <p:cNvSpPr/>
          <p:nvPr/>
        </p:nvSpPr>
        <p:spPr>
          <a:xfrm>
            <a:off x="0" y="981574"/>
            <a:ext cx="91439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cs-CZ" altLang="cs-CZ" sz="3200" b="1" dirty="0">
                <a:solidFill>
                  <a:srgbClr val="002060"/>
                </a:solidFill>
              </a:rPr>
              <a:t> SRDEČNÍ SELHÁNÍ A NATRIURETICKÉ PEPTIDY </a:t>
            </a:r>
          </a:p>
        </p:txBody>
      </p:sp>
      <p:pic>
        <p:nvPicPr>
          <p:cNvPr id="42" name="Obrázek 41">
            <a:extLst>
              <a:ext uri="{FF2B5EF4-FFF2-40B4-BE49-F238E27FC236}">
                <a16:creationId xmlns:a16="http://schemas.microsoft.com/office/drawing/2014/main" id="{F4B8C162-CE9B-4EA9-B498-A745F0D67D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700" y="6104439"/>
            <a:ext cx="731583" cy="634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6922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25"/>
          <p:cNvGrpSpPr>
            <a:grpSpLocks/>
          </p:cNvGrpSpPr>
          <p:nvPr/>
        </p:nvGrpSpPr>
        <p:grpSpPr bwMode="auto">
          <a:xfrm>
            <a:off x="743463" y="1898054"/>
            <a:ext cx="7466405" cy="2978811"/>
            <a:chOff x="1187624" y="2215374"/>
            <a:chExt cx="7054331" cy="3682124"/>
          </a:xfrm>
        </p:grpSpPr>
        <p:sp>
          <p:nvSpPr>
            <p:cNvPr id="11" name="Text Box 22"/>
            <p:cNvSpPr txBox="1">
              <a:spLocks noChangeArrowheads="1"/>
            </p:cNvSpPr>
            <p:nvPr/>
          </p:nvSpPr>
          <p:spPr bwMode="auto">
            <a:xfrm>
              <a:off x="3830341" y="3007245"/>
              <a:ext cx="2116105" cy="3138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0" hangingPunct="0">
                <a:spcBef>
                  <a:spcPct val="30000"/>
                </a:spcBef>
                <a:defRPr/>
              </a:pPr>
              <a:r>
                <a:rPr lang="cs-CZ" altLang="cs-CZ" sz="1050" b="0" i="0" dirty="0"/>
                <a:t>c</a:t>
              </a:r>
              <a:r>
                <a:rPr lang="en-GB" altLang="cs-CZ" sz="1050" b="0" i="0" dirty="0" err="1"/>
                <a:t>hronic</a:t>
              </a:r>
              <a:r>
                <a:rPr lang="cs-CZ" altLang="cs-CZ" sz="1050" b="0" i="0" dirty="0" err="1"/>
                <a:t>ký</a:t>
              </a:r>
              <a:r>
                <a:rPr lang="cs-CZ" altLang="cs-CZ" sz="1050" b="0" i="0" dirty="0"/>
                <a:t> vývoj  srdečního selhání</a:t>
              </a:r>
              <a:endParaRPr lang="en-GB" altLang="cs-CZ" sz="1050" b="0" i="0" dirty="0"/>
            </a:p>
          </p:txBody>
        </p:sp>
        <p:sp>
          <p:nvSpPr>
            <p:cNvPr id="12" name="Text Box 24"/>
            <p:cNvSpPr txBox="1">
              <a:spLocks noChangeArrowheads="1"/>
            </p:cNvSpPr>
            <p:nvPr/>
          </p:nvSpPr>
          <p:spPr bwMode="auto">
            <a:xfrm>
              <a:off x="6849761" y="3975904"/>
              <a:ext cx="1131598" cy="3804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0" hangingPunct="0">
                <a:spcBef>
                  <a:spcPct val="30000"/>
                </a:spcBef>
                <a:defRPr/>
              </a:pPr>
              <a:r>
                <a:rPr lang="cs-CZ" altLang="cs-CZ" sz="1400" i="0" dirty="0">
                  <a:solidFill>
                    <a:srgbClr val="A50021"/>
                  </a:solidFill>
                </a:rPr>
                <a:t>ÚMRTNOST</a:t>
              </a:r>
              <a:endParaRPr lang="en-GB" altLang="cs-CZ" sz="1400" i="0" dirty="0">
                <a:solidFill>
                  <a:srgbClr val="A50021"/>
                </a:solidFill>
              </a:endParaRPr>
            </a:p>
          </p:txBody>
        </p:sp>
        <p:sp>
          <p:nvSpPr>
            <p:cNvPr id="13" name="Line 25"/>
            <p:cNvSpPr>
              <a:spLocks noChangeShapeType="1"/>
            </p:cNvSpPr>
            <p:nvPr/>
          </p:nvSpPr>
          <p:spPr bwMode="auto">
            <a:xfrm flipH="1" flipV="1">
              <a:off x="8223745" y="3445958"/>
              <a:ext cx="18210" cy="2252908"/>
            </a:xfrm>
            <a:prstGeom prst="line">
              <a:avLst/>
            </a:prstGeom>
            <a:noFill/>
            <a:ln w="38100">
              <a:solidFill>
                <a:srgbClr val="A5002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 dirty="0"/>
            </a:p>
          </p:txBody>
        </p:sp>
        <p:sp>
          <p:nvSpPr>
            <p:cNvPr id="14" name="Freeform 57"/>
            <p:cNvSpPr>
              <a:spLocks/>
            </p:cNvSpPr>
            <p:nvPr/>
          </p:nvSpPr>
          <p:spPr bwMode="auto">
            <a:xfrm>
              <a:off x="1187624" y="2215374"/>
              <a:ext cx="6914055" cy="3682124"/>
            </a:xfrm>
            <a:custGeom>
              <a:avLst/>
              <a:gdLst>
                <a:gd name="T0" fmla="*/ 313559 w 6914055"/>
                <a:gd name="T1" fmla="*/ 429172 h 3682124"/>
                <a:gd name="T2" fmla="*/ 618359 w 6914055"/>
                <a:gd name="T3" fmla="*/ 460703 h 3682124"/>
                <a:gd name="T4" fmla="*/ 1217449 w 6914055"/>
                <a:gd name="T5" fmla="*/ 597337 h 3682124"/>
                <a:gd name="T6" fmla="*/ 2236953 w 6914055"/>
                <a:gd name="T7" fmla="*/ 786524 h 3682124"/>
                <a:gd name="T8" fmla="*/ 2426139 w 6914055"/>
                <a:gd name="T9" fmla="*/ 1017751 h 3682124"/>
                <a:gd name="T10" fmla="*/ 2499711 w 6914055"/>
                <a:gd name="T11" fmla="*/ 1669393 h 3682124"/>
                <a:gd name="T12" fmla="*/ 2625835 w 6914055"/>
                <a:gd name="T13" fmla="*/ 2699406 h 3682124"/>
                <a:gd name="T14" fmla="*/ 2751959 w 6914055"/>
                <a:gd name="T15" fmla="*/ 2667874 h 3682124"/>
                <a:gd name="T16" fmla="*/ 2857063 w 6914055"/>
                <a:gd name="T17" fmla="*/ 1869089 h 3682124"/>
                <a:gd name="T18" fmla="*/ 3014717 w 6914055"/>
                <a:gd name="T19" fmla="*/ 1280510 h 3682124"/>
                <a:gd name="T20" fmla="*/ 3287987 w 6914055"/>
                <a:gd name="T21" fmla="*/ 1322551 h 3682124"/>
                <a:gd name="T22" fmla="*/ 3340539 w 6914055"/>
                <a:gd name="T23" fmla="*/ 1616841 h 3682124"/>
                <a:gd name="T24" fmla="*/ 3382579 w 6914055"/>
                <a:gd name="T25" fmla="*/ 2783488 h 3682124"/>
                <a:gd name="T26" fmla="*/ 3487684 w 6914055"/>
                <a:gd name="T27" fmla="*/ 2909612 h 3682124"/>
                <a:gd name="T28" fmla="*/ 3519216 w 6914055"/>
                <a:gd name="T29" fmla="*/ 2457668 h 3682124"/>
                <a:gd name="T30" fmla="*/ 3571768 w 6914055"/>
                <a:gd name="T31" fmla="*/ 1648372 h 3682124"/>
                <a:gd name="T32" fmla="*/ 3876568 w 6914055"/>
                <a:gd name="T33" fmla="*/ 1648372 h 3682124"/>
                <a:gd name="T34" fmla="*/ 4402083 w 6914055"/>
                <a:gd name="T35" fmla="*/ 1900620 h 3682124"/>
                <a:gd name="T36" fmla="*/ 4496679 w 6914055"/>
                <a:gd name="T37" fmla="*/ 2215930 h 3682124"/>
                <a:gd name="T38" fmla="*/ 4528207 w 6914055"/>
                <a:gd name="T39" fmla="*/ 3109310 h 3682124"/>
                <a:gd name="T40" fmla="*/ 4591271 w 6914055"/>
                <a:gd name="T41" fmla="*/ 2983186 h 3682124"/>
                <a:gd name="T42" fmla="*/ 4612291 w 6914055"/>
                <a:gd name="T43" fmla="*/ 2173888 h 3682124"/>
                <a:gd name="T44" fmla="*/ 4738415 w 6914055"/>
                <a:gd name="T45" fmla="*/ 2068786 h 3682124"/>
                <a:gd name="T46" fmla="*/ 4769947 w 6914055"/>
                <a:gd name="T47" fmla="*/ 2268482 h 3682124"/>
                <a:gd name="T48" fmla="*/ 4780455 w 6914055"/>
                <a:gd name="T49" fmla="*/ 3182882 h 3682124"/>
                <a:gd name="T50" fmla="*/ 4843519 w 6914055"/>
                <a:gd name="T51" fmla="*/ 3130330 h 3682124"/>
                <a:gd name="T52" fmla="*/ 4854031 w 6914055"/>
                <a:gd name="T53" fmla="*/ 2163378 h 3682124"/>
                <a:gd name="T54" fmla="*/ 4990663 w 6914055"/>
                <a:gd name="T55" fmla="*/ 2184398 h 3682124"/>
                <a:gd name="T56" fmla="*/ 4990663 w 6914055"/>
                <a:gd name="T57" fmla="*/ 2384096 h 3682124"/>
                <a:gd name="T58" fmla="*/ 5032707 w 6914055"/>
                <a:gd name="T59" fmla="*/ 3256454 h 3682124"/>
                <a:gd name="T60" fmla="*/ 5127299 w 6914055"/>
                <a:gd name="T61" fmla="*/ 3067268 h 3682124"/>
                <a:gd name="T62" fmla="*/ 5158831 w 6914055"/>
                <a:gd name="T63" fmla="*/ 2636344 h 3682124"/>
                <a:gd name="T64" fmla="*/ 5169339 w 6914055"/>
                <a:gd name="T65" fmla="*/ 2268482 h 3682124"/>
                <a:gd name="T66" fmla="*/ 5348015 w 6914055"/>
                <a:gd name="T67" fmla="*/ 2226440 h 3682124"/>
                <a:gd name="T68" fmla="*/ 5936595 w 6914055"/>
                <a:gd name="T69" fmla="*/ 2426136 h 3682124"/>
                <a:gd name="T70" fmla="*/ 6031187 w 6914055"/>
                <a:gd name="T71" fmla="*/ 2741448 h 3682124"/>
                <a:gd name="T72" fmla="*/ 6083739 w 6914055"/>
                <a:gd name="T73" fmla="*/ 3287986 h 3682124"/>
                <a:gd name="T74" fmla="*/ 6146803 w 6914055"/>
                <a:gd name="T75" fmla="*/ 3172372 h 3682124"/>
                <a:gd name="T76" fmla="*/ 6146803 w 6914055"/>
                <a:gd name="T77" fmla="*/ 2815020 h 3682124"/>
                <a:gd name="T78" fmla="*/ 6199355 w 6914055"/>
                <a:gd name="T79" fmla="*/ 2573282 h 3682124"/>
                <a:gd name="T80" fmla="*/ 6314967 w 6914055"/>
                <a:gd name="T81" fmla="*/ 2604812 h 3682124"/>
                <a:gd name="T82" fmla="*/ 6357007 w 6914055"/>
                <a:gd name="T83" fmla="*/ 2846550 h 3682124"/>
                <a:gd name="T84" fmla="*/ 6357007 w 6914055"/>
                <a:gd name="T85" fmla="*/ 3340536 h 3682124"/>
                <a:gd name="T86" fmla="*/ 6504155 w 6914055"/>
                <a:gd name="T87" fmla="*/ 3351048 h 3682124"/>
                <a:gd name="T88" fmla="*/ 6567215 w 6914055"/>
                <a:gd name="T89" fmla="*/ 2878082 h 3682124"/>
                <a:gd name="T90" fmla="*/ 6693339 w 6914055"/>
                <a:gd name="T91" fmla="*/ 2878082 h 3682124"/>
                <a:gd name="T92" fmla="*/ 6766911 w 6914055"/>
                <a:gd name="T93" fmla="*/ 3224924 h 3682124"/>
                <a:gd name="T94" fmla="*/ 6777423 w 6914055"/>
                <a:gd name="T95" fmla="*/ 3424620 h 3682124"/>
                <a:gd name="T96" fmla="*/ 6903547 w 6914055"/>
                <a:gd name="T97" fmla="*/ 3508702 h 3682124"/>
                <a:gd name="T98" fmla="*/ 6840483 w 6914055"/>
                <a:gd name="T99" fmla="*/ 3571764 h 3682124"/>
                <a:gd name="T100" fmla="*/ 6598747 w 6914055"/>
                <a:gd name="T101" fmla="*/ 3571764 h 3682124"/>
                <a:gd name="T102" fmla="*/ 3330029 w 6914055"/>
                <a:gd name="T103" fmla="*/ 3571764 h 3682124"/>
                <a:gd name="T104" fmla="*/ 513255 w 6914055"/>
                <a:gd name="T105" fmla="*/ 3592786 h 3682124"/>
                <a:gd name="T106" fmla="*/ 250497 w 6914055"/>
                <a:gd name="T107" fmla="*/ 3035736 h 3682124"/>
                <a:gd name="T108" fmla="*/ 313559 w 6914055"/>
                <a:gd name="T109" fmla="*/ 429172 h 368212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6914055"/>
                <a:gd name="T166" fmla="*/ 0 h 3682124"/>
                <a:gd name="T167" fmla="*/ 6914055 w 6914055"/>
                <a:gd name="T168" fmla="*/ 3682124 h 368212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6914055" h="3682124">
                  <a:moveTo>
                    <a:pt x="313559" y="429172"/>
                  </a:moveTo>
                  <a:cubicBezTo>
                    <a:pt x="374869" y="0"/>
                    <a:pt x="467711" y="432676"/>
                    <a:pt x="618359" y="460703"/>
                  </a:cubicBezTo>
                  <a:cubicBezTo>
                    <a:pt x="769007" y="488730"/>
                    <a:pt x="947683" y="543034"/>
                    <a:pt x="1217448" y="597337"/>
                  </a:cubicBezTo>
                  <a:cubicBezTo>
                    <a:pt x="1487213" y="651640"/>
                    <a:pt x="2035504" y="716455"/>
                    <a:pt x="2236952" y="786524"/>
                  </a:cubicBezTo>
                  <a:cubicBezTo>
                    <a:pt x="2438400" y="856593"/>
                    <a:pt x="2382345" y="870606"/>
                    <a:pt x="2426138" y="1017751"/>
                  </a:cubicBezTo>
                  <a:cubicBezTo>
                    <a:pt x="2469931" y="1164896"/>
                    <a:pt x="2466427" y="1389117"/>
                    <a:pt x="2499710" y="1669393"/>
                  </a:cubicBezTo>
                  <a:cubicBezTo>
                    <a:pt x="2532993" y="1949669"/>
                    <a:pt x="2583794" y="2532992"/>
                    <a:pt x="2625835" y="2699406"/>
                  </a:cubicBezTo>
                  <a:cubicBezTo>
                    <a:pt x="2667877" y="2865820"/>
                    <a:pt x="2713421" y="2806261"/>
                    <a:pt x="2751959" y="2667875"/>
                  </a:cubicBezTo>
                  <a:cubicBezTo>
                    <a:pt x="2790497" y="2529489"/>
                    <a:pt x="2813269" y="2100317"/>
                    <a:pt x="2857062" y="1869089"/>
                  </a:cubicBezTo>
                  <a:cubicBezTo>
                    <a:pt x="2900855" y="1637862"/>
                    <a:pt x="2942896" y="1371600"/>
                    <a:pt x="3014717" y="1280510"/>
                  </a:cubicBezTo>
                  <a:cubicBezTo>
                    <a:pt x="3086538" y="1189420"/>
                    <a:pt x="3233683" y="1266496"/>
                    <a:pt x="3287986" y="1322551"/>
                  </a:cubicBezTo>
                  <a:cubicBezTo>
                    <a:pt x="3342289" y="1378606"/>
                    <a:pt x="3324773" y="1373351"/>
                    <a:pt x="3340538" y="1616841"/>
                  </a:cubicBezTo>
                  <a:cubicBezTo>
                    <a:pt x="3356304" y="1860331"/>
                    <a:pt x="3358055" y="2568027"/>
                    <a:pt x="3382579" y="2783489"/>
                  </a:cubicBezTo>
                  <a:cubicBezTo>
                    <a:pt x="3407103" y="2998951"/>
                    <a:pt x="3464911" y="2963917"/>
                    <a:pt x="3487683" y="2909613"/>
                  </a:cubicBezTo>
                  <a:cubicBezTo>
                    <a:pt x="3510456" y="2855310"/>
                    <a:pt x="3505200" y="2667875"/>
                    <a:pt x="3519214" y="2457668"/>
                  </a:cubicBezTo>
                  <a:cubicBezTo>
                    <a:pt x="3533228" y="2247461"/>
                    <a:pt x="3512207" y="1783255"/>
                    <a:pt x="3571766" y="1648372"/>
                  </a:cubicBezTo>
                  <a:cubicBezTo>
                    <a:pt x="3631325" y="1513489"/>
                    <a:pt x="3738180" y="1606331"/>
                    <a:pt x="3876566" y="1648372"/>
                  </a:cubicBezTo>
                  <a:cubicBezTo>
                    <a:pt x="4014952" y="1690413"/>
                    <a:pt x="4298731" y="1806027"/>
                    <a:pt x="4402083" y="1900620"/>
                  </a:cubicBezTo>
                  <a:cubicBezTo>
                    <a:pt x="4505435" y="1995213"/>
                    <a:pt x="4475655" y="2014483"/>
                    <a:pt x="4496676" y="2215931"/>
                  </a:cubicBezTo>
                  <a:cubicBezTo>
                    <a:pt x="4517697" y="2417379"/>
                    <a:pt x="4512442" y="2981434"/>
                    <a:pt x="4528207" y="3109310"/>
                  </a:cubicBezTo>
                  <a:cubicBezTo>
                    <a:pt x="4543972" y="3237186"/>
                    <a:pt x="4577255" y="3139090"/>
                    <a:pt x="4591269" y="2983186"/>
                  </a:cubicBezTo>
                  <a:cubicBezTo>
                    <a:pt x="4605283" y="2827283"/>
                    <a:pt x="4587766" y="2326289"/>
                    <a:pt x="4612290" y="2173889"/>
                  </a:cubicBezTo>
                  <a:cubicBezTo>
                    <a:pt x="4636814" y="2021489"/>
                    <a:pt x="4712138" y="2053021"/>
                    <a:pt x="4738414" y="2068786"/>
                  </a:cubicBezTo>
                  <a:cubicBezTo>
                    <a:pt x="4764690" y="2084551"/>
                    <a:pt x="4762938" y="2082799"/>
                    <a:pt x="4769945" y="2268482"/>
                  </a:cubicBezTo>
                  <a:cubicBezTo>
                    <a:pt x="4776952" y="2454165"/>
                    <a:pt x="4768193" y="3039241"/>
                    <a:pt x="4780455" y="3182882"/>
                  </a:cubicBezTo>
                  <a:cubicBezTo>
                    <a:pt x="4792717" y="3326524"/>
                    <a:pt x="4831255" y="3300248"/>
                    <a:pt x="4843517" y="3130331"/>
                  </a:cubicBezTo>
                  <a:cubicBezTo>
                    <a:pt x="4855779" y="2960414"/>
                    <a:pt x="4829504" y="2321034"/>
                    <a:pt x="4854028" y="2163379"/>
                  </a:cubicBezTo>
                  <a:cubicBezTo>
                    <a:pt x="4878552" y="2005724"/>
                    <a:pt x="4967890" y="2147613"/>
                    <a:pt x="4990662" y="2184399"/>
                  </a:cubicBezTo>
                  <a:cubicBezTo>
                    <a:pt x="5013434" y="2221185"/>
                    <a:pt x="4983655" y="2205420"/>
                    <a:pt x="4990662" y="2384096"/>
                  </a:cubicBezTo>
                  <a:cubicBezTo>
                    <a:pt x="4997669" y="2562772"/>
                    <a:pt x="5009932" y="3142593"/>
                    <a:pt x="5032704" y="3256455"/>
                  </a:cubicBezTo>
                  <a:cubicBezTo>
                    <a:pt x="5055476" y="3370317"/>
                    <a:pt x="5106276" y="3170620"/>
                    <a:pt x="5127297" y="3067268"/>
                  </a:cubicBezTo>
                  <a:cubicBezTo>
                    <a:pt x="5148318" y="2963916"/>
                    <a:pt x="5151821" y="2769475"/>
                    <a:pt x="5158828" y="2636344"/>
                  </a:cubicBezTo>
                  <a:cubicBezTo>
                    <a:pt x="5165835" y="2503213"/>
                    <a:pt x="5137807" y="2336799"/>
                    <a:pt x="5169338" y="2268482"/>
                  </a:cubicBezTo>
                  <a:cubicBezTo>
                    <a:pt x="5200869" y="2200165"/>
                    <a:pt x="5220138" y="2200165"/>
                    <a:pt x="5348014" y="2226441"/>
                  </a:cubicBezTo>
                  <a:cubicBezTo>
                    <a:pt x="5475890" y="2252717"/>
                    <a:pt x="5822731" y="2340303"/>
                    <a:pt x="5936593" y="2426137"/>
                  </a:cubicBezTo>
                  <a:cubicBezTo>
                    <a:pt x="6050455" y="2511971"/>
                    <a:pt x="6006662" y="2597807"/>
                    <a:pt x="6031186" y="2741448"/>
                  </a:cubicBezTo>
                  <a:cubicBezTo>
                    <a:pt x="6055710" y="2885089"/>
                    <a:pt x="6064469" y="3216165"/>
                    <a:pt x="6083738" y="3287986"/>
                  </a:cubicBezTo>
                  <a:cubicBezTo>
                    <a:pt x="6103007" y="3359807"/>
                    <a:pt x="6136290" y="3251200"/>
                    <a:pt x="6146800" y="3172372"/>
                  </a:cubicBezTo>
                  <a:cubicBezTo>
                    <a:pt x="6157310" y="3093544"/>
                    <a:pt x="6138041" y="2914868"/>
                    <a:pt x="6146800" y="2815020"/>
                  </a:cubicBezTo>
                  <a:cubicBezTo>
                    <a:pt x="6155559" y="2715172"/>
                    <a:pt x="6171324" y="2608316"/>
                    <a:pt x="6199352" y="2573282"/>
                  </a:cubicBezTo>
                  <a:cubicBezTo>
                    <a:pt x="6227380" y="2538248"/>
                    <a:pt x="6288690" y="2559268"/>
                    <a:pt x="6314966" y="2604813"/>
                  </a:cubicBezTo>
                  <a:cubicBezTo>
                    <a:pt x="6341242" y="2650358"/>
                    <a:pt x="6350000" y="2723930"/>
                    <a:pt x="6357007" y="2846551"/>
                  </a:cubicBezTo>
                  <a:cubicBezTo>
                    <a:pt x="6364014" y="2969172"/>
                    <a:pt x="6332483" y="3256454"/>
                    <a:pt x="6357007" y="3340537"/>
                  </a:cubicBezTo>
                  <a:cubicBezTo>
                    <a:pt x="6381531" y="3424620"/>
                    <a:pt x="6469118" y="3428124"/>
                    <a:pt x="6504152" y="3351048"/>
                  </a:cubicBezTo>
                  <a:cubicBezTo>
                    <a:pt x="6539186" y="3273972"/>
                    <a:pt x="6535683" y="2956910"/>
                    <a:pt x="6567214" y="2878082"/>
                  </a:cubicBezTo>
                  <a:cubicBezTo>
                    <a:pt x="6598745" y="2799254"/>
                    <a:pt x="6660055" y="2820275"/>
                    <a:pt x="6693338" y="2878082"/>
                  </a:cubicBezTo>
                  <a:cubicBezTo>
                    <a:pt x="6726621" y="2935889"/>
                    <a:pt x="6752896" y="3133834"/>
                    <a:pt x="6766910" y="3224924"/>
                  </a:cubicBezTo>
                  <a:cubicBezTo>
                    <a:pt x="6780924" y="3316014"/>
                    <a:pt x="6754649" y="3377324"/>
                    <a:pt x="6777421" y="3424620"/>
                  </a:cubicBezTo>
                  <a:cubicBezTo>
                    <a:pt x="6800194" y="3471917"/>
                    <a:pt x="6893035" y="3484179"/>
                    <a:pt x="6903545" y="3508703"/>
                  </a:cubicBezTo>
                  <a:cubicBezTo>
                    <a:pt x="6914055" y="3533227"/>
                    <a:pt x="6891283" y="3561255"/>
                    <a:pt x="6840483" y="3571765"/>
                  </a:cubicBezTo>
                  <a:cubicBezTo>
                    <a:pt x="6789683" y="3582275"/>
                    <a:pt x="6598745" y="3571765"/>
                    <a:pt x="6598745" y="3571765"/>
                  </a:cubicBezTo>
                  <a:lnTo>
                    <a:pt x="3330028" y="3571765"/>
                  </a:lnTo>
                  <a:cubicBezTo>
                    <a:pt x="2315780" y="3575269"/>
                    <a:pt x="1026510" y="3682124"/>
                    <a:pt x="513255" y="3592786"/>
                  </a:cubicBezTo>
                  <a:cubicBezTo>
                    <a:pt x="0" y="3503448"/>
                    <a:pt x="285531" y="3563006"/>
                    <a:pt x="250497" y="3035737"/>
                  </a:cubicBezTo>
                  <a:cubicBezTo>
                    <a:pt x="215463" y="2508468"/>
                    <a:pt x="252249" y="858344"/>
                    <a:pt x="313559" y="429172"/>
                  </a:cubicBezTo>
                  <a:close/>
                </a:path>
              </a:pathLst>
            </a:custGeom>
            <a:solidFill>
              <a:schemeClr val="accent1">
                <a:alpha val="34117"/>
              </a:schemeClr>
            </a:solidFill>
            <a:ln w="31750" cap="flat" cmpd="sng" algn="ctr">
              <a:solidFill>
                <a:srgbClr val="E44C1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5" name="Text Box 23"/>
            <p:cNvSpPr txBox="1">
              <a:spLocks noChangeArrowheads="1"/>
            </p:cNvSpPr>
            <p:nvPr/>
          </p:nvSpPr>
          <p:spPr bwMode="auto">
            <a:xfrm>
              <a:off x="4944701" y="5425234"/>
              <a:ext cx="995351" cy="3138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0" hangingPunct="0">
                <a:spcBef>
                  <a:spcPct val="30000"/>
                </a:spcBef>
                <a:defRPr/>
              </a:pPr>
              <a:r>
                <a:rPr lang="en-GB" altLang="cs-CZ" sz="1050"/>
                <a:t>A</a:t>
              </a:r>
              <a:r>
                <a:rPr lang="cs-CZ" altLang="cs-CZ" sz="1050"/>
                <a:t>k</a:t>
              </a:r>
              <a:r>
                <a:rPr lang="en-GB" altLang="cs-CZ" sz="1050"/>
                <a:t>ut</a:t>
              </a:r>
              <a:r>
                <a:rPr lang="cs-CZ" altLang="cs-CZ" sz="1050"/>
                <a:t>ní příhody</a:t>
              </a:r>
              <a:endParaRPr lang="en-GB" altLang="cs-CZ" sz="1050"/>
            </a:p>
          </p:txBody>
        </p:sp>
        <p:sp>
          <p:nvSpPr>
            <p:cNvPr id="19" name="Text Box 20"/>
            <p:cNvSpPr txBox="1">
              <a:spLocks noChangeArrowheads="1"/>
            </p:cNvSpPr>
            <p:nvPr/>
          </p:nvSpPr>
          <p:spPr bwMode="auto">
            <a:xfrm>
              <a:off x="4523661" y="3163292"/>
              <a:ext cx="1416391" cy="3138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0" hangingPunct="0">
                <a:spcBef>
                  <a:spcPct val="30000"/>
                </a:spcBef>
                <a:defRPr/>
              </a:pPr>
              <a:r>
                <a:rPr lang="cs-CZ" altLang="cs-CZ" sz="1050" b="0" i="0" dirty="0"/>
                <a:t>progrese onemocnění</a:t>
              </a:r>
              <a:endParaRPr lang="en-GB" altLang="cs-CZ" sz="1050" b="0" i="0" dirty="0"/>
            </a:p>
          </p:txBody>
        </p:sp>
        <p:sp>
          <p:nvSpPr>
            <p:cNvPr id="20" name="Freeform 63"/>
            <p:cNvSpPr>
              <a:spLocks/>
            </p:cNvSpPr>
            <p:nvPr/>
          </p:nvSpPr>
          <p:spPr bwMode="auto">
            <a:xfrm>
              <a:off x="1528166" y="2780928"/>
              <a:ext cx="6695578" cy="2908570"/>
            </a:xfrm>
            <a:custGeom>
              <a:avLst/>
              <a:gdLst>
                <a:gd name="T0" fmla="*/ 0 w 6945549"/>
                <a:gd name="T1" fmla="*/ 2908570 h 2908570"/>
                <a:gd name="T2" fmla="*/ 1295794 w 6945549"/>
                <a:gd name="T3" fmla="*/ 2811294 h 2908570"/>
                <a:gd name="T4" fmla="*/ 1830309 w 6945549"/>
                <a:gd name="T5" fmla="*/ 2714016 h 2908570"/>
                <a:gd name="T6" fmla="*/ 2129961 w 6945549"/>
                <a:gd name="T7" fmla="*/ 2636196 h 2908570"/>
                <a:gd name="T8" fmla="*/ 2470107 w 6945549"/>
                <a:gd name="T9" fmla="*/ 2441642 h 2908570"/>
                <a:gd name="T10" fmla="*/ 3150399 w 6945549"/>
                <a:gd name="T11" fmla="*/ 1692613 h 2908570"/>
                <a:gd name="T12" fmla="*/ 3709207 w 6945549"/>
                <a:gd name="T13" fmla="*/ 885217 h 2908570"/>
                <a:gd name="T14" fmla="*/ 4089850 w 6945549"/>
                <a:gd name="T15" fmla="*/ 428017 h 2908570"/>
                <a:gd name="T16" fmla="*/ 4519078 w 6945549"/>
                <a:gd name="T17" fmla="*/ 204281 h 2908570"/>
                <a:gd name="T18" fmla="*/ 5782478 w 6945549"/>
                <a:gd name="T19" fmla="*/ 0 h 2908570"/>
                <a:gd name="T20" fmla="*/ 5782478 w 6945549"/>
                <a:gd name="T21" fmla="*/ 0 h 290857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945549"/>
                <a:gd name="T34" fmla="*/ 0 h 2908570"/>
                <a:gd name="T35" fmla="*/ 6945549 w 6945549"/>
                <a:gd name="T36" fmla="*/ 2908570 h 290857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945549" h="2908570">
                  <a:moveTo>
                    <a:pt x="0" y="2908570"/>
                  </a:moveTo>
                  <a:lnTo>
                    <a:pt x="1556426" y="2811294"/>
                  </a:lnTo>
                  <a:cubicBezTo>
                    <a:pt x="1922835" y="2778868"/>
                    <a:pt x="2031460" y="2743200"/>
                    <a:pt x="2198451" y="2714017"/>
                  </a:cubicBezTo>
                  <a:cubicBezTo>
                    <a:pt x="2365443" y="2684834"/>
                    <a:pt x="2430294" y="2681592"/>
                    <a:pt x="2558375" y="2636196"/>
                  </a:cubicBezTo>
                  <a:cubicBezTo>
                    <a:pt x="2686456" y="2590800"/>
                    <a:pt x="2762655" y="2598907"/>
                    <a:pt x="2966936" y="2441643"/>
                  </a:cubicBezTo>
                  <a:cubicBezTo>
                    <a:pt x="3171217" y="2284379"/>
                    <a:pt x="3536005" y="1952017"/>
                    <a:pt x="3784060" y="1692613"/>
                  </a:cubicBezTo>
                  <a:cubicBezTo>
                    <a:pt x="4032115" y="1433209"/>
                    <a:pt x="4267200" y="1095983"/>
                    <a:pt x="4455268" y="885217"/>
                  </a:cubicBezTo>
                  <a:cubicBezTo>
                    <a:pt x="4643336" y="674451"/>
                    <a:pt x="4750340" y="541506"/>
                    <a:pt x="4912468" y="428017"/>
                  </a:cubicBezTo>
                  <a:cubicBezTo>
                    <a:pt x="5074596" y="314528"/>
                    <a:pt x="5089187" y="275617"/>
                    <a:pt x="5428034" y="204281"/>
                  </a:cubicBezTo>
                  <a:cubicBezTo>
                    <a:pt x="5766881" y="132945"/>
                    <a:pt x="6945549" y="0"/>
                    <a:pt x="6945549" y="0"/>
                  </a:cubicBezTo>
                </a:path>
              </a:pathLst>
            </a:custGeom>
            <a:noFill/>
            <a:ln w="381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grpSp>
          <p:nvGrpSpPr>
            <p:cNvPr id="21" name="Group 23"/>
            <p:cNvGrpSpPr>
              <a:grpSpLocks/>
            </p:cNvGrpSpPr>
            <p:nvPr/>
          </p:nvGrpSpPr>
          <p:grpSpPr bwMode="auto">
            <a:xfrm>
              <a:off x="1457280" y="2346718"/>
              <a:ext cx="1810038" cy="2106326"/>
              <a:chOff x="1457280" y="2346718"/>
              <a:chExt cx="1810038" cy="2106326"/>
            </a:xfrm>
          </p:grpSpPr>
          <p:sp>
            <p:nvSpPr>
              <p:cNvPr id="23" name="Line 18"/>
              <p:cNvSpPr>
                <a:spLocks noChangeShapeType="1"/>
              </p:cNvSpPr>
              <p:nvPr/>
            </p:nvSpPr>
            <p:spPr bwMode="auto">
              <a:xfrm>
                <a:off x="1528166" y="2346718"/>
                <a:ext cx="8437" cy="210632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350" dirty="0"/>
              </a:p>
            </p:txBody>
          </p:sp>
          <p:sp>
            <p:nvSpPr>
              <p:cNvPr id="24" name="Text Box 19"/>
              <p:cNvSpPr txBox="1">
                <a:spLocks noChangeArrowheads="1"/>
              </p:cNvSpPr>
              <p:nvPr/>
            </p:nvSpPr>
            <p:spPr bwMode="auto">
              <a:xfrm>
                <a:off x="1457280" y="2636912"/>
                <a:ext cx="1810038" cy="6467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prstShdw prst="shdw17" dist="17961" dir="2700000">
                  <a:schemeClr val="accent1">
                    <a:gamma/>
                    <a:shade val="60000"/>
                    <a:invGamma/>
                  </a:schemeClr>
                </a:prstShdw>
              </a:effec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r" eaLnBrk="0" hangingPunct="0">
                  <a:spcBef>
                    <a:spcPct val="30000"/>
                  </a:spcBef>
                  <a:defRPr/>
                </a:pPr>
                <a:br>
                  <a:rPr lang="en-GB" altLang="cs-CZ" sz="1400" i="0" dirty="0"/>
                </a:br>
                <a:r>
                  <a:rPr lang="cs-CZ" altLang="cs-CZ" sz="1400" i="0" dirty="0"/>
                  <a:t>KVALITA ŽIVOTA</a:t>
                </a:r>
                <a:endParaRPr lang="en-GB" altLang="cs-CZ" sz="1400" i="0" dirty="0"/>
              </a:p>
            </p:txBody>
          </p:sp>
        </p:grpSp>
      </p:grpSp>
      <p:sp>
        <p:nvSpPr>
          <p:cNvPr id="4" name="Obdélník 3"/>
          <p:cNvSpPr/>
          <p:nvPr/>
        </p:nvSpPr>
        <p:spPr>
          <a:xfrm>
            <a:off x="1028871" y="5033084"/>
            <a:ext cx="75588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cs-CZ" altLang="en-US" sz="1400" b="0" i="0" dirty="0">
                <a:latin typeface="+mn-lt"/>
              </a:rPr>
              <a:t>    častější výskyt akutních příhod a progrese onemocnění vedou k častým hospitalizacím a  </a:t>
            </a:r>
          </a:p>
          <a:p>
            <a:pPr eaLnBrk="1" hangingPunct="1"/>
            <a:r>
              <a:rPr lang="cs-CZ" altLang="en-US" sz="1400" b="0" i="0" dirty="0">
                <a:latin typeface="+mn-lt"/>
              </a:rPr>
              <a:t>zvýšenému riziku úmrtnosti </a:t>
            </a:r>
          </a:p>
          <a:p>
            <a:pPr eaLnBrk="1" hangingPunct="1"/>
            <a:endParaRPr lang="en-US" altLang="en-US" sz="1400" b="0" i="0" dirty="0">
              <a:latin typeface="+mn-lt"/>
              <a:cs typeface="Arial" charset="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cs-CZ" altLang="en-US" sz="1400" b="0" i="0" dirty="0">
                <a:latin typeface="+mn-lt"/>
              </a:rPr>
              <a:t>    každou akutní příhodou může poškození myokardu přispívat k progresivní dysfunkci LK</a:t>
            </a:r>
            <a:endParaRPr lang="en-GB" altLang="en-US" sz="1400" b="0" i="0" dirty="0">
              <a:latin typeface="+mn-lt"/>
            </a:endParaRP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1746809" y="6282345"/>
            <a:ext cx="327712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685733" eaLnBrk="1" hangingPunct="1"/>
            <a:r>
              <a:rPr lang="cs-CZ" altLang="en-US" sz="900" dirty="0" err="1">
                <a:solidFill>
                  <a:srgbClr val="86868A"/>
                </a:solidFill>
                <a:latin typeface="+mn-lt"/>
                <a:cs typeface="+mn-cs"/>
              </a:rPr>
              <a:t>Upraveno.dle</a:t>
            </a:r>
            <a:r>
              <a:rPr lang="cs-CZ" altLang="en-US" sz="900" dirty="0">
                <a:solidFill>
                  <a:srgbClr val="86868A"/>
                </a:solidFill>
                <a:latin typeface="+mn-lt"/>
                <a:cs typeface="+mn-cs"/>
              </a:rPr>
              <a:t> </a:t>
            </a:r>
            <a:r>
              <a:rPr lang="en-GB" altLang="en-US" sz="900" dirty="0" err="1">
                <a:solidFill>
                  <a:srgbClr val="86868A"/>
                </a:solidFill>
                <a:latin typeface="+mn-lt"/>
                <a:cs typeface="+mn-cs"/>
              </a:rPr>
              <a:t>Gheorghiade</a:t>
            </a:r>
            <a:r>
              <a:rPr lang="en-GB" altLang="en-US" sz="900" dirty="0">
                <a:solidFill>
                  <a:srgbClr val="86868A"/>
                </a:solidFill>
                <a:latin typeface="+mn-lt"/>
                <a:cs typeface="+mn-cs"/>
              </a:rPr>
              <a:t> et al. Am J </a:t>
            </a:r>
            <a:r>
              <a:rPr lang="en-GB" altLang="en-US" sz="900" dirty="0" err="1">
                <a:solidFill>
                  <a:srgbClr val="86868A"/>
                </a:solidFill>
                <a:latin typeface="+mn-lt"/>
                <a:cs typeface="+mn-cs"/>
              </a:rPr>
              <a:t>Cardiol</a:t>
            </a:r>
            <a:r>
              <a:rPr lang="en-GB" altLang="en-US" sz="900" dirty="0">
                <a:solidFill>
                  <a:srgbClr val="86868A"/>
                </a:solidFill>
                <a:latin typeface="+mn-lt"/>
                <a:cs typeface="+mn-cs"/>
              </a:rPr>
              <a:t> 2005;96:11G–17G; </a:t>
            </a:r>
          </a:p>
          <a:p>
            <a:pPr defTabSz="685733" eaLnBrk="1" hangingPunct="1"/>
            <a:r>
              <a:rPr lang="en-GB" altLang="en-US" sz="900" dirty="0" err="1">
                <a:solidFill>
                  <a:srgbClr val="86868A"/>
                </a:solidFill>
                <a:latin typeface="+mn-lt"/>
                <a:cs typeface="+mn-cs"/>
              </a:rPr>
              <a:t>Gheorghiade</a:t>
            </a:r>
            <a:r>
              <a:rPr lang="en-GB" altLang="en-US" sz="900" dirty="0">
                <a:solidFill>
                  <a:srgbClr val="86868A"/>
                </a:solidFill>
                <a:latin typeface="+mn-lt"/>
                <a:cs typeface="+mn-cs"/>
              </a:rPr>
              <a:t> &amp; Pang. J Am </a:t>
            </a:r>
            <a:r>
              <a:rPr lang="en-GB" altLang="en-US" sz="900" dirty="0" err="1">
                <a:solidFill>
                  <a:srgbClr val="86868A"/>
                </a:solidFill>
                <a:latin typeface="+mn-lt"/>
                <a:cs typeface="+mn-cs"/>
              </a:rPr>
              <a:t>Coll</a:t>
            </a:r>
            <a:r>
              <a:rPr lang="en-GB" altLang="en-US" sz="900" dirty="0">
                <a:solidFill>
                  <a:srgbClr val="86868A"/>
                </a:solidFill>
                <a:latin typeface="+mn-lt"/>
                <a:cs typeface="+mn-cs"/>
              </a:rPr>
              <a:t> </a:t>
            </a:r>
            <a:r>
              <a:rPr lang="en-GB" altLang="en-US" sz="900" dirty="0" err="1">
                <a:solidFill>
                  <a:srgbClr val="86868A"/>
                </a:solidFill>
                <a:latin typeface="+mn-lt"/>
                <a:cs typeface="+mn-cs"/>
              </a:rPr>
              <a:t>Cardiol</a:t>
            </a:r>
            <a:r>
              <a:rPr lang="en-GB" altLang="en-US" sz="900" dirty="0">
                <a:solidFill>
                  <a:srgbClr val="86868A"/>
                </a:solidFill>
                <a:latin typeface="+mn-lt"/>
                <a:cs typeface="+mn-cs"/>
              </a:rPr>
              <a:t> 2009;53:557–73</a:t>
            </a:r>
            <a:endParaRPr lang="en-US" altLang="en-US" sz="900" dirty="0">
              <a:solidFill>
                <a:srgbClr val="86868A"/>
              </a:solidFill>
              <a:latin typeface="+mn-lt"/>
              <a:cs typeface="+mn-cs"/>
            </a:endParaRPr>
          </a:p>
        </p:txBody>
      </p:sp>
      <p:pic>
        <p:nvPicPr>
          <p:cNvPr id="18" name="Obrázek 17">
            <a:extLst>
              <a:ext uri="{FF2B5EF4-FFF2-40B4-BE49-F238E27FC236}">
                <a16:creationId xmlns:a16="http://schemas.microsoft.com/office/drawing/2014/main" id="{ECFFCE4D-DBB1-4194-B88F-FFCB15FFF0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07" y="6030008"/>
            <a:ext cx="731583" cy="634039"/>
          </a:xfrm>
          <a:prstGeom prst="rect">
            <a:avLst/>
          </a:prstGeom>
        </p:spPr>
      </p:pic>
      <p:sp>
        <p:nvSpPr>
          <p:cNvPr id="22" name="Obdélník 21">
            <a:extLst>
              <a:ext uri="{FF2B5EF4-FFF2-40B4-BE49-F238E27FC236}">
                <a16:creationId xmlns:a16="http://schemas.microsoft.com/office/drawing/2014/main" id="{85886066-DBD0-4FF3-B67A-F392FEAB5C7E}"/>
              </a:ext>
            </a:extLst>
          </p:cNvPr>
          <p:cNvSpPr/>
          <p:nvPr/>
        </p:nvSpPr>
        <p:spPr>
          <a:xfrm>
            <a:off x="1805183" y="991909"/>
            <a:ext cx="1146468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2700" dirty="0">
                <a:cs typeface="Arial" panose="020B0604020202020204" pitchFamily="34" charset="0"/>
              </a:rPr>
              <a:t>          </a:t>
            </a:r>
          </a:p>
        </p:txBody>
      </p: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0F70C2CD-01B9-4AE9-B390-B89D91BCF036}"/>
              </a:ext>
            </a:extLst>
          </p:cNvPr>
          <p:cNvSpPr txBox="1"/>
          <p:nvPr/>
        </p:nvSpPr>
        <p:spPr>
          <a:xfrm>
            <a:off x="-35070" y="1039905"/>
            <a:ext cx="914399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cs-CZ" sz="2400" b="1" dirty="0">
              <a:solidFill>
                <a:srgbClr val="002060"/>
              </a:solidFill>
            </a:endParaRPr>
          </a:p>
        </p:txBody>
      </p:sp>
      <p:sp>
        <p:nvSpPr>
          <p:cNvPr id="27" name="Obdélník 26">
            <a:extLst>
              <a:ext uri="{FF2B5EF4-FFF2-40B4-BE49-F238E27FC236}">
                <a16:creationId xmlns:a16="http://schemas.microsoft.com/office/drawing/2014/main" id="{A6DEBB52-850C-4825-82AF-28515BC2F4FE}"/>
              </a:ext>
            </a:extLst>
          </p:cNvPr>
          <p:cNvSpPr/>
          <p:nvPr/>
        </p:nvSpPr>
        <p:spPr>
          <a:xfrm>
            <a:off x="0" y="981574"/>
            <a:ext cx="91439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cs-CZ" altLang="cs-CZ" sz="3200" b="1" dirty="0">
                <a:solidFill>
                  <a:srgbClr val="002060"/>
                </a:solidFill>
              </a:rPr>
              <a:t> VÝVOJ SRDEČNÍHO SELHÁNÍ V ČASE </a:t>
            </a:r>
          </a:p>
        </p:txBody>
      </p:sp>
    </p:spTree>
    <p:extLst>
      <p:ext uri="{BB962C8B-B14F-4D97-AF65-F5344CB8AC3E}">
        <p14:creationId xmlns:p14="http://schemas.microsoft.com/office/powerpoint/2010/main" val="38022612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-35070" y="1039905"/>
            <a:ext cx="914399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cs-CZ" sz="2400" b="1" dirty="0">
              <a:solidFill>
                <a:srgbClr val="002060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0" y="981574"/>
            <a:ext cx="91439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cs-CZ" altLang="cs-CZ" sz="3200" b="1" dirty="0">
                <a:solidFill>
                  <a:srgbClr val="002060"/>
                </a:solidFill>
              </a:rPr>
              <a:t>DOPORUČENÍ  A SRDEČNÍ SELHÁNÍ 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BA29606C-6A46-43FA-8D70-02EE634A77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43" y="3151398"/>
            <a:ext cx="2937057" cy="19119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11" name="Picture 3">
            <a:extLst>
              <a:ext uri="{FF2B5EF4-FFF2-40B4-BE49-F238E27FC236}">
                <a16:creationId xmlns:a16="http://schemas.microsoft.com/office/drawing/2014/main" id="{7A2164FE-7B90-4B6A-BEFD-5BCC19B487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200" y="3021671"/>
            <a:ext cx="3416300" cy="18932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638BEB87-A9A0-4A76-9901-B9BF930F4F04}"/>
              </a:ext>
            </a:extLst>
          </p:cNvPr>
          <p:cNvSpPr txBox="1">
            <a:spLocks/>
          </p:cNvSpPr>
          <p:nvPr/>
        </p:nvSpPr>
        <p:spPr bwMode="gray">
          <a:xfrm>
            <a:off x="2497398" y="4952850"/>
            <a:ext cx="2013815" cy="184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indent="0" algn="r" eaLnBrk="0" hangingPunct="0">
              <a:spcAft>
                <a:spcPts val="0"/>
              </a:spcAft>
              <a:buClr>
                <a:schemeClr val="accent1"/>
              </a:buClr>
              <a:buSzPct val="110000"/>
              <a:buFont typeface="Wingdings" pitchFamily="2" charset="2"/>
              <a:buNone/>
              <a:defRPr sz="1200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234950" indent="0" eaLnBrk="0" hangingPunct="0">
              <a:spcAft>
                <a:spcPts val="0"/>
              </a:spcAft>
              <a:buClr>
                <a:srgbClr val="917B69"/>
              </a:buClr>
              <a:buFont typeface="Arial" charset="0"/>
              <a:buNone/>
              <a:defRPr sz="800" spc="0" baseline="0">
                <a:solidFill>
                  <a:srgbClr val="8B8D90"/>
                </a:solidFill>
                <a:latin typeface="+mn-lt"/>
              </a:defRPr>
            </a:lvl2pPr>
            <a:lvl3pPr marL="400050" indent="0" eaLnBrk="0" hangingPunct="0">
              <a:spcAft>
                <a:spcPts val="0"/>
              </a:spcAft>
              <a:buClr>
                <a:schemeClr val="tx1"/>
              </a:buClr>
              <a:buFont typeface="Arial" charset="0"/>
              <a:buNone/>
              <a:defRPr sz="800" spc="0" baseline="0">
                <a:solidFill>
                  <a:srgbClr val="8B8D90"/>
                </a:solidFill>
                <a:latin typeface="+mn-lt"/>
              </a:defRPr>
            </a:lvl3pPr>
            <a:lvl4pPr marL="579437" indent="0" eaLnBrk="0" hangingPunct="0">
              <a:spcAft>
                <a:spcPts val="0"/>
              </a:spcAft>
              <a:buClr>
                <a:schemeClr val="tx1"/>
              </a:buClr>
              <a:buFont typeface="Arial" charset="0"/>
              <a:buNone/>
              <a:defRPr sz="800" spc="0" baseline="0">
                <a:solidFill>
                  <a:srgbClr val="8B8D90"/>
                </a:solidFill>
                <a:latin typeface="+mn-lt"/>
              </a:defRPr>
            </a:lvl4pPr>
            <a:lvl5pPr marL="754062" indent="0" eaLnBrk="0" hangingPunct="0">
              <a:spcAft>
                <a:spcPts val="0"/>
              </a:spcAft>
              <a:buNone/>
              <a:defRPr sz="800" spc="0" baseline="0">
                <a:solidFill>
                  <a:srgbClr val="8B8D90"/>
                </a:solidFill>
                <a:latin typeface="+mn-lt"/>
              </a:defRPr>
            </a:lvl5pPr>
            <a:lvl6pPr marL="1374775" indent="-163513" fontAlgn="base">
              <a:spcBef>
                <a:spcPct val="0"/>
              </a:spcBef>
              <a:spcAft>
                <a:spcPct val="20000"/>
              </a:spcAft>
              <a:buChar char="»"/>
              <a:defRPr sz="1400">
                <a:latin typeface="+mn-lt"/>
              </a:defRPr>
            </a:lvl6pPr>
            <a:lvl7pPr marL="1831975" indent="-163513" fontAlgn="base">
              <a:spcBef>
                <a:spcPct val="0"/>
              </a:spcBef>
              <a:spcAft>
                <a:spcPct val="20000"/>
              </a:spcAft>
              <a:buChar char="»"/>
              <a:defRPr sz="1400">
                <a:latin typeface="+mn-lt"/>
              </a:defRPr>
            </a:lvl7pPr>
            <a:lvl8pPr marL="2289175" indent="-163513" fontAlgn="base">
              <a:spcBef>
                <a:spcPct val="0"/>
              </a:spcBef>
              <a:spcAft>
                <a:spcPct val="20000"/>
              </a:spcAft>
              <a:buChar char="»"/>
              <a:defRPr sz="1400">
                <a:latin typeface="+mn-lt"/>
              </a:defRPr>
            </a:lvl8pPr>
            <a:lvl9pPr marL="2746375" indent="-163513" fontAlgn="base">
              <a:spcBef>
                <a:spcPct val="0"/>
              </a:spcBef>
              <a:spcAft>
                <a:spcPct val="20000"/>
              </a:spcAft>
              <a:buChar char="»"/>
              <a:defRPr sz="1400">
                <a:latin typeface="+mn-lt"/>
              </a:defRPr>
            </a:lvl9pPr>
          </a:lstStyle>
          <a:p>
            <a:pPr algn="l" defTabSz="514350" fontAlgn="base">
              <a:spcBef>
                <a:spcPct val="0"/>
              </a:spcBef>
              <a:buClr>
                <a:srgbClr val="FCAF17"/>
              </a:buClr>
            </a:pPr>
            <a:endParaRPr lang="en-US" sz="394" dirty="0">
              <a:solidFill>
                <a:srgbClr val="FFFFFF">
                  <a:lumMod val="50000"/>
                </a:srgbClr>
              </a:solidFill>
              <a:latin typeface="Arial"/>
              <a:cs typeface="Arial" charset="0"/>
            </a:endParaRP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5E24C0BD-7550-42C9-98F5-A03253C6EA31}"/>
              </a:ext>
            </a:extLst>
          </p:cNvPr>
          <p:cNvSpPr/>
          <p:nvPr/>
        </p:nvSpPr>
        <p:spPr>
          <a:xfrm>
            <a:off x="4632789" y="2292267"/>
            <a:ext cx="40061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14350" fontAlgn="base">
              <a:spcBef>
                <a:spcPct val="0"/>
              </a:spcBef>
              <a:buClr>
                <a:srgbClr val="FCAF17"/>
              </a:buClr>
            </a:pPr>
            <a:r>
              <a:rPr lang="en-US" dirty="0">
                <a:solidFill>
                  <a:srgbClr val="FFFFFF">
                    <a:lumMod val="50000"/>
                  </a:srgbClr>
                </a:solidFill>
                <a:latin typeface="Arial"/>
                <a:cs typeface="Arial" charset="0"/>
              </a:rPr>
              <a:t>Yancy</a:t>
            </a:r>
            <a:r>
              <a:rPr lang="cs-CZ" dirty="0">
                <a:solidFill>
                  <a:srgbClr val="FFFFFF">
                    <a:lumMod val="50000"/>
                  </a:srgbClr>
                </a:solidFill>
                <a:latin typeface="Arial"/>
                <a:cs typeface="Arial" charset="0"/>
              </a:rPr>
              <a:t>,</a:t>
            </a:r>
            <a:r>
              <a:rPr lang="en-US" dirty="0">
                <a:solidFill>
                  <a:srgbClr val="FFFFFF">
                    <a:lumMod val="50000"/>
                  </a:srgbClr>
                </a:solidFill>
                <a:latin typeface="Arial"/>
                <a:cs typeface="Arial" charset="0"/>
              </a:rPr>
              <a:t> et al. </a:t>
            </a:r>
            <a:endParaRPr lang="cs-CZ" dirty="0">
              <a:solidFill>
                <a:srgbClr val="FFFFFF">
                  <a:lumMod val="50000"/>
                </a:srgbClr>
              </a:solidFill>
              <a:latin typeface="Arial"/>
              <a:cs typeface="Arial" charset="0"/>
            </a:endParaRPr>
          </a:p>
          <a:p>
            <a:pPr defTabSz="514350" fontAlgn="base">
              <a:spcBef>
                <a:spcPct val="0"/>
              </a:spcBef>
              <a:buClr>
                <a:srgbClr val="FCAF17"/>
              </a:buClr>
            </a:pPr>
            <a:r>
              <a:rPr lang="en-US" dirty="0">
                <a:solidFill>
                  <a:srgbClr val="FFFFFF">
                    <a:lumMod val="50000"/>
                  </a:srgbClr>
                </a:solidFill>
                <a:latin typeface="Arial"/>
                <a:cs typeface="Arial" charset="0"/>
              </a:rPr>
              <a:t>J Am Coll </a:t>
            </a:r>
            <a:r>
              <a:rPr lang="en-US" dirty="0" err="1">
                <a:solidFill>
                  <a:srgbClr val="FFFFFF">
                    <a:lumMod val="50000"/>
                  </a:srgbClr>
                </a:solidFill>
                <a:latin typeface="Arial"/>
                <a:cs typeface="Arial" charset="0"/>
              </a:rPr>
              <a:t>Cardiol</a:t>
            </a:r>
            <a:r>
              <a:rPr lang="en-US" dirty="0">
                <a:solidFill>
                  <a:srgbClr val="FFFFFF">
                    <a:lumMod val="50000"/>
                  </a:srgbClr>
                </a:solidFill>
                <a:latin typeface="Arial"/>
                <a:cs typeface="Arial" charset="0"/>
              </a:rPr>
              <a:t>. 2016;68:1476-88</a:t>
            </a:r>
            <a:endParaRPr lang="cs-CZ" dirty="0">
              <a:solidFill>
                <a:srgbClr val="FFFFFF">
                  <a:lumMod val="50000"/>
                </a:srgbClr>
              </a:solidFill>
              <a:latin typeface="Arial"/>
              <a:cs typeface="Arial" charset="0"/>
            </a:endParaRP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1BE9CF57-0AB9-4973-9CC0-D2858E5F5289}"/>
              </a:ext>
            </a:extLst>
          </p:cNvPr>
          <p:cNvSpPr/>
          <p:nvPr/>
        </p:nvSpPr>
        <p:spPr>
          <a:xfrm>
            <a:off x="390343" y="231504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514350" fontAlgn="base">
              <a:spcBef>
                <a:spcPct val="0"/>
              </a:spcBef>
              <a:buClr>
                <a:srgbClr val="FCAF17"/>
              </a:buClr>
            </a:pPr>
            <a:r>
              <a:rPr lang="cs-CZ" dirty="0" err="1">
                <a:solidFill>
                  <a:srgbClr val="FFFFFF">
                    <a:lumMod val="50000"/>
                  </a:srgbClr>
                </a:solidFill>
                <a:latin typeface="Arial"/>
                <a:cs typeface="Arial" charset="0"/>
              </a:rPr>
              <a:t>Ponikowski</a:t>
            </a:r>
            <a:r>
              <a:rPr lang="cs-CZ" dirty="0">
                <a:solidFill>
                  <a:srgbClr val="FFFFFF">
                    <a:lumMod val="50000"/>
                  </a:srgbClr>
                </a:solidFill>
                <a:latin typeface="Arial"/>
                <a:cs typeface="Arial" charset="0"/>
              </a:rPr>
              <a:t>, et al. </a:t>
            </a:r>
          </a:p>
          <a:p>
            <a:pPr defTabSz="514350" fontAlgn="base">
              <a:spcBef>
                <a:spcPct val="0"/>
              </a:spcBef>
              <a:buClr>
                <a:srgbClr val="FCAF17"/>
              </a:buClr>
            </a:pPr>
            <a:r>
              <a:rPr lang="en-US" dirty="0">
                <a:solidFill>
                  <a:srgbClr val="FFFFFF">
                    <a:lumMod val="50000"/>
                  </a:srgbClr>
                </a:solidFill>
                <a:latin typeface="Arial"/>
                <a:cs typeface="Arial" charset="0"/>
              </a:rPr>
              <a:t>Eur</a:t>
            </a:r>
            <a:r>
              <a:rPr lang="cs-CZ" dirty="0">
                <a:solidFill>
                  <a:srgbClr val="FFFFFF">
                    <a:lumMod val="50000"/>
                  </a:srgbClr>
                </a:solidFill>
                <a:latin typeface="Arial"/>
                <a:cs typeface="Arial" charset="0"/>
              </a:rPr>
              <a:t>.</a:t>
            </a:r>
            <a:r>
              <a:rPr lang="en-US" dirty="0">
                <a:solidFill>
                  <a:srgbClr val="FFFFFF">
                    <a:lumMod val="50000"/>
                  </a:srgbClr>
                </a:solidFill>
                <a:latin typeface="Arial"/>
                <a:cs typeface="Arial" charset="0"/>
              </a:rPr>
              <a:t>Heart J. 2016;37:2129-200</a:t>
            </a:r>
            <a:endParaRPr lang="cs-CZ" sz="1600" dirty="0">
              <a:solidFill>
                <a:srgbClr val="FFFFFF">
                  <a:lumMod val="50000"/>
                </a:srgbClr>
              </a:solidFill>
              <a:latin typeface="Arial"/>
              <a:cs typeface="Arial" charset="0"/>
            </a:endParaRPr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5F9F3131-323D-4D94-B1C6-94FE87ADE430}"/>
              </a:ext>
            </a:extLst>
          </p:cNvPr>
          <p:cNvSpPr/>
          <p:nvPr/>
        </p:nvSpPr>
        <p:spPr>
          <a:xfrm>
            <a:off x="416834" y="5232707"/>
            <a:ext cx="862673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dirty="0"/>
              <a:t>J. Špinar, et al., </a:t>
            </a:r>
            <a:r>
              <a:rPr lang="cs-CZ" sz="1400" b="1" dirty="0" err="1"/>
              <a:t>Summary</a:t>
            </a:r>
            <a:r>
              <a:rPr lang="cs-CZ" sz="1400" b="1" dirty="0"/>
              <a:t> </a:t>
            </a:r>
            <a:r>
              <a:rPr lang="cs-CZ" sz="1400" b="1" dirty="0" err="1"/>
              <a:t>of</a:t>
            </a:r>
            <a:r>
              <a:rPr lang="cs-CZ" sz="1400" b="1" dirty="0"/>
              <a:t> </a:t>
            </a:r>
            <a:r>
              <a:rPr lang="cs-CZ" sz="1400" b="1" dirty="0" err="1"/>
              <a:t>the</a:t>
            </a:r>
            <a:r>
              <a:rPr lang="cs-CZ" sz="1400" b="1" dirty="0"/>
              <a:t> 2016 ESC </a:t>
            </a:r>
            <a:r>
              <a:rPr lang="cs-CZ" sz="1400" b="1" dirty="0" err="1"/>
              <a:t>Guidelines</a:t>
            </a:r>
            <a:r>
              <a:rPr lang="cs-CZ" sz="1400" b="1" dirty="0"/>
              <a:t> on </a:t>
            </a:r>
            <a:r>
              <a:rPr lang="cs-CZ" sz="1400" b="1" dirty="0" err="1"/>
              <a:t>the</a:t>
            </a:r>
            <a:r>
              <a:rPr lang="cs-CZ" sz="1400" b="1" dirty="0"/>
              <a:t> </a:t>
            </a:r>
            <a:r>
              <a:rPr lang="cs-CZ" sz="1400" b="1" dirty="0" err="1"/>
              <a:t>diagnosis</a:t>
            </a:r>
            <a:r>
              <a:rPr lang="cs-CZ" sz="1400" b="1" dirty="0"/>
              <a:t> and </a:t>
            </a:r>
            <a:r>
              <a:rPr lang="cs-CZ" sz="1400" b="1" dirty="0" err="1"/>
              <a:t>treatment</a:t>
            </a:r>
            <a:r>
              <a:rPr lang="cs-CZ" sz="1400" b="1" dirty="0"/>
              <a:t> </a:t>
            </a:r>
            <a:r>
              <a:rPr lang="cs-CZ" sz="1400" b="1" dirty="0" err="1"/>
              <a:t>of</a:t>
            </a:r>
            <a:r>
              <a:rPr lang="cs-CZ" sz="1400" b="1" dirty="0"/>
              <a:t> </a:t>
            </a:r>
            <a:r>
              <a:rPr lang="cs-CZ" sz="1400" b="1" dirty="0" err="1"/>
              <a:t>acute</a:t>
            </a:r>
            <a:r>
              <a:rPr lang="cs-CZ" sz="1400" b="1" dirty="0"/>
              <a:t> and </a:t>
            </a:r>
            <a:r>
              <a:rPr lang="cs-CZ" sz="1400" b="1" dirty="0" err="1"/>
              <a:t>chronic</a:t>
            </a:r>
            <a:r>
              <a:rPr lang="cs-CZ" sz="1400" b="1" dirty="0"/>
              <a:t> </a:t>
            </a:r>
            <a:r>
              <a:rPr lang="cs-CZ" sz="1400" b="1" dirty="0" err="1"/>
              <a:t>heart</a:t>
            </a:r>
            <a:r>
              <a:rPr lang="cs-CZ" sz="1400" b="1" dirty="0"/>
              <a:t> </a:t>
            </a:r>
            <a:r>
              <a:rPr lang="cs-CZ" sz="1400" b="1" dirty="0" err="1"/>
              <a:t>failure</a:t>
            </a:r>
            <a:r>
              <a:rPr lang="cs-CZ" sz="1400" b="1" dirty="0"/>
              <a:t>. </a:t>
            </a:r>
            <a:r>
              <a:rPr lang="cs-CZ" sz="1400" b="1" dirty="0" err="1"/>
              <a:t>Prepared</a:t>
            </a:r>
            <a:r>
              <a:rPr lang="cs-CZ" sz="1400" b="1" dirty="0"/>
              <a:t> by </a:t>
            </a:r>
            <a:r>
              <a:rPr lang="cs-CZ" sz="1400" b="1" dirty="0" err="1"/>
              <a:t>the</a:t>
            </a:r>
            <a:r>
              <a:rPr lang="cs-CZ" sz="1400" b="1" dirty="0"/>
              <a:t> Czech Society </a:t>
            </a:r>
            <a:r>
              <a:rPr lang="cs-CZ" sz="1400" b="1" dirty="0" err="1"/>
              <a:t>of</a:t>
            </a:r>
            <a:r>
              <a:rPr lang="cs-CZ" sz="1400" b="1" dirty="0"/>
              <a:t> </a:t>
            </a:r>
            <a:r>
              <a:rPr lang="cs-CZ" sz="1400" b="1" dirty="0" err="1"/>
              <a:t>Cardiology</a:t>
            </a:r>
            <a:r>
              <a:rPr lang="cs-CZ" sz="1400" b="1" dirty="0"/>
              <a:t>, </a:t>
            </a:r>
            <a:r>
              <a:rPr lang="cs-CZ" sz="1400" b="1" dirty="0" err="1"/>
              <a:t>Cor</a:t>
            </a:r>
            <a:r>
              <a:rPr lang="cs-CZ" sz="1400" b="1" dirty="0"/>
              <a:t> et </a:t>
            </a:r>
            <a:r>
              <a:rPr lang="cs-CZ" sz="1400" b="1" dirty="0" err="1"/>
              <a:t>Vasa</a:t>
            </a:r>
            <a:r>
              <a:rPr lang="cs-CZ" sz="1400" b="1" dirty="0"/>
              <a:t> 58 (2016) e530–e568,   online verze </a:t>
            </a:r>
            <a:r>
              <a:rPr lang="cs-CZ" sz="1400" b="1" dirty="0" err="1"/>
              <a:t>Cor</a:t>
            </a:r>
            <a:r>
              <a:rPr lang="cs-CZ" sz="1400" b="1" dirty="0"/>
              <a:t> et </a:t>
            </a:r>
            <a:r>
              <a:rPr lang="cs-CZ" sz="1400" b="1" dirty="0" err="1"/>
              <a:t>Vasa</a:t>
            </a:r>
            <a:r>
              <a:rPr lang="cs-CZ" sz="1400" b="1" dirty="0"/>
              <a:t> na http://www.sciencedirect.com/science/article/pii/S0010865016300996</a:t>
            </a:r>
          </a:p>
        </p:txBody>
      </p:sp>
      <p:pic>
        <p:nvPicPr>
          <p:cNvPr id="12" name="Obrázek 17">
            <a:extLst>
              <a:ext uri="{FF2B5EF4-FFF2-40B4-BE49-F238E27FC236}">
                <a16:creationId xmlns:a16="http://schemas.microsoft.com/office/drawing/2014/main" id="{ECFFCE4D-DBB1-4194-B88F-FFCB15FFF0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957" y="5976657"/>
            <a:ext cx="548687" cy="475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3624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oblený obdélník 6"/>
          <p:cNvSpPr/>
          <p:nvPr/>
        </p:nvSpPr>
        <p:spPr>
          <a:xfrm>
            <a:off x="491720" y="2617156"/>
            <a:ext cx="8208912" cy="260744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2000" i="0" dirty="0">
              <a:solidFill>
                <a:schemeClr val="tx2">
                  <a:lumMod val="50000"/>
                </a:schemeClr>
              </a:solidFill>
            </a:endParaRPr>
          </a:p>
          <a:p>
            <a:pPr algn="ctr">
              <a:defRPr/>
            </a:pPr>
            <a:endParaRPr lang="cs-CZ" sz="2000" b="0" i="0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10" name="Group 2"/>
          <p:cNvGrpSpPr/>
          <p:nvPr/>
        </p:nvGrpSpPr>
        <p:grpSpPr>
          <a:xfrm>
            <a:off x="214803" y="2822497"/>
            <a:ext cx="2713690" cy="2089559"/>
            <a:chOff x="342181" y="602616"/>
            <a:chExt cx="2789039" cy="3082372"/>
          </a:xfrm>
        </p:grpSpPr>
        <p:sp>
          <p:nvSpPr>
            <p:cNvPr id="13" name="Rectangle 9"/>
            <p:cNvSpPr/>
            <p:nvPr/>
          </p:nvSpPr>
          <p:spPr>
            <a:xfrm>
              <a:off x="770990" y="602616"/>
              <a:ext cx="2360230" cy="835380"/>
            </a:xfrm>
            <a:prstGeom prst="round1Rect">
              <a:avLst/>
            </a:prstGeom>
          </p:spPr>
          <p:txBody>
            <a:bodyPr wrap="none">
              <a:sp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20000"/>
                </a:spcAft>
                <a:buSzPct val="80000"/>
              </a:pPr>
              <a:r>
                <a:rPr lang="cs-CZ" sz="1400" i="0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natriuretický</a:t>
              </a:r>
              <a:r>
                <a:rPr lang="cs-CZ" sz="1400" i="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peptid typu A</a:t>
              </a:r>
              <a:r>
                <a:rPr lang="de-DE" sz="1400" i="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lang="cs-CZ" sz="1400" i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  <a:p>
              <a:pPr lvl="0" algn="ctr" fontAlgn="base">
                <a:spcBef>
                  <a:spcPct val="0"/>
                </a:spcBef>
                <a:spcAft>
                  <a:spcPct val="20000"/>
                </a:spcAft>
                <a:buSzPct val="80000"/>
              </a:pPr>
              <a:r>
                <a:rPr lang="cs-CZ" sz="14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                              </a:t>
              </a:r>
              <a:r>
                <a:rPr lang="de-DE" sz="1400" i="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(ANP)</a:t>
              </a:r>
              <a:endParaRPr lang="en-GB" sz="1400" i="0" spc="-38" dirty="0">
                <a:solidFill>
                  <a:srgbClr val="002060"/>
                </a:solidFill>
                <a:latin typeface="Arial" pitchFamily="34" charset="0"/>
              </a:endParaRPr>
            </a:p>
          </p:txBody>
        </p:sp>
        <p:sp>
          <p:nvSpPr>
            <p:cNvPr id="14" name="Rectangle 288"/>
            <p:cNvSpPr/>
            <p:nvPr/>
          </p:nvSpPr>
          <p:spPr>
            <a:xfrm>
              <a:off x="342181" y="3078979"/>
              <a:ext cx="2700000" cy="606009"/>
            </a:xfrm>
            <a:prstGeom prst="round1Rect">
              <a:avLst/>
            </a:prstGeom>
          </p:spPr>
          <p:txBody>
            <a:bodyPr wrap="square" lIns="54000" rIns="27000">
              <a:noAutofit/>
            </a:bodyPr>
            <a:lstStyle/>
            <a:p>
              <a:pPr marL="111911" indent="-111911" fontAlgn="base">
                <a:spcBef>
                  <a:spcPct val="0"/>
                </a:spcBef>
                <a:spcAft>
                  <a:spcPts val="450"/>
                </a:spcAft>
                <a:buClr>
                  <a:schemeClr val="accent1"/>
                </a:buClr>
                <a:buSzPct val="110000"/>
                <a:buFont typeface="Wingdings" pitchFamily="2" charset="2"/>
                <a:buChar char="§"/>
              </a:pPr>
              <a:endParaRPr lang="en-GB" sz="900" dirty="0">
                <a:latin typeface="Arial" pitchFamily="34" charset="0"/>
              </a:endParaRPr>
            </a:p>
          </p:txBody>
        </p:sp>
        <p:grpSp>
          <p:nvGrpSpPr>
            <p:cNvPr id="16" name="Group 3"/>
            <p:cNvGrpSpPr/>
            <p:nvPr/>
          </p:nvGrpSpPr>
          <p:grpSpPr>
            <a:xfrm>
              <a:off x="726054" y="1001288"/>
              <a:ext cx="2023167" cy="1529491"/>
              <a:chOff x="535905" y="878209"/>
              <a:chExt cx="2372362" cy="1793481"/>
            </a:xfrm>
          </p:grpSpPr>
          <p:pic>
            <p:nvPicPr>
              <p:cNvPr id="19" name="Picture 2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3750" b="92500" l="1987" r="30376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50" t="3400" r="66158" b="4458"/>
              <a:stretch/>
            </p:blipFill>
            <p:spPr bwMode="auto">
              <a:xfrm>
                <a:off x="701032" y="878209"/>
                <a:ext cx="2207235" cy="1793481"/>
              </a:xfrm>
              <a:prstGeom prst="round1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" name="TextBox 351"/>
              <p:cNvSpPr txBox="1"/>
              <p:nvPr/>
            </p:nvSpPr>
            <p:spPr>
              <a:xfrm>
                <a:off x="588597" y="1072729"/>
                <a:ext cx="345270" cy="252629"/>
              </a:xfrm>
              <a:prstGeom prst="round1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GB" sz="450" dirty="0"/>
                  <a:t>NH</a:t>
                </a:r>
                <a:r>
                  <a:rPr lang="en-GB" sz="450" baseline="-25000" dirty="0"/>
                  <a:t>2</a:t>
                </a:r>
              </a:p>
            </p:txBody>
          </p:sp>
          <p:sp>
            <p:nvSpPr>
              <p:cNvPr id="21" name="TextBox 352"/>
              <p:cNvSpPr txBox="1"/>
              <p:nvPr/>
            </p:nvSpPr>
            <p:spPr>
              <a:xfrm>
                <a:off x="535905" y="2057283"/>
                <a:ext cx="450652" cy="252629"/>
              </a:xfrm>
              <a:prstGeom prst="round1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GB" sz="450" dirty="0"/>
                  <a:t>COOH-</a:t>
                </a:r>
                <a:endParaRPr lang="en-GB" sz="450" baseline="-25000" dirty="0"/>
              </a:p>
            </p:txBody>
          </p:sp>
        </p:grpSp>
      </p:grpSp>
      <p:grpSp>
        <p:nvGrpSpPr>
          <p:cNvPr id="22" name="Group 4"/>
          <p:cNvGrpSpPr/>
          <p:nvPr/>
        </p:nvGrpSpPr>
        <p:grpSpPr>
          <a:xfrm>
            <a:off x="5571002" y="2822496"/>
            <a:ext cx="3167556" cy="2145896"/>
            <a:chOff x="2966922" y="663478"/>
            <a:chExt cx="2810008" cy="2861194"/>
          </a:xfrm>
        </p:grpSpPr>
        <p:sp>
          <p:nvSpPr>
            <p:cNvPr id="25" name="Rectangle 10"/>
            <p:cNvSpPr/>
            <p:nvPr/>
          </p:nvSpPr>
          <p:spPr>
            <a:xfrm>
              <a:off x="2966922" y="663478"/>
              <a:ext cx="2043783" cy="75507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20000"/>
                </a:spcAft>
                <a:buSzPct val="80000"/>
              </a:pPr>
              <a:r>
                <a:rPr lang="cs-CZ" sz="1400" i="0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natriuretický</a:t>
              </a:r>
              <a:r>
                <a:rPr lang="cs-CZ" sz="1400" i="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peptid typu C</a:t>
              </a:r>
              <a:r>
                <a:rPr lang="de-DE" sz="1400" i="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lang="cs-CZ" sz="1400" i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  <a:p>
              <a:pPr lvl="0" fontAlgn="base">
                <a:spcBef>
                  <a:spcPct val="0"/>
                </a:spcBef>
                <a:spcAft>
                  <a:spcPct val="20000"/>
                </a:spcAft>
                <a:buSzPct val="80000"/>
              </a:pPr>
              <a:r>
                <a:rPr lang="cs-CZ" sz="14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                               </a:t>
              </a:r>
              <a:r>
                <a:rPr lang="de-DE" sz="1400" i="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(</a:t>
              </a:r>
              <a:r>
                <a:rPr lang="cs-CZ" sz="1400" i="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CNP</a:t>
              </a:r>
              <a:r>
                <a:rPr lang="de-DE" sz="1400" i="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)</a:t>
              </a:r>
              <a:endParaRPr lang="en-GB" sz="1400" i="0" spc="-38" dirty="0">
                <a:solidFill>
                  <a:srgbClr val="002060"/>
                </a:solidFill>
                <a:latin typeface="Arial" pitchFamily="34" charset="0"/>
              </a:endParaRPr>
            </a:p>
          </p:txBody>
        </p:sp>
        <p:sp>
          <p:nvSpPr>
            <p:cNvPr id="26" name="Rectangle 289"/>
            <p:cNvSpPr/>
            <p:nvPr/>
          </p:nvSpPr>
          <p:spPr>
            <a:xfrm>
              <a:off x="2966922" y="2416676"/>
              <a:ext cx="2810008" cy="1107996"/>
            </a:xfrm>
            <a:prstGeom prst="rect">
              <a:avLst/>
            </a:prstGeom>
          </p:spPr>
          <p:txBody>
            <a:bodyPr wrap="square" lIns="54000" rIns="2700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ts val="450"/>
                </a:spcAft>
                <a:buClr>
                  <a:schemeClr val="accent1"/>
                </a:buClr>
                <a:buSzPct val="110000"/>
              </a:pPr>
              <a:r>
                <a:rPr lang="cs-CZ" sz="1600" b="0" i="0" dirty="0"/>
                <a:t>vzniká ve</a:t>
              </a:r>
              <a:r>
                <a:rPr lang="en-GB" sz="1600" b="0" i="0" dirty="0"/>
                <a:t> </a:t>
              </a:r>
              <a:r>
                <a:rPr lang="cs-CZ" sz="1600" b="0" i="0" dirty="0"/>
                <a:t>vaskulárních</a:t>
              </a:r>
              <a:r>
                <a:rPr lang="en-GB" sz="1600" b="0" i="0" dirty="0"/>
                <a:t> </a:t>
              </a:r>
              <a:r>
                <a:rPr lang="cs-CZ" sz="1600" b="0" i="0" dirty="0"/>
                <a:t>endoteliálních buňkách</a:t>
              </a:r>
              <a:r>
                <a:rPr lang="en-GB" sz="1600" b="0" i="0" dirty="0"/>
                <a:t> </a:t>
              </a:r>
              <a:r>
                <a:rPr lang="cs-CZ" sz="1600" b="0" i="0" dirty="0"/>
                <a:t> a</a:t>
              </a:r>
              <a:r>
                <a:rPr lang="en-GB" sz="1600" b="0" i="0" dirty="0"/>
                <a:t> </a:t>
              </a:r>
              <a:r>
                <a:rPr lang="cs-CZ" sz="1600" b="0" i="0" dirty="0"/>
                <a:t>centrálním nervovém systému</a:t>
              </a:r>
              <a:r>
                <a:rPr lang="cs-CZ" sz="1600" dirty="0"/>
                <a:t> </a:t>
              </a:r>
              <a:r>
                <a:rPr lang="cs-CZ" sz="1600" b="0" i="0" dirty="0"/>
                <a:t>nezjistitelný v plazmě</a:t>
              </a:r>
            </a:p>
          </p:txBody>
        </p:sp>
        <p:grpSp>
          <p:nvGrpSpPr>
            <p:cNvPr id="28" name="Group 286"/>
            <p:cNvGrpSpPr/>
            <p:nvPr/>
          </p:nvGrpSpPr>
          <p:grpSpPr>
            <a:xfrm>
              <a:off x="3334978" y="1069130"/>
              <a:ext cx="1691797" cy="1441215"/>
              <a:chOff x="2867536" y="957759"/>
              <a:chExt cx="1983801" cy="1689969"/>
            </a:xfrm>
          </p:grpSpPr>
          <p:pic>
            <p:nvPicPr>
              <p:cNvPr id="31" name="Picture 2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2500" b="86250" l="71469" r="98155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393" t="3400" r="788" b="4458"/>
              <a:stretch/>
            </p:blipFill>
            <p:spPr bwMode="auto">
              <a:xfrm>
                <a:off x="2892445" y="985152"/>
                <a:ext cx="1958892" cy="16625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2" name="TextBox 353"/>
              <p:cNvSpPr txBox="1"/>
              <p:nvPr/>
            </p:nvSpPr>
            <p:spPr>
              <a:xfrm>
                <a:off x="2867536" y="957759"/>
                <a:ext cx="338720" cy="2526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450" dirty="0"/>
                  <a:t>NH</a:t>
                </a:r>
                <a:r>
                  <a:rPr lang="en-GB" sz="450" baseline="-25000" dirty="0"/>
                  <a:t>2</a:t>
                </a:r>
              </a:p>
            </p:txBody>
          </p:sp>
          <p:sp>
            <p:nvSpPr>
              <p:cNvPr id="33" name="TextBox 354"/>
              <p:cNvSpPr txBox="1"/>
              <p:nvPr/>
            </p:nvSpPr>
            <p:spPr>
              <a:xfrm>
                <a:off x="3206255" y="1653001"/>
                <a:ext cx="442101" cy="2526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450" dirty="0"/>
                  <a:t>COOH-</a:t>
                </a:r>
                <a:endParaRPr lang="en-GB" sz="450" baseline="-25000" dirty="0"/>
              </a:p>
            </p:txBody>
          </p:sp>
        </p:grpSp>
      </p:grpSp>
      <p:grpSp>
        <p:nvGrpSpPr>
          <p:cNvPr id="34" name="Group 5"/>
          <p:cNvGrpSpPr/>
          <p:nvPr/>
        </p:nvGrpSpPr>
        <p:grpSpPr>
          <a:xfrm>
            <a:off x="2943072" y="2810264"/>
            <a:ext cx="2598644" cy="3142915"/>
            <a:chOff x="6187727" y="651669"/>
            <a:chExt cx="2598644" cy="4190554"/>
          </a:xfrm>
        </p:grpSpPr>
        <p:sp>
          <p:nvSpPr>
            <p:cNvPr id="37" name="Rectangle 35"/>
            <p:cNvSpPr/>
            <p:nvPr/>
          </p:nvSpPr>
          <p:spPr>
            <a:xfrm>
              <a:off x="6346739" y="651669"/>
              <a:ext cx="2164079" cy="755079"/>
            </a:xfrm>
            <a:prstGeom prst="rect">
              <a:avLst/>
            </a:prstGeom>
          </p:spPr>
          <p:txBody>
            <a:bodyPr wrap="none" lIns="27000" rIns="2700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20000"/>
                </a:spcAft>
                <a:buSzPct val="80000"/>
              </a:pPr>
              <a:r>
                <a:rPr lang="cs-CZ" sz="1400" i="0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natriuretický</a:t>
              </a:r>
              <a:r>
                <a:rPr lang="cs-CZ" sz="1400" i="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peptid typu B</a:t>
              </a:r>
              <a:r>
                <a:rPr lang="de-DE" sz="1400" i="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lang="cs-CZ" sz="1400" i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20000"/>
                </a:spcAft>
                <a:buSzPct val="80000"/>
              </a:pPr>
              <a:r>
                <a:rPr lang="cs-CZ" sz="14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                             </a:t>
              </a:r>
              <a:r>
                <a:rPr lang="de-DE" sz="1400" i="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(BNP</a:t>
              </a:r>
              <a:r>
                <a:rPr lang="de-DE" sz="1200" i="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)</a:t>
              </a:r>
              <a:endParaRPr lang="en-GB" sz="1200" i="0" spc="-38" dirty="0">
                <a:solidFill>
                  <a:srgbClr val="002060"/>
                </a:solidFill>
                <a:latin typeface="Arial" pitchFamily="34" charset="0"/>
              </a:endParaRPr>
            </a:p>
          </p:txBody>
        </p:sp>
        <p:sp>
          <p:nvSpPr>
            <p:cNvPr id="38" name="Rectangle 36"/>
            <p:cNvSpPr/>
            <p:nvPr/>
          </p:nvSpPr>
          <p:spPr>
            <a:xfrm>
              <a:off x="6308650" y="2454669"/>
              <a:ext cx="2477721" cy="1107996"/>
            </a:xfrm>
            <a:prstGeom prst="rect">
              <a:avLst/>
            </a:prstGeom>
          </p:spPr>
          <p:txBody>
            <a:bodyPr wrap="square" lIns="54000" rIns="2700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ts val="450"/>
                </a:spcAft>
                <a:buClr>
                  <a:schemeClr val="accent1"/>
                </a:buClr>
                <a:buSzPct val="110000"/>
              </a:pPr>
              <a:r>
                <a:rPr lang="cs-CZ" sz="1600" b="0" i="0" dirty="0"/>
                <a:t>vzniká v tkáních</a:t>
              </a:r>
              <a:r>
                <a:rPr lang="en-GB" sz="1600" b="0" i="0" dirty="0"/>
                <a:t> </a:t>
              </a:r>
              <a:r>
                <a:rPr lang="cs-CZ" sz="1600" b="0" i="0" dirty="0"/>
                <a:t>srdečních síní</a:t>
              </a:r>
              <a:r>
                <a:rPr lang="en-GB" sz="1600" b="0" i="0" dirty="0"/>
                <a:t> </a:t>
              </a:r>
              <a:r>
                <a:rPr lang="cs-CZ" sz="1600" b="0" i="0" dirty="0"/>
                <a:t>a</a:t>
              </a:r>
              <a:r>
                <a:rPr lang="en-GB" sz="1600" b="0" i="0" dirty="0"/>
                <a:t> </a:t>
              </a:r>
              <a:r>
                <a:rPr lang="cs-CZ" sz="1600" b="0" i="0" dirty="0"/>
                <a:t>komor, měřitelný v plazmě</a:t>
              </a:r>
              <a:endParaRPr lang="en-GB" sz="1600" b="0" i="0" dirty="0"/>
            </a:p>
          </p:txBody>
        </p:sp>
        <p:sp>
          <p:nvSpPr>
            <p:cNvPr id="39" name="Rectangle 37"/>
            <p:cNvSpPr/>
            <p:nvPr/>
          </p:nvSpPr>
          <p:spPr>
            <a:xfrm>
              <a:off x="6187727" y="4565224"/>
              <a:ext cx="2141357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11911" indent="-111911" fontAlgn="base">
                <a:spcBef>
                  <a:spcPct val="0"/>
                </a:spcBef>
                <a:spcAft>
                  <a:spcPts val="225"/>
                </a:spcAft>
                <a:buClr>
                  <a:schemeClr val="bg1"/>
                </a:buClr>
                <a:buSzPct val="110000"/>
                <a:buFont typeface="Wingdings" pitchFamily="2" charset="2"/>
                <a:buChar char="§"/>
              </a:pPr>
              <a:endParaRPr lang="en-GB" sz="750" i="1" dirty="0">
                <a:latin typeface="Arial" pitchFamily="34" charset="0"/>
              </a:endParaRPr>
            </a:p>
          </p:txBody>
        </p:sp>
        <p:grpSp>
          <p:nvGrpSpPr>
            <p:cNvPr id="40" name="Group 38"/>
            <p:cNvGrpSpPr/>
            <p:nvPr/>
          </p:nvGrpSpPr>
          <p:grpSpPr>
            <a:xfrm>
              <a:off x="6385083" y="1103821"/>
              <a:ext cx="1973410" cy="1417855"/>
              <a:chOff x="5567181" y="812966"/>
              <a:chExt cx="2314022" cy="1662580"/>
            </a:xfrm>
          </p:grpSpPr>
          <p:pic>
            <p:nvPicPr>
              <p:cNvPr id="44" name="Picture 2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4000" b="94750" l="38680" r="6714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3703" t="3400" r="31992" b="4458"/>
              <a:stretch/>
            </p:blipFill>
            <p:spPr bwMode="auto">
              <a:xfrm>
                <a:off x="5700836" y="812966"/>
                <a:ext cx="2180367" cy="16625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5" name="TextBox 40"/>
              <p:cNvSpPr txBox="1"/>
              <p:nvPr/>
            </p:nvSpPr>
            <p:spPr>
              <a:xfrm>
                <a:off x="5618872" y="812968"/>
                <a:ext cx="338720" cy="2526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450" dirty="0"/>
                  <a:t>NH</a:t>
                </a:r>
                <a:r>
                  <a:rPr lang="en-GB" sz="450" baseline="-25000" dirty="0"/>
                  <a:t>2</a:t>
                </a:r>
              </a:p>
            </p:txBody>
          </p:sp>
          <p:sp>
            <p:nvSpPr>
              <p:cNvPr id="46" name="TextBox 41"/>
              <p:cNvSpPr txBox="1"/>
              <p:nvPr/>
            </p:nvSpPr>
            <p:spPr>
              <a:xfrm>
                <a:off x="5567181" y="2058458"/>
                <a:ext cx="442101" cy="2526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450" dirty="0"/>
                  <a:t>COOH-</a:t>
                </a:r>
                <a:endParaRPr lang="en-GB" sz="450" baseline="-25000" dirty="0"/>
              </a:p>
            </p:txBody>
          </p:sp>
        </p:grpSp>
      </p:grpSp>
      <p:sp>
        <p:nvSpPr>
          <p:cNvPr id="4" name="Obdélník 3"/>
          <p:cNvSpPr/>
          <p:nvPr/>
        </p:nvSpPr>
        <p:spPr>
          <a:xfrm>
            <a:off x="588305" y="4044185"/>
            <a:ext cx="21651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  <a:buClr>
                <a:schemeClr val="accent1"/>
              </a:buClr>
              <a:buSzPct val="110000"/>
            </a:pPr>
            <a:r>
              <a:rPr lang="cs-CZ" sz="1600" b="0" i="0" dirty="0"/>
              <a:t>vzniká v</a:t>
            </a:r>
            <a:r>
              <a:rPr lang="en-GB" sz="1600" b="0" i="0" dirty="0"/>
              <a:t> </a:t>
            </a:r>
            <a:r>
              <a:rPr lang="cs-CZ" sz="1600" b="0" i="0" dirty="0"/>
              <a:t>srdečních síních měřitelný v plazmě</a:t>
            </a:r>
            <a:endParaRPr lang="en-GB" sz="1600" b="0" i="0" dirty="0"/>
          </a:p>
        </p:txBody>
      </p:sp>
      <p:sp>
        <p:nvSpPr>
          <p:cNvPr id="5" name="Obdélník 4"/>
          <p:cNvSpPr/>
          <p:nvPr/>
        </p:nvSpPr>
        <p:spPr>
          <a:xfrm>
            <a:off x="603122" y="1678739"/>
            <a:ext cx="78156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800" b="0" i="0" dirty="0">
                <a:latin typeface="+mn-lt"/>
              </a:rPr>
              <a:t>Srdce působí jako endokrinní žláza, vylučuje </a:t>
            </a:r>
            <a:r>
              <a:rPr lang="cs-CZ" sz="1800" i="0" dirty="0" err="1">
                <a:latin typeface="+mn-lt"/>
              </a:rPr>
              <a:t>natriuretické</a:t>
            </a:r>
            <a:r>
              <a:rPr lang="cs-CZ" sz="1800" i="0" dirty="0">
                <a:latin typeface="+mn-lt"/>
              </a:rPr>
              <a:t> peptidy, které vyvažují</a:t>
            </a:r>
            <a:r>
              <a:rPr lang="cs-CZ" sz="1800" i="0" dirty="0">
                <a:solidFill>
                  <a:srgbClr val="FF0000"/>
                </a:solidFill>
                <a:latin typeface="+mn-lt"/>
              </a:rPr>
              <a:t> </a:t>
            </a:r>
            <a:r>
              <a:rPr lang="cs-CZ" sz="1800" i="0" dirty="0">
                <a:latin typeface="+mn-lt"/>
              </a:rPr>
              <a:t>některé účinky RAAS a sympatiku </a:t>
            </a:r>
            <a:r>
              <a:rPr lang="cs-CZ" sz="1800" b="0" i="0" dirty="0">
                <a:latin typeface="+mn-lt"/>
              </a:rPr>
              <a:t>v reakci na mechanické namáhání</a:t>
            </a:r>
          </a:p>
          <a:p>
            <a:endParaRPr lang="cs-CZ" dirty="0"/>
          </a:p>
          <a:p>
            <a:endParaRPr lang="cs-CZ" sz="1800" b="0" i="0" dirty="0">
              <a:latin typeface="+mn-lt"/>
            </a:endParaRPr>
          </a:p>
        </p:txBody>
      </p:sp>
      <p:pic>
        <p:nvPicPr>
          <p:cNvPr id="30" name="Obrázek 17">
            <a:extLst>
              <a:ext uri="{FF2B5EF4-FFF2-40B4-BE49-F238E27FC236}">
                <a16:creationId xmlns:a16="http://schemas.microsoft.com/office/drawing/2014/main" id="{ECFFCE4D-DBB1-4194-B88F-FFCB15FFF00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7957" y="5976657"/>
            <a:ext cx="548687" cy="475529"/>
          </a:xfrm>
          <a:prstGeom prst="rect">
            <a:avLst/>
          </a:prstGeom>
        </p:spPr>
      </p:pic>
      <p:sp>
        <p:nvSpPr>
          <p:cNvPr id="42" name="TextovéPole 41">
            <a:extLst>
              <a:ext uri="{FF2B5EF4-FFF2-40B4-BE49-F238E27FC236}">
                <a16:creationId xmlns:a16="http://schemas.microsoft.com/office/drawing/2014/main" id="{E85FFDE9-EF93-44D6-86A9-4E03697C69FF}"/>
              </a:ext>
            </a:extLst>
          </p:cNvPr>
          <p:cNvSpPr txBox="1"/>
          <p:nvPr/>
        </p:nvSpPr>
        <p:spPr>
          <a:xfrm>
            <a:off x="-35070" y="1039905"/>
            <a:ext cx="914399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cs-CZ" sz="2400" b="1" dirty="0">
              <a:solidFill>
                <a:srgbClr val="002060"/>
              </a:solidFill>
            </a:endParaRPr>
          </a:p>
        </p:txBody>
      </p:sp>
      <p:sp>
        <p:nvSpPr>
          <p:cNvPr id="43" name="Obdélník 42">
            <a:extLst>
              <a:ext uri="{FF2B5EF4-FFF2-40B4-BE49-F238E27FC236}">
                <a16:creationId xmlns:a16="http://schemas.microsoft.com/office/drawing/2014/main" id="{6A2CB080-A816-4546-BC42-6A865D0BD4C2}"/>
              </a:ext>
            </a:extLst>
          </p:cNvPr>
          <p:cNvSpPr/>
          <p:nvPr/>
        </p:nvSpPr>
        <p:spPr>
          <a:xfrm>
            <a:off x="35071" y="978349"/>
            <a:ext cx="89946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cs-CZ" altLang="cs-CZ" sz="3200" b="1" dirty="0">
                <a:solidFill>
                  <a:srgbClr val="002060"/>
                </a:solidFill>
              </a:rPr>
              <a:t>NATRIURETICKÉ PEPTIDY</a:t>
            </a:r>
          </a:p>
        </p:txBody>
      </p:sp>
    </p:spTree>
    <p:extLst>
      <p:ext uri="{BB962C8B-B14F-4D97-AF65-F5344CB8AC3E}">
        <p14:creationId xmlns:p14="http://schemas.microsoft.com/office/powerpoint/2010/main" val="9735043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oblený obdélník 6"/>
          <p:cNvSpPr/>
          <p:nvPr/>
        </p:nvSpPr>
        <p:spPr>
          <a:xfrm>
            <a:off x="491720" y="2617156"/>
            <a:ext cx="8208912" cy="260744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2000" i="0" dirty="0">
              <a:solidFill>
                <a:schemeClr val="tx2">
                  <a:lumMod val="50000"/>
                </a:schemeClr>
              </a:solidFill>
            </a:endParaRPr>
          </a:p>
          <a:p>
            <a:pPr algn="ctr">
              <a:defRPr/>
            </a:pPr>
            <a:endParaRPr lang="cs-CZ" sz="2000" b="0" i="0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10" name="Group 2"/>
          <p:cNvGrpSpPr/>
          <p:nvPr/>
        </p:nvGrpSpPr>
        <p:grpSpPr>
          <a:xfrm>
            <a:off x="214803" y="2822497"/>
            <a:ext cx="2713690" cy="2089559"/>
            <a:chOff x="342181" y="602616"/>
            <a:chExt cx="2789039" cy="3082372"/>
          </a:xfrm>
        </p:grpSpPr>
        <p:sp>
          <p:nvSpPr>
            <p:cNvPr id="13" name="Rectangle 9"/>
            <p:cNvSpPr/>
            <p:nvPr/>
          </p:nvSpPr>
          <p:spPr>
            <a:xfrm>
              <a:off x="770990" y="602616"/>
              <a:ext cx="2360230" cy="835380"/>
            </a:xfrm>
            <a:prstGeom prst="round1Rect">
              <a:avLst/>
            </a:prstGeom>
          </p:spPr>
          <p:txBody>
            <a:bodyPr wrap="none">
              <a:sp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20000"/>
                </a:spcAft>
                <a:buSzPct val="80000"/>
              </a:pPr>
              <a:r>
                <a:rPr lang="cs-CZ" sz="1400" i="0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natriuretický</a:t>
              </a:r>
              <a:r>
                <a:rPr lang="cs-CZ" sz="1400" i="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peptid typu A</a:t>
              </a:r>
              <a:r>
                <a:rPr lang="de-DE" sz="1400" i="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lang="cs-CZ" sz="1400" i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  <a:p>
              <a:pPr lvl="0" algn="ctr" fontAlgn="base">
                <a:spcBef>
                  <a:spcPct val="0"/>
                </a:spcBef>
                <a:spcAft>
                  <a:spcPct val="20000"/>
                </a:spcAft>
                <a:buSzPct val="80000"/>
              </a:pPr>
              <a:r>
                <a:rPr lang="cs-CZ" sz="14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                              </a:t>
              </a:r>
              <a:r>
                <a:rPr lang="de-DE" sz="1400" i="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(ANP)</a:t>
              </a:r>
              <a:endParaRPr lang="en-GB" sz="1400" i="0" spc="-38" dirty="0">
                <a:solidFill>
                  <a:srgbClr val="002060"/>
                </a:solidFill>
                <a:latin typeface="Arial" pitchFamily="34" charset="0"/>
              </a:endParaRPr>
            </a:p>
          </p:txBody>
        </p:sp>
        <p:sp>
          <p:nvSpPr>
            <p:cNvPr id="14" name="Rectangle 288"/>
            <p:cNvSpPr/>
            <p:nvPr/>
          </p:nvSpPr>
          <p:spPr>
            <a:xfrm>
              <a:off x="342181" y="3078979"/>
              <a:ext cx="2700000" cy="606009"/>
            </a:xfrm>
            <a:prstGeom prst="round1Rect">
              <a:avLst/>
            </a:prstGeom>
          </p:spPr>
          <p:txBody>
            <a:bodyPr wrap="square" lIns="54000" rIns="27000">
              <a:noAutofit/>
            </a:bodyPr>
            <a:lstStyle/>
            <a:p>
              <a:pPr marL="111911" indent="-111911" fontAlgn="base">
                <a:spcBef>
                  <a:spcPct val="0"/>
                </a:spcBef>
                <a:spcAft>
                  <a:spcPts val="450"/>
                </a:spcAft>
                <a:buClr>
                  <a:schemeClr val="accent1"/>
                </a:buClr>
                <a:buSzPct val="110000"/>
                <a:buFont typeface="Wingdings" pitchFamily="2" charset="2"/>
                <a:buChar char="§"/>
              </a:pPr>
              <a:endParaRPr lang="en-GB" sz="900" dirty="0">
                <a:latin typeface="Arial" pitchFamily="34" charset="0"/>
              </a:endParaRPr>
            </a:p>
          </p:txBody>
        </p:sp>
        <p:grpSp>
          <p:nvGrpSpPr>
            <p:cNvPr id="16" name="Group 3"/>
            <p:cNvGrpSpPr/>
            <p:nvPr/>
          </p:nvGrpSpPr>
          <p:grpSpPr>
            <a:xfrm>
              <a:off x="726054" y="1001288"/>
              <a:ext cx="2023167" cy="1529491"/>
              <a:chOff x="535905" y="878209"/>
              <a:chExt cx="2372362" cy="1793481"/>
            </a:xfrm>
          </p:grpSpPr>
          <p:pic>
            <p:nvPicPr>
              <p:cNvPr id="19" name="Picture 2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3750" b="92500" l="1987" r="30376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50" t="3400" r="66158" b="4458"/>
              <a:stretch/>
            </p:blipFill>
            <p:spPr bwMode="auto">
              <a:xfrm>
                <a:off x="701032" y="878209"/>
                <a:ext cx="2207235" cy="1793481"/>
              </a:xfrm>
              <a:prstGeom prst="round1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" name="TextBox 351"/>
              <p:cNvSpPr txBox="1"/>
              <p:nvPr/>
            </p:nvSpPr>
            <p:spPr>
              <a:xfrm>
                <a:off x="588597" y="1072729"/>
                <a:ext cx="345270" cy="252629"/>
              </a:xfrm>
              <a:prstGeom prst="round1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GB" sz="450" dirty="0"/>
                  <a:t>NH</a:t>
                </a:r>
                <a:r>
                  <a:rPr lang="en-GB" sz="450" baseline="-25000" dirty="0"/>
                  <a:t>2</a:t>
                </a:r>
              </a:p>
            </p:txBody>
          </p:sp>
          <p:sp>
            <p:nvSpPr>
              <p:cNvPr id="21" name="TextBox 352"/>
              <p:cNvSpPr txBox="1"/>
              <p:nvPr/>
            </p:nvSpPr>
            <p:spPr>
              <a:xfrm>
                <a:off x="535905" y="2057283"/>
                <a:ext cx="450652" cy="252629"/>
              </a:xfrm>
              <a:prstGeom prst="round1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GB" sz="450" dirty="0"/>
                  <a:t>COOH-</a:t>
                </a:r>
                <a:endParaRPr lang="en-GB" sz="450" baseline="-25000" dirty="0"/>
              </a:p>
            </p:txBody>
          </p:sp>
        </p:grpSp>
      </p:grpSp>
      <p:grpSp>
        <p:nvGrpSpPr>
          <p:cNvPr id="22" name="Group 4"/>
          <p:cNvGrpSpPr/>
          <p:nvPr/>
        </p:nvGrpSpPr>
        <p:grpSpPr>
          <a:xfrm>
            <a:off x="5571002" y="2822496"/>
            <a:ext cx="3167556" cy="2145896"/>
            <a:chOff x="2966922" y="663478"/>
            <a:chExt cx="2810008" cy="2861194"/>
          </a:xfrm>
        </p:grpSpPr>
        <p:sp>
          <p:nvSpPr>
            <p:cNvPr id="25" name="Rectangle 10"/>
            <p:cNvSpPr/>
            <p:nvPr/>
          </p:nvSpPr>
          <p:spPr>
            <a:xfrm>
              <a:off x="2966922" y="663478"/>
              <a:ext cx="2043783" cy="75507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20000"/>
                </a:spcAft>
                <a:buSzPct val="80000"/>
              </a:pPr>
              <a:r>
                <a:rPr lang="cs-CZ" sz="1400" i="0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natriuretický</a:t>
              </a:r>
              <a:r>
                <a:rPr lang="cs-CZ" sz="1400" i="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peptid typu C</a:t>
              </a:r>
              <a:r>
                <a:rPr lang="de-DE" sz="1400" i="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lang="cs-CZ" sz="1400" i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  <a:p>
              <a:pPr lvl="0" fontAlgn="base">
                <a:spcBef>
                  <a:spcPct val="0"/>
                </a:spcBef>
                <a:spcAft>
                  <a:spcPct val="20000"/>
                </a:spcAft>
                <a:buSzPct val="80000"/>
              </a:pPr>
              <a:r>
                <a:rPr lang="cs-CZ" sz="14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                               </a:t>
              </a:r>
              <a:r>
                <a:rPr lang="de-DE" sz="1400" i="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(</a:t>
              </a:r>
              <a:r>
                <a:rPr lang="cs-CZ" sz="1400" i="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CNP</a:t>
              </a:r>
              <a:r>
                <a:rPr lang="de-DE" sz="1400" i="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)</a:t>
              </a:r>
              <a:endParaRPr lang="en-GB" sz="1400" i="0" spc="-38" dirty="0">
                <a:solidFill>
                  <a:srgbClr val="002060"/>
                </a:solidFill>
                <a:latin typeface="Arial" pitchFamily="34" charset="0"/>
              </a:endParaRPr>
            </a:p>
          </p:txBody>
        </p:sp>
        <p:sp>
          <p:nvSpPr>
            <p:cNvPr id="26" name="Rectangle 289"/>
            <p:cNvSpPr/>
            <p:nvPr/>
          </p:nvSpPr>
          <p:spPr>
            <a:xfrm>
              <a:off x="2966922" y="2416676"/>
              <a:ext cx="2810008" cy="1107996"/>
            </a:xfrm>
            <a:prstGeom prst="rect">
              <a:avLst/>
            </a:prstGeom>
          </p:spPr>
          <p:txBody>
            <a:bodyPr wrap="square" lIns="54000" rIns="2700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ts val="450"/>
                </a:spcAft>
                <a:buClr>
                  <a:schemeClr val="accent1"/>
                </a:buClr>
                <a:buSzPct val="110000"/>
              </a:pPr>
              <a:r>
                <a:rPr lang="cs-CZ" sz="1600" b="0" i="0" dirty="0"/>
                <a:t>vzniká ve</a:t>
              </a:r>
              <a:r>
                <a:rPr lang="en-GB" sz="1600" b="0" i="0" dirty="0"/>
                <a:t> </a:t>
              </a:r>
              <a:r>
                <a:rPr lang="cs-CZ" sz="1600" b="0" i="0" dirty="0"/>
                <a:t>vaskulárních</a:t>
              </a:r>
              <a:r>
                <a:rPr lang="en-GB" sz="1600" b="0" i="0" dirty="0"/>
                <a:t> </a:t>
              </a:r>
              <a:r>
                <a:rPr lang="cs-CZ" sz="1600" b="0" i="0" dirty="0"/>
                <a:t>endoteliálních buňkách</a:t>
              </a:r>
              <a:r>
                <a:rPr lang="en-GB" sz="1600" b="0" i="0" dirty="0"/>
                <a:t> </a:t>
              </a:r>
              <a:r>
                <a:rPr lang="cs-CZ" sz="1600" b="0" i="0" dirty="0"/>
                <a:t> a</a:t>
              </a:r>
              <a:r>
                <a:rPr lang="en-GB" sz="1600" b="0" i="0" dirty="0"/>
                <a:t> </a:t>
              </a:r>
              <a:r>
                <a:rPr lang="cs-CZ" sz="1600" b="0" i="0" dirty="0"/>
                <a:t>centrálním nervovém systému</a:t>
              </a:r>
              <a:r>
                <a:rPr lang="cs-CZ" sz="1600" dirty="0"/>
                <a:t> </a:t>
              </a:r>
              <a:r>
                <a:rPr lang="cs-CZ" sz="1600" b="0" i="0" dirty="0"/>
                <a:t>nezjistitelný v plazmě</a:t>
              </a:r>
            </a:p>
          </p:txBody>
        </p:sp>
        <p:grpSp>
          <p:nvGrpSpPr>
            <p:cNvPr id="28" name="Group 286"/>
            <p:cNvGrpSpPr/>
            <p:nvPr/>
          </p:nvGrpSpPr>
          <p:grpSpPr>
            <a:xfrm>
              <a:off x="3334978" y="1069130"/>
              <a:ext cx="1691797" cy="1441215"/>
              <a:chOff x="2867536" y="957759"/>
              <a:chExt cx="1983801" cy="1689969"/>
            </a:xfrm>
          </p:grpSpPr>
          <p:pic>
            <p:nvPicPr>
              <p:cNvPr id="31" name="Picture 2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2500" b="86250" l="71469" r="98155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393" t="3400" r="788" b="4458"/>
              <a:stretch/>
            </p:blipFill>
            <p:spPr bwMode="auto">
              <a:xfrm>
                <a:off x="2892445" y="985152"/>
                <a:ext cx="1958892" cy="16625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2" name="TextBox 353"/>
              <p:cNvSpPr txBox="1"/>
              <p:nvPr/>
            </p:nvSpPr>
            <p:spPr>
              <a:xfrm>
                <a:off x="2867536" y="957759"/>
                <a:ext cx="338720" cy="2526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450" dirty="0"/>
                  <a:t>NH</a:t>
                </a:r>
                <a:r>
                  <a:rPr lang="en-GB" sz="450" baseline="-25000" dirty="0"/>
                  <a:t>2</a:t>
                </a:r>
              </a:p>
            </p:txBody>
          </p:sp>
          <p:sp>
            <p:nvSpPr>
              <p:cNvPr id="33" name="TextBox 354"/>
              <p:cNvSpPr txBox="1"/>
              <p:nvPr/>
            </p:nvSpPr>
            <p:spPr>
              <a:xfrm>
                <a:off x="3206255" y="1653001"/>
                <a:ext cx="442101" cy="2526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450" dirty="0"/>
                  <a:t>COOH-</a:t>
                </a:r>
                <a:endParaRPr lang="en-GB" sz="450" baseline="-25000" dirty="0"/>
              </a:p>
            </p:txBody>
          </p:sp>
        </p:grpSp>
      </p:grpSp>
      <p:grpSp>
        <p:nvGrpSpPr>
          <p:cNvPr id="34" name="Group 5"/>
          <p:cNvGrpSpPr/>
          <p:nvPr/>
        </p:nvGrpSpPr>
        <p:grpSpPr>
          <a:xfrm>
            <a:off x="2943072" y="2810264"/>
            <a:ext cx="2598644" cy="3142915"/>
            <a:chOff x="6187727" y="651669"/>
            <a:chExt cx="2598644" cy="4190554"/>
          </a:xfrm>
        </p:grpSpPr>
        <p:sp>
          <p:nvSpPr>
            <p:cNvPr id="37" name="Rectangle 35"/>
            <p:cNvSpPr/>
            <p:nvPr/>
          </p:nvSpPr>
          <p:spPr>
            <a:xfrm>
              <a:off x="6346739" y="651669"/>
              <a:ext cx="2164079" cy="755079"/>
            </a:xfrm>
            <a:prstGeom prst="rect">
              <a:avLst/>
            </a:prstGeom>
          </p:spPr>
          <p:txBody>
            <a:bodyPr wrap="none" lIns="27000" rIns="2700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20000"/>
                </a:spcAft>
                <a:buSzPct val="80000"/>
              </a:pPr>
              <a:r>
                <a:rPr lang="cs-CZ" sz="1400" i="0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natriuretický</a:t>
              </a:r>
              <a:r>
                <a:rPr lang="cs-CZ" sz="1400" i="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peptid typu B</a:t>
              </a:r>
              <a:r>
                <a:rPr lang="de-DE" sz="1400" i="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lang="cs-CZ" sz="1400" i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20000"/>
                </a:spcAft>
                <a:buSzPct val="80000"/>
              </a:pPr>
              <a:r>
                <a:rPr lang="cs-CZ" sz="14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                             </a:t>
              </a:r>
              <a:r>
                <a:rPr lang="de-DE" sz="1400" i="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(BNP</a:t>
              </a:r>
              <a:r>
                <a:rPr lang="de-DE" sz="1200" i="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)</a:t>
              </a:r>
              <a:endParaRPr lang="en-GB" sz="1200" i="0" spc="-38" dirty="0">
                <a:solidFill>
                  <a:srgbClr val="002060"/>
                </a:solidFill>
                <a:latin typeface="Arial" pitchFamily="34" charset="0"/>
              </a:endParaRPr>
            </a:p>
          </p:txBody>
        </p:sp>
        <p:sp>
          <p:nvSpPr>
            <p:cNvPr id="38" name="Rectangle 36"/>
            <p:cNvSpPr/>
            <p:nvPr/>
          </p:nvSpPr>
          <p:spPr>
            <a:xfrm>
              <a:off x="6308650" y="2454669"/>
              <a:ext cx="2477721" cy="1107996"/>
            </a:xfrm>
            <a:prstGeom prst="rect">
              <a:avLst/>
            </a:prstGeom>
          </p:spPr>
          <p:txBody>
            <a:bodyPr wrap="square" lIns="54000" rIns="2700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ts val="450"/>
                </a:spcAft>
                <a:buClr>
                  <a:schemeClr val="accent1"/>
                </a:buClr>
                <a:buSzPct val="110000"/>
              </a:pPr>
              <a:r>
                <a:rPr lang="cs-CZ" sz="1600" b="0" i="0" dirty="0"/>
                <a:t>vzniká v tkáních</a:t>
              </a:r>
              <a:r>
                <a:rPr lang="en-GB" sz="1600" b="0" i="0" dirty="0"/>
                <a:t> </a:t>
              </a:r>
              <a:r>
                <a:rPr lang="cs-CZ" sz="1600" b="0" i="0" dirty="0"/>
                <a:t>srdečních síní</a:t>
              </a:r>
              <a:r>
                <a:rPr lang="en-GB" sz="1600" b="0" i="0" dirty="0"/>
                <a:t> </a:t>
              </a:r>
              <a:r>
                <a:rPr lang="cs-CZ" sz="1600" b="0" i="0" dirty="0"/>
                <a:t>a</a:t>
              </a:r>
              <a:r>
                <a:rPr lang="en-GB" sz="1600" b="0" i="0" dirty="0"/>
                <a:t> </a:t>
              </a:r>
              <a:r>
                <a:rPr lang="cs-CZ" sz="1600" b="0" i="0" dirty="0"/>
                <a:t>komor, měřitelný v plazmě</a:t>
              </a:r>
              <a:endParaRPr lang="en-GB" sz="1600" b="0" i="0" dirty="0"/>
            </a:p>
          </p:txBody>
        </p:sp>
        <p:sp>
          <p:nvSpPr>
            <p:cNvPr id="39" name="Rectangle 37"/>
            <p:cNvSpPr/>
            <p:nvPr/>
          </p:nvSpPr>
          <p:spPr>
            <a:xfrm>
              <a:off x="6187727" y="4565224"/>
              <a:ext cx="2141357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11911" indent="-111911" fontAlgn="base">
                <a:spcBef>
                  <a:spcPct val="0"/>
                </a:spcBef>
                <a:spcAft>
                  <a:spcPts val="225"/>
                </a:spcAft>
                <a:buClr>
                  <a:schemeClr val="bg1"/>
                </a:buClr>
                <a:buSzPct val="110000"/>
                <a:buFont typeface="Wingdings" pitchFamily="2" charset="2"/>
                <a:buChar char="§"/>
              </a:pPr>
              <a:endParaRPr lang="en-GB" sz="750" i="1" dirty="0">
                <a:latin typeface="Arial" pitchFamily="34" charset="0"/>
              </a:endParaRPr>
            </a:p>
          </p:txBody>
        </p:sp>
        <p:grpSp>
          <p:nvGrpSpPr>
            <p:cNvPr id="40" name="Group 38"/>
            <p:cNvGrpSpPr/>
            <p:nvPr/>
          </p:nvGrpSpPr>
          <p:grpSpPr>
            <a:xfrm>
              <a:off x="6385083" y="1103821"/>
              <a:ext cx="1973410" cy="1417855"/>
              <a:chOff x="5567181" y="812966"/>
              <a:chExt cx="2314022" cy="1662580"/>
            </a:xfrm>
          </p:grpSpPr>
          <p:pic>
            <p:nvPicPr>
              <p:cNvPr id="44" name="Picture 2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4000" b="94750" l="38680" r="6714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3703" t="3400" r="31992" b="4458"/>
              <a:stretch/>
            </p:blipFill>
            <p:spPr bwMode="auto">
              <a:xfrm>
                <a:off x="5700836" y="812966"/>
                <a:ext cx="2180367" cy="16625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5" name="TextBox 40"/>
              <p:cNvSpPr txBox="1"/>
              <p:nvPr/>
            </p:nvSpPr>
            <p:spPr>
              <a:xfrm>
                <a:off x="5618872" y="812968"/>
                <a:ext cx="338720" cy="2526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450" dirty="0"/>
                  <a:t>NH</a:t>
                </a:r>
                <a:r>
                  <a:rPr lang="en-GB" sz="450" baseline="-25000" dirty="0"/>
                  <a:t>2</a:t>
                </a:r>
              </a:p>
            </p:txBody>
          </p:sp>
          <p:sp>
            <p:nvSpPr>
              <p:cNvPr id="46" name="TextBox 41"/>
              <p:cNvSpPr txBox="1"/>
              <p:nvPr/>
            </p:nvSpPr>
            <p:spPr>
              <a:xfrm>
                <a:off x="5567181" y="2058458"/>
                <a:ext cx="442101" cy="2526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450" dirty="0"/>
                  <a:t>COOH-</a:t>
                </a:r>
                <a:endParaRPr lang="en-GB" sz="450" baseline="-25000" dirty="0"/>
              </a:p>
            </p:txBody>
          </p:sp>
        </p:grpSp>
      </p:grpSp>
      <p:sp>
        <p:nvSpPr>
          <p:cNvPr id="4" name="Obdélník 3"/>
          <p:cNvSpPr/>
          <p:nvPr/>
        </p:nvSpPr>
        <p:spPr>
          <a:xfrm>
            <a:off x="588305" y="4044185"/>
            <a:ext cx="21651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  <a:buClr>
                <a:schemeClr val="accent1"/>
              </a:buClr>
              <a:buSzPct val="110000"/>
            </a:pPr>
            <a:r>
              <a:rPr lang="cs-CZ" sz="1600" b="0" i="0" dirty="0"/>
              <a:t>vzniká v</a:t>
            </a:r>
            <a:r>
              <a:rPr lang="en-GB" sz="1600" b="0" i="0" dirty="0"/>
              <a:t> </a:t>
            </a:r>
            <a:r>
              <a:rPr lang="cs-CZ" sz="1600" b="0" i="0" dirty="0"/>
              <a:t>srdečních síních měřitelný v plazmě</a:t>
            </a:r>
            <a:endParaRPr lang="en-GB" sz="1600" b="0" i="0" dirty="0"/>
          </a:p>
        </p:txBody>
      </p:sp>
      <p:sp>
        <p:nvSpPr>
          <p:cNvPr id="5" name="Obdélník 4"/>
          <p:cNvSpPr/>
          <p:nvPr/>
        </p:nvSpPr>
        <p:spPr>
          <a:xfrm>
            <a:off x="603122" y="1678739"/>
            <a:ext cx="78156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800" b="0" i="0" dirty="0">
                <a:latin typeface="+mn-lt"/>
              </a:rPr>
              <a:t>Srdce působí jako endokrinní žláza, vylučuje </a:t>
            </a:r>
            <a:r>
              <a:rPr lang="cs-CZ" sz="1800" i="0" dirty="0" err="1">
                <a:latin typeface="+mn-lt"/>
              </a:rPr>
              <a:t>natriuretické</a:t>
            </a:r>
            <a:r>
              <a:rPr lang="cs-CZ" sz="1800" i="0" dirty="0">
                <a:latin typeface="+mn-lt"/>
              </a:rPr>
              <a:t> peptidy, které vyvažují</a:t>
            </a:r>
            <a:r>
              <a:rPr lang="cs-CZ" sz="1800" i="0" dirty="0">
                <a:solidFill>
                  <a:srgbClr val="FF0000"/>
                </a:solidFill>
                <a:latin typeface="+mn-lt"/>
              </a:rPr>
              <a:t> </a:t>
            </a:r>
            <a:r>
              <a:rPr lang="cs-CZ" sz="1800" i="0" dirty="0">
                <a:latin typeface="+mn-lt"/>
              </a:rPr>
              <a:t>některé účinky RAAS a sympatiku </a:t>
            </a:r>
            <a:r>
              <a:rPr lang="cs-CZ" sz="1800" b="0" i="0" dirty="0">
                <a:latin typeface="+mn-lt"/>
              </a:rPr>
              <a:t>v reakci na mechanické namáhání</a:t>
            </a:r>
          </a:p>
          <a:p>
            <a:endParaRPr lang="cs-CZ" dirty="0"/>
          </a:p>
          <a:p>
            <a:endParaRPr lang="cs-CZ" sz="1800" b="0" i="0" dirty="0">
              <a:latin typeface="+mn-lt"/>
            </a:endParaRPr>
          </a:p>
        </p:txBody>
      </p:sp>
      <p:pic>
        <p:nvPicPr>
          <p:cNvPr id="30" name="Obrázek 17">
            <a:extLst>
              <a:ext uri="{FF2B5EF4-FFF2-40B4-BE49-F238E27FC236}">
                <a16:creationId xmlns:a16="http://schemas.microsoft.com/office/drawing/2014/main" id="{ECFFCE4D-DBB1-4194-B88F-FFCB15FFF00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7957" y="5976657"/>
            <a:ext cx="548687" cy="475529"/>
          </a:xfrm>
          <a:prstGeom prst="rect">
            <a:avLst/>
          </a:prstGeom>
        </p:spPr>
      </p:pic>
      <p:sp>
        <p:nvSpPr>
          <p:cNvPr id="42" name="TextovéPole 41">
            <a:extLst>
              <a:ext uri="{FF2B5EF4-FFF2-40B4-BE49-F238E27FC236}">
                <a16:creationId xmlns:a16="http://schemas.microsoft.com/office/drawing/2014/main" id="{E85FFDE9-EF93-44D6-86A9-4E03697C69FF}"/>
              </a:ext>
            </a:extLst>
          </p:cNvPr>
          <p:cNvSpPr txBox="1"/>
          <p:nvPr/>
        </p:nvSpPr>
        <p:spPr>
          <a:xfrm>
            <a:off x="-35070" y="1039905"/>
            <a:ext cx="914399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cs-CZ" sz="2400" b="1" dirty="0">
              <a:solidFill>
                <a:srgbClr val="002060"/>
              </a:solidFill>
            </a:endParaRPr>
          </a:p>
        </p:txBody>
      </p:sp>
      <p:sp>
        <p:nvSpPr>
          <p:cNvPr id="43" name="Obdélník 42">
            <a:extLst>
              <a:ext uri="{FF2B5EF4-FFF2-40B4-BE49-F238E27FC236}">
                <a16:creationId xmlns:a16="http://schemas.microsoft.com/office/drawing/2014/main" id="{6A2CB080-A816-4546-BC42-6A865D0BD4C2}"/>
              </a:ext>
            </a:extLst>
          </p:cNvPr>
          <p:cNvSpPr/>
          <p:nvPr/>
        </p:nvSpPr>
        <p:spPr>
          <a:xfrm>
            <a:off x="35071" y="978349"/>
            <a:ext cx="89946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cs-CZ" altLang="cs-CZ" sz="3200" b="1" dirty="0">
                <a:solidFill>
                  <a:srgbClr val="002060"/>
                </a:solidFill>
              </a:rPr>
              <a:t>NATRIURETICKÉ PEPTIDY</a:t>
            </a:r>
          </a:p>
        </p:txBody>
      </p:sp>
      <p:sp>
        <p:nvSpPr>
          <p:cNvPr id="35" name="TextBox 57">
            <a:extLst>
              <a:ext uri="{FF2B5EF4-FFF2-40B4-BE49-F238E27FC236}">
                <a16:creationId xmlns:a16="http://schemas.microsoft.com/office/drawing/2014/main" id="{24FDE726-ACDC-4C8E-A44C-B5BA1DB86345}"/>
              </a:ext>
            </a:extLst>
          </p:cNvPr>
          <p:cNvSpPr txBox="1"/>
          <p:nvPr/>
        </p:nvSpPr>
        <p:spPr>
          <a:xfrm>
            <a:off x="2804614" y="5207408"/>
            <a:ext cx="1123010" cy="315463"/>
          </a:xfrm>
          <a:prstGeom prst="rect">
            <a:avLst/>
          </a:prstGeom>
          <a:noFill/>
        </p:spPr>
        <p:txBody>
          <a:bodyPr wrap="square" lIns="68573" tIns="34286" rIns="68573" bIns="34286" rtlCol="0">
            <a:spAutoFit/>
          </a:bodyPr>
          <a:lstStyle/>
          <a:p>
            <a:pPr algn="ctr"/>
            <a:r>
              <a:rPr lang="en-GB" sz="1600" b="1" dirty="0">
                <a:solidFill>
                  <a:srgbClr val="474749"/>
                </a:solidFill>
              </a:rPr>
              <a:t>ANP </a:t>
            </a:r>
            <a:r>
              <a:rPr lang="cs-CZ" sz="1600" b="1" dirty="0">
                <a:solidFill>
                  <a:srgbClr val="474749"/>
                </a:solidFill>
              </a:rPr>
              <a:t>a</a:t>
            </a:r>
            <a:r>
              <a:rPr lang="en-GB" sz="1600" b="1" dirty="0">
                <a:solidFill>
                  <a:srgbClr val="474749"/>
                </a:solidFill>
              </a:rPr>
              <a:t> BNP</a:t>
            </a:r>
          </a:p>
        </p:txBody>
      </p:sp>
      <p:pic>
        <p:nvPicPr>
          <p:cNvPr id="36" name="Picture 80">
            <a:extLst>
              <a:ext uri="{FF2B5EF4-FFF2-40B4-BE49-F238E27FC236}">
                <a16:creationId xmlns:a16="http://schemas.microsoft.com/office/drawing/2014/main" id="{7AA94159-A97B-497B-A6DD-EE45E310311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962" y="4588651"/>
            <a:ext cx="1125652" cy="1341553"/>
          </a:xfrm>
          <a:prstGeom prst="rect">
            <a:avLst/>
          </a:prstGeom>
        </p:spPr>
      </p:pic>
      <p:sp>
        <p:nvSpPr>
          <p:cNvPr id="41" name="TextBox 82">
            <a:extLst>
              <a:ext uri="{FF2B5EF4-FFF2-40B4-BE49-F238E27FC236}">
                <a16:creationId xmlns:a16="http://schemas.microsoft.com/office/drawing/2014/main" id="{673F56D7-1245-4B1E-B914-39CA78DA2291}"/>
              </a:ext>
            </a:extLst>
          </p:cNvPr>
          <p:cNvSpPr txBox="1"/>
          <p:nvPr/>
        </p:nvSpPr>
        <p:spPr>
          <a:xfrm>
            <a:off x="2872921" y="5431131"/>
            <a:ext cx="1595007" cy="315463"/>
          </a:xfrm>
          <a:prstGeom prst="rect">
            <a:avLst/>
          </a:prstGeom>
          <a:noFill/>
        </p:spPr>
        <p:txBody>
          <a:bodyPr wrap="square" lIns="68573" tIns="34286" rIns="68573" bIns="34286" rtlCol="0">
            <a:spAutoFit/>
          </a:bodyPr>
          <a:lstStyle/>
          <a:p>
            <a:pPr algn="ctr"/>
            <a:r>
              <a:rPr lang="cs-CZ" sz="1600" dirty="0" err="1">
                <a:solidFill>
                  <a:srgbClr val="474749"/>
                </a:solidFill>
                <a:latin typeface="+mn-lt"/>
              </a:rPr>
              <a:t>kardiomyocyty</a:t>
            </a:r>
            <a:endParaRPr lang="en-GB" sz="1600" baseline="30000" dirty="0">
              <a:solidFill>
                <a:srgbClr val="474749"/>
              </a:solidFill>
              <a:latin typeface="+mn-lt"/>
            </a:endParaRPr>
          </a:p>
        </p:txBody>
      </p:sp>
      <p:sp>
        <p:nvSpPr>
          <p:cNvPr id="48" name="TextovéPole 47">
            <a:extLst>
              <a:ext uri="{FF2B5EF4-FFF2-40B4-BE49-F238E27FC236}">
                <a16:creationId xmlns:a16="http://schemas.microsoft.com/office/drawing/2014/main" id="{1046E3DE-95AB-4387-8183-220D0AD22897}"/>
              </a:ext>
            </a:extLst>
          </p:cNvPr>
          <p:cNvSpPr txBox="1"/>
          <p:nvPr/>
        </p:nvSpPr>
        <p:spPr>
          <a:xfrm>
            <a:off x="1279758" y="5901408"/>
            <a:ext cx="25249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/>
              <a:t>zvýšené napětí síní a komor</a:t>
            </a:r>
          </a:p>
          <a:p>
            <a:r>
              <a:rPr lang="cs-CZ" sz="1600" dirty="0"/>
              <a:t>       </a:t>
            </a:r>
            <a:r>
              <a:rPr lang="cs-CZ" sz="1600" b="1" dirty="0"/>
              <a:t>dominantní stimulátor</a:t>
            </a:r>
          </a:p>
        </p:txBody>
      </p:sp>
    </p:spTree>
    <p:extLst>
      <p:ext uri="{BB962C8B-B14F-4D97-AF65-F5344CB8AC3E}">
        <p14:creationId xmlns:p14="http://schemas.microsoft.com/office/powerpoint/2010/main" val="26624130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1" r="48630"/>
          <a:stretch/>
        </p:blipFill>
        <p:spPr>
          <a:xfrm>
            <a:off x="0" y="1176667"/>
            <a:ext cx="4572000" cy="4937522"/>
          </a:xfrm>
          <a:prstGeom prst="rect">
            <a:avLst/>
          </a:prstGeom>
        </p:spPr>
      </p:pic>
      <p:pic>
        <p:nvPicPr>
          <p:cNvPr id="6" name="Obrázek 17">
            <a:extLst>
              <a:ext uri="{FF2B5EF4-FFF2-40B4-BE49-F238E27FC236}">
                <a16:creationId xmlns:a16="http://schemas.microsoft.com/office/drawing/2014/main" id="{3623E636-A154-4161-BC71-7103DD1DCB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957" y="5976657"/>
            <a:ext cx="548687" cy="475529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295BEC97-53B5-493A-A9DF-035489E756A9}"/>
              </a:ext>
            </a:extLst>
          </p:cNvPr>
          <p:cNvSpPr txBox="1"/>
          <p:nvPr/>
        </p:nvSpPr>
        <p:spPr>
          <a:xfrm>
            <a:off x="2739195" y="5394674"/>
            <a:ext cx="3283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 </a:t>
            </a:r>
            <a:r>
              <a:rPr lang="cs-CZ" dirty="0" err="1"/>
              <a:t>NTproBNP</a:t>
            </a:r>
            <a:r>
              <a:rPr lang="cs-CZ" dirty="0"/>
              <a:t> riziko</a:t>
            </a:r>
          </a:p>
        </p:txBody>
      </p:sp>
      <p:sp>
        <p:nvSpPr>
          <p:cNvPr id="7" name="Ovál 6">
            <a:extLst>
              <a:ext uri="{FF2B5EF4-FFF2-40B4-BE49-F238E27FC236}">
                <a16:creationId xmlns:a16="http://schemas.microsoft.com/office/drawing/2014/main" id="{060072E4-A1E2-4E0B-A8B4-8F38246D9DA5}"/>
              </a:ext>
            </a:extLst>
          </p:cNvPr>
          <p:cNvSpPr/>
          <p:nvPr/>
        </p:nvSpPr>
        <p:spPr>
          <a:xfrm>
            <a:off x="347957" y="1843009"/>
            <a:ext cx="3466012" cy="454416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1A12AA69-7A8A-48A0-A48E-1F02575B04DA}"/>
              </a:ext>
            </a:extLst>
          </p:cNvPr>
          <p:cNvSpPr/>
          <p:nvPr/>
        </p:nvSpPr>
        <p:spPr>
          <a:xfrm>
            <a:off x="756626" y="1829611"/>
            <a:ext cx="25926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 </a:t>
            </a:r>
            <a:r>
              <a:rPr lang="cs-CZ" dirty="0">
                <a:solidFill>
                  <a:schemeClr val="bg1"/>
                </a:solidFill>
              </a:rPr>
              <a:t>hodnota </a:t>
            </a:r>
            <a:r>
              <a:rPr lang="cs-CZ" dirty="0" err="1">
                <a:solidFill>
                  <a:schemeClr val="bg1"/>
                </a:solidFill>
              </a:rPr>
              <a:t>NTproBNP</a:t>
            </a:r>
            <a:r>
              <a:rPr lang="cs-CZ" dirty="0">
                <a:solidFill>
                  <a:schemeClr val="bg1"/>
                </a:solidFill>
              </a:rPr>
              <a:t> riziko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22B1BC97-4D86-4D96-9A26-4181232F6987}"/>
              </a:ext>
            </a:extLst>
          </p:cNvPr>
          <p:cNvSpPr txBox="1"/>
          <p:nvPr/>
        </p:nvSpPr>
        <p:spPr>
          <a:xfrm>
            <a:off x="21531" y="1192305"/>
            <a:ext cx="9143999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cs-CZ" altLang="cs-CZ" sz="3200" b="1" dirty="0">
                <a:solidFill>
                  <a:srgbClr val="002060"/>
                </a:solidFill>
              </a:rPr>
              <a:t>HODNOTY NT-</a:t>
            </a:r>
            <a:r>
              <a:rPr lang="cs-CZ" altLang="cs-CZ" sz="3200" b="1" dirty="0" err="1">
                <a:solidFill>
                  <a:srgbClr val="002060"/>
                </a:solidFill>
              </a:rPr>
              <a:t>proBNP</a:t>
            </a:r>
            <a:r>
              <a:rPr lang="cs-CZ" altLang="cs-CZ" sz="3200" b="1" dirty="0">
                <a:solidFill>
                  <a:srgbClr val="002060"/>
                </a:solidFill>
              </a:rPr>
              <a:t>, RIZIKO, METAANALÝZA 2014 </a:t>
            </a:r>
          </a:p>
        </p:txBody>
      </p:sp>
    </p:spTree>
    <p:extLst>
      <p:ext uri="{BB962C8B-B14F-4D97-AF65-F5344CB8AC3E}">
        <p14:creationId xmlns:p14="http://schemas.microsoft.com/office/powerpoint/2010/main" val="399337823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682C4C21-082B-4EC7-AE5D-2359BA9465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265" y="5939639"/>
            <a:ext cx="731583" cy="634039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F7586618-71C2-4333-9F8D-C4CD5A5A539D}"/>
              </a:ext>
            </a:extLst>
          </p:cNvPr>
          <p:cNvSpPr txBox="1"/>
          <p:nvPr/>
        </p:nvSpPr>
        <p:spPr>
          <a:xfrm>
            <a:off x="233547" y="4438847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  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C4E80E76-EF0F-4FBE-BC23-5887BE9800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914" y="2424184"/>
            <a:ext cx="703268" cy="1613700"/>
          </a:xfrm>
          <a:prstGeom prst="rect">
            <a:avLst/>
          </a:prstGeom>
        </p:spPr>
      </p:pic>
      <p:sp>
        <p:nvSpPr>
          <p:cNvPr id="5" name="Obdélník: se zakulacenými rohy 4">
            <a:extLst>
              <a:ext uri="{FF2B5EF4-FFF2-40B4-BE49-F238E27FC236}">
                <a16:creationId xmlns:a16="http://schemas.microsoft.com/office/drawing/2014/main" id="{02874FAA-1AFE-4593-BB44-0DDEBC428593}"/>
              </a:ext>
            </a:extLst>
          </p:cNvPr>
          <p:cNvSpPr/>
          <p:nvPr/>
        </p:nvSpPr>
        <p:spPr>
          <a:xfrm>
            <a:off x="1306738" y="2281646"/>
            <a:ext cx="6713197" cy="85724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D411C495-14DD-4A72-87C2-A3A7E66611A3}"/>
              </a:ext>
            </a:extLst>
          </p:cNvPr>
          <p:cNvSpPr/>
          <p:nvPr/>
        </p:nvSpPr>
        <p:spPr>
          <a:xfrm>
            <a:off x="1306738" y="1525188"/>
            <a:ext cx="7497724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/>
              <a:t>         </a:t>
            </a:r>
          </a:p>
          <a:p>
            <a:r>
              <a:rPr lang="cs-CZ" sz="1400" b="1" dirty="0">
                <a:solidFill>
                  <a:srgbClr val="002060"/>
                </a:solidFill>
              </a:rPr>
              <a:t>Troponin T </a:t>
            </a:r>
          </a:p>
          <a:p>
            <a:r>
              <a:rPr lang="cs-CZ" sz="1400" dirty="0">
                <a:solidFill>
                  <a:srgbClr val="002060"/>
                </a:solidFill>
              </a:rPr>
              <a:t>časné určení diagnózy akutního infarktu myokardu (AIM) </a:t>
            </a:r>
          </a:p>
          <a:p>
            <a:endParaRPr lang="cs-CZ" sz="1400" dirty="0">
              <a:solidFill>
                <a:srgbClr val="002060"/>
              </a:solidFill>
            </a:endParaRPr>
          </a:p>
          <a:p>
            <a:r>
              <a:rPr lang="cs-CZ" sz="1400" b="1" dirty="0">
                <a:solidFill>
                  <a:srgbClr val="002060"/>
                </a:solidFill>
              </a:rPr>
              <a:t>NT-</a:t>
            </a:r>
            <a:r>
              <a:rPr lang="cs-CZ" sz="1400" b="1" dirty="0" err="1">
                <a:solidFill>
                  <a:srgbClr val="002060"/>
                </a:solidFill>
              </a:rPr>
              <a:t>ProBNP</a:t>
            </a:r>
            <a:r>
              <a:rPr lang="cs-CZ" sz="1400" b="1" dirty="0">
                <a:solidFill>
                  <a:srgbClr val="002060"/>
                </a:solidFill>
              </a:rPr>
              <a:t> </a:t>
            </a:r>
          </a:p>
          <a:p>
            <a:r>
              <a:rPr lang="cs-CZ" sz="1400" dirty="0">
                <a:solidFill>
                  <a:srgbClr val="002060"/>
                </a:solidFill>
              </a:rPr>
              <a:t>určení diagnózy u pacientů se suspektním srdečním selháním (SS), monitorování pacientů</a:t>
            </a:r>
          </a:p>
          <a:p>
            <a:r>
              <a:rPr lang="cs-CZ" sz="1400" dirty="0">
                <a:solidFill>
                  <a:srgbClr val="002060"/>
                </a:solidFill>
              </a:rPr>
              <a:t>s kompenzovanou dysfunkcí komory a stratifikaci rizika u pacientů s koronárními syndromy </a:t>
            </a:r>
          </a:p>
          <a:p>
            <a:endParaRPr lang="cs-CZ" sz="1200" dirty="0"/>
          </a:p>
          <a:p>
            <a:r>
              <a:rPr lang="cs-CZ" sz="1200" b="1" dirty="0"/>
              <a:t>D-dimer </a:t>
            </a:r>
          </a:p>
          <a:p>
            <a:r>
              <a:rPr lang="cs-CZ" sz="1200" dirty="0"/>
              <a:t>Vyloučení hluboké žilní trombózy a plicní embolie  </a:t>
            </a:r>
          </a:p>
          <a:p>
            <a:endParaRPr lang="cs-CZ" sz="1200" b="1" dirty="0"/>
          </a:p>
          <a:p>
            <a:r>
              <a:rPr lang="cs-CZ" sz="1200" b="1" dirty="0"/>
              <a:t>Myoglobin</a:t>
            </a:r>
            <a:r>
              <a:rPr lang="cs-CZ" sz="1200" dirty="0"/>
              <a:t> </a:t>
            </a:r>
          </a:p>
          <a:p>
            <a:r>
              <a:rPr lang="cs-CZ" sz="1200" dirty="0"/>
              <a:t>Časný marker poškození myokardu napomáhající při diagnostice akutního koronárního syndromu a infarktu myokardu</a:t>
            </a:r>
          </a:p>
          <a:p>
            <a:endParaRPr lang="cs-CZ" sz="1200" b="1" dirty="0"/>
          </a:p>
          <a:p>
            <a:r>
              <a:rPr lang="cs-CZ" sz="1200" b="1" dirty="0"/>
              <a:t>CK-MB </a:t>
            </a:r>
          </a:p>
          <a:p>
            <a:r>
              <a:rPr lang="cs-CZ" sz="1200" dirty="0"/>
              <a:t>Diagnostika akutního koronárního syndromu a infarktu myokardu, vyhodnocení opakovaného infarktu  </a:t>
            </a:r>
          </a:p>
          <a:p>
            <a:r>
              <a:rPr lang="cs-CZ" dirty="0"/>
              <a:t> 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999FFF88-3AF7-4018-AE96-BA40DC7F4282}"/>
              </a:ext>
            </a:extLst>
          </p:cNvPr>
          <p:cNvSpPr txBox="1"/>
          <p:nvPr/>
        </p:nvSpPr>
        <p:spPr>
          <a:xfrm flipH="1">
            <a:off x="1451850" y="5079563"/>
            <a:ext cx="56693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V současné době není hrazeno zdravotními pojišťovnami.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E8A4B7EE-13F8-4FF3-AB2E-ACDD218F97E2}"/>
              </a:ext>
            </a:extLst>
          </p:cNvPr>
          <p:cNvSpPr txBox="1"/>
          <p:nvPr/>
        </p:nvSpPr>
        <p:spPr>
          <a:xfrm>
            <a:off x="21531" y="1192305"/>
            <a:ext cx="9143999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cs-CZ" altLang="cs-CZ" sz="3200" b="1" kern="0" dirty="0">
                <a:solidFill>
                  <a:srgbClr val="002060"/>
                </a:solidFill>
                <a:cs typeface="Arial" panose="020B0604020202020204" pitchFamily="34" charset="0"/>
              </a:rPr>
              <a:t>COBAS h 232 ROCHE, KARDIÁLNÍ MARKERY</a:t>
            </a:r>
          </a:p>
        </p:txBody>
      </p:sp>
    </p:spTree>
    <p:extLst>
      <p:ext uri="{BB962C8B-B14F-4D97-AF65-F5344CB8AC3E}">
        <p14:creationId xmlns:p14="http://schemas.microsoft.com/office/powerpoint/2010/main" val="30431225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629720"/>
            <a:ext cx="8708571" cy="687245"/>
          </a:xfrm>
        </p:spPr>
        <p:txBody>
          <a:bodyPr>
            <a:normAutofit fontScale="90000"/>
          </a:bodyPr>
          <a:lstStyle/>
          <a:p>
            <a:r>
              <a:rPr lang="cs-CZ" dirty="0" err="1">
                <a:latin typeface="Imago" charset="0"/>
                <a:ea typeface="ヒラギノ角ゴ Pro W3" charset="0"/>
              </a:rPr>
              <a:t>cobas</a:t>
            </a:r>
            <a:r>
              <a:rPr lang="cs-CZ" dirty="0">
                <a:latin typeface="Imago" charset="0"/>
                <a:ea typeface="ヒラギノ角ゴ Pro W3" charset="0"/>
              </a:rPr>
              <a:t> h 232 </a:t>
            </a:r>
            <a:r>
              <a:rPr lang="cs-CZ" sz="2175" i="1" dirty="0">
                <a:latin typeface="Minion Italic" charset="0"/>
                <a:ea typeface="ヒラギノ角ゴ Pro W3" charset="0"/>
              </a:rPr>
              <a:t>Analyzátor pro stanovení kardiálních markerů a D-dimerů</a:t>
            </a:r>
            <a:endParaRPr lang="en-US" sz="2175" dirty="0"/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3454685" y="2336609"/>
            <a:ext cx="4222679" cy="2045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50000"/>
              </a:spcBef>
              <a:buClr>
                <a:srgbClr val="0073B4"/>
              </a:buClr>
              <a:buChar char="•"/>
              <a:defRPr>
                <a:solidFill>
                  <a:schemeClr val="tx1"/>
                </a:solidFill>
                <a:latin typeface="Imago" panose="02000500060000020004" pitchFamily="2" charset="0"/>
              </a:defRPr>
            </a:lvl1pPr>
            <a:lvl2pPr marL="742950" indent="-285750">
              <a:spcBef>
                <a:spcPct val="20000"/>
              </a:spcBef>
              <a:buClr>
                <a:srgbClr val="0073B4"/>
              </a:buClr>
              <a:buChar char="-"/>
              <a:defRPr>
                <a:solidFill>
                  <a:schemeClr val="tx1"/>
                </a:solidFill>
                <a:latin typeface="Imago" panose="02000500060000020004" pitchFamily="2" charset="0"/>
              </a:defRPr>
            </a:lvl2pPr>
            <a:lvl3pPr marL="1143000" indent="-228600">
              <a:spcBef>
                <a:spcPct val="20000"/>
              </a:spcBef>
              <a:buClr>
                <a:srgbClr val="0073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Imago" panose="02000500060000020004" pitchFamily="2" charset="0"/>
              </a:defRPr>
            </a:lvl3pPr>
            <a:lvl4pPr marL="1600200" indent="-228600">
              <a:spcBef>
                <a:spcPct val="20000"/>
              </a:spcBef>
              <a:buClr>
                <a:srgbClr val="0073B4"/>
              </a:buClr>
              <a:buChar char="o"/>
              <a:defRPr>
                <a:solidFill>
                  <a:schemeClr val="tx1"/>
                </a:solidFill>
                <a:latin typeface="Imago" panose="02000500060000020004" pitchFamily="2" charset="0"/>
              </a:defRPr>
            </a:lvl4pPr>
            <a:lvl5pPr marL="2057400" indent="-228600">
              <a:spcBef>
                <a:spcPct val="20000"/>
              </a:spcBef>
              <a:buClr>
                <a:srgbClr val="0073B4"/>
              </a:buClr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Imago" panose="02000500060000020004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3B4"/>
              </a:buClr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Imago" panose="02000500060000020004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3B4"/>
              </a:buClr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Imago" panose="02000500060000020004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3B4"/>
              </a:buClr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Imago" panose="02000500060000020004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3B4"/>
              </a:buClr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Imago" panose="02000500060000020004" pitchFamily="2" charset="0"/>
              </a:defRPr>
            </a:lvl9pPr>
          </a:lstStyle>
          <a:p>
            <a:pPr marL="214313" indent="-214313" eaLnBrk="0" fontAlgn="base" hangingPunct="0">
              <a:spcAft>
                <a:spcPct val="0"/>
              </a:spcAft>
              <a:buClrTx/>
            </a:pPr>
            <a:endParaRPr lang="cs-CZ" altLang="en-US" sz="1108" dirty="0">
              <a:solidFill>
                <a:srgbClr val="000000"/>
              </a:solidFill>
              <a:latin typeface="Imago Book"/>
            </a:endParaRPr>
          </a:p>
          <a:p>
            <a:pPr marL="214313" indent="-214313" eaLnBrk="0" fontAlgn="base" hangingPunct="0">
              <a:spcAft>
                <a:spcPct val="0"/>
              </a:spcAft>
              <a:buClrTx/>
            </a:pPr>
            <a:endParaRPr lang="en-US" altLang="en-US" sz="1108" dirty="0">
              <a:solidFill>
                <a:srgbClr val="000000"/>
              </a:solidFill>
              <a:latin typeface="Imago Book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438"/>
          <a:stretch/>
        </p:blipFill>
        <p:spPr bwMode="auto">
          <a:xfrm>
            <a:off x="627971" y="2292924"/>
            <a:ext cx="1398656" cy="2509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DBFD705A-98D3-4006-991A-9B6830332BA3}"/>
              </a:ext>
            </a:extLst>
          </p:cNvPr>
          <p:cNvSpPr txBox="1"/>
          <p:nvPr/>
        </p:nvSpPr>
        <p:spPr>
          <a:xfrm>
            <a:off x="3145589" y="2539082"/>
            <a:ext cx="4276666" cy="2689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cs-CZ" sz="1350" dirty="0">
                <a:solidFill>
                  <a:srgbClr val="000000"/>
                </a:solidFill>
                <a:latin typeface="Imago" panose="02000500060000020004" pitchFamily="2" charset="0"/>
              </a:rPr>
              <a:t>Vzorky: </a:t>
            </a:r>
            <a:r>
              <a:rPr lang="cs-CZ" sz="1350" dirty="0" err="1">
                <a:solidFill>
                  <a:srgbClr val="000000"/>
                </a:solidFill>
                <a:latin typeface="Imago" panose="02000500060000020004" pitchFamily="2" charset="0"/>
              </a:rPr>
              <a:t>heparinizovaná</a:t>
            </a:r>
            <a:r>
              <a:rPr lang="cs-CZ" sz="1350" dirty="0">
                <a:solidFill>
                  <a:srgbClr val="000000"/>
                </a:solidFill>
                <a:latin typeface="Imago" panose="02000500060000020004" pitchFamily="2" charset="0"/>
              </a:rPr>
              <a:t> plná krev, 150 µl</a:t>
            </a:r>
          </a:p>
          <a:p>
            <a:pPr marL="214313" indent="-214313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cs-CZ" sz="1350" b="1" dirty="0">
                <a:solidFill>
                  <a:srgbClr val="000000"/>
                </a:solidFill>
                <a:latin typeface="Imago" panose="02000500060000020004" pitchFamily="2" charset="0"/>
              </a:rPr>
              <a:t>Výsledky do 12 minut </a:t>
            </a:r>
            <a:br>
              <a:rPr lang="cs-CZ" sz="1350" dirty="0">
                <a:solidFill>
                  <a:srgbClr val="000000"/>
                </a:solidFill>
                <a:latin typeface="Imago" panose="02000500060000020004" pitchFamily="2" charset="0"/>
              </a:rPr>
            </a:br>
            <a:r>
              <a:rPr lang="cs-CZ" sz="1350" dirty="0">
                <a:solidFill>
                  <a:srgbClr val="000000"/>
                </a:solidFill>
                <a:latin typeface="Imago" panose="02000500060000020004" pitchFamily="2" charset="0"/>
              </a:rPr>
              <a:t>(v závislosti na zvoleném parametru)</a:t>
            </a:r>
          </a:p>
          <a:p>
            <a:pPr marL="214313" indent="-214313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cs-CZ" sz="1350" dirty="0">
                <a:solidFill>
                  <a:srgbClr val="000000"/>
                </a:solidFill>
                <a:latin typeface="Imago" panose="02000500060000020004" pitchFamily="2" charset="0"/>
              </a:rPr>
              <a:t>Bezúdržbový, jednoduchá obsluha</a:t>
            </a:r>
          </a:p>
          <a:p>
            <a:pPr marL="214313" indent="-214313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cs-CZ" sz="1350" dirty="0">
                <a:solidFill>
                  <a:srgbClr val="000000"/>
                </a:solidFill>
                <a:latin typeface="Imago" panose="02000500060000020004" pitchFamily="2" charset="0"/>
              </a:rPr>
              <a:t>Barevný dotykový displej v českém jazyce</a:t>
            </a:r>
          </a:p>
          <a:p>
            <a:pPr marL="214313" indent="-214313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cs-CZ" sz="1350" dirty="0">
                <a:solidFill>
                  <a:srgbClr val="000000"/>
                </a:solidFill>
                <a:latin typeface="Imago" panose="02000500060000020004" pitchFamily="2" charset="0"/>
              </a:rPr>
              <a:t>Kapacita paměti 2000 výsledků</a:t>
            </a:r>
          </a:p>
          <a:p>
            <a:pPr marL="214313" indent="-214313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cs-CZ" sz="1350" dirty="0">
                <a:solidFill>
                  <a:srgbClr val="000000"/>
                </a:solidFill>
                <a:latin typeface="Imago" panose="02000500060000020004" pitchFamily="2" charset="0"/>
              </a:rPr>
              <a:t>Vestavěná čtečka čárových kódů</a:t>
            </a:r>
          </a:p>
          <a:p>
            <a:pPr marL="214313" indent="-214313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cs-CZ" sz="1350" dirty="0">
                <a:solidFill>
                  <a:srgbClr val="000000"/>
                </a:solidFill>
                <a:latin typeface="Imago" panose="02000500060000020004" pitchFamily="2" charset="0"/>
              </a:rPr>
              <a:t>Baterie/síťový adaptér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de-DE" sz="1350" dirty="0">
              <a:solidFill>
                <a:srgbClr val="000000"/>
              </a:solidFill>
              <a:latin typeface="Imago" panose="02000500060000020004" pitchFamily="2" charset="0"/>
            </a:endParaRPr>
          </a:p>
        </p:txBody>
      </p:sp>
      <p:pic>
        <p:nvPicPr>
          <p:cNvPr id="8" name="Obrázek 17">
            <a:extLst>
              <a:ext uri="{FF2B5EF4-FFF2-40B4-BE49-F238E27FC236}">
                <a16:creationId xmlns:a16="http://schemas.microsoft.com/office/drawing/2014/main" id="{ECFFCE4D-DBB1-4194-B88F-FFCB15FFF0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957" y="5976657"/>
            <a:ext cx="548687" cy="475529"/>
          </a:xfrm>
          <a:prstGeom prst="rect">
            <a:avLst/>
          </a:prstGeom>
        </p:spPr>
      </p:pic>
      <p:sp>
        <p:nvSpPr>
          <p:cNvPr id="10" name="Obdélník: se zakulacenými rohy 9">
            <a:extLst>
              <a:ext uri="{FF2B5EF4-FFF2-40B4-BE49-F238E27FC236}">
                <a16:creationId xmlns:a16="http://schemas.microsoft.com/office/drawing/2014/main" id="{5BD30E65-418A-4FD4-A3A6-41495483DBD4}"/>
              </a:ext>
            </a:extLst>
          </p:cNvPr>
          <p:cNvSpPr/>
          <p:nvPr/>
        </p:nvSpPr>
        <p:spPr>
          <a:xfrm>
            <a:off x="1274592" y="5118872"/>
            <a:ext cx="7059511" cy="11865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7AE8D843-2E5E-4020-BBFE-6CCCEF845490}"/>
              </a:ext>
            </a:extLst>
          </p:cNvPr>
          <p:cNvSpPr txBox="1"/>
          <p:nvPr/>
        </p:nvSpPr>
        <p:spPr>
          <a:xfrm>
            <a:off x="729375" y="5162073"/>
            <a:ext cx="80666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2060"/>
                </a:solidFill>
              </a:rPr>
              <a:t>	  Odhad ceny  metodou POC </a:t>
            </a:r>
            <a:r>
              <a:rPr lang="cs-CZ" dirty="0" err="1">
                <a:solidFill>
                  <a:srgbClr val="002060"/>
                </a:solidFill>
              </a:rPr>
              <a:t>cobas</a:t>
            </a:r>
            <a:r>
              <a:rPr lang="cs-CZ" dirty="0">
                <a:solidFill>
                  <a:srgbClr val="002060"/>
                </a:solidFill>
              </a:rPr>
              <a:t> h 232  -  testovací proužek……..630,00</a:t>
            </a:r>
          </a:p>
          <a:p>
            <a:r>
              <a:rPr lang="cs-CZ" dirty="0">
                <a:solidFill>
                  <a:srgbClr val="002060"/>
                </a:solidFill>
              </a:rPr>
              <a:t>                                                                                      pipeta………………………   39,00</a:t>
            </a:r>
          </a:p>
          <a:p>
            <a:r>
              <a:rPr lang="cs-CZ" dirty="0">
                <a:solidFill>
                  <a:srgbClr val="002060"/>
                </a:solidFill>
              </a:rPr>
              <a:t> </a:t>
            </a:r>
            <a:r>
              <a:rPr lang="cs-CZ" b="1" i="1" dirty="0">
                <a:solidFill>
                  <a:schemeClr val="bg1">
                    <a:lumMod val="95000"/>
                  </a:schemeClr>
                </a:solidFill>
              </a:rPr>
              <a:t>                                                                                     </a:t>
            </a:r>
            <a:r>
              <a:rPr lang="cs-CZ" dirty="0">
                <a:solidFill>
                  <a:srgbClr val="002060"/>
                </a:solidFill>
              </a:rPr>
              <a:t>kontrolní testy ……….. 120,00</a:t>
            </a:r>
          </a:p>
          <a:p>
            <a:r>
              <a:rPr lang="cs-CZ" dirty="0">
                <a:solidFill>
                  <a:srgbClr val="002060"/>
                </a:solidFill>
              </a:rPr>
              <a:t>   	</a:t>
            </a:r>
            <a:endParaRPr lang="cs-CZ" sz="1600" dirty="0"/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9E0D8346-B39B-47F3-ADEB-FFF4EEB94A28}"/>
              </a:ext>
            </a:extLst>
          </p:cNvPr>
          <p:cNvSpPr txBox="1"/>
          <p:nvPr/>
        </p:nvSpPr>
        <p:spPr>
          <a:xfrm>
            <a:off x="21531" y="1192305"/>
            <a:ext cx="9143999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cs-CZ" altLang="cs-CZ" sz="3200" b="1" dirty="0">
                <a:solidFill>
                  <a:srgbClr val="002060"/>
                </a:solidFill>
              </a:rPr>
              <a:t>KLINICKÉ VYUŽITÍ NATRIURETICKÝCH PEPTIDŮ </a:t>
            </a:r>
          </a:p>
        </p:txBody>
      </p:sp>
    </p:spTree>
    <p:extLst>
      <p:ext uri="{BB962C8B-B14F-4D97-AF65-F5344CB8AC3E}">
        <p14:creationId xmlns:p14="http://schemas.microsoft.com/office/powerpoint/2010/main" val="2743112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6098FEF2-5EC4-46C5-A30F-8071B29EC217}"/>
              </a:ext>
            </a:extLst>
          </p:cNvPr>
          <p:cNvSpPr txBox="1"/>
          <p:nvPr/>
        </p:nvSpPr>
        <p:spPr>
          <a:xfrm flipH="1">
            <a:off x="6951615" y="6548846"/>
            <a:ext cx="24188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/>
              <a:t>2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682C4C21-082B-4EC7-AE5D-2359BA9465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08" y="6037917"/>
            <a:ext cx="731583" cy="634039"/>
          </a:xfrm>
          <a:prstGeom prst="rect">
            <a:avLst/>
          </a:prstGeom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C798CBA9-C3E4-44F7-BF23-C91433B16915}"/>
              </a:ext>
            </a:extLst>
          </p:cNvPr>
          <p:cNvSpPr/>
          <p:nvPr/>
        </p:nvSpPr>
        <p:spPr>
          <a:xfrm>
            <a:off x="0" y="1006167"/>
            <a:ext cx="9144000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ctr" defTabSz="914400">
              <a:defRPr/>
            </a:pPr>
            <a:endParaRPr lang="cs-CZ" altLang="cs-CZ" sz="3200" b="1" kern="0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41CDDFAB-7920-4472-9EBD-3A28E5F165DB}"/>
              </a:ext>
            </a:extLst>
          </p:cNvPr>
          <p:cNvSpPr/>
          <p:nvPr/>
        </p:nvSpPr>
        <p:spPr>
          <a:xfrm>
            <a:off x="2286000" y="-91064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 dirty="0"/>
          </a:p>
          <a:p>
            <a:endParaRPr lang="cs-CZ" dirty="0"/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80A6A1B1-4317-4681-B0A0-78FDBA8DF3CB}"/>
              </a:ext>
            </a:extLst>
          </p:cNvPr>
          <p:cNvSpPr/>
          <p:nvPr/>
        </p:nvSpPr>
        <p:spPr>
          <a:xfrm>
            <a:off x="1513707" y="532863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br>
              <a:rPr lang="cs-CZ" dirty="0"/>
            </a:b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1149790" y="5920428"/>
            <a:ext cx="799421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900" dirty="0"/>
              <a:t>1. </a:t>
            </a:r>
            <a:r>
              <a:rPr lang="cs-CZ" sz="900" dirty="0" err="1"/>
              <a:t>Januzzi</a:t>
            </a:r>
            <a:r>
              <a:rPr lang="cs-CZ" sz="900" dirty="0"/>
              <a:t> JL, van </a:t>
            </a:r>
            <a:r>
              <a:rPr lang="cs-CZ" sz="900" dirty="0" err="1"/>
              <a:t>Kimmenade</a:t>
            </a:r>
            <a:r>
              <a:rPr lang="cs-CZ" sz="900" dirty="0"/>
              <a:t> R, </a:t>
            </a:r>
            <a:r>
              <a:rPr lang="cs-CZ" sz="900" dirty="0" err="1"/>
              <a:t>Lainchbury</a:t>
            </a:r>
            <a:r>
              <a:rPr lang="cs-CZ" sz="900" dirty="0"/>
              <a:t> J: NT-</a:t>
            </a:r>
            <a:r>
              <a:rPr lang="cs-CZ" sz="900" dirty="0" err="1"/>
              <a:t>proBNP</a:t>
            </a:r>
            <a:r>
              <a:rPr lang="cs-CZ" sz="900" dirty="0"/>
              <a:t> </a:t>
            </a:r>
            <a:r>
              <a:rPr lang="cs-CZ" sz="900" dirty="0" err="1"/>
              <a:t>testing</a:t>
            </a:r>
            <a:r>
              <a:rPr lang="cs-CZ" sz="900" dirty="0"/>
              <a:t> </a:t>
            </a:r>
            <a:r>
              <a:rPr lang="cs-CZ" sz="900" dirty="0" err="1"/>
              <a:t>for</a:t>
            </a:r>
            <a:r>
              <a:rPr lang="cs-CZ" sz="900" dirty="0"/>
              <a:t> </a:t>
            </a:r>
            <a:r>
              <a:rPr lang="cs-CZ" sz="900" dirty="0" err="1"/>
              <a:t>diagnosis</a:t>
            </a:r>
            <a:r>
              <a:rPr lang="cs-CZ" sz="900" dirty="0"/>
              <a:t> and </a:t>
            </a:r>
            <a:r>
              <a:rPr lang="cs-CZ" sz="900" dirty="0" err="1"/>
              <a:t>short</a:t>
            </a:r>
            <a:r>
              <a:rPr lang="cs-CZ" sz="900" dirty="0"/>
              <a:t>-term </a:t>
            </a:r>
            <a:r>
              <a:rPr lang="cs-CZ" sz="900" dirty="0" err="1"/>
              <a:t>prognosis</a:t>
            </a:r>
            <a:r>
              <a:rPr lang="cs-CZ" sz="900" dirty="0"/>
              <a:t> in </a:t>
            </a:r>
            <a:r>
              <a:rPr lang="cs-CZ" sz="900" dirty="0" err="1"/>
              <a:t>acute</a:t>
            </a:r>
            <a:r>
              <a:rPr lang="cs-CZ" sz="900" dirty="0"/>
              <a:t> </a:t>
            </a:r>
            <a:r>
              <a:rPr lang="cs-CZ" sz="900" dirty="0" err="1"/>
              <a:t>destabilized</a:t>
            </a:r>
            <a:r>
              <a:rPr lang="cs-CZ" sz="900" dirty="0"/>
              <a:t> </a:t>
            </a:r>
            <a:r>
              <a:rPr lang="cs-CZ" sz="900" dirty="0" err="1"/>
              <a:t>heart</a:t>
            </a:r>
            <a:r>
              <a:rPr lang="cs-CZ" sz="900" dirty="0"/>
              <a:t> </a:t>
            </a:r>
            <a:r>
              <a:rPr lang="cs-CZ" sz="900" dirty="0" err="1"/>
              <a:t>failure</a:t>
            </a:r>
            <a:r>
              <a:rPr lang="cs-CZ" sz="900" dirty="0"/>
              <a:t>: </a:t>
            </a:r>
            <a:r>
              <a:rPr lang="cs-CZ" sz="900" dirty="0" err="1"/>
              <a:t>an</a:t>
            </a:r>
            <a:r>
              <a:rPr lang="cs-CZ" sz="900" dirty="0"/>
              <a:t> </a:t>
            </a:r>
            <a:r>
              <a:rPr lang="cs-CZ" sz="900" dirty="0" err="1"/>
              <a:t>international</a:t>
            </a:r>
            <a:r>
              <a:rPr lang="cs-CZ" sz="900" dirty="0"/>
              <a:t> </a:t>
            </a:r>
            <a:r>
              <a:rPr lang="cs-CZ" sz="900" dirty="0" err="1"/>
              <a:t>pooled</a:t>
            </a:r>
            <a:r>
              <a:rPr lang="cs-CZ" sz="900" dirty="0"/>
              <a:t> </a:t>
            </a:r>
            <a:r>
              <a:rPr lang="cs-CZ" sz="900" dirty="0" err="1"/>
              <a:t>analysis</a:t>
            </a:r>
            <a:r>
              <a:rPr lang="cs-CZ" sz="900" dirty="0"/>
              <a:t> </a:t>
            </a:r>
            <a:r>
              <a:rPr lang="cs-CZ" sz="900" dirty="0" err="1"/>
              <a:t>of</a:t>
            </a:r>
            <a:r>
              <a:rPr lang="cs-CZ" sz="900" dirty="0"/>
              <a:t> 1,256 </a:t>
            </a:r>
            <a:r>
              <a:rPr lang="cs-CZ" sz="900" dirty="0" err="1"/>
              <a:t>patients</a:t>
            </a:r>
            <a:r>
              <a:rPr lang="cs-CZ" sz="900" dirty="0"/>
              <a:t>; </a:t>
            </a:r>
            <a:r>
              <a:rPr lang="cs-CZ" sz="900" dirty="0" err="1"/>
              <a:t>The</a:t>
            </a:r>
            <a:r>
              <a:rPr lang="cs-CZ" sz="900" dirty="0"/>
              <a:t> International </a:t>
            </a:r>
            <a:r>
              <a:rPr lang="cs-CZ" sz="900" dirty="0" err="1"/>
              <a:t>Collaborative</a:t>
            </a:r>
            <a:r>
              <a:rPr lang="cs-CZ" sz="900" dirty="0"/>
              <a:t> </a:t>
            </a:r>
            <a:r>
              <a:rPr lang="cs-CZ" sz="900" dirty="0" err="1"/>
              <a:t>of</a:t>
            </a:r>
            <a:r>
              <a:rPr lang="cs-CZ" sz="900" dirty="0"/>
              <a:t> NT-</a:t>
            </a:r>
            <a:r>
              <a:rPr lang="cs-CZ" sz="900" dirty="0" err="1"/>
              <a:t>proBNP</a:t>
            </a:r>
            <a:r>
              <a:rPr lang="cs-CZ" sz="900" dirty="0"/>
              <a:t> Study. Eur </a:t>
            </a:r>
            <a:r>
              <a:rPr lang="cs-CZ" sz="900" dirty="0" err="1"/>
              <a:t>Heart</a:t>
            </a:r>
            <a:r>
              <a:rPr lang="cs-CZ" sz="900" dirty="0"/>
              <a:t> J 2006;27:330-337</a:t>
            </a:r>
          </a:p>
          <a:p>
            <a:r>
              <a:rPr lang="cs-CZ" sz="900" dirty="0"/>
              <a:t>2. van </a:t>
            </a:r>
            <a:r>
              <a:rPr lang="cs-CZ" sz="900" dirty="0" err="1"/>
              <a:t>Kimmenade</a:t>
            </a:r>
            <a:r>
              <a:rPr lang="cs-CZ" sz="900" dirty="0"/>
              <a:t> R, Pinto YM, </a:t>
            </a:r>
            <a:r>
              <a:rPr lang="cs-CZ" sz="900" dirty="0" err="1"/>
              <a:t>Bayes-Genis</a:t>
            </a:r>
            <a:r>
              <a:rPr lang="cs-CZ" sz="900" dirty="0"/>
              <a:t> A: </a:t>
            </a:r>
            <a:r>
              <a:rPr lang="cs-CZ" sz="900" dirty="0" err="1"/>
              <a:t>Usefulness</a:t>
            </a:r>
            <a:r>
              <a:rPr lang="cs-CZ" sz="900" dirty="0"/>
              <a:t> </a:t>
            </a:r>
            <a:r>
              <a:rPr lang="cs-CZ" sz="900" dirty="0" err="1"/>
              <a:t>of</a:t>
            </a:r>
            <a:r>
              <a:rPr lang="cs-CZ" sz="900" dirty="0"/>
              <a:t> </a:t>
            </a:r>
            <a:r>
              <a:rPr lang="cs-CZ" sz="900" dirty="0" err="1"/>
              <a:t>intermediate</a:t>
            </a:r>
            <a:r>
              <a:rPr lang="cs-CZ" sz="900" dirty="0"/>
              <a:t> </a:t>
            </a:r>
            <a:r>
              <a:rPr lang="cs-CZ" sz="900" dirty="0" err="1"/>
              <a:t>amino-terminal</a:t>
            </a:r>
            <a:r>
              <a:rPr lang="cs-CZ" sz="900" dirty="0"/>
              <a:t> pro-brain </a:t>
            </a:r>
            <a:r>
              <a:rPr lang="cs-CZ" sz="900" dirty="0" err="1"/>
              <a:t>natriuretic</a:t>
            </a:r>
            <a:r>
              <a:rPr lang="cs-CZ" sz="900" dirty="0"/>
              <a:t> peptide </a:t>
            </a:r>
            <a:r>
              <a:rPr lang="cs-CZ" sz="900" dirty="0" err="1"/>
              <a:t>concentrations</a:t>
            </a:r>
            <a:r>
              <a:rPr lang="cs-CZ" sz="900" dirty="0"/>
              <a:t> </a:t>
            </a:r>
            <a:r>
              <a:rPr lang="cs-CZ" sz="900" dirty="0" err="1"/>
              <a:t>for</a:t>
            </a:r>
            <a:r>
              <a:rPr lang="cs-CZ" sz="900" dirty="0"/>
              <a:t> </a:t>
            </a:r>
            <a:r>
              <a:rPr lang="cs-CZ" sz="900" dirty="0" err="1"/>
              <a:t>diagnosis</a:t>
            </a:r>
            <a:r>
              <a:rPr lang="cs-CZ" sz="900" dirty="0"/>
              <a:t> and </a:t>
            </a:r>
            <a:r>
              <a:rPr lang="cs-CZ" sz="900" dirty="0" err="1"/>
              <a:t>prognosis</a:t>
            </a:r>
            <a:r>
              <a:rPr lang="cs-CZ" sz="900" dirty="0"/>
              <a:t> </a:t>
            </a:r>
            <a:r>
              <a:rPr lang="cs-CZ" sz="900" dirty="0" err="1"/>
              <a:t>of</a:t>
            </a:r>
            <a:r>
              <a:rPr lang="cs-CZ" sz="900" dirty="0"/>
              <a:t> </a:t>
            </a:r>
            <a:r>
              <a:rPr lang="cs-CZ" sz="900" dirty="0" err="1"/>
              <a:t>acute</a:t>
            </a:r>
            <a:r>
              <a:rPr lang="cs-CZ" sz="900" dirty="0"/>
              <a:t> </a:t>
            </a:r>
            <a:r>
              <a:rPr lang="cs-CZ" sz="900" dirty="0" err="1"/>
              <a:t>heart</a:t>
            </a:r>
            <a:r>
              <a:rPr lang="cs-CZ" sz="900" dirty="0"/>
              <a:t> </a:t>
            </a:r>
            <a:r>
              <a:rPr lang="cs-CZ" sz="900" dirty="0" err="1"/>
              <a:t>failure</a:t>
            </a:r>
            <a:r>
              <a:rPr lang="cs-CZ" sz="900" dirty="0"/>
              <a:t>. </a:t>
            </a:r>
            <a:r>
              <a:rPr lang="cs-CZ" sz="900" dirty="0" err="1"/>
              <a:t>Am</a:t>
            </a:r>
            <a:r>
              <a:rPr lang="cs-CZ" sz="900" dirty="0"/>
              <a:t> J </a:t>
            </a:r>
            <a:r>
              <a:rPr lang="cs-CZ" sz="900" dirty="0" err="1"/>
              <a:t>Cardiol</a:t>
            </a:r>
            <a:r>
              <a:rPr lang="cs-CZ" sz="900" dirty="0"/>
              <a:t> 2006;98:386-390</a:t>
            </a:r>
          </a:p>
          <a:p>
            <a:r>
              <a:rPr lang="cs-CZ" sz="900" dirty="0"/>
              <a:t>3. </a:t>
            </a:r>
            <a:r>
              <a:rPr lang="cs-CZ" sz="900" dirty="0" err="1"/>
              <a:t>DeFilippi</a:t>
            </a:r>
            <a:r>
              <a:rPr lang="cs-CZ" sz="900" dirty="0"/>
              <a:t> C, van </a:t>
            </a:r>
            <a:r>
              <a:rPr lang="cs-CZ" sz="900" dirty="0" err="1"/>
              <a:t>Kimmenade</a:t>
            </a:r>
            <a:r>
              <a:rPr lang="cs-CZ" sz="900" dirty="0"/>
              <a:t> R, Pinto YM: </a:t>
            </a:r>
            <a:r>
              <a:rPr lang="cs-CZ" sz="900" dirty="0" err="1"/>
              <a:t>Amino-terminal</a:t>
            </a:r>
            <a:r>
              <a:rPr lang="cs-CZ" sz="900" dirty="0"/>
              <a:t> pro-B-type </a:t>
            </a:r>
            <a:r>
              <a:rPr lang="cs-CZ" sz="900" dirty="0" err="1"/>
              <a:t>natriuretic</a:t>
            </a:r>
            <a:r>
              <a:rPr lang="cs-CZ" sz="900" dirty="0"/>
              <a:t> peptide </a:t>
            </a:r>
            <a:r>
              <a:rPr lang="cs-CZ" sz="900" dirty="0" err="1"/>
              <a:t>testing</a:t>
            </a:r>
            <a:r>
              <a:rPr lang="cs-CZ" sz="900" dirty="0"/>
              <a:t> in </a:t>
            </a:r>
            <a:r>
              <a:rPr lang="cs-CZ" sz="900" dirty="0" err="1"/>
              <a:t>renal</a:t>
            </a:r>
            <a:r>
              <a:rPr lang="cs-CZ" sz="900" dirty="0"/>
              <a:t> </a:t>
            </a:r>
            <a:r>
              <a:rPr lang="cs-CZ" sz="900" dirty="0" err="1"/>
              <a:t>disease</a:t>
            </a:r>
            <a:r>
              <a:rPr lang="cs-CZ" sz="900" dirty="0"/>
              <a:t>. </a:t>
            </a:r>
            <a:r>
              <a:rPr lang="cs-CZ" sz="900" dirty="0" err="1"/>
              <a:t>Am</a:t>
            </a:r>
            <a:r>
              <a:rPr lang="cs-CZ" sz="900" dirty="0"/>
              <a:t> J </a:t>
            </a:r>
            <a:r>
              <a:rPr lang="cs-CZ" sz="900" dirty="0" err="1"/>
              <a:t>Cardiol</a:t>
            </a:r>
            <a:r>
              <a:rPr lang="cs-CZ" sz="900" dirty="0"/>
              <a:t> 2008;101[</a:t>
            </a:r>
            <a:r>
              <a:rPr lang="cs-CZ" sz="900" dirty="0" err="1"/>
              <a:t>suppl</a:t>
            </a:r>
            <a:r>
              <a:rPr lang="cs-CZ" sz="900" dirty="0"/>
              <a:t>]:82A- 88A</a:t>
            </a: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91EC998D-98BF-4161-BB8E-B43C52DFBC15}"/>
              </a:ext>
            </a:extLst>
          </p:cNvPr>
          <p:cNvSpPr/>
          <p:nvPr/>
        </p:nvSpPr>
        <p:spPr>
          <a:xfrm>
            <a:off x="-6790" y="978349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cs-CZ" altLang="cs-CZ" sz="3200" b="1" dirty="0">
                <a:solidFill>
                  <a:srgbClr val="002060"/>
                </a:solidFill>
              </a:rPr>
              <a:t> STANOVENÍ NT-</a:t>
            </a:r>
            <a:r>
              <a:rPr lang="cs-CZ" altLang="cs-CZ" sz="3200" b="1" dirty="0" err="1">
                <a:solidFill>
                  <a:srgbClr val="002060"/>
                </a:solidFill>
              </a:rPr>
              <a:t>proBNP</a:t>
            </a:r>
            <a:r>
              <a:rPr lang="cs-CZ" altLang="cs-CZ" sz="3200" b="1" dirty="0">
                <a:solidFill>
                  <a:srgbClr val="002060"/>
                </a:solidFill>
              </a:rPr>
              <a:t>, AKUTNÍ POSTIŽENÍ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91313ABD-DD26-4545-9D82-F03B14651270}"/>
              </a:ext>
            </a:extLst>
          </p:cNvPr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rcRect l="3803" t="23222" r="45932" b="47455"/>
          <a:stretch/>
        </p:blipFill>
        <p:spPr bwMode="auto">
          <a:xfrm>
            <a:off x="1143000" y="1719619"/>
            <a:ext cx="6858000" cy="250068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Obdélník: se zakulacenými rohy 5">
            <a:extLst>
              <a:ext uri="{FF2B5EF4-FFF2-40B4-BE49-F238E27FC236}">
                <a16:creationId xmlns:a16="http://schemas.microsoft.com/office/drawing/2014/main" id="{D8B719CE-7373-4807-8556-FAD269FD3CA5}"/>
              </a:ext>
            </a:extLst>
          </p:cNvPr>
          <p:cNvSpPr/>
          <p:nvPr/>
        </p:nvSpPr>
        <p:spPr>
          <a:xfrm>
            <a:off x="2795451" y="3918857"/>
            <a:ext cx="1062446" cy="278674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bdélník: se zakulacenými rohy 13">
            <a:extLst>
              <a:ext uri="{FF2B5EF4-FFF2-40B4-BE49-F238E27FC236}">
                <a16:creationId xmlns:a16="http://schemas.microsoft.com/office/drawing/2014/main" id="{705C6EE5-970F-4DF3-B734-CDDCEE22738D}"/>
              </a:ext>
            </a:extLst>
          </p:cNvPr>
          <p:cNvSpPr/>
          <p:nvPr/>
        </p:nvSpPr>
        <p:spPr>
          <a:xfrm>
            <a:off x="6085707" y="3918857"/>
            <a:ext cx="1062446" cy="278674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572620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682C4C21-082B-4EC7-AE5D-2359BA9465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828" y="6059026"/>
            <a:ext cx="548687" cy="475529"/>
          </a:xfrm>
          <a:prstGeom prst="rect">
            <a:avLst/>
          </a:prstGeom>
        </p:spPr>
      </p:pic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D598EBA8-45B6-405E-A2A1-035DA7205C88}"/>
              </a:ext>
            </a:extLst>
          </p:cNvPr>
          <p:cNvGraphicFramePr>
            <a:graphicFrameLocks noGrp="1"/>
          </p:cNvGraphicFramePr>
          <p:nvPr/>
        </p:nvGraphicFramePr>
        <p:xfrm>
          <a:off x="829515" y="1866782"/>
          <a:ext cx="7600383" cy="4111901"/>
        </p:xfrm>
        <a:graphic>
          <a:graphicData uri="http://schemas.openxmlformats.org/drawingml/2006/table">
            <a:tbl>
              <a:tblPr firstRow="1" firstCol="1" bandRow="1"/>
              <a:tblGrid>
                <a:gridCol w="308462">
                  <a:extLst>
                    <a:ext uri="{9D8B030D-6E8A-4147-A177-3AD203B41FA5}">
                      <a16:colId xmlns:a16="http://schemas.microsoft.com/office/drawing/2014/main" val="1059380142"/>
                    </a:ext>
                  </a:extLst>
                </a:gridCol>
                <a:gridCol w="1405044">
                  <a:extLst>
                    <a:ext uri="{9D8B030D-6E8A-4147-A177-3AD203B41FA5}">
                      <a16:colId xmlns:a16="http://schemas.microsoft.com/office/drawing/2014/main" val="1674072156"/>
                    </a:ext>
                  </a:extLst>
                </a:gridCol>
                <a:gridCol w="1952668">
                  <a:extLst>
                    <a:ext uri="{9D8B030D-6E8A-4147-A177-3AD203B41FA5}">
                      <a16:colId xmlns:a16="http://schemas.microsoft.com/office/drawing/2014/main" val="1442103529"/>
                    </a:ext>
                  </a:extLst>
                </a:gridCol>
                <a:gridCol w="1913949">
                  <a:extLst>
                    <a:ext uri="{9D8B030D-6E8A-4147-A177-3AD203B41FA5}">
                      <a16:colId xmlns:a16="http://schemas.microsoft.com/office/drawing/2014/main" val="1499879859"/>
                    </a:ext>
                  </a:extLst>
                </a:gridCol>
                <a:gridCol w="2020260">
                  <a:extLst>
                    <a:ext uri="{9D8B030D-6E8A-4147-A177-3AD203B41FA5}">
                      <a16:colId xmlns:a16="http://schemas.microsoft.com/office/drawing/2014/main" val="2786050409"/>
                    </a:ext>
                  </a:extLst>
                </a:gridCol>
              </a:tblGrid>
              <a:tr h="687245">
                <a:tc gridSpan="5">
                  <a:txBody>
                    <a:bodyPr/>
                    <a:lstStyle/>
                    <a:p>
                      <a:pPr marL="635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definice srdečního selhání vychází ze symptomatologie, dušnost NYHA, systolické funkce levé komory:</a:t>
                      </a:r>
                    </a:p>
                    <a:p>
                      <a:pPr marL="635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dle zhodnocení ejekční frakce </a:t>
                      </a:r>
                      <a:r>
                        <a:rPr lang="cs-CZ" sz="14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HFpEF</a:t>
                      </a: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&lt;50% </a:t>
                      </a: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 </a:t>
                      </a:r>
                      <a:r>
                        <a:rPr lang="cs-CZ" sz="14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HFmrEF</a:t>
                      </a: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 se sníženou ejekční frakcí </a:t>
                      </a:r>
                      <a:r>
                        <a:rPr lang="cs-CZ" sz="14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HFrEF</a:t>
                      </a: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&gt;40%</a:t>
                      </a:r>
                    </a:p>
                  </a:txBody>
                  <a:tcPr marL="37624" marR="17621" marT="381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rgbClr val="ED1C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9528113"/>
                  </a:ext>
                </a:extLst>
              </a:tr>
              <a:tr h="438955">
                <a:tc gridSpan="2">
                  <a:txBody>
                    <a:bodyPr/>
                    <a:lstStyle/>
                    <a:p>
                      <a:pPr marL="635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SRDEČNÍ SELHÁNÍ</a:t>
                      </a:r>
                    </a:p>
                  </a:txBody>
                  <a:tcPr marL="37624" marR="17621" marT="38100" marB="0" anchor="ctr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635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HFpEF</a:t>
                      </a:r>
                      <a:endParaRPr lang="cs-CZ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24" marR="17621" marT="38100" marB="0" anchor="ctr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HFmrEF</a:t>
                      </a:r>
                      <a:endParaRPr lang="cs-CZ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24" marR="17621" marT="38100" marB="0" anchor="ctr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HFrEF</a:t>
                      </a:r>
                      <a:endParaRPr lang="cs-CZ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24" marR="17621" marT="38100" marB="0" anchor="ctr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705775"/>
                  </a:ext>
                </a:extLst>
              </a:tr>
              <a:tr h="344565">
                <a:tc>
                  <a:txBody>
                    <a:bodyPr/>
                    <a:lstStyle/>
                    <a:p>
                      <a:pPr marL="635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1.</a:t>
                      </a:r>
                    </a:p>
                  </a:txBody>
                  <a:tcPr marL="37624" marR="17621" marT="3810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kritérium klinické</a:t>
                      </a:r>
                    </a:p>
                  </a:txBody>
                  <a:tcPr marL="37624" marR="17621" marT="3810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symptomy ±</a:t>
                      </a:r>
                    </a:p>
                  </a:txBody>
                  <a:tcPr marL="37624" marR="17621" marT="3810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symptomy ±</a:t>
                      </a:r>
                    </a:p>
                  </a:txBody>
                  <a:tcPr marL="37624" marR="17621" marT="3810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symptomy, známky městnání</a:t>
                      </a:r>
                    </a:p>
                  </a:txBody>
                  <a:tcPr marL="37624" marR="17621" marT="3810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2037253"/>
                  </a:ext>
                </a:extLst>
              </a:tr>
              <a:tr h="500551">
                <a:tc>
                  <a:txBody>
                    <a:bodyPr/>
                    <a:lstStyle/>
                    <a:p>
                      <a:r>
                        <a:rPr lang="cs-CZ" sz="1200" dirty="0"/>
                        <a:t>2.</a:t>
                      </a:r>
                    </a:p>
                  </a:txBody>
                  <a:tcPr marL="68580" marR="68580" marT="34290" marB="34290"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635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kritérium    echokardiografické </a:t>
                      </a:r>
                    </a:p>
                  </a:txBody>
                  <a:tcPr marL="37624" marR="17621" marT="38100" marB="0" anchor="ctr"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EFLK ≥ 50 %</a:t>
                      </a:r>
                    </a:p>
                  </a:txBody>
                  <a:tcPr marL="37624" marR="17621" marT="38100" marB="0" anchor="ctr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EFLK 40–49 %</a:t>
                      </a:r>
                    </a:p>
                  </a:txBody>
                  <a:tcPr marL="37624" marR="17621" marT="38100" marB="0" anchor="ctr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EFLK&lt; 40 %</a:t>
                      </a:r>
                    </a:p>
                  </a:txBody>
                  <a:tcPr marL="37624" marR="17621" marT="38100" marB="0" anchor="ctr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8254380"/>
                  </a:ext>
                </a:extLst>
              </a:tr>
              <a:tr h="2135982">
                <a:tc>
                  <a:txBody>
                    <a:bodyPr/>
                    <a:lstStyle/>
                    <a:p>
                      <a:r>
                        <a:rPr lang="cs-CZ" sz="1200" dirty="0"/>
                        <a:t>3.</a:t>
                      </a:r>
                    </a:p>
                    <a:p>
                      <a:endParaRPr lang="cs-CZ" sz="1200" dirty="0"/>
                    </a:p>
                    <a:p>
                      <a:endParaRPr lang="cs-CZ" sz="1200" dirty="0"/>
                    </a:p>
                    <a:p>
                      <a:endParaRPr lang="cs-CZ" sz="1200" dirty="0"/>
                    </a:p>
                    <a:p>
                      <a:endParaRPr lang="cs-CZ" sz="1200" dirty="0"/>
                    </a:p>
                    <a:p>
                      <a:r>
                        <a:rPr lang="cs-CZ" sz="1200" dirty="0"/>
                        <a:t>4.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635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2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635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kritérium    </a:t>
                      </a:r>
                      <a:r>
                        <a:rPr lang="cs-CZ" sz="1200" b="0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natriuretické</a:t>
                      </a:r>
                      <a:r>
                        <a:rPr lang="cs-CZ" sz="1200" b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peptidy</a:t>
                      </a:r>
                    </a:p>
                    <a:p>
                      <a:pPr marL="635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200" dirty="0">
                        <a:solidFill>
                          <a:srgbClr val="231F2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635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200" dirty="0">
                        <a:solidFill>
                          <a:srgbClr val="231F2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635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200" dirty="0">
                        <a:solidFill>
                          <a:srgbClr val="231F2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635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další kritérium</a:t>
                      </a:r>
                      <a:r>
                        <a:rPr lang="cs-CZ" sz="1200" b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37624" marR="17621" marT="38100" marB="0"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marR="0" lvl="0" indent="-635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200" dirty="0">
                        <a:solidFill>
                          <a:srgbClr val="231F2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635" marR="0" lvl="0" indent="-635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zvýšené hodnoty </a:t>
                      </a:r>
                      <a:r>
                        <a:rPr lang="cs-CZ" sz="1200" dirty="0" err="1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natriuretických</a:t>
                      </a:r>
                      <a:r>
                        <a:rPr lang="cs-CZ" sz="12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peptidů</a:t>
                      </a:r>
                      <a:r>
                        <a:rPr lang="cs-CZ" sz="1200" baseline="300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635" lvl="0" indent="-63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endParaRPr lang="cs-CZ" sz="1200" b="0" i="0" u="none" strike="noStrike" dirty="0">
                        <a:solidFill>
                          <a:srgbClr val="231F20"/>
                        </a:solidFill>
                        <a:effectLst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635" lvl="0" indent="-63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200" b="1" i="1" u="none" strike="noStrike" dirty="0">
                          <a:solidFill>
                            <a:srgbClr val="231F2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  <a:p>
                      <a:pPr marL="635" lvl="0" indent="-63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400" b="0" i="1" u="none" strike="noStrike" dirty="0">
                          <a:solidFill>
                            <a:srgbClr val="231F2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strukturální onemocnění srdce </a:t>
                      </a:r>
                    </a:p>
                    <a:p>
                      <a:pPr marL="102235" lvl="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(HLK a/nebo LAE)</a:t>
                      </a:r>
                    </a:p>
                    <a:p>
                      <a:pPr marL="0" marR="13970" lvl="0" indent="0"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rgbClr val="231F20"/>
                        </a:buClr>
                        <a:buSzPts val="850"/>
                        <a:buFont typeface="Arial" panose="020B0604020202020204" pitchFamily="34" charset="0"/>
                        <a:buNone/>
                      </a:pPr>
                      <a:r>
                        <a:rPr lang="cs-CZ" sz="1400" b="0" i="1" u="none" strike="noStrike" dirty="0">
                          <a:solidFill>
                            <a:srgbClr val="231F2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diastolická dysfunkce</a:t>
                      </a:r>
                    </a:p>
                    <a:p>
                      <a:pPr marL="635" lvl="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200" dirty="0">
                        <a:solidFill>
                          <a:srgbClr val="231F2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24" marR="17621" marT="3810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lvl="0" indent="-635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cs-CZ" sz="1200" dirty="0">
                        <a:solidFill>
                          <a:srgbClr val="231F2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635" lvl="0" indent="-635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zvýšené hodnoty </a:t>
                      </a:r>
                      <a:r>
                        <a:rPr lang="cs-CZ" sz="1200" dirty="0" err="1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natriuretických</a:t>
                      </a:r>
                      <a:r>
                        <a:rPr lang="cs-CZ" sz="12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peptidů</a:t>
                      </a:r>
                      <a:r>
                        <a:rPr lang="cs-CZ" sz="1200" baseline="300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635" lvl="0" indent="-63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endParaRPr lang="cs-CZ" sz="1200" dirty="0">
                        <a:solidFill>
                          <a:srgbClr val="231F2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13970" lvl="0" indent="0"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rgbClr val="231F20"/>
                        </a:buClr>
                        <a:buSzPts val="850"/>
                        <a:buFont typeface="Arial" panose="020B0604020202020204" pitchFamily="34" charset="0"/>
                        <a:buNone/>
                      </a:pPr>
                      <a:endParaRPr lang="cs-CZ" sz="1200" b="1" i="1" u="none" strike="noStrike" dirty="0">
                        <a:solidFill>
                          <a:srgbClr val="231F2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13970" lvl="0" indent="0"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rgbClr val="231F20"/>
                        </a:buClr>
                        <a:buSzPts val="850"/>
                        <a:buFont typeface="Arial" panose="020B0604020202020204" pitchFamily="34" charset="0"/>
                        <a:buNone/>
                      </a:pPr>
                      <a:r>
                        <a:rPr lang="cs-CZ" sz="1400" b="1" i="1" u="none" strike="noStrike" dirty="0">
                          <a:solidFill>
                            <a:srgbClr val="231F2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významné </a:t>
                      </a:r>
                      <a:r>
                        <a:rPr lang="cs-CZ" sz="1400" b="0" i="1" u="none" strike="noStrike" dirty="0">
                          <a:solidFill>
                            <a:srgbClr val="231F2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strukturální onemocnění srdce </a:t>
                      </a:r>
                    </a:p>
                    <a:p>
                      <a:pPr marL="102235" lvl="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(HLK a/nebo LAE)</a:t>
                      </a:r>
                    </a:p>
                    <a:p>
                      <a:pPr marL="0" marR="13970" lvl="0" indent="0"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rgbClr val="231F20"/>
                        </a:buClr>
                        <a:buSzPts val="850"/>
                        <a:buFont typeface="Arial" panose="020B0604020202020204" pitchFamily="34" charset="0"/>
                        <a:buNone/>
                      </a:pPr>
                      <a:r>
                        <a:rPr lang="cs-CZ" sz="1400" b="0" i="1" u="none" strike="noStrike" dirty="0">
                          <a:solidFill>
                            <a:srgbClr val="231F2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diastolická dysfunkce</a:t>
                      </a:r>
                    </a:p>
                    <a:p>
                      <a:pPr marL="635" lvl="0" indent="-63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endParaRPr lang="cs-CZ" sz="1200" u="none" strike="noStrike" dirty="0">
                        <a:solidFill>
                          <a:srgbClr val="231F2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7624" marR="17621" marT="3810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lvl="0" indent="-635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cs-CZ" sz="1200" dirty="0">
                        <a:solidFill>
                          <a:srgbClr val="231F2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635" lvl="0" indent="-635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zvýšené hodnoty </a:t>
                      </a:r>
                    </a:p>
                    <a:p>
                      <a:pPr marL="635" lvl="0" indent="-635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err="1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natriuretických</a:t>
                      </a:r>
                      <a:r>
                        <a:rPr lang="cs-CZ" sz="12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peptidů</a:t>
                      </a:r>
                      <a:r>
                        <a:rPr lang="cs-CZ" sz="1200" baseline="300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635" lvl="0" indent="-63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endParaRPr lang="cs-CZ" sz="1200" dirty="0">
                        <a:solidFill>
                          <a:srgbClr val="231F2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635" lvl="0" indent="-63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endParaRPr lang="cs-CZ" sz="1200" dirty="0">
                        <a:solidFill>
                          <a:srgbClr val="231F2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635" lvl="0" indent="-63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obvykle </a:t>
                      </a:r>
                      <a:r>
                        <a:rPr lang="cs-CZ" sz="1400" b="1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známé srdeční onemocnění jako příčina srdečního selhání</a:t>
                      </a:r>
                    </a:p>
                  </a:txBody>
                  <a:tcPr marL="37624" marR="17621" marT="3810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8995380"/>
                  </a:ext>
                </a:extLst>
              </a:tr>
            </a:tbl>
          </a:graphicData>
        </a:graphic>
      </p:graphicFrame>
      <p:sp>
        <p:nvSpPr>
          <p:cNvPr id="2" name="Ovál 1">
            <a:extLst>
              <a:ext uri="{FF2B5EF4-FFF2-40B4-BE49-F238E27FC236}">
                <a16:creationId xmlns:a16="http://schemas.microsoft.com/office/drawing/2014/main" id="{23C6DEFF-A2B5-40ED-BBB3-3949AC36AEAC}"/>
              </a:ext>
            </a:extLst>
          </p:cNvPr>
          <p:cNvSpPr/>
          <p:nvPr/>
        </p:nvSpPr>
        <p:spPr>
          <a:xfrm>
            <a:off x="2934789" y="3429000"/>
            <a:ext cx="1079862" cy="334562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135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7B997015-C358-4712-A4B9-19BFED582D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1647" y="3403982"/>
            <a:ext cx="1079862" cy="376315"/>
          </a:xfrm>
          <a:prstGeom prst="rect">
            <a:avLst/>
          </a:prstGeom>
        </p:spPr>
      </p:pic>
      <p:cxnSp>
        <p:nvCxnSpPr>
          <p:cNvPr id="11" name="Přímá spojnice 10">
            <a:extLst>
              <a:ext uri="{FF2B5EF4-FFF2-40B4-BE49-F238E27FC236}">
                <a16:creationId xmlns:a16="http://schemas.microsoft.com/office/drawing/2014/main" id="{42EB1884-919F-43EA-8EE0-82C63A428899}"/>
              </a:ext>
            </a:extLst>
          </p:cNvPr>
          <p:cNvCxnSpPr>
            <a:cxnSpLocks/>
          </p:cNvCxnSpPr>
          <p:nvPr/>
        </p:nvCxnSpPr>
        <p:spPr>
          <a:xfrm>
            <a:off x="829515" y="4666207"/>
            <a:ext cx="748717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CE9CF724-6F8A-463D-9454-83C20BA9279C}"/>
              </a:ext>
            </a:extLst>
          </p:cNvPr>
          <p:cNvSpPr txBox="1"/>
          <p:nvPr/>
        </p:nvSpPr>
        <p:spPr>
          <a:xfrm>
            <a:off x="4236345" y="6055222"/>
            <a:ext cx="5230604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25" dirty="0"/>
              <a:t>EFLK ejekční frakce levé komory, HLK hypertrofie levé komory, LAE zvětšená levá síň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601BFDB2-BF59-4CC7-90C3-0E383512CE55}"/>
              </a:ext>
            </a:extLst>
          </p:cNvPr>
          <p:cNvSpPr txBox="1"/>
          <p:nvPr/>
        </p:nvSpPr>
        <p:spPr>
          <a:xfrm>
            <a:off x="-35070" y="1039905"/>
            <a:ext cx="914399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cs-CZ" sz="2400" b="1" dirty="0">
              <a:solidFill>
                <a:srgbClr val="002060"/>
              </a:solidFill>
            </a:endParaRPr>
          </a:p>
        </p:txBody>
      </p:sp>
      <p:sp>
        <p:nvSpPr>
          <p:cNvPr id="17" name="Obdélník 16">
            <a:extLst>
              <a:ext uri="{FF2B5EF4-FFF2-40B4-BE49-F238E27FC236}">
                <a16:creationId xmlns:a16="http://schemas.microsoft.com/office/drawing/2014/main" id="{D528DA79-49A9-4345-8026-428C5DBCA776}"/>
              </a:ext>
            </a:extLst>
          </p:cNvPr>
          <p:cNvSpPr/>
          <p:nvPr/>
        </p:nvSpPr>
        <p:spPr>
          <a:xfrm>
            <a:off x="0" y="981574"/>
            <a:ext cx="91089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cs-CZ" altLang="cs-CZ" sz="3200" b="1" dirty="0">
                <a:solidFill>
                  <a:srgbClr val="002060"/>
                </a:solidFill>
              </a:rPr>
              <a:t>SRDEČNÍ SELHÁNÍ – KLINICKÁ DEFINICE ESC</a:t>
            </a:r>
          </a:p>
        </p:txBody>
      </p:sp>
      <p:sp>
        <p:nvSpPr>
          <p:cNvPr id="4" name="Šipka: zahnutá doprava 3">
            <a:extLst>
              <a:ext uri="{FF2B5EF4-FFF2-40B4-BE49-F238E27FC236}">
                <a16:creationId xmlns:a16="http://schemas.microsoft.com/office/drawing/2014/main" id="{30261974-73BE-45FE-AD97-4CA230509242}"/>
              </a:ext>
            </a:extLst>
          </p:cNvPr>
          <p:cNvSpPr/>
          <p:nvPr/>
        </p:nvSpPr>
        <p:spPr>
          <a:xfrm rot="20165913">
            <a:off x="334826" y="3561398"/>
            <a:ext cx="948647" cy="2324788"/>
          </a:xfrm>
          <a:prstGeom prst="curved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3385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6098FEF2-5EC4-46C5-A30F-8071B29EC217}"/>
              </a:ext>
            </a:extLst>
          </p:cNvPr>
          <p:cNvSpPr txBox="1"/>
          <p:nvPr/>
        </p:nvSpPr>
        <p:spPr>
          <a:xfrm flipH="1">
            <a:off x="6951615" y="6548846"/>
            <a:ext cx="24188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/>
              <a:t>2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682C4C21-082B-4EC7-AE5D-2359BA9465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08" y="6037917"/>
            <a:ext cx="731583" cy="634039"/>
          </a:xfrm>
          <a:prstGeom prst="rect">
            <a:avLst/>
          </a:prstGeom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C798CBA9-C3E4-44F7-BF23-C91433B16915}"/>
              </a:ext>
            </a:extLst>
          </p:cNvPr>
          <p:cNvSpPr/>
          <p:nvPr/>
        </p:nvSpPr>
        <p:spPr>
          <a:xfrm>
            <a:off x="0" y="1006167"/>
            <a:ext cx="9144000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ctr" defTabSz="914400">
              <a:defRPr/>
            </a:pPr>
            <a:endParaRPr lang="cs-CZ" altLang="cs-CZ" sz="3200" b="1" kern="0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41CDDFAB-7920-4472-9EBD-3A28E5F165DB}"/>
              </a:ext>
            </a:extLst>
          </p:cNvPr>
          <p:cNvSpPr/>
          <p:nvPr/>
        </p:nvSpPr>
        <p:spPr>
          <a:xfrm>
            <a:off x="2286000" y="-91064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 dirty="0"/>
          </a:p>
          <a:p>
            <a:endParaRPr lang="cs-CZ" dirty="0"/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80A6A1B1-4317-4681-B0A0-78FDBA8DF3CB}"/>
              </a:ext>
            </a:extLst>
          </p:cNvPr>
          <p:cNvSpPr/>
          <p:nvPr/>
        </p:nvSpPr>
        <p:spPr>
          <a:xfrm>
            <a:off x="1513707" y="532863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br>
              <a:rPr lang="cs-CZ" dirty="0"/>
            </a:b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1149790" y="5920428"/>
            <a:ext cx="799421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900" dirty="0"/>
              <a:t>1. </a:t>
            </a:r>
            <a:r>
              <a:rPr lang="cs-CZ" sz="900" dirty="0" err="1"/>
              <a:t>Januzzi</a:t>
            </a:r>
            <a:r>
              <a:rPr lang="cs-CZ" sz="900" dirty="0"/>
              <a:t> JL, van </a:t>
            </a:r>
            <a:r>
              <a:rPr lang="cs-CZ" sz="900" dirty="0" err="1"/>
              <a:t>Kimmenade</a:t>
            </a:r>
            <a:r>
              <a:rPr lang="cs-CZ" sz="900" dirty="0"/>
              <a:t> R, </a:t>
            </a:r>
            <a:r>
              <a:rPr lang="cs-CZ" sz="900" dirty="0" err="1"/>
              <a:t>Lainchbury</a:t>
            </a:r>
            <a:r>
              <a:rPr lang="cs-CZ" sz="900" dirty="0"/>
              <a:t> J: NT-</a:t>
            </a:r>
            <a:r>
              <a:rPr lang="cs-CZ" sz="900" dirty="0" err="1"/>
              <a:t>proBNP</a:t>
            </a:r>
            <a:r>
              <a:rPr lang="cs-CZ" sz="900" dirty="0"/>
              <a:t> </a:t>
            </a:r>
            <a:r>
              <a:rPr lang="cs-CZ" sz="900" dirty="0" err="1"/>
              <a:t>testing</a:t>
            </a:r>
            <a:r>
              <a:rPr lang="cs-CZ" sz="900" dirty="0"/>
              <a:t> </a:t>
            </a:r>
            <a:r>
              <a:rPr lang="cs-CZ" sz="900" dirty="0" err="1"/>
              <a:t>for</a:t>
            </a:r>
            <a:r>
              <a:rPr lang="cs-CZ" sz="900" dirty="0"/>
              <a:t> </a:t>
            </a:r>
            <a:r>
              <a:rPr lang="cs-CZ" sz="900" dirty="0" err="1"/>
              <a:t>diagnosis</a:t>
            </a:r>
            <a:r>
              <a:rPr lang="cs-CZ" sz="900" dirty="0"/>
              <a:t> and </a:t>
            </a:r>
            <a:r>
              <a:rPr lang="cs-CZ" sz="900" dirty="0" err="1"/>
              <a:t>short</a:t>
            </a:r>
            <a:r>
              <a:rPr lang="cs-CZ" sz="900" dirty="0"/>
              <a:t>-term </a:t>
            </a:r>
            <a:r>
              <a:rPr lang="cs-CZ" sz="900" dirty="0" err="1"/>
              <a:t>prognosis</a:t>
            </a:r>
            <a:r>
              <a:rPr lang="cs-CZ" sz="900" dirty="0"/>
              <a:t> in </a:t>
            </a:r>
            <a:r>
              <a:rPr lang="cs-CZ" sz="900" dirty="0" err="1"/>
              <a:t>acute</a:t>
            </a:r>
            <a:r>
              <a:rPr lang="cs-CZ" sz="900" dirty="0"/>
              <a:t> </a:t>
            </a:r>
            <a:r>
              <a:rPr lang="cs-CZ" sz="900" dirty="0" err="1"/>
              <a:t>destabilized</a:t>
            </a:r>
            <a:r>
              <a:rPr lang="cs-CZ" sz="900" dirty="0"/>
              <a:t> </a:t>
            </a:r>
            <a:r>
              <a:rPr lang="cs-CZ" sz="900" dirty="0" err="1"/>
              <a:t>heart</a:t>
            </a:r>
            <a:r>
              <a:rPr lang="cs-CZ" sz="900" dirty="0"/>
              <a:t> </a:t>
            </a:r>
            <a:r>
              <a:rPr lang="cs-CZ" sz="900" dirty="0" err="1"/>
              <a:t>failure</a:t>
            </a:r>
            <a:r>
              <a:rPr lang="cs-CZ" sz="900" dirty="0"/>
              <a:t>: </a:t>
            </a:r>
            <a:r>
              <a:rPr lang="cs-CZ" sz="900" dirty="0" err="1"/>
              <a:t>an</a:t>
            </a:r>
            <a:r>
              <a:rPr lang="cs-CZ" sz="900" dirty="0"/>
              <a:t> </a:t>
            </a:r>
            <a:r>
              <a:rPr lang="cs-CZ" sz="900" dirty="0" err="1"/>
              <a:t>international</a:t>
            </a:r>
            <a:r>
              <a:rPr lang="cs-CZ" sz="900" dirty="0"/>
              <a:t> </a:t>
            </a:r>
            <a:r>
              <a:rPr lang="cs-CZ" sz="900" dirty="0" err="1"/>
              <a:t>pooled</a:t>
            </a:r>
            <a:r>
              <a:rPr lang="cs-CZ" sz="900" dirty="0"/>
              <a:t> </a:t>
            </a:r>
            <a:r>
              <a:rPr lang="cs-CZ" sz="900" dirty="0" err="1"/>
              <a:t>analysis</a:t>
            </a:r>
            <a:r>
              <a:rPr lang="cs-CZ" sz="900" dirty="0"/>
              <a:t> </a:t>
            </a:r>
            <a:r>
              <a:rPr lang="cs-CZ" sz="900" dirty="0" err="1"/>
              <a:t>of</a:t>
            </a:r>
            <a:r>
              <a:rPr lang="cs-CZ" sz="900" dirty="0"/>
              <a:t> 1,256 </a:t>
            </a:r>
            <a:r>
              <a:rPr lang="cs-CZ" sz="900" dirty="0" err="1"/>
              <a:t>patients</a:t>
            </a:r>
            <a:r>
              <a:rPr lang="cs-CZ" sz="900" dirty="0"/>
              <a:t>; </a:t>
            </a:r>
            <a:r>
              <a:rPr lang="cs-CZ" sz="900" dirty="0" err="1"/>
              <a:t>The</a:t>
            </a:r>
            <a:r>
              <a:rPr lang="cs-CZ" sz="900" dirty="0"/>
              <a:t> International </a:t>
            </a:r>
            <a:r>
              <a:rPr lang="cs-CZ" sz="900" dirty="0" err="1"/>
              <a:t>Collaborative</a:t>
            </a:r>
            <a:r>
              <a:rPr lang="cs-CZ" sz="900" dirty="0"/>
              <a:t> </a:t>
            </a:r>
            <a:r>
              <a:rPr lang="cs-CZ" sz="900" dirty="0" err="1"/>
              <a:t>of</a:t>
            </a:r>
            <a:r>
              <a:rPr lang="cs-CZ" sz="900" dirty="0"/>
              <a:t> NT-</a:t>
            </a:r>
            <a:r>
              <a:rPr lang="cs-CZ" sz="900" dirty="0" err="1"/>
              <a:t>proBNP</a:t>
            </a:r>
            <a:r>
              <a:rPr lang="cs-CZ" sz="900" dirty="0"/>
              <a:t> Study. Eur </a:t>
            </a:r>
            <a:r>
              <a:rPr lang="cs-CZ" sz="900" dirty="0" err="1"/>
              <a:t>Heart</a:t>
            </a:r>
            <a:r>
              <a:rPr lang="cs-CZ" sz="900" dirty="0"/>
              <a:t> J 2006;27:330-337</a:t>
            </a:r>
          </a:p>
          <a:p>
            <a:r>
              <a:rPr lang="cs-CZ" sz="900" dirty="0"/>
              <a:t>2. van </a:t>
            </a:r>
            <a:r>
              <a:rPr lang="cs-CZ" sz="900" dirty="0" err="1"/>
              <a:t>Kimmenade</a:t>
            </a:r>
            <a:r>
              <a:rPr lang="cs-CZ" sz="900" dirty="0"/>
              <a:t> R, Pinto YM, </a:t>
            </a:r>
            <a:r>
              <a:rPr lang="cs-CZ" sz="900" dirty="0" err="1"/>
              <a:t>Bayes-Genis</a:t>
            </a:r>
            <a:r>
              <a:rPr lang="cs-CZ" sz="900" dirty="0"/>
              <a:t> A: </a:t>
            </a:r>
            <a:r>
              <a:rPr lang="cs-CZ" sz="900" dirty="0" err="1"/>
              <a:t>Usefulness</a:t>
            </a:r>
            <a:r>
              <a:rPr lang="cs-CZ" sz="900" dirty="0"/>
              <a:t> </a:t>
            </a:r>
            <a:r>
              <a:rPr lang="cs-CZ" sz="900" dirty="0" err="1"/>
              <a:t>of</a:t>
            </a:r>
            <a:r>
              <a:rPr lang="cs-CZ" sz="900" dirty="0"/>
              <a:t> </a:t>
            </a:r>
            <a:r>
              <a:rPr lang="cs-CZ" sz="900" dirty="0" err="1"/>
              <a:t>intermediate</a:t>
            </a:r>
            <a:r>
              <a:rPr lang="cs-CZ" sz="900" dirty="0"/>
              <a:t> </a:t>
            </a:r>
            <a:r>
              <a:rPr lang="cs-CZ" sz="900" dirty="0" err="1"/>
              <a:t>amino-terminal</a:t>
            </a:r>
            <a:r>
              <a:rPr lang="cs-CZ" sz="900" dirty="0"/>
              <a:t> pro-brain </a:t>
            </a:r>
            <a:r>
              <a:rPr lang="cs-CZ" sz="900" dirty="0" err="1"/>
              <a:t>natriuretic</a:t>
            </a:r>
            <a:r>
              <a:rPr lang="cs-CZ" sz="900" dirty="0"/>
              <a:t> peptide </a:t>
            </a:r>
            <a:r>
              <a:rPr lang="cs-CZ" sz="900" dirty="0" err="1"/>
              <a:t>concentrations</a:t>
            </a:r>
            <a:r>
              <a:rPr lang="cs-CZ" sz="900" dirty="0"/>
              <a:t> </a:t>
            </a:r>
            <a:r>
              <a:rPr lang="cs-CZ" sz="900" dirty="0" err="1"/>
              <a:t>for</a:t>
            </a:r>
            <a:r>
              <a:rPr lang="cs-CZ" sz="900" dirty="0"/>
              <a:t> </a:t>
            </a:r>
            <a:r>
              <a:rPr lang="cs-CZ" sz="900" dirty="0" err="1"/>
              <a:t>diagnosis</a:t>
            </a:r>
            <a:r>
              <a:rPr lang="cs-CZ" sz="900" dirty="0"/>
              <a:t> and </a:t>
            </a:r>
            <a:r>
              <a:rPr lang="cs-CZ" sz="900" dirty="0" err="1"/>
              <a:t>prognosis</a:t>
            </a:r>
            <a:r>
              <a:rPr lang="cs-CZ" sz="900" dirty="0"/>
              <a:t> </a:t>
            </a:r>
            <a:r>
              <a:rPr lang="cs-CZ" sz="900" dirty="0" err="1"/>
              <a:t>of</a:t>
            </a:r>
            <a:r>
              <a:rPr lang="cs-CZ" sz="900" dirty="0"/>
              <a:t> </a:t>
            </a:r>
            <a:r>
              <a:rPr lang="cs-CZ" sz="900" dirty="0" err="1"/>
              <a:t>acute</a:t>
            </a:r>
            <a:r>
              <a:rPr lang="cs-CZ" sz="900" dirty="0"/>
              <a:t> </a:t>
            </a:r>
            <a:r>
              <a:rPr lang="cs-CZ" sz="900" dirty="0" err="1"/>
              <a:t>heart</a:t>
            </a:r>
            <a:r>
              <a:rPr lang="cs-CZ" sz="900" dirty="0"/>
              <a:t> </a:t>
            </a:r>
            <a:r>
              <a:rPr lang="cs-CZ" sz="900" dirty="0" err="1"/>
              <a:t>failure</a:t>
            </a:r>
            <a:r>
              <a:rPr lang="cs-CZ" sz="900" dirty="0"/>
              <a:t>. </a:t>
            </a:r>
            <a:r>
              <a:rPr lang="cs-CZ" sz="900" dirty="0" err="1"/>
              <a:t>Am</a:t>
            </a:r>
            <a:r>
              <a:rPr lang="cs-CZ" sz="900" dirty="0"/>
              <a:t> J </a:t>
            </a:r>
            <a:r>
              <a:rPr lang="cs-CZ" sz="900" dirty="0" err="1"/>
              <a:t>Cardiol</a:t>
            </a:r>
            <a:r>
              <a:rPr lang="cs-CZ" sz="900" dirty="0"/>
              <a:t> 2006;98:386-390</a:t>
            </a:r>
          </a:p>
          <a:p>
            <a:r>
              <a:rPr lang="cs-CZ" sz="900" dirty="0"/>
              <a:t>3. </a:t>
            </a:r>
            <a:r>
              <a:rPr lang="cs-CZ" sz="900" dirty="0" err="1"/>
              <a:t>DeFilippi</a:t>
            </a:r>
            <a:r>
              <a:rPr lang="cs-CZ" sz="900" dirty="0"/>
              <a:t> C, van </a:t>
            </a:r>
            <a:r>
              <a:rPr lang="cs-CZ" sz="900" dirty="0" err="1"/>
              <a:t>Kimmenade</a:t>
            </a:r>
            <a:r>
              <a:rPr lang="cs-CZ" sz="900" dirty="0"/>
              <a:t> R, Pinto YM: </a:t>
            </a:r>
            <a:r>
              <a:rPr lang="cs-CZ" sz="900" dirty="0" err="1"/>
              <a:t>Amino-terminal</a:t>
            </a:r>
            <a:r>
              <a:rPr lang="cs-CZ" sz="900" dirty="0"/>
              <a:t> pro-B-type </a:t>
            </a:r>
            <a:r>
              <a:rPr lang="cs-CZ" sz="900" dirty="0" err="1"/>
              <a:t>natriuretic</a:t>
            </a:r>
            <a:r>
              <a:rPr lang="cs-CZ" sz="900" dirty="0"/>
              <a:t> peptide </a:t>
            </a:r>
            <a:r>
              <a:rPr lang="cs-CZ" sz="900" dirty="0" err="1"/>
              <a:t>testing</a:t>
            </a:r>
            <a:r>
              <a:rPr lang="cs-CZ" sz="900" dirty="0"/>
              <a:t> in </a:t>
            </a:r>
            <a:r>
              <a:rPr lang="cs-CZ" sz="900" dirty="0" err="1"/>
              <a:t>renal</a:t>
            </a:r>
            <a:r>
              <a:rPr lang="cs-CZ" sz="900" dirty="0"/>
              <a:t> </a:t>
            </a:r>
            <a:r>
              <a:rPr lang="cs-CZ" sz="900" dirty="0" err="1"/>
              <a:t>disease</a:t>
            </a:r>
            <a:r>
              <a:rPr lang="cs-CZ" sz="900" dirty="0"/>
              <a:t>. </a:t>
            </a:r>
            <a:r>
              <a:rPr lang="cs-CZ" sz="900" dirty="0" err="1"/>
              <a:t>Am</a:t>
            </a:r>
            <a:r>
              <a:rPr lang="cs-CZ" sz="900" dirty="0"/>
              <a:t> J </a:t>
            </a:r>
            <a:r>
              <a:rPr lang="cs-CZ" sz="900" dirty="0" err="1"/>
              <a:t>Cardiol</a:t>
            </a:r>
            <a:r>
              <a:rPr lang="cs-CZ" sz="900" dirty="0"/>
              <a:t> 2008;101[</a:t>
            </a:r>
            <a:r>
              <a:rPr lang="cs-CZ" sz="900" dirty="0" err="1"/>
              <a:t>suppl</a:t>
            </a:r>
            <a:r>
              <a:rPr lang="cs-CZ" sz="900" dirty="0"/>
              <a:t>]:82A- 88A</a:t>
            </a: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91EC998D-98BF-4161-BB8E-B43C52DFBC15}"/>
              </a:ext>
            </a:extLst>
          </p:cNvPr>
          <p:cNvSpPr/>
          <p:nvPr/>
        </p:nvSpPr>
        <p:spPr>
          <a:xfrm>
            <a:off x="0" y="978349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cs-CZ" altLang="cs-CZ" sz="3200" b="1" dirty="0">
                <a:solidFill>
                  <a:srgbClr val="002060"/>
                </a:solidFill>
              </a:rPr>
              <a:t> STANOVENÍ NT-</a:t>
            </a:r>
            <a:r>
              <a:rPr lang="cs-CZ" altLang="cs-CZ" sz="3200" b="1" dirty="0" err="1">
                <a:solidFill>
                  <a:srgbClr val="002060"/>
                </a:solidFill>
              </a:rPr>
              <a:t>proBNP</a:t>
            </a:r>
            <a:endParaRPr lang="cs-CZ" altLang="cs-CZ" sz="3200" b="1" dirty="0">
              <a:solidFill>
                <a:srgbClr val="002060"/>
              </a:solidFill>
            </a:endParaRP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91313ABD-DD26-4545-9D82-F03B14651270}"/>
              </a:ext>
            </a:extLst>
          </p:cNvPr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rcRect l="3803" t="23222" r="45932" b="36692"/>
          <a:stretch/>
        </p:blipFill>
        <p:spPr bwMode="auto">
          <a:xfrm>
            <a:off x="1143000" y="1719618"/>
            <a:ext cx="6858000" cy="341843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Ovál 5">
            <a:extLst>
              <a:ext uri="{FF2B5EF4-FFF2-40B4-BE49-F238E27FC236}">
                <a16:creationId xmlns:a16="http://schemas.microsoft.com/office/drawing/2014/main" id="{F0792A68-C5BC-43AB-9BA5-F94EF2DFABFF}"/>
              </a:ext>
            </a:extLst>
          </p:cNvPr>
          <p:cNvSpPr/>
          <p:nvPr/>
        </p:nvSpPr>
        <p:spPr>
          <a:xfrm>
            <a:off x="4355329" y="4335103"/>
            <a:ext cx="3238545" cy="78237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0" name="Přímá spojnice se šipkou 9">
            <a:extLst>
              <a:ext uri="{FF2B5EF4-FFF2-40B4-BE49-F238E27FC236}">
                <a16:creationId xmlns:a16="http://schemas.microsoft.com/office/drawing/2014/main" id="{D2A6ED7A-89D5-4E9F-989D-ED9343C9239D}"/>
              </a:ext>
            </a:extLst>
          </p:cNvPr>
          <p:cNvCxnSpPr>
            <a:cxnSpLocks/>
            <a:stCxn id="6" idx="0"/>
          </p:cNvCxnSpPr>
          <p:nvPr/>
        </p:nvCxnSpPr>
        <p:spPr>
          <a:xfrm flipH="1" flipV="1">
            <a:off x="3138986" y="2729553"/>
            <a:ext cx="2835616" cy="160555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bdélník: se zakulacenými rohy 13">
            <a:extLst>
              <a:ext uri="{FF2B5EF4-FFF2-40B4-BE49-F238E27FC236}">
                <a16:creationId xmlns:a16="http://schemas.microsoft.com/office/drawing/2014/main" id="{5DFE5FE1-35DF-4871-ABB1-624BEABD985B}"/>
              </a:ext>
            </a:extLst>
          </p:cNvPr>
          <p:cNvSpPr/>
          <p:nvPr/>
        </p:nvSpPr>
        <p:spPr>
          <a:xfrm>
            <a:off x="6085707" y="3918857"/>
            <a:ext cx="1062446" cy="278674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bdélník: se zakulacenými rohy 14">
            <a:extLst>
              <a:ext uri="{FF2B5EF4-FFF2-40B4-BE49-F238E27FC236}">
                <a16:creationId xmlns:a16="http://schemas.microsoft.com/office/drawing/2014/main" id="{F75EFD93-C1FB-47B6-9C21-7515C93B296A}"/>
              </a:ext>
            </a:extLst>
          </p:cNvPr>
          <p:cNvSpPr/>
          <p:nvPr/>
        </p:nvSpPr>
        <p:spPr>
          <a:xfrm>
            <a:off x="2824347" y="3918857"/>
            <a:ext cx="1062446" cy="278674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880840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014F882-F91F-4B79-BF95-0830157AE4C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9087" y="5816829"/>
            <a:ext cx="874495" cy="761657"/>
          </a:xfrm>
          <a:prstGeom prst="rect">
            <a:avLst/>
          </a:prstGeom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216BAD57-94EE-4DD2-A388-8CEE32E5E733}"/>
              </a:ext>
            </a:extLst>
          </p:cNvPr>
          <p:cNvSpPr/>
          <p:nvPr/>
        </p:nvSpPr>
        <p:spPr>
          <a:xfrm>
            <a:off x="1805183" y="991909"/>
            <a:ext cx="1146468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2700" dirty="0">
                <a:cs typeface="Arial" panose="020B0604020202020204" pitchFamily="34" charset="0"/>
              </a:rPr>
              <a:t>          </a:t>
            </a:r>
          </a:p>
        </p:txBody>
      </p:sp>
      <p:sp>
        <p:nvSpPr>
          <p:cNvPr id="6" name="Obdélník 5"/>
          <p:cNvSpPr/>
          <p:nvPr/>
        </p:nvSpPr>
        <p:spPr>
          <a:xfrm>
            <a:off x="761865" y="2112845"/>
            <a:ext cx="762026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b="1" i="0" dirty="0">
                <a:latin typeface="+mn-lt"/>
              </a:rPr>
              <a:t>v čem spočívá hlavní přínos stanovení </a:t>
            </a:r>
            <a:r>
              <a:rPr lang="cs-CZ" sz="2400" b="1" i="0" dirty="0" err="1">
                <a:latin typeface="+mn-lt"/>
              </a:rPr>
              <a:t>natriuretických</a:t>
            </a:r>
            <a:r>
              <a:rPr lang="cs-CZ" sz="2400" b="1" i="0" dirty="0">
                <a:latin typeface="+mn-lt"/>
              </a:rPr>
              <a:t> peptidů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b="1" i="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b="1" dirty="0"/>
              <a:t>jak  můžeme přispět k lepší klinické diagnostice a léčbě srdečního selhání</a:t>
            </a:r>
          </a:p>
          <a:p>
            <a:endParaRPr lang="cs-CZ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b="1" i="0" dirty="0">
                <a:latin typeface="+mn-lt"/>
              </a:rPr>
              <a:t>nové využití ambulantního stanovení </a:t>
            </a:r>
            <a:r>
              <a:rPr lang="cs-CZ" sz="2400" b="1" i="0" dirty="0" err="1">
                <a:latin typeface="+mn-lt"/>
              </a:rPr>
              <a:t>natriuretických</a:t>
            </a:r>
            <a:r>
              <a:rPr lang="cs-CZ" sz="2400" b="1" i="0" dirty="0">
                <a:latin typeface="+mn-lt"/>
              </a:rPr>
              <a:t> peptidů</a:t>
            </a:r>
            <a:endParaRPr lang="cs-CZ" sz="1600" i="0" dirty="0">
              <a:latin typeface="+mn-lt"/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60C19184-FF43-47A9-A962-3EBE167DF4D8}"/>
              </a:ext>
            </a:extLst>
          </p:cNvPr>
          <p:cNvSpPr txBox="1"/>
          <p:nvPr/>
        </p:nvSpPr>
        <p:spPr>
          <a:xfrm>
            <a:off x="-35070" y="1039905"/>
            <a:ext cx="914399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cs-CZ" sz="2400" b="1" dirty="0">
              <a:solidFill>
                <a:srgbClr val="002060"/>
              </a:solidFill>
            </a:endParaRP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47CC40D1-1536-448F-BFE2-57CC084DF306}"/>
              </a:ext>
            </a:extLst>
          </p:cNvPr>
          <p:cNvSpPr/>
          <p:nvPr/>
        </p:nvSpPr>
        <p:spPr>
          <a:xfrm>
            <a:off x="0" y="981574"/>
            <a:ext cx="91439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cs-CZ" altLang="cs-CZ" sz="3200" b="1" dirty="0">
                <a:solidFill>
                  <a:srgbClr val="002060"/>
                </a:solidFill>
              </a:rPr>
              <a:t> SRDEČNÍ SELHÁNÍ  A NATRIURETICKÉ PEPTIDY</a:t>
            </a:r>
          </a:p>
        </p:txBody>
      </p:sp>
    </p:spTree>
    <p:extLst>
      <p:ext uri="{BB962C8B-B14F-4D97-AF65-F5344CB8AC3E}">
        <p14:creationId xmlns:p14="http://schemas.microsoft.com/office/powerpoint/2010/main" val="35876970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object 107"/>
          <p:cNvSpPr txBox="1"/>
          <p:nvPr/>
        </p:nvSpPr>
        <p:spPr>
          <a:xfrm>
            <a:off x="1887412" y="1563124"/>
            <a:ext cx="8255726" cy="807298"/>
          </a:xfrm>
          <a:prstGeom prst="rect">
            <a:avLst/>
          </a:prstGeom>
        </p:spPr>
        <p:txBody>
          <a:bodyPr vert="horz" wrap="square" lIns="0" tIns="83781" rIns="0" bIns="0" rtlCol="0">
            <a:spAutoFit/>
          </a:bodyPr>
          <a:lstStyle/>
          <a:p>
            <a:pPr marL="8637">
              <a:spcBef>
                <a:spcPts val="595"/>
              </a:spcBef>
            </a:pPr>
            <a:r>
              <a:rPr lang="cs-CZ" sz="2000" b="1" spc="27" dirty="0">
                <a:cs typeface="Arial"/>
              </a:rPr>
              <a:t>NT- </a:t>
            </a:r>
            <a:r>
              <a:rPr lang="cs-CZ" sz="2000" b="1" spc="27" dirty="0" err="1">
                <a:cs typeface="Arial"/>
              </a:rPr>
              <a:t>proBNP</a:t>
            </a:r>
            <a:r>
              <a:rPr sz="2000" b="1" spc="27" dirty="0">
                <a:cs typeface="Tahoma"/>
              </a:rPr>
              <a:t>, </a:t>
            </a:r>
            <a:r>
              <a:rPr sz="2000" b="1" spc="7" dirty="0">
                <a:cs typeface="Tahoma"/>
              </a:rPr>
              <a:t>u </a:t>
            </a:r>
            <a:r>
              <a:rPr sz="2000" b="1" spc="11" dirty="0">
                <a:cs typeface="Tahoma"/>
              </a:rPr>
              <a:t>CHSS</a:t>
            </a:r>
            <a:r>
              <a:rPr sz="2000" b="1" spc="-11" dirty="0">
                <a:cs typeface="Tahoma"/>
              </a:rPr>
              <a:t> </a:t>
            </a:r>
            <a:r>
              <a:rPr sz="2000" b="1" spc="7" dirty="0">
                <a:cs typeface="Tahoma"/>
              </a:rPr>
              <a:t>(ICHS,DKMP</a:t>
            </a:r>
            <a:r>
              <a:rPr sz="2000" spc="7" dirty="0">
                <a:cs typeface="Tahoma"/>
              </a:rPr>
              <a:t>)</a:t>
            </a:r>
            <a:endParaRPr sz="2000" dirty="0">
              <a:cs typeface="Tahoma"/>
            </a:endParaRPr>
          </a:p>
          <a:p>
            <a:pPr marL="97601" marR="3455" indent="-89396">
              <a:lnSpc>
                <a:spcPts val="3455"/>
              </a:lnSpc>
              <a:spcBef>
                <a:spcPts val="215"/>
              </a:spcBef>
            </a:pPr>
            <a:endParaRPr sz="2000" dirty="0">
              <a:latin typeface="Tahoma"/>
              <a:cs typeface="Tahoma"/>
            </a:endParaRPr>
          </a:p>
        </p:txBody>
      </p:sp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4DB55964-5718-4F2E-B8C8-2F8FC8F13844}"/>
              </a:ext>
            </a:extLst>
          </p:cNvPr>
          <p:cNvGraphicFramePr>
            <a:graphicFrameLocks noGrp="1"/>
          </p:cNvGraphicFramePr>
          <p:nvPr/>
        </p:nvGraphicFramePr>
        <p:xfrm>
          <a:off x="1887412" y="2074460"/>
          <a:ext cx="5414140" cy="3018069"/>
        </p:xfrm>
        <a:graphic>
          <a:graphicData uri="http://schemas.openxmlformats.org/drawingml/2006/table">
            <a:tbl>
              <a:tblPr/>
              <a:tblGrid>
                <a:gridCol w="14411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894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834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39766">
                <a:tc gridSpan="3">
                  <a:txBody>
                    <a:bodyPr/>
                    <a:lstStyle/>
                    <a:p>
                      <a:r>
                        <a:rPr lang="cs-CZ" sz="1400" b="1" dirty="0">
                          <a:effectLst/>
                        </a:rPr>
                        <a:t>Interpretace vztahu NYHA  </a:t>
                      </a:r>
                    </a:p>
                    <a:p>
                      <a:pPr algn="r"/>
                      <a:r>
                        <a:rPr lang="cs-CZ" sz="1400" b="1" dirty="0">
                          <a:effectLst/>
                        </a:rPr>
                        <a:t>a hladina NT-</a:t>
                      </a:r>
                      <a:r>
                        <a:rPr lang="cs-CZ" sz="1400" b="1" dirty="0" err="1">
                          <a:effectLst/>
                        </a:rPr>
                        <a:t>proBNP</a:t>
                      </a:r>
                      <a:r>
                        <a:rPr lang="cs-CZ" sz="1400" b="1" baseline="0" dirty="0">
                          <a:effectLst/>
                        </a:rPr>
                        <a:t> </a:t>
                      </a:r>
                      <a:endParaRPr lang="cs-CZ" sz="1400" dirty="0">
                        <a:effectLst/>
                      </a:endParaRPr>
                    </a:p>
                  </a:txBody>
                  <a:tcPr marL="47625" marR="476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722">
                <a:tc>
                  <a:txBody>
                    <a:bodyPr/>
                    <a:lstStyle/>
                    <a:p>
                      <a:r>
                        <a:rPr lang="cs-CZ" sz="1400" b="1" dirty="0">
                          <a:effectLst/>
                        </a:rPr>
                        <a:t>funkční</a:t>
                      </a:r>
                    </a:p>
                    <a:p>
                      <a:r>
                        <a:rPr lang="cs-CZ" sz="1400" b="1" dirty="0">
                          <a:effectLst/>
                        </a:rPr>
                        <a:t>klasifikace</a:t>
                      </a:r>
                    </a:p>
                  </a:txBody>
                  <a:tcPr marL="47625" marR="476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b="1" dirty="0">
                          <a:effectLst/>
                        </a:rPr>
                        <a:t>5- 95 percentile</a:t>
                      </a:r>
                      <a:endParaRPr lang="cs-CZ" sz="1400" dirty="0">
                        <a:effectLst/>
                      </a:endParaRPr>
                    </a:p>
                  </a:txBody>
                  <a:tcPr marL="47625" marR="47625" marT="9525" marB="9525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b="1" dirty="0" err="1">
                          <a:effectLst/>
                        </a:rPr>
                        <a:t>median</a:t>
                      </a:r>
                      <a:endParaRPr lang="cs-CZ" sz="1400" dirty="0">
                        <a:effectLst/>
                      </a:endParaRPr>
                    </a:p>
                  </a:txBody>
                  <a:tcPr marL="47625" marR="47625" marT="9525" marB="9525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0445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>
                          <a:effectLst/>
                        </a:rPr>
                        <a:t>I</a:t>
                      </a:r>
                    </a:p>
                  </a:txBody>
                  <a:tcPr marL="47625" marR="476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dirty="0">
                          <a:effectLst/>
                        </a:rPr>
                        <a:t>31 -   1</a:t>
                      </a:r>
                      <a:r>
                        <a:rPr lang="cs-CZ" sz="1400" baseline="0" dirty="0">
                          <a:effectLst/>
                        </a:rPr>
                        <a:t> </a:t>
                      </a:r>
                      <a:r>
                        <a:rPr lang="cs-CZ" sz="1400" dirty="0">
                          <a:effectLst/>
                        </a:rPr>
                        <a:t>110 </a:t>
                      </a:r>
                      <a:r>
                        <a:rPr lang="cs-CZ" sz="1400" dirty="0" err="1">
                          <a:effectLst/>
                        </a:rPr>
                        <a:t>pg</a:t>
                      </a:r>
                      <a:r>
                        <a:rPr lang="cs-CZ" sz="1400" dirty="0">
                          <a:effectLst/>
                        </a:rPr>
                        <a:t>/</a:t>
                      </a:r>
                      <a:r>
                        <a:rPr lang="cs-CZ" sz="1400" dirty="0" err="1">
                          <a:effectLst/>
                        </a:rPr>
                        <a:t>mL</a:t>
                      </a:r>
                      <a:endParaRPr lang="cs-CZ" sz="1400" dirty="0">
                        <a:effectLst/>
                      </a:endParaRPr>
                    </a:p>
                  </a:txBody>
                  <a:tcPr marL="47625" marR="47625" marT="9525" marB="9525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dirty="0">
                          <a:effectLst/>
                        </a:rPr>
                        <a:t>   377 </a:t>
                      </a:r>
                      <a:r>
                        <a:rPr lang="cs-CZ" sz="1400" dirty="0" err="1">
                          <a:effectLst/>
                        </a:rPr>
                        <a:t>pg</a:t>
                      </a:r>
                      <a:r>
                        <a:rPr lang="cs-CZ" sz="1400" dirty="0">
                          <a:effectLst/>
                        </a:rPr>
                        <a:t>/</a:t>
                      </a:r>
                      <a:r>
                        <a:rPr lang="cs-CZ" sz="1400" dirty="0" err="1">
                          <a:effectLst/>
                        </a:rPr>
                        <a:t>mL</a:t>
                      </a:r>
                      <a:endParaRPr lang="cs-CZ" sz="1400" dirty="0">
                        <a:effectLst/>
                      </a:endParaRPr>
                    </a:p>
                  </a:txBody>
                  <a:tcPr marL="47625" marR="47625" marT="9525" marB="9525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0445">
                <a:tc>
                  <a:txBody>
                    <a:bodyPr/>
                    <a:lstStyle/>
                    <a:p>
                      <a:pPr algn="ctr"/>
                      <a:r>
                        <a:rPr lang="cs-CZ" sz="1400">
                          <a:effectLst/>
                        </a:rPr>
                        <a:t>II</a:t>
                      </a:r>
                    </a:p>
                  </a:txBody>
                  <a:tcPr marL="47625" marR="476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dirty="0">
                          <a:effectLst/>
                        </a:rPr>
                        <a:t>55 -   4 975 </a:t>
                      </a:r>
                      <a:r>
                        <a:rPr lang="cs-CZ" sz="1400" dirty="0" err="1">
                          <a:effectLst/>
                        </a:rPr>
                        <a:t>pg</a:t>
                      </a:r>
                      <a:r>
                        <a:rPr lang="cs-CZ" sz="1400" dirty="0">
                          <a:effectLst/>
                        </a:rPr>
                        <a:t>/</a:t>
                      </a:r>
                      <a:r>
                        <a:rPr lang="cs-CZ" sz="1400" dirty="0" err="1">
                          <a:effectLst/>
                        </a:rPr>
                        <a:t>mL</a:t>
                      </a:r>
                      <a:endParaRPr lang="cs-CZ" sz="1400" dirty="0">
                        <a:effectLst/>
                      </a:endParaRPr>
                    </a:p>
                  </a:txBody>
                  <a:tcPr marL="47625" marR="47625" marT="9525" marB="9525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dirty="0">
                          <a:effectLst/>
                        </a:rPr>
                        <a:t>1 223 </a:t>
                      </a:r>
                      <a:r>
                        <a:rPr lang="cs-CZ" sz="1400" dirty="0" err="1">
                          <a:effectLst/>
                        </a:rPr>
                        <a:t>pg</a:t>
                      </a:r>
                      <a:r>
                        <a:rPr lang="cs-CZ" sz="1400" dirty="0">
                          <a:effectLst/>
                        </a:rPr>
                        <a:t>/</a:t>
                      </a:r>
                      <a:r>
                        <a:rPr lang="cs-CZ" sz="1400" dirty="0" err="1">
                          <a:effectLst/>
                        </a:rPr>
                        <a:t>mL</a:t>
                      </a:r>
                      <a:endParaRPr lang="cs-CZ" sz="1400" dirty="0">
                        <a:effectLst/>
                      </a:endParaRPr>
                    </a:p>
                  </a:txBody>
                  <a:tcPr marL="47625" marR="47625" marT="9525" marB="9525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0445">
                <a:tc>
                  <a:txBody>
                    <a:bodyPr/>
                    <a:lstStyle/>
                    <a:p>
                      <a:pPr algn="ctr"/>
                      <a:r>
                        <a:rPr lang="cs-CZ" sz="1400">
                          <a:effectLst/>
                        </a:rPr>
                        <a:t>III</a:t>
                      </a:r>
                    </a:p>
                  </a:txBody>
                  <a:tcPr marL="47625" marR="476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dirty="0">
                          <a:effectLst/>
                        </a:rPr>
                        <a:t>77 - 26 916 </a:t>
                      </a:r>
                      <a:r>
                        <a:rPr lang="cs-CZ" sz="1400" dirty="0" err="1">
                          <a:effectLst/>
                        </a:rPr>
                        <a:t>pg</a:t>
                      </a:r>
                      <a:r>
                        <a:rPr lang="cs-CZ" sz="1400" dirty="0">
                          <a:effectLst/>
                        </a:rPr>
                        <a:t>/</a:t>
                      </a:r>
                      <a:r>
                        <a:rPr lang="cs-CZ" sz="1400" dirty="0" err="1">
                          <a:effectLst/>
                        </a:rPr>
                        <a:t>mL</a:t>
                      </a:r>
                      <a:endParaRPr lang="cs-CZ" sz="1400" dirty="0">
                        <a:effectLst/>
                      </a:endParaRPr>
                    </a:p>
                  </a:txBody>
                  <a:tcPr marL="47625" marR="47625" marT="9525" marB="9525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dirty="0">
                          <a:effectLst/>
                        </a:rPr>
                        <a:t>3 130 </a:t>
                      </a:r>
                      <a:r>
                        <a:rPr lang="cs-CZ" sz="1400" dirty="0" err="1">
                          <a:effectLst/>
                        </a:rPr>
                        <a:t>pg</a:t>
                      </a:r>
                      <a:r>
                        <a:rPr lang="cs-CZ" sz="1400" dirty="0">
                          <a:effectLst/>
                        </a:rPr>
                        <a:t>/</a:t>
                      </a:r>
                      <a:r>
                        <a:rPr lang="cs-CZ" sz="1400" dirty="0" err="1">
                          <a:effectLst/>
                        </a:rPr>
                        <a:t>mL</a:t>
                      </a:r>
                      <a:endParaRPr lang="cs-CZ" sz="1400" dirty="0">
                        <a:effectLst/>
                      </a:endParaRPr>
                    </a:p>
                  </a:txBody>
                  <a:tcPr marL="47625" marR="47625" marT="9525" marB="9525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0445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>
                          <a:effectLst/>
                        </a:rPr>
                        <a:t>IV</a:t>
                      </a:r>
                    </a:p>
                  </a:txBody>
                  <a:tcPr marL="47625" marR="476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dirty="0">
                          <a:effectLst/>
                        </a:rPr>
                        <a:t>*</a:t>
                      </a:r>
                    </a:p>
                  </a:txBody>
                  <a:tcPr marL="47625" marR="47625" marT="9525" marB="9525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dirty="0">
                          <a:effectLst/>
                        </a:rPr>
                        <a:t>*</a:t>
                      </a:r>
                    </a:p>
                  </a:txBody>
                  <a:tcPr marL="47625" marR="47625" marT="9525" marB="9525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77801">
                <a:tc gridSpan="3"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</a:rPr>
                        <a:t>*</a:t>
                      </a:r>
                      <a:r>
                        <a:rPr lang="en-US" sz="1000" dirty="0">
                          <a:effectLst/>
                        </a:rPr>
                        <a:t>In a Mayo Clinic study of 75 patients with CHF, only 4 were characterized as Class IV. Accordingly, range and median are not provided</a:t>
                      </a:r>
                      <a:r>
                        <a:rPr lang="en-US" sz="1400" dirty="0">
                          <a:effectLst/>
                        </a:rPr>
                        <a:t>.</a:t>
                      </a:r>
                    </a:p>
                  </a:txBody>
                  <a:tcPr marL="47625" marR="476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" name="Obdélník 1">
            <a:extLst>
              <a:ext uri="{FF2B5EF4-FFF2-40B4-BE49-F238E27FC236}">
                <a16:creationId xmlns:a16="http://schemas.microsoft.com/office/drawing/2014/main" id="{6E62C425-7355-4625-BEF5-BCDAC073461D}"/>
              </a:ext>
            </a:extLst>
          </p:cNvPr>
          <p:cNvSpPr/>
          <p:nvPr/>
        </p:nvSpPr>
        <p:spPr>
          <a:xfrm>
            <a:off x="3457935" y="5328217"/>
            <a:ext cx="5945373" cy="489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7601" marR="3455" indent="-89396">
              <a:lnSpc>
                <a:spcPts val="3455"/>
              </a:lnSpc>
              <a:spcBef>
                <a:spcPts val="215"/>
              </a:spcBef>
            </a:pPr>
            <a:r>
              <a:rPr lang="cs-CZ" b="1" spc="7" dirty="0">
                <a:cs typeface="Tahoma"/>
              </a:rPr>
              <a:t>n</a:t>
            </a:r>
            <a:r>
              <a:rPr lang="cs-CZ" b="1" spc="20" dirty="0">
                <a:cs typeface="Tahoma"/>
              </a:rPr>
              <a:t>ízké </a:t>
            </a:r>
            <a:r>
              <a:rPr lang="cs-CZ" b="1" spc="7" dirty="0">
                <a:cs typeface="Tahoma"/>
              </a:rPr>
              <a:t>hodnoty </a:t>
            </a:r>
            <a:r>
              <a:rPr lang="cs-CZ" b="1" spc="4" dirty="0">
                <a:cs typeface="Tahoma"/>
              </a:rPr>
              <a:t>vylučují </a:t>
            </a:r>
            <a:r>
              <a:rPr lang="cs-CZ" b="1" spc="7" dirty="0">
                <a:cs typeface="Tahoma"/>
              </a:rPr>
              <a:t>přítomnost srdečního selhání</a:t>
            </a:r>
            <a:r>
              <a:rPr lang="cs-CZ" b="1" spc="-62" dirty="0">
                <a:cs typeface="Tahoma"/>
              </a:rPr>
              <a:t> </a:t>
            </a:r>
            <a:endParaRPr lang="cs-CZ" b="1" dirty="0"/>
          </a:p>
        </p:txBody>
      </p:sp>
      <p:pic>
        <p:nvPicPr>
          <p:cNvPr id="6" name="Obrázek 17">
            <a:extLst>
              <a:ext uri="{FF2B5EF4-FFF2-40B4-BE49-F238E27FC236}">
                <a16:creationId xmlns:a16="http://schemas.microsoft.com/office/drawing/2014/main" id="{ECFFCE4D-DBB1-4194-B88F-FFCB15FFF0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957" y="5976657"/>
            <a:ext cx="548687" cy="475529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725C41A6-E8C3-4941-A851-14C5EC3A7A99}"/>
              </a:ext>
            </a:extLst>
          </p:cNvPr>
          <p:cNvSpPr txBox="1"/>
          <p:nvPr/>
        </p:nvSpPr>
        <p:spPr>
          <a:xfrm>
            <a:off x="-35070" y="1039905"/>
            <a:ext cx="914399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cs-CZ" sz="2400" b="1" dirty="0">
              <a:solidFill>
                <a:srgbClr val="002060"/>
              </a:solidFill>
            </a:endParaRP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C66B821C-90CD-404B-A0E9-D0A35BAF64AA}"/>
              </a:ext>
            </a:extLst>
          </p:cNvPr>
          <p:cNvSpPr/>
          <p:nvPr/>
        </p:nvSpPr>
        <p:spPr>
          <a:xfrm>
            <a:off x="35071" y="978349"/>
            <a:ext cx="89946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cs-CZ" altLang="cs-CZ" sz="3200" b="1" dirty="0">
                <a:solidFill>
                  <a:srgbClr val="002060"/>
                </a:solidFill>
              </a:rPr>
              <a:t>NYHA KLASIFIKACE A HODNOTY NT-</a:t>
            </a:r>
            <a:r>
              <a:rPr lang="cs-CZ" altLang="cs-CZ" sz="3200" b="1" dirty="0" err="1">
                <a:solidFill>
                  <a:srgbClr val="002060"/>
                </a:solidFill>
              </a:rPr>
              <a:t>proBNP</a:t>
            </a:r>
            <a:endParaRPr lang="cs-CZ" altLang="cs-CZ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7336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8785"/>
          <a:stretch/>
        </p:blipFill>
        <p:spPr>
          <a:xfrm>
            <a:off x="775063" y="1698014"/>
            <a:ext cx="6853646" cy="4621305"/>
          </a:xfrm>
          <a:prstGeom prst="rect">
            <a:avLst/>
          </a:prstGeom>
        </p:spPr>
      </p:pic>
      <p:pic>
        <p:nvPicPr>
          <p:cNvPr id="6" name="Zástupný symbol pro obsah 3">
            <a:extLst>
              <a:ext uri="{FF2B5EF4-FFF2-40B4-BE49-F238E27FC236}">
                <a16:creationId xmlns:a16="http://schemas.microsoft.com/office/drawing/2014/main" id="{ED38265A-64A6-490B-A05F-6724A9FE91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93" r="87780" b="83250"/>
          <a:stretch/>
        </p:blipFill>
        <p:spPr>
          <a:xfrm>
            <a:off x="21531" y="1697857"/>
            <a:ext cx="1698850" cy="1563189"/>
          </a:xfrm>
          <a:prstGeom prst="rect">
            <a:avLst/>
          </a:prstGeom>
        </p:spPr>
      </p:pic>
      <p:sp>
        <p:nvSpPr>
          <p:cNvPr id="2" name="Ovál 1">
            <a:extLst>
              <a:ext uri="{FF2B5EF4-FFF2-40B4-BE49-F238E27FC236}">
                <a16:creationId xmlns:a16="http://schemas.microsoft.com/office/drawing/2014/main" id="{658A8AB3-1655-4C60-84B2-3480B239D796}"/>
              </a:ext>
            </a:extLst>
          </p:cNvPr>
          <p:cNvSpPr/>
          <p:nvPr/>
        </p:nvSpPr>
        <p:spPr>
          <a:xfrm>
            <a:off x="6000206" y="2081349"/>
            <a:ext cx="435428" cy="200297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 w="28575">
                <a:solidFill>
                  <a:schemeClr val="tx1"/>
                </a:solidFill>
              </a:ln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AC86839E-772C-47D2-AF52-E03DC3537704}"/>
              </a:ext>
            </a:extLst>
          </p:cNvPr>
          <p:cNvSpPr txBox="1"/>
          <p:nvPr/>
        </p:nvSpPr>
        <p:spPr>
          <a:xfrm>
            <a:off x="1968137" y="1697857"/>
            <a:ext cx="7073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Dušnost: urgentní příjem, </a:t>
            </a:r>
            <a:r>
              <a:rPr lang="cs-CZ" dirty="0" err="1"/>
              <a:t>NTproBNP</a:t>
            </a:r>
            <a:r>
              <a:rPr lang="cs-CZ" dirty="0"/>
              <a:t> u 599 nemocných</a:t>
            </a:r>
          </a:p>
        </p:txBody>
      </p:sp>
      <p:sp>
        <p:nvSpPr>
          <p:cNvPr id="9" name="Ovál 8">
            <a:extLst>
              <a:ext uri="{FF2B5EF4-FFF2-40B4-BE49-F238E27FC236}">
                <a16:creationId xmlns:a16="http://schemas.microsoft.com/office/drawing/2014/main" id="{67F877E9-ADEE-4FE6-8E49-981C1A6DEF7F}"/>
              </a:ext>
            </a:extLst>
          </p:cNvPr>
          <p:cNvSpPr/>
          <p:nvPr/>
        </p:nvSpPr>
        <p:spPr>
          <a:xfrm>
            <a:off x="2891245" y="4624252"/>
            <a:ext cx="444137" cy="191588"/>
          </a:xfrm>
          <a:prstGeom prst="ellipse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58889A46-3E07-4BDE-ACB4-C83340244626}"/>
              </a:ext>
            </a:extLst>
          </p:cNvPr>
          <p:cNvSpPr txBox="1"/>
          <p:nvPr/>
        </p:nvSpPr>
        <p:spPr>
          <a:xfrm>
            <a:off x="21531" y="1192305"/>
            <a:ext cx="9143999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cs-CZ" altLang="cs-CZ" sz="3200" b="1" dirty="0">
                <a:solidFill>
                  <a:srgbClr val="002060"/>
                </a:solidFill>
              </a:rPr>
              <a:t>HODNOTY NT-</a:t>
            </a:r>
            <a:r>
              <a:rPr lang="cs-CZ" altLang="cs-CZ" sz="3200" b="1" dirty="0" err="1">
                <a:solidFill>
                  <a:srgbClr val="002060"/>
                </a:solidFill>
              </a:rPr>
              <a:t>proBNP</a:t>
            </a:r>
            <a:r>
              <a:rPr lang="cs-CZ" altLang="cs-CZ" sz="3200" b="1" dirty="0">
                <a:solidFill>
                  <a:srgbClr val="002060"/>
                </a:solidFill>
              </a:rPr>
              <a:t> U NEMOCNÝCH S ASS</a:t>
            </a:r>
          </a:p>
        </p:txBody>
      </p:sp>
    </p:spTree>
    <p:extLst>
      <p:ext uri="{BB962C8B-B14F-4D97-AF65-F5344CB8AC3E}">
        <p14:creationId xmlns:p14="http://schemas.microsoft.com/office/powerpoint/2010/main" val="10486770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8785"/>
          <a:stretch/>
        </p:blipFill>
        <p:spPr>
          <a:xfrm>
            <a:off x="775063" y="1698014"/>
            <a:ext cx="6853646" cy="4621305"/>
          </a:xfrm>
          <a:prstGeom prst="rect">
            <a:avLst/>
          </a:prstGeom>
        </p:spPr>
      </p:pic>
      <p:pic>
        <p:nvPicPr>
          <p:cNvPr id="6" name="Zástupný symbol pro obsah 3">
            <a:extLst>
              <a:ext uri="{FF2B5EF4-FFF2-40B4-BE49-F238E27FC236}">
                <a16:creationId xmlns:a16="http://schemas.microsoft.com/office/drawing/2014/main" id="{ED38265A-64A6-490B-A05F-6724A9FE91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93" r="87780" b="83250"/>
          <a:stretch/>
        </p:blipFill>
        <p:spPr>
          <a:xfrm>
            <a:off x="21531" y="1696055"/>
            <a:ext cx="1698850" cy="1563189"/>
          </a:xfrm>
          <a:prstGeom prst="rect">
            <a:avLst/>
          </a:prstGeom>
        </p:spPr>
      </p:pic>
      <p:sp>
        <p:nvSpPr>
          <p:cNvPr id="2" name="Ovál 1">
            <a:extLst>
              <a:ext uri="{FF2B5EF4-FFF2-40B4-BE49-F238E27FC236}">
                <a16:creationId xmlns:a16="http://schemas.microsoft.com/office/drawing/2014/main" id="{658A8AB3-1655-4C60-84B2-3480B239D796}"/>
              </a:ext>
            </a:extLst>
          </p:cNvPr>
          <p:cNvSpPr/>
          <p:nvPr/>
        </p:nvSpPr>
        <p:spPr>
          <a:xfrm>
            <a:off x="6000206" y="2081349"/>
            <a:ext cx="435428" cy="200297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 w="28575">
                <a:solidFill>
                  <a:schemeClr val="tx1"/>
                </a:solidFill>
              </a:ln>
            </a:endParaRP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A60347F5-A8AD-4F1D-91DF-3D0441B14231}"/>
              </a:ext>
            </a:extLst>
          </p:cNvPr>
          <p:cNvSpPr/>
          <p:nvPr/>
        </p:nvSpPr>
        <p:spPr>
          <a:xfrm>
            <a:off x="1154869" y="5147081"/>
            <a:ext cx="2387833" cy="36933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662EDDEC-A543-4495-A5DF-AF58A90D75B5}"/>
              </a:ext>
            </a:extLst>
          </p:cNvPr>
          <p:cNvSpPr txBox="1"/>
          <p:nvPr/>
        </p:nvSpPr>
        <p:spPr>
          <a:xfrm>
            <a:off x="1182680" y="5159986"/>
            <a:ext cx="2387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59,2% bez průkazu ASS</a:t>
            </a:r>
          </a:p>
        </p:txBody>
      </p:sp>
      <p:sp>
        <p:nvSpPr>
          <p:cNvPr id="9" name="Ovál 8">
            <a:extLst>
              <a:ext uri="{FF2B5EF4-FFF2-40B4-BE49-F238E27FC236}">
                <a16:creationId xmlns:a16="http://schemas.microsoft.com/office/drawing/2014/main" id="{67F877E9-ADEE-4FE6-8E49-981C1A6DEF7F}"/>
              </a:ext>
            </a:extLst>
          </p:cNvPr>
          <p:cNvSpPr/>
          <p:nvPr/>
        </p:nvSpPr>
        <p:spPr>
          <a:xfrm>
            <a:off x="2891245" y="4624252"/>
            <a:ext cx="444137" cy="191588"/>
          </a:xfrm>
          <a:prstGeom prst="ellipse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4792378C-0E7E-4E16-86FB-EA542BC980CC}"/>
              </a:ext>
            </a:extLst>
          </p:cNvPr>
          <p:cNvSpPr txBox="1"/>
          <p:nvPr/>
        </p:nvSpPr>
        <p:spPr>
          <a:xfrm>
            <a:off x="6567194" y="2017063"/>
            <a:ext cx="2289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35% s potvrzeným ASS</a:t>
            </a: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2FD01AA7-EF90-4DB8-97DD-7D184C198D38}"/>
              </a:ext>
            </a:extLst>
          </p:cNvPr>
          <p:cNvSpPr/>
          <p:nvPr/>
        </p:nvSpPr>
        <p:spPr>
          <a:xfrm>
            <a:off x="4133063" y="3429000"/>
            <a:ext cx="1255718" cy="1813560"/>
          </a:xfrm>
          <a:prstGeom prst="rect">
            <a:avLst/>
          </a:prstGeom>
          <a:noFill/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A1EC2962-09BA-4E32-AC2D-D6B5F5D4F636}"/>
              </a:ext>
            </a:extLst>
          </p:cNvPr>
          <p:cNvSpPr/>
          <p:nvPr/>
        </p:nvSpPr>
        <p:spPr>
          <a:xfrm>
            <a:off x="6531429" y="2038450"/>
            <a:ext cx="2325188" cy="36933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B913DC9C-7674-4911-8F20-A8B6A9643F35}"/>
              </a:ext>
            </a:extLst>
          </p:cNvPr>
          <p:cNvSpPr txBox="1"/>
          <p:nvPr/>
        </p:nvSpPr>
        <p:spPr>
          <a:xfrm>
            <a:off x="1968137" y="1697857"/>
            <a:ext cx="7073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dušnost na urgentním příjmu provedený test </a:t>
            </a:r>
            <a:r>
              <a:rPr lang="cs-CZ" dirty="0" err="1"/>
              <a:t>NTproBNP</a:t>
            </a:r>
            <a:r>
              <a:rPr lang="cs-CZ" dirty="0"/>
              <a:t> u 599 nemocných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EEBBDAAA-3DE5-457D-AD98-264243BF7CE1}"/>
              </a:ext>
            </a:extLst>
          </p:cNvPr>
          <p:cNvSpPr txBox="1"/>
          <p:nvPr/>
        </p:nvSpPr>
        <p:spPr>
          <a:xfrm>
            <a:off x="21531" y="1192305"/>
            <a:ext cx="9143999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cs-CZ" altLang="cs-CZ" sz="3200" b="1" dirty="0">
                <a:solidFill>
                  <a:srgbClr val="002060"/>
                </a:solidFill>
              </a:rPr>
              <a:t>HODNOTY NT-</a:t>
            </a:r>
            <a:r>
              <a:rPr lang="cs-CZ" altLang="cs-CZ" sz="3200" b="1" dirty="0" err="1">
                <a:solidFill>
                  <a:srgbClr val="002060"/>
                </a:solidFill>
              </a:rPr>
              <a:t>proBNP</a:t>
            </a:r>
            <a:r>
              <a:rPr lang="cs-CZ" altLang="cs-CZ" sz="3200" b="1" dirty="0">
                <a:solidFill>
                  <a:srgbClr val="002060"/>
                </a:solidFill>
              </a:rPr>
              <a:t> U NEMOCNÝCH S ASS</a:t>
            </a:r>
          </a:p>
        </p:txBody>
      </p:sp>
    </p:spTree>
    <p:extLst>
      <p:ext uri="{BB962C8B-B14F-4D97-AF65-F5344CB8AC3E}">
        <p14:creationId xmlns:p14="http://schemas.microsoft.com/office/powerpoint/2010/main" val="15602374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6098FEF2-5EC4-46C5-A30F-8071B29EC217}"/>
              </a:ext>
            </a:extLst>
          </p:cNvPr>
          <p:cNvSpPr txBox="1"/>
          <p:nvPr/>
        </p:nvSpPr>
        <p:spPr>
          <a:xfrm flipH="1">
            <a:off x="6951615" y="6548846"/>
            <a:ext cx="24188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/>
              <a:t>2. SJEZD ČAAMK, Olomouc  20.1.2018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682C4C21-082B-4EC7-AE5D-2359BA9465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08" y="6037917"/>
            <a:ext cx="731583" cy="634039"/>
          </a:xfrm>
          <a:prstGeom prst="rect">
            <a:avLst/>
          </a:prstGeom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C798CBA9-C3E4-44F7-BF23-C91433B16915}"/>
              </a:ext>
            </a:extLst>
          </p:cNvPr>
          <p:cNvSpPr/>
          <p:nvPr/>
        </p:nvSpPr>
        <p:spPr>
          <a:xfrm>
            <a:off x="0" y="440174"/>
            <a:ext cx="9144000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ctr" defTabSz="914400">
              <a:defRPr/>
            </a:pPr>
            <a:r>
              <a:rPr lang="cs-CZ" altLang="cs-CZ" sz="3200" b="1" kern="0" dirty="0">
                <a:solidFill>
                  <a:srgbClr val="002060"/>
                </a:solidFill>
                <a:cs typeface="Arial" panose="020B0604020202020204" pitchFamily="34" charset="0"/>
              </a:rPr>
              <a:t>SEZNAM PRACOVIŠŤ</a:t>
            </a:r>
          </a:p>
        </p:txBody>
      </p:sp>
      <p:sp>
        <p:nvSpPr>
          <p:cNvPr id="6" name="Obdélník 5"/>
          <p:cNvSpPr/>
          <p:nvPr/>
        </p:nvSpPr>
        <p:spPr>
          <a:xfrm>
            <a:off x="1181477" y="1176170"/>
            <a:ext cx="678104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/>
              <a:t>	MUDr. Veselý Jiří 			EDUMED, s. r. o., Broumov 		</a:t>
            </a:r>
          </a:p>
          <a:p>
            <a:r>
              <a:rPr lang="cs-CZ" sz="1200" dirty="0"/>
              <a:t>	MUDr. Gavlasová Valerie		Kardiologie Cheb, s.r.o. 		</a:t>
            </a:r>
          </a:p>
          <a:p>
            <a:r>
              <a:rPr lang="cs-CZ" sz="1200" dirty="0"/>
              <a:t>	MUDr. </a:t>
            </a:r>
            <a:r>
              <a:rPr lang="cs-CZ" sz="1200" dirty="0" err="1"/>
              <a:t>Malecha</a:t>
            </a:r>
            <a:r>
              <a:rPr lang="cs-CZ" sz="1200" dirty="0"/>
              <a:t>   Jan               		Ordinace pro choroby srdce, s. r. o. , Chomutov	</a:t>
            </a:r>
          </a:p>
          <a:p>
            <a:r>
              <a:rPr lang="cs-CZ" sz="1200" dirty="0"/>
              <a:t>	MUDr. Píšová Jana			</a:t>
            </a:r>
            <a:r>
              <a:rPr lang="cs-CZ" sz="1200" dirty="0" err="1"/>
              <a:t>Kardio</a:t>
            </a:r>
            <a:r>
              <a:rPr lang="cs-CZ" sz="1200" dirty="0"/>
              <a:t> - Píšová, s. r. o., Hradec Králové		</a:t>
            </a:r>
          </a:p>
          <a:p>
            <a:r>
              <a:rPr lang="cs-CZ" sz="1200" dirty="0"/>
              <a:t>	prof. MUDr. </a:t>
            </a:r>
            <a:r>
              <a:rPr lang="cs-CZ" sz="1200" dirty="0" err="1"/>
              <a:t>Martiník</a:t>
            </a:r>
            <a:r>
              <a:rPr lang="cs-CZ" sz="1200" dirty="0"/>
              <a:t> Karel		Hradec Králové</a:t>
            </a:r>
          </a:p>
          <a:p>
            <a:r>
              <a:rPr lang="cs-CZ" sz="1200" dirty="0"/>
              <a:t>	MUDr. </a:t>
            </a:r>
            <a:r>
              <a:rPr lang="cs-CZ" sz="1200" dirty="0" err="1"/>
              <a:t>Harrerová</a:t>
            </a:r>
            <a:r>
              <a:rPr lang="cs-CZ" sz="1200" dirty="0"/>
              <a:t> Ladislava 		Kardiologická ordinace 	Hradec Králové 	</a:t>
            </a:r>
          </a:p>
          <a:p>
            <a:r>
              <a:rPr lang="cs-CZ" sz="1200" dirty="0"/>
              <a:t>	MUDr. Staňková Věra 			Kardiologická poradna Kladno, s.r.o.</a:t>
            </a:r>
          </a:p>
          <a:p>
            <a:r>
              <a:rPr lang="cs-CZ" sz="1200" dirty="0"/>
              <a:t>	MUDr. Náplava Robert		LUNACOR, s.r.o., Kroměříž		I 	</a:t>
            </a:r>
          </a:p>
          <a:p>
            <a:r>
              <a:rPr lang="cs-CZ" sz="1200" dirty="0"/>
              <a:t>	MUDr. Kadlečková Alena		Kardiologie Kutná Hora s.r.o.</a:t>
            </a:r>
          </a:p>
          <a:p>
            <a:r>
              <a:rPr lang="cs-CZ" sz="1200" dirty="0"/>
              <a:t>	MUDr. </a:t>
            </a:r>
            <a:r>
              <a:rPr lang="cs-CZ" sz="1200" dirty="0" err="1"/>
              <a:t>Hudcovic</a:t>
            </a:r>
            <a:r>
              <a:rPr lang="cs-CZ" sz="1200" dirty="0"/>
              <a:t> Michal 		</a:t>
            </a:r>
            <a:r>
              <a:rPr lang="cs-CZ" sz="1200" dirty="0" err="1"/>
              <a:t>Kunzendorf</a:t>
            </a:r>
            <a:r>
              <a:rPr lang="cs-CZ" sz="1200" dirty="0"/>
              <a:t>, s. r. o., Městec Králové</a:t>
            </a:r>
          </a:p>
          <a:p>
            <a:r>
              <a:rPr lang="cs-CZ" sz="1200" dirty="0"/>
              <a:t> 	MUDr. Valášek Petr 			Náchod 	</a:t>
            </a:r>
          </a:p>
          <a:p>
            <a:r>
              <a:rPr lang="cs-CZ" sz="1200" dirty="0"/>
              <a:t>	Doc. MUDr. Linhartová Kateřina	Kardiologie v sadech, s.r.o., Plzeň</a:t>
            </a:r>
          </a:p>
          <a:p>
            <a:r>
              <a:rPr lang="cs-CZ" sz="1200" dirty="0"/>
              <a:t>	MUDr. Krejčová Helena 		Kardiologická ambulance Prachatice s.r.o.</a:t>
            </a:r>
          </a:p>
          <a:p>
            <a:r>
              <a:rPr lang="cs-CZ" sz="1200" dirty="0"/>
              <a:t>	MUDr. </a:t>
            </a:r>
            <a:r>
              <a:rPr lang="cs-CZ" sz="1200" dirty="0" err="1"/>
              <a:t>Hoňková</a:t>
            </a:r>
            <a:r>
              <a:rPr lang="cs-CZ" sz="1200" dirty="0"/>
              <a:t> Michaela		AVICENA - Kardiologie, Interna, s.r.o.,  Praha</a:t>
            </a:r>
          </a:p>
          <a:p>
            <a:r>
              <a:rPr lang="cs-CZ" sz="1200" dirty="0"/>
              <a:t>	MUDr. Lindovský Petr 			MEDACOR, s.r.o., Praha</a:t>
            </a:r>
          </a:p>
          <a:p>
            <a:r>
              <a:rPr lang="cs-CZ" sz="1200" dirty="0"/>
              <a:t>	MUDr. </a:t>
            </a:r>
            <a:r>
              <a:rPr lang="cs-CZ" sz="1200" dirty="0" err="1"/>
              <a:t>Škrobáková</a:t>
            </a:r>
            <a:r>
              <a:rPr lang="cs-CZ" sz="1200" dirty="0"/>
              <a:t> Janka 		</a:t>
            </a:r>
            <a:r>
              <a:rPr lang="cs-CZ" sz="1200" dirty="0" err="1"/>
              <a:t>Kardiol</a:t>
            </a:r>
            <a:r>
              <a:rPr lang="cs-CZ" sz="1200" dirty="0"/>
              <a:t>. centrum MUDr. Janky </a:t>
            </a:r>
            <a:r>
              <a:rPr lang="cs-CZ" sz="1200" dirty="0" err="1"/>
              <a:t>Škrobákové</a:t>
            </a:r>
            <a:r>
              <a:rPr lang="cs-CZ" sz="1200" dirty="0"/>
              <a:t>, s.r.o. Praha</a:t>
            </a:r>
          </a:p>
          <a:p>
            <a:r>
              <a:rPr lang="cs-CZ" sz="1200" dirty="0"/>
              <a:t> 	MUDr. </a:t>
            </a:r>
            <a:r>
              <a:rPr lang="cs-CZ" sz="1200" dirty="0" err="1"/>
              <a:t>Leso</a:t>
            </a:r>
            <a:r>
              <a:rPr lang="cs-CZ" sz="1200" dirty="0"/>
              <a:t> Jiří  			</a:t>
            </a:r>
            <a:r>
              <a:rPr lang="cs-CZ" sz="1200" dirty="0" err="1"/>
              <a:t>MediClinic</a:t>
            </a:r>
            <a:r>
              <a:rPr lang="cs-CZ" sz="1200" dirty="0"/>
              <a:t>, a.s., Praha 	</a:t>
            </a:r>
          </a:p>
          <a:p>
            <a:r>
              <a:rPr lang="cs-CZ" sz="1200" dirty="0"/>
              <a:t>	MUDr. Skalická Hana 			</a:t>
            </a:r>
            <a:r>
              <a:rPr lang="cs-CZ" sz="1200" dirty="0" err="1"/>
              <a:t>Kardioambulance</a:t>
            </a:r>
            <a:r>
              <a:rPr lang="cs-CZ" sz="1200" dirty="0"/>
              <a:t> s.r.o., Praha 		</a:t>
            </a:r>
          </a:p>
          <a:p>
            <a:r>
              <a:rPr lang="cs-CZ" sz="1200" dirty="0"/>
              <a:t>	MUDr. Dostálová Gabriela 		EUROKARDIO s.r.o.,  Praha		 	</a:t>
            </a:r>
          </a:p>
          <a:p>
            <a:r>
              <a:rPr lang="cs-CZ" sz="1200" dirty="0"/>
              <a:t>	MUDr. Václavík Pavel 			</a:t>
            </a:r>
            <a:r>
              <a:rPr lang="cs-CZ" sz="1200" dirty="0" err="1"/>
              <a:t>Kardio</a:t>
            </a:r>
            <a:r>
              <a:rPr lang="cs-CZ" sz="1200" dirty="0"/>
              <a:t> Václavík </a:t>
            </a:r>
            <a:r>
              <a:rPr lang="cs-CZ" sz="1200" dirty="0" err="1"/>
              <a:t>s.r.o</a:t>
            </a:r>
            <a:r>
              <a:rPr lang="cs-CZ" sz="1200" dirty="0"/>
              <a:t>, Přerov 	</a:t>
            </a:r>
          </a:p>
          <a:p>
            <a:r>
              <a:rPr lang="cs-CZ" sz="1200" dirty="0"/>
              <a:t>	MUDr. </a:t>
            </a:r>
            <a:r>
              <a:rPr lang="cs-CZ" sz="1200" dirty="0" err="1"/>
              <a:t>Goláň</a:t>
            </a:r>
            <a:r>
              <a:rPr lang="cs-CZ" sz="1200" dirty="0"/>
              <a:t> Lubor			Kardiologie </a:t>
            </a:r>
            <a:r>
              <a:rPr lang="cs-CZ" sz="1200" dirty="0" err="1"/>
              <a:t>angiologie</a:t>
            </a:r>
            <a:r>
              <a:rPr lang="cs-CZ" sz="1200" dirty="0"/>
              <a:t> Řevnice</a:t>
            </a:r>
          </a:p>
          <a:p>
            <a:r>
              <a:rPr lang="cs-CZ" sz="1200" dirty="0"/>
              <a:t> 	MUDr. </a:t>
            </a:r>
            <a:r>
              <a:rPr lang="cs-CZ" sz="1200" dirty="0" err="1"/>
              <a:t>Gaja</a:t>
            </a:r>
            <a:r>
              <a:rPr lang="cs-CZ" sz="1200" dirty="0"/>
              <a:t> Pavel 			GPG </a:t>
            </a:r>
            <a:r>
              <a:rPr lang="cs-CZ" sz="1200" dirty="0" err="1"/>
              <a:t>Kardio</a:t>
            </a:r>
            <a:r>
              <a:rPr lang="cs-CZ" sz="1200" dirty="0"/>
              <a:t>, s.r.o., Šumperk 	</a:t>
            </a:r>
          </a:p>
          <a:p>
            <a:r>
              <a:rPr lang="cs-CZ" sz="1200" dirty="0"/>
              <a:t> 	MUDr. </a:t>
            </a:r>
            <a:r>
              <a:rPr lang="cs-CZ" sz="1200" dirty="0" err="1"/>
              <a:t>Nagel</a:t>
            </a:r>
            <a:r>
              <a:rPr lang="cs-CZ" sz="1200" dirty="0"/>
              <a:t> Josef 			Tábor		</a:t>
            </a:r>
          </a:p>
          <a:p>
            <a:r>
              <a:rPr lang="cs-CZ" sz="1200" dirty="0"/>
              <a:t> 	MUDr. Dufka Antonín 			Uherské Hradiště	</a:t>
            </a:r>
          </a:p>
          <a:p>
            <a:r>
              <a:rPr lang="cs-CZ" sz="1200" dirty="0"/>
              <a:t>	MUDr. Karlíček Milan 			Zlín	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417048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25"/>
          <p:cNvGrpSpPr>
            <a:grpSpLocks/>
          </p:cNvGrpSpPr>
          <p:nvPr/>
        </p:nvGrpSpPr>
        <p:grpSpPr bwMode="auto">
          <a:xfrm>
            <a:off x="743463" y="1898054"/>
            <a:ext cx="7466405" cy="2978811"/>
            <a:chOff x="1187624" y="2215374"/>
            <a:chExt cx="7054331" cy="3682124"/>
          </a:xfrm>
        </p:grpSpPr>
        <p:sp>
          <p:nvSpPr>
            <p:cNvPr id="11" name="Text Box 22"/>
            <p:cNvSpPr txBox="1">
              <a:spLocks noChangeArrowheads="1"/>
            </p:cNvSpPr>
            <p:nvPr/>
          </p:nvSpPr>
          <p:spPr bwMode="auto">
            <a:xfrm>
              <a:off x="3830341" y="3007245"/>
              <a:ext cx="2116105" cy="3138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0" hangingPunct="0">
                <a:spcBef>
                  <a:spcPct val="30000"/>
                </a:spcBef>
                <a:defRPr/>
              </a:pPr>
              <a:r>
                <a:rPr lang="cs-CZ" altLang="cs-CZ" sz="1050" b="0" i="0" dirty="0"/>
                <a:t>c</a:t>
              </a:r>
              <a:r>
                <a:rPr lang="en-GB" altLang="cs-CZ" sz="1050" b="0" i="0" dirty="0" err="1"/>
                <a:t>hronic</a:t>
              </a:r>
              <a:r>
                <a:rPr lang="cs-CZ" altLang="cs-CZ" sz="1050" b="0" i="0" dirty="0" err="1"/>
                <a:t>ký</a:t>
              </a:r>
              <a:r>
                <a:rPr lang="cs-CZ" altLang="cs-CZ" sz="1050" b="0" i="0" dirty="0"/>
                <a:t> vývoj  srdečního selhání</a:t>
              </a:r>
              <a:endParaRPr lang="en-GB" altLang="cs-CZ" sz="1050" b="0" i="0" dirty="0"/>
            </a:p>
          </p:txBody>
        </p:sp>
        <p:sp>
          <p:nvSpPr>
            <p:cNvPr id="12" name="Text Box 24"/>
            <p:cNvSpPr txBox="1">
              <a:spLocks noChangeArrowheads="1"/>
            </p:cNvSpPr>
            <p:nvPr/>
          </p:nvSpPr>
          <p:spPr bwMode="auto">
            <a:xfrm>
              <a:off x="6849761" y="3975904"/>
              <a:ext cx="1131598" cy="3804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0" hangingPunct="0">
                <a:spcBef>
                  <a:spcPct val="30000"/>
                </a:spcBef>
                <a:defRPr/>
              </a:pPr>
              <a:r>
                <a:rPr lang="cs-CZ" altLang="cs-CZ" sz="1400" i="0" dirty="0">
                  <a:solidFill>
                    <a:srgbClr val="A50021"/>
                  </a:solidFill>
                </a:rPr>
                <a:t>ÚMRTNOST</a:t>
              </a:r>
              <a:endParaRPr lang="en-GB" altLang="cs-CZ" sz="1400" i="0" dirty="0">
                <a:solidFill>
                  <a:srgbClr val="A50021"/>
                </a:solidFill>
              </a:endParaRPr>
            </a:p>
          </p:txBody>
        </p:sp>
        <p:sp>
          <p:nvSpPr>
            <p:cNvPr id="13" name="Line 25"/>
            <p:cNvSpPr>
              <a:spLocks noChangeShapeType="1"/>
            </p:cNvSpPr>
            <p:nvPr/>
          </p:nvSpPr>
          <p:spPr bwMode="auto">
            <a:xfrm flipH="1" flipV="1">
              <a:off x="8223745" y="3445958"/>
              <a:ext cx="18210" cy="2252908"/>
            </a:xfrm>
            <a:prstGeom prst="line">
              <a:avLst/>
            </a:prstGeom>
            <a:noFill/>
            <a:ln w="38100">
              <a:solidFill>
                <a:srgbClr val="A5002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 dirty="0"/>
            </a:p>
          </p:txBody>
        </p:sp>
        <p:sp>
          <p:nvSpPr>
            <p:cNvPr id="14" name="Freeform 57"/>
            <p:cNvSpPr>
              <a:spLocks/>
            </p:cNvSpPr>
            <p:nvPr/>
          </p:nvSpPr>
          <p:spPr bwMode="auto">
            <a:xfrm>
              <a:off x="1187624" y="2215374"/>
              <a:ext cx="6914055" cy="3682124"/>
            </a:xfrm>
            <a:custGeom>
              <a:avLst/>
              <a:gdLst>
                <a:gd name="T0" fmla="*/ 313559 w 6914055"/>
                <a:gd name="T1" fmla="*/ 429172 h 3682124"/>
                <a:gd name="T2" fmla="*/ 618359 w 6914055"/>
                <a:gd name="T3" fmla="*/ 460703 h 3682124"/>
                <a:gd name="T4" fmla="*/ 1217449 w 6914055"/>
                <a:gd name="T5" fmla="*/ 597337 h 3682124"/>
                <a:gd name="T6" fmla="*/ 2236953 w 6914055"/>
                <a:gd name="T7" fmla="*/ 786524 h 3682124"/>
                <a:gd name="T8" fmla="*/ 2426139 w 6914055"/>
                <a:gd name="T9" fmla="*/ 1017751 h 3682124"/>
                <a:gd name="T10" fmla="*/ 2499711 w 6914055"/>
                <a:gd name="T11" fmla="*/ 1669393 h 3682124"/>
                <a:gd name="T12" fmla="*/ 2625835 w 6914055"/>
                <a:gd name="T13" fmla="*/ 2699406 h 3682124"/>
                <a:gd name="T14" fmla="*/ 2751959 w 6914055"/>
                <a:gd name="T15" fmla="*/ 2667874 h 3682124"/>
                <a:gd name="T16" fmla="*/ 2857063 w 6914055"/>
                <a:gd name="T17" fmla="*/ 1869089 h 3682124"/>
                <a:gd name="T18" fmla="*/ 3014717 w 6914055"/>
                <a:gd name="T19" fmla="*/ 1280510 h 3682124"/>
                <a:gd name="T20" fmla="*/ 3287987 w 6914055"/>
                <a:gd name="T21" fmla="*/ 1322551 h 3682124"/>
                <a:gd name="T22" fmla="*/ 3340539 w 6914055"/>
                <a:gd name="T23" fmla="*/ 1616841 h 3682124"/>
                <a:gd name="T24" fmla="*/ 3382579 w 6914055"/>
                <a:gd name="T25" fmla="*/ 2783488 h 3682124"/>
                <a:gd name="T26" fmla="*/ 3487684 w 6914055"/>
                <a:gd name="T27" fmla="*/ 2909612 h 3682124"/>
                <a:gd name="T28" fmla="*/ 3519216 w 6914055"/>
                <a:gd name="T29" fmla="*/ 2457668 h 3682124"/>
                <a:gd name="T30" fmla="*/ 3571768 w 6914055"/>
                <a:gd name="T31" fmla="*/ 1648372 h 3682124"/>
                <a:gd name="T32" fmla="*/ 3876568 w 6914055"/>
                <a:gd name="T33" fmla="*/ 1648372 h 3682124"/>
                <a:gd name="T34" fmla="*/ 4402083 w 6914055"/>
                <a:gd name="T35" fmla="*/ 1900620 h 3682124"/>
                <a:gd name="T36" fmla="*/ 4496679 w 6914055"/>
                <a:gd name="T37" fmla="*/ 2215930 h 3682124"/>
                <a:gd name="T38" fmla="*/ 4528207 w 6914055"/>
                <a:gd name="T39" fmla="*/ 3109310 h 3682124"/>
                <a:gd name="T40" fmla="*/ 4591271 w 6914055"/>
                <a:gd name="T41" fmla="*/ 2983186 h 3682124"/>
                <a:gd name="T42" fmla="*/ 4612291 w 6914055"/>
                <a:gd name="T43" fmla="*/ 2173888 h 3682124"/>
                <a:gd name="T44" fmla="*/ 4738415 w 6914055"/>
                <a:gd name="T45" fmla="*/ 2068786 h 3682124"/>
                <a:gd name="T46" fmla="*/ 4769947 w 6914055"/>
                <a:gd name="T47" fmla="*/ 2268482 h 3682124"/>
                <a:gd name="T48" fmla="*/ 4780455 w 6914055"/>
                <a:gd name="T49" fmla="*/ 3182882 h 3682124"/>
                <a:gd name="T50" fmla="*/ 4843519 w 6914055"/>
                <a:gd name="T51" fmla="*/ 3130330 h 3682124"/>
                <a:gd name="T52" fmla="*/ 4854031 w 6914055"/>
                <a:gd name="T53" fmla="*/ 2163378 h 3682124"/>
                <a:gd name="T54" fmla="*/ 4990663 w 6914055"/>
                <a:gd name="T55" fmla="*/ 2184398 h 3682124"/>
                <a:gd name="T56" fmla="*/ 4990663 w 6914055"/>
                <a:gd name="T57" fmla="*/ 2384096 h 3682124"/>
                <a:gd name="T58" fmla="*/ 5032707 w 6914055"/>
                <a:gd name="T59" fmla="*/ 3256454 h 3682124"/>
                <a:gd name="T60" fmla="*/ 5127299 w 6914055"/>
                <a:gd name="T61" fmla="*/ 3067268 h 3682124"/>
                <a:gd name="T62" fmla="*/ 5158831 w 6914055"/>
                <a:gd name="T63" fmla="*/ 2636344 h 3682124"/>
                <a:gd name="T64" fmla="*/ 5169339 w 6914055"/>
                <a:gd name="T65" fmla="*/ 2268482 h 3682124"/>
                <a:gd name="T66" fmla="*/ 5348015 w 6914055"/>
                <a:gd name="T67" fmla="*/ 2226440 h 3682124"/>
                <a:gd name="T68" fmla="*/ 5936595 w 6914055"/>
                <a:gd name="T69" fmla="*/ 2426136 h 3682124"/>
                <a:gd name="T70" fmla="*/ 6031187 w 6914055"/>
                <a:gd name="T71" fmla="*/ 2741448 h 3682124"/>
                <a:gd name="T72" fmla="*/ 6083739 w 6914055"/>
                <a:gd name="T73" fmla="*/ 3287986 h 3682124"/>
                <a:gd name="T74" fmla="*/ 6146803 w 6914055"/>
                <a:gd name="T75" fmla="*/ 3172372 h 3682124"/>
                <a:gd name="T76" fmla="*/ 6146803 w 6914055"/>
                <a:gd name="T77" fmla="*/ 2815020 h 3682124"/>
                <a:gd name="T78" fmla="*/ 6199355 w 6914055"/>
                <a:gd name="T79" fmla="*/ 2573282 h 3682124"/>
                <a:gd name="T80" fmla="*/ 6314967 w 6914055"/>
                <a:gd name="T81" fmla="*/ 2604812 h 3682124"/>
                <a:gd name="T82" fmla="*/ 6357007 w 6914055"/>
                <a:gd name="T83" fmla="*/ 2846550 h 3682124"/>
                <a:gd name="T84" fmla="*/ 6357007 w 6914055"/>
                <a:gd name="T85" fmla="*/ 3340536 h 3682124"/>
                <a:gd name="T86" fmla="*/ 6504155 w 6914055"/>
                <a:gd name="T87" fmla="*/ 3351048 h 3682124"/>
                <a:gd name="T88" fmla="*/ 6567215 w 6914055"/>
                <a:gd name="T89" fmla="*/ 2878082 h 3682124"/>
                <a:gd name="T90" fmla="*/ 6693339 w 6914055"/>
                <a:gd name="T91" fmla="*/ 2878082 h 3682124"/>
                <a:gd name="T92" fmla="*/ 6766911 w 6914055"/>
                <a:gd name="T93" fmla="*/ 3224924 h 3682124"/>
                <a:gd name="T94" fmla="*/ 6777423 w 6914055"/>
                <a:gd name="T95" fmla="*/ 3424620 h 3682124"/>
                <a:gd name="T96" fmla="*/ 6903547 w 6914055"/>
                <a:gd name="T97" fmla="*/ 3508702 h 3682124"/>
                <a:gd name="T98" fmla="*/ 6840483 w 6914055"/>
                <a:gd name="T99" fmla="*/ 3571764 h 3682124"/>
                <a:gd name="T100" fmla="*/ 6598747 w 6914055"/>
                <a:gd name="T101" fmla="*/ 3571764 h 3682124"/>
                <a:gd name="T102" fmla="*/ 3330029 w 6914055"/>
                <a:gd name="T103" fmla="*/ 3571764 h 3682124"/>
                <a:gd name="T104" fmla="*/ 513255 w 6914055"/>
                <a:gd name="T105" fmla="*/ 3592786 h 3682124"/>
                <a:gd name="T106" fmla="*/ 250497 w 6914055"/>
                <a:gd name="T107" fmla="*/ 3035736 h 3682124"/>
                <a:gd name="T108" fmla="*/ 313559 w 6914055"/>
                <a:gd name="T109" fmla="*/ 429172 h 368212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6914055"/>
                <a:gd name="T166" fmla="*/ 0 h 3682124"/>
                <a:gd name="T167" fmla="*/ 6914055 w 6914055"/>
                <a:gd name="T168" fmla="*/ 3682124 h 368212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6914055" h="3682124">
                  <a:moveTo>
                    <a:pt x="313559" y="429172"/>
                  </a:moveTo>
                  <a:cubicBezTo>
                    <a:pt x="374869" y="0"/>
                    <a:pt x="467711" y="432676"/>
                    <a:pt x="618359" y="460703"/>
                  </a:cubicBezTo>
                  <a:cubicBezTo>
                    <a:pt x="769007" y="488730"/>
                    <a:pt x="947683" y="543034"/>
                    <a:pt x="1217448" y="597337"/>
                  </a:cubicBezTo>
                  <a:cubicBezTo>
                    <a:pt x="1487213" y="651640"/>
                    <a:pt x="2035504" y="716455"/>
                    <a:pt x="2236952" y="786524"/>
                  </a:cubicBezTo>
                  <a:cubicBezTo>
                    <a:pt x="2438400" y="856593"/>
                    <a:pt x="2382345" y="870606"/>
                    <a:pt x="2426138" y="1017751"/>
                  </a:cubicBezTo>
                  <a:cubicBezTo>
                    <a:pt x="2469931" y="1164896"/>
                    <a:pt x="2466427" y="1389117"/>
                    <a:pt x="2499710" y="1669393"/>
                  </a:cubicBezTo>
                  <a:cubicBezTo>
                    <a:pt x="2532993" y="1949669"/>
                    <a:pt x="2583794" y="2532992"/>
                    <a:pt x="2625835" y="2699406"/>
                  </a:cubicBezTo>
                  <a:cubicBezTo>
                    <a:pt x="2667877" y="2865820"/>
                    <a:pt x="2713421" y="2806261"/>
                    <a:pt x="2751959" y="2667875"/>
                  </a:cubicBezTo>
                  <a:cubicBezTo>
                    <a:pt x="2790497" y="2529489"/>
                    <a:pt x="2813269" y="2100317"/>
                    <a:pt x="2857062" y="1869089"/>
                  </a:cubicBezTo>
                  <a:cubicBezTo>
                    <a:pt x="2900855" y="1637862"/>
                    <a:pt x="2942896" y="1371600"/>
                    <a:pt x="3014717" y="1280510"/>
                  </a:cubicBezTo>
                  <a:cubicBezTo>
                    <a:pt x="3086538" y="1189420"/>
                    <a:pt x="3233683" y="1266496"/>
                    <a:pt x="3287986" y="1322551"/>
                  </a:cubicBezTo>
                  <a:cubicBezTo>
                    <a:pt x="3342289" y="1378606"/>
                    <a:pt x="3324773" y="1373351"/>
                    <a:pt x="3340538" y="1616841"/>
                  </a:cubicBezTo>
                  <a:cubicBezTo>
                    <a:pt x="3356304" y="1860331"/>
                    <a:pt x="3358055" y="2568027"/>
                    <a:pt x="3382579" y="2783489"/>
                  </a:cubicBezTo>
                  <a:cubicBezTo>
                    <a:pt x="3407103" y="2998951"/>
                    <a:pt x="3464911" y="2963917"/>
                    <a:pt x="3487683" y="2909613"/>
                  </a:cubicBezTo>
                  <a:cubicBezTo>
                    <a:pt x="3510456" y="2855310"/>
                    <a:pt x="3505200" y="2667875"/>
                    <a:pt x="3519214" y="2457668"/>
                  </a:cubicBezTo>
                  <a:cubicBezTo>
                    <a:pt x="3533228" y="2247461"/>
                    <a:pt x="3512207" y="1783255"/>
                    <a:pt x="3571766" y="1648372"/>
                  </a:cubicBezTo>
                  <a:cubicBezTo>
                    <a:pt x="3631325" y="1513489"/>
                    <a:pt x="3738180" y="1606331"/>
                    <a:pt x="3876566" y="1648372"/>
                  </a:cubicBezTo>
                  <a:cubicBezTo>
                    <a:pt x="4014952" y="1690413"/>
                    <a:pt x="4298731" y="1806027"/>
                    <a:pt x="4402083" y="1900620"/>
                  </a:cubicBezTo>
                  <a:cubicBezTo>
                    <a:pt x="4505435" y="1995213"/>
                    <a:pt x="4475655" y="2014483"/>
                    <a:pt x="4496676" y="2215931"/>
                  </a:cubicBezTo>
                  <a:cubicBezTo>
                    <a:pt x="4517697" y="2417379"/>
                    <a:pt x="4512442" y="2981434"/>
                    <a:pt x="4528207" y="3109310"/>
                  </a:cubicBezTo>
                  <a:cubicBezTo>
                    <a:pt x="4543972" y="3237186"/>
                    <a:pt x="4577255" y="3139090"/>
                    <a:pt x="4591269" y="2983186"/>
                  </a:cubicBezTo>
                  <a:cubicBezTo>
                    <a:pt x="4605283" y="2827283"/>
                    <a:pt x="4587766" y="2326289"/>
                    <a:pt x="4612290" y="2173889"/>
                  </a:cubicBezTo>
                  <a:cubicBezTo>
                    <a:pt x="4636814" y="2021489"/>
                    <a:pt x="4712138" y="2053021"/>
                    <a:pt x="4738414" y="2068786"/>
                  </a:cubicBezTo>
                  <a:cubicBezTo>
                    <a:pt x="4764690" y="2084551"/>
                    <a:pt x="4762938" y="2082799"/>
                    <a:pt x="4769945" y="2268482"/>
                  </a:cubicBezTo>
                  <a:cubicBezTo>
                    <a:pt x="4776952" y="2454165"/>
                    <a:pt x="4768193" y="3039241"/>
                    <a:pt x="4780455" y="3182882"/>
                  </a:cubicBezTo>
                  <a:cubicBezTo>
                    <a:pt x="4792717" y="3326524"/>
                    <a:pt x="4831255" y="3300248"/>
                    <a:pt x="4843517" y="3130331"/>
                  </a:cubicBezTo>
                  <a:cubicBezTo>
                    <a:pt x="4855779" y="2960414"/>
                    <a:pt x="4829504" y="2321034"/>
                    <a:pt x="4854028" y="2163379"/>
                  </a:cubicBezTo>
                  <a:cubicBezTo>
                    <a:pt x="4878552" y="2005724"/>
                    <a:pt x="4967890" y="2147613"/>
                    <a:pt x="4990662" y="2184399"/>
                  </a:cubicBezTo>
                  <a:cubicBezTo>
                    <a:pt x="5013434" y="2221185"/>
                    <a:pt x="4983655" y="2205420"/>
                    <a:pt x="4990662" y="2384096"/>
                  </a:cubicBezTo>
                  <a:cubicBezTo>
                    <a:pt x="4997669" y="2562772"/>
                    <a:pt x="5009932" y="3142593"/>
                    <a:pt x="5032704" y="3256455"/>
                  </a:cubicBezTo>
                  <a:cubicBezTo>
                    <a:pt x="5055476" y="3370317"/>
                    <a:pt x="5106276" y="3170620"/>
                    <a:pt x="5127297" y="3067268"/>
                  </a:cubicBezTo>
                  <a:cubicBezTo>
                    <a:pt x="5148318" y="2963916"/>
                    <a:pt x="5151821" y="2769475"/>
                    <a:pt x="5158828" y="2636344"/>
                  </a:cubicBezTo>
                  <a:cubicBezTo>
                    <a:pt x="5165835" y="2503213"/>
                    <a:pt x="5137807" y="2336799"/>
                    <a:pt x="5169338" y="2268482"/>
                  </a:cubicBezTo>
                  <a:cubicBezTo>
                    <a:pt x="5200869" y="2200165"/>
                    <a:pt x="5220138" y="2200165"/>
                    <a:pt x="5348014" y="2226441"/>
                  </a:cubicBezTo>
                  <a:cubicBezTo>
                    <a:pt x="5475890" y="2252717"/>
                    <a:pt x="5822731" y="2340303"/>
                    <a:pt x="5936593" y="2426137"/>
                  </a:cubicBezTo>
                  <a:cubicBezTo>
                    <a:pt x="6050455" y="2511971"/>
                    <a:pt x="6006662" y="2597807"/>
                    <a:pt x="6031186" y="2741448"/>
                  </a:cubicBezTo>
                  <a:cubicBezTo>
                    <a:pt x="6055710" y="2885089"/>
                    <a:pt x="6064469" y="3216165"/>
                    <a:pt x="6083738" y="3287986"/>
                  </a:cubicBezTo>
                  <a:cubicBezTo>
                    <a:pt x="6103007" y="3359807"/>
                    <a:pt x="6136290" y="3251200"/>
                    <a:pt x="6146800" y="3172372"/>
                  </a:cubicBezTo>
                  <a:cubicBezTo>
                    <a:pt x="6157310" y="3093544"/>
                    <a:pt x="6138041" y="2914868"/>
                    <a:pt x="6146800" y="2815020"/>
                  </a:cubicBezTo>
                  <a:cubicBezTo>
                    <a:pt x="6155559" y="2715172"/>
                    <a:pt x="6171324" y="2608316"/>
                    <a:pt x="6199352" y="2573282"/>
                  </a:cubicBezTo>
                  <a:cubicBezTo>
                    <a:pt x="6227380" y="2538248"/>
                    <a:pt x="6288690" y="2559268"/>
                    <a:pt x="6314966" y="2604813"/>
                  </a:cubicBezTo>
                  <a:cubicBezTo>
                    <a:pt x="6341242" y="2650358"/>
                    <a:pt x="6350000" y="2723930"/>
                    <a:pt x="6357007" y="2846551"/>
                  </a:cubicBezTo>
                  <a:cubicBezTo>
                    <a:pt x="6364014" y="2969172"/>
                    <a:pt x="6332483" y="3256454"/>
                    <a:pt x="6357007" y="3340537"/>
                  </a:cubicBezTo>
                  <a:cubicBezTo>
                    <a:pt x="6381531" y="3424620"/>
                    <a:pt x="6469118" y="3428124"/>
                    <a:pt x="6504152" y="3351048"/>
                  </a:cubicBezTo>
                  <a:cubicBezTo>
                    <a:pt x="6539186" y="3273972"/>
                    <a:pt x="6535683" y="2956910"/>
                    <a:pt x="6567214" y="2878082"/>
                  </a:cubicBezTo>
                  <a:cubicBezTo>
                    <a:pt x="6598745" y="2799254"/>
                    <a:pt x="6660055" y="2820275"/>
                    <a:pt x="6693338" y="2878082"/>
                  </a:cubicBezTo>
                  <a:cubicBezTo>
                    <a:pt x="6726621" y="2935889"/>
                    <a:pt x="6752896" y="3133834"/>
                    <a:pt x="6766910" y="3224924"/>
                  </a:cubicBezTo>
                  <a:cubicBezTo>
                    <a:pt x="6780924" y="3316014"/>
                    <a:pt x="6754649" y="3377324"/>
                    <a:pt x="6777421" y="3424620"/>
                  </a:cubicBezTo>
                  <a:cubicBezTo>
                    <a:pt x="6800194" y="3471917"/>
                    <a:pt x="6893035" y="3484179"/>
                    <a:pt x="6903545" y="3508703"/>
                  </a:cubicBezTo>
                  <a:cubicBezTo>
                    <a:pt x="6914055" y="3533227"/>
                    <a:pt x="6891283" y="3561255"/>
                    <a:pt x="6840483" y="3571765"/>
                  </a:cubicBezTo>
                  <a:cubicBezTo>
                    <a:pt x="6789683" y="3582275"/>
                    <a:pt x="6598745" y="3571765"/>
                    <a:pt x="6598745" y="3571765"/>
                  </a:cubicBezTo>
                  <a:lnTo>
                    <a:pt x="3330028" y="3571765"/>
                  </a:lnTo>
                  <a:cubicBezTo>
                    <a:pt x="2315780" y="3575269"/>
                    <a:pt x="1026510" y="3682124"/>
                    <a:pt x="513255" y="3592786"/>
                  </a:cubicBezTo>
                  <a:cubicBezTo>
                    <a:pt x="0" y="3503448"/>
                    <a:pt x="285531" y="3563006"/>
                    <a:pt x="250497" y="3035737"/>
                  </a:cubicBezTo>
                  <a:cubicBezTo>
                    <a:pt x="215463" y="2508468"/>
                    <a:pt x="252249" y="858344"/>
                    <a:pt x="313559" y="429172"/>
                  </a:cubicBezTo>
                  <a:close/>
                </a:path>
              </a:pathLst>
            </a:custGeom>
            <a:solidFill>
              <a:schemeClr val="accent1">
                <a:alpha val="34117"/>
              </a:schemeClr>
            </a:solidFill>
            <a:ln w="31750" cap="flat" cmpd="sng" algn="ctr">
              <a:solidFill>
                <a:srgbClr val="E44C1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5" name="Text Box 23"/>
            <p:cNvSpPr txBox="1">
              <a:spLocks noChangeArrowheads="1"/>
            </p:cNvSpPr>
            <p:nvPr/>
          </p:nvSpPr>
          <p:spPr bwMode="auto">
            <a:xfrm>
              <a:off x="4944701" y="5425234"/>
              <a:ext cx="995351" cy="3138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0" hangingPunct="0">
                <a:spcBef>
                  <a:spcPct val="30000"/>
                </a:spcBef>
                <a:defRPr/>
              </a:pPr>
              <a:r>
                <a:rPr lang="en-GB" altLang="cs-CZ" sz="1050"/>
                <a:t>A</a:t>
              </a:r>
              <a:r>
                <a:rPr lang="cs-CZ" altLang="cs-CZ" sz="1050"/>
                <a:t>k</a:t>
              </a:r>
              <a:r>
                <a:rPr lang="en-GB" altLang="cs-CZ" sz="1050"/>
                <a:t>ut</a:t>
              </a:r>
              <a:r>
                <a:rPr lang="cs-CZ" altLang="cs-CZ" sz="1050"/>
                <a:t>ní příhody</a:t>
              </a:r>
              <a:endParaRPr lang="en-GB" altLang="cs-CZ" sz="1050"/>
            </a:p>
          </p:txBody>
        </p:sp>
        <p:sp>
          <p:nvSpPr>
            <p:cNvPr id="19" name="Text Box 20"/>
            <p:cNvSpPr txBox="1">
              <a:spLocks noChangeArrowheads="1"/>
            </p:cNvSpPr>
            <p:nvPr/>
          </p:nvSpPr>
          <p:spPr bwMode="auto">
            <a:xfrm>
              <a:off x="4523661" y="3163292"/>
              <a:ext cx="1416391" cy="3138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0" hangingPunct="0">
                <a:spcBef>
                  <a:spcPct val="30000"/>
                </a:spcBef>
                <a:defRPr/>
              </a:pPr>
              <a:r>
                <a:rPr lang="cs-CZ" altLang="cs-CZ" sz="1050" b="0" i="0" dirty="0"/>
                <a:t>progrese onemocnění</a:t>
              </a:r>
              <a:endParaRPr lang="en-GB" altLang="cs-CZ" sz="1050" b="0" i="0" dirty="0"/>
            </a:p>
          </p:txBody>
        </p:sp>
        <p:sp>
          <p:nvSpPr>
            <p:cNvPr id="20" name="Freeform 63"/>
            <p:cNvSpPr>
              <a:spLocks/>
            </p:cNvSpPr>
            <p:nvPr/>
          </p:nvSpPr>
          <p:spPr bwMode="auto">
            <a:xfrm>
              <a:off x="1528166" y="2780928"/>
              <a:ext cx="6695578" cy="2908570"/>
            </a:xfrm>
            <a:custGeom>
              <a:avLst/>
              <a:gdLst>
                <a:gd name="T0" fmla="*/ 0 w 6945549"/>
                <a:gd name="T1" fmla="*/ 2908570 h 2908570"/>
                <a:gd name="T2" fmla="*/ 1295794 w 6945549"/>
                <a:gd name="T3" fmla="*/ 2811294 h 2908570"/>
                <a:gd name="T4" fmla="*/ 1830309 w 6945549"/>
                <a:gd name="T5" fmla="*/ 2714016 h 2908570"/>
                <a:gd name="T6" fmla="*/ 2129961 w 6945549"/>
                <a:gd name="T7" fmla="*/ 2636196 h 2908570"/>
                <a:gd name="T8" fmla="*/ 2470107 w 6945549"/>
                <a:gd name="T9" fmla="*/ 2441642 h 2908570"/>
                <a:gd name="T10" fmla="*/ 3150399 w 6945549"/>
                <a:gd name="T11" fmla="*/ 1692613 h 2908570"/>
                <a:gd name="T12" fmla="*/ 3709207 w 6945549"/>
                <a:gd name="T13" fmla="*/ 885217 h 2908570"/>
                <a:gd name="T14" fmla="*/ 4089850 w 6945549"/>
                <a:gd name="T15" fmla="*/ 428017 h 2908570"/>
                <a:gd name="T16" fmla="*/ 4519078 w 6945549"/>
                <a:gd name="T17" fmla="*/ 204281 h 2908570"/>
                <a:gd name="T18" fmla="*/ 5782478 w 6945549"/>
                <a:gd name="T19" fmla="*/ 0 h 2908570"/>
                <a:gd name="T20" fmla="*/ 5782478 w 6945549"/>
                <a:gd name="T21" fmla="*/ 0 h 290857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945549"/>
                <a:gd name="T34" fmla="*/ 0 h 2908570"/>
                <a:gd name="T35" fmla="*/ 6945549 w 6945549"/>
                <a:gd name="T36" fmla="*/ 2908570 h 290857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945549" h="2908570">
                  <a:moveTo>
                    <a:pt x="0" y="2908570"/>
                  </a:moveTo>
                  <a:lnTo>
                    <a:pt x="1556426" y="2811294"/>
                  </a:lnTo>
                  <a:cubicBezTo>
                    <a:pt x="1922835" y="2778868"/>
                    <a:pt x="2031460" y="2743200"/>
                    <a:pt x="2198451" y="2714017"/>
                  </a:cubicBezTo>
                  <a:cubicBezTo>
                    <a:pt x="2365443" y="2684834"/>
                    <a:pt x="2430294" y="2681592"/>
                    <a:pt x="2558375" y="2636196"/>
                  </a:cubicBezTo>
                  <a:cubicBezTo>
                    <a:pt x="2686456" y="2590800"/>
                    <a:pt x="2762655" y="2598907"/>
                    <a:pt x="2966936" y="2441643"/>
                  </a:cubicBezTo>
                  <a:cubicBezTo>
                    <a:pt x="3171217" y="2284379"/>
                    <a:pt x="3536005" y="1952017"/>
                    <a:pt x="3784060" y="1692613"/>
                  </a:cubicBezTo>
                  <a:cubicBezTo>
                    <a:pt x="4032115" y="1433209"/>
                    <a:pt x="4267200" y="1095983"/>
                    <a:pt x="4455268" y="885217"/>
                  </a:cubicBezTo>
                  <a:cubicBezTo>
                    <a:pt x="4643336" y="674451"/>
                    <a:pt x="4750340" y="541506"/>
                    <a:pt x="4912468" y="428017"/>
                  </a:cubicBezTo>
                  <a:cubicBezTo>
                    <a:pt x="5074596" y="314528"/>
                    <a:pt x="5089187" y="275617"/>
                    <a:pt x="5428034" y="204281"/>
                  </a:cubicBezTo>
                  <a:cubicBezTo>
                    <a:pt x="5766881" y="132945"/>
                    <a:pt x="6945549" y="0"/>
                    <a:pt x="6945549" y="0"/>
                  </a:cubicBezTo>
                </a:path>
              </a:pathLst>
            </a:custGeom>
            <a:noFill/>
            <a:ln w="381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grpSp>
          <p:nvGrpSpPr>
            <p:cNvPr id="21" name="Group 23"/>
            <p:cNvGrpSpPr>
              <a:grpSpLocks/>
            </p:cNvGrpSpPr>
            <p:nvPr/>
          </p:nvGrpSpPr>
          <p:grpSpPr bwMode="auto">
            <a:xfrm>
              <a:off x="1457280" y="2346718"/>
              <a:ext cx="1810038" cy="2106326"/>
              <a:chOff x="1457280" y="2346718"/>
              <a:chExt cx="1810038" cy="2106326"/>
            </a:xfrm>
          </p:grpSpPr>
          <p:sp>
            <p:nvSpPr>
              <p:cNvPr id="23" name="Line 18"/>
              <p:cNvSpPr>
                <a:spLocks noChangeShapeType="1"/>
              </p:cNvSpPr>
              <p:nvPr/>
            </p:nvSpPr>
            <p:spPr bwMode="auto">
              <a:xfrm>
                <a:off x="1528166" y="2346718"/>
                <a:ext cx="8437" cy="210632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350" dirty="0"/>
              </a:p>
            </p:txBody>
          </p:sp>
          <p:sp>
            <p:nvSpPr>
              <p:cNvPr id="24" name="Text Box 19"/>
              <p:cNvSpPr txBox="1">
                <a:spLocks noChangeArrowheads="1"/>
              </p:cNvSpPr>
              <p:nvPr/>
            </p:nvSpPr>
            <p:spPr bwMode="auto">
              <a:xfrm>
                <a:off x="1457280" y="2636912"/>
                <a:ext cx="1810038" cy="6467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prstShdw prst="shdw17" dist="17961" dir="2700000">
                  <a:schemeClr val="accent1">
                    <a:gamma/>
                    <a:shade val="60000"/>
                    <a:invGamma/>
                  </a:schemeClr>
                </a:prstShdw>
              </a:effec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r" eaLnBrk="0" hangingPunct="0">
                  <a:spcBef>
                    <a:spcPct val="30000"/>
                  </a:spcBef>
                  <a:defRPr/>
                </a:pPr>
                <a:br>
                  <a:rPr lang="en-GB" altLang="cs-CZ" sz="1400" i="0" dirty="0"/>
                </a:br>
                <a:r>
                  <a:rPr lang="cs-CZ" altLang="cs-CZ" sz="1400" i="0" dirty="0"/>
                  <a:t>KVALITA ŽIVOTA</a:t>
                </a:r>
                <a:endParaRPr lang="en-GB" altLang="cs-CZ" sz="1400" i="0" dirty="0"/>
              </a:p>
            </p:txBody>
          </p:sp>
        </p:grpSp>
      </p:grp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1740760" y="6261553"/>
            <a:ext cx="7327617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685733" eaLnBrk="1" hangingPunct="1"/>
            <a:r>
              <a:rPr lang="cs-CZ" altLang="en-US" sz="900" dirty="0" err="1">
                <a:solidFill>
                  <a:srgbClr val="86868A"/>
                </a:solidFill>
                <a:latin typeface="+mn-lt"/>
                <a:cs typeface="+mn-cs"/>
              </a:rPr>
              <a:t>Upraveno.dle</a:t>
            </a:r>
            <a:r>
              <a:rPr lang="cs-CZ" altLang="en-US" sz="900" dirty="0">
                <a:solidFill>
                  <a:srgbClr val="86868A"/>
                </a:solidFill>
                <a:latin typeface="+mn-lt"/>
                <a:cs typeface="+mn-cs"/>
              </a:rPr>
              <a:t> </a:t>
            </a:r>
            <a:r>
              <a:rPr lang="en-GB" altLang="en-US" sz="900" dirty="0" err="1">
                <a:solidFill>
                  <a:srgbClr val="86868A"/>
                </a:solidFill>
                <a:latin typeface="+mn-lt"/>
                <a:cs typeface="+mn-cs"/>
              </a:rPr>
              <a:t>Gheorghiade</a:t>
            </a:r>
            <a:r>
              <a:rPr lang="en-GB" altLang="en-US" sz="900" dirty="0">
                <a:solidFill>
                  <a:srgbClr val="86868A"/>
                </a:solidFill>
                <a:latin typeface="+mn-lt"/>
                <a:cs typeface="+mn-cs"/>
              </a:rPr>
              <a:t> et al. Am J </a:t>
            </a:r>
            <a:r>
              <a:rPr lang="en-GB" altLang="en-US" sz="900" dirty="0" err="1">
                <a:solidFill>
                  <a:srgbClr val="86868A"/>
                </a:solidFill>
                <a:latin typeface="+mn-lt"/>
                <a:cs typeface="+mn-cs"/>
              </a:rPr>
              <a:t>Cardiol</a:t>
            </a:r>
            <a:r>
              <a:rPr lang="en-GB" altLang="en-US" sz="900" dirty="0">
                <a:solidFill>
                  <a:srgbClr val="86868A"/>
                </a:solidFill>
                <a:latin typeface="+mn-lt"/>
                <a:cs typeface="+mn-cs"/>
              </a:rPr>
              <a:t> 2005;96:11G–17G; </a:t>
            </a:r>
            <a:r>
              <a:rPr lang="cs-CZ" altLang="en-US" sz="900" dirty="0">
                <a:solidFill>
                  <a:srgbClr val="86868A"/>
                </a:solidFill>
                <a:latin typeface="+mn-lt"/>
                <a:cs typeface="+mn-cs"/>
              </a:rPr>
              <a:t> </a:t>
            </a:r>
            <a:r>
              <a:rPr lang="en-GB" altLang="en-US" sz="900" dirty="0" err="1">
                <a:solidFill>
                  <a:srgbClr val="86868A"/>
                </a:solidFill>
                <a:latin typeface="+mn-lt"/>
                <a:cs typeface="+mn-cs"/>
              </a:rPr>
              <a:t>Gheorghiade</a:t>
            </a:r>
            <a:r>
              <a:rPr lang="en-GB" altLang="en-US" sz="900" dirty="0">
                <a:solidFill>
                  <a:srgbClr val="86868A"/>
                </a:solidFill>
                <a:latin typeface="+mn-lt"/>
                <a:cs typeface="+mn-cs"/>
              </a:rPr>
              <a:t> &amp; Pang. J Am </a:t>
            </a:r>
            <a:r>
              <a:rPr lang="en-GB" altLang="en-US" sz="900" dirty="0" err="1">
                <a:solidFill>
                  <a:srgbClr val="86868A"/>
                </a:solidFill>
                <a:latin typeface="+mn-lt"/>
                <a:cs typeface="+mn-cs"/>
              </a:rPr>
              <a:t>Coll</a:t>
            </a:r>
            <a:r>
              <a:rPr lang="en-GB" altLang="en-US" sz="900" dirty="0">
                <a:solidFill>
                  <a:srgbClr val="86868A"/>
                </a:solidFill>
                <a:latin typeface="+mn-lt"/>
                <a:cs typeface="+mn-cs"/>
              </a:rPr>
              <a:t> </a:t>
            </a:r>
            <a:r>
              <a:rPr lang="en-GB" altLang="en-US" sz="900" dirty="0" err="1">
                <a:solidFill>
                  <a:srgbClr val="86868A"/>
                </a:solidFill>
                <a:latin typeface="+mn-lt"/>
                <a:cs typeface="+mn-cs"/>
              </a:rPr>
              <a:t>Cardiol</a:t>
            </a:r>
            <a:r>
              <a:rPr lang="en-GB" altLang="en-US" sz="900" dirty="0">
                <a:solidFill>
                  <a:srgbClr val="86868A"/>
                </a:solidFill>
                <a:latin typeface="+mn-lt"/>
                <a:cs typeface="+mn-cs"/>
              </a:rPr>
              <a:t> 2009;53:557–73</a:t>
            </a:r>
            <a:endParaRPr lang="cs-CZ" altLang="en-US" sz="900" dirty="0">
              <a:solidFill>
                <a:srgbClr val="86868A"/>
              </a:solidFill>
              <a:latin typeface="+mn-lt"/>
              <a:cs typeface="+mn-cs"/>
            </a:endParaRPr>
          </a:p>
          <a:p>
            <a:r>
              <a:rPr lang="cs-CZ" sz="900" dirty="0">
                <a:latin typeface="+mn-lt"/>
              </a:rPr>
              <a:t>J</a:t>
            </a:r>
            <a:r>
              <a:rPr lang="cs-CZ" sz="900" b="0" dirty="0">
                <a:latin typeface="+mn-lt"/>
              </a:rPr>
              <a:t>. </a:t>
            </a:r>
            <a:r>
              <a:rPr lang="cs-CZ" sz="900" b="0" dirty="0" err="1">
                <a:latin typeface="+mn-lt"/>
              </a:rPr>
              <a:t>Krupicka</a:t>
            </a:r>
            <a:r>
              <a:rPr lang="cs-CZ" sz="900" b="0" dirty="0">
                <a:latin typeface="+mn-lt"/>
              </a:rPr>
              <a:t>, et al., </a:t>
            </a:r>
            <a:r>
              <a:rPr lang="cs-CZ" sz="900" b="0" dirty="0" err="1">
                <a:latin typeface="+mn-lt"/>
              </a:rPr>
              <a:t>Comparison</a:t>
            </a:r>
            <a:r>
              <a:rPr lang="cs-CZ" sz="900" b="0" dirty="0">
                <a:latin typeface="+mn-lt"/>
              </a:rPr>
              <a:t> </a:t>
            </a:r>
            <a:r>
              <a:rPr lang="cs-CZ" sz="900" b="0" dirty="0" err="1">
                <a:latin typeface="+mn-lt"/>
              </a:rPr>
              <a:t>of</a:t>
            </a:r>
            <a:r>
              <a:rPr lang="cs-CZ" sz="900" b="0" dirty="0">
                <a:latin typeface="+mn-lt"/>
              </a:rPr>
              <a:t> </a:t>
            </a:r>
            <a:r>
              <a:rPr lang="cs-CZ" sz="900" b="0" dirty="0" err="1">
                <a:latin typeface="+mn-lt"/>
              </a:rPr>
              <a:t>hospitalized</a:t>
            </a:r>
            <a:r>
              <a:rPr lang="cs-CZ" sz="900" b="0" dirty="0">
                <a:latin typeface="+mn-lt"/>
              </a:rPr>
              <a:t> and </a:t>
            </a:r>
            <a:r>
              <a:rPr lang="cs-CZ" sz="900" b="0" dirty="0" err="1">
                <a:latin typeface="+mn-lt"/>
              </a:rPr>
              <a:t>ambulatory</a:t>
            </a:r>
            <a:r>
              <a:rPr lang="cs-CZ" sz="900" b="0" dirty="0">
                <a:latin typeface="+mn-lt"/>
              </a:rPr>
              <a:t> </a:t>
            </a:r>
            <a:r>
              <a:rPr lang="cs-CZ" sz="900" b="0" dirty="0" err="1">
                <a:latin typeface="+mn-lt"/>
              </a:rPr>
              <a:t>patients</a:t>
            </a:r>
            <a:r>
              <a:rPr lang="cs-CZ" sz="900" b="0" dirty="0">
                <a:latin typeface="+mn-lt"/>
              </a:rPr>
              <a:t> </a:t>
            </a:r>
            <a:r>
              <a:rPr lang="cs-CZ" sz="900" b="0" dirty="0" err="1">
                <a:latin typeface="+mn-lt"/>
              </a:rPr>
              <a:t>with</a:t>
            </a:r>
            <a:r>
              <a:rPr lang="cs-CZ" sz="900" b="0" dirty="0">
                <a:latin typeface="+mn-lt"/>
              </a:rPr>
              <a:t> </a:t>
            </a:r>
            <a:r>
              <a:rPr lang="cs-CZ" sz="900" b="0" dirty="0" err="1">
                <a:latin typeface="+mn-lt"/>
              </a:rPr>
              <a:t>heart</a:t>
            </a:r>
            <a:r>
              <a:rPr lang="cs-CZ" sz="900" b="0" dirty="0">
                <a:latin typeface="+mn-lt"/>
              </a:rPr>
              <a:t> </a:t>
            </a:r>
            <a:r>
              <a:rPr lang="cs-CZ" sz="900" b="0" dirty="0" err="1">
                <a:latin typeface="+mn-lt"/>
              </a:rPr>
              <a:t>failure</a:t>
            </a:r>
            <a:r>
              <a:rPr lang="cs-CZ" sz="900" b="0" dirty="0">
                <a:latin typeface="+mn-lt"/>
              </a:rPr>
              <a:t> in </a:t>
            </a:r>
            <a:r>
              <a:rPr lang="cs-CZ" sz="900" b="0" dirty="0" err="1">
                <a:latin typeface="+mn-lt"/>
              </a:rPr>
              <a:t>the</a:t>
            </a:r>
            <a:r>
              <a:rPr lang="cs-CZ" sz="900" b="0" dirty="0">
                <a:latin typeface="+mn-lt"/>
              </a:rPr>
              <a:t> Czech Republic and </a:t>
            </a:r>
            <a:r>
              <a:rPr lang="cs-CZ" sz="900" b="0" dirty="0" err="1">
                <a:latin typeface="+mn-lt"/>
              </a:rPr>
              <a:t>Europe</a:t>
            </a:r>
            <a:r>
              <a:rPr lang="cs-CZ" sz="900" b="0" dirty="0">
                <a:latin typeface="+mn-lt"/>
              </a:rPr>
              <a:t>. Data </a:t>
            </a:r>
            <a:r>
              <a:rPr lang="cs-CZ" sz="900" b="0" dirty="0" err="1">
                <a:latin typeface="+mn-lt"/>
              </a:rPr>
              <a:t>from</a:t>
            </a:r>
            <a:r>
              <a:rPr lang="cs-CZ" sz="900" b="0" dirty="0">
                <a:latin typeface="+mn-lt"/>
              </a:rPr>
              <a:t> </a:t>
            </a:r>
            <a:r>
              <a:rPr lang="cs-CZ" sz="900" b="0" dirty="0" err="1">
                <a:latin typeface="+mn-lt"/>
              </a:rPr>
              <a:t>the</a:t>
            </a:r>
            <a:r>
              <a:rPr lang="cs-CZ" sz="900" b="0" dirty="0">
                <a:latin typeface="+mn-lt"/>
              </a:rPr>
              <a:t> ESC </a:t>
            </a:r>
            <a:r>
              <a:rPr lang="cs-CZ" sz="900" b="0" dirty="0" err="1">
                <a:latin typeface="+mn-lt"/>
              </a:rPr>
              <a:t>Heart</a:t>
            </a:r>
            <a:endParaRPr lang="cs-CZ" sz="900" b="0" dirty="0">
              <a:latin typeface="+mn-lt"/>
            </a:endParaRPr>
          </a:p>
          <a:p>
            <a:r>
              <a:rPr lang="cs-CZ" sz="900" b="0" dirty="0" err="1">
                <a:latin typeface="+mn-lt"/>
              </a:rPr>
              <a:t>Failure</a:t>
            </a:r>
            <a:r>
              <a:rPr lang="cs-CZ" sz="900" b="0" dirty="0">
                <a:latin typeface="+mn-lt"/>
              </a:rPr>
              <a:t> Long-Term Registry, </a:t>
            </a:r>
            <a:r>
              <a:rPr lang="cs-CZ" sz="900" b="0" dirty="0" err="1">
                <a:latin typeface="+mn-lt"/>
              </a:rPr>
              <a:t>Cor</a:t>
            </a:r>
            <a:r>
              <a:rPr lang="cs-CZ" sz="900" b="0" dirty="0">
                <a:latin typeface="+mn-lt"/>
              </a:rPr>
              <a:t> et </a:t>
            </a:r>
            <a:r>
              <a:rPr lang="cs-CZ" sz="900" b="0" dirty="0" err="1">
                <a:latin typeface="+mn-lt"/>
              </a:rPr>
              <a:t>Vasa</a:t>
            </a:r>
            <a:r>
              <a:rPr lang="cs-CZ" sz="900" b="0" dirty="0">
                <a:latin typeface="+mn-lt"/>
              </a:rPr>
              <a:t> 57 (2015) e6–e11, el v online verzi časopisu </a:t>
            </a:r>
            <a:r>
              <a:rPr lang="cs-CZ" sz="900" b="0" dirty="0" err="1">
                <a:latin typeface="+mn-lt"/>
              </a:rPr>
              <a:t>Cor</a:t>
            </a:r>
            <a:r>
              <a:rPr lang="cs-CZ" sz="900" b="0" dirty="0">
                <a:latin typeface="+mn-lt"/>
              </a:rPr>
              <a:t> et </a:t>
            </a:r>
            <a:r>
              <a:rPr lang="cs-CZ" sz="900" b="0" dirty="0" err="1">
                <a:latin typeface="+mn-lt"/>
              </a:rPr>
              <a:t>Vasa</a:t>
            </a:r>
            <a:endParaRPr lang="en-US" altLang="en-US" sz="900" dirty="0">
              <a:solidFill>
                <a:srgbClr val="86868A"/>
              </a:solidFill>
              <a:latin typeface="+mn-lt"/>
              <a:cs typeface="+mn-cs"/>
            </a:endParaRP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F40645C5-3AB6-43BB-898A-6EDC2ACDB9F0}"/>
              </a:ext>
            </a:extLst>
          </p:cNvPr>
          <p:cNvSpPr/>
          <p:nvPr/>
        </p:nvSpPr>
        <p:spPr>
          <a:xfrm>
            <a:off x="743463" y="1978875"/>
            <a:ext cx="7657073" cy="2059187"/>
          </a:xfrm>
          <a:prstGeom prst="rect">
            <a:avLst/>
          </a:prstGeom>
          <a:blipFill>
            <a:blip r:embed="rId2">
              <a:alphaModFix amt="50000"/>
            </a:blip>
            <a:tile tx="0" ty="0" sx="100000" sy="100000" flip="none" algn="tl"/>
          </a:blip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56343DCD-B93E-49C4-A0C2-7FE01DC740BB}"/>
              </a:ext>
            </a:extLst>
          </p:cNvPr>
          <p:cNvSpPr/>
          <p:nvPr/>
        </p:nvSpPr>
        <p:spPr>
          <a:xfrm>
            <a:off x="743463" y="4038062"/>
            <a:ext cx="7657073" cy="787041"/>
          </a:xfrm>
          <a:prstGeom prst="rect">
            <a:avLst/>
          </a:prstGeom>
          <a:solidFill>
            <a:schemeClr val="accent2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6" name="Obrázek 25">
            <a:extLst>
              <a:ext uri="{FF2B5EF4-FFF2-40B4-BE49-F238E27FC236}">
                <a16:creationId xmlns:a16="http://schemas.microsoft.com/office/drawing/2014/main" id="{239B4A9C-E41A-4E29-BF99-7D45C33595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463" y="1636507"/>
            <a:ext cx="7657073" cy="351380"/>
          </a:xfrm>
          <a:prstGeom prst="rect">
            <a:avLst/>
          </a:prstGeom>
        </p:spPr>
      </p:pic>
      <p:sp>
        <p:nvSpPr>
          <p:cNvPr id="27" name="Obdélník 26">
            <a:extLst>
              <a:ext uri="{FF2B5EF4-FFF2-40B4-BE49-F238E27FC236}">
                <a16:creationId xmlns:a16="http://schemas.microsoft.com/office/drawing/2014/main" id="{24520168-5342-4F71-9C63-A53188A2E16B}"/>
              </a:ext>
            </a:extLst>
          </p:cNvPr>
          <p:cNvSpPr/>
          <p:nvPr/>
        </p:nvSpPr>
        <p:spPr>
          <a:xfrm>
            <a:off x="743463" y="4791268"/>
            <a:ext cx="7657073" cy="399937"/>
          </a:xfrm>
          <a:prstGeom prst="rect">
            <a:avLst/>
          </a:prstGeom>
          <a:solidFill>
            <a:schemeClr val="accent2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TextovéPole 27">
            <a:extLst>
              <a:ext uri="{FF2B5EF4-FFF2-40B4-BE49-F238E27FC236}">
                <a16:creationId xmlns:a16="http://schemas.microsoft.com/office/drawing/2014/main" id="{3D853E69-3C38-444C-B656-1E3220B2DEFB}"/>
              </a:ext>
            </a:extLst>
          </p:cNvPr>
          <p:cNvSpPr txBox="1"/>
          <p:nvPr/>
        </p:nvSpPr>
        <p:spPr>
          <a:xfrm>
            <a:off x="1360370" y="1571506"/>
            <a:ext cx="6594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i="0" dirty="0"/>
              <a:t>AMBULANTNÍ PÉČE – péče o 75% nemocných se srdečním selháním</a:t>
            </a:r>
          </a:p>
        </p:txBody>
      </p:sp>
      <p:sp>
        <p:nvSpPr>
          <p:cNvPr id="29" name="Obdélník 28">
            <a:extLst>
              <a:ext uri="{FF2B5EF4-FFF2-40B4-BE49-F238E27FC236}">
                <a16:creationId xmlns:a16="http://schemas.microsoft.com/office/drawing/2014/main" id="{DA3D5699-F6A8-4A75-90CE-3E17EA5BFB08}"/>
              </a:ext>
            </a:extLst>
          </p:cNvPr>
          <p:cNvSpPr/>
          <p:nvPr/>
        </p:nvSpPr>
        <p:spPr>
          <a:xfrm>
            <a:off x="6023946" y="4803727"/>
            <a:ext cx="1757212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i="0" dirty="0"/>
              <a:t>NEMOCNIČNÍ PÉČE</a:t>
            </a:r>
          </a:p>
        </p:txBody>
      </p:sp>
      <p:sp>
        <p:nvSpPr>
          <p:cNvPr id="6" name="Obdélník: se zakulacenými rohy 5">
            <a:extLst>
              <a:ext uri="{FF2B5EF4-FFF2-40B4-BE49-F238E27FC236}">
                <a16:creationId xmlns:a16="http://schemas.microsoft.com/office/drawing/2014/main" id="{88A067FC-BE18-41CD-9C7E-415D722606E7}"/>
              </a:ext>
            </a:extLst>
          </p:cNvPr>
          <p:cNvSpPr/>
          <p:nvPr/>
        </p:nvSpPr>
        <p:spPr>
          <a:xfrm>
            <a:off x="869388" y="5378631"/>
            <a:ext cx="7657073" cy="71861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1028871" y="5444333"/>
            <a:ext cx="70997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i="0" dirty="0">
                <a:latin typeface="+mn-lt"/>
              </a:rPr>
              <a:t>160 </a:t>
            </a:r>
            <a:r>
              <a:rPr lang="cs-CZ" b="1" i="0" u="sng" dirty="0">
                <a:latin typeface="+mn-lt"/>
              </a:rPr>
              <a:t>hospitalizovaných (25,3 %)</a:t>
            </a:r>
            <a:r>
              <a:rPr lang="cs-CZ" b="1" i="0" dirty="0">
                <a:latin typeface="+mn-lt"/>
              </a:rPr>
              <a:t> </a:t>
            </a:r>
            <a:r>
              <a:rPr lang="cs-CZ" i="0" dirty="0">
                <a:latin typeface="+mn-lt"/>
              </a:rPr>
              <a:t>a 532 </a:t>
            </a:r>
            <a:r>
              <a:rPr lang="cs-CZ" b="1" i="0" u="sng" dirty="0">
                <a:latin typeface="+mn-lt"/>
              </a:rPr>
              <a:t>ambulantních (74,7 %) pacientů  </a:t>
            </a:r>
          </a:p>
          <a:p>
            <a:pPr algn="ctr"/>
            <a:r>
              <a:rPr lang="cs-CZ" i="0" dirty="0">
                <a:latin typeface="+mn-lt"/>
              </a:rPr>
              <a:t>s dostupnými daty z celého </a:t>
            </a:r>
            <a:r>
              <a:rPr lang="cs-CZ" b="1" i="0" dirty="0">
                <a:latin typeface="+mn-lt"/>
              </a:rPr>
              <a:t>registru ESC-HFLTR.</a:t>
            </a:r>
          </a:p>
        </p:txBody>
      </p:sp>
      <p:pic>
        <p:nvPicPr>
          <p:cNvPr id="30" name="Obrázek 29">
            <a:extLst>
              <a:ext uri="{FF2B5EF4-FFF2-40B4-BE49-F238E27FC236}">
                <a16:creationId xmlns:a16="http://schemas.microsoft.com/office/drawing/2014/main" id="{ECFFCE4D-DBB1-4194-B88F-FFCB15FFF0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807" y="6030008"/>
            <a:ext cx="731583" cy="634039"/>
          </a:xfrm>
          <a:prstGeom prst="rect">
            <a:avLst/>
          </a:prstGeom>
        </p:spPr>
      </p:pic>
      <p:sp>
        <p:nvSpPr>
          <p:cNvPr id="10" name="Obdélník 9">
            <a:extLst>
              <a:ext uri="{FF2B5EF4-FFF2-40B4-BE49-F238E27FC236}">
                <a16:creationId xmlns:a16="http://schemas.microsoft.com/office/drawing/2014/main" id="{52555A57-D120-468C-A785-FEA6B7164AB1}"/>
              </a:ext>
            </a:extLst>
          </p:cNvPr>
          <p:cNvSpPr/>
          <p:nvPr/>
        </p:nvSpPr>
        <p:spPr>
          <a:xfrm>
            <a:off x="1668526" y="2039337"/>
            <a:ext cx="742767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i="0" dirty="0"/>
              <a:t>NYHA I</a:t>
            </a:r>
          </a:p>
        </p:txBody>
      </p:sp>
      <p:sp>
        <p:nvSpPr>
          <p:cNvPr id="31" name="TextovéPole 30">
            <a:extLst>
              <a:ext uri="{FF2B5EF4-FFF2-40B4-BE49-F238E27FC236}">
                <a16:creationId xmlns:a16="http://schemas.microsoft.com/office/drawing/2014/main" id="{62B5DE8D-58ED-40DF-A4B2-8454909B281A}"/>
              </a:ext>
            </a:extLst>
          </p:cNvPr>
          <p:cNvSpPr txBox="1"/>
          <p:nvPr/>
        </p:nvSpPr>
        <p:spPr>
          <a:xfrm flipH="1">
            <a:off x="5346264" y="3941768"/>
            <a:ext cx="114865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0" dirty="0"/>
              <a:t>NYHA III</a:t>
            </a:r>
          </a:p>
        </p:txBody>
      </p:sp>
      <p:sp>
        <p:nvSpPr>
          <p:cNvPr id="32" name="TextovéPole 31">
            <a:extLst>
              <a:ext uri="{FF2B5EF4-FFF2-40B4-BE49-F238E27FC236}">
                <a16:creationId xmlns:a16="http://schemas.microsoft.com/office/drawing/2014/main" id="{70C2F074-E18D-42F6-99D8-1DD218EDCF13}"/>
              </a:ext>
            </a:extLst>
          </p:cNvPr>
          <p:cNvSpPr txBox="1"/>
          <p:nvPr/>
        </p:nvSpPr>
        <p:spPr>
          <a:xfrm flipH="1">
            <a:off x="3460206" y="3029518"/>
            <a:ext cx="118703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0" dirty="0"/>
              <a:t>NYHA II</a:t>
            </a:r>
          </a:p>
        </p:txBody>
      </p:sp>
      <p:sp>
        <p:nvSpPr>
          <p:cNvPr id="33" name="TextovéPole 32">
            <a:extLst>
              <a:ext uri="{FF2B5EF4-FFF2-40B4-BE49-F238E27FC236}">
                <a16:creationId xmlns:a16="http://schemas.microsoft.com/office/drawing/2014/main" id="{90578D32-F0A6-4543-8D26-CC8315E76C04}"/>
              </a:ext>
            </a:extLst>
          </p:cNvPr>
          <p:cNvSpPr txBox="1"/>
          <p:nvPr/>
        </p:nvSpPr>
        <p:spPr>
          <a:xfrm flipH="1">
            <a:off x="6965617" y="4400000"/>
            <a:ext cx="114865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0" dirty="0"/>
              <a:t>NYHA IV</a:t>
            </a:r>
          </a:p>
        </p:txBody>
      </p:sp>
      <p:sp>
        <p:nvSpPr>
          <p:cNvPr id="34" name="Obdélník 33">
            <a:extLst>
              <a:ext uri="{FF2B5EF4-FFF2-40B4-BE49-F238E27FC236}">
                <a16:creationId xmlns:a16="http://schemas.microsoft.com/office/drawing/2014/main" id="{DB7F4F37-ABFA-4DE6-8064-D19CC7733A8C}"/>
              </a:ext>
            </a:extLst>
          </p:cNvPr>
          <p:cNvSpPr/>
          <p:nvPr/>
        </p:nvSpPr>
        <p:spPr>
          <a:xfrm>
            <a:off x="1805183" y="991909"/>
            <a:ext cx="1146468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2700" dirty="0">
                <a:cs typeface="Arial" panose="020B0604020202020204" pitchFamily="34" charset="0"/>
              </a:rPr>
              <a:t>          </a:t>
            </a:r>
          </a:p>
        </p:txBody>
      </p:sp>
      <p:sp>
        <p:nvSpPr>
          <p:cNvPr id="35" name="TextovéPole 34">
            <a:extLst>
              <a:ext uri="{FF2B5EF4-FFF2-40B4-BE49-F238E27FC236}">
                <a16:creationId xmlns:a16="http://schemas.microsoft.com/office/drawing/2014/main" id="{ED791FCE-22A8-45B7-B326-4D2F53A3152A}"/>
              </a:ext>
            </a:extLst>
          </p:cNvPr>
          <p:cNvSpPr txBox="1"/>
          <p:nvPr/>
        </p:nvSpPr>
        <p:spPr>
          <a:xfrm>
            <a:off x="-35070" y="1039905"/>
            <a:ext cx="914399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cs-CZ" sz="2400" b="1" dirty="0">
              <a:solidFill>
                <a:srgbClr val="002060"/>
              </a:solidFill>
            </a:endParaRPr>
          </a:p>
        </p:txBody>
      </p:sp>
      <p:sp>
        <p:nvSpPr>
          <p:cNvPr id="36" name="Obdélník 35">
            <a:extLst>
              <a:ext uri="{FF2B5EF4-FFF2-40B4-BE49-F238E27FC236}">
                <a16:creationId xmlns:a16="http://schemas.microsoft.com/office/drawing/2014/main" id="{A3312BB2-FB86-469C-919D-764FD7A9EA91}"/>
              </a:ext>
            </a:extLst>
          </p:cNvPr>
          <p:cNvSpPr/>
          <p:nvPr/>
        </p:nvSpPr>
        <p:spPr>
          <a:xfrm>
            <a:off x="0" y="981574"/>
            <a:ext cx="91439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cs-CZ" altLang="cs-CZ" sz="3200" b="1" dirty="0">
                <a:solidFill>
                  <a:srgbClr val="002060"/>
                </a:solidFill>
              </a:rPr>
              <a:t> SRDEČNÍ SELHÁNÍ AMBULANCE - HOSPITALIZACE</a:t>
            </a:r>
          </a:p>
        </p:txBody>
      </p:sp>
    </p:spTree>
    <p:extLst>
      <p:ext uri="{BB962C8B-B14F-4D97-AF65-F5344CB8AC3E}">
        <p14:creationId xmlns:p14="http://schemas.microsoft.com/office/powerpoint/2010/main" val="319173099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4154</TotalTime>
  <Words>3118</Words>
  <Application>Microsoft Office PowerPoint</Application>
  <PresentationFormat>On-screen Show (4:3)</PresentationFormat>
  <Paragraphs>500</Paragraphs>
  <Slides>40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50" baseType="lpstr">
      <vt:lpstr>Arial</vt:lpstr>
      <vt:lpstr>Calibri</vt:lpstr>
      <vt:lpstr>Calibri Light</vt:lpstr>
      <vt:lpstr>Imago</vt:lpstr>
      <vt:lpstr>Imago Book</vt:lpstr>
      <vt:lpstr>Minion Italic</vt:lpstr>
      <vt:lpstr>Tahoma</vt:lpstr>
      <vt:lpstr>Times New Roman</vt:lpstr>
      <vt:lpstr>Wingdings</vt:lpstr>
      <vt:lpstr>Motiv Office</vt:lpstr>
      <vt:lpstr>Stanovení NT-pro BNP  ambulanci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Stanovení NT-pro BNP v ambulanci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cobas h 232 Analyzátor pro stanovení kardiálních markerů a D-dimerů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hana</dc:creator>
  <cp:lastModifiedBy>PMI</cp:lastModifiedBy>
  <cp:revision>123</cp:revision>
  <dcterms:created xsi:type="dcterms:W3CDTF">2019-09-16T08:53:29Z</dcterms:created>
  <dcterms:modified xsi:type="dcterms:W3CDTF">2020-01-18T06:47:35Z</dcterms:modified>
</cp:coreProperties>
</file>