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75" r:id="rId4"/>
    <p:sldId id="320" r:id="rId5"/>
    <p:sldId id="265" r:id="rId6"/>
    <p:sldId id="262" r:id="rId7"/>
    <p:sldId id="264" r:id="rId8"/>
    <p:sldId id="266" r:id="rId9"/>
    <p:sldId id="276" r:id="rId10"/>
    <p:sldId id="321" r:id="rId11"/>
    <p:sldId id="258" r:id="rId12"/>
    <p:sldId id="322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7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la\Dropbox\3LF\STEMI_PTCA\stemi_survival_m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71741032370933E-2"/>
          <c:y val="5.1400554097404488E-2"/>
          <c:w val="0.87790157480315034"/>
          <c:h val="0.77706401283172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charakteristika_pacientu!$B$2</c:f>
              <c:strCache>
                <c:ptCount val="1"/>
                <c:pt idx="0">
                  <c:v>muži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charakteristika_pacientu!$A$3:$A$11</c:f>
              <c:strCache>
                <c:ptCount val="9"/>
                <c:pt idx="0">
                  <c:v>20/40</c:v>
                </c:pt>
                <c:pt idx="1">
                  <c:v>40/50</c:v>
                </c:pt>
                <c:pt idx="2">
                  <c:v>50/55</c:v>
                </c:pt>
                <c:pt idx="3">
                  <c:v>55/60</c:v>
                </c:pt>
                <c:pt idx="4">
                  <c:v>60/65</c:v>
                </c:pt>
                <c:pt idx="5">
                  <c:v>65/70</c:v>
                </c:pt>
                <c:pt idx="6">
                  <c:v>70/75</c:v>
                </c:pt>
                <c:pt idx="7">
                  <c:v>75/80</c:v>
                </c:pt>
                <c:pt idx="8">
                  <c:v>80/100</c:v>
                </c:pt>
              </c:strCache>
            </c:strRef>
          </c:cat>
          <c:val>
            <c:numRef>
              <c:f>charakteristika_pacientu!$B$3:$B$11</c:f>
              <c:numCache>
                <c:formatCode>General</c:formatCode>
                <c:ptCount val="9"/>
                <c:pt idx="0">
                  <c:v>17</c:v>
                </c:pt>
                <c:pt idx="1">
                  <c:v>82</c:v>
                </c:pt>
                <c:pt idx="2">
                  <c:v>121</c:v>
                </c:pt>
                <c:pt idx="3">
                  <c:v>107</c:v>
                </c:pt>
                <c:pt idx="4">
                  <c:v>89</c:v>
                </c:pt>
                <c:pt idx="5">
                  <c:v>72</c:v>
                </c:pt>
                <c:pt idx="6">
                  <c:v>99</c:v>
                </c:pt>
                <c:pt idx="7">
                  <c:v>68</c:v>
                </c:pt>
                <c:pt idx="8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5E-4488-A5F8-5EAF1338F515}"/>
            </c:ext>
          </c:extLst>
        </c:ser>
        <c:ser>
          <c:idx val="1"/>
          <c:order val="1"/>
          <c:tx>
            <c:strRef>
              <c:f>charakteristika_pacientu!$C$2</c:f>
              <c:strCache>
                <c:ptCount val="1"/>
                <c:pt idx="0">
                  <c:v>ženy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charakteristika_pacientu!$A$3:$A$11</c:f>
              <c:strCache>
                <c:ptCount val="9"/>
                <c:pt idx="0">
                  <c:v>20/40</c:v>
                </c:pt>
                <c:pt idx="1">
                  <c:v>40/50</c:v>
                </c:pt>
                <c:pt idx="2">
                  <c:v>50/55</c:v>
                </c:pt>
                <c:pt idx="3">
                  <c:v>55/60</c:v>
                </c:pt>
                <c:pt idx="4">
                  <c:v>60/65</c:v>
                </c:pt>
                <c:pt idx="5">
                  <c:v>65/70</c:v>
                </c:pt>
                <c:pt idx="6">
                  <c:v>70/75</c:v>
                </c:pt>
                <c:pt idx="7">
                  <c:v>75/80</c:v>
                </c:pt>
                <c:pt idx="8">
                  <c:v>80/100</c:v>
                </c:pt>
              </c:strCache>
            </c:strRef>
          </c:cat>
          <c:val>
            <c:numRef>
              <c:f>charakteristika_pacientu!$C$3:$C$11</c:f>
              <c:numCache>
                <c:formatCode>General</c:formatCode>
                <c:ptCount val="9"/>
                <c:pt idx="0">
                  <c:v>1</c:v>
                </c:pt>
                <c:pt idx="1">
                  <c:v>14</c:v>
                </c:pt>
                <c:pt idx="2">
                  <c:v>20</c:v>
                </c:pt>
                <c:pt idx="3">
                  <c:v>19</c:v>
                </c:pt>
                <c:pt idx="4">
                  <c:v>20</c:v>
                </c:pt>
                <c:pt idx="5">
                  <c:v>29</c:v>
                </c:pt>
                <c:pt idx="6">
                  <c:v>54</c:v>
                </c:pt>
                <c:pt idx="7">
                  <c:v>75</c:v>
                </c:pt>
                <c:pt idx="8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5E-4488-A5F8-5EAF1338F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91090688"/>
        <c:axId val="191092608"/>
      </c:barChart>
      <c:catAx>
        <c:axId val="191090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věková skupina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91092608"/>
        <c:crosses val="autoZero"/>
        <c:auto val="1"/>
        <c:lblAlgn val="ctr"/>
        <c:lblOffset val="100"/>
        <c:noMultiLvlLbl val="0"/>
      </c:catAx>
      <c:valAx>
        <c:axId val="19109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090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63998250218816"/>
          <c:y val="6.9060586176727931E-2"/>
          <c:w val="0.11825043744531948"/>
          <c:h val="0.18984762321376492"/>
        </c:manualLayout>
      </c:layout>
      <c:overlay val="0"/>
      <c:spPr>
        <a:solidFill>
          <a:schemeClr val="bg2"/>
        </a:solidFill>
        <a:ln>
          <a:noFill/>
        </a:ln>
      </c:spPr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F9F479-FEF8-44DE-BCEF-7C94943F571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6028B1-9680-48FB-AF5F-DA60DE2BB5FC}">
      <dgm:prSet/>
      <dgm:spPr/>
      <dgm:t>
        <a:bodyPr/>
        <a:lstStyle/>
        <a:p>
          <a:r>
            <a:rPr lang="cs-CZ" b="1" i="1" dirty="0"/>
            <a:t>Jaký je dlouhodobý – 20 letý osud nemocných po STEMI ošetřeném </a:t>
          </a:r>
          <a:r>
            <a:rPr lang="cs-CZ" b="1" i="1" dirty="0" err="1"/>
            <a:t>pPCI</a:t>
          </a:r>
          <a:r>
            <a:rPr lang="cs-CZ" b="1" i="1" dirty="0"/>
            <a:t> (s podskupinou mladších pacientů s prvním AIM)</a:t>
          </a:r>
          <a:br>
            <a:rPr lang="cs-CZ" b="1" i="1" dirty="0"/>
          </a:br>
          <a:endParaRPr lang="cs-CZ" b="1" i="1" dirty="0"/>
        </a:p>
        <a:p>
          <a:r>
            <a:rPr lang="cs-CZ" b="1" i="1" dirty="0"/>
            <a:t>Má pacient po STEMI (prvním) ošetřeném </a:t>
          </a:r>
          <a:r>
            <a:rPr lang="cs-CZ" b="1" i="1" dirty="0" err="1"/>
            <a:t>pPCI</a:t>
          </a:r>
          <a:r>
            <a:rPr lang="cs-CZ" b="1" i="1" dirty="0"/>
            <a:t> podobnou naději </a:t>
          </a:r>
          <a:r>
            <a:rPr lang="cs-CZ" i="1" dirty="0"/>
            <a:t>na dožití jako běžná populace??</a:t>
          </a:r>
        </a:p>
        <a:p>
          <a:endParaRPr lang="cs-CZ" i="1" dirty="0"/>
        </a:p>
        <a:p>
          <a:r>
            <a:rPr lang="cs-CZ" b="1" i="1" dirty="0"/>
            <a:t>Dle údajů ČSÚ naděje dožití v roce 2000 </a:t>
          </a:r>
          <a:br>
            <a:rPr lang="cs-CZ" i="1" dirty="0"/>
          </a:br>
          <a:r>
            <a:rPr lang="cs-CZ" i="1" dirty="0"/>
            <a:t>(viz www.czso.cz/</a:t>
          </a:r>
          <a:r>
            <a:rPr lang="cs-CZ" i="1" dirty="0" err="1"/>
            <a:t>csu</a:t>
          </a:r>
          <a:r>
            <a:rPr lang="cs-CZ" i="1" dirty="0"/>
            <a:t>/</a:t>
          </a:r>
          <a:r>
            <a:rPr lang="cs-CZ" i="1" dirty="0" err="1"/>
            <a:t>czso</a:t>
          </a:r>
          <a:r>
            <a:rPr lang="cs-CZ" i="1" dirty="0"/>
            <a:t>/13-7222-03--</a:t>
          </a:r>
          <a:r>
            <a:rPr lang="cs-CZ" i="1" dirty="0" err="1"/>
            <a:t>nadeje_doziti</a:t>
          </a:r>
          <a:r>
            <a:rPr lang="cs-CZ" i="1" dirty="0"/>
            <a:t>)</a:t>
          </a:r>
          <a:br>
            <a:rPr lang="cs-CZ" i="1" dirty="0"/>
          </a:br>
          <a:r>
            <a:rPr lang="cs-CZ" i="1" dirty="0"/>
            <a:t>- u 45 a </a:t>
          </a:r>
          <a:r>
            <a:rPr lang="cs-CZ" b="1" i="1" dirty="0"/>
            <a:t>65 letého muže </a:t>
          </a:r>
          <a:r>
            <a:rPr lang="cs-CZ" i="1" dirty="0"/>
            <a:t>28,5 a </a:t>
          </a:r>
          <a:r>
            <a:rPr lang="cs-CZ" b="1" i="1" dirty="0"/>
            <a:t>13,5 let </a:t>
          </a:r>
          <a:br>
            <a:rPr lang="cs-CZ" i="1" dirty="0"/>
          </a:br>
          <a:r>
            <a:rPr lang="cs-CZ" i="1" dirty="0"/>
            <a:t>- u 45 a </a:t>
          </a:r>
          <a:r>
            <a:rPr lang="cs-CZ" b="1" i="1" dirty="0"/>
            <a:t>65leté ženy </a:t>
          </a:r>
          <a:r>
            <a:rPr lang="cs-CZ" i="1" dirty="0"/>
            <a:t>34,2 a </a:t>
          </a:r>
          <a:r>
            <a:rPr lang="cs-CZ" b="1" i="1" dirty="0"/>
            <a:t>16,8 let </a:t>
          </a:r>
          <a:br>
            <a:rPr lang="cs-CZ" i="1" dirty="0"/>
          </a:br>
          <a:br>
            <a:rPr lang="cs-CZ" i="1" dirty="0"/>
          </a:br>
          <a:r>
            <a:rPr lang="cs-CZ" i="1" dirty="0">
              <a:solidFill>
                <a:schemeClr val="bg1">
                  <a:lumMod val="65000"/>
                </a:schemeClr>
              </a:solidFill>
            </a:rPr>
            <a:t>Muž 55 let – 21 let (počítáno průměrem)</a:t>
          </a:r>
          <a:br>
            <a:rPr lang="cs-CZ" i="1" dirty="0">
              <a:solidFill>
                <a:schemeClr val="bg1">
                  <a:lumMod val="65000"/>
                </a:schemeClr>
              </a:solidFill>
            </a:rPr>
          </a:br>
          <a:r>
            <a:rPr lang="cs-CZ" i="1" dirty="0">
              <a:solidFill>
                <a:schemeClr val="bg1">
                  <a:lumMod val="65000"/>
                </a:schemeClr>
              </a:solidFill>
            </a:rPr>
            <a:t>Žena 55 let – 25,5 let (počítáno průměrem)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8068AD7E-B4DF-44D8-B510-4584B65AA768}" type="parTrans" cxnId="{9F1EED15-943D-44EC-8006-78489396CFA2}">
      <dgm:prSet/>
      <dgm:spPr/>
      <dgm:t>
        <a:bodyPr/>
        <a:lstStyle/>
        <a:p>
          <a:endParaRPr lang="en-US"/>
        </a:p>
      </dgm:t>
    </dgm:pt>
    <dgm:pt modelId="{1E781E3F-8CE1-4DB1-AA28-63DBFF28C479}" type="sibTrans" cxnId="{9F1EED15-943D-44EC-8006-78489396CFA2}">
      <dgm:prSet/>
      <dgm:spPr/>
      <dgm:t>
        <a:bodyPr/>
        <a:lstStyle/>
        <a:p>
          <a:endParaRPr lang="en-US"/>
        </a:p>
      </dgm:t>
    </dgm:pt>
    <dgm:pt modelId="{3AA92513-5AEF-4738-920A-6C40113E414F}" type="pres">
      <dgm:prSet presAssocID="{FFF9F479-FEF8-44DE-BCEF-7C94943F571E}" presName="vert0" presStyleCnt="0">
        <dgm:presLayoutVars>
          <dgm:dir/>
          <dgm:animOne val="branch"/>
          <dgm:animLvl val="lvl"/>
        </dgm:presLayoutVars>
      </dgm:prSet>
      <dgm:spPr/>
    </dgm:pt>
    <dgm:pt modelId="{B3EDEC9B-3A18-4D52-BD66-0CEC586F9DAF}" type="pres">
      <dgm:prSet presAssocID="{AC6028B1-9680-48FB-AF5F-DA60DE2BB5FC}" presName="thickLine" presStyleLbl="alignNode1" presStyleIdx="0" presStyleCnt="1"/>
      <dgm:spPr/>
    </dgm:pt>
    <dgm:pt modelId="{AF6B766E-A90F-461C-9550-CF3140504382}" type="pres">
      <dgm:prSet presAssocID="{AC6028B1-9680-48FB-AF5F-DA60DE2BB5FC}" presName="horz1" presStyleCnt="0"/>
      <dgm:spPr/>
    </dgm:pt>
    <dgm:pt modelId="{9EA2B56D-222A-44FA-AB12-4DFC357B3A28}" type="pres">
      <dgm:prSet presAssocID="{AC6028B1-9680-48FB-AF5F-DA60DE2BB5FC}" presName="tx1" presStyleLbl="revTx" presStyleIdx="0" presStyleCnt="1" custScaleY="95524"/>
      <dgm:spPr/>
    </dgm:pt>
    <dgm:pt modelId="{0C93EE88-3AB0-4E95-9E06-4171D37DCEC5}" type="pres">
      <dgm:prSet presAssocID="{AC6028B1-9680-48FB-AF5F-DA60DE2BB5FC}" presName="vert1" presStyleCnt="0"/>
      <dgm:spPr/>
    </dgm:pt>
  </dgm:ptLst>
  <dgm:cxnLst>
    <dgm:cxn modelId="{9F1EED15-943D-44EC-8006-78489396CFA2}" srcId="{FFF9F479-FEF8-44DE-BCEF-7C94943F571E}" destId="{AC6028B1-9680-48FB-AF5F-DA60DE2BB5FC}" srcOrd="0" destOrd="0" parTransId="{8068AD7E-B4DF-44D8-B510-4584B65AA768}" sibTransId="{1E781E3F-8CE1-4DB1-AA28-63DBFF28C479}"/>
    <dgm:cxn modelId="{3D6CF11E-25BA-4C62-9F5A-F6D8120DCCE5}" type="presOf" srcId="{FFF9F479-FEF8-44DE-BCEF-7C94943F571E}" destId="{3AA92513-5AEF-4738-920A-6C40113E414F}" srcOrd="0" destOrd="0" presId="urn:microsoft.com/office/officeart/2008/layout/LinedList"/>
    <dgm:cxn modelId="{8707B9CE-677B-4AEE-B2EC-E69AA37687CF}" type="presOf" srcId="{AC6028B1-9680-48FB-AF5F-DA60DE2BB5FC}" destId="{9EA2B56D-222A-44FA-AB12-4DFC357B3A28}" srcOrd="0" destOrd="0" presId="urn:microsoft.com/office/officeart/2008/layout/LinedList"/>
    <dgm:cxn modelId="{09E40504-CAEB-4BA1-AFD7-52F4DB4FD289}" type="presParOf" srcId="{3AA92513-5AEF-4738-920A-6C40113E414F}" destId="{B3EDEC9B-3A18-4D52-BD66-0CEC586F9DAF}" srcOrd="0" destOrd="0" presId="urn:microsoft.com/office/officeart/2008/layout/LinedList"/>
    <dgm:cxn modelId="{B2F4F807-EA59-4A22-824E-EBEE268B5959}" type="presParOf" srcId="{3AA92513-5AEF-4738-920A-6C40113E414F}" destId="{AF6B766E-A90F-461C-9550-CF3140504382}" srcOrd="1" destOrd="0" presId="urn:microsoft.com/office/officeart/2008/layout/LinedList"/>
    <dgm:cxn modelId="{02E30E44-1EA0-425A-AA32-3155EC75E2C2}" type="presParOf" srcId="{AF6B766E-A90F-461C-9550-CF3140504382}" destId="{9EA2B56D-222A-44FA-AB12-4DFC357B3A28}" srcOrd="0" destOrd="0" presId="urn:microsoft.com/office/officeart/2008/layout/LinedList"/>
    <dgm:cxn modelId="{AD0900E9-03A1-4986-98C5-5FE9C26F7083}" type="presParOf" srcId="{AF6B766E-A90F-461C-9550-CF3140504382}" destId="{0C93EE88-3AB0-4E95-9E06-4171D37DCE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DEC9B-3A18-4D52-BD66-0CEC586F9DAF}">
      <dsp:nvSpPr>
        <dsp:cNvPr id="0" name=""/>
        <dsp:cNvSpPr/>
      </dsp:nvSpPr>
      <dsp:spPr>
        <a:xfrm>
          <a:off x="0" y="12389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2B56D-222A-44FA-AB12-4DFC357B3A28}">
      <dsp:nvSpPr>
        <dsp:cNvPr id="0" name=""/>
        <dsp:cNvSpPr/>
      </dsp:nvSpPr>
      <dsp:spPr>
        <a:xfrm>
          <a:off x="0" y="123898"/>
          <a:ext cx="6900512" cy="528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1" kern="1200" dirty="0"/>
            <a:t>Jaký je dlouhodobý – 20 letý osud nemocných po STEMI ošetřeném </a:t>
          </a:r>
          <a:r>
            <a:rPr lang="cs-CZ" sz="2400" b="1" i="1" kern="1200" dirty="0" err="1"/>
            <a:t>pPCI</a:t>
          </a:r>
          <a:r>
            <a:rPr lang="cs-CZ" sz="2400" b="1" i="1" kern="1200" dirty="0"/>
            <a:t> (s podskupinou mladších pacientů s prvním AIM)</a:t>
          </a:r>
          <a:br>
            <a:rPr lang="cs-CZ" sz="2400" b="1" i="1" kern="1200" dirty="0"/>
          </a:br>
          <a:endParaRPr lang="cs-CZ" sz="2400" b="1" i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1" kern="1200" dirty="0"/>
            <a:t>Má pacient po STEMI (prvním) ošetřeném </a:t>
          </a:r>
          <a:r>
            <a:rPr lang="cs-CZ" sz="2400" b="1" i="1" kern="1200" dirty="0" err="1"/>
            <a:t>pPCI</a:t>
          </a:r>
          <a:r>
            <a:rPr lang="cs-CZ" sz="2400" b="1" i="1" kern="1200" dirty="0"/>
            <a:t> podobnou naději </a:t>
          </a:r>
          <a:r>
            <a:rPr lang="cs-CZ" sz="2400" i="1" kern="1200" dirty="0"/>
            <a:t>na dožití jako běžná populace??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i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1" kern="1200" dirty="0"/>
            <a:t>Dle údajů ČSÚ naděje dožití v roce 2000 </a:t>
          </a:r>
          <a:br>
            <a:rPr lang="cs-CZ" sz="2400" i="1" kern="1200" dirty="0"/>
          </a:br>
          <a:r>
            <a:rPr lang="cs-CZ" sz="2400" i="1" kern="1200" dirty="0"/>
            <a:t>(viz www.czso.cz/</a:t>
          </a:r>
          <a:r>
            <a:rPr lang="cs-CZ" sz="2400" i="1" kern="1200" dirty="0" err="1"/>
            <a:t>csu</a:t>
          </a:r>
          <a:r>
            <a:rPr lang="cs-CZ" sz="2400" i="1" kern="1200" dirty="0"/>
            <a:t>/</a:t>
          </a:r>
          <a:r>
            <a:rPr lang="cs-CZ" sz="2400" i="1" kern="1200" dirty="0" err="1"/>
            <a:t>czso</a:t>
          </a:r>
          <a:r>
            <a:rPr lang="cs-CZ" sz="2400" i="1" kern="1200" dirty="0"/>
            <a:t>/13-7222-03--</a:t>
          </a:r>
          <a:r>
            <a:rPr lang="cs-CZ" sz="2400" i="1" kern="1200" dirty="0" err="1"/>
            <a:t>nadeje_doziti</a:t>
          </a:r>
          <a:r>
            <a:rPr lang="cs-CZ" sz="2400" i="1" kern="1200" dirty="0"/>
            <a:t>)</a:t>
          </a:r>
          <a:br>
            <a:rPr lang="cs-CZ" sz="2400" i="1" kern="1200" dirty="0"/>
          </a:br>
          <a:r>
            <a:rPr lang="cs-CZ" sz="2400" i="1" kern="1200" dirty="0"/>
            <a:t>- u 45 a </a:t>
          </a:r>
          <a:r>
            <a:rPr lang="cs-CZ" sz="2400" b="1" i="1" kern="1200" dirty="0"/>
            <a:t>65 letého muže </a:t>
          </a:r>
          <a:r>
            <a:rPr lang="cs-CZ" sz="2400" i="1" kern="1200" dirty="0"/>
            <a:t>28,5 a </a:t>
          </a:r>
          <a:r>
            <a:rPr lang="cs-CZ" sz="2400" b="1" i="1" kern="1200" dirty="0"/>
            <a:t>13,5 let </a:t>
          </a:r>
          <a:br>
            <a:rPr lang="cs-CZ" sz="2400" i="1" kern="1200" dirty="0"/>
          </a:br>
          <a:r>
            <a:rPr lang="cs-CZ" sz="2400" i="1" kern="1200" dirty="0"/>
            <a:t>- u 45 a </a:t>
          </a:r>
          <a:r>
            <a:rPr lang="cs-CZ" sz="2400" b="1" i="1" kern="1200" dirty="0"/>
            <a:t>65leté ženy </a:t>
          </a:r>
          <a:r>
            <a:rPr lang="cs-CZ" sz="2400" i="1" kern="1200" dirty="0"/>
            <a:t>34,2 a </a:t>
          </a:r>
          <a:r>
            <a:rPr lang="cs-CZ" sz="2400" b="1" i="1" kern="1200" dirty="0"/>
            <a:t>16,8 let </a:t>
          </a:r>
          <a:br>
            <a:rPr lang="cs-CZ" sz="2400" i="1" kern="1200" dirty="0"/>
          </a:br>
          <a:br>
            <a:rPr lang="cs-CZ" sz="2400" i="1" kern="1200" dirty="0"/>
          </a:br>
          <a:r>
            <a:rPr lang="cs-CZ" sz="2400" i="1" kern="1200" dirty="0">
              <a:solidFill>
                <a:schemeClr val="bg1">
                  <a:lumMod val="65000"/>
                </a:schemeClr>
              </a:solidFill>
            </a:rPr>
            <a:t>Muž 55 let – 21 let (počítáno průměrem)</a:t>
          </a:r>
          <a:br>
            <a:rPr lang="cs-CZ" sz="2400" i="1" kern="1200" dirty="0">
              <a:solidFill>
                <a:schemeClr val="bg1">
                  <a:lumMod val="65000"/>
                </a:schemeClr>
              </a:solidFill>
            </a:rPr>
          </a:br>
          <a:r>
            <a:rPr lang="cs-CZ" sz="2400" i="1" kern="1200" dirty="0">
              <a:solidFill>
                <a:schemeClr val="bg1">
                  <a:lumMod val="65000"/>
                </a:schemeClr>
              </a:solidFill>
            </a:rPr>
            <a:t>Žena 55 let – 25,5 let (počítáno průměrem)</a:t>
          </a:r>
          <a:endParaRPr lang="en-US" sz="24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0" y="123898"/>
        <a:ext cx="6900512" cy="5288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66FAE-7410-5189-2123-0D8D023AE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DE818A-D617-444E-9191-A349C2BEC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109074-4042-7F86-3024-9F280728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F74E-3D92-445C-A735-C0BEA8C9E442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62382D-1E2A-80EE-4B09-8E88B80A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5AB173-EFA8-1BBE-EAC4-04FC34E5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AE73-A5D1-40B2-A4E4-85D63D067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0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8CD7A-36DF-E368-7FC8-6FF7FAFD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B7E8E4C-29AB-DAB3-D0C6-5FB752B07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482AEF-F43F-3ED9-39BC-A66CC79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F74E-3D92-445C-A735-C0BEA8C9E442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F9EA87-4B49-E299-D7BF-04CEF4ADD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C209C1-38F4-FA53-BE55-714CCD13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AE73-A5D1-40B2-A4E4-85D63D067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66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D795B59-D355-292C-6ABE-5DE0089A8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B88145-F84F-CFB0-85EB-37F2F8AC3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8E5F0E-6CB4-D9F8-CF9E-F3EF6000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F74E-3D92-445C-A735-C0BEA8C9E442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1C5474-E364-E922-EE5A-A0631028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42671C-CC97-37A3-784C-87717AD8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AE73-A5D1-40B2-A4E4-85D63D067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40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8DF38-7B71-FAEB-9F19-1300DCDB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0BA6F8-2EDC-A5A0-8E10-F7AB496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224EC1-BA89-1BB0-E593-7B627792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F74E-3D92-445C-A735-C0BEA8C9E442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9ADFE4-A6FB-E193-509F-7A5BC3CA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F9302A-8AFE-E1E8-4021-F0DEB17B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AE73-A5D1-40B2-A4E4-85D63D067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09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DA6FE2-ACC6-3BB3-2EA5-A6FB5FCC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2CFB15-61A3-F1D1-E05B-B5092BCC9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E85EF1-B719-9EF4-515D-78A1A098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F74E-3D92-445C-A735-C0BEA8C9E442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887480-D73C-B91E-37F2-149C342A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2F98D6-B1C7-7F2F-4687-A2016CB50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AE73-A5D1-40B2-A4E4-85D63D067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59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A70A7-8463-4A04-6B3E-9D1EED19A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419E54-1CB4-60BA-44CC-456CFC558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EC07BA-2076-0DAB-D789-F9D786931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5DBC04-4AA2-DC6D-6190-048EC4D5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F74E-3D92-445C-A735-C0BEA8C9E442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861332-C565-56A9-5B17-86810EFB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2FE375-9249-9B61-06F8-F6BD1392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AE73-A5D1-40B2-A4E4-85D63D067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16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F53F0-4322-26A3-9E1C-A7C7C2A3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F846C8-5B89-1C58-C45D-B6ADE390C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0AAEA5A-7788-3BF0-05F4-3850D3F4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1363A43-6AD6-3174-F7D7-DB05FD228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D7EC80-F95D-E6B1-ADFF-9EE17273D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80C2F49-D647-C87A-1DFF-4A67C277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F74E-3D92-445C-A735-C0BEA8C9E442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B9F209A-C830-F726-365E-A6A61C8A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6E3C3F7-0544-842E-75C5-7D46C836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AE73-A5D1-40B2-A4E4-85D63D067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6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EEF3A-BCA9-C96C-730D-052447B9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E33D266-9FE0-2F88-73FF-130A70F5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F74E-3D92-445C-A735-C0BEA8C9E442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D7183D7-A197-9FAB-1910-D1E43158E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4FD1DE2-225B-5EB8-91DE-D1D705E9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AE73-A5D1-40B2-A4E4-85D63D067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3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C6C9F07-2B5F-765B-F439-0C910B32C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F74E-3D92-445C-A735-C0BEA8C9E442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45033B7-40B6-9095-6378-74C5FCFC1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790261-BF2F-B243-D301-DF233A3F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AE73-A5D1-40B2-A4E4-85D63D067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19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6D17F-DD60-891E-430E-181A5660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F48F3D-C4EE-B5C8-F06C-E82BA0A8A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767F3F-ED9E-2D8F-B5E5-144932977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FEF313-6D66-FFAB-80A1-9C463D3F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F74E-3D92-445C-A735-C0BEA8C9E442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A69009-0142-D9FD-FA4D-375CC2E1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AB0D6D-ACEF-5CB9-364E-20CEF56E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AE73-A5D1-40B2-A4E4-85D63D067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14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8D062-D937-0081-2B2B-8FF3459FF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19F3E3C-B7EC-92C4-9C17-C0AB5AB46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1AA397-4709-CD75-8D0C-9F7124C93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604AAF-CA71-20B4-F226-35D59F8D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F74E-3D92-445C-A735-C0BEA8C9E442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287A47-6D9A-4600-F772-E23BB7C9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3AFB80-22A0-6D96-C75F-4AA6B621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AE73-A5D1-40B2-A4E4-85D63D067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36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C3CF1E4-0929-6755-37FA-6F8E2F6E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553D2C-52CC-39C9-DEB2-62B827888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B0AE1C-327C-F0C2-FF9C-19AF847E0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6F74E-3D92-445C-A735-C0BEA8C9E442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D87306-6BCF-D700-0F37-6734A56D2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A0E16C-D2D6-36C1-0495-2AEDDC656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FAE73-A5D1-40B2-A4E4-85D63D067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5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4A49D-B556-CE89-B3FB-C829B6E5E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856" y="1141499"/>
            <a:ext cx="9144000" cy="2387600"/>
          </a:xfrm>
        </p:spPr>
        <p:txBody>
          <a:bodyPr/>
          <a:lstStyle/>
          <a:p>
            <a:r>
              <a:rPr lang="cs-CZ" b="1" dirty="0"/>
              <a:t>20-letý </a:t>
            </a:r>
            <a:r>
              <a:rPr lang="cs-CZ" b="1" dirty="0" err="1"/>
              <a:t>follow</a:t>
            </a:r>
            <a:r>
              <a:rPr lang="cs-CZ" b="1" dirty="0"/>
              <a:t>-up pacientů </a:t>
            </a:r>
            <a:br>
              <a:rPr lang="cs-CZ" b="1" dirty="0"/>
            </a:br>
            <a:r>
              <a:rPr lang="cs-CZ" b="1" dirty="0"/>
              <a:t>se STEMI ošetřeným </a:t>
            </a:r>
            <a:r>
              <a:rPr lang="cs-CZ" b="1" dirty="0" err="1"/>
              <a:t>pPCI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987C78-EA05-9ECE-3DD1-ED3D51868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1682" y="4522701"/>
            <a:ext cx="9144000" cy="1655762"/>
          </a:xfrm>
        </p:spPr>
        <p:txBody>
          <a:bodyPr/>
          <a:lstStyle/>
          <a:p>
            <a:r>
              <a:rPr lang="cs-CZ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P. Toušek, V. Kočka, V. </a:t>
            </a:r>
            <a:r>
              <a:rPr lang="cs-CZ" b="0" i="0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Klančík</a:t>
            </a:r>
            <a:r>
              <a:rPr lang="cs-CZ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, M. Neuberg, P. </a:t>
            </a:r>
            <a:r>
              <a:rPr lang="cs-CZ" b="0" i="0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Widimský</a:t>
            </a:r>
            <a:r>
              <a:rPr lang="cs-CZ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r>
              <a:rPr lang="cs-CZ" i="1" dirty="0">
                <a:solidFill>
                  <a:srgbClr val="666666"/>
                </a:solidFill>
                <a:latin typeface="Open Sans" panose="020B0606030504020204" pitchFamily="34" charset="0"/>
              </a:rPr>
              <a:t>Kardiologická klinika 3.LF UK a FN Královské Vinohrady, Praha</a:t>
            </a:r>
            <a:endParaRPr lang="cs-CZ" i="1" dirty="0"/>
          </a:p>
        </p:txBody>
      </p:sp>
      <p:pic>
        <p:nvPicPr>
          <p:cNvPr id="5" name="Picture 4" descr="logo3LFUK">
            <a:extLst>
              <a:ext uri="{FF2B5EF4-FFF2-40B4-BE49-F238E27FC236}">
                <a16:creationId xmlns:a16="http://schemas.microsoft.com/office/drawing/2014/main" id="{3A35B03A-04E5-7469-DD24-E29CF15F5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835" y="79682"/>
            <a:ext cx="162336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FNKV">
            <a:extLst>
              <a:ext uri="{FF2B5EF4-FFF2-40B4-BE49-F238E27FC236}">
                <a16:creationId xmlns:a16="http://schemas.microsoft.com/office/drawing/2014/main" id="{D5952B3E-D1C3-0EB9-63EE-465B79768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923" b="1976"/>
          <a:stretch>
            <a:fillRect/>
          </a:stretch>
        </p:blipFill>
        <p:spPr bwMode="auto">
          <a:xfrm>
            <a:off x="10482856" y="139263"/>
            <a:ext cx="1534019" cy="14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6128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BC16A-52E8-02FE-B3B9-285F4F1A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Mortalita celého souboru – 20 letý </a:t>
            </a:r>
            <a:r>
              <a:rPr lang="cs-CZ" b="1" dirty="0" err="1"/>
              <a:t>follow</a:t>
            </a:r>
            <a:r>
              <a:rPr lang="cs-CZ" b="1" dirty="0"/>
              <a:t> up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FE240B84-FA83-6187-5CAE-5DEAED5500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425" y="1987028"/>
          <a:ext cx="5870575" cy="458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4.0 Graph" r:id="rId2" imgW="5494189" imgH="4292996" progId="SigmaPlotGraphicObject.13">
                  <p:embed/>
                </p:oleObj>
              </mc:Choice>
              <mc:Fallback>
                <p:oleObj name="SPW 14.0 Graph" r:id="rId2" imgW="5494189" imgH="4292996" progId="SigmaPlotGraphicObject.13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FE240B84-FA83-6187-5CAE-5DEAED550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5425" y="1987028"/>
                        <a:ext cx="5870575" cy="458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24BC75FA-732D-7D32-4B21-EEB5498CCC05}"/>
              </a:ext>
            </a:extLst>
          </p:cNvPr>
          <p:cNvSpPr txBox="1"/>
          <p:nvPr/>
        </p:nvSpPr>
        <p:spPr>
          <a:xfrm>
            <a:off x="5879924" y="1835528"/>
            <a:ext cx="617452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Mortalita 30 denní        – 11.6%</a:t>
            </a:r>
          </a:p>
          <a:p>
            <a:endParaRPr lang="cs-CZ" sz="3200" dirty="0"/>
          </a:p>
          <a:p>
            <a:r>
              <a:rPr lang="cs-CZ" sz="3200" b="1" u="sng" dirty="0"/>
              <a:t>Dlouhodobá mortalita</a:t>
            </a:r>
            <a:br>
              <a:rPr lang="cs-CZ" sz="3200" dirty="0"/>
            </a:br>
            <a:r>
              <a:rPr lang="cs-CZ" sz="3200" dirty="0"/>
              <a:t>KV mortalita 20 let FU   –  43%   </a:t>
            </a:r>
          </a:p>
          <a:p>
            <a:r>
              <a:rPr lang="cs-CZ" sz="3200" dirty="0"/>
              <a:t>Mortalita 20 let FU        –   66%</a:t>
            </a:r>
          </a:p>
          <a:p>
            <a:endParaRPr lang="cs-CZ" sz="3200" dirty="0"/>
          </a:p>
          <a:p>
            <a:r>
              <a:rPr lang="cs-CZ" sz="2800" b="1" dirty="0">
                <a:solidFill>
                  <a:srgbClr val="FF0000"/>
                </a:solidFill>
              </a:rPr>
              <a:t>Přibližně 2/3 kardiovaskulární příčiny úmrtí</a:t>
            </a:r>
          </a:p>
        </p:txBody>
      </p:sp>
      <p:pic>
        <p:nvPicPr>
          <p:cNvPr id="3" name="Picture 4" descr="logo3LFUK">
            <a:extLst>
              <a:ext uri="{FF2B5EF4-FFF2-40B4-BE49-F238E27FC236}">
                <a16:creationId xmlns:a16="http://schemas.microsoft.com/office/drawing/2014/main" id="{080087A7-C8A3-D54E-ADE9-04D37EBA8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6271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logoFNKV">
            <a:extLst>
              <a:ext uri="{FF2B5EF4-FFF2-40B4-BE49-F238E27FC236}">
                <a16:creationId xmlns:a16="http://schemas.microsoft.com/office/drawing/2014/main" id="{CAE1FC16-541A-4CA0-65DD-00F3D169B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923" b="1976"/>
          <a:stretch>
            <a:fillRect/>
          </a:stretch>
        </p:blipFill>
        <p:spPr bwMode="auto">
          <a:xfrm>
            <a:off x="11022904" y="171324"/>
            <a:ext cx="1031549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055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F9063-6E37-6FDD-3791-2AA8C5A7D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271" y="607031"/>
            <a:ext cx="10925908" cy="1325563"/>
          </a:xfrm>
        </p:spPr>
        <p:txBody>
          <a:bodyPr>
            <a:normAutofit/>
          </a:bodyPr>
          <a:lstStyle/>
          <a:p>
            <a:r>
              <a:rPr lang="cs-CZ" sz="4000" b="1" dirty="0"/>
              <a:t>Mortalita podskupiny ≤ 65 let bez </a:t>
            </a:r>
            <a:r>
              <a:rPr lang="cs-CZ" sz="4000" b="1" dirty="0" err="1"/>
              <a:t>anamnezy</a:t>
            </a:r>
            <a:r>
              <a:rPr lang="cs-CZ" sz="4000" b="1" dirty="0"/>
              <a:t> IM</a:t>
            </a:r>
            <a:br>
              <a:rPr lang="cs-CZ" sz="4000" b="1" dirty="0"/>
            </a:br>
            <a:r>
              <a:rPr lang="cs-CZ" sz="4000" b="1" dirty="0"/>
              <a:t>- 20 letý </a:t>
            </a:r>
            <a:r>
              <a:rPr lang="cs-CZ" sz="4000" b="1" dirty="0" err="1"/>
              <a:t>follow</a:t>
            </a:r>
            <a:r>
              <a:rPr lang="cs-CZ" sz="4000" b="1" dirty="0"/>
              <a:t> up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5834D503-3451-396E-A1BB-722C192A17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554" y="1800623"/>
          <a:ext cx="5624995" cy="445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4.0 Graph" r:id="rId2" imgW="5423801" imgH="4300568" progId="SigmaPlotGraphicObject.13">
                  <p:embed/>
                </p:oleObj>
              </mc:Choice>
              <mc:Fallback>
                <p:oleObj name="SPW 14.0 Graph" r:id="rId2" imgW="5423801" imgH="4300568" progId="SigmaPlotGraphicObject.13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5834D503-3451-396E-A1BB-722C192A17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7554" y="1800623"/>
                        <a:ext cx="5624995" cy="445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B108EDB2-8624-2DC7-42CB-FAB9165D524C}"/>
              </a:ext>
            </a:extLst>
          </p:cNvPr>
          <p:cNvSpPr txBox="1"/>
          <p:nvPr/>
        </p:nvSpPr>
        <p:spPr>
          <a:xfrm>
            <a:off x="5743184" y="1971947"/>
            <a:ext cx="64488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Mortalita 30 denní        –   3.2%</a:t>
            </a:r>
          </a:p>
          <a:p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KV mortalita 20 let FU   –  24 % </a:t>
            </a:r>
          </a:p>
          <a:p>
            <a:r>
              <a:rPr lang="cs-CZ" sz="3200" dirty="0"/>
              <a:t>Mortalita 20 let FU         –  44 %</a:t>
            </a:r>
          </a:p>
          <a:p>
            <a:endParaRPr lang="cs-CZ" sz="3200" dirty="0"/>
          </a:p>
          <a:p>
            <a:r>
              <a:rPr lang="cs-CZ" sz="2800" b="1" dirty="0">
                <a:solidFill>
                  <a:srgbClr val="FF0000"/>
                </a:solidFill>
              </a:rPr>
              <a:t>Přibližně 1/2 kardiovaskulární příčiny úmrtí</a:t>
            </a:r>
          </a:p>
          <a:p>
            <a:endParaRPr lang="cs-CZ" sz="3200" dirty="0"/>
          </a:p>
          <a:p>
            <a:r>
              <a:rPr lang="cs-CZ" sz="3200" dirty="0"/>
              <a:t>  </a:t>
            </a:r>
          </a:p>
        </p:txBody>
      </p:sp>
      <p:pic>
        <p:nvPicPr>
          <p:cNvPr id="3" name="Picture 4" descr="logo3LFUK">
            <a:extLst>
              <a:ext uri="{FF2B5EF4-FFF2-40B4-BE49-F238E27FC236}">
                <a16:creationId xmlns:a16="http://schemas.microsoft.com/office/drawing/2014/main" id="{963FB2A2-FAD8-E103-51E3-89FF4CC9E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6271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FNKV">
            <a:extLst>
              <a:ext uri="{FF2B5EF4-FFF2-40B4-BE49-F238E27FC236}">
                <a16:creationId xmlns:a16="http://schemas.microsoft.com/office/drawing/2014/main" id="{0AD67748-0303-6D8E-81A1-CC9AC04F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923" b="1976"/>
          <a:stretch>
            <a:fillRect/>
          </a:stretch>
        </p:blipFill>
        <p:spPr bwMode="auto">
          <a:xfrm>
            <a:off x="11022904" y="171324"/>
            <a:ext cx="1031549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735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93CF1DD-3C24-F935-FD8B-023C92290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2" r="8644"/>
          <a:stretch/>
        </p:blipFill>
        <p:spPr>
          <a:xfrm>
            <a:off x="1" y="1911553"/>
            <a:ext cx="7747347" cy="487658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887A7C7-F02E-8B74-72D2-63A41CEC3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284"/>
            <a:ext cx="10515600" cy="1325563"/>
          </a:xfrm>
        </p:spPr>
        <p:txBody>
          <a:bodyPr/>
          <a:lstStyle/>
          <a:p>
            <a:r>
              <a:rPr lang="cs-CZ" b="1" dirty="0"/>
              <a:t>Mortalita – 20 letý </a:t>
            </a:r>
            <a:r>
              <a:rPr lang="cs-CZ" b="1" dirty="0" err="1"/>
              <a:t>follow</a:t>
            </a:r>
            <a:r>
              <a:rPr lang="cs-CZ" b="1" dirty="0"/>
              <a:t> up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A27939C-0BEB-62B1-6790-0CD0FCE72EE4}"/>
              </a:ext>
            </a:extLst>
          </p:cNvPr>
          <p:cNvSpPr txBox="1"/>
          <p:nvPr/>
        </p:nvSpPr>
        <p:spPr>
          <a:xfrm>
            <a:off x="1364773" y="2007043"/>
            <a:ext cx="110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30.den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169333-89AB-0CEA-8350-7FDD1538254E}"/>
              </a:ext>
            </a:extLst>
          </p:cNvPr>
          <p:cNvSpPr txBox="1"/>
          <p:nvPr/>
        </p:nvSpPr>
        <p:spPr>
          <a:xfrm>
            <a:off x="3851030" y="6406606"/>
            <a:ext cx="110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roky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6F69FD5-8E31-8FBD-07F5-8E4B503CF7B1}"/>
              </a:ext>
            </a:extLst>
          </p:cNvPr>
          <p:cNvSpPr txBox="1"/>
          <p:nvPr/>
        </p:nvSpPr>
        <p:spPr>
          <a:xfrm>
            <a:off x="5342792" y="2537994"/>
            <a:ext cx="150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</a:t>
            </a:r>
            <a:r>
              <a:rPr lang="en-GB" b="1" dirty="0"/>
              <a:t>&lt;</a:t>
            </a:r>
            <a:r>
              <a:rPr lang="cs-CZ" b="1" dirty="0"/>
              <a:t>0,0001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04C11DC-5153-3CF6-4B96-EED1118DC9F7}"/>
              </a:ext>
            </a:extLst>
          </p:cNvPr>
          <p:cNvSpPr txBox="1"/>
          <p:nvPr/>
        </p:nvSpPr>
        <p:spPr>
          <a:xfrm>
            <a:off x="6095999" y="3647402"/>
            <a:ext cx="3931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Celý soubor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chemeClr val="accent6"/>
                </a:solidFill>
              </a:rPr>
              <a:t>Skupina pod 65 let bez předchozího IM</a:t>
            </a:r>
          </a:p>
        </p:txBody>
      </p:sp>
      <p:pic>
        <p:nvPicPr>
          <p:cNvPr id="8" name="Picture 4" descr="logo3LFUK">
            <a:extLst>
              <a:ext uri="{FF2B5EF4-FFF2-40B4-BE49-F238E27FC236}">
                <a16:creationId xmlns:a16="http://schemas.microsoft.com/office/drawing/2014/main" id="{6138B5C5-A3D9-BB24-69FD-B0FA7ED1D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6271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ogoFNKV">
            <a:extLst>
              <a:ext uri="{FF2B5EF4-FFF2-40B4-BE49-F238E27FC236}">
                <a16:creationId xmlns:a16="http://schemas.microsoft.com/office/drawing/2014/main" id="{66CC6FDA-F436-811F-5AF1-AB0127AA5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923" b="1976"/>
          <a:stretch>
            <a:fillRect/>
          </a:stretch>
        </p:blipFill>
        <p:spPr bwMode="auto">
          <a:xfrm>
            <a:off x="11022904" y="171324"/>
            <a:ext cx="1031549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616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E195D1B-1C7E-6814-F477-FCC701C1E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907" y="1116005"/>
            <a:ext cx="6298588" cy="4723941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D36FF9A9-CDF2-7E42-A2B9-4B258F500D3B}"/>
              </a:ext>
            </a:extLst>
          </p:cNvPr>
          <p:cNvSpPr txBox="1">
            <a:spLocks/>
          </p:cNvSpPr>
          <p:nvPr/>
        </p:nvSpPr>
        <p:spPr>
          <a:xfrm>
            <a:off x="1006271" y="308973"/>
            <a:ext cx="109259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Přežití podskupiny ≤ 65 let bez </a:t>
            </a:r>
            <a:r>
              <a:rPr lang="cs-CZ" sz="4000" b="1" dirty="0" err="1"/>
              <a:t>anamnezy</a:t>
            </a:r>
            <a:r>
              <a:rPr lang="cs-CZ" sz="4000" b="1" dirty="0"/>
              <a:t> IM</a:t>
            </a:r>
            <a:br>
              <a:rPr lang="cs-CZ" sz="4000" b="1" dirty="0"/>
            </a:br>
            <a:r>
              <a:rPr lang="cs-CZ" sz="4000" b="1" dirty="0"/>
              <a:t>- 20 letý </a:t>
            </a:r>
            <a:r>
              <a:rPr lang="cs-CZ" sz="4000" b="1" dirty="0" err="1"/>
              <a:t>follow</a:t>
            </a:r>
            <a:r>
              <a:rPr lang="cs-CZ" sz="4000" b="1" dirty="0"/>
              <a:t> up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9149EB1-6AC4-0CC9-884A-1468B79BD767}"/>
              </a:ext>
            </a:extLst>
          </p:cNvPr>
          <p:cNvSpPr txBox="1"/>
          <p:nvPr/>
        </p:nvSpPr>
        <p:spPr>
          <a:xfrm>
            <a:off x="9548446" y="1688123"/>
            <a:ext cx="150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P=0,128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D2EB4EA-8C96-204A-FC71-473871D2F467}"/>
              </a:ext>
            </a:extLst>
          </p:cNvPr>
          <p:cNvSpPr txBox="1"/>
          <p:nvPr/>
        </p:nvSpPr>
        <p:spPr>
          <a:xfrm>
            <a:off x="128954" y="2057455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/>
          </a:p>
          <a:p>
            <a:r>
              <a:rPr lang="cs-CZ" sz="3200" dirty="0"/>
              <a:t> 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922C5EE-8814-C4B9-162B-81DE51B25F21}"/>
              </a:ext>
            </a:extLst>
          </p:cNvPr>
          <p:cNvSpPr txBox="1"/>
          <p:nvPr/>
        </p:nvSpPr>
        <p:spPr>
          <a:xfrm>
            <a:off x="597877" y="2300516"/>
            <a:ext cx="41147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Průměrná doba přežití:</a:t>
            </a:r>
            <a:br>
              <a:rPr lang="cs-CZ" sz="3200" dirty="0"/>
            </a:br>
            <a:r>
              <a:rPr lang="cs-CZ" sz="3200" dirty="0"/>
              <a:t>(k datu </a:t>
            </a:r>
            <a:r>
              <a:rPr lang="cs-CZ" sz="3200" dirty="0" err="1"/>
              <a:t>cenzorování</a:t>
            </a:r>
            <a:r>
              <a:rPr lang="cs-CZ" sz="3200" dirty="0"/>
              <a:t>)</a:t>
            </a:r>
          </a:p>
          <a:p>
            <a:endParaRPr lang="cs-CZ" sz="3200" dirty="0"/>
          </a:p>
          <a:p>
            <a:r>
              <a:rPr lang="cs-CZ" sz="3200" dirty="0"/>
              <a:t>Muži -  16,3 let</a:t>
            </a:r>
          </a:p>
          <a:p>
            <a:endParaRPr lang="cs-CZ" sz="3200" dirty="0"/>
          </a:p>
          <a:p>
            <a:r>
              <a:rPr lang="cs-CZ" sz="3200" dirty="0"/>
              <a:t>Ženy -   15,4 let</a:t>
            </a:r>
          </a:p>
          <a:p>
            <a:r>
              <a:rPr lang="cs-CZ" sz="3200" dirty="0"/>
              <a:t>  </a:t>
            </a:r>
          </a:p>
        </p:txBody>
      </p:sp>
      <p:pic>
        <p:nvPicPr>
          <p:cNvPr id="2" name="Picture 4" descr="logo3LFUK">
            <a:extLst>
              <a:ext uri="{FF2B5EF4-FFF2-40B4-BE49-F238E27FC236}">
                <a16:creationId xmlns:a16="http://schemas.microsoft.com/office/drawing/2014/main" id="{4538CE6B-4327-C774-CDD4-78FBFE695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6271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logoFNKV">
            <a:extLst>
              <a:ext uri="{FF2B5EF4-FFF2-40B4-BE49-F238E27FC236}">
                <a16:creationId xmlns:a16="http://schemas.microsoft.com/office/drawing/2014/main" id="{414F8455-DBB6-980B-4977-EDD595986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923" b="1976"/>
          <a:stretch>
            <a:fillRect/>
          </a:stretch>
        </p:blipFill>
        <p:spPr bwMode="auto">
          <a:xfrm>
            <a:off x="11022904" y="171324"/>
            <a:ext cx="1031549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632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5D120-3642-4281-C5E4-6256D7D3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Limitace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C3ADED-766C-ECBE-57A4-0B39EEE77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 době </a:t>
            </a:r>
            <a:r>
              <a:rPr lang="cs-CZ" dirty="0" err="1"/>
              <a:t>pPCI</a:t>
            </a:r>
            <a:r>
              <a:rPr lang="cs-CZ" dirty="0"/>
              <a:t> léčeno prostými kovovými steny (BMS)</a:t>
            </a:r>
            <a:br>
              <a:rPr lang="cs-CZ" dirty="0"/>
            </a:br>
            <a:endParaRPr lang="cs-CZ" dirty="0"/>
          </a:p>
          <a:p>
            <a:r>
              <a:rPr lang="cs-CZ" dirty="0"/>
              <a:t>Chybí informace o terapii při propuštění a sekundární prevenci</a:t>
            </a:r>
          </a:p>
          <a:p>
            <a:endParaRPr lang="cs-CZ" dirty="0"/>
          </a:p>
          <a:p>
            <a:r>
              <a:rPr lang="cs-CZ" dirty="0"/>
              <a:t>Poměrně malý soubor pacientů pod 65 let s prvním IM (především ženského pohlaví)</a:t>
            </a:r>
            <a:br>
              <a:rPr lang="cs-CZ" dirty="0"/>
            </a:br>
            <a:endParaRPr lang="cs-CZ" dirty="0"/>
          </a:p>
          <a:p>
            <a:r>
              <a:rPr lang="cs-CZ" dirty="0"/>
              <a:t>Nelze snadno srovnat s daty běžné populace ze zdrojů ČSÚ</a:t>
            </a:r>
            <a:br>
              <a:rPr lang="cs-CZ" dirty="0"/>
            </a:br>
            <a:r>
              <a:rPr lang="cs-CZ" dirty="0"/>
              <a:t>- srovnání o délce přežití nutné brát jako hrubě orientační</a:t>
            </a:r>
            <a:br>
              <a:rPr lang="cs-CZ" dirty="0"/>
            </a:br>
            <a:r>
              <a:rPr lang="cs-CZ" dirty="0"/>
              <a:t>- reálná délka přežití sledované kohorty bude delší (ukončeno k 4/2021)</a:t>
            </a:r>
          </a:p>
        </p:txBody>
      </p:sp>
      <p:pic>
        <p:nvPicPr>
          <p:cNvPr id="4" name="Picture 4" descr="logo3LFUK">
            <a:extLst>
              <a:ext uri="{FF2B5EF4-FFF2-40B4-BE49-F238E27FC236}">
                <a16:creationId xmlns:a16="http://schemas.microsoft.com/office/drawing/2014/main" id="{F1C195CD-2249-812A-B758-C7A6E3799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6271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FNKV">
            <a:extLst>
              <a:ext uri="{FF2B5EF4-FFF2-40B4-BE49-F238E27FC236}">
                <a16:creationId xmlns:a16="http://schemas.microsoft.com/office/drawing/2014/main" id="{AF270E89-6490-1103-A9FC-0D7865CFA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923" b="1976"/>
          <a:stretch>
            <a:fillRect/>
          </a:stretch>
        </p:blipFill>
        <p:spPr bwMode="auto">
          <a:xfrm>
            <a:off x="11022904" y="171324"/>
            <a:ext cx="1031549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0351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6DDEAC-5588-E3F7-5D0B-490B6EBF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46C902-591D-7A77-6637-542699BFD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002"/>
            <a:ext cx="10515600" cy="4869537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Data </a:t>
            </a:r>
            <a:r>
              <a:rPr lang="cs-CZ" b="1" dirty="0"/>
              <a:t>s doposud nejdelším </a:t>
            </a:r>
            <a:r>
              <a:rPr lang="cs-CZ" b="1" dirty="0" err="1"/>
              <a:t>follow-upem</a:t>
            </a:r>
            <a:r>
              <a:rPr lang="cs-CZ" b="1" dirty="0"/>
              <a:t> pacientů se STEMI ošetřeném </a:t>
            </a:r>
            <a:r>
              <a:rPr lang="cs-CZ" b="1" dirty="0" err="1"/>
              <a:t>pPCI</a:t>
            </a:r>
            <a:r>
              <a:rPr lang="cs-CZ" b="1" dirty="0"/>
              <a:t> </a:t>
            </a:r>
            <a:br>
              <a:rPr lang="cs-CZ" dirty="0"/>
            </a:br>
            <a:r>
              <a:rPr lang="cs-CZ" sz="2200" i="1" dirty="0"/>
              <a:t>(16letý </a:t>
            </a:r>
            <a:r>
              <a:rPr lang="cs-CZ" sz="2200" i="1" dirty="0" err="1"/>
              <a:t>follow</a:t>
            </a:r>
            <a:r>
              <a:rPr lang="cs-CZ" sz="2200" i="1" dirty="0"/>
              <a:t> u randomizované studie DANAMI-2, Eur </a:t>
            </a:r>
            <a:r>
              <a:rPr lang="cs-CZ" sz="2200" i="1" dirty="0" err="1"/>
              <a:t>Heart</a:t>
            </a:r>
            <a:r>
              <a:rPr lang="cs-CZ" sz="2200" i="1" dirty="0"/>
              <a:t> J 2020)</a:t>
            </a:r>
          </a:p>
          <a:p>
            <a:r>
              <a:rPr lang="cs-CZ" dirty="0"/>
              <a:t>Velmi dlouhodobá mortalita (20-letá) u neselektované skupiny pacientů po STEMI ošetřeném </a:t>
            </a:r>
            <a:r>
              <a:rPr lang="cs-CZ" dirty="0" err="1"/>
              <a:t>pPCI</a:t>
            </a:r>
            <a:r>
              <a:rPr lang="cs-CZ" dirty="0"/>
              <a:t> je 66% a  u 2/3 úmrtí je příčina kardiovaskulární</a:t>
            </a:r>
            <a:br>
              <a:rPr lang="cs-CZ" dirty="0"/>
            </a:br>
            <a:endParaRPr lang="cs-CZ" dirty="0"/>
          </a:p>
          <a:p>
            <a:r>
              <a:rPr lang="cs-CZ" dirty="0"/>
              <a:t>U mladších pacientů </a:t>
            </a:r>
            <a:r>
              <a:rPr lang="cs-CZ" b="1" dirty="0"/>
              <a:t>pod 65 let se STEMI bez předchozí anamnézy IM</a:t>
            </a:r>
            <a:br>
              <a:rPr lang="cs-CZ" dirty="0"/>
            </a:br>
            <a:r>
              <a:rPr lang="cs-CZ" dirty="0"/>
              <a:t> </a:t>
            </a:r>
            <a:r>
              <a:rPr lang="cs-CZ" b="1" dirty="0"/>
              <a:t>je 20-letá mortalita  44% </a:t>
            </a:r>
            <a:r>
              <a:rPr lang="cs-CZ" dirty="0"/>
              <a:t>a kardiovaskulární příčina byla identifikována přibližně u poloviny úmrtí</a:t>
            </a:r>
            <a:br>
              <a:rPr lang="cs-CZ" dirty="0"/>
            </a:br>
            <a:endParaRPr lang="cs-CZ" dirty="0"/>
          </a:p>
          <a:p>
            <a:r>
              <a:rPr lang="cs-CZ" dirty="0"/>
              <a:t>U mladších osob </a:t>
            </a:r>
            <a:r>
              <a:rPr lang="cs-CZ" b="1" dirty="0"/>
              <a:t>nebyl nalezen rozdíl mezi pohlavími v dlouhodobém přežití</a:t>
            </a:r>
          </a:p>
          <a:p>
            <a:r>
              <a:rPr lang="cs-CZ" dirty="0"/>
              <a:t>Orientačně se velmi dlouhodobá mortalita (naděje na přežití) u mladších pacientů </a:t>
            </a:r>
            <a:r>
              <a:rPr lang="cs-CZ" b="1" dirty="0"/>
              <a:t>významně neliší od běžné populace</a:t>
            </a:r>
          </a:p>
          <a:p>
            <a:r>
              <a:rPr lang="cs-CZ" dirty="0"/>
              <a:t>Zlepší se dlouhodobý osud pacientů s použitím </a:t>
            </a:r>
            <a:r>
              <a:rPr lang="cs-CZ" b="1" dirty="0"/>
              <a:t>moderní farmakologické léčby </a:t>
            </a:r>
            <a:r>
              <a:rPr lang="cs-CZ" dirty="0" err="1"/>
              <a:t>hypercholesterolemie</a:t>
            </a:r>
            <a:r>
              <a:rPr lang="cs-CZ" dirty="0"/>
              <a:t>, diabetu a srdečního selhání ???</a:t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4" descr="logo3LFUK">
            <a:extLst>
              <a:ext uri="{FF2B5EF4-FFF2-40B4-BE49-F238E27FC236}">
                <a16:creationId xmlns:a16="http://schemas.microsoft.com/office/drawing/2014/main" id="{BA1A5186-3ED5-C524-B7BB-60D396201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6271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FNKV">
            <a:extLst>
              <a:ext uri="{FF2B5EF4-FFF2-40B4-BE49-F238E27FC236}">
                <a16:creationId xmlns:a16="http://schemas.microsoft.com/office/drawing/2014/main" id="{58F26651-7275-0B25-D2D9-D3851DB8B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923" b="1976"/>
          <a:stretch>
            <a:fillRect/>
          </a:stretch>
        </p:blipFill>
        <p:spPr bwMode="auto">
          <a:xfrm>
            <a:off x="11022904" y="171324"/>
            <a:ext cx="1031549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138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25910"/>
              </p:ext>
            </p:extLst>
          </p:nvPr>
        </p:nvGraphicFramePr>
        <p:xfrm>
          <a:off x="1342496" y="1138077"/>
          <a:ext cx="8797771" cy="467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2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216925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306697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630828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Medtronic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BBRAUN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67491A5A-E527-06B4-992C-0ED62FB9A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367"/>
          <a:stretch/>
        </p:blipFill>
        <p:spPr>
          <a:xfrm>
            <a:off x="1177768" y="88217"/>
            <a:ext cx="9038492" cy="104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8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DD1A4-C351-FC12-7C58-DE80AE80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b="1" dirty="0"/>
              <a:t>Úvod</a:t>
            </a:r>
            <a:br>
              <a:rPr lang="cs-CZ" b="1" dirty="0"/>
            </a:br>
            <a:r>
              <a:rPr lang="cs-CZ" sz="3200" b="1" i="1" dirty="0"/>
              <a:t>Primární PCI a </a:t>
            </a:r>
            <a:r>
              <a:rPr lang="cs-CZ" sz="3200" b="1" i="1" dirty="0" err="1"/>
              <a:t>guidelines</a:t>
            </a:r>
            <a:r>
              <a:rPr lang="cs-CZ" sz="3200" b="1" i="1" dirty="0"/>
              <a:t> v čase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6BE648-F2A7-C02A-2861-FF761BF90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35" y="1920876"/>
            <a:ext cx="10038410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4400" b="1" dirty="0" err="1"/>
              <a:t>Guidelines</a:t>
            </a:r>
            <a:r>
              <a:rPr lang="cs-CZ" sz="4400" b="1" dirty="0"/>
              <a:t> ESC 1996</a:t>
            </a:r>
            <a:br>
              <a:rPr lang="cs-CZ" sz="4400" dirty="0"/>
            </a:br>
            <a:r>
              <a:rPr lang="cs-CZ" dirty="0" err="1"/>
              <a:t>Primary</a:t>
            </a:r>
            <a:r>
              <a:rPr lang="cs-CZ" dirty="0"/>
              <a:t> </a:t>
            </a:r>
            <a:r>
              <a:rPr lang="cs-CZ" dirty="0" err="1"/>
              <a:t>angioplasty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b="1" u="sng" dirty="0"/>
              <a:t>a </a:t>
            </a:r>
            <a:r>
              <a:rPr lang="en-US" b="1" u="sng" dirty="0"/>
              <a:t>therapeutic option</a:t>
            </a:r>
            <a:r>
              <a:rPr lang="cs-CZ" b="1" u="sng" dirty="0"/>
              <a:t> to </a:t>
            </a:r>
            <a:r>
              <a:rPr lang="cs-CZ" b="1" u="sng" dirty="0" err="1"/>
              <a:t>thrombolysis</a:t>
            </a:r>
            <a:r>
              <a:rPr lang="en-US" b="1" u="sng" dirty="0"/>
              <a:t> </a:t>
            </a:r>
            <a:r>
              <a:rPr lang="en-US" dirty="0"/>
              <a:t>only when rapid access (&lt;1 h) to a</a:t>
            </a:r>
            <a:r>
              <a:rPr lang="cs-CZ" dirty="0"/>
              <a:t> </a:t>
            </a:r>
            <a:r>
              <a:rPr lang="cs-CZ" dirty="0" err="1"/>
              <a:t>catheterization</a:t>
            </a:r>
            <a:r>
              <a:rPr lang="cs-CZ" dirty="0"/>
              <a:t> </a:t>
            </a:r>
            <a:r>
              <a:rPr lang="cs-CZ" dirty="0" err="1"/>
              <a:t>laboratory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possible</a:t>
            </a:r>
            <a:br>
              <a:rPr lang="cs-CZ" dirty="0"/>
            </a:br>
            <a:endParaRPr lang="cs-CZ" dirty="0"/>
          </a:p>
          <a:p>
            <a:pPr>
              <a:defRPr/>
            </a:pPr>
            <a:r>
              <a:rPr lang="cs-CZ" sz="4400" b="1" dirty="0" err="1"/>
              <a:t>Guidelines</a:t>
            </a:r>
            <a:r>
              <a:rPr lang="cs-CZ" sz="4400" b="1" dirty="0"/>
              <a:t>  ESC 2003</a:t>
            </a:r>
          </a:p>
          <a:p>
            <a:pPr>
              <a:buNone/>
              <a:defRPr/>
            </a:pPr>
            <a:r>
              <a:rPr lang="cs-CZ" dirty="0"/>
              <a:t>     „</a:t>
            </a:r>
            <a:r>
              <a:rPr lang="cs-CZ" dirty="0" err="1"/>
              <a:t>Primary</a:t>
            </a:r>
            <a:r>
              <a:rPr lang="cs-CZ" dirty="0"/>
              <a:t> PCI </a:t>
            </a:r>
            <a:r>
              <a:rPr lang="cs-CZ" b="1" u="sng" dirty="0" err="1"/>
              <a:t>is</a:t>
            </a:r>
            <a:r>
              <a:rPr lang="cs-CZ" b="1" u="sng" dirty="0"/>
              <a:t> </a:t>
            </a:r>
            <a:r>
              <a:rPr lang="en-US" b="1" u="sng" dirty="0"/>
              <a:t>preferred treatment </a:t>
            </a:r>
            <a:r>
              <a:rPr lang="en-US" dirty="0"/>
              <a:t>if performed by experienced </a:t>
            </a:r>
            <a:br>
              <a:rPr lang="cs-CZ" dirty="0"/>
            </a:br>
            <a:r>
              <a:rPr lang="cs-CZ" dirty="0"/>
              <a:t>    </a:t>
            </a:r>
            <a:r>
              <a:rPr lang="en-US" dirty="0"/>
              <a:t>team &lt;90 min after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contact</a:t>
            </a:r>
            <a:r>
              <a:rPr lang="cs-CZ" dirty="0"/>
              <a:t>“     Doporučení </a:t>
            </a:r>
            <a:r>
              <a:rPr lang="cs-CZ" b="1" dirty="0"/>
              <a:t> IA</a:t>
            </a:r>
            <a:br>
              <a:rPr lang="cs-CZ" b="1" dirty="0"/>
            </a:br>
            <a:endParaRPr lang="cs-CZ" b="1" dirty="0"/>
          </a:p>
          <a:p>
            <a:pPr>
              <a:buNone/>
              <a:defRPr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D801155-A165-95F4-0C7C-AEB6AB58C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79" y="5518173"/>
            <a:ext cx="8064500" cy="58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cs-CZ" sz="3200" b="1" dirty="0">
                <a:solidFill>
                  <a:srgbClr val="FF0000"/>
                </a:solidFill>
              </a:rPr>
              <a:t>&gt;</a:t>
            </a:r>
            <a:r>
              <a:rPr lang="cs-CZ" altLang="cs-CZ" sz="3200" b="1" dirty="0">
                <a:solidFill>
                  <a:srgbClr val="FF0000"/>
                </a:solidFill>
              </a:rPr>
              <a:t> 20 let zkušeností s primární PCI u STEMI v ČR</a:t>
            </a:r>
          </a:p>
        </p:txBody>
      </p:sp>
      <p:pic>
        <p:nvPicPr>
          <p:cNvPr id="9" name="Picture 4" descr="logo3LFUK">
            <a:extLst>
              <a:ext uri="{FF2B5EF4-FFF2-40B4-BE49-F238E27FC236}">
                <a16:creationId xmlns:a16="http://schemas.microsoft.com/office/drawing/2014/main" id="{462A1690-EA93-08DC-BE13-B85F36E3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6271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logoFNKV">
            <a:extLst>
              <a:ext uri="{FF2B5EF4-FFF2-40B4-BE49-F238E27FC236}">
                <a16:creationId xmlns:a16="http://schemas.microsoft.com/office/drawing/2014/main" id="{69F7E80E-AD5B-757B-ADFF-F3B02A69D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923" b="1976"/>
          <a:stretch>
            <a:fillRect/>
          </a:stretch>
        </p:blipFill>
        <p:spPr bwMode="auto">
          <a:xfrm>
            <a:off x="11022904" y="171324"/>
            <a:ext cx="1031549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6E3FD8C4-26FE-40E0-BA30-4E267D56F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61" y="3191006"/>
            <a:ext cx="7057766" cy="3343634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F8E04650-E6FF-453F-9987-D5AC77682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61" y="28999"/>
            <a:ext cx="10808679" cy="3174665"/>
          </a:xfrm>
          <a:prstGeom prst="rect">
            <a:avLst/>
          </a:prstGeom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59BF1762-5243-5233-6FB3-FFCA017FA287}"/>
              </a:ext>
            </a:extLst>
          </p:cNvPr>
          <p:cNvSpPr/>
          <p:nvPr/>
        </p:nvSpPr>
        <p:spPr>
          <a:xfrm>
            <a:off x="807929" y="3191006"/>
            <a:ext cx="883085" cy="31377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4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F67C6-B6B7-DFB9-2808-C45A0551C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53349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 b="1" dirty="0"/>
              <a:t>Cíle studie: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7714E4A6-55FC-984B-B564-E6A263C7B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37954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logo3LFUK">
            <a:extLst>
              <a:ext uri="{FF2B5EF4-FFF2-40B4-BE49-F238E27FC236}">
                <a16:creationId xmlns:a16="http://schemas.microsoft.com/office/drawing/2014/main" id="{6E563E1E-2B61-A37A-1F7D-EA592824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6271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logoFNKV">
            <a:extLst>
              <a:ext uri="{FF2B5EF4-FFF2-40B4-BE49-F238E27FC236}">
                <a16:creationId xmlns:a16="http://schemas.microsoft.com/office/drawing/2014/main" id="{0376DFE5-CD8C-4C60-4B86-BE2ADCEC1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1923" b="1976"/>
          <a:stretch>
            <a:fillRect/>
          </a:stretch>
        </p:blipFill>
        <p:spPr bwMode="auto">
          <a:xfrm>
            <a:off x="11022904" y="171324"/>
            <a:ext cx="1031549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142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BDE19405-FD6B-F6B6-5520-299E43A7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altLang="cs-CZ" sz="5400" b="1" dirty="0"/>
              <a:t>Metodika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DCBFCF-3C8E-8C5C-95B0-8CDAE855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cs-CZ" dirty="0"/>
              <a:t>Konsekutivní pacienti hospitalizovaní pro STEMI léčení </a:t>
            </a:r>
            <a:r>
              <a:rPr lang="cs-CZ" dirty="0" err="1"/>
              <a:t>pPCI</a:t>
            </a:r>
            <a:r>
              <a:rPr lang="cs-CZ" dirty="0"/>
              <a:t> ve FNKV od 1.1.2000-31.12.2002</a:t>
            </a:r>
          </a:p>
          <a:p>
            <a:pPr>
              <a:defRPr/>
            </a:pPr>
            <a:r>
              <a:rPr lang="cs-CZ" dirty="0"/>
              <a:t>Stav pacientů zjištěn dle údajů ÚZIS a ČSÚ</a:t>
            </a:r>
          </a:p>
          <a:p>
            <a:pPr>
              <a:defRPr/>
            </a:pPr>
            <a:r>
              <a:rPr lang="cs-CZ" dirty="0" err="1"/>
              <a:t>Cenzorování</a:t>
            </a:r>
            <a:r>
              <a:rPr lang="cs-CZ" dirty="0"/>
              <a:t> ke dni 21.4.2021</a:t>
            </a:r>
          </a:p>
          <a:p>
            <a:pPr>
              <a:defRPr/>
            </a:pPr>
            <a:r>
              <a:rPr lang="cs-CZ" dirty="0"/>
              <a:t>Doba sledování:  </a:t>
            </a:r>
            <a:br>
              <a:rPr lang="cs-CZ" dirty="0"/>
            </a:br>
            <a:r>
              <a:rPr lang="cs-CZ" dirty="0"/>
              <a:t>- začátek : 1.den hospitalizace (</a:t>
            </a:r>
            <a:r>
              <a:rPr lang="cs-CZ" dirty="0" err="1"/>
              <a:t>pPCI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- konec : úmrtí x den </a:t>
            </a:r>
            <a:r>
              <a:rPr lang="cs-CZ" dirty="0" err="1"/>
              <a:t>cenzorování</a:t>
            </a:r>
            <a:endParaRPr lang="cs-CZ" dirty="0"/>
          </a:p>
          <a:p>
            <a:pPr>
              <a:defRPr/>
            </a:pPr>
            <a:r>
              <a:rPr lang="cs-CZ" dirty="0"/>
              <a:t>Příčina úmrtí hodnocena dle MKN 10 </a:t>
            </a:r>
            <a:br>
              <a:rPr lang="cs-CZ" dirty="0"/>
            </a:br>
            <a:r>
              <a:rPr lang="cs-CZ" dirty="0"/>
              <a:t>Kardiovaskulární („I“ diagnóza)</a:t>
            </a:r>
          </a:p>
          <a:p>
            <a:pPr>
              <a:defRPr/>
            </a:pPr>
            <a:endParaRPr lang="cs-CZ" sz="2200" dirty="0"/>
          </a:p>
        </p:txBody>
      </p:sp>
      <p:pic>
        <p:nvPicPr>
          <p:cNvPr id="2" name="Picture 4" descr="logo3LFUK">
            <a:extLst>
              <a:ext uri="{FF2B5EF4-FFF2-40B4-BE49-F238E27FC236}">
                <a16:creationId xmlns:a16="http://schemas.microsoft.com/office/drawing/2014/main" id="{B58921F9-D7CA-9407-1171-A5D5060CE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6271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logoFNKV">
            <a:extLst>
              <a:ext uri="{FF2B5EF4-FFF2-40B4-BE49-F238E27FC236}">
                <a16:creationId xmlns:a16="http://schemas.microsoft.com/office/drawing/2014/main" id="{829104A9-6B34-D66D-B24D-99B15EA32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923" b="1976"/>
          <a:stretch>
            <a:fillRect/>
          </a:stretch>
        </p:blipFill>
        <p:spPr bwMode="auto">
          <a:xfrm>
            <a:off x="11022904" y="171324"/>
            <a:ext cx="1031549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Charakteristika souboru pacientů</a:t>
            </a:r>
            <a:endParaRPr lang="en-US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960 pacientů se STEMI hospitalizovaných </a:t>
            </a:r>
            <a:br>
              <a:rPr lang="cs-CZ" dirty="0"/>
            </a:br>
            <a:r>
              <a:rPr lang="cs-CZ" dirty="0"/>
              <a:t>v letech 200-2002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N=960</a:t>
            </a:r>
          </a:p>
          <a:p>
            <a:r>
              <a:rPr lang="cs-CZ" dirty="0"/>
              <a:t>N muži=686</a:t>
            </a:r>
          </a:p>
          <a:p>
            <a:r>
              <a:rPr lang="cs-CZ" dirty="0"/>
              <a:t>N ženy=274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/>
              <a:t>    Rozložení pacientů podle pohlaví a věku - vstupně (absolutní počty)</a:t>
            </a:r>
          </a:p>
          <a:p>
            <a:endParaRPr lang="en-US" dirty="0"/>
          </a:p>
        </p:txBody>
      </p:sp>
      <p:sp>
        <p:nvSpPr>
          <p:cNvPr id="2" name="TextovéPole 1"/>
          <p:cNvSpPr txBox="1"/>
          <p:nvPr/>
        </p:nvSpPr>
        <p:spPr>
          <a:xfrm>
            <a:off x="570898" y="5661878"/>
            <a:ext cx="7473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Průměrný věk při zákroku: 63,7 </a:t>
            </a:r>
            <a:r>
              <a:rPr lang="cs-CZ" sz="2400" u="sng" dirty="0"/>
              <a:t>+</a:t>
            </a:r>
            <a:r>
              <a:rPr lang="cs-CZ" sz="2400" dirty="0"/>
              <a:t> 12 let</a:t>
            </a:r>
          </a:p>
          <a:p>
            <a:r>
              <a:rPr lang="cs-CZ" sz="2400" dirty="0"/>
              <a:t>muži 61,3 </a:t>
            </a:r>
            <a:r>
              <a:rPr lang="cs-CZ" sz="2400" u="sng" dirty="0"/>
              <a:t>+</a:t>
            </a:r>
            <a:r>
              <a:rPr lang="cs-CZ" sz="2400" dirty="0"/>
              <a:t> 11,4   vs.  ženy 69,8 </a:t>
            </a:r>
            <a:r>
              <a:rPr lang="cs-CZ" sz="2400" u="sng" dirty="0"/>
              <a:t>+</a:t>
            </a:r>
            <a:r>
              <a:rPr lang="cs-CZ" sz="2400" dirty="0"/>
              <a:t>  11,2  roků   (p</a:t>
            </a:r>
            <a:r>
              <a:rPr lang="en-GB" sz="2400" dirty="0"/>
              <a:t>&lt;</a:t>
            </a:r>
            <a:r>
              <a:rPr lang="cs-CZ" sz="2400" dirty="0"/>
              <a:t>0,001) </a:t>
            </a:r>
            <a:endParaRPr lang="en-US" sz="2400" dirty="0"/>
          </a:p>
        </p:txBody>
      </p:sp>
      <p:graphicFrame>
        <p:nvGraphicFramePr>
          <p:cNvPr id="7" name="Graf 6"/>
          <p:cNvGraphicFramePr>
            <a:graphicFrameLocks/>
          </p:cNvGraphicFramePr>
          <p:nvPr/>
        </p:nvGraphicFramePr>
        <p:xfrm>
          <a:off x="6096000" y="29249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4" descr="logo3LFUK">
            <a:extLst>
              <a:ext uri="{FF2B5EF4-FFF2-40B4-BE49-F238E27FC236}">
                <a16:creationId xmlns:a16="http://schemas.microsoft.com/office/drawing/2014/main" id="{178A5FA9-D23B-A1D6-B12D-C5FC3C906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6271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logoFNKV">
            <a:extLst>
              <a:ext uri="{FF2B5EF4-FFF2-40B4-BE49-F238E27FC236}">
                <a16:creationId xmlns:a16="http://schemas.microsoft.com/office/drawing/2014/main" id="{D4CD7B36-575E-B68C-3323-378F9E38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923" b="1976"/>
          <a:stretch>
            <a:fillRect/>
          </a:stretch>
        </p:blipFill>
        <p:spPr bwMode="auto">
          <a:xfrm>
            <a:off x="11022904" y="171324"/>
            <a:ext cx="1031549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701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C0A65-16FE-7C37-8949-A25F4736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36" y="2411887"/>
            <a:ext cx="6692827" cy="17655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Charakteristika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cs-CZ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souboru</a:t>
            </a: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33AFA64-FA05-831D-092D-BA98E4C80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116003"/>
              </p:ext>
            </p:extLst>
          </p:nvPr>
        </p:nvGraphicFramePr>
        <p:xfrm>
          <a:off x="4470020" y="123296"/>
          <a:ext cx="5268966" cy="587041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99212">
                  <a:extLst>
                    <a:ext uri="{9D8B030D-6E8A-4147-A177-3AD203B41FA5}">
                      <a16:colId xmlns:a16="http://schemas.microsoft.com/office/drawing/2014/main" val="2582938364"/>
                    </a:ext>
                  </a:extLst>
                </a:gridCol>
                <a:gridCol w="2210162">
                  <a:extLst>
                    <a:ext uri="{9D8B030D-6E8A-4147-A177-3AD203B41FA5}">
                      <a16:colId xmlns:a16="http://schemas.microsoft.com/office/drawing/2014/main" val="2493426222"/>
                    </a:ext>
                  </a:extLst>
                </a:gridCol>
                <a:gridCol w="1059592">
                  <a:extLst>
                    <a:ext uri="{9D8B030D-6E8A-4147-A177-3AD203B41FA5}">
                      <a16:colId xmlns:a16="http://schemas.microsoft.com/office/drawing/2014/main" val="3763101402"/>
                    </a:ext>
                  </a:extLst>
                </a:gridCol>
              </a:tblGrid>
              <a:tr h="26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N=960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3230365975"/>
                  </a:ext>
                </a:extLst>
              </a:tr>
              <a:tr h="26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Anamneza IM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21%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2127542793"/>
                  </a:ext>
                </a:extLst>
              </a:tr>
              <a:tr h="26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Anamneza PCI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2109749394"/>
                  </a:ext>
                </a:extLst>
              </a:tr>
              <a:tr h="26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Anamneza CABG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2.2%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3261270286"/>
                  </a:ext>
                </a:extLst>
              </a:tr>
              <a:tr h="26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Anamneza DM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2414955863"/>
                  </a:ext>
                </a:extLst>
              </a:tr>
              <a:tr h="26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Dieta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20.6%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1686141733"/>
                  </a:ext>
                </a:extLst>
              </a:tr>
              <a:tr h="26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PAD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3.3%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402648605"/>
                  </a:ext>
                </a:extLst>
              </a:tr>
              <a:tr h="26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Inzulin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1.5%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3337703590"/>
                  </a:ext>
                </a:extLst>
              </a:tr>
              <a:tr h="26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Hypertenze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49.3%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864518987"/>
                  </a:ext>
                </a:extLst>
              </a:tr>
              <a:tr h="26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Nemoc kmene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7.1%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2730500897"/>
                  </a:ext>
                </a:extLst>
              </a:tr>
              <a:tr h="26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Nemoc tepen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28.5%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3416872235"/>
                  </a:ext>
                </a:extLst>
              </a:tr>
              <a:tr h="36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29.2%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3870100307"/>
                  </a:ext>
                </a:extLst>
              </a:tr>
              <a:tr h="26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40.5%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1359885408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KILIP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1-2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76.2%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1609673847"/>
                  </a:ext>
                </a:extLst>
              </a:tr>
              <a:tr h="26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3-4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17.7%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3538073556"/>
                  </a:ext>
                </a:extLst>
              </a:tr>
              <a:tr h="26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Culprit lesion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907632972"/>
                  </a:ext>
                </a:extLst>
              </a:tr>
              <a:tr h="26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LM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1.3%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3948425927"/>
                  </a:ext>
                </a:extLst>
              </a:tr>
              <a:tr h="26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LAD teritorry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40.7%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2318751399"/>
                  </a:ext>
                </a:extLst>
              </a:tr>
              <a:tr h="26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LCx teritorry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15.7%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2482715636"/>
                  </a:ext>
                </a:extLst>
              </a:tr>
              <a:tr h="26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RCA teritorry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36.3%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797762682"/>
                  </a:ext>
                </a:extLst>
              </a:tr>
              <a:tr h="26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Ostatní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2.1%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401390108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TIMI3 after pPCI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88%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7" marR="23227" marT="0" marB="0"/>
                </a:tc>
                <a:extLst>
                  <a:ext uri="{0D108BD9-81ED-4DB2-BD59-A6C34878D82A}">
                    <a16:rowId xmlns:a16="http://schemas.microsoft.com/office/drawing/2014/main" val="2907933715"/>
                  </a:ext>
                </a:extLst>
              </a:tr>
            </a:tbl>
          </a:graphicData>
        </a:graphic>
      </p:graphicFrame>
      <p:pic>
        <p:nvPicPr>
          <p:cNvPr id="4" name="Picture 4" descr="logo3LFUK">
            <a:extLst>
              <a:ext uri="{FF2B5EF4-FFF2-40B4-BE49-F238E27FC236}">
                <a16:creationId xmlns:a16="http://schemas.microsoft.com/office/drawing/2014/main" id="{41101F17-AFF6-0A00-6085-CD3BFF661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6271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FNKV">
            <a:extLst>
              <a:ext uri="{FF2B5EF4-FFF2-40B4-BE49-F238E27FC236}">
                <a16:creationId xmlns:a16="http://schemas.microsoft.com/office/drawing/2014/main" id="{ED19B240-1B14-5D76-BDB0-F5BEA764D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923" b="1976"/>
          <a:stretch>
            <a:fillRect/>
          </a:stretch>
        </p:blipFill>
        <p:spPr bwMode="auto">
          <a:xfrm>
            <a:off x="11022904" y="171324"/>
            <a:ext cx="1031549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355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A206DF-7251-90B2-29A4-477B7825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135" y="1256282"/>
            <a:ext cx="5939148" cy="148132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Charakteristika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souboru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podskupina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≤</a:t>
            </a:r>
            <a:r>
              <a:rPr lang="cs-CZ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65 let </a:t>
            </a:r>
            <a:br>
              <a:rPr lang="cs-CZ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bez</a:t>
            </a:r>
            <a:r>
              <a:rPr lang="cs-CZ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předchozího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E4EAD7-F547-66F2-7699-9481B76D88DB}"/>
              </a:ext>
            </a:extLst>
          </p:cNvPr>
          <p:cNvSpPr txBox="1"/>
          <p:nvPr/>
        </p:nvSpPr>
        <p:spPr>
          <a:xfrm>
            <a:off x="630936" y="3049211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Celkem</a:t>
            </a:r>
            <a:r>
              <a:rPr lang="en-US" sz="2800" dirty="0"/>
              <a:t> 402 </a:t>
            </a:r>
            <a:r>
              <a:rPr lang="en-US" sz="2800" dirty="0" err="1"/>
              <a:t>pacientů</a:t>
            </a:r>
            <a:br>
              <a:rPr lang="cs-CZ" sz="2800" dirty="0"/>
            </a:br>
            <a:endParaRPr lang="en-US" sz="28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</a:rPr>
              <a:t>Ženy</a:t>
            </a:r>
            <a:r>
              <a:rPr lang="en-US" sz="2800" dirty="0">
                <a:effectLst/>
              </a:rPr>
              <a:t> 71 (17.7%)	</a:t>
            </a:r>
            <a:br>
              <a:rPr lang="cs-CZ" sz="2800" dirty="0">
                <a:effectLst/>
              </a:rPr>
            </a:br>
            <a:r>
              <a:rPr lang="cs-CZ" sz="2800" dirty="0">
                <a:effectLst/>
              </a:rPr>
              <a:t>   </a:t>
            </a:r>
            <a:r>
              <a:rPr lang="en-US" sz="2800" dirty="0" err="1">
                <a:effectLst/>
              </a:rPr>
              <a:t>věk</a:t>
            </a:r>
            <a:r>
              <a:rPr lang="en-US" sz="2800" dirty="0">
                <a:effectLst/>
              </a:rPr>
              <a:t> 55.03 ± 6.97 </a:t>
            </a:r>
            <a:r>
              <a:rPr lang="en-US" sz="2800" dirty="0" err="1">
                <a:effectLst/>
              </a:rPr>
              <a:t>roků</a:t>
            </a:r>
            <a:br>
              <a:rPr lang="cs-CZ" sz="2800" dirty="0">
                <a:effectLst/>
              </a:rPr>
            </a:br>
            <a:endParaRPr lang="en-US" sz="2800" dirty="0">
              <a:effectLst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</a:rPr>
              <a:t>Muži</a:t>
            </a:r>
            <a:r>
              <a:rPr lang="en-US" sz="2800" dirty="0">
                <a:effectLst/>
              </a:rPr>
              <a:t> 331 (82.3%)	</a:t>
            </a:r>
            <a:br>
              <a:rPr lang="cs-CZ" sz="2800" dirty="0">
                <a:effectLst/>
              </a:rPr>
            </a:br>
            <a:r>
              <a:rPr lang="cs-CZ" sz="2800" dirty="0">
                <a:effectLst/>
              </a:rPr>
              <a:t>   </a:t>
            </a:r>
            <a:r>
              <a:rPr lang="en-US" sz="2800" dirty="0" err="1">
                <a:effectLst/>
              </a:rPr>
              <a:t>věk</a:t>
            </a:r>
            <a:r>
              <a:rPr lang="en-US" sz="2800" dirty="0">
                <a:effectLst/>
              </a:rPr>
              <a:t> 54.05 ± 6.82 </a:t>
            </a:r>
            <a:r>
              <a:rPr lang="en-US" sz="2800" dirty="0" err="1">
                <a:effectLst/>
              </a:rPr>
              <a:t>roků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EB1E7266-334C-9A58-7CD3-E4C54AE78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853319"/>
              </p:ext>
            </p:extLst>
          </p:nvPr>
        </p:nvGraphicFramePr>
        <p:xfrm>
          <a:off x="6096000" y="472340"/>
          <a:ext cx="4516896" cy="557785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29748">
                  <a:extLst>
                    <a:ext uri="{9D8B030D-6E8A-4147-A177-3AD203B41FA5}">
                      <a16:colId xmlns:a16="http://schemas.microsoft.com/office/drawing/2014/main" val="2582938364"/>
                    </a:ext>
                  </a:extLst>
                </a:gridCol>
                <a:gridCol w="1870373">
                  <a:extLst>
                    <a:ext uri="{9D8B030D-6E8A-4147-A177-3AD203B41FA5}">
                      <a16:colId xmlns:a16="http://schemas.microsoft.com/office/drawing/2014/main" val="2493426222"/>
                    </a:ext>
                  </a:extLst>
                </a:gridCol>
                <a:gridCol w="916775">
                  <a:extLst>
                    <a:ext uri="{9D8B030D-6E8A-4147-A177-3AD203B41FA5}">
                      <a16:colId xmlns:a16="http://schemas.microsoft.com/office/drawing/2014/main" val="3763101402"/>
                    </a:ext>
                  </a:extLst>
                </a:gridCol>
              </a:tblGrid>
              <a:tr h="26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N=402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extLst>
                  <a:ext uri="{0D108BD9-81ED-4DB2-BD59-A6C34878D82A}">
                    <a16:rowId xmlns:a16="http://schemas.microsoft.com/office/drawing/2014/main" val="3230365975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Anamneza PCI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0.7%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extLst>
                  <a:ext uri="{0D108BD9-81ED-4DB2-BD59-A6C34878D82A}">
                    <a16:rowId xmlns:a16="http://schemas.microsoft.com/office/drawing/2014/main" val="2109749394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Anamneza CABG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0.7%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extLst>
                  <a:ext uri="{0D108BD9-81ED-4DB2-BD59-A6C34878D82A}">
                    <a16:rowId xmlns:a16="http://schemas.microsoft.com/office/drawing/2014/main" val="3261270286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Anamneza DM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extLst>
                  <a:ext uri="{0D108BD9-81ED-4DB2-BD59-A6C34878D82A}">
                    <a16:rowId xmlns:a16="http://schemas.microsoft.com/office/drawing/2014/main" val="2414955863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Dieta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16.2%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extLst>
                  <a:ext uri="{0D108BD9-81ED-4DB2-BD59-A6C34878D82A}">
                    <a16:rowId xmlns:a16="http://schemas.microsoft.com/office/drawing/2014/main" val="1686141733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PAD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1.5%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extLst>
                  <a:ext uri="{0D108BD9-81ED-4DB2-BD59-A6C34878D82A}">
                    <a16:rowId xmlns:a16="http://schemas.microsoft.com/office/drawing/2014/main" val="402648605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Inzulin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0.7%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extLst>
                  <a:ext uri="{0D108BD9-81ED-4DB2-BD59-A6C34878D82A}">
                    <a16:rowId xmlns:a16="http://schemas.microsoft.com/office/drawing/2014/main" val="3337703590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Hypertenze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43.3%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extLst>
                  <a:ext uri="{0D108BD9-81ED-4DB2-BD59-A6C34878D82A}">
                    <a16:rowId xmlns:a16="http://schemas.microsoft.com/office/drawing/2014/main" val="864518987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Nemoc kmene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5.2%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extLst>
                  <a:ext uri="{0D108BD9-81ED-4DB2-BD59-A6C34878D82A}">
                    <a16:rowId xmlns:a16="http://schemas.microsoft.com/office/drawing/2014/main" val="2730500897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Nemoc tepen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1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39.1%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extLst>
                  <a:ext uri="{0D108BD9-81ED-4DB2-BD59-A6C34878D82A}">
                    <a16:rowId xmlns:a16="http://schemas.microsoft.com/office/drawing/2014/main" val="3416872235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32.1%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extLst>
                  <a:ext uri="{0D108BD9-81ED-4DB2-BD59-A6C34878D82A}">
                    <a16:rowId xmlns:a16="http://schemas.microsoft.com/office/drawing/2014/main" val="3870100307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3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27.4%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extLst>
                  <a:ext uri="{0D108BD9-81ED-4DB2-BD59-A6C34878D82A}">
                    <a16:rowId xmlns:a16="http://schemas.microsoft.com/office/drawing/2014/main" val="1359885408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KILIP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1-2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85.8%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extLst>
                  <a:ext uri="{0D108BD9-81ED-4DB2-BD59-A6C34878D82A}">
                    <a16:rowId xmlns:a16="http://schemas.microsoft.com/office/drawing/2014/main" val="1609673847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3-4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14.2%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extLst>
                  <a:ext uri="{0D108BD9-81ED-4DB2-BD59-A6C34878D82A}">
                    <a16:rowId xmlns:a16="http://schemas.microsoft.com/office/drawing/2014/main" val="3538073556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Culprit lesion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extLst>
                  <a:ext uri="{0D108BD9-81ED-4DB2-BD59-A6C34878D82A}">
                    <a16:rowId xmlns:a16="http://schemas.microsoft.com/office/drawing/2014/main" val="907632972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LM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0.7%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extLst>
                  <a:ext uri="{0D108BD9-81ED-4DB2-BD59-A6C34878D82A}">
                    <a16:rowId xmlns:a16="http://schemas.microsoft.com/office/drawing/2014/main" val="3948425927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LAD teritorry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42.6%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extLst>
                  <a:ext uri="{0D108BD9-81ED-4DB2-BD59-A6C34878D82A}">
                    <a16:rowId xmlns:a16="http://schemas.microsoft.com/office/drawing/2014/main" val="2318751399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LCx teritorry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16.6%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extLst>
                  <a:ext uri="{0D108BD9-81ED-4DB2-BD59-A6C34878D82A}">
                    <a16:rowId xmlns:a16="http://schemas.microsoft.com/office/drawing/2014/main" val="2482715636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RCA teritorry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37.8%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extLst>
                  <a:ext uri="{0D108BD9-81ED-4DB2-BD59-A6C34878D82A}">
                    <a16:rowId xmlns:a16="http://schemas.microsoft.com/office/drawing/2014/main" val="797762682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Ostatní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dirty="0">
                          <a:effectLst/>
                        </a:rPr>
                        <a:t>0.9%</a:t>
                      </a:r>
                      <a:endParaRPr lang="cs-CZ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extLst>
                  <a:ext uri="{0D108BD9-81ED-4DB2-BD59-A6C34878D82A}">
                    <a16:rowId xmlns:a16="http://schemas.microsoft.com/office/drawing/2014/main" val="401390108"/>
                  </a:ext>
                </a:extLst>
              </a:tr>
              <a:tr h="265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TIMI3 after pPCI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dirty="0">
                          <a:effectLst/>
                        </a:rPr>
                        <a:t>89%</a:t>
                      </a:r>
                      <a:endParaRPr lang="cs-CZ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1" marR="21701" marT="0" marB="0"/>
                </a:tc>
                <a:extLst>
                  <a:ext uri="{0D108BD9-81ED-4DB2-BD59-A6C34878D82A}">
                    <a16:rowId xmlns:a16="http://schemas.microsoft.com/office/drawing/2014/main" val="2907933715"/>
                  </a:ext>
                </a:extLst>
              </a:tr>
            </a:tbl>
          </a:graphicData>
        </a:graphic>
      </p:graphicFrame>
      <p:pic>
        <p:nvPicPr>
          <p:cNvPr id="3" name="Picture 4" descr="logo3LFUK">
            <a:extLst>
              <a:ext uri="{FF2B5EF4-FFF2-40B4-BE49-F238E27FC236}">
                <a16:creationId xmlns:a16="http://schemas.microsoft.com/office/drawing/2014/main" id="{BF33A576-B5FF-22B9-0240-6E304A3F2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6271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logoFNKV">
            <a:extLst>
              <a:ext uri="{FF2B5EF4-FFF2-40B4-BE49-F238E27FC236}">
                <a16:creationId xmlns:a16="http://schemas.microsoft.com/office/drawing/2014/main" id="{2FFE3B01-15CA-7BA3-7052-1D7E05EB3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923" b="1976"/>
          <a:stretch>
            <a:fillRect/>
          </a:stretch>
        </p:blipFill>
        <p:spPr bwMode="auto">
          <a:xfrm>
            <a:off x="11022904" y="171324"/>
            <a:ext cx="1031549" cy="9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59641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973</Words>
  <Application>Microsoft Office PowerPoint</Application>
  <PresentationFormat>Širokoúhlá obrazovka</PresentationFormat>
  <Paragraphs>211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Wingdings</vt:lpstr>
      <vt:lpstr>Motiv Office</vt:lpstr>
      <vt:lpstr>SPW 14.0 Graph</vt:lpstr>
      <vt:lpstr>20-letý follow-up pacientů  se STEMI ošetřeným pPCI</vt:lpstr>
      <vt:lpstr>Prezentace aplikace PowerPoint</vt:lpstr>
      <vt:lpstr>Úvod Primární PCI a guidelines v čase</vt:lpstr>
      <vt:lpstr>Prezentace aplikace PowerPoint</vt:lpstr>
      <vt:lpstr>Cíle studie:</vt:lpstr>
      <vt:lpstr>Metodika</vt:lpstr>
      <vt:lpstr>Charakteristika souboru pacientů</vt:lpstr>
      <vt:lpstr>Charakteristika  souboru</vt:lpstr>
      <vt:lpstr>Charakteristika souboru  – podskupina ≤ 65 let     bez předchozího IM</vt:lpstr>
      <vt:lpstr>Mortalita celého souboru – 20 letý follow up</vt:lpstr>
      <vt:lpstr>Mortalita podskupiny ≤ 65 let bez anamnezy IM - 20 letý follow up</vt:lpstr>
      <vt:lpstr>Mortalita – 20 letý follow up</vt:lpstr>
      <vt:lpstr>Prezentace aplikace PowerPoint</vt:lpstr>
      <vt:lpstr>Limitace</vt:lpstr>
      <vt:lpstr>Závěry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Ludmila Klímová</dc:creator>
  <cp:lastModifiedBy>Petr Toušek</cp:lastModifiedBy>
  <cp:revision>17</cp:revision>
  <dcterms:created xsi:type="dcterms:W3CDTF">2023-05-04T10:27:37Z</dcterms:created>
  <dcterms:modified xsi:type="dcterms:W3CDTF">2023-05-08T16:42:19Z</dcterms:modified>
</cp:coreProperties>
</file>