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82" r:id="rId3"/>
    <p:sldId id="260" r:id="rId4"/>
    <p:sldId id="261" r:id="rId5"/>
    <p:sldId id="272" r:id="rId6"/>
    <p:sldId id="273" r:id="rId7"/>
    <p:sldId id="262" r:id="rId8"/>
    <p:sldId id="263" r:id="rId9"/>
    <p:sldId id="265" r:id="rId10"/>
    <p:sldId id="276" r:id="rId11"/>
    <p:sldId id="278" r:id="rId12"/>
    <p:sldId id="279" r:id="rId13"/>
    <p:sldId id="275" r:id="rId14"/>
    <p:sldId id="281" r:id="rId15"/>
  </p:sldIdLst>
  <p:sldSz cx="9144000" cy="6858000" type="screen4x3"/>
  <p:notesSz cx="6858000" cy="9144000"/>
  <p:custDataLst>
    <p:tags r:id="rId16"/>
  </p:custDataLst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JZn04+U6XqoY2Qq7uQzghQ==" hashData="OrKScvPJ081FjDg23dZ0f8tCTRkIb66VD/qX7NgXDKfGYCmFZfM0si2BvrMG8KQRAPPJLJM/I4pwMzh3WZprVQ=="/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097E"/>
    <a:srgbClr val="60A626"/>
    <a:srgbClr val="2157CF"/>
    <a:srgbClr val="970DFF"/>
    <a:srgbClr val="207386"/>
    <a:srgbClr val="0461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125745521249312"/>
          <c:y val="0.18202451280579246"/>
          <c:w val="0.4631319869738505"/>
          <c:h val="0.81523784386043008"/>
        </c:manualLayout>
      </c:layout>
      <c:pieChart>
        <c:varyColors val="1"/>
        <c:ser>
          <c:idx val="0"/>
          <c:order val="0"/>
          <c:tx>
            <c:strRef>
              <c:f>Hárok1!$B$1</c:f>
              <c:strCache>
                <c:ptCount val="1"/>
                <c:pt idx="0">
                  <c:v>Stĺpec1</c:v>
                </c:pt>
              </c:strCache>
            </c:strRef>
          </c:tx>
          <c:explosion val="25"/>
          <c:dPt>
            <c:idx val="0"/>
            <c:bubble3D val="0"/>
            <c:spPr>
              <a:scene3d>
                <a:camera prst="orthographicFront"/>
                <a:lightRig rig="threePt" dir="t"/>
              </a:scene3d>
              <a:sp3d>
                <a:bevelT w="158750" h="127000"/>
              </a:sp3d>
            </c:spPr>
          </c:dPt>
          <c:dPt>
            <c:idx val="1"/>
            <c:bubble3D val="0"/>
            <c:spPr>
              <a:effectLst>
                <a:innerShdw blurRad="927100" dist="342900" dir="168600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>
                <a:bevelT w="260350" h="184150"/>
              </a:sp3d>
            </c:spPr>
          </c:dPt>
          <c:dPt>
            <c:idx val="2"/>
            <c:bubble3D val="0"/>
            <c:explosion val="27"/>
            <c:spPr>
              <a:scene3d>
                <a:camera prst="orthographicFront"/>
                <a:lightRig rig="threePt" dir="t"/>
              </a:scene3d>
              <a:sp3d>
                <a:bevelT w="266700" h="260350"/>
              </a:sp3d>
            </c:spPr>
          </c:dPt>
          <c:dPt>
            <c:idx val="3"/>
            <c:bubble3D val="0"/>
            <c:spPr>
              <a:scene3d>
                <a:camera prst="orthographicFront"/>
                <a:lightRig rig="threePt" dir="t"/>
              </a:scene3d>
              <a:sp3d>
                <a:bevelT w="260350" h="184150"/>
              </a:sp3d>
            </c:spPr>
          </c:dPt>
          <c:dLbls>
            <c:dLbl>
              <c:idx val="0"/>
              <c:layout>
                <c:manualLayout>
                  <c:x val="0.1160732766180847"/>
                  <c:y val="-2.9881144912002489E-2"/>
                </c:manualLayout>
              </c:layout>
              <c:tx>
                <c:rich>
                  <a:bodyPr/>
                  <a:lstStyle/>
                  <a:p>
                    <a:r>
                      <a:rPr lang="sk-SK" sz="2000" dirty="0" err="1" smtClean="0"/>
                      <a:t>pre-existing</a:t>
                    </a:r>
                    <a:endParaRPr lang="sk-SK" sz="2000" dirty="0" smtClean="0"/>
                  </a:p>
                  <a:p>
                    <a:r>
                      <a:rPr lang="sk-SK" sz="2000" dirty="0" smtClean="0"/>
                      <a:t>4</a:t>
                    </a:r>
                    <a:r>
                      <a:rPr lang="en-US" sz="2000" dirty="0" smtClean="0"/>
                      <a:t>%</a:t>
                    </a:r>
                    <a:endParaRPr lang="en-US" sz="200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22624890638670189"/>
                  <c:y val="0.16057868013597199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sk-SK" sz="2000" dirty="0" err="1" smtClean="0">
                        <a:solidFill>
                          <a:schemeClr val="tx1"/>
                        </a:solidFill>
                      </a:rPr>
                      <a:t>gestational</a:t>
                    </a:r>
                    <a:r>
                      <a:rPr lang="sk-SK" sz="2000" dirty="0" smtClean="0">
                        <a:solidFill>
                          <a:schemeClr val="tx1"/>
                        </a:solidFill>
                      </a:rPr>
                      <a:t> </a:t>
                    </a:r>
                    <a:r>
                      <a:rPr lang="sk-SK" sz="2000" dirty="0" err="1" smtClean="0">
                        <a:solidFill>
                          <a:schemeClr val="tx1"/>
                        </a:solidFill>
                      </a:rPr>
                      <a:t>without</a:t>
                    </a:r>
                    <a:r>
                      <a:rPr lang="sk-SK" sz="2000" baseline="0" dirty="0" smtClean="0">
                        <a:solidFill>
                          <a:schemeClr val="tx1"/>
                        </a:solidFill>
                      </a:rPr>
                      <a:t> proteinuria</a:t>
                    </a:r>
                    <a:r>
                      <a:rPr lang="en-US" sz="2000" dirty="0">
                        <a:solidFill>
                          <a:schemeClr val="tx1"/>
                        </a:solidFill>
                      </a:rPr>
                      <a:t>
</a:t>
                    </a:r>
                    <a:r>
                      <a:rPr lang="sk-SK" sz="2000" dirty="0" smtClean="0">
                        <a:solidFill>
                          <a:schemeClr val="tx1"/>
                        </a:solidFill>
                      </a:rPr>
                      <a:t>7.5</a:t>
                    </a:r>
                    <a:r>
                      <a:rPr lang="en-US" sz="2000" dirty="0" smtClean="0">
                        <a:solidFill>
                          <a:schemeClr val="tx1"/>
                        </a:solidFill>
                      </a:rPr>
                      <a:t>%</a:t>
                    </a:r>
                    <a:endParaRPr lang="en-US" sz="2000" dirty="0">
                      <a:solidFill>
                        <a:schemeClr val="tx1"/>
                      </a:solidFill>
                    </a:endParaRP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5.4306728947676346E-2"/>
                  <c:y val="-0.15756539468243957"/>
                </c:manualLayout>
              </c:layout>
              <c:tx>
                <c:rich>
                  <a:bodyPr/>
                  <a:lstStyle/>
                  <a:p>
                    <a:r>
                      <a:rPr lang="sk-SK" sz="2000" dirty="0" err="1" smtClean="0"/>
                      <a:t>pre-eclampsia</a:t>
                    </a:r>
                    <a:r>
                      <a:rPr lang="en-US" sz="2000" dirty="0" smtClean="0"/>
                      <a:t>
</a:t>
                    </a:r>
                    <a:r>
                      <a:rPr lang="sk-SK" sz="2000" dirty="0" smtClean="0"/>
                      <a:t>79.5</a:t>
                    </a:r>
                    <a:r>
                      <a:rPr lang="en-US" sz="2000" dirty="0" smtClean="0"/>
                      <a:t>%</a:t>
                    </a:r>
                    <a:endParaRPr lang="en-US" sz="200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19462731774106673"/>
                  <c:y val="1.8972495015709533E-3"/>
                </c:manualLayout>
              </c:layout>
              <c:tx>
                <c:rich>
                  <a:bodyPr/>
                  <a:lstStyle/>
                  <a:p>
                    <a:r>
                      <a:rPr lang="sk-SK" sz="2000" dirty="0" err="1" smtClean="0"/>
                      <a:t>pre-existing</a:t>
                    </a:r>
                    <a:r>
                      <a:rPr lang="sk-SK" sz="2000" dirty="0" smtClean="0"/>
                      <a:t> +</a:t>
                    </a:r>
                  </a:p>
                  <a:p>
                    <a:r>
                      <a:rPr lang="sk-SK" sz="2000" baseline="0" dirty="0" err="1" smtClean="0"/>
                      <a:t>superimposed</a:t>
                    </a:r>
                    <a:r>
                      <a:rPr lang="sk-SK" sz="2000" baseline="0" dirty="0" smtClean="0"/>
                      <a:t> </a:t>
                    </a:r>
                    <a:r>
                      <a:rPr lang="sk-SK" sz="2000" dirty="0" err="1" smtClean="0"/>
                      <a:t>gestational</a:t>
                    </a:r>
                    <a:r>
                      <a:rPr lang="sk-SK" sz="2000" baseline="0" dirty="0" smtClean="0"/>
                      <a:t> </a:t>
                    </a:r>
                    <a:r>
                      <a:rPr lang="sk-SK" sz="2000" baseline="0" dirty="0" err="1" smtClean="0"/>
                      <a:t>hypertension</a:t>
                    </a:r>
                    <a:endParaRPr lang="sk-SK" sz="2000" dirty="0" smtClean="0"/>
                  </a:p>
                  <a:p>
                    <a:r>
                      <a:rPr lang="sk-SK" sz="2000" dirty="0" err="1" smtClean="0"/>
                      <a:t>with</a:t>
                    </a:r>
                    <a:r>
                      <a:rPr lang="sk-SK" sz="2000" baseline="0" dirty="0" smtClean="0"/>
                      <a:t> </a:t>
                    </a:r>
                    <a:r>
                      <a:rPr lang="sk-SK" sz="2000" dirty="0" smtClean="0"/>
                      <a:t> proteinuria</a:t>
                    </a:r>
                    <a:r>
                      <a:rPr lang="en-US" sz="2000" dirty="0"/>
                      <a:t>
</a:t>
                    </a:r>
                    <a:r>
                      <a:rPr lang="sk-SK" sz="2000" dirty="0" smtClean="0"/>
                      <a:t>9</a:t>
                    </a:r>
                    <a:r>
                      <a:rPr lang="en-US" sz="2000" dirty="0" smtClean="0"/>
                      <a:t>%</a:t>
                    </a:r>
                    <a:endParaRPr lang="sk-SK" sz="2000" dirty="0" smtClean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9.7918307086614198E-2"/>
                  <c:y val="3.9027784201026284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 </a:t>
                    </a:r>
                    <a:r>
                      <a:rPr lang="en-US" smtClean="0"/>
                      <a:t>liekov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Hárok1!$A$2:$A$5</c:f>
              <c:strCache>
                <c:ptCount val="4"/>
                <c:pt idx="0">
                  <c:v>preexistujúca</c:v>
                </c:pt>
                <c:pt idx="1">
                  <c:v>gestačná</c:v>
                </c:pt>
                <c:pt idx="2">
                  <c:v>preeklampsia</c:v>
                </c:pt>
                <c:pt idx="3">
                  <c:v>preexistujúca s nasadajúcou gestačnou</c:v>
                </c:pt>
              </c:strCache>
            </c:strRef>
          </c:cat>
          <c:val>
            <c:numRef>
              <c:f>Hárok1!$B$2:$B$5</c:f>
              <c:numCache>
                <c:formatCode>General</c:formatCode>
                <c:ptCount val="4"/>
                <c:pt idx="0">
                  <c:v>4</c:v>
                </c:pt>
                <c:pt idx="1">
                  <c:v>7.5</c:v>
                </c:pt>
                <c:pt idx="2">
                  <c:v>79.5</c:v>
                </c:pt>
                <c:pt idx="3">
                  <c:v>9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047693691066393"/>
          <c:y val="0.21040962350738746"/>
          <c:w val="0.43274995139496453"/>
          <c:h val="0.81134756006294206"/>
        </c:manualLayout>
      </c:layout>
      <c:pieChart>
        <c:varyColors val="1"/>
        <c:ser>
          <c:idx val="0"/>
          <c:order val="0"/>
          <c:tx>
            <c:strRef>
              <c:f>Hárok1!$B$1</c:f>
              <c:strCache>
                <c:ptCount val="1"/>
                <c:pt idx="0">
                  <c:v>Stĺpec1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0" h="0"/>
            </a:sp3d>
          </c:spPr>
          <c:explosion val="25"/>
          <c:dPt>
            <c:idx val="0"/>
            <c:bubble3D val="0"/>
            <c:spPr>
              <a:scene3d>
                <a:camera prst="orthographicFront"/>
                <a:lightRig rig="threePt" dir="t"/>
              </a:scene3d>
              <a:sp3d>
                <a:bevelT w="171450" h="146050"/>
              </a:sp3d>
            </c:spPr>
          </c:dPt>
          <c:dPt>
            <c:idx val="1"/>
            <c:bubble3D val="0"/>
            <c:spPr>
              <a:effectLst>
                <a:innerShdw dir="918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 w="177800" h="133350"/>
              </a:sp3d>
            </c:spPr>
          </c:dPt>
          <c:dPt>
            <c:idx val="2"/>
            <c:bubble3D val="0"/>
            <c:spPr>
              <a:effectLst>
                <a:outerShdw blurRad="711200" dist="139700" dir="21540000" sx="92000" sy="92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77800" h="152400"/>
              </a:sp3d>
            </c:spPr>
          </c:dPt>
          <c:dPt>
            <c:idx val="3"/>
            <c:bubble3D val="0"/>
            <c:explosion val="14"/>
            <c:spPr>
              <a:effectLst>
                <a:innerShdw blurRad="1270000" dist="2540000" dir="2154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 w="196850" h="228600"/>
                <a:bevelB w="101600" h="133350"/>
              </a:sp3d>
            </c:spPr>
          </c:dPt>
          <c:dLbls>
            <c:dLbl>
              <c:idx val="0"/>
              <c:layout>
                <c:manualLayout>
                  <c:x val="-0.14358681124679779"/>
                  <c:y val="-4.898320428379984E-2"/>
                </c:manualLayout>
              </c:layout>
              <c:tx>
                <c:rich>
                  <a:bodyPr/>
                  <a:lstStyle/>
                  <a:p>
                    <a:r>
                      <a:rPr lang="sk-SK" sz="2200" dirty="0" smtClean="0"/>
                      <a:t>DM type 1</a:t>
                    </a:r>
                  </a:p>
                  <a:p>
                    <a:r>
                      <a:rPr lang="sk-SK" sz="2200" dirty="0" smtClean="0"/>
                      <a:t>7</a:t>
                    </a:r>
                    <a:r>
                      <a:rPr lang="en-US" sz="2200" dirty="0" smtClean="0"/>
                      <a:t>%</a:t>
                    </a:r>
                    <a:endParaRPr lang="en-US" sz="220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6018774933473489E-3"/>
                  <c:y val="-8.5947558129172569E-2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sk-SK" sz="2200" dirty="0" smtClean="0">
                        <a:solidFill>
                          <a:schemeClr val="tx1"/>
                        </a:solidFill>
                      </a:rPr>
                      <a:t>DM type 2</a:t>
                    </a:r>
                    <a:r>
                      <a:rPr lang="en-US" sz="2200" dirty="0">
                        <a:solidFill>
                          <a:schemeClr val="tx1"/>
                        </a:solidFill>
                      </a:rPr>
                      <a:t>
</a:t>
                    </a:r>
                    <a:r>
                      <a:rPr lang="sk-SK" sz="2200" dirty="0" smtClean="0">
                        <a:solidFill>
                          <a:schemeClr val="tx1"/>
                        </a:solidFill>
                      </a:rPr>
                      <a:t>    1.5</a:t>
                    </a:r>
                    <a:r>
                      <a:rPr lang="en-US" sz="2200" dirty="0" smtClean="0">
                        <a:solidFill>
                          <a:schemeClr val="tx1"/>
                        </a:solidFill>
                      </a:rPr>
                      <a:t>%</a:t>
                    </a:r>
                    <a:endParaRPr lang="en-US" sz="2200" dirty="0">
                      <a:solidFill>
                        <a:schemeClr val="tx1"/>
                      </a:solidFill>
                    </a:endParaRP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5451760367631473"/>
                  <c:y val="-2.0678473366455803E-2"/>
                </c:manualLayout>
              </c:layout>
              <c:tx>
                <c:rich>
                  <a:bodyPr/>
                  <a:lstStyle/>
                  <a:p>
                    <a:r>
                      <a:rPr lang="sk-SK" sz="2200" dirty="0" err="1" smtClean="0"/>
                      <a:t>gestational</a:t>
                    </a:r>
                    <a:endParaRPr lang="sk-SK" sz="2200" dirty="0" smtClean="0"/>
                  </a:p>
                  <a:p>
                    <a:r>
                      <a:rPr lang="sk-SK" sz="2200" dirty="0" smtClean="0"/>
                      <a:t>DM</a:t>
                    </a:r>
                    <a:r>
                      <a:rPr lang="en-US" sz="2200" dirty="0"/>
                      <a:t>
</a:t>
                    </a:r>
                    <a:r>
                      <a:rPr lang="sk-SK" sz="2200" dirty="0" smtClean="0"/>
                      <a:t>7.5</a:t>
                    </a:r>
                    <a:r>
                      <a:rPr lang="en-US" sz="2200" dirty="0" smtClean="0"/>
                      <a:t>%</a:t>
                    </a:r>
                    <a:endParaRPr lang="en-US" sz="220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4121041904821505"/>
                  <c:y val="-0.16435734259296128"/>
                </c:manualLayout>
              </c:layout>
              <c:tx>
                <c:rich>
                  <a:bodyPr/>
                  <a:lstStyle/>
                  <a:p>
                    <a:r>
                      <a:rPr lang="sk-SK" sz="2200" dirty="0" smtClean="0"/>
                      <a:t>no DM</a:t>
                    </a:r>
                  </a:p>
                  <a:p>
                    <a:r>
                      <a:rPr lang="sk-SK" sz="2200" dirty="0" smtClean="0"/>
                      <a:t>84</a:t>
                    </a:r>
                    <a:r>
                      <a:rPr lang="en-US" sz="2200" dirty="0" smtClean="0"/>
                      <a:t>%</a:t>
                    </a:r>
                    <a:endParaRPr lang="en-US" sz="220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9.7918307086614198E-2"/>
                  <c:y val="3.9027784201026271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 </a:t>
                    </a:r>
                    <a:r>
                      <a:rPr lang="en-US" smtClean="0"/>
                      <a:t>liekov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Hárok1!$A$2:$A$5</c:f>
              <c:strCache>
                <c:ptCount val="4"/>
                <c:pt idx="0">
                  <c:v>DM typ 1</c:v>
                </c:pt>
                <c:pt idx="1">
                  <c:v>DM typ 2</c:v>
                </c:pt>
                <c:pt idx="2">
                  <c:v>gestačný DM</c:v>
                </c:pt>
                <c:pt idx="3">
                  <c:v>bez DM</c:v>
                </c:pt>
              </c:strCache>
            </c:strRef>
          </c:cat>
          <c:val>
            <c:numRef>
              <c:f>Hárok1!$B$2:$B$5</c:f>
              <c:numCache>
                <c:formatCode>General</c:formatCode>
                <c:ptCount val="4"/>
                <c:pt idx="0">
                  <c:v>7</c:v>
                </c:pt>
                <c:pt idx="1">
                  <c:v>1.5</c:v>
                </c:pt>
                <c:pt idx="2">
                  <c:v>7.5</c:v>
                </c:pt>
                <c:pt idx="3">
                  <c:v>84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Hárok1!$B$1</c:f>
              <c:strCache>
                <c:ptCount val="1"/>
                <c:pt idx="0">
                  <c:v>Stĺpec1</c:v>
                </c:pt>
              </c:strCache>
            </c:strRef>
          </c:tx>
          <c:explosion val="25"/>
          <c:dPt>
            <c:idx val="0"/>
            <c:bubble3D val="0"/>
            <c:spPr>
              <a:effectLst>
                <a:outerShdw blurRad="152400" dist="317500" dir="5400000" sx="90000" sy="-19000" rotWithShape="0">
                  <a:prstClr val="black">
                    <a:alpha val="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73050" h="171450"/>
              </a:sp3d>
            </c:spPr>
          </c:dPt>
          <c:dPt>
            <c:idx val="1"/>
            <c:bubble3D val="0"/>
            <c:spPr>
              <a:scene3d>
                <a:camera prst="orthographicFront"/>
                <a:lightRig rig="threePt" dir="t"/>
              </a:scene3d>
              <a:sp3d>
                <a:bevelT w="361950" h="241300"/>
              </a:sp3d>
            </c:spPr>
          </c:dPt>
          <c:dPt>
            <c:idx val="2"/>
            <c:bubble3D val="0"/>
            <c:spPr>
              <a:scene3d>
                <a:camera prst="orthographicFront"/>
                <a:lightRig rig="threePt" dir="t"/>
              </a:scene3d>
              <a:sp3d>
                <a:bevelT w="266700" h="241300"/>
              </a:sp3d>
            </c:spPr>
          </c:dPt>
          <c:dPt>
            <c:idx val="3"/>
            <c:bubble3D val="0"/>
            <c:spPr>
              <a:scene3d>
                <a:camera prst="orthographicFront"/>
                <a:lightRig rig="threePt" dir="t"/>
              </a:scene3d>
              <a:sp3d>
                <a:bevelT w="260350" h="234950"/>
              </a:sp3d>
            </c:spPr>
          </c:dPt>
          <c:dLbls>
            <c:dLbl>
              <c:idx val="0"/>
              <c:layout>
                <c:manualLayout>
                  <c:x val="-0.10897692475940507"/>
                  <c:y val="0.12816085525319079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</a:t>
                    </a:r>
                    <a:r>
                      <a:rPr lang="sk-SK" dirty="0" err="1" smtClean="0"/>
                      <a:t>drug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3</a:t>
                    </a:r>
                    <a:r>
                      <a:rPr lang="sk-SK" dirty="0" smtClean="0"/>
                      <a:t>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1759076990376203E-2"/>
                  <c:y val="-0.17699809793374413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solidFill>
                          <a:schemeClr val="bg1"/>
                        </a:solidFill>
                      </a:defRPr>
                    </a:pPr>
                    <a:r>
                      <a:rPr lang="en-US" dirty="0"/>
                      <a:t>2 </a:t>
                    </a:r>
                    <a:r>
                      <a:rPr lang="sk-SK" dirty="0" err="1" smtClean="0"/>
                      <a:t>drugs</a:t>
                    </a:r>
                    <a:r>
                      <a:rPr lang="en-US" dirty="0"/>
                      <a:t>
</a:t>
                    </a:r>
                    <a:r>
                      <a:rPr lang="sk-SK" dirty="0" smtClean="0"/>
                      <a:t>38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1204250510352873"/>
                  <c:y val="8.174374071207765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</a:t>
                    </a:r>
                    <a:r>
                      <a:rPr lang="sk-SK" dirty="0" err="1" smtClean="0"/>
                      <a:t>drugs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2</a:t>
                    </a:r>
                    <a:r>
                      <a:rPr lang="sk-SK" dirty="0" smtClean="0"/>
                      <a:t>3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/>
                      <a:t>4 </a:t>
                    </a:r>
                    <a:r>
                      <a:rPr lang="sk-SK" dirty="0" err="1" smtClean="0"/>
                      <a:t>drugs</a:t>
                    </a:r>
                    <a:r>
                      <a:rPr lang="en-US" dirty="0"/>
                      <a:t>
</a:t>
                    </a:r>
                    <a:r>
                      <a:rPr lang="sk-SK" dirty="0" smtClean="0"/>
                      <a:t>6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9.7918307086614198E-2"/>
                  <c:y val="3.902778420102627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 </a:t>
                    </a:r>
                    <a:r>
                      <a:rPr lang="sk-SK" dirty="0" err="1" smtClean="0"/>
                      <a:t>drugs</a:t>
                    </a:r>
                    <a:endParaRPr lang="sk-SK" dirty="0" smtClean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Hárok1!$A$2:$A$6</c:f>
              <c:strCache>
                <c:ptCount val="5"/>
                <c:pt idx="0">
                  <c:v>1 liek</c:v>
                </c:pt>
                <c:pt idx="1">
                  <c:v>2 lieky</c:v>
                </c:pt>
                <c:pt idx="2">
                  <c:v>3 lieky</c:v>
                </c:pt>
                <c:pt idx="3">
                  <c:v>4 lieky</c:v>
                </c:pt>
                <c:pt idx="4">
                  <c:v>5 liekov</c:v>
                </c:pt>
              </c:strCache>
            </c:strRef>
          </c:cat>
          <c:val>
            <c:numRef>
              <c:f>Hárok1!$B$2:$B$6</c:f>
              <c:numCache>
                <c:formatCode>General</c:formatCode>
                <c:ptCount val="5"/>
                <c:pt idx="0">
                  <c:v>31</c:v>
                </c:pt>
                <c:pt idx="1">
                  <c:v>40</c:v>
                </c:pt>
                <c:pt idx="2">
                  <c:v>21</c:v>
                </c:pt>
                <c:pt idx="3">
                  <c:v>8</c:v>
                </c:pt>
                <c:pt idx="4">
                  <c:v>0.4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467264508603087E-2"/>
          <c:y val="6.3616586819676413E-2"/>
          <c:w val="0.87884137746670554"/>
          <c:h val="0.537637059149043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Hárok1!$B$1</c:f>
              <c:strCache>
                <c:ptCount val="1"/>
                <c:pt idx="0">
                  <c:v>Rad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43209876543209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Hárok1!$A$2:$A$8</c:f>
              <c:strCache>
                <c:ptCount val="7"/>
                <c:pt idx="0">
                  <c:v>methyldopa</c:v>
                </c:pt>
                <c:pt idx="1">
                  <c:v>isradipine</c:v>
                </c:pt>
                <c:pt idx="2">
                  <c:v>i.v. urapidil</c:v>
                </c:pt>
                <c:pt idx="3">
                  <c:v>oral urapidil</c:v>
                </c:pt>
                <c:pt idx="4">
                  <c:v>metoprolol</c:v>
                </c:pt>
                <c:pt idx="5">
                  <c:v>amlodipine</c:v>
                </c:pt>
                <c:pt idx="6">
                  <c:v>verapamil</c:v>
                </c:pt>
              </c:strCache>
            </c:strRef>
          </c:cat>
          <c:val>
            <c:numRef>
              <c:f>Hárok1!$B$2:$B$8</c:f>
              <c:numCache>
                <c:formatCode>0%</c:formatCode>
                <c:ptCount val="7"/>
                <c:pt idx="0">
                  <c:v>0.97</c:v>
                </c:pt>
                <c:pt idx="1">
                  <c:v>0.5</c:v>
                </c:pt>
                <c:pt idx="2">
                  <c:v>0.27</c:v>
                </c:pt>
                <c:pt idx="3">
                  <c:v>0.18</c:v>
                </c:pt>
                <c:pt idx="4">
                  <c:v>0.08</c:v>
                </c:pt>
                <c:pt idx="5">
                  <c:v>7.0000000000000007E-2</c:v>
                </c:pt>
                <c:pt idx="6">
                  <c:v>0.04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9472000"/>
        <c:axId val="74887104"/>
      </c:barChart>
      <c:catAx>
        <c:axId val="1294720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74887104"/>
        <c:crosses val="autoZero"/>
        <c:auto val="1"/>
        <c:lblAlgn val="ctr"/>
        <c:lblOffset val="100"/>
        <c:noMultiLvlLbl val="0"/>
      </c:catAx>
      <c:valAx>
        <c:axId val="74887104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9472000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3E4B-04A5-4517-BAAC-17270491491C}" type="datetimeFigureOut">
              <a:rPr lang="sk-SK" smtClean="0"/>
              <a:pPr/>
              <a:t>17.5.2016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E68-CF01-4590-9031-B3E8F7DA97C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3E4B-04A5-4517-BAAC-17270491491C}" type="datetimeFigureOut">
              <a:rPr lang="sk-SK" smtClean="0"/>
              <a:pPr/>
              <a:t>17.5.2016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E68-CF01-4590-9031-B3E8F7DA97C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3E4B-04A5-4517-BAAC-17270491491C}" type="datetimeFigureOut">
              <a:rPr lang="sk-SK" smtClean="0"/>
              <a:pPr/>
              <a:t>17.5.2016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E68-CF01-4590-9031-B3E8F7DA97C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3E4B-04A5-4517-BAAC-17270491491C}" type="datetimeFigureOut">
              <a:rPr lang="sk-SK" smtClean="0"/>
              <a:pPr/>
              <a:t>17.5.2016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E68-CF01-4590-9031-B3E8F7DA97C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3E4B-04A5-4517-BAAC-17270491491C}" type="datetimeFigureOut">
              <a:rPr lang="sk-SK" smtClean="0"/>
              <a:pPr/>
              <a:t>17.5.2016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E68-CF01-4590-9031-B3E8F7DA97C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3E4B-04A5-4517-BAAC-17270491491C}" type="datetimeFigureOut">
              <a:rPr lang="sk-SK" smtClean="0"/>
              <a:pPr/>
              <a:t>17.5.2016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E68-CF01-4590-9031-B3E8F7DA97C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3E4B-04A5-4517-BAAC-17270491491C}" type="datetimeFigureOut">
              <a:rPr lang="sk-SK" smtClean="0"/>
              <a:pPr/>
              <a:t>17.5.2016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E68-CF01-4590-9031-B3E8F7DA97C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3E4B-04A5-4517-BAAC-17270491491C}" type="datetimeFigureOut">
              <a:rPr lang="sk-SK" smtClean="0"/>
              <a:pPr/>
              <a:t>17.5.2016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E68-CF01-4590-9031-B3E8F7DA97C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3E4B-04A5-4517-BAAC-17270491491C}" type="datetimeFigureOut">
              <a:rPr lang="sk-SK" smtClean="0"/>
              <a:pPr/>
              <a:t>17.5.2016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E68-CF01-4590-9031-B3E8F7DA97C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3E4B-04A5-4517-BAAC-17270491491C}" type="datetimeFigureOut">
              <a:rPr lang="sk-SK" smtClean="0"/>
              <a:pPr/>
              <a:t>17.5.2016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E68-CF01-4590-9031-B3E8F7DA97C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s jedným odstrihnutým a zaobleným roho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uhlý trojuho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3E4B-04A5-4517-BAAC-17270491491C}" type="datetimeFigureOut">
              <a:rPr lang="sk-SK" smtClean="0"/>
              <a:pPr/>
              <a:t>17.5.2016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FB19E68-CF01-4590-9031-B3E8F7DA97C4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10" name="Voľná form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ľná form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ľná form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C93E4B-04A5-4517-BAAC-17270491491C}" type="datetimeFigureOut">
              <a:rPr lang="sk-SK" smtClean="0"/>
              <a:pPr/>
              <a:t>17.5.2016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B19E68-CF01-4590-9031-B3E8F7DA97C4}" type="slidenum">
              <a:rPr lang="sk-SK" smtClean="0"/>
              <a:pPr/>
              <a:t>‹#›</a:t>
            </a:fld>
            <a:endParaRPr lang="sk-SK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ľná form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ľná form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5072074"/>
            <a:ext cx="9144000" cy="1785926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sk-SK" sz="2700" b="1" dirty="0" err="1" smtClean="0"/>
              <a:t>Pokorna</a:t>
            </a:r>
            <a:r>
              <a:rPr lang="sk-SK" sz="2700" b="1" dirty="0" smtClean="0"/>
              <a:t> V, </a:t>
            </a:r>
            <a:r>
              <a:rPr lang="sk-SK" sz="2700" b="1" dirty="0" err="1" smtClean="0"/>
              <a:t>Pazmanova</a:t>
            </a:r>
            <a:r>
              <a:rPr lang="sk-SK" sz="2700" b="1" dirty="0" smtClean="0"/>
              <a:t> T, </a:t>
            </a:r>
            <a:r>
              <a:rPr lang="sk-SK" sz="2700" b="1" dirty="0" err="1" smtClean="0"/>
              <a:t>Kaluzay</a:t>
            </a:r>
            <a:r>
              <a:rPr lang="sk-SK" sz="2700" b="1" dirty="0" smtClean="0"/>
              <a:t> J, </a:t>
            </a:r>
            <a:r>
              <a:rPr lang="sk-SK" sz="2700" b="1" dirty="0" err="1" smtClean="0"/>
              <a:t>Bodikova</a:t>
            </a:r>
            <a:r>
              <a:rPr lang="sk-SK" sz="2700" b="1" dirty="0" smtClean="0"/>
              <a:t>  S, </a:t>
            </a:r>
            <a:r>
              <a:rPr lang="sk-SK" sz="2700" b="1" dirty="0" err="1" smtClean="0"/>
              <a:t>Pontuch</a:t>
            </a:r>
            <a:r>
              <a:rPr lang="sk-SK" sz="2700" b="1" dirty="0" smtClean="0"/>
              <a:t> P</a:t>
            </a:r>
          </a:p>
          <a:p>
            <a:pPr>
              <a:buNone/>
            </a:pPr>
            <a:r>
              <a:rPr lang="sk-SK" sz="2200" dirty="0" smtClean="0"/>
              <a:t>	</a:t>
            </a:r>
            <a:r>
              <a:rPr lang="en-GB" sz="2200" dirty="0" smtClean="0"/>
              <a:t>4</a:t>
            </a:r>
            <a:r>
              <a:rPr lang="en-GB" sz="2200" baseline="30000" dirty="0" smtClean="0"/>
              <a:t>th</a:t>
            </a:r>
            <a:r>
              <a:rPr lang="en-GB" sz="2200" dirty="0" smtClean="0"/>
              <a:t> Department of Internal Medicine</a:t>
            </a:r>
            <a:endParaRPr lang="sk-SK" sz="2200" dirty="0" smtClean="0"/>
          </a:p>
          <a:p>
            <a:pPr>
              <a:buNone/>
            </a:pPr>
            <a:r>
              <a:rPr lang="sk-SK" sz="2200" dirty="0" smtClean="0"/>
              <a:t>	</a:t>
            </a:r>
            <a:r>
              <a:rPr lang="en-GB" sz="2200" dirty="0" smtClean="0"/>
              <a:t>Faculty of Medicine, Comenius University, </a:t>
            </a:r>
            <a:r>
              <a:rPr lang="sk-SK" sz="2200" dirty="0" smtClean="0"/>
              <a:t> </a:t>
            </a:r>
            <a:r>
              <a:rPr lang="en-GB" sz="2200" dirty="0" smtClean="0"/>
              <a:t>St. Cyril and Methodius</a:t>
            </a:r>
            <a:r>
              <a:rPr lang="sk-SK" sz="2200" dirty="0" smtClean="0"/>
              <a:t> </a:t>
            </a:r>
            <a:r>
              <a:rPr lang="en-GB" sz="2200" dirty="0" smtClean="0"/>
              <a:t>Hospital</a:t>
            </a:r>
            <a:endParaRPr lang="sk-SK" sz="2200" dirty="0" smtClean="0"/>
          </a:p>
          <a:p>
            <a:pPr>
              <a:buNone/>
            </a:pPr>
            <a:r>
              <a:rPr lang="sk-SK" sz="2200" dirty="0" smtClean="0"/>
              <a:t>	</a:t>
            </a:r>
            <a:r>
              <a:rPr lang="en-GB" sz="2200" dirty="0" smtClean="0"/>
              <a:t>University Hospital Bratislava, Slovakia</a:t>
            </a:r>
            <a:endParaRPr lang="sk-SK" sz="2200" dirty="0"/>
          </a:p>
        </p:txBody>
      </p:sp>
      <p:sp>
        <p:nvSpPr>
          <p:cNvPr id="4" name="Zástupný symbol obsahu 2"/>
          <p:cNvSpPr txBox="1">
            <a:spLocks/>
          </p:cNvSpPr>
          <p:nvPr/>
        </p:nvSpPr>
        <p:spPr>
          <a:xfrm>
            <a:off x="0" y="214290"/>
            <a:ext cx="9144000" cy="165618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algn="ctr"/>
            <a:r>
              <a:rPr lang="en-GB" sz="3600" b="1" dirty="0" smtClean="0"/>
              <a:t>Treatment of hypertension in pregnancy</a:t>
            </a:r>
            <a:r>
              <a:rPr lang="en-GB" sz="3600" dirty="0" smtClean="0"/>
              <a:t>: </a:t>
            </a:r>
            <a:endParaRPr lang="sk-SK" sz="3600" dirty="0" smtClean="0"/>
          </a:p>
          <a:p>
            <a:pPr algn="ctr"/>
            <a:r>
              <a:rPr lang="en-GB" sz="3600" dirty="0" smtClean="0">
                <a:solidFill>
                  <a:srgbClr val="60A626"/>
                </a:solidFill>
              </a:rPr>
              <a:t>a single-</a:t>
            </a:r>
            <a:r>
              <a:rPr lang="en-GB" sz="3600" dirty="0" err="1" smtClean="0">
                <a:solidFill>
                  <a:srgbClr val="60A626"/>
                </a:solidFill>
              </a:rPr>
              <a:t>center</a:t>
            </a:r>
            <a:r>
              <a:rPr lang="en-GB" sz="3600" dirty="0" smtClean="0">
                <a:solidFill>
                  <a:srgbClr val="60A626"/>
                </a:solidFill>
              </a:rPr>
              <a:t> 4-year retrospective study</a:t>
            </a:r>
            <a:endParaRPr lang="sk-SK" sz="3600" dirty="0">
              <a:solidFill>
                <a:srgbClr val="60A626"/>
              </a:solidFill>
            </a:endParaRPr>
          </a:p>
        </p:txBody>
      </p:sp>
      <p:pic>
        <p:nvPicPr>
          <p:cNvPr id="9" name="Obrázok 8" descr="Brn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1357298"/>
            <a:ext cx="2991357" cy="3714757"/>
          </a:xfrm>
          <a:prstGeom prst="rect">
            <a:avLst/>
          </a:prstGeom>
        </p:spPr>
      </p:pic>
      <p:pic>
        <p:nvPicPr>
          <p:cNvPr id="10" name="Obrázok 9" descr="Brno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714620"/>
            <a:ext cx="5462584" cy="10296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8638" y="704088"/>
            <a:ext cx="8401080" cy="1143000"/>
          </a:xfrm>
        </p:spPr>
        <p:txBody>
          <a:bodyPr>
            <a:normAutofit/>
          </a:bodyPr>
          <a:lstStyle/>
          <a:p>
            <a:r>
              <a:rPr lang="sk-SK" dirty="0" err="1" smtClean="0">
                <a:solidFill>
                  <a:srgbClr val="60A626"/>
                </a:solidFill>
              </a:rPr>
              <a:t>Types</a:t>
            </a:r>
            <a:r>
              <a:rPr lang="sk-SK" dirty="0" smtClean="0">
                <a:solidFill>
                  <a:srgbClr val="60A626"/>
                </a:solidFill>
              </a:rPr>
              <a:t> </a:t>
            </a:r>
            <a:r>
              <a:rPr lang="sk-SK" dirty="0" err="1" smtClean="0">
                <a:solidFill>
                  <a:srgbClr val="60A626"/>
                </a:solidFill>
              </a:rPr>
              <a:t>of</a:t>
            </a:r>
            <a:r>
              <a:rPr lang="sk-SK" dirty="0" smtClean="0">
                <a:solidFill>
                  <a:srgbClr val="60A626"/>
                </a:solidFill>
              </a:rPr>
              <a:t> </a:t>
            </a:r>
            <a:r>
              <a:rPr lang="sk-SK" dirty="0" err="1" smtClean="0">
                <a:solidFill>
                  <a:srgbClr val="60A626"/>
                </a:solidFill>
              </a:rPr>
              <a:t>antihypertensives</a:t>
            </a:r>
            <a:endParaRPr lang="sk-SK" dirty="0">
              <a:solidFill>
                <a:srgbClr val="60A626"/>
              </a:solidFill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dirty="0" smtClean="0"/>
              <a:t>			</a:t>
            </a:r>
            <a:r>
              <a:rPr lang="en-GB" sz="2400" dirty="0" smtClean="0"/>
              <a:t> </a:t>
            </a:r>
            <a:r>
              <a:rPr lang="sk-SK" sz="2400" dirty="0" smtClean="0"/>
              <a:t>	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Treatment of hypertension in pregnancy</a:t>
            </a:r>
            <a:endParaRPr lang="sk-SK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Zástupný symbol obsah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There was only </a:t>
            </a:r>
            <a:r>
              <a:rPr lang="en-GB" dirty="0" smtClean="0">
                <a:solidFill>
                  <a:srgbClr val="E9097E"/>
                </a:solidFill>
              </a:rPr>
              <a:t>sporadic</a:t>
            </a:r>
            <a:r>
              <a:rPr lang="en-GB" dirty="0" smtClean="0"/>
              <a:t> use of other </a:t>
            </a:r>
            <a:r>
              <a:rPr lang="sk-SK" dirty="0" err="1" smtClean="0"/>
              <a:t>drugs</a:t>
            </a:r>
            <a:r>
              <a:rPr lang="sk-SK" dirty="0" smtClean="0"/>
              <a:t>:</a:t>
            </a:r>
          </a:p>
          <a:p>
            <a:pPr>
              <a:buNone/>
            </a:pPr>
            <a:endParaRPr lang="sk-SK" dirty="0" smtClean="0"/>
          </a:p>
          <a:p>
            <a:r>
              <a:rPr lang="sk-SK" dirty="0" err="1" smtClean="0"/>
              <a:t>isosorbide</a:t>
            </a:r>
            <a:r>
              <a:rPr lang="sk-SK" dirty="0" smtClean="0"/>
              <a:t> </a:t>
            </a:r>
            <a:r>
              <a:rPr lang="sk-SK" dirty="0" err="1" smtClean="0"/>
              <a:t>dinitrate</a:t>
            </a:r>
            <a:r>
              <a:rPr lang="sk-SK" dirty="0" smtClean="0"/>
              <a:t> (</a:t>
            </a:r>
            <a:r>
              <a:rPr lang="sk-SK" dirty="0" err="1" smtClean="0"/>
              <a:t>i.v</a:t>
            </a:r>
            <a:r>
              <a:rPr lang="sk-SK" dirty="0" smtClean="0"/>
              <a:t>., 4 </a:t>
            </a:r>
            <a:r>
              <a:rPr lang="sk-SK" dirty="0" err="1" smtClean="0"/>
              <a:t>pts</a:t>
            </a:r>
            <a:r>
              <a:rPr lang="sk-SK" dirty="0" smtClean="0"/>
              <a:t>) </a:t>
            </a:r>
          </a:p>
          <a:p>
            <a:r>
              <a:rPr lang="sk-SK" dirty="0" err="1" smtClean="0"/>
              <a:t>bisoprolol</a:t>
            </a:r>
            <a:r>
              <a:rPr lang="sk-SK" dirty="0" smtClean="0"/>
              <a:t> (2 </a:t>
            </a:r>
            <a:r>
              <a:rPr lang="sk-SK" dirty="0" err="1" smtClean="0"/>
              <a:t>pts</a:t>
            </a:r>
            <a:r>
              <a:rPr lang="sk-SK" dirty="0" smtClean="0"/>
              <a:t>)</a:t>
            </a:r>
          </a:p>
          <a:p>
            <a:r>
              <a:rPr lang="sk-SK" dirty="0" err="1" smtClean="0"/>
              <a:t>nitrendipine</a:t>
            </a:r>
            <a:r>
              <a:rPr lang="sk-SK" dirty="0" smtClean="0"/>
              <a:t> (2 </a:t>
            </a:r>
            <a:r>
              <a:rPr lang="sk-SK" dirty="0" err="1" smtClean="0"/>
              <a:t>pts</a:t>
            </a:r>
            <a:r>
              <a:rPr lang="sk-SK" dirty="0" smtClean="0"/>
              <a:t>)</a:t>
            </a:r>
          </a:p>
          <a:p>
            <a:r>
              <a:rPr lang="sk-SK" dirty="0" err="1" smtClean="0"/>
              <a:t>atenolol</a:t>
            </a:r>
            <a:r>
              <a:rPr lang="sk-SK" dirty="0" smtClean="0"/>
              <a:t> (1 </a:t>
            </a:r>
            <a:r>
              <a:rPr lang="sk-SK" dirty="0" err="1" smtClean="0"/>
              <a:t>pts</a:t>
            </a:r>
            <a:r>
              <a:rPr lang="sk-SK" dirty="0" smtClean="0"/>
              <a:t>)</a:t>
            </a:r>
          </a:p>
          <a:p>
            <a:r>
              <a:rPr lang="sk-SK" dirty="0" err="1" smtClean="0"/>
              <a:t>felodipine</a:t>
            </a:r>
            <a:r>
              <a:rPr lang="sk-SK" dirty="0" smtClean="0"/>
              <a:t> (1 </a:t>
            </a:r>
            <a:r>
              <a:rPr lang="sk-SK" dirty="0" err="1" smtClean="0"/>
              <a:t>pts</a:t>
            </a:r>
            <a:r>
              <a:rPr lang="sk-SK" dirty="0" smtClean="0"/>
              <a:t>)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1143000"/>
          </a:xfrm>
        </p:spPr>
        <p:txBody>
          <a:bodyPr>
            <a:normAutofit/>
          </a:bodyPr>
          <a:lstStyle/>
          <a:p>
            <a:r>
              <a:rPr lang="sk-SK" dirty="0" err="1" smtClean="0">
                <a:solidFill>
                  <a:srgbClr val="60A626"/>
                </a:solidFill>
                <a:latin typeface="+mn-lt"/>
              </a:rPr>
              <a:t>Doses</a:t>
            </a:r>
            <a:r>
              <a:rPr lang="sk-SK" dirty="0" smtClean="0">
                <a:solidFill>
                  <a:srgbClr val="60A626"/>
                </a:solidFill>
                <a:latin typeface="+mn-lt"/>
              </a:rPr>
              <a:t> </a:t>
            </a:r>
            <a:r>
              <a:rPr lang="sk-SK" dirty="0" err="1" smtClean="0">
                <a:solidFill>
                  <a:srgbClr val="60A626"/>
                </a:solidFill>
                <a:latin typeface="+mn-lt"/>
              </a:rPr>
              <a:t>of</a:t>
            </a:r>
            <a:r>
              <a:rPr lang="sk-SK" dirty="0" smtClean="0">
                <a:solidFill>
                  <a:srgbClr val="60A626"/>
                </a:solidFill>
                <a:latin typeface="+mn-lt"/>
              </a:rPr>
              <a:t> </a:t>
            </a:r>
            <a:r>
              <a:rPr lang="sk-SK" dirty="0" err="1" smtClean="0">
                <a:solidFill>
                  <a:srgbClr val="60A626"/>
                </a:solidFill>
                <a:latin typeface="+mn-lt"/>
              </a:rPr>
              <a:t>antihypertensives</a:t>
            </a:r>
            <a:endParaRPr lang="sk-SK" dirty="0">
              <a:solidFill>
                <a:srgbClr val="60A626"/>
              </a:solidFill>
              <a:latin typeface="+mn-lt"/>
            </a:endParaRPr>
          </a:p>
        </p:txBody>
      </p:sp>
      <p:graphicFrame>
        <p:nvGraphicFramePr>
          <p:cNvPr id="5" name="Zástupný symbol obsahu 4"/>
          <p:cNvGraphicFramePr>
            <a:graphicFrameLocks noGrp="1"/>
          </p:cNvGraphicFramePr>
          <p:nvPr>
            <p:ph idx="1"/>
          </p:nvPr>
        </p:nvGraphicFramePr>
        <p:xfrm>
          <a:off x="457200" y="2348880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sk-S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400" b="0" dirty="0" err="1" smtClean="0"/>
                        <a:t>median</a:t>
                      </a:r>
                      <a:r>
                        <a:rPr lang="sk-SK" sz="2400" b="0" baseline="0" dirty="0" smtClean="0"/>
                        <a:t> </a:t>
                      </a:r>
                      <a:r>
                        <a:rPr lang="sk-SK" sz="2400" b="0" baseline="0" dirty="0" err="1" smtClean="0"/>
                        <a:t>dose</a:t>
                      </a:r>
                      <a:endParaRPr lang="sk-SK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400" b="0" dirty="0" smtClean="0"/>
                        <a:t>maximum </a:t>
                      </a:r>
                      <a:r>
                        <a:rPr lang="sk-SK" sz="2400" b="0" dirty="0" err="1" smtClean="0"/>
                        <a:t>dose</a:t>
                      </a:r>
                      <a:endParaRPr lang="sk-SK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2400" dirty="0" err="1" smtClean="0"/>
                        <a:t>methyldopa</a:t>
                      </a:r>
                      <a:endParaRPr lang="sk-S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400" dirty="0" smtClean="0"/>
                        <a:t>2000 mg</a:t>
                      </a:r>
                      <a:endParaRPr lang="sk-S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400" smtClean="0"/>
                        <a:t>2250 mg</a:t>
                      </a:r>
                      <a:endParaRPr lang="sk-SK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2400" dirty="0" err="1" smtClean="0"/>
                        <a:t>isradipine</a:t>
                      </a:r>
                      <a:endParaRPr lang="sk-S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400" dirty="0" smtClean="0"/>
                        <a:t>5 mg</a:t>
                      </a:r>
                      <a:endParaRPr lang="sk-S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400" dirty="0" smtClean="0"/>
                        <a:t>10 mg</a:t>
                      </a:r>
                      <a:endParaRPr lang="sk-SK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2400" smtClean="0"/>
                        <a:t>i.v. urapidil</a:t>
                      </a:r>
                      <a:endParaRPr lang="sk-SK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400" dirty="0" smtClean="0"/>
                        <a:t>-</a:t>
                      </a:r>
                      <a:endParaRPr lang="sk-S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400" smtClean="0"/>
                        <a:t>-</a:t>
                      </a:r>
                      <a:endParaRPr lang="sk-SK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2400" dirty="0" smtClean="0"/>
                        <a:t>oral </a:t>
                      </a:r>
                      <a:r>
                        <a:rPr lang="sk-SK" sz="2400" dirty="0" err="1" smtClean="0"/>
                        <a:t>urapidil</a:t>
                      </a:r>
                      <a:endParaRPr lang="sk-S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400" dirty="0" smtClean="0"/>
                        <a:t>60  mg</a:t>
                      </a:r>
                      <a:endParaRPr lang="sk-S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400" dirty="0" smtClean="0"/>
                        <a:t>360 mg</a:t>
                      </a:r>
                      <a:endParaRPr lang="sk-SK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2400" smtClean="0"/>
                        <a:t>metoprolol</a:t>
                      </a:r>
                      <a:endParaRPr lang="sk-SK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400" dirty="0" smtClean="0"/>
                        <a:t>50 mg</a:t>
                      </a:r>
                      <a:endParaRPr lang="sk-S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400" smtClean="0"/>
                        <a:t>125 mg</a:t>
                      </a:r>
                      <a:endParaRPr lang="sk-SK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2400" dirty="0" err="1" smtClean="0"/>
                        <a:t>amlodipine</a:t>
                      </a:r>
                      <a:endParaRPr lang="sk-S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400" smtClean="0"/>
                        <a:t>10 mg</a:t>
                      </a:r>
                      <a:endParaRPr lang="sk-SK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400" smtClean="0"/>
                        <a:t>15 mg</a:t>
                      </a:r>
                      <a:endParaRPr lang="sk-SK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2400" dirty="0" err="1" smtClean="0"/>
                        <a:t>verapamil</a:t>
                      </a:r>
                      <a:endParaRPr lang="sk-S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400" dirty="0" smtClean="0"/>
                        <a:t>120 mg</a:t>
                      </a:r>
                      <a:endParaRPr lang="sk-S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400" dirty="0" smtClean="0"/>
                        <a:t>360 mg</a:t>
                      </a:r>
                      <a:endParaRPr lang="sk-SK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Obdĺžnik 3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dirty="0" smtClean="0"/>
              <a:t>		</a:t>
            </a:r>
            <a:r>
              <a:rPr lang="en-GB" sz="2400" dirty="0" smtClean="0"/>
              <a:t> </a:t>
            </a:r>
            <a:r>
              <a:rPr lang="sk-SK" sz="2400" dirty="0" smtClean="0"/>
              <a:t>		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Treatment of hypertension in pregnancy</a:t>
            </a:r>
            <a:endParaRPr lang="sk-SK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867524"/>
          </a:xfrm>
        </p:spPr>
        <p:txBody>
          <a:bodyPr>
            <a:normAutofit/>
          </a:bodyPr>
          <a:lstStyle/>
          <a:p>
            <a:r>
              <a:rPr lang="sk-SK" dirty="0" err="1" smtClean="0">
                <a:solidFill>
                  <a:srgbClr val="60A626"/>
                </a:solidFill>
                <a:latin typeface="+mn-lt"/>
              </a:rPr>
              <a:t>Conclusions</a:t>
            </a:r>
            <a:endParaRPr lang="sk-SK" dirty="0">
              <a:solidFill>
                <a:srgbClr val="60A626"/>
              </a:solidFill>
              <a:latin typeface="+mn-lt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5286388"/>
          </a:xfrm>
        </p:spPr>
        <p:txBody>
          <a:bodyPr>
            <a:normAutofit/>
          </a:bodyPr>
          <a:lstStyle/>
          <a:p>
            <a:pPr lvl="2">
              <a:buNone/>
            </a:pPr>
            <a:endParaRPr lang="sk-SK" sz="2600" b="1" dirty="0" smtClean="0"/>
          </a:p>
          <a:p>
            <a:r>
              <a:rPr lang="en-GB" sz="2800" b="1" dirty="0" smtClean="0">
                <a:solidFill>
                  <a:srgbClr val="E9097E"/>
                </a:solidFill>
              </a:rPr>
              <a:t>The number of drugs </a:t>
            </a:r>
            <a:r>
              <a:rPr lang="en-GB" sz="2800" dirty="0" smtClean="0"/>
              <a:t>needed to control hypertension was </a:t>
            </a:r>
            <a:r>
              <a:rPr lang="en-GB" sz="2800" b="1" dirty="0" smtClean="0">
                <a:solidFill>
                  <a:srgbClr val="E9097E"/>
                </a:solidFill>
              </a:rPr>
              <a:t>increasing</a:t>
            </a:r>
            <a:r>
              <a:rPr lang="en-GB" sz="2800" dirty="0" smtClean="0"/>
              <a:t> with </a:t>
            </a:r>
            <a:endParaRPr lang="sk-SK" sz="2800" dirty="0" smtClean="0"/>
          </a:p>
          <a:p>
            <a:pPr lvl="1"/>
            <a:r>
              <a:rPr lang="en-GB" sz="2600" dirty="0" smtClean="0"/>
              <a:t>growing </a:t>
            </a:r>
            <a:r>
              <a:rPr lang="en-GB" sz="2600" b="1" dirty="0" smtClean="0">
                <a:solidFill>
                  <a:srgbClr val="E9097E"/>
                </a:solidFill>
              </a:rPr>
              <a:t>age</a:t>
            </a:r>
            <a:r>
              <a:rPr lang="en-GB" sz="2600" dirty="0" smtClean="0"/>
              <a:t> (p&lt;0.05) </a:t>
            </a:r>
            <a:endParaRPr lang="sk-SK" sz="2600" dirty="0" smtClean="0"/>
          </a:p>
          <a:p>
            <a:pPr lvl="1"/>
            <a:r>
              <a:rPr lang="en-GB" sz="2600" dirty="0" smtClean="0"/>
              <a:t>increasing </a:t>
            </a:r>
            <a:r>
              <a:rPr lang="en-GB" sz="2600" b="1" dirty="0" smtClean="0">
                <a:solidFill>
                  <a:srgbClr val="E9097E"/>
                </a:solidFill>
              </a:rPr>
              <a:t>proteinuria</a:t>
            </a:r>
            <a:r>
              <a:rPr lang="en-GB" sz="2600" b="1" dirty="0" smtClean="0"/>
              <a:t> </a:t>
            </a:r>
            <a:r>
              <a:rPr lang="en-GB" sz="2600" dirty="0" smtClean="0"/>
              <a:t>(p&lt;0.001)</a:t>
            </a:r>
            <a:endParaRPr lang="sk-SK" sz="2600" dirty="0" smtClean="0"/>
          </a:p>
          <a:p>
            <a:pPr lvl="1"/>
            <a:endParaRPr lang="sk-SK" dirty="0" smtClean="0"/>
          </a:p>
          <a:p>
            <a:r>
              <a:rPr lang="en-GB" sz="2800" dirty="0" smtClean="0"/>
              <a:t>There was no relationship between DM or serum uric acid and the number of drugs needed. </a:t>
            </a:r>
            <a:endParaRPr lang="sk-SK" sz="2800" dirty="0" smtClean="0"/>
          </a:p>
          <a:p>
            <a:endParaRPr lang="sk-SK" sz="2800" dirty="0" smtClean="0"/>
          </a:p>
          <a:p>
            <a:endParaRPr lang="sk-SK" sz="2800" dirty="0"/>
          </a:p>
        </p:txBody>
      </p:sp>
      <p:sp>
        <p:nvSpPr>
          <p:cNvPr id="4" name="Obdĺžnik 3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dirty="0" smtClean="0"/>
              <a:t>				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Treatment of hypertension in pregnancy</a:t>
            </a:r>
            <a:endParaRPr lang="sk-SK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867524"/>
          </a:xfrm>
        </p:spPr>
        <p:txBody>
          <a:bodyPr>
            <a:normAutofit/>
          </a:bodyPr>
          <a:lstStyle/>
          <a:p>
            <a:r>
              <a:rPr lang="sk-SK" dirty="0" err="1" smtClean="0">
                <a:solidFill>
                  <a:srgbClr val="60A626"/>
                </a:solidFill>
                <a:latin typeface="+mn-lt"/>
              </a:rPr>
              <a:t>Conclusions</a:t>
            </a:r>
            <a:endParaRPr lang="sk-SK" dirty="0">
              <a:solidFill>
                <a:srgbClr val="60A626"/>
              </a:solidFill>
              <a:latin typeface="+mn-lt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85804" y="2143116"/>
            <a:ext cx="8229600" cy="4214842"/>
          </a:xfrm>
        </p:spPr>
        <p:txBody>
          <a:bodyPr>
            <a:normAutofit/>
          </a:bodyPr>
          <a:lstStyle/>
          <a:p>
            <a:r>
              <a:rPr lang="sk-SK" sz="2800" dirty="0" smtClean="0"/>
              <a:t>Most </a:t>
            </a:r>
            <a:r>
              <a:rPr lang="sk-SK" sz="2800" dirty="0" err="1" smtClean="0"/>
              <a:t>pts</a:t>
            </a:r>
            <a:r>
              <a:rPr lang="sk-SK" sz="2800" dirty="0" smtClean="0"/>
              <a:t> </a:t>
            </a:r>
            <a:r>
              <a:rPr lang="sk-SK" sz="2800" dirty="0" err="1" smtClean="0"/>
              <a:t>were</a:t>
            </a:r>
            <a:r>
              <a:rPr lang="sk-SK" sz="2800" dirty="0" smtClean="0"/>
              <a:t> </a:t>
            </a:r>
            <a:r>
              <a:rPr lang="sk-SK" sz="2800" dirty="0" err="1" smtClean="0"/>
              <a:t>concomitantly</a:t>
            </a:r>
            <a:r>
              <a:rPr lang="sk-SK" sz="2800" dirty="0" smtClean="0"/>
              <a:t>  </a:t>
            </a:r>
            <a:r>
              <a:rPr lang="sk-SK" sz="2800" dirty="0" err="1" smtClean="0"/>
              <a:t>treated</a:t>
            </a:r>
            <a:r>
              <a:rPr lang="sk-SK" sz="2800" dirty="0" smtClean="0"/>
              <a:t> </a:t>
            </a:r>
            <a:r>
              <a:rPr lang="sk-SK" sz="2800" dirty="0" err="1" smtClean="0"/>
              <a:t>with</a:t>
            </a:r>
            <a:endParaRPr lang="sk-SK" sz="2800" dirty="0" smtClean="0"/>
          </a:p>
          <a:p>
            <a:pPr lvl="2">
              <a:buNone/>
            </a:pPr>
            <a:r>
              <a:rPr lang="sk-SK" sz="2800" b="1" dirty="0" smtClean="0">
                <a:solidFill>
                  <a:srgbClr val="E9097E"/>
                </a:solidFill>
              </a:rPr>
              <a:t>2 </a:t>
            </a:r>
            <a:r>
              <a:rPr lang="sk-SK" sz="2800" b="1" dirty="0" err="1" smtClean="0">
                <a:solidFill>
                  <a:srgbClr val="E9097E"/>
                </a:solidFill>
              </a:rPr>
              <a:t>antihypertensives</a:t>
            </a:r>
            <a:r>
              <a:rPr lang="sk-SK" sz="2800" dirty="0" smtClean="0">
                <a:solidFill>
                  <a:srgbClr val="E9097E"/>
                </a:solidFill>
              </a:rPr>
              <a:t>.</a:t>
            </a:r>
          </a:p>
          <a:p>
            <a:pPr lvl="2">
              <a:buNone/>
            </a:pPr>
            <a:endParaRPr lang="sk-SK" sz="2600" b="1" dirty="0" smtClean="0"/>
          </a:p>
          <a:p>
            <a:r>
              <a:rPr lang="en-GB" sz="2800" b="1" dirty="0" smtClean="0">
                <a:solidFill>
                  <a:srgbClr val="E9097E"/>
                </a:solidFill>
              </a:rPr>
              <a:t>Methyldopa</a:t>
            </a:r>
            <a:r>
              <a:rPr lang="en-GB" sz="2800" dirty="0" smtClean="0">
                <a:solidFill>
                  <a:srgbClr val="E9097E"/>
                </a:solidFill>
              </a:rPr>
              <a:t>, </a:t>
            </a:r>
            <a:r>
              <a:rPr lang="en-GB" sz="2800" b="1" dirty="0" err="1" smtClean="0">
                <a:solidFill>
                  <a:srgbClr val="E9097E"/>
                </a:solidFill>
              </a:rPr>
              <a:t>isradipine</a:t>
            </a:r>
            <a:r>
              <a:rPr lang="en-GB" sz="2800" dirty="0" smtClean="0">
                <a:solidFill>
                  <a:srgbClr val="E9097E"/>
                </a:solidFill>
              </a:rPr>
              <a:t> </a:t>
            </a:r>
            <a:r>
              <a:rPr lang="en-GB" sz="2800" dirty="0" smtClean="0"/>
              <a:t>and </a:t>
            </a:r>
            <a:r>
              <a:rPr lang="en-GB" sz="2800" b="1" dirty="0" err="1" smtClean="0">
                <a:solidFill>
                  <a:srgbClr val="E9097E"/>
                </a:solidFill>
              </a:rPr>
              <a:t>urapidil</a:t>
            </a:r>
            <a:r>
              <a:rPr lang="en-GB" sz="2800" b="1" dirty="0" smtClean="0"/>
              <a:t> </a:t>
            </a:r>
            <a:r>
              <a:rPr lang="en-GB" sz="2800" dirty="0" smtClean="0"/>
              <a:t>were the most frequently used drugs.</a:t>
            </a:r>
            <a:endParaRPr lang="sk-SK" sz="2800" dirty="0" smtClean="0"/>
          </a:p>
          <a:p>
            <a:endParaRPr lang="sk-SK" sz="2800" dirty="0" smtClean="0"/>
          </a:p>
          <a:p>
            <a:r>
              <a:rPr lang="en-GB" sz="2800" dirty="0" smtClean="0"/>
              <a:t>Treatment was consistent with current ESH/ESC guidelines, except for </a:t>
            </a:r>
            <a:r>
              <a:rPr lang="en-GB" sz="2800" dirty="0" err="1" smtClean="0"/>
              <a:t>urapidil</a:t>
            </a:r>
            <a:r>
              <a:rPr lang="en-GB" sz="2800" dirty="0" smtClean="0"/>
              <a:t>.</a:t>
            </a:r>
            <a:endParaRPr lang="sk-SK" sz="2800" dirty="0" smtClean="0"/>
          </a:p>
          <a:p>
            <a:pPr lvl="2">
              <a:buNone/>
            </a:pPr>
            <a:endParaRPr lang="sk-SK" sz="2600" b="1" dirty="0" smtClean="0"/>
          </a:p>
        </p:txBody>
      </p:sp>
      <p:sp>
        <p:nvSpPr>
          <p:cNvPr id="4" name="Obdĺžnik 3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dirty="0" smtClean="0"/>
              <a:t>				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Treatment of hypertension in pregnancy</a:t>
            </a:r>
            <a:endParaRPr lang="sk-SK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93"/>
            <a:ext cx="9358346" cy="7017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BlokTextu 2"/>
          <p:cNvSpPr txBox="1"/>
          <p:nvPr/>
        </p:nvSpPr>
        <p:spPr>
          <a:xfrm>
            <a:off x="4500562" y="6286520"/>
            <a:ext cx="4643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St. Cyril and Methodius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en-GB" dirty="0" smtClean="0">
                <a:solidFill>
                  <a:schemeClr val="bg1"/>
                </a:solidFill>
              </a:rPr>
              <a:t>Hospital</a:t>
            </a:r>
            <a:r>
              <a:rPr lang="sk-SK" dirty="0" smtClean="0">
                <a:solidFill>
                  <a:schemeClr val="bg1"/>
                </a:solidFill>
              </a:rPr>
              <a:t>, Bratislava</a:t>
            </a:r>
            <a:endParaRPr lang="sk-SK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4" y="0"/>
            <a:ext cx="91312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845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bg1">
                <a:shade val="90000"/>
                <a:satMod val="150000"/>
              </a:schemeClr>
              <a:schemeClr val="bg1">
                <a:tint val="88000"/>
                <a:satMod val="150000"/>
              </a:schemeClr>
            </a:duotone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/>
          <a:lstStyle/>
          <a:p>
            <a:r>
              <a:rPr lang="sk-SK" dirty="0" err="1" smtClean="0">
                <a:solidFill>
                  <a:srgbClr val="60A626"/>
                </a:solidFill>
                <a:latin typeface="+mn-lt"/>
              </a:rPr>
              <a:t>Aims</a:t>
            </a:r>
            <a:endParaRPr lang="sk-SK" dirty="0">
              <a:solidFill>
                <a:srgbClr val="60A626"/>
              </a:solidFill>
              <a:latin typeface="+mn-lt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190" y="1643050"/>
            <a:ext cx="8572528" cy="5214950"/>
          </a:xfrm>
        </p:spPr>
        <p:txBody>
          <a:bodyPr>
            <a:normAutofit fontScale="92500" lnSpcReduction="10000"/>
          </a:bodyPr>
          <a:lstStyle/>
          <a:p>
            <a:r>
              <a:rPr lang="en-GB" sz="2800" dirty="0" smtClean="0"/>
              <a:t>To evaluate the treatment </a:t>
            </a:r>
            <a:r>
              <a:rPr lang="sk-SK" sz="2800" dirty="0" smtClean="0"/>
              <a:t> </a:t>
            </a:r>
            <a:r>
              <a:rPr lang="en-GB" sz="2800" dirty="0" smtClean="0"/>
              <a:t>in women with hypertension in pregnancy </a:t>
            </a:r>
            <a:endParaRPr lang="sk-SK" sz="2800" dirty="0" smtClean="0"/>
          </a:p>
          <a:p>
            <a:endParaRPr lang="sk-SK" sz="2800" dirty="0" smtClean="0"/>
          </a:p>
          <a:p>
            <a:r>
              <a:rPr lang="sk-SK" sz="2800" dirty="0" smtClean="0"/>
              <a:t>To </a:t>
            </a:r>
            <a:r>
              <a:rPr lang="sk-SK" sz="2800" dirty="0" err="1" smtClean="0"/>
              <a:t>evaluate</a:t>
            </a:r>
            <a:r>
              <a:rPr lang="sk-SK" sz="2800" dirty="0" smtClean="0"/>
              <a:t> </a:t>
            </a:r>
            <a:r>
              <a:rPr lang="en-GB" sz="2800" dirty="0" smtClean="0"/>
              <a:t>the relationship between </a:t>
            </a:r>
            <a:endParaRPr lang="sk-SK" sz="2800" dirty="0" smtClean="0"/>
          </a:p>
          <a:p>
            <a:pPr lvl="1"/>
            <a:endParaRPr lang="sk-SK" sz="1100" dirty="0" smtClean="0"/>
          </a:p>
          <a:p>
            <a:pPr lvl="2">
              <a:buNone/>
            </a:pPr>
            <a:r>
              <a:rPr lang="en-GB" sz="2800" b="1" dirty="0" smtClean="0">
                <a:solidFill>
                  <a:srgbClr val="60A626"/>
                </a:solidFill>
              </a:rPr>
              <a:t>studied parameters </a:t>
            </a:r>
            <a:endParaRPr lang="sk-SK" sz="2800" b="1" dirty="0" smtClean="0">
              <a:solidFill>
                <a:srgbClr val="60A626"/>
              </a:solidFill>
            </a:endParaRPr>
          </a:p>
          <a:p>
            <a:pPr lvl="2">
              <a:buNone/>
            </a:pPr>
            <a:endParaRPr lang="sk-SK" sz="1100" dirty="0" smtClean="0"/>
          </a:p>
          <a:p>
            <a:pPr lvl="4"/>
            <a:r>
              <a:rPr lang="en-GB" sz="2600" dirty="0" smtClean="0"/>
              <a:t>age </a:t>
            </a:r>
            <a:endParaRPr lang="sk-SK" sz="2600" dirty="0" smtClean="0"/>
          </a:p>
          <a:p>
            <a:pPr lvl="4"/>
            <a:r>
              <a:rPr lang="en-GB" sz="2600" dirty="0" smtClean="0"/>
              <a:t>DM</a:t>
            </a:r>
            <a:endParaRPr lang="sk-SK" sz="2600" dirty="0" smtClean="0"/>
          </a:p>
          <a:p>
            <a:pPr lvl="4"/>
            <a:r>
              <a:rPr lang="en-GB" sz="2600" dirty="0" smtClean="0"/>
              <a:t>quantitative proteinuria</a:t>
            </a:r>
            <a:endParaRPr lang="sk-SK" sz="2600" dirty="0" smtClean="0"/>
          </a:p>
          <a:p>
            <a:pPr lvl="4"/>
            <a:r>
              <a:rPr lang="en-GB" sz="2600" dirty="0" smtClean="0"/>
              <a:t>serum uric </a:t>
            </a:r>
            <a:r>
              <a:rPr lang="sk-SK" sz="2600" dirty="0" smtClean="0"/>
              <a:t> </a:t>
            </a:r>
            <a:r>
              <a:rPr lang="en-GB" sz="2600" dirty="0" err="1" smtClean="0"/>
              <a:t>aci</a:t>
            </a:r>
            <a:r>
              <a:rPr lang="sk-SK" sz="2600" dirty="0" smtClean="0"/>
              <a:t>d</a:t>
            </a:r>
          </a:p>
          <a:p>
            <a:pPr>
              <a:buNone/>
            </a:pPr>
            <a:r>
              <a:rPr lang="sk-SK" dirty="0" smtClean="0"/>
              <a:t>						</a:t>
            </a:r>
            <a:r>
              <a:rPr lang="en-GB" dirty="0" smtClean="0"/>
              <a:t> 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		</a:t>
            </a:r>
            <a:r>
              <a:rPr lang="en-GB" sz="2800" dirty="0" smtClean="0"/>
              <a:t>and the</a:t>
            </a:r>
            <a:r>
              <a:rPr lang="en-GB" sz="2800" b="1" dirty="0" smtClean="0"/>
              <a:t> </a:t>
            </a:r>
            <a:r>
              <a:rPr lang="en-GB" sz="2800" b="1" dirty="0" smtClean="0">
                <a:solidFill>
                  <a:srgbClr val="60A626"/>
                </a:solidFill>
              </a:rPr>
              <a:t>treatment</a:t>
            </a:r>
            <a:r>
              <a:rPr lang="en-GB" sz="28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</p:txBody>
      </p:sp>
      <p:sp>
        <p:nvSpPr>
          <p:cNvPr id="4" name="Obdĺžnik 3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dirty="0" smtClean="0">
                <a:solidFill>
                  <a:schemeClr val="accent2">
                    <a:lumMod val="75000"/>
                  </a:schemeClr>
                </a:solidFill>
              </a:rPr>
              <a:t>				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Treatment of hypertension in pregnancy</a:t>
            </a:r>
            <a:endParaRPr lang="sk-SK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60A626"/>
                </a:solidFill>
                <a:latin typeface="+mn-lt"/>
              </a:rPr>
              <a:t>Patients and methods</a:t>
            </a:r>
            <a:endParaRPr lang="sk-SK" dirty="0">
              <a:solidFill>
                <a:srgbClr val="60A626"/>
              </a:solidFill>
              <a:latin typeface="+mn-lt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935480"/>
            <a:ext cx="8686800" cy="4389120"/>
          </a:xfrm>
        </p:spPr>
        <p:txBody>
          <a:bodyPr>
            <a:normAutofit/>
          </a:bodyPr>
          <a:lstStyle/>
          <a:p>
            <a:r>
              <a:rPr lang="sk-SK" dirty="0" err="1" smtClean="0"/>
              <a:t>June</a:t>
            </a:r>
            <a:r>
              <a:rPr lang="sk-SK" dirty="0" smtClean="0"/>
              <a:t> 2011 – </a:t>
            </a:r>
            <a:r>
              <a:rPr lang="sk-SK" dirty="0" err="1" smtClean="0"/>
              <a:t>June</a:t>
            </a:r>
            <a:r>
              <a:rPr lang="sk-SK" dirty="0" smtClean="0"/>
              <a:t> 2015</a:t>
            </a:r>
          </a:p>
          <a:p>
            <a:r>
              <a:rPr lang="en-GB" dirty="0" smtClean="0"/>
              <a:t>St. Cyril and Methodius Hospital</a:t>
            </a:r>
            <a:endParaRPr lang="sk-SK" dirty="0" smtClean="0"/>
          </a:p>
          <a:p>
            <a:r>
              <a:rPr lang="sk-SK" dirty="0" smtClean="0"/>
              <a:t>308 </a:t>
            </a:r>
            <a:r>
              <a:rPr lang="sk-SK" dirty="0" err="1" smtClean="0"/>
              <a:t>pregnant</a:t>
            </a:r>
            <a:r>
              <a:rPr lang="sk-SK" dirty="0" smtClean="0"/>
              <a:t> </a:t>
            </a:r>
            <a:r>
              <a:rPr lang="sk-SK" dirty="0" err="1" smtClean="0"/>
              <a:t>women</a:t>
            </a:r>
            <a:endParaRPr lang="sk-SK" dirty="0" smtClean="0"/>
          </a:p>
          <a:p>
            <a:r>
              <a:rPr lang="sk-SK" dirty="0" smtClean="0"/>
              <a:t>(339 </a:t>
            </a:r>
            <a:r>
              <a:rPr lang="sk-SK" dirty="0" err="1" smtClean="0"/>
              <a:t>fetuses</a:t>
            </a:r>
            <a:r>
              <a:rPr lang="sk-SK" dirty="0" smtClean="0"/>
              <a:t>, 335 </a:t>
            </a:r>
            <a:r>
              <a:rPr lang="sk-SK" dirty="0" err="1" smtClean="0"/>
              <a:t>born</a:t>
            </a:r>
            <a:r>
              <a:rPr lang="sk-SK" dirty="0" smtClean="0"/>
              <a:t> </a:t>
            </a:r>
            <a:r>
              <a:rPr lang="sk-SK" dirty="0" err="1" smtClean="0"/>
              <a:t>alive</a:t>
            </a:r>
            <a:r>
              <a:rPr lang="sk-SK" dirty="0" smtClean="0"/>
              <a:t>, 84% per </a:t>
            </a:r>
            <a:r>
              <a:rPr lang="sk-SK" dirty="0" err="1" smtClean="0"/>
              <a:t>Caesarean</a:t>
            </a:r>
            <a:r>
              <a:rPr lang="sk-SK" dirty="0" smtClean="0"/>
              <a:t> </a:t>
            </a:r>
            <a:r>
              <a:rPr lang="sk-SK" dirty="0" err="1" smtClean="0"/>
              <a:t>section</a:t>
            </a:r>
            <a:r>
              <a:rPr lang="sk-SK" dirty="0" smtClean="0"/>
              <a:t>)</a:t>
            </a:r>
          </a:p>
          <a:p>
            <a:r>
              <a:rPr lang="sk-SK" dirty="0" err="1" smtClean="0"/>
              <a:t>median</a:t>
            </a:r>
            <a:r>
              <a:rPr lang="sk-SK" dirty="0" smtClean="0"/>
              <a:t> </a:t>
            </a:r>
            <a:r>
              <a:rPr lang="sk-SK" dirty="0" err="1" smtClean="0"/>
              <a:t>age</a:t>
            </a:r>
            <a:r>
              <a:rPr lang="sk-SK" dirty="0" smtClean="0"/>
              <a:t> 32 (min 18, max 46) </a:t>
            </a:r>
            <a:r>
              <a:rPr lang="sk-SK" dirty="0" err="1" smtClean="0"/>
              <a:t>years</a:t>
            </a:r>
            <a:endParaRPr lang="sk-SK" dirty="0" smtClean="0"/>
          </a:p>
          <a:p>
            <a:r>
              <a:rPr lang="sk-SK" dirty="0" smtClean="0"/>
              <a:t>16% </a:t>
            </a:r>
            <a:r>
              <a:rPr lang="sk-SK" dirty="0" err="1" smtClean="0"/>
              <a:t>with</a:t>
            </a:r>
            <a:r>
              <a:rPr lang="sk-SK" dirty="0" smtClean="0"/>
              <a:t> DM </a:t>
            </a:r>
          </a:p>
          <a:p>
            <a:r>
              <a:rPr lang="en-GB" dirty="0" smtClean="0"/>
              <a:t>treatment until the day of delivery </a:t>
            </a:r>
            <a:endParaRPr lang="sk-SK" dirty="0" smtClean="0"/>
          </a:p>
          <a:p>
            <a:r>
              <a:rPr lang="sk-SK" dirty="0" smtClean="0"/>
              <a:t>proteinuria and </a:t>
            </a:r>
            <a:r>
              <a:rPr lang="sk-SK" dirty="0" err="1" smtClean="0"/>
              <a:t>uric</a:t>
            </a:r>
            <a:r>
              <a:rPr lang="sk-SK" dirty="0" smtClean="0"/>
              <a:t> </a:t>
            </a:r>
            <a:r>
              <a:rPr lang="sk-SK" dirty="0" err="1" smtClean="0"/>
              <a:t>acid</a:t>
            </a:r>
            <a:r>
              <a:rPr lang="sk-SK" dirty="0" smtClean="0"/>
              <a:t> -</a:t>
            </a:r>
            <a:r>
              <a:rPr lang="en-GB" dirty="0" smtClean="0"/>
              <a:t> the highest ante-partum value </a:t>
            </a:r>
            <a:endParaRPr lang="sk-SK" dirty="0"/>
          </a:p>
        </p:txBody>
      </p:sp>
      <p:sp>
        <p:nvSpPr>
          <p:cNvPr id="4" name="Obdĺžnik 3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dirty="0" smtClean="0">
                <a:solidFill>
                  <a:schemeClr val="accent2">
                    <a:lumMod val="75000"/>
                  </a:schemeClr>
                </a:solidFill>
              </a:rPr>
              <a:t>				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Treatment of hypertension in pregnancy</a:t>
            </a:r>
            <a:endParaRPr lang="sk-SK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/>
          <a:lstStyle/>
          <a:p>
            <a:r>
              <a:rPr lang="sk-SK" dirty="0" smtClean="0">
                <a:solidFill>
                  <a:srgbClr val="60A626"/>
                </a:solidFill>
                <a:latin typeface="+mn-lt"/>
              </a:rPr>
              <a:t>Type </a:t>
            </a:r>
            <a:r>
              <a:rPr lang="sk-SK" dirty="0" err="1" smtClean="0">
                <a:solidFill>
                  <a:srgbClr val="60A626"/>
                </a:solidFill>
                <a:latin typeface="+mn-lt"/>
              </a:rPr>
              <a:t>of</a:t>
            </a:r>
            <a:r>
              <a:rPr lang="sk-SK" dirty="0" smtClean="0">
                <a:solidFill>
                  <a:srgbClr val="60A626"/>
                </a:solidFill>
                <a:latin typeface="+mn-lt"/>
              </a:rPr>
              <a:t> </a:t>
            </a:r>
            <a:r>
              <a:rPr lang="sk-SK" dirty="0" err="1" smtClean="0">
                <a:solidFill>
                  <a:srgbClr val="60A626"/>
                </a:solidFill>
                <a:latin typeface="+mn-lt"/>
              </a:rPr>
              <a:t>hypertension</a:t>
            </a:r>
            <a:endParaRPr lang="sk-SK" dirty="0">
              <a:solidFill>
                <a:srgbClr val="60A626"/>
              </a:solidFill>
              <a:latin typeface="+mn-lt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dirty="0" smtClean="0">
                <a:solidFill>
                  <a:schemeClr val="accent2">
                    <a:lumMod val="75000"/>
                  </a:schemeClr>
                </a:solidFill>
              </a:rPr>
              <a:t>				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Treatment of hypertension in pregnancy</a:t>
            </a:r>
            <a:endParaRPr lang="sk-SK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6" name="Zástupný symbol obsahu 4"/>
          <p:cNvGraphicFramePr>
            <a:graphicFrameLocks/>
          </p:cNvGraphicFramePr>
          <p:nvPr/>
        </p:nvGraphicFramePr>
        <p:xfrm>
          <a:off x="313856" y="1785926"/>
          <a:ext cx="8501122" cy="4675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/>
          <a:lstStyle/>
          <a:p>
            <a:r>
              <a:rPr lang="sk-SK" dirty="0" smtClean="0">
                <a:solidFill>
                  <a:srgbClr val="60A626"/>
                </a:solidFill>
                <a:latin typeface="+mn-lt"/>
              </a:rPr>
              <a:t>Diabetes </a:t>
            </a:r>
            <a:r>
              <a:rPr lang="sk-SK" dirty="0" err="1" smtClean="0">
                <a:solidFill>
                  <a:srgbClr val="60A626"/>
                </a:solidFill>
                <a:latin typeface="+mn-lt"/>
              </a:rPr>
              <a:t>mellitus</a:t>
            </a:r>
            <a:endParaRPr lang="sk-SK" dirty="0">
              <a:solidFill>
                <a:srgbClr val="60A626"/>
              </a:solidFill>
              <a:latin typeface="+mn-lt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dirty="0" smtClean="0">
                <a:solidFill>
                  <a:schemeClr val="accent2">
                    <a:lumMod val="75000"/>
                  </a:schemeClr>
                </a:solidFill>
              </a:rPr>
              <a:t>				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Treatment of hypertension in pregnancy</a:t>
            </a:r>
            <a:endParaRPr lang="sk-SK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5" name="Zástupný symbol obsahu 4"/>
          <p:cNvGraphicFramePr>
            <a:graphicFrameLocks/>
          </p:cNvGraphicFramePr>
          <p:nvPr/>
        </p:nvGraphicFramePr>
        <p:xfrm>
          <a:off x="285720" y="1928802"/>
          <a:ext cx="8501122" cy="4746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/>
          <a:lstStyle/>
          <a:p>
            <a:r>
              <a:rPr lang="sk-SK" dirty="0" smtClean="0">
                <a:solidFill>
                  <a:srgbClr val="60A626"/>
                </a:solidFill>
                <a:latin typeface="+mn-lt"/>
              </a:rPr>
              <a:t>Proteinuria and </a:t>
            </a:r>
            <a:r>
              <a:rPr lang="sk-SK" dirty="0" err="1" smtClean="0">
                <a:solidFill>
                  <a:srgbClr val="60A626"/>
                </a:solidFill>
                <a:latin typeface="+mn-lt"/>
              </a:rPr>
              <a:t>uric</a:t>
            </a:r>
            <a:r>
              <a:rPr lang="sk-SK" dirty="0" smtClean="0">
                <a:solidFill>
                  <a:srgbClr val="60A626"/>
                </a:solidFill>
                <a:latin typeface="+mn-lt"/>
              </a:rPr>
              <a:t> </a:t>
            </a:r>
            <a:r>
              <a:rPr lang="sk-SK" dirty="0" err="1" smtClean="0">
                <a:solidFill>
                  <a:srgbClr val="60A626"/>
                </a:solidFill>
                <a:latin typeface="+mn-lt"/>
              </a:rPr>
              <a:t>acid</a:t>
            </a:r>
            <a:endParaRPr lang="sk-SK" dirty="0">
              <a:solidFill>
                <a:srgbClr val="60A626"/>
              </a:solidFill>
              <a:latin typeface="+mn-lt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0034" y="1857364"/>
            <a:ext cx="8229600" cy="4389120"/>
          </a:xfrm>
        </p:spPr>
        <p:txBody>
          <a:bodyPr>
            <a:normAutofit/>
          </a:bodyPr>
          <a:lstStyle/>
          <a:p>
            <a:r>
              <a:rPr lang="sk-SK" dirty="0" smtClean="0"/>
              <a:t>Proteinuria</a:t>
            </a:r>
          </a:p>
          <a:p>
            <a:pPr lvl="1"/>
            <a:r>
              <a:rPr lang="sk-SK" dirty="0" err="1" smtClean="0"/>
              <a:t>median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E9097E"/>
                </a:solidFill>
              </a:rPr>
              <a:t>580 mg</a:t>
            </a:r>
            <a:r>
              <a:rPr lang="sk-SK" dirty="0" smtClean="0"/>
              <a:t>/24 h</a:t>
            </a:r>
          </a:p>
          <a:p>
            <a:pPr lvl="1"/>
            <a:r>
              <a:rPr lang="sk-SK" dirty="0" smtClean="0"/>
              <a:t>IQR 210-1935 mg/24 h</a:t>
            </a:r>
          </a:p>
          <a:p>
            <a:pPr lvl="1"/>
            <a:r>
              <a:rPr lang="sk-SK" dirty="0" smtClean="0"/>
              <a:t>min </a:t>
            </a:r>
            <a:r>
              <a:rPr lang="en-GB" dirty="0" smtClean="0"/>
              <a:t>0.06</a:t>
            </a:r>
            <a:r>
              <a:rPr lang="sk-SK" dirty="0" smtClean="0"/>
              <a:t> g/24h		max </a:t>
            </a:r>
            <a:r>
              <a:rPr lang="en-GB" b="1" dirty="0" smtClean="0">
                <a:solidFill>
                  <a:srgbClr val="E9097E"/>
                </a:solidFill>
              </a:rPr>
              <a:t>20.04</a:t>
            </a:r>
            <a:r>
              <a:rPr lang="sk-SK" b="1" dirty="0" smtClean="0">
                <a:solidFill>
                  <a:srgbClr val="E9097E"/>
                </a:solidFill>
              </a:rPr>
              <a:t> g</a:t>
            </a:r>
            <a:r>
              <a:rPr lang="sk-SK" dirty="0" smtClean="0"/>
              <a:t>/ 24h</a:t>
            </a:r>
          </a:p>
          <a:p>
            <a:pPr lvl="1"/>
            <a:endParaRPr lang="sk-SK" dirty="0" smtClean="0"/>
          </a:p>
          <a:p>
            <a:r>
              <a:rPr lang="sk-SK" dirty="0" err="1" smtClean="0"/>
              <a:t>Serum</a:t>
            </a:r>
            <a:r>
              <a:rPr lang="sk-SK" dirty="0" smtClean="0"/>
              <a:t> </a:t>
            </a:r>
            <a:r>
              <a:rPr lang="sk-SK" dirty="0" err="1" smtClean="0"/>
              <a:t>uric</a:t>
            </a:r>
            <a:r>
              <a:rPr lang="sk-SK" dirty="0" smtClean="0"/>
              <a:t> </a:t>
            </a:r>
            <a:r>
              <a:rPr lang="sk-SK" dirty="0" err="1" smtClean="0"/>
              <a:t>acid</a:t>
            </a:r>
            <a:endParaRPr lang="sk-SK" dirty="0" smtClean="0"/>
          </a:p>
          <a:p>
            <a:pPr lvl="1"/>
            <a:r>
              <a:rPr lang="sk-SK" dirty="0" err="1" smtClean="0"/>
              <a:t>median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E9097E"/>
                </a:solidFill>
              </a:rPr>
              <a:t>344.2</a:t>
            </a:r>
            <a:r>
              <a:rPr lang="sk-SK" dirty="0" smtClean="0">
                <a:solidFill>
                  <a:srgbClr val="E9097E"/>
                </a:solidFill>
              </a:rPr>
              <a:t> </a:t>
            </a:r>
            <a:r>
              <a:rPr lang="sk-SK" dirty="0" smtClean="0"/>
              <a:t>µmol/l 		(ULN 340 µmol/l) </a:t>
            </a:r>
          </a:p>
          <a:p>
            <a:pPr lvl="1"/>
            <a:r>
              <a:rPr lang="sk-SK" dirty="0" smtClean="0"/>
              <a:t>IQR 288.8-401.85 µmol/l</a:t>
            </a:r>
          </a:p>
          <a:p>
            <a:pPr lvl="1"/>
            <a:r>
              <a:rPr lang="sk-SK" dirty="0" smtClean="0"/>
              <a:t>min </a:t>
            </a:r>
            <a:r>
              <a:rPr lang="en-GB" dirty="0" smtClean="0"/>
              <a:t>194</a:t>
            </a:r>
            <a:r>
              <a:rPr lang="sk-SK" dirty="0" smtClean="0"/>
              <a:t> µmol/l		max</a:t>
            </a:r>
            <a:r>
              <a:rPr lang="sk-SK" b="1" dirty="0" smtClean="0"/>
              <a:t> </a:t>
            </a:r>
            <a:r>
              <a:rPr lang="en-GB" b="1" dirty="0" smtClean="0">
                <a:solidFill>
                  <a:srgbClr val="E9097E"/>
                </a:solidFill>
              </a:rPr>
              <a:t>633</a:t>
            </a:r>
            <a:r>
              <a:rPr lang="sk-SK" b="1" dirty="0" smtClean="0"/>
              <a:t> </a:t>
            </a:r>
            <a:r>
              <a:rPr lang="sk-SK" dirty="0" smtClean="0"/>
              <a:t>µmol/l</a:t>
            </a:r>
          </a:p>
        </p:txBody>
      </p:sp>
      <p:sp>
        <p:nvSpPr>
          <p:cNvPr id="4" name="Obdĺžnik 3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dirty="0" smtClean="0">
                <a:solidFill>
                  <a:schemeClr val="accent2">
                    <a:lumMod val="75000"/>
                  </a:schemeClr>
                </a:solidFill>
              </a:rPr>
              <a:t>				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Treatment of hypertension in pregnancy</a:t>
            </a:r>
            <a:endParaRPr lang="sk-SK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1010400"/>
          </a:xfrm>
        </p:spPr>
        <p:txBody>
          <a:bodyPr>
            <a:normAutofit/>
          </a:bodyPr>
          <a:lstStyle/>
          <a:p>
            <a:r>
              <a:rPr lang="sk-SK" dirty="0" err="1" smtClean="0">
                <a:solidFill>
                  <a:srgbClr val="60A626"/>
                </a:solidFill>
                <a:latin typeface="+mn-lt"/>
              </a:rPr>
              <a:t>Number</a:t>
            </a:r>
            <a:r>
              <a:rPr lang="sk-SK" dirty="0" smtClean="0">
                <a:solidFill>
                  <a:srgbClr val="60A626"/>
                </a:solidFill>
                <a:latin typeface="+mn-lt"/>
              </a:rPr>
              <a:t> </a:t>
            </a:r>
            <a:r>
              <a:rPr lang="sk-SK" dirty="0" err="1" smtClean="0">
                <a:solidFill>
                  <a:srgbClr val="60A626"/>
                </a:solidFill>
                <a:latin typeface="+mn-lt"/>
              </a:rPr>
              <a:t>of</a:t>
            </a:r>
            <a:r>
              <a:rPr lang="sk-SK" dirty="0" smtClean="0">
                <a:solidFill>
                  <a:srgbClr val="60A626"/>
                </a:solidFill>
                <a:latin typeface="+mn-lt"/>
              </a:rPr>
              <a:t> </a:t>
            </a:r>
            <a:r>
              <a:rPr lang="sk-SK" dirty="0" err="1" smtClean="0">
                <a:solidFill>
                  <a:srgbClr val="60A626"/>
                </a:solidFill>
                <a:latin typeface="+mn-lt"/>
              </a:rPr>
              <a:t>antihypertensives</a:t>
            </a:r>
            <a:r>
              <a:rPr lang="sk-SK" dirty="0" smtClean="0">
                <a:solidFill>
                  <a:srgbClr val="60A626"/>
                </a:solidFill>
                <a:latin typeface="+mn-lt"/>
              </a:rPr>
              <a:t> </a:t>
            </a:r>
            <a:endParaRPr lang="sk-SK" dirty="0">
              <a:solidFill>
                <a:srgbClr val="60A626"/>
              </a:solidFill>
              <a:latin typeface="+mn-lt"/>
            </a:endParaRPr>
          </a:p>
        </p:txBody>
      </p:sp>
      <p:graphicFrame>
        <p:nvGraphicFramePr>
          <p:cNvPr id="5" name="Zástupný symbol obsahu 4"/>
          <p:cNvGraphicFramePr>
            <a:graphicFrameLocks noGrp="1"/>
          </p:cNvGraphicFramePr>
          <p:nvPr>
            <p:ph idx="1"/>
          </p:nvPr>
        </p:nvGraphicFramePr>
        <p:xfrm>
          <a:off x="467544" y="2276872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Obdĺžnik 3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dirty="0" smtClean="0"/>
              <a:t>				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Treatment of hypertension in pregnancy</a:t>
            </a:r>
            <a:endParaRPr lang="sk-SK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1143000"/>
          </a:xfrm>
        </p:spPr>
        <p:txBody>
          <a:bodyPr>
            <a:normAutofit/>
          </a:bodyPr>
          <a:lstStyle/>
          <a:p>
            <a:r>
              <a:rPr lang="sk-SK" dirty="0" err="1" smtClean="0">
                <a:solidFill>
                  <a:srgbClr val="60A626"/>
                </a:solidFill>
                <a:latin typeface="+mn-lt"/>
              </a:rPr>
              <a:t>Types</a:t>
            </a:r>
            <a:r>
              <a:rPr lang="sk-SK" dirty="0" smtClean="0">
                <a:solidFill>
                  <a:srgbClr val="60A626"/>
                </a:solidFill>
                <a:latin typeface="+mn-lt"/>
              </a:rPr>
              <a:t> </a:t>
            </a:r>
            <a:r>
              <a:rPr lang="sk-SK" dirty="0" err="1" smtClean="0">
                <a:solidFill>
                  <a:srgbClr val="60A626"/>
                </a:solidFill>
                <a:latin typeface="+mn-lt"/>
              </a:rPr>
              <a:t>of</a:t>
            </a:r>
            <a:r>
              <a:rPr lang="sk-SK" dirty="0" smtClean="0">
                <a:solidFill>
                  <a:srgbClr val="60A626"/>
                </a:solidFill>
                <a:latin typeface="+mn-lt"/>
              </a:rPr>
              <a:t> </a:t>
            </a:r>
            <a:r>
              <a:rPr lang="sk-SK" dirty="0" err="1" smtClean="0">
                <a:solidFill>
                  <a:srgbClr val="60A626"/>
                </a:solidFill>
                <a:latin typeface="+mn-lt"/>
              </a:rPr>
              <a:t>antihypertensives</a:t>
            </a:r>
            <a:endParaRPr lang="sk-SK" dirty="0">
              <a:solidFill>
                <a:srgbClr val="60A626"/>
              </a:solidFill>
              <a:latin typeface="+mn-lt"/>
            </a:endParaRPr>
          </a:p>
        </p:txBody>
      </p:sp>
      <p:graphicFrame>
        <p:nvGraphicFramePr>
          <p:cNvPr id="6" name="Zástupný symbol obsahu 5"/>
          <p:cNvGraphicFramePr>
            <a:graphicFrameLocks noGrp="1"/>
          </p:cNvGraphicFramePr>
          <p:nvPr>
            <p:ph idx="1"/>
          </p:nvPr>
        </p:nvGraphicFramePr>
        <p:xfrm>
          <a:off x="428596" y="2071678"/>
          <a:ext cx="8229600" cy="4786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Obdĺžnik 3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dirty="0" smtClean="0"/>
              <a:t>			</a:t>
            </a:r>
            <a:r>
              <a:rPr lang="en-GB" sz="2400" dirty="0" smtClean="0"/>
              <a:t> </a:t>
            </a:r>
            <a:r>
              <a:rPr lang="sk-SK" sz="2400" dirty="0" smtClean="0"/>
              <a:t>	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Treatment of hypertension in pregnancy</a:t>
            </a:r>
            <a:endParaRPr lang="sk-SK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XXX. kongres SHS, Tále, marec 2015&amp;quot;&quot;/&gt;&lt;property id=&quot;20307&quot; value=&quot;258&quot;/&gt;&lt;/object&gt;&lt;object type=&quot;3&quot; unique_id=&quot;10005&quot;&gt;&lt;property id=&quot;20148&quot; value=&quot;5&quot;/&gt;&lt;property id=&quot;20300&quot; value=&quot;Slide 2 - &amp;quot;Ciele&amp;quot;&quot;/&gt;&lt;property id=&quot;20307&quot; value=&quot;260&quot;/&gt;&lt;/object&gt;&lt;object type=&quot;3&quot; unique_id=&quot;10006&quot;&gt;&lt;property id=&quot;20148&quot; value=&quot;5&quot;/&gt;&lt;property id=&quot;20300&quot; value=&quot;Slide 9&quot;/&gt;&lt;property id=&quot;20307&quot; value=&quot;259&quot;/&gt;&lt;/object&gt;&lt;object type=&quot;3&quot; unique_id=&quot;10067&quot;&gt;&lt;property id=&quot;20148&quot; value=&quot;5&quot;/&gt;&lt;property id=&quot;20300&quot; value=&quot;Slide 3 - &amp;quot;Charakteristika súboru&amp;quot;&quot;/&gt;&lt;property id=&quot;20307&quot; value=&quot;261&quot;/&gt;&lt;/object&gt;&lt;object type=&quot;3&quot; unique_id=&quot;10068&quot;&gt;&lt;property id=&quot;20148&quot; value=&quot;5&quot;/&gt;&lt;property id=&quot;20300&quot; value=&quot;Slide 4 - &amp;quot;Výsledky&amp;quot;&quot;/&gt;&lt;property id=&quot;20307&quot; value=&quot;262&quot;/&gt;&lt;/object&gt;&lt;object type=&quot;3&quot; unique_id=&quot;10097&quot;&gt;&lt;property id=&quot;20148&quot; value=&quot;5&quot;/&gt;&lt;property id=&quot;20300&quot; value=&quot;Slide 5 - &amp;quot;Počet užívaných antihypertenzív&amp;quot;&quot;/&gt;&lt;property id=&quot;20307&quot; value=&quot;263&quot;/&gt;&lt;/object&gt;&lt;object type=&quot;3&quot; unique_id=&quot;10182&quot;&gt;&lt;property id=&quot;20148&quot; value=&quot;5&quot;/&gt;&lt;property id=&quot;20300&quot; value=&quot;Slide 6 - &amp;quot;Zastúpenie antihypertenzív&amp;quot;&quot;/&gt;&lt;property id=&quot;20307&quot; value=&quot;265&quot;/&gt;&lt;/object&gt;&lt;object type=&quot;3&quot; unique_id=&quot;10249&quot;&gt;&lt;property id=&quot;20148&quot; value=&quot;5&quot;/&gt;&lt;property id=&quot;20300&quot; value=&quot;Slide 7 - &amp;quot;Dávky antihypertenzív&amp;quot;&quot;/&gt;&lt;property id=&quot;20307&quot; value=&quot;266&quot;/&gt;&lt;/object&gt;&lt;object type=&quot;3&quot; unique_id=&quot;10340&quot;&gt;&lt;property id=&quot;20148&quot; value=&quot;5&quot;/&gt;&lt;property id=&quot;20300&quot; value=&quot;Slide 8 - &amp;quot;Výsledky&amp;quot;&quot;/&gt;&lt;property id=&quot;20307&quot; value=&quot;267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21300</TotalTime>
  <Words>327</Words>
  <Application>Microsoft Office PowerPoint</Application>
  <PresentationFormat>On-screen Show (4:3)</PresentationFormat>
  <Paragraphs>122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Tok</vt:lpstr>
      <vt:lpstr>PowerPoint Presentation</vt:lpstr>
      <vt:lpstr>PowerPoint Presentation</vt:lpstr>
      <vt:lpstr>Aims</vt:lpstr>
      <vt:lpstr>Patients and methods</vt:lpstr>
      <vt:lpstr>Type of hypertension</vt:lpstr>
      <vt:lpstr>Diabetes mellitus</vt:lpstr>
      <vt:lpstr>Proteinuria and uric acid</vt:lpstr>
      <vt:lpstr>Number of antihypertensives </vt:lpstr>
      <vt:lpstr>Types of antihypertensives</vt:lpstr>
      <vt:lpstr>Types of antihypertensives</vt:lpstr>
      <vt:lpstr>Doses of antihypertensives</vt:lpstr>
      <vt:lpstr>Conclusions</vt:lpstr>
      <vt:lpstr>Conclusions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JK</dc:creator>
  <cp:lastModifiedBy>PIT</cp:lastModifiedBy>
  <cp:revision>299</cp:revision>
  <dcterms:created xsi:type="dcterms:W3CDTF">2015-02-20T10:06:32Z</dcterms:created>
  <dcterms:modified xsi:type="dcterms:W3CDTF">2016-05-17T13:18:25Z</dcterms:modified>
</cp:coreProperties>
</file>