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71" r:id="rId2"/>
    <p:sldId id="562" r:id="rId3"/>
    <p:sldId id="489" r:id="rId4"/>
    <p:sldId id="535" r:id="rId5"/>
    <p:sldId id="493" r:id="rId6"/>
    <p:sldId id="446" r:id="rId7"/>
    <p:sldId id="547" r:id="rId8"/>
    <p:sldId id="548" r:id="rId9"/>
    <p:sldId id="549" r:id="rId10"/>
    <p:sldId id="550" r:id="rId11"/>
    <p:sldId id="499" r:id="rId12"/>
    <p:sldId id="551" r:id="rId13"/>
    <p:sldId id="552" r:id="rId14"/>
    <p:sldId id="553" r:id="rId15"/>
    <p:sldId id="555" r:id="rId16"/>
    <p:sldId id="447" r:id="rId17"/>
    <p:sldId id="558" r:id="rId18"/>
    <p:sldId id="559" r:id="rId19"/>
    <p:sldId id="560" r:id="rId20"/>
    <p:sldId id="494" r:id="rId21"/>
    <p:sldId id="561" r:id="rId22"/>
    <p:sldId id="533" r:id="rId23"/>
    <p:sldId id="506" r:id="rId24"/>
  </p:sldIdLst>
  <p:sldSz cx="9144000" cy="6858000" type="screen4x3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D8D8"/>
    <a:srgbClr val="EFD5D5"/>
    <a:srgbClr val="EFDDD5"/>
    <a:srgbClr val="F0E0E0"/>
    <a:srgbClr val="FFCCFF"/>
    <a:srgbClr val="FF99CC"/>
    <a:srgbClr val="99CCFF"/>
    <a:srgbClr val="EB3143"/>
    <a:srgbClr val="0000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0419" autoAdjust="0"/>
    <p:restoredTop sz="94660"/>
  </p:normalViewPr>
  <p:slideViewPr>
    <p:cSldViewPr>
      <p:cViewPr varScale="1">
        <p:scale>
          <a:sx n="73" d="100"/>
          <a:sy n="73" d="100"/>
        </p:scale>
        <p:origin x="14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964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List_aplikace_Microsoft_Excel8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3"/>
              <c:layout>
                <c:manualLayout>
                  <c:x val="0"/>
                  <c:y val="5.2080684873308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81-49FF-AAF8-B6340B88B596}"/>
                </c:ext>
              </c:extLst>
            </c:dLbl>
            <c:dLbl>
              <c:idx val="5"/>
              <c:layout>
                <c:manualLayout>
                  <c:x val="-6.7414990758307173E-3"/>
                  <c:y val="-2.6040342436654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81-49FF-AAF8-B6340B88B596}"/>
                </c:ext>
              </c:extLst>
            </c:dLbl>
            <c:dLbl>
              <c:idx val="6"/>
              <c:layout>
                <c:manualLayout>
                  <c:x val="-6.7414990758307173E-3"/>
                  <c:y val="-5.20806848733086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81-49FF-AAF8-B6340B88B59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List1!$A$2:$A$9</c:f>
              <c:strCache>
                <c:ptCount val="8"/>
                <c:pt idx="0">
                  <c:v>≤ 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  <c:pt idx="5">
                  <c:v>71-80</c:v>
                </c:pt>
                <c:pt idx="6">
                  <c:v>81-90</c:v>
                </c:pt>
                <c:pt idx="7">
                  <c:v>&gt; 90</c:v>
                </c:pt>
              </c:strCache>
            </c:strRef>
          </c:cat>
          <c:val>
            <c:numRef>
              <c:f>List1!$B$2:$B$9</c:f>
              <c:numCache>
                <c:formatCode>General</c:formatCode>
                <c:ptCount val="8"/>
                <c:pt idx="0">
                  <c:v>1.0123734533183353</c:v>
                </c:pt>
                <c:pt idx="1">
                  <c:v>4.4994375703037122</c:v>
                </c:pt>
                <c:pt idx="2">
                  <c:v>8.8863892013498322</c:v>
                </c:pt>
                <c:pt idx="3">
                  <c:v>20.809898762654669</c:v>
                </c:pt>
                <c:pt idx="4">
                  <c:v>36.445444319460066</c:v>
                </c:pt>
                <c:pt idx="5">
                  <c:v>22.947131608548933</c:v>
                </c:pt>
                <c:pt idx="6">
                  <c:v>5.2868391451068613</c:v>
                </c:pt>
                <c:pt idx="7">
                  <c:v>0.11248593925759282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81-49FF-AAF8-B6340B88B596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"/>
              <c:layout>
                <c:manualLayout>
                  <c:x val="-3.3707495379153895E-3"/>
                  <c:y val="2.0832273949323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E81-49FF-AAF8-B6340B88B596}"/>
                </c:ext>
              </c:extLst>
            </c:dLbl>
            <c:dLbl>
              <c:idx val="3"/>
              <c:layout>
                <c:manualLayout>
                  <c:x val="-3.3707495379153587E-3"/>
                  <c:y val="-3.1248410923985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81-49FF-AAF8-B6340B88B596}"/>
                </c:ext>
              </c:extLst>
            </c:dLbl>
            <c:dLbl>
              <c:idx val="4"/>
              <c:layout>
                <c:manualLayout>
                  <c:x val="2.022449722749215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E81-49FF-AAF8-B6340B88B596}"/>
                </c:ext>
              </c:extLst>
            </c:dLbl>
            <c:dLbl>
              <c:idx val="5"/>
              <c:layout>
                <c:manualLayout>
                  <c:x val="0"/>
                  <c:y val="-1.5624205461992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E81-49FF-AAF8-B6340B88B59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List1!$A$2:$A$9</c:f>
              <c:strCache>
                <c:ptCount val="8"/>
                <c:pt idx="0">
                  <c:v>≤ 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  <c:pt idx="5">
                  <c:v>71-80</c:v>
                </c:pt>
                <c:pt idx="6">
                  <c:v>81-90</c:v>
                </c:pt>
                <c:pt idx="7">
                  <c:v>&gt; 90</c:v>
                </c:pt>
              </c:strCache>
            </c:strRef>
          </c:cat>
          <c:val>
            <c:numRef>
              <c:f>List1!$C$2:$C$9</c:f>
              <c:numCache>
                <c:formatCode>General</c:formatCode>
                <c:ptCount val="8"/>
                <c:pt idx="0">
                  <c:v>0.47393364928909953</c:v>
                </c:pt>
                <c:pt idx="1">
                  <c:v>4.2654028436018958</c:v>
                </c:pt>
                <c:pt idx="2">
                  <c:v>2.8436018957345972</c:v>
                </c:pt>
                <c:pt idx="3">
                  <c:v>21.327014218009481</c:v>
                </c:pt>
                <c:pt idx="4">
                  <c:v>31.279620853080569</c:v>
                </c:pt>
                <c:pt idx="5">
                  <c:v>26.066350710900476</c:v>
                </c:pt>
                <c:pt idx="6">
                  <c:v>13.270142180094787</c:v>
                </c:pt>
                <c:pt idx="7">
                  <c:v>0.47393364928909953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E81-49FF-AAF8-B6340B88B5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4959360"/>
        <c:axId val="34960896"/>
      </c:barChart>
      <c:catAx>
        <c:axId val="34959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34960896"/>
        <c:crosses val="autoZero"/>
        <c:auto val="1"/>
        <c:lblAlgn val="ctr"/>
        <c:lblOffset val="100"/>
        <c:noMultiLvlLbl val="0"/>
      </c:catAx>
      <c:valAx>
        <c:axId val="349608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34959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EBE-469D-A5CF-648DAE0EB1C1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EBE-469D-A5CF-648DAE0EB1C1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EBE-469D-A5CF-648DAE0EB1C1}"/>
              </c:ext>
            </c:extLst>
          </c:dPt>
          <c:dPt>
            <c:idx val="3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7EBE-469D-A5CF-648DAE0EB1C1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List1!$A$2:$A$5</c:f>
              <c:numCache>
                <c:formatCode>General</c:formatCode>
                <c:ptCount val="4"/>
              </c:numCache>
            </c:numRef>
          </c:cat>
          <c:val>
            <c:numRef>
              <c:f>List1!$B$2:$B$5</c:f>
              <c:numCache>
                <c:formatCode>###0.0</c:formatCode>
                <c:ptCount val="4"/>
                <c:pt idx="0">
                  <c:v>13.272727272727272</c:v>
                </c:pt>
                <c:pt idx="1">
                  <c:v>60.27272727272728</c:v>
                </c:pt>
                <c:pt idx="2">
                  <c:v>25.90909090909091</c:v>
                </c:pt>
                <c:pt idx="3" formatCode="####.0">
                  <c:v>0.54545454545454553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EBE-469D-A5CF-648DAE0EB1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solidFill>
              <a:srgbClr val="99CCFF"/>
            </a:solidFill>
          </c:spPr>
          <c:dPt>
            <c:idx val="0"/>
            <c:bubble3D val="0"/>
            <c:spPr>
              <a:solidFill>
                <a:srgbClr val="99CCFF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181-42E2-AB7D-05104A81617D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181-42E2-AB7D-05104A8161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1. čtvrt.</c:v>
                </c:pt>
                <c:pt idx="1">
                  <c:v>2. čtvrt.</c:v>
                </c:pt>
              </c:strCache>
            </c:strRef>
          </c:cat>
          <c:val>
            <c:numRef>
              <c:f>List1!$B$2:$B$3</c:f>
              <c:numCache>
                <c:formatCode>###0.0</c:formatCode>
                <c:ptCount val="2"/>
                <c:pt idx="0">
                  <c:v>80.818181818181827</c:v>
                </c:pt>
                <c:pt idx="1">
                  <c:v>19.18181818181818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81-42E2-AB7D-05104A816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660735563412558"/>
          <c:y val="2.441386539202554E-2"/>
          <c:w val="0.7109840144936298"/>
          <c:h val="0.822810395603589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kvartil 25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alpha val="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DB9F-483E-BA47-4C0306C75BCB}"/>
              </c:ext>
            </c:extLst>
          </c:dPt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List1!$B$6:$D$6</c:f>
                <c:numCache>
                  <c:formatCode>General</c:formatCode>
                  <c:ptCount val="3"/>
                  <c:pt idx="0">
                    <c:v>5.7250034999999997</c:v>
                  </c:pt>
                  <c:pt idx="1">
                    <c:v>5.5812150000000003</c:v>
                  </c:pt>
                  <c:pt idx="2">
                    <c:v>5.6079480000000004</c:v>
                  </c:pt>
                </c:numCache>
              </c:numRef>
            </c:minus>
            <c:spPr>
              <a:ln w="9525">
                <a:solidFill>
                  <a:schemeClr val="accent6">
                    <a:lumMod val="10000"/>
                  </a:schemeClr>
                </a:solidFill>
              </a:ln>
            </c:spPr>
          </c:errBars>
          <c:cat>
            <c:strRef>
              <c:f>List1!$B$1:$D$1</c:f>
              <c:strCache>
                <c:ptCount val="3"/>
                <c:pt idx="0">
                  <c:v>Total</c:v>
                </c:pt>
                <c:pt idx="1">
                  <c:v>Men</c:v>
                </c:pt>
                <c:pt idx="2">
                  <c:v>Women</c:v>
                </c:pt>
              </c:strCache>
            </c:strRef>
          </c:cat>
          <c:val>
            <c:numRef>
              <c:f>List1!$B$2:$D$2</c:f>
              <c:numCache>
                <c:formatCode>###0.000</c:formatCode>
                <c:ptCount val="3"/>
                <c:pt idx="0">
                  <c:v>9.2670694999999998</c:v>
                </c:pt>
                <c:pt idx="1">
                  <c:v>9.4300580000000007</c:v>
                </c:pt>
                <c:pt idx="2">
                  <c:v>7.7001530000000002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9F-483E-BA47-4C0306C75BCB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median = median - 25</c:v>
                </c:pt>
              </c:strCache>
            </c:strRef>
          </c:tx>
          <c:spPr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9525"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DB9F-483E-BA47-4C0306C75BCB}"/>
              </c:ext>
            </c:extLst>
          </c:dPt>
          <c:dPt>
            <c:idx val="1"/>
            <c:invertIfNegative val="0"/>
            <c:bubble3D val="0"/>
            <c:spPr>
              <a:noFill/>
              <a:ln w="95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DB9F-483E-BA47-4C0306C75BCB}"/>
              </c:ext>
            </c:extLst>
          </c:dPt>
          <c:dPt>
            <c:idx val="2"/>
            <c:invertIfNegative val="0"/>
            <c:bubble3D val="0"/>
            <c:spPr>
              <a:noFill/>
              <a:ln w="95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DB9F-483E-BA47-4C0306C75BCB}"/>
              </c:ext>
            </c:extLst>
          </c:dPt>
          <c:cat>
            <c:strRef>
              <c:f>List1!$B$1:$D$1</c:f>
              <c:strCache>
                <c:ptCount val="3"/>
                <c:pt idx="0">
                  <c:v>Total</c:v>
                </c:pt>
                <c:pt idx="1">
                  <c:v>Men</c:v>
                </c:pt>
                <c:pt idx="2">
                  <c:v>Women</c:v>
                </c:pt>
              </c:strCache>
            </c:strRef>
          </c:cat>
          <c:val>
            <c:numRef>
              <c:f>List1!$B$3:$D$3</c:f>
              <c:numCache>
                <c:formatCode>0.00</c:formatCode>
                <c:ptCount val="3"/>
                <c:pt idx="0" formatCode="###0.000">
                  <c:v>7.1436164999999985</c:v>
                </c:pt>
                <c:pt idx="1">
                  <c:v>7.0096930000000004</c:v>
                </c:pt>
                <c:pt idx="2" formatCode="0.000">
                  <c:v>8.5959649999999996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B9F-483E-BA47-4C0306C75BCB}"/>
            </c:ext>
          </c:extLst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kvartil 75 = kvartil 75 - median</c:v>
                </c:pt>
              </c:strCache>
            </c:strRef>
          </c:tx>
          <c:spPr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9525"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DB9F-483E-BA47-4C0306C75BCB}"/>
              </c:ext>
            </c:extLst>
          </c:dPt>
          <c:dPt>
            <c:idx val="1"/>
            <c:invertIfNegative val="0"/>
            <c:bubble3D val="0"/>
            <c:spPr>
              <a:noFill/>
              <a:ln w="95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DB9F-483E-BA47-4C0306C75BCB}"/>
              </c:ext>
            </c:extLst>
          </c:dPt>
          <c:dPt>
            <c:idx val="2"/>
            <c:invertIfNegative val="0"/>
            <c:bubble3D val="0"/>
            <c:spPr>
              <a:noFill/>
              <a:ln w="95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DB9F-483E-BA47-4C0306C75BCB}"/>
              </c:ext>
            </c:extLst>
          </c:dPt>
          <c:errBars>
            <c:errBarType val="plus"/>
            <c:errValType val="cust"/>
            <c:noEndCap val="0"/>
            <c:plus>
              <c:numRef>
                <c:f>List1!$B$5:$D$5</c:f>
                <c:numCache>
                  <c:formatCode>General</c:formatCode>
                  <c:ptCount val="3"/>
                  <c:pt idx="0">
                    <c:v>26.866719</c:v>
                  </c:pt>
                  <c:pt idx="1">
                    <c:v>24.519898000000001</c:v>
                  </c:pt>
                  <c:pt idx="2">
                    <c:v>41.849031999999994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ln w="9525">
                <a:solidFill>
                  <a:schemeClr val="accent6">
                    <a:lumMod val="10000"/>
                  </a:schemeClr>
                </a:solidFill>
              </a:ln>
            </c:spPr>
          </c:errBars>
          <c:cat>
            <c:strRef>
              <c:f>List1!$B$1:$D$1</c:f>
              <c:strCache>
                <c:ptCount val="3"/>
                <c:pt idx="0">
                  <c:v>Total</c:v>
                </c:pt>
                <c:pt idx="1">
                  <c:v>Men</c:v>
                </c:pt>
                <c:pt idx="2">
                  <c:v>Women</c:v>
                </c:pt>
              </c:strCache>
            </c:strRef>
          </c:cat>
          <c:val>
            <c:numRef>
              <c:f>List1!$B$4:$D$4</c:f>
              <c:numCache>
                <c:formatCode>0.000</c:formatCode>
                <c:ptCount val="3"/>
                <c:pt idx="0">
                  <c:v>11.580132000000003</c:v>
                </c:pt>
                <c:pt idx="1">
                  <c:v>11.648819</c:v>
                </c:pt>
                <c:pt idx="2" formatCode="0.0000">
                  <c:v>10.685504000000002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DB9F-483E-BA47-4C0306C75B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9662696"/>
        <c:axId val="329660736"/>
      </c:barChart>
      <c:catAx>
        <c:axId val="329662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spPr>
          <a:ln w="9525">
            <a:solidFill>
              <a:schemeClr val="tx1"/>
            </a:solidFill>
          </a:ln>
        </c:spPr>
        <c:txPr>
          <a:bodyPr/>
          <a:lstStyle/>
          <a:p>
            <a:pPr>
              <a:defRPr sz="1000" b="0"/>
            </a:pPr>
            <a:endParaRPr lang="cs-CZ"/>
          </a:p>
        </c:txPr>
        <c:crossAx val="329660736"/>
        <c:crosses val="autoZero"/>
        <c:auto val="1"/>
        <c:lblAlgn val="ctr"/>
        <c:lblOffset val="100"/>
        <c:noMultiLvlLbl val="0"/>
      </c:catAx>
      <c:valAx>
        <c:axId val="32966073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cs-CZ" sz="1200" b="0" dirty="0" err="1" smtClean="0"/>
                  <a:t>Copeptin</a:t>
                </a:r>
                <a:r>
                  <a:rPr lang="cs-CZ" sz="1200" b="0" baseline="0" dirty="0" smtClean="0"/>
                  <a:t> </a:t>
                </a:r>
                <a:r>
                  <a:rPr lang="cs-CZ" sz="1200" b="0" dirty="0" smtClean="0"/>
                  <a:t>(</a:t>
                </a:r>
                <a:r>
                  <a:rPr lang="cs-CZ" sz="1200" b="0" dirty="0" err="1" smtClean="0"/>
                  <a:t>pmol</a:t>
                </a:r>
                <a:r>
                  <a:rPr lang="cs-CZ" sz="1200" b="0" dirty="0" smtClean="0"/>
                  <a:t>/L)</a:t>
                </a:r>
                <a:endParaRPr lang="cs-CZ" sz="1200" b="0" baseline="0" dirty="0" smtClean="0"/>
              </a:p>
            </c:rich>
          </c:tx>
          <c:layout>
            <c:manualLayout>
              <c:xMode val="edge"/>
              <c:yMode val="edge"/>
              <c:x val="2.8466565388073177E-2"/>
              <c:y val="0.2485595680756840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9525">
            <a:solidFill>
              <a:schemeClr val="tx1"/>
            </a:solidFill>
          </a:ln>
        </c:spPr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cs-CZ"/>
          </a:p>
        </c:txPr>
        <c:crossAx val="329662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accent6">
              <a:lumMod val="1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660735563412558"/>
          <c:y val="2.441386539202554E-2"/>
          <c:w val="0.7109840144936298"/>
          <c:h val="0.822810395603589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kvartil 25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alpha val="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DB9F-483E-BA47-4C0306C75BCB}"/>
              </c:ext>
            </c:extLst>
          </c:dPt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List1!$B$6:$D$6</c:f>
                <c:numCache>
                  <c:formatCode>General</c:formatCode>
                  <c:ptCount val="3"/>
                  <c:pt idx="0">
                    <c:v>0.16535549999999999</c:v>
                  </c:pt>
                  <c:pt idx="1">
                    <c:v>0.15447900000000003</c:v>
                  </c:pt>
                  <c:pt idx="2">
                    <c:v>0.21686800000000001</c:v>
                  </c:pt>
                </c:numCache>
              </c:numRef>
            </c:minus>
            <c:spPr>
              <a:ln w="9525">
                <a:solidFill>
                  <a:schemeClr val="accent6">
                    <a:lumMod val="10000"/>
                  </a:schemeClr>
                </a:solidFill>
              </a:ln>
            </c:spPr>
          </c:errBars>
          <c:cat>
            <c:strRef>
              <c:f>List1!$B$1:$D$1</c:f>
              <c:strCache>
                <c:ptCount val="3"/>
                <c:pt idx="0">
                  <c:v>Total</c:v>
                </c:pt>
                <c:pt idx="1">
                  <c:v>Men</c:v>
                </c:pt>
                <c:pt idx="2">
                  <c:v>Women</c:v>
                </c:pt>
              </c:strCache>
            </c:strRef>
          </c:cat>
          <c:val>
            <c:numRef>
              <c:f>List1!$B$2:$D$2</c:f>
              <c:numCache>
                <c:formatCode>###0.000</c:formatCode>
                <c:ptCount val="3"/>
                <c:pt idx="0">
                  <c:v>0.49813950000000001</c:v>
                </c:pt>
                <c:pt idx="1">
                  <c:v>0.48939100000000002</c:v>
                </c:pt>
                <c:pt idx="2">
                  <c:v>0.54867500000000002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9F-483E-BA47-4C0306C75BCB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median = median - 25</c:v>
                </c:pt>
              </c:strCache>
            </c:strRef>
          </c:tx>
          <c:spPr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9525"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DB9F-483E-BA47-4C0306C75BCB}"/>
              </c:ext>
            </c:extLst>
          </c:dPt>
          <c:dPt>
            <c:idx val="1"/>
            <c:invertIfNegative val="0"/>
            <c:bubble3D val="0"/>
            <c:spPr>
              <a:noFill/>
              <a:ln w="95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DB9F-483E-BA47-4C0306C75BCB}"/>
              </c:ext>
            </c:extLst>
          </c:dPt>
          <c:dPt>
            <c:idx val="2"/>
            <c:invertIfNegative val="0"/>
            <c:bubble3D val="0"/>
            <c:spPr>
              <a:noFill/>
              <a:ln w="95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DB9F-483E-BA47-4C0306C75BCB}"/>
              </c:ext>
            </c:extLst>
          </c:dPt>
          <c:cat>
            <c:strRef>
              <c:f>List1!$B$1:$D$1</c:f>
              <c:strCache>
                <c:ptCount val="3"/>
                <c:pt idx="0">
                  <c:v>Total</c:v>
                </c:pt>
                <c:pt idx="1">
                  <c:v>Men</c:v>
                </c:pt>
                <c:pt idx="2">
                  <c:v>Women</c:v>
                </c:pt>
              </c:strCache>
            </c:strRef>
          </c:cat>
          <c:val>
            <c:numRef>
              <c:f>List1!$B$3:$D$3</c:f>
              <c:numCache>
                <c:formatCode>0.00</c:formatCode>
                <c:ptCount val="3"/>
                <c:pt idx="0" formatCode="###0.000">
                  <c:v>0.1539295</c:v>
                </c:pt>
                <c:pt idx="1">
                  <c:v>0.15442100000000003</c:v>
                </c:pt>
                <c:pt idx="2" formatCode="0.000">
                  <c:v>0.135436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B9F-483E-BA47-4C0306C75BCB}"/>
            </c:ext>
          </c:extLst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kvartil 75 = kvartil 75 - median</c:v>
                </c:pt>
              </c:strCache>
            </c:strRef>
          </c:tx>
          <c:spPr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9525"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DB9F-483E-BA47-4C0306C75BCB}"/>
              </c:ext>
            </c:extLst>
          </c:dPt>
          <c:dPt>
            <c:idx val="1"/>
            <c:invertIfNegative val="0"/>
            <c:bubble3D val="0"/>
            <c:spPr>
              <a:noFill/>
              <a:ln w="95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DB9F-483E-BA47-4C0306C75BCB}"/>
              </c:ext>
            </c:extLst>
          </c:dPt>
          <c:dPt>
            <c:idx val="2"/>
            <c:invertIfNegative val="0"/>
            <c:bubble3D val="0"/>
            <c:spPr>
              <a:noFill/>
              <a:ln w="95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DB9F-483E-BA47-4C0306C75BCB}"/>
              </c:ext>
            </c:extLst>
          </c:dPt>
          <c:errBars>
            <c:errBarType val="plus"/>
            <c:errValType val="cust"/>
            <c:noEndCap val="0"/>
            <c:plus>
              <c:numRef>
                <c:f>List1!$B$5:$D$5</c:f>
                <c:numCache>
                  <c:formatCode>General</c:formatCode>
                  <c:ptCount val="3"/>
                  <c:pt idx="0">
                    <c:v>0.61287849999999988</c:v>
                  </c:pt>
                  <c:pt idx="1">
                    <c:v>0.56110199999999999</c:v>
                  </c:pt>
                  <c:pt idx="2">
                    <c:v>0.66091199999999994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ln w="9525">
                <a:solidFill>
                  <a:schemeClr val="accent6">
                    <a:lumMod val="10000"/>
                  </a:schemeClr>
                </a:solidFill>
              </a:ln>
            </c:spPr>
          </c:errBars>
          <c:cat>
            <c:strRef>
              <c:f>List1!$B$1:$D$1</c:f>
              <c:strCache>
                <c:ptCount val="3"/>
                <c:pt idx="0">
                  <c:v>Total</c:v>
                </c:pt>
                <c:pt idx="1">
                  <c:v>Men</c:v>
                </c:pt>
                <c:pt idx="2">
                  <c:v>Women</c:v>
                </c:pt>
              </c:strCache>
            </c:strRef>
          </c:cat>
          <c:val>
            <c:numRef>
              <c:f>List1!$B$4:$D$4</c:f>
              <c:numCache>
                <c:formatCode>0.000</c:formatCode>
                <c:ptCount val="3"/>
                <c:pt idx="0">
                  <c:v>0.19709050000000006</c:v>
                </c:pt>
                <c:pt idx="1">
                  <c:v>0.193492</c:v>
                </c:pt>
                <c:pt idx="2" formatCode="0.0000">
                  <c:v>0.24715100000000001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DB9F-483E-BA47-4C0306C75B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9663088"/>
        <c:axId val="329663480"/>
      </c:barChart>
      <c:catAx>
        <c:axId val="329663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spPr>
          <a:ln w="9525">
            <a:solidFill>
              <a:schemeClr val="tx1"/>
            </a:solidFill>
          </a:ln>
        </c:spPr>
        <c:txPr>
          <a:bodyPr/>
          <a:lstStyle/>
          <a:p>
            <a:pPr>
              <a:defRPr sz="1000" b="0"/>
            </a:pPr>
            <a:endParaRPr lang="cs-CZ"/>
          </a:p>
        </c:txPr>
        <c:crossAx val="329663480"/>
        <c:crosses val="autoZero"/>
        <c:auto val="1"/>
        <c:lblAlgn val="ctr"/>
        <c:lblOffset val="100"/>
        <c:noMultiLvlLbl val="0"/>
      </c:catAx>
      <c:valAx>
        <c:axId val="32966348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cs-CZ" sz="1200" b="0" dirty="0" smtClean="0"/>
                  <a:t>MR-</a:t>
                </a:r>
                <a:r>
                  <a:rPr lang="cs-CZ" sz="1200" b="0" dirty="0" err="1" smtClean="0"/>
                  <a:t>proADM</a:t>
                </a:r>
                <a:r>
                  <a:rPr lang="cs-CZ" sz="1200" b="0" dirty="0" smtClean="0"/>
                  <a:t> (</a:t>
                </a:r>
                <a:r>
                  <a:rPr lang="cs-CZ" sz="1200" b="0" dirty="0" err="1" smtClean="0"/>
                  <a:t>nmol</a:t>
                </a:r>
                <a:r>
                  <a:rPr lang="cs-CZ" sz="1200" b="0" dirty="0" smtClean="0"/>
                  <a:t>/L)</a:t>
                </a:r>
                <a:endParaRPr lang="cs-CZ" sz="1200" b="0" baseline="0" dirty="0" smtClean="0"/>
              </a:p>
            </c:rich>
          </c:tx>
          <c:layout>
            <c:manualLayout>
              <c:xMode val="edge"/>
              <c:yMode val="edge"/>
              <c:x val="2.8466565388073177E-2"/>
              <c:y val="0.23474860374684933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 w="9525">
            <a:solidFill>
              <a:schemeClr val="tx1"/>
            </a:solidFill>
          </a:ln>
        </c:spPr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cs-CZ"/>
          </a:p>
        </c:txPr>
        <c:crossAx val="329663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accent6">
              <a:lumMod val="1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List1!$A$2:$A$22</c:f>
              <c:numCache>
                <c:formatCode>General</c:formatCode>
                <c:ptCount val="21"/>
              </c:numCache>
            </c:numRef>
          </c:cat>
          <c:val>
            <c:numRef>
              <c:f>List1!$B$2:$B$22</c:f>
              <c:numCache>
                <c:formatCode>###0.0</c:formatCode>
                <c:ptCount val="21"/>
                <c:pt idx="0">
                  <c:v>28.545454545454547</c:v>
                </c:pt>
                <c:pt idx="1">
                  <c:v>13.727272727272727</c:v>
                </c:pt>
                <c:pt idx="2">
                  <c:v>8.454545454545455</c:v>
                </c:pt>
                <c:pt idx="3">
                  <c:v>4.9090909090909092</c:v>
                </c:pt>
                <c:pt idx="4">
                  <c:v>4.6363636363636367</c:v>
                </c:pt>
                <c:pt idx="5">
                  <c:v>4.5454545454545459</c:v>
                </c:pt>
                <c:pt idx="6">
                  <c:v>4.0909090909090908</c:v>
                </c:pt>
                <c:pt idx="7">
                  <c:v>2.8181818181818183</c:v>
                </c:pt>
                <c:pt idx="8">
                  <c:v>2.8181818181818183</c:v>
                </c:pt>
                <c:pt idx="9">
                  <c:v>2.1818181818181821</c:v>
                </c:pt>
                <c:pt idx="10">
                  <c:v>2.0909090909090908</c:v>
                </c:pt>
                <c:pt idx="11">
                  <c:v>2.0909090909090908</c:v>
                </c:pt>
                <c:pt idx="12">
                  <c:v>1.3636363636363635</c:v>
                </c:pt>
                <c:pt idx="13">
                  <c:v>1.2727272727272727</c:v>
                </c:pt>
                <c:pt idx="14">
                  <c:v>1.2727272727272727</c:v>
                </c:pt>
                <c:pt idx="15">
                  <c:v>1.2727272727272727</c:v>
                </c:pt>
                <c:pt idx="16">
                  <c:v>1.1818181818181819</c:v>
                </c:pt>
                <c:pt idx="17">
                  <c:v>1.1818181818181819</c:v>
                </c:pt>
                <c:pt idx="18">
                  <c:v>1.0909090909090911</c:v>
                </c:pt>
                <c:pt idx="19">
                  <c:v>1.0909090909090911</c:v>
                </c:pt>
                <c:pt idx="2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C4-4A0A-A578-910D62D75D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493120"/>
        <c:axId val="5494656"/>
      </c:barChart>
      <c:catAx>
        <c:axId val="54931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>
            <a:solidFill>
              <a:schemeClr val="tx1"/>
            </a:solidFill>
          </a:ln>
        </c:spPr>
        <c:crossAx val="5494656"/>
        <c:crosses val="autoZero"/>
        <c:auto val="1"/>
        <c:lblAlgn val="ctr"/>
        <c:lblOffset val="100"/>
        <c:noMultiLvlLbl val="0"/>
      </c:catAx>
      <c:valAx>
        <c:axId val="5494656"/>
        <c:scaling>
          <c:orientation val="minMax"/>
          <c:max val="40"/>
        </c:scaling>
        <c:delete val="0"/>
        <c:axPos val="t"/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549312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List1!$A$2:$A$6</c:f>
              <c:numCache>
                <c:formatCode>General</c:formatCode>
                <c:ptCount val="5"/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38.454545454545453</c:v>
                </c:pt>
                <c:pt idx="1">
                  <c:v>34.63636363636364</c:v>
                </c:pt>
                <c:pt idx="2">
                  <c:v>30.545454545454547</c:v>
                </c:pt>
                <c:pt idx="3">
                  <c:v>18.90909090909091</c:v>
                </c:pt>
                <c:pt idx="4">
                  <c:v>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97-4906-8F82-AF2B74ABEB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568384"/>
        <c:axId val="5569920"/>
      </c:barChart>
      <c:catAx>
        <c:axId val="55683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>
            <a:solidFill>
              <a:schemeClr val="tx1"/>
            </a:solidFill>
          </a:ln>
        </c:spPr>
        <c:crossAx val="5569920"/>
        <c:crosses val="autoZero"/>
        <c:auto val="1"/>
        <c:lblAlgn val="ctr"/>
        <c:lblOffset val="100"/>
        <c:noMultiLvlLbl val="0"/>
      </c:catAx>
      <c:valAx>
        <c:axId val="5569920"/>
        <c:scaling>
          <c:orientation val="minMax"/>
          <c:max val="60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5568384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6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A0B-4E6C-AB6C-447E1739377E}"/>
              </c:ext>
            </c:extLst>
          </c:dPt>
          <c:dLbls>
            <c:dLbl>
              <c:idx val="3"/>
              <c:layout>
                <c:manualLayout>
                  <c:x val="0"/>
                  <c:y val="5.2080684873308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0B-4E6C-AB6C-447E1739377E}"/>
                </c:ext>
              </c:extLst>
            </c:dLbl>
            <c:dLbl>
              <c:idx val="5"/>
              <c:layout>
                <c:manualLayout>
                  <c:x val="-6.7414990758307173E-3"/>
                  <c:y val="-2.6040342436654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0B-4E6C-AB6C-447E1739377E}"/>
                </c:ext>
              </c:extLst>
            </c:dLbl>
            <c:dLbl>
              <c:idx val="6"/>
              <c:layout>
                <c:manualLayout>
                  <c:x val="-6.7414990758307173E-3"/>
                  <c:y val="-5.20806848733086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0B-4E6C-AB6C-447E1739377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List1!$B$2:$B$8</c:f>
              <c:numCache>
                <c:formatCode>General</c:formatCode>
                <c:ptCount val="7"/>
                <c:pt idx="0">
                  <c:v>28.636363636363637</c:v>
                </c:pt>
                <c:pt idx="1">
                  <c:v>30.909090909090907</c:v>
                </c:pt>
                <c:pt idx="2">
                  <c:v>21.272727272727273</c:v>
                </c:pt>
                <c:pt idx="3">
                  <c:v>12.818181818181817</c:v>
                </c:pt>
                <c:pt idx="4">
                  <c:v>5</c:v>
                </c:pt>
                <c:pt idx="5">
                  <c:v>0.90909090909090906</c:v>
                </c:pt>
                <c:pt idx="6">
                  <c:v>0.45454545454545453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0B-4E6C-AB6C-447E173937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81056"/>
        <c:axId val="9182592"/>
      </c:barChart>
      <c:catAx>
        <c:axId val="9181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9182592"/>
        <c:crosses val="autoZero"/>
        <c:auto val="1"/>
        <c:lblAlgn val="ctr"/>
        <c:lblOffset val="100"/>
        <c:noMultiLvlLbl val="0"/>
      </c:catAx>
      <c:valAx>
        <c:axId val="9182592"/>
        <c:scaling>
          <c:orientation val="minMax"/>
          <c:max val="4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918105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63551454261877"/>
          <c:y val="7.8537536495920199E-2"/>
          <c:w val="0.69838366405519536"/>
          <c:h val="0.76530208129415356"/>
        </c:manualLayout>
      </c:layout>
      <c:scatterChart>
        <c:scatterStyle val="lineMarker"/>
        <c:varyColors val="0"/>
        <c:ser>
          <c:idx val="0"/>
          <c:order val="0"/>
          <c:spPr>
            <a:ln w="19050">
              <a:solidFill>
                <a:sysClr val="window" lastClr="FFFFFF">
                  <a:lumMod val="65000"/>
                </a:sysClr>
              </a:solidFill>
              <a:prstDash val="solid"/>
            </a:ln>
          </c:spPr>
          <c:marker>
            <c:symbol val="none"/>
          </c:marker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00-589B-4737-B969-FBC82DF5E7B1}"/>
              </c:ext>
            </c:extLst>
          </c:dPt>
          <c:xVal>
            <c:numRef>
              <c:f>List1!$A$1:$A$477</c:f>
              <c:numCache>
                <c:formatCode>General</c:formatCode>
                <c:ptCount val="477"/>
                <c:pt idx="0">
                  <c:v>0</c:v>
                </c:pt>
                <c:pt idx="1">
                  <c:v>0.16438356164383561</c:v>
                </c:pt>
                <c:pt idx="2">
                  <c:v>0.16438356164383561</c:v>
                </c:pt>
                <c:pt idx="3">
                  <c:v>0.42739726027397262</c:v>
                </c:pt>
                <c:pt idx="4">
                  <c:v>0.42739726027397262</c:v>
                </c:pt>
                <c:pt idx="5">
                  <c:v>0.59178082191780823</c:v>
                </c:pt>
                <c:pt idx="6">
                  <c:v>0.59178082191780823</c:v>
                </c:pt>
                <c:pt idx="7">
                  <c:v>0.78904109589041083</c:v>
                </c:pt>
                <c:pt idx="8">
                  <c:v>0.78904109589041083</c:v>
                </c:pt>
                <c:pt idx="9">
                  <c:v>1.0191780821917809</c:v>
                </c:pt>
                <c:pt idx="10">
                  <c:v>1.0191780821917809</c:v>
                </c:pt>
                <c:pt idx="11">
                  <c:v>1.1178082191780823</c:v>
                </c:pt>
                <c:pt idx="12">
                  <c:v>1.1178082191780823</c:v>
                </c:pt>
                <c:pt idx="13">
                  <c:v>1.2164383561643834</c:v>
                </c:pt>
                <c:pt idx="14">
                  <c:v>1.2164383561643834</c:v>
                </c:pt>
                <c:pt idx="15">
                  <c:v>1.4794520547945205</c:v>
                </c:pt>
                <c:pt idx="16">
                  <c:v>1.4794520547945205</c:v>
                </c:pt>
                <c:pt idx="17">
                  <c:v>1.6767123287671235</c:v>
                </c:pt>
                <c:pt idx="18">
                  <c:v>1.6767123287671235</c:v>
                </c:pt>
                <c:pt idx="19">
                  <c:v>2.1041095890410961</c:v>
                </c:pt>
                <c:pt idx="20">
                  <c:v>2.1041095890410961</c:v>
                </c:pt>
                <c:pt idx="21">
                  <c:v>2.1369863013698627</c:v>
                </c:pt>
                <c:pt idx="22">
                  <c:v>2.1369863013698627</c:v>
                </c:pt>
                <c:pt idx="23">
                  <c:v>2.2684931506849315</c:v>
                </c:pt>
                <c:pt idx="24">
                  <c:v>2.2684931506849315</c:v>
                </c:pt>
                <c:pt idx="25">
                  <c:v>2.4000000000000004</c:v>
                </c:pt>
                <c:pt idx="26">
                  <c:v>2.4000000000000004</c:v>
                </c:pt>
                <c:pt idx="27">
                  <c:v>2.4986301369863013</c:v>
                </c:pt>
                <c:pt idx="28">
                  <c:v>2.4986301369863013</c:v>
                </c:pt>
                <c:pt idx="29">
                  <c:v>2.5972602739726027</c:v>
                </c:pt>
                <c:pt idx="30">
                  <c:v>2.5972602739726027</c:v>
                </c:pt>
                <c:pt idx="31">
                  <c:v>2.7616438356164386</c:v>
                </c:pt>
                <c:pt idx="32">
                  <c:v>2.7616438356164386</c:v>
                </c:pt>
                <c:pt idx="33">
                  <c:v>2.8273972602739725</c:v>
                </c:pt>
                <c:pt idx="34">
                  <c:v>2.8273972602739725</c:v>
                </c:pt>
                <c:pt idx="35">
                  <c:v>2.9260273972602739</c:v>
                </c:pt>
                <c:pt idx="36">
                  <c:v>2.9260273972602739</c:v>
                </c:pt>
                <c:pt idx="37">
                  <c:v>3.419178082191781</c:v>
                </c:pt>
                <c:pt idx="38">
                  <c:v>3.419178082191781</c:v>
                </c:pt>
                <c:pt idx="39">
                  <c:v>3.8136986301369866</c:v>
                </c:pt>
                <c:pt idx="40">
                  <c:v>3.8136986301369866</c:v>
                </c:pt>
                <c:pt idx="41">
                  <c:v>3.9452054794520546</c:v>
                </c:pt>
                <c:pt idx="42">
                  <c:v>3.9452054794520546</c:v>
                </c:pt>
                <c:pt idx="43">
                  <c:v>4.2739726027397253</c:v>
                </c:pt>
                <c:pt idx="44">
                  <c:v>4.2739726027397253</c:v>
                </c:pt>
                <c:pt idx="45">
                  <c:v>4.3068493150684937</c:v>
                </c:pt>
                <c:pt idx="46">
                  <c:v>4.3068493150684937</c:v>
                </c:pt>
                <c:pt idx="47">
                  <c:v>4.3726027397260276</c:v>
                </c:pt>
                <c:pt idx="48">
                  <c:v>4.3726027397260276</c:v>
                </c:pt>
                <c:pt idx="49">
                  <c:v>4.6684931506849319</c:v>
                </c:pt>
                <c:pt idx="50">
                  <c:v>4.6684931506849319</c:v>
                </c:pt>
                <c:pt idx="51">
                  <c:v>4.7671232876712324</c:v>
                </c:pt>
                <c:pt idx="52">
                  <c:v>4.7671232876712324</c:v>
                </c:pt>
                <c:pt idx="53">
                  <c:v>5.2931506849315069</c:v>
                </c:pt>
                <c:pt idx="54">
                  <c:v>5.2931506849315069</c:v>
                </c:pt>
                <c:pt idx="55">
                  <c:v>6.4109589041095898</c:v>
                </c:pt>
                <c:pt idx="56">
                  <c:v>6.4109589041095898</c:v>
                </c:pt>
                <c:pt idx="57">
                  <c:v>6.5424657534246577</c:v>
                </c:pt>
                <c:pt idx="58">
                  <c:v>6.5424657534246577</c:v>
                </c:pt>
                <c:pt idx="59">
                  <c:v>7.0027397260273982</c:v>
                </c:pt>
                <c:pt idx="60">
                  <c:v>7.0027397260273982</c:v>
                </c:pt>
                <c:pt idx="61">
                  <c:v>7.1013698630136988</c:v>
                </c:pt>
                <c:pt idx="62">
                  <c:v>7.1013698630136988</c:v>
                </c:pt>
                <c:pt idx="63">
                  <c:v>7.7260273972602747</c:v>
                </c:pt>
                <c:pt idx="64">
                  <c:v>7.7260273972602747</c:v>
                </c:pt>
                <c:pt idx="65">
                  <c:v>7.9232876712328757</c:v>
                </c:pt>
                <c:pt idx="66">
                  <c:v>7.9232876712328757</c:v>
                </c:pt>
                <c:pt idx="67">
                  <c:v>7.9890410958904114</c:v>
                </c:pt>
                <c:pt idx="68">
                  <c:v>7.9890410958904114</c:v>
                </c:pt>
                <c:pt idx="69">
                  <c:v>8.0547945205479454</c:v>
                </c:pt>
                <c:pt idx="70">
                  <c:v>8.0547945205479454</c:v>
                </c:pt>
                <c:pt idx="71">
                  <c:v>8.1205479452054803</c:v>
                </c:pt>
                <c:pt idx="72">
                  <c:v>8.1205479452054803</c:v>
                </c:pt>
                <c:pt idx="73">
                  <c:v>8.2191780821917799</c:v>
                </c:pt>
                <c:pt idx="74">
                  <c:v>8.2191780821917799</c:v>
                </c:pt>
                <c:pt idx="75">
                  <c:v>8.4164383561643845</c:v>
                </c:pt>
                <c:pt idx="76">
                  <c:v>8.4164383561643845</c:v>
                </c:pt>
                <c:pt idx="77">
                  <c:v>9.0739726027397261</c:v>
                </c:pt>
                <c:pt idx="78">
                  <c:v>9.0739726027397261</c:v>
                </c:pt>
                <c:pt idx="79">
                  <c:v>9.3369863013698637</c:v>
                </c:pt>
                <c:pt idx="80">
                  <c:v>9.3369863013698637</c:v>
                </c:pt>
                <c:pt idx="81">
                  <c:v>9.3698630136986303</c:v>
                </c:pt>
                <c:pt idx="82">
                  <c:v>9.3698630136986303</c:v>
                </c:pt>
                <c:pt idx="83">
                  <c:v>9.632876712328768</c:v>
                </c:pt>
                <c:pt idx="84">
                  <c:v>9.632876712328768</c:v>
                </c:pt>
                <c:pt idx="85">
                  <c:v>9.9945205479452053</c:v>
                </c:pt>
                <c:pt idx="86">
                  <c:v>9.9945205479452053</c:v>
                </c:pt>
                <c:pt idx="87">
                  <c:v>10.520547945205479</c:v>
                </c:pt>
                <c:pt idx="88">
                  <c:v>10.520547945205479</c:v>
                </c:pt>
                <c:pt idx="89">
                  <c:v>10.586301369863014</c:v>
                </c:pt>
                <c:pt idx="90">
                  <c:v>10.586301369863014</c:v>
                </c:pt>
                <c:pt idx="91">
                  <c:v>10.947945205479453</c:v>
                </c:pt>
                <c:pt idx="92">
                  <c:v>10.947945205479453</c:v>
                </c:pt>
                <c:pt idx="93">
                  <c:v>11.046575342465754</c:v>
                </c:pt>
                <c:pt idx="94">
                  <c:v>11.046575342465754</c:v>
                </c:pt>
                <c:pt idx="95">
                  <c:v>11.210958904109589</c:v>
                </c:pt>
                <c:pt idx="96">
                  <c:v>11.210958904109589</c:v>
                </c:pt>
                <c:pt idx="97">
                  <c:v>11.342465753424658</c:v>
                </c:pt>
                <c:pt idx="98">
                  <c:v>11.342465753424658</c:v>
                </c:pt>
                <c:pt idx="99">
                  <c:v>11.638356164383563</c:v>
                </c:pt>
                <c:pt idx="100">
                  <c:v>11.638356164383563</c:v>
                </c:pt>
                <c:pt idx="101">
                  <c:v>11.704109589041096</c:v>
                </c:pt>
                <c:pt idx="102">
                  <c:v>11.704109589041096</c:v>
                </c:pt>
                <c:pt idx="103">
                  <c:v>12.295890410958904</c:v>
                </c:pt>
                <c:pt idx="104">
                  <c:v>12.295890410958904</c:v>
                </c:pt>
                <c:pt idx="105">
                  <c:v>12.55890410958904</c:v>
                </c:pt>
                <c:pt idx="106">
                  <c:v>12.55890410958904</c:v>
                </c:pt>
                <c:pt idx="107">
                  <c:v>12.591780821917808</c:v>
                </c:pt>
                <c:pt idx="108">
                  <c:v>12.591780821917808</c:v>
                </c:pt>
                <c:pt idx="109">
                  <c:v>13.084931506849315</c:v>
                </c:pt>
                <c:pt idx="110">
                  <c:v>13.084931506849315</c:v>
                </c:pt>
                <c:pt idx="111">
                  <c:v>13.282191780821917</c:v>
                </c:pt>
                <c:pt idx="112">
                  <c:v>13.282191780821917</c:v>
                </c:pt>
                <c:pt idx="113">
                  <c:v>13.545205479452054</c:v>
                </c:pt>
                <c:pt idx="114">
                  <c:v>13.545205479452054</c:v>
                </c:pt>
                <c:pt idx="115">
                  <c:v>13.676712328767124</c:v>
                </c:pt>
                <c:pt idx="116">
                  <c:v>13.676712328767124</c:v>
                </c:pt>
                <c:pt idx="117">
                  <c:v>13.709589041095892</c:v>
                </c:pt>
                <c:pt idx="118">
                  <c:v>13.709589041095892</c:v>
                </c:pt>
                <c:pt idx="119">
                  <c:v>13.972602739726028</c:v>
                </c:pt>
                <c:pt idx="120">
                  <c:v>13.972602739726028</c:v>
                </c:pt>
                <c:pt idx="121">
                  <c:v>14.63013698630137</c:v>
                </c:pt>
                <c:pt idx="122">
                  <c:v>14.63013698630137</c:v>
                </c:pt>
                <c:pt idx="123">
                  <c:v>15.123287671232877</c:v>
                </c:pt>
                <c:pt idx="124">
                  <c:v>15.123287671232877</c:v>
                </c:pt>
                <c:pt idx="125">
                  <c:v>15.353424657534246</c:v>
                </c:pt>
                <c:pt idx="126">
                  <c:v>15.353424657534246</c:v>
                </c:pt>
                <c:pt idx="127">
                  <c:v>15.780821917808218</c:v>
                </c:pt>
                <c:pt idx="128">
                  <c:v>15.780821917808218</c:v>
                </c:pt>
                <c:pt idx="129">
                  <c:v>16.043835616438358</c:v>
                </c:pt>
                <c:pt idx="130">
                  <c:v>16.043835616438358</c:v>
                </c:pt>
                <c:pt idx="131">
                  <c:v>16.339726027397262</c:v>
                </c:pt>
                <c:pt idx="132">
                  <c:v>16.339726027397262</c:v>
                </c:pt>
                <c:pt idx="133">
                  <c:v>16.964383561643835</c:v>
                </c:pt>
                <c:pt idx="134">
                  <c:v>16.964383561643835</c:v>
                </c:pt>
                <c:pt idx="135">
                  <c:v>16.997260273972604</c:v>
                </c:pt>
                <c:pt idx="136">
                  <c:v>16.997260273972604</c:v>
                </c:pt>
                <c:pt idx="137">
                  <c:v>17.194520547945206</c:v>
                </c:pt>
                <c:pt idx="138">
                  <c:v>17.194520547945206</c:v>
                </c:pt>
                <c:pt idx="139">
                  <c:v>17.457534246575342</c:v>
                </c:pt>
                <c:pt idx="140">
                  <c:v>17.457534246575342</c:v>
                </c:pt>
                <c:pt idx="141">
                  <c:v>18.049315068493151</c:v>
                </c:pt>
                <c:pt idx="142">
                  <c:v>18.049315068493151</c:v>
                </c:pt>
                <c:pt idx="143">
                  <c:v>18.115068493150684</c:v>
                </c:pt>
                <c:pt idx="144">
                  <c:v>18.115068493150684</c:v>
                </c:pt>
                <c:pt idx="145">
                  <c:v>18.378082191780823</c:v>
                </c:pt>
                <c:pt idx="146">
                  <c:v>18.378082191780823</c:v>
                </c:pt>
                <c:pt idx="147">
                  <c:v>19.134246575342466</c:v>
                </c:pt>
                <c:pt idx="148">
                  <c:v>19.134246575342466</c:v>
                </c:pt>
                <c:pt idx="149">
                  <c:v>19.167123287671231</c:v>
                </c:pt>
                <c:pt idx="150">
                  <c:v>19.167123287671231</c:v>
                </c:pt>
                <c:pt idx="151">
                  <c:v>19.956164383561642</c:v>
                </c:pt>
                <c:pt idx="152">
                  <c:v>19.956164383561642</c:v>
                </c:pt>
                <c:pt idx="153">
                  <c:v>20.317808219178083</c:v>
                </c:pt>
                <c:pt idx="154">
                  <c:v>20.317808219178083</c:v>
                </c:pt>
                <c:pt idx="155">
                  <c:v>20.482191780821918</c:v>
                </c:pt>
                <c:pt idx="156">
                  <c:v>20.482191780821918</c:v>
                </c:pt>
                <c:pt idx="157">
                  <c:v>20.975342465753425</c:v>
                </c:pt>
                <c:pt idx="158">
                  <c:v>20.975342465753425</c:v>
                </c:pt>
                <c:pt idx="159">
                  <c:v>21.238356164383561</c:v>
                </c:pt>
                <c:pt idx="160">
                  <c:v>21.238356164383561</c:v>
                </c:pt>
                <c:pt idx="161">
                  <c:v>21.402739726027395</c:v>
                </c:pt>
                <c:pt idx="162">
                  <c:v>21.402739726027395</c:v>
                </c:pt>
                <c:pt idx="163">
                  <c:v>21.895890410958906</c:v>
                </c:pt>
                <c:pt idx="164">
                  <c:v>21.895890410958906</c:v>
                </c:pt>
                <c:pt idx="165">
                  <c:v>22.19178082191781</c:v>
                </c:pt>
                <c:pt idx="166">
                  <c:v>22.19178082191781</c:v>
                </c:pt>
                <c:pt idx="167">
                  <c:v>24</c:v>
                </c:pt>
                <c:pt idx="168">
                  <c:v>0</c:v>
                </c:pt>
                <c:pt idx="169">
                  <c:v>0.23013698630136986</c:v>
                </c:pt>
                <c:pt idx="170">
                  <c:v>0.23013698630136986</c:v>
                </c:pt>
                <c:pt idx="171">
                  <c:v>0.39452054794520541</c:v>
                </c:pt>
                <c:pt idx="172">
                  <c:v>0.39452054794520541</c:v>
                </c:pt>
                <c:pt idx="173">
                  <c:v>0.78904109589041083</c:v>
                </c:pt>
                <c:pt idx="174">
                  <c:v>0.78904109589041083</c:v>
                </c:pt>
                <c:pt idx="175">
                  <c:v>0.88767123287671235</c:v>
                </c:pt>
                <c:pt idx="176">
                  <c:v>0.88767123287671235</c:v>
                </c:pt>
                <c:pt idx="177">
                  <c:v>1.1178082191780823</c:v>
                </c:pt>
                <c:pt idx="178">
                  <c:v>1.1178082191780823</c:v>
                </c:pt>
                <c:pt idx="179">
                  <c:v>1.2493150684931507</c:v>
                </c:pt>
                <c:pt idx="180">
                  <c:v>1.2493150684931507</c:v>
                </c:pt>
                <c:pt idx="181">
                  <c:v>1.4465753424657535</c:v>
                </c:pt>
                <c:pt idx="182">
                  <c:v>1.4465753424657535</c:v>
                </c:pt>
                <c:pt idx="183">
                  <c:v>1.9068493150684933</c:v>
                </c:pt>
                <c:pt idx="184">
                  <c:v>1.9068493150684933</c:v>
                </c:pt>
                <c:pt idx="185">
                  <c:v>2.0054794520547947</c:v>
                </c:pt>
                <c:pt idx="186">
                  <c:v>2.0054794520547947</c:v>
                </c:pt>
                <c:pt idx="187">
                  <c:v>2.2356164383561645</c:v>
                </c:pt>
                <c:pt idx="188">
                  <c:v>2.2356164383561645</c:v>
                </c:pt>
                <c:pt idx="189">
                  <c:v>2.8602739726027395</c:v>
                </c:pt>
                <c:pt idx="190">
                  <c:v>2.8602739726027395</c:v>
                </c:pt>
                <c:pt idx="191">
                  <c:v>2.9917808219178084</c:v>
                </c:pt>
                <c:pt idx="192">
                  <c:v>2.9917808219178084</c:v>
                </c:pt>
                <c:pt idx="193">
                  <c:v>3.0575342465753428</c:v>
                </c:pt>
                <c:pt idx="194">
                  <c:v>3.0575342465753428</c:v>
                </c:pt>
                <c:pt idx="195">
                  <c:v>3.1232876712328768</c:v>
                </c:pt>
                <c:pt idx="196">
                  <c:v>3.1232876712328768</c:v>
                </c:pt>
                <c:pt idx="197">
                  <c:v>3.3205479452054791</c:v>
                </c:pt>
                <c:pt idx="198">
                  <c:v>3.3205479452054791</c:v>
                </c:pt>
                <c:pt idx="199">
                  <c:v>3.484931506849315</c:v>
                </c:pt>
                <c:pt idx="200">
                  <c:v>3.484931506849315</c:v>
                </c:pt>
                <c:pt idx="201">
                  <c:v>4.043835616438356</c:v>
                </c:pt>
                <c:pt idx="202">
                  <c:v>4.043835616438356</c:v>
                </c:pt>
                <c:pt idx="203">
                  <c:v>4.8000000000000007</c:v>
                </c:pt>
                <c:pt idx="204">
                  <c:v>4.8000000000000007</c:v>
                </c:pt>
                <c:pt idx="205">
                  <c:v>5.6547945205479451</c:v>
                </c:pt>
                <c:pt idx="206">
                  <c:v>5.6547945205479451</c:v>
                </c:pt>
                <c:pt idx="207">
                  <c:v>5.7534246575342465</c:v>
                </c:pt>
                <c:pt idx="208">
                  <c:v>5.7534246575342465</c:v>
                </c:pt>
                <c:pt idx="209">
                  <c:v>6.3780821917808224</c:v>
                </c:pt>
                <c:pt idx="210">
                  <c:v>6.3780821917808224</c:v>
                </c:pt>
                <c:pt idx="211">
                  <c:v>6.5095890410958903</c:v>
                </c:pt>
                <c:pt idx="212">
                  <c:v>6.5095890410958903</c:v>
                </c:pt>
                <c:pt idx="213">
                  <c:v>6.706849315068494</c:v>
                </c:pt>
                <c:pt idx="214">
                  <c:v>6.706849315068494</c:v>
                </c:pt>
                <c:pt idx="215">
                  <c:v>7.1013698630136988</c:v>
                </c:pt>
                <c:pt idx="216">
                  <c:v>7.1013698630136988</c:v>
                </c:pt>
                <c:pt idx="217">
                  <c:v>7.1999999999999993</c:v>
                </c:pt>
                <c:pt idx="218">
                  <c:v>7.1999999999999993</c:v>
                </c:pt>
                <c:pt idx="219">
                  <c:v>7.5287671232876709</c:v>
                </c:pt>
                <c:pt idx="220">
                  <c:v>7.5287671232876709</c:v>
                </c:pt>
                <c:pt idx="221">
                  <c:v>7.5616438356164384</c:v>
                </c:pt>
                <c:pt idx="222">
                  <c:v>7.5616438356164384</c:v>
                </c:pt>
                <c:pt idx="223">
                  <c:v>7.6931506849315072</c:v>
                </c:pt>
                <c:pt idx="224">
                  <c:v>7.6931506849315072</c:v>
                </c:pt>
                <c:pt idx="225">
                  <c:v>8.4821917808219176</c:v>
                </c:pt>
                <c:pt idx="226">
                  <c:v>8.4821917808219176</c:v>
                </c:pt>
                <c:pt idx="227">
                  <c:v>8.6465753424657539</c:v>
                </c:pt>
                <c:pt idx="228">
                  <c:v>8.6465753424657539</c:v>
                </c:pt>
                <c:pt idx="229">
                  <c:v>9.205479452054794</c:v>
                </c:pt>
                <c:pt idx="230">
                  <c:v>9.205479452054794</c:v>
                </c:pt>
                <c:pt idx="231">
                  <c:v>9.4027397260273968</c:v>
                </c:pt>
                <c:pt idx="232">
                  <c:v>9.4027397260273968</c:v>
                </c:pt>
                <c:pt idx="233">
                  <c:v>9.5342465753424648</c:v>
                </c:pt>
                <c:pt idx="234">
                  <c:v>9.5342465753424648</c:v>
                </c:pt>
                <c:pt idx="235">
                  <c:v>10.553424657534247</c:v>
                </c:pt>
                <c:pt idx="236">
                  <c:v>10.553424657534247</c:v>
                </c:pt>
                <c:pt idx="237">
                  <c:v>10.684931506849315</c:v>
                </c:pt>
                <c:pt idx="238">
                  <c:v>10.684931506849315</c:v>
                </c:pt>
                <c:pt idx="239">
                  <c:v>11.473972602739725</c:v>
                </c:pt>
                <c:pt idx="240">
                  <c:v>11.473972602739725</c:v>
                </c:pt>
                <c:pt idx="241">
                  <c:v>11.539726027397261</c:v>
                </c:pt>
                <c:pt idx="242">
                  <c:v>11.539726027397261</c:v>
                </c:pt>
                <c:pt idx="243">
                  <c:v>11.605479452054794</c:v>
                </c:pt>
                <c:pt idx="244">
                  <c:v>11.605479452054794</c:v>
                </c:pt>
                <c:pt idx="245">
                  <c:v>11.736986301369862</c:v>
                </c:pt>
                <c:pt idx="246">
                  <c:v>11.736986301369862</c:v>
                </c:pt>
                <c:pt idx="247">
                  <c:v>11.769863013698629</c:v>
                </c:pt>
                <c:pt idx="248">
                  <c:v>11.769863013698629</c:v>
                </c:pt>
                <c:pt idx="249">
                  <c:v>11.835616438356164</c:v>
                </c:pt>
                <c:pt idx="250">
                  <c:v>11.835616438356164</c:v>
                </c:pt>
                <c:pt idx="251">
                  <c:v>12.032876712328768</c:v>
                </c:pt>
                <c:pt idx="252">
                  <c:v>12.032876712328768</c:v>
                </c:pt>
                <c:pt idx="253">
                  <c:v>12.394520547945206</c:v>
                </c:pt>
                <c:pt idx="254">
                  <c:v>12.394520547945206</c:v>
                </c:pt>
                <c:pt idx="255">
                  <c:v>12.526027397260275</c:v>
                </c:pt>
                <c:pt idx="256">
                  <c:v>12.526027397260275</c:v>
                </c:pt>
                <c:pt idx="257">
                  <c:v>13.578082191780821</c:v>
                </c:pt>
                <c:pt idx="258">
                  <c:v>13.578082191780821</c:v>
                </c:pt>
                <c:pt idx="259">
                  <c:v>13.643835616438357</c:v>
                </c:pt>
                <c:pt idx="260">
                  <c:v>13.643835616438357</c:v>
                </c:pt>
                <c:pt idx="261">
                  <c:v>14.136986301369863</c:v>
                </c:pt>
                <c:pt idx="262">
                  <c:v>14.136986301369863</c:v>
                </c:pt>
                <c:pt idx="263">
                  <c:v>14.597260273972605</c:v>
                </c:pt>
                <c:pt idx="264">
                  <c:v>14.597260273972605</c:v>
                </c:pt>
                <c:pt idx="265">
                  <c:v>15.846575342465751</c:v>
                </c:pt>
                <c:pt idx="266">
                  <c:v>15.846575342465751</c:v>
                </c:pt>
                <c:pt idx="267">
                  <c:v>15.87945205479452</c:v>
                </c:pt>
                <c:pt idx="268">
                  <c:v>15.87945205479452</c:v>
                </c:pt>
                <c:pt idx="269">
                  <c:v>16.010958904109589</c:v>
                </c:pt>
                <c:pt idx="270">
                  <c:v>16.010958904109589</c:v>
                </c:pt>
                <c:pt idx="271">
                  <c:v>16.142465753424656</c:v>
                </c:pt>
                <c:pt idx="272">
                  <c:v>16.142465753424656</c:v>
                </c:pt>
                <c:pt idx="273">
                  <c:v>17.260273972602739</c:v>
                </c:pt>
                <c:pt idx="274">
                  <c:v>17.260273972602739</c:v>
                </c:pt>
                <c:pt idx="275">
                  <c:v>17.589041095890412</c:v>
                </c:pt>
                <c:pt idx="276">
                  <c:v>17.589041095890412</c:v>
                </c:pt>
                <c:pt idx="277">
                  <c:v>18.115068493150684</c:v>
                </c:pt>
                <c:pt idx="278">
                  <c:v>18.115068493150684</c:v>
                </c:pt>
                <c:pt idx="279">
                  <c:v>18.279452054794518</c:v>
                </c:pt>
                <c:pt idx="280">
                  <c:v>18.279452054794518</c:v>
                </c:pt>
                <c:pt idx="281">
                  <c:v>18.871232876712327</c:v>
                </c:pt>
                <c:pt idx="282">
                  <c:v>18.871232876712327</c:v>
                </c:pt>
                <c:pt idx="283">
                  <c:v>19.660273972602738</c:v>
                </c:pt>
                <c:pt idx="284">
                  <c:v>19.660273972602738</c:v>
                </c:pt>
                <c:pt idx="285">
                  <c:v>19.956164383561642</c:v>
                </c:pt>
                <c:pt idx="286">
                  <c:v>19.956164383561642</c:v>
                </c:pt>
                <c:pt idx="287">
                  <c:v>20.021917808219179</c:v>
                </c:pt>
                <c:pt idx="288">
                  <c:v>20.021917808219179</c:v>
                </c:pt>
                <c:pt idx="289">
                  <c:v>20.12054794520548</c:v>
                </c:pt>
                <c:pt idx="290">
                  <c:v>20.12054794520548</c:v>
                </c:pt>
                <c:pt idx="291">
                  <c:v>21.073972602739726</c:v>
                </c:pt>
                <c:pt idx="292">
                  <c:v>21.073972602739726</c:v>
                </c:pt>
                <c:pt idx="293">
                  <c:v>21.534246575342465</c:v>
                </c:pt>
                <c:pt idx="294">
                  <c:v>21.534246575342465</c:v>
                </c:pt>
                <c:pt idx="295">
                  <c:v>21.698630136986299</c:v>
                </c:pt>
                <c:pt idx="296">
                  <c:v>21.698630136986299</c:v>
                </c:pt>
                <c:pt idx="297">
                  <c:v>22.454794520547946</c:v>
                </c:pt>
                <c:pt idx="298">
                  <c:v>22.454794520547946</c:v>
                </c:pt>
                <c:pt idx="299">
                  <c:v>23.44109589041096</c:v>
                </c:pt>
                <c:pt idx="300">
                  <c:v>23.44109589041096</c:v>
                </c:pt>
                <c:pt idx="301">
                  <c:v>24</c:v>
                </c:pt>
              </c:numCache>
            </c:numRef>
          </c:xVal>
          <c:yVal>
            <c:numRef>
              <c:f>List1!$B$1:$B$477</c:f>
              <c:numCache>
                <c:formatCode>General</c:formatCode>
                <c:ptCount val="477"/>
                <c:pt idx="0">
                  <c:v>1</c:v>
                </c:pt>
                <c:pt idx="1">
                  <c:v>1</c:v>
                </c:pt>
                <c:pt idx="2">
                  <c:v>0.99844479004665632</c:v>
                </c:pt>
                <c:pt idx="3">
                  <c:v>0.99844479004665632</c:v>
                </c:pt>
                <c:pt idx="4">
                  <c:v>0.99688958009331263</c:v>
                </c:pt>
                <c:pt idx="5">
                  <c:v>0.99688958009331263</c:v>
                </c:pt>
                <c:pt idx="6">
                  <c:v>0.99533437013996895</c:v>
                </c:pt>
                <c:pt idx="7">
                  <c:v>0.99533437013996895</c:v>
                </c:pt>
                <c:pt idx="8">
                  <c:v>0.99377916018662527</c:v>
                </c:pt>
                <c:pt idx="9">
                  <c:v>0.99377916018662527</c:v>
                </c:pt>
                <c:pt idx="10">
                  <c:v>0.99222395023328158</c:v>
                </c:pt>
                <c:pt idx="11">
                  <c:v>0.99222395023328158</c:v>
                </c:pt>
                <c:pt idx="12">
                  <c:v>0.9906687402799379</c:v>
                </c:pt>
                <c:pt idx="13">
                  <c:v>0.9906687402799379</c:v>
                </c:pt>
                <c:pt idx="14">
                  <c:v>0.98911353032659421</c:v>
                </c:pt>
                <c:pt idx="15">
                  <c:v>0.98911353032659421</c:v>
                </c:pt>
                <c:pt idx="16">
                  <c:v>0.98755832037325042</c:v>
                </c:pt>
                <c:pt idx="17">
                  <c:v>0.98755832037325042</c:v>
                </c:pt>
                <c:pt idx="18">
                  <c:v>0.98600311041990663</c:v>
                </c:pt>
                <c:pt idx="19">
                  <c:v>0.98600311041990663</c:v>
                </c:pt>
                <c:pt idx="20">
                  <c:v>0.98444790046656294</c:v>
                </c:pt>
                <c:pt idx="21">
                  <c:v>0.98444790046656294</c:v>
                </c:pt>
                <c:pt idx="22">
                  <c:v>0.98289269051321915</c:v>
                </c:pt>
                <c:pt idx="23">
                  <c:v>0.98289269051321915</c:v>
                </c:pt>
                <c:pt idx="24">
                  <c:v>0.98133748055987546</c:v>
                </c:pt>
                <c:pt idx="25">
                  <c:v>0.98133748055987546</c:v>
                </c:pt>
                <c:pt idx="26">
                  <c:v>0.97978227060653178</c:v>
                </c:pt>
                <c:pt idx="27">
                  <c:v>0.97978227060653178</c:v>
                </c:pt>
                <c:pt idx="28">
                  <c:v>0.9782270606531881</c:v>
                </c:pt>
                <c:pt idx="29">
                  <c:v>0.9782270606531881</c:v>
                </c:pt>
                <c:pt idx="30">
                  <c:v>0.97667185069984441</c:v>
                </c:pt>
                <c:pt idx="31">
                  <c:v>0.97667185069984441</c:v>
                </c:pt>
                <c:pt idx="32">
                  <c:v>0.97511664074650062</c:v>
                </c:pt>
                <c:pt idx="33">
                  <c:v>0.97511664074650062</c:v>
                </c:pt>
                <c:pt idx="34">
                  <c:v>0.97356143079315682</c:v>
                </c:pt>
                <c:pt idx="35">
                  <c:v>0.97356143079315682</c:v>
                </c:pt>
                <c:pt idx="36">
                  <c:v>0.97200622083981314</c:v>
                </c:pt>
                <c:pt idx="37">
                  <c:v>0.97200622083981314</c:v>
                </c:pt>
                <c:pt idx="38">
                  <c:v>0.97045101088646935</c:v>
                </c:pt>
                <c:pt idx="39">
                  <c:v>0.97045101088646935</c:v>
                </c:pt>
                <c:pt idx="40">
                  <c:v>0.96889580093312566</c:v>
                </c:pt>
                <c:pt idx="41">
                  <c:v>0.96889580093312566</c:v>
                </c:pt>
                <c:pt idx="42">
                  <c:v>0.96734059097978198</c:v>
                </c:pt>
                <c:pt idx="43">
                  <c:v>0.96734059097978198</c:v>
                </c:pt>
                <c:pt idx="44">
                  <c:v>0.96578538102643829</c:v>
                </c:pt>
                <c:pt idx="45">
                  <c:v>0.96578538102643829</c:v>
                </c:pt>
                <c:pt idx="46">
                  <c:v>0.96423017107309461</c:v>
                </c:pt>
                <c:pt idx="47">
                  <c:v>0.96423017107309461</c:v>
                </c:pt>
                <c:pt idx="48">
                  <c:v>0.96267496111975093</c:v>
                </c:pt>
                <c:pt idx="49">
                  <c:v>0.96267496111975093</c:v>
                </c:pt>
                <c:pt idx="50">
                  <c:v>0.96111975116640724</c:v>
                </c:pt>
                <c:pt idx="51">
                  <c:v>0.96111975116640724</c:v>
                </c:pt>
                <c:pt idx="52">
                  <c:v>0.95956454121306356</c:v>
                </c:pt>
                <c:pt idx="53">
                  <c:v>0.95956454121306356</c:v>
                </c:pt>
                <c:pt idx="54">
                  <c:v>0.95800933125971988</c:v>
                </c:pt>
                <c:pt idx="55">
                  <c:v>0.95800933125971988</c:v>
                </c:pt>
                <c:pt idx="56">
                  <c:v>0.95645412130637619</c:v>
                </c:pt>
                <c:pt idx="57">
                  <c:v>0.95645412130637619</c:v>
                </c:pt>
                <c:pt idx="58">
                  <c:v>0.95489891135303251</c:v>
                </c:pt>
                <c:pt idx="59">
                  <c:v>0.95489891135303251</c:v>
                </c:pt>
                <c:pt idx="60">
                  <c:v>0.95334370139968883</c:v>
                </c:pt>
                <c:pt idx="61">
                  <c:v>0.95334370139968883</c:v>
                </c:pt>
                <c:pt idx="62">
                  <c:v>0.95178849144634514</c:v>
                </c:pt>
                <c:pt idx="63">
                  <c:v>0.95178849144634514</c:v>
                </c:pt>
                <c:pt idx="64">
                  <c:v>0.94867807153965777</c:v>
                </c:pt>
                <c:pt idx="65">
                  <c:v>0.94867807153965777</c:v>
                </c:pt>
                <c:pt idx="66">
                  <c:v>0.94712286158631409</c:v>
                </c:pt>
                <c:pt idx="67">
                  <c:v>0.94712286158631409</c:v>
                </c:pt>
                <c:pt idx="68">
                  <c:v>0.94556765163297041</c:v>
                </c:pt>
                <c:pt idx="69">
                  <c:v>0.94556765163297041</c:v>
                </c:pt>
                <c:pt idx="70">
                  <c:v>0.94401244167962661</c:v>
                </c:pt>
                <c:pt idx="71">
                  <c:v>0.94401244167962661</c:v>
                </c:pt>
                <c:pt idx="72">
                  <c:v>0.94245723172628293</c:v>
                </c:pt>
                <c:pt idx="73">
                  <c:v>0.94245723172628293</c:v>
                </c:pt>
                <c:pt idx="74">
                  <c:v>0.94090202177293925</c:v>
                </c:pt>
                <c:pt idx="75">
                  <c:v>0.94090202177293925</c:v>
                </c:pt>
                <c:pt idx="76">
                  <c:v>0.93934681181959556</c:v>
                </c:pt>
                <c:pt idx="77">
                  <c:v>0.93934681181959556</c:v>
                </c:pt>
                <c:pt idx="78">
                  <c:v>0.93779160186625188</c:v>
                </c:pt>
                <c:pt idx="79">
                  <c:v>0.93779160186625188</c:v>
                </c:pt>
                <c:pt idx="80">
                  <c:v>0.93623639191290819</c:v>
                </c:pt>
                <c:pt idx="81">
                  <c:v>0.93623639191290819</c:v>
                </c:pt>
                <c:pt idx="82">
                  <c:v>0.93468118195956451</c:v>
                </c:pt>
                <c:pt idx="83">
                  <c:v>0.93468118195956451</c:v>
                </c:pt>
                <c:pt idx="84">
                  <c:v>0.93312597200622083</c:v>
                </c:pt>
                <c:pt idx="85">
                  <c:v>0.93312597200622083</c:v>
                </c:pt>
                <c:pt idx="86">
                  <c:v>0.93157076205287714</c:v>
                </c:pt>
                <c:pt idx="87">
                  <c:v>0.93157076205287714</c:v>
                </c:pt>
                <c:pt idx="88">
                  <c:v>0.93001555209953346</c:v>
                </c:pt>
                <c:pt idx="89">
                  <c:v>0.93001555209953346</c:v>
                </c:pt>
                <c:pt idx="90">
                  <c:v>0.92846034214618978</c:v>
                </c:pt>
                <c:pt idx="91">
                  <c:v>0.92846034214618978</c:v>
                </c:pt>
                <c:pt idx="92">
                  <c:v>0.92690513219284598</c:v>
                </c:pt>
                <c:pt idx="93">
                  <c:v>0.92690513219284598</c:v>
                </c:pt>
                <c:pt idx="94">
                  <c:v>0.9253499222395023</c:v>
                </c:pt>
                <c:pt idx="95">
                  <c:v>0.9253499222395023</c:v>
                </c:pt>
                <c:pt idx="96">
                  <c:v>0.92379471228615861</c:v>
                </c:pt>
                <c:pt idx="97">
                  <c:v>0.92379471228615861</c:v>
                </c:pt>
                <c:pt idx="98">
                  <c:v>0.92223950233281482</c:v>
                </c:pt>
                <c:pt idx="99">
                  <c:v>0.92223950233281482</c:v>
                </c:pt>
                <c:pt idx="100">
                  <c:v>0.92068429237947114</c:v>
                </c:pt>
                <c:pt idx="101">
                  <c:v>0.92068429237947114</c:v>
                </c:pt>
                <c:pt idx="102">
                  <c:v>0.91912908242612745</c:v>
                </c:pt>
                <c:pt idx="103">
                  <c:v>0.91912908242612745</c:v>
                </c:pt>
                <c:pt idx="104">
                  <c:v>0.91757387247278377</c:v>
                </c:pt>
                <c:pt idx="105">
                  <c:v>0.91757387247278377</c:v>
                </c:pt>
                <c:pt idx="106">
                  <c:v>0.91601866251944009</c:v>
                </c:pt>
                <c:pt idx="107">
                  <c:v>0.91601866251944009</c:v>
                </c:pt>
                <c:pt idx="108">
                  <c:v>0.9144634525660964</c:v>
                </c:pt>
                <c:pt idx="109">
                  <c:v>0.9144634525660964</c:v>
                </c:pt>
                <c:pt idx="110">
                  <c:v>0.91290824261275272</c:v>
                </c:pt>
                <c:pt idx="111">
                  <c:v>0.91290824261275272</c:v>
                </c:pt>
                <c:pt idx="112">
                  <c:v>0.91135037871750912</c:v>
                </c:pt>
                <c:pt idx="113">
                  <c:v>0.91135037871750912</c:v>
                </c:pt>
                <c:pt idx="114">
                  <c:v>0.90978984724710243</c:v>
                </c:pt>
                <c:pt idx="115">
                  <c:v>0.90978984724710243</c:v>
                </c:pt>
                <c:pt idx="116">
                  <c:v>0.90822931577669574</c:v>
                </c:pt>
                <c:pt idx="117">
                  <c:v>0.90822931577669574</c:v>
                </c:pt>
                <c:pt idx="118">
                  <c:v>0.90666878430628906</c:v>
                </c:pt>
                <c:pt idx="119">
                  <c:v>0.90666878430628906</c:v>
                </c:pt>
                <c:pt idx="120">
                  <c:v>0.90510286239902438</c:v>
                </c:pt>
                <c:pt idx="121">
                  <c:v>0.90510286239902438</c:v>
                </c:pt>
                <c:pt idx="122">
                  <c:v>0.90353150326291487</c:v>
                </c:pt>
                <c:pt idx="123">
                  <c:v>0.90353150326291487</c:v>
                </c:pt>
                <c:pt idx="124">
                  <c:v>0.90195190273273496</c:v>
                </c:pt>
                <c:pt idx="125">
                  <c:v>0.90195190273273496</c:v>
                </c:pt>
                <c:pt idx="126">
                  <c:v>0.90034985672432866</c:v>
                </c:pt>
                <c:pt idx="127">
                  <c:v>0.90034985672432866</c:v>
                </c:pt>
                <c:pt idx="128">
                  <c:v>0.89869480184064421</c:v>
                </c:pt>
                <c:pt idx="129">
                  <c:v>0.89869480184064421</c:v>
                </c:pt>
                <c:pt idx="130">
                  <c:v>0.89702746454594906</c:v>
                </c:pt>
                <c:pt idx="131">
                  <c:v>0.89702746454594906</c:v>
                </c:pt>
                <c:pt idx="132">
                  <c:v>0.89535077769633042</c:v>
                </c:pt>
                <c:pt idx="133">
                  <c:v>0.89535077769633042</c:v>
                </c:pt>
                <c:pt idx="134">
                  <c:v>0.893655037587057</c:v>
                </c:pt>
                <c:pt idx="135">
                  <c:v>0.893655037587057</c:v>
                </c:pt>
                <c:pt idx="136">
                  <c:v>0.89195607363727181</c:v>
                </c:pt>
                <c:pt idx="137">
                  <c:v>0.89195607363727181</c:v>
                </c:pt>
                <c:pt idx="138">
                  <c:v>0.89024406581839022</c:v>
                </c:pt>
                <c:pt idx="139">
                  <c:v>0.89024406581839022</c:v>
                </c:pt>
                <c:pt idx="140">
                  <c:v>0.8885120734724401</c:v>
                </c:pt>
                <c:pt idx="141">
                  <c:v>0.8885120734724401</c:v>
                </c:pt>
                <c:pt idx="142">
                  <c:v>0.88673148815486003</c:v>
                </c:pt>
                <c:pt idx="143">
                  <c:v>0.88673148815486003</c:v>
                </c:pt>
                <c:pt idx="144">
                  <c:v>0.88494732017064504</c:v>
                </c:pt>
                <c:pt idx="145">
                  <c:v>0.88494732017064504</c:v>
                </c:pt>
                <c:pt idx="146">
                  <c:v>0.88314498346968651</c:v>
                </c:pt>
                <c:pt idx="147">
                  <c:v>0.88314498346968651</c:v>
                </c:pt>
                <c:pt idx="148">
                  <c:v>0.88125388072135735</c:v>
                </c:pt>
                <c:pt idx="149">
                  <c:v>0.88125388072135735</c:v>
                </c:pt>
                <c:pt idx="150">
                  <c:v>0.8793505246074883</c:v>
                </c:pt>
                <c:pt idx="151">
                  <c:v>0.8793505246074883</c:v>
                </c:pt>
                <c:pt idx="152">
                  <c:v>0.87732902914862043</c:v>
                </c:pt>
                <c:pt idx="153">
                  <c:v>0.87732902914862043</c:v>
                </c:pt>
                <c:pt idx="154">
                  <c:v>0.87525496524992397</c:v>
                </c:pt>
                <c:pt idx="155">
                  <c:v>0.87525496524992397</c:v>
                </c:pt>
                <c:pt idx="156">
                  <c:v>0.8730991648429044</c:v>
                </c:pt>
                <c:pt idx="157">
                  <c:v>0.8730991648429044</c:v>
                </c:pt>
                <c:pt idx="158">
                  <c:v>0.87084309464951193</c:v>
                </c:pt>
                <c:pt idx="159">
                  <c:v>0.87084309464951193</c:v>
                </c:pt>
                <c:pt idx="160">
                  <c:v>0.86853927693879895</c:v>
                </c:pt>
                <c:pt idx="161">
                  <c:v>0.86853927693879895</c:v>
                </c:pt>
                <c:pt idx="162">
                  <c:v>0.86615971727595298</c:v>
                </c:pt>
                <c:pt idx="163">
                  <c:v>0.86615971727595298</c:v>
                </c:pt>
                <c:pt idx="164">
                  <c:v>0.86355863704389302</c:v>
                </c:pt>
                <c:pt idx="165">
                  <c:v>0.86355863704389302</c:v>
                </c:pt>
                <c:pt idx="166">
                  <c:v>0.86080845030171504</c:v>
                </c:pt>
                <c:pt idx="167">
                  <c:v>0.86080845030171504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89B-4737-B969-FBC82DF5E7B1}"/>
            </c:ext>
          </c:extLst>
        </c:ser>
        <c:ser>
          <c:idx val="1"/>
          <c:order val="1"/>
          <c:spPr>
            <a:ln w="19050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xVal>
            <c:numRef>
              <c:f>List1!$A$1:$A$477</c:f>
              <c:numCache>
                <c:formatCode>General</c:formatCode>
                <c:ptCount val="477"/>
                <c:pt idx="0">
                  <c:v>0</c:v>
                </c:pt>
                <c:pt idx="1">
                  <c:v>0.16438356164383561</c:v>
                </c:pt>
                <c:pt idx="2">
                  <c:v>0.16438356164383561</c:v>
                </c:pt>
                <c:pt idx="3">
                  <c:v>0.42739726027397262</c:v>
                </c:pt>
                <c:pt idx="4">
                  <c:v>0.42739726027397262</c:v>
                </c:pt>
                <c:pt idx="5">
                  <c:v>0.59178082191780823</c:v>
                </c:pt>
                <c:pt idx="6">
                  <c:v>0.59178082191780823</c:v>
                </c:pt>
                <c:pt idx="7">
                  <c:v>0.78904109589041083</c:v>
                </c:pt>
                <c:pt idx="8">
                  <c:v>0.78904109589041083</c:v>
                </c:pt>
                <c:pt idx="9">
                  <c:v>1.0191780821917809</c:v>
                </c:pt>
                <c:pt idx="10">
                  <c:v>1.0191780821917809</c:v>
                </c:pt>
                <c:pt idx="11">
                  <c:v>1.1178082191780823</c:v>
                </c:pt>
                <c:pt idx="12">
                  <c:v>1.1178082191780823</c:v>
                </c:pt>
                <c:pt idx="13">
                  <c:v>1.2164383561643834</c:v>
                </c:pt>
                <c:pt idx="14">
                  <c:v>1.2164383561643834</c:v>
                </c:pt>
                <c:pt idx="15">
                  <c:v>1.4794520547945205</c:v>
                </c:pt>
                <c:pt idx="16">
                  <c:v>1.4794520547945205</c:v>
                </c:pt>
                <c:pt idx="17">
                  <c:v>1.6767123287671235</c:v>
                </c:pt>
                <c:pt idx="18">
                  <c:v>1.6767123287671235</c:v>
                </c:pt>
                <c:pt idx="19">
                  <c:v>2.1041095890410961</c:v>
                </c:pt>
                <c:pt idx="20">
                  <c:v>2.1041095890410961</c:v>
                </c:pt>
                <c:pt idx="21">
                  <c:v>2.1369863013698627</c:v>
                </c:pt>
                <c:pt idx="22">
                  <c:v>2.1369863013698627</c:v>
                </c:pt>
                <c:pt idx="23">
                  <c:v>2.2684931506849315</c:v>
                </c:pt>
                <c:pt idx="24">
                  <c:v>2.2684931506849315</c:v>
                </c:pt>
                <c:pt idx="25">
                  <c:v>2.4000000000000004</c:v>
                </c:pt>
                <c:pt idx="26">
                  <c:v>2.4000000000000004</c:v>
                </c:pt>
                <c:pt idx="27">
                  <c:v>2.4986301369863013</c:v>
                </c:pt>
                <c:pt idx="28">
                  <c:v>2.4986301369863013</c:v>
                </c:pt>
                <c:pt idx="29">
                  <c:v>2.5972602739726027</c:v>
                </c:pt>
                <c:pt idx="30">
                  <c:v>2.5972602739726027</c:v>
                </c:pt>
                <c:pt idx="31">
                  <c:v>2.7616438356164386</c:v>
                </c:pt>
                <c:pt idx="32">
                  <c:v>2.7616438356164386</c:v>
                </c:pt>
                <c:pt idx="33">
                  <c:v>2.8273972602739725</c:v>
                </c:pt>
                <c:pt idx="34">
                  <c:v>2.8273972602739725</c:v>
                </c:pt>
                <c:pt idx="35">
                  <c:v>2.9260273972602739</c:v>
                </c:pt>
                <c:pt idx="36">
                  <c:v>2.9260273972602739</c:v>
                </c:pt>
                <c:pt idx="37">
                  <c:v>3.419178082191781</c:v>
                </c:pt>
                <c:pt idx="38">
                  <c:v>3.419178082191781</c:v>
                </c:pt>
                <c:pt idx="39">
                  <c:v>3.8136986301369866</c:v>
                </c:pt>
                <c:pt idx="40">
                  <c:v>3.8136986301369866</c:v>
                </c:pt>
                <c:pt idx="41">
                  <c:v>3.9452054794520546</c:v>
                </c:pt>
                <c:pt idx="42">
                  <c:v>3.9452054794520546</c:v>
                </c:pt>
                <c:pt idx="43">
                  <c:v>4.2739726027397253</c:v>
                </c:pt>
                <c:pt idx="44">
                  <c:v>4.2739726027397253</c:v>
                </c:pt>
                <c:pt idx="45">
                  <c:v>4.3068493150684937</c:v>
                </c:pt>
                <c:pt idx="46">
                  <c:v>4.3068493150684937</c:v>
                </c:pt>
                <c:pt idx="47">
                  <c:v>4.3726027397260276</c:v>
                </c:pt>
                <c:pt idx="48">
                  <c:v>4.3726027397260276</c:v>
                </c:pt>
                <c:pt idx="49">
                  <c:v>4.6684931506849319</c:v>
                </c:pt>
                <c:pt idx="50">
                  <c:v>4.6684931506849319</c:v>
                </c:pt>
                <c:pt idx="51">
                  <c:v>4.7671232876712324</c:v>
                </c:pt>
                <c:pt idx="52">
                  <c:v>4.7671232876712324</c:v>
                </c:pt>
                <c:pt idx="53">
                  <c:v>5.2931506849315069</c:v>
                </c:pt>
                <c:pt idx="54">
                  <c:v>5.2931506849315069</c:v>
                </c:pt>
                <c:pt idx="55">
                  <c:v>6.4109589041095898</c:v>
                </c:pt>
                <c:pt idx="56">
                  <c:v>6.4109589041095898</c:v>
                </c:pt>
                <c:pt idx="57">
                  <c:v>6.5424657534246577</c:v>
                </c:pt>
                <c:pt idx="58">
                  <c:v>6.5424657534246577</c:v>
                </c:pt>
                <c:pt idx="59">
                  <c:v>7.0027397260273982</c:v>
                </c:pt>
                <c:pt idx="60">
                  <c:v>7.0027397260273982</c:v>
                </c:pt>
                <c:pt idx="61">
                  <c:v>7.1013698630136988</c:v>
                </c:pt>
                <c:pt idx="62">
                  <c:v>7.1013698630136988</c:v>
                </c:pt>
                <c:pt idx="63">
                  <c:v>7.7260273972602747</c:v>
                </c:pt>
                <c:pt idx="64">
                  <c:v>7.7260273972602747</c:v>
                </c:pt>
                <c:pt idx="65">
                  <c:v>7.9232876712328757</c:v>
                </c:pt>
                <c:pt idx="66">
                  <c:v>7.9232876712328757</c:v>
                </c:pt>
                <c:pt idx="67">
                  <c:v>7.9890410958904114</c:v>
                </c:pt>
                <c:pt idx="68">
                  <c:v>7.9890410958904114</c:v>
                </c:pt>
                <c:pt idx="69">
                  <c:v>8.0547945205479454</c:v>
                </c:pt>
                <c:pt idx="70">
                  <c:v>8.0547945205479454</c:v>
                </c:pt>
                <c:pt idx="71">
                  <c:v>8.1205479452054803</c:v>
                </c:pt>
                <c:pt idx="72">
                  <c:v>8.1205479452054803</c:v>
                </c:pt>
                <c:pt idx="73">
                  <c:v>8.2191780821917799</c:v>
                </c:pt>
                <c:pt idx="74">
                  <c:v>8.2191780821917799</c:v>
                </c:pt>
                <c:pt idx="75">
                  <c:v>8.4164383561643845</c:v>
                </c:pt>
                <c:pt idx="76">
                  <c:v>8.4164383561643845</c:v>
                </c:pt>
                <c:pt idx="77">
                  <c:v>9.0739726027397261</c:v>
                </c:pt>
                <c:pt idx="78">
                  <c:v>9.0739726027397261</c:v>
                </c:pt>
                <c:pt idx="79">
                  <c:v>9.3369863013698637</c:v>
                </c:pt>
                <c:pt idx="80">
                  <c:v>9.3369863013698637</c:v>
                </c:pt>
                <c:pt idx="81">
                  <c:v>9.3698630136986303</c:v>
                </c:pt>
                <c:pt idx="82">
                  <c:v>9.3698630136986303</c:v>
                </c:pt>
                <c:pt idx="83">
                  <c:v>9.632876712328768</c:v>
                </c:pt>
                <c:pt idx="84">
                  <c:v>9.632876712328768</c:v>
                </c:pt>
                <c:pt idx="85">
                  <c:v>9.9945205479452053</c:v>
                </c:pt>
                <c:pt idx="86">
                  <c:v>9.9945205479452053</c:v>
                </c:pt>
                <c:pt idx="87">
                  <c:v>10.520547945205479</c:v>
                </c:pt>
                <c:pt idx="88">
                  <c:v>10.520547945205479</c:v>
                </c:pt>
                <c:pt idx="89">
                  <c:v>10.586301369863014</c:v>
                </c:pt>
                <c:pt idx="90">
                  <c:v>10.586301369863014</c:v>
                </c:pt>
                <c:pt idx="91">
                  <c:v>10.947945205479453</c:v>
                </c:pt>
                <c:pt idx="92">
                  <c:v>10.947945205479453</c:v>
                </c:pt>
                <c:pt idx="93">
                  <c:v>11.046575342465754</c:v>
                </c:pt>
                <c:pt idx="94">
                  <c:v>11.046575342465754</c:v>
                </c:pt>
                <c:pt idx="95">
                  <c:v>11.210958904109589</c:v>
                </c:pt>
                <c:pt idx="96">
                  <c:v>11.210958904109589</c:v>
                </c:pt>
                <c:pt idx="97">
                  <c:v>11.342465753424658</c:v>
                </c:pt>
                <c:pt idx="98">
                  <c:v>11.342465753424658</c:v>
                </c:pt>
                <c:pt idx="99">
                  <c:v>11.638356164383563</c:v>
                </c:pt>
                <c:pt idx="100">
                  <c:v>11.638356164383563</c:v>
                </c:pt>
                <c:pt idx="101">
                  <c:v>11.704109589041096</c:v>
                </c:pt>
                <c:pt idx="102">
                  <c:v>11.704109589041096</c:v>
                </c:pt>
                <c:pt idx="103">
                  <c:v>12.295890410958904</c:v>
                </c:pt>
                <c:pt idx="104">
                  <c:v>12.295890410958904</c:v>
                </c:pt>
                <c:pt idx="105">
                  <c:v>12.55890410958904</c:v>
                </c:pt>
                <c:pt idx="106">
                  <c:v>12.55890410958904</c:v>
                </c:pt>
                <c:pt idx="107">
                  <c:v>12.591780821917808</c:v>
                </c:pt>
                <c:pt idx="108">
                  <c:v>12.591780821917808</c:v>
                </c:pt>
                <c:pt idx="109">
                  <c:v>13.084931506849315</c:v>
                </c:pt>
                <c:pt idx="110">
                  <c:v>13.084931506849315</c:v>
                </c:pt>
                <c:pt idx="111">
                  <c:v>13.282191780821917</c:v>
                </c:pt>
                <c:pt idx="112">
                  <c:v>13.282191780821917</c:v>
                </c:pt>
                <c:pt idx="113">
                  <c:v>13.545205479452054</c:v>
                </c:pt>
                <c:pt idx="114">
                  <c:v>13.545205479452054</c:v>
                </c:pt>
                <c:pt idx="115">
                  <c:v>13.676712328767124</c:v>
                </c:pt>
                <c:pt idx="116">
                  <c:v>13.676712328767124</c:v>
                </c:pt>
                <c:pt idx="117">
                  <c:v>13.709589041095892</c:v>
                </c:pt>
                <c:pt idx="118">
                  <c:v>13.709589041095892</c:v>
                </c:pt>
                <c:pt idx="119">
                  <c:v>13.972602739726028</c:v>
                </c:pt>
                <c:pt idx="120">
                  <c:v>13.972602739726028</c:v>
                </c:pt>
                <c:pt idx="121">
                  <c:v>14.63013698630137</c:v>
                </c:pt>
                <c:pt idx="122">
                  <c:v>14.63013698630137</c:v>
                </c:pt>
                <c:pt idx="123">
                  <c:v>15.123287671232877</c:v>
                </c:pt>
                <c:pt idx="124">
                  <c:v>15.123287671232877</c:v>
                </c:pt>
                <c:pt idx="125">
                  <c:v>15.353424657534246</c:v>
                </c:pt>
                <c:pt idx="126">
                  <c:v>15.353424657534246</c:v>
                </c:pt>
                <c:pt idx="127">
                  <c:v>15.780821917808218</c:v>
                </c:pt>
                <c:pt idx="128">
                  <c:v>15.780821917808218</c:v>
                </c:pt>
                <c:pt idx="129">
                  <c:v>16.043835616438358</c:v>
                </c:pt>
                <c:pt idx="130">
                  <c:v>16.043835616438358</c:v>
                </c:pt>
                <c:pt idx="131">
                  <c:v>16.339726027397262</c:v>
                </c:pt>
                <c:pt idx="132">
                  <c:v>16.339726027397262</c:v>
                </c:pt>
                <c:pt idx="133">
                  <c:v>16.964383561643835</c:v>
                </c:pt>
                <c:pt idx="134">
                  <c:v>16.964383561643835</c:v>
                </c:pt>
                <c:pt idx="135">
                  <c:v>16.997260273972604</c:v>
                </c:pt>
                <c:pt idx="136">
                  <c:v>16.997260273972604</c:v>
                </c:pt>
                <c:pt idx="137">
                  <c:v>17.194520547945206</c:v>
                </c:pt>
                <c:pt idx="138">
                  <c:v>17.194520547945206</c:v>
                </c:pt>
                <c:pt idx="139">
                  <c:v>17.457534246575342</c:v>
                </c:pt>
                <c:pt idx="140">
                  <c:v>17.457534246575342</c:v>
                </c:pt>
                <c:pt idx="141">
                  <c:v>18.049315068493151</c:v>
                </c:pt>
                <c:pt idx="142">
                  <c:v>18.049315068493151</c:v>
                </c:pt>
                <c:pt idx="143">
                  <c:v>18.115068493150684</c:v>
                </c:pt>
                <c:pt idx="144">
                  <c:v>18.115068493150684</c:v>
                </c:pt>
                <c:pt idx="145">
                  <c:v>18.378082191780823</c:v>
                </c:pt>
                <c:pt idx="146">
                  <c:v>18.378082191780823</c:v>
                </c:pt>
                <c:pt idx="147">
                  <c:v>19.134246575342466</c:v>
                </c:pt>
                <c:pt idx="148">
                  <c:v>19.134246575342466</c:v>
                </c:pt>
                <c:pt idx="149">
                  <c:v>19.167123287671231</c:v>
                </c:pt>
                <c:pt idx="150">
                  <c:v>19.167123287671231</c:v>
                </c:pt>
                <c:pt idx="151">
                  <c:v>19.956164383561642</c:v>
                </c:pt>
                <c:pt idx="152">
                  <c:v>19.956164383561642</c:v>
                </c:pt>
                <c:pt idx="153">
                  <c:v>20.317808219178083</c:v>
                </c:pt>
                <c:pt idx="154">
                  <c:v>20.317808219178083</c:v>
                </c:pt>
                <c:pt idx="155">
                  <c:v>20.482191780821918</c:v>
                </c:pt>
                <c:pt idx="156">
                  <c:v>20.482191780821918</c:v>
                </c:pt>
                <c:pt idx="157">
                  <c:v>20.975342465753425</c:v>
                </c:pt>
                <c:pt idx="158">
                  <c:v>20.975342465753425</c:v>
                </c:pt>
                <c:pt idx="159">
                  <c:v>21.238356164383561</c:v>
                </c:pt>
                <c:pt idx="160">
                  <c:v>21.238356164383561</c:v>
                </c:pt>
                <c:pt idx="161">
                  <c:v>21.402739726027395</c:v>
                </c:pt>
                <c:pt idx="162">
                  <c:v>21.402739726027395</c:v>
                </c:pt>
                <c:pt idx="163">
                  <c:v>21.895890410958906</c:v>
                </c:pt>
                <c:pt idx="164">
                  <c:v>21.895890410958906</c:v>
                </c:pt>
                <c:pt idx="165">
                  <c:v>22.19178082191781</c:v>
                </c:pt>
                <c:pt idx="166">
                  <c:v>22.19178082191781</c:v>
                </c:pt>
                <c:pt idx="167">
                  <c:v>24</c:v>
                </c:pt>
                <c:pt idx="168">
                  <c:v>0</c:v>
                </c:pt>
                <c:pt idx="169">
                  <c:v>0.23013698630136986</c:v>
                </c:pt>
                <c:pt idx="170">
                  <c:v>0.23013698630136986</c:v>
                </c:pt>
                <c:pt idx="171">
                  <c:v>0.39452054794520541</c:v>
                </c:pt>
                <c:pt idx="172">
                  <c:v>0.39452054794520541</c:v>
                </c:pt>
                <c:pt idx="173">
                  <c:v>0.78904109589041083</c:v>
                </c:pt>
                <c:pt idx="174">
                  <c:v>0.78904109589041083</c:v>
                </c:pt>
                <c:pt idx="175">
                  <c:v>0.88767123287671235</c:v>
                </c:pt>
                <c:pt idx="176">
                  <c:v>0.88767123287671235</c:v>
                </c:pt>
                <c:pt idx="177">
                  <c:v>1.1178082191780823</c:v>
                </c:pt>
                <c:pt idx="178">
                  <c:v>1.1178082191780823</c:v>
                </c:pt>
                <c:pt idx="179">
                  <c:v>1.2493150684931507</c:v>
                </c:pt>
                <c:pt idx="180">
                  <c:v>1.2493150684931507</c:v>
                </c:pt>
                <c:pt idx="181">
                  <c:v>1.4465753424657535</c:v>
                </c:pt>
                <c:pt idx="182">
                  <c:v>1.4465753424657535</c:v>
                </c:pt>
                <c:pt idx="183">
                  <c:v>1.9068493150684933</c:v>
                </c:pt>
                <c:pt idx="184">
                  <c:v>1.9068493150684933</c:v>
                </c:pt>
                <c:pt idx="185">
                  <c:v>2.0054794520547947</c:v>
                </c:pt>
                <c:pt idx="186">
                  <c:v>2.0054794520547947</c:v>
                </c:pt>
                <c:pt idx="187">
                  <c:v>2.2356164383561645</c:v>
                </c:pt>
                <c:pt idx="188">
                  <c:v>2.2356164383561645</c:v>
                </c:pt>
                <c:pt idx="189">
                  <c:v>2.8602739726027395</c:v>
                </c:pt>
                <c:pt idx="190">
                  <c:v>2.8602739726027395</c:v>
                </c:pt>
                <c:pt idx="191">
                  <c:v>2.9917808219178084</c:v>
                </c:pt>
                <c:pt idx="192">
                  <c:v>2.9917808219178084</c:v>
                </c:pt>
                <c:pt idx="193">
                  <c:v>3.0575342465753428</c:v>
                </c:pt>
                <c:pt idx="194">
                  <c:v>3.0575342465753428</c:v>
                </c:pt>
                <c:pt idx="195">
                  <c:v>3.1232876712328768</c:v>
                </c:pt>
                <c:pt idx="196">
                  <c:v>3.1232876712328768</c:v>
                </c:pt>
                <c:pt idx="197">
                  <c:v>3.3205479452054791</c:v>
                </c:pt>
                <c:pt idx="198">
                  <c:v>3.3205479452054791</c:v>
                </c:pt>
                <c:pt idx="199">
                  <c:v>3.484931506849315</c:v>
                </c:pt>
                <c:pt idx="200">
                  <c:v>3.484931506849315</c:v>
                </c:pt>
                <c:pt idx="201">
                  <c:v>4.043835616438356</c:v>
                </c:pt>
                <c:pt idx="202">
                  <c:v>4.043835616438356</c:v>
                </c:pt>
                <c:pt idx="203">
                  <c:v>4.8000000000000007</c:v>
                </c:pt>
                <c:pt idx="204">
                  <c:v>4.8000000000000007</c:v>
                </c:pt>
                <c:pt idx="205">
                  <c:v>5.6547945205479451</c:v>
                </c:pt>
                <c:pt idx="206">
                  <c:v>5.6547945205479451</c:v>
                </c:pt>
                <c:pt idx="207">
                  <c:v>5.7534246575342465</c:v>
                </c:pt>
                <c:pt idx="208">
                  <c:v>5.7534246575342465</c:v>
                </c:pt>
                <c:pt idx="209">
                  <c:v>6.3780821917808224</c:v>
                </c:pt>
                <c:pt idx="210">
                  <c:v>6.3780821917808224</c:v>
                </c:pt>
                <c:pt idx="211">
                  <c:v>6.5095890410958903</c:v>
                </c:pt>
                <c:pt idx="212">
                  <c:v>6.5095890410958903</c:v>
                </c:pt>
                <c:pt idx="213">
                  <c:v>6.706849315068494</c:v>
                </c:pt>
                <c:pt idx="214">
                  <c:v>6.706849315068494</c:v>
                </c:pt>
                <c:pt idx="215">
                  <c:v>7.1013698630136988</c:v>
                </c:pt>
                <c:pt idx="216">
                  <c:v>7.1013698630136988</c:v>
                </c:pt>
                <c:pt idx="217">
                  <c:v>7.1999999999999993</c:v>
                </c:pt>
                <c:pt idx="218">
                  <c:v>7.1999999999999993</c:v>
                </c:pt>
                <c:pt idx="219">
                  <c:v>7.5287671232876709</c:v>
                </c:pt>
                <c:pt idx="220">
                  <c:v>7.5287671232876709</c:v>
                </c:pt>
                <c:pt idx="221">
                  <c:v>7.5616438356164384</c:v>
                </c:pt>
                <c:pt idx="222">
                  <c:v>7.5616438356164384</c:v>
                </c:pt>
                <c:pt idx="223">
                  <c:v>7.6931506849315072</c:v>
                </c:pt>
                <c:pt idx="224">
                  <c:v>7.6931506849315072</c:v>
                </c:pt>
                <c:pt idx="225">
                  <c:v>8.4821917808219176</c:v>
                </c:pt>
                <c:pt idx="226">
                  <c:v>8.4821917808219176</c:v>
                </c:pt>
                <c:pt idx="227">
                  <c:v>8.6465753424657539</c:v>
                </c:pt>
                <c:pt idx="228">
                  <c:v>8.6465753424657539</c:v>
                </c:pt>
                <c:pt idx="229">
                  <c:v>9.205479452054794</c:v>
                </c:pt>
                <c:pt idx="230">
                  <c:v>9.205479452054794</c:v>
                </c:pt>
                <c:pt idx="231">
                  <c:v>9.4027397260273968</c:v>
                </c:pt>
                <c:pt idx="232">
                  <c:v>9.4027397260273968</c:v>
                </c:pt>
                <c:pt idx="233">
                  <c:v>9.5342465753424648</c:v>
                </c:pt>
                <c:pt idx="234">
                  <c:v>9.5342465753424648</c:v>
                </c:pt>
                <c:pt idx="235">
                  <c:v>10.553424657534247</c:v>
                </c:pt>
                <c:pt idx="236">
                  <c:v>10.553424657534247</c:v>
                </c:pt>
                <c:pt idx="237">
                  <c:v>10.684931506849315</c:v>
                </c:pt>
                <c:pt idx="238">
                  <c:v>10.684931506849315</c:v>
                </c:pt>
                <c:pt idx="239">
                  <c:v>11.473972602739725</c:v>
                </c:pt>
                <c:pt idx="240">
                  <c:v>11.473972602739725</c:v>
                </c:pt>
                <c:pt idx="241">
                  <c:v>11.539726027397261</c:v>
                </c:pt>
                <c:pt idx="242">
                  <c:v>11.539726027397261</c:v>
                </c:pt>
                <c:pt idx="243">
                  <c:v>11.605479452054794</c:v>
                </c:pt>
                <c:pt idx="244">
                  <c:v>11.605479452054794</c:v>
                </c:pt>
                <c:pt idx="245">
                  <c:v>11.736986301369862</c:v>
                </c:pt>
                <c:pt idx="246">
                  <c:v>11.736986301369862</c:v>
                </c:pt>
                <c:pt idx="247">
                  <c:v>11.769863013698629</c:v>
                </c:pt>
                <c:pt idx="248">
                  <c:v>11.769863013698629</c:v>
                </c:pt>
                <c:pt idx="249">
                  <c:v>11.835616438356164</c:v>
                </c:pt>
                <c:pt idx="250">
                  <c:v>11.835616438356164</c:v>
                </c:pt>
                <c:pt idx="251">
                  <c:v>12.032876712328768</c:v>
                </c:pt>
                <c:pt idx="252">
                  <c:v>12.032876712328768</c:v>
                </c:pt>
                <c:pt idx="253">
                  <c:v>12.394520547945206</c:v>
                </c:pt>
                <c:pt idx="254">
                  <c:v>12.394520547945206</c:v>
                </c:pt>
                <c:pt idx="255">
                  <c:v>12.526027397260275</c:v>
                </c:pt>
                <c:pt idx="256">
                  <c:v>12.526027397260275</c:v>
                </c:pt>
                <c:pt idx="257">
                  <c:v>13.578082191780821</c:v>
                </c:pt>
                <c:pt idx="258">
                  <c:v>13.578082191780821</c:v>
                </c:pt>
                <c:pt idx="259">
                  <c:v>13.643835616438357</c:v>
                </c:pt>
                <c:pt idx="260">
                  <c:v>13.643835616438357</c:v>
                </c:pt>
                <c:pt idx="261">
                  <c:v>14.136986301369863</c:v>
                </c:pt>
                <c:pt idx="262">
                  <c:v>14.136986301369863</c:v>
                </c:pt>
                <c:pt idx="263">
                  <c:v>14.597260273972605</c:v>
                </c:pt>
                <c:pt idx="264">
                  <c:v>14.597260273972605</c:v>
                </c:pt>
                <c:pt idx="265">
                  <c:v>15.846575342465751</c:v>
                </c:pt>
                <c:pt idx="266">
                  <c:v>15.846575342465751</c:v>
                </c:pt>
                <c:pt idx="267">
                  <c:v>15.87945205479452</c:v>
                </c:pt>
                <c:pt idx="268">
                  <c:v>15.87945205479452</c:v>
                </c:pt>
                <c:pt idx="269">
                  <c:v>16.010958904109589</c:v>
                </c:pt>
                <c:pt idx="270">
                  <c:v>16.010958904109589</c:v>
                </c:pt>
                <c:pt idx="271">
                  <c:v>16.142465753424656</c:v>
                </c:pt>
                <c:pt idx="272">
                  <c:v>16.142465753424656</c:v>
                </c:pt>
                <c:pt idx="273">
                  <c:v>17.260273972602739</c:v>
                </c:pt>
                <c:pt idx="274">
                  <c:v>17.260273972602739</c:v>
                </c:pt>
                <c:pt idx="275">
                  <c:v>17.589041095890412</c:v>
                </c:pt>
                <c:pt idx="276">
                  <c:v>17.589041095890412</c:v>
                </c:pt>
                <c:pt idx="277">
                  <c:v>18.115068493150684</c:v>
                </c:pt>
                <c:pt idx="278">
                  <c:v>18.115068493150684</c:v>
                </c:pt>
                <c:pt idx="279">
                  <c:v>18.279452054794518</c:v>
                </c:pt>
                <c:pt idx="280">
                  <c:v>18.279452054794518</c:v>
                </c:pt>
                <c:pt idx="281">
                  <c:v>18.871232876712327</c:v>
                </c:pt>
                <c:pt idx="282">
                  <c:v>18.871232876712327</c:v>
                </c:pt>
                <c:pt idx="283">
                  <c:v>19.660273972602738</c:v>
                </c:pt>
                <c:pt idx="284">
                  <c:v>19.660273972602738</c:v>
                </c:pt>
                <c:pt idx="285">
                  <c:v>19.956164383561642</c:v>
                </c:pt>
                <c:pt idx="286">
                  <c:v>19.956164383561642</c:v>
                </c:pt>
                <c:pt idx="287">
                  <c:v>20.021917808219179</c:v>
                </c:pt>
                <c:pt idx="288">
                  <c:v>20.021917808219179</c:v>
                </c:pt>
                <c:pt idx="289">
                  <c:v>20.12054794520548</c:v>
                </c:pt>
                <c:pt idx="290">
                  <c:v>20.12054794520548</c:v>
                </c:pt>
                <c:pt idx="291">
                  <c:v>21.073972602739726</c:v>
                </c:pt>
                <c:pt idx="292">
                  <c:v>21.073972602739726</c:v>
                </c:pt>
                <c:pt idx="293">
                  <c:v>21.534246575342465</c:v>
                </c:pt>
                <c:pt idx="294">
                  <c:v>21.534246575342465</c:v>
                </c:pt>
                <c:pt idx="295">
                  <c:v>21.698630136986299</c:v>
                </c:pt>
                <c:pt idx="296">
                  <c:v>21.698630136986299</c:v>
                </c:pt>
                <c:pt idx="297">
                  <c:v>22.454794520547946</c:v>
                </c:pt>
                <c:pt idx="298">
                  <c:v>22.454794520547946</c:v>
                </c:pt>
                <c:pt idx="299">
                  <c:v>23.44109589041096</c:v>
                </c:pt>
                <c:pt idx="300">
                  <c:v>23.44109589041096</c:v>
                </c:pt>
                <c:pt idx="301">
                  <c:v>24</c:v>
                </c:pt>
              </c:numCache>
            </c:numRef>
          </c:xVal>
          <c:yVal>
            <c:numRef>
              <c:f>List1!$C$1:$C$477</c:f>
              <c:numCache>
                <c:formatCode>General</c:formatCode>
                <c:ptCount val="477"/>
                <c:pt idx="168">
                  <c:v>1</c:v>
                </c:pt>
                <c:pt idx="169">
                  <c:v>1</c:v>
                </c:pt>
                <c:pt idx="170">
                  <c:v>0.99755501222493892</c:v>
                </c:pt>
                <c:pt idx="171">
                  <c:v>0.99755501222493892</c:v>
                </c:pt>
                <c:pt idx="172">
                  <c:v>0.99511002444987784</c:v>
                </c:pt>
                <c:pt idx="173">
                  <c:v>0.99511002444987784</c:v>
                </c:pt>
                <c:pt idx="174">
                  <c:v>0.99266503667481676</c:v>
                </c:pt>
                <c:pt idx="175">
                  <c:v>0.99266503667481676</c:v>
                </c:pt>
                <c:pt idx="176">
                  <c:v>0.99022004889975557</c:v>
                </c:pt>
                <c:pt idx="177">
                  <c:v>0.99022004889975557</c:v>
                </c:pt>
                <c:pt idx="178">
                  <c:v>0.98777506112469449</c:v>
                </c:pt>
                <c:pt idx="179">
                  <c:v>0.98777506112469449</c:v>
                </c:pt>
                <c:pt idx="180">
                  <c:v>0.98533007334963341</c:v>
                </c:pt>
                <c:pt idx="181">
                  <c:v>0.98533007334963341</c:v>
                </c:pt>
                <c:pt idx="182">
                  <c:v>0.98288508557457221</c:v>
                </c:pt>
                <c:pt idx="183">
                  <c:v>0.98288508557457221</c:v>
                </c:pt>
                <c:pt idx="184">
                  <c:v>0.97799511002444994</c:v>
                </c:pt>
                <c:pt idx="185">
                  <c:v>0.97799511002444994</c:v>
                </c:pt>
                <c:pt idx="186">
                  <c:v>0.97555012224938886</c:v>
                </c:pt>
                <c:pt idx="187">
                  <c:v>0.97555012224938886</c:v>
                </c:pt>
                <c:pt idx="188">
                  <c:v>0.97310513447432778</c:v>
                </c:pt>
                <c:pt idx="189">
                  <c:v>0.97310513447432778</c:v>
                </c:pt>
                <c:pt idx="190">
                  <c:v>0.9706601466992667</c:v>
                </c:pt>
                <c:pt idx="191">
                  <c:v>0.9706601466992667</c:v>
                </c:pt>
                <c:pt idx="192">
                  <c:v>0.96821515892420562</c:v>
                </c:pt>
                <c:pt idx="193">
                  <c:v>0.96821515892420562</c:v>
                </c:pt>
                <c:pt idx="194">
                  <c:v>0.96577017114914454</c:v>
                </c:pt>
                <c:pt idx="195">
                  <c:v>0.96577017114914454</c:v>
                </c:pt>
                <c:pt idx="196">
                  <c:v>0.96332518337408335</c:v>
                </c:pt>
                <c:pt idx="197">
                  <c:v>0.96332518337408335</c:v>
                </c:pt>
                <c:pt idx="198">
                  <c:v>0.96088019559902227</c:v>
                </c:pt>
                <c:pt idx="199">
                  <c:v>0.96088019559902227</c:v>
                </c:pt>
                <c:pt idx="200">
                  <c:v>0.95843520782396119</c:v>
                </c:pt>
                <c:pt idx="201">
                  <c:v>0.95843520782396119</c:v>
                </c:pt>
                <c:pt idx="202">
                  <c:v>0.95599022004890011</c:v>
                </c:pt>
                <c:pt idx="203">
                  <c:v>0.95599022004890011</c:v>
                </c:pt>
                <c:pt idx="204">
                  <c:v>0.95354523227383892</c:v>
                </c:pt>
                <c:pt idx="205">
                  <c:v>0.95354523227383892</c:v>
                </c:pt>
                <c:pt idx="206">
                  <c:v>0.95110024449877784</c:v>
                </c:pt>
                <c:pt idx="207">
                  <c:v>0.95110024449877784</c:v>
                </c:pt>
                <c:pt idx="208">
                  <c:v>0.94621026894865556</c:v>
                </c:pt>
                <c:pt idx="209">
                  <c:v>0.94621026894865556</c:v>
                </c:pt>
                <c:pt idx="210">
                  <c:v>0.94376528117359448</c:v>
                </c:pt>
                <c:pt idx="211">
                  <c:v>0.94376528117359448</c:v>
                </c:pt>
                <c:pt idx="212">
                  <c:v>0.9413202933985334</c:v>
                </c:pt>
                <c:pt idx="213">
                  <c:v>0.9413202933985334</c:v>
                </c:pt>
                <c:pt idx="214">
                  <c:v>0.93643031784841113</c:v>
                </c:pt>
                <c:pt idx="215">
                  <c:v>0.93643031784841113</c:v>
                </c:pt>
                <c:pt idx="216">
                  <c:v>0.93398533007334994</c:v>
                </c:pt>
                <c:pt idx="217">
                  <c:v>0.93398533007334994</c:v>
                </c:pt>
                <c:pt idx="218">
                  <c:v>0.93154034229828886</c:v>
                </c:pt>
                <c:pt idx="219">
                  <c:v>0.93154034229828886</c:v>
                </c:pt>
                <c:pt idx="220">
                  <c:v>0.92909535452322778</c:v>
                </c:pt>
                <c:pt idx="221">
                  <c:v>0.92909535452322778</c:v>
                </c:pt>
                <c:pt idx="222">
                  <c:v>0.9266503667481667</c:v>
                </c:pt>
                <c:pt idx="223">
                  <c:v>0.9266503667481667</c:v>
                </c:pt>
                <c:pt idx="224">
                  <c:v>0.92176039119804443</c:v>
                </c:pt>
                <c:pt idx="225">
                  <c:v>0.92176039119804443</c:v>
                </c:pt>
                <c:pt idx="226">
                  <c:v>0.91931540342298323</c:v>
                </c:pt>
                <c:pt idx="227">
                  <c:v>0.91931540342298323</c:v>
                </c:pt>
                <c:pt idx="228">
                  <c:v>0.91687041564792215</c:v>
                </c:pt>
                <c:pt idx="229">
                  <c:v>0.91687041564792215</c:v>
                </c:pt>
                <c:pt idx="230">
                  <c:v>0.91442542787286096</c:v>
                </c:pt>
                <c:pt idx="231">
                  <c:v>0.91442542787286096</c:v>
                </c:pt>
                <c:pt idx="232">
                  <c:v>0.91198044009779988</c:v>
                </c:pt>
                <c:pt idx="233">
                  <c:v>0.91198044009779988</c:v>
                </c:pt>
                <c:pt idx="234">
                  <c:v>0.9095354523227388</c:v>
                </c:pt>
                <c:pt idx="235">
                  <c:v>0.9095354523227388</c:v>
                </c:pt>
                <c:pt idx="236">
                  <c:v>0.90709046454767772</c:v>
                </c:pt>
                <c:pt idx="237">
                  <c:v>0.90709046454767772</c:v>
                </c:pt>
                <c:pt idx="238">
                  <c:v>0.90464547677261653</c:v>
                </c:pt>
                <c:pt idx="239">
                  <c:v>0.90464547677261653</c:v>
                </c:pt>
                <c:pt idx="240">
                  <c:v>0.90220048899755545</c:v>
                </c:pt>
                <c:pt idx="241">
                  <c:v>0.90220048899755545</c:v>
                </c:pt>
                <c:pt idx="242">
                  <c:v>0.89975550122249426</c:v>
                </c:pt>
                <c:pt idx="243">
                  <c:v>0.89975550122249426</c:v>
                </c:pt>
                <c:pt idx="244">
                  <c:v>0.89731051344743318</c:v>
                </c:pt>
                <c:pt idx="245">
                  <c:v>0.89731051344743318</c:v>
                </c:pt>
                <c:pt idx="246">
                  <c:v>0.89486552567237199</c:v>
                </c:pt>
                <c:pt idx="247">
                  <c:v>0.89486552567237199</c:v>
                </c:pt>
                <c:pt idx="248">
                  <c:v>0.88997555012224971</c:v>
                </c:pt>
                <c:pt idx="249">
                  <c:v>0.88997555012224971</c:v>
                </c:pt>
                <c:pt idx="250">
                  <c:v>0.88753056234718863</c:v>
                </c:pt>
                <c:pt idx="251">
                  <c:v>0.88753056234718863</c:v>
                </c:pt>
                <c:pt idx="252">
                  <c:v>0.88508557457212744</c:v>
                </c:pt>
                <c:pt idx="253">
                  <c:v>0.88508557457212744</c:v>
                </c:pt>
                <c:pt idx="254">
                  <c:v>0.88264058679706625</c:v>
                </c:pt>
                <c:pt idx="255">
                  <c:v>0.88264058679706625</c:v>
                </c:pt>
                <c:pt idx="256">
                  <c:v>0.88019559902200517</c:v>
                </c:pt>
                <c:pt idx="257">
                  <c:v>0.88019559902200517</c:v>
                </c:pt>
                <c:pt idx="258">
                  <c:v>0.87775061124694409</c:v>
                </c:pt>
                <c:pt idx="259">
                  <c:v>0.87775061124694409</c:v>
                </c:pt>
                <c:pt idx="260">
                  <c:v>0.87530562347188301</c:v>
                </c:pt>
                <c:pt idx="261">
                  <c:v>0.87530562347188301</c:v>
                </c:pt>
                <c:pt idx="262">
                  <c:v>0.87283997382830025</c:v>
                </c:pt>
                <c:pt idx="263">
                  <c:v>0.87283997382830025</c:v>
                </c:pt>
                <c:pt idx="264">
                  <c:v>0.8703743241847175</c:v>
                </c:pt>
                <c:pt idx="265">
                  <c:v>0.8703743241847175</c:v>
                </c:pt>
                <c:pt idx="266">
                  <c:v>0.86778392441035823</c:v>
                </c:pt>
                <c:pt idx="267">
                  <c:v>0.86778392441035823</c:v>
                </c:pt>
                <c:pt idx="268">
                  <c:v>0.86519352463599897</c:v>
                </c:pt>
                <c:pt idx="269">
                  <c:v>0.86519352463599897</c:v>
                </c:pt>
                <c:pt idx="270">
                  <c:v>0.8626031248616397</c:v>
                </c:pt>
                <c:pt idx="271">
                  <c:v>0.8626031248616397</c:v>
                </c:pt>
                <c:pt idx="272">
                  <c:v>0.86001272508728044</c:v>
                </c:pt>
                <c:pt idx="273">
                  <c:v>0.86001272508728044</c:v>
                </c:pt>
                <c:pt idx="274">
                  <c:v>0.85731676043183436</c:v>
                </c:pt>
                <c:pt idx="275">
                  <c:v>0.85731676043183436</c:v>
                </c:pt>
                <c:pt idx="276">
                  <c:v>0.85457772924834607</c:v>
                </c:pt>
                <c:pt idx="277">
                  <c:v>0.85457772924834607</c:v>
                </c:pt>
                <c:pt idx="278">
                  <c:v>0.85176661829687128</c:v>
                </c:pt>
                <c:pt idx="279">
                  <c:v>0.85176661829687128</c:v>
                </c:pt>
                <c:pt idx="280">
                  <c:v>0.84894619903098756</c:v>
                </c:pt>
                <c:pt idx="281">
                  <c:v>0.84894619903098756</c:v>
                </c:pt>
                <c:pt idx="282">
                  <c:v>0.84604877173054049</c:v>
                </c:pt>
                <c:pt idx="283">
                  <c:v>0.84604877173054049</c:v>
                </c:pt>
                <c:pt idx="284">
                  <c:v>0.84299444403476231</c:v>
                </c:pt>
                <c:pt idx="285">
                  <c:v>0.84299444403476231</c:v>
                </c:pt>
                <c:pt idx="286">
                  <c:v>0.83984894237791619</c:v>
                </c:pt>
                <c:pt idx="287">
                  <c:v>0.83984894237791619</c:v>
                </c:pt>
                <c:pt idx="288">
                  <c:v>0.83670344072107006</c:v>
                </c:pt>
                <c:pt idx="289">
                  <c:v>0.83670344072107006</c:v>
                </c:pt>
                <c:pt idx="290">
                  <c:v>0.83354606924665098</c:v>
                </c:pt>
                <c:pt idx="291">
                  <c:v>0.83354606924665098</c:v>
                </c:pt>
                <c:pt idx="292">
                  <c:v>0.82990613007963498</c:v>
                </c:pt>
                <c:pt idx="293">
                  <c:v>0.82990613007963498</c:v>
                </c:pt>
                <c:pt idx="294">
                  <c:v>0.82604610156763669</c:v>
                </c:pt>
                <c:pt idx="295">
                  <c:v>0.82604610156763669</c:v>
                </c:pt>
                <c:pt idx="296">
                  <c:v>0.82216795085605154</c:v>
                </c:pt>
                <c:pt idx="297">
                  <c:v>0.82216795085605154</c:v>
                </c:pt>
                <c:pt idx="298">
                  <c:v>0.81788582611200955</c:v>
                </c:pt>
                <c:pt idx="299">
                  <c:v>0.81788582611200955</c:v>
                </c:pt>
                <c:pt idx="300">
                  <c:v>0.81220606343067614</c:v>
                </c:pt>
                <c:pt idx="301">
                  <c:v>0.81220606343067614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89B-4737-B969-FBC82DF5E7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4801056"/>
        <c:axId val="394797528"/>
      </c:scatterChart>
      <c:valAx>
        <c:axId val="394801056"/>
        <c:scaling>
          <c:orientation val="minMax"/>
          <c:max val="24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 b="0" dirty="0" smtClean="0"/>
                  <a:t>Měsíce</a:t>
                </a:r>
                <a:endParaRPr lang="cs-CZ" b="0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94797528"/>
        <c:crosses val="autoZero"/>
        <c:crossBetween val="midCat"/>
        <c:majorUnit val="3"/>
      </c:valAx>
      <c:valAx>
        <c:axId val="394797528"/>
        <c:scaling>
          <c:orientation val="minMax"/>
          <c:max val="1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cs-CZ" b="0" dirty="0" err="1" smtClean="0"/>
                  <a:t>Surviva</a:t>
                </a:r>
                <a:r>
                  <a:rPr lang="cs-CZ" b="0" baseline="0" dirty="0" err="1" smtClean="0"/>
                  <a:t>l</a:t>
                </a:r>
                <a:r>
                  <a:rPr lang="cs-CZ" b="0" baseline="0" dirty="0" smtClean="0"/>
                  <a:t> probability</a:t>
                </a:r>
                <a:endParaRPr lang="cs-CZ" b="0" dirty="0"/>
              </a:p>
            </c:rich>
          </c:tx>
          <c:layout>
            <c:manualLayout>
              <c:xMode val="edge"/>
              <c:yMode val="edge"/>
              <c:x val="2.3423156470048834E-2"/>
              <c:y val="0.27932169414126401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94801056"/>
        <c:crosses val="autoZero"/>
        <c:crossBetween val="midCat"/>
        <c:majorUnit val="0.2"/>
      </c:valAx>
    </c:plotArea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4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4" Type="http://schemas.openxmlformats.org/officeDocument/2006/relationships/image" Target="../media/image3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0.41467</cdr:x>
      <cdr:y>0.45444</cdr:y>
    </cdr:from>
    <cdr:to>
      <cdr:x>0.85402</cdr:x>
      <cdr:y>0.62777</cdr:y>
    </cdr:to>
    <cdr:sp macro="" textlink="">
      <cdr:nvSpPr>
        <cdr:cNvPr id="3" name="Textové pole 4547"/>
        <cdr:cNvSpPr txBox="1"/>
      </cdr:nvSpPr>
      <cdr:spPr>
        <a:xfrm xmlns:a="http://schemas.openxmlformats.org/drawingml/2006/main">
          <a:off x="2071142" y="1897938"/>
          <a:ext cx="2194391" cy="7239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  <a:effectLst xmlns:a="http://schemas.openxmlformats.org/drawingml/2006/main"/>
      </cdr:spPr>
      <cdr:style>
        <a:lnRef xmlns:a="http://schemas.openxmlformats.org/drawingml/2006/main" idx="0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>
            <a:lnSpc>
              <a:spcPct val="115000"/>
            </a:lnSpc>
            <a:spcAft>
              <a:spcPts val="0"/>
            </a:spcAft>
            <a:defRPr/>
          </a:pPr>
          <a:r>
            <a:rPr lang="cs-CZ" sz="1200" dirty="0" smtClean="0">
              <a:latin typeface="Arial" panose="020B0604020202020204" pitchFamily="34" charset="0"/>
              <a:cs typeface="Arial" panose="020B0604020202020204" pitchFamily="34" charset="0"/>
            </a:rPr>
            <a:t>Ano</a:t>
          </a:r>
          <a:endParaRPr lang="cs-CZ" sz="1200" dirty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eaLnBrk="0" hangingPunct="0">
            <a:lnSpc>
              <a:spcPct val="115000"/>
            </a:lnSpc>
            <a:spcAft>
              <a:spcPts val="0"/>
            </a:spcAft>
            <a:defRPr/>
          </a:pPr>
          <a:r>
            <a:rPr lang="cs-CZ" sz="12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 Ne</a:t>
          </a:r>
          <a:endParaRPr lang="cs-CZ" sz="1200" dirty="0">
            <a:latin typeface="Arial" panose="020B0604020202020204" pitchFamily="34" charset="0"/>
            <a:ea typeface="Calibri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0.34104</cdr:x>
      <cdr:y>0.48007</cdr:y>
    </cdr:from>
    <cdr:to>
      <cdr:x>0.40652</cdr:x>
      <cdr:y>0.48007</cdr:y>
    </cdr:to>
    <cdr:cxnSp macro="">
      <cdr:nvCxnSpPr>
        <cdr:cNvPr id="4" name="Přímá spojnice 3"/>
        <cdr:cNvCxnSpPr/>
      </cdr:nvCxnSpPr>
      <cdr:spPr>
        <a:xfrm xmlns:a="http://schemas.openxmlformats.org/drawingml/2006/main">
          <a:off x="1703388" y="2005013"/>
          <a:ext cx="327025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0.34104</cdr:x>
      <cdr:y>0.53022</cdr:y>
    </cdr:from>
    <cdr:to>
      <cdr:x>0.40652</cdr:x>
      <cdr:y>0.53022</cdr:y>
    </cdr:to>
    <cdr:cxnSp macro="">
      <cdr:nvCxnSpPr>
        <cdr:cNvPr id="5" name="Přímá spojnice 4"/>
        <cdr:cNvCxnSpPr/>
      </cdr:nvCxnSpPr>
      <cdr:spPr>
        <a:xfrm xmlns:a="http://schemas.openxmlformats.org/drawingml/2006/main">
          <a:off x="1703388" y="2214461"/>
          <a:ext cx="327025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  <a:prstDash val="soli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0.32248</cdr:x>
      <cdr:y>0.38336</cdr:y>
    </cdr:from>
    <cdr:to>
      <cdr:x>0.7646</cdr:x>
      <cdr:y>0.44988</cdr:y>
    </cdr:to>
    <cdr:sp macro="" textlink="">
      <cdr:nvSpPr>
        <cdr:cNvPr id="6" name="TextovéPole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10670" y="1601095"/>
          <a:ext cx="2208212" cy="2778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cs-CZ" sz="1200" b="1" dirty="0" smtClean="0">
              <a:latin typeface="Arial" panose="020B0604020202020204" pitchFamily="34" charset="0"/>
              <a:cs typeface="Arial" panose="020B0604020202020204" pitchFamily="34" charset="0"/>
            </a:rPr>
            <a:t>Diabetes </a:t>
          </a:r>
          <a:r>
            <a:rPr lang="cs-CZ" sz="1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mellitus</a:t>
          </a:r>
          <a:endParaRPr lang="cs-CZ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6CDF219-40B8-405F-A693-B6494CA03C72}" type="datetimeFigureOut">
              <a:rPr lang="en-GB"/>
              <a:pPr>
                <a:defRPr/>
              </a:pPr>
              <a:t>14/10/2019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3B15D7C-7662-440F-AD3D-F33F0B7ABB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711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8D2E3F-38DD-421B-9C37-5D0F734F1B43}" type="datetimeFigureOut">
              <a:rPr lang="cs-CZ"/>
              <a:pPr>
                <a:defRPr/>
              </a:pPr>
              <a:t>14.10.2019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9DB8C36-FC7E-419E-A0BA-6B767825FBE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40126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F4B99-F1A6-4D5F-82DE-00FBBBD9829E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2525" cy="3722688"/>
          </a:xfrm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4"/>
            <a:ext cx="5438140" cy="4465264"/>
          </a:xfrm>
          <a:ln/>
        </p:spPr>
        <p:txBody>
          <a:bodyPr/>
          <a:lstStyle/>
          <a:p>
            <a:endParaRPr lang="el-GR" altLang="cs-CZ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497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D67AB-3005-4420-A3B4-8966A392C79C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74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2525" cy="3722688"/>
          </a:xfrm>
          <a:ln/>
        </p:spPr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4"/>
            <a:ext cx="5438140" cy="4465264"/>
          </a:xfrm>
          <a:ln/>
        </p:spPr>
        <p:txBody>
          <a:bodyPr/>
          <a:lstStyle/>
          <a:p>
            <a:endParaRPr lang="el-GR" altLang="cs-CZ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796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472FDA-3871-4452-9906-056CFCA13AA5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64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2525" cy="3722688"/>
          </a:xfrm>
          <a:ln/>
        </p:spPr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4"/>
            <a:ext cx="5438140" cy="4465264"/>
          </a:xfrm>
          <a:ln/>
        </p:spPr>
        <p:txBody>
          <a:bodyPr/>
          <a:lstStyle/>
          <a:p>
            <a:endParaRPr lang="el-GR" altLang="cs-CZ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328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695EA0-FC6B-478F-8522-F46B67B3E818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2525" cy="3722688"/>
          </a:xfrm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4"/>
            <a:ext cx="5438140" cy="4465264"/>
          </a:xfrm>
          <a:ln/>
        </p:spPr>
        <p:txBody>
          <a:bodyPr/>
          <a:lstStyle/>
          <a:p>
            <a:endParaRPr lang="el-GR" altLang="cs-CZ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702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B8C36-FC7E-419E-A0BA-6B767825FBE7}" type="slidenum">
              <a:rPr lang="cs-CZ" altLang="cs-CZ" smtClean="0"/>
              <a:pPr>
                <a:defRPr/>
              </a:pPr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3430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fld id="{10A0B1F5-6CE2-4162-B192-E5C11B431307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72000" cy="3429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cs-CZ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287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fld id="{10A0B1F5-6CE2-4162-B192-E5C11B431307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72000" cy="3429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cs-CZ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597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D67AB-3005-4420-A3B4-8966A392C79C}" type="slidenum">
              <a:rPr lang="cs-CZ" altLang="cs-CZ"/>
              <a:pPr/>
              <a:t>20</a:t>
            </a:fld>
            <a:endParaRPr lang="cs-CZ" altLang="cs-CZ"/>
          </a:p>
        </p:txBody>
      </p:sp>
      <p:sp>
        <p:nvSpPr>
          <p:cNvPr id="74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2525" cy="3722688"/>
          </a:xfrm>
          <a:ln/>
        </p:spPr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4"/>
            <a:ext cx="5438140" cy="4465264"/>
          </a:xfrm>
          <a:ln/>
        </p:spPr>
        <p:txBody>
          <a:bodyPr/>
          <a:lstStyle/>
          <a:p>
            <a:endParaRPr lang="el-GR" altLang="cs-CZ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44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D67AB-3005-4420-A3B4-8966A392C79C}" type="slidenum">
              <a:rPr lang="cs-CZ" altLang="cs-CZ"/>
              <a:pPr/>
              <a:t>21</a:t>
            </a:fld>
            <a:endParaRPr lang="cs-CZ" altLang="cs-CZ"/>
          </a:p>
        </p:txBody>
      </p:sp>
      <p:sp>
        <p:nvSpPr>
          <p:cNvPr id="74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2525" cy="3722688"/>
          </a:xfrm>
          <a:ln/>
        </p:spPr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4"/>
            <a:ext cx="5438140" cy="4465264"/>
          </a:xfrm>
          <a:ln/>
        </p:spPr>
        <p:txBody>
          <a:bodyPr/>
          <a:lstStyle/>
          <a:p>
            <a:endParaRPr lang="el-GR" altLang="cs-CZ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698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D67AB-3005-4420-A3B4-8966A392C79C}" type="slidenum">
              <a:rPr lang="cs-CZ" altLang="cs-CZ"/>
              <a:pPr/>
              <a:t>22</a:t>
            </a:fld>
            <a:endParaRPr lang="cs-CZ" altLang="cs-CZ"/>
          </a:p>
        </p:txBody>
      </p:sp>
      <p:sp>
        <p:nvSpPr>
          <p:cNvPr id="74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2525" cy="3722688"/>
          </a:xfrm>
          <a:ln/>
        </p:spPr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4"/>
            <a:ext cx="5438140" cy="4465264"/>
          </a:xfrm>
          <a:ln/>
        </p:spPr>
        <p:txBody>
          <a:bodyPr/>
          <a:lstStyle/>
          <a:p>
            <a:endParaRPr lang="el-GR" altLang="cs-CZ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95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8A068-F560-4C51-A001-BF712FAFE442}" type="datetime1">
              <a:rPr lang="cs-CZ"/>
              <a:pPr>
                <a:defRPr/>
              </a:pPr>
              <a:t>14.10.2019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C06C-CE98-4452-8AB5-239545F8054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2958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D3BE2-6280-4E14-8A8C-4400B1E5F2B7}" type="datetime1">
              <a:rPr lang="cs-CZ"/>
              <a:pPr>
                <a:defRPr/>
              </a:pPr>
              <a:t>14.10.2019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3EC20-F22E-4939-BB22-ED080B5E8FE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411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3E8B2-B389-49FB-9BEC-1B286EA081CD}" type="datetime1">
              <a:rPr lang="cs-CZ"/>
              <a:pPr>
                <a:defRPr/>
              </a:pPr>
              <a:t>14.10.2019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EDE9C-3CD8-4900-9295-16D24757CB1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23461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/>
          <p:nvPr userDrawn="1"/>
        </p:nvCxnSpPr>
        <p:spPr>
          <a:xfrm>
            <a:off x="179388" y="6330950"/>
            <a:ext cx="871378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62074"/>
          </a:xfrm>
        </p:spPr>
        <p:txBody>
          <a:bodyPr/>
          <a:lstStyle>
            <a:lvl1pPr algn="l">
              <a:defRPr sz="2800"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>
            <a:lvl1pPr>
              <a:buClr>
                <a:schemeClr val="tx2">
                  <a:lumMod val="60000"/>
                  <a:lumOff val="40000"/>
                </a:schemeClr>
              </a:buClr>
              <a:buFont typeface="Calibri" pitchFamily="34" charset="0"/>
              <a:buChar char="→"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572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3B9D5-9A8C-4BA1-BBA4-D550BA77334B}" type="datetime1">
              <a:rPr lang="cs-CZ"/>
              <a:pPr>
                <a:defRPr/>
              </a:pPr>
              <a:t>14.10.2019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002A9-578C-4651-AFF5-87512E94AF8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49519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1B97A-3712-4A40-9494-C555D4FBEB21}" type="datetime1">
              <a:rPr lang="cs-CZ"/>
              <a:pPr>
                <a:defRPr/>
              </a:pPr>
              <a:t>14.10.2019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C1812-8404-43AB-BA44-B01F8EC531A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032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FD1C7-39D4-4597-9DF0-B59995D8F635}" type="datetime1">
              <a:rPr lang="cs-CZ"/>
              <a:pPr>
                <a:defRPr/>
              </a:pPr>
              <a:t>14.10.2019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ED199-3B5E-4306-A775-295A9362838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846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FAAA3-C649-4F5E-AAB9-440E16060C68}" type="datetime1">
              <a:rPr lang="cs-CZ"/>
              <a:pPr>
                <a:defRPr/>
              </a:pPr>
              <a:t>14.10.2019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2F1C6-2859-4606-B045-411D4943ED6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66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83ABB-D7CB-47EC-9523-B339E74CD3E4}" type="datetime1">
              <a:rPr lang="cs-CZ"/>
              <a:pPr>
                <a:defRPr/>
              </a:pPr>
              <a:t>14.10.2019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40DD8-8861-4AF9-AD5F-A27CEB0C86B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3197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5AC41-F4F3-42B2-958D-9A50989F5CEF}" type="datetime1">
              <a:rPr lang="cs-CZ"/>
              <a:pPr>
                <a:defRPr/>
              </a:pPr>
              <a:t>14.10.2019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B2ADE-2FBB-4C76-888F-D87CF050CB4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6652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8AAB4-B6CF-40D8-A7F2-5A2F983DBABB}" type="datetime1">
              <a:rPr lang="cs-CZ"/>
              <a:pPr>
                <a:defRPr/>
              </a:pPr>
              <a:t>14.10.2019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6C897-A2B7-4EB7-A653-DE492257F67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1901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30175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title style</a:t>
            </a:r>
            <a:endParaRPr lang="cs-CZ" altLang="cs-CZ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81075"/>
            <a:ext cx="82296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text styles</a:t>
            </a:r>
          </a:p>
          <a:p>
            <a:pPr lvl="1"/>
            <a:r>
              <a:rPr lang="en-US" altLang="cs-CZ" smtClean="0"/>
              <a:t>Second level</a:t>
            </a:r>
          </a:p>
          <a:p>
            <a:pPr lvl="2"/>
            <a:r>
              <a:rPr lang="en-US" altLang="cs-CZ" smtClean="0"/>
              <a:t>Third level</a:t>
            </a:r>
          </a:p>
          <a:p>
            <a:pPr lvl="3"/>
            <a:r>
              <a:rPr lang="en-US" altLang="cs-CZ" smtClean="0"/>
              <a:t>Fourth level</a:t>
            </a:r>
          </a:p>
          <a:p>
            <a:pPr lvl="4"/>
            <a:r>
              <a:rPr lang="en-US" altLang="cs-CZ" smtClean="0"/>
              <a:t>Fifth level</a:t>
            </a:r>
            <a:endParaRPr lang="cs-CZ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65B743-5066-47AB-9A87-82E8094105CB}" type="datetime1">
              <a:rPr lang="cs-CZ"/>
              <a:pPr>
                <a:defRPr/>
              </a:pPr>
              <a:t>14.10.2019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7AA4BE5-BBD2-47BC-B7AA-04E5939334B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5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4.png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4.png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4.png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8.emf"/><Relationship Id="rId5" Type="http://schemas.openxmlformats.org/officeDocument/2006/relationships/image" Target="../media/image25.e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4.png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2.emf"/><Relationship Id="rId5" Type="http://schemas.openxmlformats.org/officeDocument/2006/relationships/image" Target="../media/image29.e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4.png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4.pn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oleObject" Target="../embeddings/oleObject9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e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15.e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dirty="0" smtClean="0"/>
              <a:t>Rozdíly mezi muži a ženami a mezi diabetiky a </a:t>
            </a:r>
            <a:r>
              <a:rPr lang="cs-CZ" sz="4000" dirty="0" err="1" smtClean="0"/>
              <a:t>nediabetiky</a:t>
            </a:r>
            <a:r>
              <a:rPr lang="cs-CZ" sz="4000" dirty="0" smtClean="0"/>
              <a:t>: registr FAR NHL (</a:t>
            </a:r>
            <a:r>
              <a:rPr lang="cs-CZ" sz="4000" dirty="0" err="1" smtClean="0"/>
              <a:t>FARmakologie</a:t>
            </a:r>
            <a:r>
              <a:rPr lang="cs-CZ" sz="4000" dirty="0" smtClean="0"/>
              <a:t> a </a:t>
            </a:r>
            <a:r>
              <a:rPr lang="cs-CZ" sz="4000" dirty="0" err="1" smtClean="0"/>
              <a:t>NeuroHumoráLní</a:t>
            </a:r>
            <a:r>
              <a:rPr lang="cs-CZ" sz="4000" dirty="0" smtClean="0"/>
              <a:t> aktivace) u srdečního selhání</a:t>
            </a:r>
            <a:br>
              <a:rPr lang="cs-CZ" sz="4000" dirty="0" smtClean="0"/>
            </a:br>
            <a:endParaRPr lang="en-GB" sz="4000" dirty="0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512768" cy="1489720"/>
          </a:xfrm>
        </p:spPr>
        <p:txBody>
          <a:bodyPr/>
          <a:lstStyle/>
          <a:p>
            <a:pPr>
              <a:defRPr/>
            </a:pPr>
            <a:r>
              <a:rPr lang="cs-CZ" sz="2800" dirty="0" smtClean="0">
                <a:solidFill>
                  <a:srgbClr val="FF0000"/>
                </a:solidFill>
              </a:rPr>
              <a:t>Prof. Lenka Špinarová, </a:t>
            </a:r>
            <a:r>
              <a:rPr lang="cs-CZ" sz="2800" dirty="0" err="1" smtClean="0">
                <a:solidFill>
                  <a:srgbClr val="FF0000"/>
                </a:solidFill>
              </a:rPr>
              <a:t>MD,PhD,FESC</a:t>
            </a:r>
            <a:endParaRPr lang="cs-CZ" sz="2800" dirty="0" smtClean="0">
              <a:solidFill>
                <a:srgbClr val="FF0000"/>
              </a:solidFill>
            </a:endParaRPr>
          </a:p>
          <a:p>
            <a:r>
              <a:rPr lang="en-US" dirty="0" err="1"/>
              <a:t>Špinar</a:t>
            </a:r>
            <a:r>
              <a:rPr lang="en-US" dirty="0"/>
              <a:t> J, </a:t>
            </a:r>
            <a:r>
              <a:rPr lang="en-US" dirty="0" err="1"/>
              <a:t>Pařenica</a:t>
            </a:r>
            <a:r>
              <a:rPr lang="en-US" dirty="0"/>
              <a:t> J, </a:t>
            </a:r>
            <a:r>
              <a:rPr lang="en-US" dirty="0" err="1"/>
              <a:t>Ludka</a:t>
            </a:r>
            <a:r>
              <a:rPr lang="en-US" dirty="0"/>
              <a:t> O, </a:t>
            </a:r>
            <a:r>
              <a:rPr lang="en-US" dirty="0" smtClean="0"/>
              <a:t> </a:t>
            </a:r>
            <a:r>
              <a:rPr lang="en-US" dirty="0" err="1"/>
              <a:t>Špinarová</a:t>
            </a:r>
            <a:r>
              <a:rPr lang="en-US" dirty="0"/>
              <a:t> M, </a:t>
            </a:r>
            <a:r>
              <a:rPr lang="en-US" dirty="0" err="1"/>
              <a:t>Lábr</a:t>
            </a:r>
            <a:r>
              <a:rPr lang="en-US" dirty="0"/>
              <a:t> K, </a:t>
            </a:r>
            <a:r>
              <a:rPr lang="en-US" dirty="0" err="1"/>
              <a:t>Málek</a:t>
            </a:r>
            <a:r>
              <a:rPr lang="en-US" dirty="0"/>
              <a:t> F, </a:t>
            </a:r>
            <a:r>
              <a:rPr lang="en-US" dirty="0" err="1"/>
              <a:t>Ošťádal</a:t>
            </a:r>
            <a:r>
              <a:rPr lang="en-US" dirty="0"/>
              <a:t> P, </a:t>
            </a:r>
            <a:r>
              <a:rPr lang="cs-CZ" dirty="0" smtClean="0"/>
              <a:t>Tomandl J., </a:t>
            </a:r>
            <a:r>
              <a:rPr lang="cs-CZ" dirty="0" err="1" smtClean="0"/>
              <a:t>Goldbergová-Pávková</a:t>
            </a:r>
            <a:r>
              <a:rPr lang="cs-CZ" dirty="0" smtClean="0"/>
              <a:t> M., </a:t>
            </a:r>
            <a:r>
              <a:rPr lang="en-US" dirty="0" err="1" smtClean="0"/>
              <a:t>Vondráková</a:t>
            </a:r>
            <a:r>
              <a:rPr lang="en-US" dirty="0" smtClean="0"/>
              <a:t> </a:t>
            </a:r>
            <a:r>
              <a:rPr lang="en-US" dirty="0"/>
              <a:t>D, </a:t>
            </a:r>
            <a:r>
              <a:rPr lang="en-US" dirty="0" err="1"/>
              <a:t>Jarkovsky</a:t>
            </a:r>
            <a:r>
              <a:rPr lang="en-US" dirty="0"/>
              <a:t> J</a:t>
            </a:r>
            <a:endParaRPr lang="cs-CZ" dirty="0"/>
          </a:p>
          <a:p>
            <a:r>
              <a:rPr lang="en-US" b="1" dirty="0"/>
              <a:t> </a:t>
            </a:r>
            <a:endParaRPr lang="cs-CZ" dirty="0"/>
          </a:p>
          <a:p>
            <a:pPr>
              <a:defRPr/>
            </a:pPr>
            <a:endParaRPr lang="cs-CZ" sz="2800" dirty="0" smtClean="0">
              <a:solidFill>
                <a:srgbClr val="FF0000"/>
              </a:solidFill>
            </a:endParaRPr>
          </a:p>
        </p:txBody>
      </p:sp>
      <p:pic>
        <p:nvPicPr>
          <p:cNvPr id="3076" name="Picture 18" descr="logo-IB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6434138"/>
            <a:ext cx="36036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9" descr="logo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6402388"/>
            <a:ext cx="4000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5" descr="FNbr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411913"/>
            <a:ext cx="3444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Skupina 19"/>
          <p:cNvGrpSpPr>
            <a:grpSpLocks/>
          </p:cNvGrpSpPr>
          <p:nvPr/>
        </p:nvGrpSpPr>
        <p:grpSpPr bwMode="auto">
          <a:xfrm>
            <a:off x="594518" y="535928"/>
            <a:ext cx="3185394" cy="732832"/>
            <a:chOff x="6516689" y="115888"/>
            <a:chExt cx="2482337" cy="700087"/>
          </a:xfrm>
        </p:grpSpPr>
        <p:pic>
          <p:nvPicPr>
            <p:cNvPr id="8" name="Picture 37" descr="LOGO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4"/>
            <a:stretch>
              <a:fillRect/>
            </a:stretch>
          </p:blipFill>
          <p:spPr bwMode="auto">
            <a:xfrm>
              <a:off x="6516689" y="115888"/>
              <a:ext cx="493712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ovéPole 21"/>
            <p:cNvSpPr txBox="1">
              <a:spLocks noChangeArrowheads="1"/>
            </p:cNvSpPr>
            <p:nvPr/>
          </p:nvSpPr>
          <p:spPr bwMode="auto">
            <a:xfrm>
              <a:off x="6888881" y="200302"/>
              <a:ext cx="2110145" cy="6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cs-CZ" sz="1400" dirty="0">
                  <a:solidFill>
                    <a:srgbClr val="EB3143"/>
                  </a:solidFill>
                  <a:latin typeface="Arial Black" pitchFamily="34" charset="0"/>
                  <a:cs typeface="Aharoni" pitchFamily="2" charset="-79"/>
                </a:rPr>
                <a:t>FAR NHL</a:t>
              </a:r>
              <a:endParaRPr lang="en-GB" sz="1400" dirty="0">
                <a:solidFill>
                  <a:srgbClr val="EB3143"/>
                </a:solidFill>
                <a:latin typeface="Arial Black" pitchFamily="34" charset="0"/>
                <a:cs typeface="Aharoni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908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>
          <a:xfrm>
            <a:off x="914400" y="612423"/>
            <a:ext cx="7315200" cy="499533"/>
          </a:xfrm>
        </p:spPr>
        <p:txBody>
          <a:bodyPr/>
          <a:lstStyle/>
          <a:p>
            <a:r>
              <a:rPr lang="cs-CZ" altLang="cs-CZ" dirty="0" smtClean="0"/>
              <a:t>Tepová frekvence</a:t>
            </a:r>
            <a:endParaRPr lang="en-GB" altLang="cs-CZ" dirty="0" smtClean="0"/>
          </a:p>
        </p:txBody>
      </p:sp>
      <p:sp>
        <p:nvSpPr>
          <p:cNvPr id="43011" name="TextovéPole 2"/>
          <p:cNvSpPr txBox="1">
            <a:spLocks noChangeArrowheads="1"/>
          </p:cNvSpPr>
          <p:nvPr/>
        </p:nvSpPr>
        <p:spPr bwMode="auto">
          <a:xfrm>
            <a:off x="7516990" y="677333"/>
            <a:ext cx="1141588" cy="28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244">
                <a:latin typeface="Arial" panose="020B0604020202020204" pitchFamily="34" charset="0"/>
                <a:cs typeface="Arial" panose="020B0604020202020204" pitchFamily="34" charset="0"/>
              </a:rPr>
              <a:t>N = 1100</a:t>
            </a:r>
            <a:endParaRPr lang="en-GB" altLang="cs-CZ" sz="124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012" name="Skupina 38"/>
          <p:cNvGrpSpPr>
            <a:grpSpLocks/>
          </p:cNvGrpSpPr>
          <p:nvPr/>
        </p:nvGrpSpPr>
        <p:grpSpPr bwMode="auto">
          <a:xfrm>
            <a:off x="7478889" y="428978"/>
            <a:ext cx="1413591" cy="512860"/>
            <a:chOff x="6516689" y="115888"/>
            <a:chExt cx="2482337" cy="1151322"/>
          </a:xfrm>
        </p:grpSpPr>
        <p:pic>
          <p:nvPicPr>
            <p:cNvPr id="43051" name="Picture 37" descr="LOGO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4"/>
            <a:stretch>
              <a:fillRect/>
            </a:stretch>
          </p:blipFill>
          <p:spPr bwMode="auto">
            <a:xfrm>
              <a:off x="6516689" y="115888"/>
              <a:ext cx="493712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52" name="TextovéPole 40"/>
            <p:cNvSpPr txBox="1">
              <a:spLocks noChangeArrowheads="1"/>
            </p:cNvSpPr>
            <p:nvPr/>
          </p:nvSpPr>
          <p:spPr bwMode="auto">
            <a:xfrm>
              <a:off x="6888879" y="200301"/>
              <a:ext cx="2110147" cy="1066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244" dirty="0">
                  <a:solidFill>
                    <a:srgbClr val="EB3143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FAR NHL</a:t>
              </a:r>
              <a:endParaRPr lang="en-GB" altLang="cs-CZ" sz="1244" dirty="0">
                <a:solidFill>
                  <a:srgbClr val="EB3143"/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graphicFrame>
        <p:nvGraphicFramePr>
          <p:cNvPr id="43013" name="Object 57"/>
          <p:cNvGraphicFramePr>
            <a:graphicFrameLocks noGrp="1" noChangeAspect="1"/>
          </p:cNvGraphicFramePr>
          <p:nvPr/>
        </p:nvGraphicFramePr>
        <p:xfrm>
          <a:off x="5953478" y="2678289"/>
          <a:ext cx="2267655" cy="17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7" name="Graf" r:id="rId4" imgW="2543302" imgH="2000208" progId="MSGraph.Chart.8">
                  <p:embed followColorScheme="full"/>
                </p:oleObj>
              </mc:Choice>
              <mc:Fallback>
                <p:oleObj name="Graf" r:id="rId4" imgW="2543302" imgH="2000208" progId="MSGraph.Chart.8">
                  <p:embed followColorScheme="full"/>
                  <p:pic>
                    <p:nvPicPr>
                      <p:cNvPr id="43013" name="Object 5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478" y="2678289"/>
                        <a:ext cx="2267655" cy="17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Object 57"/>
          <p:cNvGraphicFramePr>
            <a:graphicFrameLocks noGrp="1" noChangeAspect="1"/>
          </p:cNvGraphicFramePr>
          <p:nvPr/>
        </p:nvGraphicFramePr>
        <p:xfrm>
          <a:off x="5953478" y="2678289"/>
          <a:ext cx="2267655" cy="17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8" name="Graf" r:id="rId6" imgW="2543302" imgH="2000208" progId="MSGraph.Chart.8">
                  <p:embed followColorScheme="full"/>
                </p:oleObj>
              </mc:Choice>
              <mc:Fallback>
                <p:oleObj name="Graf" r:id="rId6" imgW="2543302" imgH="2000208" progId="MSGraph.Chart.8">
                  <p:embed followColorScheme="full"/>
                  <p:pic>
                    <p:nvPicPr>
                      <p:cNvPr id="43014" name="Object 5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478" y="2678289"/>
                        <a:ext cx="2267655" cy="17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6" name="Text Box 12"/>
          <p:cNvSpPr txBox="1">
            <a:spLocks noChangeArrowheads="1"/>
          </p:cNvSpPr>
          <p:nvPr/>
        </p:nvSpPr>
        <p:spPr bwMode="auto">
          <a:xfrm>
            <a:off x="975078" y="1444978"/>
            <a:ext cx="35842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75000"/>
              <a:buFont typeface="Wingdings" panose="05000000000000000000" pitchFamily="2" charset="2"/>
              <a:buChar char="v"/>
            </a:pPr>
            <a:r>
              <a:rPr lang="en-US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Tepová frekvence</a:t>
            </a:r>
            <a:r>
              <a:rPr lang="en-US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tepy/min</a:t>
            </a:r>
            <a:r>
              <a:rPr lang="en-US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3017" name="Object 13"/>
          <p:cNvGraphicFramePr>
            <a:graphicFrameLocks noGrp="1" noChangeAspect="1"/>
          </p:cNvGraphicFramePr>
          <p:nvPr/>
        </p:nvGraphicFramePr>
        <p:xfrm>
          <a:off x="975078" y="1728612"/>
          <a:ext cx="3364089" cy="2024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9" name="Graf" r:id="rId8" imgW="3972020" imgH="2428862" progId="MSGraph.Chart.8">
                  <p:embed followColorScheme="full"/>
                </p:oleObj>
              </mc:Choice>
              <mc:Fallback>
                <p:oleObj name="Graf" r:id="rId8" imgW="3972020" imgH="2428862" progId="MSGraph.Chart.8">
                  <p:embed followColorScheme="full"/>
                  <p:pic>
                    <p:nvPicPr>
                      <p:cNvPr id="43017" name="Object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078" y="1728612"/>
                        <a:ext cx="3364089" cy="2024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8" name="Text Box 14"/>
          <p:cNvSpPr txBox="1">
            <a:spLocks noChangeArrowheads="1"/>
          </p:cNvSpPr>
          <p:nvPr/>
        </p:nvSpPr>
        <p:spPr bwMode="auto">
          <a:xfrm>
            <a:off x="1871134" y="3633612"/>
            <a:ext cx="2240844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67" dirty="0" smtClean="0">
                <a:latin typeface="Arial" panose="020B0604020202020204" pitchFamily="34" charset="0"/>
                <a:cs typeface="Arial" panose="020B0604020202020204" pitchFamily="34" charset="0"/>
              </a:rPr>
              <a:t>TF ( tepy/min)</a:t>
            </a:r>
            <a:endParaRPr lang="en-US" altLang="cs-CZ" sz="10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9" name="Text Box 15"/>
          <p:cNvSpPr txBox="1">
            <a:spLocks noChangeArrowheads="1"/>
          </p:cNvSpPr>
          <p:nvPr/>
        </p:nvSpPr>
        <p:spPr bwMode="auto">
          <a:xfrm rot="16200000">
            <a:off x="310446" y="2116100"/>
            <a:ext cx="1471788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067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cs-CZ" sz="1067">
                <a:latin typeface="Arial" panose="020B0604020202020204" pitchFamily="34" charset="0"/>
                <a:cs typeface="Arial" panose="020B0604020202020204" pitchFamily="34" charset="0"/>
              </a:rPr>
              <a:t>atients</a:t>
            </a:r>
          </a:p>
        </p:txBody>
      </p:sp>
      <p:sp>
        <p:nvSpPr>
          <p:cNvPr id="43020" name="Text Box 42"/>
          <p:cNvSpPr txBox="1">
            <a:spLocks noChangeArrowheads="1"/>
          </p:cNvSpPr>
          <p:nvPr/>
        </p:nvSpPr>
        <p:spPr bwMode="auto">
          <a:xfrm>
            <a:off x="6812845" y="2668412"/>
            <a:ext cx="832556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sk-SK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1067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cs-CZ" altLang="cs-CZ" sz="1067" dirty="0" smtClean="0">
                <a:latin typeface="Arial" panose="020B0604020202020204" pitchFamily="34" charset="0"/>
                <a:cs typeface="Arial" panose="020B0604020202020204" pitchFamily="34" charset="0"/>
              </a:rPr>
              <a:t>,466</a:t>
            </a:r>
            <a:endParaRPr lang="en-US" altLang="cs-CZ" sz="10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21" name="Text Box 58"/>
          <p:cNvSpPr txBox="1">
            <a:spLocks noChangeArrowheads="1"/>
          </p:cNvSpPr>
          <p:nvPr/>
        </p:nvSpPr>
        <p:spPr bwMode="auto">
          <a:xfrm rot="16200000">
            <a:off x="5130800" y="3332982"/>
            <a:ext cx="1536700" cy="19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cs-CZ" sz="1067">
                <a:latin typeface="Arial" panose="020B0604020202020204" pitchFamily="34" charset="0"/>
                <a:cs typeface="Arial" panose="020B0604020202020204" pitchFamily="34" charset="0"/>
              </a:rPr>
              <a:t>Heart rate</a:t>
            </a:r>
            <a:r>
              <a:rPr lang="sk-SK" altLang="cs-CZ" sz="1067">
                <a:latin typeface="Arial" panose="020B0604020202020204" pitchFamily="34" charset="0"/>
                <a:cs typeface="Arial" panose="020B0604020202020204" pitchFamily="34" charset="0"/>
              </a:rPr>
              <a:t> (bpm)</a:t>
            </a:r>
            <a:endParaRPr lang="en-US" altLang="cs-CZ" sz="10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22" name="Text Box 41"/>
          <p:cNvSpPr txBox="1">
            <a:spLocks noChangeArrowheads="1"/>
          </p:cNvSpPr>
          <p:nvPr/>
        </p:nvSpPr>
        <p:spPr bwMode="auto">
          <a:xfrm>
            <a:off x="6815667" y="2039056"/>
            <a:ext cx="80434" cy="8043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cs-CZ" sz="88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23" name="Text Box 42"/>
          <p:cNvSpPr txBox="1">
            <a:spLocks noChangeArrowheads="1"/>
          </p:cNvSpPr>
          <p:nvPr/>
        </p:nvSpPr>
        <p:spPr bwMode="auto">
          <a:xfrm>
            <a:off x="7004756" y="1957212"/>
            <a:ext cx="704145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067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cs-CZ" altLang="cs-CZ" sz="1067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cs-CZ" sz="1067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altLang="cs-CZ" sz="1067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altLang="cs-CZ" sz="10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024" name="Group 43"/>
          <p:cNvGrpSpPr>
            <a:grpSpLocks/>
          </p:cNvGrpSpPr>
          <p:nvPr/>
        </p:nvGrpSpPr>
        <p:grpSpPr bwMode="auto">
          <a:xfrm rot="5400000" flipH="1">
            <a:off x="6783212" y="2298701"/>
            <a:ext cx="132644" cy="200378"/>
            <a:chOff x="5329" y="845"/>
            <a:chExt cx="92" cy="181"/>
          </a:xfrm>
        </p:grpSpPr>
        <p:sp>
          <p:nvSpPr>
            <p:cNvPr id="43046" name="Line 44"/>
            <p:cNvSpPr>
              <a:spLocks noChangeShapeType="1"/>
            </p:cNvSpPr>
            <p:nvPr/>
          </p:nvSpPr>
          <p:spPr bwMode="auto">
            <a:xfrm>
              <a:off x="5375" y="845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3047" name="Line 45"/>
            <p:cNvSpPr>
              <a:spLocks noChangeShapeType="1"/>
            </p:cNvSpPr>
            <p:nvPr/>
          </p:nvSpPr>
          <p:spPr bwMode="auto">
            <a:xfrm>
              <a:off x="5329" y="845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3048" name="Line 46"/>
            <p:cNvSpPr>
              <a:spLocks noChangeShapeType="1"/>
            </p:cNvSpPr>
            <p:nvPr/>
          </p:nvSpPr>
          <p:spPr bwMode="auto">
            <a:xfrm>
              <a:off x="5374" y="1026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3049" name="Line 47"/>
            <p:cNvSpPr>
              <a:spLocks noChangeShapeType="1"/>
            </p:cNvSpPr>
            <p:nvPr/>
          </p:nvSpPr>
          <p:spPr bwMode="auto">
            <a:xfrm>
              <a:off x="5375" y="845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3050" name="Line 48"/>
            <p:cNvSpPr>
              <a:spLocks noChangeShapeType="1"/>
            </p:cNvSpPr>
            <p:nvPr/>
          </p:nvSpPr>
          <p:spPr bwMode="auto">
            <a:xfrm>
              <a:off x="5329" y="1026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3025" name="Text Box 49"/>
          <p:cNvSpPr txBox="1">
            <a:spLocks noChangeArrowheads="1"/>
          </p:cNvSpPr>
          <p:nvPr/>
        </p:nvSpPr>
        <p:spPr bwMode="auto">
          <a:xfrm>
            <a:off x="7068256" y="2277534"/>
            <a:ext cx="832556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067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altLang="cs-CZ" sz="10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cs-CZ" sz="1067">
                <a:latin typeface="Arial" panose="020B0604020202020204" pitchFamily="34" charset="0"/>
                <a:cs typeface="Arial" panose="020B0604020202020204" pitchFamily="34" charset="0"/>
              </a:rPr>
              <a:t>95%</a:t>
            </a:r>
          </a:p>
        </p:txBody>
      </p:sp>
      <p:graphicFrame>
        <p:nvGraphicFramePr>
          <p:cNvPr id="39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396282"/>
              </p:ext>
            </p:extLst>
          </p:nvPr>
        </p:nvGraphicFramePr>
        <p:xfrm>
          <a:off x="5788378" y="4329289"/>
          <a:ext cx="2317044" cy="1244600"/>
        </p:xfrm>
        <a:graphic>
          <a:graphicData uri="http://schemas.openxmlformats.org/drawingml/2006/table">
            <a:tbl>
              <a:tblPr/>
              <a:tblGrid>
                <a:gridCol w="896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3840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Sumární statistika (tepy/min)</a:t>
                      </a:r>
                    </a:p>
                  </a:txBody>
                  <a:tcPr marL="81280" marR="81280" marT="40640" marB="4064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280" marR="81280" marT="40640" marB="4064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Ženy</a:t>
                      </a:r>
                    </a:p>
                  </a:txBody>
                  <a:tcPr marL="81280" marR="81280" marT="40640" marB="4064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kumimoji="0" lang="cs-CZ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uži</a:t>
                      </a:r>
                      <a:endParaRPr kumimoji="0" lang="cs-CZ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280" marR="81280" marT="40640" marB="4064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Průměr</a:t>
                      </a:r>
                    </a:p>
                  </a:txBody>
                  <a:tcPr marL="81280" marR="81280" marT="40640" marB="4064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Medi</a:t>
                      </a: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á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280" marR="81280" marT="40640" marB="4064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cs-CZ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95%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280" marR="81280" marT="40640" marB="4064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  <a:r>
                        <a:rPr lang="cs-CZ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r>
                        <a:rPr lang="cs-CZ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3042" name="Text Box 25"/>
          <p:cNvSpPr txBox="1">
            <a:spLocks noChangeArrowheads="1"/>
          </p:cNvSpPr>
          <p:nvPr/>
        </p:nvSpPr>
        <p:spPr bwMode="auto">
          <a:xfrm>
            <a:off x="4910667" y="1837267"/>
            <a:ext cx="1461911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067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altLang="cs-CZ" sz="106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uži</a:t>
            </a:r>
            <a:endParaRPr lang="en-US" altLang="cs-CZ" sz="10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cs-CZ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 889</a:t>
            </a:r>
            <a:r>
              <a:rPr lang="en-US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sz="1067" dirty="0" smtClean="0">
                <a:latin typeface="Arial" panose="020B0604020202020204" pitchFamily="34" charset="0"/>
                <a:cs typeface="Arial" panose="020B0604020202020204" pitchFamily="34" charset="0"/>
              </a:rPr>
              <a:t>80,8</a:t>
            </a:r>
            <a:r>
              <a:rPr lang="cs-CZ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en-US" altLang="cs-CZ" sz="10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43" name="Text Box 26"/>
          <p:cNvSpPr txBox="1">
            <a:spLocks noChangeArrowheads="1"/>
          </p:cNvSpPr>
          <p:nvPr/>
        </p:nvSpPr>
        <p:spPr bwMode="auto">
          <a:xfrm>
            <a:off x="4910667" y="1444978"/>
            <a:ext cx="1268589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67" dirty="0" smtClean="0">
                <a:latin typeface="Arial" panose="020B0604020202020204" pitchFamily="34" charset="0"/>
                <a:cs typeface="Arial" panose="020B0604020202020204" pitchFamily="34" charset="0"/>
              </a:rPr>
              <a:t>Ženy</a:t>
            </a:r>
            <a:endParaRPr lang="en-US" altLang="cs-CZ" sz="10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cs-CZ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 211</a:t>
            </a:r>
            <a:r>
              <a:rPr lang="en-US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sz="1067" dirty="0" smtClean="0">
                <a:latin typeface="Arial" panose="020B0604020202020204" pitchFamily="34" charset="0"/>
                <a:cs typeface="Arial" panose="020B0604020202020204" pitchFamily="34" charset="0"/>
              </a:rPr>
              <a:t>19,2</a:t>
            </a:r>
            <a:r>
              <a:rPr lang="cs-CZ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en-US" altLang="cs-CZ" sz="10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44" name="Rectangle 9"/>
          <p:cNvSpPr>
            <a:spLocks noChangeArrowheads="1"/>
          </p:cNvSpPr>
          <p:nvPr/>
        </p:nvSpPr>
        <p:spPr bwMode="auto">
          <a:xfrm>
            <a:off x="4635501" y="1552222"/>
            <a:ext cx="256822" cy="191911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45" name="Rectangle 10"/>
          <p:cNvSpPr>
            <a:spLocks noChangeArrowheads="1"/>
          </p:cNvSpPr>
          <p:nvPr/>
        </p:nvSpPr>
        <p:spPr bwMode="auto">
          <a:xfrm>
            <a:off x="4635501" y="1933222"/>
            <a:ext cx="256822" cy="191911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6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Nadpis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561975"/>
          </a:xfrm>
        </p:spPr>
        <p:txBody>
          <a:bodyPr/>
          <a:lstStyle/>
          <a:p>
            <a:r>
              <a:rPr lang="cs-CZ" dirty="0" smtClean="0">
                <a:latin typeface="Arial" charset="0"/>
                <a:cs typeface="Arial" charset="0"/>
              </a:rPr>
              <a:t>Ejekční frakce levé komory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4143" name="TextovéPole 2"/>
          <p:cNvSpPr txBox="1">
            <a:spLocks noChangeArrowheads="1"/>
          </p:cNvSpPr>
          <p:nvPr/>
        </p:nvSpPr>
        <p:spPr bwMode="auto">
          <a:xfrm>
            <a:off x="7885113" y="333375"/>
            <a:ext cx="12842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sz="1400"/>
              <a:t>N = 1100</a:t>
            </a:r>
            <a:endParaRPr lang="en-GB" sz="1400"/>
          </a:p>
        </p:txBody>
      </p:sp>
      <p:grpSp>
        <p:nvGrpSpPr>
          <p:cNvPr id="4149" name="Skupina 38"/>
          <p:cNvGrpSpPr>
            <a:grpSpLocks/>
          </p:cNvGrpSpPr>
          <p:nvPr/>
        </p:nvGrpSpPr>
        <p:grpSpPr bwMode="auto">
          <a:xfrm>
            <a:off x="7842250" y="53975"/>
            <a:ext cx="1241425" cy="350838"/>
            <a:chOff x="6516689" y="115888"/>
            <a:chExt cx="2482337" cy="700087"/>
          </a:xfrm>
        </p:grpSpPr>
        <p:pic>
          <p:nvPicPr>
            <p:cNvPr id="4151" name="Picture 37" descr="LOGO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4"/>
            <a:stretch>
              <a:fillRect/>
            </a:stretch>
          </p:blipFill>
          <p:spPr bwMode="auto">
            <a:xfrm>
              <a:off x="6516689" y="115888"/>
              <a:ext cx="493712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52" name="TextovéPole 40"/>
            <p:cNvSpPr txBox="1">
              <a:spLocks noChangeArrowheads="1"/>
            </p:cNvSpPr>
            <p:nvPr/>
          </p:nvSpPr>
          <p:spPr bwMode="auto">
            <a:xfrm>
              <a:off x="6888881" y="200302"/>
              <a:ext cx="2110145" cy="6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cs-CZ" sz="1400">
                  <a:solidFill>
                    <a:srgbClr val="EB3143"/>
                  </a:solidFill>
                  <a:latin typeface="Arial Black" pitchFamily="34" charset="0"/>
                  <a:cs typeface="Aharoni" pitchFamily="2" charset="-79"/>
                </a:rPr>
                <a:t>FAR NHL</a:t>
              </a:r>
              <a:endParaRPr lang="en-GB" sz="1400">
                <a:solidFill>
                  <a:srgbClr val="EB3143"/>
                </a:solidFill>
                <a:latin typeface="Arial Black" pitchFamily="34" charset="0"/>
                <a:cs typeface="Aharoni" pitchFamily="2" charset="-79"/>
              </a:endParaRPr>
            </a:p>
          </p:txBody>
        </p:sp>
      </p:grpSp>
      <p:graphicFrame>
        <p:nvGraphicFramePr>
          <p:cNvPr id="44" name="Object 57"/>
          <p:cNvGraphicFramePr>
            <a:graphicFrameLocks noGrp="1" noChangeAspect="1"/>
          </p:cNvGraphicFramePr>
          <p:nvPr>
            <p:extLst/>
          </p:nvPr>
        </p:nvGraphicFramePr>
        <p:xfrm>
          <a:off x="500063" y="1341438"/>
          <a:ext cx="2760662" cy="209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9" name="Graf" r:id="rId4" imgW="2752725" imgH="2086047" progId="MSGraph.Chart.8">
                  <p:embed followColorScheme="full"/>
                </p:oleObj>
              </mc:Choice>
              <mc:Fallback>
                <p:oleObj name="Graf" r:id="rId4" imgW="2752725" imgH="2086047" progId="MSGraph.Chart.8">
                  <p:embed followColorScheme="full"/>
                  <p:pic>
                    <p:nvPicPr>
                      <p:cNvPr id="44" name="Object 5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341438"/>
                        <a:ext cx="2760662" cy="209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57"/>
          <p:cNvGraphicFramePr>
            <a:graphicFrameLocks noGrp="1" noChangeAspect="1"/>
          </p:cNvGraphicFramePr>
          <p:nvPr>
            <p:extLst/>
          </p:nvPr>
        </p:nvGraphicFramePr>
        <p:xfrm>
          <a:off x="500063" y="1341438"/>
          <a:ext cx="2760662" cy="209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0" name="Graf" r:id="rId6" imgW="2752725" imgH="2086047" progId="MSGraph.Chart.8">
                  <p:embed followColorScheme="full"/>
                </p:oleObj>
              </mc:Choice>
              <mc:Fallback>
                <p:oleObj name="Graf" r:id="rId6" imgW="2752725" imgH="2086047" progId="MSGraph.Chart.8">
                  <p:embed followColorScheme="full"/>
                  <p:pic>
                    <p:nvPicPr>
                      <p:cNvPr id="45" name="Object 5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341438"/>
                        <a:ext cx="2760662" cy="209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11"/>
          <p:cNvGraphicFramePr>
            <a:graphicFrameLocks noGrp="1" noChangeAspect="1"/>
          </p:cNvGraphicFramePr>
          <p:nvPr>
            <p:extLst/>
          </p:nvPr>
        </p:nvGraphicFramePr>
        <p:xfrm>
          <a:off x="4473575" y="1454150"/>
          <a:ext cx="4287838" cy="20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1" name="Graf" r:id="rId8" imgW="4514739" imgH="2190781" progId="MSGraph.Chart.8">
                  <p:embed followColorScheme="full"/>
                </p:oleObj>
              </mc:Choice>
              <mc:Fallback>
                <p:oleObj name="Graf" r:id="rId8" imgW="4514739" imgH="2190781" progId="MSGraph.Chart.8">
                  <p:embed followColorScheme="full"/>
                  <p:pic>
                    <p:nvPicPr>
                      <p:cNvPr id="46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3575" y="1454150"/>
                        <a:ext cx="4287838" cy="209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5973364" y="3419476"/>
            <a:ext cx="18716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sk-SK" sz="1200" b="1" dirty="0">
                <a:latin typeface="Arial" pitchFamily="34" charset="0"/>
                <a:cs typeface="Arial" pitchFamily="34" charset="0"/>
              </a:rPr>
              <a:t>EF 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LK</a:t>
            </a: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 (k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ategor</a:t>
            </a:r>
            <a:r>
              <a:rPr lang="sk-SK" sz="1200" b="1" dirty="0" err="1" smtClean="0">
                <a:latin typeface="Arial" pitchFamily="34" charset="0"/>
                <a:cs typeface="Arial" pitchFamily="34" charset="0"/>
              </a:rPr>
              <a:t>ie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 rot="16200000">
            <a:off x="3665538" y="2171700"/>
            <a:ext cx="16557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200" b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1200" b="1" dirty="0" err="1" smtClean="0">
                <a:latin typeface="Arial" pitchFamily="34" charset="0"/>
                <a:cs typeface="Arial" pitchFamily="34" charset="0"/>
              </a:rPr>
              <a:t>cienti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58"/>
          <p:cNvSpPr txBox="1">
            <a:spLocks noChangeArrowheads="1"/>
          </p:cNvSpPr>
          <p:nvPr/>
        </p:nvSpPr>
        <p:spPr bwMode="auto">
          <a:xfrm rot="16200000">
            <a:off x="-576612" y="1591347"/>
            <a:ext cx="2017713" cy="21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5000"/>
              </a:lnSpc>
            </a:pPr>
            <a:r>
              <a:rPr lang="cs-CZ" sz="1200" b="1" dirty="0">
                <a:latin typeface="Arial" pitchFamily="34" charset="0"/>
                <a:cs typeface="Arial" pitchFamily="34" charset="0"/>
              </a:rPr>
              <a:t>EF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b="1" dirty="0">
                <a:latin typeface="Arial" pitchFamily="34" charset="0"/>
                <a:cs typeface="Arial" pitchFamily="34" charset="0"/>
              </a:rPr>
              <a:t>(%)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 Box 41"/>
          <p:cNvSpPr txBox="1">
            <a:spLocks noChangeArrowheads="1"/>
          </p:cNvSpPr>
          <p:nvPr/>
        </p:nvSpPr>
        <p:spPr bwMode="auto">
          <a:xfrm>
            <a:off x="3200400" y="1865313"/>
            <a:ext cx="90488" cy="90487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sz="1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42"/>
          <p:cNvSpPr txBox="1">
            <a:spLocks noChangeArrowheads="1"/>
          </p:cNvSpPr>
          <p:nvPr/>
        </p:nvSpPr>
        <p:spPr bwMode="auto">
          <a:xfrm>
            <a:off x="3348038" y="1773238"/>
            <a:ext cx="7921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200" b="1">
                <a:latin typeface="Arial" pitchFamily="34" charset="0"/>
                <a:cs typeface="Arial" pitchFamily="34" charset="0"/>
              </a:rPr>
              <a:t>Med</a:t>
            </a:r>
            <a:r>
              <a:rPr lang="cs-CZ" sz="1200" b="1">
                <a:latin typeface="Arial" pitchFamily="34" charset="0"/>
                <a:cs typeface="Arial" pitchFamily="34" charset="0"/>
              </a:rPr>
              <a:t>i</a:t>
            </a:r>
            <a:r>
              <a:rPr lang="en-US" sz="1200" b="1">
                <a:latin typeface="Arial" pitchFamily="34" charset="0"/>
                <a:cs typeface="Arial" pitchFamily="34" charset="0"/>
              </a:rPr>
              <a:t>a</a:t>
            </a:r>
            <a:r>
              <a:rPr lang="cs-CZ" sz="1200" b="1">
                <a:latin typeface="Arial" pitchFamily="34" charset="0"/>
                <a:cs typeface="Arial" pitchFamily="34" charset="0"/>
              </a:rPr>
              <a:t>n</a:t>
            </a:r>
            <a:endParaRPr lang="en-US" sz="12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2" name="Group 43"/>
          <p:cNvGrpSpPr>
            <a:grpSpLocks/>
          </p:cNvGrpSpPr>
          <p:nvPr/>
        </p:nvGrpSpPr>
        <p:grpSpPr bwMode="auto">
          <a:xfrm rot="5400000" flipH="1">
            <a:off x="3170238" y="2228850"/>
            <a:ext cx="149225" cy="225425"/>
            <a:chOff x="5329" y="845"/>
            <a:chExt cx="92" cy="181"/>
          </a:xfrm>
        </p:grpSpPr>
        <p:sp>
          <p:nvSpPr>
            <p:cNvPr id="53" name="Line 44"/>
            <p:cNvSpPr>
              <a:spLocks noChangeShapeType="1"/>
            </p:cNvSpPr>
            <p:nvPr/>
          </p:nvSpPr>
          <p:spPr bwMode="auto">
            <a:xfrm>
              <a:off x="5375" y="845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Line 45"/>
            <p:cNvSpPr>
              <a:spLocks noChangeShapeType="1"/>
            </p:cNvSpPr>
            <p:nvPr/>
          </p:nvSpPr>
          <p:spPr bwMode="auto">
            <a:xfrm>
              <a:off x="5329" y="845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Line 46"/>
            <p:cNvSpPr>
              <a:spLocks noChangeShapeType="1"/>
            </p:cNvSpPr>
            <p:nvPr/>
          </p:nvSpPr>
          <p:spPr bwMode="auto">
            <a:xfrm>
              <a:off x="5374" y="1026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Line 47"/>
            <p:cNvSpPr>
              <a:spLocks noChangeShapeType="1"/>
            </p:cNvSpPr>
            <p:nvPr/>
          </p:nvSpPr>
          <p:spPr bwMode="auto">
            <a:xfrm>
              <a:off x="5375" y="845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Line 48"/>
            <p:cNvSpPr>
              <a:spLocks noChangeShapeType="1"/>
            </p:cNvSpPr>
            <p:nvPr/>
          </p:nvSpPr>
          <p:spPr bwMode="auto">
            <a:xfrm>
              <a:off x="5329" y="1026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8" name="Text Box 49"/>
          <p:cNvSpPr txBox="1">
            <a:spLocks noChangeArrowheads="1"/>
          </p:cNvSpPr>
          <p:nvPr/>
        </p:nvSpPr>
        <p:spPr bwMode="auto">
          <a:xfrm>
            <a:off x="3425825" y="2205038"/>
            <a:ext cx="9366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cs-CZ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95%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 Box 42"/>
          <p:cNvSpPr txBox="1">
            <a:spLocks noChangeArrowheads="1"/>
          </p:cNvSpPr>
          <p:nvPr/>
        </p:nvSpPr>
        <p:spPr bwMode="auto">
          <a:xfrm>
            <a:off x="1547813" y="1295400"/>
            <a:ext cx="936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sk-SK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</a:t>
            </a:r>
            <a:r>
              <a:rPr lang="cs-CZ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</a:t>
            </a:r>
            <a:r>
              <a:rPr lang="cs-CZ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 Box 25"/>
          <p:cNvSpPr txBox="1">
            <a:spLocks noChangeArrowheads="1"/>
          </p:cNvSpPr>
          <p:nvPr/>
        </p:nvSpPr>
        <p:spPr bwMode="auto">
          <a:xfrm>
            <a:off x="1420102" y="3798889"/>
            <a:ext cx="1644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1200" b="1" dirty="0" err="1" smtClean="0">
                <a:latin typeface="Arial" pitchFamily="34" charset="0"/>
                <a:cs typeface="Arial" pitchFamily="34" charset="0"/>
              </a:rPr>
              <a:t>uži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pPr algn="l" eaLnBrk="1" hangingPunct="1"/>
            <a:r>
              <a:rPr lang="cs-CZ" sz="12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 889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80.8%)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 Box 26"/>
          <p:cNvSpPr txBox="1">
            <a:spLocks noChangeArrowheads="1"/>
          </p:cNvSpPr>
          <p:nvPr/>
        </p:nvSpPr>
        <p:spPr bwMode="auto">
          <a:xfrm>
            <a:off x="1420102" y="3357564"/>
            <a:ext cx="1427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Ženy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pPr algn="l" eaLnBrk="1" hangingPunct="1"/>
            <a:r>
              <a:rPr lang="cs-CZ" sz="12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 211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19.2%)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9"/>
          <p:cNvSpPr>
            <a:spLocks noChangeArrowheads="1"/>
          </p:cNvSpPr>
          <p:nvPr/>
        </p:nvSpPr>
        <p:spPr bwMode="auto">
          <a:xfrm>
            <a:off x="1111332" y="3478214"/>
            <a:ext cx="288925" cy="2159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10"/>
          <p:cNvSpPr>
            <a:spLocks noChangeArrowheads="1"/>
          </p:cNvSpPr>
          <p:nvPr/>
        </p:nvSpPr>
        <p:spPr bwMode="auto">
          <a:xfrm>
            <a:off x="1111332" y="3906817"/>
            <a:ext cx="288925" cy="2159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ovéPole 2"/>
          <p:cNvSpPr txBox="1">
            <a:spLocks noChangeArrowheads="1"/>
          </p:cNvSpPr>
          <p:nvPr/>
        </p:nvSpPr>
        <p:spPr bwMode="auto">
          <a:xfrm>
            <a:off x="6032376" y="6021288"/>
            <a:ext cx="29321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cs-CZ" altLang="cs-CZ" sz="1000" i="1" dirty="0" smtClean="0"/>
              <a:t>*p-</a:t>
            </a:r>
            <a:r>
              <a:rPr lang="cs-CZ" altLang="cs-CZ" sz="1000" i="1" dirty="0" err="1" smtClean="0"/>
              <a:t>value</a:t>
            </a:r>
            <a:r>
              <a:rPr lang="cs-CZ" altLang="cs-CZ" sz="1000" i="1" dirty="0" smtClean="0"/>
              <a:t> </a:t>
            </a:r>
            <a:r>
              <a:rPr lang="cs-CZ" altLang="cs-CZ" sz="1000" i="1" dirty="0" err="1"/>
              <a:t>of</a:t>
            </a:r>
            <a:r>
              <a:rPr lang="cs-CZ" altLang="cs-CZ" sz="1000" i="1" dirty="0"/>
              <a:t> </a:t>
            </a:r>
            <a:r>
              <a:rPr lang="cs-CZ" altLang="cs-CZ" sz="1000" i="1" dirty="0" smtClean="0"/>
              <a:t>Mann-</a:t>
            </a:r>
            <a:r>
              <a:rPr lang="cs-CZ" altLang="cs-CZ" sz="1000" i="1" dirty="0" err="1" smtClean="0"/>
              <a:t>Whitney</a:t>
            </a:r>
            <a:r>
              <a:rPr lang="cs-CZ" altLang="cs-CZ" sz="1000" i="1" dirty="0" smtClean="0"/>
              <a:t> U </a:t>
            </a:r>
            <a:r>
              <a:rPr lang="cs-CZ" altLang="cs-CZ" sz="1000" i="1" dirty="0"/>
              <a:t>test</a:t>
            </a:r>
          </a:p>
        </p:txBody>
      </p:sp>
      <p:graphicFrame>
        <p:nvGraphicFramePr>
          <p:cNvPr id="65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364908"/>
              </p:ext>
            </p:extLst>
          </p:nvPr>
        </p:nvGraphicFramePr>
        <p:xfrm>
          <a:off x="323528" y="4365104"/>
          <a:ext cx="8640957" cy="1645920"/>
        </p:xfrm>
        <a:graphic>
          <a:graphicData uri="http://schemas.openxmlformats.org/drawingml/2006/table">
            <a:tbl>
              <a:tblPr/>
              <a:tblGrid>
                <a:gridCol w="1224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4950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Sum</a:t>
                      </a:r>
                      <a:r>
                        <a:rPr kumimoji="0" lang="cs-CZ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á</a:t>
                      </a:r>
                      <a:r>
                        <a:rPr kumimoji="0" lang="en-US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kumimoji="0" lang="cs-CZ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ní</a:t>
                      </a:r>
                      <a:r>
                        <a:rPr kumimoji="0" lang="en-US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statisti</a:t>
                      </a:r>
                      <a:r>
                        <a:rPr kumimoji="0" lang="cs-CZ" sz="12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</a:t>
                      </a:r>
                      <a:r>
                        <a:rPr kumimoji="0" lang="cs-CZ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– EF LK (%)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9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Průměr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Medi</a:t>
                      </a:r>
                      <a:r>
                        <a:rPr kumimoji="0" lang="cs-CZ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án</a:t>
                      </a:r>
                      <a:endParaRPr kumimoji="0" 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kumimoji="0" lang="cs-CZ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percentil</a:t>
                      </a:r>
                      <a:endParaRPr kumimoji="0" 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  <a:r>
                        <a:rPr kumimoji="0" lang="cs-CZ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percentil</a:t>
                      </a:r>
                      <a:endParaRPr kumimoji="0" 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p*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9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Všichni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9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Pohlaví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Ženy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0,003</a:t>
                      </a:r>
                      <a:endParaRPr lang="en-GB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9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uži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6" name="Text Box 12"/>
          <p:cNvSpPr txBox="1">
            <a:spLocks noChangeArrowheads="1"/>
          </p:cNvSpPr>
          <p:nvPr/>
        </p:nvSpPr>
        <p:spPr bwMode="auto">
          <a:xfrm>
            <a:off x="467544" y="908720"/>
            <a:ext cx="49685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SzPct val="75000"/>
              <a:buFont typeface="Wingdings" pitchFamily="2" charset="2"/>
              <a:buChar char="v"/>
            </a:pP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Ejekční frakce  (%)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667456" y="612423"/>
            <a:ext cx="7315200" cy="499533"/>
          </a:xfrm>
        </p:spPr>
        <p:txBody>
          <a:bodyPr/>
          <a:lstStyle/>
          <a:p>
            <a:r>
              <a:rPr lang="en-GB" altLang="cs-CZ" dirty="0" smtClean="0"/>
              <a:t>Ren</a:t>
            </a:r>
            <a:r>
              <a:rPr lang="cs-CZ" altLang="cs-CZ" dirty="0" err="1" smtClean="0"/>
              <a:t>ální</a:t>
            </a:r>
            <a:r>
              <a:rPr lang="cs-CZ" altLang="cs-CZ" dirty="0" smtClean="0"/>
              <a:t> insuficience a sérový kreatinin</a:t>
            </a:r>
            <a:endParaRPr lang="en-GB" altLang="cs-CZ" dirty="0" smtClean="0"/>
          </a:p>
        </p:txBody>
      </p:sp>
      <p:sp>
        <p:nvSpPr>
          <p:cNvPr id="45059" name="TextovéPole 2"/>
          <p:cNvSpPr txBox="1">
            <a:spLocks noChangeArrowheads="1"/>
          </p:cNvSpPr>
          <p:nvPr/>
        </p:nvSpPr>
        <p:spPr bwMode="auto">
          <a:xfrm>
            <a:off x="7516990" y="677333"/>
            <a:ext cx="1141588" cy="28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244">
                <a:latin typeface="Arial" panose="020B0604020202020204" pitchFamily="34" charset="0"/>
                <a:cs typeface="Arial" panose="020B0604020202020204" pitchFamily="34" charset="0"/>
              </a:rPr>
              <a:t>N = 1100</a:t>
            </a:r>
            <a:endParaRPr lang="en-GB" altLang="cs-CZ" sz="124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060" name="Skupina 38"/>
          <p:cNvGrpSpPr>
            <a:grpSpLocks/>
          </p:cNvGrpSpPr>
          <p:nvPr/>
        </p:nvGrpSpPr>
        <p:grpSpPr bwMode="auto">
          <a:xfrm>
            <a:off x="7478889" y="428978"/>
            <a:ext cx="1485599" cy="512860"/>
            <a:chOff x="6516689" y="115888"/>
            <a:chExt cx="2482337" cy="1151322"/>
          </a:xfrm>
        </p:grpSpPr>
        <p:pic>
          <p:nvPicPr>
            <p:cNvPr id="45105" name="Picture 37" descr="LOGO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4"/>
            <a:stretch>
              <a:fillRect/>
            </a:stretch>
          </p:blipFill>
          <p:spPr bwMode="auto">
            <a:xfrm>
              <a:off x="6516689" y="115888"/>
              <a:ext cx="493712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106" name="TextovéPole 40"/>
            <p:cNvSpPr txBox="1">
              <a:spLocks noChangeArrowheads="1"/>
            </p:cNvSpPr>
            <p:nvPr/>
          </p:nvSpPr>
          <p:spPr bwMode="auto">
            <a:xfrm>
              <a:off x="6888879" y="200301"/>
              <a:ext cx="2110147" cy="1066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244">
                  <a:solidFill>
                    <a:srgbClr val="EB3143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FAR NHL</a:t>
              </a:r>
              <a:endParaRPr lang="en-GB" altLang="cs-CZ" sz="1244">
                <a:solidFill>
                  <a:srgbClr val="EB3143"/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graphicFrame>
        <p:nvGraphicFramePr>
          <p:cNvPr id="45061" name="Object 57"/>
          <p:cNvGraphicFramePr>
            <a:graphicFrameLocks noGrp="1" noChangeAspect="1"/>
          </p:cNvGraphicFramePr>
          <p:nvPr/>
        </p:nvGraphicFramePr>
        <p:xfrm>
          <a:off x="5761567" y="1909234"/>
          <a:ext cx="2267655" cy="1779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6" name="Graf" r:id="rId4" imgW="2543302" imgH="2000208" progId="MSGraph.Chart.8">
                  <p:embed followColorScheme="full"/>
                </p:oleObj>
              </mc:Choice>
              <mc:Fallback>
                <p:oleObj name="Graf" r:id="rId4" imgW="2543302" imgH="2000208" progId="MSGraph.Chart.8">
                  <p:embed followColorScheme="full"/>
                  <p:pic>
                    <p:nvPicPr>
                      <p:cNvPr id="45061" name="Object 5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1567" y="1909234"/>
                        <a:ext cx="2267655" cy="17794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2"/>
          <p:cNvGraphicFramePr>
            <a:graphicFrameLocks noGrp="1" noChangeAspect="1"/>
          </p:cNvGraphicFramePr>
          <p:nvPr/>
        </p:nvGraphicFramePr>
        <p:xfrm>
          <a:off x="825501" y="1444978"/>
          <a:ext cx="3970867" cy="2043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" name="Graf" r:id="rId6" imgW="4724432" imgH="2428862" progId="MSGraph.Chart.8">
                  <p:embed followColorScheme="full"/>
                </p:oleObj>
              </mc:Choice>
              <mc:Fallback>
                <p:oleObj name="Graf" r:id="rId6" imgW="4724432" imgH="2428862" progId="MSGraph.Chart.8">
                  <p:embed followColorScheme="full"/>
                  <p:pic>
                    <p:nvPicPr>
                      <p:cNvPr id="45062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1" y="1444978"/>
                        <a:ext cx="3970867" cy="20432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3" name="Text Box 6"/>
          <p:cNvSpPr txBox="1">
            <a:spLocks noChangeArrowheads="1"/>
          </p:cNvSpPr>
          <p:nvPr/>
        </p:nvSpPr>
        <p:spPr bwMode="auto">
          <a:xfrm>
            <a:off x="1691923" y="3313289"/>
            <a:ext cx="3200400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67" dirty="0" smtClean="0">
                <a:solidFill>
                  <a:srgbClr val="000000"/>
                </a:solidFill>
                <a:latin typeface="Arial" panose="020B0604020202020204" pitchFamily="34" charset="0"/>
              </a:rPr>
              <a:t>Sérový kreatinin (</a:t>
            </a:r>
            <a:r>
              <a:rPr lang="el-GR" altLang="cs-CZ" sz="1067" dirty="0" smtClean="0">
                <a:solidFill>
                  <a:srgbClr val="000000"/>
                </a:solidFill>
                <a:latin typeface="Arial" panose="020B0604020202020204" pitchFamily="34" charset="0"/>
              </a:rPr>
              <a:t>μ</a:t>
            </a:r>
            <a:r>
              <a:rPr lang="cs-CZ" altLang="cs-CZ" sz="1067" dirty="0">
                <a:solidFill>
                  <a:srgbClr val="000000"/>
                </a:solidFill>
                <a:latin typeface="Arial" panose="020B0604020202020204" pitchFamily="34" charset="0"/>
              </a:rPr>
              <a:t>mol/l)</a:t>
            </a:r>
            <a:endParaRPr lang="en-US" altLang="cs-CZ" sz="1067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5064" name="Text Box 7"/>
          <p:cNvSpPr txBox="1">
            <a:spLocks noChangeArrowheads="1"/>
          </p:cNvSpPr>
          <p:nvPr/>
        </p:nvSpPr>
        <p:spPr bwMode="auto">
          <a:xfrm rot="16200000">
            <a:off x="53623" y="2244512"/>
            <a:ext cx="1471789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067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altLang="cs-CZ" sz="1067">
                <a:solidFill>
                  <a:srgbClr val="000000"/>
                </a:solidFill>
                <a:latin typeface="Arial" panose="020B0604020202020204" pitchFamily="34" charset="0"/>
              </a:rPr>
              <a:t>atients</a:t>
            </a:r>
          </a:p>
        </p:txBody>
      </p:sp>
      <p:graphicFrame>
        <p:nvGraphicFramePr>
          <p:cNvPr id="45065" name="Object 140"/>
          <p:cNvGraphicFramePr>
            <a:graphicFrameLocks noChangeAspect="1"/>
          </p:cNvGraphicFramePr>
          <p:nvPr/>
        </p:nvGraphicFramePr>
        <p:xfrm>
          <a:off x="1628423" y="3889022"/>
          <a:ext cx="2589389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" name="Graf" r:id="rId8" imgW="3076575" imgH="2238289" progId="MSGraph.Chart.8">
                  <p:embed followColorScheme="full"/>
                </p:oleObj>
              </mc:Choice>
              <mc:Fallback>
                <p:oleObj name="Graf" r:id="rId8" imgW="3076575" imgH="2238289" progId="MSGraph.Chart.8">
                  <p:embed followColorScheme="full"/>
                  <p:pic>
                    <p:nvPicPr>
                      <p:cNvPr id="45065" name="Object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423" y="3889022"/>
                        <a:ext cx="2589389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6" name="Text Box 29"/>
          <p:cNvSpPr txBox="1">
            <a:spLocks noChangeArrowheads="1"/>
          </p:cNvSpPr>
          <p:nvPr/>
        </p:nvSpPr>
        <p:spPr bwMode="auto">
          <a:xfrm>
            <a:off x="667456" y="1119012"/>
            <a:ext cx="39680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75000"/>
              <a:buFont typeface="Wingdings" panose="05000000000000000000" pitchFamily="2" charset="2"/>
              <a:buChar char="v"/>
            </a:pP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Sérový kreatinin </a:t>
            </a: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l-GR" altLang="cs-CZ" dirty="0">
                <a:solidFill>
                  <a:srgbClr val="000000"/>
                </a:solidFill>
                <a:latin typeface="Arial" panose="020B0604020202020204" pitchFamily="34" charset="0"/>
              </a:rPr>
              <a:t>μ</a:t>
            </a: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mol/l)</a:t>
            </a:r>
          </a:p>
        </p:txBody>
      </p:sp>
      <p:sp>
        <p:nvSpPr>
          <p:cNvPr id="45067" name="Text Box 30"/>
          <p:cNvSpPr txBox="1">
            <a:spLocks noChangeArrowheads="1"/>
          </p:cNvSpPr>
          <p:nvPr/>
        </p:nvSpPr>
        <p:spPr bwMode="auto">
          <a:xfrm>
            <a:off x="667456" y="3620911"/>
            <a:ext cx="39680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75000"/>
              <a:buFont typeface="Wingdings" panose="05000000000000000000" pitchFamily="2" charset="2"/>
              <a:buChar char="v"/>
            </a:pP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Renální insuficience </a:t>
            </a:r>
            <a:r>
              <a:rPr lang="cs-CZ" altLang="cs-CZ" sz="1067" dirty="0" smtClean="0">
                <a:solidFill>
                  <a:srgbClr val="000000"/>
                </a:solidFill>
                <a:latin typeface="Arial" panose="020B0604020202020204" pitchFamily="34" charset="0"/>
              </a:rPr>
              <a:t>(kreatinin </a:t>
            </a:r>
            <a:r>
              <a:rPr lang="cs-CZ" altLang="cs-CZ" sz="1067" dirty="0">
                <a:solidFill>
                  <a:srgbClr val="000000"/>
                </a:solidFill>
                <a:latin typeface="Arial" panose="020B0604020202020204" pitchFamily="34" charset="0"/>
              </a:rPr>
              <a:t>&gt; 130</a:t>
            </a:r>
            <a:r>
              <a:rPr lang="el-GR" altLang="cs-CZ" sz="1067" dirty="0">
                <a:solidFill>
                  <a:srgbClr val="000000"/>
                </a:solidFill>
                <a:latin typeface="Arial" panose="020B0604020202020204" pitchFamily="34" charset="0"/>
              </a:rPr>
              <a:t>μ</a:t>
            </a:r>
            <a:r>
              <a:rPr lang="cs-CZ" altLang="cs-CZ" sz="1067" dirty="0">
                <a:solidFill>
                  <a:srgbClr val="000000"/>
                </a:solidFill>
                <a:latin typeface="Arial" panose="020B0604020202020204" pitchFamily="34" charset="0"/>
              </a:rPr>
              <a:t>mol/l)</a:t>
            </a:r>
          </a:p>
        </p:txBody>
      </p:sp>
      <p:sp>
        <p:nvSpPr>
          <p:cNvPr id="45068" name="Text Box 25"/>
          <p:cNvSpPr txBox="1">
            <a:spLocks noChangeArrowheads="1"/>
          </p:cNvSpPr>
          <p:nvPr/>
        </p:nvSpPr>
        <p:spPr bwMode="auto">
          <a:xfrm>
            <a:off x="762001" y="5360812"/>
            <a:ext cx="1047044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cs-CZ" sz="1067" dirty="0" smtClean="0">
                <a:solidFill>
                  <a:srgbClr val="000000"/>
                </a:solidFill>
                <a:latin typeface="Arial" panose="020B0604020202020204" pitchFamily="34" charset="0"/>
              </a:rPr>
              <a:t>M</a:t>
            </a:r>
            <a:r>
              <a:rPr lang="cs-CZ" altLang="cs-CZ" sz="1067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uži</a:t>
            </a:r>
            <a:endParaRPr lang="en-US" altLang="cs-CZ" sz="1067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5069" name="Text Box 26"/>
          <p:cNvSpPr txBox="1">
            <a:spLocks noChangeArrowheads="1"/>
          </p:cNvSpPr>
          <p:nvPr/>
        </p:nvSpPr>
        <p:spPr bwMode="auto">
          <a:xfrm>
            <a:off x="540456" y="4861279"/>
            <a:ext cx="1268588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1067" dirty="0" smtClean="0">
                <a:solidFill>
                  <a:srgbClr val="000000"/>
                </a:solidFill>
                <a:latin typeface="Arial" panose="020B0604020202020204" pitchFamily="34" charset="0"/>
              </a:rPr>
              <a:t>Ženy</a:t>
            </a:r>
            <a:endParaRPr lang="en-US" altLang="cs-CZ" sz="1067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5070" name="Text Box 26"/>
          <p:cNvSpPr txBox="1">
            <a:spLocks noChangeArrowheads="1"/>
          </p:cNvSpPr>
          <p:nvPr/>
        </p:nvSpPr>
        <p:spPr bwMode="auto">
          <a:xfrm>
            <a:off x="540456" y="4401256"/>
            <a:ext cx="1268588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1067" dirty="0" smtClean="0">
                <a:solidFill>
                  <a:srgbClr val="000000"/>
                </a:solidFill>
                <a:latin typeface="Arial" panose="020B0604020202020204" pitchFamily="34" charset="0"/>
              </a:rPr>
              <a:t>Všichni</a:t>
            </a:r>
            <a:r>
              <a:rPr lang="en-US" altLang="cs-CZ" sz="1067" dirty="0" smtClean="0">
                <a:solidFill>
                  <a:srgbClr val="000000"/>
                </a:solidFill>
                <a:latin typeface="Arial" panose="020B0604020202020204" pitchFamily="34" charset="0"/>
              </a:rPr>
              <a:t>l</a:t>
            </a:r>
            <a:endParaRPr lang="en-US" altLang="cs-CZ" sz="1067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5071" name="Text Box 42"/>
          <p:cNvSpPr txBox="1">
            <a:spLocks noChangeArrowheads="1"/>
          </p:cNvSpPr>
          <p:nvPr/>
        </p:nvSpPr>
        <p:spPr bwMode="auto">
          <a:xfrm>
            <a:off x="2810933" y="4855634"/>
            <a:ext cx="96096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067">
                <a:solidFill>
                  <a:srgbClr val="000000"/>
                </a:solidFill>
                <a:latin typeface="Arial" panose="020B0604020202020204" pitchFamily="34" charset="0"/>
              </a:rPr>
              <a:t>p = 0.</a:t>
            </a:r>
            <a:r>
              <a:rPr lang="cs-CZ" altLang="cs-CZ" sz="1067">
                <a:solidFill>
                  <a:srgbClr val="000000"/>
                </a:solidFill>
                <a:latin typeface="Arial" panose="020B0604020202020204" pitchFamily="34" charset="0"/>
              </a:rPr>
              <a:t>137</a:t>
            </a:r>
            <a:endParaRPr lang="en-US" altLang="cs-CZ" sz="106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5072" name="Object 57"/>
          <p:cNvGraphicFramePr>
            <a:graphicFrameLocks noGrp="1" noChangeAspect="1"/>
          </p:cNvGraphicFramePr>
          <p:nvPr/>
        </p:nvGraphicFramePr>
        <p:xfrm>
          <a:off x="5761567" y="1909234"/>
          <a:ext cx="2267655" cy="1779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9" name="Graf" r:id="rId10" imgW="2543302" imgH="2000208" progId="MSGraph.Chart.8">
                  <p:embed followColorScheme="full"/>
                </p:oleObj>
              </mc:Choice>
              <mc:Fallback>
                <p:oleObj name="Graf" r:id="rId10" imgW="2543302" imgH="2000208" progId="MSGraph.Chart.8">
                  <p:embed followColorScheme="full"/>
                  <p:pic>
                    <p:nvPicPr>
                      <p:cNvPr id="45072" name="Object 5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1567" y="1909234"/>
                        <a:ext cx="2267655" cy="17794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3" name="Text Box 42"/>
          <p:cNvSpPr txBox="1">
            <a:spLocks noChangeArrowheads="1"/>
          </p:cNvSpPr>
          <p:nvPr/>
        </p:nvSpPr>
        <p:spPr bwMode="auto">
          <a:xfrm>
            <a:off x="6620934" y="1899356"/>
            <a:ext cx="832556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067" dirty="0">
                <a:solidFill>
                  <a:srgbClr val="FF0000"/>
                </a:solidFill>
                <a:latin typeface="Arial" panose="020B0604020202020204" pitchFamily="34" charset="0"/>
              </a:rPr>
              <a:t>p </a:t>
            </a:r>
            <a:r>
              <a:rPr lang="cs-CZ" altLang="cs-CZ" sz="1067" dirty="0">
                <a:solidFill>
                  <a:srgbClr val="FF0000"/>
                </a:solidFill>
                <a:latin typeface="Arial" panose="020B0604020202020204" pitchFamily="34" charset="0"/>
              </a:rPr>
              <a:t>&lt; 0.001</a:t>
            </a:r>
            <a:endParaRPr lang="en-US" altLang="cs-CZ" sz="1067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5074" name="Text Box 58"/>
          <p:cNvSpPr txBox="1">
            <a:spLocks noChangeArrowheads="1"/>
          </p:cNvSpPr>
          <p:nvPr/>
        </p:nvSpPr>
        <p:spPr bwMode="auto">
          <a:xfrm rot="16200000">
            <a:off x="4772379" y="2494984"/>
            <a:ext cx="1868311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75000"/>
              <a:buFontTx/>
              <a:buNone/>
            </a:pPr>
            <a:r>
              <a:rPr lang="cs-CZ" altLang="cs-CZ" sz="1067">
                <a:solidFill>
                  <a:srgbClr val="000000"/>
                </a:solidFill>
                <a:latin typeface="Arial" panose="020B0604020202020204" pitchFamily="34" charset="0"/>
              </a:rPr>
              <a:t>Serum creatinine (</a:t>
            </a:r>
            <a:r>
              <a:rPr lang="el-GR" altLang="cs-CZ" sz="1067">
                <a:solidFill>
                  <a:srgbClr val="000000"/>
                </a:solidFill>
                <a:latin typeface="Arial" panose="020B0604020202020204" pitchFamily="34" charset="0"/>
              </a:rPr>
              <a:t>μ</a:t>
            </a:r>
            <a:r>
              <a:rPr lang="cs-CZ" altLang="cs-CZ" sz="1067">
                <a:solidFill>
                  <a:srgbClr val="000000"/>
                </a:solidFill>
                <a:latin typeface="Arial" panose="020B0604020202020204" pitchFamily="34" charset="0"/>
              </a:rPr>
              <a:t>mol/l)</a:t>
            </a:r>
          </a:p>
        </p:txBody>
      </p:sp>
      <p:sp>
        <p:nvSpPr>
          <p:cNvPr id="45075" name="Text Box 41"/>
          <p:cNvSpPr txBox="1">
            <a:spLocks noChangeArrowheads="1"/>
          </p:cNvSpPr>
          <p:nvPr/>
        </p:nvSpPr>
        <p:spPr bwMode="auto">
          <a:xfrm>
            <a:off x="6623755" y="1270000"/>
            <a:ext cx="80434" cy="80434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cs-CZ" sz="889">
              <a:latin typeface="Arial" panose="020B0604020202020204" pitchFamily="34" charset="0"/>
            </a:endParaRPr>
          </a:p>
        </p:txBody>
      </p:sp>
      <p:sp>
        <p:nvSpPr>
          <p:cNvPr id="45076" name="Text Box 42"/>
          <p:cNvSpPr txBox="1">
            <a:spLocks noChangeArrowheads="1"/>
          </p:cNvSpPr>
          <p:nvPr/>
        </p:nvSpPr>
        <p:spPr bwMode="auto">
          <a:xfrm>
            <a:off x="6812845" y="1188156"/>
            <a:ext cx="704145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067">
                <a:latin typeface="Arial" panose="020B0604020202020204" pitchFamily="34" charset="0"/>
              </a:rPr>
              <a:t>Med</a:t>
            </a:r>
            <a:r>
              <a:rPr lang="cs-CZ" altLang="cs-CZ" sz="1067">
                <a:latin typeface="Arial" panose="020B0604020202020204" pitchFamily="34" charset="0"/>
              </a:rPr>
              <a:t>i</a:t>
            </a:r>
            <a:r>
              <a:rPr lang="en-US" altLang="cs-CZ" sz="1067">
                <a:latin typeface="Arial" panose="020B0604020202020204" pitchFamily="34" charset="0"/>
              </a:rPr>
              <a:t>a</a:t>
            </a:r>
            <a:r>
              <a:rPr lang="cs-CZ" altLang="cs-CZ" sz="1067">
                <a:latin typeface="Arial" panose="020B0604020202020204" pitchFamily="34" charset="0"/>
              </a:rPr>
              <a:t>n</a:t>
            </a:r>
            <a:endParaRPr lang="en-US" altLang="cs-CZ" sz="1067">
              <a:latin typeface="Arial" panose="020B0604020202020204" pitchFamily="34" charset="0"/>
            </a:endParaRPr>
          </a:p>
        </p:txBody>
      </p:sp>
      <p:grpSp>
        <p:nvGrpSpPr>
          <p:cNvPr id="45077" name="Group 43"/>
          <p:cNvGrpSpPr>
            <a:grpSpLocks/>
          </p:cNvGrpSpPr>
          <p:nvPr/>
        </p:nvGrpSpPr>
        <p:grpSpPr bwMode="auto">
          <a:xfrm rot="5400000" flipH="1">
            <a:off x="6591301" y="1529645"/>
            <a:ext cx="132644" cy="200378"/>
            <a:chOff x="5329" y="845"/>
            <a:chExt cx="92" cy="181"/>
          </a:xfrm>
        </p:grpSpPr>
        <p:sp>
          <p:nvSpPr>
            <p:cNvPr id="45100" name="Line 44"/>
            <p:cNvSpPr>
              <a:spLocks noChangeShapeType="1"/>
            </p:cNvSpPr>
            <p:nvPr/>
          </p:nvSpPr>
          <p:spPr bwMode="auto">
            <a:xfrm>
              <a:off x="5375" y="845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101" name="Line 45"/>
            <p:cNvSpPr>
              <a:spLocks noChangeShapeType="1"/>
            </p:cNvSpPr>
            <p:nvPr/>
          </p:nvSpPr>
          <p:spPr bwMode="auto">
            <a:xfrm>
              <a:off x="5329" y="845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102" name="Line 46"/>
            <p:cNvSpPr>
              <a:spLocks noChangeShapeType="1"/>
            </p:cNvSpPr>
            <p:nvPr/>
          </p:nvSpPr>
          <p:spPr bwMode="auto">
            <a:xfrm>
              <a:off x="5374" y="1026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103" name="Line 47"/>
            <p:cNvSpPr>
              <a:spLocks noChangeShapeType="1"/>
            </p:cNvSpPr>
            <p:nvPr/>
          </p:nvSpPr>
          <p:spPr bwMode="auto">
            <a:xfrm>
              <a:off x="5375" y="845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104" name="Line 48"/>
            <p:cNvSpPr>
              <a:spLocks noChangeShapeType="1"/>
            </p:cNvSpPr>
            <p:nvPr/>
          </p:nvSpPr>
          <p:spPr bwMode="auto">
            <a:xfrm>
              <a:off x="5329" y="1026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5078" name="Text Box 49"/>
          <p:cNvSpPr txBox="1">
            <a:spLocks noChangeArrowheads="1"/>
          </p:cNvSpPr>
          <p:nvPr/>
        </p:nvSpPr>
        <p:spPr bwMode="auto">
          <a:xfrm>
            <a:off x="6876345" y="1508479"/>
            <a:ext cx="832556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067">
                <a:latin typeface="Arial" panose="020B0604020202020204" pitchFamily="34" charset="0"/>
              </a:rPr>
              <a:t>5</a:t>
            </a:r>
            <a:r>
              <a:rPr lang="cs-CZ" altLang="cs-CZ" sz="1067">
                <a:solidFill>
                  <a:srgbClr val="000000"/>
                </a:solidFill>
                <a:latin typeface="Arial" panose="020B0604020202020204" pitchFamily="34" charset="0"/>
              </a:rPr>
              <a:t>–</a:t>
            </a:r>
            <a:r>
              <a:rPr lang="en-US" altLang="cs-CZ" sz="1067">
                <a:latin typeface="Arial" panose="020B0604020202020204" pitchFamily="34" charset="0"/>
              </a:rPr>
              <a:t>95%</a:t>
            </a:r>
          </a:p>
        </p:txBody>
      </p:sp>
      <p:graphicFrame>
        <p:nvGraphicFramePr>
          <p:cNvPr id="67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494340"/>
              </p:ext>
            </p:extLst>
          </p:nvPr>
        </p:nvGraphicFramePr>
        <p:xfrm>
          <a:off x="5531556" y="3560234"/>
          <a:ext cx="2369256" cy="1412570"/>
        </p:xfrm>
        <a:graphic>
          <a:graphicData uri="http://schemas.openxmlformats.org/drawingml/2006/table">
            <a:tbl>
              <a:tblPr/>
              <a:tblGrid>
                <a:gridCol w="768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9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732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</a:t>
                      </a:r>
                      <a:r>
                        <a:rPr kumimoji="0" lang="cs-CZ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mární</a:t>
                      </a: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statistika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Sérový kreatinin (</a:t>
                      </a: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mol/l)</a:t>
                      </a:r>
                    </a:p>
                  </a:txBody>
                  <a:tcPr marL="81314" marR="81314" marT="40673" marB="4067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0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14" marR="81314" marT="40673" marB="40673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Ženy</a:t>
                      </a:r>
                    </a:p>
                  </a:txBody>
                  <a:tcPr marL="81314" marR="81314" marT="40673" marB="4067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kumimoji="0" lang="cs-CZ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uži</a:t>
                      </a:r>
                      <a:endParaRPr kumimoji="0" lang="cs-CZ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14" marR="81314" marT="40673" marB="40673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0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Průměr</a:t>
                      </a:r>
                    </a:p>
                  </a:txBody>
                  <a:tcPr marL="81314" marR="81314" marT="40673" marB="4067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70" marR="8470" marT="84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108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70" marR="8470" marT="8474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0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Medi</a:t>
                      </a:r>
                      <a:r>
                        <a:rPr kumimoji="0" lang="cs-CZ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án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14" marR="81314" marT="40673" marB="4067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70" marR="8470" marT="84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70" marR="8470" marT="8474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0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cs-CZ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95%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14" marR="81314" marT="40673" marB="4067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0-154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70" marR="8470" marT="84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0-173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70" marR="8470" marT="8474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5095" name="Text Box 25"/>
          <p:cNvSpPr txBox="1">
            <a:spLocks noChangeArrowheads="1"/>
          </p:cNvSpPr>
          <p:nvPr/>
        </p:nvSpPr>
        <p:spPr bwMode="auto">
          <a:xfrm>
            <a:off x="6373989" y="5582356"/>
            <a:ext cx="1461911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067" dirty="0" smtClean="0">
                <a:latin typeface="Arial" panose="020B0604020202020204" pitchFamily="34" charset="0"/>
              </a:rPr>
              <a:t>M</a:t>
            </a:r>
            <a:r>
              <a:rPr lang="cs-CZ" altLang="cs-CZ" sz="1067" dirty="0" err="1" smtClean="0">
                <a:latin typeface="Arial" panose="020B0604020202020204" pitchFamily="34" charset="0"/>
              </a:rPr>
              <a:t>uži</a:t>
            </a:r>
            <a:endParaRPr lang="en-US" altLang="cs-CZ" sz="1067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67" dirty="0">
                <a:latin typeface="Arial" panose="020B0604020202020204" pitchFamily="34" charset="0"/>
              </a:rPr>
              <a:t>(</a:t>
            </a:r>
            <a:r>
              <a:rPr lang="en-US" altLang="cs-CZ" sz="1067" dirty="0">
                <a:latin typeface="Arial" panose="020B0604020202020204" pitchFamily="34" charset="0"/>
              </a:rPr>
              <a:t>N</a:t>
            </a:r>
            <a:r>
              <a:rPr lang="cs-CZ" altLang="cs-CZ" sz="1067" dirty="0">
                <a:latin typeface="Arial" panose="020B0604020202020204" pitchFamily="34" charset="0"/>
              </a:rPr>
              <a:t> </a:t>
            </a:r>
            <a:r>
              <a:rPr lang="en-US" altLang="cs-CZ" sz="1067" dirty="0">
                <a:latin typeface="Arial" panose="020B0604020202020204" pitchFamily="34" charset="0"/>
              </a:rPr>
              <a:t>=</a:t>
            </a:r>
            <a:r>
              <a:rPr lang="cs-CZ" altLang="cs-CZ" sz="1067" dirty="0">
                <a:latin typeface="Arial" panose="020B0604020202020204" pitchFamily="34" charset="0"/>
              </a:rPr>
              <a:t> 889</a:t>
            </a:r>
            <a:r>
              <a:rPr lang="en-US" altLang="cs-CZ" sz="1067" dirty="0">
                <a:latin typeface="Arial" panose="020B0604020202020204" pitchFamily="34" charset="0"/>
              </a:rPr>
              <a:t>, </a:t>
            </a:r>
            <a:r>
              <a:rPr lang="cs-CZ" altLang="cs-CZ" sz="1067" dirty="0" smtClean="0">
                <a:latin typeface="Arial" panose="020B0604020202020204" pitchFamily="34" charset="0"/>
              </a:rPr>
              <a:t>80,8</a:t>
            </a:r>
            <a:r>
              <a:rPr lang="cs-CZ" altLang="cs-CZ" sz="1067" dirty="0">
                <a:latin typeface="Arial" panose="020B0604020202020204" pitchFamily="34" charset="0"/>
              </a:rPr>
              <a:t>%)</a:t>
            </a:r>
            <a:endParaRPr lang="en-US" altLang="cs-CZ" sz="1067" dirty="0">
              <a:latin typeface="Arial" panose="020B0604020202020204" pitchFamily="34" charset="0"/>
            </a:endParaRPr>
          </a:p>
        </p:txBody>
      </p:sp>
      <p:sp>
        <p:nvSpPr>
          <p:cNvPr id="45096" name="Text Box 26"/>
          <p:cNvSpPr txBox="1">
            <a:spLocks noChangeArrowheads="1"/>
          </p:cNvSpPr>
          <p:nvPr/>
        </p:nvSpPr>
        <p:spPr bwMode="auto">
          <a:xfrm>
            <a:off x="6373990" y="5190067"/>
            <a:ext cx="1268588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67" dirty="0" smtClean="0">
                <a:latin typeface="Arial" panose="020B0604020202020204" pitchFamily="34" charset="0"/>
              </a:rPr>
              <a:t>Ženy</a:t>
            </a:r>
            <a:endParaRPr lang="en-US" altLang="cs-CZ" sz="1067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67" dirty="0">
                <a:latin typeface="Arial" panose="020B0604020202020204" pitchFamily="34" charset="0"/>
              </a:rPr>
              <a:t>(</a:t>
            </a:r>
            <a:r>
              <a:rPr lang="en-US" altLang="cs-CZ" sz="1067" dirty="0">
                <a:latin typeface="Arial" panose="020B0604020202020204" pitchFamily="34" charset="0"/>
              </a:rPr>
              <a:t>N</a:t>
            </a:r>
            <a:r>
              <a:rPr lang="cs-CZ" altLang="cs-CZ" sz="1067" dirty="0">
                <a:latin typeface="Arial" panose="020B0604020202020204" pitchFamily="34" charset="0"/>
              </a:rPr>
              <a:t> </a:t>
            </a:r>
            <a:r>
              <a:rPr lang="en-US" altLang="cs-CZ" sz="1067" dirty="0">
                <a:latin typeface="Arial" panose="020B0604020202020204" pitchFamily="34" charset="0"/>
              </a:rPr>
              <a:t>=</a:t>
            </a:r>
            <a:r>
              <a:rPr lang="cs-CZ" altLang="cs-CZ" sz="1067" dirty="0">
                <a:latin typeface="Arial" panose="020B0604020202020204" pitchFamily="34" charset="0"/>
              </a:rPr>
              <a:t> 211</a:t>
            </a:r>
            <a:r>
              <a:rPr lang="en-US" altLang="cs-CZ" sz="1067" dirty="0">
                <a:latin typeface="Arial" panose="020B0604020202020204" pitchFamily="34" charset="0"/>
              </a:rPr>
              <a:t>, </a:t>
            </a:r>
            <a:r>
              <a:rPr lang="cs-CZ" altLang="cs-CZ" sz="1067" dirty="0" smtClean="0">
                <a:latin typeface="Arial" panose="020B0604020202020204" pitchFamily="34" charset="0"/>
              </a:rPr>
              <a:t>19,2</a:t>
            </a:r>
            <a:r>
              <a:rPr lang="cs-CZ" altLang="cs-CZ" sz="1067" dirty="0">
                <a:latin typeface="Arial" panose="020B0604020202020204" pitchFamily="34" charset="0"/>
              </a:rPr>
              <a:t>%)</a:t>
            </a:r>
            <a:endParaRPr lang="en-US" altLang="cs-CZ" sz="1067" dirty="0">
              <a:latin typeface="Arial" panose="020B0604020202020204" pitchFamily="34" charset="0"/>
            </a:endParaRPr>
          </a:p>
        </p:txBody>
      </p:sp>
      <p:sp>
        <p:nvSpPr>
          <p:cNvPr id="45097" name="Rectangle 9"/>
          <p:cNvSpPr>
            <a:spLocks noChangeArrowheads="1"/>
          </p:cNvSpPr>
          <p:nvPr/>
        </p:nvSpPr>
        <p:spPr bwMode="auto">
          <a:xfrm>
            <a:off x="6100234" y="5297311"/>
            <a:ext cx="256822" cy="191911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98" name="Rectangle 10"/>
          <p:cNvSpPr>
            <a:spLocks noChangeArrowheads="1"/>
          </p:cNvSpPr>
          <p:nvPr/>
        </p:nvSpPr>
        <p:spPr bwMode="auto">
          <a:xfrm>
            <a:off x="6100234" y="5678311"/>
            <a:ext cx="256822" cy="191911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99" name="Text Box 7"/>
          <p:cNvSpPr txBox="1">
            <a:spLocks noChangeArrowheads="1"/>
          </p:cNvSpPr>
          <p:nvPr/>
        </p:nvSpPr>
        <p:spPr bwMode="auto">
          <a:xfrm flipV="1">
            <a:off x="732367" y="5989890"/>
            <a:ext cx="7656057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cs-CZ" sz="1067" dirty="0" smtClean="0">
                <a:latin typeface="Arial" panose="020B0604020202020204" pitchFamily="34" charset="0"/>
              </a:rPr>
              <a:t>.</a:t>
            </a:r>
            <a:endParaRPr lang="cs-CZ" altLang="cs-CZ" sz="1067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1024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>
          <a:xfrm>
            <a:off x="712612" y="612423"/>
            <a:ext cx="7315200" cy="499533"/>
          </a:xfrm>
        </p:spPr>
        <p:txBody>
          <a:bodyPr/>
          <a:lstStyle/>
          <a:p>
            <a:r>
              <a:rPr lang="cs-CZ" altLang="cs-CZ" dirty="0" smtClean="0"/>
              <a:t>H</a:t>
            </a:r>
            <a:r>
              <a:rPr lang="en-GB" altLang="cs-CZ" dirty="0" err="1" smtClean="0"/>
              <a:t>emoglobin</a:t>
            </a:r>
            <a:r>
              <a:rPr lang="en-GB" altLang="cs-CZ" dirty="0" smtClean="0"/>
              <a:t> a an</a:t>
            </a:r>
            <a:r>
              <a:rPr lang="cs-CZ" altLang="cs-CZ" dirty="0" smtClean="0"/>
              <a:t>é</a:t>
            </a:r>
            <a:r>
              <a:rPr lang="en-GB" altLang="cs-CZ" dirty="0" smtClean="0"/>
              <a:t>mi</a:t>
            </a:r>
            <a:r>
              <a:rPr lang="cs-CZ" altLang="cs-CZ" dirty="0" smtClean="0"/>
              <a:t>e</a:t>
            </a:r>
            <a:endParaRPr lang="en-GB" altLang="cs-CZ" dirty="0" smtClean="0"/>
          </a:p>
        </p:txBody>
      </p:sp>
      <p:sp>
        <p:nvSpPr>
          <p:cNvPr id="46083" name="TextovéPole 2"/>
          <p:cNvSpPr txBox="1">
            <a:spLocks noChangeArrowheads="1"/>
          </p:cNvSpPr>
          <p:nvPr/>
        </p:nvSpPr>
        <p:spPr bwMode="auto">
          <a:xfrm>
            <a:off x="7516990" y="677333"/>
            <a:ext cx="1141588" cy="28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244">
                <a:latin typeface="Arial" panose="020B0604020202020204" pitchFamily="34" charset="0"/>
                <a:cs typeface="Arial" panose="020B0604020202020204" pitchFamily="34" charset="0"/>
              </a:rPr>
              <a:t>N = 1100</a:t>
            </a:r>
            <a:endParaRPr lang="en-GB" altLang="cs-CZ" sz="124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084" name="Skupina 38"/>
          <p:cNvGrpSpPr>
            <a:grpSpLocks/>
          </p:cNvGrpSpPr>
          <p:nvPr/>
        </p:nvGrpSpPr>
        <p:grpSpPr bwMode="auto">
          <a:xfrm>
            <a:off x="7478889" y="428978"/>
            <a:ext cx="1413591" cy="512860"/>
            <a:chOff x="6516689" y="115888"/>
            <a:chExt cx="2482337" cy="1151322"/>
          </a:xfrm>
        </p:grpSpPr>
        <p:pic>
          <p:nvPicPr>
            <p:cNvPr id="46129" name="Picture 37" descr="LOGO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4"/>
            <a:stretch>
              <a:fillRect/>
            </a:stretch>
          </p:blipFill>
          <p:spPr bwMode="auto">
            <a:xfrm>
              <a:off x="6516689" y="115888"/>
              <a:ext cx="493712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30" name="TextovéPole 40"/>
            <p:cNvSpPr txBox="1">
              <a:spLocks noChangeArrowheads="1"/>
            </p:cNvSpPr>
            <p:nvPr/>
          </p:nvSpPr>
          <p:spPr bwMode="auto">
            <a:xfrm>
              <a:off x="6888879" y="200301"/>
              <a:ext cx="2110147" cy="1066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244" dirty="0">
                  <a:solidFill>
                    <a:srgbClr val="EB3143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FAR NHL</a:t>
              </a:r>
              <a:endParaRPr lang="en-GB" altLang="cs-CZ" sz="1244" dirty="0">
                <a:solidFill>
                  <a:srgbClr val="EB3143"/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graphicFrame>
        <p:nvGraphicFramePr>
          <p:cNvPr id="46085" name="Object 57"/>
          <p:cNvGraphicFramePr>
            <a:graphicFrameLocks noGrp="1" noChangeAspect="1"/>
          </p:cNvGraphicFramePr>
          <p:nvPr/>
        </p:nvGraphicFramePr>
        <p:xfrm>
          <a:off x="5761567" y="1909234"/>
          <a:ext cx="2267655" cy="1779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0" name="Graf" r:id="rId4" imgW="2543302" imgH="2000208" progId="MSGraph.Chart.8">
                  <p:embed followColorScheme="full"/>
                </p:oleObj>
              </mc:Choice>
              <mc:Fallback>
                <p:oleObj name="Graf" r:id="rId4" imgW="2543302" imgH="2000208" progId="MSGraph.Chart.8">
                  <p:embed followColorScheme="full"/>
                  <p:pic>
                    <p:nvPicPr>
                      <p:cNvPr id="46085" name="Object 5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1567" y="1909234"/>
                        <a:ext cx="2267655" cy="17794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57"/>
          <p:cNvGraphicFramePr>
            <a:graphicFrameLocks noGrp="1" noChangeAspect="1"/>
          </p:cNvGraphicFramePr>
          <p:nvPr/>
        </p:nvGraphicFramePr>
        <p:xfrm>
          <a:off x="5761567" y="1909234"/>
          <a:ext cx="2267655" cy="1779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1" name="Graf" r:id="rId6" imgW="2543302" imgH="2000208" progId="MSGraph.Chart.8">
                  <p:embed followColorScheme="full"/>
                </p:oleObj>
              </mc:Choice>
              <mc:Fallback>
                <p:oleObj name="Graf" r:id="rId6" imgW="2543302" imgH="2000208" progId="MSGraph.Chart.8">
                  <p:embed followColorScheme="full"/>
                  <p:pic>
                    <p:nvPicPr>
                      <p:cNvPr id="46086" name="Object 5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1567" y="1909234"/>
                        <a:ext cx="2267655" cy="17794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7" name="Object 2"/>
          <p:cNvGraphicFramePr>
            <a:graphicFrameLocks noGrp="1" noChangeAspect="1"/>
          </p:cNvGraphicFramePr>
          <p:nvPr/>
        </p:nvGraphicFramePr>
        <p:xfrm>
          <a:off x="825501" y="1442156"/>
          <a:ext cx="3970867" cy="2043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" name="Graf" r:id="rId8" imgW="4724432" imgH="2428862" progId="MSGraph.Chart.8">
                  <p:embed followColorScheme="full"/>
                </p:oleObj>
              </mc:Choice>
              <mc:Fallback>
                <p:oleObj name="Graf" r:id="rId8" imgW="4724432" imgH="2428862" progId="MSGraph.Chart.8">
                  <p:embed followColorScheme="full"/>
                  <p:pic>
                    <p:nvPicPr>
                      <p:cNvPr id="46087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1" y="1442156"/>
                        <a:ext cx="3970867" cy="20432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8" name="Text Box 6"/>
          <p:cNvSpPr txBox="1">
            <a:spLocks noChangeArrowheads="1"/>
          </p:cNvSpPr>
          <p:nvPr/>
        </p:nvSpPr>
        <p:spPr bwMode="auto">
          <a:xfrm>
            <a:off x="1691923" y="3310467"/>
            <a:ext cx="3200400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67" dirty="0">
                <a:solidFill>
                  <a:srgbClr val="000000"/>
                </a:solidFill>
                <a:latin typeface="Arial" panose="020B0604020202020204" pitchFamily="34" charset="0"/>
              </a:rPr>
              <a:t>Hemoglobin </a:t>
            </a:r>
            <a:r>
              <a:rPr lang="cs-CZ" altLang="cs-CZ" sz="1067" dirty="0" smtClean="0">
                <a:solidFill>
                  <a:srgbClr val="000000"/>
                </a:solidFill>
                <a:latin typeface="Arial" panose="020B0604020202020204" pitchFamily="34" charset="0"/>
              </a:rPr>
              <a:t>(g/l</a:t>
            </a:r>
            <a:r>
              <a:rPr lang="cs-CZ" altLang="cs-CZ" sz="1067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en-US" altLang="cs-CZ" sz="1067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6089" name="Text Box 7"/>
          <p:cNvSpPr txBox="1">
            <a:spLocks noChangeArrowheads="1"/>
          </p:cNvSpPr>
          <p:nvPr/>
        </p:nvSpPr>
        <p:spPr bwMode="auto">
          <a:xfrm rot="16200000">
            <a:off x="53623" y="2244512"/>
            <a:ext cx="1471789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067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altLang="cs-CZ" sz="1067">
                <a:solidFill>
                  <a:srgbClr val="000000"/>
                </a:solidFill>
                <a:latin typeface="Arial" panose="020B0604020202020204" pitchFamily="34" charset="0"/>
              </a:rPr>
              <a:t>atients</a:t>
            </a:r>
          </a:p>
        </p:txBody>
      </p:sp>
      <p:graphicFrame>
        <p:nvGraphicFramePr>
          <p:cNvPr id="46090" name="Object 140"/>
          <p:cNvGraphicFramePr>
            <a:graphicFrameLocks noChangeAspect="1"/>
          </p:cNvGraphicFramePr>
          <p:nvPr/>
        </p:nvGraphicFramePr>
        <p:xfrm>
          <a:off x="1628423" y="3889022"/>
          <a:ext cx="2589389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3" name="Graf" r:id="rId10" imgW="3076575" imgH="2238289" progId="MSGraph.Chart.8">
                  <p:embed followColorScheme="full"/>
                </p:oleObj>
              </mc:Choice>
              <mc:Fallback>
                <p:oleObj name="Graf" r:id="rId10" imgW="3076575" imgH="2238289" progId="MSGraph.Chart.8">
                  <p:embed followColorScheme="full"/>
                  <p:pic>
                    <p:nvPicPr>
                      <p:cNvPr id="46090" name="Object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423" y="3889022"/>
                        <a:ext cx="2589389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1" name="Text Box 29"/>
          <p:cNvSpPr txBox="1">
            <a:spLocks noChangeArrowheads="1"/>
          </p:cNvSpPr>
          <p:nvPr/>
        </p:nvSpPr>
        <p:spPr bwMode="auto">
          <a:xfrm>
            <a:off x="667456" y="1119012"/>
            <a:ext cx="39680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75000"/>
              <a:buFont typeface="Wingdings" panose="05000000000000000000" pitchFamily="2" charset="2"/>
              <a:buChar char="v"/>
            </a:pPr>
            <a:r>
              <a:rPr lang="cs-CZ" altLang="cs-CZ">
                <a:solidFill>
                  <a:srgbClr val="000000"/>
                </a:solidFill>
                <a:latin typeface="Arial" panose="020B0604020202020204" pitchFamily="34" charset="0"/>
              </a:rPr>
              <a:t> Hemoglobin (g/l)</a:t>
            </a:r>
          </a:p>
        </p:txBody>
      </p:sp>
      <p:sp>
        <p:nvSpPr>
          <p:cNvPr id="46092" name="Text Box 30"/>
          <p:cNvSpPr txBox="1">
            <a:spLocks noChangeArrowheads="1"/>
          </p:cNvSpPr>
          <p:nvPr/>
        </p:nvSpPr>
        <p:spPr bwMode="auto">
          <a:xfrm>
            <a:off x="667456" y="3620911"/>
            <a:ext cx="4408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75000"/>
              <a:buFont typeface="Wingdings" panose="05000000000000000000" pitchFamily="2" charset="2"/>
              <a:buChar char="v"/>
            </a:pP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Anémie </a:t>
            </a:r>
            <a:r>
              <a:rPr lang="cs-CZ" altLang="cs-CZ" sz="1067" dirty="0">
                <a:solidFill>
                  <a:srgbClr val="000000"/>
                </a:solidFill>
                <a:latin typeface="Arial" panose="020B0604020202020204" pitchFamily="34" charset="0"/>
              </a:rPr>
              <a:t>(hemoglobin &lt; 120g/l </a:t>
            </a:r>
            <a:r>
              <a:rPr lang="cs-CZ" altLang="cs-CZ" sz="1067" dirty="0" smtClean="0">
                <a:solidFill>
                  <a:srgbClr val="000000"/>
                </a:solidFill>
                <a:latin typeface="Arial" panose="020B0604020202020204" pitchFamily="34" charset="0"/>
              </a:rPr>
              <a:t>pro ženy, </a:t>
            </a:r>
            <a:r>
              <a:rPr lang="cs-CZ" altLang="cs-CZ" sz="1067" dirty="0">
                <a:solidFill>
                  <a:srgbClr val="000000"/>
                </a:solidFill>
                <a:latin typeface="Arial" panose="020B0604020202020204" pitchFamily="34" charset="0"/>
              </a:rPr>
              <a:t>&lt; 130g/l </a:t>
            </a:r>
            <a:r>
              <a:rPr lang="cs-CZ" altLang="cs-CZ" sz="1067" dirty="0" smtClean="0">
                <a:solidFill>
                  <a:srgbClr val="000000"/>
                </a:solidFill>
                <a:latin typeface="Arial" panose="020B0604020202020204" pitchFamily="34" charset="0"/>
              </a:rPr>
              <a:t>pro muže) </a:t>
            </a:r>
            <a:endParaRPr lang="cs-CZ" altLang="cs-CZ" sz="1067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6093" name="Text Box 25"/>
          <p:cNvSpPr txBox="1">
            <a:spLocks noChangeArrowheads="1"/>
          </p:cNvSpPr>
          <p:nvPr/>
        </p:nvSpPr>
        <p:spPr bwMode="auto">
          <a:xfrm>
            <a:off x="762001" y="5360812"/>
            <a:ext cx="1047044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cs-CZ" sz="1067" dirty="0" smtClean="0">
                <a:solidFill>
                  <a:srgbClr val="000000"/>
                </a:solidFill>
                <a:latin typeface="Arial" panose="020B0604020202020204" pitchFamily="34" charset="0"/>
              </a:rPr>
              <a:t>M</a:t>
            </a:r>
            <a:r>
              <a:rPr lang="cs-CZ" altLang="cs-CZ" sz="1067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uži</a:t>
            </a:r>
            <a:endParaRPr lang="en-US" altLang="cs-CZ" sz="1067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6094" name="Text Box 26"/>
          <p:cNvSpPr txBox="1">
            <a:spLocks noChangeArrowheads="1"/>
          </p:cNvSpPr>
          <p:nvPr/>
        </p:nvSpPr>
        <p:spPr bwMode="auto">
          <a:xfrm>
            <a:off x="540456" y="4861279"/>
            <a:ext cx="1268588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1067" dirty="0" smtClean="0">
                <a:solidFill>
                  <a:srgbClr val="000000"/>
                </a:solidFill>
                <a:latin typeface="Arial" panose="020B0604020202020204" pitchFamily="34" charset="0"/>
              </a:rPr>
              <a:t>Ženy</a:t>
            </a:r>
            <a:endParaRPr lang="en-US" altLang="cs-CZ" sz="1067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6095" name="Text Box 26"/>
          <p:cNvSpPr txBox="1">
            <a:spLocks noChangeArrowheads="1"/>
          </p:cNvSpPr>
          <p:nvPr/>
        </p:nvSpPr>
        <p:spPr bwMode="auto">
          <a:xfrm>
            <a:off x="540456" y="4401256"/>
            <a:ext cx="1268588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1067" dirty="0" smtClean="0">
                <a:solidFill>
                  <a:srgbClr val="000000"/>
                </a:solidFill>
                <a:latin typeface="Arial" panose="020B0604020202020204" pitchFamily="34" charset="0"/>
              </a:rPr>
              <a:t>Všichni</a:t>
            </a:r>
            <a:endParaRPr lang="en-US" altLang="cs-CZ" sz="1067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6096" name="Text Box 42"/>
          <p:cNvSpPr txBox="1">
            <a:spLocks noChangeArrowheads="1"/>
          </p:cNvSpPr>
          <p:nvPr/>
        </p:nvSpPr>
        <p:spPr bwMode="auto">
          <a:xfrm>
            <a:off x="2810933" y="4855634"/>
            <a:ext cx="96096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067">
                <a:solidFill>
                  <a:srgbClr val="000000"/>
                </a:solidFill>
                <a:latin typeface="Arial" panose="020B0604020202020204" pitchFamily="34" charset="0"/>
              </a:rPr>
              <a:t>p = 0.</a:t>
            </a:r>
            <a:r>
              <a:rPr lang="cs-CZ" altLang="cs-CZ" sz="1067">
                <a:solidFill>
                  <a:srgbClr val="000000"/>
                </a:solidFill>
                <a:latin typeface="Arial" panose="020B0604020202020204" pitchFamily="34" charset="0"/>
              </a:rPr>
              <a:t>481</a:t>
            </a:r>
            <a:endParaRPr lang="en-US" altLang="cs-CZ" sz="106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6097" name="Text Box 42"/>
          <p:cNvSpPr txBox="1">
            <a:spLocks noChangeArrowheads="1"/>
          </p:cNvSpPr>
          <p:nvPr/>
        </p:nvSpPr>
        <p:spPr bwMode="auto">
          <a:xfrm>
            <a:off x="6620934" y="1899356"/>
            <a:ext cx="832556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067" dirty="0">
                <a:solidFill>
                  <a:srgbClr val="FF0000"/>
                </a:solidFill>
                <a:latin typeface="Arial" panose="020B0604020202020204" pitchFamily="34" charset="0"/>
              </a:rPr>
              <a:t>p </a:t>
            </a:r>
            <a:r>
              <a:rPr lang="cs-CZ" altLang="cs-CZ" sz="1067" dirty="0">
                <a:solidFill>
                  <a:srgbClr val="FF0000"/>
                </a:solidFill>
                <a:latin typeface="Arial" panose="020B0604020202020204" pitchFamily="34" charset="0"/>
              </a:rPr>
              <a:t>&lt; </a:t>
            </a:r>
            <a:r>
              <a:rPr lang="cs-CZ" altLang="cs-CZ" sz="1067" dirty="0" smtClean="0">
                <a:solidFill>
                  <a:srgbClr val="FF0000"/>
                </a:solidFill>
                <a:latin typeface="Arial" panose="020B0604020202020204" pitchFamily="34" charset="0"/>
              </a:rPr>
              <a:t>0,001</a:t>
            </a:r>
            <a:endParaRPr lang="en-US" altLang="cs-CZ" sz="1067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6098" name="Text Box 58"/>
          <p:cNvSpPr txBox="1">
            <a:spLocks noChangeArrowheads="1"/>
          </p:cNvSpPr>
          <p:nvPr/>
        </p:nvSpPr>
        <p:spPr bwMode="auto">
          <a:xfrm rot="16200000">
            <a:off x="4772379" y="2303073"/>
            <a:ext cx="1868311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75000"/>
              <a:buFontTx/>
              <a:buNone/>
            </a:pPr>
            <a:r>
              <a:rPr lang="cs-CZ" altLang="cs-CZ" sz="1067">
                <a:solidFill>
                  <a:srgbClr val="000000"/>
                </a:solidFill>
                <a:latin typeface="Arial" panose="020B0604020202020204" pitchFamily="34" charset="0"/>
              </a:rPr>
              <a:t>Hemoglobin g/l)</a:t>
            </a:r>
          </a:p>
        </p:txBody>
      </p:sp>
      <p:sp>
        <p:nvSpPr>
          <p:cNvPr id="46099" name="Text Box 41"/>
          <p:cNvSpPr txBox="1">
            <a:spLocks noChangeArrowheads="1"/>
          </p:cNvSpPr>
          <p:nvPr/>
        </p:nvSpPr>
        <p:spPr bwMode="auto">
          <a:xfrm>
            <a:off x="6623755" y="1270000"/>
            <a:ext cx="80434" cy="80434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cs-CZ" sz="889">
              <a:latin typeface="Arial" panose="020B0604020202020204" pitchFamily="34" charset="0"/>
            </a:endParaRPr>
          </a:p>
        </p:txBody>
      </p:sp>
      <p:sp>
        <p:nvSpPr>
          <p:cNvPr id="46100" name="Text Box 42"/>
          <p:cNvSpPr txBox="1">
            <a:spLocks noChangeArrowheads="1"/>
          </p:cNvSpPr>
          <p:nvPr/>
        </p:nvSpPr>
        <p:spPr bwMode="auto">
          <a:xfrm>
            <a:off x="6812845" y="1188156"/>
            <a:ext cx="704145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067">
                <a:latin typeface="Arial" panose="020B0604020202020204" pitchFamily="34" charset="0"/>
              </a:rPr>
              <a:t>Med</a:t>
            </a:r>
            <a:r>
              <a:rPr lang="cs-CZ" altLang="cs-CZ" sz="1067">
                <a:latin typeface="Arial" panose="020B0604020202020204" pitchFamily="34" charset="0"/>
              </a:rPr>
              <a:t>i</a:t>
            </a:r>
            <a:r>
              <a:rPr lang="en-US" altLang="cs-CZ" sz="1067">
                <a:latin typeface="Arial" panose="020B0604020202020204" pitchFamily="34" charset="0"/>
              </a:rPr>
              <a:t>a</a:t>
            </a:r>
            <a:r>
              <a:rPr lang="cs-CZ" altLang="cs-CZ" sz="1067">
                <a:latin typeface="Arial" panose="020B0604020202020204" pitchFamily="34" charset="0"/>
              </a:rPr>
              <a:t>n</a:t>
            </a:r>
            <a:endParaRPr lang="en-US" altLang="cs-CZ" sz="1067">
              <a:latin typeface="Arial" panose="020B0604020202020204" pitchFamily="34" charset="0"/>
            </a:endParaRPr>
          </a:p>
        </p:txBody>
      </p:sp>
      <p:grpSp>
        <p:nvGrpSpPr>
          <p:cNvPr id="46101" name="Group 43"/>
          <p:cNvGrpSpPr>
            <a:grpSpLocks/>
          </p:cNvGrpSpPr>
          <p:nvPr/>
        </p:nvGrpSpPr>
        <p:grpSpPr bwMode="auto">
          <a:xfrm rot="5400000" flipH="1">
            <a:off x="6591301" y="1529645"/>
            <a:ext cx="132644" cy="200378"/>
            <a:chOff x="5329" y="845"/>
            <a:chExt cx="92" cy="181"/>
          </a:xfrm>
        </p:grpSpPr>
        <p:sp>
          <p:nvSpPr>
            <p:cNvPr id="46124" name="Line 44"/>
            <p:cNvSpPr>
              <a:spLocks noChangeShapeType="1"/>
            </p:cNvSpPr>
            <p:nvPr/>
          </p:nvSpPr>
          <p:spPr bwMode="auto">
            <a:xfrm>
              <a:off x="5375" y="845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125" name="Line 45"/>
            <p:cNvSpPr>
              <a:spLocks noChangeShapeType="1"/>
            </p:cNvSpPr>
            <p:nvPr/>
          </p:nvSpPr>
          <p:spPr bwMode="auto">
            <a:xfrm>
              <a:off x="5329" y="845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126" name="Line 46"/>
            <p:cNvSpPr>
              <a:spLocks noChangeShapeType="1"/>
            </p:cNvSpPr>
            <p:nvPr/>
          </p:nvSpPr>
          <p:spPr bwMode="auto">
            <a:xfrm>
              <a:off x="5374" y="1026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127" name="Line 47"/>
            <p:cNvSpPr>
              <a:spLocks noChangeShapeType="1"/>
            </p:cNvSpPr>
            <p:nvPr/>
          </p:nvSpPr>
          <p:spPr bwMode="auto">
            <a:xfrm>
              <a:off x="5375" y="845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128" name="Line 48"/>
            <p:cNvSpPr>
              <a:spLocks noChangeShapeType="1"/>
            </p:cNvSpPr>
            <p:nvPr/>
          </p:nvSpPr>
          <p:spPr bwMode="auto">
            <a:xfrm>
              <a:off x="5329" y="1026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6102" name="Text Box 49"/>
          <p:cNvSpPr txBox="1">
            <a:spLocks noChangeArrowheads="1"/>
          </p:cNvSpPr>
          <p:nvPr/>
        </p:nvSpPr>
        <p:spPr bwMode="auto">
          <a:xfrm>
            <a:off x="6876345" y="1508479"/>
            <a:ext cx="832556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067">
                <a:latin typeface="Arial" panose="020B0604020202020204" pitchFamily="34" charset="0"/>
              </a:rPr>
              <a:t>5</a:t>
            </a:r>
            <a:r>
              <a:rPr lang="cs-CZ" altLang="cs-CZ" sz="1067">
                <a:solidFill>
                  <a:srgbClr val="000000"/>
                </a:solidFill>
                <a:latin typeface="Arial" panose="020B0604020202020204" pitchFamily="34" charset="0"/>
              </a:rPr>
              <a:t>–</a:t>
            </a:r>
            <a:r>
              <a:rPr lang="en-US" altLang="cs-CZ" sz="1067">
                <a:latin typeface="Arial" panose="020B0604020202020204" pitchFamily="34" charset="0"/>
              </a:rPr>
              <a:t>95%</a:t>
            </a:r>
          </a:p>
        </p:txBody>
      </p:sp>
      <p:graphicFrame>
        <p:nvGraphicFramePr>
          <p:cNvPr id="76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629744"/>
              </p:ext>
            </p:extLst>
          </p:nvPr>
        </p:nvGraphicFramePr>
        <p:xfrm>
          <a:off x="5518857" y="3557412"/>
          <a:ext cx="2445455" cy="1412010"/>
        </p:xfrm>
        <a:graphic>
          <a:graphicData uri="http://schemas.openxmlformats.org/drawingml/2006/table">
            <a:tbl>
              <a:tblPr/>
              <a:tblGrid>
                <a:gridCol w="810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354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Sum</a:t>
                      </a:r>
                      <a:r>
                        <a:rPr kumimoji="0" lang="cs-CZ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ární</a:t>
                      </a: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statistika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Hemoglobin (g/l)</a:t>
                      </a:r>
                    </a:p>
                  </a:txBody>
                  <a:tcPr marL="81293" marR="81293" marT="40617" marB="40617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7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293" marR="81293" marT="40617" marB="40617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Ženy</a:t>
                      </a:r>
                    </a:p>
                  </a:txBody>
                  <a:tcPr marL="81293" marR="81293" marT="40617" marB="406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kumimoji="0" lang="cs-CZ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uži</a:t>
                      </a:r>
                      <a:endParaRPr kumimoji="0" lang="cs-CZ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293" marR="81293" marT="40617" marB="4061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7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Mean</a:t>
                      </a: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293" marR="81293" marT="40617" marB="4061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8" marR="8468" marT="84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143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8" marR="8468" marT="8462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7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Median</a:t>
                      </a: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293" marR="81293" marT="40617" marB="4061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135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8" marR="8468" marT="84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145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8" marR="8468" marT="8462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7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cs-CZ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95%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293" marR="81293" marT="40617" marB="4061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109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0-158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8" marR="8468" marT="84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115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0-167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8" marR="8468" marT="8462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6119" name="Text Box 25"/>
          <p:cNvSpPr txBox="1">
            <a:spLocks noChangeArrowheads="1"/>
          </p:cNvSpPr>
          <p:nvPr/>
        </p:nvSpPr>
        <p:spPr bwMode="auto">
          <a:xfrm>
            <a:off x="6373989" y="5582356"/>
            <a:ext cx="1461911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067" dirty="0" smtClean="0">
                <a:latin typeface="Arial" panose="020B0604020202020204" pitchFamily="34" charset="0"/>
              </a:rPr>
              <a:t>M</a:t>
            </a:r>
            <a:r>
              <a:rPr lang="cs-CZ" altLang="cs-CZ" sz="1067" dirty="0" err="1" smtClean="0">
                <a:latin typeface="Arial" panose="020B0604020202020204" pitchFamily="34" charset="0"/>
              </a:rPr>
              <a:t>uži</a:t>
            </a:r>
            <a:endParaRPr lang="en-US" altLang="cs-CZ" sz="1067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67" dirty="0">
                <a:latin typeface="Arial" panose="020B0604020202020204" pitchFamily="34" charset="0"/>
              </a:rPr>
              <a:t>(</a:t>
            </a:r>
            <a:r>
              <a:rPr lang="en-US" altLang="cs-CZ" sz="1067" dirty="0">
                <a:latin typeface="Arial" panose="020B0604020202020204" pitchFamily="34" charset="0"/>
              </a:rPr>
              <a:t>N</a:t>
            </a:r>
            <a:r>
              <a:rPr lang="cs-CZ" altLang="cs-CZ" sz="1067" dirty="0">
                <a:latin typeface="Arial" panose="020B0604020202020204" pitchFamily="34" charset="0"/>
              </a:rPr>
              <a:t> </a:t>
            </a:r>
            <a:r>
              <a:rPr lang="en-US" altLang="cs-CZ" sz="1067" dirty="0">
                <a:latin typeface="Arial" panose="020B0604020202020204" pitchFamily="34" charset="0"/>
              </a:rPr>
              <a:t>=</a:t>
            </a:r>
            <a:r>
              <a:rPr lang="cs-CZ" altLang="cs-CZ" sz="1067" dirty="0">
                <a:latin typeface="Arial" panose="020B0604020202020204" pitchFamily="34" charset="0"/>
              </a:rPr>
              <a:t> 889</a:t>
            </a:r>
            <a:r>
              <a:rPr lang="en-US" altLang="cs-CZ" sz="1067" dirty="0">
                <a:latin typeface="Arial" panose="020B0604020202020204" pitchFamily="34" charset="0"/>
              </a:rPr>
              <a:t>, </a:t>
            </a:r>
            <a:r>
              <a:rPr lang="cs-CZ" altLang="cs-CZ" sz="1067" dirty="0" smtClean="0">
                <a:latin typeface="Arial" panose="020B0604020202020204" pitchFamily="34" charset="0"/>
              </a:rPr>
              <a:t>80,8</a:t>
            </a:r>
            <a:r>
              <a:rPr lang="cs-CZ" altLang="cs-CZ" sz="1067" dirty="0">
                <a:latin typeface="Arial" panose="020B0604020202020204" pitchFamily="34" charset="0"/>
              </a:rPr>
              <a:t>%)</a:t>
            </a:r>
            <a:endParaRPr lang="en-US" altLang="cs-CZ" sz="1067" dirty="0">
              <a:latin typeface="Arial" panose="020B0604020202020204" pitchFamily="34" charset="0"/>
            </a:endParaRPr>
          </a:p>
        </p:txBody>
      </p:sp>
      <p:sp>
        <p:nvSpPr>
          <p:cNvPr id="46120" name="Text Box 26"/>
          <p:cNvSpPr txBox="1">
            <a:spLocks noChangeArrowheads="1"/>
          </p:cNvSpPr>
          <p:nvPr/>
        </p:nvSpPr>
        <p:spPr bwMode="auto">
          <a:xfrm>
            <a:off x="6373990" y="5190067"/>
            <a:ext cx="1268588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67" dirty="0" smtClean="0">
                <a:latin typeface="Arial" panose="020B0604020202020204" pitchFamily="34" charset="0"/>
              </a:rPr>
              <a:t>Ženy</a:t>
            </a:r>
            <a:endParaRPr lang="en-US" altLang="cs-CZ" sz="1067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67" dirty="0">
                <a:latin typeface="Arial" panose="020B0604020202020204" pitchFamily="34" charset="0"/>
              </a:rPr>
              <a:t>(</a:t>
            </a:r>
            <a:r>
              <a:rPr lang="en-US" altLang="cs-CZ" sz="1067" dirty="0">
                <a:latin typeface="Arial" panose="020B0604020202020204" pitchFamily="34" charset="0"/>
              </a:rPr>
              <a:t>N</a:t>
            </a:r>
            <a:r>
              <a:rPr lang="cs-CZ" altLang="cs-CZ" sz="1067" dirty="0">
                <a:latin typeface="Arial" panose="020B0604020202020204" pitchFamily="34" charset="0"/>
              </a:rPr>
              <a:t> </a:t>
            </a:r>
            <a:r>
              <a:rPr lang="en-US" altLang="cs-CZ" sz="1067" dirty="0">
                <a:latin typeface="Arial" panose="020B0604020202020204" pitchFamily="34" charset="0"/>
              </a:rPr>
              <a:t>=</a:t>
            </a:r>
            <a:r>
              <a:rPr lang="cs-CZ" altLang="cs-CZ" sz="1067" dirty="0">
                <a:latin typeface="Arial" panose="020B0604020202020204" pitchFamily="34" charset="0"/>
              </a:rPr>
              <a:t> 211</a:t>
            </a:r>
            <a:r>
              <a:rPr lang="en-US" altLang="cs-CZ" sz="1067" dirty="0">
                <a:latin typeface="Arial" panose="020B0604020202020204" pitchFamily="34" charset="0"/>
              </a:rPr>
              <a:t>, </a:t>
            </a:r>
            <a:r>
              <a:rPr lang="cs-CZ" altLang="cs-CZ" sz="1067" dirty="0" smtClean="0">
                <a:latin typeface="Arial" panose="020B0604020202020204" pitchFamily="34" charset="0"/>
              </a:rPr>
              <a:t>19,2</a:t>
            </a:r>
            <a:r>
              <a:rPr lang="cs-CZ" altLang="cs-CZ" sz="1067" dirty="0">
                <a:latin typeface="Arial" panose="020B0604020202020204" pitchFamily="34" charset="0"/>
              </a:rPr>
              <a:t>%)</a:t>
            </a:r>
            <a:endParaRPr lang="en-US" altLang="cs-CZ" sz="1067" dirty="0">
              <a:latin typeface="Arial" panose="020B0604020202020204" pitchFamily="34" charset="0"/>
            </a:endParaRPr>
          </a:p>
        </p:txBody>
      </p:sp>
      <p:sp>
        <p:nvSpPr>
          <p:cNvPr id="46121" name="Rectangle 9"/>
          <p:cNvSpPr>
            <a:spLocks noChangeArrowheads="1"/>
          </p:cNvSpPr>
          <p:nvPr/>
        </p:nvSpPr>
        <p:spPr bwMode="auto">
          <a:xfrm>
            <a:off x="6100234" y="5297311"/>
            <a:ext cx="256822" cy="191911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22" name="Rectangle 10"/>
          <p:cNvSpPr>
            <a:spLocks noChangeArrowheads="1"/>
          </p:cNvSpPr>
          <p:nvPr/>
        </p:nvSpPr>
        <p:spPr bwMode="auto">
          <a:xfrm>
            <a:off x="6100234" y="5678311"/>
            <a:ext cx="256822" cy="191911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7596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>
          <a:xfrm>
            <a:off x="712612" y="612423"/>
            <a:ext cx="7315200" cy="499533"/>
          </a:xfrm>
        </p:spPr>
        <p:txBody>
          <a:bodyPr/>
          <a:lstStyle/>
          <a:p>
            <a:r>
              <a:rPr lang="cs-CZ" altLang="cs-CZ" dirty="0" smtClean="0"/>
              <a:t>Hladiny NT-</a:t>
            </a:r>
            <a:r>
              <a:rPr lang="cs-CZ" altLang="cs-CZ" dirty="0" err="1" smtClean="0"/>
              <a:t>proBNP</a:t>
            </a:r>
            <a:endParaRPr lang="cs-CZ" altLang="cs-CZ" dirty="0" smtClean="0"/>
          </a:p>
        </p:txBody>
      </p:sp>
      <p:sp>
        <p:nvSpPr>
          <p:cNvPr id="47107" name="TextovéPole 2"/>
          <p:cNvSpPr txBox="1">
            <a:spLocks noChangeArrowheads="1"/>
          </p:cNvSpPr>
          <p:nvPr/>
        </p:nvSpPr>
        <p:spPr bwMode="auto">
          <a:xfrm>
            <a:off x="7516990" y="677333"/>
            <a:ext cx="1141588" cy="28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244">
                <a:latin typeface="Arial" panose="020B0604020202020204" pitchFamily="34" charset="0"/>
                <a:cs typeface="Arial" panose="020B0604020202020204" pitchFamily="34" charset="0"/>
              </a:rPr>
              <a:t>N = 1100</a:t>
            </a:r>
            <a:endParaRPr lang="en-GB" altLang="cs-CZ" sz="124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108" name="Skupina 38"/>
          <p:cNvGrpSpPr>
            <a:grpSpLocks/>
          </p:cNvGrpSpPr>
          <p:nvPr/>
        </p:nvGrpSpPr>
        <p:grpSpPr bwMode="auto">
          <a:xfrm>
            <a:off x="7478889" y="428978"/>
            <a:ext cx="1413591" cy="321398"/>
            <a:chOff x="6516689" y="115888"/>
            <a:chExt cx="3179922" cy="721508"/>
          </a:xfrm>
        </p:grpSpPr>
        <p:pic>
          <p:nvPicPr>
            <p:cNvPr id="47172" name="Picture 37" descr="LOGO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4"/>
            <a:stretch>
              <a:fillRect/>
            </a:stretch>
          </p:blipFill>
          <p:spPr bwMode="auto">
            <a:xfrm>
              <a:off x="6516689" y="115888"/>
              <a:ext cx="493712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73" name="TextovéPole 40"/>
            <p:cNvSpPr txBox="1">
              <a:spLocks noChangeArrowheads="1"/>
            </p:cNvSpPr>
            <p:nvPr/>
          </p:nvSpPr>
          <p:spPr bwMode="auto">
            <a:xfrm>
              <a:off x="6888879" y="200301"/>
              <a:ext cx="2807732" cy="637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244" dirty="0">
                  <a:solidFill>
                    <a:srgbClr val="EB3143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FAR NHL</a:t>
              </a:r>
              <a:endParaRPr lang="en-GB" altLang="cs-CZ" sz="1244" dirty="0">
                <a:solidFill>
                  <a:srgbClr val="EB3143"/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graphicFrame>
        <p:nvGraphicFramePr>
          <p:cNvPr id="47109" name="Object 57"/>
          <p:cNvGraphicFramePr>
            <a:graphicFrameLocks noGrp="1" noChangeAspect="1"/>
          </p:cNvGraphicFramePr>
          <p:nvPr/>
        </p:nvGraphicFramePr>
        <p:xfrm>
          <a:off x="952500" y="1562101"/>
          <a:ext cx="2453922" cy="1861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9" name="Graf" r:id="rId4" imgW="2752725" imgH="2086047" progId="MSGraph.Chart.8">
                  <p:embed followColorScheme="full"/>
                </p:oleObj>
              </mc:Choice>
              <mc:Fallback>
                <p:oleObj name="Graf" r:id="rId4" imgW="2752725" imgH="2086047" progId="MSGraph.Chart.8">
                  <p:embed followColorScheme="full"/>
                  <p:pic>
                    <p:nvPicPr>
                      <p:cNvPr id="47109" name="Object 5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1562101"/>
                        <a:ext cx="2453922" cy="18612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Object 57"/>
          <p:cNvGraphicFramePr>
            <a:graphicFrameLocks noGrp="1" noChangeAspect="1"/>
          </p:cNvGraphicFramePr>
          <p:nvPr/>
        </p:nvGraphicFramePr>
        <p:xfrm>
          <a:off x="952500" y="1562101"/>
          <a:ext cx="2453922" cy="1861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0" name="Graf" r:id="rId6" imgW="2752725" imgH="2086047" progId="MSGraph.Chart.8">
                  <p:embed followColorScheme="full"/>
                </p:oleObj>
              </mc:Choice>
              <mc:Fallback>
                <p:oleObj name="Graf" r:id="rId6" imgW="2752725" imgH="2086047" progId="MSGraph.Chart.8">
                  <p:embed followColorScheme="full"/>
                  <p:pic>
                    <p:nvPicPr>
                      <p:cNvPr id="47110" name="Object 5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1562101"/>
                        <a:ext cx="2453922" cy="18612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1" name="Object 11"/>
          <p:cNvGraphicFramePr>
            <a:graphicFrameLocks noGrp="1" noChangeAspect="1"/>
          </p:cNvGraphicFramePr>
          <p:nvPr/>
        </p:nvGraphicFramePr>
        <p:xfrm>
          <a:off x="4484511" y="1662289"/>
          <a:ext cx="3811412" cy="1861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1" name="Graf" r:id="rId8" imgW="4514739" imgH="2190781" progId="MSGraph.Chart.8">
                  <p:embed followColorScheme="full"/>
                </p:oleObj>
              </mc:Choice>
              <mc:Fallback>
                <p:oleObj name="Graf" r:id="rId8" imgW="4514739" imgH="2190781" progId="MSGraph.Chart.8">
                  <p:embed followColorScheme="full"/>
                  <p:pic>
                    <p:nvPicPr>
                      <p:cNvPr id="47111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4511" y="1662289"/>
                        <a:ext cx="3811412" cy="18612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2" name="Text Box 12"/>
          <p:cNvSpPr txBox="1">
            <a:spLocks noChangeArrowheads="1"/>
          </p:cNvSpPr>
          <p:nvPr/>
        </p:nvSpPr>
        <p:spPr bwMode="auto">
          <a:xfrm>
            <a:off x="5596466" y="3409245"/>
            <a:ext cx="2338212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67" dirty="0">
                <a:solidFill>
                  <a:srgbClr val="000000"/>
                </a:solidFill>
                <a:latin typeface="Arial" panose="020B0604020202020204" pitchFamily="34" charset="0"/>
              </a:rPr>
              <a:t>NT-</a:t>
            </a:r>
            <a:r>
              <a:rPr lang="cs-CZ" altLang="cs-CZ" sz="1067" dirty="0" err="1">
                <a:solidFill>
                  <a:srgbClr val="000000"/>
                </a:solidFill>
                <a:latin typeface="Arial" panose="020B0604020202020204" pitchFamily="34" charset="0"/>
              </a:rPr>
              <a:t>proBNP</a:t>
            </a:r>
            <a:r>
              <a:rPr lang="cs-CZ" altLang="cs-CZ" sz="1067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067" dirty="0" smtClean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sk-SK" altLang="cs-CZ" sz="1067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altLang="cs-CZ" sz="1067" dirty="0" err="1">
                <a:solidFill>
                  <a:srgbClr val="000000"/>
                </a:solidFill>
                <a:latin typeface="Arial" panose="020B0604020202020204" pitchFamily="34" charset="0"/>
              </a:rPr>
              <a:t>pg</a:t>
            </a:r>
            <a:r>
              <a:rPr lang="sk-SK" altLang="cs-CZ" sz="1067" dirty="0">
                <a:solidFill>
                  <a:srgbClr val="000000"/>
                </a:solidFill>
                <a:latin typeface="Arial" panose="020B0604020202020204" pitchFamily="34" charset="0"/>
              </a:rPr>
              <a:t>/ml)</a:t>
            </a:r>
            <a:endParaRPr lang="en-US" altLang="cs-CZ" sz="1067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7113" name="Text Box 13"/>
          <p:cNvSpPr txBox="1">
            <a:spLocks noChangeArrowheads="1"/>
          </p:cNvSpPr>
          <p:nvPr/>
        </p:nvSpPr>
        <p:spPr bwMode="auto">
          <a:xfrm rot="16200000">
            <a:off x="3766256" y="2293900"/>
            <a:ext cx="1471788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067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altLang="cs-CZ" sz="1067">
                <a:solidFill>
                  <a:srgbClr val="000000"/>
                </a:solidFill>
                <a:latin typeface="Arial" panose="020B0604020202020204" pitchFamily="34" charset="0"/>
              </a:rPr>
              <a:t>atients</a:t>
            </a:r>
          </a:p>
        </p:txBody>
      </p:sp>
      <p:sp>
        <p:nvSpPr>
          <p:cNvPr id="47114" name="Text Box 58"/>
          <p:cNvSpPr txBox="1">
            <a:spLocks noChangeArrowheads="1"/>
          </p:cNvSpPr>
          <p:nvPr/>
        </p:nvSpPr>
        <p:spPr bwMode="auto">
          <a:xfrm rot="16200000">
            <a:off x="18344" y="2357905"/>
            <a:ext cx="1793523" cy="19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cs-CZ" altLang="cs-CZ" sz="1067">
                <a:solidFill>
                  <a:srgbClr val="000000"/>
                </a:solidFill>
                <a:latin typeface="Arial" panose="020B0604020202020204" pitchFamily="34" charset="0"/>
              </a:rPr>
              <a:t>NT-proBNP (pg/ml)</a:t>
            </a:r>
            <a:endParaRPr lang="en-US" altLang="cs-CZ" sz="106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7115" name="Text Box 41"/>
          <p:cNvSpPr txBox="1">
            <a:spLocks noChangeArrowheads="1"/>
          </p:cNvSpPr>
          <p:nvPr/>
        </p:nvSpPr>
        <p:spPr bwMode="auto">
          <a:xfrm>
            <a:off x="3352800" y="2027768"/>
            <a:ext cx="80434" cy="8043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cs-CZ" sz="889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7116" name="Text Box 42"/>
          <p:cNvSpPr txBox="1">
            <a:spLocks noChangeArrowheads="1"/>
          </p:cNvSpPr>
          <p:nvPr/>
        </p:nvSpPr>
        <p:spPr bwMode="auto">
          <a:xfrm>
            <a:off x="3484034" y="1945923"/>
            <a:ext cx="704144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067">
                <a:solidFill>
                  <a:srgbClr val="000000"/>
                </a:solidFill>
                <a:latin typeface="Arial" panose="020B0604020202020204" pitchFamily="34" charset="0"/>
              </a:rPr>
              <a:t>Med</a:t>
            </a:r>
            <a:r>
              <a:rPr lang="cs-CZ" altLang="cs-CZ" sz="1067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cs-CZ" sz="1067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cs-CZ" altLang="cs-CZ" sz="1067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  <a:endParaRPr lang="en-US" altLang="cs-CZ" sz="106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47117" name="Group 43"/>
          <p:cNvGrpSpPr>
            <a:grpSpLocks/>
          </p:cNvGrpSpPr>
          <p:nvPr/>
        </p:nvGrpSpPr>
        <p:grpSpPr bwMode="auto">
          <a:xfrm rot="5400000" flipH="1">
            <a:off x="3325990" y="2350911"/>
            <a:ext cx="132644" cy="200378"/>
            <a:chOff x="5329" y="845"/>
            <a:chExt cx="92" cy="181"/>
          </a:xfrm>
        </p:grpSpPr>
        <p:sp>
          <p:nvSpPr>
            <p:cNvPr id="47167" name="Line 44"/>
            <p:cNvSpPr>
              <a:spLocks noChangeShapeType="1"/>
            </p:cNvSpPr>
            <p:nvPr/>
          </p:nvSpPr>
          <p:spPr bwMode="auto">
            <a:xfrm>
              <a:off x="5375" y="845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7168" name="Line 45"/>
            <p:cNvSpPr>
              <a:spLocks noChangeShapeType="1"/>
            </p:cNvSpPr>
            <p:nvPr/>
          </p:nvSpPr>
          <p:spPr bwMode="auto">
            <a:xfrm>
              <a:off x="5329" y="845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7169" name="Line 46"/>
            <p:cNvSpPr>
              <a:spLocks noChangeShapeType="1"/>
            </p:cNvSpPr>
            <p:nvPr/>
          </p:nvSpPr>
          <p:spPr bwMode="auto">
            <a:xfrm>
              <a:off x="5374" y="1026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7170" name="Line 47"/>
            <p:cNvSpPr>
              <a:spLocks noChangeShapeType="1"/>
            </p:cNvSpPr>
            <p:nvPr/>
          </p:nvSpPr>
          <p:spPr bwMode="auto">
            <a:xfrm>
              <a:off x="5375" y="845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7171" name="Line 48"/>
            <p:cNvSpPr>
              <a:spLocks noChangeShapeType="1"/>
            </p:cNvSpPr>
            <p:nvPr/>
          </p:nvSpPr>
          <p:spPr bwMode="auto">
            <a:xfrm>
              <a:off x="5329" y="1026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7118" name="Text Box 49"/>
          <p:cNvSpPr txBox="1">
            <a:spLocks noChangeArrowheads="1"/>
          </p:cNvSpPr>
          <p:nvPr/>
        </p:nvSpPr>
        <p:spPr bwMode="auto">
          <a:xfrm>
            <a:off x="3553178" y="2329745"/>
            <a:ext cx="832556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067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r>
              <a:rPr lang="cs-CZ" altLang="cs-CZ" sz="1067">
                <a:solidFill>
                  <a:srgbClr val="000000"/>
                </a:solidFill>
                <a:latin typeface="Arial" panose="020B0604020202020204" pitchFamily="34" charset="0"/>
              </a:rPr>
              <a:t>–</a:t>
            </a:r>
            <a:r>
              <a:rPr lang="en-US" altLang="cs-CZ" sz="1067">
                <a:solidFill>
                  <a:srgbClr val="000000"/>
                </a:solidFill>
                <a:latin typeface="Arial" panose="020B0604020202020204" pitchFamily="34" charset="0"/>
              </a:rPr>
              <a:t>95%</a:t>
            </a:r>
          </a:p>
        </p:txBody>
      </p:sp>
      <p:sp>
        <p:nvSpPr>
          <p:cNvPr id="47119" name="Text Box 42"/>
          <p:cNvSpPr txBox="1">
            <a:spLocks noChangeArrowheads="1"/>
          </p:cNvSpPr>
          <p:nvPr/>
        </p:nvSpPr>
        <p:spPr bwMode="auto">
          <a:xfrm>
            <a:off x="1883834" y="1521178"/>
            <a:ext cx="832556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067">
                <a:solidFill>
                  <a:srgbClr val="000000"/>
                </a:solidFill>
                <a:latin typeface="Arial" panose="020B0604020202020204" pitchFamily="34" charset="0"/>
              </a:rPr>
              <a:t>p </a:t>
            </a:r>
            <a:r>
              <a:rPr lang="sk-SK" altLang="cs-CZ" sz="1067">
                <a:solidFill>
                  <a:srgbClr val="000000"/>
                </a:solidFill>
                <a:latin typeface="Arial" panose="020B0604020202020204" pitchFamily="34" charset="0"/>
              </a:rPr>
              <a:t>=</a:t>
            </a:r>
            <a:r>
              <a:rPr lang="en-US" altLang="cs-CZ" sz="1067">
                <a:solidFill>
                  <a:srgbClr val="000000"/>
                </a:solidFill>
                <a:latin typeface="Arial" panose="020B0604020202020204" pitchFamily="34" charset="0"/>
              </a:rPr>
              <a:t> 0.</a:t>
            </a:r>
            <a:r>
              <a:rPr lang="cs-CZ" altLang="cs-CZ" sz="1067">
                <a:solidFill>
                  <a:srgbClr val="000000"/>
                </a:solidFill>
                <a:latin typeface="Arial" panose="020B0604020202020204" pitchFamily="34" charset="0"/>
              </a:rPr>
              <a:t>796</a:t>
            </a:r>
            <a:endParaRPr lang="en-US" altLang="cs-CZ" sz="106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7120" name="Text Box 25"/>
          <p:cNvSpPr txBox="1">
            <a:spLocks noChangeArrowheads="1"/>
          </p:cNvSpPr>
          <p:nvPr/>
        </p:nvSpPr>
        <p:spPr bwMode="auto">
          <a:xfrm>
            <a:off x="1770945" y="3746501"/>
            <a:ext cx="1461911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067" dirty="0" smtClean="0">
                <a:solidFill>
                  <a:srgbClr val="000000"/>
                </a:solidFill>
                <a:latin typeface="Arial" panose="020B0604020202020204" pitchFamily="34" charset="0"/>
              </a:rPr>
              <a:t>M</a:t>
            </a:r>
            <a:r>
              <a:rPr lang="cs-CZ" altLang="cs-CZ" sz="1067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uži</a:t>
            </a:r>
            <a:endParaRPr lang="en-US" altLang="cs-CZ" sz="1067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67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US" altLang="cs-CZ" sz="1067" dirty="0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  <a:r>
              <a:rPr lang="cs-CZ" altLang="cs-CZ" sz="1067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1067" dirty="0">
                <a:solidFill>
                  <a:srgbClr val="000000"/>
                </a:solidFill>
                <a:latin typeface="Arial" panose="020B0604020202020204" pitchFamily="34" charset="0"/>
              </a:rPr>
              <a:t>=</a:t>
            </a:r>
            <a:r>
              <a:rPr lang="cs-CZ" altLang="cs-CZ" sz="1067" dirty="0">
                <a:solidFill>
                  <a:srgbClr val="000000"/>
                </a:solidFill>
                <a:latin typeface="Arial" panose="020B0604020202020204" pitchFamily="34" charset="0"/>
              </a:rPr>
              <a:t> 889</a:t>
            </a:r>
            <a:r>
              <a:rPr lang="en-US" altLang="cs-CZ" sz="1067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cs-CZ" altLang="cs-CZ" sz="1067" dirty="0">
                <a:solidFill>
                  <a:srgbClr val="000000"/>
                </a:solidFill>
                <a:latin typeface="Arial" panose="020B0604020202020204" pitchFamily="34" charset="0"/>
              </a:rPr>
              <a:t>80.8%)</a:t>
            </a:r>
            <a:endParaRPr lang="en-US" altLang="cs-CZ" sz="1067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7121" name="Text Box 26"/>
          <p:cNvSpPr txBox="1">
            <a:spLocks noChangeArrowheads="1"/>
          </p:cNvSpPr>
          <p:nvPr/>
        </p:nvSpPr>
        <p:spPr bwMode="auto">
          <a:xfrm>
            <a:off x="1770945" y="3354212"/>
            <a:ext cx="1268588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67" dirty="0" smtClean="0">
                <a:solidFill>
                  <a:srgbClr val="000000"/>
                </a:solidFill>
                <a:latin typeface="Arial" panose="020B0604020202020204" pitchFamily="34" charset="0"/>
              </a:rPr>
              <a:t>Ženy</a:t>
            </a:r>
            <a:endParaRPr lang="en-US" altLang="cs-CZ" sz="1067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67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US" altLang="cs-CZ" sz="1067" dirty="0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  <a:r>
              <a:rPr lang="cs-CZ" altLang="cs-CZ" sz="1067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1067" dirty="0">
                <a:solidFill>
                  <a:srgbClr val="000000"/>
                </a:solidFill>
                <a:latin typeface="Arial" panose="020B0604020202020204" pitchFamily="34" charset="0"/>
              </a:rPr>
              <a:t>=</a:t>
            </a:r>
            <a:r>
              <a:rPr lang="cs-CZ" altLang="cs-CZ" sz="1067" dirty="0">
                <a:solidFill>
                  <a:srgbClr val="000000"/>
                </a:solidFill>
                <a:latin typeface="Arial" panose="020B0604020202020204" pitchFamily="34" charset="0"/>
              </a:rPr>
              <a:t> 211</a:t>
            </a:r>
            <a:r>
              <a:rPr lang="en-US" altLang="cs-CZ" sz="1067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cs-CZ" altLang="cs-CZ" sz="1067" dirty="0">
                <a:solidFill>
                  <a:srgbClr val="000000"/>
                </a:solidFill>
                <a:latin typeface="Arial" panose="020B0604020202020204" pitchFamily="34" charset="0"/>
              </a:rPr>
              <a:t>19.2%)</a:t>
            </a:r>
            <a:endParaRPr lang="en-US" altLang="cs-CZ" sz="1067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7122" name="Rectangle 9"/>
          <p:cNvSpPr>
            <a:spLocks noChangeArrowheads="1"/>
          </p:cNvSpPr>
          <p:nvPr/>
        </p:nvSpPr>
        <p:spPr bwMode="auto">
          <a:xfrm>
            <a:off x="1495778" y="3461456"/>
            <a:ext cx="256822" cy="191911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23" name="Rectangle 10"/>
          <p:cNvSpPr>
            <a:spLocks noChangeArrowheads="1"/>
          </p:cNvSpPr>
          <p:nvPr/>
        </p:nvSpPr>
        <p:spPr bwMode="auto">
          <a:xfrm>
            <a:off x="1495778" y="3842456"/>
            <a:ext cx="256822" cy="191911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25" name="Text Box 12"/>
          <p:cNvSpPr txBox="1">
            <a:spLocks noChangeArrowheads="1"/>
          </p:cNvSpPr>
          <p:nvPr/>
        </p:nvSpPr>
        <p:spPr bwMode="auto">
          <a:xfrm>
            <a:off x="722489" y="1188156"/>
            <a:ext cx="44167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75000"/>
              <a:buFont typeface="Wingdings" panose="05000000000000000000" pitchFamily="2" charset="2"/>
              <a:buChar char="v"/>
            </a:pP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 NT-proBNP (pg/ml)</a:t>
            </a:r>
          </a:p>
        </p:txBody>
      </p:sp>
      <p:sp>
        <p:nvSpPr>
          <p:cNvPr id="47126" name="TextovéPole 2"/>
          <p:cNvSpPr txBox="1">
            <a:spLocks noChangeArrowheads="1"/>
          </p:cNvSpPr>
          <p:nvPr/>
        </p:nvSpPr>
        <p:spPr bwMode="auto">
          <a:xfrm>
            <a:off x="5870223" y="5733345"/>
            <a:ext cx="2606323" cy="22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889" i="1">
                <a:latin typeface="Arial" panose="020B0604020202020204" pitchFamily="34" charset="0"/>
                <a:cs typeface="Arial" panose="020B0604020202020204" pitchFamily="34" charset="0"/>
              </a:rPr>
              <a:t>*p-value of Mann-Whitney U test</a:t>
            </a:r>
          </a:p>
        </p:txBody>
      </p:sp>
      <p:graphicFrame>
        <p:nvGraphicFramePr>
          <p:cNvPr id="77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82983"/>
              </p:ext>
            </p:extLst>
          </p:nvPr>
        </p:nvGraphicFramePr>
        <p:xfrm>
          <a:off x="683569" y="4293095"/>
          <a:ext cx="7792977" cy="1493364"/>
        </p:xfrm>
        <a:graphic>
          <a:graphicData uri="http://schemas.openxmlformats.org/drawingml/2006/table">
            <a:tbl>
              <a:tblPr/>
              <a:tblGrid>
                <a:gridCol w="1200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2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7353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Sum</a:t>
                      </a:r>
                      <a:r>
                        <a:rPr kumimoji="0" lang="cs-CZ" sz="11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ární</a:t>
                      </a:r>
                      <a:r>
                        <a:rPr kumimoji="0" lang="en-US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1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statisti</a:t>
                      </a:r>
                      <a:r>
                        <a:rPr kumimoji="0" lang="cs-CZ" sz="11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</a:t>
                      </a:r>
                      <a:r>
                        <a:rPr kumimoji="0" lang="cs-CZ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– NT-</a:t>
                      </a:r>
                      <a:r>
                        <a:rPr kumimoji="0" lang="cs-CZ" sz="11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proBNP</a:t>
                      </a:r>
                      <a:r>
                        <a:rPr kumimoji="0" lang="cs-CZ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cs-CZ" sz="11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pg</a:t>
                      </a:r>
                      <a:r>
                        <a:rPr kumimoji="0" lang="cs-CZ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/ml)</a:t>
                      </a:r>
                    </a:p>
                  </a:txBody>
                  <a:tcPr marL="81278" marR="81278" marT="40627" marB="40627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278" marR="81278" marT="40627" marB="40627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278" marR="81278" marT="40627" marB="40627" anchor="b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L="81278" marR="81278" marT="40627" marB="40627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Průměr</a:t>
                      </a:r>
                    </a:p>
                  </a:txBody>
                  <a:tcPr marL="81278" marR="81278" marT="40627" marB="40627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Medi</a:t>
                      </a: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á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kumimoji="0" lang="cs-CZ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278" marR="81278" marT="40627" marB="40627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kumimoji="0" lang="cs-CZ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</a:t>
                      </a: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percentile</a:t>
                      </a:r>
                      <a:endParaRPr kumimoji="0" lang="cs-CZ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278" marR="81278" marT="40627" marB="40627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  <a:r>
                        <a:rPr kumimoji="0" lang="cs-CZ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</a:t>
                      </a: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percentile</a:t>
                      </a:r>
                      <a:endParaRPr kumimoji="0" lang="cs-CZ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278" marR="81278" marT="40627" marB="40627" anchor="ctr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p*</a:t>
                      </a:r>
                    </a:p>
                  </a:txBody>
                  <a:tcPr marL="81278" marR="81278" marT="40627" marB="40627" anchor="ctr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Všichni</a:t>
                      </a:r>
                    </a:p>
                  </a:txBody>
                  <a:tcPr marL="81278" marR="81278" marT="40627" marB="40627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1063</a:t>
                      </a:r>
                    </a:p>
                  </a:txBody>
                  <a:tcPr marL="8467" marR="8467" marT="8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1371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510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4885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4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4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278" marR="81278" marT="40627" marB="40627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4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4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4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4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4" marB="0" anchor="ctr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4" marB="0" anchor="ctr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Ženy</a:t>
                      </a:r>
                    </a:p>
                  </a:txBody>
                  <a:tcPr marL="81278" marR="81278" marT="40627" marB="406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205</a:t>
                      </a:r>
                    </a:p>
                  </a:txBody>
                  <a:tcPr marL="8467" marR="8467" marT="8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1466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520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5082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4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0,796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4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kumimoji="0" lang="cs-CZ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uži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278" marR="81278" marT="40627" marB="406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858</a:t>
                      </a:r>
                    </a:p>
                  </a:txBody>
                  <a:tcPr marL="8467" marR="8467" marT="8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1348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506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4885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4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787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73773"/>
          </a:xfrm>
        </p:spPr>
        <p:txBody>
          <a:bodyPr>
            <a:no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Copeptin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MR- pro ADM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Graf 12"/>
          <p:cNvGraphicFramePr/>
          <p:nvPr>
            <p:extLst/>
          </p:nvPr>
        </p:nvGraphicFramePr>
        <p:xfrm>
          <a:off x="536897" y="1553814"/>
          <a:ext cx="4102216" cy="3678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Tabul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39179"/>
              </p:ext>
            </p:extLst>
          </p:nvPr>
        </p:nvGraphicFramePr>
        <p:xfrm>
          <a:off x="1367406" y="4780372"/>
          <a:ext cx="2927895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5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5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Celkem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(N = 547)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Muži</a:t>
                      </a:r>
                      <a:b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(N = 447)</a:t>
                      </a: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Ženy</a:t>
                      </a:r>
                      <a:b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(N = 105)</a:t>
                      </a: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Graf 21"/>
          <p:cNvGraphicFramePr/>
          <p:nvPr>
            <p:extLst/>
          </p:nvPr>
        </p:nvGraphicFramePr>
        <p:xfrm>
          <a:off x="4353887" y="1540124"/>
          <a:ext cx="4102216" cy="3678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Tabulk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413572"/>
              </p:ext>
            </p:extLst>
          </p:nvPr>
        </p:nvGraphicFramePr>
        <p:xfrm>
          <a:off x="5184396" y="4766682"/>
          <a:ext cx="2927895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5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5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Celkem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(N = 547)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Muži</a:t>
                      </a:r>
                      <a:b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(N = 447)</a:t>
                      </a: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Ženy</a:t>
                      </a:r>
                      <a:b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(N = 105)</a:t>
                      </a: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Pravá složená závorka 1"/>
          <p:cNvSpPr/>
          <p:nvPr/>
        </p:nvSpPr>
        <p:spPr>
          <a:xfrm rot="16200000">
            <a:off x="3249387" y="1412195"/>
            <a:ext cx="141181" cy="977251"/>
          </a:xfrm>
          <a:prstGeom prst="rightBrac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2785147" y="1556902"/>
            <a:ext cx="10737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 = 0,397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Pravá složená závorka 23"/>
          <p:cNvSpPr/>
          <p:nvPr/>
        </p:nvSpPr>
        <p:spPr>
          <a:xfrm rot="16200000">
            <a:off x="7067776" y="1312925"/>
            <a:ext cx="141181" cy="977251"/>
          </a:xfrm>
          <a:prstGeom prst="rightBrac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/>
          <p:cNvSpPr txBox="1"/>
          <p:nvPr/>
        </p:nvSpPr>
        <p:spPr>
          <a:xfrm>
            <a:off x="6603536" y="1457632"/>
            <a:ext cx="10737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 = 0,091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Skupina 38"/>
          <p:cNvGrpSpPr>
            <a:grpSpLocks/>
          </p:cNvGrpSpPr>
          <p:nvPr/>
        </p:nvGrpSpPr>
        <p:grpSpPr bwMode="auto">
          <a:xfrm>
            <a:off x="7478889" y="428978"/>
            <a:ext cx="1413591" cy="321398"/>
            <a:chOff x="6516689" y="115888"/>
            <a:chExt cx="3179922" cy="721508"/>
          </a:xfrm>
        </p:grpSpPr>
        <p:pic>
          <p:nvPicPr>
            <p:cNvPr id="12" name="Picture 37" descr="LOGO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4"/>
            <a:stretch>
              <a:fillRect/>
            </a:stretch>
          </p:blipFill>
          <p:spPr bwMode="auto">
            <a:xfrm>
              <a:off x="6516689" y="115888"/>
              <a:ext cx="493712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ovéPole 40"/>
            <p:cNvSpPr txBox="1">
              <a:spLocks noChangeArrowheads="1"/>
            </p:cNvSpPr>
            <p:nvPr/>
          </p:nvSpPr>
          <p:spPr bwMode="auto">
            <a:xfrm>
              <a:off x="6888879" y="200301"/>
              <a:ext cx="2807732" cy="637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244" dirty="0">
                  <a:solidFill>
                    <a:srgbClr val="EB3143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FAR NHL</a:t>
              </a:r>
              <a:endParaRPr lang="en-GB" altLang="cs-CZ" sz="1244" dirty="0">
                <a:solidFill>
                  <a:srgbClr val="EB3143"/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01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Graf 26"/>
          <p:cNvGraphicFramePr/>
          <p:nvPr>
            <p:extLst>
              <p:ext uri="{D42A27DB-BD31-4B8C-83A1-F6EECF244321}">
                <p14:modId xmlns:p14="http://schemas.microsoft.com/office/powerpoint/2010/main" val="3654278269"/>
              </p:ext>
            </p:extLst>
          </p:nvPr>
        </p:nvGraphicFramePr>
        <p:xfrm>
          <a:off x="6912880" y="1550987"/>
          <a:ext cx="1944465" cy="4900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Graf 1"/>
          <p:cNvGraphicFramePr/>
          <p:nvPr>
            <p:extLst>
              <p:ext uri="{D42A27DB-BD31-4B8C-83A1-F6EECF244321}">
                <p14:modId xmlns:p14="http://schemas.microsoft.com/office/powerpoint/2010/main" val="1213509726"/>
              </p:ext>
            </p:extLst>
          </p:nvPr>
        </p:nvGraphicFramePr>
        <p:xfrm>
          <a:off x="2411760" y="3957749"/>
          <a:ext cx="2448272" cy="237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Graf 24"/>
          <p:cNvGraphicFramePr/>
          <p:nvPr>
            <p:extLst>
              <p:ext uri="{D42A27DB-BD31-4B8C-83A1-F6EECF244321}">
                <p14:modId xmlns:p14="http://schemas.microsoft.com/office/powerpoint/2010/main" val="1203889349"/>
              </p:ext>
            </p:extLst>
          </p:nvPr>
        </p:nvGraphicFramePr>
        <p:xfrm>
          <a:off x="540817" y="1400127"/>
          <a:ext cx="3767708" cy="2028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12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charset="0"/>
                <a:cs typeface="Arial" charset="0"/>
              </a:rPr>
              <a:t>AHEAD skóre &amp; komorbidity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5124" name="TextBox 6"/>
          <p:cNvSpPr txBox="1">
            <a:spLocks noChangeArrowheads="1"/>
          </p:cNvSpPr>
          <p:nvPr/>
        </p:nvSpPr>
        <p:spPr bwMode="auto">
          <a:xfrm rot="-5400000">
            <a:off x="-104270" y="2148294"/>
            <a:ext cx="10118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200" dirty="0" smtClean="0"/>
              <a:t>Pacienti </a:t>
            </a:r>
            <a:r>
              <a:rPr lang="cs-CZ" altLang="cs-CZ" sz="1200" dirty="0"/>
              <a:t>(</a:t>
            </a:r>
            <a:r>
              <a:rPr lang="en-US" altLang="cs-CZ" sz="1200" dirty="0"/>
              <a:t>%)</a:t>
            </a:r>
            <a:endParaRPr lang="cs-CZ" altLang="cs-CZ" sz="1200" dirty="0"/>
          </a:p>
        </p:txBody>
      </p:sp>
      <p:sp>
        <p:nvSpPr>
          <p:cNvPr id="5125" name="TextovéPole 7"/>
          <p:cNvSpPr txBox="1">
            <a:spLocks noChangeArrowheads="1"/>
          </p:cNvSpPr>
          <p:nvPr/>
        </p:nvSpPr>
        <p:spPr bwMode="auto">
          <a:xfrm>
            <a:off x="7885113" y="333375"/>
            <a:ext cx="12842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sz="1400"/>
              <a:t>N = 1100</a:t>
            </a:r>
            <a:endParaRPr lang="en-GB" sz="1400"/>
          </a:p>
        </p:txBody>
      </p:sp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652369"/>
              </p:ext>
            </p:extLst>
          </p:nvPr>
        </p:nvGraphicFramePr>
        <p:xfrm>
          <a:off x="468313" y="4292600"/>
          <a:ext cx="2016125" cy="1876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285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Diabetes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mellitus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Fibrilace síní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Věk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&gt; 70 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Hemoglobin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 130 g/l (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uži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nebo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 120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gl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/l 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ženy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reatinin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&gt; 130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mmol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134" name="TextBox 6"/>
          <p:cNvSpPr txBox="1">
            <a:spLocks noChangeArrowheads="1"/>
          </p:cNvSpPr>
          <p:nvPr/>
        </p:nvSpPr>
        <p:spPr bwMode="auto">
          <a:xfrm>
            <a:off x="3046413" y="3732213"/>
            <a:ext cx="10118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200" dirty="0" smtClean="0"/>
              <a:t>Pacienti </a:t>
            </a:r>
            <a:r>
              <a:rPr lang="cs-CZ" altLang="cs-CZ" sz="1200" dirty="0"/>
              <a:t>(</a:t>
            </a:r>
            <a:r>
              <a:rPr lang="en-US" altLang="cs-CZ" sz="1200" dirty="0"/>
              <a:t>%)</a:t>
            </a:r>
            <a:endParaRPr lang="cs-CZ" altLang="cs-CZ" sz="1200" dirty="0"/>
          </a:p>
        </p:txBody>
      </p:sp>
      <p:sp>
        <p:nvSpPr>
          <p:cNvPr id="5135" name="TextovéPole 12"/>
          <p:cNvSpPr txBox="1">
            <a:spLocks noChangeArrowheads="1"/>
          </p:cNvSpPr>
          <p:nvPr/>
        </p:nvSpPr>
        <p:spPr bwMode="auto">
          <a:xfrm>
            <a:off x="3564384" y="3154363"/>
            <a:ext cx="863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sz="1200" dirty="0" smtClean="0"/>
              <a:t>neznámé</a:t>
            </a:r>
            <a:endParaRPr lang="en-GB" sz="1200" dirty="0"/>
          </a:p>
        </p:txBody>
      </p:sp>
      <p:sp>
        <p:nvSpPr>
          <p:cNvPr id="5136" name="TextovéPole 14"/>
          <p:cNvSpPr txBox="1">
            <a:spLocks noChangeArrowheads="1"/>
          </p:cNvSpPr>
          <p:nvPr/>
        </p:nvSpPr>
        <p:spPr bwMode="auto">
          <a:xfrm>
            <a:off x="468313" y="3429000"/>
            <a:ext cx="3455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i="1" dirty="0"/>
              <a:t>AHEAD </a:t>
            </a:r>
            <a:r>
              <a:rPr lang="cs-CZ" i="1" dirty="0" smtClean="0"/>
              <a:t>skóre komponenty</a:t>
            </a:r>
            <a:endParaRPr lang="en-GB" i="1" dirty="0"/>
          </a:p>
        </p:txBody>
      </p:sp>
      <p:sp>
        <p:nvSpPr>
          <p:cNvPr id="5137" name="TextovéPole 16"/>
          <p:cNvSpPr txBox="1">
            <a:spLocks noChangeArrowheads="1"/>
          </p:cNvSpPr>
          <p:nvPr/>
        </p:nvSpPr>
        <p:spPr bwMode="auto">
          <a:xfrm>
            <a:off x="468313" y="981075"/>
            <a:ext cx="3455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i="1" dirty="0"/>
              <a:t>AHEAD </a:t>
            </a:r>
            <a:r>
              <a:rPr lang="cs-CZ" i="1" dirty="0" smtClean="0"/>
              <a:t>skóre</a:t>
            </a:r>
            <a:endParaRPr lang="en-GB" i="1" dirty="0"/>
          </a:p>
        </p:txBody>
      </p:sp>
      <p:graphicFrame>
        <p:nvGraphicFramePr>
          <p:cNvPr id="20" name="Tabulk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977684"/>
              </p:ext>
            </p:extLst>
          </p:nvPr>
        </p:nvGraphicFramePr>
        <p:xfrm>
          <a:off x="5364163" y="1951038"/>
          <a:ext cx="1584324" cy="4327509"/>
        </p:xfrm>
        <a:graphic>
          <a:graphicData uri="http://schemas.openxmlformats.org/drawingml/2006/table">
            <a:tbl>
              <a:tblPr/>
              <a:tblGrid>
                <a:gridCol w="176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0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0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0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60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60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60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554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</a:tbl>
          </a:graphicData>
        </a:graphic>
      </p:graphicFrame>
      <p:sp>
        <p:nvSpPr>
          <p:cNvPr id="5928" name="TextovéPole 22"/>
          <p:cNvSpPr txBox="1">
            <a:spLocks noChangeArrowheads="1"/>
          </p:cNvSpPr>
          <p:nvPr/>
        </p:nvSpPr>
        <p:spPr bwMode="auto">
          <a:xfrm>
            <a:off x="5292725" y="765175"/>
            <a:ext cx="3455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i="1" dirty="0" smtClean="0"/>
              <a:t>Kombinace komorbidit</a:t>
            </a:r>
            <a:endParaRPr lang="en-GB" i="1" dirty="0"/>
          </a:p>
        </p:txBody>
      </p:sp>
      <p:sp>
        <p:nvSpPr>
          <p:cNvPr id="5930" name="TextBox 6"/>
          <p:cNvSpPr txBox="1">
            <a:spLocks noChangeArrowheads="1"/>
          </p:cNvSpPr>
          <p:nvPr/>
        </p:nvSpPr>
        <p:spPr bwMode="auto">
          <a:xfrm>
            <a:off x="7389813" y="1341438"/>
            <a:ext cx="10118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200" dirty="0" smtClean="0"/>
              <a:t>Pacienti </a:t>
            </a:r>
            <a:r>
              <a:rPr lang="cs-CZ" altLang="cs-CZ" sz="1200" dirty="0"/>
              <a:t>(</a:t>
            </a:r>
            <a:r>
              <a:rPr lang="en-US" altLang="cs-CZ" sz="1200" dirty="0"/>
              <a:t>%)</a:t>
            </a:r>
            <a:endParaRPr lang="cs-CZ" altLang="cs-CZ" sz="1200" dirty="0"/>
          </a:p>
        </p:txBody>
      </p:sp>
      <p:sp>
        <p:nvSpPr>
          <p:cNvPr id="5931" name="TextBox 6"/>
          <p:cNvSpPr txBox="1">
            <a:spLocks noChangeArrowheads="1"/>
          </p:cNvSpPr>
          <p:nvPr/>
        </p:nvSpPr>
        <p:spPr bwMode="auto">
          <a:xfrm rot="-5400000">
            <a:off x="5088033" y="1443266"/>
            <a:ext cx="7681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800" dirty="0" smtClean="0"/>
              <a:t>Fibrilace síní</a:t>
            </a:r>
            <a:endParaRPr lang="cs-CZ" altLang="cs-CZ" sz="800" dirty="0"/>
          </a:p>
        </p:txBody>
      </p:sp>
      <p:sp>
        <p:nvSpPr>
          <p:cNvPr id="5932" name="TextBox 6"/>
          <p:cNvSpPr txBox="1">
            <a:spLocks noChangeArrowheads="1"/>
          </p:cNvSpPr>
          <p:nvPr/>
        </p:nvSpPr>
        <p:spPr bwMode="auto">
          <a:xfrm rot="-5400000">
            <a:off x="5411252" y="1423779"/>
            <a:ext cx="7344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800" b="1" dirty="0" smtClean="0"/>
              <a:t>H</a:t>
            </a:r>
            <a:r>
              <a:rPr lang="cs-CZ" altLang="cs-CZ" sz="800" dirty="0" smtClean="0"/>
              <a:t>emoglobin</a:t>
            </a:r>
            <a:r>
              <a:rPr lang="cs-CZ" altLang="cs-CZ" sz="800" dirty="0"/>
              <a:t/>
            </a:r>
            <a:br>
              <a:rPr lang="cs-CZ" altLang="cs-CZ" sz="800" dirty="0"/>
            </a:br>
            <a:r>
              <a:rPr lang="cs-CZ" altLang="cs-CZ" sz="800" dirty="0"/>
              <a:t>(</a:t>
            </a:r>
            <a:r>
              <a:rPr lang="cs-CZ" altLang="cs-CZ" sz="800" dirty="0" err="1"/>
              <a:t>anemia</a:t>
            </a:r>
            <a:r>
              <a:rPr lang="cs-CZ" altLang="cs-CZ" sz="800" dirty="0"/>
              <a:t>)</a:t>
            </a:r>
          </a:p>
        </p:txBody>
      </p:sp>
      <p:sp>
        <p:nvSpPr>
          <p:cNvPr id="5933" name="TextBox 6"/>
          <p:cNvSpPr txBox="1">
            <a:spLocks noChangeArrowheads="1"/>
          </p:cNvSpPr>
          <p:nvPr/>
        </p:nvSpPr>
        <p:spPr bwMode="auto">
          <a:xfrm rot="-5400000">
            <a:off x="5788632" y="1485335"/>
            <a:ext cx="66236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800" dirty="0" smtClean="0"/>
              <a:t>Věk </a:t>
            </a:r>
            <a:r>
              <a:rPr lang="cs-CZ" altLang="cs-CZ" sz="800" dirty="0"/>
              <a:t>(&gt; 70)</a:t>
            </a:r>
          </a:p>
        </p:txBody>
      </p:sp>
      <p:sp>
        <p:nvSpPr>
          <p:cNvPr id="5934" name="TextBox 6"/>
          <p:cNvSpPr txBox="1">
            <a:spLocks noChangeArrowheads="1"/>
          </p:cNvSpPr>
          <p:nvPr/>
        </p:nvSpPr>
        <p:spPr bwMode="auto">
          <a:xfrm rot="-5400000">
            <a:off x="5998065" y="1266909"/>
            <a:ext cx="9761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800" b="1" dirty="0" smtClean="0"/>
              <a:t>A</a:t>
            </a:r>
            <a:r>
              <a:rPr lang="cs-CZ" altLang="cs-CZ" sz="800" dirty="0" smtClean="0"/>
              <a:t>bnormální </a:t>
            </a:r>
            <a:r>
              <a:rPr lang="cs-CZ" altLang="cs-CZ" sz="800" dirty="0" err="1" smtClean="0"/>
              <a:t>ren</a:t>
            </a:r>
            <a:r>
              <a:rPr lang="cs-CZ" altLang="cs-CZ" sz="800" dirty="0" smtClean="0"/>
              <a:t> </a:t>
            </a:r>
            <a:r>
              <a:rPr lang="cs-CZ" altLang="cs-CZ" sz="800" dirty="0"/>
              <a:t/>
            </a:r>
            <a:br>
              <a:rPr lang="cs-CZ" altLang="cs-CZ" sz="800" dirty="0"/>
            </a:br>
            <a:r>
              <a:rPr lang="cs-CZ" altLang="cs-CZ" sz="800" dirty="0" smtClean="0"/>
              <a:t>funkce</a:t>
            </a:r>
            <a:endParaRPr lang="cs-CZ" altLang="cs-CZ" sz="800" dirty="0"/>
          </a:p>
        </p:txBody>
      </p:sp>
      <p:sp>
        <p:nvSpPr>
          <p:cNvPr id="5935" name="TextBox 6"/>
          <p:cNvSpPr txBox="1">
            <a:spLocks noChangeArrowheads="1"/>
          </p:cNvSpPr>
          <p:nvPr/>
        </p:nvSpPr>
        <p:spPr bwMode="auto">
          <a:xfrm rot="-5400000">
            <a:off x="6366669" y="1397794"/>
            <a:ext cx="9683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800" b="1"/>
              <a:t>D</a:t>
            </a:r>
            <a:r>
              <a:rPr lang="cs-CZ" altLang="cs-CZ" sz="800"/>
              <a:t>iabetes mellitus</a:t>
            </a:r>
          </a:p>
        </p:txBody>
      </p:sp>
      <p:grpSp>
        <p:nvGrpSpPr>
          <p:cNvPr id="23" name="Skupina 19"/>
          <p:cNvGrpSpPr>
            <a:grpSpLocks/>
          </p:cNvGrpSpPr>
          <p:nvPr/>
        </p:nvGrpSpPr>
        <p:grpSpPr bwMode="auto">
          <a:xfrm>
            <a:off x="7842250" y="53975"/>
            <a:ext cx="1241425" cy="350838"/>
            <a:chOff x="6516689" y="115888"/>
            <a:chExt cx="2482337" cy="700087"/>
          </a:xfrm>
        </p:grpSpPr>
        <p:pic>
          <p:nvPicPr>
            <p:cNvPr id="24" name="Picture 37" descr="LOGO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4"/>
            <a:stretch>
              <a:fillRect/>
            </a:stretch>
          </p:blipFill>
          <p:spPr bwMode="auto">
            <a:xfrm>
              <a:off x="6516689" y="115888"/>
              <a:ext cx="493712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ovéPole 21"/>
            <p:cNvSpPr txBox="1">
              <a:spLocks noChangeArrowheads="1"/>
            </p:cNvSpPr>
            <p:nvPr/>
          </p:nvSpPr>
          <p:spPr bwMode="auto">
            <a:xfrm>
              <a:off x="6888881" y="200302"/>
              <a:ext cx="2110145" cy="6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cs-CZ" sz="1400" dirty="0">
                  <a:solidFill>
                    <a:srgbClr val="EB3143"/>
                  </a:solidFill>
                  <a:latin typeface="Arial Black" pitchFamily="34" charset="0"/>
                  <a:cs typeface="Aharoni" pitchFamily="2" charset="-79"/>
                </a:rPr>
                <a:t>FAR NHL</a:t>
              </a:r>
              <a:endParaRPr lang="en-GB" sz="1400" dirty="0">
                <a:solidFill>
                  <a:srgbClr val="EB3143"/>
                </a:solidFill>
                <a:latin typeface="Arial Black" pitchFamily="34" charset="0"/>
                <a:cs typeface="Aharoni" pitchFamily="2" charset="-79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08100" y="869244"/>
            <a:ext cx="7440364" cy="1016000"/>
          </a:xfrm>
        </p:spPr>
        <p:txBody>
          <a:bodyPr/>
          <a:lstStyle/>
          <a:p>
            <a:r>
              <a:rPr lang="cs-CZ" altLang="cs-CZ" sz="3556" dirty="0" smtClean="0"/>
              <a:t>ROZDÍLY  MEZI  DIABETIKY  A  NEDIABETIKY</a:t>
            </a:r>
            <a:endParaRPr lang="cs-CZ" altLang="cs-CZ" sz="3556" dirty="0"/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859368" y="4029130"/>
            <a:ext cx="7553677" cy="129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DC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1145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114550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114550" algn="l"/>
              </a:tabLs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11455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11455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11455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11455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11455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11455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3911" dirty="0">
                <a:solidFill>
                  <a:srgbClr val="FFFF00"/>
                </a:solidFill>
                <a:latin typeface="Tahoma" panose="020B0604030504040204" pitchFamily="34" charset="0"/>
              </a:rPr>
              <a:t/>
            </a:r>
            <a:br>
              <a:rPr lang="cs-CZ" altLang="cs-CZ" sz="3911" dirty="0">
                <a:solidFill>
                  <a:srgbClr val="FFFF00"/>
                </a:solidFill>
                <a:latin typeface="Tahoma" panose="020B0604030504040204" pitchFamily="34" charset="0"/>
              </a:rPr>
            </a:br>
            <a:endParaRPr lang="cs-CZ" altLang="cs-CZ" sz="3911" dirty="0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grpSp>
        <p:nvGrpSpPr>
          <p:cNvPr id="48132" name="Skupina 19"/>
          <p:cNvGrpSpPr>
            <a:grpSpLocks/>
          </p:cNvGrpSpPr>
          <p:nvPr/>
        </p:nvGrpSpPr>
        <p:grpSpPr bwMode="auto">
          <a:xfrm>
            <a:off x="924279" y="777523"/>
            <a:ext cx="3455811" cy="859366"/>
            <a:chOff x="6516689" y="115888"/>
            <a:chExt cx="2482337" cy="700087"/>
          </a:xfrm>
        </p:grpSpPr>
        <p:pic>
          <p:nvPicPr>
            <p:cNvPr id="48133" name="Picture 37" descr="LOGO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4"/>
            <a:stretch>
              <a:fillRect/>
            </a:stretch>
          </p:blipFill>
          <p:spPr bwMode="auto">
            <a:xfrm>
              <a:off x="6516689" y="115888"/>
              <a:ext cx="493712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4" name="TextovéPole 21"/>
            <p:cNvSpPr txBox="1">
              <a:spLocks noChangeArrowheads="1"/>
            </p:cNvSpPr>
            <p:nvPr/>
          </p:nvSpPr>
          <p:spPr bwMode="auto">
            <a:xfrm>
              <a:off x="6888881" y="200302"/>
              <a:ext cx="2110145" cy="23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244" dirty="0">
                  <a:solidFill>
                    <a:srgbClr val="EB3143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FAR </a:t>
              </a:r>
              <a:r>
                <a:rPr lang="cs-CZ" altLang="cs-CZ" sz="1244" dirty="0" smtClean="0">
                  <a:solidFill>
                    <a:srgbClr val="EB3143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NHL</a:t>
              </a:r>
              <a:endParaRPr lang="en-GB" altLang="cs-CZ" sz="1244" dirty="0">
                <a:solidFill>
                  <a:srgbClr val="EB3143"/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18864" y="244032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686735"/>
              </p:ext>
            </p:extLst>
          </p:nvPr>
        </p:nvGraphicFramePr>
        <p:xfrm>
          <a:off x="457200" y="2477292"/>
          <a:ext cx="8147248" cy="34719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6795">
                  <a:extLst>
                    <a:ext uri="{9D8B030D-6E8A-4147-A177-3AD203B41FA5}">
                      <a16:colId xmlns:a16="http://schemas.microsoft.com/office/drawing/2014/main" val="734433827"/>
                    </a:ext>
                  </a:extLst>
                </a:gridCol>
                <a:gridCol w="1778085">
                  <a:extLst>
                    <a:ext uri="{9D8B030D-6E8A-4147-A177-3AD203B41FA5}">
                      <a16:colId xmlns:a16="http://schemas.microsoft.com/office/drawing/2014/main" val="3371882752"/>
                    </a:ext>
                  </a:extLst>
                </a:gridCol>
                <a:gridCol w="1778085">
                  <a:extLst>
                    <a:ext uri="{9D8B030D-6E8A-4147-A177-3AD203B41FA5}">
                      <a16:colId xmlns:a16="http://schemas.microsoft.com/office/drawing/2014/main" val="3585046203"/>
                    </a:ext>
                  </a:extLst>
                </a:gridCol>
                <a:gridCol w="1504283">
                  <a:extLst>
                    <a:ext uri="{9D8B030D-6E8A-4147-A177-3AD203B41FA5}">
                      <a16:colId xmlns:a16="http://schemas.microsoft.com/office/drawing/2014/main" val="2321826785"/>
                    </a:ext>
                  </a:extLst>
                </a:gridCol>
              </a:tblGrid>
              <a:tr h="589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DM – </a:t>
                      </a:r>
                      <a:r>
                        <a:rPr lang="cs-CZ" sz="1100" dirty="0" smtClean="0">
                          <a:effectLst/>
                        </a:rPr>
                        <a:t>ano</a:t>
                      </a:r>
                      <a:r>
                        <a:rPr lang="cs-CZ" sz="1100" dirty="0">
                          <a:effectLst/>
                        </a:rPr>
                        <a:t/>
                      </a:r>
                      <a:br>
                        <a:rPr lang="cs-CZ" sz="1100" dirty="0">
                          <a:effectLst/>
                        </a:rPr>
                      </a:br>
                      <a:r>
                        <a:rPr lang="cs-CZ" sz="1100" dirty="0">
                          <a:effectLst/>
                        </a:rPr>
                        <a:t>(N = 409)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DM – </a:t>
                      </a:r>
                      <a:r>
                        <a:rPr lang="cs-CZ" sz="1100" dirty="0" smtClean="0">
                          <a:effectLst/>
                        </a:rPr>
                        <a:t>ne</a:t>
                      </a:r>
                      <a:r>
                        <a:rPr lang="cs-CZ" sz="1100" dirty="0">
                          <a:effectLst/>
                        </a:rPr>
                        <a:t/>
                      </a:r>
                      <a:br>
                        <a:rPr lang="cs-CZ" sz="1100" dirty="0">
                          <a:effectLst/>
                        </a:rPr>
                      </a:br>
                      <a:r>
                        <a:rPr lang="cs-CZ" sz="1100" dirty="0">
                          <a:effectLst/>
                        </a:rPr>
                        <a:t>(N = 643)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p-value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52865509"/>
                  </a:ext>
                </a:extLst>
              </a:tr>
              <a:tr h="288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Základní  </a:t>
                      </a:r>
                      <a:r>
                        <a:rPr lang="cs-CZ" sz="1100" dirty="0" err="1" smtClean="0">
                          <a:effectLst/>
                        </a:rPr>
                        <a:t>characteristika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75099174"/>
                  </a:ext>
                </a:extLst>
              </a:tr>
              <a:tr h="288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Věk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67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64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FF0000"/>
                          </a:solidFill>
                          <a:effectLst/>
                        </a:rPr>
                        <a:t>&lt; </a:t>
                      </a:r>
                      <a:r>
                        <a:rPr lang="cs-CZ" sz="1100" dirty="0" smtClean="0">
                          <a:solidFill>
                            <a:srgbClr val="FF0000"/>
                          </a:solidFill>
                          <a:effectLst/>
                        </a:rPr>
                        <a:t>0,001</a:t>
                      </a:r>
                      <a:endParaRPr lang="cs-CZ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87405481"/>
                  </a:ext>
                </a:extLst>
              </a:tr>
              <a:tr h="288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Muži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337 (82.4%)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513 (79.8%)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0,335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29275631"/>
                  </a:ext>
                </a:extLst>
              </a:tr>
              <a:tr h="288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BMI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30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28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FF0000"/>
                          </a:solidFill>
                          <a:effectLst/>
                        </a:rPr>
                        <a:t>&lt; </a:t>
                      </a:r>
                      <a:r>
                        <a:rPr lang="cs-CZ" sz="1100" dirty="0" smtClean="0">
                          <a:solidFill>
                            <a:srgbClr val="FF0000"/>
                          </a:solidFill>
                          <a:effectLst/>
                        </a:rPr>
                        <a:t>0,001</a:t>
                      </a:r>
                      <a:endParaRPr lang="cs-CZ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2803580"/>
                  </a:ext>
                </a:extLst>
              </a:tr>
              <a:tr h="288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Systolický krevní tlak </a:t>
                      </a:r>
                      <a:r>
                        <a:rPr lang="cs-CZ" sz="1100" dirty="0">
                          <a:effectLst/>
                        </a:rPr>
                        <a:t>[</a:t>
                      </a:r>
                      <a:r>
                        <a:rPr lang="cs-CZ" sz="1100" dirty="0" err="1">
                          <a:effectLst/>
                        </a:rPr>
                        <a:t>mmHg</a:t>
                      </a:r>
                      <a:r>
                        <a:rPr lang="cs-CZ" sz="1100" dirty="0">
                          <a:effectLst/>
                        </a:rPr>
                        <a:t>]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129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0,983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92444769"/>
                  </a:ext>
                </a:extLst>
              </a:tr>
              <a:tr h="288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Tepová frekvence </a:t>
                      </a:r>
                      <a:r>
                        <a:rPr lang="cs-CZ" sz="1100" dirty="0">
                          <a:effectLst/>
                        </a:rPr>
                        <a:t>[</a:t>
                      </a:r>
                      <a:r>
                        <a:rPr lang="cs-CZ" sz="1100" dirty="0" err="1">
                          <a:effectLst/>
                        </a:rPr>
                        <a:t>bpm</a:t>
                      </a:r>
                      <a:r>
                        <a:rPr lang="cs-CZ" sz="1100" dirty="0">
                          <a:effectLst/>
                        </a:rPr>
                        <a:t>]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solidFill>
                            <a:srgbClr val="FF0000"/>
                          </a:solidFill>
                          <a:effectLst/>
                        </a:rPr>
                        <a:t>0,010</a:t>
                      </a:r>
                      <a:endParaRPr lang="cs-CZ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21786885"/>
                  </a:ext>
                </a:extLst>
              </a:tr>
              <a:tr h="288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Otoky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109 (</a:t>
                      </a:r>
                      <a:r>
                        <a:rPr lang="cs-CZ" sz="1100" dirty="0" smtClean="0">
                          <a:effectLst/>
                        </a:rPr>
                        <a:t>26,7</a:t>
                      </a:r>
                      <a:r>
                        <a:rPr lang="cs-CZ" sz="1100" dirty="0">
                          <a:effectLst/>
                        </a:rPr>
                        <a:t>%)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101 (</a:t>
                      </a:r>
                      <a:r>
                        <a:rPr lang="cs-CZ" sz="1100" dirty="0" smtClean="0">
                          <a:effectLst/>
                        </a:rPr>
                        <a:t>15,7</a:t>
                      </a:r>
                      <a:r>
                        <a:rPr lang="cs-CZ" sz="1100" dirty="0">
                          <a:effectLst/>
                        </a:rPr>
                        <a:t>%)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FF0000"/>
                          </a:solidFill>
                          <a:effectLst/>
                        </a:rPr>
                        <a:t>&lt; </a:t>
                      </a:r>
                      <a:r>
                        <a:rPr lang="cs-CZ" sz="1100" dirty="0" smtClean="0">
                          <a:solidFill>
                            <a:srgbClr val="FF0000"/>
                          </a:solidFill>
                          <a:effectLst/>
                        </a:rPr>
                        <a:t>0,001</a:t>
                      </a:r>
                      <a:endParaRPr lang="cs-CZ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99395414"/>
                  </a:ext>
                </a:extLst>
              </a:tr>
              <a:tr h="288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ICHS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290 (</a:t>
                      </a:r>
                      <a:r>
                        <a:rPr lang="cs-CZ" sz="1100" dirty="0" smtClean="0">
                          <a:effectLst/>
                        </a:rPr>
                        <a:t>70,9</a:t>
                      </a:r>
                      <a:r>
                        <a:rPr lang="cs-CZ" sz="1100" dirty="0">
                          <a:effectLst/>
                        </a:rPr>
                        <a:t>%)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304 (</a:t>
                      </a:r>
                      <a:r>
                        <a:rPr lang="cs-CZ" sz="1100" dirty="0" smtClean="0">
                          <a:effectLst/>
                        </a:rPr>
                        <a:t>47,3</a:t>
                      </a:r>
                      <a:r>
                        <a:rPr lang="cs-CZ" sz="1100" dirty="0">
                          <a:effectLst/>
                        </a:rPr>
                        <a:t>%)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FF0000"/>
                          </a:solidFill>
                          <a:effectLst/>
                        </a:rPr>
                        <a:t>&lt; </a:t>
                      </a:r>
                      <a:r>
                        <a:rPr lang="cs-CZ" sz="1100" dirty="0" smtClean="0">
                          <a:solidFill>
                            <a:srgbClr val="FF0000"/>
                          </a:solidFill>
                          <a:effectLst/>
                        </a:rPr>
                        <a:t>0,001</a:t>
                      </a:r>
                      <a:endParaRPr lang="cs-CZ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69976038"/>
                  </a:ext>
                </a:extLst>
              </a:tr>
              <a:tr h="288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Hypertension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326 (</a:t>
                      </a:r>
                      <a:r>
                        <a:rPr lang="cs-CZ" sz="1100" dirty="0" smtClean="0">
                          <a:effectLst/>
                        </a:rPr>
                        <a:t>79,7</a:t>
                      </a:r>
                      <a:r>
                        <a:rPr lang="cs-CZ" sz="1100" dirty="0">
                          <a:effectLst/>
                        </a:rPr>
                        <a:t>%)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359 (</a:t>
                      </a:r>
                      <a:r>
                        <a:rPr lang="cs-CZ" sz="1100" dirty="0" smtClean="0">
                          <a:effectLst/>
                        </a:rPr>
                        <a:t>55,8</a:t>
                      </a:r>
                      <a:r>
                        <a:rPr lang="cs-CZ" sz="1100" dirty="0">
                          <a:effectLst/>
                        </a:rPr>
                        <a:t>%)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FF0000"/>
                          </a:solidFill>
                          <a:effectLst/>
                        </a:rPr>
                        <a:t>&lt; </a:t>
                      </a:r>
                      <a:r>
                        <a:rPr lang="cs-CZ" sz="1100" dirty="0" smtClean="0">
                          <a:solidFill>
                            <a:srgbClr val="FF0000"/>
                          </a:solidFill>
                          <a:effectLst/>
                        </a:rPr>
                        <a:t>0,001</a:t>
                      </a:r>
                      <a:endParaRPr lang="cs-CZ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41341853"/>
                  </a:ext>
                </a:extLst>
              </a:tr>
              <a:tr h="288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Dyslipidemia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364 (</a:t>
                      </a:r>
                      <a:r>
                        <a:rPr lang="cs-CZ" sz="1100" dirty="0" smtClean="0">
                          <a:effectLst/>
                        </a:rPr>
                        <a:t>89,0</a:t>
                      </a:r>
                      <a:r>
                        <a:rPr lang="cs-CZ" sz="1100" dirty="0">
                          <a:effectLst/>
                        </a:rPr>
                        <a:t>%)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445 (</a:t>
                      </a:r>
                      <a:r>
                        <a:rPr lang="cs-CZ" sz="1100" dirty="0" smtClean="0">
                          <a:effectLst/>
                        </a:rPr>
                        <a:t>69,2</a:t>
                      </a:r>
                      <a:r>
                        <a:rPr lang="cs-CZ" sz="1100" dirty="0">
                          <a:effectLst/>
                        </a:rPr>
                        <a:t>%)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FF0000"/>
                          </a:solidFill>
                          <a:effectLst/>
                        </a:rPr>
                        <a:t>&lt; </a:t>
                      </a:r>
                      <a:r>
                        <a:rPr lang="cs-CZ" sz="1100" dirty="0" smtClean="0">
                          <a:solidFill>
                            <a:srgbClr val="FF0000"/>
                          </a:solidFill>
                          <a:effectLst/>
                        </a:rPr>
                        <a:t>0,001</a:t>
                      </a:r>
                      <a:endParaRPr lang="cs-CZ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87733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5713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08100" y="869244"/>
            <a:ext cx="7440364" cy="1016000"/>
          </a:xfrm>
        </p:spPr>
        <p:txBody>
          <a:bodyPr/>
          <a:lstStyle/>
          <a:p>
            <a:r>
              <a:rPr lang="cs-CZ" altLang="cs-CZ" sz="3556" dirty="0" smtClean="0"/>
              <a:t>ROZDÍLY  MEZI  DIABETIKY  A  NEDIABETIKY</a:t>
            </a:r>
            <a:endParaRPr lang="cs-CZ" altLang="cs-CZ" sz="3556" dirty="0"/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859368" y="4029130"/>
            <a:ext cx="7553677" cy="129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DC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1145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114550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114550" algn="l"/>
              </a:tabLs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11455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11455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11455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11455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11455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11455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3911" dirty="0">
                <a:solidFill>
                  <a:srgbClr val="FFFF00"/>
                </a:solidFill>
                <a:latin typeface="Tahoma" panose="020B0604030504040204" pitchFamily="34" charset="0"/>
              </a:rPr>
              <a:t/>
            </a:r>
            <a:br>
              <a:rPr lang="cs-CZ" altLang="cs-CZ" sz="3911" dirty="0">
                <a:solidFill>
                  <a:srgbClr val="FFFF00"/>
                </a:solidFill>
                <a:latin typeface="Tahoma" panose="020B0604030504040204" pitchFamily="34" charset="0"/>
              </a:rPr>
            </a:br>
            <a:endParaRPr lang="cs-CZ" altLang="cs-CZ" sz="3911" dirty="0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grpSp>
        <p:nvGrpSpPr>
          <p:cNvPr id="48132" name="Skupina 19"/>
          <p:cNvGrpSpPr>
            <a:grpSpLocks/>
          </p:cNvGrpSpPr>
          <p:nvPr/>
        </p:nvGrpSpPr>
        <p:grpSpPr bwMode="auto">
          <a:xfrm>
            <a:off x="924279" y="777523"/>
            <a:ext cx="3455811" cy="859366"/>
            <a:chOff x="6516689" y="115888"/>
            <a:chExt cx="2482337" cy="700087"/>
          </a:xfrm>
        </p:grpSpPr>
        <p:pic>
          <p:nvPicPr>
            <p:cNvPr id="48133" name="Picture 37" descr="LOGO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4"/>
            <a:stretch>
              <a:fillRect/>
            </a:stretch>
          </p:blipFill>
          <p:spPr bwMode="auto">
            <a:xfrm>
              <a:off x="6516689" y="115888"/>
              <a:ext cx="493712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4" name="TextovéPole 21"/>
            <p:cNvSpPr txBox="1">
              <a:spLocks noChangeArrowheads="1"/>
            </p:cNvSpPr>
            <p:nvPr/>
          </p:nvSpPr>
          <p:spPr bwMode="auto">
            <a:xfrm>
              <a:off x="6888881" y="200302"/>
              <a:ext cx="2110145" cy="23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244" dirty="0">
                  <a:solidFill>
                    <a:srgbClr val="EB3143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FAR </a:t>
              </a:r>
              <a:r>
                <a:rPr lang="cs-CZ" altLang="cs-CZ" sz="1244" dirty="0" smtClean="0">
                  <a:solidFill>
                    <a:srgbClr val="EB3143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NHL</a:t>
              </a:r>
              <a:endParaRPr lang="en-GB" altLang="cs-CZ" sz="1244" dirty="0">
                <a:solidFill>
                  <a:srgbClr val="EB3143"/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18864" y="244032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406431"/>
              </p:ext>
            </p:extLst>
          </p:nvPr>
        </p:nvGraphicFramePr>
        <p:xfrm>
          <a:off x="611560" y="2656680"/>
          <a:ext cx="8136904" cy="34366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6999">
                  <a:extLst>
                    <a:ext uri="{9D8B030D-6E8A-4147-A177-3AD203B41FA5}">
                      <a16:colId xmlns:a16="http://schemas.microsoft.com/office/drawing/2014/main" val="152691169"/>
                    </a:ext>
                  </a:extLst>
                </a:gridCol>
                <a:gridCol w="1809516">
                  <a:extLst>
                    <a:ext uri="{9D8B030D-6E8A-4147-A177-3AD203B41FA5}">
                      <a16:colId xmlns:a16="http://schemas.microsoft.com/office/drawing/2014/main" val="55857840"/>
                    </a:ext>
                  </a:extLst>
                </a:gridCol>
                <a:gridCol w="1809516">
                  <a:extLst>
                    <a:ext uri="{9D8B030D-6E8A-4147-A177-3AD203B41FA5}">
                      <a16:colId xmlns:a16="http://schemas.microsoft.com/office/drawing/2014/main" val="3936687235"/>
                    </a:ext>
                  </a:extLst>
                </a:gridCol>
                <a:gridCol w="1530873">
                  <a:extLst>
                    <a:ext uri="{9D8B030D-6E8A-4147-A177-3AD203B41FA5}">
                      <a16:colId xmlns:a16="http://schemas.microsoft.com/office/drawing/2014/main" val="3427703541"/>
                    </a:ext>
                  </a:extLst>
                </a:gridCol>
              </a:tblGrid>
              <a:tr h="6999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10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DM </a:t>
                      </a:r>
                      <a:r>
                        <a:rPr lang="cs-CZ" sz="1100" dirty="0" smtClean="0">
                          <a:effectLst/>
                        </a:rPr>
                        <a:t>–ano</a:t>
                      </a:r>
                      <a:r>
                        <a:rPr lang="cs-CZ" sz="1100" dirty="0">
                          <a:effectLst/>
                        </a:rPr>
                        <a:t/>
                      </a:r>
                      <a:br>
                        <a:rPr lang="cs-CZ" sz="1100" dirty="0">
                          <a:effectLst/>
                        </a:rPr>
                      </a:br>
                      <a:r>
                        <a:rPr lang="cs-CZ" sz="1100" dirty="0">
                          <a:effectLst/>
                        </a:rPr>
                        <a:t>(N = 409)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DM – </a:t>
                      </a:r>
                      <a:r>
                        <a:rPr lang="cs-CZ" sz="1100" dirty="0" smtClean="0">
                          <a:effectLst/>
                        </a:rPr>
                        <a:t>ne</a:t>
                      </a:r>
                      <a:r>
                        <a:rPr lang="cs-CZ" sz="1100" dirty="0">
                          <a:effectLst/>
                        </a:rPr>
                        <a:t/>
                      </a:r>
                      <a:br>
                        <a:rPr lang="cs-CZ" sz="1100" dirty="0">
                          <a:effectLst/>
                        </a:rPr>
                      </a:br>
                      <a:r>
                        <a:rPr lang="cs-CZ" sz="1100" dirty="0">
                          <a:effectLst/>
                        </a:rPr>
                        <a:t>(N = 643)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p-value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72168061"/>
                  </a:ext>
                </a:extLst>
              </a:tr>
              <a:tr h="342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Základní charakteristika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55642130"/>
                  </a:ext>
                </a:extLst>
              </a:tr>
              <a:tr h="342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smtClean="0">
                          <a:effectLst/>
                        </a:rPr>
                        <a:t>Ejekční frakce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30 (25; 35)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30 (25; 38)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 0,152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19202110"/>
                  </a:ext>
                </a:extLst>
              </a:tr>
              <a:tr h="342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smtClean="0">
                          <a:effectLst/>
                        </a:rPr>
                        <a:t>Fibrilace síní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57 (13,9%)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79 (12,3%)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0,453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79053103"/>
                  </a:ext>
                </a:extLst>
              </a:tr>
              <a:tr h="342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smtClean="0">
                          <a:effectLst/>
                        </a:rPr>
                        <a:t>Diastolická dysfunkce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248 (60,6%)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356(55,4%)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 0,097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77235814"/>
                  </a:ext>
                </a:extLst>
              </a:tr>
              <a:tr h="342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smtClean="0">
                          <a:effectLst/>
                        </a:rPr>
                        <a:t>Kyselina močová (umol/l)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412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388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solidFill>
                            <a:srgbClr val="FF0000"/>
                          </a:solidFill>
                          <a:effectLst/>
                        </a:rPr>
                        <a:t>0,003</a:t>
                      </a:r>
                      <a:endParaRPr lang="cs-CZ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71940985"/>
                  </a:ext>
                </a:extLst>
              </a:tr>
              <a:tr h="342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smtClean="0">
                          <a:effectLst/>
                        </a:rPr>
                        <a:t>Hemoglobin (g/l]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solidFill>
                            <a:srgbClr val="FF0000"/>
                          </a:solidFill>
                          <a:effectLst/>
                        </a:rPr>
                        <a:t>&lt;0,001</a:t>
                      </a:r>
                      <a:endParaRPr lang="cs-CZ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58362865"/>
                  </a:ext>
                </a:extLst>
              </a:tr>
              <a:tr h="342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GFR </a:t>
                      </a:r>
                      <a:r>
                        <a:rPr lang="cs-CZ" sz="1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mL</a:t>
                      </a:r>
                      <a:r>
                        <a:rPr lang="cs-CZ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/min/1.73 m²]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FF0000"/>
                          </a:solidFill>
                          <a:effectLst/>
                        </a:rPr>
                        <a:t>&lt; 0.001</a:t>
                      </a:r>
                      <a:endParaRPr lang="cs-CZ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94777376"/>
                  </a:ext>
                </a:extLst>
              </a:tr>
              <a:tr h="342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NT-</a:t>
                      </a:r>
                      <a:r>
                        <a:rPr lang="cs-CZ" sz="1100" dirty="0" err="1" smtClean="0">
                          <a:effectLst/>
                        </a:rPr>
                        <a:t>proBNP</a:t>
                      </a:r>
                      <a:r>
                        <a:rPr lang="cs-CZ" sz="1100" dirty="0" smtClean="0">
                          <a:effectLst/>
                        </a:rPr>
                        <a:t> (</a:t>
                      </a:r>
                      <a:r>
                        <a:rPr lang="cs-CZ" sz="1100" dirty="0" err="1" smtClean="0">
                          <a:effectLst/>
                        </a:rPr>
                        <a:t>ng</a:t>
                      </a:r>
                      <a:r>
                        <a:rPr lang="cs-CZ" sz="1100" dirty="0" smtClean="0">
                          <a:effectLst/>
                        </a:rPr>
                        <a:t>/l)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solidFill>
                            <a:srgbClr val="FF0000"/>
                          </a:solidFill>
                          <a:effectLst/>
                        </a:rPr>
                        <a:t> 0,003</a:t>
                      </a:r>
                      <a:endParaRPr lang="cs-CZ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76287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18872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6"/>
          <p:cNvSpPr txBox="1">
            <a:spLocks/>
          </p:cNvSpPr>
          <p:nvPr/>
        </p:nvSpPr>
        <p:spPr>
          <a:xfrm>
            <a:off x="538116" y="365126"/>
            <a:ext cx="7418260" cy="7421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20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2-leté přežívání ( úmrtí, LVAD, OTS) u pacientů s CHSS  na základě přítomnosti DM</a:t>
            </a:r>
            <a:br>
              <a:rPr lang="cs-CZ" sz="20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3986939474"/>
              </p:ext>
            </p:extLst>
          </p:nvPr>
        </p:nvGraphicFramePr>
        <p:xfrm>
          <a:off x="1763688" y="1254720"/>
          <a:ext cx="499463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517456"/>
              </p:ext>
            </p:extLst>
          </p:nvPr>
        </p:nvGraphicFramePr>
        <p:xfrm>
          <a:off x="3275856" y="5578627"/>
          <a:ext cx="3960440" cy="6586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2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0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0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 </a:t>
                      </a:r>
                      <a:r>
                        <a:rPr lang="cs-CZ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mellitus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2" marR="9522" marT="95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9522" marR="9522" marT="95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2-leté přežití (95% CI)</a:t>
                      </a:r>
                      <a:endParaRPr lang="cs-CZ" sz="1200" b="1" i="0" u="none" strike="noStrike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2" marR="9522" marT="95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317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9524" marR="9524" marT="952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cs-CZ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7" marR="9527" marT="952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409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81.2% (77.2%; 85.3%)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317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9524" marR="9524" marT="952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cs-CZ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7" marR="9527" marT="952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643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86.1% (83.3%; 88.9%)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8038707"/>
                  </a:ext>
                </a:extLst>
              </a:tr>
            </a:tbl>
          </a:graphicData>
        </a:graphic>
      </p:graphicFrame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164566" y="5792077"/>
            <a:ext cx="1811714" cy="28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115000"/>
              </a:lnSpc>
            </a:pP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og-rank 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test: p </a:t>
            </a:r>
            <a:r>
              <a:rPr lang="cs-CZ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cs-CZ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0.057</a:t>
            </a:r>
            <a:endParaRPr lang="cs-CZ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Skupina 38"/>
          <p:cNvGrpSpPr>
            <a:grpSpLocks/>
          </p:cNvGrpSpPr>
          <p:nvPr/>
        </p:nvGrpSpPr>
        <p:grpSpPr bwMode="auto">
          <a:xfrm>
            <a:off x="7452320" y="711331"/>
            <a:ext cx="1413591" cy="376156"/>
            <a:chOff x="6516689" y="115888"/>
            <a:chExt cx="3179922" cy="844435"/>
          </a:xfrm>
        </p:grpSpPr>
        <p:pic>
          <p:nvPicPr>
            <p:cNvPr id="9" name="Picture 37" descr="LOGO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4"/>
            <a:stretch>
              <a:fillRect/>
            </a:stretch>
          </p:blipFill>
          <p:spPr bwMode="auto">
            <a:xfrm>
              <a:off x="6516689" y="115888"/>
              <a:ext cx="493712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ovéPole 40"/>
            <p:cNvSpPr txBox="1">
              <a:spLocks noChangeArrowheads="1"/>
            </p:cNvSpPr>
            <p:nvPr/>
          </p:nvSpPr>
          <p:spPr bwMode="auto">
            <a:xfrm>
              <a:off x="6888879" y="200301"/>
              <a:ext cx="2807732" cy="760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dirty="0">
                  <a:solidFill>
                    <a:srgbClr val="EB3143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FAR NHL</a:t>
              </a:r>
              <a:endParaRPr lang="en-GB" altLang="cs-CZ" sz="1600" dirty="0">
                <a:solidFill>
                  <a:srgbClr val="EB3143"/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909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88913"/>
            <a:ext cx="6551612" cy="936625"/>
          </a:xfrm>
        </p:spPr>
        <p:txBody>
          <a:bodyPr/>
          <a:lstStyle/>
          <a:p>
            <a:pPr eaLnBrk="1" hangingPunct="1"/>
            <a:r>
              <a:rPr lang="cs-CZ" dirty="0"/>
              <a:t>Deklarace konfliktu zájmů</a:t>
            </a:r>
            <a:endParaRPr lang="cs-CZ" altLang="cs-CZ" dirty="0" smtClean="0"/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867" y="1277759"/>
            <a:ext cx="8208912" cy="4925348"/>
          </a:xfrm>
          <a:prstGeom prst="rect">
            <a:avLst/>
          </a:prstGeom>
          <a:solidFill>
            <a:srgbClr val="FCE4D6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16388" name="Skupina 19"/>
          <p:cNvGrpSpPr>
            <a:grpSpLocks/>
          </p:cNvGrpSpPr>
          <p:nvPr/>
        </p:nvGrpSpPr>
        <p:grpSpPr bwMode="auto">
          <a:xfrm>
            <a:off x="7842250" y="53975"/>
            <a:ext cx="1241425" cy="350838"/>
            <a:chOff x="6516689" y="115888"/>
            <a:chExt cx="2482337" cy="700087"/>
          </a:xfrm>
        </p:grpSpPr>
        <p:pic>
          <p:nvPicPr>
            <p:cNvPr id="16389" name="Picture 37" descr="LOGO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4"/>
            <a:stretch>
              <a:fillRect/>
            </a:stretch>
          </p:blipFill>
          <p:spPr bwMode="auto">
            <a:xfrm>
              <a:off x="6516689" y="115888"/>
              <a:ext cx="493712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TextovéPole 21"/>
            <p:cNvSpPr txBox="1">
              <a:spLocks noChangeArrowheads="1"/>
            </p:cNvSpPr>
            <p:nvPr/>
          </p:nvSpPr>
          <p:spPr bwMode="auto">
            <a:xfrm>
              <a:off x="6888881" y="200302"/>
              <a:ext cx="2110145" cy="6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4000"/>
                </a:lnSpc>
                <a:spcAft>
                  <a:spcPts val="600"/>
                </a:spcAft>
                <a:buClr>
                  <a:srgbClr val="E1253B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595959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114000"/>
                </a:lnSpc>
                <a:spcAft>
                  <a:spcPts val="600"/>
                </a:spcAft>
                <a:buClr>
                  <a:srgbClr val="E1253B"/>
                </a:buClr>
                <a:buFont typeface="Arial" panose="020B0604020202020204" pitchFamily="34" charset="0"/>
                <a:buChar char="–"/>
                <a:defRPr sz="2800">
                  <a:solidFill>
                    <a:srgbClr val="595959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114000"/>
                </a:lnSpc>
                <a:spcAft>
                  <a:spcPts val="600"/>
                </a:spcAft>
                <a:buClr>
                  <a:srgbClr val="E1253B"/>
                </a:buClr>
                <a:buFont typeface="Wingdings" panose="05000000000000000000" pitchFamily="2" charset="2"/>
                <a:buChar char="§"/>
                <a:defRPr sz="2400">
                  <a:solidFill>
                    <a:srgbClr val="595959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E1253B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cs-CZ" altLang="cs-CZ" sz="1400">
                  <a:solidFill>
                    <a:srgbClr val="EB3143"/>
                  </a:solidFill>
                  <a:latin typeface="Arial Black" panose="020B0A04020102020204" pitchFamily="34" charset="0"/>
                  <a:ea typeface="Aharoni"/>
                  <a:cs typeface="Aharoni"/>
                </a:rPr>
                <a:t>FAR NHL</a:t>
              </a:r>
              <a:endParaRPr lang="en-GB" altLang="cs-CZ" sz="1400">
                <a:solidFill>
                  <a:srgbClr val="EB3143"/>
                </a:solidFill>
                <a:latin typeface="Arial Black" panose="020B0A04020102020204" pitchFamily="34" charset="0"/>
                <a:ea typeface="Aharoni"/>
                <a:cs typeface="Aharoni"/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4139952" y="4509120"/>
            <a:ext cx="372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x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004048" y="4513340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Novartis</a:t>
            </a:r>
            <a:r>
              <a:rPr lang="cs-CZ" dirty="0" smtClean="0"/>
              <a:t>, </a:t>
            </a:r>
            <a:r>
              <a:rPr lang="cs-CZ" dirty="0" err="1" smtClean="0"/>
              <a:t>Boehringer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03847" y="4509120"/>
            <a:ext cx="3012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770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549275"/>
            <a:ext cx="7772400" cy="1143000"/>
          </a:xfrm>
        </p:spPr>
        <p:txBody>
          <a:bodyPr/>
          <a:lstStyle/>
          <a:p>
            <a:r>
              <a:rPr lang="cs-CZ" altLang="cs-CZ" sz="4000" dirty="0" smtClean="0"/>
              <a:t>ZÁVĚRY – rozdíl mezi muži a ženami</a:t>
            </a:r>
            <a:endParaRPr lang="cs-CZ" altLang="cs-CZ" sz="4000" dirty="0"/>
          </a:p>
        </p:txBody>
      </p:sp>
      <p:sp>
        <p:nvSpPr>
          <p:cNvPr id="741379" name="Rectangle 3"/>
          <p:cNvSpPr>
            <a:spLocks noChangeArrowheads="1"/>
          </p:cNvSpPr>
          <p:nvPr/>
        </p:nvSpPr>
        <p:spPr bwMode="auto">
          <a:xfrm>
            <a:off x="0" y="5362575"/>
            <a:ext cx="9144000" cy="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CFDC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anchor="ctr">
            <a:spAutoFit/>
          </a:bodyPr>
          <a:lstStyle/>
          <a:p>
            <a:pPr algn="l"/>
            <a:endParaRPr lang="cs-CZ" altLang="cs-CZ" sz="2400">
              <a:solidFill>
                <a:schemeClr val="tx1"/>
              </a:solidFill>
            </a:endParaRPr>
          </a:p>
        </p:txBody>
      </p:sp>
      <p:sp>
        <p:nvSpPr>
          <p:cNvPr id="741380" name="Rectangle 4"/>
          <p:cNvSpPr>
            <a:spLocks noChangeArrowheads="1"/>
          </p:cNvSpPr>
          <p:nvPr/>
        </p:nvSpPr>
        <p:spPr bwMode="auto">
          <a:xfrm>
            <a:off x="395536" y="1524392"/>
            <a:ext cx="8497639" cy="661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DC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square" anchor="ctr">
            <a:spAutoFit/>
          </a:bodyPr>
          <a:lstStyle>
            <a:lvl1pPr algn="l"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algn="l"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algn="l"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algn="l"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algn="l"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cs-CZ" altLang="cs-CZ" sz="2800" dirty="0" smtClean="0">
                <a:latin typeface="Times New Roman" panose="02020603050405020304" pitchFamily="18" charset="0"/>
              </a:rPr>
              <a:t>1. Ženy s CHSS jsou starší a méně často mají dg ICHS.</a:t>
            </a:r>
          </a:p>
          <a:p>
            <a:endParaRPr lang="cs-CZ" altLang="cs-CZ" sz="2800" dirty="0" smtClean="0">
              <a:latin typeface="Times New Roman" panose="02020603050405020304" pitchFamily="18" charset="0"/>
            </a:endParaRPr>
          </a:p>
          <a:p>
            <a:r>
              <a:rPr lang="cs-CZ" altLang="cs-CZ" sz="2800" dirty="0" smtClean="0">
                <a:latin typeface="Times New Roman" panose="02020603050405020304" pitchFamily="18" charset="0"/>
              </a:rPr>
              <a:t>2. Nejsou rozdíly v </a:t>
            </a:r>
            <a:r>
              <a:rPr lang="cs-CZ" altLang="cs-CZ" sz="2800" dirty="0" err="1" smtClean="0">
                <a:latin typeface="Times New Roman" panose="02020603050405020304" pitchFamily="18" charset="0"/>
              </a:rPr>
              <a:t>TKs</a:t>
            </a:r>
            <a:r>
              <a:rPr lang="cs-CZ" altLang="cs-CZ" sz="2800" dirty="0" smtClean="0">
                <a:latin typeface="Times New Roman" panose="02020603050405020304" pitchFamily="18" charset="0"/>
              </a:rPr>
              <a:t>, </a:t>
            </a:r>
            <a:r>
              <a:rPr lang="cs-CZ" altLang="cs-CZ" sz="2800" dirty="0" err="1" smtClean="0">
                <a:latin typeface="Times New Roman" panose="02020603050405020304" pitchFamily="18" charset="0"/>
              </a:rPr>
              <a:t>TKd</a:t>
            </a:r>
            <a:r>
              <a:rPr lang="cs-CZ" altLang="cs-CZ" sz="2800" dirty="0" smtClean="0">
                <a:latin typeface="Times New Roman" panose="02020603050405020304" pitchFamily="18" charset="0"/>
              </a:rPr>
              <a:t> a TF</a:t>
            </a:r>
          </a:p>
          <a:p>
            <a:endParaRPr lang="cs-CZ" altLang="cs-CZ" sz="2800" dirty="0" smtClean="0">
              <a:latin typeface="Times New Roman" panose="02020603050405020304" pitchFamily="18" charset="0"/>
            </a:endParaRPr>
          </a:p>
          <a:p>
            <a:r>
              <a:rPr lang="cs-CZ" altLang="cs-CZ" sz="2800" dirty="0" smtClean="0">
                <a:latin typeface="Times New Roman" panose="02020603050405020304" pitchFamily="18" charset="0"/>
              </a:rPr>
              <a:t>3</a:t>
            </a:r>
            <a:r>
              <a:rPr lang="cs-CZ" altLang="cs-CZ" sz="2800" dirty="0">
                <a:latin typeface="Times New Roman" panose="02020603050405020304" pitchFamily="18" charset="0"/>
              </a:rPr>
              <a:t>. </a:t>
            </a:r>
            <a:r>
              <a:rPr lang="cs-CZ" altLang="cs-CZ" sz="2800" dirty="0" smtClean="0">
                <a:latin typeface="Times New Roman" panose="02020603050405020304" pitchFamily="18" charset="0"/>
              </a:rPr>
              <a:t>Ženy mají vyšší EF</a:t>
            </a:r>
          </a:p>
          <a:p>
            <a:endParaRPr lang="cs-CZ" altLang="cs-CZ" sz="2800" dirty="0" smtClean="0">
              <a:latin typeface="Times New Roman" panose="02020603050405020304" pitchFamily="18" charset="0"/>
            </a:endParaRPr>
          </a:p>
          <a:p>
            <a:r>
              <a:rPr lang="cs-CZ" altLang="cs-CZ" sz="2800" dirty="0" smtClean="0">
                <a:latin typeface="Times New Roman" panose="02020603050405020304" pitchFamily="18" charset="0"/>
              </a:rPr>
              <a:t>4</a:t>
            </a:r>
            <a:r>
              <a:rPr lang="cs-CZ" altLang="cs-CZ" sz="2800" dirty="0">
                <a:latin typeface="Times New Roman" panose="02020603050405020304" pitchFamily="18" charset="0"/>
              </a:rPr>
              <a:t>. </a:t>
            </a:r>
            <a:r>
              <a:rPr lang="cs-CZ" altLang="cs-CZ" sz="2800" dirty="0" smtClean="0">
                <a:latin typeface="Times New Roman" panose="02020603050405020304" pitchFamily="18" charset="0"/>
              </a:rPr>
              <a:t>Ženy mají vyšší kreatinin, ale není rozdíl v renální insuficienci, mají nižší </a:t>
            </a:r>
            <a:r>
              <a:rPr lang="cs-CZ" altLang="cs-CZ" sz="2800" dirty="0" err="1" smtClean="0">
                <a:latin typeface="Times New Roman" panose="02020603050405020304" pitchFamily="18" charset="0"/>
              </a:rPr>
              <a:t>Hb</a:t>
            </a:r>
            <a:r>
              <a:rPr lang="cs-CZ" altLang="cs-CZ" sz="2800" dirty="0" smtClean="0">
                <a:latin typeface="Times New Roman" panose="02020603050405020304" pitchFamily="18" charset="0"/>
              </a:rPr>
              <a:t>, ale není rozdíl v anémii </a:t>
            </a:r>
          </a:p>
          <a:p>
            <a:endParaRPr lang="cs-CZ" altLang="cs-CZ" sz="2800" dirty="0" smtClean="0">
              <a:latin typeface="Times New Roman" panose="02020603050405020304" pitchFamily="18" charset="0"/>
            </a:endParaRPr>
          </a:p>
          <a:p>
            <a:r>
              <a:rPr lang="cs-CZ" altLang="cs-CZ" sz="2800" dirty="0" smtClean="0">
                <a:latin typeface="Times New Roman" panose="02020603050405020304" pitchFamily="18" charset="0"/>
              </a:rPr>
              <a:t>5. Není rozdíl v humorální aktivaci</a:t>
            </a:r>
            <a:endParaRPr lang="cs-CZ" altLang="cs-CZ" sz="2800" dirty="0">
              <a:latin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</a:endParaRPr>
          </a:p>
          <a:p>
            <a:r>
              <a:rPr lang="cs-CZ" altLang="cs-CZ" sz="4400" dirty="0">
                <a:solidFill>
                  <a:srgbClr val="FFFF00"/>
                </a:solidFill>
              </a:rPr>
              <a:t/>
            </a:r>
            <a:br>
              <a:rPr lang="cs-CZ" altLang="cs-CZ" sz="4400" dirty="0">
                <a:solidFill>
                  <a:srgbClr val="FFFF00"/>
                </a:solidFill>
              </a:rPr>
            </a:br>
            <a:endParaRPr lang="cs-CZ" altLang="cs-CZ" sz="4400" dirty="0">
              <a:solidFill>
                <a:srgbClr val="FFFF00"/>
              </a:solidFill>
            </a:endParaRPr>
          </a:p>
        </p:txBody>
      </p:sp>
      <p:grpSp>
        <p:nvGrpSpPr>
          <p:cNvPr id="5" name="Skupina 19"/>
          <p:cNvGrpSpPr>
            <a:grpSpLocks/>
          </p:cNvGrpSpPr>
          <p:nvPr/>
        </p:nvGrpSpPr>
        <p:grpSpPr bwMode="auto">
          <a:xfrm>
            <a:off x="467544" y="446088"/>
            <a:ext cx="3888432" cy="966688"/>
            <a:chOff x="6516689" y="115888"/>
            <a:chExt cx="2482337" cy="700087"/>
          </a:xfrm>
        </p:grpSpPr>
        <p:pic>
          <p:nvPicPr>
            <p:cNvPr id="6" name="Picture 37" descr="LOGO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4"/>
            <a:stretch>
              <a:fillRect/>
            </a:stretch>
          </p:blipFill>
          <p:spPr bwMode="auto">
            <a:xfrm>
              <a:off x="6516689" y="115888"/>
              <a:ext cx="493712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ovéPole 21"/>
            <p:cNvSpPr txBox="1">
              <a:spLocks noChangeArrowheads="1"/>
            </p:cNvSpPr>
            <p:nvPr/>
          </p:nvSpPr>
          <p:spPr bwMode="auto">
            <a:xfrm>
              <a:off x="6888881" y="200302"/>
              <a:ext cx="2110145" cy="6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cs-CZ" sz="1400" dirty="0">
                  <a:solidFill>
                    <a:srgbClr val="EB3143"/>
                  </a:solidFill>
                  <a:latin typeface="Arial Black" pitchFamily="34" charset="0"/>
                  <a:cs typeface="Aharoni" pitchFamily="2" charset="-79"/>
                </a:rPr>
                <a:t>FAR NHL</a:t>
              </a:r>
              <a:endParaRPr lang="en-GB" sz="1400" dirty="0">
                <a:solidFill>
                  <a:srgbClr val="EB3143"/>
                </a:solidFill>
                <a:latin typeface="Arial Black" pitchFamily="34" charset="0"/>
                <a:cs typeface="Aharoni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157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2" y="549275"/>
            <a:ext cx="8243887" cy="1143000"/>
          </a:xfrm>
        </p:spPr>
        <p:txBody>
          <a:bodyPr/>
          <a:lstStyle/>
          <a:p>
            <a:r>
              <a:rPr lang="cs-CZ" altLang="cs-CZ" sz="4000" dirty="0" smtClean="0"/>
              <a:t>ZÁVĚRY – </a:t>
            </a:r>
            <a:r>
              <a:rPr lang="cs-CZ" altLang="cs-CZ" dirty="0" smtClean="0"/>
              <a:t>rozdíl mezi DM a non DM pacienty</a:t>
            </a:r>
            <a:endParaRPr lang="cs-CZ" altLang="cs-CZ" dirty="0"/>
          </a:p>
        </p:txBody>
      </p:sp>
      <p:sp>
        <p:nvSpPr>
          <p:cNvPr id="741379" name="Rectangle 3"/>
          <p:cNvSpPr>
            <a:spLocks noChangeArrowheads="1"/>
          </p:cNvSpPr>
          <p:nvPr/>
        </p:nvSpPr>
        <p:spPr bwMode="auto">
          <a:xfrm>
            <a:off x="0" y="5362575"/>
            <a:ext cx="9144000" cy="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CFDC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anchor="ctr">
            <a:spAutoFit/>
          </a:bodyPr>
          <a:lstStyle/>
          <a:p>
            <a:pPr algn="l"/>
            <a:endParaRPr lang="cs-CZ" altLang="cs-CZ" sz="2400">
              <a:solidFill>
                <a:schemeClr val="tx1"/>
              </a:solidFill>
            </a:endParaRPr>
          </a:p>
        </p:txBody>
      </p:sp>
      <p:sp>
        <p:nvSpPr>
          <p:cNvPr id="741380" name="Rectangle 4"/>
          <p:cNvSpPr>
            <a:spLocks noChangeArrowheads="1"/>
          </p:cNvSpPr>
          <p:nvPr/>
        </p:nvSpPr>
        <p:spPr bwMode="auto">
          <a:xfrm>
            <a:off x="395536" y="1524392"/>
            <a:ext cx="8497639" cy="661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DC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square" anchor="ctr">
            <a:spAutoFit/>
          </a:bodyPr>
          <a:lstStyle>
            <a:lvl1pPr algn="l"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algn="l"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algn="l"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algn="l"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algn="l"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cs-CZ" altLang="cs-CZ" sz="2800" dirty="0" smtClean="0">
                <a:latin typeface="Times New Roman" panose="02020603050405020304" pitchFamily="18" charset="0"/>
              </a:rPr>
              <a:t>1. Diabetici jsou starší a mají vyšší BMI.</a:t>
            </a:r>
          </a:p>
          <a:p>
            <a:endParaRPr lang="cs-CZ" altLang="cs-CZ" sz="2800" dirty="0" smtClean="0">
              <a:latin typeface="Times New Roman" panose="02020603050405020304" pitchFamily="18" charset="0"/>
            </a:endParaRPr>
          </a:p>
          <a:p>
            <a:r>
              <a:rPr lang="cs-CZ" altLang="cs-CZ" sz="2800" dirty="0" smtClean="0">
                <a:latin typeface="Times New Roman" panose="02020603050405020304" pitchFamily="18" charset="0"/>
              </a:rPr>
              <a:t>2. Diabetici mají častěji ICHS, hypertenzi a </a:t>
            </a:r>
            <a:r>
              <a:rPr lang="cs-CZ" altLang="cs-CZ" sz="2800" dirty="0" err="1" smtClean="0">
                <a:latin typeface="Times New Roman" panose="02020603050405020304" pitchFamily="18" charset="0"/>
              </a:rPr>
              <a:t>dyslipidémii</a:t>
            </a:r>
            <a:r>
              <a:rPr lang="cs-CZ" altLang="cs-CZ" sz="2800" dirty="0" smtClean="0">
                <a:latin typeface="Times New Roman" panose="02020603050405020304" pitchFamily="18" charset="0"/>
              </a:rPr>
              <a:t>.</a:t>
            </a:r>
          </a:p>
          <a:p>
            <a:endParaRPr lang="cs-CZ" altLang="cs-CZ" sz="2800" dirty="0" smtClean="0">
              <a:latin typeface="Times New Roman" panose="02020603050405020304" pitchFamily="18" charset="0"/>
            </a:endParaRPr>
          </a:p>
          <a:p>
            <a:r>
              <a:rPr lang="cs-CZ" altLang="cs-CZ" sz="2800" dirty="0" smtClean="0">
                <a:latin typeface="Times New Roman" panose="02020603050405020304" pitchFamily="18" charset="0"/>
              </a:rPr>
              <a:t>3</a:t>
            </a:r>
            <a:r>
              <a:rPr lang="cs-CZ" altLang="cs-CZ" sz="2800" dirty="0">
                <a:latin typeface="Times New Roman" panose="02020603050405020304" pitchFamily="18" charset="0"/>
              </a:rPr>
              <a:t>. </a:t>
            </a:r>
            <a:r>
              <a:rPr lang="cs-CZ" altLang="cs-CZ" sz="2800" dirty="0" smtClean="0">
                <a:latin typeface="Times New Roman" panose="02020603050405020304" pitchFamily="18" charset="0"/>
              </a:rPr>
              <a:t>Diabetici mají vyšší KM, nižší GFR a hemoglobin.</a:t>
            </a:r>
          </a:p>
          <a:p>
            <a:endParaRPr lang="cs-CZ" altLang="cs-CZ" sz="2800" dirty="0" smtClean="0">
              <a:latin typeface="Times New Roman" panose="02020603050405020304" pitchFamily="18" charset="0"/>
            </a:endParaRPr>
          </a:p>
          <a:p>
            <a:r>
              <a:rPr lang="cs-CZ" altLang="cs-CZ" sz="2800" dirty="0" smtClean="0">
                <a:latin typeface="Times New Roman" panose="02020603050405020304" pitchFamily="18" charset="0"/>
              </a:rPr>
              <a:t>4</a:t>
            </a:r>
            <a:r>
              <a:rPr lang="cs-CZ" altLang="cs-CZ" sz="2800" dirty="0">
                <a:latin typeface="Times New Roman" panose="02020603050405020304" pitchFamily="18" charset="0"/>
              </a:rPr>
              <a:t>. </a:t>
            </a:r>
            <a:r>
              <a:rPr lang="cs-CZ" altLang="cs-CZ" sz="2800" dirty="0" smtClean="0">
                <a:latin typeface="Times New Roman" panose="02020603050405020304" pitchFamily="18" charset="0"/>
              </a:rPr>
              <a:t> Diabetici mají vyšší NT-</a:t>
            </a:r>
            <a:r>
              <a:rPr lang="cs-CZ" altLang="cs-CZ" sz="2800" dirty="0" err="1" smtClean="0">
                <a:latin typeface="Times New Roman" panose="02020603050405020304" pitchFamily="18" charset="0"/>
              </a:rPr>
              <a:t>proBNP</a:t>
            </a:r>
            <a:r>
              <a:rPr lang="cs-CZ" altLang="cs-CZ" sz="2800" dirty="0" smtClean="0">
                <a:latin typeface="Times New Roman" panose="02020603050405020304" pitchFamily="18" charset="0"/>
              </a:rPr>
              <a:t>. </a:t>
            </a:r>
          </a:p>
          <a:p>
            <a:endParaRPr lang="cs-CZ" altLang="cs-CZ" sz="2800" dirty="0" smtClean="0">
              <a:latin typeface="Times New Roman" panose="02020603050405020304" pitchFamily="18" charset="0"/>
            </a:endParaRPr>
          </a:p>
          <a:p>
            <a:pPr algn="just"/>
            <a:r>
              <a:rPr lang="cs-CZ" altLang="cs-CZ" sz="2800" dirty="0" smtClean="0">
                <a:latin typeface="Times New Roman" panose="02020603050405020304" pitchFamily="18" charset="0"/>
              </a:rPr>
              <a:t>5. Již po dvou letech je u DM významný trend k horší prognóze.</a:t>
            </a:r>
            <a:endParaRPr lang="cs-CZ" altLang="cs-CZ" sz="2800" dirty="0">
              <a:latin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</a:endParaRPr>
          </a:p>
          <a:p>
            <a:r>
              <a:rPr lang="cs-CZ" altLang="cs-CZ" sz="4400" dirty="0">
                <a:solidFill>
                  <a:srgbClr val="FFFF00"/>
                </a:solidFill>
              </a:rPr>
              <a:t/>
            </a:r>
            <a:br>
              <a:rPr lang="cs-CZ" altLang="cs-CZ" sz="4400" dirty="0">
                <a:solidFill>
                  <a:srgbClr val="FFFF00"/>
                </a:solidFill>
              </a:rPr>
            </a:br>
            <a:endParaRPr lang="cs-CZ" altLang="cs-CZ" sz="4400" dirty="0">
              <a:solidFill>
                <a:srgbClr val="FFFF00"/>
              </a:solidFill>
            </a:endParaRPr>
          </a:p>
        </p:txBody>
      </p:sp>
      <p:grpSp>
        <p:nvGrpSpPr>
          <p:cNvPr id="5" name="Skupina 19"/>
          <p:cNvGrpSpPr>
            <a:grpSpLocks/>
          </p:cNvGrpSpPr>
          <p:nvPr/>
        </p:nvGrpSpPr>
        <p:grpSpPr bwMode="auto">
          <a:xfrm>
            <a:off x="467544" y="446088"/>
            <a:ext cx="3888432" cy="966688"/>
            <a:chOff x="6516689" y="115888"/>
            <a:chExt cx="2482337" cy="700087"/>
          </a:xfrm>
        </p:grpSpPr>
        <p:pic>
          <p:nvPicPr>
            <p:cNvPr id="6" name="Picture 37" descr="LOGO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4"/>
            <a:stretch>
              <a:fillRect/>
            </a:stretch>
          </p:blipFill>
          <p:spPr bwMode="auto">
            <a:xfrm>
              <a:off x="6516689" y="115888"/>
              <a:ext cx="493712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ovéPole 21"/>
            <p:cNvSpPr txBox="1">
              <a:spLocks noChangeArrowheads="1"/>
            </p:cNvSpPr>
            <p:nvPr/>
          </p:nvSpPr>
          <p:spPr bwMode="auto">
            <a:xfrm>
              <a:off x="6888881" y="200302"/>
              <a:ext cx="2110145" cy="6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cs-CZ" sz="1400" dirty="0">
                  <a:solidFill>
                    <a:srgbClr val="EB3143"/>
                  </a:solidFill>
                  <a:latin typeface="Arial Black" pitchFamily="34" charset="0"/>
                  <a:cs typeface="Aharoni" pitchFamily="2" charset="-79"/>
                </a:rPr>
                <a:t>FAR NHL</a:t>
              </a:r>
              <a:endParaRPr lang="en-GB" sz="1400" dirty="0">
                <a:solidFill>
                  <a:srgbClr val="EB3143"/>
                </a:solidFill>
                <a:latin typeface="Arial Black" pitchFamily="34" charset="0"/>
                <a:cs typeface="Aharoni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61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549275"/>
            <a:ext cx="7772400" cy="1143000"/>
          </a:xfrm>
        </p:spPr>
        <p:txBody>
          <a:bodyPr/>
          <a:lstStyle/>
          <a:p>
            <a:endParaRPr lang="cs-CZ" altLang="cs-CZ" sz="4000" dirty="0"/>
          </a:p>
        </p:txBody>
      </p:sp>
      <p:sp>
        <p:nvSpPr>
          <p:cNvPr id="741379" name="Rectangle 3"/>
          <p:cNvSpPr>
            <a:spLocks noChangeArrowheads="1"/>
          </p:cNvSpPr>
          <p:nvPr/>
        </p:nvSpPr>
        <p:spPr bwMode="auto">
          <a:xfrm>
            <a:off x="0" y="5362575"/>
            <a:ext cx="9144000" cy="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CFDC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anchor="ctr">
            <a:spAutoFit/>
          </a:bodyPr>
          <a:lstStyle/>
          <a:p>
            <a:pPr algn="l"/>
            <a:endParaRPr lang="cs-CZ" altLang="cs-CZ" sz="2400">
              <a:solidFill>
                <a:schemeClr val="tx1"/>
              </a:solidFill>
            </a:endParaRPr>
          </a:p>
        </p:txBody>
      </p:sp>
      <p:sp>
        <p:nvSpPr>
          <p:cNvPr id="741380" name="Rectangle 4"/>
          <p:cNvSpPr>
            <a:spLocks noChangeArrowheads="1"/>
          </p:cNvSpPr>
          <p:nvPr/>
        </p:nvSpPr>
        <p:spPr bwMode="auto">
          <a:xfrm>
            <a:off x="448085" y="2233514"/>
            <a:ext cx="867645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DC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square" anchor="ctr">
            <a:spAutoFit/>
          </a:bodyPr>
          <a:lstStyle>
            <a:lvl1pPr algn="l"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algn="l"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algn="l"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algn="l"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algn="l"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cs-CZ" altLang="cs-CZ" sz="4400" dirty="0" smtClean="0">
                <a:solidFill>
                  <a:srgbClr val="FF0000"/>
                </a:solidFill>
              </a:rPr>
              <a:t>Děkuji za spolupráci</a:t>
            </a:r>
            <a:endParaRPr lang="cs-CZ" altLang="cs-CZ" sz="4400" dirty="0">
              <a:solidFill>
                <a:srgbClr val="FF0000"/>
              </a:solidFill>
            </a:endParaRPr>
          </a:p>
        </p:txBody>
      </p:sp>
      <p:grpSp>
        <p:nvGrpSpPr>
          <p:cNvPr id="5" name="Skupina 19"/>
          <p:cNvGrpSpPr>
            <a:grpSpLocks/>
          </p:cNvGrpSpPr>
          <p:nvPr/>
        </p:nvGrpSpPr>
        <p:grpSpPr bwMode="auto">
          <a:xfrm>
            <a:off x="467544" y="446088"/>
            <a:ext cx="3888432" cy="966688"/>
            <a:chOff x="6516689" y="115888"/>
            <a:chExt cx="2482337" cy="700087"/>
          </a:xfrm>
        </p:grpSpPr>
        <p:pic>
          <p:nvPicPr>
            <p:cNvPr id="6" name="Picture 37" descr="LOGO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4"/>
            <a:stretch>
              <a:fillRect/>
            </a:stretch>
          </p:blipFill>
          <p:spPr bwMode="auto">
            <a:xfrm>
              <a:off x="6516689" y="115888"/>
              <a:ext cx="493712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ovéPole 21"/>
            <p:cNvSpPr txBox="1">
              <a:spLocks noChangeArrowheads="1"/>
            </p:cNvSpPr>
            <p:nvPr/>
          </p:nvSpPr>
          <p:spPr bwMode="auto">
            <a:xfrm>
              <a:off x="6888881" y="200302"/>
              <a:ext cx="2110145" cy="6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cs-CZ" sz="1400" dirty="0">
                  <a:solidFill>
                    <a:srgbClr val="EB3143"/>
                  </a:solidFill>
                  <a:latin typeface="Arial Black" pitchFamily="34" charset="0"/>
                  <a:cs typeface="Aharoni" pitchFamily="2" charset="-79"/>
                </a:rPr>
                <a:t>FAR NHL</a:t>
              </a:r>
              <a:endParaRPr lang="en-GB" sz="1400" dirty="0">
                <a:solidFill>
                  <a:srgbClr val="EB3143"/>
                </a:solidFill>
                <a:latin typeface="Arial Black" pitchFamily="34" charset="0"/>
                <a:cs typeface="Aharoni" pitchFamily="2" charset="-79"/>
              </a:endParaRPr>
            </a:p>
          </p:txBody>
        </p:sp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70" y="2924944"/>
            <a:ext cx="5148064" cy="384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549275"/>
            <a:ext cx="7772400" cy="1143000"/>
          </a:xfrm>
        </p:spPr>
        <p:txBody>
          <a:bodyPr/>
          <a:lstStyle/>
          <a:p>
            <a:endParaRPr lang="cs-CZ" altLang="cs-CZ" sz="4000" dirty="0"/>
          </a:p>
        </p:txBody>
      </p:sp>
      <p:sp>
        <p:nvSpPr>
          <p:cNvPr id="741379" name="Rectangle 3"/>
          <p:cNvSpPr>
            <a:spLocks noChangeArrowheads="1"/>
          </p:cNvSpPr>
          <p:nvPr/>
        </p:nvSpPr>
        <p:spPr bwMode="auto">
          <a:xfrm>
            <a:off x="0" y="5362575"/>
            <a:ext cx="9144000" cy="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CFDC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anchor="ctr">
            <a:spAutoFit/>
          </a:bodyPr>
          <a:lstStyle/>
          <a:p>
            <a:pPr algn="l"/>
            <a:endParaRPr lang="cs-CZ" altLang="cs-CZ" sz="2400">
              <a:solidFill>
                <a:schemeClr val="tx1"/>
              </a:solidFill>
            </a:endParaRPr>
          </a:p>
        </p:txBody>
      </p:sp>
      <p:sp>
        <p:nvSpPr>
          <p:cNvPr id="741380" name="Rectangle 4"/>
          <p:cNvSpPr>
            <a:spLocks noChangeArrowheads="1"/>
          </p:cNvSpPr>
          <p:nvPr/>
        </p:nvSpPr>
        <p:spPr bwMode="auto">
          <a:xfrm>
            <a:off x="448085" y="2233514"/>
            <a:ext cx="867645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DC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square" anchor="ctr">
            <a:spAutoFit/>
          </a:bodyPr>
          <a:lstStyle>
            <a:lvl1pPr algn="l"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algn="l"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algn="l"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algn="l"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algn="l"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cs-CZ" altLang="cs-CZ" sz="4400" dirty="0" smtClean="0">
                <a:solidFill>
                  <a:srgbClr val="FF0000"/>
                </a:solidFill>
              </a:rPr>
              <a:t>Děkuji za pozornost</a:t>
            </a:r>
            <a:endParaRPr lang="cs-CZ" altLang="cs-CZ" sz="4400" dirty="0">
              <a:solidFill>
                <a:srgbClr val="FF0000"/>
              </a:solidFill>
            </a:endParaRPr>
          </a:p>
        </p:txBody>
      </p:sp>
      <p:grpSp>
        <p:nvGrpSpPr>
          <p:cNvPr id="5" name="Skupina 19"/>
          <p:cNvGrpSpPr>
            <a:grpSpLocks/>
          </p:cNvGrpSpPr>
          <p:nvPr/>
        </p:nvGrpSpPr>
        <p:grpSpPr bwMode="auto">
          <a:xfrm>
            <a:off x="467544" y="446088"/>
            <a:ext cx="3888432" cy="966688"/>
            <a:chOff x="6516689" y="115888"/>
            <a:chExt cx="2482337" cy="700087"/>
          </a:xfrm>
        </p:grpSpPr>
        <p:pic>
          <p:nvPicPr>
            <p:cNvPr id="6" name="Picture 37" descr="LOGO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4"/>
            <a:stretch>
              <a:fillRect/>
            </a:stretch>
          </p:blipFill>
          <p:spPr bwMode="auto">
            <a:xfrm>
              <a:off x="6516689" y="115888"/>
              <a:ext cx="493712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ovéPole 21"/>
            <p:cNvSpPr txBox="1">
              <a:spLocks noChangeArrowheads="1"/>
            </p:cNvSpPr>
            <p:nvPr/>
          </p:nvSpPr>
          <p:spPr bwMode="auto">
            <a:xfrm>
              <a:off x="6888881" y="200302"/>
              <a:ext cx="2110145" cy="6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cs-CZ" sz="1400" dirty="0">
                  <a:solidFill>
                    <a:srgbClr val="EB3143"/>
                  </a:solidFill>
                  <a:latin typeface="Arial Black" pitchFamily="34" charset="0"/>
                  <a:cs typeface="Aharoni" pitchFamily="2" charset="-79"/>
                </a:rPr>
                <a:t>FAR NHL</a:t>
              </a:r>
              <a:endParaRPr lang="en-GB" sz="1400" dirty="0">
                <a:solidFill>
                  <a:srgbClr val="EB3143"/>
                </a:solidFill>
                <a:latin typeface="Arial Black" pitchFamily="34" charset="0"/>
                <a:cs typeface="Aharoni" pitchFamily="2" charset="-79"/>
              </a:endParaRPr>
            </a:p>
          </p:txBody>
        </p:sp>
      </p:grp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940" y="3429000"/>
            <a:ext cx="4355976" cy="32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5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4763"/>
            <a:ext cx="9144000" cy="4089401"/>
          </a:xfrm>
        </p:spPr>
        <p:txBody>
          <a:bodyPr/>
          <a:lstStyle/>
          <a:p>
            <a:r>
              <a:rPr lang="cs-CZ" altLang="cs-CZ" sz="9600" dirty="0"/>
              <a:t> FAR NHL</a:t>
            </a:r>
            <a:br>
              <a:rPr lang="cs-CZ" altLang="cs-CZ" sz="9600" dirty="0"/>
            </a:br>
            <a:r>
              <a:rPr lang="cs-CZ" altLang="cs-CZ" sz="3600" dirty="0"/>
              <a:t/>
            </a:r>
            <a:br>
              <a:rPr lang="cs-CZ" altLang="cs-CZ" sz="3600" dirty="0"/>
            </a:br>
            <a:r>
              <a:rPr lang="cs-CZ" altLang="cs-CZ" sz="3600" dirty="0"/>
              <a:t> </a:t>
            </a:r>
            <a:r>
              <a:rPr lang="cs-CZ" altLang="cs-CZ" sz="3600" dirty="0" err="1" smtClean="0"/>
              <a:t>FARmakoterapie</a:t>
            </a:r>
            <a:r>
              <a:rPr lang="cs-CZ" altLang="cs-CZ" sz="3600" dirty="0" smtClean="0"/>
              <a:t> a </a:t>
            </a:r>
            <a:r>
              <a:rPr lang="cs-CZ" altLang="cs-CZ" sz="3600" dirty="0" err="1" smtClean="0"/>
              <a:t>NeuroHumoráLní</a:t>
            </a:r>
            <a:r>
              <a:rPr lang="cs-CZ" altLang="cs-CZ" sz="3600" dirty="0" smtClean="0"/>
              <a:t> aktivace</a:t>
            </a:r>
            <a:r>
              <a:rPr lang="cs-CZ" altLang="cs-CZ" sz="3600" dirty="0"/>
              <a:t/>
            </a:r>
            <a:br>
              <a:rPr lang="cs-CZ" altLang="cs-CZ" sz="3600" dirty="0"/>
            </a:br>
            <a:r>
              <a:rPr lang="cs-CZ" altLang="cs-CZ" sz="3600" dirty="0" smtClean="0"/>
              <a:t>u pacientů s chronickým srdečním selháním </a:t>
            </a:r>
            <a:endParaRPr lang="en-US" altLang="cs-CZ" sz="3600" dirty="0"/>
          </a:p>
        </p:txBody>
      </p:sp>
      <p:pic>
        <p:nvPicPr>
          <p:cNvPr id="640003" name="Obrázek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049713"/>
            <a:ext cx="1960562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0004" name="Picture 6" descr="FNu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4071938"/>
            <a:ext cx="2719387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0005" name="Picture 5" descr="nemocnice-na-homolce_428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4654550"/>
            <a:ext cx="3300413" cy="93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04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4763"/>
            <a:ext cx="9144000" cy="2849563"/>
          </a:xfrm>
        </p:spPr>
        <p:txBody>
          <a:bodyPr/>
          <a:lstStyle/>
          <a:p>
            <a:r>
              <a:rPr lang="cs-CZ" altLang="cs-CZ" sz="10600" dirty="0"/>
              <a:t>FAR NHL</a:t>
            </a:r>
            <a:br>
              <a:rPr lang="cs-CZ" altLang="cs-CZ" sz="10600" dirty="0"/>
            </a:br>
            <a:r>
              <a:rPr lang="cs-CZ" altLang="cs-CZ" sz="4000" dirty="0"/>
              <a:t/>
            </a:r>
            <a:br>
              <a:rPr lang="cs-CZ" altLang="cs-CZ" sz="4000" dirty="0"/>
            </a:br>
            <a:r>
              <a:rPr lang="cs-CZ" altLang="cs-CZ" sz="4000" dirty="0" smtClean="0"/>
              <a:t>Vstupní kritéria</a:t>
            </a:r>
            <a:endParaRPr lang="en-US" altLang="cs-CZ" sz="4000" dirty="0"/>
          </a:p>
        </p:txBody>
      </p:sp>
      <p:sp>
        <p:nvSpPr>
          <p:cNvPr id="642051" name="Text Box 3"/>
          <p:cNvSpPr txBox="1">
            <a:spLocks noChangeArrowheads="1"/>
          </p:cNvSpPr>
          <p:nvPr/>
        </p:nvSpPr>
        <p:spPr bwMode="auto">
          <a:xfrm>
            <a:off x="220663" y="3502025"/>
            <a:ext cx="698139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cs-CZ" altLang="cs-CZ" sz="3600" dirty="0" smtClean="0">
                <a:latin typeface="Times New Roman" panose="02020603050405020304" pitchFamily="18" charset="0"/>
              </a:rPr>
              <a:t>Systolické SS s EF méně než 50%</a:t>
            </a:r>
            <a:endParaRPr lang="cs-CZ" altLang="cs-CZ" sz="3600" dirty="0">
              <a:latin typeface="Times New Roman" panose="02020603050405020304" pitchFamily="18" charset="0"/>
            </a:endParaRPr>
          </a:p>
          <a:p>
            <a:pPr>
              <a:buFontTx/>
              <a:buAutoNum type="arabicPeriod"/>
            </a:pPr>
            <a:endParaRPr lang="cs-CZ" altLang="cs-CZ" sz="3600" dirty="0" smtClean="0">
              <a:latin typeface="Times New Roman" panose="02020603050405020304" pitchFamily="18" charset="0"/>
            </a:endParaRPr>
          </a:p>
          <a:p>
            <a:pPr>
              <a:buFontTx/>
              <a:buAutoNum type="arabicPeriod"/>
            </a:pPr>
            <a:r>
              <a:rPr lang="cs-CZ" altLang="cs-CZ" sz="3600" dirty="0" smtClean="0">
                <a:latin typeface="Times New Roman" panose="02020603050405020304" pitchFamily="18" charset="0"/>
              </a:rPr>
              <a:t>Léčba pro srdeční selhání </a:t>
            </a:r>
          </a:p>
          <a:p>
            <a:pPr>
              <a:buFontTx/>
              <a:buAutoNum type="arabicPeriod"/>
            </a:pPr>
            <a:endParaRPr lang="cs-CZ" altLang="cs-CZ" sz="3600" dirty="0">
              <a:latin typeface="Times New Roman" panose="02020603050405020304" pitchFamily="18" charset="0"/>
            </a:endParaRPr>
          </a:p>
          <a:p>
            <a:pPr>
              <a:buFontTx/>
              <a:buAutoNum type="arabicPeriod"/>
            </a:pPr>
            <a:r>
              <a:rPr lang="cs-CZ" altLang="cs-CZ" sz="3600" dirty="0" smtClean="0">
                <a:latin typeface="Times New Roman" panose="02020603050405020304" pitchFamily="18" charset="0"/>
              </a:rPr>
              <a:t>Stabilita více než 1 měsíc</a:t>
            </a:r>
            <a:endParaRPr lang="cs-CZ" altLang="cs-CZ" sz="3600" dirty="0">
              <a:latin typeface="Times New Roman" panose="02020603050405020304" pitchFamily="18" charset="0"/>
            </a:endParaRPr>
          </a:p>
        </p:txBody>
      </p:sp>
      <p:grpSp>
        <p:nvGrpSpPr>
          <p:cNvPr id="4" name="Skupina 19"/>
          <p:cNvGrpSpPr>
            <a:grpSpLocks/>
          </p:cNvGrpSpPr>
          <p:nvPr/>
        </p:nvGrpSpPr>
        <p:grpSpPr bwMode="auto">
          <a:xfrm>
            <a:off x="107505" y="53974"/>
            <a:ext cx="5328592" cy="1358801"/>
            <a:chOff x="6516689" y="115888"/>
            <a:chExt cx="2482337" cy="700087"/>
          </a:xfrm>
        </p:grpSpPr>
        <p:pic>
          <p:nvPicPr>
            <p:cNvPr id="5" name="Picture 37" descr="LOGO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4"/>
            <a:stretch>
              <a:fillRect/>
            </a:stretch>
          </p:blipFill>
          <p:spPr bwMode="auto">
            <a:xfrm>
              <a:off x="6516689" y="115888"/>
              <a:ext cx="493712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ovéPole 21"/>
            <p:cNvSpPr txBox="1">
              <a:spLocks noChangeArrowheads="1"/>
            </p:cNvSpPr>
            <p:nvPr/>
          </p:nvSpPr>
          <p:spPr bwMode="auto">
            <a:xfrm>
              <a:off x="6888881" y="200302"/>
              <a:ext cx="2110145" cy="6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cs-CZ" sz="1400" dirty="0">
                  <a:solidFill>
                    <a:srgbClr val="EB3143"/>
                  </a:solidFill>
                  <a:latin typeface="Arial Black" pitchFamily="34" charset="0"/>
                  <a:cs typeface="Aharoni" pitchFamily="2" charset="-79"/>
                </a:rPr>
                <a:t>FAR NHL</a:t>
              </a:r>
              <a:endParaRPr lang="en-GB" sz="1400" dirty="0">
                <a:solidFill>
                  <a:srgbClr val="EB3143"/>
                </a:solidFill>
                <a:latin typeface="Arial Black" pitchFamily="34" charset="0"/>
                <a:cs typeface="Aharoni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11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549275"/>
            <a:ext cx="7772400" cy="1143000"/>
          </a:xfrm>
        </p:spPr>
        <p:txBody>
          <a:bodyPr/>
          <a:lstStyle/>
          <a:p>
            <a:r>
              <a:rPr lang="cs-CZ" altLang="cs-CZ" sz="4000" dirty="0" smtClean="0"/>
              <a:t>SPECIÁLNÍ  LABORATOŘ</a:t>
            </a:r>
            <a:endParaRPr lang="cs-CZ" altLang="cs-CZ" sz="4000" dirty="0"/>
          </a:p>
        </p:txBody>
      </p:sp>
      <p:sp>
        <p:nvSpPr>
          <p:cNvPr id="739331" name="Rectangle 3"/>
          <p:cNvSpPr>
            <a:spLocks noChangeArrowheads="1"/>
          </p:cNvSpPr>
          <p:nvPr/>
        </p:nvSpPr>
        <p:spPr bwMode="auto">
          <a:xfrm>
            <a:off x="0" y="5362575"/>
            <a:ext cx="9144000" cy="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CFDC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anchor="ctr">
            <a:spAutoFit/>
          </a:bodyPr>
          <a:lstStyle/>
          <a:p>
            <a:pPr algn="l"/>
            <a:endParaRPr lang="cs-CZ" altLang="cs-CZ" sz="2400">
              <a:solidFill>
                <a:schemeClr val="tx1"/>
              </a:solidFill>
            </a:endParaRPr>
          </a:p>
        </p:txBody>
      </p:sp>
      <p:sp>
        <p:nvSpPr>
          <p:cNvPr id="739332" name="Rectangle 4"/>
          <p:cNvSpPr>
            <a:spLocks noChangeArrowheads="1"/>
          </p:cNvSpPr>
          <p:nvPr/>
        </p:nvSpPr>
        <p:spPr bwMode="auto">
          <a:xfrm>
            <a:off x="323850" y="2947005"/>
            <a:ext cx="8569325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DC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anchor="ctr">
            <a:spAutoFit/>
          </a:bodyPr>
          <a:lstStyle>
            <a:lvl1pPr marL="457200" indent="-457200" algn="l"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14400" indent="-457200" algn="l"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371600" indent="-457200" algn="l"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828800" indent="-457200" algn="l"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286000" indent="-457200" algn="l"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cs-CZ" altLang="cs-CZ" sz="2800" dirty="0" err="1" smtClean="0">
                <a:latin typeface="Times New Roman" panose="02020603050405020304" pitchFamily="18" charset="0"/>
              </a:rPr>
              <a:t>Působky</a:t>
            </a:r>
            <a:r>
              <a:rPr lang="cs-CZ" altLang="cs-CZ" sz="2800" dirty="0" smtClean="0">
                <a:latin typeface="Times New Roman" panose="02020603050405020304" pitchFamily="18" charset="0"/>
              </a:rPr>
              <a:t>: </a:t>
            </a:r>
            <a:r>
              <a:rPr lang="cs-CZ" altLang="cs-CZ" sz="2800" dirty="0">
                <a:latin typeface="Times New Roman" panose="02020603050405020304" pitchFamily="18" charset="0"/>
              </a:rPr>
              <a:t>NT-</a:t>
            </a:r>
            <a:r>
              <a:rPr lang="cs-CZ" altLang="cs-CZ" sz="2800" dirty="0" err="1">
                <a:latin typeface="Times New Roman" panose="02020603050405020304" pitchFamily="18" charset="0"/>
              </a:rPr>
              <a:t>proBNP</a:t>
            </a:r>
            <a:r>
              <a:rPr lang="cs-CZ" altLang="cs-CZ" sz="2800" dirty="0">
                <a:latin typeface="Times New Roman" panose="02020603050405020304" pitchFamily="18" charset="0"/>
              </a:rPr>
              <a:t>, </a:t>
            </a:r>
            <a:r>
              <a:rPr lang="cs-CZ" altLang="cs-CZ" sz="2800" dirty="0" err="1">
                <a:latin typeface="Times New Roman" panose="02020603050405020304" pitchFamily="18" charset="0"/>
              </a:rPr>
              <a:t>copeptin</a:t>
            </a:r>
            <a:r>
              <a:rPr lang="cs-CZ" altLang="cs-CZ" sz="2800" dirty="0">
                <a:latin typeface="Times New Roman" panose="02020603050405020304" pitchFamily="18" charset="0"/>
              </a:rPr>
              <a:t>, MR-</a:t>
            </a:r>
            <a:r>
              <a:rPr lang="cs-CZ" altLang="cs-CZ" sz="2800" dirty="0" err="1">
                <a:latin typeface="Times New Roman" panose="02020603050405020304" pitchFamily="18" charset="0"/>
              </a:rPr>
              <a:t>proADM</a:t>
            </a:r>
            <a:r>
              <a:rPr lang="cs-CZ" altLang="cs-CZ" sz="2800" dirty="0">
                <a:latin typeface="Times New Roman" panose="02020603050405020304" pitchFamily="18" charset="0"/>
              </a:rPr>
              <a:t>, galectin-3, NGAL</a:t>
            </a:r>
          </a:p>
          <a:p>
            <a:endParaRPr lang="cs-CZ" altLang="cs-CZ" sz="2800" dirty="0">
              <a:latin typeface="Times New Roman" panose="02020603050405020304" pitchFamily="18" charset="0"/>
            </a:endParaRPr>
          </a:p>
          <a:p>
            <a:r>
              <a:rPr lang="cs-CZ" altLang="cs-CZ" sz="2800" dirty="0">
                <a:latin typeface="Times New Roman" panose="02020603050405020304" pitchFamily="18" charset="0"/>
              </a:rPr>
              <a:t>2. </a:t>
            </a:r>
            <a:r>
              <a:rPr lang="cs-CZ" altLang="cs-CZ" sz="2800" dirty="0" err="1" smtClean="0">
                <a:latin typeface="Times New Roman" panose="02020603050405020304" pitchFamily="18" charset="0"/>
              </a:rPr>
              <a:t>Marker</a:t>
            </a:r>
            <a:r>
              <a:rPr lang="cs-CZ" altLang="cs-CZ" sz="2800" dirty="0" smtClean="0">
                <a:latin typeface="Times New Roman" panose="02020603050405020304" pitchFamily="18" charset="0"/>
              </a:rPr>
              <a:t> inflamace: </a:t>
            </a:r>
            <a:r>
              <a:rPr lang="cs-CZ" altLang="cs-CZ" sz="2800" dirty="0" err="1" smtClean="0">
                <a:latin typeface="Times New Roman" panose="02020603050405020304" pitchFamily="18" charset="0"/>
              </a:rPr>
              <a:t>pentraxin</a:t>
            </a:r>
            <a:endParaRPr lang="cs-CZ" altLang="cs-CZ" sz="2800" dirty="0">
              <a:latin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</a:endParaRPr>
          </a:p>
          <a:p>
            <a:r>
              <a:rPr lang="cs-CZ" altLang="cs-CZ" sz="2800" dirty="0">
                <a:latin typeface="Times New Roman" panose="02020603050405020304" pitchFamily="18" charset="0"/>
              </a:rPr>
              <a:t>3. </a:t>
            </a:r>
            <a:r>
              <a:rPr lang="cs-CZ" altLang="cs-CZ" sz="2800" dirty="0" err="1" smtClean="0">
                <a:latin typeface="Times New Roman" panose="02020603050405020304" pitchFamily="18" charset="0"/>
              </a:rPr>
              <a:t>Markery</a:t>
            </a:r>
            <a:r>
              <a:rPr lang="cs-CZ" altLang="cs-CZ" sz="2800" dirty="0" smtClean="0">
                <a:latin typeface="Times New Roman" panose="02020603050405020304" pitchFamily="18" charset="0"/>
              </a:rPr>
              <a:t>  oxidativního  stressu</a:t>
            </a:r>
            <a:r>
              <a:rPr lang="cs-CZ" altLang="cs-CZ" sz="2800" smtClean="0">
                <a:latin typeface="Times New Roman" panose="02020603050405020304" pitchFamily="18" charset="0"/>
              </a:rPr>
              <a:t>: sLOX</a:t>
            </a:r>
            <a:r>
              <a:rPr lang="cs-CZ" altLang="cs-CZ" sz="2800" dirty="0" smtClean="0">
                <a:latin typeface="Times New Roman" panose="02020603050405020304" pitchFamily="18" charset="0"/>
              </a:rPr>
              <a:t>, 3-NT </a:t>
            </a:r>
            <a:r>
              <a:rPr lang="cs-CZ" altLang="cs-CZ" sz="4400" dirty="0">
                <a:solidFill>
                  <a:srgbClr val="FFFF00"/>
                </a:solidFill>
              </a:rPr>
              <a:t/>
            </a:r>
            <a:br>
              <a:rPr lang="cs-CZ" altLang="cs-CZ" sz="4400" dirty="0">
                <a:solidFill>
                  <a:srgbClr val="FFFF00"/>
                </a:solidFill>
              </a:rPr>
            </a:br>
            <a:endParaRPr lang="cs-CZ" altLang="cs-CZ" sz="4400" dirty="0">
              <a:solidFill>
                <a:srgbClr val="FFFF00"/>
              </a:solidFill>
            </a:endParaRPr>
          </a:p>
        </p:txBody>
      </p:sp>
      <p:grpSp>
        <p:nvGrpSpPr>
          <p:cNvPr id="5" name="Skupina 19"/>
          <p:cNvGrpSpPr>
            <a:grpSpLocks/>
          </p:cNvGrpSpPr>
          <p:nvPr/>
        </p:nvGrpSpPr>
        <p:grpSpPr bwMode="auto">
          <a:xfrm>
            <a:off x="675975" y="549275"/>
            <a:ext cx="3816424" cy="819151"/>
            <a:chOff x="6516689" y="115888"/>
            <a:chExt cx="2482337" cy="700087"/>
          </a:xfrm>
        </p:grpSpPr>
        <p:pic>
          <p:nvPicPr>
            <p:cNvPr id="6" name="Picture 37" descr="LOGO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4"/>
            <a:stretch>
              <a:fillRect/>
            </a:stretch>
          </p:blipFill>
          <p:spPr bwMode="auto">
            <a:xfrm>
              <a:off x="6516689" y="115888"/>
              <a:ext cx="493712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ovéPole 21"/>
            <p:cNvSpPr txBox="1">
              <a:spLocks noChangeArrowheads="1"/>
            </p:cNvSpPr>
            <p:nvPr/>
          </p:nvSpPr>
          <p:spPr bwMode="auto">
            <a:xfrm>
              <a:off x="6888881" y="200302"/>
              <a:ext cx="2110145" cy="6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cs-CZ" sz="1400" dirty="0">
                  <a:solidFill>
                    <a:srgbClr val="EB3143"/>
                  </a:solidFill>
                  <a:latin typeface="Arial Black" pitchFamily="34" charset="0"/>
                  <a:cs typeface="Aharoni" pitchFamily="2" charset="-79"/>
                </a:rPr>
                <a:t>FAR NHL</a:t>
              </a:r>
              <a:endParaRPr lang="en-GB" sz="1400" dirty="0">
                <a:solidFill>
                  <a:srgbClr val="EB3143"/>
                </a:solidFill>
                <a:latin typeface="Arial Black" pitchFamily="34" charset="0"/>
                <a:cs typeface="Aharoni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642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/>
          <p:cNvGraphicFramePr/>
          <p:nvPr>
            <p:extLst>
              <p:ext uri="{D42A27DB-BD31-4B8C-83A1-F6EECF244321}">
                <p14:modId xmlns:p14="http://schemas.microsoft.com/office/powerpoint/2010/main" val="1616449500"/>
              </p:ext>
            </p:extLst>
          </p:nvPr>
        </p:nvGraphicFramePr>
        <p:xfrm>
          <a:off x="4980756" y="1206501"/>
          <a:ext cx="3983732" cy="2438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" name="Graf 27"/>
          <p:cNvGraphicFramePr/>
          <p:nvPr>
            <p:extLst>
              <p:ext uri="{D42A27DB-BD31-4B8C-83A1-F6EECF244321}">
                <p14:modId xmlns:p14="http://schemas.microsoft.com/office/powerpoint/2010/main" val="2232878842"/>
              </p:ext>
            </p:extLst>
          </p:nvPr>
        </p:nvGraphicFramePr>
        <p:xfrm>
          <a:off x="318772" y="4187505"/>
          <a:ext cx="2399928" cy="1743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Graf 1"/>
          <p:cNvGraphicFramePr/>
          <p:nvPr>
            <p:extLst>
              <p:ext uri="{D42A27DB-BD31-4B8C-83A1-F6EECF244321}">
                <p14:modId xmlns:p14="http://schemas.microsoft.com/office/powerpoint/2010/main" val="2344511346"/>
              </p:ext>
            </p:extLst>
          </p:nvPr>
        </p:nvGraphicFramePr>
        <p:xfrm>
          <a:off x="391047" y="1484784"/>
          <a:ext cx="2399928" cy="1743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09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charset="0"/>
                <a:cs typeface="Arial" charset="0"/>
              </a:rPr>
              <a:t>Základní charakteristika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1098550" y="1042988"/>
            <a:ext cx="1377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i="1" dirty="0" smtClean="0"/>
              <a:t>Pohlaví </a:t>
            </a:r>
            <a:r>
              <a:rPr lang="cs-CZ" altLang="cs-CZ" dirty="0"/>
              <a:t>(%)</a:t>
            </a: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6626225" y="836613"/>
            <a:ext cx="5822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i="1" dirty="0" smtClean="0"/>
              <a:t>Věk</a:t>
            </a:r>
            <a:endParaRPr lang="cs-CZ" altLang="cs-CZ" dirty="0"/>
          </a:p>
        </p:txBody>
      </p:sp>
      <p:sp>
        <p:nvSpPr>
          <p:cNvPr id="4102" name="TextBox 6"/>
          <p:cNvSpPr txBox="1">
            <a:spLocks noChangeArrowheads="1"/>
          </p:cNvSpPr>
          <p:nvPr/>
        </p:nvSpPr>
        <p:spPr bwMode="auto">
          <a:xfrm rot="-5400000">
            <a:off x="3902931" y="2131625"/>
            <a:ext cx="19255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200" dirty="0" err="1" smtClean="0"/>
              <a:t>Proportion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of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patients</a:t>
            </a:r>
            <a:r>
              <a:rPr lang="cs-CZ" altLang="cs-CZ" sz="1200" dirty="0" smtClean="0"/>
              <a:t> (%)</a:t>
            </a:r>
            <a:endParaRPr lang="cs-CZ" altLang="cs-CZ" sz="1200" dirty="0"/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6638925" y="3579813"/>
            <a:ext cx="8851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200" dirty="0" smtClean="0"/>
              <a:t>Věk</a:t>
            </a:r>
            <a:r>
              <a:rPr lang="en-US" altLang="cs-CZ" sz="1200" dirty="0" smtClean="0"/>
              <a:t> (</a:t>
            </a:r>
            <a:r>
              <a:rPr lang="cs-CZ" altLang="cs-CZ" sz="1200" dirty="0" smtClean="0"/>
              <a:t>roky</a:t>
            </a:r>
            <a:r>
              <a:rPr lang="en-US" altLang="cs-CZ" sz="1200" dirty="0" smtClean="0"/>
              <a:t>)</a:t>
            </a:r>
            <a:endParaRPr lang="cs-CZ" altLang="cs-CZ" sz="1200" dirty="0"/>
          </a:p>
        </p:txBody>
      </p:sp>
      <p:sp>
        <p:nvSpPr>
          <p:cNvPr id="12" name="Rectangle 11"/>
          <p:cNvSpPr/>
          <p:nvPr/>
        </p:nvSpPr>
        <p:spPr>
          <a:xfrm>
            <a:off x="2627313" y="1985963"/>
            <a:ext cx="215900" cy="2159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105" name="TextBox 12"/>
          <p:cNvSpPr txBox="1">
            <a:spLocks noChangeArrowheads="1"/>
          </p:cNvSpPr>
          <p:nvPr/>
        </p:nvSpPr>
        <p:spPr bwMode="auto">
          <a:xfrm>
            <a:off x="2947988" y="1955800"/>
            <a:ext cx="5261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200" dirty="0" smtClean="0"/>
              <a:t>Ženy</a:t>
            </a:r>
            <a:endParaRPr lang="cs-CZ" altLang="cs-CZ" sz="1200" dirty="0"/>
          </a:p>
        </p:txBody>
      </p:sp>
      <p:sp>
        <p:nvSpPr>
          <p:cNvPr id="14" name="Rectangle 13"/>
          <p:cNvSpPr/>
          <p:nvPr/>
        </p:nvSpPr>
        <p:spPr>
          <a:xfrm>
            <a:off x="2627313" y="1658938"/>
            <a:ext cx="215900" cy="2159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107" name="TextBox 14"/>
          <p:cNvSpPr txBox="1">
            <a:spLocks noChangeArrowheads="1"/>
          </p:cNvSpPr>
          <p:nvPr/>
        </p:nvSpPr>
        <p:spPr bwMode="auto">
          <a:xfrm>
            <a:off x="2947988" y="1628775"/>
            <a:ext cx="5084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200" dirty="0" smtClean="0"/>
              <a:t>Muži</a:t>
            </a:r>
            <a:endParaRPr lang="cs-CZ" altLang="cs-CZ" sz="1200" dirty="0"/>
          </a:p>
        </p:txBody>
      </p:sp>
      <p:sp>
        <p:nvSpPr>
          <p:cNvPr id="4108" name="TextovéPole 2"/>
          <p:cNvSpPr txBox="1">
            <a:spLocks noChangeArrowheads="1"/>
          </p:cNvSpPr>
          <p:nvPr/>
        </p:nvSpPr>
        <p:spPr bwMode="auto">
          <a:xfrm>
            <a:off x="5888038" y="5589588"/>
            <a:ext cx="29321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cs-CZ" altLang="cs-CZ" sz="1000" i="1" dirty="0"/>
              <a:t>*P-</a:t>
            </a:r>
            <a:r>
              <a:rPr lang="cs-CZ" altLang="cs-CZ" sz="1000" i="1" dirty="0" err="1"/>
              <a:t>value</a:t>
            </a:r>
            <a:r>
              <a:rPr lang="cs-CZ" altLang="cs-CZ" sz="1000" i="1" dirty="0"/>
              <a:t> </a:t>
            </a:r>
            <a:r>
              <a:rPr lang="cs-CZ" altLang="cs-CZ" sz="1000" i="1" dirty="0" err="1"/>
              <a:t>of</a:t>
            </a:r>
            <a:r>
              <a:rPr lang="cs-CZ" altLang="cs-CZ" sz="1000" i="1" dirty="0"/>
              <a:t> </a:t>
            </a:r>
            <a:r>
              <a:rPr lang="cs-CZ" altLang="cs-CZ" sz="1000" i="1" dirty="0" smtClean="0"/>
              <a:t>Mann-</a:t>
            </a:r>
            <a:r>
              <a:rPr lang="cs-CZ" altLang="cs-CZ" sz="1000" i="1" dirty="0" err="1" smtClean="0"/>
              <a:t>Whitney</a:t>
            </a:r>
            <a:r>
              <a:rPr lang="cs-CZ" altLang="cs-CZ" sz="1000" i="1" dirty="0" smtClean="0"/>
              <a:t> U </a:t>
            </a:r>
            <a:r>
              <a:rPr lang="cs-CZ" altLang="cs-CZ" sz="1000" i="1" dirty="0"/>
              <a:t>test</a:t>
            </a:r>
          </a:p>
        </p:txBody>
      </p:sp>
      <p:graphicFrame>
        <p:nvGraphicFramePr>
          <p:cNvPr id="20" name="Tabulk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717069"/>
              </p:ext>
            </p:extLst>
          </p:nvPr>
        </p:nvGraphicFramePr>
        <p:xfrm>
          <a:off x="5292725" y="4149725"/>
          <a:ext cx="3527426" cy="14355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2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2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7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2553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Věk</a:t>
                      </a:r>
                      <a:endParaRPr lang="cs-CZ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19" marR="9519" marT="95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17" marR="9517" marT="95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L="9517" marR="9517" marT="95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Median</a:t>
                      </a:r>
                      <a:r>
                        <a:rPr lang="cs-CZ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cs-CZ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cs-CZ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cs-CZ" sz="10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5th-95th percentile)</a:t>
                      </a:r>
                    </a:p>
                  </a:txBody>
                  <a:tcPr marL="9517" marR="9517" marT="95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70000"/>
                        </a:lnSpc>
                      </a:pPr>
                      <a:r>
                        <a:rPr lang="cs-CZ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Mean</a:t>
                      </a:r>
                      <a:r>
                        <a:rPr lang="cs-CZ" sz="10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± SD</a:t>
                      </a:r>
                      <a:endParaRPr lang="cs-CZ" sz="10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17" marR="9517" marT="95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P*</a:t>
                      </a:r>
                      <a:endParaRPr lang="cs-CZ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17" marR="9517" marT="95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182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Muži</a:t>
                      </a:r>
                      <a:endParaRPr lang="cs-CZ" sz="10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19" marR="9519" marT="95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cs-CZ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2" marR="9522" marT="95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889</a:t>
                      </a:r>
                    </a:p>
                  </a:txBody>
                  <a:tcPr marL="9522" marR="9522" marT="952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65.0</a:t>
                      </a:r>
                      <a:b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(39.0; 81.0)</a:t>
                      </a:r>
                    </a:p>
                  </a:txBody>
                  <a:tcPr marL="9522" marR="9522" marT="952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± </a:t>
                      </a: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2" marR="9522" marT="952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0,001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2" marR="9522" marT="95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182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Ženy</a:t>
                      </a:r>
                      <a:endParaRPr lang="cs-CZ" sz="10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19" marR="9519" marT="95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cs-CZ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2" marR="9522" marT="95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211</a:t>
                      </a:r>
                    </a:p>
                  </a:txBody>
                  <a:tcPr marL="9522" marR="9522" marT="952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68.0</a:t>
                      </a:r>
                      <a:b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(41.0; 86.0)</a:t>
                      </a:r>
                    </a:p>
                  </a:txBody>
                  <a:tcPr marL="9522" marR="9522" marT="952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 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± </a:t>
                      </a: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2" marR="9522" marT="952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182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Celkem</a:t>
                      </a:r>
                      <a:endParaRPr lang="cs-CZ" sz="10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19" marR="9519" marT="95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cs-CZ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2" marR="9522" marT="95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1100</a:t>
                      </a:r>
                    </a:p>
                  </a:txBody>
                  <a:tcPr marL="9522" marR="9522" marT="952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65.0</a:t>
                      </a:r>
                      <a:b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(39.5; 82.0)</a:t>
                      </a:r>
                    </a:p>
                  </a:txBody>
                  <a:tcPr marL="9522" marR="9522" marT="952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 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± </a:t>
                      </a: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2" marR="9522" marT="952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2" marR="9522" marT="95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37" name="TextBox 3"/>
          <p:cNvSpPr txBox="1">
            <a:spLocks noChangeArrowheads="1"/>
          </p:cNvSpPr>
          <p:nvPr/>
        </p:nvSpPr>
        <p:spPr bwMode="auto">
          <a:xfrm>
            <a:off x="955675" y="3713163"/>
            <a:ext cx="1239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i="1"/>
              <a:t>NYHA </a:t>
            </a:r>
            <a:r>
              <a:rPr lang="cs-CZ" altLang="cs-CZ"/>
              <a:t>(%)</a:t>
            </a:r>
          </a:p>
        </p:txBody>
      </p:sp>
      <p:sp>
        <p:nvSpPr>
          <p:cNvPr id="27" name="Rectangle 11"/>
          <p:cNvSpPr/>
          <p:nvPr/>
        </p:nvSpPr>
        <p:spPr>
          <a:xfrm>
            <a:off x="2662238" y="4649788"/>
            <a:ext cx="215900" cy="2159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1" name="Rectangle 13"/>
          <p:cNvSpPr/>
          <p:nvPr/>
        </p:nvSpPr>
        <p:spPr>
          <a:xfrm>
            <a:off x="2660650" y="4194175"/>
            <a:ext cx="215900" cy="215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5" name="Rectangle 11"/>
          <p:cNvSpPr/>
          <p:nvPr/>
        </p:nvSpPr>
        <p:spPr>
          <a:xfrm>
            <a:off x="2660650" y="5567363"/>
            <a:ext cx="215900" cy="2159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7" name="Rectangle 13"/>
          <p:cNvSpPr/>
          <p:nvPr/>
        </p:nvSpPr>
        <p:spPr>
          <a:xfrm>
            <a:off x="2662238" y="5121275"/>
            <a:ext cx="2159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143" name="TextovéPole 2"/>
          <p:cNvSpPr txBox="1">
            <a:spLocks noChangeArrowheads="1"/>
          </p:cNvSpPr>
          <p:nvPr/>
        </p:nvSpPr>
        <p:spPr bwMode="auto">
          <a:xfrm>
            <a:off x="7331889" y="476087"/>
            <a:ext cx="12842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sz="1400" dirty="0"/>
              <a:t>N = 1100</a:t>
            </a:r>
            <a:endParaRPr lang="en-GB" sz="14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383102"/>
              </p:ext>
            </p:extLst>
          </p:nvPr>
        </p:nvGraphicFramePr>
        <p:xfrm>
          <a:off x="2995613" y="4076700"/>
          <a:ext cx="1936750" cy="1816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025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 - 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lang="cs-CZ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bez limitace fyzické 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</a:t>
                      </a:r>
                      <a:r>
                        <a:rPr lang="cs-CZ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</a:t>
                      </a:r>
                      <a:r>
                        <a:rPr lang="en-US" sz="12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tivity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= 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norm</a:t>
                      </a:r>
                      <a:r>
                        <a:rPr lang="cs-CZ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á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</a:t>
                      </a:r>
                      <a:r>
                        <a:rPr lang="cs-CZ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ní 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</a:t>
                      </a:r>
                      <a:r>
                        <a:rPr lang="cs-CZ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v)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30" marR="9530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II - 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lang="cs-CZ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lehká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limita</a:t>
                      </a:r>
                      <a:r>
                        <a:rPr lang="cs-CZ" sz="12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</a:t>
                      </a:r>
                      <a:r>
                        <a:rPr lang="cs-CZ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při běžné fyzické aktivitě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30" marR="9530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III - 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lang="cs-CZ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výrazná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limita</a:t>
                      </a:r>
                      <a:r>
                        <a:rPr lang="cs-CZ" sz="12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</a:t>
                      </a:r>
                      <a:r>
                        <a:rPr lang="cs-CZ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při běžné fyzické aktivitě)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30" marR="9530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IV - 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lang="cs-CZ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</a:t>
                      </a:r>
                      <a:r>
                        <a:rPr lang="en-US" sz="12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ymptom</a:t>
                      </a:r>
                      <a:r>
                        <a:rPr lang="cs-CZ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y v klidu nebo při 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minim</a:t>
                      </a:r>
                      <a:r>
                        <a:rPr lang="cs-CZ" sz="12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ální</a:t>
                      </a:r>
                      <a:r>
                        <a:rPr lang="cs-CZ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cs-CZ" sz="12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ak</a:t>
                      </a:r>
                      <a:r>
                        <a:rPr lang="en-US" sz="12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tivit</a:t>
                      </a:r>
                      <a:r>
                        <a:rPr lang="cs-CZ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ě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30" marR="9530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4" name="Skupina 19"/>
          <p:cNvGrpSpPr>
            <a:grpSpLocks/>
          </p:cNvGrpSpPr>
          <p:nvPr/>
        </p:nvGrpSpPr>
        <p:grpSpPr bwMode="auto">
          <a:xfrm>
            <a:off x="7208436" y="146578"/>
            <a:ext cx="1241425" cy="350838"/>
            <a:chOff x="6516689" y="115888"/>
            <a:chExt cx="2482337" cy="700087"/>
          </a:xfrm>
        </p:grpSpPr>
        <p:pic>
          <p:nvPicPr>
            <p:cNvPr id="25" name="Picture 37" descr="LOGO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4"/>
            <a:stretch>
              <a:fillRect/>
            </a:stretch>
          </p:blipFill>
          <p:spPr bwMode="auto">
            <a:xfrm>
              <a:off x="6516689" y="115888"/>
              <a:ext cx="493712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ovéPole 21"/>
            <p:cNvSpPr txBox="1">
              <a:spLocks noChangeArrowheads="1"/>
            </p:cNvSpPr>
            <p:nvPr/>
          </p:nvSpPr>
          <p:spPr bwMode="auto">
            <a:xfrm>
              <a:off x="6888881" y="200302"/>
              <a:ext cx="2110145" cy="6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cs-CZ" sz="1400" dirty="0">
                  <a:solidFill>
                    <a:srgbClr val="EB3143"/>
                  </a:solidFill>
                  <a:latin typeface="Arial Black" pitchFamily="34" charset="0"/>
                  <a:cs typeface="Aharoni" pitchFamily="2" charset="-79"/>
                </a:rPr>
                <a:t>FAR NHL</a:t>
              </a:r>
              <a:endParaRPr lang="en-GB" sz="1400" dirty="0">
                <a:solidFill>
                  <a:srgbClr val="EB3143"/>
                </a:solidFill>
                <a:latin typeface="Arial Black" pitchFamily="34" charset="0"/>
                <a:cs typeface="Aharoni" pitchFamily="2" charset="-79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>
          <a:xfrm>
            <a:off x="603956" y="612423"/>
            <a:ext cx="7315200" cy="499533"/>
          </a:xfrm>
        </p:spPr>
        <p:txBody>
          <a:bodyPr/>
          <a:lstStyle/>
          <a:p>
            <a:r>
              <a:rPr lang="cs-CZ" altLang="cs-CZ" sz="2133" dirty="0" smtClean="0"/>
              <a:t>Doba od diagnózy</a:t>
            </a:r>
            <a:r>
              <a:rPr lang="en-GB" altLang="cs-CZ" sz="2133" dirty="0" smtClean="0"/>
              <a:t> </a:t>
            </a:r>
            <a:r>
              <a:rPr lang="cs-CZ" altLang="cs-CZ" sz="2133" dirty="0"/>
              <a:t>&amp;</a:t>
            </a:r>
            <a:r>
              <a:rPr lang="en-GB" altLang="cs-CZ" sz="2133" dirty="0"/>
              <a:t> </a:t>
            </a:r>
            <a:r>
              <a:rPr lang="en-GB" altLang="cs-CZ" sz="2133" dirty="0" err="1" smtClean="0"/>
              <a:t>etiolog</a:t>
            </a:r>
            <a:r>
              <a:rPr lang="cs-CZ" altLang="cs-CZ" sz="2133" dirty="0" err="1" smtClean="0"/>
              <a:t>ie</a:t>
            </a:r>
            <a:r>
              <a:rPr lang="en-GB" altLang="cs-CZ" sz="2133" dirty="0" smtClean="0"/>
              <a:t> chronic</a:t>
            </a:r>
            <a:r>
              <a:rPr lang="cs-CZ" altLang="cs-CZ" sz="2133" dirty="0" err="1" smtClean="0"/>
              <a:t>kého</a:t>
            </a:r>
            <a:r>
              <a:rPr lang="cs-CZ" altLang="cs-CZ" sz="2133" dirty="0" smtClean="0"/>
              <a:t> srdečního selhání</a:t>
            </a:r>
            <a:endParaRPr lang="en-GB" altLang="cs-CZ" sz="2133" dirty="0"/>
          </a:p>
        </p:txBody>
      </p:sp>
      <p:sp>
        <p:nvSpPr>
          <p:cNvPr id="39939" name="TextovéPole 2"/>
          <p:cNvSpPr txBox="1">
            <a:spLocks noChangeArrowheads="1"/>
          </p:cNvSpPr>
          <p:nvPr/>
        </p:nvSpPr>
        <p:spPr bwMode="auto">
          <a:xfrm>
            <a:off x="7516990" y="677333"/>
            <a:ext cx="1141588" cy="28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244">
                <a:latin typeface="Arial" panose="020B0604020202020204" pitchFamily="34" charset="0"/>
                <a:cs typeface="Arial" panose="020B0604020202020204" pitchFamily="34" charset="0"/>
              </a:rPr>
              <a:t>N = 1100</a:t>
            </a:r>
            <a:endParaRPr lang="en-GB" altLang="cs-CZ" sz="124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940" name="Skupina 38"/>
          <p:cNvGrpSpPr>
            <a:grpSpLocks/>
          </p:cNvGrpSpPr>
          <p:nvPr/>
        </p:nvGrpSpPr>
        <p:grpSpPr bwMode="auto">
          <a:xfrm>
            <a:off x="7478888" y="428978"/>
            <a:ext cx="1328532" cy="311856"/>
            <a:chOff x="6516689" y="115888"/>
            <a:chExt cx="2988580" cy="700087"/>
          </a:xfrm>
        </p:grpSpPr>
        <p:pic>
          <p:nvPicPr>
            <p:cNvPr id="39998" name="Picture 37" descr="LOGO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4"/>
            <a:stretch>
              <a:fillRect/>
            </a:stretch>
          </p:blipFill>
          <p:spPr bwMode="auto">
            <a:xfrm>
              <a:off x="6516689" y="115888"/>
              <a:ext cx="493712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99" name="TextovéPole 40"/>
            <p:cNvSpPr txBox="1">
              <a:spLocks noChangeArrowheads="1"/>
            </p:cNvSpPr>
            <p:nvPr/>
          </p:nvSpPr>
          <p:spPr bwMode="auto">
            <a:xfrm>
              <a:off x="7030935" y="147384"/>
              <a:ext cx="2474334" cy="637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244" dirty="0" smtClean="0">
                  <a:solidFill>
                    <a:srgbClr val="EB3143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FAR NHL</a:t>
              </a:r>
              <a:endParaRPr lang="en-GB" altLang="cs-CZ" sz="1244" dirty="0">
                <a:solidFill>
                  <a:srgbClr val="EB3143"/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graphicFrame>
        <p:nvGraphicFramePr>
          <p:cNvPr id="39941" name="Object 57"/>
          <p:cNvGraphicFramePr>
            <a:graphicFrameLocks noGrp="1" noChangeAspect="1"/>
          </p:cNvGraphicFramePr>
          <p:nvPr/>
        </p:nvGraphicFramePr>
        <p:xfrm>
          <a:off x="1114778" y="2572456"/>
          <a:ext cx="2267656" cy="1779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5" name="Graf" r:id="rId4" imgW="2543302" imgH="2000208" progId="MSGraph.Chart.8">
                  <p:embed followColorScheme="full"/>
                </p:oleObj>
              </mc:Choice>
              <mc:Fallback>
                <p:oleObj name="Graf" r:id="rId4" imgW="2543302" imgH="2000208" progId="MSGraph.Chart.8">
                  <p:embed followColorScheme="full"/>
                  <p:pic>
                    <p:nvPicPr>
                      <p:cNvPr id="39941" name="Object 5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778" y="2572456"/>
                        <a:ext cx="2267656" cy="17794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140"/>
          <p:cNvGraphicFramePr>
            <a:graphicFrameLocks noChangeAspect="1"/>
          </p:cNvGraphicFramePr>
          <p:nvPr/>
        </p:nvGraphicFramePr>
        <p:xfrm>
          <a:off x="5530145" y="1952978"/>
          <a:ext cx="2269067" cy="2329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6" name="Graf" r:id="rId6" imgW="2695512" imgH="2771678" progId="MSGraph.Chart.8">
                  <p:embed followColorScheme="full"/>
                </p:oleObj>
              </mc:Choice>
              <mc:Fallback>
                <p:oleObj name="Graf" r:id="rId6" imgW="2695512" imgH="2771678" progId="MSGraph.Chart.8">
                  <p:embed followColorScheme="full"/>
                  <p:pic>
                    <p:nvPicPr>
                      <p:cNvPr id="39942" name="Object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145" y="1952978"/>
                        <a:ext cx="2269067" cy="2329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491986"/>
              </p:ext>
            </p:extLst>
          </p:nvPr>
        </p:nvGraphicFramePr>
        <p:xfrm>
          <a:off x="3867856" y="2384778"/>
          <a:ext cx="4735690" cy="1823156"/>
        </p:xfrm>
        <a:graphic>
          <a:graphicData uri="http://schemas.openxmlformats.org/drawingml/2006/table">
            <a:tbl>
              <a:tblPr/>
              <a:tblGrid>
                <a:gridCol w="1791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8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5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578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ICHS</a:t>
                      </a:r>
                      <a:endParaRPr lang="en-GB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960" marR="60960" marT="0" marB="0" anchor="ctr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960" marR="60960" marT="0" marB="0" anchor="ctr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 = 0,011</a:t>
                      </a:r>
                    </a:p>
                  </a:txBody>
                  <a:tcPr marL="81280" marR="81280" marT="40640" marB="40640" anchor="ctr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78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DKMP</a:t>
                      </a:r>
                      <a:endParaRPr lang="en-GB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960" marR="60960" marT="0" marB="0" anchor="ctr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960" marR="60960" marT="0" marB="0" anchor="ctr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 = 0,999</a:t>
                      </a:r>
                    </a:p>
                  </a:txBody>
                  <a:tcPr marL="81280" marR="81280" marT="40640" marB="40640" anchor="ctr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78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HKMP</a:t>
                      </a:r>
                      <a:endParaRPr lang="en-GB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960" marR="60960" marT="0" marB="0" anchor="ctr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960" marR="60960" marT="0" marB="0" anchor="ctr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 = 0,999</a:t>
                      </a:r>
                    </a:p>
                  </a:txBody>
                  <a:tcPr marL="81280" marR="81280" marT="40640" marB="40640" anchor="ctr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78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</a:t>
                      </a:r>
                      <a:r>
                        <a:rPr lang="cs-CZ" sz="110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statní</a:t>
                      </a:r>
                      <a:endParaRPr lang="en-GB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960" marR="60960" marT="0" marB="0" anchor="ctr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960" marR="60960" marT="0" marB="0" anchor="ctr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 = 0,008</a:t>
                      </a:r>
                    </a:p>
                  </a:txBody>
                  <a:tcPr marL="81280" marR="81280" marT="40640" marB="40640" anchor="ctr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961" name="Text Box 25"/>
          <p:cNvSpPr txBox="1">
            <a:spLocks noChangeArrowheads="1"/>
          </p:cNvSpPr>
          <p:nvPr/>
        </p:nvSpPr>
        <p:spPr bwMode="auto">
          <a:xfrm>
            <a:off x="6118578" y="4995334"/>
            <a:ext cx="1461911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067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altLang="cs-CZ" sz="106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uži</a:t>
            </a:r>
            <a:endParaRPr lang="en-US" altLang="cs-CZ" sz="10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cs-CZ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 889</a:t>
            </a:r>
            <a:r>
              <a:rPr lang="en-US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sz="1067" dirty="0" smtClean="0">
                <a:latin typeface="Arial" panose="020B0604020202020204" pitchFamily="34" charset="0"/>
                <a:cs typeface="Arial" panose="020B0604020202020204" pitchFamily="34" charset="0"/>
              </a:rPr>
              <a:t>80,8</a:t>
            </a:r>
            <a:r>
              <a:rPr lang="cs-CZ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en-US" altLang="cs-CZ" sz="10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62" name="Text Box 26"/>
          <p:cNvSpPr txBox="1">
            <a:spLocks noChangeArrowheads="1"/>
          </p:cNvSpPr>
          <p:nvPr/>
        </p:nvSpPr>
        <p:spPr bwMode="auto">
          <a:xfrm>
            <a:off x="6118578" y="4603045"/>
            <a:ext cx="1268589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67" dirty="0" smtClean="0">
                <a:latin typeface="Arial" panose="020B0604020202020204" pitchFamily="34" charset="0"/>
                <a:cs typeface="Arial" panose="020B0604020202020204" pitchFamily="34" charset="0"/>
              </a:rPr>
              <a:t>Ženy</a:t>
            </a:r>
            <a:endParaRPr lang="en-US" altLang="cs-CZ" sz="10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cs-CZ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 211</a:t>
            </a:r>
            <a:r>
              <a:rPr lang="en-US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sz="1067" dirty="0" smtClean="0">
                <a:latin typeface="Arial" panose="020B0604020202020204" pitchFamily="34" charset="0"/>
                <a:cs typeface="Arial" panose="020B0604020202020204" pitchFamily="34" charset="0"/>
              </a:rPr>
              <a:t>19,2</a:t>
            </a:r>
            <a:r>
              <a:rPr lang="cs-CZ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en-US" altLang="cs-CZ" sz="10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63" name="Rectangle 9"/>
          <p:cNvSpPr>
            <a:spLocks noChangeArrowheads="1"/>
          </p:cNvSpPr>
          <p:nvPr/>
        </p:nvSpPr>
        <p:spPr bwMode="auto">
          <a:xfrm>
            <a:off x="5843412" y="4710289"/>
            <a:ext cx="256822" cy="191911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64" name="Rectangle 10"/>
          <p:cNvSpPr>
            <a:spLocks noChangeArrowheads="1"/>
          </p:cNvSpPr>
          <p:nvPr/>
        </p:nvSpPr>
        <p:spPr bwMode="auto">
          <a:xfrm>
            <a:off x="5843412" y="5091289"/>
            <a:ext cx="256822" cy="191911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65" name="TextovéPole 36"/>
          <p:cNvSpPr txBox="1">
            <a:spLocks noChangeArrowheads="1"/>
          </p:cNvSpPr>
          <p:nvPr/>
        </p:nvSpPr>
        <p:spPr bwMode="auto">
          <a:xfrm>
            <a:off x="5659967" y="1773768"/>
            <a:ext cx="2047522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0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endParaRPr lang="en-GB" altLang="cs-CZ" sz="1067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9966" name="Object 57"/>
          <p:cNvGraphicFramePr>
            <a:graphicFrameLocks noGrp="1" noChangeAspect="1"/>
          </p:cNvGraphicFramePr>
          <p:nvPr/>
        </p:nvGraphicFramePr>
        <p:xfrm>
          <a:off x="1114778" y="2572456"/>
          <a:ext cx="2267656" cy="1779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7" name="Graf" r:id="rId8" imgW="2543302" imgH="2000208" progId="MSGraph.Chart.8">
                  <p:embed followColorScheme="full"/>
                </p:oleObj>
              </mc:Choice>
              <mc:Fallback>
                <p:oleObj name="Graf" r:id="rId8" imgW="2543302" imgH="2000208" progId="MSGraph.Chart.8">
                  <p:embed followColorScheme="full"/>
                  <p:pic>
                    <p:nvPicPr>
                      <p:cNvPr id="39966" name="Object 5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778" y="2572456"/>
                        <a:ext cx="2267656" cy="17794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67" name="Text Box 42"/>
          <p:cNvSpPr txBox="1">
            <a:spLocks noChangeArrowheads="1"/>
          </p:cNvSpPr>
          <p:nvPr/>
        </p:nvSpPr>
        <p:spPr bwMode="auto">
          <a:xfrm>
            <a:off x="1974145" y="2562578"/>
            <a:ext cx="832556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067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sk-SK" altLang="cs-CZ" sz="1067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cs-CZ" sz="1067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  <a:r>
              <a:rPr lang="cs-CZ" altLang="cs-CZ" sz="1067">
                <a:latin typeface="Arial" panose="020B0604020202020204" pitchFamily="34" charset="0"/>
                <a:cs typeface="Arial" panose="020B0604020202020204" pitchFamily="34" charset="0"/>
              </a:rPr>
              <a:t>077</a:t>
            </a:r>
            <a:endParaRPr lang="en-US" altLang="cs-CZ" sz="10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68" name="Text Box 58"/>
          <p:cNvSpPr txBox="1">
            <a:spLocks noChangeArrowheads="1"/>
          </p:cNvSpPr>
          <p:nvPr/>
        </p:nvSpPr>
        <p:spPr bwMode="auto">
          <a:xfrm rot="16200000">
            <a:off x="125589" y="3185521"/>
            <a:ext cx="1868311" cy="19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cs-CZ" altLang="cs-CZ" sz="1067">
                <a:latin typeface="Arial" panose="020B0604020202020204" pitchFamily="34" charset="0"/>
                <a:cs typeface="Arial" panose="020B0604020202020204" pitchFamily="34" charset="0"/>
              </a:rPr>
              <a:t>Time since diagnosis (yrs)</a:t>
            </a:r>
            <a:endParaRPr lang="en-US" altLang="cs-CZ" sz="10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69" name="Text Box 41"/>
          <p:cNvSpPr txBox="1">
            <a:spLocks noChangeArrowheads="1"/>
          </p:cNvSpPr>
          <p:nvPr/>
        </p:nvSpPr>
        <p:spPr bwMode="auto">
          <a:xfrm>
            <a:off x="1976968" y="1933222"/>
            <a:ext cx="80433" cy="80434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cs-CZ" sz="88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70" name="Text Box 42"/>
          <p:cNvSpPr txBox="1">
            <a:spLocks noChangeArrowheads="1"/>
          </p:cNvSpPr>
          <p:nvPr/>
        </p:nvSpPr>
        <p:spPr bwMode="auto">
          <a:xfrm>
            <a:off x="2166056" y="1851378"/>
            <a:ext cx="704144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067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cs-CZ" altLang="cs-CZ" sz="1067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cs-CZ" sz="1067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altLang="cs-CZ" sz="1067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altLang="cs-CZ" sz="10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971" name="Group 43"/>
          <p:cNvGrpSpPr>
            <a:grpSpLocks/>
          </p:cNvGrpSpPr>
          <p:nvPr/>
        </p:nvGrpSpPr>
        <p:grpSpPr bwMode="auto">
          <a:xfrm rot="5400000" flipH="1">
            <a:off x="1944512" y="2192867"/>
            <a:ext cx="132644" cy="200378"/>
            <a:chOff x="5329" y="845"/>
            <a:chExt cx="92" cy="181"/>
          </a:xfrm>
        </p:grpSpPr>
        <p:sp>
          <p:nvSpPr>
            <p:cNvPr id="39993" name="Line 44"/>
            <p:cNvSpPr>
              <a:spLocks noChangeShapeType="1"/>
            </p:cNvSpPr>
            <p:nvPr/>
          </p:nvSpPr>
          <p:spPr bwMode="auto">
            <a:xfrm>
              <a:off x="5375" y="845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94" name="Line 45"/>
            <p:cNvSpPr>
              <a:spLocks noChangeShapeType="1"/>
            </p:cNvSpPr>
            <p:nvPr/>
          </p:nvSpPr>
          <p:spPr bwMode="auto">
            <a:xfrm>
              <a:off x="5329" y="845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95" name="Line 46"/>
            <p:cNvSpPr>
              <a:spLocks noChangeShapeType="1"/>
            </p:cNvSpPr>
            <p:nvPr/>
          </p:nvSpPr>
          <p:spPr bwMode="auto">
            <a:xfrm>
              <a:off x="5374" y="1026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96" name="Line 47"/>
            <p:cNvSpPr>
              <a:spLocks noChangeShapeType="1"/>
            </p:cNvSpPr>
            <p:nvPr/>
          </p:nvSpPr>
          <p:spPr bwMode="auto">
            <a:xfrm>
              <a:off x="5375" y="845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97" name="Line 48"/>
            <p:cNvSpPr>
              <a:spLocks noChangeShapeType="1"/>
            </p:cNvSpPr>
            <p:nvPr/>
          </p:nvSpPr>
          <p:spPr bwMode="auto">
            <a:xfrm>
              <a:off x="5329" y="1026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9972" name="Text Box 49"/>
          <p:cNvSpPr txBox="1">
            <a:spLocks noChangeArrowheads="1"/>
          </p:cNvSpPr>
          <p:nvPr/>
        </p:nvSpPr>
        <p:spPr bwMode="auto">
          <a:xfrm>
            <a:off x="2229556" y="2171701"/>
            <a:ext cx="832556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067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altLang="cs-CZ" sz="10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cs-CZ" sz="1067">
                <a:latin typeface="Arial" panose="020B0604020202020204" pitchFamily="34" charset="0"/>
                <a:cs typeface="Arial" panose="020B0604020202020204" pitchFamily="34" charset="0"/>
              </a:rPr>
              <a:t>95%</a:t>
            </a:r>
          </a:p>
        </p:txBody>
      </p:sp>
      <p:graphicFrame>
        <p:nvGraphicFramePr>
          <p:cNvPr id="73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383372"/>
              </p:ext>
            </p:extLst>
          </p:nvPr>
        </p:nvGraphicFramePr>
        <p:xfrm>
          <a:off x="795867" y="4223456"/>
          <a:ext cx="2496256" cy="1401850"/>
        </p:xfrm>
        <a:graphic>
          <a:graphicData uri="http://schemas.openxmlformats.org/drawingml/2006/table">
            <a:tbl>
              <a:tblPr/>
              <a:tblGrid>
                <a:gridCol w="896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6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354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Doba od diagnózy v letech</a:t>
                      </a:r>
                    </a:p>
                  </a:txBody>
                  <a:tcPr marL="81279" marR="81279" marT="40617" marB="40617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7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279" marR="81279" marT="40617" marB="40617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Ženy</a:t>
                      </a:r>
                    </a:p>
                  </a:txBody>
                  <a:tcPr marL="81279" marR="81279" marT="40617" marB="406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kumimoji="0" lang="cs-CZ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uži</a:t>
                      </a:r>
                      <a:endParaRPr kumimoji="0" lang="cs-CZ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279" marR="81279" marT="40617" marB="4061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7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Průměr</a:t>
                      </a:r>
                    </a:p>
                  </a:txBody>
                  <a:tcPr marL="81279" marR="81279" marT="40617" marB="4061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2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7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Medi</a:t>
                      </a: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á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279" marR="81279" marT="40617" marB="4061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2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7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cs-CZ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95%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279" marR="81279" marT="40617" marB="4061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3-13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4-15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2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989" name="Text Box 6"/>
          <p:cNvSpPr txBox="1">
            <a:spLocks noChangeArrowheads="1"/>
          </p:cNvSpPr>
          <p:nvPr/>
        </p:nvSpPr>
        <p:spPr bwMode="auto">
          <a:xfrm>
            <a:off x="611560" y="1333500"/>
            <a:ext cx="29449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75000"/>
              <a:buFont typeface="Wingdings" panose="05000000000000000000" pitchFamily="2" charset="2"/>
              <a:buChar char="v"/>
            </a:pPr>
            <a:r>
              <a:rPr lang="en-US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Doba od diagnózy </a:t>
            </a: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90" name="Text Box 7"/>
          <p:cNvSpPr txBox="1">
            <a:spLocks noChangeArrowheads="1"/>
          </p:cNvSpPr>
          <p:nvPr/>
        </p:nvSpPr>
        <p:spPr bwMode="auto">
          <a:xfrm>
            <a:off x="3802945" y="1333500"/>
            <a:ext cx="40978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75000"/>
              <a:buFont typeface="Wingdings" panose="05000000000000000000" pitchFamily="2" charset="2"/>
              <a:buChar char="v"/>
            </a:pPr>
            <a:r>
              <a:rPr lang="en-US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Etiologie chronického srdečního selhání</a:t>
            </a:r>
            <a:r>
              <a:rPr lang="cs-CZ" altLang="cs-CZ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cs-CZ" altLang="cs-CZ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92" name="TextovéPole 2"/>
          <p:cNvSpPr txBox="1">
            <a:spLocks noChangeArrowheads="1"/>
          </p:cNvSpPr>
          <p:nvPr/>
        </p:nvSpPr>
        <p:spPr bwMode="auto">
          <a:xfrm>
            <a:off x="5870223" y="4234745"/>
            <a:ext cx="2606323" cy="22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889" i="1">
                <a:latin typeface="Arial" panose="020B0604020202020204" pitchFamily="34" charset="0"/>
                <a:cs typeface="Arial" panose="020B0604020202020204" pitchFamily="34" charset="0"/>
              </a:rPr>
              <a:t>*p-value of Fisher‘s exact test</a:t>
            </a:r>
          </a:p>
        </p:txBody>
      </p:sp>
    </p:spTree>
    <p:extLst>
      <p:ext uri="{BB962C8B-B14F-4D97-AF65-F5344CB8AC3E}">
        <p14:creationId xmlns:p14="http://schemas.microsoft.com/office/powerpoint/2010/main" val="13425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>
          <a:xfrm>
            <a:off x="914400" y="612423"/>
            <a:ext cx="7315200" cy="499533"/>
          </a:xfrm>
        </p:spPr>
        <p:txBody>
          <a:bodyPr/>
          <a:lstStyle/>
          <a:p>
            <a:r>
              <a:rPr lang="cs-CZ" altLang="cs-CZ" dirty="0" smtClean="0"/>
              <a:t>Anamnéza</a:t>
            </a:r>
            <a:endParaRPr lang="en-GB" altLang="cs-CZ" dirty="0" smtClean="0"/>
          </a:p>
        </p:txBody>
      </p:sp>
      <p:sp>
        <p:nvSpPr>
          <p:cNvPr id="40963" name="TextovéPole 2"/>
          <p:cNvSpPr txBox="1">
            <a:spLocks noChangeArrowheads="1"/>
          </p:cNvSpPr>
          <p:nvPr/>
        </p:nvSpPr>
        <p:spPr bwMode="auto">
          <a:xfrm>
            <a:off x="7516990" y="677333"/>
            <a:ext cx="1141588" cy="28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244">
                <a:latin typeface="Arial" panose="020B0604020202020204" pitchFamily="34" charset="0"/>
                <a:cs typeface="Arial" panose="020B0604020202020204" pitchFamily="34" charset="0"/>
              </a:rPr>
              <a:t>N = 1100</a:t>
            </a:r>
            <a:endParaRPr lang="en-GB" altLang="cs-CZ" sz="124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964" name="Skupina 38"/>
          <p:cNvGrpSpPr>
            <a:grpSpLocks/>
          </p:cNvGrpSpPr>
          <p:nvPr/>
        </p:nvGrpSpPr>
        <p:grpSpPr bwMode="auto">
          <a:xfrm>
            <a:off x="7380988" y="406549"/>
            <a:ext cx="1413591" cy="475258"/>
            <a:chOff x="6516689" y="-229403"/>
            <a:chExt cx="2603859" cy="1066909"/>
          </a:xfrm>
        </p:grpSpPr>
        <p:pic>
          <p:nvPicPr>
            <p:cNvPr id="41006" name="Picture 37" descr="LOGO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4"/>
            <a:stretch>
              <a:fillRect/>
            </a:stretch>
          </p:blipFill>
          <p:spPr bwMode="auto">
            <a:xfrm>
              <a:off x="6516689" y="115888"/>
              <a:ext cx="493712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07" name="TextovéPole 40"/>
            <p:cNvSpPr txBox="1">
              <a:spLocks noChangeArrowheads="1"/>
            </p:cNvSpPr>
            <p:nvPr/>
          </p:nvSpPr>
          <p:spPr bwMode="auto">
            <a:xfrm>
              <a:off x="7010401" y="-229403"/>
              <a:ext cx="2110147" cy="1066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244" dirty="0">
                  <a:solidFill>
                    <a:srgbClr val="EB3143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FAR NHL</a:t>
              </a:r>
              <a:endParaRPr lang="en-GB" altLang="cs-CZ" sz="1244" dirty="0">
                <a:solidFill>
                  <a:srgbClr val="EB3143"/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graphicFrame>
        <p:nvGraphicFramePr>
          <p:cNvPr id="40965" name="Object 140"/>
          <p:cNvGraphicFramePr>
            <a:graphicFrameLocks noChangeAspect="1"/>
          </p:cNvGraphicFramePr>
          <p:nvPr/>
        </p:nvGraphicFramePr>
        <p:xfrm>
          <a:off x="2971801" y="1449212"/>
          <a:ext cx="2875844" cy="4185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Graf" r:id="rId4" imgW="3419586" imgH="4981624" progId="MSGraph.Chart.8">
                  <p:embed followColorScheme="full"/>
                </p:oleObj>
              </mc:Choice>
              <mc:Fallback>
                <p:oleObj name="Graf" r:id="rId4" imgW="3419586" imgH="4981624" progId="MSGraph.Chart.8">
                  <p:embed followColorScheme="full"/>
                  <p:pic>
                    <p:nvPicPr>
                      <p:cNvPr id="40965" name="Object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1" y="1449212"/>
                        <a:ext cx="2875844" cy="41853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823552"/>
              </p:ext>
            </p:extLst>
          </p:nvPr>
        </p:nvGraphicFramePr>
        <p:xfrm>
          <a:off x="856545" y="1879600"/>
          <a:ext cx="5699476" cy="3661832"/>
        </p:xfrm>
        <a:graphic>
          <a:graphicData uri="http://schemas.openxmlformats.org/drawingml/2006/table">
            <a:tbl>
              <a:tblPr/>
              <a:tblGrid>
                <a:gridCol w="2307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729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Diabetes mellitus</a:t>
                      </a:r>
                    </a:p>
                  </a:txBody>
                  <a:tcPr marL="8467" marR="8467" marT="8467" marB="0" anchor="ctr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7" marB="0" anchor="ctr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 =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936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729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Ischemic</a:t>
                      </a:r>
                      <a:r>
                        <a:rPr lang="cs-CZ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ká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choroba srdeční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7" marB="0" anchor="ctr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7" marB="0" anchor="ctr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 = </a:t>
                      </a:r>
                      <a:r>
                        <a:rPr lang="en-GB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cs-CZ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003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72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Infarkt myokardu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7" marB="0" anchor="ctr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7" marB="0" anchor="ctr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 = </a:t>
                      </a:r>
                      <a:r>
                        <a:rPr lang="en-GB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cs-CZ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001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729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Hyperten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7" marB="0" anchor="ctr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7" marB="0" anchor="ctr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 =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72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Fibrilace síní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7" marB="0" anchor="ctr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7" marB="0" anchor="ctr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 =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729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Chronic</a:t>
                      </a:r>
                      <a:r>
                        <a:rPr lang="cs-CZ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ká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obstrukční choroba bronchopulmonální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7" marB="0" anchor="ctr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7" marB="0" anchor="ctr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 =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72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Ischemická choroba DKK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7" marB="0" anchor="ctr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7" marB="0" anchor="ctr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 = 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0,999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72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CMP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7" marB="0" anchor="ctr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7" marB="0" anchor="ctr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 =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1000" name="TextovéPole 23"/>
          <p:cNvSpPr txBox="1">
            <a:spLocks noChangeArrowheads="1"/>
          </p:cNvSpPr>
          <p:nvPr/>
        </p:nvSpPr>
        <p:spPr bwMode="auto">
          <a:xfrm>
            <a:off x="3996267" y="1353256"/>
            <a:ext cx="2047523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endParaRPr lang="en-GB" altLang="cs-CZ" sz="1067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1" name="Text Box 25"/>
          <p:cNvSpPr txBox="1">
            <a:spLocks noChangeArrowheads="1"/>
          </p:cNvSpPr>
          <p:nvPr/>
        </p:nvSpPr>
        <p:spPr bwMode="auto">
          <a:xfrm>
            <a:off x="7113412" y="2190045"/>
            <a:ext cx="1461911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067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altLang="cs-CZ" sz="106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uži</a:t>
            </a:r>
            <a:endParaRPr lang="en-US" altLang="cs-CZ" sz="10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cs-CZ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 889</a:t>
            </a:r>
            <a:r>
              <a:rPr lang="en-US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80.8%)</a:t>
            </a:r>
            <a:endParaRPr lang="en-US" altLang="cs-CZ" sz="10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2" name="Text Box 26"/>
          <p:cNvSpPr txBox="1">
            <a:spLocks noChangeArrowheads="1"/>
          </p:cNvSpPr>
          <p:nvPr/>
        </p:nvSpPr>
        <p:spPr bwMode="auto">
          <a:xfrm>
            <a:off x="7113412" y="1797756"/>
            <a:ext cx="1268588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67" dirty="0" smtClean="0">
                <a:latin typeface="Arial" panose="020B0604020202020204" pitchFamily="34" charset="0"/>
                <a:cs typeface="Arial" panose="020B0604020202020204" pitchFamily="34" charset="0"/>
              </a:rPr>
              <a:t>Ženy</a:t>
            </a:r>
            <a:endParaRPr lang="en-US" altLang="cs-CZ" sz="10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cs-CZ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 211</a:t>
            </a:r>
            <a:r>
              <a:rPr lang="en-US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19.2%)</a:t>
            </a:r>
            <a:endParaRPr lang="en-US" altLang="cs-CZ" sz="10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3" name="Rectangle 9"/>
          <p:cNvSpPr>
            <a:spLocks noChangeArrowheads="1"/>
          </p:cNvSpPr>
          <p:nvPr/>
        </p:nvSpPr>
        <p:spPr bwMode="auto">
          <a:xfrm>
            <a:off x="6839657" y="1905000"/>
            <a:ext cx="256822" cy="191911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4" name="Rectangle 10"/>
          <p:cNvSpPr>
            <a:spLocks noChangeArrowheads="1"/>
          </p:cNvSpPr>
          <p:nvPr/>
        </p:nvSpPr>
        <p:spPr bwMode="auto">
          <a:xfrm>
            <a:off x="6839657" y="2286000"/>
            <a:ext cx="256822" cy="191911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5" name="TextovéPole 2"/>
          <p:cNvSpPr txBox="1">
            <a:spLocks noChangeArrowheads="1"/>
          </p:cNvSpPr>
          <p:nvPr/>
        </p:nvSpPr>
        <p:spPr bwMode="auto">
          <a:xfrm>
            <a:off x="4014612" y="5541434"/>
            <a:ext cx="2604911" cy="22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889" i="1">
                <a:latin typeface="Arial" panose="020B0604020202020204" pitchFamily="34" charset="0"/>
                <a:cs typeface="Arial" panose="020B0604020202020204" pitchFamily="34" charset="0"/>
              </a:rPr>
              <a:t>*p-value of Fisher‘s exact test</a:t>
            </a:r>
          </a:p>
        </p:txBody>
      </p:sp>
    </p:spTree>
    <p:extLst>
      <p:ext uri="{BB962C8B-B14F-4D97-AF65-F5344CB8AC3E}">
        <p14:creationId xmlns:p14="http://schemas.microsoft.com/office/powerpoint/2010/main" val="116718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>
          <a:xfrm>
            <a:off x="914400" y="612423"/>
            <a:ext cx="7315200" cy="499533"/>
          </a:xfrm>
        </p:spPr>
        <p:txBody>
          <a:bodyPr/>
          <a:lstStyle/>
          <a:p>
            <a:r>
              <a:rPr lang="cs-CZ" altLang="cs-CZ" dirty="0" smtClean="0"/>
              <a:t>Krevní tlak</a:t>
            </a:r>
            <a:endParaRPr lang="en-GB" altLang="cs-CZ" dirty="0" smtClean="0"/>
          </a:p>
        </p:txBody>
      </p:sp>
      <p:sp>
        <p:nvSpPr>
          <p:cNvPr id="41987" name="TextovéPole 2"/>
          <p:cNvSpPr txBox="1">
            <a:spLocks noChangeArrowheads="1"/>
          </p:cNvSpPr>
          <p:nvPr/>
        </p:nvSpPr>
        <p:spPr bwMode="auto">
          <a:xfrm>
            <a:off x="7516990" y="677333"/>
            <a:ext cx="1141588" cy="28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244">
                <a:latin typeface="Arial" panose="020B0604020202020204" pitchFamily="34" charset="0"/>
                <a:cs typeface="Arial" panose="020B0604020202020204" pitchFamily="34" charset="0"/>
              </a:rPr>
              <a:t>N = 1100</a:t>
            </a:r>
            <a:endParaRPr lang="en-GB" altLang="cs-CZ" sz="124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988" name="Skupina 38"/>
          <p:cNvGrpSpPr>
            <a:grpSpLocks/>
          </p:cNvGrpSpPr>
          <p:nvPr/>
        </p:nvGrpSpPr>
        <p:grpSpPr bwMode="auto">
          <a:xfrm>
            <a:off x="7497939" y="403337"/>
            <a:ext cx="1305677" cy="311856"/>
            <a:chOff x="6516689" y="115888"/>
            <a:chExt cx="2937166" cy="700087"/>
          </a:xfrm>
        </p:grpSpPr>
        <p:pic>
          <p:nvPicPr>
            <p:cNvPr id="42045" name="Picture 37" descr="LOGO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4"/>
            <a:stretch>
              <a:fillRect/>
            </a:stretch>
          </p:blipFill>
          <p:spPr bwMode="auto">
            <a:xfrm>
              <a:off x="6516689" y="115888"/>
              <a:ext cx="493712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46" name="TextovéPole 40"/>
            <p:cNvSpPr txBox="1">
              <a:spLocks noChangeArrowheads="1"/>
            </p:cNvSpPr>
            <p:nvPr/>
          </p:nvSpPr>
          <p:spPr bwMode="auto">
            <a:xfrm>
              <a:off x="7010401" y="132267"/>
              <a:ext cx="2443454" cy="637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244" dirty="0">
                  <a:solidFill>
                    <a:srgbClr val="EB3143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FAR NHL</a:t>
              </a:r>
              <a:endParaRPr lang="en-GB" altLang="cs-CZ" sz="1244" dirty="0">
                <a:solidFill>
                  <a:srgbClr val="EB3143"/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graphicFrame>
        <p:nvGraphicFramePr>
          <p:cNvPr id="41989" name="Object 57"/>
          <p:cNvGraphicFramePr>
            <a:graphicFrameLocks noGrp="1" noChangeAspect="1"/>
          </p:cNvGraphicFramePr>
          <p:nvPr/>
        </p:nvGraphicFramePr>
        <p:xfrm>
          <a:off x="1913467" y="3571523"/>
          <a:ext cx="2267656" cy="1779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8" name="Graf" r:id="rId5" imgW="2543302" imgH="2000208" progId="MSGraph.Chart.8">
                  <p:embed followColorScheme="full"/>
                </p:oleObj>
              </mc:Choice>
              <mc:Fallback>
                <p:oleObj name="Graf" r:id="rId5" imgW="2543302" imgH="2000208" progId="MSGraph.Chart.8">
                  <p:embed followColorScheme="full"/>
                  <p:pic>
                    <p:nvPicPr>
                      <p:cNvPr id="41989" name="Object 5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3467" y="3571523"/>
                        <a:ext cx="2267656" cy="17794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57"/>
          <p:cNvGraphicFramePr>
            <a:graphicFrameLocks noGrp="1" noChangeAspect="1"/>
          </p:cNvGraphicFramePr>
          <p:nvPr/>
        </p:nvGraphicFramePr>
        <p:xfrm>
          <a:off x="4793545" y="3571523"/>
          <a:ext cx="2267655" cy="1779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9" name="Graf" r:id="rId7" imgW="2543302" imgH="2000208" progId="MSGraph.Chart.8">
                  <p:embed followColorScheme="full"/>
                </p:oleObj>
              </mc:Choice>
              <mc:Fallback>
                <p:oleObj name="Graf" r:id="rId7" imgW="2543302" imgH="2000208" progId="MSGraph.Chart.8">
                  <p:embed followColorScheme="full"/>
                  <p:pic>
                    <p:nvPicPr>
                      <p:cNvPr id="41990" name="Object 5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3545" y="3571523"/>
                        <a:ext cx="2267655" cy="17794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" name="Object 57"/>
          <p:cNvGraphicFramePr>
            <a:graphicFrameLocks noGrp="1" noChangeAspect="1"/>
          </p:cNvGraphicFramePr>
          <p:nvPr/>
        </p:nvGraphicFramePr>
        <p:xfrm>
          <a:off x="4793545" y="3571523"/>
          <a:ext cx="2267655" cy="1779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0" name="Graf" r:id="rId9" imgW="2543302" imgH="2000208" progId="MSGraph.Chart.8">
                  <p:embed followColorScheme="full"/>
                </p:oleObj>
              </mc:Choice>
              <mc:Fallback>
                <p:oleObj name="Graf" r:id="rId9" imgW="2543302" imgH="2000208" progId="MSGraph.Chart.8">
                  <p:embed followColorScheme="full"/>
                  <p:pic>
                    <p:nvPicPr>
                      <p:cNvPr id="41991" name="Object 5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3545" y="3571523"/>
                        <a:ext cx="2267655" cy="17794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2" name="Object 57"/>
          <p:cNvGraphicFramePr>
            <a:graphicFrameLocks noGrp="1" noChangeAspect="1"/>
          </p:cNvGraphicFramePr>
          <p:nvPr/>
        </p:nvGraphicFramePr>
        <p:xfrm>
          <a:off x="1913467" y="3571523"/>
          <a:ext cx="2267656" cy="1779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1" name="Graf" r:id="rId11" imgW="2543302" imgH="2000208" progId="MSGraph.Chart.8">
                  <p:embed followColorScheme="full"/>
                </p:oleObj>
              </mc:Choice>
              <mc:Fallback>
                <p:oleObj name="Graf" r:id="rId11" imgW="2543302" imgH="2000208" progId="MSGraph.Chart.8">
                  <p:embed followColorScheme="full"/>
                  <p:pic>
                    <p:nvPicPr>
                      <p:cNvPr id="41992" name="Object 5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3467" y="3571523"/>
                        <a:ext cx="2267656" cy="17794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881945" y="1124656"/>
            <a:ext cx="38184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75000"/>
              <a:buFont typeface="Wingdings" panose="05000000000000000000" pitchFamily="2" charset="2"/>
              <a:buChar char="v"/>
            </a:pPr>
            <a:r>
              <a:rPr lang="en-US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Systolic</a:t>
            </a:r>
            <a:r>
              <a:rPr lang="cs-CZ" alt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lang="cs-CZ" alt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krevní tlak</a:t>
            </a:r>
            <a:r>
              <a:rPr lang="en-US" alt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(mmHg</a:t>
            </a:r>
            <a:r>
              <a:rPr lang="en-US" alt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4572000" y="1137356"/>
            <a:ext cx="39680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75000"/>
              <a:buFont typeface="Wingdings" panose="05000000000000000000" pitchFamily="2" charset="2"/>
              <a:buChar char="v"/>
            </a:pPr>
            <a:r>
              <a:rPr lang="en-US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Diastolic</a:t>
            </a:r>
            <a:r>
              <a:rPr lang="cs-CZ" alt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lang="cs-CZ" alt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krevní tlak</a:t>
            </a:r>
            <a:r>
              <a:rPr lang="en-US" alt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(mmHg)</a:t>
            </a:r>
            <a:endParaRPr lang="cs-CZ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1995" name="Object 11"/>
          <p:cNvGraphicFramePr>
            <a:graphicFrameLocks noGrp="1" noChangeAspect="1"/>
          </p:cNvGraphicFramePr>
          <p:nvPr/>
        </p:nvGraphicFramePr>
        <p:xfrm>
          <a:off x="880533" y="1365956"/>
          <a:ext cx="3364089" cy="2024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2" name="Graf" r:id="rId13" imgW="3972020" imgH="2428862" progId="MSGraph.Chart.8">
                  <p:embed followColorScheme="full"/>
                </p:oleObj>
              </mc:Choice>
              <mc:Fallback>
                <p:oleObj name="Graf" r:id="rId13" imgW="3972020" imgH="2428862" progId="MSGraph.Chart.8">
                  <p:embed followColorScheme="full"/>
                  <p:pic>
                    <p:nvPicPr>
                      <p:cNvPr id="41995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533" y="1365956"/>
                        <a:ext cx="3364089" cy="20249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1883834" y="3246968"/>
            <a:ext cx="2112433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06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cs-CZ" sz="106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mmHg</a:t>
            </a:r>
            <a:endParaRPr lang="en-US" altLang="cs-CZ" sz="10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 rot="16200000">
            <a:off x="193323" y="1732278"/>
            <a:ext cx="1471788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067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cs-CZ" sz="1067">
                <a:latin typeface="Arial" panose="020B0604020202020204" pitchFamily="34" charset="0"/>
                <a:cs typeface="Arial" panose="020B0604020202020204" pitchFamily="34" charset="0"/>
              </a:rPr>
              <a:t>atients</a:t>
            </a:r>
          </a:p>
        </p:txBody>
      </p:sp>
      <p:graphicFrame>
        <p:nvGraphicFramePr>
          <p:cNvPr id="41998" name="Object 20"/>
          <p:cNvGraphicFramePr>
            <a:graphicFrameLocks noGrp="1" noChangeAspect="1"/>
          </p:cNvGraphicFramePr>
          <p:nvPr/>
        </p:nvGraphicFramePr>
        <p:xfrm>
          <a:off x="4584700" y="1344789"/>
          <a:ext cx="3364089" cy="2024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3" name="Graf" r:id="rId15" imgW="3972020" imgH="2428862" progId="MSGraph.Chart.8">
                  <p:embed followColorScheme="full"/>
                </p:oleObj>
              </mc:Choice>
              <mc:Fallback>
                <p:oleObj name="Graf" r:id="rId15" imgW="3972020" imgH="2428862" progId="MSGraph.Chart.8">
                  <p:embed followColorScheme="full"/>
                  <p:pic>
                    <p:nvPicPr>
                      <p:cNvPr id="41998" name="Object 2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0" y="1344789"/>
                        <a:ext cx="3364089" cy="2024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9" name="Text Box 21"/>
          <p:cNvSpPr txBox="1">
            <a:spLocks noChangeArrowheads="1"/>
          </p:cNvSpPr>
          <p:nvPr/>
        </p:nvSpPr>
        <p:spPr bwMode="auto">
          <a:xfrm>
            <a:off x="5565422" y="3246968"/>
            <a:ext cx="2338212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cs-CZ" sz="106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mmHg</a:t>
            </a:r>
            <a:endParaRPr lang="en-US" altLang="cs-CZ" sz="10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00" name="Text Box 22"/>
          <p:cNvSpPr txBox="1">
            <a:spLocks noChangeArrowheads="1"/>
          </p:cNvSpPr>
          <p:nvPr/>
        </p:nvSpPr>
        <p:spPr bwMode="auto">
          <a:xfrm rot="16200000">
            <a:off x="3894668" y="1732278"/>
            <a:ext cx="1471788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067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cs-CZ" sz="1067">
                <a:latin typeface="Arial" panose="020B0604020202020204" pitchFamily="34" charset="0"/>
                <a:cs typeface="Arial" panose="020B0604020202020204" pitchFamily="34" charset="0"/>
              </a:rPr>
              <a:t>atients</a:t>
            </a:r>
          </a:p>
        </p:txBody>
      </p:sp>
      <p:sp>
        <p:nvSpPr>
          <p:cNvPr id="42001" name="Text Box 42"/>
          <p:cNvSpPr txBox="1">
            <a:spLocks noChangeArrowheads="1"/>
          </p:cNvSpPr>
          <p:nvPr/>
        </p:nvSpPr>
        <p:spPr bwMode="auto">
          <a:xfrm>
            <a:off x="2772834" y="3561645"/>
            <a:ext cx="832556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067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cs-CZ" altLang="cs-CZ" sz="1067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cs-CZ" sz="1067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  <a:r>
              <a:rPr lang="cs-CZ" altLang="cs-CZ" sz="1067">
                <a:latin typeface="Arial" panose="020B0604020202020204" pitchFamily="34" charset="0"/>
                <a:cs typeface="Arial" panose="020B0604020202020204" pitchFamily="34" charset="0"/>
              </a:rPr>
              <a:t>206</a:t>
            </a:r>
            <a:endParaRPr lang="en-US" altLang="cs-CZ" sz="10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02" name="Text Box 58"/>
          <p:cNvSpPr txBox="1">
            <a:spLocks noChangeArrowheads="1"/>
          </p:cNvSpPr>
          <p:nvPr/>
        </p:nvSpPr>
        <p:spPr bwMode="auto">
          <a:xfrm rot="16200000">
            <a:off x="1080911" y="4227626"/>
            <a:ext cx="1536700" cy="19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cs-CZ" sz="1067">
                <a:latin typeface="Arial" panose="020B0604020202020204" pitchFamily="34" charset="0"/>
                <a:cs typeface="Arial" panose="020B0604020202020204" pitchFamily="34" charset="0"/>
              </a:rPr>
              <a:t>Systolic BP</a:t>
            </a:r>
            <a:r>
              <a:rPr lang="sk-SK" altLang="cs-CZ" sz="1067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cs-CZ" sz="1067">
                <a:latin typeface="Arial" panose="020B0604020202020204" pitchFamily="34" charset="0"/>
                <a:cs typeface="Arial" panose="020B0604020202020204" pitchFamily="34" charset="0"/>
              </a:rPr>
              <a:t>mmHg</a:t>
            </a:r>
            <a:r>
              <a:rPr lang="sk-SK" altLang="cs-CZ" sz="1067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cs-CZ" sz="10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03" name="Text Box 42"/>
          <p:cNvSpPr txBox="1">
            <a:spLocks noChangeArrowheads="1"/>
          </p:cNvSpPr>
          <p:nvPr/>
        </p:nvSpPr>
        <p:spPr bwMode="auto">
          <a:xfrm>
            <a:off x="5652911" y="3561645"/>
            <a:ext cx="832556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067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sk-SK" altLang="cs-CZ" sz="1067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cs-CZ" sz="1067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  <a:r>
              <a:rPr lang="cs-CZ" altLang="cs-CZ" sz="1067">
                <a:latin typeface="Arial" panose="020B0604020202020204" pitchFamily="34" charset="0"/>
                <a:cs typeface="Arial" panose="020B0604020202020204" pitchFamily="34" charset="0"/>
              </a:rPr>
              <a:t>474</a:t>
            </a:r>
            <a:endParaRPr lang="en-US" altLang="cs-CZ" sz="10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04" name="Text Box 58"/>
          <p:cNvSpPr txBox="1">
            <a:spLocks noChangeArrowheads="1"/>
          </p:cNvSpPr>
          <p:nvPr/>
        </p:nvSpPr>
        <p:spPr bwMode="auto">
          <a:xfrm rot="16200000">
            <a:off x="3970867" y="4226216"/>
            <a:ext cx="1536700" cy="19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cs-CZ" sz="1067">
                <a:latin typeface="Arial" panose="020B0604020202020204" pitchFamily="34" charset="0"/>
                <a:cs typeface="Arial" panose="020B0604020202020204" pitchFamily="34" charset="0"/>
              </a:rPr>
              <a:t>Diastolic BP</a:t>
            </a:r>
            <a:r>
              <a:rPr lang="sk-SK" altLang="cs-CZ" sz="1067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cs-CZ" sz="1067">
                <a:latin typeface="Arial" panose="020B0604020202020204" pitchFamily="34" charset="0"/>
                <a:cs typeface="Arial" panose="020B0604020202020204" pitchFamily="34" charset="0"/>
              </a:rPr>
              <a:t>mmHg</a:t>
            </a:r>
            <a:r>
              <a:rPr lang="sk-SK" altLang="cs-CZ" sz="1067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cs-CZ" sz="10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05" name="Text Box 41"/>
          <p:cNvSpPr txBox="1">
            <a:spLocks noChangeArrowheads="1"/>
          </p:cNvSpPr>
          <p:nvPr/>
        </p:nvSpPr>
        <p:spPr bwMode="auto">
          <a:xfrm>
            <a:off x="7454901" y="4866923"/>
            <a:ext cx="80433" cy="8043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cs-CZ" sz="88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06" name="Text Box 42"/>
          <p:cNvSpPr txBox="1">
            <a:spLocks noChangeArrowheads="1"/>
          </p:cNvSpPr>
          <p:nvPr/>
        </p:nvSpPr>
        <p:spPr bwMode="auto">
          <a:xfrm>
            <a:off x="7643989" y="4785079"/>
            <a:ext cx="704144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067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cs-CZ" altLang="cs-CZ" sz="1067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cs-CZ" sz="1067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altLang="cs-CZ" sz="1067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altLang="cs-CZ" sz="10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007" name="Group 43"/>
          <p:cNvGrpSpPr>
            <a:grpSpLocks/>
          </p:cNvGrpSpPr>
          <p:nvPr/>
        </p:nvGrpSpPr>
        <p:grpSpPr bwMode="auto">
          <a:xfrm rot="5400000" flipH="1">
            <a:off x="7422445" y="5126567"/>
            <a:ext cx="132644" cy="200378"/>
            <a:chOff x="5329" y="845"/>
            <a:chExt cx="92" cy="181"/>
          </a:xfrm>
        </p:grpSpPr>
        <p:sp>
          <p:nvSpPr>
            <p:cNvPr id="42040" name="Line 44"/>
            <p:cNvSpPr>
              <a:spLocks noChangeShapeType="1"/>
            </p:cNvSpPr>
            <p:nvPr/>
          </p:nvSpPr>
          <p:spPr bwMode="auto">
            <a:xfrm>
              <a:off x="5375" y="845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2041" name="Line 45"/>
            <p:cNvSpPr>
              <a:spLocks noChangeShapeType="1"/>
            </p:cNvSpPr>
            <p:nvPr/>
          </p:nvSpPr>
          <p:spPr bwMode="auto">
            <a:xfrm>
              <a:off x="5329" y="845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2042" name="Line 46"/>
            <p:cNvSpPr>
              <a:spLocks noChangeShapeType="1"/>
            </p:cNvSpPr>
            <p:nvPr/>
          </p:nvSpPr>
          <p:spPr bwMode="auto">
            <a:xfrm>
              <a:off x="5374" y="1026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2043" name="Line 47"/>
            <p:cNvSpPr>
              <a:spLocks noChangeShapeType="1"/>
            </p:cNvSpPr>
            <p:nvPr/>
          </p:nvSpPr>
          <p:spPr bwMode="auto">
            <a:xfrm>
              <a:off x="5375" y="845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2044" name="Line 48"/>
            <p:cNvSpPr>
              <a:spLocks noChangeShapeType="1"/>
            </p:cNvSpPr>
            <p:nvPr/>
          </p:nvSpPr>
          <p:spPr bwMode="auto">
            <a:xfrm>
              <a:off x="5329" y="1026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2008" name="Text Box 49"/>
          <p:cNvSpPr txBox="1">
            <a:spLocks noChangeArrowheads="1"/>
          </p:cNvSpPr>
          <p:nvPr/>
        </p:nvSpPr>
        <p:spPr bwMode="auto">
          <a:xfrm>
            <a:off x="7707489" y="5105400"/>
            <a:ext cx="832556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067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altLang="cs-CZ" sz="10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cs-CZ" sz="1067">
                <a:latin typeface="Arial" panose="020B0604020202020204" pitchFamily="34" charset="0"/>
                <a:cs typeface="Arial" panose="020B0604020202020204" pitchFamily="34" charset="0"/>
              </a:rPr>
              <a:t>95%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7461956" y="4315178"/>
            <a:ext cx="1461911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067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altLang="cs-CZ" sz="106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uži</a:t>
            </a:r>
            <a:endParaRPr lang="en-US" altLang="cs-CZ" sz="10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cs-CZ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 889</a:t>
            </a:r>
            <a:r>
              <a:rPr lang="en-US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80.8%)</a:t>
            </a:r>
            <a:endParaRPr lang="en-US" altLang="cs-CZ" sz="10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7461956" y="3922889"/>
            <a:ext cx="1268589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67" dirty="0" smtClean="0">
                <a:latin typeface="Arial" panose="020B0604020202020204" pitchFamily="34" charset="0"/>
                <a:cs typeface="Arial" panose="020B0604020202020204" pitchFamily="34" charset="0"/>
              </a:rPr>
              <a:t>Ženy</a:t>
            </a:r>
            <a:endParaRPr lang="en-US" altLang="cs-CZ" sz="10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cs-CZ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 211</a:t>
            </a:r>
            <a:r>
              <a:rPr lang="en-US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sz="1067" dirty="0">
                <a:latin typeface="Arial" panose="020B0604020202020204" pitchFamily="34" charset="0"/>
                <a:cs typeface="Arial" panose="020B0604020202020204" pitchFamily="34" charset="0"/>
              </a:rPr>
              <a:t>19.2%)</a:t>
            </a:r>
            <a:endParaRPr lang="en-US" altLang="cs-CZ" sz="10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8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234708"/>
              </p:ext>
            </p:extLst>
          </p:nvPr>
        </p:nvGraphicFramePr>
        <p:xfrm>
          <a:off x="1116190" y="4965701"/>
          <a:ext cx="5799668" cy="995400"/>
        </p:xfrm>
        <a:graphic>
          <a:graphicData uri="http://schemas.openxmlformats.org/drawingml/2006/table">
            <a:tbl>
              <a:tblPr/>
              <a:tblGrid>
                <a:gridCol w="1216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2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22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37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273" marR="81273" marT="40605" marB="40605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273" marR="81273" marT="40605" marB="4060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273" marR="81273" marT="40605" marB="4060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273" marR="81273" marT="40605" marB="4060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273" marR="81273" marT="40605" marB="4060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273" marR="81273" marT="40605" marB="40605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7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Průměr</a:t>
                      </a:r>
                    </a:p>
                  </a:txBody>
                  <a:tcPr marL="81273" marR="81273" marT="40605" marB="40605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130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6" marR="8466" marT="84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127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6" marR="8466" marT="84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6" marR="8466" marT="84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6" marR="8466" marT="84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6" marR="8466" marT="8466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7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Medi</a:t>
                      </a: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á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273" marR="81273" marT="40605" marB="4060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128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6" marR="8466" marT="8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128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6" marR="8466" marT="8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6" marR="8466" marT="8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6" marR="8466" marT="8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6" marR="8466" marT="8466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7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cs-CZ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95%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273" marR="81273" marT="40605" marB="4060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102</a:t>
                      </a:r>
                      <a:r>
                        <a:rPr lang="cs-CZ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6" marR="8466" marT="8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r>
                        <a:rPr lang="cs-CZ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6" marR="8466" marT="8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6" marR="8466" marT="8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r>
                        <a:rPr lang="cs-CZ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6" marR="8466" marT="8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  <a:r>
                        <a:rPr lang="cs-CZ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6" marR="8466" marT="8466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038" name="Rectangle 9"/>
          <p:cNvSpPr>
            <a:spLocks noChangeArrowheads="1"/>
          </p:cNvSpPr>
          <p:nvPr/>
        </p:nvSpPr>
        <p:spPr bwMode="auto">
          <a:xfrm>
            <a:off x="7186790" y="4030133"/>
            <a:ext cx="256822" cy="191911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39" name="Rectangle 10"/>
          <p:cNvSpPr>
            <a:spLocks noChangeArrowheads="1"/>
          </p:cNvSpPr>
          <p:nvPr/>
        </p:nvSpPr>
        <p:spPr bwMode="auto">
          <a:xfrm>
            <a:off x="7186790" y="4411133"/>
            <a:ext cx="256822" cy="191911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0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13165</TotalTime>
  <Words>1651</Words>
  <Application>Microsoft Office PowerPoint</Application>
  <PresentationFormat>Předvádění na obrazovce (4:3)</PresentationFormat>
  <Paragraphs>595</Paragraphs>
  <Slides>23</Slides>
  <Notes>10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2" baseType="lpstr">
      <vt:lpstr>Aharoni</vt:lpstr>
      <vt:lpstr>Arial</vt:lpstr>
      <vt:lpstr>Arial Black</vt:lpstr>
      <vt:lpstr>Calibri</vt:lpstr>
      <vt:lpstr>Tahoma</vt:lpstr>
      <vt:lpstr>Times New Roman</vt:lpstr>
      <vt:lpstr>Wingdings</vt:lpstr>
      <vt:lpstr>Office Theme</vt:lpstr>
      <vt:lpstr>Graf</vt:lpstr>
      <vt:lpstr>Rozdíly mezi muži a ženami a mezi diabetiky a nediabetiky: registr FAR NHL (FARmakologie a NeuroHumoráLní aktivace) u srdečního selhání </vt:lpstr>
      <vt:lpstr>Deklarace konfliktu zájmů</vt:lpstr>
      <vt:lpstr> FAR NHL   FARmakoterapie a NeuroHumoráLní aktivace u pacientů s chronickým srdečním selháním </vt:lpstr>
      <vt:lpstr>FAR NHL  Vstupní kritéria</vt:lpstr>
      <vt:lpstr>SPECIÁLNÍ  LABORATOŘ</vt:lpstr>
      <vt:lpstr>Základní charakteristika</vt:lpstr>
      <vt:lpstr>Doba od diagnózy &amp; etiologie chronického srdečního selhání</vt:lpstr>
      <vt:lpstr>Anamnéza</vt:lpstr>
      <vt:lpstr>Krevní tlak</vt:lpstr>
      <vt:lpstr>Tepová frekvence</vt:lpstr>
      <vt:lpstr>Ejekční frakce levé komory</vt:lpstr>
      <vt:lpstr>Renální insuficience a sérový kreatinin</vt:lpstr>
      <vt:lpstr>Hemoglobin a anémie</vt:lpstr>
      <vt:lpstr>Hladiny NT-proBNP</vt:lpstr>
      <vt:lpstr> Copeptin a MR- pro ADM</vt:lpstr>
      <vt:lpstr>AHEAD skóre &amp; komorbidity</vt:lpstr>
      <vt:lpstr>ROZDÍLY  MEZI  DIABETIKY  A  NEDIABETIKY</vt:lpstr>
      <vt:lpstr>ROZDÍLY  MEZI  DIABETIKY  A  NEDIABETIKY</vt:lpstr>
      <vt:lpstr>Prezentace aplikace PowerPoint</vt:lpstr>
      <vt:lpstr>ZÁVĚRY – rozdíl mezi muži a ženami</vt:lpstr>
      <vt:lpstr>ZÁVĚRY – rozdíl mezi DM a non DM pacienty</vt:lpstr>
      <vt:lpstr>Prezentace aplikace PowerPoint</vt:lpstr>
      <vt:lpstr>Prezentace aplikace PowerPoint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Jarkovsky</dc:creator>
  <cp:lastModifiedBy>IKAK</cp:lastModifiedBy>
  <cp:revision>525</cp:revision>
  <cp:lastPrinted>2018-03-27T08:17:50Z</cp:lastPrinted>
  <dcterms:created xsi:type="dcterms:W3CDTF">2010-11-20T15:58:13Z</dcterms:created>
  <dcterms:modified xsi:type="dcterms:W3CDTF">2019-10-14T10:17:22Z</dcterms:modified>
</cp:coreProperties>
</file>