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2.xml" ContentType="application/vnd.openxmlformats-officedocument.presentationml.notesSlide+xml"/>
  <Override PartName="/ppt/ink/ink6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92" r:id="rId4"/>
    <p:sldId id="331" r:id="rId5"/>
    <p:sldId id="332" r:id="rId6"/>
    <p:sldId id="321" r:id="rId7"/>
    <p:sldId id="322" r:id="rId8"/>
    <p:sldId id="323" r:id="rId9"/>
    <p:sldId id="329" r:id="rId10"/>
    <p:sldId id="325" r:id="rId11"/>
    <p:sldId id="309" r:id="rId12"/>
    <p:sldId id="310" r:id="rId13"/>
    <p:sldId id="311" r:id="rId14"/>
    <p:sldId id="312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28" r:id="rId26"/>
    <p:sldId id="330" r:id="rId27"/>
    <p:sldId id="333" r:id="rId28"/>
    <p:sldId id="327" r:id="rId29"/>
    <p:sldId id="304" r:id="rId30"/>
    <p:sldId id="305" r:id="rId31"/>
    <p:sldId id="306" r:id="rId32"/>
    <p:sldId id="307" r:id="rId33"/>
    <p:sldId id="318" r:id="rId34"/>
    <p:sldId id="334" r:id="rId35"/>
    <p:sldId id="335" r:id="rId36"/>
    <p:sldId id="336" r:id="rId37"/>
    <p:sldId id="338" r:id="rId38"/>
    <p:sldId id="339" r:id="rId39"/>
    <p:sldId id="340" r:id="rId40"/>
    <p:sldId id="341" r:id="rId41"/>
    <p:sldId id="324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Toman" initials="OT" lastIdx="1" clrIdx="0">
    <p:extLst>
      <p:ext uri="{19B8F6BF-5375-455C-9EA6-DF929625EA0E}">
        <p15:presenceInfo xmlns:p15="http://schemas.microsoft.com/office/powerpoint/2012/main" userId="6f57733c63a8d8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102"/>
    <a:srgbClr val="000201"/>
    <a:srgbClr val="808080"/>
    <a:srgbClr val="FF3300"/>
    <a:srgbClr val="F2E0DA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8" autoAdjust="0"/>
    <p:restoredTop sz="94796" autoAdjust="0"/>
  </p:normalViewPr>
  <p:slideViewPr>
    <p:cSldViewPr>
      <p:cViewPr varScale="1">
        <p:scale>
          <a:sx n="81" d="100"/>
          <a:sy n="81" d="100"/>
        </p:scale>
        <p:origin x="158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5T07:12:23.37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441 3,'91'-1,"-18"0,133 13,37 4,-114-11,527 58,-614-60,-31-3,1 1,-1 0,13 4,-23-5,-1 0,0 0,1 0,-1 0,0 1,1-1,-1 0,1 0,-1 0,0 0,1 1,-1-1,0 0,0 0,1 1,-1-1,0 0,0 0,1 1,-1-1,0 0,0 1,0-1,1 0,-1 1,0-1,0 1,0-1,0 0,0 1,0-1,0 1,0-1,0 0,0 1,0-1,0 0,0 1,0-1,0 1,0-1,0 0,-1 1,1-1,0 0,0 1,0-1,-1 0,1 1,0-1,0 0,-1 0,1 1,0-1,-1 0,1 0,0 1,-1-1,0 0,-23 19,22-18,-18 11,0 0,-1-2,-37 13,-75 17,124-38,-151 36,0-8,-292 18,-336-40,731-8,42 0,-4 0,17 0,7-1,177-22,38-4,419-15,-530 32,-9 1,1 3,133 10,-41 14,499 59,-631-67,-42-3,-35-3,-243 17,-8-20,188-1,-114-12,49 2,-19-4,-39 0,196 14,-1 0,1-1,-1 1,-8-3,1-2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25T07:12:32.72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963 0,'65'3,"93"16,-13-1,-8-12,26 2,46 32,-75-11,318 31,2-24,-402-31,-33 0,-40 1,-140 18,-404 34,-11-30,202-12,-267 11,427-11,116-8,-7 2,-90 4,217-15,-1-1,37-9,-20 4,120-16,217-5,848 24,-652 6,-14-2,-388-12,-67 2,-70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07:26:11.6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2745 618 24575,'263'0'0,"-13"7"-859,83 16-2579,74 18 2078,639 88-555,525 57-363,-1478-177 2236,107 15 360,-178-19 660,-22-4-970,0-1-1,0 0 1,0 0-1,0 0 1,0 1-1,0-1 1,-1 0-1,1 0 1,0 0-1,0 0 1,0 1-1,0-1 1,0 0 0,0 0-1,0 0 1,0 0-1,0 1 1,-1-1-1,1 0 1,0 0-1,0 0 1,0 0-1,0 0 1,0 0-1,-1 0 1,1 0-1,0 1 1,0-1 0,0 0-1,0 0 1,-1 0-1,1 0 1,0 0-1,0 0 1,0 0-1,-1 0 1,1 0-1,0 0 1,0 0-1,0 0 1,-1 0-1,1 0 1,0 0 0,0 0-1,0 0 1,-1-1-1,-46 5 589,-1141-32 4681,-7-82-7081,882 77-457,-497-45 1038,-468-50-1515,1243 123 3248,68 6-96,0 1-327,124 3-87,1662 63 5817,-1500-67-2798,-216-2-2471,-78 0-548,-67-2 0,-94-3 0,-100 0-502,-84 2-1506,-1366-42 541,1610 40-2237,155 4 2447,151 7 697,111 5 420,1456 25 122,-2235-31 289,-45 2 814,-153-1-1394,-53-1-2010,57-1 1739,132-1 841,314-1 261,-61-1 259,548 1-781,-87-2 0,354-1-229,121-7-689,1965-108 28,-2298 89 758,-147 6 132,-194 20 158,0-1 0,24-6 1,-39 9-141,0 0 0,0 0 0,0 0 1,0 0-1,-1 0 0,1 0 0,0 0 1,0 0-1,0 0 0,0-1 0,0 1 0,0 0 1,0 0-1,-1 0 0,1 0 0,0 0 1,0 0-1,0 0 0,0 0 0,0-1 1,0 1-1,0 0 0,0 0 0,0 0 1,0 0-1,0 0 0,0 0 0,-1-1 0,1 1 1,0 0-1,0 0 0,0 0 0,0 0 1,0 0-1,0 0 0,0-1 0,0 1 1,1 0-1,-1 0 0,0 0 0,0 0 0,0 0 1,0-1-1,0 1 0,0 0 0,0 0 1,0 0-1,0 0 0,0 0 0,0 0 1,0 0-1,0 0 0,1-1 0,-1 1 1,0 0-1,0 0 0,0 0 0,0 0 0,0 0 1,1 0-1,-35-5 1848,-444-2-1147,323 9 153,-132 5 3354,-145 15-4080,186-8 267,119-9 719,116-4-1076,0-1 1,-1-1-1,1 0 1,-12-3-1,22 4-56,1 0 0,0 0 0,0 0 0,-1 0 0,1 0 0,0 0 0,-1 0 0,1 0 0,0 0 0,0 0 0,-1 0 0,1-1 0,0 1 0,0 0 0,-1 0 0,1 0 0,0 0 0,0-1 0,0 1 0,-1 0 0,1 0 0,0-1 0,0 1 0,0 0 0,0 0 0,0-1 0,-1 1 0,1 0 0,0 0 0,0-1 0,0 1 0,0 0 0,0 0 0,0-1 0,0 1 0,0 0 0,0-1 0,0 1 0,16-14 0,17-4 0,36-14 0,259-100-460,1-1-312,-17-17 508,-291 139 441,0-2 1,23-19-1,-42 31-164,0-1 0,0 1 0,-1-1 0,1 0-1,0 0 1,-1 0 0,0 0 0,2-3 0,-2 5-12,-1-1-1,0 1 0,0 0 1,0-1-1,0 1 1,0-1-1,0 1 1,0 0-1,0-1 1,0 1-1,0-1 1,0 1-1,0 0 0,0-1 1,0 1-1,0-1 1,0 1-1,-1 0 1,1-1-1,0 1 1,0 0-1,0-1 0,-1 1 1,1 0-1,0-1 1,0 1-1,-1 0 1,1-1-1,0 1 1,-1 0-1,1 0 1,0 0-1,-1-1 0,1 1 1,0 0-1,-1 0 1,-8-2-1,1 0 0,0 1 0,-1 0 0,1 1 0,-1 0 0,1 0 0,-17 3 0,-140 26 0,-313 105 28,10 42-1462,280-95 1153,58-17 539,124-60-139,-1-1 1,1 1 0,0 1 0,0-1 0,1 1 0,-9 9-1,13-14-106,1 1 0,-1 0 0,1-1 0,-1 1 0,1 0 0,0-1 0,0 1 0,-1 0 0,1-1 0,0 1-1,0 0 1,0-1 0,0 1 0,0 0 0,0 0 0,0-1 0,0 1 0,0 0 0,0 0 0,0-1-1,0 1 1,0 0 0,0-1 0,1 2 0,0 0-4,1-1 1,-1 1-1,1-1 0,-1 0 0,0 1 0,1-1 1,0 0-1,-1 0 0,1 0 0,0 0 0,0 0 1,-1-1-1,4 2 0,11 3-9,1-1 0,0-1 0,-1 0 0,1-1 0,25-1 0,93-7 0,-110 4 0,255-26 1840,-250 21-1840,-23 2 0,-11 2 0,-26-2 0,-318-4-8,233 9-266,-1033 0-1140,1490 0 1414,-16-1-541,1009-42-1933,-1175 32 3410,-97 2-644,-63 9-293,0 0 1,-1 0-1,1 0 0,0 0 1,0 0-1,0 0 0,0 0 1,0 0-1,0 0 0,0 0 1,0 0-1,0 0 0,0-1 1,0 1-1,-1 0 0,1 0 1,0 0-1,0 0 0,0 0 1,0 0-1,0 0 0,0 0 1,0-1-1,0 1 0,0 0 1,0 0-1,0 0 0,0 0 1,0 0-1,0 0 0,0 0 1,0-1-1,0 1 0,0 0 1,0 0-1,0 0 0,0 0 1,0 0-1,0 0 0,1 0 1,-1 0-1,0-1 0,0 1 1,-37-3-30,-99-2 30,-79 3 0,-1536 4-59,2337-20 52,9-25 541,-498 34-173,-69 2-360,-28 7-1,0 0 0,0-1 0,0 1 0,0 0 0,0 0 0,0 0 0,0 0 0,0-1 0,0 1 0,0 0 0,0 0 0,1 0 0,-1-1 0,0 1 0,-1 0 0,1 0 0,0 0 0,0-1 0,0 1 0,0 0 0,0 0 0,0 0 0,0-1 0,0 1 0,0 0 0,0 0 0,0 0 0,0 0 0,-1-1 0,1 1 0,0 0 0,0 0 0,0 0 0,0 0 0,0 0 0,-1-1 0,1 1 0,0 0 0,0 0 0,0 0 0,0 0 0,-1 0 0,1 0 0,0 0 0,0 0 0,0 0 0,-1 0 0,1 0 0,0 0 0,0 0 0,0 0 0,-1 0 0,1 0 0,0 0 0,-59-13 137,-86-4 416,-449-16-1223,8 25 693,529 7 398,198 2-189,111 0-683,263 1-1724,864-3 1238,-1331 1 826,-24 1 318,1-2 1,-1 0 0,1-1 0,38-9 0,-63 11-203,0 0-1,0 0 1,0 0-1,1 0 1,-1 0-1,0 0 1,0 0 0,1 0-1,-1 0 1,0 0-1,0 0 1,0 0 0,1 0-1,-1 0 1,0 0-1,0 0 1,0 0-1,1-1 1,-1 1 0,0 0-1,0 0 1,0 0-1,0 0 1,1-1-1,-1 1 1,0 0 0,0 0-1,0 0 1,0 0-1,0-1 1,0 1 0,1 0-1,-1 0 1,0 0-1,0-1 1,0 1-1,0 0 1,0 0 0,0-1-1,0 1 1,0 0-1,-17-6 24,-91-3-28,-1029 11 2691,1137-2-2691,-293 24 205,292-24-205,-65 12 0,60-10 0,0 0 0,0 0 0,0 0 0,0 0 0,1 1 0,-1 0 0,-6 5 0,12-8 9,-1 0-1,1 1 1,-1-1-1,1 0 1,-1 0-1,1 1 1,0-1 0,-1 0-1,1 0 1,-1 1-1,1-1 1,0 1-1,-1-1 1,1 0-1,0 1 1,0-1 0,-1 1-1,1-1 1,0 0-1,0 1 1,0-1-1,-1 1 1,1-1-1,0 1 1,0-1-1,0 1 1,0-1 0,0 1-1,0-1 1,0 1-1,0-1 1,0 1-1,0-1 1,0 1-1,0-1 1,1 1-1,-1-1 1,0 1 0,0-1-1,0 0 1,1 1-1,-1-1 1,0 1-1,0-1 1,1 0-1,-1 1 1,0-1 0,1 0-1,-1 1 1,1-1-1,-1 0 1,0 1-1,1-1 1,-1 0-1,1 0 1,-1 0-1,1 1 1,-1-1 0,1 0-1,0 0 1,39 10 748,41-1-625,85-3-1,-134-5-138,1240 1-2075,-1131-6 2082,-100 0 0,-38 2 0,-10 1 0,-74-4 0,-123 1 0,-90 0-558,126 3-840,-917 13-823,937-1-1103,110-5 2625,38-5 701,0-1 1,0 0 0,0 0-1,0 0 1,0 0-1,0 0 1,0 0 0,1 0-1,-1 0 1,0 0-1,0 0 1,0 0 0,0 1-1,0-1 1,0 0-1,0 0 1,0 0-1,0 0 1,0 0 0,0 0-1,0 0 1,0 1-1,0-1 1,0 0 0,0 0-1,0 0 1,0 0-1,0 0 1,0 0-1,0 1 1,0-1 0,0 0-1,0 0 1,0 0-1,0 0 1,0 0 0,0 0-1,0 0 1,0 1-1,0-1 1,0 0 0,0 0-1,0 0 1,0 0-1,-1 0 1,1 0-1,0 0 1,68 7 691,107-2-504,927 0 2319,-1071-6 1263,-56 1-2314,-769 28-1306,777-27-151,-160 12-1,148-11 0,-35 8 0,59-7 0,11-1 0,40 3 0,202 2 0,183-3-808,115 0-2420,1489 44-1668,-1851-37 5065,-172-9-144,-14 0-13,-41 2-6,-180 1-6,-138-3-386,-1075-16-2140,820 6 3826,5 2 3286,567 8-3794,50 1-639,31 1 120,117 7-165,102 0 78,1228 12 222,-1958-25-957,-17-3-1646,-125-12 1246,-119-20-651,-1969-148-2571,2394 156 4149,239 20 529,60 6-229,18 1-49,206 13 25,291 19-254,246 15 0,160 11 0,43 4 0,-93-3-155,-186-11-464,-213-13 126,-201-12-859,-174-11 1226,-81-9 346,-9 1 100,-40 0 618,-118-2-599,-108 0-58,-1091 46 1124,1146-32-760,83 2 1935,98-7-1726,35-9-832,-1 0 0,0 0-1,0 0 1,0 0 0,0 0 0,0 0 0,1 0-1,-1 0 1,0 0 0,0 0 0,0 0-1,0 1 1,0-1 0,0 0 0,0 0-1,1 0 1,-1 0 0,0 0 0,0 0-1,0 0 1,0 1 0,0-1 0,0 0-1,0 0 1,0 0 0,0 0 0,0 0 0,0 0-1,0 1 1,0-1 0,0 0 0,0 0-1,0 0 1,0 0 0,0 0 0,0 1-1,0-1 1,0 0 0,0 0 0,0 0-1,0 0 1,0 0 0,0 0 0,0 1-1,0-1 1,0 0 0,0 0 0,0 0-1,0 0 1,0 0 0,-1 0 0,1 0 0,0 1-1,0-1 1,0 0 0,0 0 0,0 0-1,0 0 1,0 0 0,-1 0 0,1 0-1,0 0 1,0 0 0,0 0 0,10 2 777,1 0 0,0-1 1,15 0-1,121-2 166,460-19-2393,-578 19 1395,15-1 812,-1-1 1,71-14-1,-101 10-375,-13 7-402,-1 0 1,1-1-1,-1 1 1,1-1-1,0 1 0,-1-1 1,1 1-1,-1 0 1,1-1-1,-1 1 0,1 0 1,-1-1-1,1 1 1,-1 0-1,1 0 0,-1 0 1,1-1-1,-1 1 1,1 0-1,-1 0 0,0 0 1,1 0-1,-2 0 1,-108-11-3,-95 4 0,-477-9-1532,642 14 2037,34 1-229,8 0-47,94-3 23,116 0-252,17 2-698,976-22-2320,-1089 18 3107,-98 2 423,-33 0 0,-129-4-256,-138-4-683,-1063-29-1339,1310 40 1815,-85-4 1623,115 4-1431,10-1-116,31-1-73,129-3-52,591-6-551,-602 6 551,-126 1 0,-29 2 0,-11-1 0,-154-15 0,-159-3-166,-108-8-494,-878-63 495,1056 77 165,188 17 0,55 1 0,12-2 0,-1 0 0,1 1 0,0-1 0,0 0 0,0 0 0,0 0 0,0 0 0,0 0 0,0 0 0,0 1 0,0-1 0,0 0 0,0 0 0,0 0 0,0 0 0,0 0 0,0 0 0,0 1 0,0-1 0,1 0 0,-1 0 0,0 0 0,0 0 0,0 0 0,0 0 0,0 0 0,0 0 0,0 1 0,0-1 0,0 0 0,0 0 0,0 0 0,1 0 0,-1 0 0,0 0 0,0 0 0,0 0 0,0 0 0,0 0 0,0 0 0,1 0 0,-1 0 0,0 0 0,0 0 0,0 0 0,0 0 0,0 0 0,0 0 0,0 0 0,1 0 0,-1 0 0,0 0 0,0 0 0,0 0 0,0 0 0,213 29 0,366 27-633,345 26-1899,237 11 1303,100 1-1155,-80-11 1606,-216-19 48,-296-21 209,-324-25-831,-294-17 1088,-74-6 449,-199-23 852,-159-9-777,-1646-90 2096,1661 125 1438,284 9-2943,54-4-435,0-2-1,-1 0 1,-39-4 0,-51-16 2869,-59-19-2695,67 14-567,-812-154 1158,903 175-1181,-38-11 0,58 14 0,-1 0 0,1 0 0,0 0 0,0 0 0,0 0 0,0 0 0,0 0 0,-1 0 0,1 0 0,0 0 0,0 0 0,0 0 0,0 0 0,0 0 0,-1 0 0,1 0 0,0 0 0,0 0 0,0-1 0,0 1 0,0 0 0,0 0 0,-1 0 0,1 0 0,0 0 0,0 0 0,0 0 0,0 0 0,0-1 0,0 1 0,0 0 0,0 0 0,0 0 0,0 0 0,-1 0 0,1-1 0,0 1 0,0 0 0,0 0 0,0 0 0,0 0 0,0 0 0,0-1 0,0 1 0,0 0 0,0 0 0,0 0 0,0 0 0,0 0 0,1-1 0,-1 1 0,0 0 0,0 0 0,0 0 0,0 0 0,0 0 0,0 0 0,0-1 0,0 1 0,0 0 0,0 0 0,0 0 0,1 0 0,17-5 0,75-1 0,123 6 0,-43 1 0,-162-1 0,0-1 0,0 0 0,14-4 0,-25 5 0,0 0 0,0 0 0,0 0 0,-1 0 0,1 0 0,0 0 0,0 0 0,0 0 0,0 0 0,0 0 0,-1 0 0,1 0 0,0 0 0,0-1 0,0 1 0,0 0 0,0 0 0,0 0 0,0 0 0,-1 0 0,1 0 0,0-1 0,0 1 0,0 0 0,0 0 0,0 0 0,0 0 0,0-1 0,0 1 0,0 0 0,0 0 0,0 0 0,0 0 0,0-1 0,0 1 0,0 0 0,0 0 0,0 0 0,0 0 0,0 0 0,0-1 0,0 1 0,0 0 0,0 0 0,0 0 0,0 0 0,1 0 0,-1-1 0,0 1 0,0 0 0,0 0 0,0 0 0,0 0 0,0 0 0,1 0 0,-1 0 0,0-1 0,0 1 0,0 0 0,1 0 0,-48-10 0,-166-12 0,-175-4-836,-137 1-2510,-46 4 2510,41 6 836,105 6 0,147 3 134,256 6 42,-1 0 0,-31-6-1,159 1-33,171-2-142,122-4-661,49 0-1902,739-29 841,-982 27 2110,-178 10 780,49-10 0,-74 13-1147,-1 0 1,1 0-1,0 0 0,-1 0 1,1-1-1,-1 1 0,1 0 0,-1 0 1,1 0-1,-1-1 0,1 1 1,0 0-1,-1-1 0,0 1 0,1 0 1,-1-1-1,1 1 0,-1-1 1,1 1-1,-1-1 0,0 1 0,1 0 1,-1-2-1,0 2-17,-1-1 0,0 0 0,1 1 0,-1-1 0,0 1 0,1-1 0,-1 1 1,0-1-1,0 1 0,0 0 0,1-1 0,-1 1 0,0 0 0,0 0 0,0 0 0,0-1 0,-1 1 0,-104-11-4,-657 5 3815,721 7-3250,0 2-1,-76 17 0,97-13-275,20-6-286,1-1-1,0 0 0,-1 0 1,1 0-1,0 0 1,-1 0-1,1 1 1,0-1-1,0 0 0,-1 0 1,1 0-1,0 1 1,0-1-1,-1 0 1,1 0-1,0 1 0,0-1 1,-1 0-1,1 1 1,0-1-1,0 0 1,0 1-1,0-1 0,0 0 1,0 1-1,0 0 1,1 0-4,1 0 0,0 1 0,0-1 0,0 0 0,0 0 0,0 0 0,0 0 0,0-1 0,0 1 0,0 0 0,1-1 0,-1 0 0,0 1 0,0-1 0,4 0-1,119 11 2,143-4 0,-266-7 0,30 0 16,95-3-49,-110 2 73,1-2 0,-1 0-1,1 0 1,30-12 0,-32 4 458,-16 11-490,1 0 1,-1 0-1,0-1 1,0 1-1,0 0 1,0 0-1,0-1 1,0 1 0,0 0-1,1 0 1,-1-1-1,0 1 1,0 0-1,0-1 1,0 1-1,0 0 1,0 0-1,0-1 1,-1 1 0,1 0-1,0-1 1,0 1-1,0 0 1,0 0-1,0-1 1,0 1-1,0 0 1,-1 0-1,1-1 1,0 1-1,0 0 1,0 0 0,-1-1-1,-2-1 9,-1 0 1,1 0-1,-1 0 0,1 0 1,-1 1-1,-7-3 0,-38-10-17,-2 2 0,0 2 0,-72-4 0,94 11-341,0 2 0,0 0-1,-34 5 1,22 4-6485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07:26:20.9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2940 1248 24575,'-4'0'0,"-18"-1"0,45-3 0,180-17 0,204-33 0,-401 52 0,-2 2 0,0-1 0,0 0 0,0 0 0,-1 0 0,1 0 0,4-3 0,-8 4 0,0 0 0,0 0 0,0 0 0,1 0 0,-1-1 0,0 1 0,0 0 0,0 0 0,0 0 0,0 0 0,0-1 0,0 1 0,0 0 0,0 0 0,0 0 0,0 0 0,0-1 0,0 1 0,0 0 0,0 0 0,0 0 0,0 0 0,0-1 0,0 1 0,0 0 0,0 0 0,0 0 0,0 0 0,-1 0 0,1-1 0,0 1 0,0 0 0,0 0 0,0 0 0,0 0 0,0 0 0,0 0 0,-1 0 0,1-1 0,0 1 0,0 0 0,0 0 0,0 0 0,0 0 0,-1 0 0,1 0 0,0 0 0,0 0 0,-23-9 0,-273-48 7,178 38-178,-1263-180-867,1190 183 1038,304 28 0,82 4 0,102 3-164,107 5-655,-217-13 405,1251 87-3104,-1300-82 2535,-129-14 738,-37 1-493,-125-14-245,-100-14 0,-83-5 0,-904-49-243,295 23 2255,711 37-387,77 3 256,97 5-69,60 11-820,0 0 1,0 0-1,0 0 0,0 0 0,0 0 0,1 0 0,-1 0 0,0 0 0,0 0 0,0 0 0,0-1 0,0 1 0,0 0 0,0 0 1,1 0-1,-1 0 0,0 0 0,0 0 0,0 0 0,0 0 0,0 0 0,0 0 0,0-1 0,0 1 0,0 0 0,0 0 0,0 0 1,0 0-1,0 0 0,1 0 0,-1-1 0,0 1 0,0 0 0,0 0 0,0 0 0,0 0 0,0 0 0,0 0 0,0-1 0,0 1 0,-1 0 1,1 0-1,0 0 0,0 0 0,0 0 0,0 0 0,0 0 0,0-1 0,0 1 0,0 0 0,0 0 0,0 0 0,0 0 0,0 0 1,-1 0-1,38-5 619,100 0 346,79 2-193,73-6-627,494-23-224,41-1-30,-14 24 1141,-739 10-313,-66 0-574,-9 0-25,-38 1 35,-123 0-125,-113 0-203,-101-1-655,217-1 427,-1292 18-1179,1238-6 2390,158-5-293,46-3-266,10 0-9,12 0-121,0-1 0,1 0 0,-1-1 0,0 0 0,21 1 0,195 21 92,114 7-371,1615 78-2958,-1819-101 4896,-257-8-1020,-102-2-648,-293 3-1014,1 39 850,474-34 201,-56 8 1100,-159 42-1,251-55-1182,0 1 0,0 0 1,0 0-1,-9 5 0,14-7-74,-1 0 0,1 0 0,0 0 0,0 1 0,0-1 0,0 0 0,0 0 0,-1 0 0,1 0 0,0 0 0,0 0 0,0 1 0,0-1 0,0 0 0,0 0 0,0 0 0,-1 0 0,1 1 0,0-1 0,0 0 0,0 0 0,0 0 0,0 0 0,0 1 0,0-1 0,0 0 0,0 0 0,0 0 0,0 1 0,0-1 0,0 0 0,0 0 0,0 0 0,0 0 0,0 1 0,1-1 0,-1 0 0,0 0 0,0 0 0,0 0 0,0 1 0,0-1 0,0 0 0,1 0 0,17 7 4,15-3 106,1-1 0,-1-1 0,49-5-1,103-18-159,-104 4-934,-55 7 303,-25 10 671,-1 0 1,0 0-1,0-1 0,0 1 1,0 0-1,0 0 0,0 0 1,0 0-1,0-1 0,1 1 1,-1 0-1,0 0 0,0 0 1,0 0-1,0-1 0,0 1 1,0 0-1,0 0 0,0 0 1,0-1-1,0 1 0,0 0 1,0 0-1,0 0 0,0-1 1,0 1-1,0 0 0,-1 0 1,1 0-1,0 0 0,0-1 1,0 1-1,0 0 0,0 0 1,0 0-1,0 0 0,-1 0 1,1-1-1,0 1 0,0 0 1,0 0-1,0 0 0,0 0 1,-1 0-1,1 0 0,0 0 1,0 0-1,0 0 0,0 0 1,-1-1-1,1 1 0,0 0 1,0 0-1,0 0 0,-1 0 1,1 0-1,0 0 0,-13-3-252,0 1 0,-22-3 0,-131-6-722,-94 0 0,-78 4 0,-1509 16-1783,1756-6 3530,82-2-280,19 0 9,140 2 659,-135-3-1173,102 2 183,1146 24-1830,-717-3 3978,-521-22-2002,-14-1-38,-1 0-1,0 1 1,0 0-1,1 0 1,19 9 410,-39-7-269,-91 6 3348,585-28-3440,-314 3-319,223-26 0,-130-8 0,-262 50 0,-81-3 0,33 2 0,2 1 0,-76 8 0,101-2 0,19-6 0,0 1 0,1-1 0,-1 0 0,0 1 0,0-1 0,1 0 0,-1 1 0,0-1 0,1 0 0,-1 0 0,0 1 0,1-1 0,-1 0 0,1 0 0,-1 1 0,0-1 0,1 0 0,-1 0 0,1 0 0,-1 0 0,1 0 0,-1 0 0,0 1 0,1-1 0,-1 0 0,1 0 0,64 8 0,120 4 0,132 3-164,109 3-655,1550 86-3113,-1672-83 2949,-207-15 547,71 10-1041,-167-15 1283,-6 0 24,-24-1-72,-100-2 132,-78-2 274,-1172 18 2433,1142-1-158,-73 2 511,200-16-2573,98-2-377,18-4 0,29-7 0,174-45 0,-124 38 0,82-33 0,-159 51 0,-1 0 0,0 0 0,0-1 0,11-7 0,-18 10 0,1 1 0,-1 0 0,1-1 0,0 1 0,-1-1 0,1 1 0,-1-1 0,1 1 0,-1-1 0,1 1 0,-1-1 0,0 0 0,1 1 0,-1-1 0,0 0 0,1 1 0,-1-1 0,0 0 0,0 1 0,0-1 0,1 0 0,-1 1 0,0-1 0,0 0 0,0 0 0,0 1 0,0-1 0,0 0 0,0 1 0,-1-1 0,1 0 0,0 0 0,0 1 0,-1-1 0,1 0 0,0 1 0,-1-1 0,1 1 0,0-1 0,-1 0 0,1 1 0,-1-1 0,1 1 0,-1-1 0,1 1 0,-1-1 0,1 1 0,-1 0 0,0-1 0,1 1 0,-2-1 0,-5-3 0,0 1 0,-1 0 0,1 0 0,-13-3 0,-115-22 0,-520-48-1400,491 60 1317,155 15 83,-1 0 0,1-1 0,-12-4 0,21 6 0,-1 0 0,1 0 0,-1 0 0,1-1 0,0 1 0,-1 0 0,1 0 0,-1 0 0,1 0 0,0 0 0,-1-1 0,1 1 0,-1 0 0,1 0 0,0 0 0,-1-1 0,1 1 0,0 0 0,0-1 0,-1 1 0,1 0 0,0-1 0,0 1 0,-1 0 0,1-1 0,0 1 0,0 0 0,0-1 0,0 1 0,-1-1 0,1 1 0,0 0 0,0-1 0,0 1 0,0-1 0,0 1 0,0-1 0,0 1 0,0 0 0,0-1 0,0 1 0,1-1 0,0-1 0,1 1 0,0-1 0,0 1 0,0-1 0,-1 1 0,1 0 0,1 0 0,-1 0 0,0 0 0,3-1 0,46-13 0,151-27 0,89-3-164,406-35-1193,-7 23 208,-675 56 1148,183-16 1,-150 11 0,-40 3 0,-12 1 0,-132-3 0,-180 1 0,-142-4 0,-2119-28-2949,2278 33 2238,109-1 980,108-2-161,82 6-108,0 0 0,0 0 0,0 0 0,0 0 0,-1 0 0,1 0 0,0 0 0,0 0 0,0 0 0,0 0 0,-1 0 0,1 0 0,0 0 0,0 0 0,0 0 0,-1 0 0,1 0 0,0 0 0,0 0 0,0 0 0,0 0 0,0 0 0,-1 0 0,1 0 0,0-1 0,0 1 0,0 0 0,0 0 0,0 0 0,-1 0 0,1 0 0,0 0 0,0-1 0,0 1 0,0 0 0,0 0 0,0 0 0,0 0 0,0-1 0,0 1 0,0 0 0,0 0 0,0 0 0,0 0 0,0-1 0,0 1 0,0 0 0,12-5 0,264-51 2677,-241 50-2405,64-6 1435,190 3-1,-209 9-1464,74 0-453,230-3 15,-297-3 196,-71 2 0,-16 4 0,0 0 0,0 0 0,0 0 0,0 0 0,0 0 0,0 0 0,0 0 0,0 0 0,1-1 0,-1 1 0,0 0 0,0 0 0,0 0 0,0 0 0,0 0 0,0 0 0,0 0 0,0-1 0,0 1 0,0 0 0,0 0 0,0 0 0,0 0 0,0 0 0,0 0 0,0 0 0,0-1 0,0 1 0,0 0 0,0 0 0,0 0 0,0 0 0,0 0 0,-1 0 0,1 0 0,0 0 0,0-1 0,0 1 0,0 0 0,0 0 0,0 0 0,0 0 0,0 0 0,0 0 0,0 0 0,-1 0 0,1 0 0,0 0 0,0 0 0,0 0 0,0 0 0,0 0 0,0 0 0,0 0 0,0 0 0,-1 0 0,1 0 0,0 0 0,0 0 0,0 0 0,0 0 0,0 0 0,-16-5 0,1 2 0,-1 0 0,1 0 0,-1 2 0,-29 0 0,2-1 0,-914-31-1233,796 29 1458,125 2 212,32 1-267,6 0-31,66-6 86,121-4-195,102 0-194,-13 4-457,486-17-1370,0-22-287,-668 37 2250,-91 8 26,0 0-1,1 0 1,-1 0 0,10-4-1,-15 5 4,0 0-1,0 0 1,0 0-1,0 0 1,0 0-1,0 0 1,0 0-1,1 0 0,-1-1 1,0 1-1,0 0 1,0 0-1,0 0 1,0 0-1,0 0 0,0 0 1,0 0-1,0 0 1,0 0-1,0-1 1,0 1-1,0 0 1,0 0-1,0 0 0,0 0 1,0 0-1,0 0 1,0 0-1,0-1 1,0 1-1,0 0 0,0 0 1,0 0-1,0 0 1,0 0-1,0 0 1,0 0-1,0-1 1,0 1-1,0 0 0,0 0 1,0 0-1,0 0 1,0 0-1,0 0 1,0 0-1,0 0 0,-1 0 1,1-1-1,0 1 1,0 0-1,0 0 1,0 0-1,0 0 1,0 0-1,0 0 0,0 0 1,-1 0-1,1 0 1,0 0-1,0 0 1,0 0-1,-22-5 148,-162-10 1359,139 13-1301,-158-7 423,-120-8 546,-687-38-2697,893 45 1512,100 5 10,18 4 0,-1 1 0,0 0 0,0-1 0,1 1 0,-1-1 0,0 1 0,1 0 0,-1-1 0,0 1 0,1 0 0,-1-1 0,1 1 0,-1 0 0,0 0 0,1-1 0,-1 1 0,1 0 0,-1 0 0,1 0 0,-1 0 0,1 0 0,-1 0 0,1 0 0,-1 0 0,1 0 0,94-17 0,473-29 413,12 32 491,-236 16-745,-169-1-2311,-65-1-1183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07:26:25.1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605 113 24575,'156'0'0,"742"0"-1400,-1086 0 1471,-714-19-1387,455-7 1316,414 22 276,65 2 309,491 1 812,-243 3-1010,-97-1-387,315 42 0,-437-31 0,-36-4 0,-25-7 0,0-1 0,0 0 0,0 0 0,0 0 0,0 0 0,0 0 0,0 0 0,0 1 0,0-1 0,0 0 0,0 0 0,0 0 0,0 0 0,0 0 0,0 0 0,0 1 0,0-1 0,0 0 0,0 0 0,0 0 0,0 0 0,0 0 0,0 0 0,0 1 0,-1-1 0,1 0 0,0 0 0,0 0 0,0 0 0,0 0 0,0 0 0,0 0 0,0 0 0,-1 0 0,1 0 0,0 0 0,0 0 0,0 0 0,0 1 0,0-1 0,0 0 0,-1 0 0,1 0 0,0 0 0,0 0 0,0 0 0,0 0 0,0 0 0,0 0 0,-1-1 0,-21 5 0,-330 3 2,225-7-168,-8 0-303,-684 8-434,685-3 903,99 0-1,34-5 1,0 0 0,1 0 0,-1 0 0,1 0 1,-1 0-1,0 0 0,1 0 0,-1 1 0,1-1 0,-1 0 0,1 0 0,-1 1 0,1-1 0,-1 0 0,1 1 0,-1-1 0,1 0 0,-1 1 0,1-1 0,0 1 0,-1-1 0,1 1 0,0 0 0,0-1 0,0 1 0,1-1 0,-1 1 0,1 0-1,-1-1 1,1 1 0,-1-1 0,1 0 0,-1 1 0,1-1 0,-1 1 0,1-1-1,-1 0 1,1 1 0,-1-1 0,1 0 0,0 0 0,1 1 0,31 10-10,97 18-38,79 7 36,1286 182 177,-1260-185 844,-175-24-629,-48-4-333,-12-5-46,0 0-1,0 1 0,1-1 0,-1 0 0,0 0 0,0 0 0,0 0 1,0 0-1,0 1 0,0-1 0,0 0 0,0 0 0,0 0 0,0 0 1,0 0-1,0 1 0,-1-1 0,1 0 0,0 0 0,0 0 0,0 0 0,0 0 1,0 1-1,0-1 0,0 0 0,0 0 0,0 0 0,0 0 0,-1 0 1,1 0-1,0 0 0,0 1 0,0-1 0,0 0 0,0 0 0,0 0 0,-1 0 1,1 0-1,0 0 0,0 0 0,0 0 0,0 0 0,0 0 0,-1 0 1,1 0-1,0 0 0,0 0 0,0 0 0,-1 0 0,-12 3 0,0-1 0,-26 2 0,-116 3 0,-90-2-164,-73-3-655,-1076-23-981,1339 19 1800,55 2 0,0 0 0,1 0 0,-1 0 0,0 0 0,0 0 0,0 0 0,0 0 0,0-1 0,0 1 0,0 0 0,0 0 0,28-1 0,151 0-12,241-7 1962,524-8-1105,-943 16-845,40 1 0,-12 0 0,44-5 0,-64 3 0,-1 0 0,1-1 0,-1 0 0,0 0 0,1-1 0,-1 0 0,0-1 0,-1 0 0,12-7 0,-16 9 0,24-17 0,0-2 0,-1 0 0,26-29 0,-45 42 0,-1 0 0,1 0 0,-1-1 0,-1 0 0,0 0 0,0-1 0,0 1 0,-2-1 0,1 0 0,-1 0 0,0-1 0,-1 1 0,0 0 0,0-15 0,-5-88 303,-1 37-1971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07:25:56.7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1901 335 24575,'1025'35'0,"-133"25"-1371,-872-59 1370,947 56-546,-491-55 1955,-233-4-897,59 3-511,332-3 0,-610 2 0,-8 0 0,0 0 0,1-1 0,-1-1 0,17-4 0,-30 3 0,-13 0 0,-68-4 0,-101 4 0,86 4 0,-594-2-600,-67 0-254,331-11 99,-18 0 1908,114-1-493,-31 0-264,-1 14-396,396-5 0,-6-1 0,514-39-538,-347 33 255,-43 1 172,788-63 58,-839 60 53,-77 6 0,-28 5 0,-6 0 0,-54-2 0,-434-3-1011,75 3-293,-551-62-881,-124-79 681,1055 137 2083,31 4-206,22 2 256,489 7 1103,-333 1-1398,193 2 296,226 9-28,-489-12-602,-58 1 0,-41-6 0,0 0 0,0 0 0,0 0 0,0 0 0,0 0 0,0 0 0,0 0 0,0 0 0,0 0 0,-1 0 0,1 0 0,0 0 0,0 0 0,0 0 0,0 0 0,0 0 0,0 0 0,0 0 0,0 1 0,0-1 0,0 0 0,0 0 0,0 0 0,0 0 0,0 0 0,-1 0 0,1 0 0,0 0 0,0 0 0,0 0 0,0 1 0,0-1 0,0 0 0,0 0 0,0 0 0,0 0 0,0 0 0,0 0 0,0 0 0,0 0 0,0 1 0,0-1 0,1 0 0,-1 0 0,0 0 0,0 0 0,0 0 0,0 0 0,0 0 0,0 0 0,0 0 0,0 1 0,-29 3 0,-93 5 0,-88-2 0,-93-2 0,-91-2-399,-2086-1-2685,2428-2 3084,86 0 0,1749 67 1853,-1301-25-2680,395 33 789,-448-41 38,367 28 0,-786-62 0,29 3 0,-36-2 0,-4-1 0,-19 1 0,-902-17 832,134-1-706,388 18 2676,601-1-2802,16 0-223,1269 0-896,-2941 0 973,1511 0-4429,74 0 3794,110 2 564,101 6 163,122 3-537,-111-4-1270,1086 36-287,-1222-31 1937,-135-5 202,-81-7 9,1 0 1,-1 0-1,1 0 1,-1 0 0,1 0-1,-1 0 1,1 0-1,-1 0 1,0 0-1,1 0 1,-1 0-1,1 0 1,-1 0-1,1 0 1,-1 0 0,0 1-1,1-1 1,-1 0-1,1 0 1,-1 0-1,0 1 1,1-1-1,-1 0 1,0 1 0,1-1-1,-1 0 1,0 1-1,1 0 1,-31 2 100,-436 5 456,296-9-253,-991 19 1499,944-7-1672,-378 10 6744,320-5-4546,122-3-1665,-6-4-664,-216 18 0,367-26 0,8 1 0,19 0 0,57 1 0,143-5 0,93-3-588,-305 5 515,1773-19-3766,-2574 13 3043,-16-31 0,-330-44 4532,915 59-1380,215 20-2356,16 1 0,36 0 0,110-1 0,107-6-601,93-3-1803,1860-22 1803,-2183 34 601,-60-1 0,-1733 2 1847,949-3-1645,681 12 972,38-1-791,-69-1-383,-139 13 0,283-17 0,21-2 0,7 0 0,23 5 0,51 7 0,162 12 0,129 3-703,119 7-2111,955 81-1588,-666-53 3143,-469-39 1259,-139-10 0,-132-11 0,-32-2 0,-56 0 0,-465-6 589,234 0-91,-1364-51 4008,1274 38-4106,328 14-400,-226-16 0,244 14 0,22 2 0,6 1 0,57-2 0,134-2 0,134-4 0,126-3-482,1854-19-2524,-2251 29 3006,-59 2 0,0 0 0,0 0 0,0 0 0,0 0 0,-1 0 0,1 0 0,0-1 0,0 1 0,0 0 0,0 0 0,0 0 0,0 0 0,0 0 0,0 0 0,0 0 0,0 0 0,0 0 0,0-1 0,0 1 0,0 0 0,0 0 0,0 0 0,0 0 0,0 0 0,0 0 0,0 0 0,0 0 0,0-1 0,0 1 0,0 0 0,1 0 0,-1 0 0,0 0 0,0 0 0,0 0 0,0 0 0,0 0 0,0 0 0,0 0 0,0 0 0,0-1 0,0 1 0,0 0 0,1 0 0,-1 0 0,-33-7 0,-89-9 0,-85 0 0,-97 2 203,-119-5 607,-112-6-1175,-2110-138-2644,2530 153 3009,114 10 0,-39-5-118,38 4 145,6 1 66,25-1 374,713 4 2976,-548-2-1987,805 31-1146,-4 60-2931,-776-60 2621,-81-4 0,-130-26 0,0 0 0,0 0 0,-1 1 0,1 0 0,13 7 0,-21-10 0,0 0 0,0 0 0,0 1 0,0-1 0,1 0 0,-1 0 0,0 0 0,0 0 0,0 0 0,0 0 0,0 1 0,1-1 0,-1 0 0,0 0 0,0 0 0,0 0 0,0 1 0,0-1 0,0 0 0,0 0 0,0 0 0,0 1 0,0-1 0,0 0 0,0 0 0,0 0 0,0 1 0,0-1 0,0 0 0,0 0 0,0 0 0,0 1 0,0-1 0,0 0 0,0 0 0,0 0 0,0 0 0,0 1 0,-1-1 0,1 0 0,0 0 0,0 0 0,0 0 0,0 0 0,0 1 0,0-1 0,-1 0 0,1 0 0,0 0 0,0 0 0,0 0 0,-1 0 0,-24 8 0,-117 4 0,-119-2-20,-102-3-63,-82-4-149,-1979-77-825,2140 61 968,-8-2-353,268 13 400,21 2 11,6-1 13,38 1 369,-36 0-245,740 21 4742,5 27-4685,415 16-1305,-392-85 4506,308-56-5634,6 23-254,-1001 50 2504,1683-48-3441,-1719 51 3633,-47 1-81,-5 0 12,-59 2 487,-99 7-399,-77 3-48,-66-1 431,-2039 12-2013,2311-23 1910,11 0 176,56-2-354,1269-23 1069,-1126 23-1012,-153 1 349,41-7 0,-67 9-691,0-1 0,1 0 0,-1 0-1,0 0 1,0 0 0,1 0 0,-1 0 0,0 0 0,0 0 0,1 0 0,-1 0 0,0 0 0,0 0-1,1 0 1,-1-1 0,0 1 0,0 0 0,1 0 0,-1 0 0,0 0 0,0 0 0,1 0 0,-1-1 0,0 1-1,0 0 1,0 0 0,1 0 0,-1-1 0,0 1 0,0 0 0,0 0 0,0-1 0,0 1 0,1 0-1,-1 0 1,0-1 0,0 1 0,0 0 0,0 0 0,0-1 0,-17-4 164,-182-12 512,145 14-634,-143-7-124,-370-24-494,9-32 683,496 53 1405,57 8-1188,16 1-284,41-2-48,1 2 0,73 4 0,-41 1 0,46-1 88,914 19-868,-1011-15 1235,-30-3-304,-8 1-43,-59 3-4,-91 4-104,-36 3-485,-769 38-881,901-50 1293,38-1 62,0 2 0,0 0 0,0 0 0,1 2 0,-28 7-1,38-4 280,16 0 0,14-1-239,0-1 0,0 0 0,1-2 0,34 0 0,-18 0-40,867 8-4551,-328-32 4421,112-17-1114,-218 10 666,-194 16 5422,-241 13-3952,-36 0-878,0 0-1,0 0 1,0 0 0,0 0-1,0 0 1,-1 1-1,1-1 1,0 0 0,0 0-1,0 0 1,0 0 0,0 0-1,0 0 1,0 0-1,0 1 1,0-1 0,0 0-1,0 0 1,0 0 0,0 0-1,0 0 1,0 0-1,0 0 1,0 1 0,0-1-1,0 0 1,0 0 0,0 0-1,0 0 1,0 0-1,0 0 1,0 1 0,0-1-1,0 0 1,0 0 0,0 0-1,0 0 1,0 0-1,0 0 1,1 0 0,-1 0-1,0 1 1,0-1 0,0 0-1,0 0 1,0 0-1,0 0 1,0 0 0,0 0-1,1 0 1,-1 0 0,0 0-1,0 0 1,0 0 0,0 0-1,-56 17 129,-193 34 342,-335 24 1,-257-41 185,784-34-659,-134 5 0,132 3 0,48-3 0,11-5 0,0 0 0,0 1 0,0-1 0,0 0 0,0 0 0,0 0 0,0 0 0,0 1 0,0-1 0,0 0 0,0 0 0,0 0 0,0 0 0,0 0 0,0 1 0,0-1 0,0 0 0,0 0 0,0 0 0,0 0 0,0 0 0,0 1 0,1-1 0,-1 0 0,0 0 0,0 0 0,0 0 0,0 0 0,0 0 0,0 0 0,0 1 0,1-1 0,-1 0 0,0 0 0,0 0 0,0 0 0,0 0 0,0 0 0,1 0 0,-1 0 0,0 0 0,0 0 0,0 0 0,0 0 0,1 0 0,13 4 0,1 0 0,0-2 0,0 1 0,0-2 0,21 0 0,-5 0 0,557 7 882,-310-8-593,-427 0-289,-1120 0-904,1249 0 904,-9-1 0,-43 6 0,59-2 0,13-2 0,0-1 0,0 0 0,0 0 0,0 0 0,0 0 0,0 0 0,0 0 0,0 0 0,0 0 0,0 0 0,0 0 0,0 0 0,0 0 0,0 0 0,0 0 0,0 1 0,0-1 0,0 0 0,0 0 0,0 0 0,0 0 0,0 0 0,0 0 0,0 0 0,0 0 0,0 0 0,0 0 0,0 0 0,0 0 0,0 1 0,0-1 0,0 0 0,0 0 0,0 0 0,0 0 0,0 0 0,0 0 0,0 0 0,0 0 0,0 0 0,0 0 0,1 0 0,-1 0 0,0 0 0,0 0 0,0 0 0,0 0 0,0 0 0,0 0 0,0 0 0,0 1 0,0-1 0,0 0 0,0 0 0,0 0 0,1 0 0,-1 0 0,0 0 0,0 0 0,0 0 0,0 0 0,0-1 0,0 1 0,0 0 0,0 0 0,33 5 0,663 2-685,-618-8 585,911-43-223,-1176 56 318,-357 16 50,-67-21 156,193-4-176,247 6 116,170-10-141,0 1 0,0 0 0,0 0 0,-1 0 0,1 0 0,0 0 0,0 1 0,0-1 0,0 0 0,0 0 0,0 1 0,1-1 0,-1 1 0,0-1 0,0 0 0,0 1 0,-2 1 0,25 2 0,445 4 1319,-292-10-1033,708 1-286,-858 2 0,-11-1 0,0 0 0,0 0 0,0-1 0,0-1 0,26-6 0,-38 5 0,-10 0 0,-16-1 0,-504-4-3521,313 10 1389,131-1 918,41-1 1317,110-1-123,82-5 20,79-12 664,67-7 1990,-249 21-2555,832-75 521,-3-44-676,-791 105 56,-82 18 0,0 0 0,1-1 0,-1 0 0,0 1 0,0-1 0,0 0 0,0 0 0,0 0 0,0-1 0,0 1 0,2-2 0,-4 3 0,0-1 0,0 1 0,0 0 0,0 0 0,0 0 0,0 0 0,0-1 0,0 1 0,0 0 0,0 0 0,0 0 0,0-1 0,0 1 0,0 0 0,0 0 0,0 0 0,0 0 0,0-1 0,0 1 0,0 0 0,0 0 0,-1 0 0,1 0 0,0-1 0,0 1 0,0 0 0,0 0 0,0 0 0,-1 0 0,1 0 0,0 0 0,0 0 0,0-1 0,0 1 0,-1 0 0,1 0 0,-15-5 0,-22 0 326,-1 1 0,1 1 0,-47 4 0,19-1 706,-1067 2-1783,382 0 629,212 12-379,519-13 501,-22 2 0,39-3 0,0 0 0,0 0 0,0 0 0,0 1 0,1-1 0,-1 0 0,0 1 0,0 0 0,1-1 0,-1 1 0,0 0 0,1 0 0,-2 1 0,7 2 25,18 0 150,346 10 782,-260-14-998,781 2-599,-1092-2 640,-715 24-1528,281-3 759,21-14 113,597-7 776,17 0 13,4 0 33,34 0 612,869-13-391,228-1-319,-1111 14-68,119-5 0,-116 0-78,-28 2 156,-17 1 231,-79 3 416,-169 23-1,190-14-624,-365 61 304,13 24 0,354-78-404,-49 13 0,124-30 0,0 0 0,0 0 0,0 0 0,1 0 0,-1 1 0,0-1 0,0 0 0,1 0 0,-1 1 0,0-1 0,0 1 0,1-1 0,-1 1 0,0-1 0,1 1 0,-1-1 0,1 1 0,-1-1 0,1 1 0,-1 0 0,1 0 0,-2 1 0,3-2 0,-1 1 0,1 0 0,-1 0 0,1-1 0,0 1 0,-1 0 0,1-1 0,0 1 0,-1-1 0,1 1 0,0-1 0,0 1 0,-1-1 0,1 0 0,0 1 0,0-1 0,0 0 0,1 1 0,16 5 0,0-1 0,0-1 0,0-1 0,25 2 0,82-1 0,-88-3 0,392-3 0,294 12 0,-657-5 0,-40-1 0,-60-1 0,-864-1-2262,-381-40-1916,-162-2 3771,1421 40 842,17 0-88,6 0 55,41 0 1279,97 1-1170,87-1-462,1045-18 200,-976 7-249,-64 2 0,-83 2 108,-110 3 125,-28 0-41,-18 2-175,-1 1 0,1-1 0,0 1 0,0 0-1,-1 1 1,-6 0 0,-714-17-801,576 18 716,-823 0 2215,944-2-1731,26 0-197,19-1 10,551-39-539,-315 24-1061,1444-52 962,-2106 59 2240,106-1-2574,273 11-6083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>
                <a:sym typeface="Avenir Roman" charset="0"/>
              </a:rPr>
              <a:t>Click to edit Master text styles</a:t>
            </a:r>
          </a:p>
          <a:p>
            <a:pPr lvl="1"/>
            <a:r>
              <a:rPr lang="cs-CZ" altLang="cs-CZ" noProof="0">
                <a:sym typeface="Avenir Roman" charset="0"/>
              </a:rPr>
              <a:t>Second level</a:t>
            </a:r>
          </a:p>
          <a:p>
            <a:pPr lvl="2"/>
            <a:r>
              <a:rPr lang="cs-CZ" altLang="cs-CZ" noProof="0">
                <a:sym typeface="Avenir Roman" charset="0"/>
              </a:rPr>
              <a:t>Third level</a:t>
            </a:r>
          </a:p>
          <a:p>
            <a:pPr lvl="3"/>
            <a:r>
              <a:rPr lang="cs-CZ" altLang="cs-CZ" noProof="0">
                <a:sym typeface="Avenir Roman" charset="0"/>
              </a:rPr>
              <a:t>Fourth level</a:t>
            </a:r>
          </a:p>
          <a:p>
            <a:pPr lvl="4"/>
            <a:r>
              <a:rPr lang="cs-CZ" altLang="cs-CZ" noProof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167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034676-BDAE-4683-9E65-897951C63056}" type="slidenum">
              <a:rPr lang="cs-CZ" altLang="cs-CZ" sz="1100" b="0"/>
              <a:pPr eaLnBrk="1" hangingPunct="1"/>
              <a:t>3</a:t>
            </a:fld>
            <a:endParaRPr lang="cs-CZ" altLang="cs-CZ" sz="1100" b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36" y="4343437"/>
            <a:ext cx="5485129" cy="4114143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CEB63F-DB35-49BF-B94A-9513278E6A9D}" type="slidenum">
              <a:rPr lang="cs-CZ" altLang="cs-CZ" sz="1100" b="0"/>
              <a:pPr eaLnBrk="1" hangingPunct="1"/>
              <a:t>18</a:t>
            </a:fld>
            <a:endParaRPr lang="cs-CZ" altLang="cs-CZ" sz="1100" b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F6A8D9-4FC5-44B1-9E11-C9EE97DD2FBC}" type="slidenum">
              <a:rPr lang="cs-CZ" altLang="cs-CZ" sz="1100" b="0"/>
              <a:pPr eaLnBrk="1" hangingPunct="1"/>
              <a:t>19</a:t>
            </a:fld>
            <a:endParaRPr lang="cs-CZ" altLang="cs-CZ" sz="11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44723A-1FAB-4F37-BA67-77846FE1AE3A}" type="slidenum">
              <a:rPr lang="cs-CZ" altLang="cs-CZ" sz="1100" b="0"/>
              <a:pPr eaLnBrk="1" hangingPunct="1"/>
              <a:t>20</a:t>
            </a:fld>
            <a:endParaRPr lang="cs-CZ" altLang="cs-CZ" sz="11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21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71BFD7-2EBA-41C1-AEB4-CA6B199F760A}" type="slidenum">
              <a:rPr lang="cs-CZ" altLang="cs-CZ" sz="1100" b="0"/>
              <a:pPr eaLnBrk="1" hangingPunct="1"/>
              <a:t>22</a:t>
            </a:fld>
            <a:endParaRPr lang="cs-CZ" altLang="cs-CZ" sz="11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15B515-868A-4265-A755-8FD681FE7C22}" type="slidenum">
              <a:rPr lang="cs-CZ" altLang="cs-CZ" sz="1100" b="0"/>
              <a:pPr eaLnBrk="1" hangingPunct="1"/>
              <a:t>23</a:t>
            </a:fld>
            <a:endParaRPr lang="cs-CZ" altLang="cs-CZ" sz="1100" b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38A5A5-EAF3-4CB0-96C7-4A63C1C9745B}" type="slidenum">
              <a:rPr lang="cs-CZ" altLang="cs-CZ" sz="1100" b="0"/>
              <a:pPr eaLnBrk="1" hangingPunct="1"/>
              <a:t>24</a:t>
            </a:fld>
            <a:endParaRPr lang="cs-CZ" altLang="cs-CZ" sz="11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ln/>
        </p:spPr>
        <p:txBody>
          <a:bodyPr lIns="84408" tIns="42204" rIns="84408" bIns="42204"/>
          <a:lstStyle/>
          <a:p>
            <a:fld id="{61487491-8E1C-4CA1-9E0A-1504D8FA6257}" type="slidenum">
              <a:rPr lang="cs-CZ"/>
              <a:pPr/>
              <a:t>29</a:t>
            </a:fld>
            <a:endParaRPr lang="cs-CZ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ln/>
        </p:spPr>
        <p:txBody>
          <a:bodyPr lIns="84408" tIns="42204" rIns="84408" bIns="42204"/>
          <a:lstStyle/>
          <a:p>
            <a:fld id="{A876D7FA-39C9-48BB-9126-2CBD00F27D54}" type="slidenum">
              <a:rPr lang="cs-CZ"/>
              <a:pPr/>
              <a:t>31</a:t>
            </a:fld>
            <a:endParaRPr lang="cs-CZ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D2C513-D31E-4892-97B1-A1AA505051E8}" type="slidenum">
              <a:rPr lang="cs-CZ" altLang="cs-CZ" sz="1100" b="0"/>
              <a:pPr eaLnBrk="1" hangingPunct="1"/>
              <a:t>33</a:t>
            </a:fld>
            <a:endParaRPr lang="cs-CZ" altLang="cs-CZ" sz="1100" b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EBA8DF-6ACC-4623-A107-93EAEDB938F7}" type="slidenum">
              <a:rPr lang="cs-CZ" altLang="cs-CZ" sz="1100" b="0"/>
              <a:pPr eaLnBrk="1" hangingPunct="1"/>
              <a:t>4</a:t>
            </a:fld>
            <a:endParaRPr lang="cs-CZ" altLang="cs-CZ" sz="1100" b="0"/>
          </a:p>
        </p:txBody>
      </p:sp>
      <p:sp>
        <p:nvSpPr>
          <p:cNvPr id="2662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8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6436" y="4343437"/>
            <a:ext cx="5485129" cy="4114143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3885036" y="8685413"/>
            <a:ext cx="2971377" cy="457126"/>
          </a:xfrm>
          <a:prstGeom prst="rect">
            <a:avLst/>
          </a:prstGeom>
          <a:noFill/>
        </p:spPr>
        <p:txBody>
          <a:bodyPr lIns="87135" tIns="43568" rIns="87135" bIns="43568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EA5E073-47CD-43F5-97E3-ABF379A24796}" type="slidenum">
              <a:rPr lang="cs-CZ" sz="11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cs-CZ" sz="11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1263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34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3343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35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602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36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1661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37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3713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38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6789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39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3730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40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865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7C402A-EE11-4448-A41D-A319B2D7CBD6}" type="slidenum">
              <a:rPr lang="cs-CZ" altLang="cs-CZ" sz="1100" b="0"/>
              <a:pPr eaLnBrk="1" hangingPunct="1"/>
              <a:t>8</a:t>
            </a:fld>
            <a:endParaRPr lang="cs-CZ" altLang="cs-CZ" sz="11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7C402A-EE11-4448-A41D-A319B2D7CBD6}" type="slidenum">
              <a:rPr lang="cs-CZ" altLang="cs-CZ" sz="1100" b="0"/>
              <a:pPr eaLnBrk="1" hangingPunct="1"/>
              <a:t>9</a:t>
            </a:fld>
            <a:endParaRPr lang="cs-CZ" altLang="cs-CZ" sz="11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7C402A-EE11-4448-A41D-A319B2D7CBD6}" type="slidenum">
              <a:rPr lang="cs-CZ" altLang="cs-CZ" sz="1100" b="0"/>
              <a:pPr eaLnBrk="1" hangingPunct="1"/>
              <a:t>10</a:t>
            </a:fld>
            <a:endParaRPr lang="cs-CZ" altLang="cs-CZ" sz="11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38C074-52D4-4461-BA29-9D9AD9A517A8}" type="slidenum">
              <a:rPr lang="cs-CZ" altLang="cs-CZ" sz="1100" b="0"/>
              <a:pPr eaLnBrk="1" hangingPunct="1"/>
              <a:t>11</a:t>
            </a:fld>
            <a:endParaRPr lang="cs-CZ" altLang="cs-CZ" sz="11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EFF386-E60E-4921-9E98-E661A3345686}" type="slidenum">
              <a:rPr lang="cs-CZ" altLang="cs-CZ" sz="1100" b="0"/>
              <a:pPr eaLnBrk="1" hangingPunct="1"/>
              <a:t>15</a:t>
            </a:fld>
            <a:endParaRPr lang="cs-CZ" altLang="cs-CZ" sz="1100" b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36" y="4343437"/>
            <a:ext cx="5485129" cy="4114143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7C402A-EE11-4448-A41D-A319B2D7CBD6}" type="slidenum">
              <a:rPr lang="cs-CZ" altLang="cs-CZ" sz="1100" b="0"/>
              <a:pPr eaLnBrk="1" hangingPunct="1"/>
              <a:t>16</a:t>
            </a:fld>
            <a:endParaRPr lang="cs-CZ" altLang="cs-CZ" sz="11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  <a:noFill/>
        </p:spPr>
        <p:txBody>
          <a:bodyPr lIns="84408" tIns="42204" rIns="84408" bIns="42204"/>
          <a:lstStyle>
            <a:lvl1pPr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7969" indent="-272296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9183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24856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60530" indent="-217837" eaLnBrk="0" hangingPunct="0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96203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31876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67550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703222" indent="-217837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C3F81A-F019-49FF-8868-B00E75A327F3}" type="slidenum">
              <a:rPr lang="cs-CZ" altLang="cs-CZ" sz="1100" b="0"/>
              <a:pPr eaLnBrk="1" hangingPunct="1"/>
              <a:t>17</a:t>
            </a:fld>
            <a:endParaRPr lang="cs-CZ" altLang="cs-CZ" sz="1100" b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73564E-8C11-4D56-911E-C10A74F9B6F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97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>
              <a:sym typeface="Arial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rezentace_ppt_v3.pd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>
          <a:solidFill>
            <a:srgbClr val="000000"/>
          </a:solidFill>
          <a:latin typeface="+mn-lt"/>
          <a:cs typeface="+mn-cs"/>
          <a:sym typeface="Arial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cs typeface="+mn-cs"/>
          <a:sym typeface="Arial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>
          <a:solidFill>
            <a:srgbClr val="000000"/>
          </a:solidFill>
          <a:latin typeface="+mn-lt"/>
          <a:cs typeface="+mn-cs"/>
          <a:sym typeface="Arial" charset="0"/>
        </a:defRPr>
      </a:lvl4pPr>
      <a:lvl5pPr marL="2235200" indent="-4064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+mn-lt"/>
          <a:cs typeface="+mn-cs"/>
          <a:sym typeface="Arial" charset="0"/>
        </a:defRPr>
      </a:lvl5pPr>
      <a:lvl6pPr marL="2692400" indent="-406400" algn="l" rtl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+mn-lt"/>
          <a:cs typeface="+mn-cs"/>
          <a:sym typeface="Arial" pitchFamily="34" charset="0"/>
        </a:defRPr>
      </a:lvl6pPr>
      <a:lvl7pPr marL="3149600" indent="-406400" algn="l" rtl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+mn-lt"/>
          <a:cs typeface="+mn-cs"/>
          <a:sym typeface="Arial" pitchFamily="34" charset="0"/>
        </a:defRPr>
      </a:lvl7pPr>
      <a:lvl8pPr marL="3606800" indent="-406400" algn="l" rtl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+mn-lt"/>
          <a:cs typeface="+mn-cs"/>
          <a:sym typeface="Arial" pitchFamily="34" charset="0"/>
        </a:defRPr>
      </a:lvl8pPr>
      <a:lvl9pPr marL="4064000" indent="-406400" algn="l" rtl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MI\Desktop\Chlopn&#283;_2022\33_\_Smutn&#253;%20Tom&#225;&#353;%2089%20TEE.wmv" TargetMode="External"/><Relationship Id="rId1" Type="http://schemas.microsoft.com/office/2007/relationships/media" Target="file:///C:\Users\PMI\Desktop\Chlopn&#283;_2022\33_\_Smutn&#253;%20Tom&#225;&#353;%2089%20TEE.wmv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MI\Desktop\Chlopn&#283;_2022\33_\TCPC%20pazdirek.avi" TargetMode="External"/><Relationship Id="rId1" Type="http://schemas.microsoft.com/office/2007/relationships/media" Target="file:///C:\Users\PMI\Desktop\Chlopn&#283;_2022\33_\TCPC%20pazdirek.avi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customXml" Target="../ink/ink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94097" y="908720"/>
            <a:ext cx="8748463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b="1" dirty="0">
                <a:solidFill>
                  <a:srgbClr val="002060"/>
                </a:solidFill>
              </a:rPr>
              <a:t>Arytmie a implantace ICD           u vrozených srdečních vad</a:t>
            </a:r>
            <a:endParaRPr lang="cs-CZ" altLang="cs-CZ" sz="3200" b="1" dirty="0">
              <a:solidFill>
                <a:srgbClr val="002060"/>
              </a:solidFill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35881" y="2996952"/>
            <a:ext cx="8064896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cs-CZ" altLang="cs-CZ" b="1" dirty="0">
                <a:solidFill>
                  <a:srgbClr val="7030A0"/>
                </a:solidFill>
              </a:rPr>
              <a:t>Ondřej Toman</a:t>
            </a:r>
          </a:p>
          <a:p>
            <a:pPr marL="0" indent="0" algn="ctr">
              <a:buFontTx/>
              <a:buNone/>
            </a:pPr>
            <a:endParaRPr lang="cs-CZ" altLang="cs-CZ" sz="1100" dirty="0"/>
          </a:p>
          <a:p>
            <a:pPr marL="0" indent="0" algn="ctr">
              <a:buFontTx/>
              <a:buNone/>
            </a:pPr>
            <a:r>
              <a:rPr lang="cs-CZ" altLang="cs-CZ" sz="2800" b="1" dirty="0">
                <a:solidFill>
                  <a:srgbClr val="7030A0"/>
                </a:solidFill>
              </a:rPr>
              <a:t>Interní kardiologická klinika </a:t>
            </a:r>
          </a:p>
          <a:p>
            <a:pPr marL="0" indent="0" algn="ctr">
              <a:buFontTx/>
              <a:buNone/>
            </a:pPr>
            <a:r>
              <a:rPr lang="cs-CZ" altLang="cs-CZ" sz="2800" b="1" dirty="0">
                <a:solidFill>
                  <a:srgbClr val="7030A0"/>
                </a:solidFill>
              </a:rPr>
              <a:t>FN Brno a LF MU Brno</a:t>
            </a:r>
          </a:p>
        </p:txBody>
      </p:sp>
      <p:sp>
        <p:nvSpPr>
          <p:cNvPr id="14339" name="Text Box 4"/>
          <p:cNvSpPr txBox="1">
            <a:spLocks/>
          </p:cNvSpPr>
          <p:nvPr/>
        </p:nvSpPr>
        <p:spPr bwMode="auto">
          <a:xfrm>
            <a:off x="2943495" y="5656892"/>
            <a:ext cx="6170920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hangingPunct="0"/>
            <a:r>
              <a:rPr lang="cs-CZ" altLang="cs-CZ" sz="1600" dirty="0"/>
              <a:t>23. sympozium PS Chlopenní a vrozené srdeční vady v dospělosti,</a:t>
            </a:r>
          </a:p>
          <a:p>
            <a:pPr hangingPunct="0"/>
            <a:r>
              <a:rPr lang="cs-CZ" altLang="cs-CZ" sz="1600" dirty="0"/>
              <a:t>25. 2. 2022, Hradec Králové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1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5576" y="5533201"/>
            <a:ext cx="7992888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KA: </a:t>
            </a:r>
            <a:r>
              <a:rPr lang="cs-CZ" altLang="cs-CZ" sz="2000" b="0" dirty="0"/>
              <a:t>doba výkonu 150 min, </a:t>
            </a:r>
            <a:r>
              <a:rPr lang="cs-CZ" altLang="cs-CZ" sz="2000" b="0" dirty="0" err="1"/>
              <a:t>skia</a:t>
            </a:r>
            <a:r>
              <a:rPr lang="cs-CZ" altLang="cs-CZ" sz="2000" b="0" dirty="0"/>
              <a:t> 4,1 min, 17 RF, 7 min RF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7800"/>
          <a:stretch/>
        </p:blipFill>
        <p:spPr>
          <a:xfrm>
            <a:off x="1680064" y="1124744"/>
            <a:ext cx="5783872" cy="4104456"/>
          </a:xfrm>
        </p:spPr>
      </p:pic>
    </p:spTree>
    <p:extLst>
      <p:ext uri="{BB962C8B-B14F-4D97-AF65-F5344CB8AC3E}">
        <p14:creationId xmlns:p14="http://schemas.microsoft.com/office/powerpoint/2010/main" val="310579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2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072" y="1700808"/>
            <a:ext cx="8352928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žena, 64 let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12/2014 CMP v povodí ACM sin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2/2015 dg. </a:t>
            </a:r>
            <a:r>
              <a:rPr lang="cs-CZ" altLang="cs-CZ" sz="2800" dirty="0" err="1"/>
              <a:t>Ebsteinova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anomálie,„síňová</a:t>
            </a:r>
            <a:r>
              <a:rPr lang="cs-CZ" altLang="cs-CZ" sz="2800" dirty="0"/>
              <a:t> tachykardie 2:1“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EKV, </a:t>
            </a:r>
            <a:r>
              <a:rPr lang="cs-CZ" altLang="cs-CZ" sz="2800" dirty="0" err="1"/>
              <a:t>propafenon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warfarin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časná recidiva, </a:t>
            </a:r>
            <a:r>
              <a:rPr lang="cs-CZ" altLang="cs-CZ" sz="2800" dirty="0" err="1"/>
              <a:t>metoprolol</a:t>
            </a:r>
            <a:endParaRPr lang="cs-CZ" altLang="cs-CZ" sz="28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800" dirty="0"/>
              <a:t>- </a:t>
            </a:r>
            <a:r>
              <a:rPr lang="cs-CZ" altLang="cs-CZ" sz="2800" dirty="0" err="1"/>
              <a:t>katetrová</a:t>
            </a:r>
            <a:r>
              <a:rPr lang="cs-CZ" altLang="cs-CZ" sz="2800" dirty="0"/>
              <a:t> ablace: </a:t>
            </a:r>
            <a:r>
              <a:rPr lang="cs-CZ" altLang="cs-CZ" sz="2800" dirty="0" err="1"/>
              <a:t>flutter</a:t>
            </a:r>
            <a:r>
              <a:rPr lang="cs-CZ" altLang="cs-CZ" sz="2800" dirty="0"/>
              <a:t> síní, CCW, CL 290 </a:t>
            </a:r>
            <a:r>
              <a:rPr lang="cs-CZ" altLang="cs-CZ" sz="2800" dirty="0" err="1"/>
              <a:t>ms</a:t>
            </a:r>
            <a:r>
              <a:rPr lang="cs-CZ" altLang="cs-CZ" sz="2800" dirty="0"/>
              <a:t>, linie na CTI, fokus laterální PS, objem PS 550 ml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09974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002060"/>
                </a:solidFill>
              </a:rPr>
              <a:t>Kazuistika č. 2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4108" name="Picture 12" descr="ebstein kucharova 2d rozmer 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54250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6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002060"/>
                </a:solidFill>
              </a:rPr>
              <a:t>Kazuistika č. 2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2580"/>
            <a:ext cx="6984776" cy="46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5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002060"/>
                </a:solidFill>
              </a:rPr>
              <a:t>Kazuistika č. 2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9" y="1052736"/>
            <a:ext cx="6984776" cy="4482645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9592" y="5701537"/>
            <a:ext cx="7992888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KA: </a:t>
            </a:r>
            <a:r>
              <a:rPr lang="cs-CZ" altLang="cs-CZ" sz="2000" b="0" dirty="0"/>
              <a:t>doba výkonu 210 min, </a:t>
            </a:r>
            <a:r>
              <a:rPr lang="cs-CZ" altLang="cs-CZ" sz="2000" b="0" dirty="0" err="1"/>
              <a:t>skia</a:t>
            </a:r>
            <a:r>
              <a:rPr lang="cs-CZ" altLang="cs-CZ" sz="2000" b="0" dirty="0"/>
              <a:t> 15 min, 20 min RF</a:t>
            </a:r>
          </a:p>
        </p:txBody>
      </p:sp>
    </p:spTree>
    <p:extLst>
      <p:ext uri="{BB962C8B-B14F-4D97-AF65-F5344CB8AC3E}">
        <p14:creationId xmlns:p14="http://schemas.microsoft.com/office/powerpoint/2010/main" val="89825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classic font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4" y="1596801"/>
            <a:ext cx="4104531" cy="413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fontan extracardiac kond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0" y="2078087"/>
            <a:ext cx="2951685" cy="36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5"/>
          <p:cNvSpPr txBox="1">
            <a:spLocks noChangeArrowheads="1"/>
          </p:cNvSpPr>
          <p:nvPr/>
        </p:nvSpPr>
        <p:spPr bwMode="auto">
          <a:xfrm>
            <a:off x="549413" y="1247090"/>
            <a:ext cx="4226122" cy="461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400" dirty="0">
                <a:solidFill>
                  <a:schemeClr val="tx2"/>
                </a:solidFill>
                <a:latin typeface="Arial" charset="0"/>
              </a:rPr>
              <a:t>„klasická“ </a:t>
            </a:r>
            <a:r>
              <a:rPr lang="cs-CZ" altLang="cs-CZ" sz="2400" dirty="0" err="1">
                <a:solidFill>
                  <a:schemeClr val="tx2"/>
                </a:solidFill>
                <a:latin typeface="Arial" charset="0"/>
              </a:rPr>
              <a:t>Fontanova</a:t>
            </a:r>
            <a:r>
              <a:rPr lang="cs-CZ" altLang="cs-CZ" sz="2400" dirty="0">
                <a:solidFill>
                  <a:schemeClr val="tx2"/>
                </a:solidFill>
                <a:latin typeface="Arial" charset="0"/>
              </a:rPr>
              <a:t> operace </a:t>
            </a:r>
          </a:p>
        </p:txBody>
      </p:sp>
      <p:sp>
        <p:nvSpPr>
          <p:cNvPr id="50183" name="TextovéPole 5"/>
          <p:cNvSpPr txBox="1">
            <a:spLocks noChangeArrowheads="1"/>
          </p:cNvSpPr>
          <p:nvPr/>
        </p:nvSpPr>
        <p:spPr bwMode="auto">
          <a:xfrm>
            <a:off x="5004367" y="1247090"/>
            <a:ext cx="3528392" cy="830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400" dirty="0" err="1">
                <a:solidFill>
                  <a:schemeClr val="tx2"/>
                </a:solidFill>
                <a:latin typeface="Arial" charset="0"/>
              </a:rPr>
              <a:t>extraanatomický</a:t>
            </a:r>
            <a:r>
              <a:rPr lang="cs-CZ" altLang="cs-CZ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  <a:latin typeface="Arial" charset="0"/>
              </a:rPr>
              <a:t>konduit</a:t>
            </a:r>
            <a:r>
              <a:rPr lang="cs-CZ" altLang="cs-CZ" sz="2400" dirty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r>
              <a:rPr lang="cs-CZ" altLang="cs-CZ" sz="2400" dirty="0">
                <a:solidFill>
                  <a:schemeClr val="tx2"/>
                </a:solidFill>
                <a:latin typeface="Arial" charset="0"/>
              </a:rPr>
              <a:t>	(TCPC)</a:t>
            </a:r>
            <a:r>
              <a:rPr lang="cs-CZ" altLang="cs-CZ" sz="2400" dirty="0">
                <a:solidFill>
                  <a:srgbClr val="FFC000"/>
                </a:solidFill>
                <a:latin typeface="Arial" charset="0"/>
              </a:rPr>
              <a:t> </a:t>
            </a:r>
          </a:p>
        </p:txBody>
      </p:sp>
      <p:sp>
        <p:nvSpPr>
          <p:cNvPr id="10247" name="TextovéPole 5"/>
          <p:cNvSpPr txBox="1">
            <a:spLocks noChangeArrowheads="1"/>
          </p:cNvSpPr>
          <p:nvPr/>
        </p:nvSpPr>
        <p:spPr bwMode="auto">
          <a:xfrm>
            <a:off x="987223" y="5604260"/>
            <a:ext cx="3046612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dirty="0" err="1">
                <a:solidFill>
                  <a:schemeClr val="tx2"/>
                </a:solidFill>
                <a:latin typeface="Arial" charset="0"/>
              </a:rPr>
              <a:t>atriopulmonální</a:t>
            </a:r>
            <a:r>
              <a:rPr lang="cs-CZ" altLang="cs-CZ" sz="2000" dirty="0">
                <a:solidFill>
                  <a:schemeClr val="tx2"/>
                </a:solidFill>
                <a:latin typeface="Arial" charset="0"/>
              </a:rPr>
              <a:t> napojení</a:t>
            </a:r>
          </a:p>
        </p:txBody>
      </p:sp>
      <p:sp>
        <p:nvSpPr>
          <p:cNvPr id="15" name="TextovéPole 5"/>
          <p:cNvSpPr txBox="1">
            <a:spLocks noChangeArrowheads="1"/>
          </p:cNvSpPr>
          <p:nvPr/>
        </p:nvSpPr>
        <p:spPr bwMode="auto">
          <a:xfrm>
            <a:off x="5323131" y="5824468"/>
            <a:ext cx="3024015" cy="396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 dirty="0" err="1">
                <a:solidFill>
                  <a:schemeClr val="tx2"/>
                </a:solidFill>
                <a:latin typeface="Arial" charset="0"/>
              </a:rPr>
              <a:t>kavopulmonální</a:t>
            </a:r>
            <a:r>
              <a:rPr lang="cs-CZ" altLang="cs-CZ" sz="2000" dirty="0">
                <a:solidFill>
                  <a:schemeClr val="tx2"/>
                </a:solidFill>
                <a:latin typeface="Arial" charset="0"/>
              </a:rPr>
              <a:t> napojení</a:t>
            </a:r>
          </a:p>
        </p:txBody>
      </p:sp>
      <p:sp>
        <p:nvSpPr>
          <p:cNvPr id="3" name="Ovál 2"/>
          <p:cNvSpPr/>
          <p:nvPr/>
        </p:nvSpPr>
        <p:spPr bwMode="auto">
          <a:xfrm>
            <a:off x="6372200" y="2539752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215C"/>
              </a:buClr>
              <a:buSzTx/>
              <a:buFont typeface="Wingdings" pitchFamily="2" charset="2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56720"/>
            <a:ext cx="8229600" cy="1143000"/>
          </a:xfrm>
        </p:spPr>
        <p:txBody>
          <a:bodyPr/>
          <a:lstStyle/>
          <a:p>
            <a:r>
              <a:rPr lang="cs-CZ" sz="4000" b="1" dirty="0">
                <a:solidFill>
                  <a:srgbClr val="002060"/>
                </a:solidFill>
              </a:rPr>
              <a:t>Arytmie u komplexních VSV</a:t>
            </a:r>
          </a:p>
        </p:txBody>
      </p:sp>
    </p:spTree>
    <p:extLst>
      <p:ext uri="{BB962C8B-B14F-4D97-AF65-F5344CB8AC3E}">
        <p14:creationId xmlns:p14="http://schemas.microsoft.com/office/powerpoint/2010/main" val="98994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50183" grpId="0" animBg="1"/>
      <p:bldP spid="10247" grpId="0" animBg="1"/>
      <p:bldP spid="1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3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19672"/>
            <a:ext cx="8207375" cy="47529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dirty="0"/>
              <a:t>žena, 31 let</a:t>
            </a:r>
          </a:p>
          <a:p>
            <a:pPr marL="0" indent="0" eaLnBrk="1" hangingPunct="1">
              <a:buNone/>
            </a:pPr>
            <a:r>
              <a:rPr lang="cs-CZ" altLang="cs-CZ" dirty="0"/>
              <a:t>- </a:t>
            </a:r>
            <a:r>
              <a:rPr lang="cs-CZ" altLang="cs-CZ" dirty="0" err="1"/>
              <a:t>dvojvýtoková</a:t>
            </a:r>
            <a:r>
              <a:rPr lang="cs-CZ" altLang="cs-CZ" dirty="0"/>
              <a:t> PK s hypoplazií LK, VSD</a:t>
            </a:r>
          </a:p>
          <a:p>
            <a:pPr marL="0" indent="0" eaLnBrk="1" hangingPunct="1">
              <a:buNone/>
            </a:pPr>
            <a:r>
              <a:rPr lang="cs-CZ" altLang="cs-CZ" dirty="0"/>
              <a:t>  operace 1998: TCPC, </a:t>
            </a:r>
            <a:r>
              <a:rPr lang="cs-CZ" altLang="cs-CZ" dirty="0" err="1"/>
              <a:t>extrakardiální</a:t>
            </a:r>
            <a:r>
              <a:rPr lang="cs-CZ" altLang="cs-CZ" dirty="0"/>
              <a:t>   </a:t>
            </a:r>
          </a:p>
          <a:p>
            <a:pPr marL="0" indent="0" eaLnBrk="1" hangingPunct="1">
              <a:buNone/>
            </a:pPr>
            <a:r>
              <a:rPr lang="cs-CZ" altLang="cs-CZ" dirty="0"/>
              <a:t>  goretexový </a:t>
            </a:r>
            <a:r>
              <a:rPr lang="cs-CZ" altLang="cs-CZ" dirty="0" err="1"/>
              <a:t>konduit</a:t>
            </a:r>
            <a:endParaRPr lang="cs-CZ" altLang="cs-CZ" dirty="0"/>
          </a:p>
          <a:p>
            <a:pPr eaLnBrk="1" hangingPunct="1">
              <a:buFontTx/>
              <a:buChar char="-"/>
            </a:pPr>
            <a:r>
              <a:rPr lang="cs-CZ" altLang="cs-CZ" dirty="0"/>
              <a:t>2003 PM DDDR, </a:t>
            </a:r>
            <a:r>
              <a:rPr lang="cs-CZ" altLang="cs-CZ" dirty="0" err="1"/>
              <a:t>epikardiální</a:t>
            </a:r>
            <a:r>
              <a:rPr lang="cs-CZ" altLang="cs-CZ" dirty="0"/>
              <a:t> elektrody</a:t>
            </a:r>
          </a:p>
          <a:p>
            <a:pPr eaLnBrk="1" hangingPunct="1">
              <a:buFontTx/>
              <a:buChar char="-"/>
            </a:pPr>
            <a:r>
              <a:rPr lang="cs-CZ" altLang="cs-CZ" dirty="0"/>
              <a:t>IART, </a:t>
            </a:r>
            <a:r>
              <a:rPr lang="cs-CZ" altLang="cs-CZ" dirty="0" err="1"/>
              <a:t>sotalol</a:t>
            </a:r>
            <a:r>
              <a:rPr lang="cs-CZ" altLang="cs-CZ" dirty="0"/>
              <a:t>, </a:t>
            </a:r>
            <a:r>
              <a:rPr lang="cs-CZ" altLang="cs-CZ" dirty="0" err="1"/>
              <a:t>verapamil</a:t>
            </a:r>
            <a:endParaRPr lang="cs-CZ" altLang="cs-CZ" dirty="0"/>
          </a:p>
          <a:p>
            <a:pPr marL="0" indent="0" eaLnBrk="1" hangingPunct="1"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8371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50081" y="478977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3</a:t>
            </a:r>
          </a:p>
        </p:txBody>
      </p:sp>
      <p:pic>
        <p:nvPicPr>
          <p:cNvPr id="12291" name="Picture 5" descr="SLID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9" y="1602492"/>
            <a:ext cx="756126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48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3792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3</a:t>
            </a:r>
          </a:p>
        </p:txBody>
      </p:sp>
      <p:pic>
        <p:nvPicPr>
          <p:cNvPr id="13315" name="Picture 4" descr="c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056784" cy="44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4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7553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3</a:t>
            </a:r>
          </a:p>
        </p:txBody>
      </p:sp>
      <p:pic>
        <p:nvPicPr>
          <p:cNvPr id="14339" name="Picture 4" descr="ok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59"/>
            <a:ext cx="5040410" cy="462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46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25522"/>
              </p:ext>
            </p:extLst>
          </p:nvPr>
        </p:nvGraphicFramePr>
        <p:xfrm>
          <a:off x="107504" y="692696"/>
          <a:ext cx="8797771" cy="4893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1559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12063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3</a:t>
            </a:r>
          </a:p>
        </p:txBody>
      </p:sp>
      <p:pic>
        <p:nvPicPr>
          <p:cNvPr id="15363" name="Picture 4" descr="SLID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00571"/>
            <a:ext cx="6337448" cy="425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73324" y="5557429"/>
            <a:ext cx="7992888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KA: </a:t>
            </a:r>
            <a:r>
              <a:rPr lang="cs-CZ" altLang="cs-CZ" sz="2000" b="0" dirty="0"/>
              <a:t>doba výkonu 210 min, </a:t>
            </a:r>
            <a:r>
              <a:rPr lang="cs-CZ" altLang="cs-CZ" sz="2000" b="0" dirty="0" err="1"/>
              <a:t>skia</a:t>
            </a:r>
            <a:r>
              <a:rPr lang="cs-CZ" altLang="cs-CZ" sz="2000" b="0" dirty="0"/>
              <a:t> 29 min, 15 RF, 14 min RF</a:t>
            </a:r>
          </a:p>
        </p:txBody>
      </p:sp>
    </p:spTree>
    <p:extLst>
      <p:ext uri="{BB962C8B-B14F-4D97-AF65-F5344CB8AC3E}">
        <p14:creationId xmlns:p14="http://schemas.microsoft.com/office/powerpoint/2010/main" val="2954844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4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0808"/>
            <a:ext cx="8496944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/>
              <a:t>muž, 22 let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/>
              <a:t>dextrokardie, </a:t>
            </a:r>
            <a:r>
              <a:rPr lang="cs-CZ" altLang="cs-CZ" sz="2400" dirty="0" err="1"/>
              <a:t>dextroizomerismus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asplenie</a:t>
            </a:r>
            <a:r>
              <a:rPr lang="cs-CZ" altLang="cs-CZ" sz="2400" dirty="0"/>
              <a:t>, ageneze pravé ledviny, pravostranný </a:t>
            </a:r>
            <a:r>
              <a:rPr lang="cs-CZ" altLang="cs-CZ" sz="2400" dirty="0" err="1"/>
              <a:t>Ao</a:t>
            </a:r>
            <a:r>
              <a:rPr lang="cs-CZ" altLang="cs-CZ" sz="2400" dirty="0"/>
              <a:t> oblouk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/>
              <a:t>společná komora, defekt AV septa, stenóza plicnice, </a:t>
            </a:r>
            <a:r>
              <a:rPr lang="cs-CZ" altLang="cs-CZ" sz="2400" dirty="0" err="1"/>
              <a:t>malpozice</a:t>
            </a:r>
            <a:r>
              <a:rPr lang="cs-CZ" altLang="cs-CZ" sz="2400" dirty="0"/>
              <a:t> velkých arterií, levostranná HDŽ do CS, společná síň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/>
              <a:t>operace 1993: </a:t>
            </a:r>
            <a:r>
              <a:rPr lang="cs-CZ" altLang="cs-CZ" sz="2400" dirty="0" err="1"/>
              <a:t>bidirekční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kavopulmonální</a:t>
            </a:r>
            <a:r>
              <a:rPr lang="cs-CZ" altLang="cs-CZ" sz="2400" dirty="0"/>
              <a:t> spojení (</a:t>
            </a:r>
            <a:r>
              <a:rPr lang="cs-CZ" altLang="cs-CZ" sz="2400" dirty="0" err="1"/>
              <a:t>Glenn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 err="1"/>
              <a:t>reoperace</a:t>
            </a:r>
            <a:r>
              <a:rPr lang="cs-CZ" altLang="cs-CZ" sz="2400" dirty="0"/>
              <a:t> 1998: TCPC – </a:t>
            </a:r>
            <a:r>
              <a:rPr lang="cs-CZ" altLang="cs-CZ" sz="2400" dirty="0" err="1"/>
              <a:t>extrakardiální</a:t>
            </a:r>
            <a:r>
              <a:rPr lang="cs-CZ" altLang="cs-CZ" sz="2400" dirty="0"/>
              <a:t> goretexový </a:t>
            </a:r>
            <a:r>
              <a:rPr lang="cs-CZ" altLang="cs-CZ" sz="2400" dirty="0" err="1"/>
              <a:t>konduit</a:t>
            </a:r>
            <a:r>
              <a:rPr lang="cs-CZ" altLang="cs-CZ" sz="2400" dirty="0"/>
              <a:t> bez fenestrace, plastika AV chlopně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dirty="0"/>
              <a:t>od 1999 běhy tachykardie se širokým QRS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193441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4</a:t>
            </a:r>
          </a:p>
        </p:txBody>
      </p:sp>
      <p:graphicFrame>
        <p:nvGraphicFramePr>
          <p:cNvPr id="1741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79512" y="1484784"/>
          <a:ext cx="4537075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4" imgW="6416596" imgH="4663844" progId="AcroExch.Document.7">
                  <p:embed/>
                </p:oleObj>
              </mc:Choice>
              <mc:Fallback>
                <p:oleObj name="Acrobat Document" r:id="rId4" imgW="6416596" imgH="4663844" progId="AcroExch.Document.7">
                  <p:embed/>
                  <p:pic>
                    <p:nvPicPr>
                      <p:cNvPr id="174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84784"/>
                        <a:ext cx="4537075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3789274"/>
              </p:ext>
            </p:extLst>
          </p:nvPr>
        </p:nvGraphicFramePr>
        <p:xfrm>
          <a:off x="4355405" y="2348881"/>
          <a:ext cx="4537075" cy="3190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6" imgW="6416596" imgH="4663844" progId="AcroExch.Document.DC">
                  <p:embed/>
                </p:oleObj>
              </mc:Choice>
              <mc:Fallback>
                <p:oleObj name="Acrobat Document" r:id="rId6" imgW="6416596" imgH="4663844" progId="AcroExch.Document.DC">
                  <p:embed/>
                  <p:pic>
                    <p:nvPicPr>
                      <p:cNvPr id="174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405" y="2348881"/>
                        <a:ext cx="4537075" cy="3190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 bwMode="auto">
          <a:xfrm>
            <a:off x="504000" y="1690886"/>
            <a:ext cx="792088" cy="21602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656400" y="1843286"/>
            <a:ext cx="792088" cy="21602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4788024" y="2564904"/>
            <a:ext cx="792088" cy="21602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 bwMode="auto">
          <a:xfrm>
            <a:off x="4716587" y="2492896"/>
            <a:ext cx="863525" cy="3600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17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4</a:t>
            </a:r>
          </a:p>
        </p:txBody>
      </p:sp>
      <p:pic>
        <p:nvPicPr>
          <p:cNvPr id="18436" name="Picture 6" descr="CT_LAO_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8840"/>
            <a:ext cx="39608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251520" y="1988840"/>
            <a:ext cx="4681538" cy="3511550"/>
            <a:chOff x="251520" y="1988840"/>
            <a:chExt cx="4681538" cy="3511550"/>
          </a:xfrm>
        </p:grpSpPr>
        <p:pic>
          <p:nvPicPr>
            <p:cNvPr id="13" name="_Smutný Tomáš 89 TEE.wmv">
              <a:hlinkClick r:id="" action="ppaction://media"/>
            </p:cNvPr>
            <p:cNvPicPr>
              <a:picLocks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1520" y="1988840"/>
              <a:ext cx="4681538" cy="35115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Obdélník 13"/>
            <p:cNvSpPr/>
            <p:nvPr/>
          </p:nvSpPr>
          <p:spPr bwMode="auto">
            <a:xfrm>
              <a:off x="288000" y="2204864"/>
              <a:ext cx="864096" cy="432048"/>
            </a:xfrm>
            <a:prstGeom prst="rect">
              <a:avLst/>
            </a:prstGeom>
            <a:solidFill>
              <a:srgbClr val="000201"/>
            </a:solidFill>
            <a:ln w="25400" cap="flat" cmpd="sng" algn="ctr">
              <a:solidFill>
                <a:srgbClr val="000102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9253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4</a:t>
            </a:r>
          </a:p>
        </p:txBody>
      </p:sp>
      <p:pic>
        <p:nvPicPr>
          <p:cNvPr id="19459" name="Picture 4" descr="RL_S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50924"/>
            <a:ext cx="3368620" cy="41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CT_RL_SUP_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3168352" cy="41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3969" y="5661248"/>
            <a:ext cx="7992888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dirty="0"/>
              <a:t>KA: </a:t>
            </a:r>
            <a:r>
              <a:rPr lang="cs-CZ" altLang="cs-CZ" sz="2000" b="0" dirty="0"/>
              <a:t>doba výkonu 100 min, </a:t>
            </a:r>
            <a:r>
              <a:rPr lang="cs-CZ" altLang="cs-CZ" sz="2000" b="0" dirty="0" err="1"/>
              <a:t>skia</a:t>
            </a:r>
            <a:r>
              <a:rPr lang="cs-CZ" altLang="cs-CZ" sz="2000" b="0" dirty="0"/>
              <a:t> 2 min, 3 min RF</a:t>
            </a:r>
          </a:p>
        </p:txBody>
      </p:sp>
    </p:spTree>
    <p:extLst>
      <p:ext uri="{BB962C8B-B14F-4D97-AF65-F5344CB8AC3E}">
        <p14:creationId xmlns:p14="http://schemas.microsoft.com/office/powerpoint/2010/main" val="3849368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cs-CZ" sz="4000" b="1" dirty="0">
                <a:solidFill>
                  <a:srgbClr val="002060"/>
                </a:solidFill>
              </a:rPr>
              <a:t>Bradykardie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1256" y="1412776"/>
            <a:ext cx="77152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chybění části převodního systému</a:t>
            </a:r>
          </a:p>
          <a:p>
            <a:pPr>
              <a:buFontTx/>
              <a:buChar char="-"/>
            </a:pPr>
            <a:r>
              <a:rPr lang="cs-CZ" dirty="0"/>
              <a:t>AV uzel a </a:t>
            </a:r>
            <a:r>
              <a:rPr lang="cs-CZ" dirty="0" err="1"/>
              <a:t>Hisův</a:t>
            </a:r>
            <a:r>
              <a:rPr lang="cs-CZ" dirty="0"/>
              <a:t> svazek zranitelnější (posun za Kochův </a:t>
            </a:r>
            <a:r>
              <a:rPr lang="cs-CZ" dirty="0">
                <a:sym typeface="Symbol"/>
              </a:rPr>
              <a:t>)</a:t>
            </a:r>
          </a:p>
          <a:p>
            <a:pPr>
              <a:buFontTx/>
              <a:buChar char="-"/>
            </a:pPr>
            <a:r>
              <a:rPr lang="cs-CZ" dirty="0">
                <a:sym typeface="Symbol"/>
              </a:rPr>
              <a:t>normálně založený převodní systém tangován operací</a:t>
            </a:r>
          </a:p>
          <a:p>
            <a:pPr>
              <a:buFontTx/>
              <a:buChar char="-"/>
            </a:pPr>
            <a:r>
              <a:rPr lang="cs-CZ" dirty="0">
                <a:sym typeface="Symbol"/>
              </a:rPr>
              <a:t>synkopy, NSS</a:t>
            </a:r>
          </a:p>
          <a:p>
            <a:pPr>
              <a:buFontTx/>
              <a:buChar char="-"/>
            </a:pPr>
            <a:r>
              <a:rPr lang="cs-CZ" dirty="0">
                <a:sym typeface="Symbol"/>
              </a:rPr>
              <a:t>↑ AV regurgitace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035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86B611-63D5-44B3-AC0B-9AE376224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6632"/>
            <a:ext cx="5184576" cy="45727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46B8F1-12DF-4BE3-A8F4-ED98111D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466" y="4689333"/>
            <a:ext cx="5161822" cy="183870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3B806F-6867-41B9-99DA-B6A0FEFF92BD}"/>
              </a:ext>
            </a:extLst>
          </p:cNvPr>
          <p:cNvSpPr txBox="1"/>
          <p:nvPr/>
        </p:nvSpPr>
        <p:spPr>
          <a:xfrm>
            <a:off x="7282541" y="5602992"/>
            <a:ext cx="1858201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cs-CZ" altLang="cs-CZ" sz="1400" i="1" dirty="0">
                <a:solidFill>
                  <a:srgbClr val="08276C"/>
                </a:solidFill>
              </a:rPr>
              <a:t>ESC </a:t>
            </a:r>
            <a:r>
              <a:rPr lang="cs-CZ" altLang="cs-CZ" sz="1400" i="1" dirty="0" err="1">
                <a:solidFill>
                  <a:srgbClr val="08276C"/>
                </a:solidFill>
              </a:rPr>
              <a:t>guidelines</a:t>
            </a:r>
            <a:r>
              <a:rPr lang="cs-CZ" altLang="cs-CZ" sz="1400" i="1" dirty="0">
                <a:solidFill>
                  <a:srgbClr val="08276C"/>
                </a:solidFill>
              </a:rPr>
              <a:t> 2021</a:t>
            </a:r>
            <a:endParaRPr lang="cs-CZ" sz="1400" dirty="0">
              <a:solidFill>
                <a:srgbClr val="0827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8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4403"/>
            <a:ext cx="3744416" cy="5147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04403"/>
            <a:ext cx="3995936" cy="14560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60439"/>
            <a:ext cx="3995936" cy="20632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F6F1271-7E7C-461A-9BE1-B8750273CEF0}"/>
              </a:ext>
            </a:extLst>
          </p:cNvPr>
          <p:cNvSpPr txBox="1"/>
          <p:nvPr/>
        </p:nvSpPr>
        <p:spPr>
          <a:xfrm>
            <a:off x="6788884" y="5733418"/>
            <a:ext cx="1858201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cs-CZ" altLang="cs-CZ" sz="1400" i="1" dirty="0">
                <a:solidFill>
                  <a:srgbClr val="08276C"/>
                </a:solidFill>
              </a:rPr>
              <a:t>ESC </a:t>
            </a:r>
            <a:r>
              <a:rPr lang="cs-CZ" altLang="cs-CZ" sz="1400" i="1" dirty="0" err="1">
                <a:solidFill>
                  <a:srgbClr val="08276C"/>
                </a:solidFill>
              </a:rPr>
              <a:t>guidelines</a:t>
            </a:r>
            <a:r>
              <a:rPr lang="cs-CZ" altLang="cs-CZ" sz="1400" i="1" dirty="0">
                <a:solidFill>
                  <a:srgbClr val="08276C"/>
                </a:solidFill>
              </a:rPr>
              <a:t> 2020</a:t>
            </a:r>
            <a:endParaRPr lang="cs-CZ" sz="1400" dirty="0">
              <a:solidFill>
                <a:srgbClr val="08276C"/>
              </a:solidFill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2E0F80A1-488B-4AA1-8C0C-525C2A2E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912" y="245305"/>
            <a:ext cx="1835696" cy="659098"/>
          </a:xfrm>
        </p:spPr>
        <p:txBody>
          <a:bodyPr/>
          <a:lstStyle/>
          <a:p>
            <a:r>
              <a:rPr lang="cs-CZ" sz="4000" b="1" dirty="0">
                <a:solidFill>
                  <a:srgbClr val="002060"/>
                </a:solidFill>
              </a:rPr>
              <a:t>ICD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C75B4C23-8812-4EA2-B690-C4FEDE83D4F6}"/>
              </a:ext>
            </a:extLst>
          </p:cNvPr>
          <p:cNvSpPr txBox="1">
            <a:spLocks/>
          </p:cNvSpPr>
          <p:nvPr/>
        </p:nvSpPr>
        <p:spPr>
          <a:xfrm>
            <a:off x="5652120" y="226887"/>
            <a:ext cx="1835696" cy="659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charset="0"/>
              </a:defRPr>
            </a:lvl5pPr>
            <a:lvl6pPr marL="4572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9144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13716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18288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cs-CZ" sz="4000" b="1" kern="0" dirty="0">
                <a:solidFill>
                  <a:srgbClr val="002060"/>
                </a:solidFill>
              </a:rPr>
              <a:t>PM</a:t>
            </a:r>
          </a:p>
        </p:txBody>
      </p:sp>
    </p:spTree>
    <p:extLst>
      <p:ext uri="{BB962C8B-B14F-4D97-AF65-F5344CB8AC3E}">
        <p14:creationId xmlns:p14="http://schemas.microsoft.com/office/powerpoint/2010/main" val="4039825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 idx="4294967295"/>
          </p:nvPr>
        </p:nvSpPr>
        <p:spPr>
          <a:xfrm>
            <a:off x="1115591" y="404664"/>
            <a:ext cx="792088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sz="3600" b="1" dirty="0">
                <a:solidFill>
                  <a:srgbClr val="002060"/>
                </a:solidFill>
              </a:rPr>
              <a:t>Problémy </a:t>
            </a:r>
            <a:r>
              <a:rPr lang="cs-CZ" sz="3600" b="1" dirty="0" err="1">
                <a:solidFill>
                  <a:srgbClr val="002060"/>
                </a:solidFill>
              </a:rPr>
              <a:t>transvenózního</a:t>
            </a:r>
            <a:r>
              <a:rPr lang="cs-CZ" sz="3600" b="1" dirty="0">
                <a:solidFill>
                  <a:srgbClr val="002060"/>
                </a:solidFill>
              </a:rPr>
              <a:t> přístupu </a:t>
            </a:r>
            <a:r>
              <a:rPr lang="cs-CZ" sz="2800" b="1" dirty="0">
                <a:solidFill>
                  <a:srgbClr val="002060"/>
                </a:solidFill>
              </a:rPr>
              <a:t>(</a:t>
            </a:r>
            <a:r>
              <a:rPr lang="cs-CZ" sz="2800" b="1" dirty="0" err="1">
                <a:solidFill>
                  <a:srgbClr val="002060"/>
                </a:solidFill>
              </a:rPr>
              <a:t>kardiostimulace</a:t>
            </a:r>
            <a:r>
              <a:rPr lang="cs-CZ" sz="2800" b="1" dirty="0">
                <a:solidFill>
                  <a:srgbClr val="002060"/>
                </a:solidFill>
              </a:rPr>
              <a:t>, ICD, elektrofyziologie)</a:t>
            </a:r>
            <a:endParaRPr lang="cs-CZ" sz="3200" b="1" dirty="0">
              <a:solidFill>
                <a:srgbClr val="002060"/>
              </a:solidFill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idx="4294967295"/>
          </p:nvPr>
        </p:nvSpPr>
        <p:spPr>
          <a:xfrm>
            <a:off x="870546" y="1851025"/>
            <a:ext cx="8248972" cy="4740275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</a:pPr>
            <a:r>
              <a:rPr lang="cs-CZ" sz="2800" dirty="0">
                <a:latin typeface="Arial" charset="0"/>
              </a:rPr>
              <a:t>Vrozené žilní anomálie</a:t>
            </a:r>
          </a:p>
          <a:p>
            <a:pPr marL="0" indent="0" eaLnBrk="1" hangingPunct="1">
              <a:buNone/>
            </a:pPr>
            <a:r>
              <a:rPr lang="cs-CZ" sz="2800" dirty="0">
                <a:latin typeface="Arial" charset="0"/>
              </a:rPr>
              <a:t>Získané žilní obstrukce</a:t>
            </a:r>
          </a:p>
          <a:p>
            <a:pPr marL="0" indent="0" eaLnBrk="1" hangingPunct="1">
              <a:buNone/>
            </a:pPr>
            <a:r>
              <a:rPr lang="cs-CZ" sz="2800" dirty="0">
                <a:latin typeface="Arial" charset="0"/>
              </a:rPr>
              <a:t>Nemožnost vstupu do srdečních dutin</a:t>
            </a:r>
          </a:p>
          <a:p>
            <a:pPr marL="0" indent="0" eaLnBrk="1" hangingPunct="1">
              <a:buNone/>
            </a:pPr>
            <a:r>
              <a:rPr lang="cs-CZ" sz="2800" dirty="0">
                <a:latin typeface="Arial" charset="0"/>
              </a:rPr>
              <a:t>Záplaty, </a:t>
            </a:r>
            <a:r>
              <a:rPr lang="cs-CZ" sz="2800" dirty="0" err="1">
                <a:latin typeface="Arial" charset="0"/>
              </a:rPr>
              <a:t>konduity</a:t>
            </a:r>
            <a:r>
              <a:rPr lang="cs-CZ" sz="2800" dirty="0">
                <a:latin typeface="Arial" charset="0"/>
              </a:rPr>
              <a:t>, </a:t>
            </a:r>
            <a:r>
              <a:rPr lang="cs-CZ" sz="2800" dirty="0" err="1">
                <a:latin typeface="Arial" charset="0"/>
              </a:rPr>
              <a:t>baffly</a:t>
            </a:r>
            <a:endParaRPr lang="cs-CZ" sz="28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cs-CZ" sz="2800" dirty="0">
                <a:latin typeface="Arial" charset="0"/>
              </a:rPr>
              <a:t>Geometrie a pozice komor</a:t>
            </a:r>
          </a:p>
          <a:p>
            <a:pPr marL="0" indent="0" eaLnBrk="1" hangingPunct="1">
              <a:buNone/>
            </a:pPr>
            <a:r>
              <a:rPr lang="cs-CZ" sz="2800" dirty="0" err="1">
                <a:latin typeface="Arial" charset="0"/>
              </a:rPr>
              <a:t>Intrakardiální</a:t>
            </a:r>
            <a:r>
              <a:rPr lang="cs-CZ" sz="2800" dirty="0">
                <a:latin typeface="Arial" charset="0"/>
              </a:rPr>
              <a:t> </a:t>
            </a:r>
            <a:r>
              <a:rPr lang="cs-CZ" sz="2800" dirty="0" err="1">
                <a:latin typeface="Arial" charset="0"/>
              </a:rPr>
              <a:t>shunty</a:t>
            </a:r>
            <a:endParaRPr lang="cs-CZ" sz="2800" dirty="0">
              <a:latin typeface="Arial" charset="0"/>
            </a:endParaRPr>
          </a:p>
          <a:p>
            <a:pPr marL="0" indent="0" eaLnBrk="1" hangingPunct="1">
              <a:buNone/>
            </a:pPr>
            <a:endParaRPr lang="cs-CZ" dirty="0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499992" y="4509120"/>
            <a:ext cx="4176464" cy="36933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00B0F0"/>
                </a:solidFill>
              </a:rPr>
              <a:t>PL zkrat = riziko paradoxní embolie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236296" y="3068960"/>
            <a:ext cx="1440160" cy="1200329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00B0F0"/>
                </a:solidFill>
              </a:rPr>
              <a:t>nemožnost</a:t>
            </a:r>
          </a:p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00B0F0"/>
                </a:solidFill>
              </a:rPr>
              <a:t>umístit </a:t>
            </a:r>
          </a:p>
          <a:p>
            <a:pPr eaLnBrk="1" hangingPunct="1">
              <a:spcBef>
                <a:spcPct val="50000"/>
              </a:spcBef>
            </a:pPr>
            <a:r>
              <a:rPr lang="cs-CZ" b="1" dirty="0">
                <a:solidFill>
                  <a:srgbClr val="00B0F0"/>
                </a:solidFill>
              </a:rPr>
              <a:t>elektrodu</a:t>
            </a:r>
          </a:p>
        </p:txBody>
      </p:sp>
      <p:sp>
        <p:nvSpPr>
          <p:cNvPr id="63495" name="TextovéPole 5"/>
          <p:cNvSpPr txBox="1">
            <a:spLocks noChangeArrowheads="1"/>
          </p:cNvSpPr>
          <p:nvPr/>
        </p:nvSpPr>
        <p:spPr bwMode="auto">
          <a:xfrm>
            <a:off x="6012160" y="2093912"/>
            <a:ext cx="1619250" cy="36671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B0F0"/>
                </a:solidFill>
              </a:rPr>
              <a:t>venografie</a:t>
            </a:r>
            <a:r>
              <a:rPr lang="cs-CZ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1148148" y="5301208"/>
            <a:ext cx="6724918" cy="646331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dirty="0" err="1">
                <a:solidFill>
                  <a:srgbClr val="00B0F0"/>
                </a:solidFill>
              </a:rPr>
              <a:t>epikardiální</a:t>
            </a:r>
            <a:r>
              <a:rPr lang="cs-CZ" sz="3600" dirty="0">
                <a:solidFill>
                  <a:srgbClr val="00B0F0"/>
                </a:solidFill>
              </a:rPr>
              <a:t>, subkutánní přístup </a:t>
            </a:r>
          </a:p>
        </p:txBody>
      </p:sp>
    </p:spTree>
    <p:extLst>
      <p:ext uri="{BB962C8B-B14F-4D97-AF65-F5344CB8AC3E}">
        <p14:creationId xmlns:p14="http://schemas.microsoft.com/office/powerpoint/2010/main" val="142210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Kazuistika č. 5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496944" cy="4752975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muž, 22 let</a:t>
            </a:r>
          </a:p>
          <a:p>
            <a:pPr marL="0" indent="0">
              <a:buNone/>
            </a:pPr>
            <a:r>
              <a:rPr lang="cs-CZ" sz="2400" dirty="0"/>
              <a:t>- trikuspidální atrézie, TGA, valvulární </a:t>
            </a:r>
            <a:r>
              <a:rPr lang="cs-CZ" sz="2400" dirty="0" err="1"/>
              <a:t>PuS</a:t>
            </a:r>
            <a:r>
              <a:rPr lang="cs-CZ" sz="2400" dirty="0"/>
              <a:t>, </a:t>
            </a:r>
            <a:r>
              <a:rPr lang="cs-CZ" sz="2400" dirty="0" err="1"/>
              <a:t>subvalvární</a:t>
            </a:r>
            <a:r>
              <a:rPr lang="cs-CZ" sz="2400" dirty="0"/>
              <a:t> </a:t>
            </a:r>
            <a:r>
              <a:rPr lang="cs-CZ" sz="2400" dirty="0" err="1"/>
              <a:t>AoS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společná komora, anatomicky levá, rudiment PK, velký VSD, atrézie </a:t>
            </a:r>
            <a:r>
              <a:rPr lang="cs-CZ" sz="2400" dirty="0" err="1"/>
              <a:t>Tri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operace 1994: TCPC s fenestrací, resekce </a:t>
            </a:r>
            <a:r>
              <a:rPr lang="cs-CZ" sz="2400" dirty="0" err="1"/>
              <a:t>subvalvární</a:t>
            </a:r>
            <a:r>
              <a:rPr lang="cs-CZ" sz="2400" dirty="0"/>
              <a:t> </a:t>
            </a:r>
            <a:r>
              <a:rPr lang="cs-CZ" sz="2400" dirty="0" err="1"/>
              <a:t>AoS</a:t>
            </a:r>
            <a:r>
              <a:rPr lang="cs-CZ" sz="2400" dirty="0"/>
              <a:t>, plastika </a:t>
            </a:r>
            <a:r>
              <a:rPr lang="cs-CZ" sz="2400" dirty="0" err="1"/>
              <a:t>Ao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dobrá funkce společné komory</a:t>
            </a:r>
          </a:p>
          <a:p>
            <a:pPr>
              <a:buFontTx/>
              <a:buChar char="-"/>
            </a:pPr>
            <a:r>
              <a:rPr lang="cs-CZ" sz="2400" dirty="0"/>
              <a:t>NYHA I-II, VO</a:t>
            </a:r>
            <a:r>
              <a:rPr lang="cs-CZ" sz="2400" baseline="-25000" dirty="0"/>
              <a:t>2</a:t>
            </a:r>
            <a:r>
              <a:rPr lang="cs-CZ" sz="2400" dirty="0"/>
              <a:t> </a:t>
            </a:r>
            <a:r>
              <a:rPr lang="cs-CZ" sz="2400" dirty="0" err="1"/>
              <a:t>max</a:t>
            </a:r>
            <a:r>
              <a:rPr lang="cs-CZ" sz="2400" dirty="0"/>
              <a:t> 28 ml/kg/min</a:t>
            </a:r>
          </a:p>
          <a:p>
            <a:pPr>
              <a:buFontTx/>
              <a:buChar char="-"/>
            </a:pPr>
            <a:r>
              <a:rPr lang="cs-CZ" sz="2400" dirty="0"/>
              <a:t>synkopa při fotbale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85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 idx="4294967295"/>
          </p:nvPr>
        </p:nvSpPr>
        <p:spPr>
          <a:xfrm>
            <a:off x="755576" y="392394"/>
            <a:ext cx="77724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b="1" dirty="0" err="1">
                <a:solidFill>
                  <a:srgbClr val="002060"/>
                </a:solidFill>
              </a:rPr>
              <a:t>Arytmogenní</a:t>
            </a:r>
            <a:r>
              <a:rPr lang="cs-CZ" altLang="cs-CZ" b="1" dirty="0">
                <a:solidFill>
                  <a:srgbClr val="002060"/>
                </a:solidFill>
              </a:rPr>
              <a:t> substrát u VSV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343608"/>
            <a:ext cx="8229600" cy="604837"/>
          </a:xfrm>
          <a:prstGeom prst="rect">
            <a:avLst/>
          </a:prstGeom>
          <a:ln>
            <a:solidFill>
              <a:schemeClr val="accent5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7842"/>
                  </a:srgbClr>
                </a:solidFill>
              </a14:hiddenFill>
            </a:ext>
          </a:extLst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800" dirty="0"/>
              <a:t>dán </a:t>
            </a:r>
            <a:r>
              <a:rPr lang="cs-CZ" altLang="cs-CZ" sz="2800" u="sng" dirty="0"/>
              <a:t>anatomií </a:t>
            </a:r>
            <a:r>
              <a:rPr lang="cs-CZ" altLang="cs-CZ" sz="2800" dirty="0"/>
              <a:t>VSV</a:t>
            </a: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765920" y="2101243"/>
            <a:ext cx="7920880" cy="21606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altLang="cs-CZ" sz="2800" b="0" dirty="0">
                <a:latin typeface="+mn-lt"/>
              </a:rPr>
              <a:t>dán </a:t>
            </a:r>
            <a:r>
              <a:rPr lang="cs-CZ" altLang="cs-CZ" sz="2800" b="0" u="sng" dirty="0" err="1">
                <a:latin typeface="+mn-lt"/>
              </a:rPr>
              <a:t>hemodynamikou</a:t>
            </a:r>
            <a:r>
              <a:rPr lang="cs-CZ" altLang="cs-CZ" sz="2800" b="0" dirty="0">
                <a:latin typeface="+mn-lt"/>
              </a:rPr>
              <a:t> VSV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altLang="cs-CZ" sz="2400" b="0" dirty="0">
                <a:latin typeface="+mn-lt"/>
              </a:rPr>
              <a:t>zvětšení srdečních dutin v důsledku tlakového a objemového přetížení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altLang="cs-CZ" sz="2400" b="0" dirty="0">
                <a:latin typeface="+mn-lt"/>
              </a:rPr>
              <a:t>buněčné poškození v důsledku hypoxie, ischemie, zkratů</a:t>
            </a: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457200" y="4365104"/>
            <a:ext cx="8229600" cy="1989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7842"/>
                  </a:srgbClr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altLang="cs-CZ" sz="2800" b="0" dirty="0">
                <a:latin typeface="Arial" pitchFamily="34" charset="0"/>
                <a:cs typeface="Arial" pitchFamily="34" charset="0"/>
              </a:rPr>
              <a:t>dán </a:t>
            </a:r>
            <a:r>
              <a:rPr lang="cs-CZ" altLang="cs-CZ" sz="2800" b="0" u="sng" dirty="0">
                <a:latin typeface="Arial" pitchFamily="34" charset="0"/>
                <a:cs typeface="Arial" pitchFamily="34" charset="0"/>
              </a:rPr>
              <a:t>korekčním řešením</a:t>
            </a:r>
            <a:r>
              <a:rPr lang="cs-CZ" altLang="cs-CZ" sz="2800" b="0" dirty="0">
                <a:latin typeface="Arial" pitchFamily="34" charset="0"/>
                <a:cs typeface="Arial" pitchFamily="34" charset="0"/>
              </a:rPr>
              <a:t> VSV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altLang="cs-CZ" sz="2400" b="0" dirty="0">
                <a:latin typeface="Arial" pitchFamily="34" charset="0"/>
                <a:cs typeface="Arial" pitchFamily="34" charset="0"/>
              </a:rPr>
              <a:t>ložiska fibrózy v jizveních a kolem záplat po operacích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altLang="cs-CZ" sz="2400" b="0" dirty="0">
                <a:latin typeface="Arial" pitchFamily="34" charset="0"/>
                <a:cs typeface="Arial" pitchFamily="34" charset="0"/>
              </a:rPr>
              <a:t>poškození převodního systému </a:t>
            </a:r>
          </a:p>
        </p:txBody>
      </p:sp>
    </p:spTree>
    <p:extLst>
      <p:ext uri="{BB962C8B-B14F-4D97-AF65-F5344CB8AC3E}">
        <p14:creationId xmlns:p14="http://schemas.microsoft.com/office/powerpoint/2010/main" val="6189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rázek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116701"/>
            <a:ext cx="4637088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CPC pazdire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116701"/>
            <a:ext cx="46275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Zástupný symbol pro obsah 3" descr="600px-Trikuspidalatresie_TCPC_intraatrial_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34" y="1943894"/>
            <a:ext cx="3671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7"/>
          <p:cNvSpPr/>
          <p:nvPr/>
        </p:nvSpPr>
        <p:spPr>
          <a:xfrm>
            <a:off x="1031059" y="3032919"/>
            <a:ext cx="407987" cy="2238375"/>
          </a:xfrm>
          <a:custGeom>
            <a:avLst/>
            <a:gdLst>
              <a:gd name="connsiteX0" fmla="*/ 281353 w 407963"/>
              <a:gd name="connsiteY0" fmla="*/ 2237525 h 2237525"/>
              <a:gd name="connsiteX1" fmla="*/ 295421 w 407963"/>
              <a:gd name="connsiteY1" fmla="*/ 2054645 h 2237525"/>
              <a:gd name="connsiteX2" fmla="*/ 323557 w 407963"/>
              <a:gd name="connsiteY2" fmla="*/ 1970238 h 2237525"/>
              <a:gd name="connsiteX3" fmla="*/ 337624 w 407963"/>
              <a:gd name="connsiteY3" fmla="*/ 1787358 h 2237525"/>
              <a:gd name="connsiteX4" fmla="*/ 351692 w 407963"/>
              <a:gd name="connsiteY4" fmla="*/ 1745155 h 2237525"/>
              <a:gd name="connsiteX5" fmla="*/ 365760 w 407963"/>
              <a:gd name="connsiteY5" fmla="*/ 1562275 h 2237525"/>
              <a:gd name="connsiteX6" fmla="*/ 379827 w 407963"/>
              <a:gd name="connsiteY6" fmla="*/ 1506005 h 2237525"/>
              <a:gd name="connsiteX7" fmla="*/ 407963 w 407963"/>
              <a:gd name="connsiteY7" fmla="*/ 1393463 h 2237525"/>
              <a:gd name="connsiteX8" fmla="*/ 393895 w 407963"/>
              <a:gd name="connsiteY8" fmla="*/ 872958 h 2237525"/>
              <a:gd name="connsiteX9" fmla="*/ 379827 w 407963"/>
              <a:gd name="connsiteY9" fmla="*/ 830755 h 2237525"/>
              <a:gd name="connsiteX10" fmla="*/ 337624 w 407963"/>
              <a:gd name="connsiteY10" fmla="*/ 690078 h 2237525"/>
              <a:gd name="connsiteX11" fmla="*/ 323557 w 407963"/>
              <a:gd name="connsiteY11" fmla="*/ 647875 h 2237525"/>
              <a:gd name="connsiteX12" fmla="*/ 309489 w 407963"/>
              <a:gd name="connsiteY12" fmla="*/ 57032 h 2237525"/>
              <a:gd name="connsiteX13" fmla="*/ 225083 w 407963"/>
              <a:gd name="connsiteY13" fmla="*/ 42965 h 2237525"/>
              <a:gd name="connsiteX14" fmla="*/ 0 w 407963"/>
              <a:gd name="connsiteY14" fmla="*/ 14829 h 223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7963" h="2237525">
                <a:moveTo>
                  <a:pt x="281353" y="2237525"/>
                </a:moveTo>
                <a:cubicBezTo>
                  <a:pt x="286042" y="2176565"/>
                  <a:pt x="285885" y="2115037"/>
                  <a:pt x="295421" y="2054645"/>
                </a:cubicBezTo>
                <a:cubicBezTo>
                  <a:pt x="300047" y="2025350"/>
                  <a:pt x="323557" y="1970238"/>
                  <a:pt x="323557" y="1970238"/>
                </a:cubicBezTo>
                <a:cubicBezTo>
                  <a:pt x="328246" y="1909278"/>
                  <a:pt x="330041" y="1848026"/>
                  <a:pt x="337624" y="1787358"/>
                </a:cubicBezTo>
                <a:cubicBezTo>
                  <a:pt x="339463" y="1772644"/>
                  <a:pt x="349853" y="1759869"/>
                  <a:pt x="351692" y="1745155"/>
                </a:cubicBezTo>
                <a:cubicBezTo>
                  <a:pt x="359276" y="1684487"/>
                  <a:pt x="358616" y="1622996"/>
                  <a:pt x="365760" y="1562275"/>
                </a:cubicBezTo>
                <a:cubicBezTo>
                  <a:pt x="368019" y="1543074"/>
                  <a:pt x="375633" y="1524879"/>
                  <a:pt x="379827" y="1506005"/>
                </a:cubicBezTo>
                <a:cubicBezTo>
                  <a:pt x="402460" y="1404155"/>
                  <a:pt x="382825" y="1468874"/>
                  <a:pt x="407963" y="1393463"/>
                </a:cubicBezTo>
                <a:cubicBezTo>
                  <a:pt x="403274" y="1219961"/>
                  <a:pt x="402563" y="1046306"/>
                  <a:pt x="393895" y="872958"/>
                </a:cubicBezTo>
                <a:cubicBezTo>
                  <a:pt x="393154" y="858148"/>
                  <a:pt x="383901" y="845013"/>
                  <a:pt x="379827" y="830755"/>
                </a:cubicBezTo>
                <a:cubicBezTo>
                  <a:pt x="337299" y="681907"/>
                  <a:pt x="404498" y="890703"/>
                  <a:pt x="337624" y="690078"/>
                </a:cubicBezTo>
                <a:lnTo>
                  <a:pt x="323557" y="647875"/>
                </a:lnTo>
                <a:cubicBezTo>
                  <a:pt x="318868" y="450927"/>
                  <a:pt x="341143" y="251476"/>
                  <a:pt x="309489" y="57032"/>
                </a:cubicBezTo>
                <a:cubicBezTo>
                  <a:pt x="304906" y="28879"/>
                  <a:pt x="252755" y="49883"/>
                  <a:pt x="225083" y="42965"/>
                </a:cubicBezTo>
                <a:cubicBezTo>
                  <a:pt x="53223" y="0"/>
                  <a:pt x="238273" y="14829"/>
                  <a:pt x="0" y="14829"/>
                </a:cubicBezTo>
              </a:path>
            </a:pathLst>
          </a:custGeom>
          <a:ln w="762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059634" y="2077244"/>
            <a:ext cx="334962" cy="779462"/>
          </a:xfrm>
          <a:custGeom>
            <a:avLst/>
            <a:gdLst>
              <a:gd name="connsiteX0" fmla="*/ 253218 w 335322"/>
              <a:gd name="connsiteY0" fmla="*/ 0 h 779403"/>
              <a:gd name="connsiteX1" fmla="*/ 281354 w 335322"/>
              <a:gd name="connsiteY1" fmla="*/ 84407 h 779403"/>
              <a:gd name="connsiteX2" fmla="*/ 309489 w 335322"/>
              <a:gd name="connsiteY2" fmla="*/ 478302 h 779403"/>
              <a:gd name="connsiteX3" fmla="*/ 295422 w 335322"/>
              <a:gd name="connsiteY3" fmla="*/ 745588 h 779403"/>
              <a:gd name="connsiteX4" fmla="*/ 182880 w 335322"/>
              <a:gd name="connsiteY4" fmla="*/ 731520 h 779403"/>
              <a:gd name="connsiteX5" fmla="*/ 126609 w 335322"/>
              <a:gd name="connsiteY5" fmla="*/ 717453 h 779403"/>
              <a:gd name="connsiteX6" fmla="*/ 84406 w 335322"/>
              <a:gd name="connsiteY6" fmla="*/ 703385 h 779403"/>
              <a:gd name="connsiteX7" fmla="*/ 0 w 335322"/>
              <a:gd name="connsiteY7" fmla="*/ 703385 h 77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322" h="779403">
                <a:moveTo>
                  <a:pt x="253218" y="0"/>
                </a:moveTo>
                <a:cubicBezTo>
                  <a:pt x="262597" y="28136"/>
                  <a:pt x="280007" y="54780"/>
                  <a:pt x="281354" y="84407"/>
                </a:cubicBezTo>
                <a:cubicBezTo>
                  <a:pt x="296717" y="422390"/>
                  <a:pt x="278445" y="292031"/>
                  <a:pt x="309489" y="478302"/>
                </a:cubicBezTo>
                <a:cubicBezTo>
                  <a:pt x="304800" y="567397"/>
                  <a:pt x="335322" y="665788"/>
                  <a:pt x="295422" y="745588"/>
                </a:cubicBezTo>
                <a:cubicBezTo>
                  <a:pt x="278515" y="779403"/>
                  <a:pt x="220172" y="737735"/>
                  <a:pt x="182880" y="731520"/>
                </a:cubicBezTo>
                <a:cubicBezTo>
                  <a:pt x="163809" y="728342"/>
                  <a:pt x="145199" y="722764"/>
                  <a:pt x="126609" y="717453"/>
                </a:cubicBezTo>
                <a:cubicBezTo>
                  <a:pt x="112351" y="713379"/>
                  <a:pt x="99144" y="705023"/>
                  <a:pt x="84406" y="703385"/>
                </a:cubicBezTo>
                <a:cubicBezTo>
                  <a:pt x="56443" y="700278"/>
                  <a:pt x="28135" y="703385"/>
                  <a:pt x="0" y="70338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1073921" y="2035969"/>
            <a:ext cx="357188" cy="803275"/>
          </a:xfrm>
          <a:custGeom>
            <a:avLst/>
            <a:gdLst>
              <a:gd name="connsiteX0" fmla="*/ 0 w 357816"/>
              <a:gd name="connsiteY0" fmla="*/ 731520 h 802908"/>
              <a:gd name="connsiteX1" fmla="*/ 42203 w 357816"/>
              <a:gd name="connsiteY1" fmla="*/ 759656 h 802908"/>
              <a:gd name="connsiteX2" fmla="*/ 211015 w 357816"/>
              <a:gd name="connsiteY2" fmla="*/ 787791 h 802908"/>
              <a:gd name="connsiteX3" fmla="*/ 281354 w 357816"/>
              <a:gd name="connsiteY3" fmla="*/ 590843 h 802908"/>
              <a:gd name="connsiteX4" fmla="*/ 267286 w 357816"/>
              <a:gd name="connsiteY4" fmla="*/ 267286 h 802908"/>
              <a:gd name="connsiteX5" fmla="*/ 239150 w 357816"/>
              <a:gd name="connsiteY5" fmla="*/ 182880 h 802908"/>
              <a:gd name="connsiteX6" fmla="*/ 225083 w 357816"/>
              <a:gd name="connsiteY6" fmla="*/ 0 h 80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816" h="802908">
                <a:moveTo>
                  <a:pt x="0" y="731520"/>
                </a:moveTo>
                <a:cubicBezTo>
                  <a:pt x="14068" y="740899"/>
                  <a:pt x="26372" y="753719"/>
                  <a:pt x="42203" y="759656"/>
                </a:cubicBezTo>
                <a:cubicBezTo>
                  <a:pt x="67516" y="769148"/>
                  <a:pt x="196400" y="785703"/>
                  <a:pt x="211015" y="787791"/>
                </a:cubicBezTo>
                <a:cubicBezTo>
                  <a:pt x="357816" y="763324"/>
                  <a:pt x="293135" y="802908"/>
                  <a:pt x="281354" y="590843"/>
                </a:cubicBezTo>
                <a:cubicBezTo>
                  <a:pt x="275366" y="483055"/>
                  <a:pt x="278395" y="374667"/>
                  <a:pt x="267286" y="267286"/>
                </a:cubicBezTo>
                <a:cubicBezTo>
                  <a:pt x="264234" y="237786"/>
                  <a:pt x="244966" y="211961"/>
                  <a:pt x="239150" y="182880"/>
                </a:cubicBezTo>
                <a:cubicBezTo>
                  <a:pt x="217726" y="75756"/>
                  <a:pt x="225083" y="136452"/>
                  <a:pt x="225083" y="0"/>
                </a:cubicBezTo>
              </a:path>
            </a:pathLst>
          </a:custGeom>
          <a:ln w="762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1632721" y="2077244"/>
            <a:ext cx="1846263" cy="790575"/>
          </a:xfrm>
          <a:custGeom>
            <a:avLst/>
            <a:gdLst>
              <a:gd name="connsiteX0" fmla="*/ 1846275 w 1846275"/>
              <a:gd name="connsiteY0" fmla="*/ 661182 h 789436"/>
              <a:gd name="connsiteX1" fmla="*/ 1663395 w 1846275"/>
              <a:gd name="connsiteY1" fmla="*/ 675250 h 789436"/>
              <a:gd name="connsiteX2" fmla="*/ 1213229 w 1846275"/>
              <a:gd name="connsiteY2" fmla="*/ 689317 h 789436"/>
              <a:gd name="connsiteX3" fmla="*/ 1142890 w 1846275"/>
              <a:gd name="connsiteY3" fmla="*/ 703385 h 789436"/>
              <a:gd name="connsiteX4" fmla="*/ 1058484 w 1846275"/>
              <a:gd name="connsiteY4" fmla="*/ 717453 h 789436"/>
              <a:gd name="connsiteX5" fmla="*/ 622386 w 1846275"/>
              <a:gd name="connsiteY5" fmla="*/ 759656 h 789436"/>
              <a:gd name="connsiteX6" fmla="*/ 537980 w 1846275"/>
              <a:gd name="connsiteY6" fmla="*/ 787791 h 789436"/>
              <a:gd name="connsiteX7" fmla="*/ 73746 w 1846275"/>
              <a:gd name="connsiteY7" fmla="*/ 759656 h 789436"/>
              <a:gd name="connsiteX8" fmla="*/ 59678 w 1846275"/>
              <a:gd name="connsiteY8" fmla="*/ 647114 h 789436"/>
              <a:gd name="connsiteX9" fmla="*/ 45610 w 1846275"/>
              <a:gd name="connsiteY9" fmla="*/ 604911 h 789436"/>
              <a:gd name="connsiteX10" fmla="*/ 31543 w 1846275"/>
              <a:gd name="connsiteY10" fmla="*/ 365760 h 789436"/>
              <a:gd name="connsiteX11" fmla="*/ 3407 w 1846275"/>
              <a:gd name="connsiteY11" fmla="*/ 225083 h 789436"/>
              <a:gd name="connsiteX12" fmla="*/ 3407 w 1846275"/>
              <a:gd name="connsiteY12" fmla="*/ 0 h 78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6275" h="789436">
                <a:moveTo>
                  <a:pt x="1846275" y="661182"/>
                </a:moveTo>
                <a:cubicBezTo>
                  <a:pt x="1785315" y="665871"/>
                  <a:pt x="1724475" y="672535"/>
                  <a:pt x="1663395" y="675250"/>
                </a:cubicBezTo>
                <a:cubicBezTo>
                  <a:pt x="1513414" y="681916"/>
                  <a:pt x="1363139" y="681214"/>
                  <a:pt x="1213229" y="689317"/>
                </a:cubicBezTo>
                <a:cubicBezTo>
                  <a:pt x="1189353" y="690608"/>
                  <a:pt x="1166415" y="699108"/>
                  <a:pt x="1142890" y="703385"/>
                </a:cubicBezTo>
                <a:cubicBezTo>
                  <a:pt x="1114827" y="708488"/>
                  <a:pt x="1086856" y="714518"/>
                  <a:pt x="1058484" y="717453"/>
                </a:cubicBezTo>
                <a:cubicBezTo>
                  <a:pt x="420879" y="783412"/>
                  <a:pt x="938868" y="720095"/>
                  <a:pt x="622386" y="759656"/>
                </a:cubicBezTo>
                <a:cubicBezTo>
                  <a:pt x="594251" y="769034"/>
                  <a:pt x="567592" y="789436"/>
                  <a:pt x="537980" y="787791"/>
                </a:cubicBezTo>
                <a:cubicBezTo>
                  <a:pt x="214375" y="769813"/>
                  <a:pt x="369110" y="779346"/>
                  <a:pt x="73746" y="759656"/>
                </a:cubicBezTo>
                <a:cubicBezTo>
                  <a:pt x="69057" y="722142"/>
                  <a:pt x="66441" y="684310"/>
                  <a:pt x="59678" y="647114"/>
                </a:cubicBezTo>
                <a:cubicBezTo>
                  <a:pt x="57025" y="632525"/>
                  <a:pt x="47085" y="619666"/>
                  <a:pt x="45610" y="604911"/>
                </a:cubicBezTo>
                <a:cubicBezTo>
                  <a:pt x="37664" y="525453"/>
                  <a:pt x="39114" y="445255"/>
                  <a:pt x="31543" y="365760"/>
                </a:cubicBezTo>
                <a:cubicBezTo>
                  <a:pt x="14959" y="191623"/>
                  <a:pt x="14159" y="461628"/>
                  <a:pt x="3407" y="225083"/>
                </a:cubicBezTo>
                <a:cubicBezTo>
                  <a:pt x="0" y="150133"/>
                  <a:pt x="3407" y="75028"/>
                  <a:pt x="3407" y="0"/>
                </a:cubicBezTo>
              </a:path>
            </a:pathLst>
          </a:custGeom>
          <a:ln w="762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1693046" y="3161506"/>
            <a:ext cx="127000" cy="2124075"/>
          </a:xfrm>
          <a:custGeom>
            <a:avLst/>
            <a:gdLst>
              <a:gd name="connsiteX0" fmla="*/ 0 w 126609"/>
              <a:gd name="connsiteY0" fmla="*/ 2124221 h 2124221"/>
              <a:gd name="connsiteX1" fmla="*/ 14068 w 126609"/>
              <a:gd name="connsiteY1" fmla="*/ 1997612 h 2124221"/>
              <a:gd name="connsiteX2" fmla="*/ 28136 w 126609"/>
              <a:gd name="connsiteY2" fmla="*/ 1955409 h 2124221"/>
              <a:gd name="connsiteX3" fmla="*/ 42203 w 126609"/>
              <a:gd name="connsiteY3" fmla="*/ 1856935 h 2124221"/>
              <a:gd name="connsiteX4" fmla="*/ 56271 w 126609"/>
              <a:gd name="connsiteY4" fmla="*/ 1730326 h 2124221"/>
              <a:gd name="connsiteX5" fmla="*/ 84406 w 126609"/>
              <a:gd name="connsiteY5" fmla="*/ 1645920 h 2124221"/>
              <a:gd name="connsiteX6" fmla="*/ 98474 w 126609"/>
              <a:gd name="connsiteY6" fmla="*/ 1322363 h 2124221"/>
              <a:gd name="connsiteX7" fmla="*/ 112542 w 126609"/>
              <a:gd name="connsiteY7" fmla="*/ 1252024 h 2124221"/>
              <a:gd name="connsiteX8" fmla="*/ 126609 w 126609"/>
              <a:gd name="connsiteY8" fmla="*/ 1041009 h 2124221"/>
              <a:gd name="connsiteX9" fmla="*/ 112542 w 126609"/>
              <a:gd name="connsiteY9" fmla="*/ 787790 h 2124221"/>
              <a:gd name="connsiteX10" fmla="*/ 98474 w 126609"/>
              <a:gd name="connsiteY10" fmla="*/ 576775 h 2124221"/>
              <a:gd name="connsiteX11" fmla="*/ 84406 w 126609"/>
              <a:gd name="connsiteY11" fmla="*/ 140677 h 2124221"/>
              <a:gd name="connsiteX12" fmla="*/ 70339 w 126609"/>
              <a:gd name="connsiteY12" fmla="*/ 98474 h 2124221"/>
              <a:gd name="connsiteX13" fmla="*/ 70339 w 126609"/>
              <a:gd name="connsiteY13" fmla="*/ 0 h 212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609" h="2124221">
                <a:moveTo>
                  <a:pt x="0" y="2124221"/>
                </a:moveTo>
                <a:cubicBezTo>
                  <a:pt x="4689" y="2082018"/>
                  <a:pt x="7087" y="2039497"/>
                  <a:pt x="14068" y="1997612"/>
                </a:cubicBezTo>
                <a:cubicBezTo>
                  <a:pt x="16506" y="1982985"/>
                  <a:pt x="25228" y="1969950"/>
                  <a:pt x="28136" y="1955409"/>
                </a:cubicBezTo>
                <a:cubicBezTo>
                  <a:pt x="34639" y="1922895"/>
                  <a:pt x="38090" y="1889837"/>
                  <a:pt x="42203" y="1856935"/>
                </a:cubicBezTo>
                <a:cubicBezTo>
                  <a:pt x="47470" y="1814800"/>
                  <a:pt x="47943" y="1771964"/>
                  <a:pt x="56271" y="1730326"/>
                </a:cubicBezTo>
                <a:cubicBezTo>
                  <a:pt x="62087" y="1701245"/>
                  <a:pt x="84406" y="1645920"/>
                  <a:pt x="84406" y="1645920"/>
                </a:cubicBezTo>
                <a:cubicBezTo>
                  <a:pt x="89095" y="1538068"/>
                  <a:pt x="90782" y="1430043"/>
                  <a:pt x="98474" y="1322363"/>
                </a:cubicBezTo>
                <a:cubicBezTo>
                  <a:pt x="100178" y="1298513"/>
                  <a:pt x="110163" y="1275816"/>
                  <a:pt x="112542" y="1252024"/>
                </a:cubicBezTo>
                <a:cubicBezTo>
                  <a:pt x="119556" y="1181879"/>
                  <a:pt x="121920" y="1111347"/>
                  <a:pt x="126609" y="1041009"/>
                </a:cubicBezTo>
                <a:cubicBezTo>
                  <a:pt x="121920" y="956603"/>
                  <a:pt x="117656" y="872172"/>
                  <a:pt x="112542" y="787790"/>
                </a:cubicBezTo>
                <a:cubicBezTo>
                  <a:pt x="108277" y="717425"/>
                  <a:pt x="101536" y="647203"/>
                  <a:pt x="98474" y="576775"/>
                </a:cubicBezTo>
                <a:cubicBezTo>
                  <a:pt x="92156" y="431471"/>
                  <a:pt x="92947" y="285868"/>
                  <a:pt x="84406" y="140677"/>
                </a:cubicBezTo>
                <a:cubicBezTo>
                  <a:pt x="83535" y="125874"/>
                  <a:pt x="71814" y="113229"/>
                  <a:pt x="70339" y="98474"/>
                </a:cubicBezTo>
                <a:cubicBezTo>
                  <a:pt x="67073" y="65812"/>
                  <a:pt x="70339" y="32825"/>
                  <a:pt x="70339" y="0"/>
                </a:cubicBezTo>
              </a:path>
            </a:pathLst>
          </a:custGeom>
          <a:ln w="762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1762896" y="2950369"/>
            <a:ext cx="1785938" cy="168275"/>
          </a:xfrm>
          <a:custGeom>
            <a:avLst/>
            <a:gdLst>
              <a:gd name="connsiteX0" fmla="*/ 0 w 1785914"/>
              <a:gd name="connsiteY0" fmla="*/ 168813 h 168813"/>
              <a:gd name="connsiteX1" fmla="*/ 211015 w 1785914"/>
              <a:gd name="connsiteY1" fmla="*/ 154745 h 168813"/>
              <a:gd name="connsiteX2" fmla="*/ 253218 w 1785914"/>
              <a:gd name="connsiteY2" fmla="*/ 140677 h 168813"/>
              <a:gd name="connsiteX3" fmla="*/ 590843 w 1785914"/>
              <a:gd name="connsiteY3" fmla="*/ 126610 h 168813"/>
              <a:gd name="connsiteX4" fmla="*/ 675249 w 1785914"/>
              <a:gd name="connsiteY4" fmla="*/ 98474 h 168813"/>
              <a:gd name="connsiteX5" fmla="*/ 717452 w 1785914"/>
              <a:gd name="connsiteY5" fmla="*/ 84406 h 168813"/>
              <a:gd name="connsiteX6" fmla="*/ 1266092 w 1785914"/>
              <a:gd name="connsiteY6" fmla="*/ 56271 h 168813"/>
              <a:gd name="connsiteX7" fmla="*/ 1350498 w 1785914"/>
              <a:gd name="connsiteY7" fmla="*/ 28136 h 168813"/>
              <a:gd name="connsiteX8" fmla="*/ 1392701 w 1785914"/>
              <a:gd name="connsiteY8" fmla="*/ 14068 h 168813"/>
              <a:gd name="connsiteX9" fmla="*/ 1491175 w 1785914"/>
              <a:gd name="connsiteY9" fmla="*/ 0 h 168813"/>
              <a:gd name="connsiteX10" fmla="*/ 1645920 w 1785914"/>
              <a:gd name="connsiteY10" fmla="*/ 14068 h 168813"/>
              <a:gd name="connsiteX11" fmla="*/ 1744393 w 1785914"/>
              <a:gd name="connsiteY11" fmla="*/ 28136 h 1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14" h="168813">
                <a:moveTo>
                  <a:pt x="0" y="168813"/>
                </a:moveTo>
                <a:cubicBezTo>
                  <a:pt x="70338" y="164124"/>
                  <a:pt x="140952" y="162530"/>
                  <a:pt x="211015" y="154745"/>
                </a:cubicBezTo>
                <a:cubicBezTo>
                  <a:pt x="225753" y="153107"/>
                  <a:pt x="238430" y="141772"/>
                  <a:pt x="253218" y="140677"/>
                </a:cubicBezTo>
                <a:cubicBezTo>
                  <a:pt x="365550" y="132356"/>
                  <a:pt x="478301" y="131299"/>
                  <a:pt x="590843" y="126610"/>
                </a:cubicBezTo>
                <a:lnTo>
                  <a:pt x="675249" y="98474"/>
                </a:lnTo>
                <a:cubicBezTo>
                  <a:pt x="689317" y="93785"/>
                  <a:pt x="702652" y="85331"/>
                  <a:pt x="717452" y="84406"/>
                </a:cubicBezTo>
                <a:cubicBezTo>
                  <a:pt x="1050279" y="63605"/>
                  <a:pt x="867432" y="73604"/>
                  <a:pt x="1266092" y="56271"/>
                </a:cubicBezTo>
                <a:lnTo>
                  <a:pt x="1350498" y="28136"/>
                </a:lnTo>
                <a:cubicBezTo>
                  <a:pt x="1364566" y="23447"/>
                  <a:pt x="1378021" y="16165"/>
                  <a:pt x="1392701" y="14068"/>
                </a:cubicBezTo>
                <a:lnTo>
                  <a:pt x="1491175" y="0"/>
                </a:lnTo>
                <a:cubicBezTo>
                  <a:pt x="1542757" y="4689"/>
                  <a:pt x="1594646" y="6743"/>
                  <a:pt x="1645920" y="14068"/>
                </a:cubicBezTo>
                <a:cubicBezTo>
                  <a:pt x="1785914" y="34068"/>
                  <a:pt x="1572107" y="28136"/>
                  <a:pt x="1744393" y="28136"/>
                </a:cubicBezTo>
              </a:path>
            </a:pathLst>
          </a:custGeom>
          <a:ln w="762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5653088" y="4259826"/>
            <a:ext cx="714375" cy="642937"/>
          </a:xfrm>
          <a:prstGeom prst="ellipse">
            <a:avLst/>
          </a:prstGeom>
          <a:noFill/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734" y="332656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Kazuistika č. 5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Kazuistika č. 5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0808"/>
            <a:ext cx="8207375" cy="4752975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EF vyšetření – WB 210/min, není </a:t>
            </a:r>
            <a:r>
              <a:rPr lang="cs-CZ" dirty="0" err="1"/>
              <a:t>inducibilní</a:t>
            </a:r>
            <a:r>
              <a:rPr lang="cs-CZ" dirty="0"/>
              <a:t> SVT, PSK – indukce </a:t>
            </a:r>
            <a:r>
              <a:rPr lang="cs-CZ" dirty="0" err="1"/>
              <a:t>flutteru</a:t>
            </a:r>
            <a:r>
              <a:rPr lang="cs-CZ" dirty="0"/>
              <a:t> komor 260/min</a:t>
            </a:r>
          </a:p>
          <a:p>
            <a:pPr>
              <a:buFontTx/>
              <a:buChar char="-"/>
            </a:pPr>
            <a:r>
              <a:rPr lang="cs-CZ" dirty="0"/>
              <a:t>implantace subkutánního ICD </a:t>
            </a:r>
            <a:r>
              <a:rPr lang="cs-CZ" dirty="0" err="1"/>
              <a:t>Cameron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správná funkce ICD, </a:t>
            </a:r>
            <a:r>
              <a:rPr lang="cs-CZ" dirty="0" err="1"/>
              <a:t>Holtering</a:t>
            </a:r>
            <a:r>
              <a:rPr lang="cs-CZ" dirty="0"/>
              <a:t> bez epizod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839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Documents and Settings\User ONE\Plocha\SQ ICD\beau Rivage 2 054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7" y="2024568"/>
            <a:ext cx="4081488" cy="3060616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98612" y="33265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b="1" dirty="0">
                <a:solidFill>
                  <a:srgbClr val="002060"/>
                </a:solidFill>
              </a:rPr>
              <a:t>Kazuistika č. 5</a:t>
            </a:r>
          </a:p>
        </p:txBody>
      </p:sp>
      <p:pic>
        <p:nvPicPr>
          <p:cNvPr id="7" name="Picture 6" descr="20111122_pazdirek_efv_kt2_230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8" y="2060848"/>
            <a:ext cx="38079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945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Závěry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12500" y="1412776"/>
            <a:ext cx="7439857" cy="95410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cs-CZ" altLang="cs-CZ" sz="2800" dirty="0"/>
              <a:t>arytmie jsou jedny z nejčastějších komplikací </a:t>
            </a:r>
          </a:p>
          <a:p>
            <a:r>
              <a:rPr lang="cs-CZ" altLang="cs-CZ" sz="2800" dirty="0"/>
              <a:t>u pacientů s VSV v dospělosti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71572" y="2665024"/>
            <a:ext cx="6721712" cy="867930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jsou řešitelné i u nejtěžších, komplexních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vrozených srdečních vad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2500" y="3789040"/>
            <a:ext cx="7980070" cy="86793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možnost využití moderních zobrazovacích metod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a mapovacích systémů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76289" y="4941168"/>
            <a:ext cx="8443337" cy="867930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dispenzarice</a:t>
            </a:r>
            <a:r>
              <a:rPr lang="cs-CZ" altLang="cs-CZ" sz="2800" dirty="0"/>
              <a:t> a léčba ve specializovaných centrech,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multidisciplinární přístup</a:t>
            </a:r>
          </a:p>
        </p:txBody>
      </p:sp>
    </p:spTree>
    <p:extLst>
      <p:ext uri="{BB962C8B-B14F-4D97-AF65-F5344CB8AC3E}">
        <p14:creationId xmlns:p14="http://schemas.microsoft.com/office/powerpoint/2010/main" val="320452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072" y="1700808"/>
            <a:ext cx="8352928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muž, 25 let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funkčně společná komora/DORV, TGA, rozsáhlý VSD, anomálie MV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opak. balonková </a:t>
            </a:r>
            <a:r>
              <a:rPr lang="cs-CZ" altLang="cs-CZ" sz="2800" dirty="0" err="1"/>
              <a:t>septostomie</a:t>
            </a:r>
            <a:r>
              <a:rPr lang="cs-CZ" altLang="cs-CZ" sz="2800" dirty="0"/>
              <a:t>, excize IAS, </a:t>
            </a:r>
            <a:r>
              <a:rPr lang="cs-CZ" altLang="cs-CZ" sz="2800" dirty="0" err="1"/>
              <a:t>modif</a:t>
            </a:r>
            <a:r>
              <a:rPr lang="cs-CZ" altLang="cs-CZ" sz="2800" dirty="0"/>
              <a:t>. BT spojka, bandáž plicnice, BCPA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TCPC, goretex </a:t>
            </a:r>
            <a:r>
              <a:rPr lang="cs-CZ" altLang="cs-CZ" sz="2800" dirty="0" err="1"/>
              <a:t>konduit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NYHA II, 1,5 W/kg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IART, </a:t>
            </a:r>
            <a:r>
              <a:rPr lang="cs-CZ" altLang="cs-CZ" sz="2800" dirty="0" err="1"/>
              <a:t>sat</a:t>
            </a:r>
            <a:r>
              <a:rPr lang="cs-CZ" altLang="cs-CZ" sz="2800" dirty="0"/>
              <a:t> O2 80%, TK 100/70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 dirty="0"/>
              <a:t>EKV, </a:t>
            </a:r>
            <a:r>
              <a:rPr lang="cs-CZ" altLang="cs-CZ" sz="2800" dirty="0" err="1"/>
              <a:t>furosemid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amiodarone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655875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416C11-0D3E-422C-A9B8-19F71791E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6" t="14795" r="27193" b="3957"/>
          <a:stretch/>
        </p:blipFill>
        <p:spPr>
          <a:xfrm>
            <a:off x="1040269" y="1124744"/>
            <a:ext cx="7058998" cy="50242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CC7A1FB-A192-44C0-B067-2A363C7C3BB5}"/>
                  </a:ext>
                </a:extLst>
              </p14:cNvPr>
              <p14:cNvContentPartPr/>
              <p14:nvPr/>
            </p14:nvContentPartPr>
            <p14:xfrm>
              <a:off x="3594223" y="1339680"/>
              <a:ext cx="920160" cy="1411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CC7A1FB-A192-44C0-B067-2A363C7C3B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583" y="1232040"/>
                <a:ext cx="10278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7921D78E-5F20-44D8-9D7F-A7A321782A6E}"/>
                  </a:ext>
                </a:extLst>
              </p14:cNvPr>
              <p14:cNvContentPartPr/>
              <p14:nvPr/>
            </p14:nvContentPartPr>
            <p14:xfrm>
              <a:off x="3380743" y="1332480"/>
              <a:ext cx="1198080" cy="15732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7921D78E-5F20-44D8-9D7F-A7A321782A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27103" y="1224480"/>
                <a:ext cx="130572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3595FDDA-5969-4BF9-9D72-49E97A00EAA0}"/>
                  </a:ext>
                </a:extLst>
              </p14:cNvPr>
              <p14:cNvContentPartPr/>
              <p14:nvPr/>
            </p14:nvContentPartPr>
            <p14:xfrm>
              <a:off x="2522664" y="1332288"/>
              <a:ext cx="3350520" cy="37800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3595FDDA-5969-4BF9-9D72-49E97A00EA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13664" y="1323648"/>
                <a:ext cx="33681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DF4F1F5-C1A5-47FB-B912-49A020E7DA12}"/>
                  </a:ext>
                </a:extLst>
              </p14:cNvPr>
              <p14:cNvContentPartPr/>
              <p14:nvPr/>
            </p14:nvContentPartPr>
            <p14:xfrm>
              <a:off x="2818584" y="1169208"/>
              <a:ext cx="2396880" cy="44928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DF4F1F5-C1A5-47FB-B912-49A020E7DA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55944" y="1106208"/>
                <a:ext cx="252252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CA47D4FF-18BD-4D18-96B1-D4BEA0D960B3}"/>
                  </a:ext>
                </a:extLst>
              </p14:cNvPr>
              <p14:cNvContentPartPr/>
              <p14:nvPr/>
            </p14:nvContentPartPr>
            <p14:xfrm>
              <a:off x="4033944" y="2080368"/>
              <a:ext cx="805320" cy="19620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A47D4FF-18BD-4D18-96B1-D4BEA0D960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70944" y="2017728"/>
                <a:ext cx="930960" cy="32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184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8CB69D88-13C5-4BF4-9B43-F72A71827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72" y="1340768"/>
            <a:ext cx="3260255" cy="4608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1EEC9C92-80EB-4B88-895B-5DFDDD89B04B}"/>
                  </a:ext>
                </a:extLst>
              </p14:cNvPr>
              <p14:cNvContentPartPr/>
              <p14:nvPr/>
            </p14:nvContentPartPr>
            <p14:xfrm>
              <a:off x="3393864" y="1314648"/>
              <a:ext cx="3134160" cy="270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EEC9C92-80EB-4B88-895B-5DFDDD89B0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4864" y="1306008"/>
                <a:ext cx="315180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7006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pic>
        <p:nvPicPr>
          <p:cNvPr id="2" name="Kraml_Martin_960321_4654_20210118_1">
            <a:hlinkClick r:id="" action="ppaction://media"/>
            <a:extLst>
              <a:ext uri="{FF2B5EF4-FFF2-40B4-BE49-F238E27FC236}">
                <a16:creationId xmlns:a16="http://schemas.microsoft.com/office/drawing/2014/main" id="{972DCDB2-704B-4B0A-931B-4D18430A1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96" y="1124744"/>
            <a:ext cx="6898208" cy="48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pic>
        <p:nvPicPr>
          <p:cNvPr id="3" name="Kraml_Martin_960321_4654_20210308_17">
            <a:hlinkClick r:id="" action="ppaction://media"/>
            <a:extLst>
              <a:ext uri="{FF2B5EF4-FFF2-40B4-BE49-F238E27FC236}">
                <a16:creationId xmlns:a16="http://schemas.microsoft.com/office/drawing/2014/main" id="{6F367E18-2D3C-4495-AC2D-F8284CD4D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792" y="1268760"/>
            <a:ext cx="4793952" cy="47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pic>
        <p:nvPicPr>
          <p:cNvPr id="2" name="Kraml_Martin_960321_4654_20210308_21">
            <a:hlinkClick r:id="" action="ppaction://media"/>
            <a:extLst>
              <a:ext uri="{FF2B5EF4-FFF2-40B4-BE49-F238E27FC236}">
                <a16:creationId xmlns:a16="http://schemas.microsoft.com/office/drawing/2014/main" id="{7182D14B-A30A-4BF6-8503-78C6E3F28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1196752"/>
            <a:ext cx="48965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94819" y="26064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Specifické arytmie u VSV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16216" y="6401418"/>
            <a:ext cx="1858201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cs-CZ" altLang="cs-CZ" sz="1400" i="1" dirty="0">
                <a:solidFill>
                  <a:srgbClr val="08276C"/>
                </a:solidFill>
              </a:rPr>
              <a:t>ESC </a:t>
            </a:r>
            <a:r>
              <a:rPr lang="cs-CZ" altLang="cs-CZ" sz="1400" i="1" dirty="0" err="1">
                <a:solidFill>
                  <a:srgbClr val="08276C"/>
                </a:solidFill>
              </a:rPr>
              <a:t>guidelines</a:t>
            </a:r>
            <a:r>
              <a:rPr lang="cs-CZ" altLang="cs-CZ" sz="1400" i="1" dirty="0">
                <a:solidFill>
                  <a:srgbClr val="08276C"/>
                </a:solidFill>
              </a:rPr>
              <a:t> 2020</a:t>
            </a:r>
            <a:endParaRPr lang="cs-CZ" sz="1400" dirty="0">
              <a:solidFill>
                <a:srgbClr val="08276C"/>
              </a:solidFill>
            </a:endParaRPr>
          </a:p>
        </p:txBody>
      </p:sp>
      <p:pic>
        <p:nvPicPr>
          <p:cNvPr id="4" name="Obrázek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51758" y="1052736"/>
            <a:ext cx="7258522" cy="5068092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 bwMode="auto">
          <a:xfrm>
            <a:off x="2699792" y="1397441"/>
            <a:ext cx="952178" cy="4824536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4644008" y="1397441"/>
            <a:ext cx="952178" cy="4824536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6040127" y="1397441"/>
            <a:ext cx="952178" cy="4824536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6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6</a:t>
            </a:r>
            <a:br>
              <a:rPr lang="cs-CZ" altLang="cs-CZ" b="1" dirty="0">
                <a:solidFill>
                  <a:srgbClr val="002060"/>
                </a:solidFill>
              </a:rPr>
            </a:br>
            <a:endParaRPr lang="cs-CZ" altLang="cs-CZ" b="1" dirty="0">
              <a:solidFill>
                <a:srgbClr val="00206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A18B38-D983-490D-9B3B-546B4C6EB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0" y="1268760"/>
            <a:ext cx="7438875" cy="46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9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215516" y="692696"/>
            <a:ext cx="46445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3850" y="334107"/>
            <a:ext cx="3672086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MUDr. Ondřej Toman, Ph.D., MHA</a:t>
            </a:r>
            <a:br>
              <a:rPr kumimoji="0" lang="cs-CZ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cs-CZ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IKK FN Brno</a:t>
            </a:r>
            <a:br>
              <a:rPr kumimoji="0" lang="cs-CZ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cs-CZ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toman.ondrej@fnbrno.cz</a:t>
            </a:r>
            <a:endParaRPr kumimoji="0" lang="cs-CZ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9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568952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sz="4000" b="1" dirty="0" err="1">
                <a:solidFill>
                  <a:srgbClr val="002060"/>
                </a:solidFill>
              </a:rPr>
              <a:t>Katetrové</a:t>
            </a:r>
            <a:r>
              <a:rPr lang="cs-CZ" sz="4000" b="1" dirty="0">
                <a:solidFill>
                  <a:srgbClr val="002060"/>
                </a:solidFill>
              </a:rPr>
              <a:t> ablace u VSV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46" y="970693"/>
            <a:ext cx="4163229" cy="49685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004" y="970693"/>
            <a:ext cx="4012468" cy="202590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58B6648-DE68-4194-9315-6F50C4C38087}"/>
              </a:ext>
            </a:extLst>
          </p:cNvPr>
          <p:cNvSpPr txBox="1"/>
          <p:nvPr/>
        </p:nvSpPr>
        <p:spPr>
          <a:xfrm>
            <a:off x="6788884" y="5733418"/>
            <a:ext cx="1858201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cs-CZ" altLang="cs-CZ" sz="1400" i="1" dirty="0">
                <a:solidFill>
                  <a:srgbClr val="08276C"/>
                </a:solidFill>
              </a:rPr>
              <a:t>ESC </a:t>
            </a:r>
            <a:r>
              <a:rPr lang="cs-CZ" altLang="cs-CZ" sz="1400" i="1" dirty="0" err="1">
                <a:solidFill>
                  <a:srgbClr val="08276C"/>
                </a:solidFill>
              </a:rPr>
              <a:t>guidelines</a:t>
            </a:r>
            <a:r>
              <a:rPr lang="cs-CZ" altLang="cs-CZ" sz="1400" i="1" dirty="0">
                <a:solidFill>
                  <a:srgbClr val="08276C"/>
                </a:solidFill>
              </a:rPr>
              <a:t> 2020</a:t>
            </a:r>
            <a:endParaRPr lang="cs-CZ" sz="1400" dirty="0">
              <a:solidFill>
                <a:srgbClr val="0827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6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568952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sz="4000" b="1" u="sng" dirty="0" err="1">
                <a:solidFill>
                  <a:srgbClr val="002060"/>
                </a:solidFill>
              </a:rPr>
              <a:t>I</a:t>
            </a:r>
            <a:r>
              <a:rPr lang="cs-CZ" sz="4000" b="1" dirty="0" err="1">
                <a:solidFill>
                  <a:srgbClr val="002060"/>
                </a:solidFill>
              </a:rPr>
              <a:t>ntra</a:t>
            </a:r>
            <a:r>
              <a:rPr lang="cs-CZ" sz="4000" b="1" u="sng" dirty="0" err="1">
                <a:solidFill>
                  <a:srgbClr val="002060"/>
                </a:solidFill>
              </a:rPr>
              <a:t>a</a:t>
            </a:r>
            <a:r>
              <a:rPr lang="cs-CZ" sz="4000" b="1" dirty="0" err="1">
                <a:solidFill>
                  <a:srgbClr val="002060"/>
                </a:solidFill>
              </a:rPr>
              <a:t>triální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u="sng" dirty="0" err="1">
                <a:solidFill>
                  <a:srgbClr val="002060"/>
                </a:solidFill>
              </a:rPr>
              <a:t>r</a:t>
            </a:r>
            <a:r>
              <a:rPr lang="cs-CZ" sz="4000" b="1" dirty="0" err="1">
                <a:solidFill>
                  <a:srgbClr val="002060"/>
                </a:solidFill>
              </a:rPr>
              <a:t>eentry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br>
              <a:rPr lang="cs-CZ" sz="4000" b="1" dirty="0">
                <a:solidFill>
                  <a:srgbClr val="002060"/>
                </a:solidFill>
              </a:rPr>
            </a:br>
            <a:r>
              <a:rPr lang="cs-CZ" sz="4000" b="1" u="sng" dirty="0">
                <a:solidFill>
                  <a:srgbClr val="002060"/>
                </a:solidFill>
              </a:rPr>
              <a:t>t</a:t>
            </a:r>
            <a:r>
              <a:rPr lang="cs-CZ" sz="4000" b="1" dirty="0">
                <a:solidFill>
                  <a:srgbClr val="002060"/>
                </a:solidFill>
              </a:rPr>
              <a:t>achykardie (IART) 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844824"/>
            <a:ext cx="8208912" cy="3672408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cs-CZ" sz="2400" dirty="0"/>
              <a:t>síňová </a:t>
            </a:r>
            <a:r>
              <a:rPr lang="cs-CZ" sz="2400" dirty="0" err="1"/>
              <a:t>makroreentry</a:t>
            </a:r>
            <a:r>
              <a:rPr lang="cs-CZ" sz="2400" dirty="0"/>
              <a:t> tachykardie, </a:t>
            </a:r>
            <a:r>
              <a:rPr lang="cs-CZ" sz="2400" dirty="0">
                <a:solidFill>
                  <a:srgbClr val="00B0F0"/>
                </a:solidFill>
              </a:rPr>
              <a:t>v důsledku velkého zákroku v PS  </a:t>
            </a:r>
            <a:r>
              <a:rPr lang="cs-CZ" sz="2400" dirty="0"/>
              <a:t>(„</a:t>
            </a:r>
            <a:r>
              <a:rPr lang="cs-CZ" sz="2400" dirty="0" err="1"/>
              <a:t>incizionální</a:t>
            </a:r>
            <a:r>
              <a:rPr lang="cs-CZ" sz="2400" dirty="0"/>
              <a:t> tachykardie“, „atypický </a:t>
            </a:r>
            <a:r>
              <a:rPr lang="cs-CZ" sz="2400" dirty="0" err="1"/>
              <a:t>flutter</a:t>
            </a:r>
            <a:r>
              <a:rPr lang="cs-CZ" sz="2400" dirty="0"/>
              <a:t>“)</a:t>
            </a:r>
          </a:p>
          <a:p>
            <a:pPr eaLnBrk="1" hangingPunct="1">
              <a:buFontTx/>
              <a:buChar char="-"/>
              <a:defRPr/>
            </a:pPr>
            <a:r>
              <a:rPr lang="cs-CZ" sz="2400" dirty="0"/>
              <a:t>typicky nezávislá na </a:t>
            </a:r>
            <a:r>
              <a:rPr lang="cs-CZ" sz="2400" dirty="0" err="1"/>
              <a:t>cavotrikuspidálním</a:t>
            </a:r>
            <a:r>
              <a:rPr lang="cs-CZ" sz="2400" dirty="0"/>
              <a:t> </a:t>
            </a:r>
            <a:r>
              <a:rPr lang="cs-CZ" sz="2400" dirty="0" err="1"/>
              <a:t>isthmu</a:t>
            </a:r>
            <a:endParaRPr lang="cs-CZ" sz="2400" dirty="0"/>
          </a:p>
          <a:p>
            <a:pPr eaLnBrk="1" hangingPunct="1">
              <a:buFontTx/>
              <a:buChar char="-"/>
              <a:defRPr/>
            </a:pPr>
            <a:r>
              <a:rPr lang="cs-CZ" sz="2400" dirty="0"/>
              <a:t>další RF: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dilatovaná</a:t>
            </a:r>
            <a:r>
              <a:rPr lang="cs-CZ" sz="2400" dirty="0">
                <a:solidFill>
                  <a:srgbClr val="CC3300"/>
                </a:solidFill>
              </a:rPr>
              <a:t> </a:t>
            </a:r>
            <a:r>
              <a:rPr lang="cs-CZ" sz="2400" dirty="0">
                <a:solidFill>
                  <a:srgbClr val="00B0F0"/>
                </a:solidFill>
              </a:rPr>
              <a:t>zjizvená</a:t>
            </a:r>
            <a:r>
              <a:rPr lang="cs-CZ" sz="2400" dirty="0"/>
              <a:t>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PS</a:t>
            </a:r>
            <a:r>
              <a:rPr lang="cs-CZ" sz="2400" dirty="0"/>
              <a:t>, SS </a:t>
            </a:r>
            <a:r>
              <a:rPr lang="cs-CZ" sz="2400" dirty="0" err="1"/>
              <a:t>sy</a:t>
            </a:r>
            <a:r>
              <a:rPr lang="cs-CZ" sz="2400" dirty="0"/>
              <a:t>, ↑ oper. věk a starší typ operace </a:t>
            </a:r>
          </a:p>
          <a:p>
            <a:pPr eaLnBrk="1" hangingPunct="1">
              <a:buFontTx/>
              <a:buChar char="-"/>
              <a:defRPr/>
            </a:pPr>
            <a:r>
              <a:rPr lang="cs-CZ" sz="2400" dirty="0"/>
              <a:t>frekvence síní 150-250/min</a:t>
            </a:r>
          </a:p>
          <a:p>
            <a:pPr marL="457200" lvl="1" indent="0" eaLnBrk="1" hangingPunct="1">
              <a:buNone/>
              <a:defRPr/>
            </a:pPr>
            <a:r>
              <a:rPr lang="cs-CZ" sz="2400" dirty="0"/>
              <a:t>→ převod 1:1 přes AV→ hypotenze, synkopa, (NSS)</a:t>
            </a:r>
          </a:p>
          <a:p>
            <a:pPr marL="457200" lvl="1" indent="0" eaLnBrk="1" hangingPunct="1">
              <a:buNone/>
              <a:defRPr/>
            </a:pPr>
            <a:r>
              <a:rPr lang="cs-CZ" sz="2400" dirty="0"/>
              <a:t>→ převod 2-3:1→ záměna za SR, riziko trombózy v síni</a:t>
            </a:r>
          </a:p>
        </p:txBody>
      </p:sp>
    </p:spTree>
    <p:extLst>
      <p:ext uri="{BB962C8B-B14F-4D97-AF65-F5344CB8AC3E}">
        <p14:creationId xmlns:p14="http://schemas.microsoft.com/office/powerpoint/2010/main" val="157521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 idx="4294967295"/>
          </p:nvPr>
        </p:nvSpPr>
        <p:spPr>
          <a:xfrm>
            <a:off x="255469" y="116632"/>
            <a:ext cx="8568952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sz="4000" b="1" u="sng" dirty="0" err="1">
                <a:solidFill>
                  <a:srgbClr val="002060"/>
                </a:solidFill>
              </a:rPr>
              <a:t>I</a:t>
            </a:r>
            <a:r>
              <a:rPr lang="cs-CZ" sz="4000" b="1" dirty="0" err="1">
                <a:solidFill>
                  <a:srgbClr val="002060"/>
                </a:solidFill>
              </a:rPr>
              <a:t>ntra</a:t>
            </a:r>
            <a:r>
              <a:rPr lang="cs-CZ" sz="4000" b="1" u="sng" dirty="0" err="1">
                <a:solidFill>
                  <a:srgbClr val="002060"/>
                </a:solidFill>
              </a:rPr>
              <a:t>a</a:t>
            </a:r>
            <a:r>
              <a:rPr lang="cs-CZ" sz="4000" b="1" dirty="0" err="1">
                <a:solidFill>
                  <a:srgbClr val="002060"/>
                </a:solidFill>
              </a:rPr>
              <a:t>triální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r>
              <a:rPr lang="cs-CZ" sz="4000" b="1" u="sng" dirty="0" err="1">
                <a:solidFill>
                  <a:srgbClr val="002060"/>
                </a:solidFill>
              </a:rPr>
              <a:t>r</a:t>
            </a:r>
            <a:r>
              <a:rPr lang="cs-CZ" sz="4000" b="1" dirty="0" err="1">
                <a:solidFill>
                  <a:srgbClr val="002060"/>
                </a:solidFill>
              </a:rPr>
              <a:t>eentry</a:t>
            </a:r>
            <a:r>
              <a:rPr lang="cs-CZ" sz="4000" b="1" dirty="0">
                <a:solidFill>
                  <a:srgbClr val="002060"/>
                </a:solidFill>
              </a:rPr>
              <a:t> </a:t>
            </a:r>
            <a:br>
              <a:rPr lang="cs-CZ" sz="4000" b="1" dirty="0">
                <a:solidFill>
                  <a:srgbClr val="002060"/>
                </a:solidFill>
              </a:rPr>
            </a:br>
            <a:r>
              <a:rPr lang="cs-CZ" sz="4000" b="1" u="sng" dirty="0">
                <a:solidFill>
                  <a:srgbClr val="002060"/>
                </a:solidFill>
              </a:rPr>
              <a:t>t</a:t>
            </a:r>
            <a:r>
              <a:rPr lang="cs-CZ" sz="4000" b="1" dirty="0">
                <a:solidFill>
                  <a:srgbClr val="002060"/>
                </a:solidFill>
              </a:rPr>
              <a:t>achykardie (IART) 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4294967295"/>
          </p:nvPr>
        </p:nvSpPr>
        <p:spPr>
          <a:xfrm>
            <a:off x="683568" y="5315672"/>
            <a:ext cx="7920880" cy="1008112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2400" dirty="0"/>
              <a:t>Léčba: vagové manévry (i k </a:t>
            </a:r>
            <a:r>
              <a:rPr lang="cs-CZ" sz="2400" dirty="0" err="1"/>
              <a:t>dif</a:t>
            </a:r>
            <a:r>
              <a:rPr lang="cs-CZ" sz="2400" dirty="0"/>
              <a:t>. dg. + ev. i adenosine), </a:t>
            </a:r>
            <a:r>
              <a:rPr lang="cs-CZ" sz="2400" dirty="0" err="1"/>
              <a:t>antiarytmika</a:t>
            </a:r>
            <a:r>
              <a:rPr lang="cs-CZ" sz="2400" dirty="0"/>
              <a:t> </a:t>
            </a:r>
            <a:r>
              <a:rPr lang="cs-CZ" sz="2400" dirty="0" err="1"/>
              <a:t>Ic</a:t>
            </a:r>
            <a:r>
              <a:rPr lang="cs-CZ" sz="2400" dirty="0"/>
              <a:t> a III, </a:t>
            </a:r>
            <a:r>
              <a:rPr lang="cs-CZ" sz="2400" dirty="0" err="1"/>
              <a:t>katetrová</a:t>
            </a:r>
            <a:r>
              <a:rPr lang="cs-CZ" sz="2400" dirty="0"/>
              <a:t> ablace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65755"/>
            <a:ext cx="5040560" cy="377334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 bwMode="auto">
          <a:xfrm>
            <a:off x="539552" y="1477527"/>
            <a:ext cx="648072" cy="61200"/>
          </a:xfrm>
          <a:prstGeom prst="rect">
            <a:avLst/>
          </a:prstGeom>
          <a:solidFill>
            <a:srgbClr val="808080"/>
          </a:solidFill>
          <a:ln w="3175" cap="flat" cmpd="sng" algn="ctr">
            <a:solidFill>
              <a:srgbClr val="808080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3707904" y="1542327"/>
            <a:ext cx="5040560" cy="3773345"/>
            <a:chOff x="3707904" y="1542327"/>
            <a:chExt cx="5040560" cy="377334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542327"/>
              <a:ext cx="5040560" cy="3773345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 bwMode="auto">
            <a:xfrm>
              <a:off x="3707904" y="1556792"/>
              <a:ext cx="648072" cy="61200"/>
            </a:xfrm>
            <a:prstGeom prst="rect">
              <a:avLst/>
            </a:prstGeom>
            <a:solidFill>
              <a:srgbClr val="808080"/>
            </a:solidFill>
            <a:ln w="3175" cap="flat" cmpd="sng" algn="ctr">
              <a:solidFill>
                <a:srgbClr val="80808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6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1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8207375" cy="47529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cs-CZ" altLang="cs-CZ" dirty="0"/>
              <a:t>žena, 51 let</a:t>
            </a:r>
          </a:p>
          <a:p>
            <a:pPr eaLnBrk="1" hangingPunct="1">
              <a:buFontTx/>
              <a:buChar char="-"/>
            </a:pPr>
            <a:r>
              <a:rPr lang="cs-CZ" altLang="cs-CZ" dirty="0"/>
              <a:t>koarktace aorty, operace 1972 – CKTCH, end to end anastomóza, bez </a:t>
            </a:r>
            <a:r>
              <a:rPr lang="cs-CZ" altLang="cs-CZ" dirty="0" err="1"/>
              <a:t>rekoarktace</a:t>
            </a:r>
            <a:endParaRPr lang="cs-CZ" altLang="cs-CZ" dirty="0"/>
          </a:p>
          <a:p>
            <a:pPr eaLnBrk="1" hangingPunct="1">
              <a:buFontTx/>
              <a:buChar char="-"/>
            </a:pPr>
            <a:r>
              <a:rPr lang="cs-CZ" altLang="cs-CZ" dirty="0"/>
              <a:t>myxom se systémovými embolizacemi   (a. </a:t>
            </a:r>
            <a:r>
              <a:rPr lang="cs-CZ" altLang="cs-CZ" dirty="0" err="1"/>
              <a:t>retinae</a:t>
            </a:r>
            <a:r>
              <a:rPr lang="cs-CZ" altLang="cs-CZ" dirty="0"/>
              <a:t> med sin, ACD)</a:t>
            </a:r>
          </a:p>
          <a:p>
            <a:pPr eaLnBrk="1" hangingPunct="1">
              <a:buFontTx/>
              <a:buChar char="-"/>
            </a:pPr>
            <a:r>
              <a:rPr lang="cs-CZ" altLang="cs-CZ" dirty="0"/>
              <a:t>IART </a:t>
            </a:r>
            <a:r>
              <a:rPr lang="cs-CZ" altLang="cs-CZ" dirty="0" err="1"/>
              <a:t>recid</a:t>
            </a:r>
            <a:r>
              <a:rPr lang="cs-CZ" altLang="cs-CZ" dirty="0"/>
              <a:t>., BB, </a:t>
            </a:r>
            <a:r>
              <a:rPr lang="cs-CZ" altLang="cs-CZ" dirty="0" err="1"/>
              <a:t>propafenon</a:t>
            </a:r>
            <a:r>
              <a:rPr lang="cs-CZ" altLang="cs-CZ" dirty="0"/>
              <a:t>, </a:t>
            </a:r>
            <a:r>
              <a:rPr lang="cs-CZ" altLang="cs-CZ" dirty="0" err="1"/>
              <a:t>sotalol</a:t>
            </a:r>
            <a:endParaRPr lang="cs-CZ" altLang="cs-CZ" dirty="0"/>
          </a:p>
          <a:p>
            <a:pPr eaLnBrk="1" hangingPunct="1">
              <a:buFontTx/>
              <a:buChar char="-"/>
            </a:pPr>
            <a:r>
              <a:rPr lang="cs-CZ" altLang="cs-CZ" dirty="0"/>
              <a:t>5x EKV</a:t>
            </a:r>
          </a:p>
          <a:p>
            <a:pPr eaLnBrk="1" hangingPunct="1">
              <a:buFontTx/>
              <a:buChar char="-"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456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2060"/>
                </a:solidFill>
              </a:rPr>
              <a:t>Kazuistika č. 1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1223628" y="980728"/>
            <a:ext cx="6696744" cy="5013159"/>
            <a:chOff x="1821469" y="1227972"/>
            <a:chExt cx="6696744" cy="5013159"/>
          </a:xfrm>
        </p:grpSpPr>
        <p:pic>
          <p:nvPicPr>
            <p:cNvPr id="12" name="Zástupný symbol pro obsah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469" y="1227972"/>
              <a:ext cx="6696744" cy="5013159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 bwMode="auto">
            <a:xfrm>
              <a:off x="1839853" y="1255236"/>
              <a:ext cx="864096" cy="79200"/>
            </a:xfrm>
            <a:prstGeom prst="rect">
              <a:avLst/>
            </a:prstGeom>
            <a:solidFill>
              <a:srgbClr val="808080"/>
            </a:solidFill>
            <a:ln w="3175" cap="flat" cmpd="sng" algn="ctr">
              <a:solidFill>
                <a:srgbClr val="80808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827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cs typeface="Arial" pitchFamily="34" charset="0"/>
            <a:sym typeface="Arial" pitchFamily="3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986</Words>
  <Application>Microsoft Office PowerPoint</Application>
  <PresentationFormat>Předvádění na obrazovce (4:3)</PresentationFormat>
  <Paragraphs>184</Paragraphs>
  <Slides>41</Slides>
  <Notes>26</Notes>
  <HiddenSlides>0</HiddenSlides>
  <MMClips>5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Arial</vt:lpstr>
      <vt:lpstr>Avenir Roman</vt:lpstr>
      <vt:lpstr>Calibri</vt:lpstr>
      <vt:lpstr>Times New Roman</vt:lpstr>
      <vt:lpstr>Wingdings</vt:lpstr>
      <vt:lpstr>Default</vt:lpstr>
      <vt:lpstr>Acrobat Document</vt:lpstr>
      <vt:lpstr>Arytmie a implantace ICD           u vrozených srdečních vad</vt:lpstr>
      <vt:lpstr>Prezentace aplikace PowerPoint</vt:lpstr>
      <vt:lpstr>Arytmogenní substrát u VSV</vt:lpstr>
      <vt:lpstr>Specifické arytmie u VSV</vt:lpstr>
      <vt:lpstr>Katetrové ablace u VSV</vt:lpstr>
      <vt:lpstr>Intraatriální reentry  tachykardie (IART) </vt:lpstr>
      <vt:lpstr>Intraatriální reentry  tachykardie (IART) </vt:lpstr>
      <vt:lpstr>Kazuistika č. 1</vt:lpstr>
      <vt:lpstr>Kazuistika č. 1</vt:lpstr>
      <vt:lpstr>Kazuistika č. 1</vt:lpstr>
      <vt:lpstr>Kazuistika č. 2 </vt:lpstr>
      <vt:lpstr>Kazuistika č. 2 </vt:lpstr>
      <vt:lpstr>Kazuistika č. 2</vt:lpstr>
      <vt:lpstr>Kazuistika č. 2</vt:lpstr>
      <vt:lpstr>Arytmie u komplexních VSV</vt:lpstr>
      <vt:lpstr>Kazuistika č. 3</vt:lpstr>
      <vt:lpstr>Kazuistika č. 3</vt:lpstr>
      <vt:lpstr>Kazuistika č. 3</vt:lpstr>
      <vt:lpstr>Kazuistika č. 3</vt:lpstr>
      <vt:lpstr>Kazuistika č. 3</vt:lpstr>
      <vt:lpstr>Kazuistika č. 4</vt:lpstr>
      <vt:lpstr>Kazuistika č. 4</vt:lpstr>
      <vt:lpstr>Kazuistika č. 4</vt:lpstr>
      <vt:lpstr>Kazuistika č. 4</vt:lpstr>
      <vt:lpstr>Bradykardie</vt:lpstr>
      <vt:lpstr>Prezentace aplikace PowerPoint</vt:lpstr>
      <vt:lpstr>ICD</vt:lpstr>
      <vt:lpstr>Problémy transvenózního přístupu (kardiostimulace, ICD, elektrofyziologie)</vt:lpstr>
      <vt:lpstr>Kazuistika č. 5</vt:lpstr>
      <vt:lpstr>Kazuistika č. 5</vt:lpstr>
      <vt:lpstr>Kazuistika č. 5</vt:lpstr>
      <vt:lpstr>Prezentace aplikace PowerPoint</vt:lpstr>
      <vt:lpstr>Závěry</vt:lpstr>
      <vt:lpstr>Kazuistika č. 6 </vt:lpstr>
      <vt:lpstr>Kazuistika č. 6 </vt:lpstr>
      <vt:lpstr>Kazuistika č. 6 </vt:lpstr>
      <vt:lpstr>Kazuistika č. 6 </vt:lpstr>
      <vt:lpstr>Kazuistika č. 6 </vt:lpstr>
      <vt:lpstr>Kazuistika č. 6 </vt:lpstr>
      <vt:lpstr>Kazuistika č. 6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Mrazova Anna</dc:creator>
  <cp:lastModifiedBy>GT3</cp:lastModifiedBy>
  <cp:revision>121</cp:revision>
  <dcterms:modified xsi:type="dcterms:W3CDTF">2022-02-25T07:44:37Z</dcterms:modified>
</cp:coreProperties>
</file>