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38" y="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 názvu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 názvu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 úrovně 1</a:t>
            </a:r>
          </a:p>
          <a:p>
            <a:pPr lvl="1">
              <a:defRPr sz="1800"/>
            </a:pPr>
            <a:r>
              <a:rPr sz="3200"/>
              <a:t>Text úrovně 2</a:t>
            </a:r>
          </a:p>
          <a:p>
            <a:pPr lvl="2">
              <a:defRPr sz="1800"/>
            </a:pPr>
            <a:r>
              <a:rPr sz="3200"/>
              <a:t>Text úrovně 3</a:t>
            </a:r>
          </a:p>
          <a:p>
            <a:pPr lvl="3">
              <a:defRPr sz="1800"/>
            </a:pPr>
            <a:r>
              <a:rPr sz="3200"/>
              <a:t>Text úrovně 4</a:t>
            </a:r>
          </a:p>
          <a:p>
            <a:pPr lvl="4">
              <a:defRPr sz="1800"/>
            </a:pPr>
            <a:r>
              <a:rPr sz="32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 názvu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 úrovně 1</a:t>
            </a:r>
          </a:p>
          <a:p>
            <a:pPr lvl="1">
              <a:defRPr sz="1800"/>
            </a:pPr>
            <a:r>
              <a:rPr sz="3600"/>
              <a:t>Text úrovně 2</a:t>
            </a:r>
          </a:p>
          <a:p>
            <a:pPr lvl="2">
              <a:defRPr sz="1800"/>
            </a:pPr>
            <a:r>
              <a:rPr sz="3600"/>
              <a:t>Text úrovně 3</a:t>
            </a:r>
          </a:p>
          <a:p>
            <a:pPr lvl="3">
              <a:defRPr sz="1800"/>
            </a:pPr>
            <a:r>
              <a:rPr sz="3600"/>
              <a:t>Text úrovně 4</a:t>
            </a:r>
          </a:p>
          <a:p>
            <a:pPr lvl="4">
              <a:defRPr sz="1800"/>
            </a:pPr>
            <a:r>
              <a:rPr sz="36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Text úrovně 1</a:t>
            </a:r>
          </a:p>
          <a:p>
            <a:pPr lvl="1">
              <a:defRPr sz="1800"/>
            </a:pPr>
            <a:r>
              <a:rPr sz="2800"/>
              <a:t>Text úrovně 2</a:t>
            </a:r>
          </a:p>
          <a:p>
            <a:pPr lvl="2">
              <a:defRPr sz="1800"/>
            </a:pPr>
            <a:r>
              <a:rPr sz="2800"/>
              <a:t>Text úrovně 3</a:t>
            </a:r>
          </a:p>
          <a:p>
            <a:pPr lvl="3">
              <a:defRPr sz="1800"/>
            </a:pPr>
            <a:r>
              <a:rPr sz="2800"/>
              <a:t>Text úrovně 4</a:t>
            </a:r>
          </a:p>
          <a:p>
            <a:pPr lvl="4">
              <a:defRPr sz="1800"/>
            </a:pPr>
            <a:r>
              <a:rPr sz="28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 úrovně 1</a:t>
            </a:r>
          </a:p>
          <a:p>
            <a:pPr lvl="1">
              <a:defRPr sz="1800"/>
            </a:pPr>
            <a:r>
              <a:rPr sz="3600"/>
              <a:t>Text úrovně 2</a:t>
            </a:r>
          </a:p>
          <a:p>
            <a:pPr lvl="2">
              <a:defRPr sz="1800"/>
            </a:pPr>
            <a:r>
              <a:rPr sz="3600"/>
              <a:t>Text úrovně 3</a:t>
            </a:r>
          </a:p>
          <a:p>
            <a:pPr lvl="3">
              <a:defRPr sz="1800"/>
            </a:pPr>
            <a:r>
              <a:rPr sz="3600"/>
              <a:t>Text úrovně 4</a:t>
            </a:r>
          </a:p>
          <a:p>
            <a:pPr lvl="4">
              <a:defRPr sz="1800"/>
            </a:pPr>
            <a:r>
              <a:rPr sz="3600"/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Text úrovně 1</a:t>
            </a:r>
          </a:p>
          <a:p>
            <a:pPr lvl="1">
              <a:defRPr sz="1800"/>
            </a:pPr>
            <a:r>
              <a:rPr sz="3600"/>
              <a:t>Text úrovně 2</a:t>
            </a:r>
          </a:p>
          <a:p>
            <a:pPr lvl="2">
              <a:defRPr sz="1800"/>
            </a:pPr>
            <a:r>
              <a:rPr sz="3600"/>
              <a:t>Text úrovně 3</a:t>
            </a:r>
          </a:p>
          <a:p>
            <a:pPr lvl="3">
              <a:defRPr sz="1800"/>
            </a:pPr>
            <a:r>
              <a:rPr sz="3600"/>
              <a:t>Text úrovně 4</a:t>
            </a:r>
          </a:p>
          <a:p>
            <a:pPr lvl="4">
              <a:defRPr sz="1800"/>
            </a:pPr>
            <a:r>
              <a:rPr sz="3600"/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2214909"/>
            <a:ext cx="10464800" cy="15315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Co může (a měl by)</a:t>
            </a:r>
          </a:p>
          <a:p>
            <a:pPr lvl="0">
              <a:defRPr sz="1800"/>
            </a:pPr>
            <a:r>
              <a:rPr sz="4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kardiolog očekávat od paliativní péče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5803900"/>
            <a:ext cx="10464800" cy="1251595"/>
          </a:xfrm>
          <a:prstGeom prst="rect">
            <a:avLst/>
          </a:prstGeom>
        </p:spPr>
        <p:txBody>
          <a:bodyPr/>
          <a:lstStyle/>
          <a:p>
            <a:pPr lvl="0" defTabSz="461518">
              <a:defRPr sz="1800"/>
            </a:pPr>
            <a:r>
              <a:rPr sz="2528"/>
              <a:t>Martin Gřiva</a:t>
            </a:r>
          </a:p>
          <a:p>
            <a:pPr lvl="0" defTabSz="461518">
              <a:defRPr sz="1800"/>
            </a:pPr>
            <a:r>
              <a:rPr sz="2528"/>
              <a:t>Kardiologické oddělení, Krajská nemocnice T. Bati, Zlín</a:t>
            </a:r>
          </a:p>
          <a:p>
            <a:pPr lvl="0" defTabSz="461518">
              <a:defRPr sz="1800"/>
            </a:pPr>
            <a:r>
              <a:rPr sz="2528"/>
              <a:t>Lékařská fakulta Univerzity Palackého Olomouc</a:t>
            </a:r>
          </a:p>
        </p:txBody>
      </p:sp>
      <p:sp>
        <p:nvSpPr>
          <p:cNvPr id="34" name="Shape 34"/>
          <p:cNvSpPr/>
          <p:nvPr/>
        </p:nvSpPr>
        <p:spPr>
          <a:xfrm>
            <a:off x="1270000" y="7937500"/>
            <a:ext cx="10464800" cy="1251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000"/>
              <a:t>Konference České asociace srdečního selhání</a:t>
            </a:r>
          </a:p>
          <a:p>
            <a:pPr lvl="0">
              <a:defRPr sz="1800"/>
            </a:pPr>
            <a:r>
              <a:rPr sz="2000"/>
              <a:t>27.11.2018 - Hradec Králové</a:t>
            </a:r>
          </a:p>
        </p:txBody>
      </p:sp>
      <p:pic>
        <p:nvPicPr>
          <p:cNvPr id="35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6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9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95" name="Shape 95"/>
          <p:cNvSpPr>
            <a:spLocks noGrp="1"/>
          </p:cNvSpPr>
          <p:nvPr>
            <p:ph type="title" idx="4294967295"/>
          </p:nvPr>
        </p:nvSpPr>
        <p:spPr>
          <a:xfrm>
            <a:off x="692422" y="803237"/>
            <a:ext cx="11619955" cy="9050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2800" b="1"/>
              <a:t>Snaha o co nejvyšší kvalitu života pacienta a rodiny až do konce…</a:t>
            </a:r>
          </a:p>
        </p:txBody>
      </p:sp>
      <p:sp>
        <p:nvSpPr>
          <p:cNvPr id="96" name="Shape 96"/>
          <p:cNvSpPr/>
          <p:nvPr/>
        </p:nvSpPr>
        <p:spPr>
          <a:xfrm>
            <a:off x="692422" y="1400137"/>
            <a:ext cx="11619955" cy="905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2800" b="1"/>
              <a:t>Opakované pátrání po různých symptomech a jejich mírnění…</a:t>
            </a:r>
          </a:p>
        </p:txBody>
      </p:sp>
      <p:sp>
        <p:nvSpPr>
          <p:cNvPr id="97" name="Shape 97"/>
          <p:cNvSpPr/>
          <p:nvPr/>
        </p:nvSpPr>
        <p:spPr>
          <a:xfrm>
            <a:off x="692422" y="4322688"/>
            <a:ext cx="11619955" cy="90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365C0"/>
                </a:solidFill>
              </a:rPr>
              <a:t>KARDIOLOG</a:t>
            </a:r>
          </a:p>
        </p:txBody>
      </p:sp>
      <p:sp>
        <p:nvSpPr>
          <p:cNvPr id="98" name="Shape 98"/>
          <p:cNvSpPr/>
          <p:nvPr/>
        </p:nvSpPr>
        <p:spPr>
          <a:xfrm>
            <a:off x="3544442" y="3002774"/>
            <a:ext cx="591591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/>
              <a:t>= obecná paliativní péče</a:t>
            </a:r>
          </a:p>
          <a:p>
            <a:pPr lvl="0" algn="l">
              <a:defRPr sz="1800"/>
            </a:pPr>
            <a:r>
              <a:rPr sz="2800"/>
              <a:t>= součást běžné kardiologické péče</a:t>
            </a:r>
          </a:p>
        </p:txBody>
      </p:sp>
      <p:sp>
        <p:nvSpPr>
          <p:cNvPr id="99" name="Shape 99"/>
          <p:cNvSpPr/>
          <p:nvPr/>
        </p:nvSpPr>
        <p:spPr>
          <a:xfrm>
            <a:off x="1313752" y="5874525"/>
            <a:ext cx="10377296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5722" lvl="0" indent="-345722" algn="l">
              <a:buSzPct val="45000"/>
              <a:buBlip>
                <a:blip r:embed="rId4"/>
              </a:buBlip>
              <a:defRPr sz="1800"/>
            </a:pPr>
            <a:r>
              <a:rPr sz="2800"/>
              <a:t>event. osloví některého z členů týmu, pokud to považuje za vhodné </a:t>
            </a:r>
            <a:r>
              <a: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(paliatr/algeziolog, psycholog, fyzioterapeut…)</a:t>
            </a:r>
            <a:endParaRPr sz="2800"/>
          </a:p>
          <a:p>
            <a:pPr marL="345722" lvl="0" indent="-345722" algn="l">
              <a:buSzPct val="45000"/>
              <a:buBlip>
                <a:blip r:embed="rId4"/>
              </a:buBlip>
              <a:defRPr sz="1800"/>
            </a:pPr>
            <a:r>
              <a:rPr sz="2800"/>
              <a:t>event. ve spolupráci s týmem řeší, kde se tento typ péče bude realizovat - paliativní tým může pomoci zajistit podmínky   </a:t>
            </a:r>
            <a:r>
              <a: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(paliatr, sociální pracovník…)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02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03" name="Shape 103"/>
          <p:cNvSpPr>
            <a:spLocks noGrp="1"/>
          </p:cNvSpPr>
          <p:nvPr>
            <p:ph type="title" idx="4294967295"/>
          </p:nvPr>
        </p:nvSpPr>
        <p:spPr>
          <a:xfrm>
            <a:off x="692422" y="1184237"/>
            <a:ext cx="11619955" cy="905025"/>
          </a:xfrm>
          <a:prstGeom prst="rect">
            <a:avLst/>
          </a:prstGeom>
        </p:spPr>
        <p:txBody>
          <a:bodyPr anchor="b"/>
          <a:lstStyle/>
          <a:p>
            <a:pPr lvl="0" defTabSz="554990">
              <a:defRPr sz="1800"/>
            </a:pPr>
            <a:r>
              <a:rPr sz="2660" b="1">
                <a:latin typeface="Helvetica"/>
                <a:ea typeface="Helvetica"/>
                <a:cs typeface="Helvetica"/>
                <a:sym typeface="Helvetica"/>
              </a:rPr>
              <a:t>Uspokojení psychologických a spirituálních potřeb…</a:t>
            </a:r>
          </a:p>
          <a:p>
            <a:pPr lvl="0" defTabSz="554990">
              <a:defRPr sz="1800"/>
            </a:pPr>
            <a:r>
              <a:rPr sz="2660" b="1">
                <a:latin typeface="Helvetica"/>
                <a:ea typeface="Helvetica"/>
                <a:cs typeface="Helvetica"/>
                <a:sym typeface="Helvetica"/>
              </a:rPr>
              <a:t>(…týká se pacienta nebo rodiny)</a:t>
            </a:r>
          </a:p>
        </p:txBody>
      </p:sp>
      <p:sp>
        <p:nvSpPr>
          <p:cNvPr id="104" name="Shape 104"/>
          <p:cNvSpPr/>
          <p:nvPr/>
        </p:nvSpPr>
        <p:spPr>
          <a:xfrm>
            <a:off x="692422" y="3992824"/>
            <a:ext cx="11619955" cy="905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28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0365C0"/>
                </a:solidFill>
              </a:rPr>
              <a:t>psycholog, nemocniční kaplan atd.</a:t>
            </a:r>
          </a:p>
        </p:txBody>
      </p:sp>
      <p:sp>
        <p:nvSpPr>
          <p:cNvPr id="105" name="Shape 105"/>
          <p:cNvSpPr/>
          <p:nvPr/>
        </p:nvSpPr>
        <p:spPr>
          <a:xfrm>
            <a:off x="3544442" y="3218674"/>
            <a:ext cx="523031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/>
            </a:pPr>
            <a:r>
              <a:rPr sz="2800"/>
              <a:t>= specializovaná paliativní péče</a:t>
            </a:r>
          </a:p>
        </p:txBody>
      </p:sp>
      <p:sp>
        <p:nvSpPr>
          <p:cNvPr id="106" name="Shape 106"/>
          <p:cNvSpPr/>
          <p:nvPr/>
        </p:nvSpPr>
        <p:spPr>
          <a:xfrm>
            <a:off x="1313752" y="6014225"/>
            <a:ext cx="10377296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45722" indent="-345722" algn="l">
              <a:buSzPct val="45000"/>
              <a:buBlip>
                <a:blip r:embed="rId4"/>
              </a:buBlip>
              <a:defRPr sz="2800"/>
            </a:lvl1pPr>
          </a:lstStyle>
          <a:p>
            <a:pPr lvl="0">
              <a:defRPr sz="1800"/>
            </a:pPr>
            <a:r>
              <a:rPr sz="2800"/>
              <a:t>možnost řešení i různých složitých až patologických reakcí v rodině - event. předcházení některým zkratovým reakcím a stížnostem…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09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10" name="Shape 110"/>
          <p:cNvSpPr>
            <a:spLocks noGrp="1"/>
          </p:cNvSpPr>
          <p:nvPr>
            <p:ph type="title" idx="4294967295"/>
          </p:nvPr>
        </p:nvSpPr>
        <p:spPr>
          <a:xfrm>
            <a:off x="692422" y="962997"/>
            <a:ext cx="11619955" cy="905024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2800" b="1"/>
              <a:t>Pokročilé plánování</a:t>
            </a:r>
          </a:p>
        </p:txBody>
      </p:sp>
      <p:sp>
        <p:nvSpPr>
          <p:cNvPr id="111" name="Shape 111"/>
          <p:cNvSpPr/>
          <p:nvPr/>
        </p:nvSpPr>
        <p:spPr>
          <a:xfrm>
            <a:off x="692422" y="3884874"/>
            <a:ext cx="11619955" cy="905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365C0"/>
                </a:solidFill>
              </a:rPr>
              <a:t>KARDIOLOG</a:t>
            </a:r>
          </a:p>
        </p:txBody>
      </p:sp>
      <p:sp>
        <p:nvSpPr>
          <p:cNvPr id="112" name="Shape 112"/>
          <p:cNvSpPr/>
          <p:nvPr/>
        </p:nvSpPr>
        <p:spPr>
          <a:xfrm>
            <a:off x="3607384" y="2393847"/>
            <a:ext cx="579003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800"/>
              <a:t>= obecná paliativní péče</a:t>
            </a:r>
          </a:p>
          <a:p>
            <a:pPr lvl="0" algn="l">
              <a:defRPr sz="1800"/>
            </a:pPr>
            <a:r>
              <a:rPr sz="2800"/>
              <a:t>= standardní kardiologická péče (?)</a:t>
            </a:r>
          </a:p>
        </p:txBody>
      </p:sp>
      <p:sp>
        <p:nvSpPr>
          <p:cNvPr id="113" name="Shape 113"/>
          <p:cNvSpPr/>
          <p:nvPr/>
        </p:nvSpPr>
        <p:spPr>
          <a:xfrm>
            <a:off x="1251790" y="5099825"/>
            <a:ext cx="1050122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5722" lvl="0" indent="-345722" algn="l">
              <a:buSzPct val="45000"/>
              <a:buBlip>
                <a:blip r:embed="rId4"/>
              </a:buBlip>
              <a:defRPr sz="1800"/>
            </a:pPr>
            <a:r>
              <a:rPr sz="2800" dirty="0" err="1"/>
              <a:t>společné</a:t>
            </a:r>
            <a:r>
              <a:rPr sz="2800" dirty="0"/>
              <a:t> </a:t>
            </a:r>
            <a:r>
              <a:rPr sz="2800" dirty="0" err="1"/>
              <a:t>plánování</a:t>
            </a:r>
            <a:r>
              <a:rPr sz="2800" dirty="0"/>
              <a:t> </a:t>
            </a:r>
            <a:r>
              <a:rPr sz="2800" dirty="0" err="1"/>
              <a:t>možných</a:t>
            </a:r>
            <a:r>
              <a:rPr sz="2800" dirty="0"/>
              <a:t> </a:t>
            </a:r>
            <a:r>
              <a:rPr sz="2800" dirty="0" err="1"/>
              <a:t>složitých</a:t>
            </a:r>
            <a:r>
              <a:rPr sz="2800" dirty="0"/>
              <a:t> </a:t>
            </a:r>
            <a:r>
              <a:rPr sz="2800" dirty="0" err="1"/>
              <a:t>situací</a:t>
            </a:r>
            <a:r>
              <a:rPr sz="2800" dirty="0"/>
              <a:t> v </a:t>
            </a:r>
            <a:r>
              <a:rPr sz="2800" dirty="0" err="1"/>
              <a:t>budoucnu</a:t>
            </a:r>
            <a:endParaRPr sz="2800" dirty="0"/>
          </a:p>
          <a:p>
            <a:pPr lvl="0" algn="l">
              <a:defRPr sz="1800"/>
            </a:pPr>
            <a:endParaRPr sz="2800" dirty="0"/>
          </a:p>
          <a:p>
            <a:pPr marL="345722" lvl="0" indent="-345722" algn="l">
              <a:buSzPct val="45000"/>
              <a:buBlip>
                <a:blip r:embed="rId4"/>
              </a:buBlip>
              <a:defRPr sz="1800"/>
            </a:pPr>
            <a:r>
              <a:rPr sz="2800" dirty="0" err="1"/>
              <a:t>rozhovor</a:t>
            </a:r>
            <a:r>
              <a:rPr sz="2800" dirty="0"/>
              <a:t> o </a:t>
            </a:r>
            <a:r>
              <a:rPr sz="2800" dirty="0" err="1"/>
              <a:t>těchto</a:t>
            </a:r>
            <a:r>
              <a:rPr sz="2800" dirty="0"/>
              <a:t> </a:t>
            </a:r>
            <a:r>
              <a:rPr sz="2800" dirty="0" err="1"/>
              <a:t>situacích</a:t>
            </a:r>
            <a:r>
              <a:rPr sz="2800" dirty="0"/>
              <a:t> </a:t>
            </a:r>
            <a:r>
              <a:rPr sz="2800" dirty="0" err="1"/>
              <a:t>mnohem</a:t>
            </a:r>
            <a:r>
              <a:rPr sz="2800" dirty="0"/>
              <a:t> </a:t>
            </a:r>
            <a:r>
              <a:rPr sz="2800" dirty="0" err="1"/>
              <a:t>dříve</a:t>
            </a:r>
            <a:r>
              <a:rPr sz="2800" dirty="0"/>
              <a:t>, </a:t>
            </a:r>
            <a:r>
              <a:rPr sz="2800" dirty="0" err="1"/>
              <a:t>než</a:t>
            </a:r>
            <a:r>
              <a:rPr sz="2800" dirty="0"/>
              <a:t> se do </a:t>
            </a:r>
            <a:r>
              <a:rPr sz="2800" dirty="0" err="1"/>
              <a:t>nich</a:t>
            </a:r>
            <a:r>
              <a:rPr sz="2800" dirty="0"/>
              <a:t> </a:t>
            </a:r>
            <a:r>
              <a:rPr sz="2800" dirty="0" err="1"/>
              <a:t>pacient</a:t>
            </a:r>
            <a:r>
              <a:rPr sz="2800" dirty="0"/>
              <a:t> </a:t>
            </a:r>
            <a:r>
              <a:rPr sz="2800" dirty="0" err="1"/>
              <a:t>dostane</a:t>
            </a:r>
            <a:endParaRPr sz="2800" dirty="0"/>
          </a:p>
          <a:p>
            <a:pPr marL="345722" lvl="0" indent="-345722" algn="l">
              <a:buSzPct val="45000"/>
              <a:buBlip>
                <a:blip r:embed="rId4"/>
              </a:buBlip>
              <a:defRPr sz="1800"/>
            </a:pPr>
            <a:r>
              <a:rPr sz="2800" dirty="0" err="1"/>
              <a:t>není</a:t>
            </a:r>
            <a:r>
              <a:rPr sz="2800" dirty="0"/>
              <a:t> </a:t>
            </a:r>
            <a:r>
              <a:rPr sz="2800" dirty="0" err="1"/>
              <a:t>možné</a:t>
            </a:r>
            <a:r>
              <a:rPr sz="2800" dirty="0"/>
              <a:t> </a:t>
            </a:r>
            <a:r>
              <a:rPr sz="2800" dirty="0" err="1"/>
              <a:t>bez</a:t>
            </a:r>
            <a:r>
              <a:rPr sz="2800" dirty="0"/>
              <a:t> </a:t>
            </a:r>
            <a:r>
              <a:rPr sz="2800" dirty="0" err="1"/>
              <a:t>dobré</a:t>
            </a:r>
            <a:r>
              <a:rPr sz="2800" dirty="0"/>
              <a:t> </a:t>
            </a:r>
            <a:r>
              <a:rPr sz="2800" dirty="0" err="1"/>
              <a:t>informovanosti</a:t>
            </a:r>
            <a:r>
              <a:rPr sz="2800" dirty="0"/>
              <a:t> </a:t>
            </a:r>
            <a:r>
              <a:rPr sz="2800" dirty="0" err="1"/>
              <a:t>pacienta</a:t>
            </a:r>
            <a:r>
              <a:rPr sz="2800" dirty="0"/>
              <a:t> a </a:t>
            </a:r>
            <a:r>
              <a:rPr sz="2800" dirty="0" err="1"/>
              <a:t>rodiny</a:t>
            </a:r>
            <a:endParaRPr sz="2800" dirty="0"/>
          </a:p>
        </p:txBody>
      </p:sp>
      <p:sp>
        <p:nvSpPr>
          <p:cNvPr id="114" name="Shape 114"/>
          <p:cNvSpPr/>
          <p:nvPr/>
        </p:nvSpPr>
        <p:spPr>
          <a:xfrm>
            <a:off x="1029792" y="5740896"/>
            <a:ext cx="1050122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164F8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64F86"/>
                </a:solidFill>
              </a:rPr>
              <a:t>(preference </a:t>
            </a:r>
            <a:r>
              <a:rPr sz="2400" dirty="0" err="1">
                <a:solidFill>
                  <a:srgbClr val="164F86"/>
                </a:solidFill>
              </a:rPr>
              <a:t>místa</a:t>
            </a:r>
            <a:r>
              <a:rPr sz="2400" dirty="0">
                <a:solidFill>
                  <a:srgbClr val="164F86"/>
                </a:solidFill>
              </a:rPr>
              <a:t> </a:t>
            </a:r>
            <a:r>
              <a:rPr sz="2400" dirty="0" err="1">
                <a:solidFill>
                  <a:srgbClr val="164F86"/>
                </a:solidFill>
              </a:rPr>
              <a:t>úmrtí</a:t>
            </a:r>
            <a:r>
              <a:rPr sz="2400" dirty="0">
                <a:solidFill>
                  <a:srgbClr val="164F86"/>
                </a:solidFill>
              </a:rPr>
              <a:t>, KPCR, </a:t>
            </a:r>
            <a:r>
              <a:rPr sz="2400" dirty="0" err="1">
                <a:solidFill>
                  <a:srgbClr val="164F86"/>
                </a:solidFill>
              </a:rPr>
              <a:t>deaktivace</a:t>
            </a:r>
            <a:r>
              <a:rPr sz="2400" dirty="0">
                <a:solidFill>
                  <a:srgbClr val="164F86"/>
                </a:solidFill>
              </a:rPr>
              <a:t> ICD, </a:t>
            </a:r>
            <a:r>
              <a:rPr sz="2400" dirty="0" err="1">
                <a:solidFill>
                  <a:srgbClr val="164F86"/>
                </a:solidFill>
              </a:rPr>
              <a:t>přístrojová</a:t>
            </a:r>
            <a:r>
              <a:rPr sz="2400" dirty="0">
                <a:solidFill>
                  <a:srgbClr val="164F86"/>
                </a:solidFill>
              </a:rPr>
              <a:t> </a:t>
            </a:r>
            <a:r>
              <a:rPr sz="2400" dirty="0" err="1">
                <a:solidFill>
                  <a:srgbClr val="164F86"/>
                </a:solidFill>
              </a:rPr>
              <a:t>podpora</a:t>
            </a:r>
            <a:r>
              <a:rPr sz="2400" dirty="0">
                <a:solidFill>
                  <a:srgbClr val="164F86"/>
                </a:solidFill>
              </a:rPr>
              <a:t>…)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17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18" name="Shape 118"/>
          <p:cNvSpPr>
            <a:spLocks noGrp="1"/>
          </p:cNvSpPr>
          <p:nvPr>
            <p:ph type="title" idx="4294967295"/>
          </p:nvPr>
        </p:nvSpPr>
        <p:spPr>
          <a:xfrm>
            <a:off x="692422" y="962997"/>
            <a:ext cx="11619955" cy="905024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000" b="1"/>
              <a:t>Rodinná konference</a:t>
            </a:r>
          </a:p>
        </p:txBody>
      </p:sp>
      <p:sp>
        <p:nvSpPr>
          <p:cNvPr id="119" name="Shape 119"/>
          <p:cNvSpPr/>
          <p:nvPr/>
        </p:nvSpPr>
        <p:spPr>
          <a:xfrm>
            <a:off x="692422" y="3295986"/>
            <a:ext cx="11619955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 defTabSz="403097">
              <a:defRPr sz="1800"/>
            </a:pPr>
            <a:r>
              <a:rPr sz="2484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několik členů rodiny</a:t>
            </a:r>
          </a:p>
          <a:p>
            <a:pPr lvl="0" defTabSz="403097">
              <a:defRPr sz="1800"/>
            </a:pPr>
            <a:r>
              <a:rPr sz="2484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kardiolog</a:t>
            </a:r>
          </a:p>
          <a:p>
            <a:pPr lvl="0" defTabSz="403097">
              <a:defRPr sz="1800"/>
            </a:pPr>
            <a:r>
              <a:rPr sz="2484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zdravotní sestra</a:t>
            </a:r>
          </a:p>
          <a:p>
            <a:pPr lvl="0" defTabSz="403097">
              <a:defRPr sz="1800"/>
            </a:pPr>
            <a:r>
              <a:rPr sz="2484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členové paliativního týmu dle zvážení kardiologa podle konkrétního případu</a:t>
            </a:r>
          </a:p>
        </p:txBody>
      </p:sp>
      <p:sp>
        <p:nvSpPr>
          <p:cNvPr id="120" name="Shape 120"/>
          <p:cNvSpPr/>
          <p:nvPr/>
        </p:nvSpPr>
        <p:spPr>
          <a:xfrm>
            <a:off x="2211120" y="2304947"/>
            <a:ext cx="858256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/>
            </a:pPr>
            <a:r>
              <a:rPr sz="2800"/>
              <a:t>= složitější diskuze ve větším týmu se zástupci rodiny</a:t>
            </a:r>
          </a:p>
        </p:txBody>
      </p:sp>
      <p:sp>
        <p:nvSpPr>
          <p:cNvPr id="121" name="Shape 121"/>
          <p:cNvSpPr/>
          <p:nvPr/>
        </p:nvSpPr>
        <p:spPr>
          <a:xfrm>
            <a:off x="1251790" y="6230125"/>
            <a:ext cx="1050122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5722" lvl="0" indent="-345722" algn="l">
              <a:buSzPct val="45000"/>
              <a:buBlip>
                <a:blip r:embed="rId4"/>
              </a:buBlip>
              <a:defRPr sz="1800"/>
            </a:pPr>
            <a:r>
              <a:rPr sz="2800"/>
              <a:t>řešení problémových situací</a:t>
            </a:r>
          </a:p>
          <a:p>
            <a:pPr marL="345722" lvl="0" indent="-345722" algn="l">
              <a:buSzPct val="45000"/>
              <a:buBlip>
                <a:blip r:embed="rId4"/>
              </a:buBlip>
              <a:defRPr sz="1800"/>
            </a:pPr>
            <a:r>
              <a:rPr sz="2800"/>
              <a:t>hledání optimálního řešení pro všechny zúčastněné</a:t>
            </a:r>
          </a:p>
          <a:p>
            <a:pPr marL="345722" lvl="0" indent="-345722" algn="l">
              <a:buSzPct val="45000"/>
              <a:buBlip>
                <a:blip r:embed="rId4"/>
              </a:buBlip>
              <a:defRPr sz="1800"/>
            </a:pPr>
            <a:r>
              <a:rPr sz="2800"/>
              <a:t>prevence pozdějších stížností nebo žalob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2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25" name="Shape 125"/>
          <p:cNvSpPr/>
          <p:nvPr/>
        </p:nvSpPr>
        <p:spPr>
          <a:xfrm>
            <a:off x="692422" y="2379588"/>
            <a:ext cx="11619955" cy="161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 defTabSz="525779">
              <a:defRPr sz="1800"/>
            </a:pPr>
            <a:r>
              <a:rPr sz="3239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Paliativní péče v kardiologii</a:t>
            </a:r>
          </a:p>
          <a:p>
            <a:pPr lvl="0" defTabSz="525779">
              <a:defRPr sz="1800"/>
            </a:pPr>
            <a:r>
              <a:rPr sz="3239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by neměla být alternativou ke standardní léčbě, </a:t>
            </a:r>
          </a:p>
          <a:p>
            <a:pPr lvl="0" defTabSz="525779">
              <a:defRPr sz="1800"/>
            </a:pPr>
            <a:r>
              <a:rPr sz="3239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ale její integrální součástí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 idx="4294967295"/>
          </p:nvPr>
        </p:nvSpPr>
        <p:spPr>
          <a:xfrm>
            <a:off x="692422" y="5725497"/>
            <a:ext cx="11619955" cy="905024"/>
          </a:xfrm>
          <a:prstGeom prst="rect">
            <a:avLst/>
          </a:prstGeom>
        </p:spPr>
        <p:txBody>
          <a:bodyPr anchor="b"/>
          <a:lstStyle/>
          <a:p>
            <a:pPr lvl="0" defTabSz="554990">
              <a:defRPr sz="1800"/>
            </a:pPr>
            <a:r>
              <a:rPr sz="2660" b="1">
                <a:latin typeface="Helvetica"/>
                <a:ea typeface="Helvetica"/>
                <a:cs typeface="Helvetica"/>
                <a:sym typeface="Helvetica"/>
              </a:rPr>
              <a:t>Profit z tohoto postupu budou mít pravděpodobně</a:t>
            </a:r>
          </a:p>
          <a:p>
            <a:pPr lvl="0" defTabSz="554990">
              <a:defRPr sz="1800"/>
            </a:pPr>
            <a:r>
              <a:rPr sz="2660" b="1">
                <a:latin typeface="Helvetica"/>
                <a:ea typeface="Helvetica"/>
                <a:cs typeface="Helvetica"/>
                <a:sym typeface="Helvetica"/>
              </a:rPr>
              <a:t>všechny zúčastněné strany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4" y="846668"/>
            <a:ext cx="10837333" cy="806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4198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 idx="4294967295"/>
          </p:nvPr>
        </p:nvSpPr>
        <p:spPr>
          <a:xfrm>
            <a:off x="692422" y="790874"/>
            <a:ext cx="11619955" cy="905025"/>
          </a:xfrm>
          <a:prstGeom prst="rect">
            <a:avLst/>
          </a:prstGeom>
        </p:spPr>
        <p:txBody>
          <a:bodyPr anchor="b"/>
          <a:lstStyle>
            <a:lvl1pPr>
              <a:defRPr sz="4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0365C0"/>
                </a:solidFill>
              </a:rPr>
              <a:t>Jaký vývoj lze očekávat do budoucna?</a:t>
            </a:r>
          </a:p>
        </p:txBody>
      </p:sp>
      <p:pic>
        <p:nvPicPr>
          <p:cNvPr id="39" name="Snímek obrazovky 2018-11-05 v 12.43.2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35996" y="2946758"/>
            <a:ext cx="3109718" cy="457128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40" name="Snímek obrazovky 2018-11-05 v 12.43.3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54175" y="2944762"/>
            <a:ext cx="3085651" cy="457527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1" name="Shape 41"/>
          <p:cNvSpPr/>
          <p:nvPr/>
        </p:nvSpPr>
        <p:spPr>
          <a:xfrm>
            <a:off x="5788880" y="4800600"/>
            <a:ext cx="1622129" cy="863600"/>
          </a:xfrm>
          <a:prstGeom prst="rightArrow">
            <a:avLst>
              <a:gd name="adj1" fmla="val 32000"/>
              <a:gd name="adj2" fmla="val 94118"/>
            </a:avLst>
          </a:prstGeom>
          <a:blipFill>
            <a:blip r:embed="rId4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5549146" y="9086849"/>
            <a:ext cx="210159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Český statistický úřad</a:t>
            </a:r>
          </a:p>
        </p:txBody>
      </p:sp>
      <p:pic>
        <p:nvPicPr>
          <p:cNvPr id="43" name="image1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44" name="image2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nímek obrazovky 2018-08-14 v 19.19.2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79097" y="2436873"/>
            <a:ext cx="8446606" cy="5946765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47" name="Shape 47"/>
          <p:cNvSpPr/>
          <p:nvPr/>
        </p:nvSpPr>
        <p:spPr>
          <a:xfrm>
            <a:off x="5880353" y="8858250"/>
            <a:ext cx="124409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24.1.2018</a:t>
            </a:r>
          </a:p>
        </p:txBody>
      </p:sp>
      <p:sp>
        <p:nvSpPr>
          <p:cNvPr id="48" name="Shape 48"/>
          <p:cNvSpPr>
            <a:spLocks noGrp="1"/>
          </p:cNvSpPr>
          <p:nvPr>
            <p:ph type="title" idx="4294967295"/>
          </p:nvPr>
        </p:nvSpPr>
        <p:spPr>
          <a:xfrm>
            <a:off x="692422" y="727037"/>
            <a:ext cx="11619955" cy="905025"/>
          </a:xfrm>
          <a:prstGeom prst="rect">
            <a:avLst/>
          </a:prstGeom>
        </p:spPr>
        <p:txBody>
          <a:bodyPr anchor="b"/>
          <a:lstStyle>
            <a:lvl1pPr>
              <a:defRPr sz="4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0365C0"/>
                </a:solidFill>
              </a:rPr>
              <a:t>Ministr zdravotnictví…</a:t>
            </a:r>
          </a:p>
        </p:txBody>
      </p:sp>
      <p:pic>
        <p:nvPicPr>
          <p:cNvPr id="49" name="image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50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25245" y="2339110"/>
            <a:ext cx="6754310" cy="614229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3" name="Shape 53"/>
          <p:cNvSpPr/>
          <p:nvPr/>
        </p:nvSpPr>
        <p:spPr>
          <a:xfrm>
            <a:off x="5880353" y="8858250"/>
            <a:ext cx="124409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30.7.2018</a:t>
            </a:r>
          </a:p>
        </p:txBody>
      </p:sp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692422" y="854037"/>
            <a:ext cx="11619955" cy="905025"/>
          </a:xfrm>
          <a:prstGeom prst="rect">
            <a:avLst/>
          </a:prstGeom>
        </p:spPr>
        <p:txBody>
          <a:bodyPr anchor="b"/>
          <a:lstStyle>
            <a:lvl1pPr>
              <a:defRPr sz="4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0365C0"/>
                </a:solidFill>
              </a:rPr>
              <a:t>Prezident…</a:t>
            </a:r>
          </a:p>
        </p:txBody>
      </p:sp>
      <p:pic>
        <p:nvPicPr>
          <p:cNvPr id="55" name="image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56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952500" y="2491878"/>
            <a:ext cx="11099800" cy="4378822"/>
          </a:xfrm>
          <a:prstGeom prst="rect">
            <a:avLst/>
          </a:prstGeom>
        </p:spPr>
        <p:txBody>
          <a:bodyPr/>
          <a:lstStyle/>
          <a:p>
            <a:pPr marL="444500" lvl="0" indent="-444500">
              <a:defRPr sz="1800"/>
            </a:pPr>
            <a:r>
              <a:rPr sz="2600"/>
              <a:t>Obecná paliativní péče = postupy, které vedou k udržení </a:t>
            </a:r>
            <a:r>
              <a:rPr sz="2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co nejlepší kvality života</a:t>
            </a:r>
            <a:r>
              <a:rPr sz="2600"/>
              <a:t> pacientů s nevyléčitelným progredujícím onemocněním a jejich blízkých - </a:t>
            </a:r>
            <a:r>
              <a:rPr sz="2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měla by být součástí standardní péče v jednotlivých oborech</a:t>
            </a:r>
          </a:p>
          <a:p>
            <a:pPr marL="444500" lvl="0" indent="-444500">
              <a:defRPr sz="1800"/>
            </a:pPr>
            <a:r>
              <a:rPr sz="2600"/>
              <a:t>Specializovaná paliativní péče = pokud je situace nad možnosti kardiologa - </a:t>
            </a:r>
            <a:r>
              <a:rPr sz="2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péče poskytovaná multidisciplinárním týmem, jehož členové mají adekvátní vzdělání</a:t>
            </a:r>
            <a:r>
              <a:rPr sz="2600"/>
              <a:t> - lékař paliatr/algeziolog, zdravotní sestra, sociální pracovník, psycholog, fyzioterapeut, kaplan…</a:t>
            </a:r>
          </a:p>
        </p:txBody>
      </p:sp>
      <p:pic>
        <p:nvPicPr>
          <p:cNvPr id="59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60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1" name="Shape 61"/>
          <p:cNvSpPr>
            <a:spLocks noGrp="1"/>
          </p:cNvSpPr>
          <p:nvPr>
            <p:ph type="title" idx="4294967295"/>
          </p:nvPr>
        </p:nvSpPr>
        <p:spPr>
          <a:xfrm>
            <a:off x="692422" y="1057237"/>
            <a:ext cx="11619955" cy="905025"/>
          </a:xfrm>
          <a:prstGeom prst="rect">
            <a:avLst/>
          </a:prstGeom>
        </p:spPr>
        <p:txBody>
          <a:bodyPr anchor="b"/>
          <a:lstStyle>
            <a:lvl1pPr>
              <a:defRPr sz="4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0365C0"/>
                </a:solidFill>
              </a:rPr>
              <a:t>Paliativní péče</a:t>
            </a:r>
          </a:p>
        </p:txBody>
      </p:sp>
      <p:sp>
        <p:nvSpPr>
          <p:cNvPr id="62" name="Shape 62"/>
          <p:cNvSpPr/>
          <p:nvPr/>
        </p:nvSpPr>
        <p:spPr>
          <a:xfrm>
            <a:off x="1498320" y="7457467"/>
            <a:ext cx="1000816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nemocnice — ambulantní provoz — hospic (kamenný/mobilní)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952500" y="2491878"/>
            <a:ext cx="11099800" cy="4378822"/>
          </a:xfrm>
          <a:prstGeom prst="rect">
            <a:avLst/>
          </a:prstGeom>
        </p:spPr>
        <p:txBody>
          <a:bodyPr/>
          <a:lstStyle/>
          <a:p>
            <a:pPr marL="301766" lvl="0" indent="-301766" defTabSz="549148">
              <a:spcBef>
                <a:spcPts val="3900"/>
              </a:spcBef>
              <a:buSzPct val="45000"/>
              <a:buBlip>
                <a:blip r:embed="rId2"/>
              </a:buBlip>
              <a:defRPr sz="1800"/>
            </a:pPr>
            <a:r>
              <a:rPr sz="2444"/>
              <a:t>zatím v ČR nejsou standardy ani daný model fungování - velká variabilita</a:t>
            </a:r>
          </a:p>
          <a:p>
            <a:pPr marL="278553" lvl="0" indent="-278553" defTabSz="429768">
              <a:spcBef>
                <a:spcPts val="0"/>
              </a:spcBef>
              <a:buSzPct val="45000"/>
              <a:buBlip>
                <a:blip r:embed="rId2"/>
              </a:buBlip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1800"/>
            </a:pPr>
            <a:endParaRPr sz="2256"/>
          </a:p>
          <a:p>
            <a:pPr marL="278553" lvl="0" indent="-278553" defTabSz="429768">
              <a:spcBef>
                <a:spcPts val="0"/>
              </a:spcBef>
              <a:buSzPct val="45000"/>
              <a:buBlip>
                <a:blip r:embed="rId2"/>
              </a:buBlip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1800"/>
            </a:pPr>
            <a:r>
              <a:rPr sz="2256"/>
              <a:t>týmy různě poskládané (profese, úvazky)</a:t>
            </a:r>
          </a:p>
          <a:p>
            <a:pPr marL="278553" lvl="0" indent="-278553" defTabSz="429768">
              <a:spcBef>
                <a:spcPts val="0"/>
              </a:spcBef>
              <a:buSzPct val="45000"/>
              <a:buBlip>
                <a:blip r:embed="rId2"/>
              </a:buBlip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1800"/>
            </a:pPr>
            <a:endParaRPr sz="2256"/>
          </a:p>
          <a:p>
            <a:pPr marL="278553" lvl="0" indent="-278553" defTabSz="429768">
              <a:spcBef>
                <a:spcPts val="0"/>
              </a:spcBef>
              <a:buSzPct val="45000"/>
              <a:buBlip>
                <a:blip r:embed="rId2"/>
              </a:buBlip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1800"/>
            </a:pPr>
            <a:r>
              <a:rPr sz="2256"/>
              <a:t>v některých nemocnicích tým téměř výhradně organiazuje a facilituje předání pacienta z nemocničního lůžka do hospicové péče</a:t>
            </a:r>
          </a:p>
          <a:p>
            <a:pPr marL="278553" lvl="0" indent="-278553" defTabSz="429768">
              <a:spcBef>
                <a:spcPts val="0"/>
              </a:spcBef>
              <a:buSzPct val="45000"/>
              <a:buBlip>
                <a:blip r:embed="rId2"/>
              </a:buBlip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1800"/>
            </a:pPr>
            <a:endParaRPr sz="2256"/>
          </a:p>
          <a:p>
            <a:pPr marL="278553" lvl="0" indent="-278553" defTabSz="429768">
              <a:spcBef>
                <a:spcPts val="0"/>
              </a:spcBef>
              <a:buSzPct val="45000"/>
              <a:buBlip>
                <a:blip r:embed="rId2"/>
              </a:buBlip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1800"/>
            </a:pPr>
            <a:r>
              <a:rPr sz="2256"/>
              <a:t>v jiných nemocnicích tým dlouhodobě s pacienty pracuje i v průběhu kauzální, na léčbu základního onemocnění orientované léčby</a:t>
            </a:r>
          </a:p>
          <a:p>
            <a:pPr marL="278553" lvl="0" indent="-278553" defTabSz="429768">
              <a:spcBef>
                <a:spcPts val="0"/>
              </a:spcBef>
              <a:buSzPct val="45000"/>
              <a:buBlip>
                <a:blip r:embed="rId2"/>
              </a:buBlip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1800"/>
            </a:pPr>
            <a:endParaRPr sz="2256"/>
          </a:p>
          <a:p>
            <a:pPr marL="278553" lvl="0" indent="-278553" defTabSz="429768">
              <a:spcBef>
                <a:spcPts val="0"/>
              </a:spcBef>
              <a:buSzPct val="45000"/>
              <a:buBlip>
                <a:blip r:embed="rId2"/>
              </a:buBlip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sz="1800"/>
            </a:pPr>
            <a:r>
              <a:rPr sz="2256"/>
              <a:t>některé týmy svou roli chápou hlavně v komunikační podpoře a diskusi s pacienty a jejich rodinami o cílech léčby</a:t>
            </a:r>
          </a:p>
        </p:txBody>
      </p:sp>
      <p:pic>
        <p:nvPicPr>
          <p:cNvPr id="65" name="image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66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67" name="Shape 67"/>
          <p:cNvSpPr>
            <a:spLocks noGrp="1"/>
          </p:cNvSpPr>
          <p:nvPr>
            <p:ph type="title" idx="4294967295"/>
          </p:nvPr>
        </p:nvSpPr>
        <p:spPr>
          <a:xfrm>
            <a:off x="692422" y="1057237"/>
            <a:ext cx="11619955" cy="905025"/>
          </a:xfrm>
          <a:prstGeom prst="rect">
            <a:avLst/>
          </a:prstGeom>
        </p:spPr>
        <p:txBody>
          <a:bodyPr anchor="b"/>
          <a:lstStyle>
            <a:lvl1pPr>
              <a:defRPr sz="4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0365C0"/>
                </a:solidFill>
              </a:rPr>
              <a:t>Vznikající paliativní týmy v nemocnicích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70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71" name="Snímek obrazovky 2018-10-16 v 12.53.46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102516" y="2209856"/>
            <a:ext cx="9153589" cy="222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nímek obrazovky 2018-10-16 v 12.53.58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748695" y="4077528"/>
            <a:ext cx="9153589" cy="392296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title" idx="4294967295"/>
          </p:nvPr>
        </p:nvSpPr>
        <p:spPr>
          <a:xfrm>
            <a:off x="692422" y="1057237"/>
            <a:ext cx="11619955" cy="905025"/>
          </a:xfrm>
          <a:prstGeom prst="rect">
            <a:avLst/>
          </a:prstGeom>
        </p:spPr>
        <p:txBody>
          <a:bodyPr anchor="b"/>
          <a:lstStyle>
            <a:lvl1pPr>
              <a:defRPr sz="4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0365C0"/>
                </a:solidFill>
              </a:rPr>
              <a:t>Vznikající paliativní týmy v nemocnicích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4251" y="8768901"/>
            <a:ext cx="2186647" cy="53430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76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517185" y="8795167"/>
            <a:ext cx="1942265" cy="53430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77" name="Shape 77"/>
          <p:cNvSpPr>
            <a:spLocks noGrp="1"/>
          </p:cNvSpPr>
          <p:nvPr>
            <p:ph type="title" idx="4294967295"/>
          </p:nvPr>
        </p:nvSpPr>
        <p:spPr>
          <a:xfrm>
            <a:off x="692422" y="841337"/>
            <a:ext cx="11619955" cy="905025"/>
          </a:xfrm>
          <a:prstGeom prst="rect">
            <a:avLst/>
          </a:prstGeom>
        </p:spPr>
        <p:txBody>
          <a:bodyPr anchor="b"/>
          <a:lstStyle>
            <a:lvl1pPr>
              <a:defRPr sz="460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600" b="1">
                <a:solidFill>
                  <a:srgbClr val="0365C0"/>
                </a:solidFill>
              </a:rPr>
              <a:t>Paliativní péče v kardiologii</a:t>
            </a:r>
          </a:p>
        </p:txBody>
      </p:sp>
      <p:pic>
        <p:nvPicPr>
          <p:cNvPr id="78" name="Snímek obrazovky 2018-10-15 v 10.25.13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76503" y="4755008"/>
            <a:ext cx="5251794" cy="375749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79" name="Snímek obrazovky 2018-10-15 v 10.25.44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548630" y="1866430"/>
            <a:ext cx="5907540" cy="267117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393700" y="4241800"/>
            <a:ext cx="2915196" cy="1270000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373259" y="4330699"/>
            <a:ext cx="295607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snaha o co nejvyšší </a:t>
            </a:r>
          </a:p>
          <a:p>
            <a:pPr lvl="0">
              <a:defRPr sz="1800"/>
            </a:pPr>
            <a:r>
              <a:rPr sz="2200"/>
              <a:t>kvalitu života pacienta</a:t>
            </a:r>
          </a:p>
          <a:p>
            <a:pPr lvl="0">
              <a:defRPr sz="1800"/>
            </a:pPr>
            <a:r>
              <a:rPr sz="2200"/>
              <a:t>a rodiny až do konce</a:t>
            </a:r>
          </a:p>
        </p:txBody>
      </p:sp>
      <p:sp>
        <p:nvSpPr>
          <p:cNvPr id="82" name="Shape 82"/>
          <p:cNvSpPr/>
          <p:nvPr/>
        </p:nvSpPr>
        <p:spPr>
          <a:xfrm rot="1456159">
            <a:off x="3200400" y="5447393"/>
            <a:ext cx="1092200" cy="534307"/>
          </a:xfrm>
          <a:prstGeom prst="rightArrow">
            <a:avLst>
              <a:gd name="adj1" fmla="val 44832"/>
              <a:gd name="adj2" fmla="val 99433"/>
            </a:avLst>
          </a:prstGeom>
          <a:solidFill>
            <a:srgbClr val="51A7F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93700" y="6680200"/>
            <a:ext cx="2915196" cy="1270000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9695904" y="4779557"/>
            <a:ext cx="2915196" cy="1270001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9716344" y="7217957"/>
            <a:ext cx="2915197" cy="1270001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 rot="20277927">
            <a:off x="3200400" y="7187293"/>
            <a:ext cx="1092200" cy="534307"/>
          </a:xfrm>
          <a:prstGeom prst="rightArrow">
            <a:avLst>
              <a:gd name="adj1" fmla="val 44832"/>
              <a:gd name="adj2" fmla="val 99433"/>
            </a:avLst>
          </a:prstGeom>
          <a:solidFill>
            <a:srgbClr val="51A7F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 rot="8364676">
            <a:off x="8737600" y="5985152"/>
            <a:ext cx="1092200" cy="534307"/>
          </a:xfrm>
          <a:prstGeom prst="rightArrow">
            <a:avLst>
              <a:gd name="adj1" fmla="val 44832"/>
              <a:gd name="adj2" fmla="val 99433"/>
            </a:avLst>
          </a:prstGeom>
          <a:solidFill>
            <a:srgbClr val="51A7F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11391528">
            <a:off x="8661400" y="7874643"/>
            <a:ext cx="1092200" cy="534307"/>
          </a:xfrm>
          <a:prstGeom prst="rightArrow">
            <a:avLst>
              <a:gd name="adj1" fmla="val 44832"/>
              <a:gd name="adj2" fmla="val 99433"/>
            </a:avLst>
          </a:prstGeom>
          <a:solidFill>
            <a:srgbClr val="51A7F9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44112" y="6769099"/>
            <a:ext cx="2614372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uspokojení také </a:t>
            </a:r>
          </a:p>
          <a:p>
            <a:pPr lvl="0">
              <a:defRPr sz="1800"/>
            </a:pPr>
            <a:r>
              <a:rPr sz="2200"/>
              <a:t>psychologických a </a:t>
            </a:r>
          </a:p>
          <a:p>
            <a:pPr lvl="0">
              <a:defRPr sz="1800"/>
            </a:pPr>
            <a:r>
              <a:rPr sz="2200"/>
              <a:t>spirituálních potřeb</a:t>
            </a:r>
          </a:p>
        </p:txBody>
      </p:sp>
      <p:sp>
        <p:nvSpPr>
          <p:cNvPr id="90" name="Shape 90"/>
          <p:cNvSpPr/>
          <p:nvPr/>
        </p:nvSpPr>
        <p:spPr>
          <a:xfrm>
            <a:off x="9652133" y="4868457"/>
            <a:ext cx="300273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opakované pátrání po </a:t>
            </a:r>
          </a:p>
          <a:p>
            <a:pPr lvl="0">
              <a:defRPr sz="1800"/>
            </a:pPr>
            <a:r>
              <a:rPr sz="2200"/>
              <a:t>různých symptomech</a:t>
            </a:r>
          </a:p>
          <a:p>
            <a:pPr lvl="0">
              <a:defRPr sz="1800"/>
            </a:pPr>
            <a:r>
              <a:rPr sz="2200"/>
              <a:t>a jejich mírnění</a:t>
            </a:r>
          </a:p>
        </p:txBody>
      </p:sp>
      <p:sp>
        <p:nvSpPr>
          <p:cNvPr id="91" name="Shape 91"/>
          <p:cNvSpPr/>
          <p:nvPr/>
        </p:nvSpPr>
        <p:spPr>
          <a:xfrm>
            <a:off x="9920865" y="7637057"/>
            <a:ext cx="254703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pokročilé plánování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Vlastní</PresentationFormat>
  <Paragraphs>74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Helvetica</vt:lpstr>
      <vt:lpstr>Helvetica Light</vt:lpstr>
      <vt:lpstr>Helvetica Neue</vt:lpstr>
      <vt:lpstr>White</vt:lpstr>
      <vt:lpstr>Co může (a měl by) kardiolog očekávat od paliativní péče</vt:lpstr>
      <vt:lpstr>Prezentace aplikace PowerPoint</vt:lpstr>
      <vt:lpstr>Jaký vývoj lze očekávat do budoucna?</vt:lpstr>
      <vt:lpstr>Ministr zdravotnictví…</vt:lpstr>
      <vt:lpstr>Prezident…</vt:lpstr>
      <vt:lpstr>Paliativní péče</vt:lpstr>
      <vt:lpstr>Vznikající paliativní týmy v nemocnicích</vt:lpstr>
      <vt:lpstr>Vznikající paliativní týmy v nemocnicích</vt:lpstr>
      <vt:lpstr>Paliativní péče v kardiologii</vt:lpstr>
      <vt:lpstr>Snaha o co nejvyšší kvalitu života pacienta a rodiny až do konce…</vt:lpstr>
      <vt:lpstr>Uspokojení psychologických a spirituálních potřeb… (…týká se pacienta nebo rodiny)</vt:lpstr>
      <vt:lpstr>Pokročilé plánování</vt:lpstr>
      <vt:lpstr>Rodinná konference</vt:lpstr>
      <vt:lpstr>Profit z tohoto postupu budou mít pravděpodobně všechny zúčastněné strany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může (a měl by) kardiolog očekávat od paliativní péče</dc:title>
  <cp:lastModifiedBy>HP RHSOUND</cp:lastModifiedBy>
  <cp:revision>2</cp:revision>
  <dcterms:modified xsi:type="dcterms:W3CDTF">2018-11-27T08:11:31Z</dcterms:modified>
</cp:coreProperties>
</file>