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4"/>
  </p:notesMasterIdLst>
  <p:sldIdLst>
    <p:sldId id="259" r:id="rId4"/>
    <p:sldId id="303" r:id="rId5"/>
    <p:sldId id="256" r:id="rId6"/>
    <p:sldId id="257" r:id="rId7"/>
    <p:sldId id="298" r:id="rId8"/>
    <p:sldId id="258" r:id="rId9"/>
    <p:sldId id="299" r:id="rId10"/>
    <p:sldId id="260" r:id="rId11"/>
    <p:sldId id="297" r:id="rId12"/>
    <p:sldId id="278" r:id="rId13"/>
    <p:sldId id="261" r:id="rId14"/>
    <p:sldId id="301" r:id="rId15"/>
    <p:sldId id="293" r:id="rId16"/>
    <p:sldId id="294" r:id="rId17"/>
    <p:sldId id="296" r:id="rId18"/>
    <p:sldId id="300" r:id="rId19"/>
    <p:sldId id="302" r:id="rId20"/>
    <p:sldId id="272" r:id="rId21"/>
    <p:sldId id="274" r:id="rId22"/>
    <p:sldId id="28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5" autoAdjust="0"/>
  </p:normalViewPr>
  <p:slideViewPr>
    <p:cSldViewPr>
      <p:cViewPr varScale="1">
        <p:scale>
          <a:sx n="69" d="100"/>
          <a:sy n="69" d="100"/>
        </p:scale>
        <p:origin x="7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457C1-38FE-4A36-8E73-AD0676E5F426}" type="datetimeFigureOut">
              <a:rPr lang="cs-CZ" smtClean="0"/>
              <a:pPr/>
              <a:t>27. 11. 2018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7132A-F4EA-43BD-8CCE-E75E3ECE3B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41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A666D-CB5C-4F90-8125-2F2E7F3B3E8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90717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F00C8-43E9-46E0-B5B5-E0EC60A1A5D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13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FB065-D99F-43E9-8FF0-75C06416D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5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AC18D-DC67-419E-9762-F54B41BA8D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9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C4B24-83BD-4AB6-AD22-B7913D1348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8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02698-681F-480A-858A-025EB8B668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63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5E9A-CD10-45F1-A9C1-CE8F573FC1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45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7F43E-C287-4328-BADD-66994143C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26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ED9BE-B3E0-455F-AC6B-F737E9F49D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89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A1923-81EA-4E53-8788-D772C0878D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1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CECFF-3332-4210-BDF6-06E09FC559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8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1D7AD-A697-455E-9333-C3303F3B6E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52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6F21-C0D4-4C07-BBD0-1BA4476C66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17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203F3-0AE2-455A-A120-10501ED496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83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27. 11. 2018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53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27. 11. 2018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3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27. 11. 2018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01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27. 11. 2018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42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27. 11. 2018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1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27. 11. 2018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5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27. 11. 2018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9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27. 11. 2018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63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27. 11. 2018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46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27. 11. 2018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27. 11. 2018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09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44A93-B97D-4E87-8546-C5E6C8C6AA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3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27. 11. 2018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27. 11. 2018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27. 11. 2018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4273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6D06E2-B912-4C62-9037-EF710A3813E0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945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27. 11. 2018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8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adc.sk/databazy/produkty/detail/ferinject-626379.html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://www.google.cz/url?sa=i&amp;rct=j&amp;q=&amp;esrc=s&amp;source=images&amp;cd=&amp;cad=rja&amp;uact=8&amp;ved=0ahUKEwjjlumHs9XTAhXKORQKHb8-CYoQjRwIBw&amp;url=http://www.mims.com/singapore/drug/info/ferinject&amp;psig=AFQjCNH-BktWXS2md4KjiFPqds69FWlpmw&amp;ust=149395832087090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vmJHE3qnTAhXJthQKHXB8AAsQjRwIBw&amp;url=http://www.mbi.ucla.edu/faculty-advisors/&amp;psig=AFQjCNHQfe56JC_7gj9o11WH4tmHFDomCg&amp;ust=1492458268940649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576" y="-12948"/>
            <a:ext cx="9144000" cy="364502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36" y="2151120"/>
            <a:ext cx="83058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Deficit železa u chronického srdečního selhání: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příčiny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důsledky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léčba</a:t>
            </a:r>
            <a:br>
              <a:rPr lang="cs-CZ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36" y="3914378"/>
            <a:ext cx="8458200" cy="1066800"/>
          </a:xfrm>
        </p:spPr>
        <p:txBody>
          <a:bodyPr/>
          <a:lstStyle/>
          <a:p>
            <a:pPr algn="ctr">
              <a:buNone/>
            </a:pP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Vojtěch Melenovský</a:t>
            </a:r>
          </a:p>
          <a:p>
            <a:pPr algn="ctr">
              <a:buNone/>
            </a:pP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Klinika kardiologie IKEM Praha </a:t>
            </a:r>
            <a:endParaRPr lang="cs-CZ" sz="1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311996" y="4567064"/>
            <a:ext cx="720080" cy="696416"/>
            <a:chOff x="5168" y="3760"/>
            <a:chExt cx="288" cy="24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168" y="3760"/>
              <a:ext cx="288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7" name="Picture 4" descr="ww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4" y="3792"/>
              <a:ext cx="24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76" y="5482192"/>
            <a:ext cx="91059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me\Desktop\Železná noha od katky\manuscript\obrázky\PCr vs pH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17032"/>
            <a:ext cx="5400600" cy="2533657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644008" y="2924944"/>
            <a:ext cx="3611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HF+ID: větší acidóza na konci cvičení</a:t>
            </a:r>
          </a:p>
          <a:p>
            <a:r>
              <a:rPr lang="cs-CZ" sz="1600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vyšší  únavnost svalu</a:t>
            </a:r>
          </a:p>
          <a:p>
            <a:r>
              <a:rPr lang="cs-CZ" sz="1600" dirty="0" err="1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shift</a:t>
            </a:r>
            <a:r>
              <a:rPr lang="cs-CZ" sz="1600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metabolismu k glykolýze</a:t>
            </a:r>
          </a:p>
          <a:p>
            <a:r>
              <a:rPr lang="cs-CZ" sz="16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251520" y="692696"/>
            <a:ext cx="4320480" cy="2952328"/>
            <a:chOff x="251520" y="692696"/>
            <a:chExt cx="4320480" cy="295232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764704"/>
              <a:ext cx="4109638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bdélník 5"/>
            <p:cNvSpPr/>
            <p:nvPr/>
          </p:nvSpPr>
          <p:spPr>
            <a:xfrm>
              <a:off x="251520" y="692696"/>
              <a:ext cx="432048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Obdélník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2400" b="1" dirty="0" smtClean="0">
                <a:solidFill>
                  <a:srgbClr val="222222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Důsledek deficitu železa pro kosterní svaly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27584" y="3645024"/>
            <a:ext cx="52565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364088" y="6525344"/>
            <a:ext cx="36695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b="1" dirty="0" smtClean="0">
                <a:latin typeface="Arial" pitchFamily="34" charset="0"/>
                <a:cs typeface="Arial" pitchFamily="34" charset="0"/>
              </a:rPr>
              <a:t>Melenovsky </a:t>
            </a:r>
            <a:r>
              <a:rPr lang="cs-CZ" sz="1000" b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000" b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1000" b="1" dirty="0" err="1" smtClean="0">
                <a:latin typeface="Arial" pitchFamily="34" charset="0"/>
                <a:cs typeface="Arial" pitchFamily="34" charset="0"/>
              </a:rPr>
              <a:t>Circ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 Heart </a:t>
            </a:r>
            <a:r>
              <a:rPr lang="cs-CZ" sz="1000" b="1" dirty="0" err="1" smtClean="0">
                <a:latin typeface="Arial" pitchFamily="34" charset="0"/>
                <a:cs typeface="Arial" pitchFamily="34" charset="0"/>
              </a:rPr>
              <a:t>Fail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2018 Sep;11(9):e004800.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716016" y="908719"/>
            <a:ext cx="4176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44 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pacientů</a:t>
            </a: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 </a:t>
            </a:r>
            <a:r>
              <a:rPr kumimoji="0" lang="cs-CZ" sz="1200" b="1" i="0" u="none" strike="noStrike" cap="none" normalizeH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HFrEF</a:t>
            </a: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NYHA 2.7±0.7, LVEF 27±10%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cs-CZ" sz="12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72%</a:t>
            </a:r>
            <a:r>
              <a:rPr kumimoji="0" lang="cs-CZ" sz="12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iron deficient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(ID)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25 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podobných dobrovolníků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222222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 MR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spectro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skopie</a:t>
            </a:r>
            <a:r>
              <a:rPr kumimoji="0" lang="cs-CZ" sz="12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svalů lýtka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 klidu a během zátěže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Měření pH, </a:t>
            </a:r>
            <a:r>
              <a:rPr lang="cs-CZ" sz="12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fosfokreatinu</a:t>
            </a:r>
            <a:r>
              <a:rPr lang="cs-CZ" sz="12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(PCr), ATP, ADP, </a:t>
            </a:r>
            <a:r>
              <a:rPr lang="cs-CZ" sz="1200" dirty="0" err="1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Pi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539552" y="3861048"/>
            <a:ext cx="7344816" cy="2608765"/>
            <a:chOff x="539552" y="3861048"/>
            <a:chExt cx="7344816" cy="260876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3933056"/>
              <a:ext cx="7128792" cy="2536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bdélník 12"/>
            <p:cNvSpPr/>
            <p:nvPr/>
          </p:nvSpPr>
          <p:spPr>
            <a:xfrm>
              <a:off x="539552" y="3861048"/>
              <a:ext cx="727280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4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Příznivý efekt i.v. železa (FCM,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Ferinject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) na symptomy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3312368" cy="225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779912" y="530120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bezpečné a efektivní, zlepšení NYHA,6MWT, únavy </a:t>
            </a:r>
          </a:p>
          <a:p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méně hospitalizací  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733256"/>
            <a:ext cx="30289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971600" y="692696"/>
            <a:ext cx="1440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3"/>
          <p:cNvGrpSpPr/>
          <p:nvPr/>
        </p:nvGrpSpPr>
        <p:grpSpPr>
          <a:xfrm>
            <a:off x="2283480" y="1556792"/>
            <a:ext cx="6860520" cy="3389734"/>
            <a:chOff x="971600" y="1268760"/>
            <a:chExt cx="6860520" cy="3389734"/>
          </a:xfrm>
        </p:grpSpPr>
        <p:grpSp>
          <p:nvGrpSpPr>
            <p:cNvPr id="3" name="Skupina 11"/>
            <p:cNvGrpSpPr/>
            <p:nvPr/>
          </p:nvGrpSpPr>
          <p:grpSpPr>
            <a:xfrm>
              <a:off x="1043608" y="1268760"/>
              <a:ext cx="6788512" cy="3389734"/>
              <a:chOff x="1043608" y="1268760"/>
              <a:chExt cx="6788512" cy="3389734"/>
            </a:xfrm>
          </p:grpSpPr>
          <p:grpSp>
            <p:nvGrpSpPr>
              <p:cNvPr id="5" name="Skupina 9"/>
              <p:cNvGrpSpPr/>
              <p:nvPr/>
            </p:nvGrpSpPr>
            <p:grpSpPr>
              <a:xfrm>
                <a:off x="1043608" y="1268760"/>
                <a:ext cx="6788512" cy="3389734"/>
                <a:chOff x="971600" y="764704"/>
                <a:chExt cx="6788512" cy="3389734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91360" y="2420888"/>
                  <a:ext cx="6768752" cy="1733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2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971600" y="764704"/>
                  <a:ext cx="6768752" cy="1619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Obdélník 8"/>
                <p:cNvSpPr/>
                <p:nvPr/>
              </p:nvSpPr>
              <p:spPr>
                <a:xfrm>
                  <a:off x="1063368" y="2348880"/>
                  <a:ext cx="144016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" name="Obdélník 10"/>
              <p:cNvSpPr/>
              <p:nvPr/>
            </p:nvSpPr>
            <p:spPr>
              <a:xfrm>
                <a:off x="1115616" y="4509120"/>
                <a:ext cx="288032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Obdélník 12"/>
            <p:cNvSpPr/>
            <p:nvPr/>
          </p:nvSpPr>
          <p:spPr>
            <a:xfrm>
              <a:off x="971600" y="126876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395536" y="836712"/>
            <a:ext cx="85379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Studie CONFIRM-HF</a:t>
            </a:r>
            <a:r>
              <a:rPr lang="cs-CZ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 304 HFrEF pacientů, NYHA II-IV s </a:t>
            </a:r>
            <a:r>
              <a:rPr lang="cs-CZ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sideropenií</a:t>
            </a:r>
            <a:endParaRPr lang="cs-CZ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p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lacebo/</a:t>
            </a:r>
            <a:r>
              <a:rPr lang="cs-CZ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karboxymaltóza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želeta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(FCM, </a:t>
            </a:r>
            <a:r>
              <a:rPr lang="cs-CZ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Ferinject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500-1000 mg </a:t>
            </a:r>
            <a:r>
              <a:rPr lang="cs-CZ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á 14 dní</a:t>
            </a:r>
            <a:r>
              <a:rPr lang="cs-C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u 75% stačily 2 dávky 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796136" y="6381328"/>
            <a:ext cx="22642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probíhající mortalitní studie</a:t>
            </a:r>
          </a:p>
          <a:p>
            <a:endParaRPr lang="cs-CZ" sz="1400" b="1" dirty="0" smtClean="0"/>
          </a:p>
          <a:p>
            <a:r>
              <a:rPr lang="cs-CZ" sz="1400" b="1" dirty="0" smtClean="0"/>
              <a:t>                    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ESC HF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gulidelines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2016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242116" cy="426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4788024" y="3933056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4932040" y="5589240"/>
            <a:ext cx="281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FCM: </a:t>
            </a:r>
            <a:r>
              <a:rPr lang="cs-CZ" dirty="0" err="1" smtClean="0"/>
              <a:t>karboxymaltóza</a:t>
            </a:r>
            <a:r>
              <a:rPr lang="cs-CZ" dirty="0" smtClean="0"/>
              <a:t> železa</a:t>
            </a:r>
            <a:endParaRPr lang="en-US" dirty="0"/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1619672" y="3284984"/>
            <a:ext cx="144016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63688" y="116632"/>
            <a:ext cx="570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Proč nestačí </a:t>
            </a:r>
            <a:r>
              <a:rPr lang="cs-CZ" sz="2400" b="1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p.o</a:t>
            </a:r>
            <a:r>
              <a:rPr lang="cs-CZ" sz="2400" b="1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. substituce železa  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769556"/>
            <a:ext cx="74345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Studie IRONOUT HF </a:t>
            </a:r>
          </a:p>
          <a:p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Oral Iron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Repletion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Capcity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HFpEF and ID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225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pacientů s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HFrEF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(EF˂40%) a ID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ferritin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˂ 100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/ml nebo 100-300 a TfSat˂20%)</a:t>
            </a:r>
          </a:p>
          <a:p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polysacharid 150 mg/ placebo 2 x denně </a:t>
            </a:r>
            <a:r>
              <a:rPr lang="cs-CZ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per os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dobu 16 týdnů </a:t>
            </a:r>
          </a:p>
          <a:p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Endpoint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spiroergometrie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změna VO2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mezi vstupem a 16. týdnem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8365345" cy="3609501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084168" y="6604084"/>
            <a:ext cx="27927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Lewis</a:t>
            </a:r>
            <a:r>
              <a:rPr lang="cs-C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GD, JAMA 2017; 317 (19): 1958-66 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3284984"/>
            <a:ext cx="8568952" cy="216024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116632"/>
            <a:ext cx="8109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Proč </a:t>
            </a: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p.o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substituce železa u ID </a:t>
            </a:r>
            <a:r>
              <a:rPr lang="cs-CZ" sz="2400" b="1" dirty="0" smtClean="0">
                <a:solidFill>
                  <a:srgbClr val="DADAD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při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CHSS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nefunguje 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61872" y="904288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Efekt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p.o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substituce na parametry </a:t>
            </a:r>
            <a:r>
              <a:rPr kumimoji="0" lang="cs-CZ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metabolismu po 16 týdnech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140968"/>
            <a:ext cx="2229307" cy="266507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99592" y="5805350"/>
            <a:ext cx="7895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Přestože pacienti snědli 30 g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ferritin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se skoro nezměnil (vůbec Q3, Q4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hepcidinu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vstřebávání </a:t>
            </a:r>
            <a:r>
              <a:rPr lang="cs-CZ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GIT je u </a:t>
            </a:r>
            <a:r>
              <a:rPr lang="cs-CZ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ChSS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pacientů výrazně sníženo díky ↑ </a:t>
            </a:r>
            <a:r>
              <a:rPr lang="cs-CZ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hepcidinu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872" y="1368230"/>
            <a:ext cx="8448426" cy="156748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140968"/>
            <a:ext cx="2336307" cy="259306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436096" y="6540924"/>
            <a:ext cx="3149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Arial" pitchFamily="34" charset="0"/>
                <a:cs typeface="Arial" pitchFamily="34" charset="0"/>
              </a:rPr>
              <a:t>Lewis</a:t>
            </a: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 GD, JAMA 2017; 317 (19): 1958-66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2708920"/>
            <a:ext cx="8568952" cy="216024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Preparáty železa pro i.v. léčbu 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908720"/>
            <a:ext cx="780053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dextran – závažné alergické reakce,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obsolentní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glukonát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(FERLECIT),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150 mg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/dávka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sucrose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(VENOFER),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200 mg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/dávka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isomaltosid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(MONOFER)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1500-2000 mg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20 mg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/kg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                                   (v ČR nedostupný, zatím omezené zkušenosti u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ChSS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carboxymaltóza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(FCM, FERINJECT) 500-1000 mg</a:t>
            </a: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              - velmi nízké riziko alergické reakce</a:t>
            </a:r>
          </a:p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              - naráz lze podat 500-1000 mg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pomalu i.v.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     - korekce deficitu železa pomocí 1-3 injekcí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     - 6 RCT studií u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ChSS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– prokázaná bezpečnost</a:t>
            </a: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           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7700" name="Picture 4" descr="Výsledek obrázku pro ferinjec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789040"/>
            <a:ext cx="1177061" cy="1797040"/>
          </a:xfrm>
          <a:prstGeom prst="rect">
            <a:avLst/>
          </a:prstGeom>
          <a:noFill/>
        </p:spPr>
      </p:pic>
      <p:pic>
        <p:nvPicPr>
          <p:cNvPr id="157702" name="Picture 6" descr="Výsledek obrázku pro ferinjec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3645024"/>
            <a:ext cx="959956" cy="194421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941168"/>
            <a:ext cx="5472608" cy="106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23528" y="4581128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Doporučené  ředění: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3528" y="6453336"/>
            <a:ext cx="355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Cena: 2988 Kč; úhrada VZP: 1119 Kč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Jak léčit deficit železa u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ChSS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pomocí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iv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preparátů  ?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460776" cy="97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1933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4077309" cy="455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204864"/>
            <a:ext cx="41002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5013176"/>
            <a:ext cx="3096344" cy="148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19672" y="116632"/>
            <a:ext cx="585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Na co dát pozor při terapii </a:t>
            </a:r>
            <a:r>
              <a:rPr lang="cs-CZ" sz="2400" b="1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iv</a:t>
            </a:r>
            <a:r>
              <a:rPr lang="cs-CZ" sz="2400" b="1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železem 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908720"/>
            <a:ext cx="8456161" cy="8125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IV železo nepodávat: 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-  při aktivní infekci (sepsi) </a:t>
            </a:r>
          </a:p>
          <a:p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     - při nekontrolovaném nádorovém onemocnění (růstový faktor)</a:t>
            </a:r>
          </a:p>
          <a:p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      - při známé alergii na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preparáty</a:t>
            </a:r>
          </a:p>
          <a:p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      - při anémii/poruše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jiné etiologie (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myelodysplatický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syndrom)</a:t>
            </a:r>
          </a:p>
          <a:p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     - při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Hgb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nad 150 g/L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Při současné anemii, nebo recidivě ID po léčbě pátrej po okultním krvácení v GIT</a:t>
            </a:r>
          </a:p>
          <a:p>
            <a:endParaRPr lang="cs-CZ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Kontroluj </a:t>
            </a:r>
            <a:r>
              <a:rPr lang="cs-CZ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ferritin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hemochromatóza 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není raritní dg ! </a:t>
            </a:r>
            <a:endParaRPr lang="cs-CZ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Nevyjasněné otázky:</a:t>
            </a:r>
          </a:p>
          <a:p>
            <a:r>
              <a:rPr lang="cs-CZ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Léčba </a:t>
            </a:r>
            <a:r>
              <a:rPr lang="cs-CZ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u nestabilních a dekompenzovaných pacientů ?</a:t>
            </a:r>
          </a:p>
          <a:p>
            <a:r>
              <a:rPr lang="cs-CZ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Efekt na mortalitu ?  </a:t>
            </a:r>
          </a:p>
          <a:p>
            <a:r>
              <a:rPr lang="cs-CZ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Efekt u HFpEF ?</a:t>
            </a:r>
          </a:p>
          <a:p>
            <a:r>
              <a:rPr lang="cs-CZ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Efekt při delším podávání ?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067944" y="404664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Závěry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148478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Deficit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cs-CZ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sideropénie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je </a:t>
            </a:r>
            <a:r>
              <a:rPr lang="cs-CZ" noProof="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u 30-50% </a:t>
            </a:r>
            <a:r>
              <a:rPr lang="cs-CZ" noProof="0" dirty="0" err="1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ChSS</a:t>
            </a:r>
            <a:r>
              <a:rPr lang="cs-CZ" noProof="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a zhoršuje symptomy, </a:t>
            </a:r>
            <a:r>
              <a:rPr lang="cs-CZ" noProof="0" dirty="0" err="1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progn</a:t>
            </a:r>
            <a:r>
              <a:rPr lang="cs-CZ" dirty="0" err="1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ózu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2B5481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Definice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sideropénie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cs-CZ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ferritin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˂ 100 </a:t>
            </a:r>
            <a:r>
              <a:rPr kumimoji="0" lang="cs-CZ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ug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/L nebo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kumimoji="0" lang="cs-CZ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ferritin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100-300 </a:t>
            </a:r>
            <a:r>
              <a:rPr kumimoji="0" lang="cs-CZ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ug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/L a přitom saturace transferinu ˂ 20%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>
              <a:solidFill>
                <a:srgbClr val="2B548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Železo je důležité pro funkci mitochondrií myokardu a kosterního svalu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2B5481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2B5481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Korekce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sideropenie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u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CHSS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zlepšuje symptomy a </a:t>
            </a:r>
            <a:r>
              <a:rPr lang="cs-CZ" dirty="0" err="1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QoL</a:t>
            </a:r>
            <a:r>
              <a:rPr lang="cs-CZ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(mortalitu 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solidFill>
                <a:srgbClr val="2B548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solidFill>
                <a:srgbClr val="2B548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P.O. preparáty železa nefungují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solidFill>
                <a:srgbClr val="2B548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Potentní 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I.V. preparáty (FCM) umožňují bezpečně korigovat deficit </a:t>
            </a:r>
            <a:r>
              <a:rPr kumimoji="0" lang="cs-CZ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rgbClr val="2B5481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naráz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noProof="0" dirty="0" smtClean="0">
              <a:ln>
                <a:noFill/>
              </a:ln>
              <a:solidFill>
                <a:srgbClr val="2B5481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Po </a:t>
            </a:r>
            <a:r>
              <a:rPr lang="cs-CZ" dirty="0" err="1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sideropénii</a:t>
            </a:r>
            <a:r>
              <a:rPr lang="cs-CZ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bychom měli aktivně pátrat </a:t>
            </a:r>
            <a:r>
              <a:rPr lang="cs-CZ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(i u neanemických) a </a:t>
            </a:r>
            <a:r>
              <a:rPr lang="cs-CZ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léčit jí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B5481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3491880" y="256490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Děkuji za pozornost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915816" y="4437112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vojtech.melenovsky@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ikem.cz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75856" y="386104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Konflikt zájmu: žádný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An external file that holds a picture, illustration, etc.&#10;Object name is nihms584560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044" y="1536326"/>
            <a:ext cx="4896544" cy="381699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380312" y="4077072"/>
            <a:ext cx="1604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 Tomas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Ganz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 UCSF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8" name="Picture 6" descr="Výsledek obrázku pro tomas gan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420888"/>
            <a:ext cx="1039383" cy="1417340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7510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Systémový regulátor kinetiky železa: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hepcidin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764704"/>
            <a:ext cx="8901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25-AK hormon tvořený játry</a:t>
            </a:r>
          </a:p>
          <a:p>
            <a:r>
              <a:rPr lang="cs-CZ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Hepcidin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inhibuje </a:t>
            </a:r>
            <a:r>
              <a:rPr lang="cs-CZ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Ferroportin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Fpn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– jediný exportér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z buněk ven (klíčové místo regulace)</a:t>
            </a:r>
          </a:p>
          <a:p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4197404" y="5136726"/>
            <a:ext cx="234171" cy="30199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Šipka dolů 8"/>
          <p:cNvSpPr/>
          <p:nvPr/>
        </p:nvSpPr>
        <p:spPr>
          <a:xfrm rot="10800000">
            <a:off x="4269412" y="2688454"/>
            <a:ext cx="251105" cy="39787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5589240"/>
            <a:ext cx="6385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Deficit železa - ↓ </a:t>
            </a:r>
            <a:r>
              <a:rPr lang="cs-CZ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hepcidin</a:t>
            </a:r>
            <a:r>
              <a:rPr lang="cs-CZ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↑ vstřebávání a ↑ interní recyklace </a:t>
            </a:r>
            <a:r>
              <a:rPr lang="cs-CZ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</a:t>
            </a:r>
            <a:endParaRPr lang="cs-CZ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2685236" y="1320302"/>
            <a:ext cx="1728192" cy="1368152"/>
            <a:chOff x="3275856" y="1566317"/>
            <a:chExt cx="1944216" cy="1512168"/>
          </a:xfrm>
        </p:grpSpPr>
        <p:sp>
          <p:nvSpPr>
            <p:cNvPr id="11" name="Obdélník 10"/>
            <p:cNvSpPr/>
            <p:nvPr/>
          </p:nvSpPr>
          <p:spPr>
            <a:xfrm>
              <a:off x="3645421" y="1566317"/>
              <a:ext cx="1008112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3275856" y="1916832"/>
              <a:ext cx="1944216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Obdélník 13"/>
          <p:cNvSpPr/>
          <p:nvPr/>
        </p:nvSpPr>
        <p:spPr>
          <a:xfrm>
            <a:off x="467544" y="609329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Nadbytek železa nebo zánět: ↑ </a:t>
            </a:r>
            <a:r>
              <a:rPr lang="cs-CZ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hepcidin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↓ vstřebávání </a:t>
            </a:r>
            <a:r>
              <a:rPr lang="cs-CZ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↓ interní recyklace </a:t>
            </a:r>
            <a:r>
              <a:rPr lang="cs-CZ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↓ hladiny </a:t>
            </a:r>
            <a:r>
              <a:rPr lang="cs-CZ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(i při vysokých </a:t>
            </a:r>
            <a:r>
              <a:rPr lang="cs-CZ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zásobách)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Železo je klíčový biogenní prvek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836712"/>
            <a:ext cx="450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↔ Fe</a:t>
            </a:r>
            <a:r>
              <a:rPr lang="cs-CZ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katalyzátor redoxních reakcí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059"/>
          <p:cNvSpPr>
            <a:spLocks noChangeArrowheads="1"/>
          </p:cNvSpPr>
          <p:nvPr/>
        </p:nvSpPr>
        <p:spPr bwMode="auto">
          <a:xfrm>
            <a:off x="539552" y="2060848"/>
            <a:ext cx="8758237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cs-CZ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cs-CZ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Hemoglobin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Myoglobin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cs-CZ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cs-CZ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cs-CZ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cs-CZ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Elektronový respirační řetězec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Cytochromy </a:t>
            </a: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Mitochondriální 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clustery železa se sírou 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cs-CZ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cs-CZ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cs-CZ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cs-CZ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cs-CZ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cs-CZ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6" name="Obrázek 5" descr="Fe-S cluster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67" y="5589240"/>
            <a:ext cx="3384376" cy="82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64088" y="2691790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 kyslíku</a:t>
            </a:r>
            <a:endParaRPr lang="cs-CZ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36127" y="4108566"/>
            <a:ext cx="2860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Oxidativní fosforylace</a:t>
            </a:r>
          </a:p>
          <a:p>
            <a:r>
              <a:rPr lang="cs-CZ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mitochondriích</a:t>
            </a:r>
            <a:endParaRPr lang="cs-CZ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20072" y="1412776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Redoxní enzymatické reakce </a:t>
            </a:r>
            <a:endParaRPr lang="cs-CZ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28" y="134076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cs-CZ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Ribonukleotidreduktáza, </a:t>
            </a:r>
            <a:r>
              <a:rPr lang="cs-CZ" sz="1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Prolylhydroxyláza</a:t>
            </a:r>
            <a:r>
              <a:rPr lang="cs-CZ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cs-CZ" sz="1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Guanylátcykláza</a:t>
            </a:r>
            <a:r>
              <a:rPr lang="cs-CZ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cs-CZ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Cytochrom P450, </a:t>
            </a:r>
            <a:r>
              <a:rPr lang="cs-CZ" sz="1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Fenylalaninhydroxyláza</a:t>
            </a:r>
            <a:r>
              <a:rPr lang="cs-CZ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cs-CZ" sz="1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Tyrosinhydroxyláza</a:t>
            </a:r>
            <a:r>
              <a:rPr lang="cs-CZ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cs-CZ" sz="1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atd</a:t>
            </a:r>
            <a:r>
              <a:rPr lang="cs-CZ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cs-CZ" sz="1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atd</a:t>
            </a:r>
            <a:r>
              <a:rPr lang="cs-CZ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….</a:t>
            </a: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107" y="2622856"/>
            <a:ext cx="1017665" cy="1124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Metabolismus a interní recyklace železa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02437" y="1430437"/>
            <a:ext cx="276229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Tělo obsahuje 3-4 g železa</a:t>
            </a: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Denní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resorbce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1-2 mg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Transport: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Tranferrin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Depo: </a:t>
            </a:r>
            <a:r>
              <a:rPr lang="cs-CZ" sz="1600" b="1" dirty="0" err="1" smtClean="0">
                <a:latin typeface="Arial" pitchFamily="34" charset="0"/>
                <a:cs typeface="Arial" pitchFamily="34" charset="0"/>
              </a:rPr>
              <a:t>Ferritin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cs-CZ" sz="1400" b="1" dirty="0" smtClean="0">
              <a:latin typeface="Arial" pitchFamily="34" charset="0"/>
              <a:cs typeface="Arial" pitchFamily="34" charset="0"/>
            </a:endParaRPr>
          </a:p>
          <a:p>
            <a:endParaRPr lang="cs-CZ" sz="1400" b="1" dirty="0">
              <a:latin typeface="Arial" pitchFamily="34" charset="0"/>
              <a:cs typeface="Arial" pitchFamily="34" charset="0"/>
            </a:endParaRPr>
          </a:p>
          <a:p>
            <a:endParaRPr lang="cs-CZ" sz="1400" b="1" dirty="0" smtClean="0">
              <a:latin typeface="Arial" pitchFamily="34" charset="0"/>
              <a:cs typeface="Arial" pitchFamily="34" charset="0"/>
            </a:endParaRPr>
          </a:p>
          <a:p>
            <a:endParaRPr lang="cs-CZ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109750" y="1016732"/>
            <a:ext cx="6192687" cy="4824536"/>
            <a:chOff x="251520" y="908720"/>
            <a:chExt cx="7128791" cy="5185334"/>
          </a:xfrm>
        </p:grpSpPr>
        <p:grpSp>
          <p:nvGrpSpPr>
            <p:cNvPr id="6" name="Skupina 5"/>
            <p:cNvGrpSpPr/>
            <p:nvPr/>
          </p:nvGrpSpPr>
          <p:grpSpPr>
            <a:xfrm>
              <a:off x="251520" y="908720"/>
              <a:ext cx="7128791" cy="5185334"/>
              <a:chOff x="683568" y="1241376"/>
              <a:chExt cx="7945333" cy="5616624"/>
            </a:xfrm>
          </p:grpSpPr>
          <p:pic>
            <p:nvPicPr>
              <p:cNvPr id="4" name="Obrázek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3568" y="1241376"/>
                <a:ext cx="7945333" cy="5616624"/>
              </a:xfrm>
              <a:prstGeom prst="rect">
                <a:avLst/>
              </a:prstGeom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56264" y="3281541"/>
                <a:ext cx="1037582" cy="1031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Obdélník 7"/>
            <p:cNvSpPr/>
            <p:nvPr/>
          </p:nvSpPr>
          <p:spPr>
            <a:xfrm>
              <a:off x="539552" y="2708920"/>
              <a:ext cx="1296144" cy="432048"/>
            </a:xfrm>
            <a:prstGeom prst="rect">
              <a:avLst/>
            </a:prstGeom>
            <a:solidFill>
              <a:srgbClr val="FFC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4716016" y="2204864"/>
              <a:ext cx="1584176" cy="432048"/>
            </a:xfrm>
            <a:prstGeom prst="rect">
              <a:avLst/>
            </a:prstGeom>
            <a:solidFill>
              <a:srgbClr val="FFC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251520" y="6488668"/>
            <a:ext cx="2008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Cohen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Solal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A, Heart 2010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6075" y="444359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Regulace </a:t>
            </a:r>
            <a:r>
              <a:rPr lang="cs-CZ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metabolismu:</a:t>
            </a:r>
          </a:p>
          <a:p>
            <a:endParaRPr lang="cs-CZ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Hepcidin</a:t>
            </a:r>
            <a:endParaRPr lang="cs-CZ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egulace </a:t>
            </a:r>
            <a:r>
              <a:rPr lang="cs-CZ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 úrovni 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exportu </a:t>
            </a:r>
            <a:r>
              <a:rPr lang="cs-CZ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 buněk</a:t>
            </a:r>
          </a:p>
          <a:p>
            <a:endParaRPr lang="cs-CZ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851920" y="60261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Iron </a:t>
            </a:r>
            <a:r>
              <a:rPr lang="cs-CZ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overload</a:t>
            </a:r>
            <a:r>
              <a:rPr lang="cs-CZ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nebo zánět: </a:t>
            </a:r>
            <a:endParaRPr lang="cs-CZ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↑ </a:t>
            </a:r>
            <a:r>
              <a:rPr lang="cs-CZ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hepcidin</a:t>
            </a:r>
            <a:r>
              <a:rPr lang="cs-C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- ↓ interní recyklace </a:t>
            </a:r>
            <a:r>
              <a:rPr lang="cs-CZ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Fe</a:t>
            </a:r>
            <a:r>
              <a:rPr lang="cs-C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cs-CZ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7510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Laboratorní diagnostika deficitu železa (ID)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95536" y="908720"/>
          <a:ext cx="8424936" cy="5491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3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parametr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norma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Změna</a:t>
                      </a:r>
                      <a:r>
                        <a:rPr lang="cs-CZ" sz="1400" baseline="0" dirty="0" smtClean="0">
                          <a:latin typeface="Arial" pitchFamily="34" charset="0"/>
                          <a:cs typeface="Arial" pitchFamily="34" charset="0"/>
                        </a:rPr>
                        <a:t> při ID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Interpretace při detekci ID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Hemoglobin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120-150 g/L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 nebo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nespolehlivý</a:t>
                      </a:r>
                      <a:r>
                        <a:rPr lang="cs-CZ" sz="1400" baseline="0" dirty="0" smtClean="0">
                          <a:latin typeface="Arial" pitchFamily="34" charset="0"/>
                          <a:cs typeface="Arial" pitchFamily="34" charset="0"/>
                        </a:rPr>
                        <a:t> parametr, </a:t>
                      </a:r>
                    </a:p>
                    <a:p>
                      <a:r>
                        <a:rPr lang="cs-CZ" sz="1400" baseline="0" dirty="0" smtClean="0">
                          <a:latin typeface="Arial" pitchFamily="34" charset="0"/>
                          <a:cs typeface="Arial" pitchFamily="34" charset="0"/>
                        </a:rPr>
                        <a:t>může být normální při ID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MCV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81-98 </a:t>
                      </a:r>
                      <a:r>
                        <a:rPr lang="cs-CZ" sz="1400" dirty="0" err="1" smtClean="0">
                          <a:latin typeface="Arial" pitchFamily="34" charset="0"/>
                          <a:cs typeface="Arial" pitchFamily="34" charset="0"/>
                        </a:rPr>
                        <a:t>fl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 nebo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nespolehlivý</a:t>
                      </a:r>
                      <a:r>
                        <a:rPr lang="cs-CZ" sz="1400" baseline="0" dirty="0" smtClean="0">
                          <a:latin typeface="Arial" pitchFamily="34" charset="0"/>
                          <a:cs typeface="Arial" pitchFamily="34" charset="0"/>
                        </a:rPr>
                        <a:t> parametr,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 smtClean="0">
                          <a:latin typeface="Arial" pitchFamily="34" charset="0"/>
                          <a:cs typeface="Arial" pitchFamily="34" charset="0"/>
                        </a:rPr>
                        <a:t>může být normální při ID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Sérové železo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10.7 - 28.6 </a:t>
                      </a:r>
                      <a:r>
                        <a:rPr lang="cs-CZ" sz="1400" dirty="0" err="1" smtClean="0">
                          <a:latin typeface="Arial" pitchFamily="34" charset="0"/>
                          <a:cs typeface="Arial" pitchFamily="34" charset="0"/>
                        </a:rPr>
                        <a:t>umol</a:t>
                      </a:r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 nebo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</a:p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nespolehlivý</a:t>
                      </a:r>
                      <a:r>
                        <a:rPr lang="cs-CZ" sz="1400" baseline="0" dirty="0" smtClean="0">
                          <a:latin typeface="Arial" pitchFamily="34" charset="0"/>
                          <a:cs typeface="Arial" pitchFamily="34" charset="0"/>
                        </a:rPr>
                        <a:t> parametr,</a:t>
                      </a:r>
                    </a:p>
                    <a:p>
                      <a:r>
                        <a:rPr lang="cs-CZ" sz="1400" baseline="0" dirty="0" smtClean="0">
                          <a:latin typeface="Arial" pitchFamily="34" charset="0"/>
                          <a:cs typeface="Arial" pitchFamily="34" charset="0"/>
                        </a:rPr>
                        <a:t>dietní, </a:t>
                      </a:r>
                      <a:r>
                        <a:rPr lang="cs-CZ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diurnální</a:t>
                      </a:r>
                      <a:r>
                        <a:rPr lang="cs-CZ" sz="1400" baseline="0" dirty="0" smtClean="0">
                          <a:latin typeface="Arial" pitchFamily="34" charset="0"/>
                          <a:cs typeface="Arial" pitchFamily="34" charset="0"/>
                        </a:rPr>
                        <a:t> vlivy, klesá při zánětu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Transferrin </a:t>
                      </a:r>
                    </a:p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(TIBC)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1.74 - 3.64  g/L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 nebo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 nebo ↑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nespolehlivý</a:t>
                      </a:r>
                      <a:r>
                        <a:rPr lang="cs-CZ" sz="1400" baseline="0" dirty="0" smtClean="0">
                          <a:latin typeface="Arial" pitchFamily="34" charset="0"/>
                          <a:cs typeface="Arial" pitchFamily="34" charset="0"/>
                        </a:rPr>
                        <a:t> parametr,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 smtClean="0">
                          <a:latin typeface="Arial" pitchFamily="34" charset="0"/>
                          <a:cs typeface="Arial" pitchFamily="34" charset="0"/>
                        </a:rPr>
                        <a:t>může být normální při ID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Saturace </a:t>
                      </a:r>
                      <a:r>
                        <a:rPr lang="cs-CZ" sz="1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transferrinu</a:t>
                      </a:r>
                      <a:endParaRPr lang="cs-CZ" sz="14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cs-CZ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cs-CZ" sz="1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Tsat</a:t>
                      </a:r>
                      <a:r>
                        <a:rPr lang="cs-CZ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,%)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 – 45 %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  <a:r>
                        <a:rPr lang="cs-CZ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Transferin/sérové</a:t>
                      </a:r>
                      <a:r>
                        <a:rPr lang="cs-CZ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železo</a:t>
                      </a:r>
                    </a:p>
                    <a:p>
                      <a:r>
                        <a:rPr lang="cs-CZ" sz="1400" b="1" u="sng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ukazatel mobility </a:t>
                      </a:r>
                      <a:r>
                        <a:rPr lang="cs-CZ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železa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Ferritin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30 - 400  </a:t>
                      </a:r>
                      <a:r>
                        <a:rPr lang="cs-CZ" sz="1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ug</a:t>
                      </a:r>
                      <a:r>
                        <a:rPr lang="cs-CZ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lang="cs-CZ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nebo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↓</a:t>
                      </a:r>
                    </a:p>
                    <a:p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u="sng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Ukazatel zásob</a:t>
                      </a:r>
                      <a:r>
                        <a:rPr lang="cs-CZ" sz="1400" b="1" u="sng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železa v RES</a:t>
                      </a:r>
                    </a:p>
                    <a:p>
                      <a:r>
                        <a:rPr lang="cs-CZ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ale také:</a:t>
                      </a:r>
                    </a:p>
                    <a:p>
                      <a:r>
                        <a:rPr lang="cs-CZ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reaktant akutní fáze (↑ při zánětu)</a:t>
                      </a:r>
                    </a:p>
                    <a:p>
                      <a:r>
                        <a:rPr lang="cs-CZ" sz="14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marker</a:t>
                      </a:r>
                      <a:r>
                        <a:rPr lang="cs-CZ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postižení jater (↑ při kongesci)</a:t>
                      </a:r>
                    </a:p>
                    <a:p>
                      <a:endParaRPr lang="cs-CZ" sz="1400" b="1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cs-CZ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˃ 500 </a:t>
                      </a:r>
                      <a:r>
                        <a:rPr lang="cs-CZ" sz="14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ug</a:t>
                      </a:r>
                      <a:r>
                        <a:rPr lang="cs-CZ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/L: přetížení železem</a:t>
                      </a:r>
                    </a:p>
                    <a:p>
                      <a:r>
                        <a:rPr lang="cs-CZ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˃ 1000 </a:t>
                      </a:r>
                      <a:r>
                        <a:rPr lang="cs-CZ" sz="1400" b="1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ug</a:t>
                      </a:r>
                      <a:r>
                        <a:rPr lang="cs-CZ" sz="1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/L: hemochromatóza ? 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err="1" smtClean="0">
                          <a:latin typeface="Arial" pitchFamily="34" charset="0"/>
                          <a:cs typeface="Arial" pitchFamily="34" charset="0"/>
                        </a:rPr>
                        <a:t>Solubilní</a:t>
                      </a:r>
                      <a:r>
                        <a:rPr lang="cs-CZ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transferrinový</a:t>
                      </a:r>
                      <a:r>
                        <a:rPr lang="cs-CZ" sz="1400" baseline="0" dirty="0" smtClean="0">
                          <a:latin typeface="Arial" pitchFamily="34" charset="0"/>
                          <a:cs typeface="Arial" pitchFamily="34" charset="0"/>
                        </a:rPr>
                        <a:t> receptor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2.2 - 5 mg/L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↑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Arial" pitchFamily="34" charset="0"/>
                          <a:cs typeface="Arial" pitchFamily="34" charset="0"/>
                        </a:rPr>
                        <a:t>podpůrný  parametr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004048" y="6581001"/>
            <a:ext cx="3983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Podle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Anand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IS,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Circ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2018; 138: 80-98; normy dle IKEM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3594300"/>
            <a:ext cx="8424936" cy="2304256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351559" cy="2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7510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latin typeface="Arial" pitchFamily="34" charset="0"/>
                <a:cs typeface="Arial" pitchFamily="34" charset="0"/>
              </a:rPr>
              <a:t>Absolutní a relativní deficit železa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220072" y="2204864"/>
            <a:ext cx="31233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Příčina: vyčerpání zásob </a:t>
            </a:r>
            <a:r>
              <a:rPr lang="cs-CZ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</a:t>
            </a:r>
            <a:endParaRPr lang="cs-CZ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cs-CZ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cs-C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malnutrice</a:t>
            </a:r>
          </a:p>
          <a:p>
            <a:r>
              <a:rPr lang="cs-C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cs-CZ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malabsorbce</a:t>
            </a:r>
            <a:r>
              <a:rPr lang="cs-C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cs-C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cs-C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krevní </a:t>
            </a:r>
            <a:r>
              <a:rPr lang="cs-C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ztráty</a:t>
            </a:r>
            <a:endParaRPr lang="cs-CZ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220072" y="5445224"/>
            <a:ext cx="46805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Příčina: </a:t>
            </a:r>
            <a:endParaRPr lang="cs-CZ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porucha </a:t>
            </a:r>
            <a:r>
              <a:rPr lang="cs-CZ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interní recyklace </a:t>
            </a:r>
            <a:r>
              <a:rPr lang="cs-CZ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(zánět, ↑ </a:t>
            </a:r>
            <a:r>
              <a:rPr lang="cs-CZ" sz="1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hepcidin</a:t>
            </a:r>
            <a:r>
              <a:rPr lang="cs-CZ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764704"/>
            <a:ext cx="3428088" cy="27627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1" y="764704"/>
            <a:ext cx="2579989" cy="3932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689648"/>
            <a:ext cx="433729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5940152" y="1484784"/>
            <a:ext cx="2952328" cy="432048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293096"/>
            <a:ext cx="342944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délník 15"/>
          <p:cNvSpPr/>
          <p:nvPr/>
        </p:nvSpPr>
        <p:spPr>
          <a:xfrm>
            <a:off x="5076056" y="4221088"/>
            <a:ext cx="3888432" cy="504056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3590085"/>
            <a:ext cx="3240360" cy="46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7510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Deficit železa u srdečního selhání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408712" cy="45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6588224" y="6525344"/>
            <a:ext cx="2419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err="1" smtClean="0">
                <a:latin typeface="Arial" pitchFamily="34" charset="0"/>
                <a:cs typeface="Arial" pitchFamily="34" charset="0"/>
              </a:rPr>
              <a:t>Rocha</a:t>
            </a:r>
            <a:r>
              <a:rPr lang="cs-CZ" sz="1100" b="1" dirty="0" smtClean="0">
                <a:latin typeface="Arial" pitchFamily="34" charset="0"/>
                <a:cs typeface="Arial" pitchFamily="34" charset="0"/>
              </a:rPr>
              <a:t> BM, JACC 2018;71: 782-93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3528" y="5517232"/>
            <a:ext cx="8196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Deficit železa (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ferritin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˂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100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/L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nebo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ferritin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100-300 a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Tsat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˂ 20%) má 30-50% s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ChSS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u akutně dekompenzovaného srdečního selhání až 70%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Deficit železa u srdečního selhání je spojen s </a:t>
            </a:r>
            <a:br>
              <a:rPr lang="cs-CZ" sz="2400" b="1" dirty="0" smtClean="0"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nepříznivou prognózou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7"/>
          <p:cNvGrpSpPr/>
          <p:nvPr/>
        </p:nvGrpSpPr>
        <p:grpSpPr>
          <a:xfrm>
            <a:off x="13103" y="1324090"/>
            <a:ext cx="6215081" cy="3905110"/>
            <a:chOff x="2339752" y="1628800"/>
            <a:chExt cx="5609073" cy="36261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1628800"/>
              <a:ext cx="5609073" cy="362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ovéPole 4"/>
            <p:cNvSpPr txBox="1"/>
            <p:nvPr/>
          </p:nvSpPr>
          <p:spPr>
            <a:xfrm>
              <a:off x="5364088" y="1916832"/>
              <a:ext cx="1736651" cy="344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bez </a:t>
              </a:r>
              <a:r>
                <a:rPr lang="cs-CZ" sz="14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sideropénie</a:t>
              </a:r>
              <a:endPara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923928" y="3068960"/>
              <a:ext cx="1624281" cy="344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se </a:t>
              </a:r>
              <a:r>
                <a:rPr lang="cs-CZ" sz="1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sideropénií</a:t>
              </a:r>
              <a:r>
                <a:rPr lang="cs-CZ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5868144" y="980728"/>
            <a:ext cx="3851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Deficit železa:</a:t>
            </a:r>
          </a:p>
          <a:p>
            <a:endParaRPr lang="cs-CZ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vyšší mortalita a </a:t>
            </a:r>
            <a:r>
              <a:rPr lang="cs-CZ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symtomy</a:t>
            </a:r>
            <a:endParaRPr lang="cs-CZ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cs-CZ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po adjustaci na anémii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653136"/>
            <a:ext cx="2686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251520" y="5589240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Korekce anemie </a:t>
            </a:r>
            <a:r>
              <a:rPr lang="cs-CZ" sz="16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nezlepšila</a:t>
            </a:r>
            <a:r>
              <a:rPr lang="cs-CZ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prognózu </a:t>
            </a:r>
            <a:r>
              <a:rPr lang="cs-CZ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ChSS</a:t>
            </a:r>
            <a:r>
              <a:rPr lang="cs-CZ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ale vedla k vyššímu výskytu TEN</a:t>
            </a:r>
          </a:p>
          <a:p>
            <a:r>
              <a:rPr lang="cs-CZ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</a:p>
          <a:p>
            <a:r>
              <a:rPr lang="cs-CZ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RED-HF trial, </a:t>
            </a:r>
            <a:r>
              <a:rPr lang="cs-CZ" sz="1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Swedberg</a:t>
            </a:r>
            <a:r>
              <a:rPr lang="cs-CZ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NEJM 2013; 368:1210-9</a:t>
            </a:r>
          </a:p>
          <a:p>
            <a:endParaRPr lang="cs-CZ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Korekce deficitu železa je asi důležitější cíl terapie než korekce anémie</a:t>
            </a:r>
          </a:p>
          <a:p>
            <a:r>
              <a:rPr lang="cs-CZ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3289" y="188640"/>
            <a:ext cx="927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Důsledek deficitu </a:t>
            </a:r>
            <a:r>
              <a:rPr lang="cs-CZ" sz="2400" b="1" dirty="0" err="1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Fe</a:t>
            </a:r>
            <a:r>
              <a:rPr lang="cs-CZ" sz="2400" b="1" dirty="0" smtClean="0">
                <a:solidFill>
                  <a:srgbClr val="DADADA">
                    <a:lumMod val="10000"/>
                  </a:srgbClr>
                </a:solidFill>
                <a:latin typeface="Arial" charset="0"/>
              </a:rPr>
              <a:t> v myokardu: mitochondriální dysfunkce </a:t>
            </a:r>
            <a:endParaRPr lang="en-US" sz="2400" b="1" dirty="0">
              <a:solidFill>
                <a:srgbClr val="DADADA">
                  <a:lumMod val="10000"/>
                </a:srgbClr>
              </a:solidFill>
              <a:latin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619672" y="3501008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cs-CZ" sz="1200" dirty="0" smtClean="0">
                <a:solidFill>
                  <a:srgbClr val="DADAD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dolní </a:t>
            </a:r>
            <a:r>
              <a:rPr lang="cs-CZ" sz="1200" dirty="0" err="1" smtClean="0">
                <a:solidFill>
                  <a:srgbClr val="DADAD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tercil</a:t>
            </a:r>
            <a:r>
              <a:rPr lang="cs-CZ" sz="1200" dirty="0" smtClean="0">
                <a:solidFill>
                  <a:srgbClr val="DADAD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 distribuce železa </a:t>
            </a:r>
          </a:p>
          <a:p>
            <a:pPr algn="ctr">
              <a:defRPr/>
            </a:pPr>
            <a:r>
              <a:rPr lang="cs-CZ" sz="1200" dirty="0" smtClean="0">
                <a:solidFill>
                  <a:srgbClr val="DADAD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= MID (</a:t>
            </a:r>
            <a:r>
              <a:rPr lang="cs-CZ" sz="1200" dirty="0" err="1" smtClean="0">
                <a:solidFill>
                  <a:srgbClr val="DADAD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myocardial</a:t>
            </a:r>
            <a:r>
              <a:rPr lang="cs-CZ" sz="1200" dirty="0" smtClean="0">
                <a:solidFill>
                  <a:srgbClr val="DADAD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 iron </a:t>
            </a:r>
            <a:r>
              <a:rPr lang="cs-CZ" sz="1200" dirty="0" err="1" smtClean="0">
                <a:solidFill>
                  <a:srgbClr val="DADAD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deficiency</a:t>
            </a:r>
            <a:r>
              <a:rPr lang="cs-CZ" sz="1200" dirty="0" smtClean="0">
                <a:solidFill>
                  <a:srgbClr val="DADAD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200" dirty="0">
              <a:solidFill>
                <a:srgbClr val="DADADA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444208" y="1124744"/>
            <a:ext cx="269979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100" dirty="0" err="1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Explantovaná</a:t>
            </a:r>
            <a:r>
              <a:rPr lang="cs-CZ" sz="110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myokardiální</a:t>
            </a:r>
            <a:r>
              <a:rPr lang="cs-CZ" sz="110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tkáň </a:t>
            </a:r>
          </a:p>
          <a:p>
            <a:pPr>
              <a:defRPr/>
            </a:pPr>
            <a:r>
              <a:rPr lang="cs-CZ" sz="110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levé komory u 91 konsekutivních pacientů s pokročilým </a:t>
            </a:r>
            <a:r>
              <a:rPr lang="cs-CZ" sz="1100" dirty="0" err="1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ChSS</a:t>
            </a:r>
            <a:r>
              <a:rPr lang="cs-CZ" sz="110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 podstupující </a:t>
            </a:r>
            <a:r>
              <a:rPr lang="cs-CZ" sz="1100" dirty="0" err="1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Tx</a:t>
            </a:r>
            <a:r>
              <a:rPr lang="cs-CZ" sz="110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srdce a u 38 orgánových dárců bez </a:t>
            </a:r>
            <a:r>
              <a:rPr lang="cs-CZ" sz="1100" dirty="0" err="1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ChSS</a:t>
            </a:r>
            <a:r>
              <a:rPr lang="cs-CZ" sz="110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defRPr/>
            </a:pPr>
            <a:endParaRPr lang="cs-CZ" sz="1100" dirty="0" smtClean="0">
              <a:solidFill>
                <a:srgbClr val="2B548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1100" dirty="0" err="1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110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v myokardu: </a:t>
            </a:r>
          </a:p>
          <a:p>
            <a:pPr>
              <a:defRPr/>
            </a:pPr>
            <a:r>
              <a:rPr lang="cs-CZ" sz="110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IC-hmotnostní spektrometrie. </a:t>
            </a:r>
          </a:p>
          <a:p>
            <a:pPr>
              <a:defRPr/>
            </a:pPr>
            <a:endParaRPr lang="cs-CZ" sz="1100" dirty="0" smtClean="0">
              <a:solidFill>
                <a:srgbClr val="2B548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110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Funkce mitochondrií: </a:t>
            </a:r>
          </a:p>
          <a:p>
            <a:pPr>
              <a:defRPr/>
            </a:pPr>
            <a:r>
              <a:rPr lang="cs-CZ" sz="110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respirometrie (</a:t>
            </a:r>
            <a:r>
              <a:rPr lang="cs-CZ" sz="1100" dirty="0" err="1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Oroboros</a:t>
            </a:r>
            <a:r>
              <a:rPr lang="cs-CZ" sz="110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Oxygraph</a:t>
            </a:r>
            <a:r>
              <a:rPr lang="cs-CZ" sz="110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), stanovení aktivit (spektrofotometrie) a kvantity (Western </a:t>
            </a:r>
            <a:r>
              <a:rPr lang="cs-CZ" sz="1100" dirty="0" err="1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blot</a:t>
            </a:r>
            <a:r>
              <a:rPr lang="cs-CZ" sz="110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) enzymů citrátového cyklu a respiračního řetězce (komplex I-V) a </a:t>
            </a:r>
            <a:r>
              <a:rPr lang="cs-CZ" sz="1100" dirty="0" err="1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antikoxidačních</a:t>
            </a:r>
            <a:r>
              <a:rPr lang="cs-CZ" sz="1100" dirty="0" smtClean="0">
                <a:solidFill>
                  <a:srgbClr val="2B548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enzymů.</a:t>
            </a:r>
            <a:endParaRPr lang="cs-CZ" sz="1100" dirty="0">
              <a:solidFill>
                <a:srgbClr val="2B548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868144" y="6611779"/>
            <a:ext cx="29803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336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Melenovsky V Eur J Heart </a:t>
            </a:r>
            <a:r>
              <a:rPr lang="cs-CZ" sz="900" b="1" dirty="0" err="1" smtClean="0">
                <a:solidFill>
                  <a:srgbClr val="00336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Fail</a:t>
            </a:r>
            <a:r>
              <a:rPr lang="cs-CZ" sz="900" b="1" dirty="0" smtClean="0">
                <a:solidFill>
                  <a:srgbClr val="00336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 2017;19(4):522-530  </a:t>
            </a:r>
            <a:endParaRPr lang="cs-CZ" sz="900" b="1" dirty="0">
              <a:solidFill>
                <a:srgbClr val="003366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107504" y="4221088"/>
            <a:ext cx="8882699" cy="1943605"/>
            <a:chOff x="107504" y="4221088"/>
            <a:chExt cx="8882699" cy="194360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52120" y="4365104"/>
              <a:ext cx="3338083" cy="172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Skupina 20"/>
            <p:cNvGrpSpPr/>
            <p:nvPr/>
          </p:nvGrpSpPr>
          <p:grpSpPr>
            <a:xfrm>
              <a:off x="107504" y="4221088"/>
              <a:ext cx="5832648" cy="1943605"/>
              <a:chOff x="251520" y="4293096"/>
              <a:chExt cx="5832648" cy="1943605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4365104"/>
                <a:ext cx="5099981" cy="1871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Obdélník 14"/>
              <p:cNvSpPr/>
              <p:nvPr/>
            </p:nvSpPr>
            <p:spPr>
              <a:xfrm>
                <a:off x="5796136" y="4437112"/>
                <a:ext cx="288032" cy="2880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323528" y="4293096"/>
                <a:ext cx="288032" cy="2880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Skupina 19"/>
          <p:cNvGrpSpPr/>
          <p:nvPr/>
        </p:nvGrpSpPr>
        <p:grpSpPr>
          <a:xfrm>
            <a:off x="179512" y="956665"/>
            <a:ext cx="5903084" cy="2558089"/>
            <a:chOff x="179512" y="956665"/>
            <a:chExt cx="5903084" cy="2558089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980728"/>
              <a:ext cx="2237036" cy="2403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5976" y="1484784"/>
              <a:ext cx="1726620" cy="1747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Skupina 18"/>
            <p:cNvGrpSpPr/>
            <p:nvPr/>
          </p:nvGrpSpPr>
          <p:grpSpPr>
            <a:xfrm>
              <a:off x="179512" y="956665"/>
              <a:ext cx="2376860" cy="2558089"/>
              <a:chOff x="179512" y="956665"/>
              <a:chExt cx="2376860" cy="2558089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9512" y="980728"/>
                <a:ext cx="2376860" cy="2534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Obdélník 17"/>
              <p:cNvSpPr/>
              <p:nvPr/>
            </p:nvSpPr>
            <p:spPr>
              <a:xfrm>
                <a:off x="251520" y="956665"/>
                <a:ext cx="288032" cy="2880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TextovéPole 22"/>
          <p:cNvSpPr txBox="1"/>
          <p:nvPr/>
        </p:nvSpPr>
        <p:spPr>
          <a:xfrm>
            <a:off x="498808" y="6237312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cs-CZ" sz="1200" dirty="0" smtClean="0">
                <a:solidFill>
                  <a:srgbClr val="DADAD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snížená funkce citrátového cyklu </a:t>
            </a:r>
          </a:p>
          <a:p>
            <a:pPr algn="ctr">
              <a:defRPr/>
            </a:pPr>
            <a:r>
              <a:rPr lang="cs-CZ" sz="1200" dirty="0" smtClean="0">
                <a:solidFill>
                  <a:srgbClr val="DADADA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snížená obrana proti ROS </a:t>
            </a:r>
            <a:endParaRPr lang="en-US" sz="1200" dirty="0">
              <a:solidFill>
                <a:srgbClr val="DADADA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4022</TotalTime>
  <Words>1150</Words>
  <Application>Microsoft Office PowerPoint</Application>
  <PresentationFormat>Předvádění na obrazovce (4:3)</PresentationFormat>
  <Paragraphs>261</Paragraphs>
  <Slides>20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Motiv sady Office</vt:lpstr>
      <vt:lpstr>Textured</vt:lpstr>
      <vt:lpstr>1_Motiv sady Office</vt:lpstr>
      <vt:lpstr> Deficit železa u chronického srdečního selhání:  příčiny, důsledky a léčba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Deficit železa u srdečního selhání je spojen s  nepříznivou prognózou</vt:lpstr>
      <vt:lpstr>Prezentace aplikace PowerPoint</vt:lpstr>
      <vt:lpstr>Prezentace aplikace PowerPoint</vt:lpstr>
      <vt:lpstr>Příznivý efekt i.v. železa (FCM, Ferinject) na symptomy</vt:lpstr>
      <vt:lpstr>ESC HF gulidelines 2016</vt:lpstr>
      <vt:lpstr>Prezentace aplikace PowerPoint</vt:lpstr>
      <vt:lpstr>Prezentace aplikace PowerPoint</vt:lpstr>
      <vt:lpstr>Preparáty železa pro i.v. léčbu  </vt:lpstr>
      <vt:lpstr>Jak léčit deficit železa u ChSS pomocí iv preparátů  ?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doc. MUDr. Vojtěch Melenovský, CSc.</dc:creator>
  <cp:lastModifiedBy>doc. MUDr. Vojtěch Melenovský, CSc.</cp:lastModifiedBy>
  <cp:revision>111</cp:revision>
  <dcterms:created xsi:type="dcterms:W3CDTF">2017-04-13T15:06:21Z</dcterms:created>
  <dcterms:modified xsi:type="dcterms:W3CDTF">2018-11-27T14:03:19Z</dcterms:modified>
</cp:coreProperties>
</file>