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87" r:id="rId3"/>
    <p:sldId id="277" r:id="rId4"/>
    <p:sldId id="273" r:id="rId5"/>
    <p:sldId id="257" r:id="rId6"/>
    <p:sldId id="319" r:id="rId7"/>
    <p:sldId id="321" r:id="rId8"/>
    <p:sldId id="320" r:id="rId9"/>
    <p:sldId id="271" r:id="rId10"/>
    <p:sldId id="283" r:id="rId11"/>
    <p:sldId id="284" r:id="rId12"/>
    <p:sldId id="276" r:id="rId13"/>
    <p:sldId id="318" r:id="rId14"/>
    <p:sldId id="279" r:id="rId15"/>
    <p:sldId id="274" r:id="rId16"/>
    <p:sldId id="286" r:id="rId17"/>
    <p:sldId id="969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FF7575"/>
    <a:srgbClr val="FF8181"/>
    <a:srgbClr val="9C5BCD"/>
    <a:srgbClr val="FFFFFF"/>
    <a:srgbClr val="E9F0FA"/>
    <a:srgbClr val="5B9BD5"/>
    <a:srgbClr val="EBEF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5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E52B-53DA-49A3-8167-726E3996199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9E74-125B-46BB-A9D8-6DE331312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2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4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1315"/>
            <a:ext cx="10515600" cy="382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9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2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2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3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EE906B6-F97E-49B2-8DA0-DB3E161B246B}" type="datetimeFigureOut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11/7/2021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6BC6D3D-87A9-42BD-879E-8AF8A47D891F}" type="slidenum">
              <a:rPr lang="en-US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sablona_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6350"/>
            <a:ext cx="12185649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 userDrawn="1"/>
        </p:nvSpPr>
        <p:spPr>
          <a:xfrm>
            <a:off x="3405276" y="1190038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cs typeface="Arial" charset="0"/>
                <a:sym typeface="Lucida Grande" charset="0"/>
              </a:rPr>
              <a:t>Deklarace konfliktu zájmů</a:t>
            </a:r>
            <a:endParaRPr lang="en-US" sz="2800" b="1" dirty="0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38852"/>
              </p:ext>
            </p:extLst>
          </p:nvPr>
        </p:nvGraphicFramePr>
        <p:xfrm>
          <a:off x="1737065" y="1670434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E13CE1C-2744-4A91-90E5-83953F9F6628}"/>
              </a:ext>
            </a:extLst>
          </p:cNvPr>
          <p:cNvGrpSpPr/>
          <p:nvPr/>
        </p:nvGrpSpPr>
        <p:grpSpPr>
          <a:xfrm>
            <a:off x="0" y="6199931"/>
            <a:ext cx="12192000" cy="665747"/>
            <a:chOff x="0" y="6192253"/>
            <a:chExt cx="12192000" cy="665747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7FAFA3FE-3301-49A5-B4AB-CA11756F11A5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ek 5" descr="Výřez obrazovky">
              <a:extLst>
                <a:ext uri="{FF2B5EF4-FFF2-40B4-BE49-F238E27FC236}">
                  <a16:creationId xmlns:a16="http://schemas.microsoft.com/office/drawing/2014/main" id="{BB872F51-B9B6-47FD-ADA3-965FC95DE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6"/>
            <a:stretch/>
          </p:blipFill>
          <p:spPr>
            <a:xfrm>
              <a:off x="10685546" y="6229952"/>
              <a:ext cx="1477577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B687E90C-E33E-42DE-9F60-0EC2BA56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19544"/>
            <a:ext cx="7554686" cy="56660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7CDE5C5-CFF6-4C85-BCA6-AF613C8AC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Změny </a:t>
            </a:r>
            <a:r>
              <a:rPr lang="cs-CZ" altLang="en-US" sz="2800" b="1" dirty="0" err="1">
                <a:solidFill>
                  <a:srgbClr val="0066CC"/>
                </a:solidFill>
              </a:rPr>
              <a:t>QTc</a:t>
            </a:r>
            <a:endParaRPr lang="cs-CZ" altLang="en-US" sz="3200" b="1" dirty="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2C7F0E32-78A6-47BA-9615-64C5243F6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055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D39EC666-4E2A-4778-B9C3-80EA26E0DBB7}"/>
              </a:ext>
            </a:extLst>
          </p:cNvPr>
          <p:cNvGrpSpPr/>
          <p:nvPr/>
        </p:nvGrpSpPr>
        <p:grpSpPr>
          <a:xfrm>
            <a:off x="0" y="6199931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069E25C3-5D63-4948-8107-150A814EF076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ek 5" descr="Výřez obrazovky">
              <a:extLst>
                <a:ext uri="{FF2B5EF4-FFF2-40B4-BE49-F238E27FC236}">
                  <a16:creationId xmlns:a16="http://schemas.microsoft.com/office/drawing/2014/main" id="{26737C9D-5515-472B-ACCE-C40BE62CE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6"/>
            <a:stretch/>
          </p:blipFill>
          <p:spPr>
            <a:xfrm>
              <a:off x="10685546" y="6229952"/>
              <a:ext cx="1477577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8A5C3EFE-9FCF-4ABE-B470-50DE05AA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27" y="950977"/>
            <a:ext cx="7707786" cy="578084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FE069E6-5F1A-4DB9-A45B-6A330369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Distribuce změn </a:t>
            </a:r>
            <a:r>
              <a:rPr lang="cs-CZ" altLang="en-US" sz="2800" b="1" dirty="0" err="1">
                <a:solidFill>
                  <a:srgbClr val="0066CC"/>
                </a:solidFill>
              </a:rPr>
              <a:t>QTc</a:t>
            </a:r>
            <a:endParaRPr lang="cs-CZ" altLang="en-US" sz="3200" b="1" dirty="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6414FAE2-484F-4F14-ABFA-EC59C945E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3678FC-BACC-4252-AA34-9218DF64F5EB}"/>
              </a:ext>
            </a:extLst>
          </p:cNvPr>
          <p:cNvSpPr txBox="1"/>
          <p:nvPr/>
        </p:nvSpPr>
        <p:spPr>
          <a:xfrm>
            <a:off x="9140784" y="4638069"/>
            <a:ext cx="27540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+1.5 </a:t>
            </a:r>
            <a:r>
              <a:rPr lang="cs-CZ" sz="1600" b="1" dirty="0" err="1">
                <a:solidFill>
                  <a:srgbClr val="FF0000"/>
                </a:solidFill>
              </a:rPr>
              <a:t>ms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95% CI: -0.8; +3.7 </a:t>
            </a:r>
            <a:r>
              <a:rPr lang="cs-CZ" sz="1600" b="1" dirty="0" err="1">
                <a:solidFill>
                  <a:srgbClr val="FF0000"/>
                </a:solidFill>
              </a:rPr>
              <a:t>ms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P = 0.19</a:t>
            </a:r>
          </a:p>
        </p:txBody>
      </p:sp>
      <p:sp>
        <p:nvSpPr>
          <p:cNvPr id="10" name="Šipka: doleva 9">
            <a:extLst>
              <a:ext uri="{FF2B5EF4-FFF2-40B4-BE49-F238E27FC236}">
                <a16:creationId xmlns:a16="http://schemas.microsoft.com/office/drawing/2014/main" id="{317CE996-BE0D-45BE-AA9F-7887EA495DE6}"/>
              </a:ext>
            </a:extLst>
          </p:cNvPr>
          <p:cNvSpPr/>
          <p:nvPr/>
        </p:nvSpPr>
        <p:spPr>
          <a:xfrm>
            <a:off x="7685314" y="4245429"/>
            <a:ext cx="3463459" cy="1626669"/>
          </a:xfrm>
          <a:prstGeom prst="leftArrow">
            <a:avLst>
              <a:gd name="adj1" fmla="val 50000"/>
              <a:gd name="adj2" fmla="val 827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735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5E46A7E1-7FCA-47FA-A622-9E396A5817A1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0F6BD4F-A94D-464B-A318-120E59EC8213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ek 5" descr="Výřez obrazovky">
              <a:extLst>
                <a:ext uri="{FF2B5EF4-FFF2-40B4-BE49-F238E27FC236}">
                  <a16:creationId xmlns:a16="http://schemas.microsoft.com/office/drawing/2014/main" id="{F95F9844-0AA7-41D1-9A18-D2296486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24F9C3-D9E4-4003-B2F8-ACA6A523A788}"/>
              </a:ext>
            </a:extLst>
          </p:cNvPr>
          <p:cNvSpPr txBox="1"/>
          <p:nvPr/>
        </p:nvSpPr>
        <p:spPr>
          <a:xfrm>
            <a:off x="688026" y="1393371"/>
            <a:ext cx="11206844" cy="329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800" dirty="0" err="1"/>
              <a:t>Kardioneuroablace</a:t>
            </a:r>
            <a:r>
              <a:rPr lang="cs-CZ" sz="2800" dirty="0"/>
              <a:t> nemění akutně trvání repolarizace komor.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Opožděné </a:t>
            </a:r>
            <a:r>
              <a:rPr lang="cs-CZ" sz="2800" dirty="0" err="1"/>
              <a:t>postprocedurální</a:t>
            </a:r>
            <a:r>
              <a:rPr lang="cs-CZ" sz="2800" dirty="0"/>
              <a:t> změny repolarizace jsou nepravděpodobná.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Identické výsledky lze očekávat i po ablaci pro fibrilaci síní.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Veškeré předchozí informace o dynamice repolarizace jsou pravděpodobně falešné při nesprávné metodice měření QT a neadekvátní korekci QT na aktuální srdeční frekvenci.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B17B0C1-5F8E-4594-91E7-047554EE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Závěry</a:t>
            </a:r>
            <a:endParaRPr lang="cs-CZ" altLang="en-US" sz="3200" b="1" dirty="0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46E26A32-6F02-483A-9E28-F1285111B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25145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1855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3" name="Obdélník 2"/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 descr="Výřez obrazovky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6DC855D-FB38-428B-A824-26DC3AA969CF}"/>
              </a:ext>
            </a:extLst>
          </p:cNvPr>
          <p:cNvGrpSpPr/>
          <p:nvPr/>
        </p:nvGrpSpPr>
        <p:grpSpPr>
          <a:xfrm>
            <a:off x="539015" y="847031"/>
            <a:ext cx="4137760" cy="5312744"/>
            <a:chOff x="134372" y="919663"/>
            <a:chExt cx="4542403" cy="5519237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E6D1B226-FCEB-41AF-9444-1E2E1F99A91F}"/>
                </a:ext>
              </a:extLst>
            </p:cNvPr>
            <p:cNvSpPr/>
            <p:nvPr/>
          </p:nvSpPr>
          <p:spPr>
            <a:xfrm>
              <a:off x="219075" y="1076325"/>
              <a:ext cx="4457700" cy="53625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8F4C95A2-8FCE-478C-AB2B-8BB119BC3F53}"/>
                </a:ext>
              </a:extLst>
            </p:cNvPr>
            <p:cNvGrpSpPr/>
            <p:nvPr/>
          </p:nvGrpSpPr>
          <p:grpSpPr>
            <a:xfrm>
              <a:off x="134372" y="919663"/>
              <a:ext cx="4473488" cy="5457518"/>
              <a:chOff x="258197" y="919663"/>
              <a:chExt cx="4473488" cy="5457518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4AA30389-CCE6-4F7A-BEF0-9A56A44ADB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891" y="1156922"/>
                <a:ext cx="3963794" cy="5220259"/>
                <a:chOff x="352317" y="814022"/>
                <a:chExt cx="3971147" cy="5229955"/>
              </a:xfrm>
            </p:grpSpPr>
            <p:pic>
              <p:nvPicPr>
                <p:cNvPr id="11" name="Obrázek 10" descr="Obsah obrázku text, obrazovka&#10;&#10;Popis byl vytvořen automaticky">
                  <a:extLst>
                    <a:ext uri="{FF2B5EF4-FFF2-40B4-BE49-F238E27FC236}">
                      <a16:creationId xmlns:a16="http://schemas.microsoft.com/office/drawing/2014/main" id="{A5733C17-348A-4C06-A48D-635B64C60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40" r="67161"/>
                <a:stretch/>
              </p:blipFill>
              <p:spPr>
                <a:xfrm>
                  <a:off x="352317" y="814022"/>
                  <a:ext cx="1771650" cy="522995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12" name="Obrázek 11" descr="Obsah obrázku text, obrazovka&#10;&#10;Popis byl vytvořen automaticky">
                  <a:extLst>
                    <a:ext uri="{FF2B5EF4-FFF2-40B4-BE49-F238E27FC236}">
                      <a16:creationId xmlns:a16="http://schemas.microsoft.com/office/drawing/2014/main" id="{C5D7D9B8-27EB-4162-A36B-D6A698349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393" r="8110"/>
                <a:stretch/>
              </p:blipFill>
              <p:spPr>
                <a:xfrm>
                  <a:off x="2541380" y="814022"/>
                  <a:ext cx="1782084" cy="522995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5074C52-07DF-41B9-81CE-BA8358F832A4}"/>
                  </a:ext>
                </a:extLst>
              </p:cNvPr>
              <p:cNvSpPr txBox="1"/>
              <p:nvPr/>
            </p:nvSpPr>
            <p:spPr>
              <a:xfrm>
                <a:off x="258197" y="919663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aVR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aVL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aVF</a:t>
                </a:r>
                <a:endParaRPr lang="cs-CZ" sz="1400" dirty="0"/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EBE0282-9DD6-4AE2-990C-C034A2D10842}"/>
                  </a:ext>
                </a:extLst>
              </p:cNvPr>
              <p:cNvSpPr txBox="1"/>
              <p:nvPr/>
            </p:nvSpPr>
            <p:spPr>
              <a:xfrm>
                <a:off x="2488722" y="919663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V1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V2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V3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V4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V5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V6</a:t>
                </a:r>
              </a:p>
            </p:txBody>
          </p:sp>
        </p:grp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E5B7A48-5932-4EE3-BDD8-1C52A0B1FDA9}"/>
              </a:ext>
            </a:extLst>
          </p:cNvPr>
          <p:cNvGrpSpPr/>
          <p:nvPr/>
        </p:nvGrpSpPr>
        <p:grpSpPr>
          <a:xfrm>
            <a:off x="5159773" y="810338"/>
            <a:ext cx="3130676" cy="5331081"/>
            <a:chOff x="4992122" y="900613"/>
            <a:chExt cx="3436834" cy="5538287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4A58DA4-5395-4E27-AECB-94ADA5587BDC}"/>
                </a:ext>
              </a:extLst>
            </p:cNvPr>
            <p:cNvSpPr/>
            <p:nvPr/>
          </p:nvSpPr>
          <p:spPr>
            <a:xfrm>
              <a:off x="5093415" y="1096412"/>
              <a:ext cx="3335541" cy="53424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6203D74A-DBE8-412A-892D-503C10E025B0}"/>
                </a:ext>
              </a:extLst>
            </p:cNvPr>
            <p:cNvGrpSpPr/>
            <p:nvPr/>
          </p:nvGrpSpPr>
          <p:grpSpPr>
            <a:xfrm>
              <a:off x="4992122" y="900613"/>
              <a:ext cx="3349377" cy="5456788"/>
              <a:chOff x="6039872" y="805363"/>
              <a:chExt cx="3349377" cy="5456788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9D86214E-688D-4707-9237-230278B30F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9295" y="1043057"/>
                <a:ext cx="2829954" cy="5219094"/>
                <a:chOff x="4047954" y="804496"/>
                <a:chExt cx="2820347" cy="5201376"/>
              </a:xfrm>
            </p:grpSpPr>
            <p:pic>
              <p:nvPicPr>
                <p:cNvPr id="19" name="Obrázek 18" descr="Obsah obrázku obrazovka, budova, klec, hra&#10;&#10;Popis byl vytvořen automaticky">
                  <a:extLst>
                    <a:ext uri="{FF2B5EF4-FFF2-40B4-BE49-F238E27FC236}">
                      <a16:creationId xmlns:a16="http://schemas.microsoft.com/office/drawing/2014/main" id="{40BBC311-27B5-49DA-B685-D2A44CDD4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339" r="69593"/>
                <a:stretch/>
              </p:blipFill>
              <p:spPr>
                <a:xfrm>
                  <a:off x="4047954" y="804496"/>
                  <a:ext cx="1194707" cy="520137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20" name="Obrázek 19" descr="Obsah obrázku obrazovka, budova, klec, hra&#10;&#10;Popis byl vytvořen automaticky">
                  <a:extLst>
                    <a:ext uri="{FF2B5EF4-FFF2-40B4-BE49-F238E27FC236}">
                      <a16:creationId xmlns:a16="http://schemas.microsoft.com/office/drawing/2014/main" id="{82A1FA2B-E598-4C5F-8380-5F1D49026E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616" r="4324"/>
                <a:stretch/>
              </p:blipFill>
              <p:spPr>
                <a:xfrm>
                  <a:off x="5673594" y="804496"/>
                  <a:ext cx="1194707" cy="520137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EE555B-16E4-4AC0-B704-E80738B23A62}"/>
                  </a:ext>
                </a:extLst>
              </p:cNvPr>
              <p:cNvSpPr txBox="1"/>
              <p:nvPr/>
            </p:nvSpPr>
            <p:spPr>
              <a:xfrm>
                <a:off x="6039872" y="805363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aVR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aVL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aVF</a:t>
                </a:r>
                <a:endParaRPr lang="cs-CZ" sz="1400" dirty="0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FFBDF10-DDF8-44F7-BFE2-7A52A3934A8D}"/>
                  </a:ext>
                </a:extLst>
              </p:cNvPr>
              <p:cNvSpPr txBox="1"/>
              <p:nvPr/>
            </p:nvSpPr>
            <p:spPr>
              <a:xfrm>
                <a:off x="7727472" y="824413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V1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V2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V3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V4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V5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V6</a:t>
                </a:r>
              </a:p>
            </p:txBody>
          </p:sp>
        </p:grp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0BDC2B1-6DDF-4304-97B5-439A52D31FD0}"/>
              </a:ext>
            </a:extLst>
          </p:cNvPr>
          <p:cNvGrpSpPr/>
          <p:nvPr/>
        </p:nvGrpSpPr>
        <p:grpSpPr>
          <a:xfrm>
            <a:off x="8851040" y="801169"/>
            <a:ext cx="2888345" cy="5340250"/>
            <a:chOff x="8544947" y="833938"/>
            <a:chExt cx="3170804" cy="5547812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AC8BD603-B9C6-4936-890E-31AEA8F1964C}"/>
                </a:ext>
              </a:extLst>
            </p:cNvPr>
            <p:cNvSpPr/>
            <p:nvPr/>
          </p:nvSpPr>
          <p:spPr>
            <a:xfrm>
              <a:off x="8622605" y="1047749"/>
              <a:ext cx="3093146" cy="53340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EA8666E5-4458-46C6-9C4B-BB8FBD35FA7F}"/>
                </a:ext>
              </a:extLst>
            </p:cNvPr>
            <p:cNvGrpSpPr/>
            <p:nvPr/>
          </p:nvGrpSpPr>
          <p:grpSpPr>
            <a:xfrm>
              <a:off x="8544947" y="833938"/>
              <a:ext cx="3103894" cy="5485363"/>
              <a:chOff x="8544947" y="833938"/>
              <a:chExt cx="3103894" cy="5485363"/>
            </a:xfrm>
          </p:grpSpPr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4EB4B05D-D7F8-4C8A-BC40-7E75338CB6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74616" y="1100207"/>
                <a:ext cx="2574225" cy="5219094"/>
                <a:chOff x="8636453" y="814022"/>
                <a:chExt cx="2560783" cy="5191850"/>
              </a:xfrm>
            </p:grpSpPr>
            <p:pic>
              <p:nvPicPr>
                <p:cNvPr id="27" name="Obrázek 26" descr="Obsah obrázku klec, hra&#10;&#10;Popis byl vytvořen automaticky">
                  <a:extLst>
                    <a:ext uri="{FF2B5EF4-FFF2-40B4-BE49-F238E27FC236}">
                      <a16:creationId xmlns:a16="http://schemas.microsoft.com/office/drawing/2014/main" id="{89193FE2-2A44-40F4-B4EB-9C5ED5730A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753" r="69204"/>
                <a:stretch/>
              </p:blipFill>
              <p:spPr>
                <a:xfrm>
                  <a:off x="8636453" y="814022"/>
                  <a:ext cx="1085850" cy="519185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28" name="Obrázek 27" descr="Obsah obrázku klec, hra&#10;&#10;Popis byl vytvořen automaticky">
                  <a:extLst>
                    <a:ext uri="{FF2B5EF4-FFF2-40B4-BE49-F238E27FC236}">
                      <a16:creationId xmlns:a16="http://schemas.microsoft.com/office/drawing/2014/main" id="{98D1A91B-2256-4CCA-A4E9-A65C3D88C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286" r="34671"/>
                <a:stretch/>
              </p:blipFill>
              <p:spPr>
                <a:xfrm>
                  <a:off x="10111386" y="814022"/>
                  <a:ext cx="1085850" cy="519185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0D0D099B-C4FD-4A52-B3A4-05C2C52976A6}"/>
                  </a:ext>
                </a:extLst>
              </p:cNvPr>
              <p:cNvSpPr txBox="1"/>
              <p:nvPr/>
            </p:nvSpPr>
            <p:spPr>
              <a:xfrm>
                <a:off x="8544947" y="852988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III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aVR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aVL</a:t>
                </a:r>
                <a:endParaRPr lang="cs-CZ" sz="1400" dirty="0"/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 err="1"/>
                  <a:t>aVF</a:t>
                </a:r>
                <a:endParaRPr lang="cs-CZ" sz="1400" dirty="0"/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7962506D-67A1-470A-A95A-E5BA1EFE5653}"/>
                  </a:ext>
                </a:extLst>
              </p:cNvPr>
              <p:cNvSpPr txBox="1"/>
              <p:nvPr/>
            </p:nvSpPr>
            <p:spPr>
              <a:xfrm>
                <a:off x="10080147" y="833938"/>
                <a:ext cx="586916" cy="5342488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V1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V2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V3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V4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V5</a:t>
                </a:r>
              </a:p>
              <a:p>
                <a:pPr algn="ctr">
                  <a:lnSpc>
                    <a:spcPts val="7100"/>
                  </a:lnSpc>
                </a:pPr>
                <a:r>
                  <a:rPr lang="cs-CZ" sz="1400" dirty="0"/>
                  <a:t>V6</a:t>
                </a:r>
              </a:p>
            </p:txBody>
          </p:sp>
        </p:grp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B88988C-095C-4045-B124-B203C0FAD7C0}"/>
              </a:ext>
            </a:extLst>
          </p:cNvPr>
          <p:cNvSpPr txBox="1"/>
          <p:nvPr/>
        </p:nvSpPr>
        <p:spPr>
          <a:xfrm>
            <a:off x="2454766" y="43634"/>
            <a:ext cx="15618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542925"/>
            <a:r>
              <a:rPr lang="cs-CZ" dirty="0"/>
              <a:t>SR:  	48 </a:t>
            </a:r>
            <a:r>
              <a:rPr lang="cs-CZ" dirty="0" err="1"/>
              <a:t>bpm</a:t>
            </a:r>
            <a:r>
              <a:rPr lang="cs-CZ" dirty="0"/>
              <a:t>  </a:t>
            </a:r>
          </a:p>
          <a:p>
            <a:pPr defTabSz="542925"/>
            <a:r>
              <a:rPr lang="cs-CZ" dirty="0"/>
              <a:t>QT: 	446 </a:t>
            </a:r>
            <a:r>
              <a:rPr lang="cs-CZ" dirty="0" err="1"/>
              <a:t>ms</a:t>
            </a:r>
            <a:r>
              <a:rPr lang="cs-CZ" dirty="0"/>
              <a:t>  </a:t>
            </a:r>
          </a:p>
          <a:p>
            <a:pPr defTabSz="542925"/>
            <a:r>
              <a:rPr lang="cs-CZ" dirty="0" err="1"/>
              <a:t>QTc</a:t>
            </a:r>
            <a:r>
              <a:rPr lang="cs-CZ" dirty="0"/>
              <a:t>: 	398 </a:t>
            </a:r>
            <a:r>
              <a:rPr lang="cs-CZ" dirty="0" err="1"/>
              <a:t>ms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E64871D-F5F5-429A-802B-7C0B7141AEA4}"/>
              </a:ext>
            </a:extLst>
          </p:cNvPr>
          <p:cNvSpPr txBox="1"/>
          <p:nvPr/>
        </p:nvSpPr>
        <p:spPr>
          <a:xfrm>
            <a:off x="6697549" y="39058"/>
            <a:ext cx="15618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542925"/>
            <a:r>
              <a:rPr lang="cs-CZ" dirty="0"/>
              <a:t>SR:  	77 </a:t>
            </a:r>
            <a:r>
              <a:rPr lang="cs-CZ" dirty="0" err="1"/>
              <a:t>bpm</a:t>
            </a:r>
            <a:r>
              <a:rPr lang="cs-CZ" dirty="0"/>
              <a:t>  </a:t>
            </a:r>
          </a:p>
          <a:p>
            <a:pPr defTabSz="542925"/>
            <a:r>
              <a:rPr lang="cs-CZ" dirty="0"/>
              <a:t>QT: 	436 </a:t>
            </a:r>
            <a:r>
              <a:rPr lang="cs-CZ" dirty="0" err="1"/>
              <a:t>ms</a:t>
            </a:r>
            <a:r>
              <a:rPr lang="cs-CZ" dirty="0"/>
              <a:t>  </a:t>
            </a:r>
          </a:p>
          <a:p>
            <a:pPr defTabSz="542925"/>
            <a:r>
              <a:rPr lang="cs-CZ" dirty="0" err="1"/>
              <a:t>QTc</a:t>
            </a:r>
            <a:r>
              <a:rPr lang="cs-CZ" dirty="0"/>
              <a:t>: 	493 </a:t>
            </a:r>
            <a:r>
              <a:rPr lang="cs-CZ" dirty="0" err="1"/>
              <a:t>ms</a:t>
            </a: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8C8DB2A-0F72-43BD-A4D4-2D05E50E975E}"/>
              </a:ext>
            </a:extLst>
          </p:cNvPr>
          <p:cNvSpPr txBox="1"/>
          <p:nvPr/>
        </p:nvSpPr>
        <p:spPr>
          <a:xfrm>
            <a:off x="10168401" y="39058"/>
            <a:ext cx="15618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542925"/>
            <a:r>
              <a:rPr lang="cs-CZ" dirty="0"/>
              <a:t>SR:  	81 </a:t>
            </a:r>
            <a:r>
              <a:rPr lang="cs-CZ" dirty="0" err="1"/>
              <a:t>bpm</a:t>
            </a:r>
            <a:r>
              <a:rPr lang="cs-CZ" dirty="0"/>
              <a:t>  </a:t>
            </a:r>
          </a:p>
          <a:p>
            <a:pPr defTabSz="542925"/>
            <a:r>
              <a:rPr lang="cs-CZ" dirty="0"/>
              <a:t>QT: 	366 </a:t>
            </a:r>
            <a:r>
              <a:rPr lang="cs-CZ" dirty="0" err="1"/>
              <a:t>ms</a:t>
            </a:r>
            <a:r>
              <a:rPr lang="cs-CZ" dirty="0"/>
              <a:t>  </a:t>
            </a:r>
          </a:p>
          <a:p>
            <a:pPr defTabSz="542925"/>
            <a:r>
              <a:rPr lang="cs-CZ" dirty="0" err="1"/>
              <a:t>QTc</a:t>
            </a:r>
            <a:r>
              <a:rPr lang="cs-CZ" dirty="0"/>
              <a:t>: 	425 </a:t>
            </a:r>
            <a:r>
              <a:rPr lang="cs-CZ" dirty="0" err="1"/>
              <a:t>ms</a:t>
            </a:r>
            <a:endParaRPr lang="cs-CZ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9712955-8708-4844-9683-E1EE7337F330}"/>
              </a:ext>
            </a:extLst>
          </p:cNvPr>
          <p:cNvSpPr txBox="1"/>
          <p:nvPr/>
        </p:nvSpPr>
        <p:spPr>
          <a:xfrm>
            <a:off x="932061" y="345614"/>
            <a:ext cx="125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Baseline</a:t>
            </a:r>
            <a:endParaRPr lang="cs-CZ" sz="2400" b="1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09CEB01-FCAB-4AEE-BB06-59EA624CB9E6}"/>
              </a:ext>
            </a:extLst>
          </p:cNvPr>
          <p:cNvSpPr txBox="1"/>
          <p:nvPr/>
        </p:nvSpPr>
        <p:spPr>
          <a:xfrm>
            <a:off x="5252043" y="340576"/>
            <a:ext cx="156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24 </a:t>
            </a:r>
            <a:r>
              <a:rPr lang="cs-CZ" sz="2400" b="1" dirty="0" err="1"/>
              <a:t>hours</a:t>
            </a:r>
            <a:endParaRPr lang="cs-CZ" sz="2400" b="1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3E6D53A-F04E-43F3-9E06-7D9550378B76}"/>
              </a:ext>
            </a:extLst>
          </p:cNvPr>
          <p:cNvSpPr txBox="1"/>
          <p:nvPr/>
        </p:nvSpPr>
        <p:spPr>
          <a:xfrm>
            <a:off x="8816750" y="332424"/>
            <a:ext cx="147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3 </a:t>
            </a:r>
            <a:r>
              <a:rPr lang="cs-CZ" sz="2400" b="1" dirty="0" err="1"/>
              <a:t>months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4633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D91CBE7-A5ED-4E9D-9E3B-48DC59DC8A25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339A89-3BF7-456E-90C9-FA58515055F6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Výřez obrazovky">
              <a:extLst>
                <a:ext uri="{FF2B5EF4-FFF2-40B4-BE49-F238E27FC236}">
                  <a16:creationId xmlns:a16="http://schemas.microsoft.com/office/drawing/2014/main" id="{5037379B-7C75-4042-B99C-E520A240C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0705EB4-4A8B-437F-B81C-533BD726FFB4}"/>
              </a:ext>
            </a:extLst>
          </p:cNvPr>
          <p:cNvGrpSpPr>
            <a:grpSpLocks noChangeAspect="1"/>
          </p:cNvGrpSpPr>
          <p:nvPr/>
        </p:nvGrpSpPr>
        <p:grpSpPr>
          <a:xfrm>
            <a:off x="2442733" y="2183904"/>
            <a:ext cx="6468131" cy="3626346"/>
            <a:chOff x="3485785" y="2209630"/>
            <a:chExt cx="5220429" cy="2926824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A2E933B1-AD34-40D6-A858-BB89D34D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85" y="2209630"/>
              <a:ext cx="5220429" cy="243874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B3A8D30-DB5C-41FD-994A-AE3CED3B8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156" y="4717296"/>
              <a:ext cx="3820058" cy="41915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F1FA2DB7-EB16-47CA-80F9-F886AD34E162}"/>
              </a:ext>
            </a:extLst>
          </p:cNvPr>
          <p:cNvSpPr txBox="1"/>
          <p:nvPr/>
        </p:nvSpPr>
        <p:spPr>
          <a:xfrm>
            <a:off x="1081859" y="6340460"/>
            <a:ext cx="782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BJM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Europace 2021;23(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1):i48-i54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A0B7832-4964-43D5-8DB1-D01EB179AD18}"/>
              </a:ext>
            </a:extLst>
          </p:cNvPr>
          <p:cNvSpPr txBox="1"/>
          <p:nvPr/>
        </p:nvSpPr>
        <p:spPr>
          <a:xfrm>
            <a:off x="0" y="292521"/>
            <a:ext cx="1216312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defRPr sz="2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Pulmonary vein isolation in a real-world population </a:t>
            </a:r>
            <a:endParaRPr lang="cs-CZ" dirty="0"/>
          </a:p>
          <a:p>
            <a:r>
              <a:rPr lang="en-GB" dirty="0"/>
              <a:t>does not influence QTc interval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32847D-D0AA-4915-99A0-C67C3628833D}"/>
              </a:ext>
            </a:extLst>
          </p:cNvPr>
          <p:cNvSpPr txBox="1"/>
          <p:nvPr/>
        </p:nvSpPr>
        <p:spPr>
          <a:xfrm>
            <a:off x="4996362" y="1305411"/>
            <a:ext cx="166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 = 117</a:t>
            </a:r>
          </a:p>
        </p:txBody>
      </p:sp>
    </p:spTree>
    <p:extLst>
      <p:ext uri="{BB962C8B-B14F-4D97-AF65-F5344CB8AC3E}">
        <p14:creationId xmlns:p14="http://schemas.microsoft.com/office/powerpoint/2010/main" val="5056368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4782DA78-63A5-47D3-818B-E7A95A5F6092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B34E681-3A31-4FBF-987F-26C9034D24F2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Výřez obrazovky">
              <a:extLst>
                <a:ext uri="{FF2B5EF4-FFF2-40B4-BE49-F238E27FC236}">
                  <a16:creationId xmlns:a16="http://schemas.microsoft.com/office/drawing/2014/main" id="{5A56E429-285F-4D93-8128-4EFE088D0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B00E560-20BC-4366-A807-935AFC4C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100078"/>
            <a:ext cx="6654029" cy="448367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65A8FDF-BAA4-43E2-8385-F77F4671B022}"/>
              </a:ext>
            </a:extLst>
          </p:cNvPr>
          <p:cNvSpPr txBox="1"/>
          <p:nvPr/>
        </p:nvSpPr>
        <p:spPr>
          <a:xfrm>
            <a:off x="-1" y="255503"/>
            <a:ext cx="121920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defRPr sz="2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QTc shortening effect of ganglionated </a:t>
            </a:r>
            <a:r>
              <a:rPr lang="en-GB" dirty="0" err="1"/>
              <a:t>plexi</a:t>
            </a:r>
            <a:r>
              <a:rPr lang="en-GB" dirty="0"/>
              <a:t> ablation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4679FC-1CAD-4F95-8F90-1F3A754927D6}"/>
              </a:ext>
            </a:extLst>
          </p:cNvPr>
          <p:cNvSpPr txBox="1"/>
          <p:nvPr/>
        </p:nvSpPr>
        <p:spPr>
          <a:xfrm>
            <a:off x="1010193" y="6349442"/>
            <a:ext cx="849085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Aksu 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Cardiovasc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Electrophysiol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2021;32(4):1161-65</a:t>
            </a:r>
          </a:p>
        </p:txBody>
      </p:sp>
    </p:spTree>
    <p:extLst>
      <p:ext uri="{BB962C8B-B14F-4D97-AF65-F5344CB8AC3E}">
        <p14:creationId xmlns:p14="http://schemas.microsoft.com/office/powerpoint/2010/main" val="30550052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E7C79E-6774-4883-AFBB-EACB0EAF9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3" y="1543049"/>
            <a:ext cx="4787901" cy="359092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74E33B-7C88-4264-8E1E-AC7381488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1543050"/>
            <a:ext cx="4787900" cy="359092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BA4F3D23-27F0-45A6-8538-1F149527DB0D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E58C8C69-BAEE-4CD7-9C25-4D114CCF613A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1B12B00C-25FD-4971-A0FC-1001EADB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65C3191-0914-49A8-8C6E-C2BFF2FF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 err="1">
                <a:solidFill>
                  <a:srgbClr val="0066CC"/>
                </a:solidFill>
              </a:rPr>
              <a:t>Kardioneuroablace</a:t>
            </a:r>
            <a:r>
              <a:rPr lang="cs-CZ" altLang="en-US" sz="2800" b="1" dirty="0">
                <a:solidFill>
                  <a:srgbClr val="0066CC"/>
                </a:solidFill>
              </a:rPr>
              <a:t> IKEM (N = 108)</a:t>
            </a:r>
            <a:endParaRPr lang="cs-CZ" altLang="en-US" sz="3200" b="1" dirty="0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047B2B06-6289-48A8-A547-9D16CE03E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077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3AA19C-CCDD-4DAD-9D00-8A442370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5" y="1936656"/>
            <a:ext cx="5524784" cy="36387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1D6191-2DF2-47DF-9941-07BADBB3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82" y="1927130"/>
            <a:ext cx="5543835" cy="36577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715EAFC-1006-4CE3-9B81-FE25C91C0036}"/>
              </a:ext>
            </a:extLst>
          </p:cNvPr>
          <p:cNvSpPr txBox="1"/>
          <p:nvPr/>
        </p:nvSpPr>
        <p:spPr>
          <a:xfrm>
            <a:off x="1968500" y="416867"/>
            <a:ext cx="20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/>
            </a:lvl1pPr>
          </a:lstStyle>
          <a:p>
            <a:r>
              <a:rPr lang="cs-CZ" dirty="0"/>
              <a:t>HR 100 </a:t>
            </a:r>
            <a:r>
              <a:rPr lang="cs-CZ" dirty="0" err="1"/>
              <a:t>bpm</a:t>
            </a:r>
            <a:endParaRPr lang="cs-CZ" dirty="0"/>
          </a:p>
          <a:p>
            <a:r>
              <a:rPr lang="cs-CZ" dirty="0"/>
              <a:t>QT 423 </a:t>
            </a:r>
            <a:r>
              <a:rPr lang="cs-CZ" dirty="0" err="1"/>
              <a:t>ms</a:t>
            </a:r>
            <a:endParaRPr lang="cs-CZ" dirty="0"/>
          </a:p>
          <a:p>
            <a:r>
              <a:rPr lang="cs-CZ" dirty="0" err="1"/>
              <a:t>QTc</a:t>
            </a:r>
            <a:r>
              <a:rPr lang="cs-CZ" dirty="0"/>
              <a:t> 546 </a:t>
            </a:r>
            <a:r>
              <a:rPr lang="cs-CZ" dirty="0" err="1"/>
              <a:t>ms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7B2A98-0848-4B29-8E50-278EC3E7CBED}"/>
              </a:ext>
            </a:extLst>
          </p:cNvPr>
          <p:cNvSpPr txBox="1"/>
          <p:nvPr/>
        </p:nvSpPr>
        <p:spPr>
          <a:xfrm>
            <a:off x="7731125" y="416866"/>
            <a:ext cx="2212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/>
            </a:lvl1pPr>
          </a:lstStyle>
          <a:p>
            <a:r>
              <a:rPr lang="cs-CZ" dirty="0"/>
              <a:t>HR 100 </a:t>
            </a:r>
            <a:r>
              <a:rPr lang="cs-CZ" dirty="0" err="1"/>
              <a:t>bpm</a:t>
            </a:r>
            <a:endParaRPr lang="cs-CZ" dirty="0"/>
          </a:p>
          <a:p>
            <a:r>
              <a:rPr lang="cs-CZ" dirty="0"/>
              <a:t>QT 430 </a:t>
            </a:r>
            <a:r>
              <a:rPr lang="cs-CZ" dirty="0" err="1"/>
              <a:t>ms</a:t>
            </a:r>
            <a:endParaRPr lang="cs-CZ" dirty="0"/>
          </a:p>
          <a:p>
            <a:r>
              <a:rPr lang="cs-CZ" dirty="0" err="1"/>
              <a:t>QTc</a:t>
            </a:r>
            <a:r>
              <a:rPr lang="cs-CZ" dirty="0"/>
              <a:t> 555 </a:t>
            </a:r>
            <a:r>
              <a:rPr lang="cs-CZ" dirty="0" err="1"/>
              <a:t>ms</a:t>
            </a:r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CE6BE9-DCE1-404B-99E2-56DD21370CEC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D0D4E003-C2B9-429F-8530-861800EC3AD1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Výřez obrazovky">
              <a:extLst>
                <a:ext uri="{FF2B5EF4-FFF2-40B4-BE49-F238E27FC236}">
                  <a16:creationId xmlns:a16="http://schemas.microsoft.com/office/drawing/2014/main" id="{CF55245B-91E4-42B5-ACAF-915A8F5E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</p:spTree>
    <p:extLst>
      <p:ext uri="{BB962C8B-B14F-4D97-AF65-F5344CB8AC3E}">
        <p14:creationId xmlns:p14="http://schemas.microsoft.com/office/powerpoint/2010/main" val="2237362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5">
            <a:extLst>
              <a:ext uri="{FF2B5EF4-FFF2-40B4-BE49-F238E27FC236}">
                <a16:creationId xmlns:a16="http://schemas.microsoft.com/office/drawing/2014/main" id="{FCF265E6-BC67-4D51-93EF-FAFFB3A6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68" y="781504"/>
            <a:ext cx="11285270" cy="51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92000" tIns="96000" anchor="ctr">
            <a:no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0" eaLnBrk="1" hangingPunct="1">
              <a:spcBef>
                <a:spcPts val="1200"/>
              </a:spcBef>
              <a:spcAft>
                <a:spcPts val="0"/>
              </a:spcAft>
              <a:buClr>
                <a:srgbClr val="007FDE"/>
              </a:buClr>
              <a:buSzPct val="130000"/>
              <a:buNone/>
            </a:pPr>
            <a:r>
              <a:rPr lang="cs-CZ" altLang="cs-CZ" sz="2400" b="1" dirty="0"/>
              <a:t>Efekt ablace </a:t>
            </a:r>
            <a:r>
              <a:rPr lang="cs-CZ" altLang="cs-CZ" sz="2400" b="1" dirty="0" err="1"/>
              <a:t>periatriálních</a:t>
            </a:r>
            <a:r>
              <a:rPr lang="cs-CZ" altLang="cs-CZ" sz="2400" b="1" dirty="0"/>
              <a:t> gangliových plexů </a:t>
            </a:r>
            <a:r>
              <a:rPr lang="cs-CZ" altLang="cs-CZ" sz="2400" i="1" dirty="0"/>
              <a:t>(neselektivně při ablaci pro FS, selektivně při </a:t>
            </a:r>
            <a:r>
              <a:rPr lang="cs-CZ" altLang="cs-CZ" sz="2400" i="1" dirty="0" err="1"/>
              <a:t>kardioneuroablaci</a:t>
            </a:r>
            <a:r>
              <a:rPr lang="cs-CZ" altLang="cs-CZ" sz="2400" i="1" dirty="0"/>
              <a:t>)</a:t>
            </a:r>
            <a:r>
              <a:rPr lang="cs-CZ" altLang="cs-CZ" sz="2400" b="1" dirty="0"/>
              <a:t> na autonomní inervaci komor?</a:t>
            </a:r>
          </a:p>
          <a:p>
            <a:pPr marL="177800" indent="0" eaLnBrk="1" hangingPunct="1">
              <a:spcBef>
                <a:spcPts val="1200"/>
              </a:spcBef>
              <a:spcAft>
                <a:spcPts val="0"/>
              </a:spcAft>
              <a:buClr>
                <a:srgbClr val="007FDE"/>
              </a:buClr>
              <a:buSzPct val="130000"/>
              <a:buNone/>
            </a:pPr>
            <a:endParaRPr lang="cs-CZ" altLang="cs-CZ" sz="2400" b="1" dirty="0"/>
          </a:p>
          <a:p>
            <a:pPr marL="177800" indent="0" eaLnBrk="1" hangingPunct="1">
              <a:spcBef>
                <a:spcPts val="1200"/>
              </a:spcBef>
              <a:spcAft>
                <a:spcPts val="0"/>
              </a:spcAft>
              <a:buClr>
                <a:srgbClr val="007FDE"/>
              </a:buClr>
              <a:buSzPct val="130000"/>
              <a:buNone/>
            </a:pPr>
            <a:r>
              <a:rPr lang="cs-CZ" altLang="cs-CZ" sz="2400" b="1" dirty="0"/>
              <a:t>Rozporné nálezy:</a:t>
            </a:r>
            <a:endParaRPr lang="en-GB" altLang="cs-CZ" sz="2400" b="1" dirty="0"/>
          </a:p>
          <a:p>
            <a:pPr marL="520700" indent="-342900" eaLnBrk="1" hangingPunct="1">
              <a:spcBef>
                <a:spcPts val="1200"/>
              </a:spcBef>
              <a:buClr>
                <a:srgbClr val="007FDE"/>
              </a:buClr>
              <a:buSzPct val="130000"/>
            </a:pPr>
            <a:r>
              <a:rPr lang="cs-CZ" altLang="cs-CZ" sz="2400" dirty="0"/>
              <a:t>P</a:t>
            </a:r>
            <a:r>
              <a:rPr lang="en-GB" altLang="cs-CZ" sz="2400" dirty="0" err="1"/>
              <a:t>rodlou</a:t>
            </a:r>
            <a:r>
              <a:rPr lang="cs-CZ" altLang="cs-CZ" sz="2400" dirty="0"/>
              <a:t>žení QT + maligní arytmie časně po ablaci pro FS (</a:t>
            </a:r>
            <a:r>
              <a:rPr lang="cs-CZ" altLang="cs-CZ" sz="2400" dirty="0" err="1"/>
              <a:t>kazustiky</a:t>
            </a:r>
            <a:r>
              <a:rPr lang="cs-CZ" altLang="cs-CZ" sz="2400" dirty="0"/>
              <a:t>)</a:t>
            </a:r>
          </a:p>
          <a:p>
            <a:pPr marL="520700" indent="-342900" eaLnBrk="1" hangingPunct="1">
              <a:spcBef>
                <a:spcPts val="1200"/>
              </a:spcBef>
              <a:buClr>
                <a:srgbClr val="007FDE"/>
              </a:buClr>
              <a:buSzPct val="130000"/>
            </a:pPr>
            <a:r>
              <a:rPr lang="cs-CZ" altLang="cs-CZ" sz="2400" dirty="0"/>
              <a:t>Přechodné prodloužení </a:t>
            </a:r>
            <a:r>
              <a:rPr lang="cs-CZ" altLang="cs-CZ" sz="2400" dirty="0" err="1"/>
              <a:t>QTc</a:t>
            </a:r>
            <a:r>
              <a:rPr lang="cs-CZ" altLang="cs-CZ" sz="2400" dirty="0"/>
              <a:t> po ablaci pro FS</a:t>
            </a:r>
          </a:p>
          <a:p>
            <a:pPr marL="520700" indent="-342900" eaLnBrk="1" hangingPunct="1">
              <a:spcBef>
                <a:spcPts val="1200"/>
              </a:spcBef>
              <a:buClr>
                <a:srgbClr val="007FDE"/>
              </a:buClr>
              <a:buSzPct val="130000"/>
            </a:pPr>
            <a:r>
              <a:rPr lang="cs-CZ" altLang="cs-CZ" sz="2400" dirty="0"/>
              <a:t>Neutrální efekt ablace pro FS na </a:t>
            </a:r>
            <a:r>
              <a:rPr lang="cs-CZ" altLang="cs-CZ" sz="2400" dirty="0" err="1"/>
              <a:t>QTc</a:t>
            </a:r>
            <a:endParaRPr lang="cs-CZ" altLang="cs-CZ" sz="2400" dirty="0"/>
          </a:p>
          <a:p>
            <a:pPr marL="520700" indent="-342900" eaLnBrk="1" hangingPunct="1">
              <a:spcBef>
                <a:spcPts val="1200"/>
              </a:spcBef>
              <a:buClr>
                <a:srgbClr val="007FDE"/>
              </a:buClr>
              <a:buSzPct val="130000"/>
            </a:pPr>
            <a:r>
              <a:rPr lang="cs-CZ" altLang="cs-CZ" sz="2400" dirty="0"/>
              <a:t>Výrazné a trvalé zkrácení </a:t>
            </a:r>
            <a:r>
              <a:rPr lang="cs-CZ" altLang="cs-CZ" sz="2400" dirty="0" err="1"/>
              <a:t>QTc</a:t>
            </a:r>
            <a:r>
              <a:rPr lang="cs-CZ" altLang="cs-CZ" sz="2400" dirty="0"/>
              <a:t> po </a:t>
            </a:r>
            <a:r>
              <a:rPr lang="cs-CZ" altLang="cs-CZ" sz="2400" dirty="0" err="1"/>
              <a:t>kardioneuroablaci</a:t>
            </a:r>
            <a:endParaRPr lang="cs-CZ" altLang="cs-CZ" sz="2400" dirty="0"/>
          </a:p>
          <a:p>
            <a:pPr marL="520700" indent="-342900" eaLnBrk="1" hangingPunct="1">
              <a:spcBef>
                <a:spcPts val="1200"/>
              </a:spcBef>
              <a:buClr>
                <a:srgbClr val="007FDE"/>
              </a:buClr>
              <a:buSzPct val="130000"/>
            </a:pPr>
            <a:r>
              <a:rPr lang="cs-CZ" altLang="cs-CZ" sz="2400" dirty="0"/>
              <a:t>Výrazné zkrácení QT po </a:t>
            </a:r>
            <a:r>
              <a:rPr lang="cs-CZ" altLang="cs-CZ" sz="2400" dirty="0" err="1"/>
              <a:t>kardioneuroablaci</a:t>
            </a:r>
            <a:r>
              <a:rPr lang="cs-CZ" altLang="cs-CZ" sz="2400" dirty="0"/>
              <a:t> u pacientů s LQTS (kazuistika)</a:t>
            </a:r>
            <a:r>
              <a:rPr lang="en-GB" altLang="cs-CZ" sz="2400" dirty="0"/>
              <a:t> </a:t>
            </a:r>
            <a:endParaRPr lang="cs-CZ" altLang="cs-CZ" sz="24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039F601-B9B3-438A-82A2-820E08991B20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DD1A1EE9-9406-490A-AAB9-E05CD7486F79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Výřez obrazovky">
              <a:extLst>
                <a:ext uri="{FF2B5EF4-FFF2-40B4-BE49-F238E27FC236}">
                  <a16:creationId xmlns:a16="http://schemas.microsoft.com/office/drawing/2014/main" id="{C0236DC2-8D4A-4FE0-AC5C-87059BA2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67EADB0A-4514-4AB5-9324-62591901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Literatura</a:t>
            </a:r>
            <a:endParaRPr lang="cs-CZ" altLang="en-US" sz="3200" b="1" dirty="0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7204D154-EE1A-477B-86C1-8A1DF8AD4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096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0A9FF3E-5406-46B1-9262-A23ABF890DAE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5C0BBDF-8294-4E14-82F8-66DC7465D454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 descr="Výřez obrazovky">
              <a:extLst>
                <a:ext uri="{FF2B5EF4-FFF2-40B4-BE49-F238E27FC236}">
                  <a16:creationId xmlns:a16="http://schemas.microsoft.com/office/drawing/2014/main" id="{2B9F5CBE-F703-4DD5-AF7E-FFB4530A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36F5FDDF-948E-42B6-BE96-9AB1249AE3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0"/>
          <a:stretch/>
        </p:blipFill>
        <p:spPr>
          <a:xfrm>
            <a:off x="1242256" y="1946694"/>
            <a:ext cx="2767769" cy="171872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2A4A3D-048B-4157-8531-1D80A2AEB7A6}"/>
              </a:ext>
            </a:extLst>
          </p:cNvPr>
          <p:cNvSpPr txBox="1"/>
          <p:nvPr/>
        </p:nvSpPr>
        <p:spPr>
          <a:xfrm>
            <a:off x="0" y="346306"/>
            <a:ext cx="12192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defRPr sz="2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Potential therapeutic effects of electrogram-guided</a:t>
            </a:r>
          </a:p>
          <a:p>
            <a:r>
              <a:rPr lang="en-US" dirty="0"/>
              <a:t>cardioneuroablation in long QT syndrome: case series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1B123-916A-429E-B80C-AB4DF7E3568D}"/>
              </a:ext>
            </a:extLst>
          </p:cNvPr>
          <p:cNvSpPr txBox="1"/>
          <p:nvPr/>
        </p:nvSpPr>
        <p:spPr>
          <a:xfrm>
            <a:off x="1628502" y="6397394"/>
            <a:ext cx="58521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Aksu 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Interv Card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Electrophysiol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 2021;61(2):385-93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EC5F918-B00F-47AF-BCA0-5F835C3A9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35" y="1946694"/>
            <a:ext cx="5352119" cy="37135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67463FF-9999-4011-81A7-D24F5AE1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0"/>
          <a:stretch/>
        </p:blipFill>
        <p:spPr>
          <a:xfrm>
            <a:off x="1242256" y="3941547"/>
            <a:ext cx="2790433" cy="171872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1178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DB1BAE02-8DD1-412F-A30E-0492EF85583E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8F15DB3C-4C35-46C6-8A8E-7457949EB538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 descr="Výřez obrazovky">
              <a:extLst>
                <a:ext uri="{FF2B5EF4-FFF2-40B4-BE49-F238E27FC236}">
                  <a16:creationId xmlns:a16="http://schemas.microsoft.com/office/drawing/2014/main" id="{977D2F04-5442-4931-A650-6DDE76BF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2B81E0C2-00CC-4435-985B-E095FD9AB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2119230"/>
            <a:ext cx="10798629" cy="376735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E8194C6-C0D0-4DF6-B3CE-A91739365926}"/>
              </a:ext>
            </a:extLst>
          </p:cNvPr>
          <p:cNvSpPr txBox="1"/>
          <p:nvPr/>
        </p:nvSpPr>
        <p:spPr>
          <a:xfrm>
            <a:off x="0" y="237003"/>
            <a:ext cx="1219199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defRPr sz="2800" b="1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Prolongation of QT interval after pulmonary vein isolation </a:t>
            </a:r>
            <a:endParaRPr lang="cs-CZ" dirty="0"/>
          </a:p>
          <a:p>
            <a:r>
              <a:rPr lang="en-GB" dirty="0"/>
              <a:t>for paroxysmal atrial fibrillation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35ECBF-E8A6-4F6C-A8B1-C341B2CEB22D}"/>
              </a:ext>
            </a:extLst>
          </p:cNvPr>
          <p:cNvSpPr txBox="1"/>
          <p:nvPr/>
        </p:nvSpPr>
        <p:spPr>
          <a:xfrm>
            <a:off x="827315" y="6352552"/>
            <a:ext cx="762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Chikata</a:t>
            </a:r>
            <a:r>
              <a:rPr lang="cs-CZ" dirty="0"/>
              <a:t> et al.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Cardiovasc Electrophysiol. 2020 Sep;31(9):2371-2379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6A8F2C-7504-4A4A-9C12-ADBBAA1F1B59}"/>
              </a:ext>
            </a:extLst>
          </p:cNvPr>
          <p:cNvSpPr txBox="1"/>
          <p:nvPr/>
        </p:nvSpPr>
        <p:spPr>
          <a:xfrm>
            <a:off x="4752523" y="1273100"/>
            <a:ext cx="1665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 = 117</a:t>
            </a:r>
          </a:p>
        </p:txBody>
      </p:sp>
    </p:spTree>
    <p:extLst>
      <p:ext uri="{BB962C8B-B14F-4D97-AF65-F5344CB8AC3E}">
        <p14:creationId xmlns:p14="http://schemas.microsoft.com/office/powerpoint/2010/main" val="12398771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3D770D0-7933-4468-9358-5F48B09867BE}"/>
              </a:ext>
            </a:extLst>
          </p:cNvPr>
          <p:cNvGrpSpPr/>
          <p:nvPr/>
        </p:nvGrpSpPr>
        <p:grpSpPr>
          <a:xfrm>
            <a:off x="0" y="6199931"/>
            <a:ext cx="12192000" cy="665747"/>
            <a:chOff x="0" y="6192253"/>
            <a:chExt cx="12192000" cy="665747"/>
          </a:xfrm>
        </p:grpSpPr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7664DE3-12A7-4CA3-9B6B-F247764A2475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6" name="Obrázek 25" descr="Výřez obrazovky">
              <a:extLst>
                <a:ext uri="{FF2B5EF4-FFF2-40B4-BE49-F238E27FC236}">
                  <a16:creationId xmlns:a16="http://schemas.microsoft.com/office/drawing/2014/main" id="{172D2607-B0AF-4138-8558-715285452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6"/>
            <a:stretch/>
          </p:blipFill>
          <p:spPr>
            <a:xfrm>
              <a:off x="10685546" y="6229952"/>
              <a:ext cx="1477577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A91F2-EDA0-4EE7-86A1-0FBCDD9B1143}"/>
              </a:ext>
            </a:extLst>
          </p:cNvPr>
          <p:cNvGrpSpPr>
            <a:grpSpLocks noChangeAspect="1"/>
          </p:cNvGrpSpPr>
          <p:nvPr/>
        </p:nvGrpSpPr>
        <p:grpSpPr>
          <a:xfrm>
            <a:off x="6496969" y="712515"/>
            <a:ext cx="3700089" cy="2918610"/>
            <a:chOff x="1523999" y="309891"/>
            <a:chExt cx="3843867" cy="303202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73F2ED4-FAEC-4E95-A718-A5F0A11C80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23999" y="459011"/>
              <a:ext cx="3843867" cy="2882901"/>
              <a:chOff x="1583267" y="381000"/>
              <a:chExt cx="3725333" cy="2794000"/>
            </a:xfrm>
          </p:grpSpPr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2AF639BB-0DE7-428C-8DC6-BDA744C58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3267" y="381000"/>
                <a:ext cx="3725333" cy="2794000"/>
              </a:xfrm>
              <a:prstGeom prst="rect">
                <a:avLst/>
              </a:prstGeom>
              <a:ln w="2222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B0A60B8C-CC37-4CF7-BA95-4C7A0EF01941}"/>
                      </a:ext>
                    </a:extLst>
                  </p:cNvPr>
                  <p:cNvSpPr txBox="1"/>
                  <p:nvPr/>
                </p:nvSpPr>
                <p:spPr>
                  <a:xfrm>
                    <a:off x="3386666" y="744021"/>
                    <a:ext cx="1300522" cy="774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𝑸𝑻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GB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6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en-GB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𝟔𝟎</m:t>
                                      </m:r>
                                    </m:num>
                                    <m:den>
                                      <m:r>
                                        <a:rPr lang="cs-CZ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𝑺𝑭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GB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B0A60B8C-CC37-4CF7-BA95-4C7A0EF019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666" y="744021"/>
                    <a:ext cx="1300522" cy="774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D7D064D-A879-46E7-84A3-96B3A645E932}"/>
                </a:ext>
              </a:extLst>
            </p:cNvPr>
            <p:cNvSpPr txBox="1"/>
            <p:nvPr/>
          </p:nvSpPr>
          <p:spPr>
            <a:xfrm>
              <a:off x="2689281" y="309891"/>
              <a:ext cx="1719434" cy="400110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>
                  <a:solidFill>
                    <a:srgbClr val="FF0000"/>
                  </a:solidFill>
                </a:rPr>
                <a:t>Fridericia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DD01757-2749-46C4-97E2-C0C4A307B7C4}"/>
              </a:ext>
            </a:extLst>
          </p:cNvPr>
          <p:cNvGrpSpPr>
            <a:grpSpLocks noChangeAspect="1"/>
          </p:cNvGrpSpPr>
          <p:nvPr/>
        </p:nvGrpSpPr>
        <p:grpSpPr>
          <a:xfrm>
            <a:off x="1799488" y="3788020"/>
            <a:ext cx="3648411" cy="2886825"/>
            <a:chOff x="5964915" y="310920"/>
            <a:chExt cx="3853490" cy="3049095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DFA14D2-4F2B-4B15-A516-4C6B3AFF2A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4915" y="469897"/>
              <a:ext cx="3853490" cy="2890118"/>
              <a:chOff x="6417734" y="381000"/>
              <a:chExt cx="3725333" cy="2794000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554230FE-BE53-4B08-B261-9AF4B5171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734" y="381000"/>
                <a:ext cx="3725333" cy="2794000"/>
              </a:xfrm>
              <a:prstGeom prst="rect">
                <a:avLst/>
              </a:prstGeom>
              <a:ln w="2222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ovéPole 13">
                    <a:extLst>
                      <a:ext uri="{FF2B5EF4-FFF2-40B4-BE49-F238E27FC236}">
                        <a16:creationId xmlns:a16="http://schemas.microsoft.com/office/drawing/2014/main" id="{2FD44F0E-3702-495D-8C4F-4DEFA22EA0CB}"/>
                      </a:ext>
                    </a:extLst>
                  </p:cNvPr>
                  <p:cNvSpPr txBox="1"/>
                  <p:nvPr/>
                </p:nvSpPr>
                <p:spPr>
                  <a:xfrm>
                    <a:off x="7112000" y="892844"/>
                    <a:ext cx="2679700" cy="2514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𝑸𝑻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GB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𝑺𝑭</m:t>
                              </m:r>
                              <m:r>
                                <a:rPr lang="en-GB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d>
                        </m:oMath>
                      </m:oMathPara>
                    </a14:m>
                    <a:endParaRPr lang="en-GB" sz="1600" b="1" dirty="0">
                      <a:solidFill>
                        <a:srgbClr val="FF0000"/>
                      </a:solidFill>
                      <a:latin typeface="Candara" panose="020E050203030302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ovéPole 13">
                    <a:extLst>
                      <a:ext uri="{FF2B5EF4-FFF2-40B4-BE49-F238E27FC236}">
                        <a16:creationId xmlns:a16="http://schemas.microsoft.com/office/drawing/2014/main" id="{2FD44F0E-3702-495D-8C4F-4DEFA22EA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000" y="892844"/>
                    <a:ext cx="2679700" cy="2514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82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FB4D5B1-2072-4FC4-BAD8-FE63A8C40091}"/>
                </a:ext>
              </a:extLst>
            </p:cNvPr>
            <p:cNvSpPr txBox="1"/>
            <p:nvPr/>
          </p:nvSpPr>
          <p:spPr>
            <a:xfrm>
              <a:off x="6824136" y="310920"/>
              <a:ext cx="2104589" cy="400110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>
                  <a:solidFill>
                    <a:srgbClr val="FF0000"/>
                  </a:solidFill>
                </a:rPr>
                <a:t>Framingham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5419D0D4-1734-48B1-A0E2-FADB9B33B9DD}"/>
              </a:ext>
            </a:extLst>
          </p:cNvPr>
          <p:cNvGrpSpPr>
            <a:grpSpLocks noChangeAspect="1"/>
          </p:cNvGrpSpPr>
          <p:nvPr/>
        </p:nvGrpSpPr>
        <p:grpSpPr>
          <a:xfrm>
            <a:off x="6548646" y="3803480"/>
            <a:ext cx="3648412" cy="2872106"/>
            <a:chOff x="1523999" y="3659675"/>
            <a:chExt cx="3843867" cy="3025972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C27B5B20-D6D1-45D7-94A7-A603859456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23999" y="3802747"/>
              <a:ext cx="3843867" cy="2882900"/>
              <a:chOff x="1584476" y="3231079"/>
              <a:chExt cx="3843867" cy="2882900"/>
            </a:xfrm>
          </p:grpSpPr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FB9BC7DC-399B-4063-976E-B73AFAE97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476" y="3231079"/>
                <a:ext cx="3843867" cy="2882900"/>
              </a:xfrm>
              <a:prstGeom prst="rect">
                <a:avLst/>
              </a:prstGeom>
              <a:ln w="2222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FC7858B7-BCF1-4CFA-BFB5-B6756EE5A87E}"/>
                      </a:ext>
                    </a:extLst>
                  </p:cNvPr>
                  <p:cNvSpPr txBox="1"/>
                  <p:nvPr/>
                </p:nvSpPr>
                <p:spPr>
                  <a:xfrm>
                    <a:off x="2708852" y="3564237"/>
                    <a:ext cx="2410283" cy="5828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𝑸𝑻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𝟏𝟓𝟒</m:t>
                          </m:r>
                          <m:r>
                            <a:rPr lang="en-GB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GB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cs-CZ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𝑺𝑭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GB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FC7858B7-BCF1-4CFA-BFB5-B6756EE5A8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8852" y="3564237"/>
                    <a:ext cx="2410283" cy="5828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5D8543A-90CB-4FB3-8251-662B8AD55E13}"/>
                </a:ext>
              </a:extLst>
            </p:cNvPr>
            <p:cNvSpPr txBox="1"/>
            <p:nvPr/>
          </p:nvSpPr>
          <p:spPr>
            <a:xfrm>
              <a:off x="2509507" y="3659675"/>
              <a:ext cx="2104589" cy="400110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>
                  <a:solidFill>
                    <a:srgbClr val="FF0000"/>
                  </a:solidFill>
                </a:rPr>
                <a:t>Hodges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C9DBE98-89AE-4C0B-8CEB-23E7B2BB9CF5}"/>
              </a:ext>
            </a:extLst>
          </p:cNvPr>
          <p:cNvGrpSpPr>
            <a:grpSpLocks noChangeAspect="1"/>
          </p:cNvGrpSpPr>
          <p:nvPr/>
        </p:nvGrpSpPr>
        <p:grpSpPr>
          <a:xfrm>
            <a:off x="1784258" y="724779"/>
            <a:ext cx="3663642" cy="2896725"/>
            <a:chOff x="5964914" y="3656918"/>
            <a:chExt cx="3853491" cy="304683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A7E515D-3636-4045-BF00-E6D966A306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4914" y="3813633"/>
              <a:ext cx="3853491" cy="2890118"/>
              <a:chOff x="6471112" y="3428999"/>
              <a:chExt cx="3725334" cy="2794000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4B6CC5ED-3015-4EBC-9662-BF419C42B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1112" y="3428999"/>
                <a:ext cx="3725334" cy="2794000"/>
              </a:xfrm>
              <a:prstGeom prst="rect">
                <a:avLst/>
              </a:prstGeom>
              <a:ln w="22225">
                <a:solidFill>
                  <a:schemeClr val="tx1"/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ovéPole 12">
                    <a:extLst>
                      <a:ext uri="{FF2B5EF4-FFF2-40B4-BE49-F238E27FC236}">
                        <a16:creationId xmlns:a16="http://schemas.microsoft.com/office/drawing/2014/main" id="{2CCC22B4-98E2-4270-BC5B-02C6E070CC8B}"/>
                      </a:ext>
                    </a:extLst>
                  </p:cNvPr>
                  <p:cNvSpPr txBox="1"/>
                  <p:nvPr/>
                </p:nvSpPr>
                <p:spPr>
                  <a:xfrm>
                    <a:off x="7524078" y="4506457"/>
                    <a:ext cx="809701" cy="78181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𝑸𝑻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𝟔𝟎</m:t>
                                      </m:r>
                                    </m:num>
                                    <m:den>
                                      <m:r>
                                        <a:rPr lang="cs-CZ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𝑺𝑭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GB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ovéPole 12">
                    <a:extLst>
                      <a:ext uri="{FF2B5EF4-FFF2-40B4-BE49-F238E27FC236}">
                        <a16:creationId xmlns:a16="http://schemas.microsoft.com/office/drawing/2014/main" id="{2CCC22B4-98E2-4270-BC5B-02C6E070CC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4078" y="4506457"/>
                    <a:ext cx="809701" cy="78181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97ED26A-284A-4B07-A778-023D50B68377}"/>
                </a:ext>
              </a:extLst>
            </p:cNvPr>
            <p:cNvSpPr txBox="1"/>
            <p:nvPr/>
          </p:nvSpPr>
          <p:spPr>
            <a:xfrm>
              <a:off x="6824135" y="3656918"/>
              <a:ext cx="2104589" cy="400110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>
                  <a:solidFill>
                    <a:srgbClr val="FF0000"/>
                  </a:solidFill>
                </a:rPr>
                <a:t>Bazett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82E1DB94-037C-4CB8-A6BC-4276FC33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 err="1">
                <a:solidFill>
                  <a:srgbClr val="0066CC"/>
                </a:solidFill>
              </a:rPr>
              <a:t>Kardioneuroablace</a:t>
            </a:r>
            <a:r>
              <a:rPr lang="cs-CZ" altLang="en-US" sz="2800" b="1" dirty="0">
                <a:solidFill>
                  <a:srgbClr val="0066CC"/>
                </a:solidFill>
              </a:rPr>
              <a:t> IKEM (N = 108)</a:t>
            </a:r>
            <a:endParaRPr lang="cs-CZ" altLang="en-US" sz="3200" b="1" dirty="0"/>
          </a:p>
        </p:txBody>
      </p:sp>
      <p:sp>
        <p:nvSpPr>
          <p:cNvPr id="28" name="Line 3">
            <a:extLst>
              <a:ext uri="{FF2B5EF4-FFF2-40B4-BE49-F238E27FC236}">
                <a16:creationId xmlns:a16="http://schemas.microsoft.com/office/drawing/2014/main" id="{E616B582-8615-4F9B-931A-02022704A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273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1BD4B0A-EF2C-470F-94D8-CFD3C530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Cíl práce</a:t>
            </a:r>
            <a:endParaRPr lang="cs-CZ" altLang="en-US" sz="3200" b="1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570B7F1-56F5-4BC5-ADEF-4C2F001E7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48CAEB7-65B7-4B68-8D5B-3AF775054F67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F7A39D00-65A3-4A64-B404-6FC552BB2CFF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585E6838-FC2D-427A-94A3-E3848C13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9" name="TextovéPole 25">
            <a:extLst>
              <a:ext uri="{FF2B5EF4-FFF2-40B4-BE49-F238E27FC236}">
                <a16:creationId xmlns:a16="http://schemas.microsoft.com/office/drawing/2014/main" id="{6D202D97-5EE1-4B17-8175-C50A32BC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582" y="1781271"/>
            <a:ext cx="8004835" cy="2997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92000" tIns="96000" anchor="ctr">
            <a:no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FDE"/>
              </a:buClr>
              <a:buSzPct val="130000"/>
              <a:buNone/>
            </a:pPr>
            <a:r>
              <a:rPr lang="cs-CZ" altLang="cs-CZ" sz="2400" b="1" dirty="0"/>
              <a:t>Studovat </a:t>
            </a:r>
            <a:r>
              <a:rPr lang="cs-CZ" altLang="cs-CZ" sz="2400" b="1" dirty="0" err="1"/>
              <a:t>intraprocedurální</a:t>
            </a:r>
            <a:r>
              <a:rPr lang="cs-CZ" altLang="cs-CZ" sz="2400" b="1" dirty="0"/>
              <a:t> efekt </a:t>
            </a:r>
            <a:r>
              <a:rPr lang="cs-CZ" altLang="cs-CZ" sz="2400" b="1" dirty="0" err="1"/>
              <a:t>kardioneuroablace</a:t>
            </a:r>
            <a:r>
              <a:rPr lang="cs-CZ" altLang="cs-CZ" sz="2400" b="1" dirty="0"/>
              <a:t> na QT interval při fixní srdeční frekvenci s využitím síňové stimulace.</a:t>
            </a:r>
          </a:p>
        </p:txBody>
      </p:sp>
    </p:spTree>
    <p:extLst>
      <p:ext uri="{BB962C8B-B14F-4D97-AF65-F5344CB8AC3E}">
        <p14:creationId xmlns:p14="http://schemas.microsoft.com/office/powerpoint/2010/main" val="63210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1BD4B0A-EF2C-470F-94D8-CFD3C530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Soubor pacientů</a:t>
            </a:r>
            <a:endParaRPr lang="cs-CZ" altLang="en-US" sz="3200" b="1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570B7F1-56F5-4BC5-ADEF-4C2F001E7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48CAEB7-65B7-4B68-8D5B-3AF775054F67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F7A39D00-65A3-4A64-B404-6FC552BB2CFF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585E6838-FC2D-427A-94A3-E3848C13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9" name="TextovéPole 25">
            <a:extLst>
              <a:ext uri="{FF2B5EF4-FFF2-40B4-BE49-F238E27FC236}">
                <a16:creationId xmlns:a16="http://schemas.microsoft.com/office/drawing/2014/main" id="{D94C2DF0-B408-4F99-8A46-A6DE972F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" y="632730"/>
            <a:ext cx="10657114" cy="5455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92000" tIns="96000" anchor="ctr">
            <a:no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30 pacientů podstupujících </a:t>
            </a:r>
            <a:r>
              <a:rPr lang="cs-CZ" altLang="cs-CZ" sz="2400" b="1" dirty="0" err="1"/>
              <a:t>kardioneuroablaci</a:t>
            </a:r>
            <a:r>
              <a:rPr lang="cs-CZ" altLang="cs-CZ" sz="2400" b="1" dirty="0"/>
              <a:t> v celkové anestezii</a:t>
            </a:r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Muži: 43%</a:t>
            </a:r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Věk: 39 ± 9 let</a:t>
            </a:r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RF čas: 12 ± 3 min</a:t>
            </a:r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Kompletní denervace (podle </a:t>
            </a:r>
            <a:r>
              <a:rPr lang="cs-CZ" altLang="cs-CZ" sz="2400" b="1" dirty="0" err="1"/>
              <a:t>extrakardiální</a:t>
            </a:r>
            <a:r>
              <a:rPr lang="cs-CZ" altLang="cs-CZ" sz="2400" b="1" dirty="0"/>
              <a:t> vagové stimulace)	</a:t>
            </a:r>
          </a:p>
          <a:p>
            <a:pPr marL="1252538" lvl="1" indent="-369888" defTabSz="9906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sinusový uzel: 97%</a:t>
            </a:r>
          </a:p>
          <a:p>
            <a:pPr marL="1252538" lvl="1" indent="-369888" defTabSz="9906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AV uzel: 90%</a:t>
            </a:r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/>
              <a:t>Akcelerace sinusového rytmu</a:t>
            </a:r>
          </a:p>
          <a:p>
            <a:pPr marL="1252538" lvl="1" indent="-342900" eaLnBrk="1" hangingPunct="1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intraprocedurálně</a:t>
            </a:r>
            <a:r>
              <a:rPr lang="cs-CZ" altLang="cs-CZ" sz="2000" b="1" dirty="0"/>
              <a:t>: 53 ± 12/min … 79 ± 13/min</a:t>
            </a:r>
          </a:p>
          <a:p>
            <a:pPr marL="1252538" lvl="1" indent="-342900" eaLnBrk="1" hangingPunct="1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periprocedurálně</a:t>
            </a:r>
            <a:r>
              <a:rPr lang="cs-CZ" altLang="cs-CZ" sz="2000" b="1" dirty="0"/>
              <a:t>: 59 ± 13/min … 80 ± 15/min</a:t>
            </a:r>
          </a:p>
        </p:txBody>
      </p:sp>
    </p:spTree>
    <p:extLst>
      <p:ext uri="{BB962C8B-B14F-4D97-AF65-F5344CB8AC3E}">
        <p14:creationId xmlns:p14="http://schemas.microsoft.com/office/powerpoint/2010/main" val="42758947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1BD4B0A-EF2C-470F-94D8-CFD3C530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Metodika</a:t>
            </a:r>
            <a:endParaRPr lang="cs-CZ" altLang="en-US" sz="3200" b="1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2570B7F1-56F5-4BC5-ADEF-4C2F001E7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48CAEB7-65B7-4B68-8D5B-3AF775054F67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F7A39D00-65A3-4A64-B404-6FC552BB2CFF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585E6838-FC2D-427A-94A3-E3848C13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9" name="TextovéPole 25">
            <a:extLst>
              <a:ext uri="{FF2B5EF4-FFF2-40B4-BE49-F238E27FC236}">
                <a16:creationId xmlns:a16="http://schemas.microsoft.com/office/drawing/2014/main" id="{D94C2DF0-B408-4F99-8A46-A6DE972F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1169961"/>
            <a:ext cx="10341428" cy="4518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92000" tIns="96000" anchor="ctr"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1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 err="1"/>
              <a:t>Intraprocedurální</a:t>
            </a:r>
            <a:r>
              <a:rPr lang="cs-CZ" altLang="cs-CZ" sz="2400" b="1" dirty="0"/>
              <a:t> hodnocení QT</a:t>
            </a:r>
          </a:p>
          <a:p>
            <a:pPr marL="1077913" lvl="1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Stimulace síní (po dobu 5 min) s fixní frekvencí v pásmu 80-100/min se zachováním AV převodu 1:1</a:t>
            </a:r>
          </a:p>
          <a:p>
            <a:pPr marL="1077913" lvl="1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Záznam 15-20 sekund 12-svodového EKG (</a:t>
            </a:r>
            <a:r>
              <a:rPr lang="cs-CZ" altLang="cs-CZ" sz="2000" b="1" dirty="0" err="1"/>
              <a:t>CardioLab</a:t>
            </a:r>
            <a:r>
              <a:rPr lang="cs-CZ" altLang="cs-CZ" sz="2000" b="1" dirty="0"/>
              <a:t>, GE </a:t>
            </a:r>
            <a:r>
              <a:rPr lang="cs-CZ" altLang="cs-CZ" sz="2000" b="1" dirty="0" err="1"/>
              <a:t>Healthcare</a:t>
            </a:r>
            <a:r>
              <a:rPr lang="cs-CZ" altLang="cs-CZ" sz="2000" b="1" dirty="0"/>
              <a:t>)</a:t>
            </a:r>
          </a:p>
          <a:p>
            <a:pPr marL="1077913" lvl="1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Signálové průměrování</a:t>
            </a:r>
          </a:p>
          <a:p>
            <a:pPr marL="1077913" lvl="1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Měření QT na zvětšeném </a:t>
            </a:r>
            <a:r>
              <a:rPr lang="cs-CZ" altLang="cs-CZ" sz="2000" b="1" dirty="0" err="1"/>
              <a:t>templátu</a:t>
            </a:r>
            <a:r>
              <a:rPr lang="cs-CZ" altLang="cs-CZ" sz="2000" b="1" dirty="0"/>
              <a:t> QRS-T digitálními </a:t>
            </a:r>
            <a:r>
              <a:rPr lang="cs-CZ" altLang="cs-CZ" sz="2000" b="1" dirty="0" err="1"/>
              <a:t>kalipery</a:t>
            </a:r>
            <a:endParaRPr lang="cs-CZ" altLang="cs-CZ" sz="2000" b="1" dirty="0"/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sz="2400" b="1" dirty="0"/>
          </a:p>
          <a:p>
            <a:pPr marL="5207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7FDE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400" b="1" dirty="0" err="1"/>
              <a:t>Periprocedurální</a:t>
            </a:r>
            <a:r>
              <a:rPr lang="cs-CZ" altLang="cs-CZ" sz="2400" b="1" dirty="0"/>
              <a:t> hodnocení QT</a:t>
            </a:r>
          </a:p>
          <a:p>
            <a:pPr marL="1165225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2000" b="1" dirty="0"/>
              <a:t>Paralelní analýza QT a </a:t>
            </a:r>
            <a:r>
              <a:rPr lang="cs-CZ" altLang="cs-CZ" sz="2000" b="1" dirty="0" err="1"/>
              <a:t>QTc</a:t>
            </a:r>
            <a:r>
              <a:rPr lang="cs-CZ" altLang="cs-CZ" sz="2000" b="1" dirty="0"/>
              <a:t> z automatického měření (MAC 5500, GE)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922956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3D8E093-DAE2-42EC-BC19-BD83A7CB9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33" y="2127157"/>
            <a:ext cx="5531134" cy="36196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479682E-7A2E-4AC0-9E4E-69DA49CB0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5" y="2127157"/>
            <a:ext cx="5537485" cy="36514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8CB5AE-DE46-4DD5-AE07-D114D9E4111B}"/>
              </a:ext>
            </a:extLst>
          </p:cNvPr>
          <p:cNvSpPr txBox="1"/>
          <p:nvPr/>
        </p:nvSpPr>
        <p:spPr>
          <a:xfrm>
            <a:off x="2238375" y="647700"/>
            <a:ext cx="3204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HR 36 </a:t>
            </a:r>
            <a:r>
              <a:rPr lang="cs-CZ" sz="2800" dirty="0" err="1"/>
              <a:t>bpm</a:t>
            </a:r>
            <a:endParaRPr lang="cs-CZ" sz="2800" dirty="0"/>
          </a:p>
          <a:p>
            <a:r>
              <a:rPr lang="cs-CZ" sz="2800" dirty="0"/>
              <a:t>QT 636 </a:t>
            </a:r>
            <a:r>
              <a:rPr lang="cs-CZ" sz="2800" dirty="0" err="1"/>
              <a:t>ms</a:t>
            </a:r>
            <a:endParaRPr lang="cs-CZ" sz="2800" dirty="0"/>
          </a:p>
          <a:p>
            <a:r>
              <a:rPr lang="cs-CZ" sz="2800" dirty="0" err="1"/>
              <a:t>QTc</a:t>
            </a:r>
            <a:r>
              <a:rPr lang="cs-CZ" sz="2800" dirty="0"/>
              <a:t> 489 </a:t>
            </a:r>
            <a:r>
              <a:rPr lang="cs-CZ" sz="2800" dirty="0" err="1"/>
              <a:t>ms</a:t>
            </a:r>
            <a:r>
              <a:rPr lang="cs-CZ" sz="2800" dirty="0"/>
              <a:t> (</a:t>
            </a:r>
            <a:r>
              <a:rPr lang="cs-CZ" sz="2800" dirty="0" err="1"/>
              <a:t>Bazett</a:t>
            </a:r>
            <a:r>
              <a:rPr lang="cs-CZ" sz="2800" dirty="0"/>
              <a:t>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42982D-36F8-4686-9E34-8C8F45B2DACE}"/>
              </a:ext>
            </a:extLst>
          </p:cNvPr>
          <p:cNvSpPr txBox="1"/>
          <p:nvPr/>
        </p:nvSpPr>
        <p:spPr>
          <a:xfrm>
            <a:off x="8340725" y="647699"/>
            <a:ext cx="3204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800"/>
            </a:lvl1pPr>
          </a:lstStyle>
          <a:p>
            <a:r>
              <a:rPr lang="cs-CZ" dirty="0"/>
              <a:t>HR 79 </a:t>
            </a:r>
            <a:r>
              <a:rPr lang="cs-CZ" dirty="0" err="1"/>
              <a:t>bpm</a:t>
            </a:r>
            <a:endParaRPr lang="cs-CZ" dirty="0"/>
          </a:p>
          <a:p>
            <a:r>
              <a:rPr lang="cs-CZ" dirty="0"/>
              <a:t>QT 479 </a:t>
            </a:r>
            <a:r>
              <a:rPr lang="cs-CZ" dirty="0" err="1"/>
              <a:t>ms</a:t>
            </a:r>
            <a:endParaRPr lang="cs-CZ" dirty="0"/>
          </a:p>
          <a:p>
            <a:r>
              <a:rPr lang="cs-CZ" dirty="0" err="1"/>
              <a:t>QTc</a:t>
            </a:r>
            <a:r>
              <a:rPr lang="cs-CZ" dirty="0"/>
              <a:t> 550 </a:t>
            </a:r>
            <a:r>
              <a:rPr lang="cs-CZ" dirty="0" err="1"/>
              <a:t>ms</a:t>
            </a:r>
            <a:r>
              <a:rPr lang="cs-CZ" sz="2800" dirty="0"/>
              <a:t> (</a:t>
            </a:r>
            <a:r>
              <a:rPr lang="cs-CZ" sz="2800" dirty="0" err="1"/>
              <a:t>Bazett</a:t>
            </a:r>
            <a:r>
              <a:rPr lang="cs-CZ" sz="2800" dirty="0"/>
              <a:t>)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DB8635A-BDD9-4D9E-855B-CDD7C5C7E3F4}"/>
              </a:ext>
            </a:extLst>
          </p:cNvPr>
          <p:cNvGrpSpPr/>
          <p:nvPr/>
        </p:nvGrpSpPr>
        <p:grpSpPr>
          <a:xfrm>
            <a:off x="0" y="6192253"/>
            <a:ext cx="12192000" cy="665747"/>
            <a:chOff x="0" y="6192253"/>
            <a:chExt cx="12192000" cy="665747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8B82D63-F404-4ED5-B085-FEDC0D19BE12}"/>
                </a:ext>
              </a:extLst>
            </p:cNvPr>
            <p:cNvSpPr/>
            <p:nvPr/>
          </p:nvSpPr>
          <p:spPr>
            <a:xfrm>
              <a:off x="0" y="6192253"/>
              <a:ext cx="12192000" cy="665747"/>
            </a:xfrm>
            <a:prstGeom prst="rect">
              <a:avLst/>
            </a:prstGeom>
            <a:solidFill>
              <a:srgbClr val="E9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 descr="Výřez obrazovky">
              <a:extLst>
                <a:ext uri="{FF2B5EF4-FFF2-40B4-BE49-F238E27FC236}">
                  <a16:creationId xmlns:a16="http://schemas.microsoft.com/office/drawing/2014/main" id="{FE2442E0-4FA1-4A4B-9DC1-684D40D6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28" y="6229952"/>
              <a:ext cx="4319895" cy="614533"/>
            </a:xfrm>
            <a:prstGeom prst="rect">
              <a:avLst/>
            </a:prstGeom>
            <a:solidFill>
              <a:srgbClr val="E9F0FA"/>
            </a:solidFill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37191A2-B459-4BD3-826D-B41ED3D0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30" y="0"/>
            <a:ext cx="1150117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2800" b="1" dirty="0">
                <a:solidFill>
                  <a:srgbClr val="0066CC"/>
                </a:solidFill>
              </a:rPr>
              <a:t>Příklad měření QT</a:t>
            </a:r>
            <a:endParaRPr lang="cs-CZ" altLang="en-US" sz="3200" b="1" dirty="0"/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7D921E38-0118-4331-BA2F-C75CDE46E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74" y="514350"/>
            <a:ext cx="11638196" cy="34925"/>
          </a:xfrm>
          <a:prstGeom prst="line">
            <a:avLst/>
          </a:prstGeom>
          <a:noFill/>
          <a:ln w="76200" cmpd="tri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895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625</Words>
  <Application>Microsoft Office PowerPoint</Application>
  <PresentationFormat>Širokoúhlá obrazovka</PresentationFormat>
  <Paragraphs>143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Candara</vt:lpstr>
      <vt:lpstr>Wingdings</vt:lpstr>
      <vt:lpstr>2_Motiv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Institut klinické a experimentální medicíny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doc. MUDr. Dan Wichterle, Ph.D.</dc:creator>
  <cp:lastModifiedBy>Dan Wichterle</cp:lastModifiedBy>
  <cp:revision>145</cp:revision>
  <dcterms:created xsi:type="dcterms:W3CDTF">2019-11-07T07:56:26Z</dcterms:created>
  <dcterms:modified xsi:type="dcterms:W3CDTF">2021-11-07T06:46:40Z</dcterms:modified>
</cp:coreProperties>
</file>