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70" r:id="rId5"/>
    <p:sldId id="259" r:id="rId6"/>
    <p:sldId id="258" r:id="rId7"/>
    <p:sldId id="264" r:id="rId8"/>
    <p:sldId id="268" r:id="rId9"/>
    <p:sldId id="260" r:id="rId10"/>
    <p:sldId id="272" r:id="rId1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8486-AEB7-41F0-9A29-C832F36604AA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8BC4-2FCB-4885-BE5A-E452A2E22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1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B9829-C894-47CD-9BBF-18A26079C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6B0681-837D-40A2-9451-828C9A899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E8BF8-641A-4C31-895A-623FCE2A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E9733B-59E6-478A-BF30-58E3B55B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B0A71-B9EA-46B3-B590-AAF457B6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80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3BB7A-206D-42E8-B0B6-C9B4992C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2D09D-2863-4536-B702-65396F74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67118-3812-4D7F-9767-B28BBFEC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AD03DB-FD5A-4AB7-AAFA-1E88E8D0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50F4D-367D-48E4-B941-F7CB71E6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05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4500C9-69ED-4144-9004-509D9C9FE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D7821B0-6F4A-4F0A-BB5E-30A58E614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14CAFE-7430-421D-B11F-FE85C1F8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80444-C6CB-4FC6-9EA5-6F9C67AD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2A6848-68D5-4A92-8165-CD8B5868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9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E1E3A-B79C-40E6-BC70-94170FF2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644B6A-0CE8-47DA-A96E-8B07957B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6255DA-E175-41A1-AF56-4EF72732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DAAF4A-562A-449E-9697-3CDBDCB8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B4E53-AD6D-43C0-8FE7-B7BC188D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1F445-B96B-41CC-9454-3223417E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901EA1-7300-49A9-86B1-0420035D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20BA6F-C1E6-4168-B32C-4140B532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394298-A8C2-4266-B39A-D3B9FBB8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49459-90CF-4B4D-8375-F21486DE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099C8-29CC-4180-A72F-A53729A9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3B507-CF5C-42F1-8374-8888711E5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687E9D-1C53-4CFD-A97D-B3712230C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1AE0DE-EA7D-4E89-9974-E7B08A00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B8B55A-693D-49C6-BDD0-A75E8AE7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261B1B-D0D6-42ED-8717-CD4199FD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54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0BCBC-21BB-45E0-93A6-A00AE8EE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A7D281-17AB-4140-B381-25AE53AE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99AE6E-1CA0-446D-9806-289869E0D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B39E07-784D-4702-BA16-671A9EDC9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A58EE1-8C7B-4BC3-B423-EA831C301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A83AA5-69FE-4F44-8DB7-4019DACF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617E2FB-AB92-4E21-AA0F-2FCF568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A37159-B17D-41DB-AEFB-1DF0E4B0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1DECE-CCEF-4110-BE30-1BDA314A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74D355-469A-4BC2-8F9F-ABA03673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6148AD-A22D-4252-B6EE-88938F4C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3B485E-2130-4C71-8B7E-43CCAF42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27E2AC-B495-473F-B53B-75FE49C5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AC1A3A-0D16-4EE6-B5F7-C3BC07F1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98BBCB-E3DF-4712-A372-B7B4DDF5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1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4845C-7862-42B6-AC6F-211F690D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B8A98-F70A-4191-88E7-6BA46349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BC6C78-B1E0-428F-A66F-B363EA7C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657228-09B9-4D84-937C-13A1A6D2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26EE24-871E-4DF2-AD8F-BE67C655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901B2B-FF06-4855-A0AD-04AC78B5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25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58897-1977-477E-BE4E-C643BC02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F4CBFF-6A70-4AAB-8B84-D0F8B81C0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F8E120-EBF0-4EA8-8FCE-E4B207E1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FED0B6-0D8A-4223-9DC7-90E96E8C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56628-FE99-41FC-8769-8609BF684418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81508D-73ED-4683-9814-D46C4598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D9927D-FF46-4DED-81CA-C313756D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AF5D-CE02-4C61-A679-97D9EDD22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07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D5F9CA-AAC0-4DEE-9525-1ECCAB93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7" name="Google Shape;152;p22">
            <a:extLst>
              <a:ext uri="{FF2B5EF4-FFF2-40B4-BE49-F238E27FC236}">
                <a16:creationId xmlns:a16="http://schemas.microsoft.com/office/drawing/2014/main" id="{C3D35108-0231-432D-A694-32830FFBDE33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558726" y="6276512"/>
            <a:ext cx="518487" cy="488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8.png"/><Relationship Id="rId5" Type="http://schemas.openxmlformats.org/officeDocument/2006/relationships/image" Target="../media/image13.emf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A1483-E3F4-424D-A3E4-F687BC64E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80" y="-4639"/>
            <a:ext cx="11943239" cy="24548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cs-CZ" sz="4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Telemedicínské systémy v akutní </a:t>
            </a:r>
            <a:r>
              <a:rPr lang="cs-CZ" sz="4900" b="1" dirty="0">
                <a:solidFill>
                  <a:srgbClr val="22222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kardiologické</a:t>
            </a:r>
            <a:r>
              <a:rPr lang="cs-CZ" sz="49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péči a jejich propojení v medicínské praxi </a:t>
            </a:r>
            <a:endParaRPr lang="cs-CZ" sz="8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10E59-CF86-497E-8CE8-1803EC0D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08" y="3122642"/>
            <a:ext cx="11745157" cy="3349179"/>
          </a:xfrm>
        </p:spPr>
        <p:txBody>
          <a:bodyPr>
            <a:normAutofit fontScale="92500" lnSpcReduction="10000"/>
          </a:bodyPr>
          <a:lstStyle/>
          <a:p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Nečasová</a:t>
            </a: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Myšáková</a:t>
            </a: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Šramko</a:t>
            </a: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Holek</a:t>
            </a: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Raška</a:t>
            </a: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Merhaut</a:t>
            </a: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Klinika kardiologie IKEM, Praha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 informatiky IKEM, Praha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cs-CZ" sz="23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Zdravotnická záchranná služba Středočeského kraje, Kladno</a:t>
            </a:r>
          </a:p>
          <a:p>
            <a:endParaRPr lang="cs-CZ" dirty="0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D0D5306D-112B-4C22-9F08-2095400595B7}"/>
              </a:ext>
            </a:extLst>
          </p:cNvPr>
          <p:cNvCxnSpPr/>
          <p:nvPr/>
        </p:nvCxnSpPr>
        <p:spPr>
          <a:xfrm>
            <a:off x="142041" y="2734322"/>
            <a:ext cx="11851689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7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20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86187"/>
              </p:ext>
            </p:extLst>
          </p:nvPr>
        </p:nvGraphicFramePr>
        <p:xfrm>
          <a:off x="727969" y="878889"/>
          <a:ext cx="10830756" cy="547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3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498131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08648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469839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855250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652387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65238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65238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65238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677073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652387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677073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82540" y="4524121"/>
            <a:ext cx="2815768" cy="164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39610" r="20891" b="42041"/>
          <a:stretch/>
        </p:blipFill>
        <p:spPr bwMode="auto">
          <a:xfrm>
            <a:off x="2092478" y="5342195"/>
            <a:ext cx="3524275" cy="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BB471A-64AE-4C44-A9E6-E148F8C798A8}"/>
              </a:ext>
            </a:extLst>
          </p:cNvPr>
          <p:cNvSpPr txBox="1"/>
          <p:nvPr/>
        </p:nvSpPr>
        <p:spPr>
          <a:xfrm>
            <a:off x="471270" y="610500"/>
            <a:ext cx="11318276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sz="2000" b="1" dirty="0"/>
              <a:t>telemedicína je definována jako používání informačních a komunikačních technologií pro poskytování zdravotních služeb na dálku 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sz="2000" b="1" dirty="0"/>
              <a:t>k přenosu dat využívá hlasové, obrazové a datové služby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znikají nové projekty, aplikace a platformy v oblasti telemedicíny 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umíme systémy propojit a učinit </a:t>
            </a:r>
            <a:r>
              <a:rPr lang="cs-CZ" sz="20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krok k zefektivnění a zrychlení péče o nemocné?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příkladem využití více </a:t>
            </a:r>
            <a:r>
              <a:rPr lang="cs-CZ" sz="2000" b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telemedicínských</a:t>
            </a: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systémů může být propojení etablovaného systému pro dálkové sledování </a:t>
            </a:r>
            <a:r>
              <a:rPr lang="cs-CZ" sz="2000" b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implantabilních</a:t>
            </a: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kardioverterů</a:t>
            </a: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-defibrilátorů (</a:t>
            </a:r>
            <a:r>
              <a:rPr lang="cs-CZ" sz="2000" b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HomeMonitoring</a:t>
            </a:r>
            <a:r>
              <a:rPr lang="cs-CZ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Biotronik) a nově vyvinuté komunikační platformy z:Case </a:t>
            </a:r>
          </a:p>
        </p:txBody>
      </p:sp>
    </p:spTree>
    <p:extLst>
      <p:ext uri="{BB962C8B-B14F-4D97-AF65-F5344CB8AC3E}">
        <p14:creationId xmlns:p14="http://schemas.microsoft.com/office/powerpoint/2010/main" val="6535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FDCED1-BB59-49D7-8EF6-DCF8ABE107AE}"/>
              </a:ext>
            </a:extLst>
          </p:cNvPr>
          <p:cNvSpPr txBox="1"/>
          <p:nvPr/>
        </p:nvSpPr>
        <p:spPr>
          <a:xfrm>
            <a:off x="186431" y="482665"/>
            <a:ext cx="117716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BIOTRONIK </a:t>
            </a:r>
            <a:r>
              <a:rPr lang="cs-CZ" sz="3600" b="1" dirty="0" err="1"/>
              <a:t>Home</a:t>
            </a:r>
            <a:r>
              <a:rPr lang="cs-CZ" sz="3600" b="1" dirty="0"/>
              <a:t> Monitoring</a:t>
            </a:r>
            <a:r>
              <a:rPr lang="cs-CZ" sz="3600" b="1" baseline="30000" dirty="0"/>
              <a:t>®</a:t>
            </a:r>
            <a:r>
              <a:rPr lang="cs-CZ" sz="36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B39DE-5727-4083-B6D8-3C6B0C61F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39610" r="20891" b="42041"/>
          <a:stretch/>
        </p:blipFill>
        <p:spPr bwMode="auto">
          <a:xfrm>
            <a:off x="2985828" y="5042938"/>
            <a:ext cx="6220344" cy="141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E0AFCF-CF9A-455F-A068-C5194D65DEB0}"/>
              </a:ext>
            </a:extLst>
          </p:cNvPr>
          <p:cNvSpPr txBox="1"/>
          <p:nvPr/>
        </p:nvSpPr>
        <p:spPr>
          <a:xfrm>
            <a:off x="317716" y="1766656"/>
            <a:ext cx="11640365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dirty="0"/>
              <a:t>systém dálkové monitorace </a:t>
            </a:r>
            <a:r>
              <a:rPr lang="cs-CZ" sz="2000" b="1" dirty="0" err="1"/>
              <a:t>implantabilních</a:t>
            </a:r>
            <a:r>
              <a:rPr lang="cs-CZ" sz="2000" b="1" dirty="0"/>
              <a:t> srdečních přístrojů, který sbírá a přenáší data z přístroje do databáze s přístupem přes webové rozhraní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dirty="0"/>
              <a:t>IN-TIME – redukce mortality u pacientů se srdečním selháním o 50%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dirty="0"/>
              <a:t>COMPAS – redukce hospitalizací pro síňové arytmie nebo cévní mozkovou příhodu o 66%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dirty="0"/>
              <a:t>TRUST – redukce in-office kontrol o 45%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b="1" dirty="0"/>
              <a:t>ECOST  - redukce neadekvátních výbojů o 52%</a:t>
            </a:r>
          </a:p>
          <a:p>
            <a:pPr>
              <a:lnSpc>
                <a:spcPct val="150000"/>
              </a:lnSpc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3212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0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631" y="4972459"/>
            <a:ext cx="9322230" cy="1839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317715" y="1302392"/>
            <a:ext cx="1164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Z:Case: v aplikaci pro chytrý telefon a na informačním panelu se zobrazují informace z dispečinků ZZS ze sanitních vozů směřujících do určených zdravotnických zařízení, včetně základních informací o zdravotním stavu pacienta, aktuální GPS lokace vozidla na mapě a aktualizovaného dojezdového času posádky</a:t>
            </a:r>
          </a:p>
        </p:txBody>
      </p:sp>
      <p:pic>
        <p:nvPicPr>
          <p:cNvPr id="7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2" y="3196649"/>
            <a:ext cx="3599894" cy="201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716" y="3196649"/>
            <a:ext cx="1286401" cy="2286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7537" y="3053413"/>
            <a:ext cx="2696706" cy="19190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649197" y="2628942"/>
            <a:ext cx="271995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tabule s přehledem na oddělení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77273" y="3198464"/>
            <a:ext cx="22382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propojení lékaře ze ZZ s posádkou ZZS - přílohy, chat, </a:t>
            </a:r>
            <a:r>
              <a:rPr lang="cs-CZ" sz="1200" dirty="0" err="1"/>
              <a:t>videohovor</a:t>
            </a:r>
            <a:r>
              <a:rPr lang="cs-CZ" sz="1200" dirty="0"/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077273" y="4012936"/>
            <a:ext cx="224983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zobrazení EKG záznamů zaslaných z externích monitorů a defibrilátorů z vozidel ZZS 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4162140" y="2609675"/>
            <a:ext cx="224555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aplikace pro chytré telefony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186619" y="2609673"/>
            <a:ext cx="18985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tablet pro koordinátory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4972" y="482665"/>
            <a:ext cx="118031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Komunikační platforma z:Case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9274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5">
            <a:extLst>
              <a:ext uri="{FF2B5EF4-FFF2-40B4-BE49-F238E27FC236}">
                <a16:creationId xmlns:a16="http://schemas.microsoft.com/office/drawing/2014/main" id="{ECA8813D-F571-46F8-9E52-381A36D27F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385" b="6377"/>
          <a:stretch/>
        </p:blipFill>
        <p:spPr>
          <a:xfrm>
            <a:off x="317715" y="1918455"/>
            <a:ext cx="1924925" cy="167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A4A97E24-EB34-4EBA-BCD2-68507F55D7A0}"/>
              </a:ext>
            </a:extLst>
          </p:cNvPr>
          <p:cNvSpPr txBox="1">
            <a:spLocks/>
          </p:cNvSpPr>
          <p:nvPr/>
        </p:nvSpPr>
        <p:spPr>
          <a:xfrm>
            <a:off x="488478" y="3597679"/>
            <a:ext cx="15834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dirty="0" err="1"/>
              <a:t>zCase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DD41EE-DCD8-4940-9394-49F59FBD6181}"/>
              </a:ext>
            </a:extLst>
          </p:cNvPr>
          <p:cNvSpPr txBox="1"/>
          <p:nvPr/>
        </p:nvSpPr>
        <p:spPr>
          <a:xfrm>
            <a:off x="2696232" y="1434025"/>
            <a:ext cx="8409732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vyvíjena IKEM ve spolupráci se Zdravotnickými záchrannými službami působícími v regionu Praha a Střední Čechy a velkými  nemocnicemi  v Čechách i na Moravě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zCase</a:t>
            </a:r>
            <a:r>
              <a:rPr lang="cs-CZ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je automaticky integrován s dispečinkem zdravotnické záchranné služby a jeho prostřednictvím i se systémy ve vozidle Zdravotnické záchranné služby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účast v projektu je bezplatná</a:t>
            </a:r>
          </a:p>
        </p:txBody>
      </p:sp>
      <p:pic>
        <p:nvPicPr>
          <p:cNvPr id="16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9760" y="4059972"/>
            <a:ext cx="3898962" cy="2486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159798" y="482665"/>
            <a:ext cx="117982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Komunikační platforma z:Case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3105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97E774E5-97E8-4B21-8C5C-C956D5B6C442}"/>
              </a:ext>
            </a:extLst>
          </p:cNvPr>
          <p:cNvSpPr txBox="1"/>
          <p:nvPr/>
        </p:nvSpPr>
        <p:spPr>
          <a:xfrm>
            <a:off x="88777" y="543454"/>
            <a:ext cx="1453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14.9.2021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602232-877E-4F36-9AC1-1FBC13AA570F}"/>
              </a:ext>
            </a:extLst>
          </p:cNvPr>
          <p:cNvSpPr txBox="1"/>
          <p:nvPr/>
        </p:nvSpPr>
        <p:spPr>
          <a:xfrm>
            <a:off x="152400" y="142010"/>
            <a:ext cx="1188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/>
              <a:t>Pacient M.T., 1951, CHSS na podkladě ICHS, EF LK 20%, 8/2018 1D ICD (</a:t>
            </a:r>
            <a:r>
              <a:rPr lang="cs-CZ" sz="1600" b="0" i="1" u="none" strike="noStrike" baseline="0" dirty="0" err="1">
                <a:latin typeface="NimbusDINPro-Regular"/>
              </a:rPr>
              <a:t>Intica</a:t>
            </a:r>
            <a:r>
              <a:rPr lang="cs-CZ" sz="1600" b="0" i="1" u="none" strike="noStrike" baseline="0" dirty="0">
                <a:latin typeface="NimbusDINPro-Regular"/>
              </a:rPr>
              <a:t> 7 VR-T DX</a:t>
            </a:r>
            <a:r>
              <a:rPr lang="cs-CZ" sz="1600" i="1" dirty="0"/>
              <a:t>), 4/2019 RFA TCI, 8/2019 zařazen k HM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12E546-AA17-4C9B-BB3F-4E465D4033AA}"/>
              </a:ext>
            </a:extLst>
          </p:cNvPr>
          <p:cNvSpPr txBox="1"/>
          <p:nvPr/>
        </p:nvSpPr>
        <p:spPr>
          <a:xfrm>
            <a:off x="159798" y="1811080"/>
            <a:ext cx="30391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10:03 </a:t>
            </a:r>
            <a:r>
              <a:rPr lang="cs-CZ" dirty="0"/>
              <a:t>dálková kontrola </a:t>
            </a:r>
            <a:r>
              <a:rPr lang="cs-CZ" dirty="0" err="1"/>
              <a:t>HomeMonitoring</a:t>
            </a:r>
            <a:r>
              <a:rPr lang="cs-CZ" dirty="0"/>
              <a:t>, </a:t>
            </a:r>
            <a:r>
              <a:rPr lang="cs-CZ" dirty="0" err="1"/>
              <a:t>prům</a:t>
            </a:r>
            <a:r>
              <a:rPr lang="cs-CZ" dirty="0"/>
              <a:t> SF za posledních 24hod 124 - 130/min, není k dispozici IEGM, pacient uvádí mírnou dušnost, nechutenství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4D981F-53D4-4969-B523-605DEBF6C5EB}"/>
              </a:ext>
            </a:extLst>
          </p:cNvPr>
          <p:cNvSpPr txBox="1"/>
          <p:nvPr/>
        </p:nvSpPr>
        <p:spPr>
          <a:xfrm>
            <a:off x="3968759" y="1762718"/>
            <a:ext cx="23515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10:15 </a:t>
            </a:r>
            <a:r>
              <a:rPr lang="cs-CZ" dirty="0"/>
              <a:t>AP – konzultace s lékařem, telefonicky s pacientem domluveno kontaktování  ZZS, linka 155 (Středočeský kraj), poučení pacienta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CEE7CEA-5AF3-471D-B7D8-27A53CC1583E}"/>
              </a:ext>
            </a:extLst>
          </p:cNvPr>
          <p:cNvSpPr txBox="1"/>
          <p:nvPr/>
        </p:nvSpPr>
        <p:spPr>
          <a:xfrm>
            <a:off x="6816757" y="1754184"/>
            <a:ext cx="2369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10:49</a:t>
            </a:r>
            <a:r>
              <a:rPr lang="cs-CZ" dirty="0"/>
              <a:t> posádka ZZS – odeslání EKG záznamu z defibrilátoru ZZS pomocí z-Case, lékařem AP potvrzena KT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F8A0B0-92D1-478B-99D0-BACBB6AFE45C}"/>
              </a:ext>
            </a:extLst>
          </p:cNvPr>
          <p:cNvSpPr txBox="1"/>
          <p:nvPr/>
        </p:nvSpPr>
        <p:spPr>
          <a:xfrm>
            <a:off x="9578751" y="1748398"/>
            <a:ext cx="852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12:01</a:t>
            </a:r>
            <a:r>
              <a:rPr lang="cs-CZ" dirty="0"/>
              <a:t> příjezd na AP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DFA3A6-F52C-4EAA-B51A-E900B91B2495}"/>
              </a:ext>
            </a:extLst>
          </p:cNvPr>
          <p:cNvSpPr txBox="1"/>
          <p:nvPr/>
        </p:nvSpPr>
        <p:spPr>
          <a:xfrm>
            <a:off x="10951375" y="1745375"/>
            <a:ext cx="1037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13:13 </a:t>
            </a:r>
            <a:r>
              <a:rPr lang="cs-CZ" dirty="0"/>
              <a:t>přeložení OIP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89C1311F-FD39-4E2D-856E-6EEEEEB9B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51573" r="31415" b="31656"/>
          <a:stretch/>
        </p:blipFill>
        <p:spPr bwMode="auto">
          <a:xfrm>
            <a:off x="235881" y="4826069"/>
            <a:ext cx="3226926" cy="7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7C6CB1D6-9922-4B05-95C8-CA4C0CAC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t="30289" r="31320" b="45032"/>
          <a:stretch/>
        </p:blipFill>
        <p:spPr bwMode="auto">
          <a:xfrm>
            <a:off x="235881" y="5542892"/>
            <a:ext cx="3253553" cy="117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928809C-BEE8-4291-BD38-9FC467AE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73" y="3611784"/>
            <a:ext cx="2201302" cy="3110831"/>
          </a:xfrm>
          <a:prstGeom prst="rect">
            <a:avLst/>
          </a:prstGeom>
        </p:spPr>
      </p:pic>
      <p:grpSp>
        <p:nvGrpSpPr>
          <p:cNvPr id="24" name="Skupina 23">
            <a:extLst>
              <a:ext uri="{FF2B5EF4-FFF2-40B4-BE49-F238E27FC236}">
                <a16:creationId xmlns:a16="http://schemas.microsoft.com/office/drawing/2014/main" id="{51F1D654-1A94-4998-AC2C-8D4FF52B2B2C}"/>
              </a:ext>
            </a:extLst>
          </p:cNvPr>
          <p:cNvGrpSpPr/>
          <p:nvPr/>
        </p:nvGrpSpPr>
        <p:grpSpPr>
          <a:xfrm>
            <a:off x="6873790" y="3429000"/>
            <a:ext cx="5062655" cy="1574069"/>
            <a:chOff x="209553" y="599620"/>
            <a:chExt cx="9122472" cy="3372844"/>
          </a:xfrm>
        </p:grpSpPr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25D262B8-ECE8-4169-95BB-2D6F35DDB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238534">
              <a:off x="6055518" y="332719"/>
              <a:ext cx="3009605" cy="3543408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3936784A-877A-4A3B-83AD-0DA337540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6805"/>
            <a:stretch/>
          </p:blipFill>
          <p:spPr>
            <a:xfrm rot="5400000">
              <a:off x="1461551" y="-481014"/>
              <a:ext cx="3201480" cy="5705475"/>
            </a:xfrm>
            <a:prstGeom prst="rect">
              <a:avLst/>
            </a:prstGeom>
          </p:spPr>
        </p:pic>
      </p:grpSp>
      <p:pic>
        <p:nvPicPr>
          <p:cNvPr id="27" name="Obrázek 26">
            <a:extLst>
              <a:ext uri="{FF2B5EF4-FFF2-40B4-BE49-F238E27FC236}">
                <a16:creationId xmlns:a16="http://schemas.microsoft.com/office/drawing/2014/main" id="{29BB4347-C004-4997-863D-EA30FF8DD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71" y="4807374"/>
            <a:ext cx="1431462" cy="190861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A563EC73-D9EB-4ADC-B59A-DDF95FABA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81" y="4807374"/>
            <a:ext cx="1431462" cy="1908616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FF297F12-87DE-4324-82AD-D748A8647945}"/>
              </a:ext>
            </a:extLst>
          </p:cNvPr>
          <p:cNvSpPr txBox="1"/>
          <p:nvPr/>
        </p:nvSpPr>
        <p:spPr>
          <a:xfrm>
            <a:off x="88777" y="1050494"/>
            <a:ext cx="3039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BIOTRONIK </a:t>
            </a:r>
            <a:r>
              <a:rPr lang="cs-CZ" dirty="0" err="1">
                <a:solidFill>
                  <a:srgbClr val="0070C0"/>
                </a:solidFill>
              </a:rPr>
              <a:t>Home</a:t>
            </a:r>
            <a:r>
              <a:rPr lang="cs-CZ" dirty="0">
                <a:solidFill>
                  <a:srgbClr val="0070C0"/>
                </a:solidFill>
              </a:rPr>
              <a:t> Monitoring</a:t>
            </a:r>
            <a:r>
              <a:rPr lang="cs-CZ" baseline="30000" dirty="0">
                <a:solidFill>
                  <a:srgbClr val="0070C0"/>
                </a:solidFill>
              </a:rPr>
              <a:t>®</a:t>
            </a:r>
          </a:p>
        </p:txBody>
      </p:sp>
      <p:pic>
        <p:nvPicPr>
          <p:cNvPr id="31" name="Google Shape;84;p15">
            <a:extLst>
              <a:ext uri="{FF2B5EF4-FFF2-40B4-BE49-F238E27FC236}">
                <a16:creationId xmlns:a16="http://schemas.microsoft.com/office/drawing/2014/main" id="{312DAB90-6050-41FD-AE2A-6F7FC09235E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6385" b="6377"/>
          <a:stretch/>
        </p:blipFill>
        <p:spPr>
          <a:xfrm>
            <a:off x="7312480" y="871200"/>
            <a:ext cx="911918" cy="78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200B8C3B-65C3-4FE5-8602-A6A90A0D3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1" t="14155" r="31369" b="57932"/>
          <a:stretch/>
        </p:blipFill>
        <p:spPr bwMode="auto">
          <a:xfrm>
            <a:off x="279486" y="3520934"/>
            <a:ext cx="3166341" cy="130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Google Shape;132;p19">
            <a:extLst>
              <a:ext uri="{FF2B5EF4-FFF2-40B4-BE49-F238E27FC236}">
                <a16:creationId xmlns:a16="http://schemas.microsoft.com/office/drawing/2014/main" id="{625A18D9-28CB-4E7E-BA0C-6ED24B9F1DA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85502" y="912786"/>
            <a:ext cx="755150" cy="70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27;p19">
            <a:extLst>
              <a:ext uri="{FF2B5EF4-FFF2-40B4-BE49-F238E27FC236}">
                <a16:creationId xmlns:a16="http://schemas.microsoft.com/office/drawing/2014/main" id="{967E4AF6-CF7E-425F-8914-16832B421A61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96226" y="828243"/>
            <a:ext cx="755149" cy="789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D1A2F903-C539-4410-91BA-C0183179D92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067055" y="1266181"/>
            <a:ext cx="1518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8B7355DE-34A0-46DC-B610-913A427DB13B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5340652" y="1266181"/>
            <a:ext cx="1971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4C430384-2870-4BD2-A002-37EB9B8A24EE}"/>
              </a:ext>
            </a:extLst>
          </p:cNvPr>
          <p:cNvCxnSpPr>
            <a:cxnSpLocks/>
          </p:cNvCxnSpPr>
          <p:nvPr/>
        </p:nvCxnSpPr>
        <p:spPr>
          <a:xfrm>
            <a:off x="8175515" y="1266181"/>
            <a:ext cx="1971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D27B8343-39ED-4610-9DD9-7C191BBC92CB}"/>
              </a:ext>
            </a:extLst>
          </p:cNvPr>
          <p:cNvSpPr/>
          <p:nvPr/>
        </p:nvSpPr>
        <p:spPr>
          <a:xfrm>
            <a:off x="4497859" y="4173501"/>
            <a:ext cx="1655806" cy="167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97E774E5-97E8-4B21-8C5C-C956D5B6C442}"/>
              </a:ext>
            </a:extLst>
          </p:cNvPr>
          <p:cNvSpPr txBox="1"/>
          <p:nvPr/>
        </p:nvSpPr>
        <p:spPr>
          <a:xfrm>
            <a:off x="636204" y="862072"/>
            <a:ext cx="1484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14.9.2021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602232-877E-4F36-9AC1-1FBC13AA570F}"/>
              </a:ext>
            </a:extLst>
          </p:cNvPr>
          <p:cNvSpPr txBox="1"/>
          <p:nvPr/>
        </p:nvSpPr>
        <p:spPr>
          <a:xfrm>
            <a:off x="152400" y="142010"/>
            <a:ext cx="1188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1" dirty="0"/>
              <a:t>Pacient M.T., 1951, CHSS na podkladě ICHS, EF LF 20%, 8/2018 1D ICD (</a:t>
            </a:r>
            <a:r>
              <a:rPr lang="cs-CZ" sz="1600" b="0" i="1" u="none" strike="noStrike" baseline="0" dirty="0" err="1">
                <a:latin typeface="NimbusDINPro-Regular"/>
              </a:rPr>
              <a:t>Intica</a:t>
            </a:r>
            <a:r>
              <a:rPr lang="cs-CZ" sz="1600" b="0" i="1" u="none" strike="noStrike" baseline="0" dirty="0">
                <a:latin typeface="NimbusDINPro-Regular"/>
              </a:rPr>
              <a:t> 7 VR-T DX</a:t>
            </a:r>
            <a:r>
              <a:rPr lang="cs-CZ" sz="1600" i="1" dirty="0"/>
              <a:t>), 4/2019 RFA TCI, 8/2019 zařazen k HM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F297F12-87DE-4324-82AD-D748A8647945}"/>
              </a:ext>
            </a:extLst>
          </p:cNvPr>
          <p:cNvSpPr txBox="1"/>
          <p:nvPr/>
        </p:nvSpPr>
        <p:spPr>
          <a:xfrm>
            <a:off x="636204" y="1669684"/>
            <a:ext cx="31321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strike="sngStrike" dirty="0"/>
              <a:t>BIOTRONIK </a:t>
            </a:r>
            <a:r>
              <a:rPr lang="cs-CZ" strike="sngStrike" dirty="0" err="1"/>
              <a:t>Home</a:t>
            </a:r>
            <a:r>
              <a:rPr lang="cs-CZ" strike="sngStrike" dirty="0"/>
              <a:t> Monitoring®</a:t>
            </a:r>
          </a:p>
        </p:txBody>
      </p:sp>
      <p:pic>
        <p:nvPicPr>
          <p:cNvPr id="31" name="Google Shape;84;p15">
            <a:extLst>
              <a:ext uri="{FF2B5EF4-FFF2-40B4-BE49-F238E27FC236}">
                <a16:creationId xmlns:a16="http://schemas.microsoft.com/office/drawing/2014/main" id="{312DAB90-6050-41FD-AE2A-6F7FC09235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385" b="6377"/>
          <a:stretch/>
        </p:blipFill>
        <p:spPr>
          <a:xfrm>
            <a:off x="6979663" y="2411675"/>
            <a:ext cx="911918" cy="789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Google Shape;132;p19">
            <a:extLst>
              <a:ext uri="{FF2B5EF4-FFF2-40B4-BE49-F238E27FC236}">
                <a16:creationId xmlns:a16="http://schemas.microsoft.com/office/drawing/2014/main" id="{625A18D9-28CB-4E7E-BA0C-6ED24B9F1D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336" y="2457425"/>
            <a:ext cx="755150" cy="70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27;p19">
            <a:extLst>
              <a:ext uri="{FF2B5EF4-FFF2-40B4-BE49-F238E27FC236}">
                <a16:creationId xmlns:a16="http://schemas.microsoft.com/office/drawing/2014/main" id="{967E4AF6-CF7E-425F-8914-16832B421A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5269" y="3753849"/>
            <a:ext cx="809314" cy="859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DDC9F0F-7D54-43FF-8672-2F860BBCAFCE}"/>
              </a:ext>
            </a:extLst>
          </p:cNvPr>
          <p:cNvSpPr txBox="1"/>
          <p:nvPr/>
        </p:nvSpPr>
        <p:spPr>
          <a:xfrm>
            <a:off x="616911" y="3513007"/>
            <a:ext cx="20303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Komorová tachykardie</a:t>
            </a:r>
          </a:p>
          <a:p>
            <a:pPr algn="ctr"/>
            <a:r>
              <a:rPr lang="cs-CZ" dirty="0"/>
              <a:t>Klinické příznaky srdečního selhání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47E163-CF86-4C39-8252-256F0233FEB9}"/>
              </a:ext>
            </a:extLst>
          </p:cNvPr>
          <p:cNvSpPr txBox="1"/>
          <p:nvPr/>
        </p:nvSpPr>
        <p:spPr>
          <a:xfrm>
            <a:off x="4432292" y="3799160"/>
            <a:ext cx="139320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Zdravotnická záchranná služba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516B2D-A067-4CAC-BAC7-B7A875BE593D}"/>
              </a:ext>
            </a:extLst>
          </p:cNvPr>
          <p:cNvSpPr txBox="1"/>
          <p:nvPr/>
        </p:nvSpPr>
        <p:spPr>
          <a:xfrm>
            <a:off x="4476241" y="5543130"/>
            <a:ext cx="12882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kardiolog, </a:t>
            </a:r>
            <a:r>
              <a:rPr lang="cs-CZ" dirty="0" err="1"/>
              <a:t>internistna</a:t>
            </a:r>
            <a:r>
              <a:rPr lang="cs-CZ" dirty="0"/>
              <a:t>,</a:t>
            </a:r>
          </a:p>
          <a:p>
            <a:r>
              <a:rPr lang="cs-CZ" dirty="0" err="1"/>
              <a:t>prakt</a:t>
            </a:r>
            <a:r>
              <a:rPr lang="cs-CZ" dirty="0"/>
              <a:t>. lékař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0267275-2775-448A-ABE1-58CEB1B34747}"/>
              </a:ext>
            </a:extLst>
          </p:cNvPr>
          <p:cNvSpPr txBox="1"/>
          <p:nvPr/>
        </p:nvSpPr>
        <p:spPr>
          <a:xfrm>
            <a:off x="2895351" y="862072"/>
            <a:ext cx="269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15.9.2021 RFA KT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2A4D3AC-5EE3-4603-9468-0E177EC6DBAB}"/>
              </a:ext>
            </a:extLst>
          </p:cNvPr>
          <p:cNvSpPr txBox="1"/>
          <p:nvPr/>
        </p:nvSpPr>
        <p:spPr>
          <a:xfrm>
            <a:off x="5693651" y="856459"/>
            <a:ext cx="37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17.9.2021 překlad na lůžkové oddělení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C5E7AA8-E6B0-4333-8448-E2F39CC41FC0}"/>
              </a:ext>
            </a:extLst>
          </p:cNvPr>
          <p:cNvSpPr txBox="1"/>
          <p:nvPr/>
        </p:nvSpPr>
        <p:spPr>
          <a:xfrm>
            <a:off x="9764823" y="862072"/>
            <a:ext cx="21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19.9.2021 </a:t>
            </a:r>
            <a:r>
              <a:rPr lang="cs-CZ" dirty="0" err="1"/>
              <a:t>dimise</a:t>
            </a:r>
            <a:endParaRPr lang="cs-CZ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E5DBE92-AC3B-46D4-891C-6BA9120D8526}"/>
              </a:ext>
            </a:extLst>
          </p:cNvPr>
          <p:cNvSpPr txBox="1"/>
          <p:nvPr/>
        </p:nvSpPr>
        <p:spPr>
          <a:xfrm>
            <a:off x="616911" y="2391237"/>
            <a:ext cx="98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??????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4DC8CE4-30F6-4226-9E0C-883AE972B4ED}"/>
              </a:ext>
            </a:extLst>
          </p:cNvPr>
          <p:cNvCxnSpPr>
            <a:cxnSpLocks/>
          </p:cNvCxnSpPr>
          <p:nvPr/>
        </p:nvCxnSpPr>
        <p:spPr>
          <a:xfrm>
            <a:off x="152400" y="1412232"/>
            <a:ext cx="1188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1BC01794-575D-438B-B0C3-ED539F3ED470}"/>
              </a:ext>
            </a:extLst>
          </p:cNvPr>
          <p:cNvCxnSpPr>
            <a:cxnSpLocks/>
          </p:cNvCxnSpPr>
          <p:nvPr/>
        </p:nvCxnSpPr>
        <p:spPr>
          <a:xfrm>
            <a:off x="182194" y="2248213"/>
            <a:ext cx="1188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20DABDCC-CB8A-40E6-B7CC-93043F4844D0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2647252" y="4113172"/>
            <a:ext cx="1828989" cy="1891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3DFDC435-13D4-43A5-9A86-8730E8B63C66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647252" y="3000652"/>
            <a:ext cx="2024084" cy="1112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8CEF263C-17ED-474C-90E4-612F7222BB3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647252" y="4113172"/>
            <a:ext cx="1785040" cy="27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AAC693EA-DE1C-486F-909C-6B6C9D707908}"/>
              </a:ext>
            </a:extLst>
          </p:cNvPr>
          <p:cNvCxnSpPr>
            <a:cxnSpLocks/>
            <a:stCxn id="5" idx="3"/>
            <a:endCxn id="48" idx="1"/>
          </p:cNvCxnSpPr>
          <p:nvPr/>
        </p:nvCxnSpPr>
        <p:spPr>
          <a:xfrm flipV="1">
            <a:off x="5764528" y="4886349"/>
            <a:ext cx="742054" cy="111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B563C303-E37A-41F9-B47C-7568F678B785}"/>
              </a:ext>
            </a:extLst>
          </p:cNvPr>
          <p:cNvCxnSpPr>
            <a:cxnSpLocks/>
            <a:stCxn id="34" idx="3"/>
            <a:endCxn id="31" idx="1"/>
          </p:cNvCxnSpPr>
          <p:nvPr/>
        </p:nvCxnSpPr>
        <p:spPr>
          <a:xfrm flipV="1">
            <a:off x="5426486" y="2806656"/>
            <a:ext cx="1553177" cy="4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E6E9946-3B4F-4CFE-BB8B-822387917B2E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>
            <a:off x="7891581" y="2806656"/>
            <a:ext cx="1983688" cy="1376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6EFC03DD-2953-40BE-B5A2-691728B5863B}"/>
              </a:ext>
            </a:extLst>
          </p:cNvPr>
          <p:cNvCxnSpPr>
            <a:cxnSpLocks/>
            <a:stCxn id="3" idx="3"/>
            <a:endCxn id="48" idx="1"/>
          </p:cNvCxnSpPr>
          <p:nvPr/>
        </p:nvCxnSpPr>
        <p:spPr>
          <a:xfrm>
            <a:off x="5825499" y="4260825"/>
            <a:ext cx="681083" cy="625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0399722A-C21B-4615-BBFF-F74B37510AD4}"/>
              </a:ext>
            </a:extLst>
          </p:cNvPr>
          <p:cNvCxnSpPr>
            <a:cxnSpLocks/>
            <a:stCxn id="3" idx="3"/>
            <a:endCxn id="35" idx="1"/>
          </p:cNvCxnSpPr>
          <p:nvPr/>
        </p:nvCxnSpPr>
        <p:spPr>
          <a:xfrm flipV="1">
            <a:off x="5825499" y="4183645"/>
            <a:ext cx="4049770" cy="7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91D16F90-7576-4B0D-A3AC-F72CE471A65F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7178459" y="4195279"/>
            <a:ext cx="2678387" cy="691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4914C6C8-ADFD-499C-911F-75B31AC50EE7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5120385" y="4722490"/>
            <a:ext cx="8511" cy="820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>
            <a:extLst>
              <a:ext uri="{FF2B5EF4-FFF2-40B4-BE49-F238E27FC236}">
                <a16:creationId xmlns:a16="http://schemas.microsoft.com/office/drawing/2014/main" id="{CE244465-D550-40D5-9EDE-9986D7898322}"/>
              </a:ext>
            </a:extLst>
          </p:cNvPr>
          <p:cNvCxnSpPr>
            <a:cxnSpLocks/>
            <a:stCxn id="5" idx="3"/>
            <a:endCxn id="35" idx="1"/>
          </p:cNvCxnSpPr>
          <p:nvPr/>
        </p:nvCxnSpPr>
        <p:spPr>
          <a:xfrm flipV="1">
            <a:off x="5764528" y="4183645"/>
            <a:ext cx="4110741" cy="182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ázek 47">
            <a:extLst>
              <a:ext uri="{FF2B5EF4-FFF2-40B4-BE49-F238E27FC236}">
                <a16:creationId xmlns:a16="http://schemas.microsoft.com/office/drawing/2014/main" id="{DE1A95C0-A19C-4AF7-ADBB-2C656A522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88" t="47120" r="66942" b="21295"/>
          <a:stretch/>
        </p:blipFill>
        <p:spPr>
          <a:xfrm>
            <a:off x="6506582" y="4415263"/>
            <a:ext cx="671877" cy="9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F959F4-FEE4-4435-9258-017882307D35}"/>
              </a:ext>
            </a:extLst>
          </p:cNvPr>
          <p:cNvSpPr txBox="1"/>
          <p:nvPr/>
        </p:nvSpPr>
        <p:spPr>
          <a:xfrm>
            <a:off x="255570" y="2331712"/>
            <a:ext cx="11640365" cy="348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základě hlášení ze systému dálkové monitorace </a:t>
            </a:r>
            <a:r>
              <a:rPr lang="cs-CZ" sz="24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implantabilních</a:t>
            </a:r>
            <a:r>
              <a:rPr lang="cs-CZ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kardioverterů</a:t>
            </a:r>
            <a:r>
              <a:rPr lang="cs-CZ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-defibrilátorů lze díky komunikační platformě vyslat k nemocnému posádku Zdravotnické záchranné služby, obratem získat aktuální záznam EKG a rychle stanovit optimální postup péče, včetně časné přípravy dedikovaného </a:t>
            </a:r>
            <a:r>
              <a:rPr lang="cs-CZ" sz="2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zdravotnického zařízení</a:t>
            </a:r>
            <a:endParaRPr lang="cs-CZ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propojení telemedi</a:t>
            </a:r>
            <a:r>
              <a:rPr lang="cs-CZ" sz="2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cínských systémů je efektivní, urychluje poskytnutí optimální zdravotní péče, ve zdravotnickém zařízení podporuje informovanost, připravenost a koordinaci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95B086-930A-4F7A-99E1-5043825BA52B}"/>
              </a:ext>
            </a:extLst>
          </p:cNvPr>
          <p:cNvSpPr txBox="1"/>
          <p:nvPr/>
        </p:nvSpPr>
        <p:spPr>
          <a:xfrm>
            <a:off x="317715" y="482665"/>
            <a:ext cx="116403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1377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645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NimbusDINPro-Regular</vt:lpstr>
      <vt:lpstr>Wingdings</vt:lpstr>
      <vt:lpstr>Motiv Office</vt:lpstr>
      <vt:lpstr> Telemedicínské systémy v akutní kardiologické péči a jejich propojení v medicínské praxi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Telemedicínské systémy v akutní kardiologické péči a jejich propojení v medicínské praxi</dc:title>
  <dc:creator>Lucie</dc:creator>
  <cp:lastModifiedBy>Lucie</cp:lastModifiedBy>
  <cp:revision>166</cp:revision>
  <cp:lastPrinted>2021-11-05T14:17:59Z</cp:lastPrinted>
  <dcterms:created xsi:type="dcterms:W3CDTF">2021-10-28T11:19:49Z</dcterms:created>
  <dcterms:modified xsi:type="dcterms:W3CDTF">2021-11-06T21:14:25Z</dcterms:modified>
</cp:coreProperties>
</file>