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430" r:id="rId3"/>
    <p:sldId id="326" r:id="rId4"/>
    <p:sldId id="453" r:id="rId5"/>
    <p:sldId id="474" r:id="rId6"/>
    <p:sldId id="471" r:id="rId7"/>
    <p:sldId id="473" r:id="rId8"/>
    <p:sldId id="476" r:id="rId9"/>
    <p:sldId id="470" r:id="rId10"/>
    <p:sldId id="475" r:id="rId11"/>
    <p:sldId id="477" r:id="rId12"/>
    <p:sldId id="478" r:id="rId13"/>
    <p:sldId id="479" r:id="rId14"/>
    <p:sldId id="480" r:id="rId15"/>
    <p:sldId id="481" r:id="rId16"/>
    <p:sldId id="482" r:id="rId17"/>
    <p:sldId id="348" r:id="rId18"/>
    <p:sldId id="483" r:id="rId19"/>
    <p:sldId id="324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Toman" initials="OT" lastIdx="1" clrIdx="0">
    <p:extLst>
      <p:ext uri="{19B8F6BF-5375-455C-9EA6-DF929625EA0E}">
        <p15:presenceInfo xmlns:p15="http://schemas.microsoft.com/office/powerpoint/2012/main" userId="6f57733c63a8d8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2E0D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A329D-1F5A-45E0-9705-FF47D6C16CFA}" v="4" dt="2021-11-07T11:43:19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8" autoAdjust="0"/>
    <p:restoredTop sz="94660"/>
  </p:normalViewPr>
  <p:slideViewPr>
    <p:cSldViewPr>
      <p:cViewPr varScale="1">
        <p:scale>
          <a:sx n="63" d="100"/>
          <a:sy n="63" d="100"/>
        </p:scale>
        <p:origin x="10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cs-CZ" altLang="cs-CZ" noProof="0">
                <a:sym typeface="Avenir Roman" charset="0"/>
              </a:rPr>
              <a:t>Second level</a:t>
            </a:r>
          </a:p>
          <a:p>
            <a:pPr lvl="2"/>
            <a:r>
              <a:rPr lang="cs-CZ" altLang="cs-CZ" noProof="0">
                <a:sym typeface="Avenir Roman" charset="0"/>
              </a:rPr>
              <a:t>Third level</a:t>
            </a:r>
          </a:p>
          <a:p>
            <a:pPr lvl="3"/>
            <a:r>
              <a:rPr lang="cs-CZ" altLang="cs-CZ" noProof="0">
                <a:sym typeface="Avenir Roman" charset="0"/>
              </a:rPr>
              <a:t>Fourth level</a:t>
            </a:r>
          </a:p>
          <a:p>
            <a:pPr lvl="4"/>
            <a:r>
              <a:rPr lang="cs-CZ" altLang="cs-CZ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167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298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1115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437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73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097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701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807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27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25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988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39116-F1EA-4E61-8BAE-14071B7F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F4C69D0F-F6AE-49F5-BEB4-DD088FDBAD97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5EFE2EDF-642B-4A0B-8C08-5A93BC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19FE8065-A1A6-4822-BCF3-D483C7F2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615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111F2-3804-42BA-9D60-FC62F7DCDE4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359F8A-5AB0-4D80-83CC-1D3DC8B83E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5862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393EC4-1C54-4428-A52A-E97218B8F05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2338" y="1981200"/>
            <a:ext cx="3815862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3B49C3-83B2-4BF3-9E99-67B53BDD809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5862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7339C9-B876-4836-910A-75BA9F1C1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2338" y="4114800"/>
            <a:ext cx="3815862" cy="1981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AB33755-5766-4D85-A43F-B7BF5CAD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E7CECE-F716-4C88-BB91-C9F36A3E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DEA2BFC-56F9-4C33-A1E3-3125FE78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6CB5D8-4BDB-4967-B58E-F2FF653E8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>
              <a:sym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rezentace_ppt_v3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marL="782638" indent="-325438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+mn-lt"/>
          <a:cs typeface="+mn-cs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cs typeface="+mn-cs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+mn-lt"/>
          <a:cs typeface="+mn-cs"/>
          <a:sym typeface="Arial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+mn-lt"/>
          <a:cs typeface="+mn-cs"/>
          <a:sym typeface="Arial" charset="0"/>
        </a:defRPr>
      </a:lvl5pPr>
      <a:lvl6pPr marL="2692400" indent="-406400" algn="l" rtl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+mn-lt"/>
          <a:cs typeface="+mn-cs"/>
          <a:sym typeface="Arial" pitchFamily="34" charset="0"/>
        </a:defRPr>
      </a:lvl6pPr>
      <a:lvl7pPr marL="3149600" indent="-406400" algn="l" rtl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+mn-lt"/>
          <a:cs typeface="+mn-cs"/>
          <a:sym typeface="Arial" pitchFamily="34" charset="0"/>
        </a:defRPr>
      </a:lvl7pPr>
      <a:lvl8pPr marL="3606800" indent="-406400" algn="l" rtl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+mn-lt"/>
          <a:cs typeface="+mn-cs"/>
          <a:sym typeface="Arial" pitchFamily="34" charset="0"/>
        </a:defRPr>
      </a:lvl8pPr>
      <a:lvl9pPr marL="4064000" indent="-406400" algn="l" rtl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4097" y="908720"/>
            <a:ext cx="8748463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Antiarytmická léčba FS</a:t>
            </a:r>
            <a:br>
              <a:rPr lang="cs-CZ" altLang="cs-CZ" b="1" dirty="0">
                <a:solidFill>
                  <a:srgbClr val="002060"/>
                </a:solidFill>
              </a:rPr>
            </a:br>
            <a:r>
              <a:rPr lang="cs-CZ" altLang="cs-CZ" b="1" dirty="0" err="1">
                <a:solidFill>
                  <a:srgbClr val="002060"/>
                </a:solidFill>
              </a:rPr>
              <a:t>Upstream</a:t>
            </a:r>
            <a:r>
              <a:rPr lang="cs-CZ" altLang="cs-CZ" b="1" dirty="0">
                <a:solidFill>
                  <a:srgbClr val="002060"/>
                </a:solidFill>
              </a:rPr>
              <a:t> medikace</a:t>
            </a:r>
            <a:endParaRPr lang="cs-CZ" altLang="cs-CZ" sz="3200" b="1" dirty="0">
              <a:solidFill>
                <a:srgbClr val="002060"/>
              </a:solidFill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5881" y="2996952"/>
            <a:ext cx="8064896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Ondřej Toman</a:t>
            </a:r>
          </a:p>
          <a:p>
            <a:pPr marL="0" indent="0" algn="ctr">
              <a:buFontTx/>
              <a:buNone/>
            </a:pPr>
            <a:endParaRPr lang="cs-CZ" altLang="cs-CZ" sz="1100" dirty="0"/>
          </a:p>
          <a:p>
            <a:pPr marL="0" indent="0" algn="ctr">
              <a:buFontTx/>
              <a:buNone/>
            </a:pPr>
            <a:r>
              <a:rPr lang="cs-CZ" altLang="cs-CZ" sz="2800" b="1" dirty="0">
                <a:solidFill>
                  <a:srgbClr val="7030A0"/>
                </a:solidFill>
              </a:rPr>
              <a:t>Interní kardiologická klinika </a:t>
            </a:r>
          </a:p>
          <a:p>
            <a:pPr marL="0" indent="0" algn="ctr">
              <a:buFontTx/>
              <a:buNone/>
            </a:pPr>
            <a:r>
              <a:rPr lang="cs-CZ" altLang="cs-CZ" sz="2800" b="1" dirty="0">
                <a:solidFill>
                  <a:srgbClr val="7030A0"/>
                </a:solidFill>
              </a:rPr>
              <a:t>FN Brno a LF MU Brno</a:t>
            </a:r>
          </a:p>
        </p:txBody>
      </p:sp>
      <p:sp>
        <p:nvSpPr>
          <p:cNvPr id="14339" name="Text Box 4"/>
          <p:cNvSpPr txBox="1">
            <a:spLocks/>
          </p:cNvSpPr>
          <p:nvPr/>
        </p:nvSpPr>
        <p:spPr bwMode="auto">
          <a:xfrm>
            <a:off x="5364088" y="5661248"/>
            <a:ext cx="3501921" cy="83099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hangingPunct="0"/>
            <a:r>
              <a:rPr lang="cs-CZ" altLang="cs-CZ" sz="1600" dirty="0"/>
              <a:t>XVIII. České a Slovenské sympozium</a:t>
            </a:r>
          </a:p>
          <a:p>
            <a:pPr hangingPunct="0"/>
            <a:r>
              <a:rPr lang="cs-CZ" altLang="cs-CZ" sz="1600" dirty="0"/>
              <a:t>o arytmiích a </a:t>
            </a:r>
            <a:r>
              <a:rPr lang="cs-CZ" altLang="cs-CZ" sz="1600" dirty="0" err="1"/>
              <a:t>kardiostimulaci</a:t>
            </a:r>
            <a:r>
              <a:rPr lang="cs-CZ" altLang="cs-CZ" sz="1600" dirty="0"/>
              <a:t>,</a:t>
            </a:r>
          </a:p>
          <a:p>
            <a:pPr hangingPunct="0"/>
            <a:r>
              <a:rPr lang="cs-CZ" altLang="cs-CZ" sz="1600" dirty="0"/>
              <a:t>8. 11. 2021, Olomouc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> rytmu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44078-1730-4B66-80F1-6DF5E11F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24990"/>
            <a:ext cx="8229600" cy="4525963"/>
          </a:xfrm>
        </p:spPr>
        <p:txBody>
          <a:bodyPr/>
          <a:lstStyle/>
          <a:p>
            <a:r>
              <a:rPr lang="cs-CZ" altLang="cs-CZ" sz="2800" b="1" dirty="0" err="1">
                <a:solidFill>
                  <a:srgbClr val="002060"/>
                </a:solidFill>
              </a:rPr>
              <a:t>amiodarone</a:t>
            </a:r>
            <a:r>
              <a:rPr lang="cs-CZ" altLang="cs-CZ" sz="2800" b="1" dirty="0">
                <a:solidFill>
                  <a:schemeClr val="accent1"/>
                </a:solidFill>
              </a:rPr>
              <a:t>  </a:t>
            </a:r>
            <a:r>
              <a:rPr lang="cs-CZ" altLang="cs-CZ" sz="2800" b="1" dirty="0"/>
              <a:t>200 mg/den</a:t>
            </a:r>
          </a:p>
          <a:p>
            <a:pPr lvl="1"/>
            <a:r>
              <a:rPr lang="cs-CZ" altLang="cs-CZ" sz="2400" dirty="0"/>
              <a:t>CAVE </a:t>
            </a:r>
            <a:r>
              <a:rPr lang="cs-CZ" altLang="cs-CZ" sz="2400" dirty="0" err="1"/>
              <a:t>fotosenzitivita</a:t>
            </a:r>
            <a:r>
              <a:rPr lang="cs-CZ" altLang="cs-CZ" sz="2400" dirty="0"/>
              <a:t>, plicní toxicita, polyneuropatie, </a:t>
            </a:r>
            <a:r>
              <a:rPr lang="cs-CZ" altLang="cs-CZ" sz="2400" dirty="0" err="1"/>
              <a:t>tyreopatie</a:t>
            </a:r>
            <a:r>
              <a:rPr lang="cs-CZ" altLang="cs-CZ" sz="2400" dirty="0"/>
              <a:t>, dyspepsie, </a:t>
            </a:r>
            <a:r>
              <a:rPr lang="cs-CZ" altLang="cs-CZ" sz="2400" dirty="0" err="1"/>
              <a:t>hepatotoxicita</a:t>
            </a:r>
            <a:r>
              <a:rPr lang="cs-CZ" altLang="cs-CZ" sz="2400" dirty="0"/>
              <a:t>, rohovková depozita, prodloužení QT</a:t>
            </a:r>
          </a:p>
          <a:p>
            <a:r>
              <a:rPr lang="cs-CZ" altLang="cs-CZ" sz="2800" b="1" dirty="0" err="1">
                <a:solidFill>
                  <a:srgbClr val="002060"/>
                </a:solidFill>
              </a:rPr>
              <a:t>propafenon</a:t>
            </a:r>
            <a:r>
              <a:rPr lang="cs-CZ" altLang="cs-CZ" sz="2800" b="1" dirty="0">
                <a:solidFill>
                  <a:schemeClr val="accent1"/>
                </a:solidFill>
              </a:rPr>
              <a:t>  </a:t>
            </a:r>
            <a:r>
              <a:rPr lang="cs-CZ" altLang="cs-CZ" sz="2800" b="1" dirty="0"/>
              <a:t>450 – 900 mg/den</a:t>
            </a:r>
          </a:p>
          <a:p>
            <a:pPr lvl="1"/>
            <a:r>
              <a:rPr lang="cs-CZ" altLang="cs-CZ" sz="2400" dirty="0"/>
              <a:t>CAVE jaterní a renální selhání, ICHS, </a:t>
            </a:r>
            <a:r>
              <a:rPr lang="cs-CZ" altLang="cs-CZ" sz="2400" dirty="0" err="1"/>
              <a:t>asthma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HFrEF</a:t>
            </a:r>
            <a:r>
              <a:rPr lang="cs-CZ" altLang="cs-CZ" sz="2400" dirty="0"/>
              <a:t>, rozšíření QRS, konverze na </a:t>
            </a:r>
            <a:r>
              <a:rPr lang="cs-CZ" altLang="cs-CZ" sz="2400" dirty="0" err="1"/>
              <a:t>flutter</a:t>
            </a:r>
            <a:r>
              <a:rPr lang="cs-CZ" altLang="cs-CZ" sz="2400" dirty="0"/>
              <a:t> síní s rychlou odpovědí komor</a:t>
            </a:r>
          </a:p>
          <a:p>
            <a:r>
              <a:rPr lang="cs-CZ" altLang="cs-CZ" sz="2800" b="1" dirty="0" err="1">
                <a:solidFill>
                  <a:srgbClr val="002060"/>
                </a:solidFill>
              </a:rPr>
              <a:t>sotalol</a:t>
            </a:r>
            <a:r>
              <a:rPr lang="cs-CZ" altLang="cs-CZ" sz="2800" b="1" dirty="0">
                <a:solidFill>
                  <a:schemeClr val="accent1"/>
                </a:solidFill>
              </a:rPr>
              <a:t>  </a:t>
            </a:r>
            <a:r>
              <a:rPr lang="cs-CZ" altLang="cs-CZ" sz="2800" b="1" dirty="0"/>
              <a:t>80 – 160 mg/den</a:t>
            </a:r>
          </a:p>
          <a:p>
            <a:pPr lvl="1"/>
            <a:r>
              <a:rPr lang="cs-CZ" altLang="cs-CZ" sz="2400" dirty="0"/>
              <a:t>CAVE </a:t>
            </a:r>
            <a:r>
              <a:rPr lang="cs-CZ" altLang="cs-CZ" sz="2400" dirty="0" err="1"/>
              <a:t>TdP</a:t>
            </a:r>
            <a:r>
              <a:rPr lang="cs-CZ" altLang="cs-CZ" sz="2400" dirty="0"/>
              <a:t> (prodloužení QT), </a:t>
            </a:r>
            <a:r>
              <a:rPr lang="cs-CZ" altLang="cs-CZ" sz="2400" dirty="0" err="1"/>
              <a:t>HFrEF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hyLK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asthma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hypokalémie</a:t>
            </a:r>
            <a:r>
              <a:rPr lang="cs-CZ" altLang="cs-CZ" sz="2400" dirty="0"/>
              <a:t>, renální selhání</a:t>
            </a:r>
          </a:p>
          <a:p>
            <a:pPr marL="457200" lvl="1" indent="0">
              <a:buNone/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83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> rytmu - </a:t>
            </a:r>
            <a:r>
              <a:rPr lang="cs-CZ" altLang="cs-CZ" sz="4000" b="1" dirty="0" err="1">
                <a:solidFill>
                  <a:srgbClr val="002060"/>
                </a:solidFill>
              </a:rPr>
              <a:t>kardioverze</a:t>
            </a:r>
            <a:endParaRPr lang="cs-CZ" alt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44078-1730-4B66-80F1-6DF5E11F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525963"/>
          </a:xfrm>
        </p:spPr>
        <p:txBody>
          <a:bodyPr/>
          <a:lstStyle/>
          <a:p>
            <a:r>
              <a:rPr lang="cs-CZ" altLang="cs-CZ" sz="2800" b="1" dirty="0" err="1">
                <a:solidFill>
                  <a:srgbClr val="002060"/>
                </a:solidFill>
              </a:rPr>
              <a:t>amiodarone</a:t>
            </a:r>
            <a:r>
              <a:rPr lang="cs-CZ" altLang="cs-CZ" sz="2800" b="1" dirty="0">
                <a:solidFill>
                  <a:schemeClr val="accent1"/>
                </a:solidFill>
              </a:rPr>
              <a:t>  </a:t>
            </a:r>
            <a:r>
              <a:rPr lang="cs-CZ" altLang="cs-CZ" sz="2400" b="1" dirty="0"/>
              <a:t>5 – 7 mg/kg IV na 1-2 hod</a:t>
            </a:r>
            <a:endParaRPr lang="cs-CZ" altLang="cs-CZ" sz="2800" b="1" dirty="0"/>
          </a:p>
          <a:p>
            <a:pPr lvl="1"/>
            <a:r>
              <a:rPr lang="cs-CZ" altLang="cs-CZ" sz="2000" dirty="0"/>
              <a:t>+ ev. 50 mg/hod (max 1,2 g/24 hod)</a:t>
            </a:r>
          </a:p>
          <a:p>
            <a:pPr lvl="1"/>
            <a:r>
              <a:rPr lang="cs-CZ" altLang="cs-CZ" sz="2000" dirty="0"/>
              <a:t>účinnost 44%, 8 – 12 hod</a:t>
            </a:r>
          </a:p>
          <a:p>
            <a:pPr lvl="1"/>
            <a:r>
              <a:rPr lang="cs-CZ" altLang="cs-CZ" sz="2000" dirty="0"/>
              <a:t>CAVE flebitis, hypotenze, bradykardie, prodloužení QT</a:t>
            </a:r>
          </a:p>
          <a:p>
            <a:r>
              <a:rPr lang="cs-CZ" altLang="cs-CZ" sz="2800" b="1" dirty="0" err="1">
                <a:solidFill>
                  <a:srgbClr val="002060"/>
                </a:solidFill>
              </a:rPr>
              <a:t>propafenon</a:t>
            </a:r>
            <a:r>
              <a:rPr lang="cs-CZ" altLang="cs-CZ" sz="2800" b="1" dirty="0">
                <a:solidFill>
                  <a:schemeClr val="accent1"/>
                </a:solidFill>
              </a:rPr>
              <a:t>  </a:t>
            </a:r>
            <a:r>
              <a:rPr lang="cs-CZ" altLang="cs-CZ" sz="2400" b="1" dirty="0">
                <a:solidFill>
                  <a:schemeClr val="tx1"/>
                </a:solidFill>
              </a:rPr>
              <a:t>1,5 – 2 mg/kg IV na 10 min (450-600 mg PO)</a:t>
            </a:r>
            <a:endParaRPr lang="cs-CZ" altLang="cs-CZ" sz="2800" b="1" dirty="0"/>
          </a:p>
          <a:p>
            <a:pPr lvl="1"/>
            <a:r>
              <a:rPr lang="cs-CZ" altLang="cs-CZ" sz="2000" dirty="0"/>
              <a:t>účinnost IV 43 – 89% (6 hod), PO 69 - 78% (8 hod)</a:t>
            </a:r>
          </a:p>
          <a:p>
            <a:pPr lvl="1"/>
            <a:r>
              <a:rPr lang="cs-CZ" altLang="cs-CZ" sz="2000" dirty="0"/>
              <a:t>CAVE ICHS, </a:t>
            </a:r>
            <a:r>
              <a:rPr lang="cs-CZ" altLang="cs-CZ" sz="2000" dirty="0" err="1"/>
              <a:t>HFrEF</a:t>
            </a:r>
            <a:r>
              <a:rPr lang="cs-CZ" altLang="cs-CZ" sz="2000" dirty="0"/>
              <a:t>, hypotenze</a:t>
            </a:r>
          </a:p>
          <a:p>
            <a:r>
              <a:rPr lang="cs-CZ" altLang="cs-CZ" sz="2800" b="1" dirty="0" err="1">
                <a:solidFill>
                  <a:srgbClr val="002060"/>
                </a:solidFill>
              </a:rPr>
              <a:t>vernakalant</a:t>
            </a:r>
            <a:r>
              <a:rPr lang="cs-CZ" altLang="cs-CZ" sz="2800" b="1" dirty="0">
                <a:solidFill>
                  <a:schemeClr val="accent1"/>
                </a:solidFill>
              </a:rPr>
              <a:t>  </a:t>
            </a:r>
            <a:r>
              <a:rPr lang="cs-CZ" altLang="cs-CZ" sz="2400" b="1" dirty="0"/>
              <a:t>3 mg/kg IV na 10 min </a:t>
            </a:r>
            <a:r>
              <a:rPr lang="cs-CZ" altLang="cs-CZ" sz="1800" b="1" dirty="0"/>
              <a:t>(+ ev. 2 mg/kg za 10 min)</a:t>
            </a:r>
            <a:endParaRPr lang="cs-CZ" altLang="cs-CZ" sz="2800" b="1" dirty="0"/>
          </a:p>
          <a:p>
            <a:pPr lvl="1"/>
            <a:r>
              <a:rPr lang="cs-CZ" altLang="cs-CZ" sz="2000" dirty="0"/>
              <a:t>účinnost 50% (do 10 min)</a:t>
            </a:r>
          </a:p>
          <a:p>
            <a:pPr lvl="1"/>
            <a:r>
              <a:rPr lang="cs-CZ" altLang="cs-CZ" sz="2000" dirty="0"/>
              <a:t>CAVE </a:t>
            </a:r>
            <a:r>
              <a:rPr lang="cs-CZ" altLang="cs-CZ" sz="2000" dirty="0" err="1"/>
              <a:t>TdP</a:t>
            </a:r>
            <a:r>
              <a:rPr lang="cs-CZ" altLang="cs-CZ" sz="2000" dirty="0"/>
              <a:t> (prodloužení QT), </a:t>
            </a:r>
            <a:r>
              <a:rPr lang="cs-CZ" altLang="cs-CZ" sz="2000" dirty="0" err="1"/>
              <a:t>HFrEF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hyLK</a:t>
            </a:r>
            <a:endParaRPr lang="cs-CZ" altLang="cs-CZ" sz="2000" dirty="0"/>
          </a:p>
          <a:p>
            <a:r>
              <a:rPr lang="cs-CZ" altLang="cs-CZ" sz="2000" b="1" dirty="0" err="1">
                <a:solidFill>
                  <a:srgbClr val="002060"/>
                </a:solidFill>
              </a:rPr>
              <a:t>flecainide</a:t>
            </a:r>
            <a:r>
              <a:rPr lang="cs-CZ" altLang="cs-CZ" sz="2000" b="1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 err="1">
                <a:solidFill>
                  <a:srgbClr val="002060"/>
                </a:solidFill>
              </a:rPr>
              <a:t>ibutilide</a:t>
            </a:r>
            <a:endParaRPr lang="cs-CZ" altLang="cs-CZ" sz="2400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94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Upstream</a:t>
            </a:r>
            <a:r>
              <a:rPr lang="cs-CZ" altLang="cs-CZ" sz="4000" b="1" dirty="0">
                <a:solidFill>
                  <a:srgbClr val="002060"/>
                </a:solidFill>
              </a:rPr>
              <a:t> léčba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699EC8-2CC0-4C76-9364-15ED284BE7B8}"/>
              </a:ext>
            </a:extLst>
          </p:cNvPr>
          <p:cNvSpPr txBox="1"/>
          <p:nvPr/>
        </p:nvSpPr>
        <p:spPr>
          <a:xfrm>
            <a:off x="971600" y="2348880"/>
            <a:ext cx="453650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/>
              <a:t>Léčba komorbidit</a:t>
            </a:r>
            <a:endParaRPr lang="cs-CZ" sz="3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D21F74F-926B-4070-8D2F-19975F723220}"/>
              </a:ext>
            </a:extLst>
          </p:cNvPr>
          <p:cNvSpPr txBox="1"/>
          <p:nvPr/>
        </p:nvSpPr>
        <p:spPr>
          <a:xfrm>
            <a:off x="2267744" y="4077072"/>
            <a:ext cx="511256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/>
              <a:t>Změna životního stylu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870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Upstream</a:t>
            </a:r>
            <a:r>
              <a:rPr lang="cs-CZ" altLang="cs-CZ" sz="4000" b="1" dirty="0">
                <a:solidFill>
                  <a:srgbClr val="002060"/>
                </a:solidFill>
              </a:rPr>
              <a:t> léčba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1065AAF-2C38-4397-9A8F-8CA6D1FE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Farmakoterapie</a:t>
            </a:r>
          </a:p>
          <a:p>
            <a:pPr lvl="1"/>
            <a:r>
              <a:rPr lang="cs-CZ" sz="2000" dirty="0"/>
              <a:t>ACEI/ARB</a:t>
            </a:r>
          </a:p>
          <a:p>
            <a:pPr lvl="1"/>
            <a:r>
              <a:rPr lang="cs-CZ" sz="2000" dirty="0"/>
              <a:t>MRA</a:t>
            </a:r>
          </a:p>
          <a:p>
            <a:pPr lvl="1"/>
            <a:r>
              <a:rPr lang="cs-CZ" sz="2000" dirty="0"/>
              <a:t>beta-blokátory</a:t>
            </a:r>
          </a:p>
          <a:p>
            <a:pPr lvl="1"/>
            <a:r>
              <a:rPr lang="cs-CZ" sz="2000" dirty="0" err="1"/>
              <a:t>statiny</a:t>
            </a:r>
            <a:endParaRPr lang="cs-CZ" sz="2000" dirty="0"/>
          </a:p>
          <a:p>
            <a:r>
              <a:rPr lang="cs-CZ" sz="2800" b="1" dirty="0">
                <a:solidFill>
                  <a:srgbClr val="002060"/>
                </a:solidFill>
              </a:rPr>
              <a:t>Komorbidity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Hypertenze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DM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ICHS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Srdeční selhání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Spánková apnoe</a:t>
            </a:r>
          </a:p>
          <a:p>
            <a:pPr lvl="1"/>
            <a:r>
              <a:rPr lang="cs-CZ" sz="2000" dirty="0" err="1">
                <a:solidFill>
                  <a:schemeClr val="tx1"/>
                </a:solidFill>
              </a:rPr>
              <a:t>Dyslipidémie</a:t>
            </a:r>
            <a:endParaRPr lang="cs-CZ" sz="2000" dirty="0">
              <a:solidFill>
                <a:schemeClr val="tx1"/>
              </a:solidFill>
            </a:endParaRPr>
          </a:p>
          <a:p>
            <a:pPr lvl="1"/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Upstream</a:t>
            </a:r>
            <a:r>
              <a:rPr lang="cs-CZ" altLang="cs-CZ" sz="4000" b="1" dirty="0">
                <a:solidFill>
                  <a:srgbClr val="002060"/>
                </a:solidFill>
              </a:rPr>
              <a:t> léčba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1065AAF-2C38-4397-9A8F-8CA6D1FE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03" y="1184448"/>
            <a:ext cx="8229600" cy="36004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Změna životního stylu</a:t>
            </a:r>
          </a:p>
          <a:p>
            <a:pPr lvl="1"/>
            <a:endParaRPr lang="cs-CZ" sz="2000" b="1" dirty="0">
              <a:solidFill>
                <a:srgbClr val="002060"/>
              </a:solidFill>
            </a:endParaRPr>
          </a:p>
          <a:p>
            <a:pPr lvl="1"/>
            <a:r>
              <a:rPr lang="cs-CZ" sz="2800" b="1" dirty="0">
                <a:solidFill>
                  <a:srgbClr val="002060"/>
                </a:solidFill>
              </a:rPr>
              <a:t>Fyzická aktivita</a:t>
            </a:r>
          </a:p>
          <a:p>
            <a:pPr lvl="1"/>
            <a:r>
              <a:rPr lang="cs-CZ" sz="2800" b="1" dirty="0">
                <a:solidFill>
                  <a:srgbClr val="002060"/>
                </a:solidFill>
              </a:rPr>
              <a:t>Redukce hmotnosti</a:t>
            </a:r>
          </a:p>
          <a:p>
            <a:pPr lvl="1"/>
            <a:r>
              <a:rPr lang="cs-CZ" sz="2800" b="1" dirty="0">
                <a:solidFill>
                  <a:srgbClr val="002060"/>
                </a:solidFill>
              </a:rPr>
              <a:t>Abstinence</a:t>
            </a:r>
          </a:p>
          <a:p>
            <a:pPr lvl="1"/>
            <a:r>
              <a:rPr lang="cs-CZ" sz="2800" b="1" dirty="0">
                <a:solidFill>
                  <a:srgbClr val="002060"/>
                </a:solidFill>
              </a:rPr>
              <a:t>Nekuřáctví</a:t>
            </a:r>
          </a:p>
          <a:p>
            <a:pPr lvl="1"/>
            <a:r>
              <a:rPr lang="cs-CZ" sz="2800" b="1" dirty="0">
                <a:solidFill>
                  <a:srgbClr val="002060"/>
                </a:solidFill>
              </a:rPr>
              <a:t>NO stress</a:t>
            </a:r>
          </a:p>
          <a:p>
            <a:pPr marL="457200" lvl="1" indent="0">
              <a:buNone/>
            </a:pP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62FD3C54-0BED-46EC-9DF4-C9E5018C2B12}"/>
              </a:ext>
            </a:extLst>
          </p:cNvPr>
          <p:cNvSpPr/>
          <p:nvPr/>
        </p:nvSpPr>
        <p:spPr bwMode="auto">
          <a:xfrm>
            <a:off x="1259632" y="5188920"/>
            <a:ext cx="978408" cy="484632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796ECDA-B525-4FDC-8933-B003842CB1E9}"/>
              </a:ext>
            </a:extLst>
          </p:cNvPr>
          <p:cNvSpPr txBox="1"/>
          <p:nvPr/>
        </p:nvSpPr>
        <p:spPr>
          <a:xfrm>
            <a:off x="1007574" y="4815683"/>
            <a:ext cx="6864386" cy="12311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	   hýbej se, zhubni, „nechlastej“,   </a:t>
            </a:r>
          </a:p>
          <a:p>
            <a:pPr marL="457200" lvl="1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             nekuř, buď v pohodě</a:t>
            </a:r>
          </a:p>
          <a:p>
            <a:endParaRPr lang="cs-CZ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31342E76-35D7-43D1-8F2A-E083E6FC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18" y="1700808"/>
            <a:ext cx="324008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FBFB291-8B64-4DD9-BE50-1BD24A6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21" y="1714765"/>
            <a:ext cx="3533595" cy="28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Upstream</a:t>
            </a:r>
            <a:r>
              <a:rPr lang="cs-CZ" altLang="cs-CZ" sz="4000" b="1" dirty="0">
                <a:solidFill>
                  <a:srgbClr val="002060"/>
                </a:solidFill>
              </a:rPr>
              <a:t> léčba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1065AAF-2C38-4397-9A8F-8CA6D1FE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002060"/>
                </a:solidFill>
              </a:rPr>
              <a:t>Aktivní a týmový přístup</a:t>
            </a:r>
          </a:p>
          <a:p>
            <a:pPr lvl="1"/>
            <a:r>
              <a:rPr lang="cs-CZ" sz="2800" dirty="0">
                <a:solidFill>
                  <a:srgbClr val="002060"/>
                </a:solidFill>
              </a:rPr>
              <a:t>Telemedicína</a:t>
            </a:r>
          </a:p>
          <a:p>
            <a:pPr lvl="2"/>
            <a:r>
              <a:rPr lang="cs-CZ" sz="2400" dirty="0">
                <a:solidFill>
                  <a:srgbClr val="002060"/>
                </a:solidFill>
              </a:rPr>
              <a:t>krokoměr – sledování základní fyzické aktivity</a:t>
            </a:r>
          </a:p>
          <a:p>
            <a:pPr lvl="2"/>
            <a:r>
              <a:rPr lang="cs-CZ" sz="2400" dirty="0">
                <a:solidFill>
                  <a:srgbClr val="002060"/>
                </a:solidFill>
              </a:rPr>
              <a:t>monitorace TK, TF, satO2, spánkové aktivity</a:t>
            </a:r>
          </a:p>
          <a:p>
            <a:pPr lvl="2"/>
            <a:r>
              <a:rPr lang="cs-CZ" sz="2400" dirty="0">
                <a:solidFill>
                  <a:srgbClr val="002060"/>
                </a:solidFill>
              </a:rPr>
              <a:t>monitorace EKG</a:t>
            </a:r>
          </a:p>
          <a:p>
            <a:pPr lvl="2"/>
            <a:r>
              <a:rPr lang="cs-CZ" sz="2400" dirty="0">
                <a:solidFill>
                  <a:srgbClr val="002060"/>
                </a:solidFill>
              </a:rPr>
              <a:t>monitorace jídelníčku</a:t>
            </a:r>
          </a:p>
          <a:p>
            <a:pPr lvl="1"/>
            <a:r>
              <a:rPr lang="cs-CZ" sz="2800" dirty="0">
                <a:solidFill>
                  <a:srgbClr val="002060"/>
                </a:solidFill>
              </a:rPr>
              <a:t>Nutriční poradenství, fyzioterapeut, poradny pro odvykání kouření, psycholog</a:t>
            </a:r>
          </a:p>
          <a:p>
            <a:pPr lvl="1"/>
            <a:r>
              <a:rPr lang="cs-CZ" sz="2800" dirty="0">
                <a:solidFill>
                  <a:srgbClr val="002060"/>
                </a:solidFill>
              </a:rPr>
              <a:t>Návaznost na specializace</a:t>
            </a:r>
          </a:p>
          <a:p>
            <a:pPr marL="17462" indent="0">
              <a:buNone/>
            </a:pPr>
            <a:r>
              <a:rPr lang="cs-CZ" sz="2800" b="1" dirty="0">
                <a:solidFill>
                  <a:srgbClr val="002060"/>
                </a:solidFill>
              </a:rPr>
              <a:t>Motivace pacienta!</a:t>
            </a:r>
          </a:p>
          <a:p>
            <a:pPr lvl="2"/>
            <a:endParaRPr lang="cs-CZ" sz="2800" b="1" dirty="0">
              <a:solidFill>
                <a:srgbClr val="002060"/>
              </a:solidFill>
            </a:endParaRPr>
          </a:p>
          <a:p>
            <a:pPr lvl="2"/>
            <a:endParaRPr lang="cs-CZ" sz="2800" b="1" dirty="0">
              <a:solidFill>
                <a:srgbClr val="002060"/>
              </a:solidFill>
            </a:endParaRPr>
          </a:p>
          <a:p>
            <a:pPr lvl="2"/>
            <a:endParaRPr lang="cs-CZ" sz="2800" b="1" dirty="0">
              <a:solidFill>
                <a:srgbClr val="002060"/>
              </a:solidFill>
            </a:endParaRPr>
          </a:p>
          <a:p>
            <a:pPr lvl="1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Zobrazit související podrobnosti o obrázku">
            <a:extLst>
              <a:ext uri="{FF2B5EF4-FFF2-40B4-BE49-F238E27FC236}">
                <a16:creationId xmlns:a16="http://schemas.microsoft.com/office/drawing/2014/main" id="{67950479-CDAF-45B0-9664-CBC14222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16" y="4869160"/>
            <a:ext cx="20859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8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Upstream</a:t>
            </a:r>
            <a:r>
              <a:rPr lang="cs-CZ" altLang="cs-CZ" sz="4000" b="1" dirty="0">
                <a:solidFill>
                  <a:srgbClr val="002060"/>
                </a:solidFill>
              </a:rPr>
              <a:t> léčba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E247D6-F544-4563-AD43-05F73A4AA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8182"/>
            <a:ext cx="1786184" cy="38654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26E921-56A0-404D-BBA6-8CD2E32A8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3"/>
            <a:ext cx="1786184" cy="38654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0062ED-8D30-48E7-A5C4-63A4641C70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3065"/>
            <a:ext cx="1786184" cy="38654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DC0452-C4F3-4535-A3A1-9921EA6F9B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8897"/>
            <a:ext cx="1786184" cy="3865485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0A524562-139A-43D0-9D8A-59CBC11BF5FD}"/>
              </a:ext>
            </a:extLst>
          </p:cNvPr>
          <p:cNvSpPr txBox="1">
            <a:spLocks/>
          </p:cNvSpPr>
          <p:nvPr/>
        </p:nvSpPr>
        <p:spPr bwMode="auto">
          <a:xfrm>
            <a:off x="6156176" y="6281776"/>
            <a:ext cx="2782044" cy="338554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hangingPunct="0"/>
            <a:r>
              <a:rPr lang="cs-CZ" altLang="cs-CZ" sz="1600" dirty="0" err="1"/>
              <a:t>Courtesy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Veronika Bulková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673381FD-241C-4D05-BEC0-101F7F8AEB32}"/>
              </a:ext>
            </a:extLst>
          </p:cNvPr>
          <p:cNvSpPr txBox="1">
            <a:spLocks/>
          </p:cNvSpPr>
          <p:nvPr/>
        </p:nvSpPr>
        <p:spPr bwMode="auto">
          <a:xfrm>
            <a:off x="395536" y="5157192"/>
            <a:ext cx="6192688" cy="83099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hangingPunct="0"/>
            <a:r>
              <a:rPr lang="cs-CZ" altLang="cs-CZ" sz="1600" dirty="0"/>
              <a:t>- mobilní aplikace</a:t>
            </a:r>
          </a:p>
          <a:p>
            <a:pPr hangingPunct="0"/>
            <a:r>
              <a:rPr lang="cs-CZ" altLang="cs-CZ" sz="1600" dirty="0"/>
              <a:t>- automatické upozorňování pacienta pomocí robotického asistenta</a:t>
            </a:r>
          </a:p>
          <a:p>
            <a:pPr hangingPunct="0"/>
            <a:r>
              <a:rPr lang="cs-CZ" altLang="cs-CZ" sz="1600" dirty="0"/>
              <a:t>- automatická predikce zhoršení srdečního selhání </a:t>
            </a:r>
          </a:p>
        </p:txBody>
      </p:sp>
    </p:spTree>
    <p:extLst>
      <p:ext uri="{BB962C8B-B14F-4D97-AF65-F5344CB8AC3E}">
        <p14:creationId xmlns:p14="http://schemas.microsoft.com/office/powerpoint/2010/main" val="428308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364595"/>
            <a:ext cx="77724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KA FS 2010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8" y="1412776"/>
            <a:ext cx="8487544" cy="41044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136710" y="5805264"/>
            <a:ext cx="1947969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ESC </a:t>
            </a:r>
            <a:r>
              <a:rPr lang="cs-CZ" sz="1400" dirty="0" err="1"/>
              <a:t>Guidelines</a:t>
            </a:r>
            <a:r>
              <a:rPr lang="cs-CZ" sz="1400" dirty="0"/>
              <a:t> 2010 </a:t>
            </a:r>
          </a:p>
        </p:txBody>
      </p:sp>
    </p:spTree>
    <p:extLst>
      <p:ext uri="{BB962C8B-B14F-4D97-AF65-F5344CB8AC3E}">
        <p14:creationId xmlns:p14="http://schemas.microsoft.com/office/powerpoint/2010/main" val="4019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4D634-0C9A-4C82-A5DD-78FE424B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altLang="cs-CZ" sz="4400" b="1" dirty="0">
                <a:solidFill>
                  <a:srgbClr val="002060"/>
                </a:solidFill>
              </a:rPr>
              <a:t>KA FS 2021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9" name="Picture 2" descr="Indications for catheter ablation of symptomatic AF. The arrows from AAD to ablation indicate failed drug therapy. AAD = antiarrhythmic drug; AF = atrial fibrillation; EF = ejection fraction; LA = left atrial. aSignificantly enlarged LA volume, advanced age, long AF duration, renal dysfunction, and other cardiovascular risk factors. bIn rare individual circumstances, catheter ablation may be carefully considered as first-line therapy. cRecommended to reverse LV dysfunction when tachycardiomyopathy is highly probable. dTo improve survival and reduce hospitalization.">
            <a:extLst>
              <a:ext uri="{FF2B5EF4-FFF2-40B4-BE49-F238E27FC236}">
                <a16:creationId xmlns:a16="http://schemas.microsoft.com/office/drawing/2014/main" id="{C19EAC1C-7990-4369-8D3D-DB0D9E61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38844" cy="434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108F7E2-AC9F-472C-B887-44CFB8675E93}"/>
              </a:ext>
            </a:extLst>
          </p:cNvPr>
          <p:cNvSpPr txBox="1"/>
          <p:nvPr/>
        </p:nvSpPr>
        <p:spPr>
          <a:xfrm>
            <a:off x="6588224" y="5765093"/>
            <a:ext cx="1947969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ESC </a:t>
            </a:r>
            <a:r>
              <a:rPr lang="cs-CZ" sz="1400" dirty="0" err="1"/>
              <a:t>Guidelines</a:t>
            </a:r>
            <a:r>
              <a:rPr lang="cs-CZ" sz="1400" dirty="0"/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81640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215516" y="692696"/>
            <a:ext cx="46445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850" y="334107"/>
            <a:ext cx="3672086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MUDr. Ondřej Toman, Ph.D., MHA</a:t>
            </a:r>
            <a:br>
              <a:rPr kumimoji="0" lang="cs-CZ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IKK FN Brno</a:t>
            </a:r>
            <a:br>
              <a:rPr kumimoji="0" lang="cs-CZ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toman.ondrej@fnbrno.cz</a:t>
            </a:r>
            <a:endParaRPr kumimoji="0" lang="cs-CZ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9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386179" y="2110076"/>
          <a:ext cx="8316157" cy="34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85725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4D634-0C9A-4C82-A5DD-78FE424B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755"/>
            <a:ext cx="8229600" cy="1143000"/>
          </a:xfrm>
        </p:spPr>
        <p:txBody>
          <a:bodyPr/>
          <a:lstStyle/>
          <a:p>
            <a:r>
              <a:rPr lang="cs-CZ" altLang="cs-CZ" sz="4400" b="1" dirty="0">
                <a:solidFill>
                  <a:srgbClr val="002060"/>
                </a:solidFill>
              </a:rPr>
              <a:t>ESC </a:t>
            </a:r>
            <a:r>
              <a:rPr lang="cs-CZ" altLang="cs-CZ" sz="4400" b="1" dirty="0" err="1">
                <a:solidFill>
                  <a:srgbClr val="002060"/>
                </a:solidFill>
              </a:rPr>
              <a:t>Guidelines</a:t>
            </a:r>
            <a:r>
              <a:rPr lang="cs-CZ" altLang="cs-CZ" sz="4400" b="1" dirty="0">
                <a:solidFill>
                  <a:srgbClr val="002060"/>
                </a:solidFill>
              </a:rPr>
              <a:t> 2020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3446D4-6314-4EB5-932B-96807D9E2231}"/>
              </a:ext>
            </a:extLst>
          </p:cNvPr>
          <p:cNvSpPr txBox="1"/>
          <p:nvPr/>
        </p:nvSpPr>
        <p:spPr>
          <a:xfrm>
            <a:off x="1043608" y="2685494"/>
            <a:ext cx="705678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4000" b="1" dirty="0" err="1"/>
              <a:t>B</a:t>
            </a:r>
            <a:r>
              <a:rPr lang="cs-CZ" sz="4000" dirty="0" err="1"/>
              <a:t>etter</a:t>
            </a:r>
            <a:r>
              <a:rPr lang="cs-CZ" sz="4000" dirty="0"/>
              <a:t> symptom management</a:t>
            </a:r>
            <a:endParaRPr lang="cs-CZ" sz="2800" i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FBE8F12-BD8E-4B26-8F6D-7B81466E0FE5}"/>
              </a:ext>
            </a:extLst>
          </p:cNvPr>
          <p:cNvSpPr txBox="1"/>
          <p:nvPr/>
        </p:nvSpPr>
        <p:spPr>
          <a:xfrm>
            <a:off x="1403648" y="4149080"/>
            <a:ext cx="6552728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C</a:t>
            </a:r>
            <a:r>
              <a:rPr lang="cs-CZ" sz="3600" dirty="0" err="1"/>
              <a:t>ardiovascular</a:t>
            </a:r>
            <a:r>
              <a:rPr lang="cs-CZ" sz="3600" dirty="0"/>
              <a:t> and </a:t>
            </a:r>
            <a:r>
              <a:rPr lang="cs-CZ" sz="3600" dirty="0" err="1"/>
              <a:t>Comorbidity</a:t>
            </a:r>
            <a:r>
              <a:rPr lang="cs-CZ" sz="3600" dirty="0"/>
              <a:t> </a:t>
            </a:r>
            <a:r>
              <a:rPr lang="cs-CZ" sz="3600" dirty="0" err="1"/>
              <a:t>optimization</a:t>
            </a:r>
            <a:endParaRPr lang="cs-CZ" sz="3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E3B0B0-76F1-463A-9292-34B37D877716}"/>
              </a:ext>
            </a:extLst>
          </p:cNvPr>
          <p:cNvSpPr txBox="1"/>
          <p:nvPr/>
        </p:nvSpPr>
        <p:spPr>
          <a:xfrm>
            <a:off x="1115616" y="1592712"/>
            <a:ext cx="4084003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err="1"/>
              <a:t>A</a:t>
            </a:r>
            <a:r>
              <a:rPr lang="cs-CZ" sz="2400" dirty="0" err="1"/>
              <a:t>nticoagulation</a:t>
            </a:r>
            <a:r>
              <a:rPr lang="cs-CZ" sz="2400" dirty="0"/>
              <a:t>/</a:t>
            </a:r>
            <a:r>
              <a:rPr lang="cs-CZ" sz="2400" dirty="0" err="1"/>
              <a:t>Avoid</a:t>
            </a:r>
            <a:r>
              <a:rPr lang="cs-CZ" sz="2400" dirty="0"/>
              <a:t> </a:t>
            </a:r>
            <a:r>
              <a:rPr lang="cs-CZ" sz="2400" dirty="0" err="1"/>
              <a:t>stroke</a:t>
            </a:r>
            <a:endParaRPr lang="cs-CZ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716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 frekvence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B0907C5-4B6C-4F99-B185-3F6069A89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383821"/>
            <a:ext cx="7776864" cy="45720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 b="1" dirty="0">
                <a:solidFill>
                  <a:srgbClr val="002060"/>
                </a:solidFill>
              </a:rPr>
              <a:t>Kontrola frekvence:</a:t>
            </a: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součást léčby u všech pacientů s FS</a:t>
            </a: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1. volba u pacientů </a:t>
            </a:r>
            <a:r>
              <a:rPr lang="cs-CZ" altLang="cs-CZ" sz="2000" dirty="0" err="1">
                <a:solidFill>
                  <a:schemeClr val="tx1"/>
                </a:solidFill>
              </a:rPr>
              <a:t>asympto</a:t>
            </a:r>
            <a:r>
              <a:rPr lang="cs-CZ" altLang="cs-CZ" sz="2000" dirty="0">
                <a:solidFill>
                  <a:schemeClr val="tx1"/>
                </a:solidFill>
              </a:rPr>
              <a:t>/</a:t>
            </a:r>
            <a:r>
              <a:rPr lang="cs-CZ" altLang="cs-CZ" sz="2000" dirty="0" err="1">
                <a:solidFill>
                  <a:schemeClr val="tx1"/>
                </a:solidFill>
              </a:rPr>
              <a:t>oligosymptomatických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pts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léčba </a:t>
            </a:r>
            <a:r>
              <a:rPr lang="cs-CZ" altLang="cs-CZ" sz="2000" dirty="0" err="1">
                <a:solidFill>
                  <a:schemeClr val="tx1"/>
                </a:solidFill>
              </a:rPr>
              <a:t>pts</a:t>
            </a:r>
            <a:r>
              <a:rPr lang="cs-CZ" altLang="cs-CZ" sz="2000" dirty="0">
                <a:solidFill>
                  <a:schemeClr val="tx1"/>
                </a:solidFill>
              </a:rPr>
              <a:t> s permanentní FS</a:t>
            </a:r>
          </a:p>
          <a:p>
            <a:pPr>
              <a:buFontTx/>
              <a:buNone/>
            </a:pPr>
            <a:endParaRPr lang="cs-CZ" altLang="cs-CZ" sz="105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altLang="cs-CZ" sz="2800" b="1" dirty="0">
                <a:solidFill>
                  <a:srgbClr val="002060"/>
                </a:solidFill>
              </a:rPr>
              <a:t>Cíle léčby:</a:t>
            </a:r>
          </a:p>
          <a:p>
            <a:r>
              <a:rPr lang="cs-CZ" altLang="cs-CZ" sz="2400" b="1" u="sng" dirty="0">
                <a:solidFill>
                  <a:srgbClr val="002060"/>
                </a:solidFill>
              </a:rPr>
              <a:t>„ležérní“ kontrola frekvence  </a:t>
            </a:r>
          </a:p>
          <a:p>
            <a:pPr lvl="1"/>
            <a:r>
              <a:rPr lang="cs-CZ" altLang="cs-CZ" sz="2000" dirty="0"/>
              <a:t>v klidu ˂ 110/min</a:t>
            </a:r>
          </a:p>
          <a:p>
            <a:r>
              <a:rPr lang="cs-CZ" altLang="cs-CZ" sz="2400" b="1" u="sng" dirty="0">
                <a:solidFill>
                  <a:srgbClr val="002060"/>
                </a:solidFill>
              </a:rPr>
              <a:t>„přísná“ kontrola frekvence</a:t>
            </a:r>
          </a:p>
          <a:p>
            <a:pPr lvl="1"/>
            <a:r>
              <a:rPr lang="cs-CZ" altLang="cs-CZ" sz="2000" dirty="0"/>
              <a:t>v klidu ˂ 80/min, při střední zátěži ˂ 110/min</a:t>
            </a:r>
          </a:p>
          <a:p>
            <a:pPr lvl="1"/>
            <a:r>
              <a:rPr lang="cs-CZ" altLang="cs-CZ" sz="2000" dirty="0"/>
              <a:t>symptomy, </a:t>
            </a:r>
            <a:r>
              <a:rPr lang="cs-CZ" altLang="cs-CZ" sz="2000" dirty="0" err="1"/>
              <a:t>srd</a:t>
            </a:r>
            <a:r>
              <a:rPr lang="cs-CZ" altLang="cs-CZ" sz="2000" dirty="0"/>
              <a:t>. selhání, CRT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15280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716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> frekvence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B0907C5-4B6C-4F99-B185-3F6069A89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776864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3600" b="1" dirty="0"/>
              <a:t>beta-blokátory</a:t>
            </a:r>
          </a:p>
          <a:p>
            <a:pPr>
              <a:lnSpc>
                <a:spcPct val="150000"/>
              </a:lnSpc>
            </a:pPr>
            <a:r>
              <a:rPr lang="cs-CZ" altLang="cs-CZ" sz="3600" b="1" dirty="0"/>
              <a:t>Ca-blokátory: </a:t>
            </a:r>
            <a:r>
              <a:rPr lang="cs-CZ" altLang="cs-CZ" sz="2400" b="1" dirty="0" err="1"/>
              <a:t>verapamil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diltiazem</a:t>
            </a:r>
            <a:endParaRPr lang="cs-CZ" altLang="cs-CZ" sz="3600" b="1" dirty="0"/>
          </a:p>
          <a:p>
            <a:pPr>
              <a:lnSpc>
                <a:spcPct val="150000"/>
              </a:lnSpc>
            </a:pPr>
            <a:r>
              <a:rPr lang="cs-CZ" altLang="cs-CZ" sz="3600" b="1" dirty="0" err="1"/>
              <a:t>digitalis</a:t>
            </a:r>
            <a:endParaRPr lang="cs-CZ" altLang="cs-CZ" sz="3600" b="1" dirty="0"/>
          </a:p>
          <a:p>
            <a:pPr>
              <a:lnSpc>
                <a:spcPct val="150000"/>
              </a:lnSpc>
            </a:pPr>
            <a:r>
              <a:rPr lang="cs-CZ" altLang="cs-CZ" sz="2800" b="1" dirty="0" err="1"/>
              <a:t>amiodarone</a:t>
            </a: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4031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716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 frekvence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B0907C5-4B6C-4F99-B185-3F6069A89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380" y="1556792"/>
            <a:ext cx="8075240" cy="2808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3600" b="1" dirty="0"/>
              <a:t>beta-blokátory</a:t>
            </a:r>
          </a:p>
          <a:p>
            <a:pPr lvl="1">
              <a:lnSpc>
                <a:spcPct val="150000"/>
              </a:lnSpc>
            </a:pPr>
            <a:r>
              <a:rPr lang="cs-CZ" altLang="cs-CZ" sz="3600" dirty="0" err="1"/>
              <a:t>esmolol</a:t>
            </a:r>
            <a:r>
              <a:rPr lang="cs-CZ" altLang="cs-CZ" sz="3600" dirty="0"/>
              <a:t> </a:t>
            </a:r>
            <a:r>
              <a:rPr lang="cs-CZ" altLang="cs-CZ" sz="1800" dirty="0"/>
              <a:t>(500 </a:t>
            </a:r>
            <a:r>
              <a:rPr lang="cs-CZ" altLang="cs-CZ" sz="1800" dirty="0" err="1"/>
              <a:t>ug</a:t>
            </a:r>
            <a:r>
              <a:rPr lang="cs-CZ" altLang="cs-CZ" sz="1800" dirty="0"/>
              <a:t>/kg IV bolus 1 min, kont. 50-300 </a:t>
            </a:r>
            <a:r>
              <a:rPr lang="cs-CZ" altLang="cs-CZ" sz="1800" dirty="0" err="1"/>
              <a:t>ug</a:t>
            </a:r>
            <a:r>
              <a:rPr lang="cs-CZ" altLang="cs-CZ" sz="1800" dirty="0"/>
              <a:t>/kg/min)</a:t>
            </a:r>
          </a:p>
          <a:p>
            <a:pPr lvl="1"/>
            <a:r>
              <a:rPr lang="cs-CZ" altLang="cs-CZ" sz="3600" dirty="0" err="1"/>
              <a:t>landiolol</a:t>
            </a:r>
            <a:r>
              <a:rPr lang="cs-CZ" altLang="cs-CZ" sz="3600" dirty="0"/>
              <a:t>  </a:t>
            </a:r>
            <a:r>
              <a:rPr lang="cs-CZ" altLang="cs-CZ" sz="1800" dirty="0"/>
              <a:t>(100 </a:t>
            </a:r>
            <a:r>
              <a:rPr lang="cs-CZ" altLang="cs-CZ" sz="1800" dirty="0" err="1"/>
              <a:t>ug</a:t>
            </a:r>
            <a:r>
              <a:rPr lang="cs-CZ" altLang="cs-CZ" sz="1800" dirty="0"/>
              <a:t>/kg IV bolus 1 min, kont. 10-40 </a:t>
            </a:r>
            <a:r>
              <a:rPr lang="cs-CZ" altLang="cs-CZ" sz="1800" dirty="0" err="1"/>
              <a:t>ug</a:t>
            </a:r>
            <a:r>
              <a:rPr lang="cs-CZ" altLang="cs-CZ" sz="1800" dirty="0"/>
              <a:t>/kg/min, 			1-10 </a:t>
            </a:r>
            <a:r>
              <a:rPr lang="cs-CZ" altLang="cs-CZ" sz="1800" dirty="0" err="1"/>
              <a:t>ug</a:t>
            </a:r>
            <a:r>
              <a:rPr lang="cs-CZ" altLang="cs-CZ" sz="1800" dirty="0"/>
              <a:t>/kg/min u </a:t>
            </a:r>
            <a:r>
              <a:rPr lang="cs-CZ" altLang="cs-CZ" sz="1800" dirty="0" err="1"/>
              <a:t>pts</a:t>
            </a:r>
            <a:r>
              <a:rPr lang="cs-CZ" altLang="cs-CZ" sz="1800" dirty="0"/>
              <a:t> s </a:t>
            </a:r>
            <a:r>
              <a:rPr lang="cs-CZ" altLang="cs-CZ" sz="1800" dirty="0" err="1"/>
              <a:t>HFrEF</a:t>
            </a:r>
            <a:r>
              <a:rPr lang="cs-CZ" altLang="cs-CZ" sz="1800" dirty="0"/>
              <a:t>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411F22-3CAB-4DF5-88A1-490D185D2C70}"/>
              </a:ext>
            </a:extLst>
          </p:cNvPr>
          <p:cNvSpPr txBox="1"/>
          <p:nvPr/>
        </p:nvSpPr>
        <p:spPr>
          <a:xfrm>
            <a:off x="845586" y="4701043"/>
            <a:ext cx="7452828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cs-CZ" sz="3600" dirty="0"/>
              <a:t>kombinační léčba</a:t>
            </a:r>
          </a:p>
          <a:p>
            <a:pPr marL="571500" indent="-571500">
              <a:buFontTx/>
              <a:buChar char="-"/>
            </a:pPr>
            <a:r>
              <a:rPr lang="cs-CZ" sz="3600" dirty="0"/>
              <a:t>CRT-P/CRT-D, PM + ablace AVN</a:t>
            </a:r>
          </a:p>
        </p:txBody>
      </p:sp>
    </p:spTree>
    <p:extLst>
      <p:ext uri="{BB962C8B-B14F-4D97-AF65-F5344CB8AC3E}">
        <p14:creationId xmlns:p14="http://schemas.microsoft.com/office/powerpoint/2010/main" val="12714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716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> rytmu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B0907C5-4B6C-4F99-B185-3F6069A89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776864" cy="45720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 b="1" dirty="0">
                <a:solidFill>
                  <a:srgbClr val="002060"/>
                </a:solidFill>
              </a:rPr>
              <a:t>Kontrola rytmu:</a:t>
            </a: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symptomatičtí pacienti  </a:t>
            </a: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mladší pacienti, krátká doba FS</a:t>
            </a:r>
          </a:p>
          <a:p>
            <a:pPr>
              <a:buFontTx/>
              <a:buChar char="-"/>
            </a:pPr>
            <a:r>
              <a:rPr lang="cs-CZ" altLang="cs-CZ" sz="2000" dirty="0">
                <a:solidFill>
                  <a:schemeClr val="tx1"/>
                </a:solidFill>
              </a:rPr>
              <a:t>minim. komorbidity, síně bez </a:t>
            </a:r>
            <a:r>
              <a:rPr lang="cs-CZ" altLang="cs-CZ" sz="2000" dirty="0" err="1">
                <a:solidFill>
                  <a:schemeClr val="tx1"/>
                </a:solidFill>
              </a:rPr>
              <a:t>remodelace</a:t>
            </a:r>
            <a:r>
              <a:rPr lang="cs-CZ" altLang="cs-CZ" sz="2000" dirty="0">
                <a:solidFill>
                  <a:schemeClr val="tx1"/>
                </a:solidFill>
              </a:rPr>
              <a:t>, spouštěcí faktory</a:t>
            </a:r>
          </a:p>
          <a:p>
            <a:pPr>
              <a:buFontTx/>
              <a:buChar char="-"/>
            </a:pPr>
            <a:r>
              <a:rPr lang="cs-CZ" altLang="cs-CZ" sz="2000" u="sng" dirty="0">
                <a:solidFill>
                  <a:schemeClr val="tx1"/>
                </a:solidFill>
              </a:rPr>
              <a:t>tachykardií indukovaná KMP</a:t>
            </a:r>
          </a:p>
          <a:p>
            <a:pPr>
              <a:buFontTx/>
              <a:buChar char="-"/>
            </a:pPr>
            <a:r>
              <a:rPr lang="cs-CZ" altLang="cs-CZ" sz="2000" u="sng" dirty="0">
                <a:solidFill>
                  <a:schemeClr val="tx1"/>
                </a:solidFill>
              </a:rPr>
              <a:t>volba pacienta</a:t>
            </a:r>
          </a:p>
          <a:p>
            <a:pPr>
              <a:buFontTx/>
              <a:buNone/>
            </a:pPr>
            <a:endParaRPr lang="cs-CZ" altLang="cs-CZ" sz="105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altLang="cs-CZ" sz="2800" b="1" dirty="0">
                <a:solidFill>
                  <a:srgbClr val="002060"/>
                </a:solidFill>
              </a:rPr>
              <a:t>Cíle léčby:</a:t>
            </a:r>
          </a:p>
          <a:p>
            <a:r>
              <a:rPr lang="cs-CZ" altLang="cs-CZ" sz="2400" b="1" dirty="0">
                <a:solidFill>
                  <a:srgbClr val="002060"/>
                </a:solidFill>
              </a:rPr>
              <a:t>úleva od symptomů, zlepšení kvality života</a:t>
            </a:r>
          </a:p>
          <a:p>
            <a:r>
              <a:rPr lang="cs-CZ" altLang="cs-CZ" sz="2000" b="1" dirty="0">
                <a:solidFill>
                  <a:srgbClr val="002060"/>
                </a:solidFill>
              </a:rPr>
              <a:t>zlepšení prognózy, léčba SS </a:t>
            </a:r>
            <a:r>
              <a:rPr lang="cs-CZ" altLang="cs-CZ" sz="1800" b="1" dirty="0">
                <a:solidFill>
                  <a:srgbClr val="002060"/>
                </a:solidFill>
              </a:rPr>
              <a:t>(EAST, CASTLE-AF, CABANA)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26861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716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> rytmu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B0907C5-4B6C-4F99-B185-3F6069A89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776864" cy="45720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 b="1" dirty="0">
                <a:solidFill>
                  <a:srgbClr val="002060"/>
                </a:solidFill>
              </a:rPr>
              <a:t>Základní principy:</a:t>
            </a: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úleva od symptomů</a:t>
            </a: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redukce (eliminace) </a:t>
            </a:r>
            <a:r>
              <a:rPr lang="cs-CZ" altLang="cs-CZ" sz="2400" dirty="0" err="1">
                <a:solidFill>
                  <a:schemeClr val="tx1"/>
                </a:solidFill>
              </a:rPr>
              <a:t>rekurencí</a:t>
            </a:r>
            <a:r>
              <a:rPr lang="cs-CZ" altLang="cs-CZ" sz="2400" dirty="0">
                <a:solidFill>
                  <a:schemeClr val="tx1"/>
                </a:solidFill>
              </a:rPr>
              <a:t> FS</a:t>
            </a: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efektivita nedokonalá</a:t>
            </a: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možná záměna za jiné z doporučovaných </a:t>
            </a:r>
            <a:r>
              <a:rPr lang="cs-CZ" altLang="cs-CZ" sz="2400" dirty="0" err="1">
                <a:solidFill>
                  <a:schemeClr val="tx1"/>
                </a:solidFill>
              </a:rPr>
              <a:t>antiarytmik</a:t>
            </a:r>
            <a:endParaRPr lang="cs-CZ" altLang="cs-CZ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volba dle komorbidit</a:t>
            </a: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časné nežádoucí účinky, monitorace! </a:t>
            </a:r>
          </a:p>
          <a:p>
            <a:pPr>
              <a:buFontTx/>
              <a:buChar char="-"/>
            </a:pPr>
            <a:r>
              <a:rPr lang="cs-CZ" altLang="cs-CZ" sz="2400" dirty="0" err="1">
                <a:solidFill>
                  <a:schemeClr val="tx1"/>
                </a:solidFill>
              </a:rPr>
              <a:t>proarytmogenní</a:t>
            </a:r>
            <a:r>
              <a:rPr lang="cs-CZ" altLang="cs-CZ" sz="2400" dirty="0">
                <a:solidFill>
                  <a:schemeClr val="tx1"/>
                </a:solidFill>
              </a:rPr>
              <a:t> efekt, monitorace!</a:t>
            </a: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bezpečnost!</a:t>
            </a:r>
          </a:p>
          <a:p>
            <a:pPr>
              <a:buFontTx/>
              <a:buChar char="-"/>
            </a:pPr>
            <a:r>
              <a:rPr lang="cs-CZ" altLang="cs-CZ" sz="2400" dirty="0">
                <a:solidFill>
                  <a:schemeClr val="tx1"/>
                </a:solidFill>
              </a:rPr>
              <a:t>NE kombinace!</a:t>
            </a:r>
          </a:p>
        </p:txBody>
      </p:sp>
    </p:spTree>
    <p:extLst>
      <p:ext uri="{BB962C8B-B14F-4D97-AF65-F5344CB8AC3E}">
        <p14:creationId xmlns:p14="http://schemas.microsoft.com/office/powerpoint/2010/main" val="53693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F1B059-7653-47F0-81E1-01742AC1F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716"/>
            <a:ext cx="8229600" cy="1143000"/>
          </a:xfrm>
        </p:spPr>
        <p:txBody>
          <a:bodyPr/>
          <a:lstStyle/>
          <a:p>
            <a:r>
              <a:rPr lang="cs-CZ" altLang="cs-CZ" sz="4000" b="1" dirty="0" err="1">
                <a:solidFill>
                  <a:srgbClr val="002060"/>
                </a:solidFill>
              </a:rPr>
              <a:t>Antiarytmika</a:t>
            </a:r>
            <a:r>
              <a:rPr lang="cs-CZ" altLang="cs-CZ" sz="4000" b="1" dirty="0">
                <a:solidFill>
                  <a:srgbClr val="002060"/>
                </a:solidFill>
              </a:rPr>
              <a:t> ke kontrole</a:t>
            </a:r>
            <a:br>
              <a:rPr lang="cs-CZ" altLang="cs-CZ" sz="4000" b="1" dirty="0">
                <a:solidFill>
                  <a:srgbClr val="002060"/>
                </a:solidFill>
              </a:rPr>
            </a:br>
            <a:r>
              <a:rPr lang="cs-CZ" altLang="cs-CZ" sz="4000" b="1" dirty="0">
                <a:solidFill>
                  <a:srgbClr val="002060"/>
                </a:solidFill>
              </a:rPr>
              <a:t> rytmu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DB0907C5-4B6C-4F99-B185-3F6069A89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776864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3600" b="1" dirty="0" err="1"/>
              <a:t>amiodarone</a:t>
            </a:r>
            <a:r>
              <a:rPr lang="cs-CZ" altLang="cs-CZ" sz="3600" b="1" dirty="0"/>
              <a:t> IA</a:t>
            </a:r>
          </a:p>
          <a:p>
            <a:pPr>
              <a:lnSpc>
                <a:spcPct val="150000"/>
              </a:lnSpc>
            </a:pPr>
            <a:r>
              <a:rPr lang="cs-CZ" altLang="cs-CZ" sz="3600" b="1" dirty="0" err="1"/>
              <a:t>propafenon</a:t>
            </a:r>
            <a:r>
              <a:rPr lang="cs-CZ" altLang="cs-CZ" sz="3600" b="1" dirty="0"/>
              <a:t> IA</a:t>
            </a:r>
          </a:p>
          <a:p>
            <a:pPr>
              <a:lnSpc>
                <a:spcPct val="150000"/>
              </a:lnSpc>
            </a:pPr>
            <a:r>
              <a:rPr lang="cs-CZ" altLang="cs-CZ" sz="3600" b="1" dirty="0" err="1"/>
              <a:t>sotalol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IIbA</a:t>
            </a:r>
            <a:endParaRPr lang="cs-CZ" altLang="cs-CZ" sz="3600" b="1" dirty="0"/>
          </a:p>
          <a:p>
            <a:pPr>
              <a:lnSpc>
                <a:spcPct val="150000"/>
              </a:lnSpc>
            </a:pPr>
            <a:r>
              <a:rPr lang="cs-CZ" altLang="cs-CZ" sz="2400" b="1" dirty="0" err="1"/>
              <a:t>dronedarone</a:t>
            </a:r>
            <a:r>
              <a:rPr lang="cs-CZ" altLang="cs-CZ" sz="2400" b="1" dirty="0"/>
              <a:t> IA</a:t>
            </a:r>
          </a:p>
          <a:p>
            <a:pPr>
              <a:lnSpc>
                <a:spcPct val="150000"/>
              </a:lnSpc>
            </a:pPr>
            <a:r>
              <a:rPr lang="cs-CZ" altLang="cs-CZ" sz="2000" b="1" dirty="0" err="1"/>
              <a:t>flecainid</a:t>
            </a:r>
            <a:r>
              <a:rPr lang="cs-CZ" altLang="cs-CZ" sz="2000" b="1" dirty="0"/>
              <a:t> IA, </a:t>
            </a:r>
            <a:r>
              <a:rPr lang="cs-CZ" altLang="cs-CZ" sz="2000" b="1" dirty="0" err="1"/>
              <a:t>disoparymide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92144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762</Words>
  <Application>Microsoft Office PowerPoint</Application>
  <PresentationFormat>On-screen Show (4:3)</PresentationFormat>
  <Paragraphs>163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Avenir Roman</vt:lpstr>
      <vt:lpstr>Wingdings</vt:lpstr>
      <vt:lpstr>Default</vt:lpstr>
      <vt:lpstr>Antiarytmická léčba FS Upstream medikace</vt:lpstr>
      <vt:lpstr>PowerPoint Presentation</vt:lpstr>
      <vt:lpstr>ESC Guidelines 2020</vt:lpstr>
      <vt:lpstr>Antiarytmika ke kontrole frekvence</vt:lpstr>
      <vt:lpstr>Antiarytmika ke kontrole  frekvence</vt:lpstr>
      <vt:lpstr>Antiarytmika ke kontrole frekvence</vt:lpstr>
      <vt:lpstr>Antiarytmika ke kontrole  rytmu</vt:lpstr>
      <vt:lpstr>Antiarytmika ke kontrole  rytmu</vt:lpstr>
      <vt:lpstr>Antiarytmika ke kontrole  rytmu</vt:lpstr>
      <vt:lpstr>Antiarytmika ke kontrole  rytmu</vt:lpstr>
      <vt:lpstr>Antiarytmika ke kontrole  rytmu - kardioverze</vt:lpstr>
      <vt:lpstr>Upstream léčba</vt:lpstr>
      <vt:lpstr>Upstream léčba</vt:lpstr>
      <vt:lpstr>Upstream léčba</vt:lpstr>
      <vt:lpstr>Upstream léčba</vt:lpstr>
      <vt:lpstr>Upstream léčba</vt:lpstr>
      <vt:lpstr>KA FS 2010</vt:lpstr>
      <vt:lpstr>KA FS 2021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Mrazova Anna</dc:creator>
  <cp:lastModifiedBy>GT3</cp:lastModifiedBy>
  <cp:revision>106</cp:revision>
  <dcterms:modified xsi:type="dcterms:W3CDTF">2021-11-07T14:48:25Z</dcterms:modified>
</cp:coreProperties>
</file>