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442" r:id="rId2"/>
    <p:sldId id="560" r:id="rId3"/>
    <p:sldId id="599" r:id="rId4"/>
    <p:sldId id="602" r:id="rId5"/>
    <p:sldId id="568" r:id="rId6"/>
    <p:sldId id="600" r:id="rId7"/>
    <p:sldId id="604" r:id="rId8"/>
    <p:sldId id="606" r:id="rId9"/>
    <p:sldId id="621" r:id="rId10"/>
    <p:sldId id="607" r:id="rId11"/>
    <p:sldId id="550" r:id="rId12"/>
    <p:sldId id="608" r:id="rId13"/>
    <p:sldId id="603" r:id="rId14"/>
    <p:sldId id="595" r:id="rId15"/>
    <p:sldId id="613" r:id="rId16"/>
    <p:sldId id="614" r:id="rId17"/>
    <p:sldId id="615" r:id="rId18"/>
    <p:sldId id="596" r:id="rId19"/>
    <p:sldId id="530" r:id="rId20"/>
    <p:sldId id="593" r:id="rId21"/>
    <p:sldId id="616" r:id="rId22"/>
    <p:sldId id="583" r:id="rId23"/>
    <p:sldId id="612" r:id="rId24"/>
    <p:sldId id="617" r:id="rId25"/>
    <p:sldId id="589" r:id="rId26"/>
    <p:sldId id="618" r:id="rId27"/>
    <p:sldId id="619" r:id="rId28"/>
    <p:sldId id="532" r:id="rId29"/>
    <p:sldId id="620" r:id="rId30"/>
    <p:sldId id="601" r:id="rId3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48011E-76EA-4B6C-9F14-B3C7F7D79E6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56940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altLang="sk-SK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altLang="sk-SK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altLang="sk-SK" noProof="0"/>
              <a:t>Kliknite sem a upravte štýl predlohy nadpisov.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sk-SK" altLang="sk-SK" noProof="0"/>
              <a:t>Kliknite sem a upravte štýl predlohy podnadpisov.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5EE7A1-A437-462F-BA32-E4439220845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3641E-0A84-4023-833A-A6297FB5138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CF50-3BCA-493F-806B-2A502C022AA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43787-AAF1-4905-BB47-4FCDB1EF788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5C33-ABF9-43E5-B903-5125036056F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136DF-19B8-46DC-AE7B-E424D4E2ED3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3A793-1115-4399-9EAC-0906AB08A53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6720-32E3-4EB5-B83A-70E2B8A2ABC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17A4-8C59-4511-A66D-9E3B1A4BA7A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2C6C-15E6-4AB6-BDD3-77092F34151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06A3-2419-4A68-A0DD-5DFA0CE29BC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17FF-527B-448C-91FE-1A7FD7C321F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1E8E-C7D2-4E20-982C-69B7BF72BE8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175E849C-0843-47EB-A342-38BBBB2AA88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k-SK" altLang="sk-SK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altLang="sk-SK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80112" y="4509120"/>
            <a:ext cx="3456384" cy="1077218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sk-SK" altLang="sk-SK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Prof. MUDr. Z. Gdovinová, CSc. </a:t>
            </a:r>
          </a:p>
          <a:p>
            <a:pPr algn="ctr" eaLnBrk="1" hangingPunct="1">
              <a:lnSpc>
                <a:spcPct val="90000"/>
              </a:lnSpc>
            </a:pPr>
            <a:r>
              <a:rPr lang="sk-SK" altLang="sk-SK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Neurologická klinika </a:t>
            </a:r>
          </a:p>
          <a:p>
            <a:pPr algn="ctr" eaLnBrk="1" hangingPunct="1">
              <a:lnSpc>
                <a:spcPct val="90000"/>
              </a:lnSpc>
            </a:pPr>
            <a:r>
              <a:rPr lang="sk-SK" altLang="sk-SK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LF UPJŠ a UNLP Košice</a:t>
            </a:r>
          </a:p>
        </p:txBody>
      </p:sp>
      <p:pic>
        <p:nvPicPr>
          <p:cNvPr id="5" name="Obrázok 4" descr="http://www.zzz.sk/images/clanky/13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7919" y="5531296"/>
            <a:ext cx="1261614" cy="1188132"/>
          </a:xfrm>
          <a:prstGeom prst="rect">
            <a:avLst/>
          </a:prstGeom>
          <a:noFill/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D0CF0665-D1A9-497B-B321-81F3D24C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66873"/>
            <a:ext cx="4877223" cy="288365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619EA386-E752-48FA-B140-29A766EF7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439562"/>
            <a:ext cx="1343025" cy="1371600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C8D175FB-ED31-49ED-A1D5-339FAB2C7D44}"/>
              </a:ext>
            </a:extLst>
          </p:cNvPr>
          <p:cNvSpPr txBox="1"/>
          <p:nvPr/>
        </p:nvSpPr>
        <p:spPr>
          <a:xfrm>
            <a:off x="1403648" y="865019"/>
            <a:ext cx="7128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Arytmie a kognitívna dysfunkcia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D5D4AE-CBC6-44A5-94D9-0139CC13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Aký mechanizmus je príčinou kognitívnej dysfunkcie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3C6CC32-E2EF-4E47-B6F1-187689C5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3230"/>
            <a:ext cx="3826768" cy="3886200"/>
          </a:xfrm>
        </p:spPr>
        <p:txBody>
          <a:bodyPr/>
          <a:lstStyle/>
          <a:p>
            <a:pPr marL="0" indent="0">
              <a:buNone/>
            </a:pPr>
            <a:endParaRPr lang="sk-SK" sz="2000" dirty="0"/>
          </a:p>
          <a:p>
            <a:r>
              <a:rPr lang="sk-SK" sz="2000" dirty="0" err="1"/>
              <a:t>Atherosclerosis</a:t>
            </a:r>
            <a:r>
              <a:rPr lang="sk-SK" sz="2000" dirty="0"/>
              <a:t> Risk in </a:t>
            </a:r>
            <a:r>
              <a:rPr lang="sk-SK" sz="2000" dirty="0" err="1"/>
              <a:t>Communities</a:t>
            </a:r>
            <a:r>
              <a:rPr lang="sk-SK" sz="2000" dirty="0"/>
              <a:t> </a:t>
            </a:r>
            <a:r>
              <a:rPr lang="sk-SK" sz="2000" dirty="0" smtClean="0"/>
              <a:t>(ARIC) </a:t>
            </a:r>
            <a:r>
              <a:rPr lang="sk-SK" sz="2000" i="1" dirty="0" smtClean="0"/>
              <a:t>(</a:t>
            </a:r>
            <a:r>
              <a:rPr lang="sk-SK" sz="2000" i="1" dirty="0" err="1" smtClean="0"/>
              <a:t>Chen</a:t>
            </a:r>
            <a:r>
              <a:rPr lang="sk-SK" sz="2000" i="1" dirty="0" smtClean="0"/>
              <a:t>)</a:t>
            </a:r>
            <a:endParaRPr lang="sk-SK" sz="2000" i="1" dirty="0"/>
          </a:p>
          <a:p>
            <a:r>
              <a:rPr lang="sk-SK" sz="2000" dirty="0"/>
              <a:t>FP bola asociovaná s kognitívnym deficitom len u pacientov s tichým infarktom pri MR </a:t>
            </a:r>
            <a:r>
              <a:rPr lang="sk-SK" sz="2000" dirty="0" smtClean="0"/>
              <a:t>vyšetrení</a:t>
            </a:r>
          </a:p>
          <a:p>
            <a:r>
              <a:rPr lang="sk-SK" sz="2000" dirty="0" smtClean="0"/>
              <a:t>U pacientov s SCI na MR – 90% pacientov malo FP </a:t>
            </a:r>
            <a:r>
              <a:rPr lang="sk-SK" sz="2000" dirty="0" err="1" smtClean="0"/>
              <a:t>vs</a:t>
            </a:r>
            <a:r>
              <a:rPr lang="sk-SK" sz="2000" dirty="0" smtClean="0"/>
              <a:t> 46% pacientov bez FP </a:t>
            </a:r>
            <a:r>
              <a:rPr lang="sk-SK" sz="2000" i="1" dirty="0" smtClean="0"/>
              <a:t>(</a:t>
            </a:r>
            <a:r>
              <a:rPr lang="sk-SK" sz="2000" i="1" dirty="0" err="1" smtClean="0"/>
              <a:t>Gaita</a:t>
            </a:r>
            <a:r>
              <a:rPr lang="sk-SK" sz="2000" i="1" dirty="0" smtClean="0"/>
              <a:t>)</a:t>
            </a:r>
          </a:p>
          <a:p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B64A10D-4BA2-4122-8983-8B36C150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30485"/>
            <a:ext cx="4038600" cy="2867025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045A5EE9-1810-450B-BE3C-A84BB0DE91D5}"/>
              </a:ext>
            </a:extLst>
          </p:cNvPr>
          <p:cNvSpPr txBox="1"/>
          <p:nvPr/>
        </p:nvSpPr>
        <p:spPr>
          <a:xfrm>
            <a:off x="3419872" y="6273901"/>
            <a:ext cx="5616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Chen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LY et al.,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Stroke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2014,45:2568-2574;Vermeer 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SE et al.,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Stroke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2002, 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33:21-25;</a:t>
            </a:r>
          </a:p>
          <a:p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Gaita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F. et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al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J Am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Coll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Cardiol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2013, 62:1990-1997 </a:t>
            </a:r>
            <a:endParaRPr lang="sk-S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3CE09DFC-DDCB-4BD4-9B69-C8D186DB9EEF}"/>
              </a:ext>
            </a:extLst>
          </p:cNvPr>
          <p:cNvSpPr txBox="1"/>
          <p:nvPr/>
        </p:nvSpPr>
        <p:spPr>
          <a:xfrm>
            <a:off x="2312389" y="1844323"/>
            <a:ext cx="5238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/>
              <a:t>Tiché infarkty (</a:t>
            </a:r>
            <a:r>
              <a:rPr lang="sk-SK" sz="2800" dirty="0" err="1"/>
              <a:t>silent</a:t>
            </a:r>
            <a:r>
              <a:rPr lang="sk-SK" sz="2800" dirty="0"/>
              <a:t>, </a:t>
            </a:r>
            <a:r>
              <a:rPr lang="sk-SK" sz="2800" dirty="0" err="1"/>
              <a:t>covert</a:t>
            </a:r>
            <a:r>
              <a:rPr lang="sk-SK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76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sk-SK" sz="3600" dirty="0">
                <a:solidFill>
                  <a:schemeClr val="accent1">
                    <a:lumMod val="50000"/>
                  </a:schemeClr>
                </a:solidFill>
              </a:rPr>
              <a:t>Tiché infarkty mozgu </a:t>
            </a:r>
            <a:endParaRPr lang="sk-S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1"/>
            <a:ext cx="6624736" cy="45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4283968" y="3933056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364088" y="6474876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Vermeer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SE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et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al., NEJM, 2003, 348:1215-22</a:t>
            </a:r>
            <a:r>
              <a:rPr lang="sk-SK"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4BE003-5E4E-4D9C-AE58-230C4E07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Aký mechanizmus je príčinou kognitívnej dysfunkcie </a:t>
            </a:r>
            <a:endParaRPr lang="sk-SK" sz="3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783C33F-65BA-4E2F-9240-9FA8891C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6" y="3068960"/>
            <a:ext cx="3562350" cy="1971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A7FC47A-157A-4D0D-8023-5670FD6C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50" y="3202309"/>
            <a:ext cx="4086225" cy="1704975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7D17AEA5-7D5D-4A9E-83CE-A695B3539412}"/>
              </a:ext>
            </a:extLst>
          </p:cNvPr>
          <p:cNvSpPr/>
          <p:nvPr/>
        </p:nvSpPr>
        <p:spPr>
          <a:xfrm>
            <a:off x="469776" y="4077072"/>
            <a:ext cx="302210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Zástupný objekt pre obsah 13">
            <a:extLst>
              <a:ext uri="{FF2B5EF4-FFF2-40B4-BE49-F238E27FC236}">
                <a16:creationId xmlns:a16="http://schemas.microsoft.com/office/drawing/2014/main" xmlns="" id="{B1F129E0-9AAC-414C-9A9F-2426D113D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52320" y="3410135"/>
            <a:ext cx="360040" cy="600398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5B276969-A416-41CA-A538-B0FC07956969}"/>
              </a:ext>
            </a:extLst>
          </p:cNvPr>
          <p:cNvSpPr txBox="1"/>
          <p:nvPr/>
        </p:nvSpPr>
        <p:spPr>
          <a:xfrm>
            <a:off x="5796136" y="6418812"/>
            <a:ext cx="3456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Diener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H-Ch et al., JACC 2019, 612-619 </a:t>
            </a:r>
            <a:endParaRPr lang="sk-S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12" y="3803904"/>
            <a:ext cx="3042168" cy="1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DF0C756-B15D-4E51-AE55-1A21DD76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25755"/>
            <a:ext cx="5791200" cy="469582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CCA4CD9D-21CC-4118-8149-741A7D76B67C}"/>
              </a:ext>
            </a:extLst>
          </p:cNvPr>
          <p:cNvSpPr txBox="1"/>
          <p:nvPr/>
        </p:nvSpPr>
        <p:spPr>
          <a:xfrm>
            <a:off x="5292080" y="6309320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Hui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DS et al.,  Am </a:t>
            </a: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Heart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J 2015, 165: 448-456 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9440695-C54A-4F8E-A96A-625AC5F9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90" y="3839073"/>
            <a:ext cx="1304657" cy="67671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BCD2FE98-B19D-4BE0-80E1-2A4295E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47" y="3448027"/>
            <a:ext cx="1304657" cy="676715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xmlns="" id="{C795BBE9-4466-4AE4-B2D0-ED64B79A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555"/>
          </a:xfrm>
        </p:spPr>
        <p:txBody>
          <a:bodyPr/>
          <a:lstStyle/>
          <a:p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Aký mechanizmus je príčinou kognitívnej dysfunkcie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087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6BE532-FC06-4D4C-8EC1-7EC22764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32" y="188640"/>
            <a:ext cx="8507288" cy="1371600"/>
          </a:xfrm>
        </p:spPr>
        <p:txBody>
          <a:bodyPr/>
          <a:lstStyle/>
          <a:p>
            <a:r>
              <a:rPr lang="sk-SK" sz="2800" dirty="0">
                <a:solidFill>
                  <a:schemeClr val="accent1">
                    <a:lumMod val="50000"/>
                  </a:schemeClr>
                </a:solidFill>
              </a:rPr>
              <a:t>Aký mechanizmus je príčinou kognitívnej dysfunkcie </a:t>
            </a:r>
            <a:r>
              <a:rPr lang="sk-SK" sz="2800" dirty="0"/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F2E551DD-0967-490A-AECE-B23A782A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395979"/>
            <a:ext cx="6076950" cy="456247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C9581F08-0696-46B4-8F80-2CDDCD7CD538}"/>
              </a:ext>
            </a:extLst>
          </p:cNvPr>
          <p:cNvSpPr txBox="1"/>
          <p:nvPr/>
        </p:nvSpPr>
        <p:spPr>
          <a:xfrm>
            <a:off x="2555776" y="58351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TCD a. </a:t>
            </a:r>
            <a:r>
              <a:rPr lang="sk-SK" dirty="0" err="1"/>
              <a:t>cerebri</a:t>
            </a:r>
            <a:r>
              <a:rPr lang="sk-SK" dirty="0"/>
              <a:t> </a:t>
            </a:r>
            <a:r>
              <a:rPr lang="sk-SK" dirty="0" err="1"/>
              <a:t>media</a:t>
            </a:r>
            <a:r>
              <a:rPr lang="sk-SK" dirty="0"/>
              <a:t> u pacienta s FP </a:t>
            </a:r>
          </a:p>
        </p:txBody>
      </p:sp>
    </p:spTree>
    <p:extLst>
      <p:ext uri="{BB962C8B-B14F-4D97-AF65-F5344CB8AC3E}">
        <p14:creationId xmlns:p14="http://schemas.microsoft.com/office/powerpoint/2010/main" val="26571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</a:rPr>
              <a:t>Hypoperfúzia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 ako príčina </a:t>
            </a:r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kognitívnej dysfunkcie 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↓ kardiálny výdaj bez srdcového zlyhávania v dôsledku </a:t>
            </a:r>
            <a:r>
              <a:rPr lang="sk-SK" sz="2400" dirty="0" err="1" smtClean="0"/>
              <a:t>atrioventrikulárnej</a:t>
            </a:r>
            <a:r>
              <a:rPr lang="sk-SK" sz="2400" dirty="0" smtClean="0"/>
              <a:t> </a:t>
            </a:r>
            <a:r>
              <a:rPr lang="sk-SK" sz="2400" dirty="0" err="1" smtClean="0"/>
              <a:t>asynchrónie</a:t>
            </a:r>
            <a:endParaRPr lang="sk-SK" sz="2400" dirty="0" smtClean="0"/>
          </a:p>
          <a:p>
            <a:r>
              <a:rPr lang="sk-SK" sz="2000" dirty="0" smtClean="0"/>
              <a:t>Hlavne u starších ľudí so ↓ kompenzačnými mechanizmami</a:t>
            </a:r>
          </a:p>
          <a:p>
            <a:r>
              <a:rPr lang="sk-SK" sz="2800" dirty="0" smtClean="0"/>
              <a:t>National </a:t>
            </a:r>
            <a:r>
              <a:rPr lang="sk-SK" sz="2800" dirty="0" err="1" smtClean="0"/>
              <a:t>Institute</a:t>
            </a:r>
            <a:r>
              <a:rPr lang="sk-SK" sz="2800" dirty="0" smtClean="0"/>
              <a:t> of </a:t>
            </a:r>
            <a:r>
              <a:rPr lang="sk-SK" sz="2800" dirty="0" err="1" smtClean="0"/>
              <a:t>Health</a:t>
            </a:r>
            <a:r>
              <a:rPr lang="sk-SK" sz="2800" dirty="0" smtClean="0"/>
              <a:t> Study</a:t>
            </a:r>
          </a:p>
          <a:p>
            <a:r>
              <a:rPr lang="sk-SK" sz="2400" dirty="0" smtClean="0"/>
              <a:t>187 pacientov bez CMP (68,5±8,8 roka), 60 s FP</a:t>
            </a:r>
          </a:p>
          <a:p>
            <a:r>
              <a:rPr lang="sk-SK" sz="2400" dirty="0" err="1" smtClean="0"/>
              <a:t>Ejekčná</a:t>
            </a:r>
            <a:r>
              <a:rPr lang="sk-SK" sz="2400" dirty="0" smtClean="0"/>
              <a:t> frakcia – 40,3±14,4%</a:t>
            </a:r>
          </a:p>
          <a:p>
            <a:r>
              <a:rPr lang="sk-SK" sz="2400" dirty="0" smtClean="0"/>
              <a:t>U pacientov s FP - ↓ </a:t>
            </a:r>
            <a:r>
              <a:rPr lang="sk-SK" sz="2400" dirty="0" err="1" smtClean="0"/>
              <a:t>perfúzia</a:t>
            </a:r>
            <a:r>
              <a:rPr lang="sk-SK" sz="2400" dirty="0" smtClean="0"/>
              <a:t> mozgu</a:t>
            </a:r>
          </a:p>
          <a:p>
            <a:pPr marL="0" indent="0">
              <a:buNone/>
            </a:pPr>
            <a:r>
              <a:rPr lang="sk-SK" sz="2400" dirty="0" smtClean="0"/>
              <a:t>                                   ↓ kognitívny výkon           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3779912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Alonso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ML et al.,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Pacing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Clin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Electrophysiol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2015, 38: 178-186; de la Torre JC et al.,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Cardiovasc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Psychiatry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neurol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2012, 2012:367516;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Jefferson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AL et al.,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Neurology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2017, 89:2327-34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6778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</a:rPr>
              <a:t>Hypoperfúzia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 ako príčina </a:t>
            </a:r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kognitívnej dysfunkcie 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17 pacientov 3 mesiace po </a:t>
            </a:r>
            <a:r>
              <a:rPr lang="sk-SK" sz="2400" dirty="0" err="1" smtClean="0"/>
              <a:t>radiofrekvenčnej</a:t>
            </a:r>
            <a:r>
              <a:rPr lang="sk-SK" sz="2400" dirty="0" smtClean="0"/>
              <a:t> ablácii a implantácii </a:t>
            </a:r>
            <a:r>
              <a:rPr lang="sk-SK" sz="2400" dirty="0" err="1" smtClean="0"/>
              <a:t>pacemakra</a:t>
            </a:r>
            <a:endParaRPr lang="sk-SK" sz="2400" dirty="0" smtClean="0"/>
          </a:p>
          <a:p>
            <a:r>
              <a:rPr lang="sk-SK" sz="2400" dirty="0" smtClean="0"/>
              <a:t>Pozitívny efekt na mozgovú </a:t>
            </a:r>
            <a:r>
              <a:rPr lang="sk-SK" sz="2400" dirty="0" err="1" smtClean="0"/>
              <a:t>perfúziu</a:t>
            </a:r>
            <a:endParaRPr lang="sk-SK" sz="2400" dirty="0" smtClean="0"/>
          </a:p>
          <a:p>
            <a:r>
              <a:rPr lang="sk-SK" sz="2400" dirty="0" smtClean="0"/>
              <a:t>Kognitívny výkon, zlepšené:</a:t>
            </a:r>
          </a:p>
          <a:p>
            <a:r>
              <a:rPr lang="sk-SK" sz="2000" dirty="0" err="1" smtClean="0"/>
              <a:t>zraková,verbálna</a:t>
            </a:r>
            <a:r>
              <a:rPr lang="sk-SK" sz="2000" dirty="0" smtClean="0"/>
              <a:t> pamäť</a:t>
            </a:r>
          </a:p>
          <a:p>
            <a:r>
              <a:rPr lang="sk-SK" sz="2000" dirty="0"/>
              <a:t>u</a:t>
            </a:r>
            <a:r>
              <a:rPr lang="sk-SK" sz="2000" dirty="0" smtClean="0"/>
              <a:t>čenie</a:t>
            </a:r>
          </a:p>
          <a:p>
            <a:r>
              <a:rPr lang="sk-SK" sz="2000" dirty="0"/>
              <a:t>a</a:t>
            </a:r>
            <a:r>
              <a:rPr lang="sk-SK" sz="2000" dirty="0" smtClean="0"/>
              <a:t>bstraktné myslenie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sychomotorické tempo</a:t>
            </a:r>
          </a:p>
          <a:p>
            <a:r>
              <a:rPr lang="sk-SK" sz="2400" dirty="0" smtClean="0"/>
              <a:t>Zlepšenie </a:t>
            </a:r>
            <a:r>
              <a:rPr lang="sk-SK" sz="2400" dirty="0" err="1" smtClean="0"/>
              <a:t>ejekčnej</a:t>
            </a:r>
            <a:r>
              <a:rPr lang="sk-SK" sz="2400" dirty="0" smtClean="0"/>
              <a:t> frakcie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499992" y="6381328"/>
            <a:ext cx="4424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err="1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Estimova</a:t>
            </a:r>
            <a:r>
              <a:rPr lang="sk-SK" sz="1200" dirty="0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 I et </a:t>
            </a:r>
            <a:r>
              <a:rPr lang="sk-SK" sz="1200" dirty="0" err="1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al</a:t>
            </a:r>
            <a:r>
              <a:rPr lang="sk-SK" sz="1200" dirty="0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, </a:t>
            </a:r>
            <a:r>
              <a:rPr lang="sk-SK" sz="1200" dirty="0" err="1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Pacing</a:t>
            </a:r>
            <a:r>
              <a:rPr lang="sk-SK" sz="1200" dirty="0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 </a:t>
            </a:r>
            <a:r>
              <a:rPr lang="sk-SK" sz="1200" dirty="0" err="1">
                <a:solidFill>
                  <a:srgbClr val="00007D">
                    <a:lumMod val="60000"/>
                    <a:lumOff val="40000"/>
                  </a:srgbClr>
                </a:solidFill>
              </a:rPr>
              <a:t>Clin</a:t>
            </a:r>
            <a:r>
              <a:rPr lang="sk-SK" sz="1200" dirty="0">
                <a:solidFill>
                  <a:srgbClr val="00007D">
                    <a:lumMod val="60000"/>
                    <a:lumOff val="40000"/>
                  </a:srgbClr>
                </a:solidFill>
              </a:rPr>
              <a:t> </a:t>
            </a:r>
            <a:r>
              <a:rPr lang="sk-SK" sz="1200" dirty="0" err="1">
                <a:solidFill>
                  <a:srgbClr val="00007D">
                    <a:lumMod val="60000"/>
                    <a:lumOff val="40000"/>
                  </a:srgbClr>
                </a:solidFill>
              </a:rPr>
              <a:t>Electrophysiol</a:t>
            </a:r>
            <a:r>
              <a:rPr lang="sk-SK" sz="1200" dirty="0">
                <a:solidFill>
                  <a:srgbClr val="00007D">
                    <a:lumMod val="60000"/>
                    <a:lumOff val="40000"/>
                  </a:srgbClr>
                </a:solidFill>
              </a:rPr>
              <a:t> </a:t>
            </a:r>
            <a:r>
              <a:rPr lang="sk-SK" sz="1200" dirty="0" smtClean="0">
                <a:solidFill>
                  <a:srgbClr val="00007D">
                    <a:lumMod val="60000"/>
                    <a:lumOff val="40000"/>
                  </a:srgbClr>
                </a:solidFill>
              </a:rPr>
              <a:t>2012, 35: 320-326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49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DF0C756-B15D-4E51-AE55-1A21DD76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0" y="1467353"/>
            <a:ext cx="5791200" cy="469582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CCA4CD9D-21CC-4118-8149-741A7D76B67C}"/>
              </a:ext>
            </a:extLst>
          </p:cNvPr>
          <p:cNvSpPr txBox="1"/>
          <p:nvPr/>
        </p:nvSpPr>
        <p:spPr>
          <a:xfrm>
            <a:off x="4716016" y="6309320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Hui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DS et al.,  Am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Heart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J 2015, 165: 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448-456;</a:t>
            </a:r>
          </a:p>
          <a:p>
            <a:pPr>
              <a:defRPr/>
            </a:pP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Grammas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P et al., J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Neuroinflammation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2011, 8:26 </a:t>
            </a:r>
            <a:endParaRPr lang="sk-S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49440695-C54A-4F8E-A96A-625AC5F9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221088"/>
            <a:ext cx="1440160" cy="746999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xmlns="" id="{C795BBE9-4466-4AE4-B2D0-ED64B79A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555"/>
          </a:xfrm>
        </p:spPr>
        <p:txBody>
          <a:bodyPr/>
          <a:lstStyle/>
          <a:p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Aký mechanizmus je príčinou kognitívnej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dysfunkcie? </a:t>
            </a:r>
            <a:endParaRPr lang="sk-SK" sz="2400" dirty="0"/>
          </a:p>
        </p:txBody>
      </p:sp>
      <p:pic>
        <p:nvPicPr>
          <p:cNvPr id="7" name="Obrázok 7">
            <a:extLst>
              <a:ext uri="{FF2B5EF4-FFF2-40B4-BE49-F238E27FC236}">
                <a16:creationId xmlns:a16="http://schemas.microsoft.com/office/drawing/2014/main" xmlns="" id="{49440695-C54A-4F8E-A96A-625AC5F9E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40" y="3701446"/>
            <a:ext cx="1440160" cy="746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6176" y="2503695"/>
            <a:ext cx="284492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sk-SK" sz="2400" kern="0" dirty="0" err="1" smtClean="0">
                <a:solidFill>
                  <a:srgbClr val="000000"/>
                </a:solidFill>
                <a:latin typeface="Arial"/>
              </a:rPr>
              <a:t>Prozápalový</a:t>
            </a:r>
            <a:r>
              <a:rPr lang="sk-SK" sz="24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sk-SK" sz="24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sk-SK" sz="2400" kern="0" dirty="0" err="1" smtClean="0">
                <a:solidFill>
                  <a:srgbClr val="000000"/>
                </a:solidFill>
                <a:latin typeface="Arial"/>
              </a:rPr>
              <a:t>Protrombotický</a:t>
            </a:r>
            <a:endParaRPr lang="sk-SK" sz="24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sk-SK" sz="2400" kern="0" dirty="0" err="1" smtClean="0">
                <a:solidFill>
                  <a:srgbClr val="000000"/>
                </a:solidFill>
                <a:latin typeface="Arial"/>
              </a:rPr>
              <a:t>Endoteliálna</a:t>
            </a:r>
            <a:r>
              <a:rPr lang="sk-SK" sz="2400" kern="0" dirty="0" smtClean="0">
                <a:solidFill>
                  <a:srgbClr val="000000"/>
                </a:solidFill>
                <a:latin typeface="Arial"/>
              </a:rPr>
              <a:t> dysfunkcia</a:t>
            </a:r>
            <a:endParaRPr lang="sk-SK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6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3DEA6E-61EF-48DE-83B2-FFC73CF6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Aký mechanizmus je príčinou kognitívnej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dysfunkcie?</a:t>
            </a:r>
            <a:endParaRPr lang="sk-SK" sz="2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97F850F-CDFC-4895-B77C-A8D4FB2B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C9AF518-1170-45FE-9023-D76E7779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7" y="1772816"/>
            <a:ext cx="7542085" cy="3802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032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Silva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DS et al., J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Neurol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Sciences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2019, 399: 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177-181;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Stefansdottir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H et al.,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Stroke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2013, 44:1020-1025</a:t>
            </a:r>
            <a:endParaRPr lang="sk-S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Rizikové faktory </a:t>
            </a:r>
            <a:r>
              <a:rPr lang="sk-SK" sz="3600" dirty="0" err="1">
                <a:solidFill>
                  <a:schemeClr val="accent1">
                    <a:lumMod val="50000"/>
                  </a:schemeClr>
                </a:solidFill>
              </a:rPr>
              <a:t>ACh</a:t>
            </a:r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 a CVO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Hypertenzia v strednom veku </a:t>
            </a:r>
          </a:p>
          <a:p>
            <a:r>
              <a:rPr lang="sk-SK" sz="2400" dirty="0"/>
              <a:t>Diabetes </a:t>
            </a:r>
            <a:r>
              <a:rPr lang="sk-SK" sz="2400" dirty="0" err="1"/>
              <a:t>mellitus</a:t>
            </a:r>
            <a:endParaRPr lang="sk-SK" sz="2400" dirty="0"/>
          </a:p>
          <a:p>
            <a:r>
              <a:rPr lang="sk-SK" sz="2400" dirty="0"/>
              <a:t>Fajčenie </a:t>
            </a:r>
          </a:p>
          <a:p>
            <a:r>
              <a:rPr lang="sk-SK" sz="2400" dirty="0" err="1"/>
              <a:t>Apolipoprotein</a:t>
            </a:r>
            <a:r>
              <a:rPr lang="sk-SK" sz="2400" dirty="0"/>
              <a:t> E </a:t>
            </a:r>
            <a:r>
              <a:rPr lang="el-GR" sz="2400" dirty="0"/>
              <a:t>ε</a:t>
            </a:r>
            <a:r>
              <a:rPr lang="sk-SK" sz="2400" dirty="0"/>
              <a:t>4 </a:t>
            </a:r>
            <a:r>
              <a:rPr lang="sk-SK" sz="2400" dirty="0" err="1"/>
              <a:t>izoforma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Hypercholesterolémia</a:t>
            </a:r>
            <a:endParaRPr lang="sk-SK" sz="2400" dirty="0"/>
          </a:p>
          <a:p>
            <a:r>
              <a:rPr lang="sk-SK" sz="2400" dirty="0"/>
              <a:t>Vek </a:t>
            </a:r>
          </a:p>
          <a:p>
            <a:r>
              <a:rPr lang="sk-SK" sz="2400" dirty="0"/>
              <a:t>Depresia v neskorom veku riziko vzniku </a:t>
            </a:r>
            <a:r>
              <a:rPr lang="sk-SK" sz="2400" dirty="0" err="1"/>
              <a:t>VaD</a:t>
            </a:r>
            <a:r>
              <a:rPr lang="sk-SK" sz="2400" dirty="0"/>
              <a:t> aj AD</a:t>
            </a:r>
          </a:p>
          <a:p>
            <a:r>
              <a:rPr lang="sk-SK" sz="2400" dirty="0" err="1">
                <a:solidFill>
                  <a:srgbClr val="FF0000"/>
                </a:solidFill>
              </a:rPr>
              <a:t>Fibrilácia</a:t>
            </a:r>
            <a:r>
              <a:rPr lang="sk-SK" sz="2400" dirty="0">
                <a:solidFill>
                  <a:srgbClr val="FF0000"/>
                </a:solidFill>
              </a:rPr>
              <a:t> predsiení a </a:t>
            </a:r>
            <a:r>
              <a:rPr lang="sk-SK" sz="2400" dirty="0" err="1">
                <a:solidFill>
                  <a:srgbClr val="FF0000"/>
                </a:solidFill>
              </a:rPr>
              <a:t>kongestívne</a:t>
            </a:r>
            <a:r>
              <a:rPr lang="sk-SK" sz="2400" dirty="0">
                <a:solidFill>
                  <a:srgbClr val="FF0000"/>
                </a:solidFill>
              </a:rPr>
              <a:t> kardiálne zlyhávanie – dôležité modifikovateľné faktory </a:t>
            </a:r>
            <a:r>
              <a:rPr lang="sk-SK" sz="2400" dirty="0" err="1">
                <a:solidFill>
                  <a:srgbClr val="FF0000"/>
                </a:solidFill>
              </a:rPr>
              <a:t>ACh</a:t>
            </a:r>
            <a:r>
              <a:rPr lang="sk-SK" sz="2400" dirty="0">
                <a:solidFill>
                  <a:srgbClr val="FF0000"/>
                </a:solidFill>
              </a:rPr>
              <a:t>  </a:t>
            </a:r>
          </a:p>
          <a:p>
            <a:endParaRPr lang="sk-SK" sz="2400" dirty="0"/>
          </a:p>
        </p:txBody>
      </p:sp>
      <p:sp>
        <p:nvSpPr>
          <p:cNvPr id="4" name="Obdĺžnik 3"/>
          <p:cNvSpPr/>
          <p:nvPr/>
        </p:nvSpPr>
        <p:spPr>
          <a:xfrm>
            <a:off x="1007096" y="6027003"/>
            <a:ext cx="80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Jellinger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KA, 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Acta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Neuropathol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2007, 113:349-388; 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Gorelick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PB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Stroke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2011, 42:2672-2713; 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Polidori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Alzheimers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Dis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2012, 32:521-530;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Kling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MA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Alzheimers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Dement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2013, 9:76-92; 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Toledo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JB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Alzheimers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Dement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2012; 8:483-489;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Breteler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MM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Neurobiol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dirty="0" err="1">
                <a:solidFill>
                  <a:schemeClr val="accent1">
                    <a:lumMod val="50000"/>
                  </a:schemeClr>
                </a:solidFill>
              </a:rPr>
              <a:t>Aging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 2000, 21:153-160;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Gdovinová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Z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sk-SK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000" b="1" dirty="0" err="1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sk-SK" sz="1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Cell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Mol 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Neurobiol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2006 , 26:1219-24; </a:t>
            </a:r>
            <a:r>
              <a:rPr lang="sk-SK" sz="1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Trebunová</a:t>
            </a:r>
            <a:r>
              <a:rPr lang="sk-SK" sz="1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M, ..</a:t>
            </a:r>
            <a:r>
              <a:rPr lang="sk-SK" sz="1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Gdovinová</a:t>
            </a:r>
            <a:r>
              <a:rPr lang="sk-SK" sz="1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Z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J 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Neural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Transm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Vienna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 2009,116:339-44; 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Diniz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BS 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et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al., Br J </a:t>
            </a:r>
            <a:r>
              <a:rPr lang="sk-SK" sz="1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Psychiatry</a:t>
            </a:r>
            <a:r>
              <a:rPr lang="sk-SK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2013, 202:329-335</a:t>
            </a:r>
            <a:r>
              <a:rPr lang="sk-SK" sz="1000" dirty="0"/>
              <a:t>. </a:t>
            </a:r>
            <a:endParaRPr lang="de-DE" sz="1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/>
          <a:lstStyle/>
          <a:p>
            <a:pPr algn="ctr"/>
            <a:r>
              <a:rPr lang="sk-SK" sz="3200" dirty="0"/>
              <a:t>Vyhlásenie o konflikte záujmov autora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63CFEDED-F4E8-478E-A9F1-F7397AB3F003}"/>
              </a:ext>
            </a:extLst>
          </p:cNvPr>
          <p:cNvSpPr txBox="1"/>
          <p:nvPr/>
        </p:nvSpPr>
        <p:spPr>
          <a:xfrm>
            <a:off x="2339752" y="13130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Deklarujem nasledujúci konflikt záujmov</a:t>
            </a:r>
            <a:endParaRPr lang="sk-SK" dirty="0"/>
          </a:p>
        </p:txBody>
      </p:sp>
      <p:graphicFrame>
        <p:nvGraphicFramePr>
          <p:cNvPr id="9" name="Zástupný objekt pre obsah 5">
            <a:extLst>
              <a:ext uri="{FF2B5EF4-FFF2-40B4-BE49-F238E27FC236}">
                <a16:creationId xmlns:a16="http://schemas.microsoft.com/office/drawing/2014/main" xmlns="" id="{7AF56D22-129C-4369-86C2-36BF7F9E3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819924"/>
              </p:ext>
            </p:extLst>
          </p:nvPr>
        </p:nvGraphicFramePr>
        <p:xfrm>
          <a:off x="457200" y="2132856"/>
          <a:ext cx="8558336" cy="3749040"/>
        </p:xfrm>
        <a:graphic>
          <a:graphicData uri="http://schemas.openxmlformats.org/drawingml/2006/table">
            <a:tbl>
              <a:tblPr firstRow="1" bandRow="1"/>
              <a:tblGrid>
                <a:gridCol w="4273996">
                  <a:extLst>
                    <a:ext uri="{9D8B030D-6E8A-4147-A177-3AD203B41FA5}">
                      <a16:colId xmlns:a16="http://schemas.microsoft.com/office/drawing/2014/main" xmlns="" val="3946931703"/>
                    </a:ext>
                  </a:extLst>
                </a:gridCol>
                <a:gridCol w="4284340">
                  <a:extLst>
                    <a:ext uri="{9D8B030D-6E8A-4147-A177-3AD203B41FA5}">
                      <a16:colId xmlns:a16="http://schemas.microsoft.com/office/drawing/2014/main" xmlns="" val="2706723847"/>
                    </a:ext>
                  </a:extLst>
                </a:gridCol>
              </a:tblGrid>
              <a:tr h="33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k-SK" dirty="0"/>
                        <a:t>Forma</a:t>
                      </a:r>
                      <a:r>
                        <a:rPr lang="sk-SK" baseline="0" dirty="0"/>
                        <a:t> finančného prepojenia</a:t>
                      </a:r>
                      <a:endParaRPr lang="sk-SK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sk-SK" dirty="0"/>
                        <a:t>Spoločnosť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5855447"/>
                  </a:ext>
                </a:extLst>
              </a:tr>
              <a:tr h="590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k-SK" dirty="0"/>
                        <a:t>Participácia</a:t>
                      </a:r>
                      <a:r>
                        <a:rPr lang="sk-SK" baseline="0" dirty="0"/>
                        <a:t> na klinických štúdiách/firemnom grante</a:t>
                      </a:r>
                      <a:endParaRPr lang="sk-SK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ELAN, ENRICH-AF, EVOKE, EVOKE+</a:t>
                      </a:r>
                      <a:endParaRPr lang="sk-SK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14709"/>
                  </a:ext>
                </a:extLst>
              </a:tr>
              <a:tr h="758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k-SK" dirty="0"/>
                        <a:t>Nepeňažné plnenie (v zmysle zákona)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Biogen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Boehringer-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Ingelheim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MSD, Novartis, Pfizer, Roche,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Sandoz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Shire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TEVA, Bayer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772196"/>
                  </a:ext>
                </a:extLst>
              </a:tr>
              <a:tr h="758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k-SK" dirty="0"/>
                        <a:t>Prednášajúci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Biogen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Boehringer-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Ingelheim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Lundbeck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MSD, Bayer, Novartis, Pfizer,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Sandoz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Schwabe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Shire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TEVA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0367870"/>
                  </a:ext>
                </a:extLst>
              </a:tr>
              <a:tr h="33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Akcionár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sk-SK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226184"/>
                  </a:ext>
                </a:extLst>
              </a:tr>
              <a:tr h="33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k-SK" dirty="0"/>
                        <a:t>Konzultant/odborný poradca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Boehringer-Ingelheim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Novartis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Pfizer</a:t>
                      </a:r>
                      <a:r>
                        <a:rPr lang="sk-SK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Shire</a:t>
                      </a:r>
                      <a:endParaRPr lang="sk-SK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815822"/>
                  </a:ext>
                </a:extLst>
              </a:tr>
              <a:tr h="33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sk-SK" dirty="0"/>
                        <a:t>Ostatné príjmy (špecifikovať)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sk-SK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5986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0C4C21-8D9B-4B4C-92B2-2B5B38CB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Obštrukčné spánkové </a:t>
            </a:r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</a:rPr>
              <a:t>apnoe</a:t>
            </a:r>
            <a:endParaRPr lang="sk-S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0291950-C247-4317-84AC-10DFCD9A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4" y="1700808"/>
            <a:ext cx="8229600" cy="871736"/>
          </a:xfrm>
        </p:spPr>
        <p:txBody>
          <a:bodyPr/>
          <a:lstStyle/>
          <a:p>
            <a:r>
              <a:rPr lang="sk-SK" sz="2400" dirty="0" smtClean="0"/>
              <a:t>Riziko FP</a:t>
            </a:r>
          </a:p>
          <a:p>
            <a:r>
              <a:rPr lang="sk-SK" sz="2400" dirty="0" smtClean="0"/>
              <a:t>Riziko kognitívneho deficitu</a:t>
            </a:r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0855706-5157-48F0-AED6-DC6ED30B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24944"/>
            <a:ext cx="55590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58326"/>
            <a:ext cx="7597039" cy="11704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59768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Prvá štúdia porovnávajúca kognitívny funkcie u pacientov s a bez OSA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sz="2000" dirty="0"/>
              <a:t>80 </a:t>
            </a:r>
            <a:r>
              <a:rPr lang="sk-SK" sz="2000" dirty="0" smtClean="0"/>
              <a:t>pacientov s OSA </a:t>
            </a:r>
            <a:endParaRPr lang="sk-SK" sz="2000" dirty="0"/>
          </a:p>
          <a:p>
            <a:pPr marL="0" indent="0">
              <a:buNone/>
            </a:pPr>
            <a:r>
              <a:rPr lang="sk-SK" sz="2000" dirty="0"/>
              <a:t>67 </a:t>
            </a:r>
            <a:r>
              <a:rPr lang="sk-SK" sz="2000" dirty="0" err="1" smtClean="0"/>
              <a:t>pacienotv</a:t>
            </a:r>
            <a:r>
              <a:rPr lang="sk-SK" sz="2000" dirty="0" smtClean="0"/>
              <a:t> bez OSA</a:t>
            </a:r>
            <a:endParaRPr lang="sk-SK" sz="2000" dirty="0"/>
          </a:p>
          <a:p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03" y="3697995"/>
            <a:ext cx="5456393" cy="164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737" y="3356992"/>
            <a:ext cx="5858764" cy="20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753" y="3996322"/>
            <a:ext cx="3432345" cy="286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606" y="4321278"/>
            <a:ext cx="5803895" cy="1633870"/>
          </a:xfrm>
          <a:prstGeom prst="rect">
            <a:avLst/>
          </a:prstGeom>
        </p:spPr>
      </p:pic>
      <p:sp>
        <p:nvSpPr>
          <p:cNvPr id="12" name="BlokTextu 17">
            <a:extLst>
              <a:ext uri="{FF2B5EF4-FFF2-40B4-BE49-F238E27FC236}">
                <a16:creationId xmlns:a16="http://schemas.microsoft.com/office/drawing/2014/main" xmlns="" id="{E30EDF54-6064-4F66-AB84-8BAA829983D4}"/>
              </a:ext>
            </a:extLst>
          </p:cNvPr>
          <p:cNvSpPr txBox="1"/>
          <p:nvPr/>
        </p:nvSpPr>
        <p:spPr>
          <a:xfrm>
            <a:off x="5644995" y="6387497"/>
            <a:ext cx="3310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Aaronson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JA et al., J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Clin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Sleep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med 2016; </a:t>
            </a:r>
            <a:endParaRPr lang="sk-SK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5A2551F-CA71-4170-AD00-05ADDC6FD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260" y="2482705"/>
            <a:ext cx="6172200" cy="443496"/>
          </a:xfrm>
        </p:spPr>
        <p:txBody>
          <a:bodyPr/>
          <a:lstStyle/>
          <a:p>
            <a:pPr marL="0" indent="0">
              <a:buNone/>
            </a:pP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sk-SK" sz="1200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study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compared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cognitive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functioning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stroke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patiets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without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OSA</a:t>
            </a:r>
          </a:p>
          <a:p>
            <a:pPr marL="0" indent="0">
              <a:buNone/>
            </a:pPr>
            <a:r>
              <a:rPr lang="sk-SK" sz="1200" dirty="0"/>
              <a:t>80 </a:t>
            </a:r>
            <a:r>
              <a:rPr lang="sk-SK" sz="1200" dirty="0" err="1"/>
              <a:t>stroke</a:t>
            </a:r>
            <a:r>
              <a:rPr lang="sk-SK" sz="1200" dirty="0"/>
              <a:t> </a:t>
            </a:r>
            <a:r>
              <a:rPr lang="sk-SK" sz="1200" dirty="0" err="1"/>
              <a:t>patients</a:t>
            </a:r>
            <a:r>
              <a:rPr lang="sk-SK" sz="1200" dirty="0"/>
              <a:t> </a:t>
            </a:r>
            <a:r>
              <a:rPr lang="sk-SK" sz="1200" dirty="0" err="1"/>
              <a:t>with</a:t>
            </a:r>
            <a:r>
              <a:rPr lang="sk-SK" sz="1200" dirty="0"/>
              <a:t> OSA</a:t>
            </a:r>
          </a:p>
          <a:p>
            <a:pPr marL="0" indent="0">
              <a:buNone/>
            </a:pPr>
            <a:r>
              <a:rPr lang="sk-SK" sz="1200" dirty="0"/>
              <a:t>67 </a:t>
            </a:r>
            <a:r>
              <a:rPr lang="sk-SK" sz="1200" dirty="0" err="1"/>
              <a:t>stroke</a:t>
            </a:r>
            <a:r>
              <a:rPr lang="sk-SK" sz="1200" dirty="0"/>
              <a:t> </a:t>
            </a:r>
            <a:r>
              <a:rPr lang="sk-SK" sz="1200" dirty="0" err="1"/>
              <a:t>patients</a:t>
            </a:r>
            <a:r>
              <a:rPr lang="sk-SK" sz="1200" dirty="0"/>
              <a:t> </a:t>
            </a:r>
            <a:r>
              <a:rPr lang="sk-SK" sz="1200" dirty="0" err="1"/>
              <a:t>without</a:t>
            </a:r>
            <a:r>
              <a:rPr lang="sk-SK" sz="1200" dirty="0"/>
              <a:t> OSA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BDF74A5-1434-4D0B-9277-D1E59529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41" y="1281099"/>
            <a:ext cx="6291318" cy="96734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6ED9D6F0-0CE7-4004-AF5C-134E1D0A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18" y="3290566"/>
            <a:ext cx="5856554" cy="20803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9F2C3129-A9B5-4CCB-8CC5-FD7A31A87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202" y="3518192"/>
            <a:ext cx="5454485" cy="161759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407A0AB9-63D6-4D93-9233-DDB676238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816" y="3673186"/>
            <a:ext cx="5527725" cy="356419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EDE459AA-3239-4263-8102-D4B7F3605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437" y="4182280"/>
            <a:ext cx="5803664" cy="1631333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8CBFA516-F4BD-4FCA-A002-9D6DBA05F57E}"/>
              </a:ext>
            </a:extLst>
          </p:cNvPr>
          <p:cNvSpPr txBox="1"/>
          <p:nvPr/>
        </p:nvSpPr>
        <p:spPr>
          <a:xfrm>
            <a:off x="1798459" y="3938914"/>
            <a:ext cx="3429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50" dirty="0" err="1">
                <a:solidFill>
                  <a:srgbClr val="FF0000"/>
                </a:solidFill>
              </a:rPr>
              <a:t>Cognitive</a:t>
            </a:r>
            <a:r>
              <a:rPr lang="sk-SK" sz="1050" dirty="0">
                <a:solidFill>
                  <a:srgbClr val="FF0000"/>
                </a:solidFill>
              </a:rPr>
              <a:t> </a:t>
            </a:r>
            <a:r>
              <a:rPr lang="sk-SK" sz="1050" dirty="0" err="1">
                <a:solidFill>
                  <a:srgbClr val="FF0000"/>
                </a:solidFill>
              </a:rPr>
              <a:t>outcomes</a:t>
            </a:r>
            <a:endParaRPr lang="sk-SK" sz="1050" dirty="0">
              <a:solidFill>
                <a:srgbClr val="FF0000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76C5733D-947A-430C-9543-F3A581F13BBD}"/>
              </a:ext>
            </a:extLst>
          </p:cNvPr>
          <p:cNvSpPr txBox="1"/>
          <p:nvPr/>
        </p:nvSpPr>
        <p:spPr>
          <a:xfrm>
            <a:off x="1398228" y="2153628"/>
            <a:ext cx="3429000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825" dirty="0"/>
              <a:t>SLEEP 2015; 38:1431-1437  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C500A3D4-951A-4C79-A067-4CE35FC4548A}"/>
              </a:ext>
            </a:extLst>
          </p:cNvPr>
          <p:cNvSpPr/>
          <p:nvPr/>
        </p:nvSpPr>
        <p:spPr>
          <a:xfrm>
            <a:off x="1858128" y="4608982"/>
            <a:ext cx="631273" cy="167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93FFFA4C-252B-42DE-B1EF-FD6785A5C13A}"/>
              </a:ext>
            </a:extLst>
          </p:cNvPr>
          <p:cNvSpPr/>
          <p:nvPr/>
        </p:nvSpPr>
        <p:spPr>
          <a:xfrm>
            <a:off x="1858126" y="5355493"/>
            <a:ext cx="931676" cy="458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xmlns="" id="{D20EACFC-8090-4F0F-80BA-4DCAACDAB7C2}"/>
              </a:ext>
            </a:extLst>
          </p:cNvPr>
          <p:cNvSpPr/>
          <p:nvPr/>
        </p:nvSpPr>
        <p:spPr>
          <a:xfrm>
            <a:off x="1869216" y="4305443"/>
            <a:ext cx="812575" cy="167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xmlns="" id="{74FAF462-1A64-4EBF-A90D-EAB4CBE27FCE}"/>
              </a:ext>
            </a:extLst>
          </p:cNvPr>
          <p:cNvSpPr/>
          <p:nvPr/>
        </p:nvSpPr>
        <p:spPr>
          <a:xfrm>
            <a:off x="1869215" y="5064968"/>
            <a:ext cx="931676" cy="167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xmlns="" id="{E30EDF54-6064-4F66-AB84-8BAA829983D4}"/>
              </a:ext>
            </a:extLst>
          </p:cNvPr>
          <p:cNvSpPr txBox="1"/>
          <p:nvPr/>
        </p:nvSpPr>
        <p:spPr>
          <a:xfrm>
            <a:off x="6732241" y="5758539"/>
            <a:ext cx="25183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Aaronson</a:t>
            </a:r>
            <a:r>
              <a:rPr lang="sk-SK" sz="9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JA et al., J </a:t>
            </a:r>
            <a:r>
              <a:rPr lang="sk-SK" sz="9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Clin</a:t>
            </a:r>
            <a:r>
              <a:rPr lang="sk-SK" sz="9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9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Sleep</a:t>
            </a:r>
            <a:r>
              <a:rPr lang="sk-SK" sz="9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med 2016; </a:t>
            </a:r>
            <a:endParaRPr lang="sk-SK" sz="9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70AA9E-26D1-46F8-B2E9-1407C3DB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</a:rPr>
              <a:t>Prediktory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 OSA po CMP</a:t>
            </a:r>
            <a:endParaRPr lang="sk-S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7F5102B-76E3-4F62-8A26-0CD2C9DA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6833"/>
            <a:ext cx="8229600" cy="3886200"/>
          </a:xfrm>
        </p:spPr>
        <p:txBody>
          <a:bodyPr/>
          <a:lstStyle/>
          <a:p>
            <a:r>
              <a:rPr lang="sk-SK" sz="2400" dirty="0" smtClean="0"/>
              <a:t>Mužské pohlavie</a:t>
            </a:r>
          </a:p>
          <a:p>
            <a:r>
              <a:rPr lang="sk-SK" sz="2400" dirty="0" smtClean="0"/>
              <a:t>BMI</a:t>
            </a:r>
            <a:endParaRPr lang="sk-SK" sz="2400" dirty="0"/>
          </a:p>
          <a:p>
            <a:r>
              <a:rPr lang="sk-SK" sz="2400" dirty="0" err="1" smtClean="0">
                <a:solidFill>
                  <a:srgbClr val="FF0000"/>
                </a:solidFill>
              </a:rPr>
              <a:t>Fibrilácia</a:t>
            </a:r>
            <a:r>
              <a:rPr lang="sk-SK" sz="2400" dirty="0" smtClean="0">
                <a:solidFill>
                  <a:srgbClr val="FF0000"/>
                </a:solidFill>
              </a:rPr>
              <a:t> predsiení </a:t>
            </a:r>
            <a:endParaRPr lang="sk-SK" sz="2400" dirty="0">
              <a:solidFill>
                <a:srgbClr val="FF0000"/>
              </a:solidFill>
            </a:endParaRPr>
          </a:p>
          <a:p>
            <a:r>
              <a:rPr lang="sk-SK" sz="2400" dirty="0" smtClean="0"/>
              <a:t>Závažnosť CMP</a:t>
            </a:r>
            <a:endParaRPr lang="sk-SK" sz="2400" dirty="0"/>
          </a:p>
          <a:p>
            <a:r>
              <a:rPr lang="sk-SK" sz="2400" dirty="0" smtClean="0"/>
              <a:t>Vek</a:t>
            </a:r>
            <a:endParaRPr lang="sk-SK" sz="2400" dirty="0"/>
          </a:p>
          <a:p>
            <a:r>
              <a:rPr lang="sk-SK" sz="2400" dirty="0" smtClean="0"/>
              <a:t>Hypertenzia</a:t>
            </a:r>
            <a:endParaRPr lang="sk-SK" sz="2400" dirty="0"/>
          </a:p>
          <a:p>
            <a:r>
              <a:rPr lang="sk-SK" sz="2400" dirty="0" smtClean="0"/>
              <a:t>Pozorované </a:t>
            </a:r>
            <a:r>
              <a:rPr lang="sk-SK" sz="2400" dirty="0" err="1" smtClean="0"/>
              <a:t>Apnoe</a:t>
            </a:r>
            <a:r>
              <a:rPr lang="sk-SK" sz="2400" dirty="0" smtClean="0"/>
              <a:t> </a:t>
            </a:r>
            <a:endParaRPr lang="sk-SK" sz="2400" dirty="0"/>
          </a:p>
          <a:p>
            <a:r>
              <a:rPr lang="sk-SK" sz="2400" dirty="0" smtClean="0"/>
              <a:t>Chrápanie </a:t>
            </a:r>
          </a:p>
          <a:p>
            <a:r>
              <a:rPr lang="sk-SK" sz="2400" dirty="0" smtClean="0">
                <a:sym typeface="Wingdings 3" panose="05040102010807070707" pitchFamily="18" charset="2"/>
              </a:rPr>
              <a:t> </a:t>
            </a:r>
            <a:r>
              <a:rPr lang="sk-SK" sz="2400" dirty="0"/>
              <a:t>SpO2 </a:t>
            </a:r>
            <a:r>
              <a:rPr lang="sk-SK" sz="2400" dirty="0" smtClean="0"/>
              <a:t>počas noci </a:t>
            </a:r>
            <a:endParaRPr lang="sk-SK" sz="2400" dirty="0"/>
          </a:p>
          <a:p>
            <a:endParaRPr lang="sk-SK" sz="2400" dirty="0"/>
          </a:p>
        </p:txBody>
      </p:sp>
      <p:sp>
        <p:nvSpPr>
          <p:cNvPr id="4" name="BlokTextu 4">
            <a:extLst>
              <a:ext uri="{FF2B5EF4-FFF2-40B4-BE49-F238E27FC236}">
                <a16:creationId xmlns:a16="http://schemas.microsoft.com/office/drawing/2014/main" xmlns="" id="{7CC87F9A-9249-485E-BA61-8A50B4F2F2B4}"/>
              </a:ext>
            </a:extLst>
          </p:cNvPr>
          <p:cNvSpPr txBox="1"/>
          <p:nvPr/>
        </p:nvSpPr>
        <p:spPr>
          <a:xfrm>
            <a:off x="4572000" y="6237312"/>
            <a:ext cx="428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Modifikované podľa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Boulos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MI et al.,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Sleep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Medicine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2016↓</a:t>
            </a:r>
          </a:p>
          <a:p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Šiarnik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P et al.,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Sleep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Medicine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2020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5513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Obštrukčné spánkové </a:t>
            </a:r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</a:rPr>
              <a:t>apnoe</a:t>
            </a:r>
            <a:endParaRPr lang="sk-S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9 štúdií (19 837 pacientov)</a:t>
            </a:r>
          </a:p>
          <a:p>
            <a:endParaRPr lang="sk-SK" sz="2800" dirty="0" smtClean="0"/>
          </a:p>
          <a:p>
            <a:r>
              <a:rPr lang="sk-SK" sz="2000" dirty="0" smtClean="0"/>
              <a:t>V skupine OSA/SDB (</a:t>
            </a:r>
            <a:r>
              <a:rPr lang="sk-SK" sz="2000" dirty="0" err="1" smtClean="0"/>
              <a:t>sleep</a:t>
            </a:r>
            <a:r>
              <a:rPr lang="sk-SK" sz="2000" dirty="0" smtClean="0"/>
              <a:t> </a:t>
            </a:r>
            <a:r>
              <a:rPr lang="sk-SK" sz="2000" dirty="0" err="1" smtClean="0"/>
              <a:t>disordered</a:t>
            </a:r>
            <a:r>
              <a:rPr lang="sk-SK" sz="2000" dirty="0" smtClean="0"/>
              <a:t> </a:t>
            </a:r>
            <a:r>
              <a:rPr lang="sk-SK" sz="2000" dirty="0" err="1" smtClean="0"/>
              <a:t>breathing</a:t>
            </a:r>
            <a:r>
              <a:rPr lang="sk-SK" sz="2000" dirty="0" smtClean="0"/>
              <a:t>) vyššie riziko FP (OR; 2.120, CI:1.845-2.436, p&lt;0.001)</a:t>
            </a:r>
          </a:p>
          <a:p>
            <a:r>
              <a:rPr lang="sk-SK" dirty="0" smtClean="0"/>
              <a:t>OSA/SDB  - riziko vzniku FP</a:t>
            </a:r>
            <a:endParaRPr lang="sk-SK" dirty="0"/>
          </a:p>
        </p:txBody>
      </p:sp>
      <p:sp>
        <p:nvSpPr>
          <p:cNvPr id="4" name="BlokTextu 4">
            <a:extLst>
              <a:ext uri="{FF2B5EF4-FFF2-40B4-BE49-F238E27FC236}">
                <a16:creationId xmlns:a16="http://schemas.microsoft.com/office/drawing/2014/main" xmlns="" id="{7CC87F9A-9249-485E-BA61-8A50B4F2F2B4}"/>
              </a:ext>
            </a:extLst>
          </p:cNvPr>
          <p:cNvSpPr txBox="1"/>
          <p:nvPr/>
        </p:nvSpPr>
        <p:spPr>
          <a:xfrm>
            <a:off x="4606280" y="638132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Youssef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I et al., J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Sleep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Disord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</a:t>
            </a:r>
            <a:r>
              <a:rPr lang="sk-SK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Ther</a:t>
            </a:r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 2018, 7:1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11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8A4A47F-9EEF-4CF5-83DB-0029F820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4023066"/>
            <a:ext cx="5940660" cy="1728192"/>
          </a:xfrm>
        </p:spPr>
        <p:txBody>
          <a:bodyPr/>
          <a:lstStyle/>
          <a:p>
            <a:pPr marL="0" indent="0">
              <a:buNone/>
            </a:pPr>
            <a:r>
              <a:rPr lang="sk-SK" sz="1500" dirty="0" smtClean="0"/>
              <a:t>65-ročný muž </a:t>
            </a:r>
            <a:endParaRPr lang="sk-SK" sz="1500" dirty="0"/>
          </a:p>
          <a:p>
            <a:pPr marL="0" indent="0">
              <a:buNone/>
            </a:pPr>
            <a:r>
              <a:rPr lang="sk-SK" sz="1500" dirty="0" smtClean="0"/>
              <a:t>Ischemická CMP, pri prijatí </a:t>
            </a:r>
            <a:r>
              <a:rPr lang="sk-SK" sz="1500" dirty="0" err="1" smtClean="0"/>
              <a:t>flukutácia</a:t>
            </a:r>
            <a:r>
              <a:rPr lang="sk-SK" sz="1500" dirty="0" smtClean="0"/>
              <a:t> vedomia – NCSE?</a:t>
            </a:r>
          </a:p>
          <a:p>
            <a:pPr marL="0" indent="0">
              <a:buNone/>
            </a:pPr>
            <a:r>
              <a:rPr lang="sk-SK" sz="1500" dirty="0" smtClean="0"/>
              <a:t>Počas EEG vyšetrenia – zaznamenané </a:t>
            </a:r>
            <a:r>
              <a:rPr lang="sk-SK" sz="1500" dirty="0" err="1" smtClean="0"/>
              <a:t>apnoe</a:t>
            </a:r>
            <a:r>
              <a:rPr lang="sk-SK" sz="1500" dirty="0" smtClean="0"/>
              <a:t> </a:t>
            </a:r>
            <a:endParaRPr lang="sk-SK" sz="1500" dirty="0"/>
          </a:p>
          <a:p>
            <a:pPr marL="0" indent="0">
              <a:buNone/>
            </a:pPr>
            <a:r>
              <a:rPr lang="sk-SK" sz="15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Respiračná Polygrafia</a:t>
            </a:r>
            <a:endParaRPr lang="sk-SK" sz="15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sk-SK" sz="1500" dirty="0"/>
              <a:t>AHI 48 </a:t>
            </a:r>
            <a:r>
              <a:rPr lang="sk-SK" sz="1500" dirty="0" smtClean="0"/>
              <a:t>respiračných príhod za hodinu  </a:t>
            </a:r>
            <a:endParaRPr lang="sk-SK" sz="1500" dirty="0"/>
          </a:p>
          <a:p>
            <a:r>
              <a:rPr lang="sk-SK" sz="1500" dirty="0"/>
              <a:t>15% </a:t>
            </a:r>
            <a:r>
              <a:rPr lang="sk-SK" sz="1500" dirty="0" smtClean="0"/>
              <a:t>z času záznamu SpO2 pod </a:t>
            </a:r>
            <a:r>
              <a:rPr lang="sk-SK" sz="1500" dirty="0"/>
              <a:t>90% 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75E4D42-D82F-4DF6-A381-924114E3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47" y="1201403"/>
            <a:ext cx="6164144" cy="2555958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7CC87F9A-9249-485E-BA61-8A50B4F2F2B4}"/>
              </a:ext>
            </a:extLst>
          </p:cNvPr>
          <p:cNvSpPr txBox="1"/>
          <p:nvPr/>
        </p:nvSpPr>
        <p:spPr>
          <a:xfrm>
            <a:off x="4860032" y="6381328"/>
            <a:ext cx="4032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 3" panose="05040102010807070707" pitchFamily="18" charset="2"/>
              </a:rPr>
              <a:t>Neurologická klinika LF UPJŠ a UNLP Košice 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9634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70AA9E-26D1-46F8-B2E9-1407C3DB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57200"/>
            <a:ext cx="8568952" cy="1371600"/>
          </a:xfrm>
        </p:spPr>
        <p:txBody>
          <a:bodyPr/>
          <a:lstStyle/>
          <a:p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</a:rPr>
              <a:t>Je možné predísť demencii u pacientov s FP?</a:t>
            </a:r>
            <a:endParaRPr lang="sk-SK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7F5102B-76E3-4F62-8A26-0CD2C9DA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>
                <a:solidFill>
                  <a:srgbClr val="FF0000"/>
                </a:solidFill>
              </a:rPr>
              <a:t>Antikoagulačná</a:t>
            </a:r>
            <a:r>
              <a:rPr lang="sk-SK" sz="2400" dirty="0" smtClean="0">
                <a:solidFill>
                  <a:srgbClr val="FF0000"/>
                </a:solidFill>
              </a:rPr>
              <a:t> liečba </a:t>
            </a:r>
            <a:r>
              <a:rPr lang="sk-SK" sz="2400" dirty="0" smtClean="0"/>
              <a:t>– môže mať efekt na spomalenie progresie demencie</a:t>
            </a:r>
          </a:p>
          <a:p>
            <a:r>
              <a:rPr lang="sk-SK" sz="2400" dirty="0" smtClean="0"/>
              <a:t>Švédsky register (2006-2014) – 446 106 pacientov (&gt; 1.5 milióna </a:t>
            </a:r>
            <a:r>
              <a:rPr lang="sk-SK" sz="2400" dirty="0" err="1" smtClean="0"/>
              <a:t>osobo</a:t>
            </a:r>
            <a:r>
              <a:rPr lang="sk-SK" sz="2400" dirty="0" smtClean="0"/>
              <a:t>/rokov</a:t>
            </a:r>
          </a:p>
          <a:p>
            <a:r>
              <a:rPr lang="sk-SK" sz="2400" dirty="0" smtClean="0"/>
              <a:t>Pacienti bez CMP užívajúci OAK:</a:t>
            </a:r>
          </a:p>
          <a:p>
            <a:r>
              <a:rPr lang="sk-SK" sz="2000" dirty="0" err="1" smtClean="0"/>
              <a:t>Intention</a:t>
            </a:r>
            <a:r>
              <a:rPr lang="sk-SK" sz="2000" dirty="0" smtClean="0"/>
              <a:t>-to-</a:t>
            </a:r>
            <a:r>
              <a:rPr lang="sk-SK" sz="2000" dirty="0" err="1" smtClean="0"/>
              <a:t>treat</a:t>
            </a:r>
            <a:r>
              <a:rPr lang="sk-SK" sz="2000" dirty="0" smtClean="0"/>
              <a:t> </a:t>
            </a:r>
            <a:r>
              <a:rPr lang="sk-SK" sz="2000" dirty="0" smtClean="0"/>
              <a:t>– 29% nižšie riziko demencie (HR: 0.71, 95% CI:0.68-0.74)</a:t>
            </a:r>
          </a:p>
          <a:p>
            <a:r>
              <a:rPr lang="sk-SK" sz="2000" dirty="0" smtClean="0"/>
              <a:t>On </a:t>
            </a:r>
            <a:r>
              <a:rPr lang="sk-SK" sz="2000" dirty="0" err="1" smtClean="0"/>
              <a:t>treatment</a:t>
            </a:r>
            <a:r>
              <a:rPr lang="sk-SK" sz="2000" dirty="0" smtClean="0"/>
              <a:t> - 48% </a:t>
            </a:r>
            <a:r>
              <a:rPr lang="sk-SK" sz="2000" dirty="0"/>
              <a:t>nižšie riziko demencie (HR: </a:t>
            </a:r>
            <a:r>
              <a:rPr lang="sk-SK" sz="2000" dirty="0" smtClean="0"/>
              <a:t>0.52, </a:t>
            </a:r>
            <a:r>
              <a:rPr lang="sk-SK" sz="2000" dirty="0"/>
              <a:t>95% </a:t>
            </a:r>
            <a:r>
              <a:rPr lang="sk-SK" sz="2000" dirty="0" smtClean="0"/>
              <a:t>CI:0.50-0.55)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Mechanizmus</a:t>
            </a:r>
            <a:r>
              <a:rPr lang="sk-SK" sz="2000" dirty="0" smtClean="0"/>
              <a:t> – prevencia </a:t>
            </a:r>
            <a:r>
              <a:rPr lang="sk-SK" sz="2000" dirty="0" err="1" smtClean="0"/>
              <a:t>mikroembolizácií</a:t>
            </a:r>
            <a:r>
              <a:rPr lang="sk-SK" sz="2000" dirty="0" smtClean="0"/>
              <a:t> a SCI</a:t>
            </a:r>
            <a:endParaRPr lang="sk-SK" sz="2000" dirty="0"/>
          </a:p>
        </p:txBody>
      </p:sp>
      <p:sp>
        <p:nvSpPr>
          <p:cNvPr id="5" name="BlokTextu 5">
            <a:extLst>
              <a:ext uri="{FF2B5EF4-FFF2-40B4-BE49-F238E27FC236}">
                <a16:creationId xmlns:a16="http://schemas.microsoft.com/office/drawing/2014/main" xmlns="" id="{CCA4CD9D-21CC-4118-8149-741A7D76B67C}"/>
              </a:ext>
            </a:extLst>
          </p:cNvPr>
          <p:cNvSpPr txBox="1"/>
          <p:nvPr/>
        </p:nvSpPr>
        <p:spPr>
          <a:xfrm>
            <a:off x="1619672" y="6237312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Mielke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MM et al.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Neurology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2007, 69:1850-1858; 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Kirchhof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F et al., Am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heart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J 2013, 166:442-8;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Friberg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L and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Roseqvist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M. Eur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Heart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J 2018, 39:453-460;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Hachinski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V et al.,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Int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J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Stroke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2018, 13:780-786</a:t>
            </a:r>
            <a:endParaRPr lang="sk-S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70AA9E-26D1-46F8-B2E9-1407C3DB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57200"/>
            <a:ext cx="8568952" cy="1371600"/>
          </a:xfrm>
        </p:spPr>
        <p:txBody>
          <a:bodyPr/>
          <a:lstStyle/>
          <a:p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</a:rPr>
              <a:t>Je možné predísť demencii u pacientov s FP?</a:t>
            </a:r>
            <a:endParaRPr lang="sk-SK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7F5102B-76E3-4F62-8A26-0CD2C9DA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U </a:t>
            </a:r>
            <a:r>
              <a:rPr lang="sk-SK" sz="2400" dirty="0" err="1" smtClean="0"/>
              <a:t>hypoperfúzie</a:t>
            </a:r>
            <a:r>
              <a:rPr lang="sk-SK" sz="2400" dirty="0" smtClean="0"/>
              <a:t> – OAK nebudú fungovať</a:t>
            </a:r>
          </a:p>
          <a:p>
            <a:endParaRPr lang="sk-SK" sz="2400" dirty="0" smtClean="0"/>
          </a:p>
          <a:p>
            <a:r>
              <a:rPr lang="sk-SK" sz="2400" dirty="0" err="1" smtClean="0"/>
              <a:t>Intermountain</a:t>
            </a:r>
            <a:r>
              <a:rPr lang="sk-SK" sz="2400" dirty="0" smtClean="0"/>
              <a:t> AF</a:t>
            </a:r>
          </a:p>
          <a:p>
            <a:r>
              <a:rPr lang="sk-SK" sz="2400" dirty="0" smtClean="0"/>
              <a:t>Ablácia FP - ↓ riziko smrti, CMP, demencie</a:t>
            </a:r>
          </a:p>
          <a:p>
            <a:endParaRPr lang="sk-SK" sz="2000" dirty="0" smtClean="0">
              <a:solidFill>
                <a:srgbClr val="FF0000"/>
              </a:solidFill>
            </a:endParaRPr>
          </a:p>
          <a:p>
            <a:endParaRPr lang="sk-SK" sz="2000" dirty="0">
              <a:solidFill>
                <a:srgbClr val="FF0000"/>
              </a:solidFill>
            </a:endParaRPr>
          </a:p>
          <a:p>
            <a:r>
              <a:rPr lang="sk-SK" sz="2000" dirty="0" smtClean="0">
                <a:solidFill>
                  <a:srgbClr val="FF0000"/>
                </a:solidFill>
              </a:rPr>
              <a:t>Mechanizmus</a:t>
            </a:r>
            <a:r>
              <a:rPr lang="sk-SK" sz="2000" dirty="0" smtClean="0"/>
              <a:t> – obnova sínusového rytmu </a:t>
            </a:r>
            <a:endParaRPr lang="sk-SK" sz="2000" dirty="0"/>
          </a:p>
        </p:txBody>
      </p:sp>
      <p:sp>
        <p:nvSpPr>
          <p:cNvPr id="5" name="BlokTextu 5">
            <a:extLst>
              <a:ext uri="{FF2B5EF4-FFF2-40B4-BE49-F238E27FC236}">
                <a16:creationId xmlns:a16="http://schemas.microsoft.com/office/drawing/2014/main" xmlns="" id="{CCA4CD9D-21CC-4118-8149-741A7D76B67C}"/>
              </a:ext>
            </a:extLst>
          </p:cNvPr>
          <p:cNvSpPr txBox="1"/>
          <p:nvPr/>
        </p:nvSpPr>
        <p:spPr>
          <a:xfrm>
            <a:off x="3131840" y="6237312"/>
            <a:ext cx="6264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Bunch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TJ et al., J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cardiovasc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Electrophysiol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2011, 22:839-845; 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Lavy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S et al., </a:t>
            </a:r>
          </a:p>
          <a:p>
            <a:pPr>
              <a:defRPr/>
            </a:pP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Stroke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1980, 11:35-8;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Kirchhof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F et al., Am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Heart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J 2013, 166:442-8; </a:t>
            </a:r>
            <a:endParaRPr lang="sk-S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28557" cy="373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3779912" y="5661248"/>
            <a:ext cx="511256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251520" y="5877272"/>
            <a:ext cx="252028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Záver</a:t>
            </a:r>
            <a:endParaRPr lang="sk-S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FF0000"/>
                </a:solidFill>
              </a:rPr>
              <a:t>Pacienti s ľahkým kognitívnym deficitom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	 </a:t>
            </a:r>
            <a:r>
              <a:rPr lang="sk-SK" sz="2800" dirty="0" err="1">
                <a:solidFill>
                  <a:srgbClr val="FF0000"/>
                </a:solidFill>
                <a:sym typeface="Wingdings 3" panose="05040102010807070707" pitchFamily="18" charset="2"/>
              </a:rPr>
              <a:t>screening</a:t>
            </a:r>
            <a:r>
              <a:rPr lang="sk-SK" sz="2800" dirty="0">
                <a:solidFill>
                  <a:srgbClr val="FF0000"/>
                </a:solidFill>
                <a:sym typeface="Wingdings 3" panose="05040102010807070707" pitchFamily="18" charset="2"/>
              </a:rPr>
              <a:t> </a:t>
            </a:r>
            <a:r>
              <a:rPr lang="sk-SK" sz="2800" dirty="0" err="1">
                <a:solidFill>
                  <a:srgbClr val="FF0000"/>
                </a:solidFill>
                <a:sym typeface="Wingdings 3" panose="05040102010807070707" pitchFamily="18" charset="2"/>
              </a:rPr>
              <a:t>fibrilácie</a:t>
            </a:r>
            <a:r>
              <a:rPr lang="sk-SK" sz="2800" dirty="0">
                <a:solidFill>
                  <a:srgbClr val="FF0000"/>
                </a:solidFill>
                <a:sym typeface="Wingdings 3" panose="05040102010807070707" pitchFamily="18" charset="2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predsiení</a:t>
            </a:r>
          </a:p>
          <a:p>
            <a:pPr marL="0" indent="0">
              <a:buNone/>
            </a:pPr>
            <a:endParaRPr lang="sk-SK" sz="2800" dirty="0">
              <a:solidFill>
                <a:srgbClr val="FF0000"/>
              </a:solidFill>
            </a:endParaRPr>
          </a:p>
          <a:p>
            <a:r>
              <a:rPr lang="sk-SK" sz="2400" dirty="0" smtClean="0"/>
              <a:t>MMSE – nevhodný, </a:t>
            </a:r>
          </a:p>
          <a:p>
            <a:r>
              <a:rPr lang="sk-SK" sz="2400" dirty="0" smtClean="0"/>
              <a:t>odporučený test </a:t>
            </a:r>
            <a:r>
              <a:rPr lang="sk-SK" sz="2400" dirty="0" err="1" smtClean="0"/>
              <a:t>MoCA</a:t>
            </a:r>
            <a:r>
              <a:rPr lang="sk-SK" sz="2400" dirty="0" smtClean="0"/>
              <a:t> (Montrealský kognitívny test) </a:t>
            </a:r>
          </a:p>
          <a:p>
            <a:endParaRPr lang="sk-SK" sz="2400" dirty="0" smtClean="0"/>
          </a:p>
          <a:p>
            <a:r>
              <a:rPr lang="sk-SK" sz="2800" dirty="0" smtClean="0">
                <a:solidFill>
                  <a:srgbClr val="FF0000"/>
                </a:solidFill>
              </a:rPr>
              <a:t>OAK, ablácia, sínusový rytmus – možná prevencia demencie</a:t>
            </a:r>
          </a:p>
          <a:p>
            <a:pPr marL="0" indent="0">
              <a:buNone/>
            </a:pPr>
            <a:r>
              <a:rPr lang="sk-SK" dirty="0" smtClean="0">
                <a:sym typeface="Wingdings 3" panose="05040102010807070707" pitchFamily="18" charset="2"/>
              </a:rPr>
              <a:t>	</a:t>
            </a:r>
          </a:p>
          <a:p>
            <a:pPr marL="0" indent="0">
              <a:buNone/>
            </a:pPr>
            <a:endParaRPr lang="sk-SK" dirty="0" smtClean="0"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sk-SK" dirty="0" smtClean="0">
              <a:sym typeface="Wingdings 3" panose="05040102010807070707" pitchFamily="18" charset="2"/>
            </a:endParaRP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xmlns="" id="{CCA4CD9D-21CC-4118-8149-741A7D76B67C}"/>
              </a:ext>
            </a:extLst>
          </p:cNvPr>
          <p:cNvSpPr txBox="1"/>
          <p:nvPr/>
        </p:nvSpPr>
        <p:spPr>
          <a:xfrm>
            <a:off x="4751512" y="6237312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Hui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DS et al.,  Am </a:t>
            </a:r>
            <a:r>
              <a:rPr lang="sk-SK" sz="1200" dirty="0" err="1">
                <a:solidFill>
                  <a:schemeClr val="accent1">
                    <a:lumMod val="50000"/>
                  </a:schemeClr>
                </a:solidFill>
              </a:rPr>
              <a:t>Heart</a:t>
            </a:r>
            <a:r>
              <a:rPr lang="sk-SK" sz="1200" dirty="0">
                <a:solidFill>
                  <a:schemeClr val="accent1">
                    <a:lumMod val="50000"/>
                  </a:schemeClr>
                </a:solidFill>
              </a:rPr>
              <a:t> J 2015, 165: 448-456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>
              <a:defRPr/>
            </a:pP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Silva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DS et al., J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Neurol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200" dirty="0" err="1" smtClean="0">
                <a:solidFill>
                  <a:schemeClr val="accent1">
                    <a:lumMod val="50000"/>
                  </a:schemeClr>
                </a:solidFill>
              </a:rPr>
              <a:t>Sciences</a:t>
            </a:r>
            <a:r>
              <a:rPr lang="sk-SK" sz="1200" dirty="0" smtClean="0">
                <a:solidFill>
                  <a:schemeClr val="accent1">
                    <a:lumMod val="50000"/>
                  </a:schemeClr>
                </a:solidFill>
              </a:rPr>
              <a:t> 2019, 399: 177-181</a:t>
            </a:r>
            <a:endParaRPr lang="sk-SK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xmlns="" id="{31FC648E-DBBB-454F-BF82-1BE613A05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2430288"/>
            <a:ext cx="4590317" cy="2582416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B0543DF-2781-459C-BCB5-8F3FA0F9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3598703" cy="515699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2C4A873C-CE7D-4A1C-A5A7-605E7E709D96}"/>
              </a:ext>
            </a:extLst>
          </p:cNvPr>
          <p:cNvSpPr txBox="1"/>
          <p:nvPr/>
        </p:nvSpPr>
        <p:spPr>
          <a:xfrm>
            <a:off x="3275856" y="6453336"/>
            <a:ext cx="60841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12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 la Torre JC. </a:t>
            </a:r>
            <a:r>
              <a:rPr kumimoji="0" lang="sk-SK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Cardiovascular</a:t>
            </a:r>
            <a:r>
              <a:rPr kumimoji="0" lang="sk-SK" sz="12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sk-SK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Psychiatry</a:t>
            </a:r>
            <a:r>
              <a:rPr kumimoji="0" lang="sk-SK" sz="12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sk-SK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Neurology</a:t>
            </a:r>
            <a:r>
              <a:rPr lang="sk-SK" sz="1200" i="1" dirty="0">
                <a:solidFill>
                  <a:srgbClr val="00007D">
                    <a:lumMod val="60000"/>
                    <a:lumOff val="40000"/>
                  </a:srgbClr>
                </a:solidFill>
              </a:rPr>
              <a:t>, doi:10.1155/2012/367516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9130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9597949-5F82-4AF7-873C-A9386F6C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988840"/>
            <a:ext cx="370238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CCADD2-C02E-4704-B645-0C9FEC53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Arytmie a kognitívna dysfunkcia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3B4067B-59A6-4B27-8D12-A7DF85EC7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91000" cy="3886200"/>
          </a:xfrm>
        </p:spPr>
        <p:txBody>
          <a:bodyPr/>
          <a:lstStyle/>
          <a:p>
            <a:r>
              <a:rPr lang="sk-SK" sz="2000" dirty="0" err="1">
                <a:solidFill>
                  <a:srgbClr val="FF0000"/>
                </a:solidFill>
              </a:rPr>
              <a:t>Incidencia</a:t>
            </a:r>
            <a:r>
              <a:rPr lang="sk-SK" sz="2000" dirty="0">
                <a:solidFill>
                  <a:srgbClr val="FF0000"/>
                </a:solidFill>
              </a:rPr>
              <a:t> demencie</a:t>
            </a:r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65-69 rokov – 4/1000 </a:t>
            </a:r>
            <a:r>
              <a:rPr lang="sk-SK" sz="2000" dirty="0" err="1"/>
              <a:t>osobo</a:t>
            </a:r>
            <a:r>
              <a:rPr lang="sk-SK" sz="2000" dirty="0"/>
              <a:t>/rokov</a:t>
            </a:r>
          </a:p>
          <a:p>
            <a:r>
              <a:rPr lang="sk-SK" sz="2000" dirty="0"/>
              <a:t>80-84 rokov – 33.5/1000 </a:t>
            </a:r>
            <a:r>
              <a:rPr lang="sk-SK" sz="2000" dirty="0" err="1"/>
              <a:t>osobo</a:t>
            </a:r>
            <a:r>
              <a:rPr lang="sk-SK" sz="2000" dirty="0"/>
              <a:t>/rokov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1C17D68B-1057-4343-8CA3-5347E982A0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000" dirty="0">
                <a:solidFill>
                  <a:srgbClr val="FF0000"/>
                </a:solidFill>
              </a:rPr>
              <a:t>Fibrilácia predsiení</a:t>
            </a:r>
          </a:p>
          <a:p>
            <a:r>
              <a:rPr lang="sk-SK" sz="2000" dirty="0"/>
              <a:t>Najčastejšia arytmia</a:t>
            </a:r>
          </a:p>
          <a:p>
            <a:endParaRPr lang="sk-SK" sz="2000" dirty="0"/>
          </a:p>
          <a:p>
            <a:r>
              <a:rPr lang="sk-SK" sz="2000" dirty="0"/>
              <a:t>&lt; 60 rokov - 1%</a:t>
            </a:r>
          </a:p>
          <a:p>
            <a:endParaRPr lang="sk-SK" sz="2000" dirty="0"/>
          </a:p>
          <a:p>
            <a:r>
              <a:rPr lang="sk-SK" sz="2000" dirty="0"/>
              <a:t>75-84 rokov – 12%</a:t>
            </a:r>
          </a:p>
          <a:p>
            <a:endParaRPr lang="sk-SK" sz="2000" dirty="0"/>
          </a:p>
          <a:p>
            <a:r>
              <a:rPr lang="sk-SK" sz="2000" dirty="0"/>
              <a:t>&gt; 80 - najvyššia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5AE764E7-0F0F-4142-ADC5-854324EB104F}"/>
              </a:ext>
            </a:extLst>
          </p:cNvPr>
          <p:cNvSpPr txBox="1"/>
          <p:nvPr/>
        </p:nvSpPr>
        <p:spPr>
          <a:xfrm>
            <a:off x="5076056" y="6525344"/>
            <a:ext cx="3672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January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CT et al., J Am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Coll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Cardiol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2014, 64:e1-e76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0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07BEB6-0755-4F66-9861-7FE12F76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Faktory asociované s demenciou pred CMP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F0F635A-1B6D-4B1C-B952-3D556AAE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2564904"/>
            <a:ext cx="2818656" cy="3404883"/>
          </a:xfrm>
        </p:spPr>
        <p:txBody>
          <a:bodyPr/>
          <a:lstStyle/>
          <a:p>
            <a:r>
              <a:rPr lang="sk-SK" sz="2000" dirty="0"/>
              <a:t>Ženské pohlavie</a:t>
            </a:r>
          </a:p>
          <a:p>
            <a:r>
              <a:rPr lang="sk-SK" sz="2000" dirty="0"/>
              <a:t>Nižšie vzdelanie</a:t>
            </a:r>
          </a:p>
          <a:p>
            <a:r>
              <a:rPr lang="sk-SK" sz="2000" dirty="0"/>
              <a:t>Fibrilácia predsiení </a:t>
            </a:r>
          </a:p>
          <a:p>
            <a:r>
              <a:rPr lang="sk-SK" sz="2000" dirty="0"/>
              <a:t>Predchádzajúca CMP</a:t>
            </a:r>
          </a:p>
          <a:p>
            <a:r>
              <a:rPr lang="sk-SK" sz="2000" dirty="0"/>
              <a:t>Atrofia mediálneho temporálneho laloka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8A51875-1E26-4C5B-82CC-CD3797886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0848"/>
            <a:ext cx="4486275" cy="421005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5C32C607-7898-4578-8AED-7617835623DF}"/>
              </a:ext>
            </a:extLst>
          </p:cNvPr>
          <p:cNvSpPr/>
          <p:nvPr/>
        </p:nvSpPr>
        <p:spPr>
          <a:xfrm>
            <a:off x="552871" y="2852936"/>
            <a:ext cx="91440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EFC7ECFB-5A91-4BB0-BF8D-F2AA34AF71DB}"/>
              </a:ext>
            </a:extLst>
          </p:cNvPr>
          <p:cNvSpPr/>
          <p:nvPr/>
        </p:nvSpPr>
        <p:spPr>
          <a:xfrm>
            <a:off x="552871" y="4653136"/>
            <a:ext cx="925733" cy="160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2257620C-AD7C-48CD-AB1B-178F932AE3A0}"/>
              </a:ext>
            </a:extLst>
          </p:cNvPr>
          <p:cNvSpPr/>
          <p:nvPr/>
        </p:nvSpPr>
        <p:spPr>
          <a:xfrm>
            <a:off x="552871" y="5467616"/>
            <a:ext cx="914400" cy="1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527391E4-6A5A-4DA9-957C-C0CEF4A78481}"/>
              </a:ext>
            </a:extLst>
          </p:cNvPr>
          <p:cNvSpPr txBox="1"/>
          <p:nvPr/>
        </p:nvSpPr>
        <p:spPr>
          <a:xfrm>
            <a:off x="4932040" y="6502946"/>
            <a:ext cx="3960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Pendlebury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ST and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Rothwell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PM: 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Lancet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sk-SK" sz="1000" i="1" dirty="0" err="1">
                <a:solidFill>
                  <a:srgbClr val="00007D">
                    <a:lumMod val="60000"/>
                    <a:lumOff val="40000"/>
                  </a:srgbClr>
                </a:solidFill>
              </a:rPr>
              <a:t>N</a:t>
            </a:r>
            <a:r>
              <a:rPr kumimoji="0" lang="sk-SK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eurol</a:t>
            </a:r>
            <a:r>
              <a:rPr kumimoji="0" lang="sk-SK" sz="1000" b="0" i="1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2009, 8:1006-1018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8868C19-6C58-4760-A4A4-6F0F93475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71" y="3642994"/>
            <a:ext cx="925733" cy="1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07BEB6-0755-4F66-9861-7FE12F76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5" y="623422"/>
            <a:ext cx="6172200" cy="684308"/>
          </a:xfrm>
        </p:spPr>
        <p:txBody>
          <a:bodyPr/>
          <a:lstStyle/>
          <a:p>
            <a:pPr algn="ctr"/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Faktory asociované s demenciou po CMP</a:t>
            </a:r>
            <a:endParaRPr lang="sk-SK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AB15FC6E-BB0C-41D0-A3FA-76CA75AD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14" y="1470958"/>
            <a:ext cx="3781361" cy="4951020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3276E478-ACD1-4CA2-BC81-8D4974DEE77D}"/>
              </a:ext>
            </a:extLst>
          </p:cNvPr>
          <p:cNvSpPr/>
          <p:nvPr/>
        </p:nvSpPr>
        <p:spPr>
          <a:xfrm>
            <a:off x="957266" y="2371671"/>
            <a:ext cx="631273" cy="167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EF6808F5-DB81-400E-9782-FB2AFB14C40F}"/>
              </a:ext>
            </a:extLst>
          </p:cNvPr>
          <p:cNvSpPr/>
          <p:nvPr/>
        </p:nvSpPr>
        <p:spPr>
          <a:xfrm>
            <a:off x="957266" y="2686642"/>
            <a:ext cx="598890" cy="280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xmlns="" id="{0F855E04-2A85-4CD6-B040-828CAC6E2991}"/>
              </a:ext>
            </a:extLst>
          </p:cNvPr>
          <p:cNvSpPr/>
          <p:nvPr/>
        </p:nvSpPr>
        <p:spPr>
          <a:xfrm>
            <a:off x="962149" y="3921783"/>
            <a:ext cx="598890" cy="1232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xmlns="" id="{A5915AC9-0654-48B9-A4D5-69A72B36C9C8}"/>
              </a:ext>
            </a:extLst>
          </p:cNvPr>
          <p:cNvSpPr/>
          <p:nvPr/>
        </p:nvSpPr>
        <p:spPr>
          <a:xfrm>
            <a:off x="958506" y="4470904"/>
            <a:ext cx="611450" cy="4093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2C341F39-A8B4-4F83-8E20-397A1A69C651}"/>
              </a:ext>
            </a:extLst>
          </p:cNvPr>
          <p:cNvSpPr/>
          <p:nvPr/>
        </p:nvSpPr>
        <p:spPr>
          <a:xfrm>
            <a:off x="950003" y="5296859"/>
            <a:ext cx="622187" cy="120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474E0DCB-1656-4D4F-AD73-C14D91A37783}"/>
              </a:ext>
            </a:extLst>
          </p:cNvPr>
          <p:cNvSpPr/>
          <p:nvPr/>
        </p:nvSpPr>
        <p:spPr>
          <a:xfrm>
            <a:off x="957266" y="6251942"/>
            <a:ext cx="614044" cy="132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1C6A1524-8DB0-4AA5-91A4-EE0FFF97C457}"/>
              </a:ext>
            </a:extLst>
          </p:cNvPr>
          <p:cNvSpPr/>
          <p:nvPr/>
        </p:nvSpPr>
        <p:spPr>
          <a:xfrm>
            <a:off x="951448" y="5566106"/>
            <a:ext cx="625566" cy="120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xmlns="" id="{178A5BE1-E6C6-4DCE-A256-D2F9C47BBFAA}"/>
              </a:ext>
            </a:extLst>
          </p:cNvPr>
          <p:cNvSpPr/>
          <p:nvPr/>
        </p:nvSpPr>
        <p:spPr>
          <a:xfrm>
            <a:off x="959325" y="5984571"/>
            <a:ext cx="611450" cy="120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86E7B264-EC36-451F-AAE3-4458944284DF}"/>
              </a:ext>
            </a:extLst>
          </p:cNvPr>
          <p:cNvSpPr txBox="1"/>
          <p:nvPr/>
        </p:nvSpPr>
        <p:spPr>
          <a:xfrm>
            <a:off x="4932040" y="6237312"/>
            <a:ext cx="3996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Pendlebury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ST and </a:t>
            </a: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Rothwell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PM: </a:t>
            </a: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Lancet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Neurol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2009, 8:1006-1018; </a:t>
            </a:r>
          </a:p>
          <a:p>
            <a:pPr>
              <a:defRPr/>
            </a:pP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Obaid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M et al. BMJ </a:t>
            </a:r>
            <a:r>
              <a:rPr lang="sk-SK" sz="900" dirty="0" err="1">
                <a:solidFill>
                  <a:schemeClr val="accent1">
                    <a:lumMod val="50000"/>
                  </a:schemeClr>
                </a:solidFill>
              </a:rPr>
              <a:t>Open</a:t>
            </a:r>
            <a:r>
              <a:rPr lang="sk-SK" sz="900" dirty="0">
                <a:solidFill>
                  <a:schemeClr val="accent1">
                    <a:lumMod val="50000"/>
                  </a:schemeClr>
                </a:solidFill>
              </a:rPr>
              <a:t> 2020, 10:e037982.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BA43FA2-3754-4614-8521-382DDE818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97" y="2232921"/>
            <a:ext cx="4190644" cy="907441"/>
          </a:xfrm>
          <a:prstGeom prst="rect">
            <a:avLst/>
          </a:prstGeom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xmlns="" id="{C6084991-1104-457E-B2CD-83CEE623B7A3}"/>
              </a:ext>
            </a:extLst>
          </p:cNvPr>
          <p:cNvSpPr/>
          <p:nvPr/>
        </p:nvSpPr>
        <p:spPr>
          <a:xfrm>
            <a:off x="7524328" y="2618308"/>
            <a:ext cx="807929" cy="522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8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8751BCD-6567-4406-B506-61CEE4F0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29826"/>
            <a:ext cx="600681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1099D8-BD1E-47BF-B208-5DC5E451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523"/>
            <a:ext cx="8229600" cy="1371600"/>
          </a:xfrm>
        </p:spPr>
        <p:txBody>
          <a:bodyPr/>
          <a:lstStyle/>
          <a:p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Je fibrilácia predsiení rizikom </a:t>
            </a:r>
            <a:br>
              <a:rPr lang="sk-SK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kognitívnej dysfunkcie aj bez CMP?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0FE82B7-46AB-4638-ABCB-8FE342DF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56112"/>
          </a:xfrm>
        </p:spPr>
        <p:txBody>
          <a:bodyPr/>
          <a:lstStyle/>
          <a:p>
            <a:r>
              <a:rPr lang="sk-SK" sz="2800" dirty="0"/>
              <a:t>Rotterdam </a:t>
            </a:r>
            <a:r>
              <a:rPr lang="sk-SK" sz="2800" dirty="0" err="1"/>
              <a:t>Scan</a:t>
            </a:r>
            <a:r>
              <a:rPr lang="sk-SK" sz="2800" dirty="0"/>
              <a:t> Study (1997) </a:t>
            </a:r>
            <a:r>
              <a:rPr lang="sk-SK" sz="1600" dirty="0"/>
              <a:t>(6584 účastníkov, vek 55-106 r) </a:t>
            </a:r>
          </a:p>
          <a:p>
            <a:r>
              <a:rPr lang="sk-SK" sz="2400" dirty="0"/>
              <a:t>FP – 195, Demencia -276, kognitívne zhoršenie (MMSE &lt; 26b) – 635 jedincov</a:t>
            </a:r>
          </a:p>
          <a:p>
            <a:pPr marL="0" indent="0">
              <a:buNone/>
            </a:pPr>
            <a:r>
              <a:rPr lang="sk-SK" sz="2000" dirty="0" smtClean="0"/>
              <a:t>	Asociácia FP-demencia </a:t>
            </a:r>
            <a:r>
              <a:rPr lang="sk-SK" sz="2000" dirty="0"/>
              <a:t>– </a:t>
            </a:r>
            <a:r>
              <a:rPr lang="sk-SK" sz="2000" dirty="0">
                <a:solidFill>
                  <a:srgbClr val="FF0000"/>
                </a:solidFill>
              </a:rPr>
              <a:t>2.3</a:t>
            </a:r>
            <a:r>
              <a:rPr lang="sk-SK" sz="2000" dirty="0"/>
              <a:t>, 95% CI, 1.4-3.7</a:t>
            </a:r>
          </a:p>
          <a:p>
            <a:pPr marL="0" indent="0">
              <a:buNone/>
            </a:pPr>
            <a:r>
              <a:rPr lang="sk-SK" sz="2000" dirty="0" smtClean="0"/>
              <a:t>	Asociácia FP-kognitívne </a:t>
            </a:r>
            <a:r>
              <a:rPr lang="sk-SK" sz="2000" dirty="0"/>
              <a:t>zhoršenie – </a:t>
            </a:r>
            <a:r>
              <a:rPr lang="sk-SK" sz="2000" dirty="0">
                <a:solidFill>
                  <a:srgbClr val="FF0000"/>
                </a:solidFill>
              </a:rPr>
              <a:t>1.7</a:t>
            </a:r>
            <a:r>
              <a:rPr lang="sk-SK" sz="2000" dirty="0"/>
              <a:t>, 95% CI, 1.2-2.5</a:t>
            </a:r>
          </a:p>
          <a:p>
            <a:pPr marL="0" indent="0">
              <a:buNone/>
            </a:pPr>
            <a:r>
              <a:rPr lang="sk-SK" sz="2000" dirty="0" smtClean="0"/>
              <a:t>	Vyššia </a:t>
            </a:r>
            <a:r>
              <a:rPr lang="sk-SK" sz="2000" dirty="0"/>
              <a:t>asociácia pre </a:t>
            </a:r>
            <a:r>
              <a:rPr lang="sk-SK" sz="2000" dirty="0" err="1"/>
              <a:t>Alzheimerovu</a:t>
            </a:r>
            <a:r>
              <a:rPr lang="sk-SK" sz="2000" dirty="0"/>
              <a:t> chorobu ako pre VD</a:t>
            </a:r>
          </a:p>
          <a:p>
            <a:r>
              <a:rPr lang="sk-SK" sz="2800" dirty="0"/>
              <a:t>Metaanalýza 8 štúdií </a:t>
            </a:r>
            <a:r>
              <a:rPr lang="sk-SK" sz="2000" dirty="0"/>
              <a:t>(77 668 pacientov, 61-84 rokov)</a:t>
            </a:r>
          </a:p>
          <a:p>
            <a:r>
              <a:rPr lang="sk-SK" sz="2000" dirty="0"/>
              <a:t>15% - FP</a:t>
            </a:r>
          </a:p>
          <a:p>
            <a:r>
              <a:rPr lang="sk-SK" sz="2000" dirty="0"/>
              <a:t>Sledovanie 7.7±9.1 roka (1.8-30 rokov) – </a:t>
            </a:r>
            <a:r>
              <a:rPr lang="sk-SK" sz="2400" dirty="0"/>
              <a:t>demencia u 6.5% </a:t>
            </a:r>
          </a:p>
          <a:p>
            <a:pPr marL="0" indent="0">
              <a:buNone/>
            </a:pPr>
            <a:r>
              <a:rPr lang="sk-SK" sz="2000" dirty="0" smtClean="0"/>
              <a:t>	Asociácia FP-demencia </a:t>
            </a:r>
            <a:r>
              <a:rPr lang="sk-SK" sz="2000" dirty="0"/>
              <a:t>– </a:t>
            </a:r>
            <a:r>
              <a:rPr lang="sk-SK" sz="2000" dirty="0">
                <a:solidFill>
                  <a:srgbClr val="FF0000"/>
                </a:solidFill>
              </a:rPr>
              <a:t>1.42</a:t>
            </a:r>
            <a:r>
              <a:rPr lang="sk-SK" sz="2000" dirty="0"/>
              <a:t>, 95% CI, 1.17-1.7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9603CAB3-3280-4DEE-96DF-E94526B933CE}"/>
              </a:ext>
            </a:extLst>
          </p:cNvPr>
          <p:cNvSpPr txBox="1"/>
          <p:nvPr/>
        </p:nvSpPr>
        <p:spPr>
          <a:xfrm>
            <a:off x="2987824" y="6407467"/>
            <a:ext cx="591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Ott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A et al.,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Stroke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1997, 28:316-321;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Santangeli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P et al.,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Heart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Rhytm</a:t>
            </a:r>
            <a:r>
              <a:rPr lang="sk-SK" sz="12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2012, 9:1761-1768</a:t>
            </a:r>
            <a:endParaRPr lang="sk-SK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D5D4AE-CBC6-44A5-94D9-0139CC13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Aký mechanizmus je príčinou kognitívnej dysfunkcie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3C6CC32-E2EF-4E47-B6F1-187689C5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3230"/>
            <a:ext cx="3826768" cy="3886200"/>
          </a:xfrm>
        </p:spPr>
        <p:txBody>
          <a:bodyPr/>
          <a:lstStyle/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3CE09DFC-DDCB-4BD4-9B69-C8D186DB9EEF}"/>
              </a:ext>
            </a:extLst>
          </p:cNvPr>
          <p:cNvSpPr txBox="1"/>
          <p:nvPr/>
        </p:nvSpPr>
        <p:spPr>
          <a:xfrm>
            <a:off x="2312389" y="1844323"/>
            <a:ext cx="5238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/>
              <a:t>Tiché infarkty (</a:t>
            </a:r>
            <a:r>
              <a:rPr lang="sk-SK" sz="2800" dirty="0" err="1"/>
              <a:t>silent</a:t>
            </a:r>
            <a:r>
              <a:rPr lang="sk-SK" sz="2800" dirty="0"/>
              <a:t>, </a:t>
            </a:r>
            <a:r>
              <a:rPr lang="sk-SK" sz="2800" dirty="0" err="1"/>
              <a:t>covert</a:t>
            </a:r>
            <a:r>
              <a:rPr lang="sk-SK" sz="28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96952"/>
            <a:ext cx="2415459" cy="2415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05" y="2971690"/>
            <a:ext cx="4304655" cy="25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6844</TotalTime>
  <Words>1218</Words>
  <Application>Microsoft Office PowerPoint</Application>
  <PresentationFormat>On-screen Show (4:3)</PresentationFormat>
  <Paragraphs>177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Bookman Old Style</vt:lpstr>
      <vt:lpstr>Calibri</vt:lpstr>
      <vt:lpstr>Times New Roman</vt:lpstr>
      <vt:lpstr>Wingdings</vt:lpstr>
      <vt:lpstr>Wingdings 3</vt:lpstr>
      <vt:lpstr>Pixel</vt:lpstr>
      <vt:lpstr>PowerPoint Presentation</vt:lpstr>
      <vt:lpstr>Vyhlásenie o konflikte záujmov autora</vt:lpstr>
      <vt:lpstr>PowerPoint Presentation</vt:lpstr>
      <vt:lpstr>Arytmie a kognitívna dysfunkcia</vt:lpstr>
      <vt:lpstr>Faktory asociované s demenciou pred CMP</vt:lpstr>
      <vt:lpstr>Faktory asociované s demenciou po CMP</vt:lpstr>
      <vt:lpstr>PowerPoint Presentation</vt:lpstr>
      <vt:lpstr>Je fibrilácia predsiení rizikom  kognitívnej dysfunkcie aj bez CMP?</vt:lpstr>
      <vt:lpstr>Aký mechanizmus je príčinou kognitívnej dysfunkcie </vt:lpstr>
      <vt:lpstr>Aký mechanizmus je príčinou kognitívnej dysfunkcie </vt:lpstr>
      <vt:lpstr>Tiché infarkty mozgu </vt:lpstr>
      <vt:lpstr>Aký mechanizmus je príčinou kognitívnej dysfunkcie </vt:lpstr>
      <vt:lpstr>Aký mechanizmus je príčinou kognitívnej dysfunkcie </vt:lpstr>
      <vt:lpstr>Aký mechanizmus je príčinou kognitívnej dysfunkcie  </vt:lpstr>
      <vt:lpstr>Hypoperfúzia ako príčina kognitívnej dysfunkcie </vt:lpstr>
      <vt:lpstr>Hypoperfúzia ako príčina kognitívnej dysfunkcie </vt:lpstr>
      <vt:lpstr>Aký mechanizmus je príčinou kognitívnej dysfunkcie? </vt:lpstr>
      <vt:lpstr>Aký mechanizmus je príčinou kognitívnej dysfunkcie?</vt:lpstr>
      <vt:lpstr>Rizikové faktory ACh a CVO</vt:lpstr>
      <vt:lpstr>Obštrukčné spánkové apnoe</vt:lpstr>
      <vt:lpstr>PowerPoint Presentation</vt:lpstr>
      <vt:lpstr>PowerPoint Presentation</vt:lpstr>
      <vt:lpstr>Prediktory OSA po CMP</vt:lpstr>
      <vt:lpstr>Obštrukčné spánkové apnoe</vt:lpstr>
      <vt:lpstr>PowerPoint Presentation</vt:lpstr>
      <vt:lpstr>Je možné predísť demencii u pacientov s FP?</vt:lpstr>
      <vt:lpstr>Je možné predísť demencii u pacientov s FP?</vt:lpstr>
      <vt:lpstr>PowerPoint Presentation</vt:lpstr>
      <vt:lpstr>Záver</vt:lpstr>
      <vt:lpstr>PowerPoint Presentation</vt:lpstr>
    </vt:vector>
  </TitlesOfParts>
  <Company>LF UPJS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Sekundárna prevencia CMP</dc:title>
  <dc:creator>Zuzana Gdovinova</dc:creator>
  <cp:lastModifiedBy>Zuzana</cp:lastModifiedBy>
  <cp:revision>530</cp:revision>
  <dcterms:created xsi:type="dcterms:W3CDTF">2013-09-10T21:56:18Z</dcterms:created>
  <dcterms:modified xsi:type="dcterms:W3CDTF">2021-11-08T01:50:27Z</dcterms:modified>
</cp:coreProperties>
</file>