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8"/>
  </p:notesMasterIdLst>
  <p:sldIdLst>
    <p:sldId id="344" r:id="rId2"/>
    <p:sldId id="418" r:id="rId3"/>
    <p:sldId id="8630" r:id="rId4"/>
    <p:sldId id="8632" r:id="rId5"/>
    <p:sldId id="8633" r:id="rId6"/>
    <p:sldId id="4316" r:id="rId7"/>
    <p:sldId id="4315" r:id="rId8"/>
    <p:sldId id="5531" r:id="rId9"/>
    <p:sldId id="8656" r:id="rId10"/>
    <p:sldId id="8647" r:id="rId11"/>
    <p:sldId id="8657" r:id="rId12"/>
    <p:sldId id="302" r:id="rId13"/>
    <p:sldId id="303" r:id="rId14"/>
    <p:sldId id="304" r:id="rId15"/>
    <p:sldId id="305" r:id="rId16"/>
    <p:sldId id="8658" r:id="rId17"/>
    <p:sldId id="292" r:id="rId18"/>
    <p:sldId id="415" r:id="rId19"/>
    <p:sldId id="416" r:id="rId20"/>
    <p:sldId id="629" r:id="rId21"/>
    <p:sldId id="8659" r:id="rId22"/>
    <p:sldId id="8660" r:id="rId23"/>
    <p:sldId id="8661" r:id="rId24"/>
    <p:sldId id="8635" r:id="rId25"/>
    <p:sldId id="278" r:id="rId26"/>
    <p:sldId id="281" r:id="rId27"/>
    <p:sldId id="8662" r:id="rId28"/>
    <p:sldId id="8641" r:id="rId29"/>
    <p:sldId id="8643" r:id="rId30"/>
    <p:sldId id="8663" r:id="rId31"/>
    <p:sldId id="8664" r:id="rId32"/>
    <p:sldId id="8646" r:id="rId33"/>
    <p:sldId id="8649" r:id="rId34"/>
    <p:sldId id="380" r:id="rId35"/>
    <p:sldId id="962" r:id="rId36"/>
    <p:sldId id="8665" r:id="rId37"/>
    <p:sldId id="8642" r:id="rId38"/>
    <p:sldId id="8645" r:id="rId39"/>
    <p:sldId id="8666" r:id="rId40"/>
    <p:sldId id="8644" r:id="rId41"/>
    <p:sldId id="8650" r:id="rId42"/>
    <p:sldId id="8669" r:id="rId43"/>
    <p:sldId id="8667" r:id="rId44"/>
    <p:sldId id="5508" r:id="rId45"/>
    <p:sldId id="8655" r:id="rId46"/>
    <p:sldId id="445"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Source Sans Pro" panose="020B0503030403020204" pitchFamily="34" charset="0"/>
      <p:regular r:id="rId53"/>
      <p:bold r:id="rId54"/>
      <p:italic r:id="rId55"/>
      <p:boldItalic r:id="rId56"/>
    </p:embeddedFont>
    <p:embeddedFont>
      <p:font typeface="Verdana" panose="020B0604030504040204" pitchFamily="34" charset="0"/>
      <p:regular r:id="rId57"/>
      <p:bold r:id="rId58"/>
      <p:italic r:id="rId59"/>
      <p:boldItalic r:id="rId60"/>
    </p:embeddedFont>
  </p:embeddedFontLst>
  <p:defaultTextStyle>
    <a:defPPr>
      <a:defRPr lang="en-US"/>
    </a:defPPr>
    <a:lvl1pPr marL="0" algn="l" defTabSz="768090" rtl="0" eaLnBrk="1" latinLnBrk="0" hangingPunct="1">
      <a:defRPr sz="1500" kern="1200">
        <a:solidFill>
          <a:schemeClr val="tx1"/>
        </a:solidFill>
        <a:latin typeface="+mn-lt"/>
        <a:ea typeface="+mn-ea"/>
        <a:cs typeface="+mn-cs"/>
      </a:defRPr>
    </a:lvl1pPr>
    <a:lvl2pPr marL="384045" algn="l" defTabSz="768090" rtl="0" eaLnBrk="1" latinLnBrk="0" hangingPunct="1">
      <a:defRPr sz="1500" kern="1200">
        <a:solidFill>
          <a:schemeClr val="tx1"/>
        </a:solidFill>
        <a:latin typeface="+mn-lt"/>
        <a:ea typeface="+mn-ea"/>
        <a:cs typeface="+mn-cs"/>
      </a:defRPr>
    </a:lvl2pPr>
    <a:lvl3pPr marL="768090" algn="l" defTabSz="768090" rtl="0" eaLnBrk="1" latinLnBrk="0" hangingPunct="1">
      <a:defRPr sz="1500" kern="1200">
        <a:solidFill>
          <a:schemeClr val="tx1"/>
        </a:solidFill>
        <a:latin typeface="+mn-lt"/>
        <a:ea typeface="+mn-ea"/>
        <a:cs typeface="+mn-cs"/>
      </a:defRPr>
    </a:lvl3pPr>
    <a:lvl4pPr marL="1152135" algn="l" defTabSz="768090" rtl="0" eaLnBrk="1" latinLnBrk="0" hangingPunct="1">
      <a:defRPr sz="1500" kern="1200">
        <a:solidFill>
          <a:schemeClr val="tx1"/>
        </a:solidFill>
        <a:latin typeface="+mn-lt"/>
        <a:ea typeface="+mn-ea"/>
        <a:cs typeface="+mn-cs"/>
      </a:defRPr>
    </a:lvl4pPr>
    <a:lvl5pPr marL="1536180" algn="l" defTabSz="768090" rtl="0" eaLnBrk="1" latinLnBrk="0" hangingPunct="1">
      <a:defRPr sz="1500" kern="1200">
        <a:solidFill>
          <a:schemeClr val="tx1"/>
        </a:solidFill>
        <a:latin typeface="+mn-lt"/>
        <a:ea typeface="+mn-ea"/>
        <a:cs typeface="+mn-cs"/>
      </a:defRPr>
    </a:lvl5pPr>
    <a:lvl6pPr marL="1920225" algn="l" defTabSz="768090" rtl="0" eaLnBrk="1" latinLnBrk="0" hangingPunct="1">
      <a:defRPr sz="1500" kern="1200">
        <a:solidFill>
          <a:schemeClr val="tx1"/>
        </a:solidFill>
        <a:latin typeface="+mn-lt"/>
        <a:ea typeface="+mn-ea"/>
        <a:cs typeface="+mn-cs"/>
      </a:defRPr>
    </a:lvl6pPr>
    <a:lvl7pPr marL="2304270" algn="l" defTabSz="768090" rtl="0" eaLnBrk="1" latinLnBrk="0" hangingPunct="1">
      <a:defRPr sz="1500" kern="1200">
        <a:solidFill>
          <a:schemeClr val="tx1"/>
        </a:solidFill>
        <a:latin typeface="+mn-lt"/>
        <a:ea typeface="+mn-ea"/>
        <a:cs typeface="+mn-cs"/>
      </a:defRPr>
    </a:lvl7pPr>
    <a:lvl8pPr marL="2688315" algn="l" defTabSz="768090" rtl="0" eaLnBrk="1" latinLnBrk="0" hangingPunct="1">
      <a:defRPr sz="1500" kern="1200">
        <a:solidFill>
          <a:schemeClr val="tx1"/>
        </a:solidFill>
        <a:latin typeface="+mn-lt"/>
        <a:ea typeface="+mn-ea"/>
        <a:cs typeface="+mn-cs"/>
      </a:defRPr>
    </a:lvl8pPr>
    <a:lvl9pPr marL="3072359" algn="l" defTabSz="768090"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71" autoAdjust="0"/>
    <p:restoredTop sz="94607" autoAdjust="0"/>
  </p:normalViewPr>
  <p:slideViewPr>
    <p:cSldViewPr snapToGrid="0" showGuides="1">
      <p:cViewPr varScale="1">
        <p:scale>
          <a:sx n="143" d="100"/>
          <a:sy n="143" d="100"/>
        </p:scale>
        <p:origin x="282"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746690981112023"/>
          <c:y val="6.2497939736424757E-2"/>
          <c:w val="0.82645947055697788"/>
          <c:h val="0.71342516222411512"/>
        </c:manualLayout>
      </c:layout>
      <c:barChart>
        <c:barDir val="col"/>
        <c:grouping val="stacked"/>
        <c:varyColors val="0"/>
        <c:ser>
          <c:idx val="0"/>
          <c:order val="0"/>
          <c:tx>
            <c:strRef>
              <c:f>List1!$B$1</c:f>
              <c:strCache>
                <c:ptCount val="1"/>
                <c:pt idx="0">
                  <c:v>Pacienti, u kterých byla I48 v daném roce vykázána poprvé (incidence)</c:v>
                </c:pt>
              </c:strCache>
            </c:strRef>
          </c:tx>
          <c:spPr>
            <a:solidFill>
              <a:schemeClr val="accent2"/>
            </a:solidFill>
          </c:spPr>
          <c:invertIfNegative val="0"/>
          <c:dLbls>
            <c:spPr>
              <a:noFill/>
              <a:ln>
                <a:noFill/>
              </a:ln>
              <a:effectLst/>
            </c:spPr>
            <c:txPr>
              <a:bodyPr/>
              <a:lstStyle/>
              <a:p>
                <a:pPr>
                  <a:defRPr b="1"/>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List1!$A$2:$A$7</c:f>
              <c:numCache>
                <c:formatCode>General</c:formatCode>
                <c:ptCount val="6"/>
                <c:pt idx="0">
                  <c:v>2015</c:v>
                </c:pt>
                <c:pt idx="1">
                  <c:v>2016</c:v>
                </c:pt>
                <c:pt idx="2">
                  <c:v>2017</c:v>
                </c:pt>
                <c:pt idx="3">
                  <c:v>2018</c:v>
                </c:pt>
                <c:pt idx="4">
                  <c:v>2019</c:v>
                </c:pt>
                <c:pt idx="5">
                  <c:v>2020</c:v>
                </c:pt>
              </c:numCache>
            </c:numRef>
          </c:cat>
          <c:val>
            <c:numRef>
              <c:f>List1!$B$2:$B$7</c:f>
              <c:numCache>
                <c:formatCode>#,##0</c:formatCode>
                <c:ptCount val="6"/>
                <c:pt idx="0">
                  <c:v>55924</c:v>
                </c:pt>
                <c:pt idx="1">
                  <c:v>54631</c:v>
                </c:pt>
                <c:pt idx="2">
                  <c:v>54158</c:v>
                </c:pt>
                <c:pt idx="3">
                  <c:v>56217</c:v>
                </c:pt>
                <c:pt idx="4">
                  <c:v>58934</c:v>
                </c:pt>
                <c:pt idx="5">
                  <c:v>59741</c:v>
                </c:pt>
              </c:numCache>
            </c:numRef>
          </c:val>
          <c:extLst>
            <c:ext xmlns:c16="http://schemas.microsoft.com/office/drawing/2014/chart" uri="{C3380CC4-5D6E-409C-BE32-E72D297353CC}">
              <c16:uniqueId val="{00000000-4A1E-49EB-BA3C-CC9E79B03896}"/>
            </c:ext>
          </c:extLst>
        </c:ser>
        <c:ser>
          <c:idx val="1"/>
          <c:order val="1"/>
          <c:tx>
            <c:strRef>
              <c:f>List1!$C$1</c:f>
              <c:strCache>
                <c:ptCount val="1"/>
                <c:pt idx="0">
                  <c:v>Pacienti, u kterých byla I48 vykázána v daném roce a/nebo kdykoliv před tím a žijí (celková prevalence)</c:v>
                </c:pt>
              </c:strCache>
            </c:strRef>
          </c:tx>
          <c:spPr>
            <a:solidFill>
              <a:schemeClr val="accent1"/>
            </a:solidFill>
          </c:spPr>
          <c:invertIfNegative val="0"/>
          <c:dLbls>
            <c:dLbl>
              <c:idx val="0"/>
              <c:layout>
                <c:manualLayout>
                  <c:x val="3.0674846625766872E-3"/>
                  <c:y val="-0.25681618293755498"/>
                </c:manualLayout>
              </c:layout>
              <c:tx>
                <c:rich>
                  <a:bodyPr/>
                  <a:lstStyle/>
                  <a:p>
                    <a:r>
                      <a:rPr lang="en-US"/>
                      <a:t>371 869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A1E-49EB-BA3C-CC9E79B03896}"/>
                </c:ext>
              </c:extLst>
            </c:dLbl>
            <c:dLbl>
              <c:idx val="1"/>
              <c:layout>
                <c:manualLayout>
                  <c:x val="3.0674846625766872E-3"/>
                  <c:y val="-0.29199648197009676"/>
                </c:manualLayout>
              </c:layout>
              <c:tx>
                <c:rich>
                  <a:bodyPr/>
                  <a:lstStyle/>
                  <a:p>
                    <a:r>
                      <a:rPr lang="en-US"/>
                      <a:t>401 330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A1E-49EB-BA3C-CC9E79B03896}"/>
                </c:ext>
              </c:extLst>
            </c:dLbl>
            <c:dLbl>
              <c:idx val="2"/>
              <c:layout>
                <c:manualLayout>
                  <c:x val="4.601226993865031E-3"/>
                  <c:y val="-0.29551451187335093"/>
                </c:manualLayout>
              </c:layout>
              <c:tx>
                <c:rich>
                  <a:bodyPr/>
                  <a:lstStyle/>
                  <a:p>
                    <a:r>
                      <a:rPr lang="en-US"/>
                      <a:t>429 434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A1E-49EB-BA3C-CC9E79B03896}"/>
                </c:ext>
              </c:extLst>
            </c:dLbl>
            <c:dLbl>
              <c:idx val="3"/>
              <c:layout>
                <c:manualLayout>
                  <c:x val="4.601226993865031E-3"/>
                  <c:y val="-0.3306948109058927"/>
                </c:manualLayout>
              </c:layout>
              <c:tx>
                <c:rich>
                  <a:bodyPr/>
                  <a:lstStyle/>
                  <a:p>
                    <a:r>
                      <a:rPr lang="en-US"/>
                      <a:t>451 221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4A1E-49EB-BA3C-CC9E79B03896}"/>
                </c:ext>
              </c:extLst>
            </c:dLbl>
            <c:dLbl>
              <c:idx val="4"/>
              <c:layout>
                <c:manualLayout>
                  <c:x val="4.601226993865031E-3"/>
                  <c:y val="-0.33773087071240104"/>
                </c:manualLayout>
              </c:layout>
              <c:tx>
                <c:rich>
                  <a:bodyPr/>
                  <a:lstStyle/>
                  <a:p>
                    <a:r>
                      <a:rPr lang="en-US"/>
                      <a:t>472 327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4A1E-49EB-BA3C-CC9E79B03896}"/>
                </c:ext>
              </c:extLst>
            </c:dLbl>
            <c:dLbl>
              <c:idx val="5"/>
              <c:layout>
                <c:manualLayout>
                  <c:x val="-1.1247313832852018E-16"/>
                  <c:y val="-0.3025505716798592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F-41F1-B1E9-6AAB6F3CB4A8}"/>
                </c:ext>
              </c:extLst>
            </c:dLbl>
            <c:spPr>
              <a:noFill/>
              <a:ln>
                <a:noFill/>
              </a:ln>
              <a:effectLst/>
            </c:spPr>
            <c:txPr>
              <a:bodyPr/>
              <a:lstStyle/>
              <a:p>
                <a:pPr>
                  <a:defRPr b="1"/>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List1!$A$2:$A$7</c:f>
              <c:numCache>
                <c:formatCode>General</c:formatCode>
                <c:ptCount val="6"/>
                <c:pt idx="0">
                  <c:v>2015</c:v>
                </c:pt>
                <c:pt idx="1">
                  <c:v>2016</c:v>
                </c:pt>
                <c:pt idx="2">
                  <c:v>2017</c:v>
                </c:pt>
                <c:pt idx="3">
                  <c:v>2018</c:v>
                </c:pt>
                <c:pt idx="4">
                  <c:v>2019</c:v>
                </c:pt>
                <c:pt idx="5">
                  <c:v>2020</c:v>
                </c:pt>
              </c:numCache>
            </c:numRef>
          </c:cat>
          <c:val>
            <c:numRef>
              <c:f>List1!$C$2:$C$7</c:f>
              <c:numCache>
                <c:formatCode>#,##0</c:formatCode>
                <c:ptCount val="6"/>
                <c:pt idx="0">
                  <c:v>315945</c:v>
                </c:pt>
                <c:pt idx="1">
                  <c:v>346699</c:v>
                </c:pt>
                <c:pt idx="2">
                  <c:v>375276</c:v>
                </c:pt>
                <c:pt idx="3">
                  <c:v>395004</c:v>
                </c:pt>
                <c:pt idx="4">
                  <c:v>472327</c:v>
                </c:pt>
                <c:pt idx="5">
                  <c:v>517224</c:v>
                </c:pt>
              </c:numCache>
            </c:numRef>
          </c:val>
          <c:extLst>
            <c:ext xmlns:c16="http://schemas.microsoft.com/office/drawing/2014/chart" uri="{C3380CC4-5D6E-409C-BE32-E72D297353CC}">
              <c16:uniqueId val="{00000006-4A1E-49EB-BA3C-CC9E79B03896}"/>
            </c:ext>
          </c:extLst>
        </c:ser>
        <c:dLbls>
          <c:dLblPos val="ctr"/>
          <c:showLegendKey val="0"/>
          <c:showVal val="1"/>
          <c:showCatName val="0"/>
          <c:showSerName val="0"/>
          <c:showPercent val="0"/>
          <c:showBubbleSize val="0"/>
        </c:dLbls>
        <c:gapWidth val="100"/>
        <c:overlap val="100"/>
        <c:axId val="32657792"/>
        <c:axId val="32659328"/>
      </c:barChart>
      <c:catAx>
        <c:axId val="32657792"/>
        <c:scaling>
          <c:orientation val="minMax"/>
        </c:scaling>
        <c:delete val="0"/>
        <c:axPos val="b"/>
        <c:numFmt formatCode="General" sourceLinked="1"/>
        <c:majorTickMark val="out"/>
        <c:minorTickMark val="none"/>
        <c:tickLblPos val="nextTo"/>
        <c:crossAx val="32659328"/>
        <c:crosses val="autoZero"/>
        <c:auto val="1"/>
        <c:lblAlgn val="ctr"/>
        <c:lblOffset val="100"/>
        <c:noMultiLvlLbl val="0"/>
      </c:catAx>
      <c:valAx>
        <c:axId val="32659328"/>
        <c:scaling>
          <c:orientation val="minMax"/>
        </c:scaling>
        <c:delete val="0"/>
        <c:axPos val="l"/>
        <c:majorGridlines/>
        <c:title>
          <c:tx>
            <c:rich>
              <a:bodyPr rot="-5400000" vert="horz"/>
              <a:lstStyle/>
              <a:p>
                <a:pPr>
                  <a:defRPr/>
                </a:pPr>
                <a:r>
                  <a:rPr lang="cs-CZ"/>
                  <a:t>Počet pacientů</a:t>
                </a:r>
              </a:p>
            </c:rich>
          </c:tx>
          <c:overlay val="0"/>
        </c:title>
        <c:numFmt formatCode="#,##0" sourceLinked="1"/>
        <c:majorTickMark val="out"/>
        <c:minorTickMark val="none"/>
        <c:tickLblPos val="nextTo"/>
        <c:crossAx val="32657792"/>
        <c:crosses val="autoZero"/>
        <c:crossBetween val="between"/>
      </c:valAx>
    </c:plotArea>
    <c:legend>
      <c:legendPos val="b"/>
      <c:layout>
        <c:manualLayout>
          <c:xMode val="edge"/>
          <c:yMode val="edge"/>
          <c:x val="0.10655487657601082"/>
          <c:y val="0.86804894770739405"/>
          <c:w val="0.8206324573692092"/>
          <c:h val="0.11084287287308082"/>
        </c:manualLayout>
      </c:layout>
      <c:overlay val="0"/>
      <c:txPr>
        <a:bodyPr/>
        <a:lstStyle/>
        <a:p>
          <a:pPr>
            <a:defRPr sz="1200"/>
          </a:pPr>
          <a:endParaRPr lang="cs-CZ"/>
        </a:p>
      </c:txPr>
    </c:legend>
    <c:plotVisOnly val="1"/>
    <c:dispBlanksAs val="gap"/>
    <c:showDLblsOverMax val="0"/>
  </c:chart>
  <c:txPr>
    <a:bodyPr/>
    <a:lstStyle/>
    <a:p>
      <a:pPr>
        <a:defRPr sz="1600"/>
      </a:pPr>
      <a:endParaRPr lang="cs-CZ"/>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20849815452755904"/>
          <c:y val="0.10103905628450688"/>
          <c:w val="0.54550381397637793"/>
          <c:h val="0.81825567062895732"/>
        </c:manualLayout>
      </c:layout>
      <c:doughnutChart>
        <c:varyColors val="1"/>
        <c:ser>
          <c:idx val="0"/>
          <c:order val="0"/>
          <c:tx>
            <c:strRef>
              <c:f>List1!$B$1</c:f>
              <c:strCache>
                <c:ptCount val="1"/>
                <c:pt idx="0">
                  <c:v>Indikace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65-4E97-80AD-AE3E810E23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565-4E97-80AD-AE3E810E23D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565-4E97-80AD-AE3E810E23D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565-4E97-80AD-AE3E810E23D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565-4E97-80AD-AE3E810E23D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565-4E97-80AD-AE3E810E23D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565-4E97-80AD-AE3E810E23D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FF00"/>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List1!$A$2:$A$8</c:f>
              <c:strCache>
                <c:ptCount val="7"/>
                <c:pt idx="0">
                  <c:v>Palpitace</c:v>
                </c:pt>
                <c:pt idx="1">
                  <c:v>Presynkopy</c:v>
                </c:pt>
                <c:pt idx="2">
                  <c:v>Synkopy </c:v>
                </c:pt>
                <c:pt idx="3">
                  <c:v>Podezření na SVT</c:v>
                </c:pt>
                <c:pt idx="4">
                  <c:v>Stp. RFA</c:v>
                </c:pt>
                <c:pt idx="5">
                  <c:v>dušnost</c:v>
                </c:pt>
                <c:pt idx="6">
                  <c:v>NSKT</c:v>
                </c:pt>
              </c:strCache>
            </c:strRef>
          </c:cat>
          <c:val>
            <c:numRef>
              <c:f>List1!$B$2:$B$8</c:f>
              <c:numCache>
                <c:formatCode>General</c:formatCode>
                <c:ptCount val="7"/>
                <c:pt idx="0">
                  <c:v>38</c:v>
                </c:pt>
                <c:pt idx="1">
                  <c:v>7</c:v>
                </c:pt>
                <c:pt idx="2">
                  <c:v>6</c:v>
                </c:pt>
                <c:pt idx="3">
                  <c:v>13</c:v>
                </c:pt>
                <c:pt idx="4">
                  <c:v>33</c:v>
                </c:pt>
                <c:pt idx="5">
                  <c:v>1</c:v>
                </c:pt>
                <c:pt idx="6">
                  <c:v>2</c:v>
                </c:pt>
              </c:numCache>
            </c:numRef>
          </c:val>
          <c:extLst>
            <c:ext xmlns:c16="http://schemas.microsoft.com/office/drawing/2014/chart" uri="{C3380CC4-5D6E-409C-BE32-E72D297353CC}">
              <c16:uniqueId val="{0000000E-1565-4E97-80AD-AE3E810E23D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8.1254521855295206E-2"/>
          <c:y val="0.84550859501969988"/>
          <c:w val="0.83749095628940962"/>
          <c:h val="0.154491404980300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a:t>Diagnostická</a:t>
            </a:r>
            <a:r>
              <a:rPr lang="cs-CZ" baseline="0"/>
              <a:t> výtěžnost</a:t>
            </a:r>
            <a:endParaRPr lang="en-US"/>
          </a:p>
        </c:rich>
      </c:tx>
      <c:overlay val="0"/>
      <c:spPr>
        <a:noFill/>
        <a:ln>
          <a:noFill/>
        </a:ln>
        <a:effectLst/>
      </c:spPr>
    </c:title>
    <c:autoTitleDeleted val="0"/>
    <c:plotArea>
      <c:layout/>
      <c:doughnutChart>
        <c:varyColors val="1"/>
        <c:ser>
          <c:idx val="0"/>
          <c:order val="0"/>
          <c:tx>
            <c:strRef>
              <c:f>List1!$B$1</c:f>
              <c:strCache>
                <c:ptCount val="1"/>
                <c:pt idx="0">
                  <c:v>arytmie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DAB-42E8-A9DA-A24E98669E8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AB-42E8-A9DA-A24E98669E8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DAB-42E8-A9DA-A24E98669E8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DAB-42E8-A9DA-A24E98669E8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DAB-42E8-A9DA-A24E98669E8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DAB-42E8-A9DA-A24E98669E8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FF00"/>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List1!$A$2:$A$7</c:f>
              <c:strCache>
                <c:ptCount val="6"/>
                <c:pt idx="0">
                  <c:v>negativní</c:v>
                </c:pt>
                <c:pt idx="1">
                  <c:v>SVT</c:v>
                </c:pt>
                <c:pt idx="2">
                  <c:v>FS</c:v>
                </c:pt>
                <c:pt idx="3">
                  <c:v>SA pauzy</c:v>
                </c:pt>
                <c:pt idx="4">
                  <c:v>AV blok</c:v>
                </c:pt>
                <c:pt idx="5">
                  <c:v>VT</c:v>
                </c:pt>
              </c:strCache>
            </c:strRef>
          </c:cat>
          <c:val>
            <c:numRef>
              <c:f>List1!$B$2:$B$7</c:f>
              <c:numCache>
                <c:formatCode>General</c:formatCode>
                <c:ptCount val="6"/>
                <c:pt idx="0">
                  <c:v>67</c:v>
                </c:pt>
                <c:pt idx="1">
                  <c:v>8</c:v>
                </c:pt>
                <c:pt idx="2">
                  <c:v>20</c:v>
                </c:pt>
                <c:pt idx="3">
                  <c:v>3</c:v>
                </c:pt>
                <c:pt idx="4">
                  <c:v>1</c:v>
                </c:pt>
                <c:pt idx="5">
                  <c:v>1</c:v>
                </c:pt>
              </c:numCache>
            </c:numRef>
          </c:val>
          <c:extLst>
            <c:ext xmlns:c16="http://schemas.microsoft.com/office/drawing/2014/chart" uri="{C3380CC4-5D6E-409C-BE32-E72D297353CC}">
              <c16:uniqueId val="{0000000C-8DAB-42E8-A9DA-A24E98669E8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drawing1.xml><?xml version="1.0" encoding="utf-8"?>
<c:userShapes xmlns:c="http://schemas.openxmlformats.org/drawingml/2006/chart">
  <cdr:relSizeAnchor xmlns:cdr="http://schemas.openxmlformats.org/drawingml/2006/chartDrawing">
    <cdr:from>
      <cdr:x>0.45276</cdr:x>
      <cdr:y>0.13316</cdr:y>
    </cdr:from>
    <cdr:to>
      <cdr:x>0.50329</cdr:x>
      <cdr:y>0.19284</cdr:y>
    </cdr:to>
    <cdr:sp macro="" textlink="">
      <cdr:nvSpPr>
        <cdr:cNvPr id="2" name="TextovéPole 1">
          <a:extLst xmlns:a="http://schemas.openxmlformats.org/drawingml/2006/main">
            <a:ext uri="{FF2B5EF4-FFF2-40B4-BE49-F238E27FC236}">
              <a16:creationId xmlns:a16="http://schemas.microsoft.com/office/drawing/2014/main" id="{C9CA1136-2392-3041-AFBE-06AF6A17A052}"/>
            </a:ext>
          </a:extLst>
        </cdr:cNvPr>
        <cdr:cNvSpPr txBox="1"/>
      </cdr:nvSpPr>
      <cdr:spPr>
        <a:xfrm xmlns:a="http://schemas.openxmlformats.org/drawingml/2006/main">
          <a:off x="3749044" y="480707"/>
          <a:ext cx="418409" cy="215444"/>
        </a:xfrm>
        <a:prstGeom xmlns:a="http://schemas.openxmlformats.org/drawingml/2006/main" prst="rect">
          <a:avLst/>
        </a:prstGeom>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400"/>
            <a:t>(+8%)</a:t>
          </a:r>
        </a:p>
      </cdr:txBody>
    </cdr:sp>
  </cdr:relSizeAnchor>
  <cdr:relSizeAnchor xmlns:cdr="http://schemas.openxmlformats.org/drawingml/2006/chartDrawing">
    <cdr:from>
      <cdr:x>0.6184</cdr:x>
      <cdr:y>0.10783</cdr:y>
    </cdr:from>
    <cdr:to>
      <cdr:x>0.66893</cdr:x>
      <cdr:y>0.16751</cdr:y>
    </cdr:to>
    <cdr:sp macro="" textlink="">
      <cdr:nvSpPr>
        <cdr:cNvPr id="3" name="TextovéPole 2">
          <a:extLst xmlns:a="http://schemas.openxmlformats.org/drawingml/2006/main">
            <a:ext uri="{FF2B5EF4-FFF2-40B4-BE49-F238E27FC236}">
              <a16:creationId xmlns:a16="http://schemas.microsoft.com/office/drawing/2014/main" id="{C9CA1136-2392-3041-AFBE-06AF6A17A052}"/>
            </a:ext>
          </a:extLst>
        </cdr:cNvPr>
        <cdr:cNvSpPr txBox="1"/>
      </cdr:nvSpPr>
      <cdr:spPr>
        <a:xfrm xmlns:a="http://schemas.openxmlformats.org/drawingml/2006/main">
          <a:off x="5120629" y="389268"/>
          <a:ext cx="418409" cy="215444"/>
        </a:xfrm>
        <a:prstGeom xmlns:a="http://schemas.openxmlformats.org/drawingml/2006/main" prst="rect">
          <a:avLst/>
        </a:prstGeom>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400" dirty="0"/>
            <a:t>(+7%)</a:t>
          </a:r>
        </a:p>
      </cdr:txBody>
    </cdr:sp>
  </cdr:relSizeAnchor>
  <cdr:relSizeAnchor xmlns:cdr="http://schemas.openxmlformats.org/drawingml/2006/chartDrawing">
    <cdr:from>
      <cdr:x>0.78405</cdr:x>
      <cdr:y>0.0825</cdr:y>
    </cdr:from>
    <cdr:to>
      <cdr:x>0.83457</cdr:x>
      <cdr:y>0.14218</cdr:y>
    </cdr:to>
    <cdr:sp macro="" textlink="">
      <cdr:nvSpPr>
        <cdr:cNvPr id="4" name="TextovéPole 3">
          <a:extLst xmlns:a="http://schemas.openxmlformats.org/drawingml/2006/main">
            <a:ext uri="{FF2B5EF4-FFF2-40B4-BE49-F238E27FC236}">
              <a16:creationId xmlns:a16="http://schemas.microsoft.com/office/drawing/2014/main" id="{C9CA1136-2392-3041-AFBE-06AF6A17A052}"/>
            </a:ext>
          </a:extLst>
        </cdr:cNvPr>
        <cdr:cNvSpPr txBox="1"/>
      </cdr:nvSpPr>
      <cdr:spPr>
        <a:xfrm xmlns:a="http://schemas.openxmlformats.org/drawingml/2006/main">
          <a:off x="6492214" y="297829"/>
          <a:ext cx="418384" cy="215444"/>
        </a:xfrm>
        <a:prstGeom xmlns:a="http://schemas.openxmlformats.org/drawingml/2006/main" prst="rect">
          <a:avLst/>
        </a:prstGeom>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400" dirty="0"/>
            <a:t>(+5%)</a:t>
          </a:r>
        </a:p>
      </cdr:txBody>
    </cdr:sp>
  </cdr:relSizeAnchor>
  <cdr:relSizeAnchor xmlns:cdr="http://schemas.openxmlformats.org/drawingml/2006/chartDrawing">
    <cdr:from>
      <cdr:x>0.93844</cdr:x>
      <cdr:y>0.05717</cdr:y>
    </cdr:from>
    <cdr:to>
      <cdr:x>0.98897</cdr:x>
      <cdr:y>0.11685</cdr:y>
    </cdr:to>
    <cdr:sp macro="" textlink="">
      <cdr:nvSpPr>
        <cdr:cNvPr id="5" name="TextovéPole 4">
          <a:extLst xmlns:a="http://schemas.openxmlformats.org/drawingml/2006/main">
            <a:ext uri="{FF2B5EF4-FFF2-40B4-BE49-F238E27FC236}">
              <a16:creationId xmlns:a16="http://schemas.microsoft.com/office/drawing/2014/main" id="{C9CA1136-2392-3041-AFBE-06AF6A17A052}"/>
            </a:ext>
          </a:extLst>
        </cdr:cNvPr>
        <cdr:cNvSpPr txBox="1"/>
      </cdr:nvSpPr>
      <cdr:spPr>
        <a:xfrm xmlns:a="http://schemas.openxmlformats.org/drawingml/2006/main">
          <a:off x="7770645" y="206382"/>
          <a:ext cx="418384" cy="215444"/>
        </a:xfrm>
        <a:prstGeom xmlns:a="http://schemas.openxmlformats.org/drawingml/2006/main" prst="rect">
          <a:avLst/>
        </a:prstGeom>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cs-CZ" sz="1400" dirty="0"/>
            <a:t>(+6%)</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CE014-A4EA-4BAA-8097-FA8621339181}"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B1372-1326-4818-ABCF-6AB79AB2126E}" type="slidenum">
              <a:rPr lang="en-US" smtClean="0"/>
              <a:t>‹#›</a:t>
            </a:fld>
            <a:endParaRPr lang="en-US"/>
          </a:p>
        </p:txBody>
      </p:sp>
    </p:spTree>
    <p:extLst>
      <p:ext uri="{BB962C8B-B14F-4D97-AF65-F5344CB8AC3E}">
        <p14:creationId xmlns:p14="http://schemas.microsoft.com/office/powerpoint/2010/main" val="1401751710"/>
      </p:ext>
    </p:extLst>
  </p:cSld>
  <p:clrMap bg1="lt1" tx1="dk1" bg2="lt2" tx2="dk2" accent1="accent1" accent2="accent2" accent3="accent3" accent4="accent4" accent5="accent5" accent6="accent6" hlink="hlink" folHlink="folHlink"/>
  <p:notesStyle>
    <a:lvl1pPr marL="0" algn="l" defTabSz="512060" rtl="0" eaLnBrk="1" latinLnBrk="0" hangingPunct="1">
      <a:defRPr sz="700" kern="1200">
        <a:solidFill>
          <a:schemeClr val="tx1"/>
        </a:solidFill>
        <a:latin typeface="+mn-lt"/>
        <a:ea typeface="+mn-ea"/>
        <a:cs typeface="+mn-cs"/>
      </a:defRPr>
    </a:lvl1pPr>
    <a:lvl2pPr marL="256030" algn="l" defTabSz="512060" rtl="0" eaLnBrk="1" latinLnBrk="0" hangingPunct="1">
      <a:defRPr sz="700" kern="1200">
        <a:solidFill>
          <a:schemeClr val="tx1"/>
        </a:solidFill>
        <a:latin typeface="+mn-lt"/>
        <a:ea typeface="+mn-ea"/>
        <a:cs typeface="+mn-cs"/>
      </a:defRPr>
    </a:lvl2pPr>
    <a:lvl3pPr marL="512060" algn="l" defTabSz="512060" rtl="0" eaLnBrk="1" latinLnBrk="0" hangingPunct="1">
      <a:defRPr sz="700" kern="1200">
        <a:solidFill>
          <a:schemeClr val="tx1"/>
        </a:solidFill>
        <a:latin typeface="+mn-lt"/>
        <a:ea typeface="+mn-ea"/>
        <a:cs typeface="+mn-cs"/>
      </a:defRPr>
    </a:lvl3pPr>
    <a:lvl4pPr marL="768090" algn="l" defTabSz="512060" rtl="0" eaLnBrk="1" latinLnBrk="0" hangingPunct="1">
      <a:defRPr sz="700" kern="1200">
        <a:solidFill>
          <a:schemeClr val="tx1"/>
        </a:solidFill>
        <a:latin typeface="+mn-lt"/>
        <a:ea typeface="+mn-ea"/>
        <a:cs typeface="+mn-cs"/>
      </a:defRPr>
    </a:lvl4pPr>
    <a:lvl5pPr marL="1024120" algn="l" defTabSz="512060" rtl="0" eaLnBrk="1" latinLnBrk="0" hangingPunct="1">
      <a:defRPr sz="700" kern="1200">
        <a:solidFill>
          <a:schemeClr val="tx1"/>
        </a:solidFill>
        <a:latin typeface="+mn-lt"/>
        <a:ea typeface="+mn-ea"/>
        <a:cs typeface="+mn-cs"/>
      </a:defRPr>
    </a:lvl5pPr>
    <a:lvl6pPr marL="1280150" algn="l" defTabSz="512060" rtl="0" eaLnBrk="1" latinLnBrk="0" hangingPunct="1">
      <a:defRPr sz="700" kern="1200">
        <a:solidFill>
          <a:schemeClr val="tx1"/>
        </a:solidFill>
        <a:latin typeface="+mn-lt"/>
        <a:ea typeface="+mn-ea"/>
        <a:cs typeface="+mn-cs"/>
      </a:defRPr>
    </a:lvl6pPr>
    <a:lvl7pPr marL="1536180" algn="l" defTabSz="512060" rtl="0" eaLnBrk="1" latinLnBrk="0" hangingPunct="1">
      <a:defRPr sz="700" kern="1200">
        <a:solidFill>
          <a:schemeClr val="tx1"/>
        </a:solidFill>
        <a:latin typeface="+mn-lt"/>
        <a:ea typeface="+mn-ea"/>
        <a:cs typeface="+mn-cs"/>
      </a:defRPr>
    </a:lvl7pPr>
    <a:lvl8pPr marL="1792209" algn="l" defTabSz="512060" rtl="0" eaLnBrk="1" latinLnBrk="0" hangingPunct="1">
      <a:defRPr sz="700" kern="1200">
        <a:solidFill>
          <a:schemeClr val="tx1"/>
        </a:solidFill>
        <a:latin typeface="+mn-lt"/>
        <a:ea typeface="+mn-ea"/>
        <a:cs typeface="+mn-cs"/>
      </a:defRPr>
    </a:lvl8pPr>
    <a:lvl9pPr marL="2048240" algn="l" defTabSz="512060" rtl="0" eaLnBrk="1" latinLnBrk="0" hangingPunct="1">
      <a:defRPr sz="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7133BFC-1D30-4196-BF77-9BEA73785BF1}" type="slidenum">
              <a:rPr lang="cs-CZ" smtClean="0"/>
              <a:pPr/>
              <a:t>2</a:t>
            </a:fld>
            <a:endParaRPr lang="cs-CZ"/>
          </a:p>
        </p:txBody>
      </p:sp>
    </p:spTree>
    <p:extLst>
      <p:ext uri="{BB962C8B-B14F-4D97-AF65-F5344CB8AC3E}">
        <p14:creationId xmlns:p14="http://schemas.microsoft.com/office/powerpoint/2010/main" val="197381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err="1"/>
              <a:t>Figure</a:t>
            </a:r>
            <a:r>
              <a:rPr lang="cs-CZ"/>
              <a:t> 34</a:t>
            </a:r>
          </a:p>
        </p:txBody>
      </p:sp>
      <p:sp>
        <p:nvSpPr>
          <p:cNvPr id="4" name="Zástupný symbol pro číslo snímku 3"/>
          <p:cNvSpPr>
            <a:spLocks noGrp="1"/>
          </p:cNvSpPr>
          <p:nvPr>
            <p:ph type="sldNum" sz="quarter" idx="10"/>
          </p:nvPr>
        </p:nvSpPr>
        <p:spPr/>
        <p:txBody>
          <a:bodyPr/>
          <a:lstStyle/>
          <a:p>
            <a:fld id="{D54B1372-1326-4818-ABCF-6AB79AB2126E}" type="slidenum">
              <a:rPr lang="en-US" smtClean="0"/>
              <a:t>7</a:t>
            </a:fld>
            <a:endParaRPr lang="en-US"/>
          </a:p>
        </p:txBody>
      </p:sp>
    </p:spTree>
    <p:extLst>
      <p:ext uri="{BB962C8B-B14F-4D97-AF65-F5344CB8AC3E}">
        <p14:creationId xmlns:p14="http://schemas.microsoft.com/office/powerpoint/2010/main" val="1816005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D54B1372-1326-4818-ABCF-6AB79AB2126E}" type="slidenum">
              <a:rPr lang="en-US" smtClean="0"/>
              <a:t>8</a:t>
            </a:fld>
            <a:endParaRPr lang="en-US"/>
          </a:p>
        </p:txBody>
      </p:sp>
    </p:spTree>
    <p:extLst>
      <p:ext uri="{BB962C8B-B14F-4D97-AF65-F5344CB8AC3E}">
        <p14:creationId xmlns:p14="http://schemas.microsoft.com/office/powerpoint/2010/main" val="130897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D54B1372-1326-4818-ABCF-6AB79AB2126E}" type="slidenum">
              <a:rPr lang="en-US" smtClean="0"/>
              <a:t>32</a:t>
            </a:fld>
            <a:endParaRPr lang="en-US"/>
          </a:p>
        </p:txBody>
      </p:sp>
    </p:spTree>
    <p:extLst>
      <p:ext uri="{BB962C8B-B14F-4D97-AF65-F5344CB8AC3E}">
        <p14:creationId xmlns:p14="http://schemas.microsoft.com/office/powerpoint/2010/main" val="2061136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Animace po řádcích</a:t>
            </a:r>
          </a:p>
        </p:txBody>
      </p:sp>
      <p:sp>
        <p:nvSpPr>
          <p:cNvPr id="4" name="Zástupný symbol pro číslo snímku 3"/>
          <p:cNvSpPr>
            <a:spLocks noGrp="1"/>
          </p:cNvSpPr>
          <p:nvPr>
            <p:ph type="sldNum" sz="quarter" idx="5"/>
          </p:nvPr>
        </p:nvSpPr>
        <p:spPr/>
        <p:txBody>
          <a:bodyPr/>
          <a:lstStyle/>
          <a:p>
            <a:fld id="{D54B1372-1326-4818-ABCF-6AB79AB2126E}" type="slidenum">
              <a:rPr lang="en-US" smtClean="0"/>
              <a:t>45</a:t>
            </a:fld>
            <a:endParaRPr lang="en-US"/>
          </a:p>
        </p:txBody>
      </p:sp>
    </p:spTree>
    <p:extLst>
      <p:ext uri="{BB962C8B-B14F-4D97-AF65-F5344CB8AC3E}">
        <p14:creationId xmlns:p14="http://schemas.microsoft.com/office/powerpoint/2010/main" val="3184050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adpis">
    <p:spTree>
      <p:nvGrpSpPr>
        <p:cNvPr id="1" name=""/>
        <p:cNvGrpSpPr/>
        <p:nvPr/>
      </p:nvGrpSpPr>
      <p:grpSpPr>
        <a:xfrm>
          <a:off x="0" y="0"/>
          <a:ext cx="0" cy="0"/>
          <a:chOff x="0" y="0"/>
          <a:chExt cx="0" cy="0"/>
        </a:xfrm>
      </p:grpSpPr>
      <p:pic>
        <p:nvPicPr>
          <p:cNvPr id="2" name="Obrázek 1"/>
          <p:cNvPicPr>
            <a:picLocks noChangeAspect="1"/>
          </p:cNvPicPr>
          <p:nvPr userDrawn="1"/>
        </p:nvPicPr>
        <p:blipFill rotWithShape="1">
          <a:blip r:embed="rId2">
            <a:extLst>
              <a:ext uri="{28A0092B-C50C-407E-A947-70E740481C1C}">
                <a14:useLocalDpi xmlns:a14="http://schemas.microsoft.com/office/drawing/2010/main" val="0"/>
              </a:ext>
            </a:extLst>
          </a:blip>
          <a:srcRect l="27563" t="450" r="33397" b="-450"/>
          <a:stretch/>
        </p:blipFill>
        <p:spPr>
          <a:xfrm>
            <a:off x="91490" y="57178"/>
            <a:ext cx="2641662" cy="5074865"/>
          </a:xfrm>
          <a:prstGeom prst="rect">
            <a:avLst/>
          </a:prstGeom>
        </p:spPr>
      </p:pic>
      <p:sp>
        <p:nvSpPr>
          <p:cNvPr id="3" name="Rectangle 28"/>
          <p:cNvSpPr/>
          <p:nvPr userDrawn="1"/>
        </p:nvSpPr>
        <p:spPr>
          <a:xfrm>
            <a:off x="0" y="0"/>
            <a:ext cx="9144000" cy="51435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6" name="Obdélník 5"/>
          <p:cNvSpPr/>
          <p:nvPr userDrawn="1"/>
        </p:nvSpPr>
        <p:spPr>
          <a:xfrm>
            <a:off x="3337576" y="1108727"/>
            <a:ext cx="5806427" cy="914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cs-CZ"/>
          </a:p>
        </p:txBody>
      </p:sp>
      <p:sp>
        <p:nvSpPr>
          <p:cNvPr id="10" name="Nadpis 9"/>
          <p:cNvSpPr>
            <a:spLocks noGrp="1"/>
          </p:cNvSpPr>
          <p:nvPr>
            <p:ph type="title"/>
          </p:nvPr>
        </p:nvSpPr>
        <p:spPr>
          <a:xfrm>
            <a:off x="3276000" y="2949018"/>
            <a:ext cx="5868000" cy="720000"/>
          </a:xfrm>
        </p:spPr>
        <p:txBody>
          <a:bodyPr anchor="b" anchorCtr="0">
            <a:noAutofit/>
          </a:bodyPr>
          <a:lstStyle>
            <a:lvl1pPr>
              <a:defRPr sz="4400">
                <a:solidFill>
                  <a:schemeClr val="tx2"/>
                </a:solidFill>
                <a:effectLst>
                  <a:outerShdw blurRad="38100" dist="38100" dir="2700000" algn="tl">
                    <a:srgbClr val="000000">
                      <a:alpha val="43137"/>
                    </a:srgbClr>
                  </a:outerShdw>
                </a:effectLst>
              </a:defRPr>
            </a:lvl1pPr>
          </a:lstStyle>
          <a:p>
            <a:r>
              <a:rPr lang="cs-CZ" dirty="0"/>
              <a:t>Kliknutím lze upravit styl.</a:t>
            </a:r>
          </a:p>
        </p:txBody>
      </p:sp>
      <p:sp>
        <p:nvSpPr>
          <p:cNvPr id="14" name="Zástupný symbol pro text 13"/>
          <p:cNvSpPr>
            <a:spLocks noGrp="1"/>
          </p:cNvSpPr>
          <p:nvPr>
            <p:ph type="body" sz="quarter" idx="10"/>
          </p:nvPr>
        </p:nvSpPr>
        <p:spPr>
          <a:xfrm>
            <a:off x="3275999" y="3841240"/>
            <a:ext cx="5868003" cy="720000"/>
          </a:xfrm>
        </p:spPr>
        <p:txBody>
          <a:bodyPr/>
          <a:lstStyle>
            <a:lvl1pPr>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a:t>Kliknutím lze upravit styly předlohy textu.</a:t>
            </a:r>
          </a:p>
        </p:txBody>
      </p:sp>
      <p:pic>
        <p:nvPicPr>
          <p:cNvPr id="11" name="Picture 3" descr="D:\Dropbox\FNOL\FNOL_Design manual\PPT\FNOL_logo.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16667" b="-16667"/>
          <a:stretch/>
        </p:blipFill>
        <p:spPr bwMode="auto">
          <a:xfrm>
            <a:off x="3611892" y="1272939"/>
            <a:ext cx="1887727" cy="6587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D:\Dropbox\FNOL\Kardiovaskularni centrum\LOGO\KKVC_FNOL_logo_CM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6590" b="-16590"/>
          <a:stretch/>
        </p:blipFill>
        <p:spPr bwMode="auto">
          <a:xfrm>
            <a:off x="7498048" y="1272940"/>
            <a:ext cx="1076523" cy="6587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Dropbox\FNOL\Kardiovaskularni centrum\LOGO\UP_LF_logo.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6718" b="-16718"/>
          <a:stretch/>
        </p:blipFill>
        <p:spPr bwMode="auto">
          <a:xfrm>
            <a:off x="5852148" y="1285947"/>
            <a:ext cx="1287465" cy="64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84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dnadpis">
    <p:spTree>
      <p:nvGrpSpPr>
        <p:cNvPr id="1" name=""/>
        <p:cNvGrpSpPr/>
        <p:nvPr/>
      </p:nvGrpSpPr>
      <p:grpSpPr>
        <a:xfrm>
          <a:off x="0" y="0"/>
          <a:ext cx="0" cy="0"/>
          <a:chOff x="0" y="0"/>
          <a:chExt cx="0" cy="0"/>
        </a:xfrm>
      </p:grpSpPr>
      <p:pic>
        <p:nvPicPr>
          <p:cNvPr id="2" name="Obrázek 1"/>
          <p:cNvPicPr>
            <a:picLocks noChangeAspect="1"/>
          </p:cNvPicPr>
          <p:nvPr userDrawn="1"/>
        </p:nvPicPr>
        <p:blipFill rotWithShape="1">
          <a:blip r:embed="rId2">
            <a:extLst>
              <a:ext uri="{28A0092B-C50C-407E-A947-70E740481C1C}">
                <a14:useLocalDpi xmlns:a14="http://schemas.microsoft.com/office/drawing/2010/main" val="0"/>
              </a:ext>
            </a:extLst>
          </a:blip>
          <a:srcRect l="27563" t="450" r="33397" b="-450"/>
          <a:stretch/>
        </p:blipFill>
        <p:spPr>
          <a:xfrm>
            <a:off x="91490" y="57178"/>
            <a:ext cx="2641662" cy="5074865"/>
          </a:xfrm>
          <a:prstGeom prst="rect">
            <a:avLst/>
          </a:prstGeom>
        </p:spPr>
      </p:pic>
      <p:sp>
        <p:nvSpPr>
          <p:cNvPr id="3" name="Rectangle 28"/>
          <p:cNvSpPr/>
          <p:nvPr userDrawn="1"/>
        </p:nvSpPr>
        <p:spPr>
          <a:xfrm>
            <a:off x="0" y="0"/>
            <a:ext cx="9144000" cy="51435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6" name="Obdélník 5"/>
          <p:cNvSpPr/>
          <p:nvPr userDrawn="1"/>
        </p:nvSpPr>
        <p:spPr>
          <a:xfrm>
            <a:off x="3337576" y="1108727"/>
            <a:ext cx="5806427" cy="914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cs-CZ"/>
          </a:p>
        </p:txBody>
      </p:sp>
      <p:sp>
        <p:nvSpPr>
          <p:cNvPr id="10" name="Nadpis 9"/>
          <p:cNvSpPr>
            <a:spLocks noGrp="1"/>
          </p:cNvSpPr>
          <p:nvPr>
            <p:ph type="title"/>
          </p:nvPr>
        </p:nvSpPr>
        <p:spPr>
          <a:xfrm>
            <a:off x="0" y="2949018"/>
            <a:ext cx="9144000" cy="720000"/>
          </a:xfrm>
        </p:spPr>
        <p:txBody>
          <a:bodyPr anchor="b" anchorCtr="0">
            <a:noAutofit/>
          </a:bodyPr>
          <a:lstStyle>
            <a:lvl1pPr>
              <a:defRPr sz="4400">
                <a:solidFill>
                  <a:schemeClr val="tx2"/>
                </a:solidFill>
                <a:effectLst>
                  <a:outerShdw blurRad="38100" dist="38100" dir="2700000" algn="tl">
                    <a:srgbClr val="000000">
                      <a:alpha val="43137"/>
                    </a:srgbClr>
                  </a:outerShdw>
                </a:effectLst>
              </a:defRPr>
            </a:lvl1pPr>
          </a:lstStyle>
          <a:p>
            <a:r>
              <a:rPr lang="cs-CZ" dirty="0"/>
              <a:t>Kliknutím lze upravit styl.</a:t>
            </a:r>
          </a:p>
        </p:txBody>
      </p:sp>
      <p:pic>
        <p:nvPicPr>
          <p:cNvPr id="11" name="Picture 3" descr="D:\Dropbox\FNOL\FNOL_Design manual\PPT\FNOL_logo.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16667" b="-16667"/>
          <a:stretch/>
        </p:blipFill>
        <p:spPr bwMode="auto">
          <a:xfrm>
            <a:off x="3611892" y="1272939"/>
            <a:ext cx="1887727" cy="6587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D:\Dropbox\FNOL\Kardiovaskularni centrum\LOGO\KKVC_FNOL_logo_CM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6590" b="-16590"/>
          <a:stretch/>
        </p:blipFill>
        <p:spPr bwMode="auto">
          <a:xfrm>
            <a:off x="7498048" y="1272940"/>
            <a:ext cx="1076523" cy="6587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Dropbox\FNOL\Kardiovaskularni centrum\LOGO\UP_LF_logo.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6718" b="-16718"/>
          <a:stretch/>
        </p:blipFill>
        <p:spPr bwMode="auto">
          <a:xfrm>
            <a:off x="5852148" y="1285947"/>
            <a:ext cx="1287465" cy="64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1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77209"/>
            <a:ext cx="8280000" cy="457200"/>
          </a:xfrm>
        </p:spPr>
        <p:txBody>
          <a:bodyPr>
            <a:normAutofit/>
          </a:bodyPr>
          <a:lstStyle>
            <a:lvl1pPr>
              <a:defRPr sz="3200" b="1">
                <a:solidFill>
                  <a:schemeClr val="tx2"/>
                </a:solidFill>
                <a:effectLst>
                  <a:outerShdw blurRad="38100" dist="38100" dir="2700000" algn="tl">
                    <a:srgbClr val="000000">
                      <a:alpha val="43137"/>
                    </a:srgbClr>
                  </a:outerShdw>
                </a:effectLst>
              </a:defRPr>
            </a:lvl1pPr>
          </a:lstStyle>
          <a:p>
            <a:r>
              <a:rPr lang="cs-CZ" dirty="0"/>
              <a:t>Kliknutím lze upravit styl.</a:t>
            </a:r>
          </a:p>
        </p:txBody>
      </p:sp>
      <p:sp>
        <p:nvSpPr>
          <p:cNvPr id="4" name="Zástupný symbol pro obsah 3"/>
          <p:cNvSpPr>
            <a:spLocks noGrp="1"/>
          </p:cNvSpPr>
          <p:nvPr>
            <p:ph sz="quarter" idx="14"/>
          </p:nvPr>
        </p:nvSpPr>
        <p:spPr>
          <a:xfrm>
            <a:off x="457200" y="994428"/>
            <a:ext cx="8280000" cy="3609073"/>
          </a:xfrm>
        </p:spPr>
        <p:txBody>
          <a:bodyPr/>
          <a:lstStyle>
            <a:lvl1pPr marL="268288" indent="-268288">
              <a:buFont typeface="Arial" pitchFamily="34" charset="0"/>
              <a:buChar char="•"/>
              <a:defRPr sz="2800"/>
            </a:lvl1pPr>
            <a:lvl2pPr marL="536575" indent="-268288">
              <a:buFont typeface="Arial" pitchFamily="34" charset="0"/>
              <a:buChar char="•"/>
              <a:defRPr sz="2400"/>
            </a:lvl2pPr>
            <a:lvl3pPr marL="804863" indent="-268288">
              <a:buFont typeface="Arial" pitchFamily="34" charset="0"/>
              <a:buChar char="•"/>
              <a:defRPr sz="2000"/>
            </a:lvl3pPr>
            <a:lvl4pPr marL="1073150" indent="-268288">
              <a:buFont typeface="Arial" pitchFamily="34" charset="0"/>
              <a:buChar char="•"/>
              <a:tabLst/>
              <a:defRPr sz="1800"/>
            </a:lvl4pPr>
            <a:lvl5pPr marL="1258888" indent="-185738">
              <a:buFont typeface="Arial" pitchFamily="34" charset="0"/>
              <a:buChar char="•"/>
              <a:defRPr sz="1700"/>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Rectangle 28"/>
          <p:cNvSpPr/>
          <p:nvPr userDrawn="1"/>
        </p:nvSpPr>
        <p:spPr>
          <a:xfrm>
            <a:off x="0" y="4657500"/>
            <a:ext cx="9144000" cy="486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pic>
        <p:nvPicPr>
          <p:cNvPr id="10" name="Picture 2" descr="D:\Dropbox\FNOL\Kardiovaskularni centrum\LOGO\KKVC_FNOL_logo_CM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6679" b="-16679"/>
          <a:stretch/>
        </p:blipFill>
        <p:spPr bwMode="auto">
          <a:xfrm>
            <a:off x="5029195" y="4688166"/>
            <a:ext cx="823649" cy="50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50764" y="4705458"/>
            <a:ext cx="1275467"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5234" y="4705458"/>
            <a:ext cx="1668109"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ástupný symbol pro text 8"/>
          <p:cNvSpPr>
            <a:spLocks noGrp="1"/>
          </p:cNvSpPr>
          <p:nvPr>
            <p:ph type="body" sz="quarter" idx="15"/>
          </p:nvPr>
        </p:nvSpPr>
        <p:spPr>
          <a:xfrm>
            <a:off x="457201" y="4665598"/>
            <a:ext cx="4571994" cy="377429"/>
          </a:xfrm>
        </p:spPr>
        <p:txBody>
          <a:bodyPr/>
          <a:lstStyle>
            <a:lvl1pPr>
              <a:spcBef>
                <a:spcPts val="0"/>
              </a:spcBef>
              <a:defRPr sz="1000" i="1"/>
            </a:lvl1pPr>
            <a:lvl2pPr>
              <a:defRPr sz="1100" i="1"/>
            </a:lvl2pPr>
            <a:lvl3pPr>
              <a:defRPr sz="1100" i="1"/>
            </a:lvl3pPr>
            <a:lvl4pPr>
              <a:defRPr sz="1100" i="1"/>
            </a:lvl4pPr>
            <a:lvl5pPr>
              <a:defRPr sz="1100" i="1"/>
            </a:lvl5pPr>
          </a:lstStyle>
          <a:p>
            <a:pPr lvl="0"/>
            <a:r>
              <a:rPr lang="cs-CZ" dirty="0"/>
              <a:t>Kliknutím lze upravit styly předlohy textu.</a:t>
            </a:r>
          </a:p>
        </p:txBody>
      </p:sp>
    </p:spTree>
    <p:extLst>
      <p:ext uri="{BB962C8B-B14F-4D97-AF65-F5344CB8AC3E}">
        <p14:creationId xmlns:p14="http://schemas.microsoft.com/office/powerpoint/2010/main" val="305535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377209"/>
            <a:ext cx="8280000" cy="457200"/>
          </a:xfrm>
        </p:spPr>
        <p:txBody>
          <a:bodyPr>
            <a:normAutofit/>
          </a:bodyPr>
          <a:lstStyle>
            <a:lvl1pPr>
              <a:defRPr sz="3200" b="1">
                <a:solidFill>
                  <a:schemeClr val="tx2"/>
                </a:solidFill>
                <a:effectLst>
                  <a:outerShdw blurRad="38100" dist="38100" dir="2700000" algn="tl">
                    <a:srgbClr val="000000">
                      <a:alpha val="43137"/>
                    </a:srgbClr>
                  </a:outerShdw>
                </a:effectLst>
              </a:defRPr>
            </a:lvl1pPr>
          </a:lstStyle>
          <a:p>
            <a:r>
              <a:rPr lang="cs-CZ" dirty="0"/>
              <a:t>Kliknutím lze upravit styl.</a:t>
            </a:r>
          </a:p>
        </p:txBody>
      </p:sp>
      <p:sp>
        <p:nvSpPr>
          <p:cNvPr id="5" name="Rectangle 28"/>
          <p:cNvSpPr/>
          <p:nvPr userDrawn="1"/>
        </p:nvSpPr>
        <p:spPr>
          <a:xfrm>
            <a:off x="0" y="4657500"/>
            <a:ext cx="9144000" cy="486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9" name="Zástupný symbol pro text 8"/>
          <p:cNvSpPr>
            <a:spLocks noGrp="1"/>
          </p:cNvSpPr>
          <p:nvPr>
            <p:ph type="body" sz="quarter" idx="15"/>
          </p:nvPr>
        </p:nvSpPr>
        <p:spPr>
          <a:xfrm>
            <a:off x="457201" y="4665598"/>
            <a:ext cx="4571994" cy="377429"/>
          </a:xfrm>
        </p:spPr>
        <p:txBody>
          <a:bodyPr/>
          <a:lstStyle>
            <a:lvl1pPr>
              <a:spcBef>
                <a:spcPts val="0"/>
              </a:spcBef>
              <a:defRPr sz="1000" i="1"/>
            </a:lvl1pPr>
            <a:lvl2pPr>
              <a:defRPr sz="1100" i="1"/>
            </a:lvl2pPr>
            <a:lvl3pPr>
              <a:defRPr sz="1100" i="1"/>
            </a:lvl3pPr>
            <a:lvl4pPr>
              <a:defRPr sz="1100" i="1"/>
            </a:lvl4pPr>
            <a:lvl5pPr>
              <a:defRPr sz="1100" i="1"/>
            </a:lvl5pPr>
          </a:lstStyle>
          <a:p>
            <a:pPr lvl="0"/>
            <a:r>
              <a:rPr lang="cs-CZ" dirty="0"/>
              <a:t>Kliknutím lze upravit styly předlohy textu.</a:t>
            </a:r>
          </a:p>
        </p:txBody>
      </p:sp>
      <p:pic>
        <p:nvPicPr>
          <p:cNvPr id="10" name="Picture 2" descr="D:\Dropbox\FNOL\Kardiovaskularni centrum\LOGO\KKVC_FNOL_logo_CM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6679" b="-16679"/>
          <a:stretch/>
        </p:blipFill>
        <p:spPr bwMode="auto">
          <a:xfrm>
            <a:off x="5029195" y="4688166"/>
            <a:ext cx="823649" cy="50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50764" y="4705458"/>
            <a:ext cx="1275467"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5234" y="4705458"/>
            <a:ext cx="1668109"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00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377209"/>
            <a:ext cx="8280000" cy="457200"/>
          </a:xfrm>
        </p:spPr>
        <p:txBody>
          <a:bodyPr>
            <a:normAutofit/>
          </a:bodyPr>
          <a:lstStyle>
            <a:lvl1pPr>
              <a:defRPr sz="3200" b="1">
                <a:solidFill>
                  <a:schemeClr val="tx2"/>
                </a:solidFill>
                <a:effectLst>
                  <a:outerShdw blurRad="38100" dist="38100" dir="2700000" algn="tl">
                    <a:srgbClr val="000000">
                      <a:alpha val="43137"/>
                    </a:srgbClr>
                  </a:outerShdw>
                </a:effectLst>
              </a:defRPr>
            </a:lvl1pPr>
          </a:lstStyle>
          <a:p>
            <a:r>
              <a:rPr lang="cs-CZ" dirty="0"/>
              <a:t>Kliknutím lze upravit styl.</a:t>
            </a:r>
          </a:p>
        </p:txBody>
      </p:sp>
      <p:sp>
        <p:nvSpPr>
          <p:cNvPr id="4" name="Zástupný symbol pro obsah 3"/>
          <p:cNvSpPr>
            <a:spLocks noGrp="1"/>
          </p:cNvSpPr>
          <p:nvPr>
            <p:ph sz="quarter" idx="14"/>
          </p:nvPr>
        </p:nvSpPr>
        <p:spPr>
          <a:xfrm>
            <a:off x="457201" y="994428"/>
            <a:ext cx="4004215" cy="3609073"/>
          </a:xfrm>
        </p:spPr>
        <p:txBody>
          <a:bodyPr/>
          <a:lstStyle>
            <a:lvl1pPr marL="268288" indent="-268288">
              <a:buFont typeface="Arial" pitchFamily="34" charset="0"/>
              <a:buChar char="•"/>
              <a:defRPr sz="2800"/>
            </a:lvl1pPr>
            <a:lvl2pPr marL="536575" indent="-268288">
              <a:buFont typeface="Arial" pitchFamily="34" charset="0"/>
              <a:buChar char="•"/>
              <a:defRPr sz="2400"/>
            </a:lvl2pPr>
            <a:lvl3pPr marL="804863" indent="-268288">
              <a:buFont typeface="Arial" pitchFamily="34" charset="0"/>
              <a:buChar char="•"/>
              <a:defRPr sz="2000"/>
            </a:lvl3pPr>
            <a:lvl4pPr marL="1073150" indent="-268288">
              <a:buFont typeface="Arial" pitchFamily="34" charset="0"/>
              <a:buChar char="•"/>
              <a:tabLst/>
              <a:defRPr sz="1800"/>
            </a:lvl4pPr>
            <a:lvl5pPr marL="1258888" indent="-185738">
              <a:buFont typeface="Arial" pitchFamily="34" charset="0"/>
              <a:buChar char="•"/>
              <a:defRPr sz="1700"/>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Rectangle 28"/>
          <p:cNvSpPr/>
          <p:nvPr userDrawn="1"/>
        </p:nvSpPr>
        <p:spPr>
          <a:xfrm>
            <a:off x="0" y="4657500"/>
            <a:ext cx="9144000" cy="486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10" name="Zástupný symbol pro obsah 3"/>
          <p:cNvSpPr>
            <a:spLocks noGrp="1"/>
          </p:cNvSpPr>
          <p:nvPr>
            <p:ph sz="quarter" idx="16"/>
          </p:nvPr>
        </p:nvSpPr>
        <p:spPr>
          <a:xfrm>
            <a:off x="4754879" y="994428"/>
            <a:ext cx="4004215" cy="3609073"/>
          </a:xfrm>
        </p:spPr>
        <p:txBody>
          <a:bodyPr/>
          <a:lstStyle>
            <a:lvl1pPr marL="268288" indent="-268288">
              <a:buFont typeface="Arial" pitchFamily="34" charset="0"/>
              <a:buChar char="•"/>
              <a:defRPr sz="2800"/>
            </a:lvl1pPr>
            <a:lvl2pPr marL="536575" indent="-268288">
              <a:buFont typeface="Arial" pitchFamily="34" charset="0"/>
              <a:buChar char="•"/>
              <a:defRPr sz="2400"/>
            </a:lvl2pPr>
            <a:lvl3pPr marL="804863" indent="-268288">
              <a:buFont typeface="Arial" pitchFamily="34" charset="0"/>
              <a:buChar char="•"/>
              <a:defRPr sz="2000"/>
            </a:lvl3pPr>
            <a:lvl4pPr marL="1073150" indent="-268288">
              <a:buFont typeface="Arial" pitchFamily="34" charset="0"/>
              <a:buChar char="•"/>
              <a:tabLst/>
              <a:defRPr sz="1800"/>
            </a:lvl4pPr>
            <a:lvl5pPr marL="1258888" indent="-185738">
              <a:buFont typeface="Arial" pitchFamily="34" charset="0"/>
              <a:buChar char="•"/>
              <a:defRPr sz="1700"/>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pic>
        <p:nvPicPr>
          <p:cNvPr id="12" name="Picture 2" descr="D:\Dropbox\FNOL\Kardiovaskularni centrum\LOGO\KKVC_FNOL_logo_CM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6679" b="-16679"/>
          <a:stretch/>
        </p:blipFill>
        <p:spPr bwMode="auto">
          <a:xfrm>
            <a:off x="5029195" y="4688166"/>
            <a:ext cx="823649" cy="50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50764" y="4705458"/>
            <a:ext cx="1275467"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5234" y="4705458"/>
            <a:ext cx="1668109"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ástupný symbol pro text 8"/>
          <p:cNvSpPr>
            <a:spLocks noGrp="1"/>
          </p:cNvSpPr>
          <p:nvPr>
            <p:ph type="body" sz="quarter" idx="15"/>
          </p:nvPr>
        </p:nvSpPr>
        <p:spPr>
          <a:xfrm>
            <a:off x="457201" y="4665598"/>
            <a:ext cx="4571994" cy="377429"/>
          </a:xfrm>
        </p:spPr>
        <p:txBody>
          <a:bodyPr/>
          <a:lstStyle>
            <a:lvl1pPr>
              <a:spcBef>
                <a:spcPts val="0"/>
              </a:spcBef>
              <a:defRPr sz="1000" i="1"/>
            </a:lvl1pPr>
            <a:lvl2pPr>
              <a:defRPr sz="1100" i="1"/>
            </a:lvl2pPr>
            <a:lvl3pPr>
              <a:defRPr sz="1100" i="1"/>
            </a:lvl3pPr>
            <a:lvl4pPr>
              <a:defRPr sz="1100" i="1"/>
            </a:lvl4pPr>
            <a:lvl5pPr>
              <a:defRPr sz="1100" i="1"/>
            </a:lvl5pPr>
          </a:lstStyle>
          <a:p>
            <a:pPr lvl="0"/>
            <a:r>
              <a:rPr lang="cs-CZ" dirty="0"/>
              <a:t>Kliknutím lze upravit styly předlohy textu.</a:t>
            </a:r>
          </a:p>
        </p:txBody>
      </p:sp>
    </p:spTree>
    <p:extLst>
      <p:ext uri="{BB962C8B-B14F-4D97-AF65-F5344CB8AC3E}">
        <p14:creationId xmlns:p14="http://schemas.microsoft.com/office/powerpoint/2010/main" val="1224721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z nadpisu">
    <p:spTree>
      <p:nvGrpSpPr>
        <p:cNvPr id="1" name=""/>
        <p:cNvGrpSpPr/>
        <p:nvPr/>
      </p:nvGrpSpPr>
      <p:grpSpPr>
        <a:xfrm>
          <a:off x="0" y="0"/>
          <a:ext cx="0" cy="0"/>
          <a:chOff x="0" y="0"/>
          <a:chExt cx="0" cy="0"/>
        </a:xfrm>
      </p:grpSpPr>
      <p:sp>
        <p:nvSpPr>
          <p:cNvPr id="4" name="Zástupný symbol pro obsah 3"/>
          <p:cNvSpPr>
            <a:spLocks noGrp="1"/>
          </p:cNvSpPr>
          <p:nvPr>
            <p:ph sz="quarter" idx="14"/>
          </p:nvPr>
        </p:nvSpPr>
        <p:spPr>
          <a:xfrm>
            <a:off x="457200" y="308635"/>
            <a:ext cx="8280000" cy="4294865"/>
          </a:xfrm>
        </p:spPr>
        <p:txBody>
          <a:bodyPr/>
          <a:lstStyle>
            <a:lvl1pPr marL="268288" indent="-268288">
              <a:buFont typeface="Arial" pitchFamily="34" charset="0"/>
              <a:buChar char="•"/>
              <a:defRPr sz="2800"/>
            </a:lvl1pPr>
            <a:lvl2pPr marL="536575" indent="-268288">
              <a:buFont typeface="Arial" pitchFamily="34" charset="0"/>
              <a:buChar char="•"/>
              <a:defRPr sz="2400"/>
            </a:lvl2pPr>
            <a:lvl3pPr marL="804863" indent="-268288">
              <a:buFont typeface="Arial" pitchFamily="34" charset="0"/>
              <a:buChar char="•"/>
              <a:defRPr sz="2000"/>
            </a:lvl3pPr>
            <a:lvl4pPr marL="1073150" indent="-268288">
              <a:buFont typeface="Arial" pitchFamily="34" charset="0"/>
              <a:buChar char="•"/>
              <a:tabLst/>
              <a:defRPr sz="1800"/>
            </a:lvl4pPr>
            <a:lvl5pPr marL="1258888" indent="-185738">
              <a:buFont typeface="Arial" pitchFamily="34" charset="0"/>
              <a:buChar char="•"/>
              <a:defRPr sz="1700"/>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Rectangle 28"/>
          <p:cNvSpPr/>
          <p:nvPr userDrawn="1"/>
        </p:nvSpPr>
        <p:spPr>
          <a:xfrm>
            <a:off x="0" y="4657500"/>
            <a:ext cx="9144000" cy="486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pic>
        <p:nvPicPr>
          <p:cNvPr id="11" name="Picture 2" descr="D:\Dropbox\FNOL\Kardiovaskularni centrum\LOGO\KKVC_FNOL_logo_CM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6679" b="-16679"/>
          <a:stretch/>
        </p:blipFill>
        <p:spPr bwMode="auto">
          <a:xfrm>
            <a:off x="5029195" y="4688166"/>
            <a:ext cx="823649" cy="50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50764" y="4705458"/>
            <a:ext cx="1275467"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5234" y="4705458"/>
            <a:ext cx="1668109"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ástupný symbol pro text 8"/>
          <p:cNvSpPr>
            <a:spLocks noGrp="1"/>
          </p:cNvSpPr>
          <p:nvPr>
            <p:ph type="body" sz="quarter" idx="15"/>
          </p:nvPr>
        </p:nvSpPr>
        <p:spPr>
          <a:xfrm>
            <a:off x="457201" y="4665598"/>
            <a:ext cx="4571994" cy="377429"/>
          </a:xfrm>
        </p:spPr>
        <p:txBody>
          <a:bodyPr/>
          <a:lstStyle>
            <a:lvl1pPr>
              <a:spcBef>
                <a:spcPts val="0"/>
              </a:spcBef>
              <a:defRPr sz="1000" i="1"/>
            </a:lvl1pPr>
            <a:lvl2pPr>
              <a:defRPr sz="1100" i="1"/>
            </a:lvl2pPr>
            <a:lvl3pPr>
              <a:defRPr sz="1100" i="1"/>
            </a:lvl3pPr>
            <a:lvl4pPr>
              <a:defRPr sz="1100" i="1"/>
            </a:lvl4pPr>
            <a:lvl5pPr>
              <a:defRPr sz="1100" i="1"/>
            </a:lvl5pPr>
          </a:lstStyle>
          <a:p>
            <a:pPr lvl="0"/>
            <a:r>
              <a:rPr lang="cs-CZ" dirty="0"/>
              <a:t>Kliknutím lze upravit styly předlohy textu.</a:t>
            </a:r>
          </a:p>
        </p:txBody>
      </p:sp>
    </p:spTree>
    <p:extLst>
      <p:ext uri="{BB962C8B-B14F-4D97-AF65-F5344CB8AC3E}">
        <p14:creationId xmlns:p14="http://schemas.microsoft.com/office/powerpoint/2010/main" val="111677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endParaRPr lang="en-US"/>
          </a:p>
        </p:txBody>
      </p:sp>
    </p:spTree>
    <p:extLst>
      <p:ext uri="{BB962C8B-B14F-4D97-AF65-F5344CB8AC3E}">
        <p14:creationId xmlns:p14="http://schemas.microsoft.com/office/powerpoint/2010/main" val="269758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wmf"/><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8229555" cy="457200"/>
          </a:xfrm>
          <a:prstGeom prst="rect">
            <a:avLst/>
          </a:prstGeom>
        </p:spPr>
        <p:txBody>
          <a:bodyPr vert="horz" lIns="51206" tIns="25603" rIns="51206" bIns="25603" rtlCol="0" anchor="ctr">
            <a:normAutofit/>
          </a:bodyPr>
          <a:lstStyle/>
          <a:p>
            <a:r>
              <a:rPr lang="en-US" dirty="0"/>
              <a:t>Click to edit Master title style</a:t>
            </a:r>
          </a:p>
        </p:txBody>
      </p:sp>
      <p:sp>
        <p:nvSpPr>
          <p:cNvPr id="3" name="Text Placeholder 2"/>
          <p:cNvSpPr>
            <a:spLocks noGrp="1"/>
          </p:cNvSpPr>
          <p:nvPr>
            <p:ph type="body" idx="1"/>
          </p:nvPr>
        </p:nvSpPr>
        <p:spPr>
          <a:xfrm>
            <a:off x="457200" y="994428"/>
            <a:ext cx="8229600" cy="3634700"/>
          </a:xfrm>
          <a:prstGeom prst="rect">
            <a:avLst/>
          </a:prstGeom>
        </p:spPr>
        <p:txBody>
          <a:bodyPr vert="horz" lIns="51206" tIns="25603" rIns="51206" bIns="25603" rtlCol="0">
            <a:noAutofit/>
          </a:bodyPr>
          <a:lstStyle/>
          <a:p>
            <a:pPr lvl="0"/>
            <a:endParaRPr lang="en-US" dirty="0"/>
          </a:p>
        </p:txBody>
      </p:sp>
      <p:sp>
        <p:nvSpPr>
          <p:cNvPr id="4" name="Date Placeholder 3"/>
          <p:cNvSpPr>
            <a:spLocks noGrp="1"/>
          </p:cNvSpPr>
          <p:nvPr>
            <p:ph type="dt" sz="half" idx="2"/>
          </p:nvPr>
        </p:nvSpPr>
        <p:spPr>
          <a:xfrm>
            <a:off x="457246" y="4766287"/>
            <a:ext cx="1828800" cy="273844"/>
          </a:xfrm>
          <a:prstGeom prst="rect">
            <a:avLst/>
          </a:prstGeom>
        </p:spPr>
        <p:txBody>
          <a:bodyPr vert="horz" lIns="51206" tIns="25603" rIns="51206" bIns="25603" rtlCol="0" anchor="ctr"/>
          <a:lstStyle>
            <a:lvl1pPr algn="l">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200400" y="4766287"/>
            <a:ext cx="2743200" cy="273844"/>
          </a:xfrm>
          <a:prstGeom prst="rect">
            <a:avLst/>
          </a:prstGeom>
        </p:spPr>
        <p:txBody>
          <a:bodyPr vert="horz" lIns="51206" tIns="25603" rIns="51206" bIns="25603"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7955" y="4766287"/>
            <a:ext cx="1828800" cy="273844"/>
          </a:xfrm>
          <a:prstGeom prst="rect">
            <a:avLst/>
          </a:prstGeom>
        </p:spPr>
        <p:txBody>
          <a:bodyPr vert="horz" lIns="51206" tIns="25603" rIns="51206" bIns="25603" rtlCol="0" anchor="ctr"/>
          <a:lstStyle>
            <a:lvl1pPr algn="r">
              <a:defRPr sz="1000">
                <a:solidFill>
                  <a:schemeClr val="tx1">
                    <a:tint val="75000"/>
                  </a:schemeClr>
                </a:solidFill>
              </a:defRPr>
            </a:lvl1pPr>
          </a:lstStyle>
          <a:p>
            <a:fld id="{16399E18-6253-43FE-B52C-251CEB3AE2C1}" type="slidenum">
              <a:rPr lang="en-US" smtClean="0"/>
              <a:t>‹#›</a:t>
            </a:fld>
            <a:endParaRPr lang="en-US"/>
          </a:p>
        </p:txBody>
      </p:sp>
      <p:sp>
        <p:nvSpPr>
          <p:cNvPr id="8" name="Rectangle 28"/>
          <p:cNvSpPr/>
          <p:nvPr userDrawn="1"/>
        </p:nvSpPr>
        <p:spPr>
          <a:xfrm>
            <a:off x="0" y="4657500"/>
            <a:ext cx="9144000" cy="486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pic>
        <p:nvPicPr>
          <p:cNvPr id="16" name="Picture 2" descr="D:\Dropbox\FNOL\Kardiovaskularni centrum\LOGO\KKVC_FNOL_logo_CMYK.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t="-16679" b="-16679"/>
          <a:stretch/>
        </p:blipFill>
        <p:spPr bwMode="auto">
          <a:xfrm>
            <a:off x="5029195" y="4688166"/>
            <a:ext cx="823649" cy="504000"/>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19"/>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750764" y="4705458"/>
            <a:ext cx="1275467"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ázek 1"/>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975234" y="4705458"/>
            <a:ext cx="1668109"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578704"/>
      </p:ext>
    </p:extLst>
  </p:cSld>
  <p:clrMap bg1="lt1" tx1="dk1" bg2="lt2" tx2="dk2" accent1="accent1" accent2="accent2" accent3="accent3" accent4="accent4" accent5="accent5" accent6="accent6" hlink="hlink" folHlink="folHlink"/>
  <p:sldLayoutIdLst>
    <p:sldLayoutId id="2147483667" r:id="rId1"/>
    <p:sldLayoutId id="2147483731" r:id="rId2"/>
    <p:sldLayoutId id="2147483727" r:id="rId3"/>
    <p:sldLayoutId id="2147483730" r:id="rId4"/>
    <p:sldLayoutId id="2147483729" r:id="rId5"/>
    <p:sldLayoutId id="2147483728" r:id="rId6"/>
    <p:sldLayoutId id="2147483675" r:id="rId7"/>
  </p:sldLayoutIdLst>
  <p:hf sldNum="0" hdr="0" ftr="0" dt="0"/>
  <p:txStyles>
    <p:titleStyle>
      <a:lvl1pPr algn="ctr" defTabSz="768090" rtl="0" eaLnBrk="1" latinLnBrk="0" hangingPunct="1">
        <a:lnSpc>
          <a:spcPct val="90000"/>
        </a:lnSpc>
        <a:spcBef>
          <a:spcPct val="0"/>
        </a:spcBef>
        <a:buNone/>
        <a:defRPr sz="3200" b="1" kern="1200">
          <a:solidFill>
            <a:schemeClr val="tx2"/>
          </a:solidFill>
          <a:effectLst>
            <a:outerShdw blurRad="38100" dist="38100" dir="2700000" algn="tl">
              <a:srgbClr val="000000">
                <a:alpha val="43137"/>
              </a:srgbClr>
            </a:outerShdw>
          </a:effectLst>
          <a:latin typeface="+mj-lt"/>
          <a:ea typeface="+mj-ea"/>
          <a:cs typeface="+mj-cs"/>
        </a:defRPr>
      </a:lvl1pPr>
    </p:titleStyle>
    <p:bodyStyle>
      <a:lvl1pPr marL="0" indent="0" algn="l" defTabSz="768090" rtl="0" eaLnBrk="1" latinLnBrk="0" hangingPunct="1">
        <a:lnSpc>
          <a:spcPct val="90000"/>
        </a:lnSpc>
        <a:spcBef>
          <a:spcPts val="840"/>
        </a:spcBef>
        <a:buFont typeface="Arial" panose="020B0604020202020204" pitchFamily="34" charset="0"/>
        <a:buNone/>
        <a:defRPr sz="2800" kern="1200">
          <a:solidFill>
            <a:schemeClr val="tx1"/>
          </a:solidFill>
          <a:latin typeface="+mn-lt"/>
          <a:ea typeface="+mn-ea"/>
          <a:cs typeface="+mn-cs"/>
        </a:defRPr>
      </a:lvl1pPr>
      <a:lvl2pPr marL="384045" indent="0" algn="l" defTabSz="768090" rtl="0" eaLnBrk="1" latinLnBrk="0" hangingPunct="1">
        <a:lnSpc>
          <a:spcPct val="90000"/>
        </a:lnSpc>
        <a:spcBef>
          <a:spcPts val="420"/>
        </a:spcBef>
        <a:buFont typeface="Arial" panose="020B0604020202020204" pitchFamily="34" charset="0"/>
        <a:buNone/>
        <a:defRPr sz="2000" kern="1200">
          <a:solidFill>
            <a:schemeClr val="tx1"/>
          </a:solidFill>
          <a:latin typeface="+mn-lt"/>
          <a:ea typeface="+mn-ea"/>
          <a:cs typeface="+mn-cs"/>
        </a:defRPr>
      </a:lvl2pPr>
      <a:lvl3pPr marL="768090" indent="0" algn="l" defTabSz="768090" rtl="0" eaLnBrk="1" latinLnBrk="0" hangingPunct="1">
        <a:lnSpc>
          <a:spcPct val="90000"/>
        </a:lnSpc>
        <a:spcBef>
          <a:spcPts val="420"/>
        </a:spcBef>
        <a:buFont typeface="Arial" panose="020B0604020202020204" pitchFamily="34" charset="0"/>
        <a:buNone/>
        <a:defRPr sz="1700" kern="1200">
          <a:solidFill>
            <a:schemeClr val="tx1"/>
          </a:solidFill>
          <a:latin typeface="+mn-lt"/>
          <a:ea typeface="+mn-ea"/>
          <a:cs typeface="+mn-cs"/>
        </a:defRPr>
      </a:lvl3pPr>
      <a:lvl4pPr marL="1152135" indent="0" algn="l" defTabSz="768090" rtl="0" eaLnBrk="1" latinLnBrk="0" hangingPunct="1">
        <a:lnSpc>
          <a:spcPct val="90000"/>
        </a:lnSpc>
        <a:spcBef>
          <a:spcPts val="420"/>
        </a:spcBef>
        <a:buFont typeface="Arial" panose="020B0604020202020204" pitchFamily="34" charset="0"/>
        <a:buNone/>
        <a:defRPr sz="1500" kern="1200">
          <a:solidFill>
            <a:schemeClr val="tx1"/>
          </a:solidFill>
          <a:latin typeface="+mn-lt"/>
          <a:ea typeface="+mn-ea"/>
          <a:cs typeface="+mn-cs"/>
        </a:defRPr>
      </a:lvl4pPr>
      <a:lvl5pPr marL="1536180" indent="0" algn="l" defTabSz="768090" rtl="0" eaLnBrk="1" latinLnBrk="0" hangingPunct="1">
        <a:lnSpc>
          <a:spcPct val="90000"/>
        </a:lnSpc>
        <a:spcBef>
          <a:spcPts val="420"/>
        </a:spcBef>
        <a:buFont typeface="Arial" panose="020B0604020202020204" pitchFamily="34" charset="0"/>
        <a:buNone/>
        <a:defRPr sz="1500" kern="1200">
          <a:solidFill>
            <a:schemeClr val="tx1"/>
          </a:solidFill>
          <a:latin typeface="+mn-lt"/>
          <a:ea typeface="+mn-ea"/>
          <a:cs typeface="+mn-cs"/>
        </a:defRPr>
      </a:lvl5pPr>
      <a:lvl6pPr marL="2112247"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6pPr>
      <a:lvl7pPr marL="2496292"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7pPr>
      <a:lvl8pPr marL="2880337"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8pPr>
      <a:lvl9pPr marL="3264382"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8090" rtl="0" eaLnBrk="1" latinLnBrk="0" hangingPunct="1">
        <a:defRPr sz="1500" kern="1200">
          <a:solidFill>
            <a:schemeClr val="tx1"/>
          </a:solidFill>
          <a:latin typeface="+mn-lt"/>
          <a:ea typeface="+mn-ea"/>
          <a:cs typeface="+mn-cs"/>
        </a:defRPr>
      </a:lvl1pPr>
      <a:lvl2pPr marL="384045" algn="l" defTabSz="768090" rtl="0" eaLnBrk="1" latinLnBrk="0" hangingPunct="1">
        <a:defRPr sz="1500" kern="1200">
          <a:solidFill>
            <a:schemeClr val="tx1"/>
          </a:solidFill>
          <a:latin typeface="+mn-lt"/>
          <a:ea typeface="+mn-ea"/>
          <a:cs typeface="+mn-cs"/>
        </a:defRPr>
      </a:lvl2pPr>
      <a:lvl3pPr marL="768090" algn="l" defTabSz="768090" rtl="0" eaLnBrk="1" latinLnBrk="0" hangingPunct="1">
        <a:defRPr sz="1500" kern="1200">
          <a:solidFill>
            <a:schemeClr val="tx1"/>
          </a:solidFill>
          <a:latin typeface="+mn-lt"/>
          <a:ea typeface="+mn-ea"/>
          <a:cs typeface="+mn-cs"/>
        </a:defRPr>
      </a:lvl3pPr>
      <a:lvl4pPr marL="1152135" algn="l" defTabSz="768090" rtl="0" eaLnBrk="1" latinLnBrk="0" hangingPunct="1">
        <a:defRPr sz="1500" kern="1200">
          <a:solidFill>
            <a:schemeClr val="tx1"/>
          </a:solidFill>
          <a:latin typeface="+mn-lt"/>
          <a:ea typeface="+mn-ea"/>
          <a:cs typeface="+mn-cs"/>
        </a:defRPr>
      </a:lvl4pPr>
      <a:lvl5pPr marL="1536180" algn="l" defTabSz="768090" rtl="0" eaLnBrk="1" latinLnBrk="0" hangingPunct="1">
        <a:defRPr sz="1500" kern="1200">
          <a:solidFill>
            <a:schemeClr val="tx1"/>
          </a:solidFill>
          <a:latin typeface="+mn-lt"/>
          <a:ea typeface="+mn-ea"/>
          <a:cs typeface="+mn-cs"/>
        </a:defRPr>
      </a:lvl5pPr>
      <a:lvl6pPr marL="1920225" algn="l" defTabSz="768090" rtl="0" eaLnBrk="1" latinLnBrk="0" hangingPunct="1">
        <a:defRPr sz="1500" kern="1200">
          <a:solidFill>
            <a:schemeClr val="tx1"/>
          </a:solidFill>
          <a:latin typeface="+mn-lt"/>
          <a:ea typeface="+mn-ea"/>
          <a:cs typeface="+mn-cs"/>
        </a:defRPr>
      </a:lvl6pPr>
      <a:lvl7pPr marL="2304270" algn="l" defTabSz="768090" rtl="0" eaLnBrk="1" latinLnBrk="0" hangingPunct="1">
        <a:defRPr sz="1500" kern="1200">
          <a:solidFill>
            <a:schemeClr val="tx1"/>
          </a:solidFill>
          <a:latin typeface="+mn-lt"/>
          <a:ea typeface="+mn-ea"/>
          <a:cs typeface="+mn-cs"/>
        </a:defRPr>
      </a:lvl7pPr>
      <a:lvl8pPr marL="2688315" algn="l" defTabSz="768090" rtl="0" eaLnBrk="1" latinLnBrk="0" hangingPunct="1">
        <a:defRPr sz="1500" kern="1200">
          <a:solidFill>
            <a:schemeClr val="tx1"/>
          </a:solidFill>
          <a:latin typeface="+mn-lt"/>
          <a:ea typeface="+mn-ea"/>
          <a:cs typeface="+mn-cs"/>
        </a:defRPr>
      </a:lvl8pPr>
      <a:lvl9pPr marL="3072359" algn="l" defTabSz="76809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slideLayout" Target="../slideLayouts/slideLayout4.xml"/><Relationship Id="rId7" Type="http://schemas.openxmlformats.org/officeDocument/2006/relationships/image" Target="../media/image35.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oleObject" Target="../embeddings/oleObject1.bin"/><Relationship Id="rId9"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xml"/><Relationship Id="rId5" Type="http://schemas.openxmlformats.org/officeDocument/2006/relationships/image" Target="../media/image49.jp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08742" y="3606804"/>
            <a:ext cx="9052511" cy="453408"/>
          </a:xfrm>
        </p:spPr>
        <p:txBody>
          <a:bodyPr/>
          <a:lstStyle/>
          <a:p>
            <a:r>
              <a:rPr lang="cs-CZ" sz="4000" dirty="0"/>
              <a:t>Současné možnosti monitorace FS</a:t>
            </a:r>
            <a:br>
              <a:rPr lang="cs-CZ" sz="4000" dirty="0"/>
            </a:br>
            <a:r>
              <a:rPr lang="cs-CZ" sz="4000" dirty="0"/>
              <a:t>Co nového je k dispozici</a:t>
            </a:r>
            <a:endParaRPr lang="cs-CZ" sz="4000" b="0" i="1" noProof="0" dirty="0"/>
          </a:p>
        </p:txBody>
      </p:sp>
      <p:sp>
        <p:nvSpPr>
          <p:cNvPr id="7" name="Zástupný symbol pro text 6"/>
          <p:cNvSpPr>
            <a:spLocks noGrp="1"/>
          </p:cNvSpPr>
          <p:nvPr>
            <p:ph type="body" sz="quarter" idx="10"/>
          </p:nvPr>
        </p:nvSpPr>
        <p:spPr>
          <a:xfrm>
            <a:off x="51" y="4126213"/>
            <a:ext cx="9143952" cy="720000"/>
          </a:xfrm>
        </p:spPr>
        <p:txBody>
          <a:bodyPr/>
          <a:lstStyle/>
          <a:p>
            <a:pPr algn="ctr"/>
            <a:r>
              <a:rPr lang="cs-CZ" sz="1600" noProof="0" dirty="0"/>
              <a:t>Miloš Táborský</a:t>
            </a:r>
          </a:p>
          <a:p>
            <a:pPr algn="ctr"/>
            <a:r>
              <a:rPr lang="cs-CZ" sz="1600" noProof="0" dirty="0"/>
              <a:t>Výroční sjezd ČASR</a:t>
            </a:r>
          </a:p>
          <a:p>
            <a:pPr algn="ctr"/>
            <a:r>
              <a:rPr lang="cs-CZ" sz="1600" dirty="0"/>
              <a:t>Olomouc, 8.11.2021</a:t>
            </a:r>
            <a:endParaRPr lang="cs-CZ" sz="1600" noProof="0" dirty="0"/>
          </a:p>
        </p:txBody>
      </p:sp>
    </p:spTree>
    <p:extLst>
      <p:ext uri="{BB962C8B-B14F-4D97-AF65-F5344CB8AC3E}">
        <p14:creationId xmlns:p14="http://schemas.microsoft.com/office/powerpoint/2010/main" val="1588331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16BD2E-D1C8-4C28-B54E-99181281DD95}"/>
              </a:ext>
            </a:extLst>
          </p:cNvPr>
          <p:cNvSpPr>
            <a:spLocks noGrp="1"/>
          </p:cNvSpPr>
          <p:nvPr>
            <p:ph type="title"/>
          </p:nvPr>
        </p:nvSpPr>
        <p:spPr/>
        <p:txBody>
          <a:bodyPr>
            <a:normAutofit fontScale="90000"/>
          </a:bodyPr>
          <a:lstStyle/>
          <a:p>
            <a:r>
              <a:rPr lang="cs-CZ"/>
              <a:t>Detekce arytmií: Čím déle, tím lépe …</a:t>
            </a:r>
          </a:p>
        </p:txBody>
      </p:sp>
      <p:pic>
        <p:nvPicPr>
          <p:cNvPr id="7" name="Zástupný obsah 6">
            <a:extLst>
              <a:ext uri="{FF2B5EF4-FFF2-40B4-BE49-F238E27FC236}">
                <a16:creationId xmlns:a16="http://schemas.microsoft.com/office/drawing/2014/main" id="{65E415E0-88BC-4514-B7FA-AE15F8EBECCF}"/>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57200" y="1693659"/>
            <a:ext cx="4003675" cy="2210207"/>
          </a:xfrm>
        </p:spPr>
      </p:pic>
      <p:sp>
        <p:nvSpPr>
          <p:cNvPr id="5" name="Zástupný text 4">
            <a:extLst>
              <a:ext uri="{FF2B5EF4-FFF2-40B4-BE49-F238E27FC236}">
                <a16:creationId xmlns:a16="http://schemas.microsoft.com/office/drawing/2014/main" id="{EFB61ABB-C7C7-48A0-AD27-B884523B3127}"/>
              </a:ext>
            </a:extLst>
          </p:cNvPr>
          <p:cNvSpPr>
            <a:spLocks noGrp="1"/>
          </p:cNvSpPr>
          <p:nvPr>
            <p:ph type="body" sz="quarter" idx="15"/>
          </p:nvPr>
        </p:nvSpPr>
        <p:spPr/>
        <p:txBody>
          <a:bodyPr/>
          <a:lstStyle/>
          <a:p>
            <a:r>
              <a:rPr lang="sv-SE"/>
              <a:t>Hindricks G, Dagres N. Europace 2012</a:t>
            </a:r>
            <a:endParaRPr lang="cs-CZ"/>
          </a:p>
        </p:txBody>
      </p:sp>
      <p:grpSp>
        <p:nvGrpSpPr>
          <p:cNvPr id="25" name="Group 2">
            <a:extLst>
              <a:ext uri="{FF2B5EF4-FFF2-40B4-BE49-F238E27FC236}">
                <a16:creationId xmlns:a16="http://schemas.microsoft.com/office/drawing/2014/main" id="{658A3C2D-92C0-4CCB-8113-235D9282E3F5}"/>
              </a:ext>
            </a:extLst>
          </p:cNvPr>
          <p:cNvGrpSpPr>
            <a:grpSpLocks noGrp="1"/>
          </p:cNvGrpSpPr>
          <p:nvPr/>
        </p:nvGrpSpPr>
        <p:grpSpPr bwMode="auto">
          <a:xfrm>
            <a:off x="4090307" y="1338943"/>
            <a:ext cx="3815645" cy="2955896"/>
            <a:chOff x="820" y="1175"/>
            <a:chExt cx="5011" cy="2391"/>
          </a:xfrm>
        </p:grpSpPr>
        <p:sp>
          <p:nvSpPr>
            <p:cNvPr id="26" name="Line 3">
              <a:extLst>
                <a:ext uri="{FF2B5EF4-FFF2-40B4-BE49-F238E27FC236}">
                  <a16:creationId xmlns:a16="http://schemas.microsoft.com/office/drawing/2014/main" id="{1E67116A-7077-453C-BD8A-734ABC9EF7CC}"/>
                </a:ext>
              </a:extLst>
            </p:cNvPr>
            <p:cNvSpPr>
              <a:spLocks noChangeShapeType="1"/>
            </p:cNvSpPr>
            <p:nvPr/>
          </p:nvSpPr>
          <p:spPr bwMode="auto">
            <a:xfrm>
              <a:off x="1409" y="1272"/>
              <a:ext cx="0" cy="2294"/>
            </a:xfrm>
            <a:prstGeom prst="line">
              <a:avLst/>
            </a:prstGeom>
            <a:noFill/>
            <a:ln w="57150">
              <a:solidFill>
                <a:schemeClr val="tx1"/>
              </a:solidFill>
              <a:round/>
              <a:headEnd/>
              <a:tailEnd/>
            </a:ln>
            <a:effectLst>
              <a:outerShdw dist="35921" dir="2700000" algn="ctr" rotWithShape="0">
                <a:srgbClr val="000000"/>
              </a:outerShdw>
            </a:effectLst>
          </p:spPr>
          <p:txBody>
            <a:bodyPr wrap="none" anchor="ctr"/>
            <a:lstStyle/>
            <a:p>
              <a:pPr>
                <a:defRPr/>
              </a:pPr>
              <a:endParaRPr lang="cs-CZ" sz="1125"/>
            </a:p>
          </p:txBody>
        </p:sp>
        <p:sp>
          <p:nvSpPr>
            <p:cNvPr id="27" name="Line 4">
              <a:extLst>
                <a:ext uri="{FF2B5EF4-FFF2-40B4-BE49-F238E27FC236}">
                  <a16:creationId xmlns:a16="http://schemas.microsoft.com/office/drawing/2014/main" id="{D7FF5867-88E0-4CEC-8F20-A2BC73E977B0}"/>
                </a:ext>
              </a:extLst>
            </p:cNvPr>
            <p:cNvSpPr>
              <a:spLocks noChangeShapeType="1"/>
            </p:cNvSpPr>
            <p:nvPr/>
          </p:nvSpPr>
          <p:spPr bwMode="auto">
            <a:xfrm>
              <a:off x="1395" y="3566"/>
              <a:ext cx="3781" cy="0"/>
            </a:xfrm>
            <a:prstGeom prst="line">
              <a:avLst/>
            </a:prstGeom>
            <a:noFill/>
            <a:ln w="57150">
              <a:solidFill>
                <a:schemeClr val="tx1"/>
              </a:solidFill>
              <a:round/>
              <a:headEnd/>
              <a:tailEnd type="triangle" w="med" len="med"/>
            </a:ln>
            <a:effectLst>
              <a:outerShdw dist="35921" dir="2700000" algn="ctr" rotWithShape="0">
                <a:srgbClr val="000000"/>
              </a:outerShdw>
            </a:effectLst>
          </p:spPr>
          <p:txBody>
            <a:bodyPr wrap="none" anchor="ctr"/>
            <a:lstStyle/>
            <a:p>
              <a:pPr>
                <a:defRPr/>
              </a:pPr>
              <a:endParaRPr lang="cs-CZ" sz="1125"/>
            </a:p>
          </p:txBody>
        </p:sp>
        <p:sp>
          <p:nvSpPr>
            <p:cNvPr id="28" name="Line 5">
              <a:extLst>
                <a:ext uri="{FF2B5EF4-FFF2-40B4-BE49-F238E27FC236}">
                  <a16:creationId xmlns:a16="http://schemas.microsoft.com/office/drawing/2014/main" id="{6602DA52-AD22-4A61-9F23-465A31C13E0D}"/>
                </a:ext>
              </a:extLst>
            </p:cNvPr>
            <p:cNvSpPr>
              <a:spLocks noChangeShapeType="1"/>
            </p:cNvSpPr>
            <p:nvPr/>
          </p:nvSpPr>
          <p:spPr bwMode="auto">
            <a:xfrm>
              <a:off x="1322" y="1272"/>
              <a:ext cx="176" cy="0"/>
            </a:xfrm>
            <a:prstGeom prst="line">
              <a:avLst/>
            </a:prstGeom>
            <a:noFill/>
            <a:ln w="57150">
              <a:solidFill>
                <a:schemeClr val="tx1"/>
              </a:solidFill>
              <a:round/>
              <a:headEnd/>
              <a:tailEnd/>
            </a:ln>
            <a:effectLst>
              <a:outerShdw dist="35921" dir="2700000" algn="ctr" rotWithShape="0">
                <a:srgbClr val="000000"/>
              </a:outerShdw>
            </a:effectLst>
          </p:spPr>
          <p:txBody>
            <a:bodyPr wrap="none" anchor="ctr"/>
            <a:lstStyle/>
            <a:p>
              <a:pPr>
                <a:defRPr/>
              </a:pPr>
              <a:endParaRPr lang="cs-CZ" sz="1125"/>
            </a:p>
          </p:txBody>
        </p:sp>
        <p:sp>
          <p:nvSpPr>
            <p:cNvPr id="29" name="Text Box 6">
              <a:extLst>
                <a:ext uri="{FF2B5EF4-FFF2-40B4-BE49-F238E27FC236}">
                  <a16:creationId xmlns:a16="http://schemas.microsoft.com/office/drawing/2014/main" id="{B868F614-87BB-4458-B997-F53104EE35CC}"/>
                </a:ext>
              </a:extLst>
            </p:cNvPr>
            <p:cNvSpPr txBox="1">
              <a:spLocks noChangeArrowheads="1"/>
            </p:cNvSpPr>
            <p:nvPr/>
          </p:nvSpPr>
          <p:spPr bwMode="auto">
            <a:xfrm rot="16200000">
              <a:off x="-229" y="2246"/>
              <a:ext cx="2353" cy="248"/>
            </a:xfrm>
            <a:prstGeom prst="rect">
              <a:avLst/>
            </a:prstGeom>
            <a:noFill/>
            <a:ln w="9525">
              <a:noFill/>
              <a:miter lim="800000"/>
              <a:headEnd/>
              <a:tailEnd/>
            </a:ln>
            <a:effectLst/>
          </p:spPr>
          <p:txBody>
            <a:bodyPr>
              <a:spAutoFit/>
            </a:bodyPr>
            <a:lstStyle/>
            <a:p>
              <a:pPr algn="ctr" eaLnBrk="0" hangingPunct="0">
                <a:defRPr/>
              </a:pPr>
              <a:r>
                <a:rPr lang="cs-CZ" b="1">
                  <a:solidFill>
                    <a:schemeClr val="accent6">
                      <a:lumMod val="60000"/>
                      <a:lumOff val="40000"/>
                    </a:schemeClr>
                  </a:solidFill>
                </a:rPr>
                <a:t>Detekce epizod </a:t>
              </a:r>
              <a:r>
                <a:rPr lang="cs-CZ" b="1" err="1">
                  <a:solidFill>
                    <a:schemeClr val="accent6">
                      <a:lumMod val="60000"/>
                      <a:lumOff val="40000"/>
                    </a:schemeClr>
                  </a:solidFill>
                </a:rPr>
                <a:t>FiS</a:t>
              </a:r>
              <a:endParaRPr lang="de-DE" b="1">
                <a:solidFill>
                  <a:schemeClr val="accent6">
                    <a:lumMod val="60000"/>
                    <a:lumOff val="40000"/>
                  </a:schemeClr>
                </a:solidFill>
              </a:endParaRPr>
            </a:p>
          </p:txBody>
        </p:sp>
        <p:sp>
          <p:nvSpPr>
            <p:cNvPr id="30" name="Text Box 7">
              <a:extLst>
                <a:ext uri="{FF2B5EF4-FFF2-40B4-BE49-F238E27FC236}">
                  <a16:creationId xmlns:a16="http://schemas.microsoft.com/office/drawing/2014/main" id="{8BACB069-1C6B-4A04-B421-49CF9AF571FD}"/>
                </a:ext>
              </a:extLst>
            </p:cNvPr>
            <p:cNvSpPr txBox="1">
              <a:spLocks noChangeArrowheads="1"/>
            </p:cNvSpPr>
            <p:nvPr/>
          </p:nvSpPr>
          <p:spPr bwMode="auto">
            <a:xfrm>
              <a:off x="820" y="1175"/>
              <a:ext cx="58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cs-CZ">
                  <a:latin typeface="Verdana" panose="020B0604030504040204" pitchFamily="34" charset="0"/>
                </a:rPr>
                <a:t>100%</a:t>
              </a:r>
            </a:p>
          </p:txBody>
        </p:sp>
        <p:sp>
          <p:nvSpPr>
            <p:cNvPr id="31" name="Arc 8">
              <a:extLst>
                <a:ext uri="{FF2B5EF4-FFF2-40B4-BE49-F238E27FC236}">
                  <a16:creationId xmlns:a16="http://schemas.microsoft.com/office/drawing/2014/main" id="{3B225987-771B-4B25-83E7-B2E9F6979CEB}"/>
                </a:ext>
              </a:extLst>
            </p:cNvPr>
            <p:cNvSpPr>
              <a:spLocks/>
            </p:cNvSpPr>
            <p:nvPr/>
          </p:nvSpPr>
          <p:spPr bwMode="auto">
            <a:xfrm flipH="1">
              <a:off x="1411" y="1453"/>
              <a:ext cx="3780" cy="2113"/>
            </a:xfrm>
            <a:custGeom>
              <a:avLst/>
              <a:gdLst>
                <a:gd name="G0" fmla="+- 85 0 0"/>
                <a:gd name="G1" fmla="+- 21600 0 0"/>
                <a:gd name="G2" fmla="+- 21600 0 0"/>
                <a:gd name="T0" fmla="*/ 0 w 21685"/>
                <a:gd name="T1" fmla="*/ 0 h 21600"/>
                <a:gd name="T2" fmla="*/ 21685 w 21685"/>
                <a:gd name="T3" fmla="*/ 21600 h 21600"/>
                <a:gd name="T4" fmla="*/ 85 w 21685"/>
                <a:gd name="T5" fmla="*/ 21600 h 21600"/>
              </a:gdLst>
              <a:ahLst/>
              <a:cxnLst>
                <a:cxn ang="0">
                  <a:pos x="T0" y="T1"/>
                </a:cxn>
                <a:cxn ang="0">
                  <a:pos x="T2" y="T3"/>
                </a:cxn>
                <a:cxn ang="0">
                  <a:pos x="T4" y="T5"/>
                </a:cxn>
              </a:cxnLst>
              <a:rect l="0" t="0" r="r" b="b"/>
              <a:pathLst>
                <a:path w="21685" h="21600" fill="none" extrusionOk="0">
                  <a:moveTo>
                    <a:pt x="0" y="0"/>
                  </a:moveTo>
                  <a:cubicBezTo>
                    <a:pt x="28" y="0"/>
                    <a:pt x="56" y="-1"/>
                    <a:pt x="85" y="0"/>
                  </a:cubicBezTo>
                  <a:cubicBezTo>
                    <a:pt x="12014" y="0"/>
                    <a:pt x="21685" y="9670"/>
                    <a:pt x="21685" y="21600"/>
                  </a:cubicBezTo>
                </a:path>
                <a:path w="21685" h="21600" stroke="0" extrusionOk="0">
                  <a:moveTo>
                    <a:pt x="0" y="0"/>
                  </a:moveTo>
                  <a:cubicBezTo>
                    <a:pt x="28" y="0"/>
                    <a:pt x="56" y="-1"/>
                    <a:pt x="85" y="0"/>
                  </a:cubicBezTo>
                  <a:cubicBezTo>
                    <a:pt x="12014" y="0"/>
                    <a:pt x="21685" y="9670"/>
                    <a:pt x="21685" y="21600"/>
                  </a:cubicBezTo>
                  <a:lnTo>
                    <a:pt x="85" y="21600"/>
                  </a:lnTo>
                  <a:close/>
                </a:path>
              </a:pathLst>
            </a:custGeom>
            <a:noFill/>
            <a:ln w="57150">
              <a:solidFill>
                <a:srgbClr val="FF0000"/>
              </a:solidFill>
              <a:round/>
              <a:headEnd/>
              <a:tailEnd/>
            </a:ln>
            <a:effectLst>
              <a:outerShdw dist="35921" dir="2700000" algn="ctr" rotWithShape="0">
                <a:srgbClr val="000000"/>
              </a:outerShdw>
            </a:effectLst>
          </p:spPr>
          <p:txBody>
            <a:bodyPr wrap="none" anchor="ctr"/>
            <a:lstStyle/>
            <a:p>
              <a:pPr>
                <a:defRPr/>
              </a:pPr>
              <a:endParaRPr lang="cs-CZ" sz="1125"/>
            </a:p>
          </p:txBody>
        </p:sp>
        <p:sp>
          <p:nvSpPr>
            <p:cNvPr id="32" name="AutoShape 10">
              <a:extLst>
                <a:ext uri="{FF2B5EF4-FFF2-40B4-BE49-F238E27FC236}">
                  <a16:creationId xmlns:a16="http://schemas.microsoft.com/office/drawing/2014/main" id="{2F0C3F6E-80AB-4254-A4E0-EE91A2B87E9E}"/>
                </a:ext>
              </a:extLst>
            </p:cNvPr>
            <p:cNvSpPr>
              <a:spLocks noChangeArrowheads="1"/>
            </p:cNvSpPr>
            <p:nvPr/>
          </p:nvSpPr>
          <p:spPr bwMode="auto">
            <a:xfrm>
              <a:off x="2097" y="2190"/>
              <a:ext cx="175" cy="169"/>
            </a:xfrm>
            <a:prstGeom prst="flowChartConnector">
              <a:avLst/>
            </a:prstGeom>
            <a:solidFill>
              <a:srgbClr val="FF0000"/>
            </a:solidFill>
            <a:ln w="9525">
              <a:solidFill>
                <a:srgbClr val="FF0000"/>
              </a:solidFill>
              <a:round/>
              <a:headEnd/>
              <a:tailEnd/>
            </a:ln>
            <a:effectLst>
              <a:outerShdw dist="35921" dir="2700000" algn="ctr" rotWithShape="0">
                <a:srgbClr val="000000"/>
              </a:outerShdw>
            </a:effectLst>
          </p:spPr>
          <p:txBody>
            <a:bodyPr wrap="none" anchor="ctr"/>
            <a:lstStyle/>
            <a:p>
              <a:pPr>
                <a:defRPr/>
              </a:pPr>
              <a:endParaRPr lang="cs-CZ" sz="1125"/>
            </a:p>
          </p:txBody>
        </p:sp>
        <p:sp>
          <p:nvSpPr>
            <p:cNvPr id="33" name="AutoShape 11">
              <a:extLst>
                <a:ext uri="{FF2B5EF4-FFF2-40B4-BE49-F238E27FC236}">
                  <a16:creationId xmlns:a16="http://schemas.microsoft.com/office/drawing/2014/main" id="{64F1DF8D-DC4A-4134-A58C-30733C115466}"/>
                </a:ext>
              </a:extLst>
            </p:cNvPr>
            <p:cNvSpPr>
              <a:spLocks noChangeArrowheads="1"/>
            </p:cNvSpPr>
            <p:nvPr/>
          </p:nvSpPr>
          <p:spPr bwMode="auto">
            <a:xfrm>
              <a:off x="2802" y="1797"/>
              <a:ext cx="177" cy="169"/>
            </a:xfrm>
            <a:prstGeom prst="flowChartConnector">
              <a:avLst/>
            </a:prstGeom>
            <a:solidFill>
              <a:srgbClr val="FF0000"/>
            </a:solidFill>
            <a:ln w="9525">
              <a:solidFill>
                <a:srgbClr val="FF0000"/>
              </a:solidFill>
              <a:round/>
              <a:headEnd/>
              <a:tailEnd/>
            </a:ln>
            <a:effectLst>
              <a:outerShdw dist="35921" dir="2700000" algn="ctr" rotWithShape="0">
                <a:srgbClr val="000000"/>
              </a:outerShdw>
            </a:effectLst>
          </p:spPr>
          <p:txBody>
            <a:bodyPr wrap="none" anchor="ctr"/>
            <a:lstStyle/>
            <a:p>
              <a:pPr>
                <a:defRPr/>
              </a:pPr>
              <a:endParaRPr lang="cs-CZ" sz="1125"/>
            </a:p>
          </p:txBody>
        </p:sp>
        <p:sp>
          <p:nvSpPr>
            <p:cNvPr id="34" name="Text Box 13">
              <a:extLst>
                <a:ext uri="{FF2B5EF4-FFF2-40B4-BE49-F238E27FC236}">
                  <a16:creationId xmlns:a16="http://schemas.microsoft.com/office/drawing/2014/main" id="{6F897420-DFD3-4402-91B3-E152ED86EF52}"/>
                </a:ext>
              </a:extLst>
            </p:cNvPr>
            <p:cNvSpPr txBox="1">
              <a:spLocks noChangeArrowheads="1"/>
            </p:cNvSpPr>
            <p:nvPr/>
          </p:nvSpPr>
          <p:spPr bwMode="auto">
            <a:xfrm>
              <a:off x="2305" y="2226"/>
              <a:ext cx="882" cy="199"/>
            </a:xfrm>
            <a:prstGeom prst="rect">
              <a:avLst/>
            </a:prstGeom>
            <a:noFill/>
            <a:ln w="9525">
              <a:noFill/>
              <a:miter lim="800000"/>
              <a:headEnd/>
              <a:tailEnd/>
            </a:ln>
            <a:effectLst/>
          </p:spPr>
          <p:txBody>
            <a:bodyPr wrap="none">
              <a:spAutoFit/>
            </a:bodyPr>
            <a:lstStyle/>
            <a:p>
              <a:pPr eaLnBrk="0" hangingPunct="0">
                <a:defRPr/>
              </a:pPr>
              <a:r>
                <a:rPr lang="de-DE" sz="1125">
                  <a:solidFill>
                    <a:schemeClr val="accent6">
                      <a:lumMod val="60000"/>
                      <a:lumOff val="40000"/>
                    </a:schemeClr>
                  </a:solidFill>
                </a:rPr>
                <a:t>24</a:t>
              </a:r>
              <a:r>
                <a:rPr lang="cs-CZ" sz="1125">
                  <a:solidFill>
                    <a:schemeClr val="accent6">
                      <a:lumMod val="60000"/>
                      <a:lumOff val="40000"/>
                    </a:schemeClr>
                  </a:solidFill>
                </a:rPr>
                <a:t>hodinové </a:t>
              </a:r>
              <a:r>
                <a:rPr lang="de-DE" sz="1125">
                  <a:solidFill>
                    <a:schemeClr val="accent6">
                      <a:lumMod val="60000"/>
                      <a:lumOff val="40000"/>
                    </a:schemeClr>
                  </a:solidFill>
                </a:rPr>
                <a:t>E</a:t>
              </a:r>
              <a:r>
                <a:rPr lang="cs-CZ" sz="1125">
                  <a:solidFill>
                    <a:schemeClr val="accent6">
                      <a:lumMod val="60000"/>
                      <a:lumOff val="40000"/>
                    </a:schemeClr>
                  </a:solidFill>
                </a:rPr>
                <a:t>K</a:t>
              </a:r>
              <a:r>
                <a:rPr lang="de-DE" sz="1125">
                  <a:solidFill>
                    <a:schemeClr val="accent6">
                      <a:lumMod val="60000"/>
                      <a:lumOff val="40000"/>
                    </a:schemeClr>
                  </a:solidFill>
                </a:rPr>
                <a:t>G</a:t>
              </a:r>
            </a:p>
          </p:txBody>
        </p:sp>
        <p:sp>
          <p:nvSpPr>
            <p:cNvPr id="35" name="Text Box 14">
              <a:extLst>
                <a:ext uri="{FF2B5EF4-FFF2-40B4-BE49-F238E27FC236}">
                  <a16:creationId xmlns:a16="http://schemas.microsoft.com/office/drawing/2014/main" id="{2C870F90-58E0-44F2-9B62-911BE7E79605}"/>
                </a:ext>
              </a:extLst>
            </p:cNvPr>
            <p:cNvSpPr txBox="1">
              <a:spLocks noChangeArrowheads="1"/>
            </p:cNvSpPr>
            <p:nvPr/>
          </p:nvSpPr>
          <p:spPr bwMode="auto">
            <a:xfrm>
              <a:off x="3203" y="1750"/>
              <a:ext cx="749" cy="199"/>
            </a:xfrm>
            <a:prstGeom prst="rect">
              <a:avLst/>
            </a:prstGeom>
            <a:noFill/>
            <a:ln w="9525">
              <a:noFill/>
              <a:miter lim="800000"/>
              <a:headEnd/>
              <a:tailEnd/>
            </a:ln>
            <a:effectLst/>
          </p:spPr>
          <p:txBody>
            <a:bodyPr wrap="none">
              <a:spAutoFit/>
            </a:bodyPr>
            <a:lstStyle/>
            <a:p>
              <a:pPr eaLnBrk="0" hangingPunct="0">
                <a:defRPr/>
              </a:pPr>
              <a:r>
                <a:rPr lang="cs-CZ" sz="1125" err="1">
                  <a:solidFill>
                    <a:schemeClr val="accent6">
                      <a:lumMod val="60000"/>
                      <a:lumOff val="40000"/>
                    </a:schemeClr>
                  </a:solidFill>
                </a:rPr>
                <a:t>7denní</a:t>
              </a:r>
              <a:r>
                <a:rPr lang="cs-CZ" sz="1125">
                  <a:solidFill>
                    <a:schemeClr val="accent6">
                      <a:lumMod val="60000"/>
                      <a:lumOff val="40000"/>
                    </a:schemeClr>
                  </a:solidFill>
                </a:rPr>
                <a:t> </a:t>
              </a:r>
              <a:r>
                <a:rPr lang="cs-CZ" sz="1125" err="1">
                  <a:solidFill>
                    <a:schemeClr val="accent6">
                      <a:lumMod val="60000"/>
                      <a:lumOff val="40000"/>
                    </a:schemeClr>
                  </a:solidFill>
                </a:rPr>
                <a:t>holter</a:t>
              </a:r>
              <a:endParaRPr lang="de-DE" sz="1125">
                <a:solidFill>
                  <a:schemeClr val="accent6">
                    <a:lumMod val="60000"/>
                    <a:lumOff val="40000"/>
                  </a:schemeClr>
                </a:solidFill>
              </a:endParaRPr>
            </a:p>
          </p:txBody>
        </p:sp>
        <p:sp>
          <p:nvSpPr>
            <p:cNvPr id="36" name="AutoShape 15">
              <a:extLst>
                <a:ext uri="{FF2B5EF4-FFF2-40B4-BE49-F238E27FC236}">
                  <a16:creationId xmlns:a16="http://schemas.microsoft.com/office/drawing/2014/main" id="{4BE55580-1CDD-463C-A22D-DC2BCDBC8199}"/>
                </a:ext>
              </a:extLst>
            </p:cNvPr>
            <p:cNvSpPr>
              <a:spLocks noChangeArrowheads="1"/>
            </p:cNvSpPr>
            <p:nvPr/>
          </p:nvSpPr>
          <p:spPr bwMode="auto">
            <a:xfrm>
              <a:off x="5022" y="1348"/>
              <a:ext cx="177" cy="169"/>
            </a:xfrm>
            <a:prstGeom prst="flowChartConnector">
              <a:avLst/>
            </a:prstGeom>
            <a:solidFill>
              <a:srgbClr val="FF0000"/>
            </a:solidFill>
            <a:ln w="9525">
              <a:solidFill>
                <a:srgbClr val="FF0000"/>
              </a:solidFill>
              <a:round/>
              <a:headEnd/>
              <a:tailEnd/>
            </a:ln>
            <a:effectLst>
              <a:outerShdw dist="35921" dir="2700000" algn="ctr" rotWithShape="0">
                <a:srgbClr val="000000"/>
              </a:outerShdw>
            </a:effectLst>
          </p:spPr>
          <p:txBody>
            <a:bodyPr wrap="none" anchor="ctr"/>
            <a:lstStyle/>
            <a:p>
              <a:pPr>
                <a:defRPr/>
              </a:pPr>
              <a:endParaRPr lang="cs-CZ" sz="1125"/>
            </a:p>
          </p:txBody>
        </p:sp>
        <p:sp>
          <p:nvSpPr>
            <p:cNvPr id="37" name="Text Box 16">
              <a:extLst>
                <a:ext uri="{FF2B5EF4-FFF2-40B4-BE49-F238E27FC236}">
                  <a16:creationId xmlns:a16="http://schemas.microsoft.com/office/drawing/2014/main" id="{00373876-994E-46B8-91A0-734DFED9CF86}"/>
                </a:ext>
              </a:extLst>
            </p:cNvPr>
            <p:cNvSpPr txBox="1">
              <a:spLocks noChangeArrowheads="1"/>
            </p:cNvSpPr>
            <p:nvPr/>
          </p:nvSpPr>
          <p:spPr bwMode="auto">
            <a:xfrm>
              <a:off x="4499" y="1565"/>
              <a:ext cx="1332" cy="329"/>
            </a:xfrm>
            <a:prstGeom prst="rect">
              <a:avLst/>
            </a:prstGeom>
            <a:noFill/>
            <a:ln w="9525">
              <a:noFill/>
              <a:miter lim="800000"/>
              <a:headEnd/>
              <a:tailEnd/>
            </a:ln>
            <a:effectLst/>
          </p:spPr>
          <p:txBody>
            <a:bodyPr wrap="none">
              <a:spAutoFit/>
            </a:bodyPr>
            <a:lstStyle/>
            <a:p>
              <a:pPr eaLnBrk="0" hangingPunct="0">
                <a:defRPr/>
              </a:pPr>
              <a:r>
                <a:rPr lang="cs-CZ" sz="1125" b="1" err="1">
                  <a:solidFill>
                    <a:schemeClr val="accent6">
                      <a:lumMod val="60000"/>
                      <a:lumOff val="40000"/>
                    </a:schemeClr>
                  </a:solidFill>
                </a:rPr>
                <a:t>Implantabilní</a:t>
              </a:r>
              <a:r>
                <a:rPr lang="cs-CZ" sz="1125" b="1">
                  <a:solidFill>
                    <a:schemeClr val="accent6">
                      <a:lumMod val="60000"/>
                      <a:lumOff val="40000"/>
                    </a:schemeClr>
                  </a:solidFill>
                </a:rPr>
                <a:t> Monitor</a:t>
              </a:r>
            </a:p>
            <a:p>
              <a:pPr eaLnBrk="0" hangingPunct="0">
                <a:defRPr/>
              </a:pPr>
              <a:r>
                <a:rPr lang="cs-CZ" sz="1125" b="1">
                  <a:solidFill>
                    <a:schemeClr val="accent6">
                      <a:lumMod val="60000"/>
                      <a:lumOff val="40000"/>
                    </a:schemeClr>
                  </a:solidFill>
                </a:rPr>
                <a:t>AHRE epizody KS/ICD/SRL</a:t>
              </a:r>
              <a:endParaRPr lang="de-DE" sz="1125" b="1">
                <a:solidFill>
                  <a:schemeClr val="accent6">
                    <a:lumMod val="60000"/>
                    <a:lumOff val="40000"/>
                  </a:schemeClr>
                </a:solidFill>
              </a:endParaRPr>
            </a:p>
          </p:txBody>
        </p:sp>
        <p:sp>
          <p:nvSpPr>
            <p:cNvPr id="38" name="AutoShape 17">
              <a:extLst>
                <a:ext uri="{FF2B5EF4-FFF2-40B4-BE49-F238E27FC236}">
                  <a16:creationId xmlns:a16="http://schemas.microsoft.com/office/drawing/2014/main" id="{6483C5CB-F14E-4FA4-AD4B-1AC81AD761FA}"/>
                </a:ext>
              </a:extLst>
            </p:cNvPr>
            <p:cNvSpPr>
              <a:spLocks noChangeArrowheads="1"/>
            </p:cNvSpPr>
            <p:nvPr/>
          </p:nvSpPr>
          <p:spPr bwMode="auto">
            <a:xfrm>
              <a:off x="2984" y="1706"/>
              <a:ext cx="176" cy="169"/>
            </a:xfrm>
            <a:prstGeom prst="flowChartConnector">
              <a:avLst/>
            </a:prstGeom>
            <a:solidFill>
              <a:srgbClr val="FF0000"/>
            </a:solidFill>
            <a:ln w="9525">
              <a:solidFill>
                <a:srgbClr val="FF0000"/>
              </a:solidFill>
              <a:round/>
              <a:headEnd/>
              <a:tailEnd/>
            </a:ln>
            <a:effectLst>
              <a:outerShdw dist="35921" dir="2700000" algn="ctr" rotWithShape="0">
                <a:srgbClr val="000000"/>
              </a:outerShdw>
            </a:effectLst>
          </p:spPr>
          <p:txBody>
            <a:bodyPr wrap="none" anchor="ctr"/>
            <a:lstStyle/>
            <a:p>
              <a:pPr>
                <a:defRPr/>
              </a:pPr>
              <a:endParaRPr lang="cs-CZ" sz="1125"/>
            </a:p>
          </p:txBody>
        </p:sp>
        <p:sp>
          <p:nvSpPr>
            <p:cNvPr id="39" name="Text Box 18">
              <a:extLst>
                <a:ext uri="{FF2B5EF4-FFF2-40B4-BE49-F238E27FC236}">
                  <a16:creationId xmlns:a16="http://schemas.microsoft.com/office/drawing/2014/main" id="{B5216D7E-28C0-486D-B9F4-A83CFA174772}"/>
                </a:ext>
              </a:extLst>
            </p:cNvPr>
            <p:cNvSpPr txBox="1">
              <a:spLocks noChangeArrowheads="1"/>
            </p:cNvSpPr>
            <p:nvPr/>
          </p:nvSpPr>
          <p:spPr bwMode="auto">
            <a:xfrm>
              <a:off x="2926" y="1916"/>
              <a:ext cx="1000" cy="199"/>
            </a:xfrm>
            <a:prstGeom prst="rect">
              <a:avLst/>
            </a:prstGeom>
            <a:noFill/>
            <a:ln w="9525">
              <a:noFill/>
              <a:miter lim="800000"/>
              <a:headEnd/>
              <a:tailEnd/>
            </a:ln>
            <a:effectLst/>
          </p:spPr>
          <p:txBody>
            <a:bodyPr wrap="none">
              <a:spAutoFit/>
            </a:bodyPr>
            <a:lstStyle/>
            <a:p>
              <a:pPr eaLnBrk="0" hangingPunct="0">
                <a:defRPr/>
              </a:pPr>
              <a:r>
                <a:rPr lang="cs-CZ" sz="1125" err="1">
                  <a:solidFill>
                    <a:schemeClr val="accent6">
                      <a:lumMod val="60000"/>
                      <a:lumOff val="40000"/>
                    </a:schemeClr>
                  </a:solidFill>
                </a:rPr>
                <a:t>Transtelefonní</a:t>
              </a:r>
              <a:r>
                <a:rPr lang="cs-CZ" sz="1125">
                  <a:solidFill>
                    <a:schemeClr val="accent6">
                      <a:lumMod val="60000"/>
                      <a:lumOff val="40000"/>
                    </a:schemeClr>
                  </a:solidFill>
                </a:rPr>
                <a:t> </a:t>
              </a:r>
              <a:r>
                <a:rPr lang="de-DE" sz="1125">
                  <a:solidFill>
                    <a:schemeClr val="accent6">
                      <a:lumMod val="60000"/>
                      <a:lumOff val="40000"/>
                    </a:schemeClr>
                  </a:solidFill>
                </a:rPr>
                <a:t>E</a:t>
              </a:r>
              <a:r>
                <a:rPr lang="cs-CZ" sz="1125">
                  <a:solidFill>
                    <a:schemeClr val="accent6">
                      <a:lumMod val="60000"/>
                      <a:lumOff val="40000"/>
                    </a:schemeClr>
                  </a:solidFill>
                </a:rPr>
                <a:t>K</a:t>
              </a:r>
              <a:r>
                <a:rPr lang="de-DE" sz="1125">
                  <a:solidFill>
                    <a:schemeClr val="accent6">
                      <a:lumMod val="60000"/>
                      <a:lumOff val="40000"/>
                    </a:schemeClr>
                  </a:solidFill>
                </a:rPr>
                <a:t>G</a:t>
              </a:r>
            </a:p>
          </p:txBody>
        </p:sp>
        <p:sp>
          <p:nvSpPr>
            <p:cNvPr id="40" name="AutoShape 19">
              <a:extLst>
                <a:ext uri="{FF2B5EF4-FFF2-40B4-BE49-F238E27FC236}">
                  <a16:creationId xmlns:a16="http://schemas.microsoft.com/office/drawing/2014/main" id="{311486BC-A01D-4000-87BE-7EEB63B18822}"/>
                </a:ext>
              </a:extLst>
            </p:cNvPr>
            <p:cNvSpPr>
              <a:spLocks noChangeArrowheads="1"/>
            </p:cNvSpPr>
            <p:nvPr/>
          </p:nvSpPr>
          <p:spPr bwMode="auto">
            <a:xfrm>
              <a:off x="1536" y="2787"/>
              <a:ext cx="176" cy="170"/>
            </a:xfrm>
            <a:prstGeom prst="flowChartConnector">
              <a:avLst/>
            </a:prstGeom>
            <a:solidFill>
              <a:srgbClr val="FF0000"/>
            </a:solidFill>
            <a:ln w="9525">
              <a:solidFill>
                <a:srgbClr val="FF0000"/>
              </a:solidFill>
              <a:round/>
              <a:headEnd/>
              <a:tailEnd/>
            </a:ln>
            <a:effectLst>
              <a:outerShdw dist="35921" dir="2700000" algn="ctr" rotWithShape="0">
                <a:srgbClr val="000000"/>
              </a:outerShdw>
            </a:effectLst>
          </p:spPr>
          <p:txBody>
            <a:bodyPr wrap="none" anchor="ctr"/>
            <a:lstStyle/>
            <a:p>
              <a:pPr>
                <a:defRPr/>
              </a:pPr>
              <a:endParaRPr lang="cs-CZ" sz="1125"/>
            </a:p>
          </p:txBody>
        </p:sp>
        <p:sp>
          <p:nvSpPr>
            <p:cNvPr id="41" name="Text Box 20">
              <a:extLst>
                <a:ext uri="{FF2B5EF4-FFF2-40B4-BE49-F238E27FC236}">
                  <a16:creationId xmlns:a16="http://schemas.microsoft.com/office/drawing/2014/main" id="{7692871D-D3D4-40DE-AEEF-380C647CBD8F}"/>
                </a:ext>
              </a:extLst>
            </p:cNvPr>
            <p:cNvSpPr txBox="1">
              <a:spLocks noChangeArrowheads="1"/>
            </p:cNvSpPr>
            <p:nvPr/>
          </p:nvSpPr>
          <p:spPr bwMode="auto">
            <a:xfrm>
              <a:off x="1714" y="2810"/>
              <a:ext cx="324" cy="199"/>
            </a:xfrm>
            <a:prstGeom prst="rect">
              <a:avLst/>
            </a:prstGeom>
            <a:noFill/>
            <a:ln w="9525">
              <a:noFill/>
              <a:miter lim="800000"/>
              <a:headEnd/>
              <a:tailEnd/>
            </a:ln>
            <a:effectLst/>
          </p:spPr>
          <p:txBody>
            <a:bodyPr wrap="none">
              <a:spAutoFit/>
            </a:bodyPr>
            <a:lstStyle/>
            <a:p>
              <a:pPr eaLnBrk="0" hangingPunct="0">
                <a:defRPr/>
              </a:pPr>
              <a:r>
                <a:rPr lang="de-DE" sz="1125">
                  <a:solidFill>
                    <a:schemeClr val="accent6">
                      <a:lumMod val="60000"/>
                      <a:lumOff val="40000"/>
                    </a:schemeClr>
                  </a:solidFill>
                </a:rPr>
                <a:t>E</a:t>
              </a:r>
              <a:r>
                <a:rPr lang="cs-CZ" sz="1125">
                  <a:solidFill>
                    <a:schemeClr val="accent6">
                      <a:lumMod val="60000"/>
                      <a:lumOff val="40000"/>
                    </a:schemeClr>
                  </a:solidFill>
                </a:rPr>
                <a:t>K</a:t>
              </a:r>
              <a:r>
                <a:rPr lang="de-DE" sz="1125">
                  <a:solidFill>
                    <a:schemeClr val="accent6">
                      <a:lumMod val="60000"/>
                      <a:lumOff val="40000"/>
                    </a:schemeClr>
                  </a:solidFill>
                </a:rPr>
                <a:t>G</a:t>
              </a:r>
            </a:p>
          </p:txBody>
        </p:sp>
      </p:grpSp>
    </p:spTree>
    <p:extLst>
      <p:ext uri="{BB962C8B-B14F-4D97-AF65-F5344CB8AC3E}">
        <p14:creationId xmlns:p14="http://schemas.microsoft.com/office/powerpoint/2010/main" val="1754024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E36773-046C-4621-8211-E2E2F6550A8A}"/>
              </a:ext>
            </a:extLst>
          </p:cNvPr>
          <p:cNvSpPr>
            <a:spLocks noGrp="1"/>
          </p:cNvSpPr>
          <p:nvPr>
            <p:ph type="title"/>
          </p:nvPr>
        </p:nvSpPr>
        <p:spPr>
          <a:xfrm>
            <a:off x="3539965" y="386911"/>
            <a:ext cx="5185108" cy="457200"/>
          </a:xfrm>
        </p:spPr>
        <p:txBody>
          <a:bodyPr>
            <a:normAutofit fontScale="90000"/>
          </a:bodyPr>
          <a:lstStyle/>
          <a:p>
            <a:r>
              <a:rPr lang="cs-CZ" dirty="0"/>
              <a:t>Technologie indikované                  pro screening FS</a:t>
            </a:r>
          </a:p>
        </p:txBody>
      </p:sp>
      <p:sp>
        <p:nvSpPr>
          <p:cNvPr id="5" name="Zástupný text 4">
            <a:extLst>
              <a:ext uri="{FF2B5EF4-FFF2-40B4-BE49-F238E27FC236}">
                <a16:creationId xmlns:a16="http://schemas.microsoft.com/office/drawing/2014/main" id="{D6BE336C-CEC8-4A1C-A6E6-B4C662777C3D}"/>
              </a:ext>
            </a:extLst>
          </p:cNvPr>
          <p:cNvSpPr>
            <a:spLocks noGrp="1"/>
          </p:cNvSpPr>
          <p:nvPr>
            <p:ph type="body" sz="quarter" idx="15"/>
          </p:nvPr>
        </p:nvSpPr>
        <p:spPr/>
        <p:txBody>
          <a:bodyPr/>
          <a:lstStyle/>
          <a:p>
            <a:r>
              <a:rPr lang="cs-CZ" dirty="0"/>
              <a:t>2020 ESC Guidelines </a:t>
            </a:r>
            <a:r>
              <a:rPr lang="cs-CZ" dirty="0" err="1"/>
              <a:t>for</a:t>
            </a:r>
            <a:r>
              <a:rPr lang="cs-CZ" dirty="0"/>
              <a:t> </a:t>
            </a:r>
            <a:r>
              <a:rPr lang="cs-CZ" dirty="0" err="1"/>
              <a:t>the</a:t>
            </a:r>
            <a:r>
              <a:rPr lang="cs-CZ" dirty="0"/>
              <a:t> </a:t>
            </a:r>
            <a:r>
              <a:rPr lang="cs-CZ" dirty="0" err="1"/>
              <a:t>diagnosis</a:t>
            </a:r>
            <a:r>
              <a:rPr lang="cs-CZ" dirty="0"/>
              <a:t> and management </a:t>
            </a:r>
            <a:r>
              <a:rPr lang="cs-CZ" dirty="0" err="1"/>
              <a:t>of</a:t>
            </a:r>
            <a:r>
              <a:rPr lang="cs-CZ" dirty="0"/>
              <a:t> </a:t>
            </a:r>
            <a:r>
              <a:rPr lang="cs-CZ" dirty="0" err="1"/>
              <a:t>atrial</a:t>
            </a:r>
            <a:r>
              <a:rPr lang="cs-CZ" dirty="0"/>
              <a:t> </a:t>
            </a:r>
            <a:r>
              <a:rPr lang="cs-CZ" dirty="0" err="1"/>
              <a:t>fibrillation</a:t>
            </a:r>
            <a:r>
              <a:rPr lang="cs-CZ" dirty="0"/>
              <a:t> (</a:t>
            </a:r>
            <a:r>
              <a:rPr lang="cs-CZ" dirty="0" err="1"/>
              <a:t>European</a:t>
            </a:r>
            <a:r>
              <a:rPr lang="cs-CZ" dirty="0"/>
              <a:t> </a:t>
            </a:r>
            <a:r>
              <a:rPr lang="cs-CZ" dirty="0" err="1"/>
              <a:t>Heart</a:t>
            </a:r>
            <a:r>
              <a:rPr lang="cs-CZ" dirty="0"/>
              <a:t> </a:t>
            </a:r>
            <a:r>
              <a:rPr lang="cs-CZ" dirty="0" err="1"/>
              <a:t>Journal</a:t>
            </a:r>
            <a:r>
              <a:rPr lang="cs-CZ" dirty="0"/>
              <a:t> 2020-doi/10.1093/</a:t>
            </a:r>
            <a:r>
              <a:rPr lang="cs-CZ" dirty="0" err="1"/>
              <a:t>eurheartj</a:t>
            </a:r>
            <a:r>
              <a:rPr lang="cs-CZ" dirty="0"/>
              <a:t>/ehaa612)</a:t>
            </a:r>
          </a:p>
        </p:txBody>
      </p:sp>
      <p:sp>
        <p:nvSpPr>
          <p:cNvPr id="10" name="TextovéPole 9">
            <a:extLst>
              <a:ext uri="{FF2B5EF4-FFF2-40B4-BE49-F238E27FC236}">
                <a16:creationId xmlns:a16="http://schemas.microsoft.com/office/drawing/2014/main" id="{095C1AC5-00E8-48F4-BE3A-945D0B22E9A3}"/>
              </a:ext>
            </a:extLst>
          </p:cNvPr>
          <p:cNvSpPr txBox="1"/>
          <p:nvPr/>
        </p:nvSpPr>
        <p:spPr>
          <a:xfrm>
            <a:off x="3597310" y="3380089"/>
            <a:ext cx="5280409" cy="1223412"/>
          </a:xfrm>
          <a:prstGeom prst="rect">
            <a:avLst/>
          </a:prstGeom>
          <a:noFill/>
        </p:spPr>
        <p:txBody>
          <a:bodyPr wrap="square">
            <a:spAutoFit/>
          </a:bodyPr>
          <a:lstStyle/>
          <a:p>
            <a:r>
              <a:rPr lang="en-US" sz="1050" b="0" i="0" dirty="0">
                <a:solidFill>
                  <a:srgbClr val="2A2A2A"/>
                </a:solidFill>
                <a:effectLst/>
              </a:rPr>
              <a:t>Pulse palpation, automated BP monitors, single-lead ECG devices, PPG devices, other sensors (using </a:t>
            </a:r>
            <a:r>
              <a:rPr lang="en-US" sz="1050" b="0" i="0" dirty="0" err="1">
                <a:solidFill>
                  <a:srgbClr val="2A2A2A"/>
                </a:solidFill>
                <a:effectLst/>
              </a:rPr>
              <a:t>seismocardiography</a:t>
            </a:r>
            <a:r>
              <a:rPr lang="en-US" sz="1050" b="0" i="0" dirty="0">
                <a:solidFill>
                  <a:srgbClr val="2A2A2A"/>
                </a:solidFill>
                <a:effectLst/>
              </a:rPr>
              <a:t>, accelerometers, and gyroscopes, etc.) used in applications for smartphones, wrist bands, and watches. Intermittent smartwatch detection of AF is possible through PPG or ECG recordings. Smartwatches and other ‘wearables’ can passively measure pulse rate from the wrist using an optical sensor for PPG and alerting the consumer of a pulse irregularity (based on a specific algorithm for AF</a:t>
            </a:r>
            <a:r>
              <a:rPr lang="cs-CZ" sz="1050" b="0" i="0" dirty="0">
                <a:solidFill>
                  <a:srgbClr val="2A2A2A"/>
                </a:solidFill>
                <a:effectLst/>
              </a:rPr>
              <a:t> </a:t>
            </a:r>
            <a:r>
              <a:rPr lang="en-US" sz="1050" b="0" i="0" dirty="0">
                <a:solidFill>
                  <a:srgbClr val="2A2A2A"/>
                </a:solidFill>
                <a:effectLst/>
              </a:rPr>
              <a:t>detection </a:t>
            </a:r>
            <a:r>
              <a:rPr lang="en-US" sz="1050" b="0" i="0" dirty="0" err="1">
                <a:solidFill>
                  <a:srgbClr val="2A2A2A"/>
                </a:solidFill>
                <a:effectLst/>
              </a:rPr>
              <a:t>analysing</a:t>
            </a:r>
            <a:r>
              <a:rPr lang="en-US" sz="1050" b="0" i="0" dirty="0">
                <a:solidFill>
                  <a:srgbClr val="2A2A2A"/>
                </a:solidFill>
                <a:effectLst/>
              </a:rPr>
              <a:t> pulse irregularity and variability)</a:t>
            </a:r>
            <a:r>
              <a:rPr lang="cs-CZ" sz="1050" b="0" i="0" dirty="0">
                <a:solidFill>
                  <a:srgbClr val="2A2A2A"/>
                </a:solidFill>
                <a:effectLst/>
              </a:rPr>
              <a:t>.</a:t>
            </a:r>
            <a:endParaRPr lang="cs-CZ" sz="1050" dirty="0"/>
          </a:p>
        </p:txBody>
      </p:sp>
      <p:pic>
        <p:nvPicPr>
          <p:cNvPr id="3074" name="Picture 2">
            <a:extLst>
              <a:ext uri="{FF2B5EF4-FFF2-40B4-BE49-F238E27FC236}">
                <a16:creationId xmlns:a16="http://schemas.microsoft.com/office/drawing/2014/main" id="{088EB5AA-3C41-46AB-AB03-8D318FAD82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63846"/>
            <a:ext cx="3044651" cy="453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726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C93B9C-DABF-4357-A28F-0D00A91BD378}"/>
              </a:ext>
            </a:extLst>
          </p:cNvPr>
          <p:cNvSpPr>
            <a:spLocks noGrp="1"/>
          </p:cNvSpPr>
          <p:nvPr>
            <p:ph type="title"/>
          </p:nvPr>
        </p:nvSpPr>
        <p:spPr/>
        <p:txBody>
          <a:bodyPr>
            <a:noAutofit/>
          </a:bodyPr>
          <a:lstStyle/>
          <a:p>
            <a:r>
              <a:rPr lang="en-US" sz="2800" dirty="0" err="1"/>
              <a:t>Sensitivit</a:t>
            </a:r>
            <a:r>
              <a:rPr lang="cs-CZ" sz="2800" dirty="0"/>
              <a:t>a</a:t>
            </a:r>
            <a:r>
              <a:rPr lang="en-US" sz="2800" dirty="0"/>
              <a:t> and </a:t>
            </a:r>
            <a:r>
              <a:rPr lang="en-US" sz="2800" dirty="0" err="1"/>
              <a:t>specificit</a:t>
            </a:r>
            <a:r>
              <a:rPr lang="cs-CZ" sz="2800" dirty="0"/>
              <a:t>a</a:t>
            </a:r>
            <a:r>
              <a:rPr lang="en-US" sz="2800" dirty="0"/>
              <a:t> </a:t>
            </a:r>
            <a:r>
              <a:rPr lang="cs-CZ" sz="2800" dirty="0"/>
              <a:t> různých technologií            pro detekci FS ( 12 svodové EKG = zlatý standard)</a:t>
            </a:r>
          </a:p>
        </p:txBody>
      </p:sp>
      <p:sp>
        <p:nvSpPr>
          <p:cNvPr id="5" name="Zástupný text 4">
            <a:extLst>
              <a:ext uri="{FF2B5EF4-FFF2-40B4-BE49-F238E27FC236}">
                <a16:creationId xmlns:a16="http://schemas.microsoft.com/office/drawing/2014/main" id="{932E8284-9829-4892-81FF-E7DE21DE1EFD}"/>
              </a:ext>
            </a:extLst>
          </p:cNvPr>
          <p:cNvSpPr>
            <a:spLocks noGrp="1"/>
          </p:cNvSpPr>
          <p:nvPr>
            <p:ph type="body" sz="quarter" idx="15"/>
          </p:nvPr>
        </p:nvSpPr>
        <p:spPr/>
        <p:txBody>
          <a:bodyPr/>
          <a:lstStyle/>
          <a:p>
            <a:r>
              <a:rPr lang="en-US" dirty="0"/>
              <a:t>2020 ESC Guidelines for the diagnosis and management of atrial fibrillation (European Heart Journal 2020-doi/10.1093/</a:t>
            </a:r>
            <a:r>
              <a:rPr lang="en-US" dirty="0" err="1"/>
              <a:t>eurheartj</a:t>
            </a:r>
            <a:r>
              <a:rPr lang="en-US" dirty="0"/>
              <a:t>/ehaa612)</a:t>
            </a:r>
            <a:endParaRPr lang="cs-CZ" dirty="0"/>
          </a:p>
        </p:txBody>
      </p:sp>
      <p:pic>
        <p:nvPicPr>
          <p:cNvPr id="6" name="Picture 2">
            <a:extLst>
              <a:ext uri="{FF2B5EF4-FFF2-40B4-BE49-F238E27FC236}">
                <a16:creationId xmlns:a16="http://schemas.microsoft.com/office/drawing/2014/main" id="{8E6B3D4C-A633-4E9A-A775-390CDD240B56}"/>
              </a:ext>
            </a:extLst>
          </p:cNvPr>
          <p:cNvPicPr>
            <a:picLocks noGrp="1"/>
          </p:cNvPicPr>
          <p:nvPr>
            <p:ph sz="quarter" idx="14"/>
          </p:nvPr>
        </p:nvPicPr>
        <p:blipFill rotWithShape="1">
          <a:blip r:embed="rId2" cstate="print">
            <a:extLst>
              <a:ext uri="{28A0092B-C50C-407E-A947-70E740481C1C}">
                <a14:useLocalDpi xmlns:a14="http://schemas.microsoft.com/office/drawing/2010/main" val="0"/>
              </a:ext>
            </a:extLst>
          </a:blip>
          <a:srcRect l="5494" t="21001" r="14617" b="36313"/>
          <a:stretch/>
        </p:blipFill>
        <p:spPr>
          <a:xfrm>
            <a:off x="944266" y="1700660"/>
            <a:ext cx="7306268" cy="2196205"/>
          </a:xfrm>
          <a:prstGeom prst="rect">
            <a:avLst/>
          </a:prstGeom>
        </p:spPr>
      </p:pic>
    </p:spTree>
    <p:extLst>
      <p:ext uri="{BB962C8B-B14F-4D97-AF65-F5344CB8AC3E}">
        <p14:creationId xmlns:p14="http://schemas.microsoft.com/office/powerpoint/2010/main" val="118145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C72D2-AB1E-4AB4-A1C4-FA8A01DA574E}"/>
              </a:ext>
            </a:extLst>
          </p:cNvPr>
          <p:cNvSpPr>
            <a:spLocks noGrp="1"/>
          </p:cNvSpPr>
          <p:nvPr>
            <p:ph type="title"/>
          </p:nvPr>
        </p:nvSpPr>
        <p:spPr/>
        <p:txBody>
          <a:bodyPr>
            <a:normAutofit fontScale="90000"/>
          </a:bodyPr>
          <a:lstStyle/>
          <a:p>
            <a:r>
              <a:rPr lang="en-US" dirty="0" err="1"/>
              <a:t>Poten</a:t>
            </a:r>
            <a:r>
              <a:rPr lang="cs-CZ" dirty="0" err="1"/>
              <a:t>ciální</a:t>
            </a:r>
            <a:r>
              <a:rPr lang="cs-CZ" dirty="0"/>
              <a:t> benefity a rizika detekce FS</a:t>
            </a:r>
          </a:p>
        </p:txBody>
      </p:sp>
      <p:sp>
        <p:nvSpPr>
          <p:cNvPr id="5" name="Zástupný text 4">
            <a:extLst>
              <a:ext uri="{FF2B5EF4-FFF2-40B4-BE49-F238E27FC236}">
                <a16:creationId xmlns:a16="http://schemas.microsoft.com/office/drawing/2014/main" id="{F7775043-2C2D-4A4D-AE14-3C43DF82B81D}"/>
              </a:ext>
            </a:extLst>
          </p:cNvPr>
          <p:cNvSpPr>
            <a:spLocks noGrp="1"/>
          </p:cNvSpPr>
          <p:nvPr>
            <p:ph type="body" sz="quarter" idx="15"/>
          </p:nvPr>
        </p:nvSpPr>
        <p:spPr/>
        <p:txBody>
          <a:bodyPr/>
          <a:lstStyle/>
          <a:p>
            <a:r>
              <a:rPr lang="en-US" dirty="0"/>
              <a:t>2020 ESC Guidelines for the diagnosis and management of atrial fibrillation (European Heart Journal 2020-doi/10.1093/</a:t>
            </a:r>
            <a:r>
              <a:rPr lang="en-US" dirty="0" err="1"/>
              <a:t>eurheartj</a:t>
            </a:r>
            <a:r>
              <a:rPr lang="en-US" dirty="0"/>
              <a:t>/ehaa612)</a:t>
            </a:r>
            <a:endParaRPr lang="cs-CZ" dirty="0"/>
          </a:p>
        </p:txBody>
      </p:sp>
      <p:pic>
        <p:nvPicPr>
          <p:cNvPr id="6" name="Picture 2">
            <a:extLst>
              <a:ext uri="{FF2B5EF4-FFF2-40B4-BE49-F238E27FC236}">
                <a16:creationId xmlns:a16="http://schemas.microsoft.com/office/drawing/2014/main" id="{326082EF-BB26-4D2C-A11B-A5A6B43BE6B9}"/>
              </a:ext>
            </a:extLst>
          </p:cNvPr>
          <p:cNvPicPr>
            <a:picLocks noGrp="1"/>
          </p:cNvPicPr>
          <p:nvPr>
            <p:ph sz="quarter" idx="14"/>
          </p:nvPr>
        </p:nvPicPr>
        <p:blipFill rotWithShape="1">
          <a:blip r:embed="rId2" cstate="print">
            <a:extLst>
              <a:ext uri="{28A0092B-C50C-407E-A947-70E740481C1C}">
                <a14:useLocalDpi xmlns:a14="http://schemas.microsoft.com/office/drawing/2010/main" val="0"/>
              </a:ext>
            </a:extLst>
          </a:blip>
          <a:srcRect l="5384" t="20024" r="9450" b="11990"/>
          <a:stretch/>
        </p:blipFill>
        <p:spPr>
          <a:xfrm>
            <a:off x="702961" y="1049814"/>
            <a:ext cx="7788877" cy="3497896"/>
          </a:xfrm>
          <a:prstGeom prst="rect">
            <a:avLst/>
          </a:prstGeom>
        </p:spPr>
      </p:pic>
    </p:spTree>
    <p:extLst>
      <p:ext uri="{BB962C8B-B14F-4D97-AF65-F5344CB8AC3E}">
        <p14:creationId xmlns:p14="http://schemas.microsoft.com/office/powerpoint/2010/main" val="3671458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4BFCF6-D509-4EC3-9C2A-E1F151B13677}"/>
              </a:ext>
            </a:extLst>
          </p:cNvPr>
          <p:cNvSpPr>
            <a:spLocks noGrp="1"/>
          </p:cNvSpPr>
          <p:nvPr>
            <p:ph type="title"/>
          </p:nvPr>
        </p:nvSpPr>
        <p:spPr/>
        <p:txBody>
          <a:bodyPr>
            <a:normAutofit fontScale="90000"/>
          </a:bodyPr>
          <a:lstStyle/>
          <a:p>
            <a:r>
              <a:rPr lang="cs-CZ" dirty="0" err="1"/>
              <a:t>Guidelines</a:t>
            </a:r>
            <a:r>
              <a:rPr lang="cs-CZ" dirty="0"/>
              <a:t> ESC 2021 souhrn detekce FS I</a:t>
            </a:r>
          </a:p>
        </p:txBody>
      </p:sp>
      <p:sp>
        <p:nvSpPr>
          <p:cNvPr id="5" name="Zástupný text 4">
            <a:extLst>
              <a:ext uri="{FF2B5EF4-FFF2-40B4-BE49-F238E27FC236}">
                <a16:creationId xmlns:a16="http://schemas.microsoft.com/office/drawing/2014/main" id="{4E8E7ADE-775C-4D94-AE3C-9319A22D9C84}"/>
              </a:ext>
            </a:extLst>
          </p:cNvPr>
          <p:cNvSpPr>
            <a:spLocks noGrp="1"/>
          </p:cNvSpPr>
          <p:nvPr>
            <p:ph type="body" sz="quarter" idx="15"/>
          </p:nvPr>
        </p:nvSpPr>
        <p:spPr/>
        <p:txBody>
          <a:bodyPr/>
          <a:lstStyle/>
          <a:p>
            <a:r>
              <a:rPr lang="en-US" dirty="0"/>
              <a:t>2020 ESC Guidelines for the diagnosis and management of atrial fibrillation (European Heart Journal 2020-doi/10.1093/</a:t>
            </a:r>
            <a:r>
              <a:rPr lang="en-US" dirty="0" err="1"/>
              <a:t>eurheartj</a:t>
            </a:r>
            <a:r>
              <a:rPr lang="en-US" dirty="0"/>
              <a:t>/ehaa612)</a:t>
            </a:r>
            <a:endParaRPr lang="cs-CZ" dirty="0"/>
          </a:p>
        </p:txBody>
      </p:sp>
      <p:pic>
        <p:nvPicPr>
          <p:cNvPr id="6" name="Picture 2">
            <a:extLst>
              <a:ext uri="{FF2B5EF4-FFF2-40B4-BE49-F238E27FC236}">
                <a16:creationId xmlns:a16="http://schemas.microsoft.com/office/drawing/2014/main" id="{AF3F3E92-4D1F-4843-8270-61008196B5A3}"/>
              </a:ext>
            </a:extLst>
          </p:cNvPr>
          <p:cNvPicPr>
            <a:picLocks noGrp="1"/>
          </p:cNvPicPr>
          <p:nvPr>
            <p:ph sz="quarter" idx="14"/>
          </p:nvPr>
        </p:nvPicPr>
        <p:blipFill rotWithShape="1">
          <a:blip r:embed="rId2" cstate="print">
            <a:extLst>
              <a:ext uri="{28A0092B-C50C-407E-A947-70E740481C1C}">
                <a14:useLocalDpi xmlns:a14="http://schemas.microsoft.com/office/drawing/2010/main" val="0"/>
              </a:ext>
            </a:extLst>
          </a:blip>
          <a:srcRect l="5563" t="20250" r="8146" b="51494"/>
          <a:stretch/>
        </p:blipFill>
        <p:spPr>
          <a:xfrm>
            <a:off x="651518" y="2071873"/>
            <a:ext cx="7891764" cy="1453778"/>
          </a:xfrm>
          <a:prstGeom prst="rect">
            <a:avLst/>
          </a:prstGeom>
        </p:spPr>
      </p:pic>
    </p:spTree>
    <p:extLst>
      <p:ext uri="{BB962C8B-B14F-4D97-AF65-F5344CB8AC3E}">
        <p14:creationId xmlns:p14="http://schemas.microsoft.com/office/powerpoint/2010/main" val="1766456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CF6299-FE03-421C-A2F7-B67358BC80CF}"/>
              </a:ext>
            </a:extLst>
          </p:cNvPr>
          <p:cNvSpPr>
            <a:spLocks noGrp="1"/>
          </p:cNvSpPr>
          <p:nvPr>
            <p:ph type="title"/>
          </p:nvPr>
        </p:nvSpPr>
        <p:spPr/>
        <p:txBody>
          <a:bodyPr>
            <a:normAutofit fontScale="90000"/>
          </a:bodyPr>
          <a:lstStyle/>
          <a:p>
            <a:r>
              <a:rPr lang="cs-CZ" dirty="0" err="1"/>
              <a:t>Guidelines</a:t>
            </a:r>
            <a:r>
              <a:rPr lang="cs-CZ" dirty="0"/>
              <a:t> ESC 2021 souhrn detekce FS II</a:t>
            </a:r>
          </a:p>
        </p:txBody>
      </p:sp>
      <p:sp>
        <p:nvSpPr>
          <p:cNvPr id="5" name="Zástupný text 4">
            <a:extLst>
              <a:ext uri="{FF2B5EF4-FFF2-40B4-BE49-F238E27FC236}">
                <a16:creationId xmlns:a16="http://schemas.microsoft.com/office/drawing/2014/main" id="{453C9C61-BDAB-4B27-B18D-5CEE11D9D68C}"/>
              </a:ext>
            </a:extLst>
          </p:cNvPr>
          <p:cNvSpPr>
            <a:spLocks noGrp="1"/>
          </p:cNvSpPr>
          <p:nvPr>
            <p:ph type="body" sz="quarter" idx="15"/>
          </p:nvPr>
        </p:nvSpPr>
        <p:spPr/>
        <p:txBody>
          <a:bodyPr/>
          <a:lstStyle/>
          <a:p>
            <a:r>
              <a:rPr lang="en-US" dirty="0"/>
              <a:t>2020 ESC Guidelines for the diagnosis and management of atrial fibrillation (European Heart Journal 2020-doi/10.1093/</a:t>
            </a:r>
            <a:r>
              <a:rPr lang="en-US" dirty="0" err="1"/>
              <a:t>eurheartj</a:t>
            </a:r>
            <a:r>
              <a:rPr lang="en-US" dirty="0"/>
              <a:t>/ehaa612)</a:t>
            </a:r>
            <a:endParaRPr lang="cs-CZ" dirty="0"/>
          </a:p>
        </p:txBody>
      </p:sp>
      <p:pic>
        <p:nvPicPr>
          <p:cNvPr id="6" name="Picture 2">
            <a:extLst>
              <a:ext uri="{FF2B5EF4-FFF2-40B4-BE49-F238E27FC236}">
                <a16:creationId xmlns:a16="http://schemas.microsoft.com/office/drawing/2014/main" id="{AA887FA6-A108-4CA6-AA77-2303AEEE4A07}"/>
              </a:ext>
            </a:extLst>
          </p:cNvPr>
          <p:cNvPicPr>
            <a:picLocks noGrp="1"/>
          </p:cNvPicPr>
          <p:nvPr>
            <p:ph sz="quarter" idx="14"/>
          </p:nvPr>
        </p:nvPicPr>
        <p:blipFill rotWithShape="1">
          <a:blip r:embed="rId2" cstate="print">
            <a:extLst>
              <a:ext uri="{28A0092B-C50C-407E-A947-70E740481C1C}">
                <a14:useLocalDpi xmlns:a14="http://schemas.microsoft.com/office/drawing/2010/main" val="0"/>
              </a:ext>
            </a:extLst>
          </a:blip>
          <a:srcRect l="5385" t="20708" r="8022" b="18535"/>
          <a:stretch/>
        </p:blipFill>
        <p:spPr>
          <a:xfrm>
            <a:off x="637708" y="1235781"/>
            <a:ext cx="7919384" cy="3125962"/>
          </a:xfrm>
          <a:prstGeom prst="rect">
            <a:avLst/>
          </a:prstGeom>
        </p:spPr>
      </p:pic>
    </p:spTree>
    <p:extLst>
      <p:ext uri="{BB962C8B-B14F-4D97-AF65-F5344CB8AC3E}">
        <p14:creationId xmlns:p14="http://schemas.microsoft.com/office/powerpoint/2010/main" val="864221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1E1139-F01B-4370-8573-B4814E3F8F03}"/>
              </a:ext>
            </a:extLst>
          </p:cNvPr>
          <p:cNvSpPr>
            <a:spLocks noGrp="1"/>
          </p:cNvSpPr>
          <p:nvPr>
            <p:ph type="title"/>
          </p:nvPr>
        </p:nvSpPr>
        <p:spPr/>
        <p:txBody>
          <a:bodyPr/>
          <a:lstStyle/>
          <a:p>
            <a:r>
              <a:rPr lang="cs-CZ" dirty="0"/>
              <a:t>Detekce subklinických forem FS</a:t>
            </a:r>
          </a:p>
        </p:txBody>
      </p:sp>
    </p:spTree>
    <p:extLst>
      <p:ext uri="{BB962C8B-B14F-4D97-AF65-F5344CB8AC3E}">
        <p14:creationId xmlns:p14="http://schemas.microsoft.com/office/powerpoint/2010/main" val="1288616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01832D-9022-4CCA-9C7F-CB0E00579DE5}"/>
              </a:ext>
            </a:extLst>
          </p:cNvPr>
          <p:cNvSpPr>
            <a:spLocks noGrp="1"/>
          </p:cNvSpPr>
          <p:nvPr>
            <p:ph type="title"/>
          </p:nvPr>
        </p:nvSpPr>
        <p:spPr>
          <a:xfrm>
            <a:off x="4946380" y="377825"/>
            <a:ext cx="3791220" cy="457200"/>
          </a:xfrm>
        </p:spPr>
        <p:txBody>
          <a:bodyPr>
            <a:normAutofit fontScale="90000"/>
          </a:bodyPr>
          <a:lstStyle/>
          <a:p>
            <a:r>
              <a:rPr lang="nl-NL" dirty="0"/>
              <a:t>Diagnos</a:t>
            </a:r>
            <a:r>
              <a:rPr lang="cs-CZ" dirty="0" err="1"/>
              <a:t>tika</a:t>
            </a:r>
            <a:r>
              <a:rPr lang="cs-CZ" dirty="0"/>
              <a:t> </a:t>
            </a:r>
            <a:r>
              <a:rPr lang="nl-NL" dirty="0"/>
              <a:t>AHRE</a:t>
            </a:r>
            <a:r>
              <a:rPr lang="cs-CZ" dirty="0"/>
              <a:t> a </a:t>
            </a:r>
            <a:r>
              <a:rPr lang="nl-NL" dirty="0"/>
              <a:t>subklinic</a:t>
            </a:r>
            <a:r>
              <a:rPr lang="cs-CZ" dirty="0" err="1"/>
              <a:t>kých</a:t>
            </a:r>
            <a:r>
              <a:rPr lang="cs-CZ" dirty="0"/>
              <a:t> forem FS</a:t>
            </a:r>
          </a:p>
        </p:txBody>
      </p:sp>
      <p:sp>
        <p:nvSpPr>
          <p:cNvPr id="5" name="Zástupný text 4">
            <a:extLst>
              <a:ext uri="{FF2B5EF4-FFF2-40B4-BE49-F238E27FC236}">
                <a16:creationId xmlns:a16="http://schemas.microsoft.com/office/drawing/2014/main" id="{F4AD3691-A8DD-4F24-8218-C5C323C3E9BF}"/>
              </a:ext>
            </a:extLst>
          </p:cNvPr>
          <p:cNvSpPr>
            <a:spLocks noGrp="1"/>
          </p:cNvSpPr>
          <p:nvPr>
            <p:ph type="body" sz="quarter" idx="15"/>
          </p:nvPr>
        </p:nvSpPr>
        <p:spPr>
          <a:xfrm>
            <a:off x="457201" y="4665598"/>
            <a:ext cx="4571994" cy="377429"/>
          </a:xfrm>
        </p:spPr>
        <p:txBody>
          <a:bodyPr/>
          <a:lstStyle/>
          <a:p>
            <a:r>
              <a:rPr lang="en-US" dirty="0"/>
              <a:t>2020 ESC Guidelines for the diagnosis and management of atrial fibrillation (European Heart Journal 2020-doi/10.1093/</a:t>
            </a:r>
            <a:r>
              <a:rPr lang="en-US" dirty="0" err="1"/>
              <a:t>eurheartj</a:t>
            </a:r>
            <a:r>
              <a:rPr lang="en-US" dirty="0"/>
              <a:t>/ehaa612)</a:t>
            </a:r>
            <a:endParaRPr lang="cs-CZ" dirty="0"/>
          </a:p>
        </p:txBody>
      </p:sp>
      <p:sp>
        <p:nvSpPr>
          <p:cNvPr id="7" name="TextovéPole 6">
            <a:extLst>
              <a:ext uri="{FF2B5EF4-FFF2-40B4-BE49-F238E27FC236}">
                <a16:creationId xmlns:a16="http://schemas.microsoft.com/office/drawing/2014/main" id="{C9AB4706-8FFE-4E00-9502-BF1F1D2C2353}"/>
              </a:ext>
            </a:extLst>
          </p:cNvPr>
          <p:cNvSpPr txBox="1"/>
          <p:nvPr/>
        </p:nvSpPr>
        <p:spPr>
          <a:xfrm>
            <a:off x="4946380" y="2541940"/>
            <a:ext cx="4197620" cy="1954381"/>
          </a:xfrm>
          <a:prstGeom prst="rect">
            <a:avLst/>
          </a:prstGeom>
          <a:noFill/>
        </p:spPr>
        <p:txBody>
          <a:bodyPr wrap="square">
            <a:spAutoFit/>
          </a:bodyPr>
          <a:lstStyle/>
          <a:p>
            <a:r>
              <a:rPr lang="en-US" sz="1100" b="0" i="0" dirty="0">
                <a:solidFill>
                  <a:srgbClr val="2A2A2A"/>
                </a:solidFill>
                <a:effectLst/>
              </a:rPr>
              <a:t>CIEDs with an atrial lead can monitor atrial rhythm and store the tracings. ICMs have no intracardiac leads but continuously monitor cardiac electrical activity by recording and </a:t>
            </a:r>
            <a:r>
              <a:rPr lang="en-US" sz="1100" b="0" i="0" dirty="0" err="1">
                <a:solidFill>
                  <a:srgbClr val="2A2A2A"/>
                </a:solidFill>
                <a:effectLst/>
              </a:rPr>
              <a:t>analysing</a:t>
            </a:r>
            <a:r>
              <a:rPr lang="en-US" sz="1100" b="0" i="0" dirty="0">
                <a:solidFill>
                  <a:srgbClr val="2A2A2A"/>
                </a:solidFill>
                <a:effectLst/>
              </a:rPr>
              <a:t> a single-lead bipolar surface ECG based on a specific algorithm. Left-bottom image: pacemaker with a right atrial lead, and a ventricular lead in the right ventricular apex. In addition to pacing at either site, these leads can sense activity in the respective cardiac chamber. The device can also detect pre-programmed events, such as AHRE. Right-bottom image: subcutaneous ICM: these devices have no intra-cardiac leads and essentially record a single, bipolar, surface ECG, with inbuilt algorithms for detection of AHRE or AF.</a:t>
            </a:r>
            <a:endParaRPr lang="cs-CZ" sz="1100" dirty="0"/>
          </a:p>
        </p:txBody>
      </p:sp>
      <p:pic>
        <p:nvPicPr>
          <p:cNvPr id="8" name="Picture 2">
            <a:extLst>
              <a:ext uri="{FF2B5EF4-FFF2-40B4-BE49-F238E27FC236}">
                <a16:creationId xmlns:a16="http://schemas.microsoft.com/office/drawing/2014/main" id="{B785773D-A884-4821-997F-12C64C4F685E}"/>
              </a:ext>
            </a:extLst>
          </p:cNvPr>
          <p:cNvPicPr>
            <a:picLocks/>
          </p:cNvPicPr>
          <p:nvPr/>
        </p:nvPicPr>
        <p:blipFill rotWithShape="1">
          <a:blip r:embed="rId2" cstate="print">
            <a:extLst>
              <a:ext uri="{28A0092B-C50C-407E-A947-70E740481C1C}">
                <a14:useLocalDpi xmlns:a14="http://schemas.microsoft.com/office/drawing/2010/main" val="0"/>
              </a:ext>
            </a:extLst>
          </a:blip>
          <a:srcRect l="5000" t="1953" r="42362" b="11697"/>
          <a:stretch/>
        </p:blipFill>
        <p:spPr>
          <a:xfrm>
            <a:off x="133220" y="100472"/>
            <a:ext cx="4813160" cy="4441383"/>
          </a:xfrm>
          <a:prstGeom prst="rect">
            <a:avLst/>
          </a:prstGeom>
        </p:spPr>
      </p:pic>
    </p:spTree>
    <p:extLst>
      <p:ext uri="{BB962C8B-B14F-4D97-AF65-F5344CB8AC3E}">
        <p14:creationId xmlns:p14="http://schemas.microsoft.com/office/powerpoint/2010/main" val="2669759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7A51A8-D8FC-4F64-81E1-898B1A0CF255}"/>
              </a:ext>
            </a:extLst>
          </p:cNvPr>
          <p:cNvSpPr>
            <a:spLocks noGrp="1"/>
          </p:cNvSpPr>
          <p:nvPr>
            <p:ph type="title"/>
          </p:nvPr>
        </p:nvSpPr>
        <p:spPr/>
        <p:txBody>
          <a:bodyPr>
            <a:noAutofit/>
          </a:bodyPr>
          <a:lstStyle/>
          <a:p>
            <a:r>
              <a:rPr lang="en-US" sz="2000" dirty="0"/>
              <a:t>Progression of atrial high-rate episode burden (left panel) and stroke rates according to AHRE daily burden and CHA</a:t>
            </a:r>
            <a:r>
              <a:rPr lang="en-US" sz="2000" baseline="-25000" dirty="0"/>
              <a:t>2</a:t>
            </a:r>
            <a:r>
              <a:rPr lang="en-US" sz="2000" dirty="0"/>
              <a:t>DS</a:t>
            </a:r>
            <a:r>
              <a:rPr lang="en-US" sz="2000" baseline="-25000" dirty="0"/>
              <a:t>2</a:t>
            </a:r>
            <a:r>
              <a:rPr lang="en-US" sz="2000" dirty="0"/>
              <a:t>-VASc score (right panel)</a:t>
            </a:r>
            <a:endParaRPr lang="cs-CZ" sz="2000" dirty="0"/>
          </a:p>
        </p:txBody>
      </p:sp>
      <p:sp>
        <p:nvSpPr>
          <p:cNvPr id="5" name="Zástupný text 4">
            <a:extLst>
              <a:ext uri="{FF2B5EF4-FFF2-40B4-BE49-F238E27FC236}">
                <a16:creationId xmlns:a16="http://schemas.microsoft.com/office/drawing/2014/main" id="{B2C6181C-AFE8-4C9A-8047-EFD95FDEB9B8}"/>
              </a:ext>
            </a:extLst>
          </p:cNvPr>
          <p:cNvSpPr>
            <a:spLocks noGrp="1"/>
          </p:cNvSpPr>
          <p:nvPr>
            <p:ph type="body" sz="quarter" idx="15"/>
          </p:nvPr>
        </p:nvSpPr>
        <p:spPr/>
        <p:txBody>
          <a:bodyPr/>
          <a:lstStyle/>
          <a:p>
            <a:r>
              <a:rPr lang="en-US" dirty="0"/>
              <a:t>2020 ESC Guidelines for the diagnosis and management of atrial fibrillation (European Heart Journal 2020-doi/10.1093/</a:t>
            </a:r>
            <a:r>
              <a:rPr lang="en-US" dirty="0" err="1"/>
              <a:t>eurheartj</a:t>
            </a:r>
            <a:r>
              <a:rPr lang="en-US" dirty="0"/>
              <a:t>/ehaa612)</a:t>
            </a:r>
            <a:endParaRPr lang="cs-CZ" dirty="0"/>
          </a:p>
        </p:txBody>
      </p:sp>
      <p:pic>
        <p:nvPicPr>
          <p:cNvPr id="6" name="Picture 2">
            <a:extLst>
              <a:ext uri="{FF2B5EF4-FFF2-40B4-BE49-F238E27FC236}">
                <a16:creationId xmlns:a16="http://schemas.microsoft.com/office/drawing/2014/main" id="{2C80C4DA-F509-4041-82C2-4F2AA741FE94}"/>
              </a:ext>
            </a:extLst>
          </p:cNvPr>
          <p:cNvPicPr>
            <a:picLocks noGrp="1"/>
          </p:cNvPicPr>
          <p:nvPr>
            <p:ph sz="quarter" idx="14"/>
          </p:nvPr>
        </p:nvPicPr>
        <p:blipFill rotWithShape="1">
          <a:blip r:embed="rId2" cstate="print">
            <a:extLst>
              <a:ext uri="{28A0092B-C50C-407E-A947-70E740481C1C}">
                <a14:useLocalDpi xmlns:a14="http://schemas.microsoft.com/office/drawing/2010/main" val="0"/>
              </a:ext>
            </a:extLst>
          </a:blip>
          <a:srcRect l="7363" t="25788" r="13517" b="15603"/>
          <a:stretch/>
        </p:blipFill>
        <p:spPr>
          <a:xfrm>
            <a:off x="979430" y="1160415"/>
            <a:ext cx="7235939" cy="3015447"/>
          </a:xfrm>
          <a:prstGeom prst="rect">
            <a:avLst/>
          </a:prstGeom>
        </p:spPr>
      </p:pic>
      <p:sp>
        <p:nvSpPr>
          <p:cNvPr id="8" name="TextovéPole 7">
            <a:extLst>
              <a:ext uri="{FF2B5EF4-FFF2-40B4-BE49-F238E27FC236}">
                <a16:creationId xmlns:a16="http://schemas.microsoft.com/office/drawing/2014/main" id="{CD1030C9-D322-4369-A75C-6A94EB909C5B}"/>
              </a:ext>
            </a:extLst>
          </p:cNvPr>
          <p:cNvSpPr txBox="1"/>
          <p:nvPr/>
        </p:nvSpPr>
        <p:spPr>
          <a:xfrm>
            <a:off x="979430" y="4101856"/>
            <a:ext cx="7185140" cy="430887"/>
          </a:xfrm>
          <a:prstGeom prst="rect">
            <a:avLst/>
          </a:prstGeom>
          <a:noFill/>
        </p:spPr>
        <p:txBody>
          <a:bodyPr wrap="square">
            <a:spAutoFit/>
          </a:bodyPr>
          <a:lstStyle/>
          <a:p>
            <a:r>
              <a:rPr lang="en-US" sz="1050" b="0" i="0" baseline="30000" dirty="0" err="1">
                <a:solidFill>
                  <a:srgbClr val="2A2A2A"/>
                </a:solidFill>
                <a:effectLst/>
                <a:latin typeface="Source Sans Pro" panose="020B0503030403020204" pitchFamily="34" charset="0"/>
              </a:rPr>
              <a:t>a</a:t>
            </a:r>
            <a:r>
              <a:rPr lang="en-US" sz="1050" b="0" i="0" dirty="0" err="1">
                <a:solidFill>
                  <a:srgbClr val="2A2A2A"/>
                </a:solidFill>
                <a:effectLst/>
                <a:latin typeface="Source Sans Pro" panose="020B0503030403020204" pitchFamily="34" charset="0"/>
              </a:rPr>
              <a:t>The</a:t>
            </a:r>
            <a:r>
              <a:rPr lang="en-US" sz="1050" b="0" i="0" dirty="0">
                <a:solidFill>
                  <a:srgbClr val="2A2A2A"/>
                </a:solidFill>
                <a:effectLst/>
                <a:latin typeface="Source Sans Pro" panose="020B0503030403020204" pitchFamily="34" charset="0"/>
              </a:rPr>
              <a:t> higher the burden at diagnosis, the greater the incidence of progression in the next 6 months and thereafter. </a:t>
            </a:r>
            <a:r>
              <a:rPr lang="en-US" sz="1050" b="0" i="0" baseline="30000" dirty="0" err="1">
                <a:solidFill>
                  <a:srgbClr val="2A2A2A"/>
                </a:solidFill>
                <a:effectLst/>
                <a:latin typeface="Source Sans Pro" panose="020B0503030403020204" pitchFamily="34" charset="0"/>
              </a:rPr>
              <a:t>b</a:t>
            </a:r>
            <a:r>
              <a:rPr lang="en-US" sz="1050" b="0" i="0" dirty="0" err="1">
                <a:solidFill>
                  <a:srgbClr val="2A2A2A"/>
                </a:solidFill>
                <a:effectLst/>
                <a:latin typeface="Source Sans Pro" panose="020B0503030403020204" pitchFamily="34" charset="0"/>
              </a:rPr>
              <a:t>Stroke</a:t>
            </a:r>
            <a:r>
              <a:rPr lang="en-US" sz="1050" b="0" i="0" dirty="0">
                <a:solidFill>
                  <a:srgbClr val="2A2A2A"/>
                </a:solidFill>
                <a:effectLst/>
                <a:latin typeface="Source Sans Pro" panose="020B0503030403020204" pitchFamily="34" charset="0"/>
              </a:rPr>
              <a:t> rates above the threshold for OAC are shown in red.</a:t>
            </a:r>
            <a:endParaRPr lang="cs-CZ" sz="1050" dirty="0"/>
          </a:p>
        </p:txBody>
      </p:sp>
    </p:spTree>
    <p:extLst>
      <p:ext uri="{BB962C8B-B14F-4D97-AF65-F5344CB8AC3E}">
        <p14:creationId xmlns:p14="http://schemas.microsoft.com/office/powerpoint/2010/main" val="3461334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ED0BD1-77A3-4D3C-8951-4FB1C65DBB0D}"/>
              </a:ext>
            </a:extLst>
          </p:cNvPr>
          <p:cNvPicPr>
            <a:picLocks/>
          </p:cNvPicPr>
          <p:nvPr/>
        </p:nvPicPr>
        <p:blipFill rotWithShape="1">
          <a:blip r:embed="rId2" cstate="print">
            <a:extLst>
              <a:ext uri="{28A0092B-C50C-407E-A947-70E740481C1C}">
                <a14:useLocalDpi xmlns:a14="http://schemas.microsoft.com/office/drawing/2010/main" val="0"/>
              </a:ext>
            </a:extLst>
          </a:blip>
          <a:srcRect l="5001" t="12699" r="21483" b="12283"/>
          <a:stretch/>
        </p:blipFill>
        <p:spPr>
          <a:xfrm>
            <a:off x="457200" y="653143"/>
            <a:ext cx="6722347" cy="3858568"/>
          </a:xfrm>
          <a:prstGeom prst="rect">
            <a:avLst/>
          </a:prstGeom>
        </p:spPr>
      </p:pic>
      <p:sp>
        <p:nvSpPr>
          <p:cNvPr id="2" name="Nadpis 1">
            <a:extLst>
              <a:ext uri="{FF2B5EF4-FFF2-40B4-BE49-F238E27FC236}">
                <a16:creationId xmlns:a16="http://schemas.microsoft.com/office/drawing/2014/main" id="{404A735D-603B-44DA-A55B-C61B74A35C6F}"/>
              </a:ext>
            </a:extLst>
          </p:cNvPr>
          <p:cNvSpPr>
            <a:spLocks noGrp="1"/>
          </p:cNvSpPr>
          <p:nvPr>
            <p:ph type="title"/>
          </p:nvPr>
        </p:nvSpPr>
        <p:spPr>
          <a:xfrm>
            <a:off x="457200" y="156146"/>
            <a:ext cx="8280000" cy="457200"/>
          </a:xfrm>
        </p:spPr>
        <p:txBody>
          <a:bodyPr>
            <a:normAutofit fontScale="90000"/>
          </a:bodyPr>
          <a:lstStyle/>
          <a:p>
            <a:r>
              <a:rPr lang="cs-CZ" dirty="0"/>
              <a:t>Doporučený </a:t>
            </a:r>
            <a:r>
              <a:rPr lang="en-US" dirty="0"/>
              <a:t>management of AHRE/sub</a:t>
            </a:r>
            <a:r>
              <a:rPr lang="cs-CZ" dirty="0"/>
              <a:t>klinických FS</a:t>
            </a:r>
          </a:p>
        </p:txBody>
      </p:sp>
      <p:sp>
        <p:nvSpPr>
          <p:cNvPr id="5" name="Zástupný text 4">
            <a:extLst>
              <a:ext uri="{FF2B5EF4-FFF2-40B4-BE49-F238E27FC236}">
                <a16:creationId xmlns:a16="http://schemas.microsoft.com/office/drawing/2014/main" id="{E1BD1C3A-0200-4853-B369-6CBBC43ADC95}"/>
              </a:ext>
            </a:extLst>
          </p:cNvPr>
          <p:cNvSpPr>
            <a:spLocks noGrp="1"/>
          </p:cNvSpPr>
          <p:nvPr>
            <p:ph type="body" sz="quarter" idx="15"/>
          </p:nvPr>
        </p:nvSpPr>
        <p:spPr/>
        <p:txBody>
          <a:bodyPr/>
          <a:lstStyle/>
          <a:p>
            <a:r>
              <a:rPr lang="en-US" dirty="0"/>
              <a:t>2020 ESC Guidelines for the diagnosis and management of atrial fibrillation (European Heart Journal 2020-doi/10.1093/</a:t>
            </a:r>
            <a:r>
              <a:rPr lang="en-US" dirty="0" err="1"/>
              <a:t>eurheartj</a:t>
            </a:r>
            <a:r>
              <a:rPr lang="en-US" dirty="0"/>
              <a:t>/ehaa612)</a:t>
            </a:r>
            <a:endParaRPr lang="cs-CZ" dirty="0"/>
          </a:p>
        </p:txBody>
      </p:sp>
      <p:sp>
        <p:nvSpPr>
          <p:cNvPr id="7" name="TextovéPole 6">
            <a:extLst>
              <a:ext uri="{FF2B5EF4-FFF2-40B4-BE49-F238E27FC236}">
                <a16:creationId xmlns:a16="http://schemas.microsoft.com/office/drawing/2014/main" id="{5F3E3F4E-4814-408E-9800-BDDFE2A9C5B9}"/>
              </a:ext>
            </a:extLst>
          </p:cNvPr>
          <p:cNvSpPr txBox="1"/>
          <p:nvPr/>
        </p:nvSpPr>
        <p:spPr>
          <a:xfrm>
            <a:off x="7239836" y="1740907"/>
            <a:ext cx="1904163" cy="1938992"/>
          </a:xfrm>
          <a:prstGeom prst="rect">
            <a:avLst/>
          </a:prstGeom>
          <a:noFill/>
        </p:spPr>
        <p:txBody>
          <a:bodyPr wrap="square">
            <a:spAutoFit/>
          </a:bodyPr>
          <a:lstStyle/>
          <a:p>
            <a:r>
              <a:rPr lang="en-US" sz="1000" b="0" i="0" baseline="30000" dirty="0" err="1">
                <a:solidFill>
                  <a:srgbClr val="2A2A2A"/>
                </a:solidFill>
                <a:effectLst/>
              </a:rPr>
              <a:t>a</a:t>
            </a:r>
            <a:r>
              <a:rPr lang="en-US" sz="1000" b="0" i="0" dirty="0" err="1">
                <a:solidFill>
                  <a:srgbClr val="2A2A2A"/>
                </a:solidFill>
                <a:effectLst/>
              </a:rPr>
              <a:t>Highly</a:t>
            </a:r>
            <a:r>
              <a:rPr lang="en-US" sz="1000" b="0" i="0" dirty="0">
                <a:solidFill>
                  <a:srgbClr val="2A2A2A"/>
                </a:solidFill>
                <a:effectLst/>
              </a:rPr>
              <a:t> selected patients (e.g. with previous stroke and/or age ≥75 years, or ≥3 CHA</a:t>
            </a:r>
            <a:r>
              <a:rPr lang="en-US" sz="1000" b="0" i="0" baseline="-25000" dirty="0">
                <a:solidFill>
                  <a:srgbClr val="2A2A2A"/>
                </a:solidFill>
                <a:effectLst/>
              </a:rPr>
              <a:t>2</a:t>
            </a:r>
            <a:r>
              <a:rPr lang="en-US" sz="1000" b="0" i="0" dirty="0">
                <a:solidFill>
                  <a:srgbClr val="2A2A2A"/>
                </a:solidFill>
                <a:effectLst/>
              </a:rPr>
              <a:t>DS</a:t>
            </a:r>
            <a:r>
              <a:rPr lang="en-US" sz="1000" b="0" i="0" baseline="-25000" dirty="0">
                <a:solidFill>
                  <a:srgbClr val="2A2A2A"/>
                </a:solidFill>
                <a:effectLst/>
              </a:rPr>
              <a:t>2</a:t>
            </a:r>
            <a:r>
              <a:rPr lang="en-US" sz="1000" b="0" i="0" dirty="0">
                <a:solidFill>
                  <a:srgbClr val="2A2A2A"/>
                </a:solidFill>
                <a:effectLst/>
              </a:rPr>
              <a:t>-VASc risk factors, and additional non-CHA</a:t>
            </a:r>
            <a:r>
              <a:rPr lang="en-US" sz="1000" b="0" i="0" baseline="-25000" dirty="0">
                <a:solidFill>
                  <a:srgbClr val="2A2A2A"/>
                </a:solidFill>
                <a:effectLst/>
              </a:rPr>
              <a:t>2</a:t>
            </a:r>
            <a:r>
              <a:rPr lang="en-US" sz="1000" b="0" i="0" dirty="0">
                <a:solidFill>
                  <a:srgbClr val="2A2A2A"/>
                </a:solidFill>
                <a:effectLst/>
              </a:rPr>
              <a:t>DS</a:t>
            </a:r>
            <a:r>
              <a:rPr lang="en-US" sz="1000" b="0" i="0" baseline="-25000" dirty="0">
                <a:solidFill>
                  <a:srgbClr val="2A2A2A"/>
                </a:solidFill>
                <a:effectLst/>
              </a:rPr>
              <a:t>2</a:t>
            </a:r>
            <a:r>
              <a:rPr lang="en-US" sz="1000" b="0" i="0" dirty="0">
                <a:solidFill>
                  <a:srgbClr val="2A2A2A"/>
                </a:solidFill>
                <a:effectLst/>
              </a:rPr>
              <a:t>-VASc stroke factors such as CKD, elevated blood biomarkers, spontaneous echo contrast in dilated LA, </a:t>
            </a:r>
            <a:r>
              <a:rPr lang="en-US" sz="1000" b="0" i="0" dirty="0" err="1">
                <a:solidFill>
                  <a:srgbClr val="2A2A2A"/>
                </a:solidFill>
                <a:effectLst/>
              </a:rPr>
              <a:t>etc</a:t>
            </a:r>
            <a:r>
              <a:rPr lang="en-US" sz="1000" b="0" i="0" dirty="0">
                <a:solidFill>
                  <a:srgbClr val="2A2A2A"/>
                </a:solidFill>
                <a:effectLst/>
              </a:rPr>
              <a:t>); selected patients (e.g. with previous stroke and/or age ≥75 years, or ≥3 CHA</a:t>
            </a:r>
            <a:r>
              <a:rPr lang="en-US" sz="1000" b="0" i="0" baseline="-25000" dirty="0">
                <a:solidFill>
                  <a:srgbClr val="2A2A2A"/>
                </a:solidFill>
                <a:effectLst/>
              </a:rPr>
              <a:t>2</a:t>
            </a:r>
            <a:r>
              <a:rPr lang="en-US" sz="1000" b="0" i="0" dirty="0">
                <a:solidFill>
                  <a:srgbClr val="2A2A2A"/>
                </a:solidFill>
                <a:effectLst/>
              </a:rPr>
              <a:t>DS</a:t>
            </a:r>
            <a:r>
              <a:rPr lang="en-US" sz="1000" b="0" i="0" baseline="-25000" dirty="0">
                <a:solidFill>
                  <a:srgbClr val="2A2A2A"/>
                </a:solidFill>
                <a:effectLst/>
              </a:rPr>
              <a:t>2</a:t>
            </a:r>
            <a:r>
              <a:rPr lang="en-US" sz="1000" b="0" i="0" dirty="0">
                <a:solidFill>
                  <a:srgbClr val="2A2A2A"/>
                </a:solidFill>
                <a:effectLst/>
              </a:rPr>
              <a:t>-VASc risk factors , </a:t>
            </a:r>
            <a:r>
              <a:rPr lang="en-US" sz="1000" b="0" i="0" dirty="0" err="1">
                <a:solidFill>
                  <a:srgbClr val="2A2A2A"/>
                </a:solidFill>
                <a:effectLst/>
              </a:rPr>
              <a:t>etc</a:t>
            </a:r>
            <a:r>
              <a:rPr lang="en-US" sz="1000" b="0" i="0" dirty="0">
                <a:solidFill>
                  <a:srgbClr val="2A2A2A"/>
                </a:solidFill>
                <a:effectLst/>
              </a:rPr>
              <a:t>).</a:t>
            </a:r>
            <a:endParaRPr lang="cs-CZ" sz="1000" dirty="0"/>
          </a:p>
        </p:txBody>
      </p:sp>
    </p:spTree>
    <p:extLst>
      <p:ext uri="{BB962C8B-B14F-4D97-AF65-F5344CB8AC3E}">
        <p14:creationId xmlns:p14="http://schemas.microsoft.com/office/powerpoint/2010/main" val="370104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rázek 5"/>
          <p:cNvPicPr>
            <a:picLocks noGrp="1" noChangeAspect="1"/>
          </p:cNvPicPr>
          <p:nvPr>
            <p:ph sz="quarter" idx="14"/>
          </p:nvPr>
        </p:nvPicPr>
        <p:blipFill>
          <a:blip r:embed="rId3"/>
          <a:stretch>
            <a:fillRect/>
          </a:stretch>
        </p:blipFill>
        <p:spPr>
          <a:xfrm>
            <a:off x="1580123" y="103188"/>
            <a:ext cx="6034554" cy="4500562"/>
          </a:xfrm>
        </p:spPr>
      </p:pic>
      <p:sp>
        <p:nvSpPr>
          <p:cNvPr id="12" name="Zástupný symbol pro text 11"/>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3497848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t>Doporučení CVS ČSN 2018</a:t>
            </a:r>
            <a:endParaRPr lang="en-US"/>
          </a:p>
        </p:txBody>
      </p:sp>
      <p:sp>
        <p:nvSpPr>
          <p:cNvPr id="3" name="Zástupný symbol pro obsah 2"/>
          <p:cNvSpPr>
            <a:spLocks noGrp="1"/>
          </p:cNvSpPr>
          <p:nvPr>
            <p:ph sz="quarter" idx="14"/>
          </p:nvPr>
        </p:nvSpPr>
        <p:spPr/>
        <p:txBody>
          <a:bodyPr anchor="b" anchorCtr="0"/>
          <a:lstStyle/>
          <a:p>
            <a:pPr marL="0" indent="0">
              <a:spcBef>
                <a:spcPts val="300"/>
              </a:spcBef>
              <a:buNone/>
            </a:pPr>
            <a:r>
              <a:rPr lang="cs-CZ" sz="1800"/>
              <a:t>Pacienti s kryptogenní </a:t>
            </a:r>
            <a:r>
              <a:rPr lang="cs-CZ" sz="1800" err="1"/>
              <a:t>iCMP</a:t>
            </a:r>
            <a:r>
              <a:rPr lang="cs-CZ" sz="1800"/>
              <a:t>/ESUS:</a:t>
            </a:r>
          </a:p>
          <a:p>
            <a:pPr>
              <a:spcBef>
                <a:spcPts val="300"/>
              </a:spcBef>
            </a:pPr>
            <a:r>
              <a:rPr lang="cs-CZ" sz="1600"/>
              <a:t>Klinické, radiologické známky svědčící pro </a:t>
            </a:r>
            <a:r>
              <a:rPr lang="cs-CZ" sz="1600" err="1"/>
              <a:t>embolizační</a:t>
            </a:r>
            <a:r>
              <a:rPr lang="cs-CZ" sz="1600"/>
              <a:t> CMP</a:t>
            </a:r>
          </a:p>
          <a:p>
            <a:pPr>
              <a:spcBef>
                <a:spcPts val="300"/>
              </a:spcBef>
            </a:pPr>
            <a:r>
              <a:rPr lang="cs-CZ" sz="1600"/>
              <a:t>Laboratorní nebo ECHO charakteristiky sdružené s FS</a:t>
            </a:r>
          </a:p>
          <a:p>
            <a:pPr>
              <a:spcBef>
                <a:spcPts val="300"/>
              </a:spcBef>
            </a:pPr>
            <a:r>
              <a:rPr lang="cs-CZ" sz="1600"/>
              <a:t>Negativní 24h EKG-Holter nebo telemetrie během hospitalizace</a:t>
            </a:r>
            <a:endParaRPr lang="en-US" sz="1600"/>
          </a:p>
        </p:txBody>
      </p:sp>
      <p:sp>
        <p:nvSpPr>
          <p:cNvPr id="6" name="Zástupný symbol pro text 5"/>
          <p:cNvSpPr>
            <a:spLocks noGrp="1"/>
          </p:cNvSpPr>
          <p:nvPr>
            <p:ph type="body" sz="quarter" idx="15"/>
          </p:nvPr>
        </p:nvSpPr>
        <p:spPr/>
        <p:txBody>
          <a:bodyPr/>
          <a:lstStyle/>
          <a:p>
            <a:r>
              <a:rPr lang="cs-CZ"/>
              <a:t>Šaňák D, et al. ČSNN 2018</a:t>
            </a:r>
            <a:endParaRPr lang="en-US"/>
          </a:p>
        </p:txBody>
      </p:sp>
      <p:pic>
        <p:nvPicPr>
          <p:cNvPr id="4" name="Picture 2"/>
          <p:cNvPicPr>
            <a:picLocks noChangeAspect="1" noChangeArrowheads="1"/>
          </p:cNvPicPr>
          <p:nvPr/>
        </p:nvPicPr>
        <p:blipFill>
          <a:blip r:embed="rId2" cstate="print"/>
          <a:srcRect/>
          <a:stretch>
            <a:fillRect/>
          </a:stretch>
        </p:blipFill>
        <p:spPr bwMode="auto">
          <a:xfrm>
            <a:off x="2063342" y="925848"/>
            <a:ext cx="5017317" cy="24779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17466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1B73D0-8029-4440-8585-18B35C195AA9}"/>
              </a:ext>
            </a:extLst>
          </p:cNvPr>
          <p:cNvSpPr>
            <a:spLocks noGrp="1"/>
          </p:cNvSpPr>
          <p:nvPr>
            <p:ph type="title"/>
          </p:nvPr>
        </p:nvSpPr>
        <p:spPr/>
        <p:txBody>
          <a:bodyPr/>
          <a:lstStyle/>
          <a:p>
            <a:r>
              <a:rPr lang="cs-CZ" dirty="0"/>
              <a:t>IV: Jaké máme možnosti ?</a:t>
            </a:r>
          </a:p>
        </p:txBody>
      </p:sp>
    </p:spTree>
    <p:extLst>
      <p:ext uri="{BB962C8B-B14F-4D97-AF65-F5344CB8AC3E}">
        <p14:creationId xmlns:p14="http://schemas.microsoft.com/office/powerpoint/2010/main" val="1905084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4AE336-CAE3-4F73-8A06-CACE22EC9B9C}"/>
              </a:ext>
            </a:extLst>
          </p:cNvPr>
          <p:cNvSpPr>
            <a:spLocks noGrp="1"/>
          </p:cNvSpPr>
          <p:nvPr>
            <p:ph type="title"/>
          </p:nvPr>
        </p:nvSpPr>
        <p:spPr>
          <a:xfrm>
            <a:off x="457200" y="265779"/>
            <a:ext cx="8280000" cy="457200"/>
          </a:xfrm>
        </p:spPr>
        <p:txBody>
          <a:bodyPr>
            <a:normAutofit fontScale="90000"/>
          </a:bodyPr>
          <a:lstStyle/>
          <a:p>
            <a:r>
              <a:rPr lang="cs-CZ" dirty="0"/>
              <a:t>Jaké má mít dnes pracoviště možnosti </a:t>
            </a:r>
            <a:br>
              <a:rPr lang="cs-CZ" dirty="0"/>
            </a:br>
            <a:r>
              <a:rPr lang="cs-CZ" dirty="0"/>
              <a:t>pro monitoraci FS ?</a:t>
            </a:r>
          </a:p>
        </p:txBody>
      </p:sp>
      <p:sp>
        <p:nvSpPr>
          <p:cNvPr id="3" name="Zástupný obsah 2">
            <a:extLst>
              <a:ext uri="{FF2B5EF4-FFF2-40B4-BE49-F238E27FC236}">
                <a16:creationId xmlns:a16="http://schemas.microsoft.com/office/drawing/2014/main" id="{60BA0499-1614-4180-B5C4-48A8093A6C19}"/>
              </a:ext>
            </a:extLst>
          </p:cNvPr>
          <p:cNvSpPr>
            <a:spLocks noGrp="1"/>
          </p:cNvSpPr>
          <p:nvPr>
            <p:ph sz="quarter" idx="14"/>
          </p:nvPr>
        </p:nvSpPr>
        <p:spPr>
          <a:solidFill>
            <a:schemeClr val="accent4">
              <a:lumMod val="60000"/>
              <a:lumOff val="40000"/>
            </a:schemeClr>
          </a:solidFill>
        </p:spPr>
        <p:txBody>
          <a:bodyPr/>
          <a:lstStyle/>
          <a:p>
            <a:pPr marL="0" indent="0">
              <a:buNone/>
            </a:pPr>
            <a:r>
              <a:rPr lang="cs-CZ" dirty="0"/>
              <a:t>Vlastní monitorovací systémy ( více variant)</a:t>
            </a:r>
          </a:p>
          <a:p>
            <a:pPr marL="0" indent="0">
              <a:buNone/>
            </a:pPr>
            <a:r>
              <a:rPr lang="cs-CZ" dirty="0"/>
              <a:t>Vytvoření systému – erudované sestry, technici – specialisté</a:t>
            </a:r>
          </a:p>
          <a:p>
            <a:pPr marL="0" indent="0">
              <a:buNone/>
            </a:pPr>
            <a:r>
              <a:rPr lang="cs-CZ" dirty="0"/>
              <a:t>Lékař: lékař je garantem popisu a výsledku monitorace</a:t>
            </a:r>
          </a:p>
        </p:txBody>
      </p:sp>
      <p:sp>
        <p:nvSpPr>
          <p:cNvPr id="4" name="Zástupný obsah 3">
            <a:extLst>
              <a:ext uri="{FF2B5EF4-FFF2-40B4-BE49-F238E27FC236}">
                <a16:creationId xmlns:a16="http://schemas.microsoft.com/office/drawing/2014/main" id="{066F2CFC-8A41-4791-9046-D305FB447C3C}"/>
              </a:ext>
            </a:extLst>
          </p:cNvPr>
          <p:cNvSpPr>
            <a:spLocks noGrp="1"/>
          </p:cNvSpPr>
          <p:nvPr>
            <p:ph sz="quarter" idx="16"/>
          </p:nvPr>
        </p:nvSpPr>
        <p:spPr>
          <a:solidFill>
            <a:schemeClr val="tx2">
              <a:lumMod val="40000"/>
              <a:lumOff val="60000"/>
            </a:schemeClr>
          </a:solidFill>
        </p:spPr>
        <p:txBody>
          <a:bodyPr/>
          <a:lstStyle/>
          <a:p>
            <a:r>
              <a:rPr lang="cs-CZ" sz="2400" dirty="0"/>
              <a:t>Outsourcing</a:t>
            </a:r>
          </a:p>
          <a:p>
            <a:r>
              <a:rPr lang="cs-CZ" sz="2400" dirty="0"/>
              <a:t>Méně práce , ale</a:t>
            </a:r>
          </a:p>
          <a:p>
            <a:r>
              <a:rPr lang="cs-CZ" sz="2400" dirty="0"/>
              <a:t>Systém musí být opravdu spolehlivý</a:t>
            </a:r>
          </a:p>
          <a:p>
            <a:r>
              <a:rPr lang="cs-CZ" sz="2400" dirty="0"/>
              <a:t>Otázka, zda záznam prochází a signuje skutečně erudovaný lékař</a:t>
            </a:r>
          </a:p>
          <a:p>
            <a:r>
              <a:rPr lang="cs-CZ" sz="2400" dirty="0"/>
              <a:t>Vliv interpretace AI </a:t>
            </a:r>
            <a:r>
              <a:rPr lang="cs-CZ" dirty="0"/>
              <a:t>…</a:t>
            </a:r>
          </a:p>
          <a:p>
            <a:r>
              <a:rPr lang="cs-CZ" sz="2400" dirty="0"/>
              <a:t>Ekonomické aspekty</a:t>
            </a:r>
          </a:p>
        </p:txBody>
      </p:sp>
      <p:sp>
        <p:nvSpPr>
          <p:cNvPr id="5" name="Zástupný text 4">
            <a:extLst>
              <a:ext uri="{FF2B5EF4-FFF2-40B4-BE49-F238E27FC236}">
                <a16:creationId xmlns:a16="http://schemas.microsoft.com/office/drawing/2014/main" id="{16157CAA-94BE-4A7D-8B70-167C83E50CD9}"/>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218623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6FFB71-5506-4B44-A22E-EF1B91ABDCD8}"/>
              </a:ext>
            </a:extLst>
          </p:cNvPr>
          <p:cNvSpPr>
            <a:spLocks noGrp="1"/>
          </p:cNvSpPr>
          <p:nvPr>
            <p:ph type="title"/>
          </p:nvPr>
        </p:nvSpPr>
        <p:spPr/>
        <p:txBody>
          <a:bodyPr/>
          <a:lstStyle/>
          <a:p>
            <a:r>
              <a:rPr lang="cs-CZ" dirty="0"/>
              <a:t>1: MDT</a:t>
            </a:r>
          </a:p>
        </p:txBody>
      </p:sp>
    </p:spTree>
    <p:extLst>
      <p:ext uri="{BB962C8B-B14F-4D97-AF65-F5344CB8AC3E}">
        <p14:creationId xmlns:p14="http://schemas.microsoft.com/office/powerpoint/2010/main" val="3014135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35A290-66F0-4280-8C00-2E3853162414}"/>
              </a:ext>
            </a:extLst>
          </p:cNvPr>
          <p:cNvSpPr>
            <a:spLocks noGrp="1"/>
          </p:cNvSpPr>
          <p:nvPr>
            <p:ph type="title"/>
          </p:nvPr>
        </p:nvSpPr>
        <p:spPr/>
        <p:txBody>
          <a:bodyPr>
            <a:normAutofit fontScale="90000"/>
          </a:bodyPr>
          <a:lstStyle/>
          <a:p>
            <a:r>
              <a:rPr lang="cs-CZ"/>
              <a:t>MDT EKG monitorace</a:t>
            </a:r>
          </a:p>
        </p:txBody>
      </p:sp>
      <p:sp>
        <p:nvSpPr>
          <p:cNvPr id="3" name="Zástupný obsah 2">
            <a:extLst>
              <a:ext uri="{FF2B5EF4-FFF2-40B4-BE49-F238E27FC236}">
                <a16:creationId xmlns:a16="http://schemas.microsoft.com/office/drawing/2014/main" id="{9DF28FDF-9C70-4A43-BA1B-B5C9AB371C7D}"/>
              </a:ext>
            </a:extLst>
          </p:cNvPr>
          <p:cNvSpPr>
            <a:spLocks noGrp="1"/>
          </p:cNvSpPr>
          <p:nvPr>
            <p:ph sz="quarter" idx="14"/>
          </p:nvPr>
        </p:nvSpPr>
        <p:spPr/>
        <p:txBody>
          <a:bodyPr/>
          <a:lstStyle/>
          <a:p>
            <a:r>
              <a:rPr lang="cs-CZ"/>
              <a:t>Dlouhodobě etablovaný systém</a:t>
            </a:r>
          </a:p>
          <a:p>
            <a:r>
              <a:rPr lang="cs-CZ"/>
              <a:t>Každý pacient po CMP je co nejdříve po eventu monitorován po dobu 5-6 týdnů</a:t>
            </a:r>
          </a:p>
          <a:p>
            <a:r>
              <a:rPr lang="cs-CZ"/>
              <a:t>Nálezy jsou profesionálně popsány a jsou k dispozici ošetřujícímu neurologovi/kardiologovi</a:t>
            </a:r>
          </a:p>
          <a:p>
            <a:r>
              <a:rPr lang="cs-CZ"/>
              <a:t>Záchyt arytmií (dominantně FS) v časné fázi po CMP/TIA je poměrně vysoký – 13-17 % monitorovaných pacientů</a:t>
            </a:r>
          </a:p>
        </p:txBody>
      </p:sp>
      <p:sp>
        <p:nvSpPr>
          <p:cNvPr id="4" name="Zástupný text 3">
            <a:extLst>
              <a:ext uri="{FF2B5EF4-FFF2-40B4-BE49-F238E27FC236}">
                <a16:creationId xmlns:a16="http://schemas.microsoft.com/office/drawing/2014/main" id="{D1EE540E-F8F7-4BBA-BA26-04630E8CB452}"/>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1432357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t>Online objednávka přístroje, online dostupné výsledky</a:t>
            </a:r>
          </a:p>
        </p:txBody>
      </p:sp>
      <p:sp>
        <p:nvSpPr>
          <p:cNvPr id="5" name="Zástupný symbol pro text 4"/>
          <p:cNvSpPr>
            <a:spLocks noGrp="1"/>
          </p:cNvSpPr>
          <p:nvPr>
            <p:ph type="body" sz="quarter" idx="15"/>
          </p:nvPr>
        </p:nvSpPr>
        <p:spPr/>
        <p:txBody>
          <a:bodyPr/>
          <a:lstStyle/>
          <a:p>
            <a:endParaRPr lang="cs-CZ"/>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2030" y="1383618"/>
            <a:ext cx="4078493" cy="2981188"/>
          </a:xfrm>
          <a:prstGeom prst="rect">
            <a:avLst/>
          </a:prstGeom>
        </p:spPr>
      </p:pic>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9921" y="3111811"/>
            <a:ext cx="2519883" cy="188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Zástupný symbol pro obsah 6"/>
          <p:cNvPicPr>
            <a:picLocks noChangeAspect="1"/>
          </p:cNvPicPr>
          <p:nvPr/>
        </p:nvPicPr>
        <p:blipFill>
          <a:blip r:embed="rId4"/>
          <a:stretch>
            <a:fillRect/>
          </a:stretch>
        </p:blipFill>
        <p:spPr>
          <a:xfrm>
            <a:off x="89502" y="1329612"/>
            <a:ext cx="3240360" cy="1709687"/>
          </a:xfrm>
          <a:prstGeom prst="rect">
            <a:avLst/>
          </a:prstGeom>
        </p:spPr>
      </p:pic>
    </p:spTree>
    <p:extLst>
      <p:ext uri="{BB962C8B-B14F-4D97-AF65-F5344CB8AC3E}">
        <p14:creationId xmlns:p14="http://schemas.microsoft.com/office/powerpoint/2010/main" val="1790867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t>Indikace a diagnostická výtěžnost:</a:t>
            </a:r>
            <a:br>
              <a:rPr lang="cs-CZ"/>
            </a:br>
            <a:r>
              <a:rPr lang="cs-CZ"/>
              <a:t>Výsledky od 9.760 pacientů</a:t>
            </a:r>
          </a:p>
        </p:txBody>
      </p:sp>
      <p:sp>
        <p:nvSpPr>
          <p:cNvPr id="4" name="Zástupný symbol pro text 3"/>
          <p:cNvSpPr>
            <a:spLocks noGrp="1"/>
          </p:cNvSpPr>
          <p:nvPr>
            <p:ph type="body" sz="quarter" idx="15"/>
          </p:nvPr>
        </p:nvSpPr>
        <p:spPr/>
        <p:txBody>
          <a:bodyPr/>
          <a:lstStyle/>
          <a:p>
            <a:r>
              <a:rPr lang="cs-CZ"/>
              <a:t>Bulková V., Gandalovicova J., Novak M., Wichterle D., Fiala M. et „Diagnostic Yield of Longer-term Non-Invasive Trans-telephonic ECG monitoring: Results of A 4-year study“ ESC</a:t>
            </a:r>
          </a:p>
        </p:txBody>
      </p:sp>
      <p:graphicFrame>
        <p:nvGraphicFramePr>
          <p:cNvPr id="9" name="Zástupný symbol pro obsah 8"/>
          <p:cNvGraphicFramePr>
            <a:graphicFrameLocks noGrp="1"/>
          </p:cNvGraphicFramePr>
          <p:nvPr>
            <p:ph sz="quarter" idx="14"/>
            <p:extLst>
              <p:ext uri="{D42A27DB-BD31-4B8C-83A1-F6EECF244321}">
                <p14:modId xmlns:p14="http://schemas.microsoft.com/office/powerpoint/2010/main" val="3670876857"/>
              </p:ext>
            </p:extLst>
          </p:nvPr>
        </p:nvGraphicFramePr>
        <p:xfrm>
          <a:off x="457200" y="993775"/>
          <a:ext cx="4003675" cy="36099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Zástupný symbol pro obsah 10"/>
          <p:cNvGraphicFramePr>
            <a:graphicFrameLocks noGrp="1"/>
          </p:cNvGraphicFramePr>
          <p:nvPr>
            <p:ph sz="quarter" idx="16"/>
            <p:extLst>
              <p:ext uri="{D42A27DB-BD31-4B8C-83A1-F6EECF244321}">
                <p14:modId xmlns:p14="http://schemas.microsoft.com/office/powerpoint/2010/main" val="1999991555"/>
              </p:ext>
            </p:extLst>
          </p:nvPr>
        </p:nvGraphicFramePr>
        <p:xfrm>
          <a:off x="4754563" y="993775"/>
          <a:ext cx="4005262" cy="3609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357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1492DB-E768-4597-B273-D476DB83BB2C}"/>
              </a:ext>
            </a:extLst>
          </p:cNvPr>
          <p:cNvSpPr>
            <a:spLocks noGrp="1"/>
          </p:cNvSpPr>
          <p:nvPr>
            <p:ph type="title"/>
          </p:nvPr>
        </p:nvSpPr>
        <p:spPr/>
        <p:txBody>
          <a:bodyPr/>
          <a:lstStyle/>
          <a:p>
            <a:r>
              <a:rPr lang="cs-CZ" dirty="0"/>
              <a:t>2: KARDIA</a:t>
            </a:r>
          </a:p>
        </p:txBody>
      </p:sp>
    </p:spTree>
    <p:extLst>
      <p:ext uri="{BB962C8B-B14F-4D97-AF65-F5344CB8AC3E}">
        <p14:creationId xmlns:p14="http://schemas.microsoft.com/office/powerpoint/2010/main" val="2357980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4FA9-F23F-46F4-93D9-7FF587F42450}"/>
              </a:ext>
            </a:extLst>
          </p:cNvPr>
          <p:cNvSpPr>
            <a:spLocks noGrp="1"/>
          </p:cNvSpPr>
          <p:nvPr>
            <p:ph type="title"/>
          </p:nvPr>
        </p:nvSpPr>
        <p:spPr/>
        <p:txBody>
          <a:bodyPr>
            <a:normAutofit fontScale="90000"/>
          </a:bodyPr>
          <a:lstStyle/>
          <a:p>
            <a:r>
              <a:rPr lang="cs-CZ"/>
              <a:t>KARDIA</a:t>
            </a:r>
          </a:p>
        </p:txBody>
      </p:sp>
      <p:pic>
        <p:nvPicPr>
          <p:cNvPr id="7" name="Zástupný obsah 6">
            <a:extLst>
              <a:ext uri="{FF2B5EF4-FFF2-40B4-BE49-F238E27FC236}">
                <a16:creationId xmlns:a16="http://schemas.microsoft.com/office/drawing/2014/main" id="{612CBB18-7162-4177-9BD9-4944501DD695}"/>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57200" y="1660748"/>
            <a:ext cx="4003675" cy="2276028"/>
          </a:xfrm>
        </p:spPr>
      </p:pic>
      <p:sp>
        <p:nvSpPr>
          <p:cNvPr id="4" name="Zástupný obsah 3">
            <a:extLst>
              <a:ext uri="{FF2B5EF4-FFF2-40B4-BE49-F238E27FC236}">
                <a16:creationId xmlns:a16="http://schemas.microsoft.com/office/drawing/2014/main" id="{88C52C23-CFC9-46DA-A65F-01AD8919CD3B}"/>
              </a:ext>
            </a:extLst>
          </p:cNvPr>
          <p:cNvSpPr>
            <a:spLocks noGrp="1"/>
          </p:cNvSpPr>
          <p:nvPr>
            <p:ph sz="quarter" idx="16"/>
          </p:nvPr>
        </p:nvSpPr>
        <p:spPr/>
        <p:txBody>
          <a:bodyPr/>
          <a:lstStyle/>
          <a:p>
            <a:r>
              <a:rPr lang="cs-CZ" sz="2400" dirty="0"/>
              <a:t>Monitorovací systém uznaný FDA pro detekci FS</a:t>
            </a:r>
          </a:p>
          <a:p>
            <a:r>
              <a:rPr lang="cs-CZ" sz="2400" dirty="0"/>
              <a:t>Přichází nově do ČR</a:t>
            </a:r>
          </a:p>
          <a:p>
            <a:r>
              <a:rPr lang="cs-CZ" sz="2400" dirty="0"/>
              <a:t>Pacient má k dispozici pac. modul + telefon</a:t>
            </a:r>
          </a:p>
          <a:p>
            <a:r>
              <a:rPr lang="cs-CZ" sz="2400" dirty="0"/>
              <a:t>Online výsledky k dispozici</a:t>
            </a:r>
          </a:p>
          <a:p>
            <a:r>
              <a:rPr lang="cs-CZ" sz="2400" dirty="0"/>
              <a:t>Vhodný model pro monitoraci pacientů po kat. ablaci FS …</a:t>
            </a:r>
          </a:p>
        </p:txBody>
      </p:sp>
      <p:sp>
        <p:nvSpPr>
          <p:cNvPr id="5" name="Zástupný text 4">
            <a:extLst>
              <a:ext uri="{FF2B5EF4-FFF2-40B4-BE49-F238E27FC236}">
                <a16:creationId xmlns:a16="http://schemas.microsoft.com/office/drawing/2014/main" id="{D7A33F4A-49EB-4189-9740-0B5664DE650C}"/>
              </a:ext>
            </a:extLst>
          </p:cNvPr>
          <p:cNvSpPr>
            <a:spLocks noGrp="1"/>
          </p:cNvSpPr>
          <p:nvPr>
            <p:ph type="body" sz="quarter" idx="15"/>
          </p:nvPr>
        </p:nvSpPr>
        <p:spPr/>
        <p:txBody>
          <a:bodyPr/>
          <a:lstStyle/>
          <a:p>
            <a:r>
              <a:rPr lang="cs-CZ" err="1"/>
              <a:t>AliveCor</a:t>
            </a:r>
            <a:r>
              <a:rPr lang="cs-CZ"/>
              <a:t> (kardia.com)</a:t>
            </a:r>
          </a:p>
        </p:txBody>
      </p:sp>
    </p:spTree>
    <p:extLst>
      <p:ext uri="{BB962C8B-B14F-4D97-AF65-F5344CB8AC3E}">
        <p14:creationId xmlns:p14="http://schemas.microsoft.com/office/powerpoint/2010/main" val="4271806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0D913A-3418-4BC4-921D-F18F5371A153}"/>
              </a:ext>
            </a:extLst>
          </p:cNvPr>
          <p:cNvSpPr>
            <a:spLocks noGrp="1"/>
          </p:cNvSpPr>
          <p:nvPr>
            <p:ph type="title"/>
          </p:nvPr>
        </p:nvSpPr>
        <p:spPr/>
        <p:txBody>
          <a:bodyPr>
            <a:normAutofit fontScale="90000"/>
          </a:bodyPr>
          <a:lstStyle/>
          <a:p>
            <a:r>
              <a:rPr lang="cs-CZ" dirty="0"/>
              <a:t>Možnost nahrání  1 x 6svodového EKG</a:t>
            </a:r>
          </a:p>
        </p:txBody>
      </p:sp>
      <p:pic>
        <p:nvPicPr>
          <p:cNvPr id="7" name="Zástupný obsah 6">
            <a:extLst>
              <a:ext uri="{FF2B5EF4-FFF2-40B4-BE49-F238E27FC236}">
                <a16:creationId xmlns:a16="http://schemas.microsoft.com/office/drawing/2014/main" id="{A6CF190C-CEFF-4F3A-8CF0-E6178C919A95}"/>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54050" y="993775"/>
            <a:ext cx="3609975" cy="3609975"/>
          </a:xfrm>
        </p:spPr>
      </p:pic>
      <p:pic>
        <p:nvPicPr>
          <p:cNvPr id="9" name="Zástupný obsah 8">
            <a:extLst>
              <a:ext uri="{FF2B5EF4-FFF2-40B4-BE49-F238E27FC236}">
                <a16:creationId xmlns:a16="http://schemas.microsoft.com/office/drawing/2014/main" id="{7D78B4EB-FFD5-4A27-927E-E3AC6B8DAF7F}"/>
              </a:ext>
            </a:extLst>
          </p:cNvPr>
          <p:cNvPicPr>
            <a:picLocks noGrp="1" noChangeAspect="1"/>
          </p:cNvPicPr>
          <p:nvPr>
            <p:ph sz="quarter" idx="16"/>
          </p:nvPr>
        </p:nvPicPr>
        <p:blipFill>
          <a:blip r:embed="rId3" cstate="print">
            <a:extLst>
              <a:ext uri="{28A0092B-C50C-407E-A947-70E740481C1C}">
                <a14:useLocalDpi xmlns:a14="http://schemas.microsoft.com/office/drawing/2010/main" val="0"/>
              </a:ext>
            </a:extLst>
          </a:blip>
          <a:stretch>
            <a:fillRect/>
          </a:stretch>
        </p:blipFill>
        <p:spPr>
          <a:xfrm>
            <a:off x="4952206" y="993775"/>
            <a:ext cx="3609975" cy="3609975"/>
          </a:xfrm>
        </p:spPr>
      </p:pic>
      <p:sp>
        <p:nvSpPr>
          <p:cNvPr id="5" name="Zástupný text 4">
            <a:extLst>
              <a:ext uri="{FF2B5EF4-FFF2-40B4-BE49-F238E27FC236}">
                <a16:creationId xmlns:a16="http://schemas.microsoft.com/office/drawing/2014/main" id="{CCE31B9D-C30F-46AC-B473-804D81ECC2F4}"/>
              </a:ext>
            </a:extLst>
          </p:cNvPr>
          <p:cNvSpPr>
            <a:spLocks noGrp="1"/>
          </p:cNvSpPr>
          <p:nvPr>
            <p:ph type="body" sz="quarter" idx="15"/>
          </p:nvPr>
        </p:nvSpPr>
        <p:spPr/>
        <p:txBody>
          <a:bodyPr/>
          <a:lstStyle/>
          <a:p>
            <a:r>
              <a:rPr lang="cs-CZ"/>
              <a:t>AliveCor (kardia.com)</a:t>
            </a:r>
          </a:p>
        </p:txBody>
      </p:sp>
    </p:spTree>
    <p:extLst>
      <p:ext uri="{BB962C8B-B14F-4D97-AF65-F5344CB8AC3E}">
        <p14:creationId xmlns:p14="http://schemas.microsoft.com/office/powerpoint/2010/main" val="845866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47D602-7A15-4C7D-BE23-D6973401FBBA}"/>
              </a:ext>
            </a:extLst>
          </p:cNvPr>
          <p:cNvSpPr>
            <a:spLocks noGrp="1"/>
          </p:cNvSpPr>
          <p:nvPr>
            <p:ph type="title"/>
          </p:nvPr>
        </p:nvSpPr>
        <p:spPr/>
        <p:txBody>
          <a:bodyPr/>
          <a:lstStyle/>
          <a:p>
            <a:r>
              <a:rPr lang="cs-CZ"/>
              <a:t>I: Historie</a:t>
            </a:r>
          </a:p>
        </p:txBody>
      </p:sp>
    </p:spTree>
    <p:extLst>
      <p:ext uri="{BB962C8B-B14F-4D97-AF65-F5344CB8AC3E}">
        <p14:creationId xmlns:p14="http://schemas.microsoft.com/office/powerpoint/2010/main" val="1432348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9CCCBD-3269-425E-92F4-89BC57230564}"/>
              </a:ext>
            </a:extLst>
          </p:cNvPr>
          <p:cNvSpPr>
            <a:spLocks noGrp="1"/>
          </p:cNvSpPr>
          <p:nvPr>
            <p:ph type="title"/>
          </p:nvPr>
        </p:nvSpPr>
        <p:spPr/>
        <p:txBody>
          <a:bodyPr>
            <a:normAutofit fontScale="90000"/>
          </a:bodyPr>
          <a:lstStyle/>
          <a:p>
            <a:r>
              <a:rPr lang="cs-CZ" dirty="0"/>
              <a:t>Adaptace systému pro KC x komerční část</a:t>
            </a:r>
          </a:p>
        </p:txBody>
      </p:sp>
      <p:pic>
        <p:nvPicPr>
          <p:cNvPr id="7" name="Zástupný obsah 6">
            <a:extLst>
              <a:ext uri="{FF2B5EF4-FFF2-40B4-BE49-F238E27FC236}">
                <a16:creationId xmlns:a16="http://schemas.microsoft.com/office/drawing/2014/main" id="{135B848B-AC3A-4683-AA53-0546CF60260F}"/>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54050" y="993775"/>
            <a:ext cx="3609975" cy="3609975"/>
          </a:xfrm>
        </p:spPr>
      </p:pic>
      <p:pic>
        <p:nvPicPr>
          <p:cNvPr id="9" name="Zástupný obsah 8">
            <a:extLst>
              <a:ext uri="{FF2B5EF4-FFF2-40B4-BE49-F238E27FC236}">
                <a16:creationId xmlns:a16="http://schemas.microsoft.com/office/drawing/2014/main" id="{780F2D23-340B-49CD-8466-9EA7A3805CD4}"/>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4952206" y="993775"/>
            <a:ext cx="3609975" cy="3609975"/>
          </a:xfrm>
        </p:spPr>
      </p:pic>
      <p:sp>
        <p:nvSpPr>
          <p:cNvPr id="5" name="Zástupný text 4">
            <a:extLst>
              <a:ext uri="{FF2B5EF4-FFF2-40B4-BE49-F238E27FC236}">
                <a16:creationId xmlns:a16="http://schemas.microsoft.com/office/drawing/2014/main" id="{005B84DA-C9A2-4BAA-94EB-83DAC1ADF860}"/>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3361418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BE6CE7-B32A-490D-B46C-E598D7937571}"/>
              </a:ext>
            </a:extLst>
          </p:cNvPr>
          <p:cNvSpPr>
            <a:spLocks noGrp="1"/>
          </p:cNvSpPr>
          <p:nvPr>
            <p:ph type="title"/>
          </p:nvPr>
        </p:nvSpPr>
        <p:spPr/>
        <p:txBody>
          <a:bodyPr/>
          <a:lstStyle/>
          <a:p>
            <a:r>
              <a:rPr lang="cs-CZ" dirty="0"/>
              <a:t>3: Adhezivní patch</a:t>
            </a:r>
          </a:p>
        </p:txBody>
      </p:sp>
    </p:spTree>
    <p:extLst>
      <p:ext uri="{BB962C8B-B14F-4D97-AF65-F5344CB8AC3E}">
        <p14:creationId xmlns:p14="http://schemas.microsoft.com/office/powerpoint/2010/main" val="1437604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11C662-3986-41A3-BED6-B0BFB5F71C29}"/>
              </a:ext>
            </a:extLst>
          </p:cNvPr>
          <p:cNvSpPr>
            <a:spLocks noGrp="1"/>
          </p:cNvSpPr>
          <p:nvPr>
            <p:ph type="title"/>
          </p:nvPr>
        </p:nvSpPr>
        <p:spPr/>
        <p:txBody>
          <a:bodyPr>
            <a:normAutofit fontScale="90000"/>
          </a:bodyPr>
          <a:lstStyle/>
          <a:p>
            <a:r>
              <a:rPr lang="cs-CZ"/>
              <a:t>PATCH: Nový způsob monitorace</a:t>
            </a:r>
          </a:p>
        </p:txBody>
      </p:sp>
      <p:sp>
        <p:nvSpPr>
          <p:cNvPr id="5" name="Zástupný text 4">
            <a:extLst>
              <a:ext uri="{FF2B5EF4-FFF2-40B4-BE49-F238E27FC236}">
                <a16:creationId xmlns:a16="http://schemas.microsoft.com/office/drawing/2014/main" id="{BAE8CDD4-B039-493A-8794-F23E9F0604DB}"/>
              </a:ext>
            </a:extLst>
          </p:cNvPr>
          <p:cNvSpPr>
            <a:spLocks noGrp="1"/>
          </p:cNvSpPr>
          <p:nvPr>
            <p:ph type="body" sz="quarter" idx="15"/>
          </p:nvPr>
        </p:nvSpPr>
        <p:spPr/>
        <p:txBody>
          <a:bodyPr/>
          <a:lstStyle/>
          <a:p>
            <a:r>
              <a:rPr lang="cs-CZ"/>
              <a:t>Sigknow (sigknow.com)</a:t>
            </a:r>
          </a:p>
        </p:txBody>
      </p:sp>
      <p:pic>
        <p:nvPicPr>
          <p:cNvPr id="6" name="Zástupný obsah 5">
            <a:extLst>
              <a:ext uri="{FF2B5EF4-FFF2-40B4-BE49-F238E27FC236}">
                <a16:creationId xmlns:a16="http://schemas.microsoft.com/office/drawing/2014/main" id="{27EE969C-40B5-428E-B93B-B46FD113E8B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57200" y="1718954"/>
            <a:ext cx="4003675" cy="2159617"/>
          </a:xfrm>
        </p:spPr>
      </p:pic>
      <p:pic>
        <p:nvPicPr>
          <p:cNvPr id="2050" name="Picture 2" descr="準訊生醫Sigknow">
            <a:extLst>
              <a:ext uri="{FF2B5EF4-FFF2-40B4-BE49-F238E27FC236}">
                <a16:creationId xmlns:a16="http://schemas.microsoft.com/office/drawing/2014/main" id="{F0507F2F-53AA-4844-A1E5-D4F8540999C9}"/>
              </a:ext>
            </a:extLst>
          </p:cNvPr>
          <p:cNvPicPr>
            <a:picLocks noGrp="1" noChangeAspect="1" noChangeArrowheads="1"/>
          </p:cNvPicPr>
          <p:nvPr>
            <p:ph sz="quarter" idx="16"/>
          </p:nvPr>
        </p:nvPicPr>
        <p:blipFill>
          <a:blip r:embed="rId4" cstate="print">
            <a:extLst>
              <a:ext uri="{28A0092B-C50C-407E-A947-70E740481C1C}">
                <a14:useLocalDpi xmlns:a14="http://schemas.microsoft.com/office/drawing/2010/main" val="0"/>
              </a:ext>
            </a:extLst>
          </a:blip>
          <a:srcRect/>
          <a:stretch>
            <a:fillRect/>
          </a:stretch>
        </p:blipFill>
        <p:spPr bwMode="auto">
          <a:xfrm>
            <a:off x="4952206" y="993775"/>
            <a:ext cx="3609975"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225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878FE3-5639-4FFD-B0AF-80CA00937BB2}"/>
              </a:ext>
            </a:extLst>
          </p:cNvPr>
          <p:cNvSpPr>
            <a:spLocks noGrp="1"/>
          </p:cNvSpPr>
          <p:nvPr>
            <p:ph type="title"/>
          </p:nvPr>
        </p:nvSpPr>
        <p:spPr/>
        <p:txBody>
          <a:bodyPr>
            <a:normAutofit fontScale="90000"/>
          </a:bodyPr>
          <a:lstStyle/>
          <a:p>
            <a:r>
              <a:rPr lang="cs-CZ"/>
              <a:t>Výsledky</a:t>
            </a:r>
          </a:p>
        </p:txBody>
      </p:sp>
      <p:pic>
        <p:nvPicPr>
          <p:cNvPr id="7" name="Zástupný obsah 6">
            <a:extLst>
              <a:ext uri="{FF2B5EF4-FFF2-40B4-BE49-F238E27FC236}">
                <a16:creationId xmlns:a16="http://schemas.microsoft.com/office/drawing/2014/main" id="{50768D27-46E2-402F-A077-5D7D145C0EBF}"/>
              </a:ext>
            </a:extLst>
          </p:cNvPr>
          <p:cNvPicPr>
            <a:picLocks noGrp="1" noChangeAspect="1"/>
          </p:cNvPicPr>
          <p:nvPr>
            <p:ph sz="quarter" idx="14"/>
          </p:nvPr>
        </p:nvPicPr>
        <p:blipFill>
          <a:blip r:embed="rId2"/>
          <a:stretch>
            <a:fillRect/>
          </a:stretch>
        </p:blipFill>
        <p:spPr>
          <a:xfrm>
            <a:off x="457200" y="1168335"/>
            <a:ext cx="4003675" cy="326085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Zástupný obsah 8">
            <a:extLst>
              <a:ext uri="{FF2B5EF4-FFF2-40B4-BE49-F238E27FC236}">
                <a16:creationId xmlns:a16="http://schemas.microsoft.com/office/drawing/2014/main" id="{7DDA6886-1077-407E-AC54-DC6E2D2CE979}"/>
              </a:ext>
            </a:extLst>
          </p:cNvPr>
          <p:cNvPicPr>
            <a:picLocks noGrp="1" noChangeAspect="1"/>
          </p:cNvPicPr>
          <p:nvPr>
            <p:ph sz="quarter" idx="16"/>
          </p:nvPr>
        </p:nvPicPr>
        <p:blipFill>
          <a:blip r:embed="rId3"/>
          <a:stretch>
            <a:fillRect/>
          </a:stretch>
        </p:blipFill>
        <p:spPr>
          <a:xfrm>
            <a:off x="5057582" y="993775"/>
            <a:ext cx="3399223" cy="3609975"/>
          </a:xfrm>
        </p:spPr>
      </p:pic>
      <p:sp>
        <p:nvSpPr>
          <p:cNvPr id="10" name="Zástupný text 3">
            <a:extLst>
              <a:ext uri="{FF2B5EF4-FFF2-40B4-BE49-F238E27FC236}">
                <a16:creationId xmlns:a16="http://schemas.microsoft.com/office/drawing/2014/main" id="{6CB5DC8C-82E7-420F-9B7B-DC4701DAAA0B}"/>
              </a:ext>
            </a:extLst>
          </p:cNvPr>
          <p:cNvSpPr>
            <a:spLocks noGrp="1"/>
          </p:cNvSpPr>
          <p:nvPr>
            <p:ph type="body" sz="quarter" idx="15"/>
          </p:nvPr>
        </p:nvSpPr>
        <p:spPr>
          <a:xfrm>
            <a:off x="457200" y="4665663"/>
            <a:ext cx="4572000" cy="377825"/>
          </a:xfrm>
        </p:spPr>
        <p:txBody>
          <a:bodyPr/>
          <a:lstStyle/>
          <a:p>
            <a:r>
              <a:rPr lang="cs-CZ" err="1"/>
              <a:t>Liu</a:t>
            </a:r>
            <a:r>
              <a:rPr lang="cs-CZ"/>
              <a:t> </a:t>
            </a:r>
            <a:r>
              <a:rPr lang="cs-CZ" err="1"/>
              <a:t>Chih</a:t>
            </a:r>
            <a:r>
              <a:rPr lang="cs-CZ"/>
              <a:t>-Min:</a:t>
            </a:r>
            <a:r>
              <a:rPr lang="cs-CZ" baseline="0"/>
              <a:t> International </a:t>
            </a:r>
            <a:r>
              <a:rPr lang="cs-CZ" baseline="0" err="1"/>
              <a:t>Journal</a:t>
            </a:r>
            <a:r>
              <a:rPr lang="cs-CZ" baseline="0"/>
              <a:t> </a:t>
            </a:r>
            <a:r>
              <a:rPr lang="cs-CZ" baseline="0" err="1"/>
              <a:t>of</a:t>
            </a:r>
            <a:r>
              <a:rPr lang="cs-CZ" baseline="0"/>
              <a:t> </a:t>
            </a:r>
            <a:r>
              <a:rPr lang="cs-CZ" baseline="0" err="1"/>
              <a:t>Cardiology</a:t>
            </a:r>
            <a:r>
              <a:rPr lang="cs-CZ" baseline="0"/>
              <a:t>, https://doi.org/10.1016/j.ijcard.2021.03.015</a:t>
            </a:r>
            <a:endParaRPr lang="cs-CZ"/>
          </a:p>
        </p:txBody>
      </p:sp>
    </p:spTree>
    <p:extLst>
      <p:ext uri="{BB962C8B-B14F-4D97-AF65-F5344CB8AC3E}">
        <p14:creationId xmlns:p14="http://schemas.microsoft.com/office/powerpoint/2010/main" val="3426338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kt 18" hidden="1">
            <a:extLst>
              <a:ext uri="{FF2B5EF4-FFF2-40B4-BE49-F238E27FC236}">
                <a16:creationId xmlns:a16="http://schemas.microsoft.com/office/drawing/2014/main" id="{6F034284-0D59-4870-9B81-4C8496B3F948}"/>
              </a:ext>
            </a:extLst>
          </p:cNvPr>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62" name="think-cell Folie" r:id="rId4" imgW="204" imgH="204" progId="TCLayout.ActiveDocument.1">
                  <p:embed/>
                </p:oleObj>
              </mc:Choice>
              <mc:Fallback>
                <p:oleObj name="think-cell Folie" r:id="rId4" imgW="204" imgH="204" progId="TCLayout.ActiveDocument.1">
                  <p:embed/>
                  <p:pic>
                    <p:nvPicPr>
                      <p:cNvPr id="19" name="Objekt 18" hidden="1">
                        <a:extLst>
                          <a:ext uri="{FF2B5EF4-FFF2-40B4-BE49-F238E27FC236}">
                            <a16:creationId xmlns:a16="http://schemas.microsoft.com/office/drawing/2014/main" id="{6F034284-0D59-4870-9B81-4C8496B3F94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Titel 1"/>
          <p:cNvSpPr>
            <a:spLocks noGrp="1"/>
          </p:cNvSpPr>
          <p:nvPr>
            <p:ph type="title"/>
          </p:nvPr>
        </p:nvSpPr>
        <p:spPr/>
        <p:txBody>
          <a:bodyPr vert="horz">
            <a:normAutofit fontScale="90000"/>
          </a:bodyPr>
          <a:lstStyle/>
          <a:p>
            <a:r>
              <a:rPr lang="en-US" dirty="0"/>
              <a:t>Overview </a:t>
            </a:r>
            <a:r>
              <a:rPr lang="en-US" dirty="0" err="1"/>
              <a:t>net_ECG</a:t>
            </a:r>
            <a:r>
              <a:rPr lang="en-US" dirty="0"/>
              <a:t>: Miniaturized leadless ECG-Recorder</a:t>
            </a:r>
          </a:p>
        </p:txBody>
      </p:sp>
      <p:sp>
        <p:nvSpPr>
          <p:cNvPr id="23" name="Zástupný text 22">
            <a:extLst>
              <a:ext uri="{FF2B5EF4-FFF2-40B4-BE49-F238E27FC236}">
                <a16:creationId xmlns:a16="http://schemas.microsoft.com/office/drawing/2014/main" id="{DE05381B-B731-4976-A238-63FA546758DA}"/>
              </a:ext>
            </a:extLst>
          </p:cNvPr>
          <p:cNvSpPr>
            <a:spLocks noGrp="1"/>
          </p:cNvSpPr>
          <p:nvPr>
            <p:ph type="body" sz="quarter" idx="15"/>
          </p:nvPr>
        </p:nvSpPr>
        <p:spPr/>
        <p:txBody>
          <a:bodyPr/>
          <a:lstStyle/>
          <a:p>
            <a:endParaRPr lang="cs-CZ"/>
          </a:p>
        </p:txBody>
      </p:sp>
      <p:sp>
        <p:nvSpPr>
          <p:cNvPr id="3" name="Foliennummernplatzhalter 2"/>
          <p:cNvSpPr>
            <a:spLocks noGrp="1"/>
          </p:cNvSpPr>
          <p:nvPr>
            <p:ph type="sldNum" sz="quarter" idx="4294967295"/>
          </p:nvPr>
        </p:nvSpPr>
        <p:spPr>
          <a:xfrm>
            <a:off x="7315200" y="4765675"/>
            <a:ext cx="1828800" cy="274638"/>
          </a:xfrm>
        </p:spPr>
        <p:txBody>
          <a:bodyPr>
            <a:normAutofit/>
          </a:bodyPr>
          <a:lstStyle/>
          <a:p>
            <a:pPr algn="l" defTabSz="685800">
              <a:defRPr/>
            </a:pPr>
            <a:fld id="{4AA9CDEF-9F4A-4289-8C01-190E508982F7}" type="slidenum">
              <a:rPr lang="de-DE" sz="600">
                <a:solidFill>
                  <a:srgbClr val="8E9295"/>
                </a:solidFill>
                <a:latin typeface="Verdana"/>
              </a:rPr>
              <a:pPr algn="l" defTabSz="685800">
                <a:defRPr/>
              </a:pPr>
              <a:t>34</a:t>
            </a:fld>
            <a:endParaRPr lang="de-DE" sz="600" dirty="0">
              <a:solidFill>
                <a:srgbClr val="8E9295"/>
              </a:solidFill>
              <a:latin typeface="Verdana"/>
            </a:endParaRPr>
          </a:p>
        </p:txBody>
      </p:sp>
      <p:pic>
        <p:nvPicPr>
          <p:cNvPr id="5" name="Grafik 4"/>
          <p:cNvPicPr/>
          <p:nvPr/>
        </p:nvPicPr>
        <p:blipFill>
          <a:blip r:embed="rId6">
            <a:extLst>
              <a:ext uri="{28A0092B-C50C-407E-A947-70E740481C1C}">
                <a14:useLocalDpi xmlns:a14="http://schemas.microsoft.com/office/drawing/2010/main" val="0"/>
              </a:ext>
            </a:extLst>
          </a:blip>
          <a:srcRect/>
          <a:stretch>
            <a:fillRect/>
          </a:stretch>
        </p:blipFill>
        <p:spPr bwMode="auto">
          <a:xfrm>
            <a:off x="3539026" y="1599642"/>
            <a:ext cx="1066800" cy="941070"/>
          </a:xfrm>
          <a:prstGeom prst="rect">
            <a:avLst/>
          </a:prstGeom>
          <a:noFill/>
          <a:ln>
            <a:noFill/>
          </a:ln>
        </p:spPr>
      </p:pic>
      <p:pic>
        <p:nvPicPr>
          <p:cNvPr id="7" name="Grafik 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3167" y="1545636"/>
            <a:ext cx="857250" cy="848678"/>
          </a:xfrm>
          <a:prstGeom prst="rect">
            <a:avLst/>
          </a:prstGeom>
          <a:noFill/>
          <a:ln>
            <a:noFill/>
          </a:ln>
        </p:spPr>
      </p:pic>
      <p:sp>
        <p:nvSpPr>
          <p:cNvPr id="9" name="Textfeld 8"/>
          <p:cNvSpPr txBox="1"/>
          <p:nvPr/>
        </p:nvSpPr>
        <p:spPr>
          <a:xfrm>
            <a:off x="3252404" y="2593523"/>
            <a:ext cx="2484276" cy="1777410"/>
          </a:xfrm>
          <a:prstGeom prst="rect">
            <a:avLst/>
          </a:prstGeom>
          <a:noFill/>
        </p:spPr>
        <p:txBody>
          <a:bodyPr wrap="square" rtlCol="0">
            <a:spAutoFit/>
          </a:bodyPr>
          <a:lstStyle/>
          <a:p>
            <a:pPr marL="108000" indent="-108000" defTabSz="685800">
              <a:buFont typeface="Arial" panose="020B0604020202020204" pitchFamily="34" charset="0"/>
              <a:buChar char="•"/>
              <a:defRPr/>
            </a:pPr>
            <a:r>
              <a:rPr lang="en-US" sz="900">
                <a:solidFill>
                  <a:srgbClr val="00234C"/>
                </a:solidFill>
                <a:latin typeface="Verdana"/>
              </a:rPr>
              <a:t>Small size: ca. 50 x 50 x 13,5 mm</a:t>
            </a:r>
          </a:p>
          <a:p>
            <a:pPr marL="108000" indent="-108000" defTabSz="685800">
              <a:buFont typeface="Arial" panose="020B0604020202020204" pitchFamily="34" charset="0"/>
              <a:buChar char="•"/>
              <a:defRPr/>
            </a:pPr>
            <a:r>
              <a:rPr lang="en-US" sz="900">
                <a:solidFill>
                  <a:srgbClr val="00234C"/>
                </a:solidFill>
                <a:latin typeface="Verdana"/>
              </a:rPr>
              <a:t>Low weight: ca. 23 g</a:t>
            </a:r>
          </a:p>
          <a:p>
            <a:pPr marL="108000" indent="-108000" defTabSz="685800">
              <a:buFont typeface="Arial" panose="020B0604020202020204" pitchFamily="34" charset="0"/>
              <a:buChar char="•"/>
              <a:defRPr/>
            </a:pPr>
            <a:r>
              <a:rPr lang="en-US" sz="900">
                <a:solidFill>
                  <a:srgbClr val="00234C"/>
                </a:solidFill>
                <a:latin typeface="Verdana"/>
              </a:rPr>
              <a:t>Three channels</a:t>
            </a:r>
          </a:p>
          <a:p>
            <a:pPr marL="108000" indent="-108000" defTabSz="685800">
              <a:buFont typeface="Arial" panose="020B0604020202020204" pitchFamily="34" charset="0"/>
              <a:buChar char="•"/>
              <a:defRPr/>
            </a:pPr>
            <a:r>
              <a:rPr lang="en-US" sz="900">
                <a:solidFill>
                  <a:srgbClr val="00234C"/>
                </a:solidFill>
                <a:latin typeface="Verdana"/>
              </a:rPr>
              <a:t>Up to 12 days on one battery charge</a:t>
            </a:r>
          </a:p>
          <a:p>
            <a:pPr marL="108000" indent="-108000" defTabSz="685800">
              <a:buFont typeface="Arial" panose="020B0604020202020204" pitchFamily="34" charset="0"/>
              <a:buChar char="•"/>
              <a:defRPr/>
            </a:pPr>
            <a:r>
              <a:rPr lang="en-US" sz="900">
                <a:solidFill>
                  <a:srgbClr val="00234C"/>
                </a:solidFill>
                <a:latin typeface="Verdana"/>
              </a:rPr>
              <a:t>Bluetooth 4.0</a:t>
            </a:r>
          </a:p>
          <a:p>
            <a:pPr marL="108000" indent="-108000" defTabSz="685800">
              <a:buFont typeface="Arial" panose="020B0604020202020204" pitchFamily="34" charset="0"/>
              <a:buChar char="•"/>
              <a:defRPr/>
            </a:pPr>
            <a:r>
              <a:rPr lang="en-US" sz="900">
                <a:solidFill>
                  <a:srgbClr val="00234C"/>
                </a:solidFill>
                <a:latin typeface="Verdana"/>
              </a:rPr>
              <a:t>Moisture protection: IP54 </a:t>
            </a:r>
          </a:p>
          <a:p>
            <a:pPr marL="108000" indent="-108000" defTabSz="685800">
              <a:buFont typeface="Arial" panose="020B0604020202020204" pitchFamily="34" charset="0"/>
              <a:buChar char="•"/>
              <a:defRPr/>
            </a:pPr>
            <a:r>
              <a:rPr lang="en-US" sz="900">
                <a:solidFill>
                  <a:srgbClr val="00234C"/>
                </a:solidFill>
                <a:latin typeface="Verdana"/>
              </a:rPr>
              <a:t>Complete protection against contact, protection against dust deposits inside and protected against spray water)</a:t>
            </a:r>
          </a:p>
          <a:p>
            <a:pPr marL="108000" indent="-108000" defTabSz="685800">
              <a:buFont typeface="Arial" panose="020B0604020202020204" pitchFamily="34" charset="0"/>
              <a:buChar char="•"/>
              <a:defRPr/>
            </a:pPr>
            <a:r>
              <a:rPr lang="en-US" sz="900">
                <a:solidFill>
                  <a:srgbClr val="00234C"/>
                </a:solidFill>
                <a:latin typeface="Verdana"/>
              </a:rPr>
              <a:t>Event marker „Double tip“</a:t>
            </a:r>
          </a:p>
          <a:p>
            <a:pPr defTabSz="685800">
              <a:defRPr/>
            </a:pPr>
            <a:endParaRPr lang="en-US" sz="1050" dirty="0">
              <a:solidFill>
                <a:srgbClr val="00234C"/>
              </a:solidFill>
              <a:latin typeface="Verdana"/>
            </a:endParaRPr>
          </a:p>
        </p:txBody>
      </p:sp>
      <p:sp>
        <p:nvSpPr>
          <p:cNvPr id="10" name="Textfeld 9"/>
          <p:cNvSpPr txBox="1"/>
          <p:nvPr/>
        </p:nvSpPr>
        <p:spPr>
          <a:xfrm>
            <a:off x="7211119" y="2593523"/>
            <a:ext cx="1836204" cy="369332"/>
          </a:xfrm>
          <a:prstGeom prst="rect">
            <a:avLst/>
          </a:prstGeom>
          <a:noFill/>
        </p:spPr>
        <p:txBody>
          <a:bodyPr wrap="square" rtlCol="0">
            <a:spAutoFit/>
          </a:bodyPr>
          <a:lstStyle/>
          <a:p>
            <a:pPr marL="108000" indent="-108000" defTabSz="685800">
              <a:buFont typeface="Arial" panose="020B0604020202020204" pitchFamily="34" charset="0"/>
              <a:buChar char="•"/>
              <a:defRPr/>
            </a:pPr>
            <a:r>
              <a:rPr lang="nn-NO" sz="900">
                <a:solidFill>
                  <a:srgbClr val="00234C"/>
                </a:solidFill>
                <a:latin typeface="Verdana"/>
              </a:rPr>
              <a:t>Snap-fasteners for </a:t>
            </a:r>
            <a:br>
              <a:rPr lang="nn-NO" sz="900">
                <a:solidFill>
                  <a:srgbClr val="00234C"/>
                </a:solidFill>
                <a:latin typeface="Verdana"/>
              </a:rPr>
            </a:br>
            <a:r>
              <a:rPr lang="nn-NO" sz="900">
                <a:solidFill>
                  <a:srgbClr val="00234C"/>
                </a:solidFill>
                <a:latin typeface="Verdana"/>
              </a:rPr>
              <a:t>standard electrodes</a:t>
            </a:r>
            <a:endParaRPr lang="en-US" sz="900" dirty="0">
              <a:solidFill>
                <a:srgbClr val="00234C"/>
              </a:solidFill>
              <a:latin typeface="Verdana"/>
            </a:endParaRPr>
          </a:p>
        </p:txBody>
      </p:sp>
      <p:sp>
        <p:nvSpPr>
          <p:cNvPr id="11" name="Textfeld 10"/>
          <p:cNvSpPr txBox="1"/>
          <p:nvPr/>
        </p:nvSpPr>
        <p:spPr>
          <a:xfrm>
            <a:off x="5637125" y="2593523"/>
            <a:ext cx="1530589" cy="669414"/>
          </a:xfrm>
          <a:prstGeom prst="rect">
            <a:avLst/>
          </a:prstGeom>
          <a:noFill/>
        </p:spPr>
        <p:txBody>
          <a:bodyPr wrap="square" rtlCol="0">
            <a:spAutoFit/>
          </a:bodyPr>
          <a:lstStyle/>
          <a:p>
            <a:pPr marL="108000" indent="-108000" defTabSz="685800">
              <a:buFont typeface="Arial" panose="020B0604020202020204" pitchFamily="34" charset="0"/>
              <a:buChar char="•"/>
              <a:defRPr/>
            </a:pPr>
            <a:r>
              <a:rPr lang="de-DE" sz="900" dirty="0">
                <a:solidFill>
                  <a:srgbClr val="00234C"/>
                </a:solidFill>
                <a:latin typeface="Verdana"/>
              </a:rPr>
              <a:t>USB 2.0</a:t>
            </a:r>
          </a:p>
          <a:p>
            <a:pPr marL="108000" indent="-108000" defTabSz="685800">
              <a:buFont typeface="Arial" panose="020B0604020202020204" pitchFamily="34" charset="0"/>
              <a:buChar char="•"/>
              <a:defRPr/>
            </a:pPr>
            <a:r>
              <a:rPr lang="de-DE" sz="900">
                <a:solidFill>
                  <a:srgbClr val="00234C"/>
                </a:solidFill>
                <a:latin typeface="Verdana"/>
              </a:rPr>
              <a:t>Battery charger</a:t>
            </a:r>
            <a:endParaRPr lang="de-DE" sz="900" dirty="0">
              <a:solidFill>
                <a:srgbClr val="00234C"/>
              </a:solidFill>
              <a:latin typeface="Verdana"/>
            </a:endParaRPr>
          </a:p>
          <a:p>
            <a:pPr marL="108000" indent="-108000" defTabSz="685800">
              <a:buFont typeface="Arial" panose="020B0604020202020204" pitchFamily="34" charset="0"/>
              <a:buChar char="•"/>
              <a:defRPr/>
            </a:pPr>
            <a:r>
              <a:rPr lang="de-DE" sz="900">
                <a:solidFill>
                  <a:srgbClr val="00234C"/>
                </a:solidFill>
                <a:latin typeface="Verdana"/>
              </a:rPr>
              <a:t>Reading of data</a:t>
            </a:r>
            <a:endParaRPr lang="de-DE" sz="900" dirty="0">
              <a:solidFill>
                <a:srgbClr val="00234C"/>
              </a:solidFill>
              <a:latin typeface="Verdana"/>
            </a:endParaRPr>
          </a:p>
          <a:p>
            <a:pPr defTabSz="685800">
              <a:defRPr/>
            </a:pPr>
            <a:endParaRPr lang="en-US" sz="1050" dirty="0">
              <a:solidFill>
                <a:srgbClr val="00234C"/>
              </a:solidFill>
              <a:latin typeface="Verdana"/>
            </a:endParaRPr>
          </a:p>
        </p:txBody>
      </p:sp>
      <p:sp>
        <p:nvSpPr>
          <p:cNvPr id="12" name="Textfeld 11"/>
          <p:cNvSpPr txBox="1"/>
          <p:nvPr/>
        </p:nvSpPr>
        <p:spPr>
          <a:xfrm>
            <a:off x="3377008" y="1196449"/>
            <a:ext cx="1674186" cy="276999"/>
          </a:xfrm>
          <a:prstGeom prst="rect">
            <a:avLst/>
          </a:prstGeom>
          <a:noFill/>
        </p:spPr>
        <p:txBody>
          <a:bodyPr wrap="square" rtlCol="0">
            <a:spAutoFit/>
          </a:bodyPr>
          <a:lstStyle/>
          <a:p>
            <a:pPr defTabSz="685800">
              <a:defRPr/>
            </a:pPr>
            <a:r>
              <a:rPr lang="de-DE" sz="1200" dirty="0">
                <a:solidFill>
                  <a:srgbClr val="00234C"/>
                </a:solidFill>
                <a:latin typeface="Verdana"/>
              </a:rPr>
              <a:t>Recorder</a:t>
            </a:r>
            <a:endParaRPr lang="en-US" sz="1200" dirty="0">
              <a:solidFill>
                <a:srgbClr val="00234C"/>
              </a:solidFill>
              <a:latin typeface="Verdana"/>
            </a:endParaRPr>
          </a:p>
        </p:txBody>
      </p:sp>
      <p:sp>
        <p:nvSpPr>
          <p:cNvPr id="13" name="Textfeld 12"/>
          <p:cNvSpPr txBox="1"/>
          <p:nvPr/>
        </p:nvSpPr>
        <p:spPr>
          <a:xfrm>
            <a:off x="5605005" y="1196449"/>
            <a:ext cx="1674186" cy="461665"/>
          </a:xfrm>
          <a:prstGeom prst="rect">
            <a:avLst/>
          </a:prstGeom>
          <a:noFill/>
        </p:spPr>
        <p:txBody>
          <a:bodyPr wrap="square" rtlCol="0">
            <a:spAutoFit/>
          </a:bodyPr>
          <a:lstStyle/>
          <a:p>
            <a:pPr defTabSz="685800">
              <a:defRPr/>
            </a:pPr>
            <a:r>
              <a:rPr lang="de-DE" sz="1200">
                <a:solidFill>
                  <a:srgbClr val="00234C"/>
                </a:solidFill>
                <a:latin typeface="Verdana"/>
              </a:rPr>
              <a:t>Charging / Reading Dock</a:t>
            </a:r>
            <a:endParaRPr lang="en-US" sz="1200" dirty="0">
              <a:solidFill>
                <a:srgbClr val="00234C"/>
              </a:solidFill>
              <a:latin typeface="Verdana"/>
            </a:endParaRPr>
          </a:p>
        </p:txBody>
      </p:sp>
      <p:sp>
        <p:nvSpPr>
          <p:cNvPr id="14" name="Textfeld 13"/>
          <p:cNvSpPr txBox="1"/>
          <p:nvPr/>
        </p:nvSpPr>
        <p:spPr>
          <a:xfrm>
            <a:off x="7224307" y="1196449"/>
            <a:ext cx="1674186" cy="276999"/>
          </a:xfrm>
          <a:prstGeom prst="rect">
            <a:avLst/>
          </a:prstGeom>
          <a:noFill/>
        </p:spPr>
        <p:txBody>
          <a:bodyPr wrap="square" rtlCol="0">
            <a:spAutoFit/>
          </a:bodyPr>
          <a:lstStyle/>
          <a:p>
            <a:pPr defTabSz="685800">
              <a:defRPr/>
            </a:pPr>
            <a:r>
              <a:rPr lang="de-DE" sz="1200">
                <a:solidFill>
                  <a:srgbClr val="00234C"/>
                </a:solidFill>
                <a:latin typeface="Verdana"/>
              </a:rPr>
              <a:t>ECG-Electrodes</a:t>
            </a:r>
            <a:endParaRPr lang="en-US" sz="1200" dirty="0">
              <a:solidFill>
                <a:srgbClr val="00234C"/>
              </a:solidFill>
              <a:latin typeface="Verdana"/>
            </a:endParaRPr>
          </a:p>
        </p:txBody>
      </p:sp>
      <p:pic>
        <p:nvPicPr>
          <p:cNvPr id="17" name="Grafik 16">
            <a:extLst>
              <a:ext uri="{FF2B5EF4-FFF2-40B4-BE49-F238E27FC236}">
                <a16:creationId xmlns:a16="http://schemas.microsoft.com/office/drawing/2014/main" id="{B1E8AB95-3B96-4CBC-8C32-A370DEC5DCC0}"/>
              </a:ext>
            </a:extLst>
          </p:cNvPr>
          <p:cNvPicPr/>
          <p:nvPr/>
        </p:nvPicPr>
        <p:blipFill rotWithShape="1">
          <a:blip r:embed="rId8" cstate="print">
            <a:extLst>
              <a:ext uri="{28A0092B-C50C-407E-A947-70E740481C1C}">
                <a14:useLocalDpi xmlns:a14="http://schemas.microsoft.com/office/drawing/2010/main" val="0"/>
              </a:ext>
            </a:extLst>
          </a:blip>
          <a:srcRect t="15356"/>
          <a:stretch/>
        </p:blipFill>
        <p:spPr bwMode="auto">
          <a:xfrm>
            <a:off x="368362" y="1235906"/>
            <a:ext cx="2839976" cy="893393"/>
          </a:xfrm>
          <a:prstGeom prst="rect">
            <a:avLst/>
          </a:prstGeom>
          <a:noFill/>
          <a:ln>
            <a:noFill/>
          </a:ln>
        </p:spPr>
      </p:pic>
      <p:sp>
        <p:nvSpPr>
          <p:cNvPr id="4" name="Rechteck 3">
            <a:extLst>
              <a:ext uri="{FF2B5EF4-FFF2-40B4-BE49-F238E27FC236}">
                <a16:creationId xmlns:a16="http://schemas.microsoft.com/office/drawing/2014/main" id="{3B35D7C3-1F42-419C-A1D4-661DD79E3AC4}"/>
              </a:ext>
            </a:extLst>
          </p:cNvPr>
          <p:cNvSpPr/>
          <p:nvPr/>
        </p:nvSpPr>
        <p:spPr>
          <a:xfrm>
            <a:off x="364652" y="2593523"/>
            <a:ext cx="2617314" cy="2031325"/>
          </a:xfrm>
          <a:prstGeom prst="rect">
            <a:avLst/>
          </a:prstGeom>
        </p:spPr>
        <p:txBody>
          <a:bodyPr wrap="square">
            <a:spAutoFit/>
          </a:bodyPr>
          <a:lstStyle/>
          <a:p>
            <a:pPr marL="108000" indent="-108000" defTabSz="685800">
              <a:buFont typeface="Arial" panose="020B0604020202020204" pitchFamily="34" charset="0"/>
              <a:buChar char="•"/>
              <a:defRPr/>
            </a:pPr>
            <a:r>
              <a:rPr lang="en-US" sz="900">
                <a:solidFill>
                  <a:srgbClr val="00234C"/>
                </a:solidFill>
                <a:latin typeface="Verdana"/>
              </a:rPr>
              <a:t>No cables: low artefact and smooth ECG recordings </a:t>
            </a:r>
          </a:p>
          <a:p>
            <a:pPr marL="108000" indent="-108000" defTabSz="685800">
              <a:buFont typeface="Arial" panose="020B0604020202020204" pitchFamily="34" charset="0"/>
              <a:buChar char="•"/>
              <a:defRPr/>
            </a:pPr>
            <a:r>
              <a:rPr lang="en-US" sz="900">
                <a:solidFill>
                  <a:srgbClr val="00234C"/>
                </a:solidFill>
                <a:latin typeface="Verdana"/>
              </a:rPr>
              <a:t>no cleaning of the cables needed</a:t>
            </a:r>
          </a:p>
          <a:p>
            <a:pPr marL="108000" indent="-108000" defTabSz="685800">
              <a:buFont typeface="Arial" panose="020B0604020202020204" pitchFamily="34" charset="0"/>
              <a:buChar char="•"/>
              <a:defRPr/>
            </a:pPr>
            <a:r>
              <a:rPr lang="en-US" sz="900">
                <a:solidFill>
                  <a:srgbClr val="00234C"/>
                </a:solidFill>
                <a:latin typeface="Verdana"/>
              </a:rPr>
              <a:t>no regular replacement of cables</a:t>
            </a:r>
          </a:p>
          <a:p>
            <a:pPr marL="108000" indent="-108000" defTabSz="685800">
              <a:buFont typeface="Arial" panose="020B0604020202020204" pitchFamily="34" charset="0"/>
              <a:buChar char="•"/>
              <a:defRPr/>
            </a:pPr>
            <a:r>
              <a:rPr lang="en-US" sz="900">
                <a:solidFill>
                  <a:srgbClr val="00234C"/>
                </a:solidFill>
                <a:latin typeface="Verdana"/>
              </a:rPr>
              <a:t>simple instruction for the patient and high comfort </a:t>
            </a:r>
          </a:p>
          <a:p>
            <a:pPr marL="108000" indent="-108000" defTabSz="685800">
              <a:buFont typeface="Arial" panose="020B0604020202020204" pitchFamily="34" charset="0"/>
              <a:buChar char="•"/>
              <a:defRPr/>
            </a:pPr>
            <a:r>
              <a:rPr lang="nn-NO" sz="900">
                <a:solidFill>
                  <a:srgbClr val="00234C"/>
                </a:solidFill>
                <a:latin typeface="Verdana"/>
              </a:rPr>
              <a:t>Long-play recordings possible</a:t>
            </a:r>
            <a:endParaRPr lang="nn-NO" sz="900" dirty="0">
              <a:solidFill>
                <a:srgbClr val="00234C"/>
              </a:solidFill>
              <a:latin typeface="Verdana"/>
            </a:endParaRPr>
          </a:p>
          <a:p>
            <a:pPr marL="108000" indent="-108000" defTabSz="685800">
              <a:buFont typeface="Arial" panose="020B0604020202020204" pitchFamily="34" charset="0"/>
              <a:buChar char="•"/>
              <a:defRPr/>
            </a:pPr>
            <a:r>
              <a:rPr lang="en-US" sz="900">
                <a:solidFill>
                  <a:srgbClr val="00234C"/>
                </a:solidFill>
                <a:latin typeface="Verdana"/>
              </a:rPr>
              <a:t>Compatibility: </a:t>
            </a:r>
          </a:p>
          <a:p>
            <a:pPr marL="108000" indent="-108000" defTabSz="685800">
              <a:buFont typeface="Arial" panose="020B0604020202020204" pitchFamily="34" charset="0"/>
              <a:buChar char="•"/>
              <a:defRPr/>
            </a:pPr>
            <a:r>
              <a:rPr lang="en-US" sz="900">
                <a:solidFill>
                  <a:srgbClr val="00234C"/>
                </a:solidFill>
                <a:latin typeface="Verdana"/>
              </a:rPr>
              <a:t>open,standardized ECG data formats, e.g.. MIT and EDF+</a:t>
            </a:r>
          </a:p>
          <a:p>
            <a:pPr marL="108000" indent="-108000" defTabSz="685800">
              <a:buFont typeface="Arial" panose="020B0604020202020204" pitchFamily="34" charset="0"/>
              <a:buChar char="•"/>
              <a:defRPr/>
            </a:pPr>
            <a:r>
              <a:rPr lang="en-US" sz="900">
                <a:solidFill>
                  <a:srgbClr val="00234C"/>
                </a:solidFill>
                <a:latin typeface="Verdana"/>
              </a:rPr>
              <a:t>evaluation software by Medset, Getemed</a:t>
            </a:r>
          </a:p>
          <a:p>
            <a:pPr marL="108000" indent="-108000" defTabSz="685800">
              <a:buFont typeface="Arial" panose="020B0604020202020204" pitchFamily="34" charset="0"/>
              <a:buChar char="•"/>
              <a:defRPr/>
            </a:pPr>
            <a:r>
              <a:rPr lang="en-US" sz="900">
                <a:solidFill>
                  <a:srgbClr val="00234C"/>
                </a:solidFill>
                <a:latin typeface="Verdana"/>
              </a:rPr>
              <a:t>sampling rates of up to 800 S/s for AI research</a:t>
            </a:r>
          </a:p>
        </p:txBody>
      </p:sp>
      <p:sp>
        <p:nvSpPr>
          <p:cNvPr id="21" name="Textfeld 20">
            <a:extLst>
              <a:ext uri="{FF2B5EF4-FFF2-40B4-BE49-F238E27FC236}">
                <a16:creationId xmlns:a16="http://schemas.microsoft.com/office/drawing/2014/main" id="{1A6A3FBA-9E30-437A-BCF1-6718AFF14976}"/>
              </a:ext>
            </a:extLst>
          </p:cNvPr>
          <p:cNvSpPr txBox="1"/>
          <p:nvPr/>
        </p:nvSpPr>
        <p:spPr>
          <a:xfrm>
            <a:off x="7233864" y="3323808"/>
            <a:ext cx="1836204" cy="893885"/>
          </a:xfrm>
          <a:prstGeom prst="rect">
            <a:avLst/>
          </a:prstGeom>
          <a:noFill/>
        </p:spPr>
        <p:txBody>
          <a:bodyPr wrap="square" lIns="54000" tIns="54000" rIns="54000" bIns="54000" rtlCol="0" anchor="ctr">
            <a:spAutoFit/>
          </a:bodyPr>
          <a:lstStyle/>
          <a:p>
            <a:pPr defTabSz="685800">
              <a:defRPr/>
            </a:pPr>
            <a:r>
              <a:rPr lang="de-DE" sz="1200">
                <a:solidFill>
                  <a:srgbClr val="00234C"/>
                </a:solidFill>
                <a:highlight>
                  <a:srgbClr val="FFFFFF"/>
                </a:highlight>
                <a:latin typeface="Verdana"/>
              </a:rPr>
              <a:t>Manufacturer</a:t>
            </a:r>
          </a:p>
          <a:p>
            <a:pPr defTabSz="685800">
              <a:defRPr/>
            </a:pPr>
            <a:endParaRPr lang="de-DE" sz="1200">
              <a:solidFill>
                <a:srgbClr val="00234C"/>
              </a:solidFill>
              <a:highlight>
                <a:srgbClr val="FFFFFF"/>
              </a:highlight>
              <a:latin typeface="Verdana"/>
            </a:endParaRPr>
          </a:p>
          <a:p>
            <a:pPr marL="128588" indent="-128588" defTabSz="685800">
              <a:buFont typeface="Arial" panose="020B0604020202020204" pitchFamily="34" charset="0"/>
              <a:buChar char="•"/>
              <a:defRPr/>
            </a:pPr>
            <a:r>
              <a:rPr lang="de-DE" sz="900">
                <a:solidFill>
                  <a:srgbClr val="00234C"/>
                </a:solidFill>
                <a:highlight>
                  <a:srgbClr val="FFFFFF"/>
                </a:highlight>
                <a:latin typeface="Verdana"/>
              </a:rPr>
              <a:t>Manufactured in Germany</a:t>
            </a:r>
          </a:p>
          <a:p>
            <a:pPr marL="128588" indent="-128588" defTabSz="685800">
              <a:buFont typeface="Arial" panose="020B0604020202020204" pitchFamily="34" charset="0"/>
              <a:buChar char="•"/>
              <a:defRPr/>
            </a:pPr>
            <a:r>
              <a:rPr lang="de-DE" sz="900">
                <a:solidFill>
                  <a:srgbClr val="00234C"/>
                </a:solidFill>
                <a:highlight>
                  <a:srgbClr val="FFFFFF"/>
                </a:highlight>
                <a:latin typeface="Verdana"/>
              </a:rPr>
              <a:t>CE since 14.04.2020</a:t>
            </a:r>
          </a:p>
          <a:p>
            <a:pPr marL="128588" indent="-128588" defTabSz="685800">
              <a:buFont typeface="Arial" panose="020B0604020202020204" pitchFamily="34" charset="0"/>
              <a:buChar char="•"/>
              <a:defRPr/>
            </a:pPr>
            <a:r>
              <a:rPr lang="de-DE" sz="900">
                <a:solidFill>
                  <a:srgbClr val="00234C"/>
                </a:solidFill>
                <a:highlight>
                  <a:srgbClr val="FFFFFF"/>
                </a:highlight>
                <a:latin typeface="Verdana"/>
              </a:rPr>
              <a:t>Test Patients in inSuite</a:t>
            </a:r>
          </a:p>
        </p:txBody>
      </p:sp>
      <p:pic>
        <p:nvPicPr>
          <p:cNvPr id="22" name="Inhaltsplatzhalter 5">
            <a:extLst>
              <a:ext uri="{FF2B5EF4-FFF2-40B4-BE49-F238E27FC236}">
                <a16:creationId xmlns:a16="http://schemas.microsoft.com/office/drawing/2014/main" id="{8092AE0F-261C-440B-A070-B696401B4FE4}"/>
              </a:ext>
            </a:extLst>
          </p:cNvPr>
          <p:cNvPicPr>
            <a:picLocks/>
          </p:cNvPicPr>
          <p:nvPr/>
        </p:nvPicPr>
        <p:blipFill>
          <a:blip r:embed="rId9">
            <a:extLst>
              <a:ext uri="{28A0092B-C50C-407E-A947-70E740481C1C}">
                <a14:useLocalDpi xmlns:a14="http://schemas.microsoft.com/office/drawing/2010/main" val="0"/>
              </a:ext>
            </a:extLst>
          </a:blip>
          <a:stretch>
            <a:fillRect/>
          </a:stretch>
        </p:blipFill>
        <p:spPr bwMode="auto">
          <a:xfrm>
            <a:off x="5697154" y="1595537"/>
            <a:ext cx="990647" cy="890400"/>
          </a:xfrm>
          <a:prstGeom prst="rect">
            <a:avLst/>
          </a:prstGeom>
          <a:noFill/>
          <a:ln>
            <a:noFill/>
          </a:ln>
        </p:spPr>
      </p:pic>
    </p:spTree>
    <p:extLst>
      <p:ext uri="{BB962C8B-B14F-4D97-AF65-F5344CB8AC3E}">
        <p14:creationId xmlns:p14="http://schemas.microsoft.com/office/powerpoint/2010/main" val="2258900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57200" y="377209"/>
            <a:ext cx="8280000" cy="457200"/>
          </a:xfrm>
        </p:spPr>
        <p:txBody>
          <a:bodyPr>
            <a:normAutofit fontScale="90000"/>
          </a:bodyPr>
          <a:lstStyle/>
          <a:p>
            <a:r>
              <a:rPr lang="de-DE" dirty="0" err="1"/>
              <a:t>inPACE</a:t>
            </a:r>
            <a:endParaRPr lang="de-DE" dirty="0"/>
          </a:p>
        </p:txBody>
      </p:sp>
      <p:sp>
        <p:nvSpPr>
          <p:cNvPr id="17" name="Zástupný text 16">
            <a:extLst>
              <a:ext uri="{FF2B5EF4-FFF2-40B4-BE49-F238E27FC236}">
                <a16:creationId xmlns:a16="http://schemas.microsoft.com/office/drawing/2014/main" id="{379386AD-D3D5-49A1-B903-D367A438FEED}"/>
              </a:ext>
            </a:extLst>
          </p:cNvPr>
          <p:cNvSpPr>
            <a:spLocks noGrp="1"/>
          </p:cNvSpPr>
          <p:nvPr>
            <p:ph type="body" sz="quarter" idx="15"/>
          </p:nvPr>
        </p:nvSpPr>
        <p:spPr/>
        <p:txBody>
          <a:bodyPr/>
          <a:lstStyle/>
          <a:p>
            <a:endParaRPr lang="cs-CZ"/>
          </a:p>
        </p:txBody>
      </p:sp>
      <p:sp>
        <p:nvSpPr>
          <p:cNvPr id="8" name="Foliennummernplatzhalter 7"/>
          <p:cNvSpPr>
            <a:spLocks noGrp="1"/>
          </p:cNvSpPr>
          <p:nvPr>
            <p:ph type="sldNum" sz="quarter" idx="4294967295"/>
          </p:nvPr>
        </p:nvSpPr>
        <p:spPr>
          <a:xfrm>
            <a:off x="7315200" y="4765675"/>
            <a:ext cx="1828800" cy="274638"/>
          </a:xfrm>
        </p:spPr>
        <p:txBody>
          <a:bodyPr/>
          <a:lstStyle/>
          <a:p>
            <a:fld id="{DF09BF93-3748-4C85-A40E-6CE8D618504B}" type="slidenum">
              <a:rPr lang="en-IN">
                <a:solidFill>
                  <a:srgbClr val="8E9295"/>
                </a:solidFill>
                <a:latin typeface="Verdana"/>
              </a:rPr>
              <a:pPr/>
              <a:t>35</a:t>
            </a:fld>
            <a:endParaRPr lang="en-IN">
              <a:solidFill>
                <a:srgbClr val="8E9295"/>
              </a:solidFill>
              <a:latin typeface="Verdana"/>
            </a:endParaRPr>
          </a:p>
        </p:txBody>
      </p:sp>
      <p:sp>
        <p:nvSpPr>
          <p:cNvPr id="9" name="Textfeld 8"/>
          <p:cNvSpPr txBox="1"/>
          <p:nvPr/>
        </p:nvSpPr>
        <p:spPr>
          <a:xfrm>
            <a:off x="1399146" y="3887898"/>
            <a:ext cx="6160273" cy="663053"/>
          </a:xfrm>
          <a:prstGeom prst="rect">
            <a:avLst/>
          </a:prstGeom>
          <a:noFill/>
        </p:spPr>
        <p:txBody>
          <a:bodyPr wrap="square" lIns="54000" tIns="54000" rIns="54000" bIns="54000" rtlCol="0" anchor="ctr">
            <a:spAutoFit/>
          </a:bodyPr>
          <a:lstStyle/>
          <a:p>
            <a:pPr>
              <a:spcAft>
                <a:spcPts val="300"/>
              </a:spcAft>
            </a:pPr>
            <a:r>
              <a:rPr lang="en-GB" sz="1200">
                <a:solidFill>
                  <a:srgbClr val="00234C"/>
                </a:solidFill>
                <a:latin typeface="Verdana"/>
              </a:rPr>
              <a:t>inPACE is a follow-up data base to which all follow-up data can be imported automatically. All data are transferred to the electronic inPACE patient record in inCareNet. </a:t>
            </a:r>
          </a:p>
        </p:txBody>
      </p:sp>
      <p:pic>
        <p:nvPicPr>
          <p:cNvPr id="10" name="Picture 2" descr="M:\VM\VM_all\intern\VM Gruppenordner\Busse\inPace\inPace WLAN Connecto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9146" y="1586488"/>
            <a:ext cx="2877911" cy="19186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M:\VM\VM_all\intern\VM Gruppenordner\Busse\inPace\inPace Hu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218" y="1586296"/>
            <a:ext cx="2878200" cy="19187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1399146" y="3541226"/>
            <a:ext cx="2954351" cy="270637"/>
          </a:xfrm>
          <a:prstGeom prst="rect">
            <a:avLst/>
          </a:prstGeom>
          <a:noFill/>
        </p:spPr>
        <p:txBody>
          <a:bodyPr wrap="square" lIns="54000" tIns="54000" rIns="54000" bIns="54000" rtlCol="0" anchor="ctr">
            <a:spAutoFit/>
          </a:bodyPr>
          <a:lstStyle/>
          <a:p>
            <a:pPr>
              <a:spcAft>
                <a:spcPts val="300"/>
              </a:spcAft>
            </a:pPr>
            <a:r>
              <a:rPr lang="de-DE" sz="1050" b="1" dirty="0" err="1">
                <a:solidFill>
                  <a:srgbClr val="00234C"/>
                </a:solidFill>
                <a:latin typeface="Verdana"/>
              </a:rPr>
              <a:t>inPACE</a:t>
            </a:r>
            <a:r>
              <a:rPr lang="de-DE" sz="1050" b="1" dirty="0">
                <a:solidFill>
                  <a:srgbClr val="00234C"/>
                </a:solidFill>
                <a:latin typeface="Verdana"/>
              </a:rPr>
              <a:t> WIFI Connector</a:t>
            </a:r>
          </a:p>
        </p:txBody>
      </p:sp>
      <p:sp>
        <p:nvSpPr>
          <p:cNvPr id="13" name="Textfeld 12"/>
          <p:cNvSpPr txBox="1"/>
          <p:nvPr/>
        </p:nvSpPr>
        <p:spPr>
          <a:xfrm>
            <a:off x="4681219" y="3541226"/>
            <a:ext cx="2954351" cy="270637"/>
          </a:xfrm>
          <a:prstGeom prst="rect">
            <a:avLst/>
          </a:prstGeom>
          <a:noFill/>
        </p:spPr>
        <p:txBody>
          <a:bodyPr wrap="square" lIns="54000" tIns="54000" rIns="54000" bIns="54000" rtlCol="0" anchor="ctr">
            <a:spAutoFit/>
          </a:bodyPr>
          <a:lstStyle/>
          <a:p>
            <a:pPr>
              <a:spcAft>
                <a:spcPts val="300"/>
              </a:spcAft>
            </a:pPr>
            <a:r>
              <a:rPr lang="de-DE" sz="1050" b="1" dirty="0" err="1">
                <a:solidFill>
                  <a:srgbClr val="00234C"/>
                </a:solidFill>
                <a:latin typeface="Verdana"/>
              </a:rPr>
              <a:t>inPACE</a:t>
            </a:r>
            <a:r>
              <a:rPr lang="de-DE" sz="1050" b="1" dirty="0">
                <a:solidFill>
                  <a:srgbClr val="00234C"/>
                </a:solidFill>
                <a:latin typeface="Verdana"/>
              </a:rPr>
              <a:t> Hub</a:t>
            </a:r>
          </a:p>
        </p:txBody>
      </p:sp>
      <p:sp>
        <p:nvSpPr>
          <p:cNvPr id="14" name="Rechteck 13"/>
          <p:cNvSpPr/>
          <p:nvPr/>
        </p:nvSpPr>
        <p:spPr>
          <a:xfrm>
            <a:off x="1333678" y="1117846"/>
            <a:ext cx="6160274" cy="415498"/>
          </a:xfrm>
          <a:prstGeom prst="rect">
            <a:avLst/>
          </a:prstGeom>
        </p:spPr>
        <p:txBody>
          <a:bodyPr wrap="square">
            <a:spAutoFit/>
          </a:bodyPr>
          <a:lstStyle/>
          <a:p>
            <a:pPr>
              <a:spcAft>
                <a:spcPts val="300"/>
              </a:spcAft>
            </a:pPr>
            <a:r>
              <a:rPr lang="en-GB" sz="1050">
                <a:solidFill>
                  <a:srgbClr val="00234C"/>
                </a:solidFill>
                <a:latin typeface="Verdana"/>
              </a:rPr>
              <a:t>The inPACE WIFI Connectors and Hubs connect to all programmers from all device manufacturers.</a:t>
            </a:r>
          </a:p>
        </p:txBody>
      </p:sp>
      <p:sp>
        <p:nvSpPr>
          <p:cNvPr id="15" name="Textplatzhalter 2">
            <a:extLst>
              <a:ext uri="{FF2B5EF4-FFF2-40B4-BE49-F238E27FC236}">
                <a16:creationId xmlns:a16="http://schemas.microsoft.com/office/drawing/2014/main" id="{C950ED6B-0CA1-4978-A3BD-852F5E2D41E2}"/>
              </a:ext>
            </a:extLst>
          </p:cNvPr>
          <p:cNvSpPr txBox="1">
            <a:spLocks/>
          </p:cNvSpPr>
          <p:nvPr/>
        </p:nvSpPr>
        <p:spPr>
          <a:xfrm>
            <a:off x="228662" y="742516"/>
            <a:ext cx="8686739" cy="211763"/>
          </a:xfrm>
          <a:prstGeom prst="rect">
            <a:avLst/>
          </a:prstGeom>
        </p:spPr>
        <p:txBody>
          <a:bodyPr/>
          <a:lstStyle>
            <a:lvl1pPr marL="0" indent="0" algn="l" defTabSz="768090" rtl="0" eaLnBrk="1" latinLnBrk="0" hangingPunct="1">
              <a:lnSpc>
                <a:spcPct val="90000"/>
              </a:lnSpc>
              <a:spcBef>
                <a:spcPts val="840"/>
              </a:spcBef>
              <a:buFont typeface="Arial" panose="020B0604020202020204" pitchFamily="34" charset="0"/>
              <a:buNone/>
              <a:defRPr sz="2800" kern="1200">
                <a:solidFill>
                  <a:schemeClr val="tx1"/>
                </a:solidFill>
                <a:latin typeface="+mn-lt"/>
                <a:ea typeface="+mn-ea"/>
                <a:cs typeface="+mn-cs"/>
              </a:defRPr>
            </a:lvl1pPr>
            <a:lvl2pPr marL="384045" indent="0" algn="l" defTabSz="768090" rtl="0" eaLnBrk="1" latinLnBrk="0" hangingPunct="1">
              <a:lnSpc>
                <a:spcPct val="90000"/>
              </a:lnSpc>
              <a:spcBef>
                <a:spcPts val="420"/>
              </a:spcBef>
              <a:buFont typeface="Arial" panose="020B0604020202020204" pitchFamily="34" charset="0"/>
              <a:buNone/>
              <a:defRPr sz="2000" kern="1200">
                <a:solidFill>
                  <a:schemeClr val="tx1"/>
                </a:solidFill>
                <a:latin typeface="+mn-lt"/>
                <a:ea typeface="+mn-ea"/>
                <a:cs typeface="+mn-cs"/>
              </a:defRPr>
            </a:lvl2pPr>
            <a:lvl3pPr marL="768090" indent="0" algn="l" defTabSz="768090" rtl="0" eaLnBrk="1" latinLnBrk="0" hangingPunct="1">
              <a:lnSpc>
                <a:spcPct val="90000"/>
              </a:lnSpc>
              <a:spcBef>
                <a:spcPts val="420"/>
              </a:spcBef>
              <a:buFont typeface="Arial" panose="020B0604020202020204" pitchFamily="34" charset="0"/>
              <a:buNone/>
              <a:defRPr sz="1700" kern="1200">
                <a:solidFill>
                  <a:schemeClr val="tx1"/>
                </a:solidFill>
                <a:latin typeface="+mn-lt"/>
                <a:ea typeface="+mn-ea"/>
                <a:cs typeface="+mn-cs"/>
              </a:defRPr>
            </a:lvl3pPr>
            <a:lvl4pPr marL="1152135" indent="0" algn="l" defTabSz="768090" rtl="0" eaLnBrk="1" latinLnBrk="0" hangingPunct="1">
              <a:lnSpc>
                <a:spcPct val="90000"/>
              </a:lnSpc>
              <a:spcBef>
                <a:spcPts val="420"/>
              </a:spcBef>
              <a:buFont typeface="Arial" panose="020B0604020202020204" pitchFamily="34" charset="0"/>
              <a:buNone/>
              <a:defRPr sz="1500" kern="1200">
                <a:solidFill>
                  <a:schemeClr val="tx1"/>
                </a:solidFill>
                <a:latin typeface="+mn-lt"/>
                <a:ea typeface="+mn-ea"/>
                <a:cs typeface="+mn-cs"/>
              </a:defRPr>
            </a:lvl4pPr>
            <a:lvl5pPr marL="1536180" indent="0" algn="l" defTabSz="768090" rtl="0" eaLnBrk="1" latinLnBrk="0" hangingPunct="1">
              <a:lnSpc>
                <a:spcPct val="90000"/>
              </a:lnSpc>
              <a:spcBef>
                <a:spcPts val="420"/>
              </a:spcBef>
              <a:buFont typeface="Arial" panose="020B0604020202020204" pitchFamily="34" charset="0"/>
              <a:buNone/>
              <a:defRPr sz="1500" kern="1200">
                <a:solidFill>
                  <a:schemeClr val="tx1"/>
                </a:solidFill>
                <a:latin typeface="+mn-lt"/>
                <a:ea typeface="+mn-ea"/>
                <a:cs typeface="+mn-cs"/>
              </a:defRPr>
            </a:lvl5pPr>
            <a:lvl6pPr marL="2112247"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6pPr>
            <a:lvl7pPr marL="2496292"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7pPr>
            <a:lvl8pPr marL="2880337"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8pPr>
            <a:lvl9pPr marL="3264382"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9pPr>
          </a:lstStyle>
          <a:p>
            <a:r>
              <a:rPr lang="en-US" sz="1800"/>
              <a:t>Facilitating a digital and central documentation of follow-ups</a:t>
            </a:r>
            <a:endParaRPr lang="de-DE" sz="1800" dirty="0"/>
          </a:p>
        </p:txBody>
      </p:sp>
    </p:spTree>
    <p:extLst>
      <p:ext uri="{BB962C8B-B14F-4D97-AF65-F5344CB8AC3E}">
        <p14:creationId xmlns:p14="http://schemas.microsoft.com/office/powerpoint/2010/main" val="432472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F41411-2DAA-4777-BCA9-E64E173291BC}"/>
              </a:ext>
            </a:extLst>
          </p:cNvPr>
          <p:cNvSpPr>
            <a:spLocks noGrp="1"/>
          </p:cNvSpPr>
          <p:nvPr>
            <p:ph type="title"/>
          </p:nvPr>
        </p:nvSpPr>
        <p:spPr/>
        <p:txBody>
          <a:bodyPr/>
          <a:lstStyle/>
          <a:p>
            <a:r>
              <a:rPr lang="cs-CZ" dirty="0"/>
              <a:t>4: Vícekanálové monitory srdečního rytmu</a:t>
            </a:r>
          </a:p>
        </p:txBody>
      </p:sp>
    </p:spTree>
    <p:extLst>
      <p:ext uri="{BB962C8B-B14F-4D97-AF65-F5344CB8AC3E}">
        <p14:creationId xmlns:p14="http://schemas.microsoft.com/office/powerpoint/2010/main" val="1548047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8FE7B7-688F-4520-A7FC-17D44D2FA5F9}"/>
              </a:ext>
            </a:extLst>
          </p:cNvPr>
          <p:cNvSpPr>
            <a:spLocks noGrp="1"/>
          </p:cNvSpPr>
          <p:nvPr>
            <p:ph type="title"/>
          </p:nvPr>
        </p:nvSpPr>
        <p:spPr/>
        <p:txBody>
          <a:bodyPr>
            <a:normAutofit fontScale="90000"/>
          </a:bodyPr>
          <a:lstStyle/>
          <a:p>
            <a:r>
              <a:rPr lang="cs-CZ"/>
              <a:t>Monitory srdečního rytmu s vícekanálovým EKG</a:t>
            </a:r>
          </a:p>
        </p:txBody>
      </p:sp>
      <p:pic>
        <p:nvPicPr>
          <p:cNvPr id="7" name="Zástupný obsah 6">
            <a:extLst>
              <a:ext uri="{FF2B5EF4-FFF2-40B4-BE49-F238E27FC236}">
                <a16:creationId xmlns:a16="http://schemas.microsoft.com/office/drawing/2014/main" id="{9B8C018A-0E4C-493E-B367-B885BCC35E0F}"/>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57200" y="1401573"/>
            <a:ext cx="4003675" cy="279437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Zástupný obsah 8">
            <a:extLst>
              <a:ext uri="{FF2B5EF4-FFF2-40B4-BE49-F238E27FC236}">
                <a16:creationId xmlns:a16="http://schemas.microsoft.com/office/drawing/2014/main" id="{393A1710-AAFE-4C86-BD90-BF8E1E4DCD30}"/>
              </a:ext>
            </a:extLst>
          </p:cNvPr>
          <p:cNvPicPr>
            <a:picLocks noGrp="1" noChangeAspect="1"/>
          </p:cNvPicPr>
          <p:nvPr>
            <p:ph sz="quarter" idx="16"/>
          </p:nvPr>
        </p:nvPicPr>
        <p:blipFill>
          <a:blip r:embed="rId3" cstate="print">
            <a:extLst>
              <a:ext uri="{28A0092B-C50C-407E-A947-70E740481C1C}">
                <a14:useLocalDpi xmlns:a14="http://schemas.microsoft.com/office/drawing/2010/main" val="0"/>
              </a:ext>
            </a:extLst>
          </a:blip>
          <a:stretch>
            <a:fillRect/>
          </a:stretch>
        </p:blipFill>
        <p:spPr>
          <a:xfrm>
            <a:off x="4874384" y="993775"/>
            <a:ext cx="3765620" cy="360997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Zástupný text 4">
            <a:extLst>
              <a:ext uri="{FF2B5EF4-FFF2-40B4-BE49-F238E27FC236}">
                <a16:creationId xmlns:a16="http://schemas.microsoft.com/office/drawing/2014/main" id="{51CCB47E-B6AC-43A3-A931-2EF0206A9397}"/>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761861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CBE4D5-1A92-4F35-BD8B-09F0668A998A}"/>
              </a:ext>
            </a:extLst>
          </p:cNvPr>
          <p:cNvSpPr>
            <a:spLocks noGrp="1"/>
          </p:cNvSpPr>
          <p:nvPr>
            <p:ph type="title"/>
          </p:nvPr>
        </p:nvSpPr>
        <p:spPr/>
        <p:txBody>
          <a:bodyPr>
            <a:normAutofit fontScale="90000"/>
          </a:bodyPr>
          <a:lstStyle/>
          <a:p>
            <a:pPr algn="l"/>
            <a:r>
              <a:rPr lang="cs-CZ"/>
              <a:t>Příklad reportingu</a:t>
            </a:r>
          </a:p>
        </p:txBody>
      </p:sp>
      <p:sp>
        <p:nvSpPr>
          <p:cNvPr id="3" name="Zástupný text 2">
            <a:extLst>
              <a:ext uri="{FF2B5EF4-FFF2-40B4-BE49-F238E27FC236}">
                <a16:creationId xmlns:a16="http://schemas.microsoft.com/office/drawing/2014/main" id="{B38D4512-BB14-4C58-A69F-E00C6EE8035D}"/>
              </a:ext>
            </a:extLst>
          </p:cNvPr>
          <p:cNvSpPr>
            <a:spLocks noGrp="1"/>
          </p:cNvSpPr>
          <p:nvPr>
            <p:ph type="body" sz="quarter" idx="15"/>
          </p:nvPr>
        </p:nvSpPr>
        <p:spPr/>
        <p:txBody>
          <a:bodyPr/>
          <a:lstStyle/>
          <a:p>
            <a:endParaRPr lang="cs-CZ"/>
          </a:p>
        </p:txBody>
      </p:sp>
      <p:pic>
        <p:nvPicPr>
          <p:cNvPr id="5" name="Obrázek 4">
            <a:extLst>
              <a:ext uri="{FF2B5EF4-FFF2-40B4-BE49-F238E27FC236}">
                <a16:creationId xmlns:a16="http://schemas.microsoft.com/office/drawing/2014/main" id="{7F5CC2EA-4F7F-41B5-8738-37A263BB9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685" y="896809"/>
            <a:ext cx="4429789" cy="42466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35147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884EB3-2240-4515-938D-85B0CD52FD84}"/>
              </a:ext>
            </a:extLst>
          </p:cNvPr>
          <p:cNvSpPr>
            <a:spLocks noGrp="1"/>
          </p:cNvSpPr>
          <p:nvPr>
            <p:ph type="title"/>
          </p:nvPr>
        </p:nvSpPr>
        <p:spPr/>
        <p:txBody>
          <a:bodyPr/>
          <a:lstStyle/>
          <a:p>
            <a:r>
              <a:rPr lang="cs-CZ" dirty="0"/>
              <a:t>5: Zapomeňte na chytré hodinky …</a:t>
            </a:r>
          </a:p>
        </p:txBody>
      </p:sp>
    </p:spTree>
    <p:extLst>
      <p:ext uri="{BB962C8B-B14F-4D97-AF65-F5344CB8AC3E}">
        <p14:creationId xmlns:p14="http://schemas.microsoft.com/office/powerpoint/2010/main" val="272499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515844-B7A4-4363-89BC-EE29C28627BA}"/>
              </a:ext>
            </a:extLst>
          </p:cNvPr>
          <p:cNvSpPr>
            <a:spLocks noGrp="1"/>
          </p:cNvSpPr>
          <p:nvPr>
            <p:ph type="title"/>
          </p:nvPr>
        </p:nvSpPr>
        <p:spPr/>
        <p:txBody>
          <a:bodyPr>
            <a:normAutofit fontScale="90000"/>
          </a:bodyPr>
          <a:lstStyle/>
          <a:p>
            <a:r>
              <a:rPr lang="cs-CZ"/>
              <a:t>První historický dlouhodobý záznam EKG</a:t>
            </a:r>
          </a:p>
        </p:txBody>
      </p:sp>
      <p:sp>
        <p:nvSpPr>
          <p:cNvPr id="3" name="Zástupný symbol pro obsah 2"/>
          <p:cNvSpPr>
            <a:spLocks noGrp="1"/>
          </p:cNvSpPr>
          <p:nvPr>
            <p:ph sz="quarter" idx="14"/>
          </p:nvPr>
        </p:nvSpPr>
        <p:spPr/>
        <p:txBody>
          <a:bodyPr/>
          <a:lstStyle/>
          <a:p>
            <a:pPr marL="0" indent="0">
              <a:buNone/>
            </a:pPr>
            <a:r>
              <a:rPr lang="cs-CZ" sz="1800"/>
              <a:t>Roku 1947 Norman Holter ze svých finančních prostředků založil společnost </a:t>
            </a:r>
            <a:r>
              <a:rPr lang="cs-CZ" sz="1800" i="1"/>
              <a:t>Holter Research Foundation</a:t>
            </a:r>
            <a:r>
              <a:rPr lang="cs-CZ" sz="1800"/>
              <a:t> a jako její cíl stanovil, že sestrojí přenosné zařízení, které bude monitorovat elektrofyziologické procesy srdeční, aniž by pacient musel po celou dobu monitorování být na lůžku.</a:t>
            </a:r>
          </a:p>
          <a:p>
            <a:pPr marL="0" indent="0">
              <a:buNone/>
            </a:pPr>
            <a:endParaRPr lang="cs-CZ" sz="1800"/>
          </a:p>
          <a:p>
            <a:pPr marL="0" indent="0">
              <a:buNone/>
            </a:pPr>
            <a:r>
              <a:rPr lang="cs-CZ" sz="1800"/>
              <a:t>První monitorovací zařízení sestrojil taktéž roku 1947 a skládalo se z</a:t>
            </a:r>
            <a:r>
              <a:rPr lang="cs-CZ" sz="1800" kern="1200">
                <a:solidFill>
                  <a:schemeClr val="tx1"/>
                </a:solidFill>
                <a:effectLst/>
              </a:rPr>
              <a:t> </a:t>
            </a:r>
            <a:r>
              <a:rPr lang="cs-CZ" sz="1800"/>
              <a:t>robustního </a:t>
            </a:r>
            <a:r>
              <a:rPr lang="cs-CZ" sz="1800" u="sng"/>
              <a:t>rádiového vysílače EKG a dvou baterií o hmotnosti 38 kg</a:t>
            </a:r>
            <a:r>
              <a:rPr lang="cs-CZ" sz="1800"/>
              <a:t>.</a:t>
            </a:r>
          </a:p>
          <a:p>
            <a:pPr marL="0" indent="0">
              <a:buNone/>
            </a:pPr>
            <a:endParaRPr lang="cs-CZ" sz="1800"/>
          </a:p>
          <a:p>
            <a:pPr marL="0" indent="0">
              <a:buNone/>
            </a:pPr>
            <a:r>
              <a:rPr lang="cs-CZ" sz="1800"/>
              <a:t>Na počátku 50. let navštívil Holterovu laboratoř Paul Dudley White.</a:t>
            </a:r>
            <a:br>
              <a:rPr lang="cs-CZ" sz="1800"/>
            </a:br>
            <a:r>
              <a:rPr lang="cs-CZ" sz="1800" u="sng"/>
              <a:t>White</a:t>
            </a:r>
            <a:r>
              <a:rPr lang="cs-CZ" sz="1800"/>
              <a:t> byl Holterovou prací nadšen a pronesl, že tento vynález</a:t>
            </a:r>
            <a:br>
              <a:rPr lang="cs-CZ" sz="1800"/>
            </a:br>
            <a:r>
              <a:rPr lang="cs-CZ" sz="1800"/>
              <a:t>prodlouží miliony životů.</a:t>
            </a:r>
          </a:p>
        </p:txBody>
      </p:sp>
      <p:sp>
        <p:nvSpPr>
          <p:cNvPr id="4" name="Zástupný text 3">
            <a:extLst>
              <a:ext uri="{FF2B5EF4-FFF2-40B4-BE49-F238E27FC236}">
                <a16:creationId xmlns:a16="http://schemas.microsoft.com/office/drawing/2014/main" id="{17B51B5B-4A60-4017-B499-7B88EF1ECFD7}"/>
              </a:ext>
            </a:extLst>
          </p:cNvPr>
          <p:cNvSpPr>
            <a:spLocks noGrp="1"/>
          </p:cNvSpPr>
          <p:nvPr>
            <p:ph type="body" sz="quarter" idx="15"/>
          </p:nvPr>
        </p:nvSpPr>
        <p:spPr/>
        <p:txBody>
          <a:bodyPr/>
          <a:lstStyle/>
          <a:p>
            <a:r>
              <a:rPr lang="en-US"/>
              <a:t>HOLTER, N. J. New Method for Heart Studies: Continuous electrocardiography of active subjects over long periods is now practical. Science. 1961-10-20, roč. 134, čís. 3486, s. 1214–1220. </a:t>
            </a:r>
            <a:endParaRPr lang="cs-CZ"/>
          </a:p>
        </p:txBody>
      </p:sp>
      <p:pic>
        <p:nvPicPr>
          <p:cNvPr id="8" name="Obrázek 7">
            <a:extLst>
              <a:ext uri="{FF2B5EF4-FFF2-40B4-BE49-F238E27FC236}">
                <a16:creationId xmlns:a16="http://schemas.microsoft.com/office/drawing/2014/main" id="{43FEBE3A-9302-4BC3-A8E3-ABA5E1A89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1902" y="1976494"/>
            <a:ext cx="1484762" cy="26725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00422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690ADF-2F90-42AD-8AB9-E83C8E472470}"/>
              </a:ext>
            </a:extLst>
          </p:cNvPr>
          <p:cNvSpPr>
            <a:spLocks noGrp="1"/>
          </p:cNvSpPr>
          <p:nvPr>
            <p:ph type="title"/>
          </p:nvPr>
        </p:nvSpPr>
        <p:spPr/>
        <p:txBody>
          <a:bodyPr>
            <a:normAutofit fontScale="90000"/>
          </a:bodyPr>
          <a:lstStyle/>
          <a:p>
            <a:r>
              <a:rPr lang="cs-CZ" dirty="0"/>
              <a:t>Sportovní hodinky/ v kombinaci s pásy</a:t>
            </a:r>
          </a:p>
        </p:txBody>
      </p:sp>
      <p:pic>
        <p:nvPicPr>
          <p:cNvPr id="7" name="Zástupný obsah 6">
            <a:extLst>
              <a:ext uri="{FF2B5EF4-FFF2-40B4-BE49-F238E27FC236}">
                <a16:creationId xmlns:a16="http://schemas.microsoft.com/office/drawing/2014/main" id="{C3F21EA7-9EE7-45C8-8941-B11201B215B5}"/>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01131" y="993775"/>
            <a:ext cx="3915812" cy="3609975"/>
          </a:xfrm>
        </p:spPr>
      </p:pic>
      <p:pic>
        <p:nvPicPr>
          <p:cNvPr id="9" name="Zástupný obsah 8">
            <a:extLst>
              <a:ext uri="{FF2B5EF4-FFF2-40B4-BE49-F238E27FC236}">
                <a16:creationId xmlns:a16="http://schemas.microsoft.com/office/drawing/2014/main" id="{E079F356-24EB-4BF2-BE15-6EDA18F7F780}"/>
              </a:ext>
            </a:extLst>
          </p:cNvPr>
          <p:cNvPicPr>
            <a:picLocks noGrp="1" noChangeAspect="1"/>
          </p:cNvPicPr>
          <p:nvPr>
            <p:ph sz="quarter" idx="16"/>
          </p:nvPr>
        </p:nvPicPr>
        <p:blipFill>
          <a:blip r:embed="rId3" cstate="print">
            <a:extLst>
              <a:ext uri="{28A0092B-C50C-407E-A947-70E740481C1C}">
                <a14:useLocalDpi xmlns:a14="http://schemas.microsoft.com/office/drawing/2010/main" val="0"/>
              </a:ext>
            </a:extLst>
          </a:blip>
          <a:stretch>
            <a:fillRect/>
          </a:stretch>
        </p:blipFill>
        <p:spPr>
          <a:xfrm>
            <a:off x="5309594" y="993775"/>
            <a:ext cx="2895199" cy="3609975"/>
          </a:xfrm>
        </p:spPr>
      </p:pic>
      <p:sp>
        <p:nvSpPr>
          <p:cNvPr id="5" name="Zástupný text 4">
            <a:extLst>
              <a:ext uri="{FF2B5EF4-FFF2-40B4-BE49-F238E27FC236}">
                <a16:creationId xmlns:a16="http://schemas.microsoft.com/office/drawing/2014/main" id="{8D28B4BE-7CA4-4CC0-AE1E-02DDCFAC282F}"/>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3443678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C1FD07-E4A1-451F-8EFF-DF8408AA2EFF}"/>
              </a:ext>
            </a:extLst>
          </p:cNvPr>
          <p:cNvSpPr>
            <a:spLocks noGrp="1"/>
          </p:cNvSpPr>
          <p:nvPr>
            <p:ph type="title"/>
          </p:nvPr>
        </p:nvSpPr>
        <p:spPr/>
        <p:txBody>
          <a:bodyPr>
            <a:normAutofit fontScale="90000"/>
          </a:bodyPr>
          <a:lstStyle/>
          <a:p>
            <a:r>
              <a:rPr lang="cs-CZ" err="1"/>
              <a:t>Smartwatch</a:t>
            </a:r>
            <a:endParaRPr lang="cs-CZ"/>
          </a:p>
        </p:txBody>
      </p:sp>
      <p:sp>
        <p:nvSpPr>
          <p:cNvPr id="3" name="Zástupný obsah 2">
            <a:extLst>
              <a:ext uri="{FF2B5EF4-FFF2-40B4-BE49-F238E27FC236}">
                <a16:creationId xmlns:a16="http://schemas.microsoft.com/office/drawing/2014/main" id="{1A9AB583-E6CF-4206-B872-430F11635892}"/>
              </a:ext>
            </a:extLst>
          </p:cNvPr>
          <p:cNvSpPr>
            <a:spLocks noGrp="1"/>
          </p:cNvSpPr>
          <p:nvPr>
            <p:ph sz="quarter" idx="14"/>
          </p:nvPr>
        </p:nvSpPr>
        <p:spPr/>
        <p:txBody>
          <a:bodyPr/>
          <a:lstStyle/>
          <a:p>
            <a:r>
              <a:rPr lang="en-US" sz="2000"/>
              <a:t>The Apple Heart Study (AHS), performed from Nov 29, 2017 to Feb 25, 2019, is a prospective, single arm pragmatic study that has enrolled </a:t>
            </a:r>
            <a:r>
              <a:rPr lang="en-US" sz="2000" b="1">
                <a:solidFill>
                  <a:srgbClr val="C00000"/>
                </a:solidFill>
              </a:rPr>
              <a:t>419,297</a:t>
            </a:r>
            <a:r>
              <a:rPr lang="en-US" sz="2000"/>
              <a:t> participants (NCT03335800). The objective of the study was to evaluate the ability of the irregular pulse notification by Apple Watch to identify </a:t>
            </a:r>
            <a:r>
              <a:rPr lang="en-US" sz="2000" err="1"/>
              <a:t>AFib</a:t>
            </a:r>
            <a:r>
              <a:rPr lang="en-US" sz="2000"/>
              <a:t> and guide subsequent clinical evaluation of trial participants</a:t>
            </a:r>
            <a:endParaRPr lang="cs-CZ" sz="2000"/>
          </a:p>
        </p:txBody>
      </p:sp>
      <p:sp>
        <p:nvSpPr>
          <p:cNvPr id="4" name="Zástupný obsah 3">
            <a:extLst>
              <a:ext uri="{FF2B5EF4-FFF2-40B4-BE49-F238E27FC236}">
                <a16:creationId xmlns:a16="http://schemas.microsoft.com/office/drawing/2014/main" id="{C531D1ED-9C1D-48E5-823F-E7EB9B6E3883}"/>
              </a:ext>
            </a:extLst>
          </p:cNvPr>
          <p:cNvSpPr>
            <a:spLocks noGrp="1"/>
          </p:cNvSpPr>
          <p:nvPr>
            <p:ph sz="quarter" idx="16"/>
          </p:nvPr>
        </p:nvSpPr>
        <p:spPr>
          <a:xfrm>
            <a:off x="4754879" y="1053193"/>
            <a:ext cx="4004215" cy="3648280"/>
          </a:xfrm>
        </p:spPr>
        <p:txBody>
          <a:bodyPr/>
          <a:lstStyle/>
          <a:p>
            <a:pPr marL="180975" indent="-180975"/>
            <a:r>
              <a:rPr lang="en-US" sz="1300" b="1">
                <a:solidFill>
                  <a:srgbClr val="C00000"/>
                </a:solidFill>
              </a:rPr>
              <a:t>Irregular pulse notifications were rare – overall AHS 0.52% (0.49-0.54)</a:t>
            </a:r>
            <a:r>
              <a:rPr lang="en-US" sz="1300"/>
              <a:t>.</a:t>
            </a:r>
            <a:endParaRPr lang="cs-CZ" sz="1300"/>
          </a:p>
          <a:p>
            <a:pPr marL="180975" indent="-180975"/>
            <a:r>
              <a:rPr lang="en-US" sz="1300" b="1"/>
              <a:t>Notification rates were most frequent – 3.2% in older participants - 65 years old and older. </a:t>
            </a:r>
            <a:r>
              <a:rPr lang="en-US" sz="1300" b="1" err="1"/>
              <a:t>AFib</a:t>
            </a:r>
            <a:r>
              <a:rPr lang="en-US" sz="1300" b="1"/>
              <a:t> was confirmed by ECG patch in 34% with overall AHS irregular pulse notification and in 35% participants ≥65 years old.</a:t>
            </a:r>
          </a:p>
          <a:p>
            <a:pPr marL="180975" indent="-180975"/>
            <a:r>
              <a:rPr lang="en-US" sz="1300"/>
              <a:t>Positive predictive value for </a:t>
            </a:r>
            <a:r>
              <a:rPr lang="en-US" sz="1300" err="1"/>
              <a:t>AFib</a:t>
            </a:r>
            <a:r>
              <a:rPr lang="en-US" sz="1300"/>
              <a:t> (positive tachograms compared to </a:t>
            </a:r>
            <a:r>
              <a:rPr lang="en-US" sz="1300" err="1"/>
              <a:t>AFib</a:t>
            </a:r>
            <a:r>
              <a:rPr lang="en-US" sz="1300"/>
              <a:t> on ECG patch): 0.71(0.69-0.74); positive predictive value for </a:t>
            </a:r>
            <a:r>
              <a:rPr lang="en-US" sz="1300" err="1"/>
              <a:t>AFib</a:t>
            </a:r>
            <a:r>
              <a:rPr lang="en-US" sz="1300"/>
              <a:t> (positive notifications compared to </a:t>
            </a:r>
            <a:r>
              <a:rPr lang="en-US" sz="1300" err="1"/>
              <a:t>AFib</a:t>
            </a:r>
            <a:r>
              <a:rPr lang="en-US" sz="1300"/>
              <a:t> on ECG patch): 0.84 (0.76-0.92).</a:t>
            </a:r>
          </a:p>
          <a:p>
            <a:pPr marL="180975" indent="-180975"/>
            <a:r>
              <a:rPr lang="en-US" sz="1300"/>
              <a:t>90-day survey results after irregular rhythm was registered demonstrated, that only 57% participants of AHS contacted with non-study providers. Additional testing performed in 36% of these AHS participants, </a:t>
            </a:r>
            <a:r>
              <a:rPr lang="en-US" sz="1300" b="1"/>
              <a:t>33% participants referred to specialists and 28% participants started new medication.</a:t>
            </a:r>
          </a:p>
        </p:txBody>
      </p:sp>
      <p:sp>
        <p:nvSpPr>
          <p:cNvPr id="5" name="Zástupný text 4">
            <a:extLst>
              <a:ext uri="{FF2B5EF4-FFF2-40B4-BE49-F238E27FC236}">
                <a16:creationId xmlns:a16="http://schemas.microsoft.com/office/drawing/2014/main" id="{5DA0D50B-586A-46F8-87A2-CEF7A79A6E0E}"/>
              </a:ext>
            </a:extLst>
          </p:cNvPr>
          <p:cNvSpPr>
            <a:spLocks noGrp="1"/>
          </p:cNvSpPr>
          <p:nvPr>
            <p:ph type="body" sz="quarter" idx="15"/>
          </p:nvPr>
        </p:nvSpPr>
        <p:spPr/>
        <p:txBody>
          <a:bodyPr/>
          <a:lstStyle/>
          <a:p>
            <a:r>
              <a:rPr lang="cs-CZ" err="1"/>
              <a:t>Perez</a:t>
            </a:r>
            <a:r>
              <a:rPr lang="cs-CZ"/>
              <a:t> MV. N </a:t>
            </a:r>
            <a:r>
              <a:rPr lang="cs-CZ" err="1"/>
              <a:t>Engl</a:t>
            </a:r>
            <a:r>
              <a:rPr lang="cs-CZ"/>
              <a:t> J Med 2019; 381:1909-1917</a:t>
            </a:r>
          </a:p>
        </p:txBody>
      </p:sp>
      <p:pic>
        <p:nvPicPr>
          <p:cNvPr id="6" name="Obrázek 5">
            <a:extLst>
              <a:ext uri="{FF2B5EF4-FFF2-40B4-BE49-F238E27FC236}">
                <a16:creationId xmlns:a16="http://schemas.microsoft.com/office/drawing/2014/main" id="{349039AB-3EE3-448E-BD3A-874EE6E62843}"/>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3716644" y="4106287"/>
            <a:ext cx="1038235" cy="994428"/>
          </a:xfrm>
          <a:prstGeom prst="rect">
            <a:avLst/>
          </a:prstGeom>
        </p:spPr>
      </p:pic>
    </p:spTree>
    <p:extLst>
      <p:ext uri="{BB962C8B-B14F-4D97-AF65-F5344CB8AC3E}">
        <p14:creationId xmlns:p14="http://schemas.microsoft.com/office/powerpoint/2010/main" val="1618291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F6D55C-47D4-4F76-8500-7FECF50A499C}"/>
              </a:ext>
            </a:extLst>
          </p:cNvPr>
          <p:cNvSpPr>
            <a:spLocks noGrp="1"/>
          </p:cNvSpPr>
          <p:nvPr>
            <p:ph type="title"/>
          </p:nvPr>
        </p:nvSpPr>
        <p:spPr/>
        <p:txBody>
          <a:bodyPr>
            <a:normAutofit fontScale="90000"/>
          </a:bodyPr>
          <a:lstStyle/>
          <a:p>
            <a:r>
              <a:rPr lang="cs-CZ" dirty="0"/>
              <a:t>Nechte toho, nebo se z toho zblázníte !!!</a:t>
            </a:r>
          </a:p>
        </p:txBody>
      </p:sp>
      <p:pic>
        <p:nvPicPr>
          <p:cNvPr id="7" name="Zástupný obsah 6">
            <a:extLst>
              <a:ext uri="{FF2B5EF4-FFF2-40B4-BE49-F238E27FC236}">
                <a16:creationId xmlns:a16="http://schemas.microsoft.com/office/drawing/2014/main" id="{495CCC2F-9E35-4F68-ADE9-9E22E71EEEE6}"/>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497938" y="945016"/>
            <a:ext cx="1804987" cy="3609975"/>
          </a:xfrm>
        </p:spPr>
      </p:pic>
      <p:pic>
        <p:nvPicPr>
          <p:cNvPr id="11" name="Zástupný obsah 10">
            <a:extLst>
              <a:ext uri="{FF2B5EF4-FFF2-40B4-BE49-F238E27FC236}">
                <a16:creationId xmlns:a16="http://schemas.microsoft.com/office/drawing/2014/main" id="{B19EE77F-E167-4BCF-A71D-FEDD4933E463}"/>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2684651" y="945015"/>
            <a:ext cx="1668907" cy="3609975"/>
          </a:xfrm>
        </p:spPr>
      </p:pic>
      <p:sp>
        <p:nvSpPr>
          <p:cNvPr id="5" name="Zástupný text 4">
            <a:extLst>
              <a:ext uri="{FF2B5EF4-FFF2-40B4-BE49-F238E27FC236}">
                <a16:creationId xmlns:a16="http://schemas.microsoft.com/office/drawing/2014/main" id="{4D242F0B-0040-4884-9AF9-55CE4D19D239}"/>
              </a:ext>
            </a:extLst>
          </p:cNvPr>
          <p:cNvSpPr>
            <a:spLocks noGrp="1"/>
          </p:cNvSpPr>
          <p:nvPr>
            <p:ph type="body" sz="quarter" idx="15"/>
          </p:nvPr>
        </p:nvSpPr>
        <p:spPr/>
        <p:txBody>
          <a:bodyPr/>
          <a:lstStyle/>
          <a:p>
            <a:r>
              <a:rPr lang="cs-CZ" dirty="0"/>
              <a:t>Zdroj: O. Lipský. Jáchyme, hoď ho do stroje !</a:t>
            </a:r>
          </a:p>
        </p:txBody>
      </p:sp>
      <p:pic>
        <p:nvPicPr>
          <p:cNvPr id="13" name="Obrázek 12">
            <a:extLst>
              <a:ext uri="{FF2B5EF4-FFF2-40B4-BE49-F238E27FC236}">
                <a16:creationId xmlns:a16="http://schemas.microsoft.com/office/drawing/2014/main" id="{68A4DEAB-DC1F-4493-870F-91A1A5C56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930" y="945015"/>
            <a:ext cx="1879374" cy="4065229"/>
          </a:xfrm>
          <a:prstGeom prst="rect">
            <a:avLst/>
          </a:prstGeom>
        </p:spPr>
      </p:pic>
      <p:pic>
        <p:nvPicPr>
          <p:cNvPr id="15" name="Obrázek 14">
            <a:extLst>
              <a:ext uri="{FF2B5EF4-FFF2-40B4-BE49-F238E27FC236}">
                <a16:creationId xmlns:a16="http://schemas.microsoft.com/office/drawing/2014/main" id="{654BD8DE-352B-41E7-826A-55AF30BE8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4304" y="1805856"/>
            <a:ext cx="2644454" cy="1980551"/>
          </a:xfrm>
          <a:prstGeom prst="rect">
            <a:avLst/>
          </a:prstGeom>
        </p:spPr>
      </p:pic>
    </p:spTree>
    <p:extLst>
      <p:ext uri="{BB962C8B-B14F-4D97-AF65-F5344CB8AC3E}">
        <p14:creationId xmlns:p14="http://schemas.microsoft.com/office/powerpoint/2010/main" val="1739127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2AAADA-10EB-499E-BF22-A67CFBB4117C}"/>
              </a:ext>
            </a:extLst>
          </p:cNvPr>
          <p:cNvSpPr>
            <a:spLocks noGrp="1"/>
          </p:cNvSpPr>
          <p:nvPr>
            <p:ph type="title"/>
          </p:nvPr>
        </p:nvSpPr>
        <p:spPr/>
        <p:txBody>
          <a:bodyPr/>
          <a:lstStyle/>
          <a:p>
            <a:r>
              <a:rPr lang="cs-CZ" dirty="0"/>
              <a:t>6: Na trh přicházejí stále více nabídky nadnárodních externích řešení …</a:t>
            </a:r>
          </a:p>
        </p:txBody>
      </p:sp>
    </p:spTree>
    <p:extLst>
      <p:ext uri="{BB962C8B-B14F-4D97-AF65-F5344CB8AC3E}">
        <p14:creationId xmlns:p14="http://schemas.microsoft.com/office/powerpoint/2010/main" val="1870925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FE4656-CB7F-451B-B0EE-2DA00FB4F52C}"/>
              </a:ext>
            </a:extLst>
          </p:cNvPr>
          <p:cNvSpPr>
            <a:spLocks noGrp="1"/>
          </p:cNvSpPr>
          <p:nvPr>
            <p:ph type="title"/>
          </p:nvPr>
        </p:nvSpPr>
        <p:spPr/>
        <p:txBody>
          <a:bodyPr>
            <a:normAutofit fontScale="90000"/>
          </a:bodyPr>
          <a:lstStyle/>
          <a:p>
            <a:r>
              <a:rPr lang="cs-CZ"/>
              <a:t>Systémová řešení napříč EU</a:t>
            </a:r>
          </a:p>
        </p:txBody>
      </p:sp>
      <p:sp>
        <p:nvSpPr>
          <p:cNvPr id="4" name="Zástupný text 3">
            <a:extLst>
              <a:ext uri="{FF2B5EF4-FFF2-40B4-BE49-F238E27FC236}">
                <a16:creationId xmlns:a16="http://schemas.microsoft.com/office/drawing/2014/main" id="{69A70DDA-E810-4F00-A28F-C77D6A0C45DA}"/>
              </a:ext>
            </a:extLst>
          </p:cNvPr>
          <p:cNvSpPr>
            <a:spLocks noGrp="1"/>
          </p:cNvSpPr>
          <p:nvPr>
            <p:ph type="body" sz="quarter" idx="15"/>
          </p:nvPr>
        </p:nvSpPr>
        <p:spPr/>
        <p:txBody>
          <a:bodyPr/>
          <a:lstStyle/>
          <a:p>
            <a:r>
              <a:rPr lang="cs-CZ" dirty="0"/>
              <a:t>https://cardiologs.com</a:t>
            </a:r>
          </a:p>
        </p:txBody>
      </p:sp>
      <p:pic>
        <p:nvPicPr>
          <p:cNvPr id="3076" name="Picture 4"/>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1158277" y="834410"/>
            <a:ext cx="6827446" cy="384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0455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5841D-CD05-43A5-A262-B6027AABDCC3}"/>
              </a:ext>
            </a:extLst>
          </p:cNvPr>
          <p:cNvSpPr>
            <a:spLocks noGrp="1"/>
          </p:cNvSpPr>
          <p:nvPr>
            <p:ph type="title"/>
          </p:nvPr>
        </p:nvSpPr>
        <p:spPr/>
        <p:txBody>
          <a:bodyPr>
            <a:normAutofit fontScale="90000"/>
          </a:bodyPr>
          <a:lstStyle/>
          <a:p>
            <a:r>
              <a:rPr lang="cs-CZ"/>
              <a:t>Souhrn</a:t>
            </a:r>
          </a:p>
        </p:txBody>
      </p:sp>
      <p:sp>
        <p:nvSpPr>
          <p:cNvPr id="3" name="Zástupný obsah 2">
            <a:extLst>
              <a:ext uri="{FF2B5EF4-FFF2-40B4-BE49-F238E27FC236}">
                <a16:creationId xmlns:a16="http://schemas.microsoft.com/office/drawing/2014/main" id="{107027C5-18BB-410D-A272-024D5647EB94}"/>
              </a:ext>
            </a:extLst>
          </p:cNvPr>
          <p:cNvSpPr>
            <a:spLocks noGrp="1"/>
          </p:cNvSpPr>
          <p:nvPr>
            <p:ph sz="quarter" idx="14"/>
          </p:nvPr>
        </p:nvSpPr>
        <p:spPr/>
        <p:txBody>
          <a:bodyPr/>
          <a:lstStyle/>
          <a:p>
            <a:r>
              <a:rPr lang="cs-CZ" dirty="0"/>
              <a:t>Monitorace pacientů po CMP je důležitou a nedílnou součástí managementu těchto nemocných</a:t>
            </a:r>
          </a:p>
          <a:p>
            <a:r>
              <a:rPr lang="cs-CZ" dirty="0"/>
              <a:t>Delší doba monitorace včetně použití nejmodernějších technologií a časné zahájení terapie FS je nepochybně ve prospěch pacienta</a:t>
            </a:r>
          </a:p>
          <a:p>
            <a:r>
              <a:rPr lang="cs-CZ" dirty="0"/>
              <a:t>Každé centrum/pracoviště by si mělo vytvořit především spolehlivě fungující, ideálně vícezdrojový, systém monitorace s rutinním použitím prvků digitální medicíny.</a:t>
            </a:r>
          </a:p>
        </p:txBody>
      </p:sp>
      <p:sp>
        <p:nvSpPr>
          <p:cNvPr id="7" name="Zástupný symbol pro text 6"/>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52852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Ã½sledek obrÃ¡zku pro artificial intellig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196"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963" y="2917834"/>
            <a:ext cx="1842912" cy="646248"/>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6014" y="2819180"/>
            <a:ext cx="2048666" cy="900766"/>
          </a:xfrm>
          <a:prstGeom prst="rect">
            <a:avLst/>
          </a:prstGeom>
        </p:spPr>
      </p:pic>
      <p:sp>
        <p:nvSpPr>
          <p:cNvPr id="3" name="Obdélník 2"/>
          <p:cNvSpPr/>
          <p:nvPr/>
        </p:nvSpPr>
        <p:spPr>
          <a:xfrm>
            <a:off x="281875" y="1840780"/>
            <a:ext cx="4572000" cy="800219"/>
          </a:xfrm>
          <a:prstGeom prst="rect">
            <a:avLst/>
          </a:prstGeom>
        </p:spPr>
        <p:txBody>
          <a:bodyPr lIns="68580" tIns="34290" rIns="68580" bIns="34290">
            <a:spAutoFit/>
          </a:bodyPr>
          <a:lstStyle/>
          <a:p>
            <a:pPr algn="ctr">
              <a:spcBef>
                <a:spcPts val="300"/>
              </a:spcBef>
            </a:pPr>
            <a:r>
              <a:rPr lang="cs-CZ" sz="2700" spc="100">
                <a:solidFill>
                  <a:schemeClr val="bg1"/>
                </a:solidFill>
                <a:ea typeface="Roboto Condensed Light" panose="02000000000000000000" pitchFamily="2" charset="0"/>
              </a:rPr>
              <a:t>Děkuji za pozornost</a:t>
            </a:r>
            <a:endParaRPr lang="en-US" sz="2700" spc="100">
              <a:solidFill>
                <a:schemeClr val="bg1"/>
              </a:solidFill>
              <a:ea typeface="Roboto Condensed Light" panose="02000000000000000000" pitchFamily="2" charset="0"/>
            </a:endParaRPr>
          </a:p>
          <a:p>
            <a:pPr algn="ctr">
              <a:spcBef>
                <a:spcPts val="300"/>
              </a:spcBef>
            </a:pPr>
            <a:r>
              <a:rPr lang="cs-CZ" sz="1800" spc="100">
                <a:solidFill>
                  <a:schemeClr val="bg1"/>
                </a:solidFill>
                <a:ea typeface="Roboto Condensed Light" panose="02000000000000000000" pitchFamily="2" charset="0"/>
              </a:rPr>
              <a:t>Fakultní nemocnice Olomouc</a:t>
            </a:r>
            <a:endParaRPr lang="en-US" sz="1800" spc="100">
              <a:solidFill>
                <a:schemeClr val="bg1"/>
              </a:solidFill>
              <a:ea typeface="Roboto Condensed Light" panose="02000000000000000000" pitchFamily="2" charset="0"/>
            </a:endParaRPr>
          </a:p>
        </p:txBody>
      </p:sp>
    </p:spTree>
    <p:extLst>
      <p:ext uri="{BB962C8B-B14F-4D97-AF65-F5344CB8AC3E}">
        <p14:creationId xmlns:p14="http://schemas.microsoft.com/office/powerpoint/2010/main" val="3503542617"/>
      </p:ext>
    </p:extLst>
  </p:cSld>
  <p:clrMapOvr>
    <a:masterClrMapping/>
  </p:clrMapOvr>
  <p:transition spd="slow">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82D8B1-4449-4AB4-8C15-DDE4CA6FC912}"/>
              </a:ext>
            </a:extLst>
          </p:cNvPr>
          <p:cNvSpPr>
            <a:spLocks noGrp="1"/>
          </p:cNvSpPr>
          <p:nvPr>
            <p:ph type="title"/>
          </p:nvPr>
        </p:nvSpPr>
        <p:spPr/>
        <p:txBody>
          <a:bodyPr/>
          <a:lstStyle/>
          <a:p>
            <a:r>
              <a:rPr lang="cs-CZ" dirty="0"/>
              <a:t>II: Epidemiologie FS </a:t>
            </a:r>
          </a:p>
        </p:txBody>
      </p:sp>
    </p:spTree>
    <p:extLst>
      <p:ext uri="{BB962C8B-B14F-4D97-AF65-F5344CB8AC3E}">
        <p14:creationId xmlns:p14="http://schemas.microsoft.com/office/powerpoint/2010/main" val="76662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274322" y="834113"/>
          <a:ext cx="8559000" cy="3749289"/>
        </p:xfrm>
        <a:graphic>
          <a:graphicData uri="http://schemas.openxmlformats.org/drawingml/2006/table">
            <a:tbl>
              <a:tblPr>
                <a:tableStyleId>{5C22544A-7EE6-4342-B048-85BDC9FD1C3A}</a:tableStyleId>
              </a:tblPr>
              <a:tblGrid>
                <a:gridCol w="2484000">
                  <a:extLst>
                    <a:ext uri="{9D8B030D-6E8A-4147-A177-3AD203B41FA5}">
                      <a16:colId xmlns:a16="http://schemas.microsoft.com/office/drawing/2014/main" val="1450522724"/>
                    </a:ext>
                  </a:extLst>
                </a:gridCol>
                <a:gridCol w="675000">
                  <a:extLst>
                    <a:ext uri="{9D8B030D-6E8A-4147-A177-3AD203B41FA5}">
                      <a16:colId xmlns:a16="http://schemas.microsoft.com/office/drawing/2014/main" val="3948739247"/>
                    </a:ext>
                  </a:extLst>
                </a:gridCol>
                <a:gridCol w="675000">
                  <a:extLst>
                    <a:ext uri="{9D8B030D-6E8A-4147-A177-3AD203B41FA5}">
                      <a16:colId xmlns:a16="http://schemas.microsoft.com/office/drawing/2014/main" val="127656664"/>
                    </a:ext>
                  </a:extLst>
                </a:gridCol>
                <a:gridCol w="675000">
                  <a:extLst>
                    <a:ext uri="{9D8B030D-6E8A-4147-A177-3AD203B41FA5}">
                      <a16:colId xmlns:a16="http://schemas.microsoft.com/office/drawing/2014/main" val="1222125313"/>
                    </a:ext>
                  </a:extLst>
                </a:gridCol>
                <a:gridCol w="675000">
                  <a:extLst>
                    <a:ext uri="{9D8B030D-6E8A-4147-A177-3AD203B41FA5}">
                      <a16:colId xmlns:a16="http://schemas.microsoft.com/office/drawing/2014/main" val="731133466"/>
                    </a:ext>
                  </a:extLst>
                </a:gridCol>
                <a:gridCol w="675000">
                  <a:extLst>
                    <a:ext uri="{9D8B030D-6E8A-4147-A177-3AD203B41FA5}">
                      <a16:colId xmlns:a16="http://schemas.microsoft.com/office/drawing/2014/main" val="1018623422"/>
                    </a:ext>
                  </a:extLst>
                </a:gridCol>
                <a:gridCol w="675000">
                  <a:extLst>
                    <a:ext uri="{9D8B030D-6E8A-4147-A177-3AD203B41FA5}">
                      <a16:colId xmlns:a16="http://schemas.microsoft.com/office/drawing/2014/main" val="2422289628"/>
                    </a:ext>
                  </a:extLst>
                </a:gridCol>
                <a:gridCol w="675000">
                  <a:extLst>
                    <a:ext uri="{9D8B030D-6E8A-4147-A177-3AD203B41FA5}">
                      <a16:colId xmlns:a16="http://schemas.microsoft.com/office/drawing/2014/main" val="725283775"/>
                    </a:ext>
                  </a:extLst>
                </a:gridCol>
                <a:gridCol w="675000">
                  <a:extLst>
                    <a:ext uri="{9D8B030D-6E8A-4147-A177-3AD203B41FA5}">
                      <a16:colId xmlns:a16="http://schemas.microsoft.com/office/drawing/2014/main" val="1483515690"/>
                    </a:ext>
                  </a:extLst>
                </a:gridCol>
                <a:gridCol w="675000">
                  <a:extLst>
                    <a:ext uri="{9D8B030D-6E8A-4147-A177-3AD203B41FA5}">
                      <a16:colId xmlns:a16="http://schemas.microsoft.com/office/drawing/2014/main" val="20009"/>
                    </a:ext>
                  </a:extLst>
                </a:gridCol>
              </a:tblGrid>
              <a:tr h="218994">
                <a:tc>
                  <a:txBody>
                    <a:bodyPr/>
                    <a:lstStyle/>
                    <a:p>
                      <a:pPr algn="r" fontAlgn="b"/>
                      <a:endParaRPr lang="en-US" sz="1400" b="0" i="0" u="none" strike="noStrike">
                        <a:solidFill>
                          <a:srgbClr val="000000"/>
                        </a:solidFill>
                        <a:effectLst/>
                        <a:latin typeface="+mn-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mn-lt"/>
                        </a:rPr>
                        <a:t>2010</a:t>
                      </a:r>
                      <a:endParaRPr lang="en-US" sz="1200" b="1" i="0" u="none" strike="noStrike">
                        <a:solidFill>
                          <a:srgbClr val="000000"/>
                        </a:solidFill>
                        <a:effectLst/>
                        <a:latin typeface="+mn-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mn-lt"/>
                        </a:rPr>
                        <a:t>2011</a:t>
                      </a:r>
                      <a:endParaRPr lang="en-US" sz="1200" b="1" i="0" u="none" strike="noStrike">
                        <a:solidFill>
                          <a:srgbClr val="000000"/>
                        </a:solidFill>
                        <a:effectLst/>
                        <a:latin typeface="+mn-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mn-lt"/>
                        </a:rPr>
                        <a:t>2012</a:t>
                      </a:r>
                      <a:endParaRPr lang="en-US" sz="1200" b="1" i="0" u="none" strike="noStrike">
                        <a:solidFill>
                          <a:srgbClr val="000000"/>
                        </a:solidFill>
                        <a:effectLst/>
                        <a:latin typeface="+mn-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mn-lt"/>
                        </a:rPr>
                        <a:t>2013</a:t>
                      </a:r>
                      <a:endParaRPr lang="en-US" sz="1200" b="1" i="0" u="none" strike="noStrike">
                        <a:solidFill>
                          <a:srgbClr val="000000"/>
                        </a:solidFill>
                        <a:effectLst/>
                        <a:latin typeface="+mn-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mn-lt"/>
                        </a:rPr>
                        <a:t>2014</a:t>
                      </a:r>
                      <a:endParaRPr lang="en-US" sz="1200" b="1" i="0" u="none" strike="noStrike">
                        <a:solidFill>
                          <a:srgbClr val="000000"/>
                        </a:solidFill>
                        <a:effectLst/>
                        <a:latin typeface="+mn-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mn-lt"/>
                        </a:rPr>
                        <a:t>2015</a:t>
                      </a:r>
                      <a:endParaRPr lang="en-US" sz="1200" b="1" i="0" u="none" strike="noStrike">
                        <a:solidFill>
                          <a:srgbClr val="000000"/>
                        </a:solidFill>
                        <a:effectLst/>
                        <a:latin typeface="+mn-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mn-lt"/>
                        </a:rPr>
                        <a:t>2016</a:t>
                      </a:r>
                      <a:endParaRPr lang="en-US" sz="1200" b="1" i="0" u="none" strike="noStrike">
                        <a:solidFill>
                          <a:srgbClr val="000000"/>
                        </a:solidFill>
                        <a:effectLst/>
                        <a:latin typeface="+mn-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en-US" sz="1200" b="1" u="none" strike="noStrike">
                          <a:effectLst/>
                          <a:latin typeface="+mn-lt"/>
                        </a:rPr>
                        <a:t>2017</a:t>
                      </a:r>
                      <a:endParaRPr lang="en-US" sz="1200" b="1" i="0" u="none" strike="noStrike">
                        <a:solidFill>
                          <a:srgbClr val="000000"/>
                        </a:solidFill>
                        <a:effectLst/>
                        <a:latin typeface="+mn-lt"/>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ctr" fontAlgn="b"/>
                      <a:r>
                        <a:rPr lang="cs-CZ" sz="1200" b="1" i="0" u="none" strike="noStrike">
                          <a:solidFill>
                            <a:srgbClr val="000000"/>
                          </a:solidFill>
                          <a:effectLst/>
                          <a:latin typeface="+mn-lt"/>
                        </a:rPr>
                        <a:t>2018</a:t>
                      </a:r>
                      <a:endParaRPr lang="en-US" sz="1200" b="1" i="0" u="none" strike="noStrike">
                        <a:solidFill>
                          <a:srgbClr val="000000"/>
                        </a:solidFill>
                        <a:effectLst/>
                        <a:latin typeface="+mn-lt"/>
                      </a:endParaRPr>
                    </a:p>
                  </a:txBody>
                  <a:tcPr marL="0" marR="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5659930"/>
                  </a:ext>
                </a:extLst>
              </a:tr>
              <a:tr h="235353">
                <a:tc>
                  <a:txBody>
                    <a:bodyPr/>
                    <a:lstStyle/>
                    <a:p>
                      <a:pPr algn="l" fontAlgn="b"/>
                      <a:r>
                        <a:rPr lang="cs-CZ" sz="1100" b="0" i="0" u="none" strike="noStrike">
                          <a:solidFill>
                            <a:srgbClr val="000000"/>
                          </a:solidFill>
                          <a:effectLst/>
                          <a:latin typeface="Calibri" panose="020F0502020204030204" pitchFamily="34" charset="0"/>
                        </a:rPr>
                        <a:t>I10 Primární hypertenze</a:t>
                      </a:r>
                    </a:p>
                  </a:txBody>
                  <a:tcPr marL="27000" marR="7144" marT="7144"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cs-CZ" sz="1050" b="0" i="0" u="none" strike="noStrike">
                          <a:solidFill>
                            <a:srgbClr val="000000"/>
                          </a:solidFill>
                          <a:effectLst/>
                          <a:latin typeface="Calibri" panose="020F0502020204030204" pitchFamily="34" charset="0"/>
                        </a:rPr>
                        <a:t>1 463 881</a:t>
                      </a:r>
                    </a:p>
                  </a:txBody>
                  <a:tcPr marL="7144" marR="108000" marT="7144"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cs-CZ" sz="1050" b="0" i="0" u="none" strike="noStrike">
                          <a:solidFill>
                            <a:srgbClr val="000000"/>
                          </a:solidFill>
                          <a:effectLst/>
                          <a:latin typeface="Calibri" panose="020F0502020204030204" pitchFamily="34" charset="0"/>
                        </a:rPr>
                        <a:t>1 416 073</a:t>
                      </a:r>
                    </a:p>
                  </a:txBody>
                  <a:tcPr marL="7144" marR="108000" marT="7144"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cs-CZ" sz="1050" b="0" i="0" u="none" strike="noStrike">
                          <a:solidFill>
                            <a:srgbClr val="000000"/>
                          </a:solidFill>
                          <a:effectLst/>
                          <a:latin typeface="Calibri" panose="020F0502020204030204" pitchFamily="34" charset="0"/>
                        </a:rPr>
                        <a:t>1 479 527</a:t>
                      </a:r>
                    </a:p>
                  </a:txBody>
                  <a:tcPr marL="7144" marR="108000" marT="7144"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cs-CZ" sz="1050" b="0" i="0" u="none" strike="noStrike">
                          <a:solidFill>
                            <a:srgbClr val="000000"/>
                          </a:solidFill>
                          <a:effectLst/>
                          <a:latin typeface="Calibri" panose="020F0502020204030204" pitchFamily="34" charset="0"/>
                        </a:rPr>
                        <a:t>1 493 724</a:t>
                      </a:r>
                    </a:p>
                  </a:txBody>
                  <a:tcPr marL="7144" marR="108000" marT="7144"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cs-CZ" sz="1050" b="0" i="0" u="none" strike="noStrike">
                          <a:solidFill>
                            <a:srgbClr val="000000"/>
                          </a:solidFill>
                          <a:effectLst/>
                          <a:latin typeface="Calibri" panose="020F0502020204030204" pitchFamily="34" charset="0"/>
                        </a:rPr>
                        <a:t>1 532 119</a:t>
                      </a:r>
                    </a:p>
                  </a:txBody>
                  <a:tcPr marL="7144" marR="108000" marT="7144"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cs-CZ" sz="1050" b="0" i="0" u="none" strike="noStrike">
                          <a:solidFill>
                            <a:srgbClr val="000000"/>
                          </a:solidFill>
                          <a:effectLst/>
                          <a:latin typeface="Calibri" panose="020F0502020204030204" pitchFamily="34" charset="0"/>
                        </a:rPr>
                        <a:t>1 781 581</a:t>
                      </a:r>
                    </a:p>
                  </a:txBody>
                  <a:tcPr marL="7144" marR="108000" marT="7144"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cs-CZ" sz="1050" b="0" i="0" u="none" strike="noStrike">
                          <a:solidFill>
                            <a:srgbClr val="000000"/>
                          </a:solidFill>
                          <a:effectLst/>
                          <a:latin typeface="Calibri" panose="020F0502020204030204" pitchFamily="34" charset="0"/>
                        </a:rPr>
                        <a:t>1 818 687</a:t>
                      </a:r>
                    </a:p>
                  </a:txBody>
                  <a:tcPr marL="7144" marR="108000" marT="7144"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cs-CZ" sz="1050" b="0" i="0" u="none" strike="noStrike">
                          <a:solidFill>
                            <a:srgbClr val="000000"/>
                          </a:solidFill>
                          <a:effectLst/>
                          <a:latin typeface="Calibri" panose="020F0502020204030204" pitchFamily="34" charset="0"/>
                        </a:rPr>
                        <a:t>1 834 278</a:t>
                      </a:r>
                    </a:p>
                  </a:txBody>
                  <a:tcPr marL="7144" marR="108000" marT="7144"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r" fontAlgn="b"/>
                      <a:r>
                        <a:rPr lang="cs-CZ" sz="1050" b="0" i="0" u="none" strike="noStrike">
                          <a:solidFill>
                            <a:srgbClr val="000000"/>
                          </a:solidFill>
                          <a:effectLst/>
                          <a:latin typeface="Calibri" panose="020F0502020204030204" pitchFamily="34" charset="0"/>
                        </a:rPr>
                        <a:t>1 840 043</a:t>
                      </a:r>
                    </a:p>
                  </a:txBody>
                  <a:tcPr marL="7144" marR="108000" marT="7144" marB="0"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129766177"/>
                  </a:ext>
                </a:extLst>
              </a:tr>
              <a:tr h="235353">
                <a:tc>
                  <a:txBody>
                    <a:bodyPr/>
                    <a:lstStyle/>
                    <a:p>
                      <a:pPr algn="l" fontAlgn="b"/>
                      <a:r>
                        <a:rPr lang="pl-PL" sz="1100" b="0" i="0" u="none" strike="noStrike">
                          <a:solidFill>
                            <a:srgbClr val="000000"/>
                          </a:solidFill>
                          <a:effectLst/>
                          <a:latin typeface="Calibri" panose="020F0502020204030204" pitchFamily="34" charset="0"/>
                        </a:rPr>
                        <a:t>I25 Chronická ischemická choroba srdeční</a:t>
                      </a:r>
                    </a:p>
                  </a:txBody>
                  <a:tcPr marL="27000" marR="7144"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635 364</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612 038</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601 361</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587 577</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576 656</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576 710</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562 309</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544 340</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526 264</a:t>
                      </a:r>
                    </a:p>
                  </a:txBody>
                  <a:tcPr marL="7144" marR="108000" marT="7144" marB="0" anchor="ctr">
                    <a:noFill/>
                  </a:tcPr>
                </a:tc>
                <a:extLst>
                  <a:ext uri="{0D108BD9-81ED-4DB2-BD59-A6C34878D82A}">
                    <a16:rowId xmlns:a16="http://schemas.microsoft.com/office/drawing/2014/main" val="10002"/>
                  </a:ext>
                </a:extLst>
              </a:tr>
              <a:tr h="235353">
                <a:tc>
                  <a:txBody>
                    <a:bodyPr/>
                    <a:lstStyle/>
                    <a:p>
                      <a:pPr algn="l" fontAlgn="b"/>
                      <a:r>
                        <a:rPr lang="cs-CZ" sz="1100" b="0" i="0" u="none" strike="noStrike">
                          <a:solidFill>
                            <a:srgbClr val="000000"/>
                          </a:solidFill>
                          <a:effectLst/>
                          <a:latin typeface="Calibri" panose="020F0502020204030204" pitchFamily="34" charset="0"/>
                        </a:rPr>
                        <a:t>I83 Žilní městky dolních končetin</a:t>
                      </a:r>
                    </a:p>
                  </a:txBody>
                  <a:tcPr marL="27000" marR="7144"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327 398</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325 045</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324 412</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325 478</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336 633</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361 729</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371 313</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368 860</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371 740</a:t>
                      </a:r>
                    </a:p>
                  </a:txBody>
                  <a:tcPr marL="7144" marR="108000" marT="7144" marB="0" anchor="ctr">
                    <a:solidFill>
                      <a:schemeClr val="bg1">
                        <a:lumMod val="95000"/>
                      </a:schemeClr>
                    </a:solidFill>
                  </a:tcPr>
                </a:tc>
                <a:extLst>
                  <a:ext uri="{0D108BD9-81ED-4DB2-BD59-A6C34878D82A}">
                    <a16:rowId xmlns:a16="http://schemas.microsoft.com/office/drawing/2014/main" val="10003"/>
                  </a:ext>
                </a:extLst>
              </a:tr>
              <a:tr h="235353">
                <a:tc>
                  <a:txBody>
                    <a:bodyPr/>
                    <a:lstStyle/>
                    <a:p>
                      <a:pPr algn="l" fontAlgn="b"/>
                      <a:r>
                        <a:rPr lang="it-IT" sz="1100" b="0" i="0" u="none" strike="noStrike">
                          <a:solidFill>
                            <a:srgbClr val="000000"/>
                          </a:solidFill>
                          <a:effectLst/>
                          <a:latin typeface="Calibri" panose="020F0502020204030204" pitchFamily="34" charset="0"/>
                        </a:rPr>
                        <a:t>I48 Fibrilace a flutter síní</a:t>
                      </a:r>
                    </a:p>
                  </a:txBody>
                  <a:tcPr marL="27000" marR="7144" marT="7144" marB="0" anchor="ctr">
                    <a:solidFill>
                      <a:schemeClr val="accent2"/>
                    </a:solidFill>
                  </a:tcPr>
                </a:tc>
                <a:tc>
                  <a:txBody>
                    <a:bodyPr/>
                    <a:lstStyle/>
                    <a:p>
                      <a:pPr algn="r" fontAlgn="b"/>
                      <a:r>
                        <a:rPr lang="cs-CZ" sz="1100" b="0" i="0" u="none" strike="noStrike">
                          <a:solidFill>
                            <a:srgbClr val="000000"/>
                          </a:solidFill>
                          <a:effectLst/>
                          <a:latin typeface="Calibri" panose="020F0502020204030204" pitchFamily="34" charset="0"/>
                        </a:rPr>
                        <a:t>150 901</a:t>
                      </a:r>
                    </a:p>
                  </a:txBody>
                  <a:tcPr marL="7144" marR="108000" marT="7144" marB="0" anchor="ctr">
                    <a:solidFill>
                      <a:schemeClr val="accent2"/>
                    </a:solidFill>
                  </a:tcPr>
                </a:tc>
                <a:tc>
                  <a:txBody>
                    <a:bodyPr/>
                    <a:lstStyle/>
                    <a:p>
                      <a:pPr algn="r" fontAlgn="b"/>
                      <a:r>
                        <a:rPr lang="cs-CZ" sz="1100" b="0" i="0" u="none" strike="noStrike">
                          <a:solidFill>
                            <a:srgbClr val="000000"/>
                          </a:solidFill>
                          <a:effectLst/>
                          <a:latin typeface="Calibri" panose="020F0502020204030204" pitchFamily="34" charset="0"/>
                        </a:rPr>
                        <a:t>160 185</a:t>
                      </a:r>
                    </a:p>
                  </a:txBody>
                  <a:tcPr marL="7144" marR="108000" marT="7144" marB="0" anchor="ctr">
                    <a:solidFill>
                      <a:schemeClr val="accent2"/>
                    </a:solidFill>
                  </a:tcPr>
                </a:tc>
                <a:tc>
                  <a:txBody>
                    <a:bodyPr/>
                    <a:lstStyle/>
                    <a:p>
                      <a:pPr algn="r" fontAlgn="b"/>
                      <a:r>
                        <a:rPr lang="cs-CZ" sz="1100" b="0" i="0" u="none" strike="noStrike">
                          <a:solidFill>
                            <a:srgbClr val="000000"/>
                          </a:solidFill>
                          <a:effectLst/>
                          <a:latin typeface="Calibri" panose="020F0502020204030204" pitchFamily="34" charset="0"/>
                        </a:rPr>
                        <a:t>172 467</a:t>
                      </a:r>
                    </a:p>
                  </a:txBody>
                  <a:tcPr marL="7144" marR="108000" marT="7144" marB="0" anchor="ctr">
                    <a:solidFill>
                      <a:schemeClr val="accent2"/>
                    </a:solidFill>
                  </a:tcPr>
                </a:tc>
                <a:tc>
                  <a:txBody>
                    <a:bodyPr/>
                    <a:lstStyle/>
                    <a:p>
                      <a:pPr algn="r" fontAlgn="b"/>
                      <a:r>
                        <a:rPr lang="cs-CZ" sz="1100" b="0" i="0" u="none" strike="noStrike">
                          <a:solidFill>
                            <a:srgbClr val="000000"/>
                          </a:solidFill>
                          <a:effectLst/>
                          <a:latin typeface="Calibri" panose="020F0502020204030204" pitchFamily="34" charset="0"/>
                        </a:rPr>
                        <a:t>176 294</a:t>
                      </a:r>
                    </a:p>
                  </a:txBody>
                  <a:tcPr marL="7144" marR="108000" marT="7144" marB="0" anchor="ctr">
                    <a:solidFill>
                      <a:schemeClr val="accent2"/>
                    </a:solidFill>
                  </a:tcPr>
                </a:tc>
                <a:tc>
                  <a:txBody>
                    <a:bodyPr/>
                    <a:lstStyle/>
                    <a:p>
                      <a:pPr algn="r" fontAlgn="b"/>
                      <a:r>
                        <a:rPr lang="cs-CZ" sz="1100" b="0" i="0" u="none" strike="noStrike">
                          <a:solidFill>
                            <a:srgbClr val="000000"/>
                          </a:solidFill>
                          <a:effectLst/>
                          <a:latin typeface="Calibri" panose="020F0502020204030204" pitchFamily="34" charset="0"/>
                        </a:rPr>
                        <a:t>186 154</a:t>
                      </a:r>
                    </a:p>
                  </a:txBody>
                  <a:tcPr marL="7144" marR="108000" marT="7144" marB="0" anchor="ctr">
                    <a:solidFill>
                      <a:schemeClr val="accent2"/>
                    </a:solidFill>
                  </a:tcPr>
                </a:tc>
                <a:tc>
                  <a:txBody>
                    <a:bodyPr/>
                    <a:lstStyle/>
                    <a:p>
                      <a:pPr algn="r" fontAlgn="b"/>
                      <a:r>
                        <a:rPr lang="cs-CZ" sz="1100" b="0" i="0" u="none" strike="noStrike">
                          <a:solidFill>
                            <a:srgbClr val="000000"/>
                          </a:solidFill>
                          <a:effectLst/>
                          <a:latin typeface="Calibri" panose="020F0502020204030204" pitchFamily="34" charset="0"/>
                        </a:rPr>
                        <a:t>198 930</a:t>
                      </a:r>
                    </a:p>
                  </a:txBody>
                  <a:tcPr marL="7144" marR="108000" marT="7144" marB="0" anchor="ctr">
                    <a:solidFill>
                      <a:schemeClr val="accent2"/>
                    </a:solidFill>
                  </a:tcPr>
                </a:tc>
                <a:tc>
                  <a:txBody>
                    <a:bodyPr/>
                    <a:lstStyle/>
                    <a:p>
                      <a:pPr algn="r" fontAlgn="b"/>
                      <a:r>
                        <a:rPr lang="cs-CZ" sz="1100" b="0" i="0" u="none" strike="noStrike">
                          <a:solidFill>
                            <a:srgbClr val="000000"/>
                          </a:solidFill>
                          <a:effectLst/>
                          <a:latin typeface="Calibri" panose="020F0502020204030204" pitchFamily="34" charset="0"/>
                        </a:rPr>
                        <a:t>210 219</a:t>
                      </a:r>
                    </a:p>
                  </a:txBody>
                  <a:tcPr marL="7144" marR="108000" marT="7144" marB="0" anchor="ctr">
                    <a:solidFill>
                      <a:schemeClr val="accent2"/>
                    </a:solidFill>
                  </a:tcPr>
                </a:tc>
                <a:tc>
                  <a:txBody>
                    <a:bodyPr/>
                    <a:lstStyle/>
                    <a:p>
                      <a:pPr algn="r" fontAlgn="b"/>
                      <a:r>
                        <a:rPr lang="cs-CZ" sz="1100" b="0" i="0" u="none" strike="noStrike">
                          <a:solidFill>
                            <a:srgbClr val="000000"/>
                          </a:solidFill>
                          <a:effectLst/>
                          <a:latin typeface="Calibri" panose="020F0502020204030204" pitchFamily="34" charset="0"/>
                        </a:rPr>
                        <a:t>221 689</a:t>
                      </a:r>
                    </a:p>
                  </a:txBody>
                  <a:tcPr marL="7144" marR="108000" marT="7144" marB="0" anchor="ctr">
                    <a:solidFill>
                      <a:schemeClr val="accent2"/>
                    </a:solidFill>
                  </a:tcPr>
                </a:tc>
                <a:tc>
                  <a:txBody>
                    <a:bodyPr/>
                    <a:lstStyle/>
                    <a:p>
                      <a:pPr algn="r" fontAlgn="b"/>
                      <a:r>
                        <a:rPr lang="cs-CZ" sz="1100" b="0" i="0" u="none" strike="noStrike">
                          <a:solidFill>
                            <a:srgbClr val="000000"/>
                          </a:solidFill>
                          <a:effectLst/>
                          <a:latin typeface="Calibri" panose="020F0502020204030204" pitchFamily="34" charset="0"/>
                        </a:rPr>
                        <a:t>233 843</a:t>
                      </a:r>
                    </a:p>
                  </a:txBody>
                  <a:tcPr marL="7144" marR="108000" marT="7144" marB="0" anchor="ctr">
                    <a:solidFill>
                      <a:schemeClr val="accent2"/>
                    </a:solidFill>
                  </a:tcPr>
                </a:tc>
                <a:extLst>
                  <a:ext uri="{0D108BD9-81ED-4DB2-BD59-A6C34878D82A}">
                    <a16:rowId xmlns:a16="http://schemas.microsoft.com/office/drawing/2014/main" val="10004"/>
                  </a:ext>
                </a:extLst>
              </a:tr>
              <a:tr h="235353">
                <a:tc>
                  <a:txBody>
                    <a:bodyPr/>
                    <a:lstStyle/>
                    <a:p>
                      <a:pPr algn="l" fontAlgn="b"/>
                      <a:r>
                        <a:rPr lang="cs-CZ" sz="1100" b="0" i="0" u="none" strike="noStrike">
                          <a:solidFill>
                            <a:srgbClr val="000000"/>
                          </a:solidFill>
                          <a:effectLst/>
                          <a:latin typeface="Calibri" panose="020F0502020204030204" pitchFamily="34" charset="0"/>
                        </a:rPr>
                        <a:t>I80 Zánět žil – flebitida a tromboflebitida</a:t>
                      </a:r>
                    </a:p>
                  </a:txBody>
                  <a:tcPr marL="27000" marR="7144"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148 121</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148 632</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151 755</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151 971</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154 725</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158 370</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158 223</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156 132</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155 532</a:t>
                      </a:r>
                    </a:p>
                  </a:txBody>
                  <a:tcPr marL="7144" marR="108000" marT="7144" marB="0" anchor="ctr">
                    <a:solidFill>
                      <a:schemeClr val="bg1">
                        <a:lumMod val="95000"/>
                      </a:schemeClr>
                    </a:solidFill>
                  </a:tcPr>
                </a:tc>
                <a:extLst>
                  <a:ext uri="{0D108BD9-81ED-4DB2-BD59-A6C34878D82A}">
                    <a16:rowId xmlns:a16="http://schemas.microsoft.com/office/drawing/2014/main" val="10005"/>
                  </a:ext>
                </a:extLst>
              </a:tr>
              <a:tr h="235353">
                <a:tc>
                  <a:txBody>
                    <a:bodyPr/>
                    <a:lstStyle/>
                    <a:p>
                      <a:pPr algn="l" fontAlgn="b"/>
                      <a:r>
                        <a:rPr lang="cs-CZ" sz="1100" b="0" i="0" u="none" strike="noStrike">
                          <a:solidFill>
                            <a:srgbClr val="000000"/>
                          </a:solidFill>
                          <a:effectLst/>
                          <a:latin typeface="Calibri" panose="020F0502020204030204" pitchFamily="34" charset="0"/>
                        </a:rPr>
                        <a:t>I49 Jiné srdeční arytmie</a:t>
                      </a:r>
                    </a:p>
                  </a:txBody>
                  <a:tcPr marL="27000" marR="7144"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124 256</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126 136</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131 769</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137 719</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141 882</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145 665</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147 097</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149 428</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148 703</a:t>
                      </a:r>
                    </a:p>
                  </a:txBody>
                  <a:tcPr marL="7144" marR="108000" marT="7144" marB="0" anchor="ctr">
                    <a:noFill/>
                  </a:tcPr>
                </a:tc>
                <a:extLst>
                  <a:ext uri="{0D108BD9-81ED-4DB2-BD59-A6C34878D82A}">
                    <a16:rowId xmlns:a16="http://schemas.microsoft.com/office/drawing/2014/main" val="10006"/>
                  </a:ext>
                </a:extLst>
              </a:tr>
              <a:tr h="235353">
                <a:tc>
                  <a:txBody>
                    <a:bodyPr/>
                    <a:lstStyle/>
                    <a:p>
                      <a:pPr algn="l" fontAlgn="b"/>
                      <a:r>
                        <a:rPr lang="cs-CZ" sz="1100" b="0" i="0" u="none" strike="noStrike">
                          <a:solidFill>
                            <a:srgbClr val="000000"/>
                          </a:solidFill>
                          <a:effectLst/>
                          <a:latin typeface="Calibri" panose="020F0502020204030204" pitchFamily="34" charset="0"/>
                        </a:rPr>
                        <a:t>I70 Ateroskleróza</a:t>
                      </a:r>
                    </a:p>
                  </a:txBody>
                  <a:tcPr marL="27000" marR="7144"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172 302</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169 459</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168 272</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162 709</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156 790</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155 925</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152 993</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149 487</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148 164</a:t>
                      </a:r>
                    </a:p>
                  </a:txBody>
                  <a:tcPr marL="7144" marR="108000" marT="7144" marB="0" anchor="ctr">
                    <a:solidFill>
                      <a:schemeClr val="bg1">
                        <a:lumMod val="95000"/>
                      </a:schemeClr>
                    </a:solidFill>
                  </a:tcPr>
                </a:tc>
                <a:extLst>
                  <a:ext uri="{0D108BD9-81ED-4DB2-BD59-A6C34878D82A}">
                    <a16:rowId xmlns:a16="http://schemas.microsoft.com/office/drawing/2014/main" val="10007"/>
                  </a:ext>
                </a:extLst>
              </a:tr>
              <a:tr h="235353">
                <a:tc>
                  <a:txBody>
                    <a:bodyPr/>
                    <a:lstStyle/>
                    <a:p>
                      <a:pPr algn="l" fontAlgn="b"/>
                      <a:r>
                        <a:rPr lang="cs-CZ" sz="1100" b="0" i="0" u="none" strike="noStrike">
                          <a:solidFill>
                            <a:srgbClr val="000000"/>
                          </a:solidFill>
                          <a:effectLst/>
                          <a:latin typeface="Calibri" panose="020F0502020204030204" pitchFamily="34" charset="0"/>
                        </a:rPr>
                        <a:t>I50 Selhání srdce</a:t>
                      </a:r>
                    </a:p>
                  </a:txBody>
                  <a:tcPr marL="27000" marR="7144"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76 591</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79 048</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84 534</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85 867</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89 445</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92 729</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92 733</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95 595</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98 504</a:t>
                      </a:r>
                    </a:p>
                  </a:txBody>
                  <a:tcPr marL="7144" marR="108000" marT="7144" marB="0" anchor="ctr">
                    <a:noFill/>
                  </a:tcPr>
                </a:tc>
                <a:extLst>
                  <a:ext uri="{0D108BD9-81ED-4DB2-BD59-A6C34878D82A}">
                    <a16:rowId xmlns:a16="http://schemas.microsoft.com/office/drawing/2014/main" val="10008"/>
                  </a:ext>
                </a:extLst>
              </a:tr>
              <a:tr h="235353">
                <a:tc>
                  <a:txBody>
                    <a:bodyPr/>
                    <a:lstStyle/>
                    <a:p>
                      <a:pPr algn="l" fontAlgn="b"/>
                      <a:r>
                        <a:rPr lang="cs-CZ" sz="1100" b="0" i="0" u="none" strike="noStrike">
                          <a:solidFill>
                            <a:srgbClr val="000000"/>
                          </a:solidFill>
                          <a:effectLst/>
                          <a:latin typeface="Calibri" panose="020F0502020204030204" pitchFamily="34" charset="0"/>
                        </a:rPr>
                        <a:t>I63 Mozkový infarkt</a:t>
                      </a:r>
                    </a:p>
                  </a:txBody>
                  <a:tcPr marL="27000" marR="7144"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61 046</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61 721</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65 357</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66 522</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68 007</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69 170</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69 396</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68 439</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68 928</a:t>
                      </a:r>
                    </a:p>
                  </a:txBody>
                  <a:tcPr marL="7144" marR="108000" marT="7144" marB="0" anchor="ctr">
                    <a:solidFill>
                      <a:schemeClr val="bg1">
                        <a:lumMod val="95000"/>
                      </a:schemeClr>
                    </a:solidFill>
                  </a:tcPr>
                </a:tc>
                <a:extLst>
                  <a:ext uri="{0D108BD9-81ED-4DB2-BD59-A6C34878D82A}">
                    <a16:rowId xmlns:a16="http://schemas.microsoft.com/office/drawing/2014/main" val="10009"/>
                  </a:ext>
                </a:extLst>
              </a:tr>
              <a:tr h="235353">
                <a:tc>
                  <a:txBody>
                    <a:bodyPr/>
                    <a:lstStyle/>
                    <a:p>
                      <a:pPr algn="l" fontAlgn="b"/>
                      <a:r>
                        <a:rPr lang="cs-CZ" sz="1100" b="0" i="0" u="none" strike="noStrike">
                          <a:solidFill>
                            <a:srgbClr val="000000"/>
                          </a:solidFill>
                          <a:effectLst/>
                          <a:latin typeface="Calibri" panose="020F0502020204030204" pitchFamily="34" charset="0"/>
                        </a:rPr>
                        <a:t>I64 Cévní mozková příhoda mrtvice</a:t>
                      </a:r>
                    </a:p>
                  </a:txBody>
                  <a:tcPr marL="27000" marR="7144"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77 891</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74 997</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74 855</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72 130</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70 153</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70 076</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69 485</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66 640</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63 535</a:t>
                      </a:r>
                    </a:p>
                  </a:txBody>
                  <a:tcPr marL="7144" marR="108000" marT="7144" marB="0" anchor="ctr">
                    <a:noFill/>
                  </a:tcPr>
                </a:tc>
                <a:extLst>
                  <a:ext uri="{0D108BD9-81ED-4DB2-BD59-A6C34878D82A}">
                    <a16:rowId xmlns:a16="http://schemas.microsoft.com/office/drawing/2014/main" val="10010"/>
                  </a:ext>
                </a:extLst>
              </a:tr>
              <a:tr h="235353">
                <a:tc>
                  <a:txBody>
                    <a:bodyPr/>
                    <a:lstStyle/>
                    <a:p>
                      <a:pPr algn="l" fontAlgn="b"/>
                      <a:r>
                        <a:rPr lang="cs-CZ" sz="1100" b="0" i="0" u="none" strike="noStrike">
                          <a:solidFill>
                            <a:srgbClr val="000000"/>
                          </a:solidFill>
                          <a:effectLst/>
                          <a:latin typeface="Calibri" panose="020F0502020204030204" pitchFamily="34" charset="0"/>
                        </a:rPr>
                        <a:t>I67 Jiná cévní onemocnění mozku</a:t>
                      </a:r>
                    </a:p>
                  </a:txBody>
                  <a:tcPr marL="27000" marR="7144"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76 354</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72 176</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72 009</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68 841</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66 907</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66 174</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63 468</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59 990</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56 924</a:t>
                      </a:r>
                    </a:p>
                  </a:txBody>
                  <a:tcPr marL="7144" marR="108000" marT="7144" marB="0" anchor="ctr">
                    <a:solidFill>
                      <a:schemeClr val="bg1">
                        <a:lumMod val="95000"/>
                      </a:schemeClr>
                    </a:solidFill>
                  </a:tcPr>
                </a:tc>
                <a:extLst>
                  <a:ext uri="{0D108BD9-81ED-4DB2-BD59-A6C34878D82A}">
                    <a16:rowId xmlns:a16="http://schemas.microsoft.com/office/drawing/2014/main" val="10011"/>
                  </a:ext>
                </a:extLst>
              </a:tr>
              <a:tr h="235353">
                <a:tc>
                  <a:txBody>
                    <a:bodyPr/>
                    <a:lstStyle/>
                    <a:p>
                      <a:pPr algn="l" fontAlgn="b"/>
                      <a:r>
                        <a:rPr lang="cs-CZ" sz="1100" b="0" i="0" u="none" strike="noStrike">
                          <a:solidFill>
                            <a:srgbClr val="000000"/>
                          </a:solidFill>
                          <a:effectLst/>
                          <a:latin typeface="Calibri" panose="020F0502020204030204" pitchFamily="34" charset="0"/>
                        </a:rPr>
                        <a:t>I69 Následky cévních nemocí mozku</a:t>
                      </a:r>
                    </a:p>
                  </a:txBody>
                  <a:tcPr marL="27000" marR="7144"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52 974</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52 560</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54 119</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54 804</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55 578</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56 018</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56 294</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54 260</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52 329</a:t>
                      </a:r>
                    </a:p>
                  </a:txBody>
                  <a:tcPr marL="7144" marR="108000" marT="7144" marB="0" anchor="ctr">
                    <a:noFill/>
                  </a:tcPr>
                </a:tc>
                <a:extLst>
                  <a:ext uri="{0D108BD9-81ED-4DB2-BD59-A6C34878D82A}">
                    <a16:rowId xmlns:a16="http://schemas.microsoft.com/office/drawing/2014/main" val="10012"/>
                  </a:ext>
                </a:extLst>
              </a:tr>
              <a:tr h="235353">
                <a:tc>
                  <a:txBody>
                    <a:bodyPr/>
                    <a:lstStyle/>
                    <a:p>
                      <a:pPr algn="l" fontAlgn="b"/>
                      <a:r>
                        <a:rPr lang="cs-CZ" sz="1100" b="0" i="0" u="none" strike="noStrike">
                          <a:solidFill>
                            <a:srgbClr val="000000"/>
                          </a:solidFill>
                          <a:effectLst/>
                          <a:latin typeface="Calibri" panose="020F0502020204030204" pitchFamily="34" charset="0"/>
                        </a:rPr>
                        <a:t>I47 Paroxyzmální tachykardie</a:t>
                      </a:r>
                    </a:p>
                  </a:txBody>
                  <a:tcPr marL="27000" marR="7144"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39 757</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40 170</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41 111</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42 211</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43 783</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44 828</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45 488</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45 996</a:t>
                      </a:r>
                    </a:p>
                  </a:txBody>
                  <a:tcPr marL="7144" marR="108000" marT="7144" marB="0" anchor="ctr">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46 665</a:t>
                      </a:r>
                    </a:p>
                  </a:txBody>
                  <a:tcPr marL="7144" marR="108000" marT="7144" marB="0" anchor="ctr">
                    <a:solidFill>
                      <a:schemeClr val="bg1">
                        <a:lumMod val="95000"/>
                      </a:schemeClr>
                    </a:solidFill>
                  </a:tcPr>
                </a:tc>
                <a:extLst>
                  <a:ext uri="{0D108BD9-81ED-4DB2-BD59-A6C34878D82A}">
                    <a16:rowId xmlns:a16="http://schemas.microsoft.com/office/drawing/2014/main" val="10013"/>
                  </a:ext>
                </a:extLst>
              </a:tr>
              <a:tr h="235353">
                <a:tc>
                  <a:txBody>
                    <a:bodyPr/>
                    <a:lstStyle/>
                    <a:p>
                      <a:pPr algn="l" fontAlgn="b"/>
                      <a:r>
                        <a:rPr lang="cs-CZ" sz="1100" b="0" i="0" u="none" strike="noStrike">
                          <a:solidFill>
                            <a:srgbClr val="000000"/>
                          </a:solidFill>
                          <a:effectLst/>
                          <a:latin typeface="Calibri" panose="020F0502020204030204" pitchFamily="34" charset="0"/>
                        </a:rPr>
                        <a:t>I20 Angina pectoris</a:t>
                      </a:r>
                    </a:p>
                  </a:txBody>
                  <a:tcPr marL="27000" marR="7144"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77 965</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71 396</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68 889</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64 351</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61 331</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58 030</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54 066</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50 786</a:t>
                      </a:r>
                    </a:p>
                  </a:txBody>
                  <a:tcPr marL="7144" marR="108000" marT="7144" marB="0" anchor="ctr">
                    <a:noFill/>
                  </a:tcPr>
                </a:tc>
                <a:tc>
                  <a:txBody>
                    <a:bodyPr/>
                    <a:lstStyle/>
                    <a:p>
                      <a:pPr algn="r" fontAlgn="b"/>
                      <a:r>
                        <a:rPr lang="cs-CZ" sz="1100" b="0" i="0" u="none" strike="noStrike">
                          <a:solidFill>
                            <a:srgbClr val="000000"/>
                          </a:solidFill>
                          <a:effectLst/>
                          <a:latin typeface="Calibri" panose="020F0502020204030204" pitchFamily="34" charset="0"/>
                        </a:rPr>
                        <a:t>46 362</a:t>
                      </a:r>
                    </a:p>
                  </a:txBody>
                  <a:tcPr marL="7144" marR="108000" marT="7144" marB="0" anchor="ctr">
                    <a:noFill/>
                  </a:tcPr>
                </a:tc>
                <a:extLst>
                  <a:ext uri="{0D108BD9-81ED-4DB2-BD59-A6C34878D82A}">
                    <a16:rowId xmlns:a16="http://schemas.microsoft.com/office/drawing/2014/main" val="10014"/>
                  </a:ext>
                </a:extLst>
              </a:tr>
              <a:tr h="235353">
                <a:tc>
                  <a:txBody>
                    <a:bodyPr/>
                    <a:lstStyle/>
                    <a:p>
                      <a:pPr algn="l" fontAlgn="b"/>
                      <a:r>
                        <a:rPr lang="cs-CZ" sz="1100" b="0" i="0" u="none" strike="noStrike">
                          <a:solidFill>
                            <a:srgbClr val="000000"/>
                          </a:solidFill>
                          <a:effectLst/>
                          <a:latin typeface="Calibri" panose="020F0502020204030204" pitchFamily="34" charset="0"/>
                        </a:rPr>
                        <a:t>I35 Nerevmatická </a:t>
                      </a:r>
                      <a:r>
                        <a:rPr lang="cs-CZ" sz="1100" b="0" i="0" u="none" strike="noStrike" err="1">
                          <a:solidFill>
                            <a:srgbClr val="000000"/>
                          </a:solidFill>
                          <a:effectLst/>
                          <a:latin typeface="Calibri" panose="020F0502020204030204" pitchFamily="34" charset="0"/>
                        </a:rPr>
                        <a:t>onem</a:t>
                      </a:r>
                      <a:r>
                        <a:rPr lang="cs-CZ" sz="1100" b="0" i="0" u="none" strike="noStrike">
                          <a:solidFill>
                            <a:srgbClr val="000000"/>
                          </a:solidFill>
                          <a:effectLst/>
                          <a:latin typeface="Calibri" panose="020F0502020204030204" pitchFamily="34" charset="0"/>
                        </a:rPr>
                        <a:t>. aortální chlopně</a:t>
                      </a:r>
                    </a:p>
                  </a:txBody>
                  <a:tcPr marL="27000" marR="7144" marT="71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26 595</a:t>
                      </a:r>
                    </a:p>
                  </a:txBody>
                  <a:tcPr marL="7144" marR="108000" marT="71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28 654</a:t>
                      </a:r>
                    </a:p>
                  </a:txBody>
                  <a:tcPr marL="7144" marR="108000" marT="71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30 872</a:t>
                      </a:r>
                    </a:p>
                  </a:txBody>
                  <a:tcPr marL="7144" marR="108000" marT="71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32 839</a:t>
                      </a:r>
                    </a:p>
                  </a:txBody>
                  <a:tcPr marL="7144" marR="108000" marT="71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35 585</a:t>
                      </a:r>
                    </a:p>
                  </a:txBody>
                  <a:tcPr marL="7144" marR="108000" marT="71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38 382</a:t>
                      </a:r>
                    </a:p>
                  </a:txBody>
                  <a:tcPr marL="7144" marR="108000" marT="71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41 245</a:t>
                      </a:r>
                    </a:p>
                  </a:txBody>
                  <a:tcPr marL="7144" marR="108000" marT="71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43 550</a:t>
                      </a:r>
                    </a:p>
                  </a:txBody>
                  <a:tcPr marL="7144" marR="108000" marT="7144"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r" fontAlgn="b"/>
                      <a:r>
                        <a:rPr lang="cs-CZ" sz="1100" b="0" i="0" u="none" strike="noStrike">
                          <a:solidFill>
                            <a:srgbClr val="000000"/>
                          </a:solidFill>
                          <a:effectLst/>
                          <a:latin typeface="Calibri" panose="020F0502020204030204" pitchFamily="34" charset="0"/>
                        </a:rPr>
                        <a:t>45 394</a:t>
                      </a:r>
                    </a:p>
                  </a:txBody>
                  <a:tcPr marL="7144" marR="108000" marT="7144" marB="0" anchor="ct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5"/>
                  </a:ext>
                </a:extLst>
              </a:tr>
            </a:tbl>
          </a:graphicData>
        </a:graphic>
      </p:graphicFrame>
      <p:sp>
        <p:nvSpPr>
          <p:cNvPr id="8" name="TextBox 6"/>
          <p:cNvSpPr txBox="1"/>
          <p:nvPr/>
        </p:nvSpPr>
        <p:spPr>
          <a:xfrm>
            <a:off x="193169" y="580493"/>
            <a:ext cx="7814960" cy="253916"/>
          </a:xfrm>
          <a:prstGeom prst="rect">
            <a:avLst/>
          </a:prstGeom>
          <a:noFill/>
        </p:spPr>
        <p:txBody>
          <a:bodyPr wrap="none" rtlCol="0">
            <a:spAutoFit/>
          </a:bodyPr>
          <a:lstStyle/>
          <a:p>
            <a:r>
              <a:rPr lang="cs-CZ" sz="1050"/>
              <a:t>Tabulka shrnuje počet pacientů, kteří mají v daném roce vykázánu </a:t>
            </a:r>
            <a:r>
              <a:rPr lang="en-US" sz="1050" err="1"/>
              <a:t>jakoukoli</a:t>
            </a:r>
            <a:r>
              <a:rPr lang="en-US" sz="1050"/>
              <a:t> </a:t>
            </a:r>
            <a:r>
              <a:rPr lang="cs-CZ" sz="1050"/>
              <a:t>péči pro sledovanou diagnózu (ambulantní nebo hospitalizační).</a:t>
            </a:r>
          </a:p>
        </p:txBody>
      </p:sp>
      <p:sp>
        <p:nvSpPr>
          <p:cNvPr id="2" name="Nadpis 1"/>
          <p:cNvSpPr>
            <a:spLocks noGrp="1"/>
          </p:cNvSpPr>
          <p:nvPr>
            <p:ph type="title"/>
          </p:nvPr>
        </p:nvSpPr>
        <p:spPr>
          <a:xfrm>
            <a:off x="457200" y="102897"/>
            <a:ext cx="8280000" cy="457200"/>
          </a:xfrm>
        </p:spPr>
        <p:txBody>
          <a:bodyPr>
            <a:normAutofit/>
          </a:bodyPr>
          <a:lstStyle/>
          <a:p>
            <a:r>
              <a:rPr lang="cs-CZ" sz="2600"/>
              <a:t>Počet pacientů pro nejčetnější kardiovaskulární diagnózy </a:t>
            </a:r>
          </a:p>
        </p:txBody>
      </p:sp>
      <p:sp>
        <p:nvSpPr>
          <p:cNvPr id="3" name="Zástupný symbol pro text 2"/>
          <p:cNvSpPr>
            <a:spLocks noGrp="1"/>
          </p:cNvSpPr>
          <p:nvPr>
            <p:ph type="body" sz="quarter" idx="15"/>
          </p:nvPr>
        </p:nvSpPr>
        <p:spPr/>
        <p:txBody>
          <a:bodyPr/>
          <a:lstStyle/>
          <a:p>
            <a:r>
              <a:rPr lang="cs-CZ"/>
              <a:t>Zdroj: NRHZS 2010–2018</a:t>
            </a:r>
          </a:p>
        </p:txBody>
      </p:sp>
    </p:spTree>
    <p:extLst>
      <p:ext uri="{BB962C8B-B14F-4D97-AF65-F5344CB8AC3E}">
        <p14:creationId xmlns:p14="http://schemas.microsoft.com/office/powerpoint/2010/main" val="2813486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1D9A2E-CFA9-4A94-8648-D675196E001E}"/>
              </a:ext>
            </a:extLst>
          </p:cNvPr>
          <p:cNvSpPr>
            <a:spLocks noGrp="1"/>
          </p:cNvSpPr>
          <p:nvPr>
            <p:ph type="title"/>
          </p:nvPr>
        </p:nvSpPr>
        <p:spPr>
          <a:xfrm>
            <a:off x="457200" y="377209"/>
            <a:ext cx="4114800" cy="1371590"/>
          </a:xfrm>
        </p:spPr>
        <p:txBody>
          <a:bodyPr>
            <a:normAutofit/>
          </a:bodyPr>
          <a:lstStyle/>
          <a:p>
            <a:r>
              <a:rPr lang="cs-CZ"/>
              <a:t>Fibrilace síní</a:t>
            </a:r>
            <a:br>
              <a:rPr lang="cs-CZ"/>
            </a:br>
            <a:r>
              <a:rPr lang="cs-CZ"/>
              <a:t>Projekt: </a:t>
            </a:r>
            <a:br>
              <a:rPr lang="cs-CZ"/>
            </a:br>
            <a:r>
              <a:rPr lang="cs-CZ"/>
              <a:t>ESC ATLAS 2019</a:t>
            </a:r>
          </a:p>
        </p:txBody>
      </p:sp>
      <p:sp>
        <p:nvSpPr>
          <p:cNvPr id="4" name="Zástupný text 3">
            <a:extLst>
              <a:ext uri="{FF2B5EF4-FFF2-40B4-BE49-F238E27FC236}">
                <a16:creationId xmlns:a16="http://schemas.microsoft.com/office/drawing/2014/main" id="{6438F984-7A83-4120-A941-DAD81E9D3E6A}"/>
              </a:ext>
            </a:extLst>
          </p:cNvPr>
          <p:cNvSpPr>
            <a:spLocks noGrp="1"/>
          </p:cNvSpPr>
          <p:nvPr>
            <p:ph type="body" sz="quarter" idx="15"/>
          </p:nvPr>
        </p:nvSpPr>
        <p:spPr/>
        <p:txBody>
          <a:bodyPr/>
          <a:lstStyle/>
          <a:p>
            <a:r>
              <a:rPr lang="cs-CZ" err="1"/>
              <a:t>Timmis</a:t>
            </a:r>
            <a:r>
              <a:rPr lang="cs-CZ"/>
              <a:t> A, Eur </a:t>
            </a:r>
            <a:r>
              <a:rPr lang="cs-CZ" err="1"/>
              <a:t>Heart</a:t>
            </a:r>
            <a:endParaRPr lang="cs-CZ"/>
          </a:p>
        </p:txBody>
      </p:sp>
      <p:pic>
        <p:nvPicPr>
          <p:cNvPr id="11266"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4008140" y="100472"/>
            <a:ext cx="4678660" cy="451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pojnice: pravoúhlá 4">
            <a:extLst>
              <a:ext uri="{FF2B5EF4-FFF2-40B4-BE49-F238E27FC236}">
                <a16:creationId xmlns:a16="http://schemas.microsoft.com/office/drawing/2014/main" id="{7A6643C5-36DB-49EA-88E5-D4D23779A006}"/>
              </a:ext>
            </a:extLst>
          </p:cNvPr>
          <p:cNvCxnSpPr>
            <a:cxnSpLocks/>
          </p:cNvCxnSpPr>
          <p:nvPr/>
        </p:nvCxnSpPr>
        <p:spPr>
          <a:xfrm>
            <a:off x="5760707" y="3120384"/>
            <a:ext cx="1005829" cy="365756"/>
          </a:xfrm>
          <a:prstGeom prst="bentConnector3">
            <a:avLst>
              <a:gd name="adj1"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638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16FC924F-DA16-354D-B809-EA131844C43D}"/>
              </a:ext>
            </a:extLst>
          </p:cNvPr>
          <p:cNvSpPr>
            <a:spLocks noGrp="1"/>
          </p:cNvSpPr>
          <p:nvPr>
            <p:ph type="title"/>
          </p:nvPr>
        </p:nvSpPr>
        <p:spPr/>
        <p:txBody>
          <a:bodyPr>
            <a:normAutofit fontScale="90000"/>
          </a:bodyPr>
          <a:lstStyle/>
          <a:p>
            <a:r>
              <a:rPr lang="cs-CZ" noProof="0"/>
              <a:t>Epidemiologie FS v ČR:</a:t>
            </a:r>
            <a:br>
              <a:rPr lang="cs-CZ" u="sng" noProof="0"/>
            </a:br>
            <a:r>
              <a:rPr lang="cs-CZ" sz="2200" noProof="0"/>
              <a:t>Narůstající incidence; meziroční nárůst prevalence 5 – 8 %</a:t>
            </a:r>
          </a:p>
        </p:txBody>
      </p:sp>
      <p:sp>
        <p:nvSpPr>
          <p:cNvPr id="10" name="Zástupný symbol pro text 9"/>
          <p:cNvSpPr>
            <a:spLocks noGrp="1"/>
          </p:cNvSpPr>
          <p:nvPr>
            <p:ph type="body" sz="quarter" idx="15"/>
          </p:nvPr>
        </p:nvSpPr>
        <p:spPr/>
        <p:txBody>
          <a:bodyPr/>
          <a:lstStyle/>
          <a:p>
            <a:r>
              <a:rPr lang="cs-CZ"/>
              <a:t>Zdroj: NRHZS</a:t>
            </a:r>
          </a:p>
        </p:txBody>
      </p:sp>
      <p:graphicFrame>
        <p:nvGraphicFramePr>
          <p:cNvPr id="4" name="Zástupný symbol pro obsah 3"/>
          <p:cNvGraphicFramePr>
            <a:graphicFrameLocks noGrp="1"/>
          </p:cNvGraphicFramePr>
          <p:nvPr>
            <p:ph sz="quarter" idx="14"/>
            <p:extLst>
              <p:ext uri="{D42A27DB-BD31-4B8C-83A1-F6EECF244321}">
                <p14:modId xmlns:p14="http://schemas.microsoft.com/office/powerpoint/2010/main" val="2377900432"/>
              </p:ext>
            </p:extLst>
          </p:nvPr>
        </p:nvGraphicFramePr>
        <p:xfrm>
          <a:off x="457200" y="993775"/>
          <a:ext cx="8280400" cy="360997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Přímá spojnice se šipkou 4">
            <a:extLst>
              <a:ext uri="{FF2B5EF4-FFF2-40B4-BE49-F238E27FC236}">
                <a16:creationId xmlns:a16="http://schemas.microsoft.com/office/drawing/2014/main" id="{C8FD5BAA-256D-47F5-B487-5CA41F4CC71D}"/>
              </a:ext>
            </a:extLst>
          </p:cNvPr>
          <p:cNvCxnSpPr/>
          <p:nvPr/>
        </p:nvCxnSpPr>
        <p:spPr>
          <a:xfrm flipV="1">
            <a:off x="2103147" y="925848"/>
            <a:ext cx="6217852" cy="4571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569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D11987-A532-4159-888C-ECF70BDD95C0}"/>
              </a:ext>
            </a:extLst>
          </p:cNvPr>
          <p:cNvSpPr>
            <a:spLocks noGrp="1"/>
          </p:cNvSpPr>
          <p:nvPr>
            <p:ph type="title"/>
          </p:nvPr>
        </p:nvSpPr>
        <p:spPr/>
        <p:txBody>
          <a:bodyPr/>
          <a:lstStyle/>
          <a:p>
            <a:r>
              <a:rPr lang="cs-CZ" dirty="0"/>
              <a:t>III: Jak definují monitoraci FS </a:t>
            </a:r>
            <a:r>
              <a:rPr lang="cs-CZ" dirty="0" err="1"/>
              <a:t>guidelines</a:t>
            </a:r>
            <a:r>
              <a:rPr lang="cs-CZ" dirty="0"/>
              <a:t> ESC 2020 ? </a:t>
            </a:r>
          </a:p>
        </p:txBody>
      </p:sp>
    </p:spTree>
    <p:extLst>
      <p:ext uri="{BB962C8B-B14F-4D97-AF65-F5344CB8AC3E}">
        <p14:creationId xmlns:p14="http://schemas.microsoft.com/office/powerpoint/2010/main" val="5087279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4339</TotalTime>
  <Words>2155</Words>
  <Application>Microsoft Office PowerPoint</Application>
  <PresentationFormat>Předvádění na obrazovce (16:9)</PresentationFormat>
  <Paragraphs>333</Paragraphs>
  <Slides>46</Slides>
  <Notes>5</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46</vt:i4>
      </vt:variant>
    </vt:vector>
  </HeadingPairs>
  <TitlesOfParts>
    <vt:vector size="52" baseType="lpstr">
      <vt:lpstr>Arial</vt:lpstr>
      <vt:lpstr>Verdana</vt:lpstr>
      <vt:lpstr>Calibri</vt:lpstr>
      <vt:lpstr>Source Sans Pro</vt:lpstr>
      <vt:lpstr>Medical</vt:lpstr>
      <vt:lpstr>think-cell Folie</vt:lpstr>
      <vt:lpstr>Současné možnosti monitorace FS Co nového je k dispozici</vt:lpstr>
      <vt:lpstr>Prezentace aplikace PowerPoint</vt:lpstr>
      <vt:lpstr>I: Historie</vt:lpstr>
      <vt:lpstr>První historický dlouhodobý záznam EKG</vt:lpstr>
      <vt:lpstr>II: Epidemiologie FS </vt:lpstr>
      <vt:lpstr>Počet pacientů pro nejčetnější kardiovaskulární diagnózy </vt:lpstr>
      <vt:lpstr>Fibrilace síní Projekt:  ESC ATLAS 2019</vt:lpstr>
      <vt:lpstr>Epidemiologie FS v ČR: Narůstající incidence; meziroční nárůst prevalence 5 – 8 %</vt:lpstr>
      <vt:lpstr>III: Jak definují monitoraci FS guidelines ESC 2020 ? </vt:lpstr>
      <vt:lpstr>Detekce arytmií: Čím déle, tím lépe …</vt:lpstr>
      <vt:lpstr>Technologie indikované                  pro screening FS</vt:lpstr>
      <vt:lpstr>Sensitivita and specificita  různých technologií            pro detekci FS ( 12 svodové EKG = zlatý standard)</vt:lpstr>
      <vt:lpstr>Potenciální benefity a rizika detekce FS</vt:lpstr>
      <vt:lpstr>Guidelines ESC 2021 souhrn detekce FS I</vt:lpstr>
      <vt:lpstr>Guidelines ESC 2021 souhrn detekce FS II</vt:lpstr>
      <vt:lpstr>Detekce subklinických forem FS</vt:lpstr>
      <vt:lpstr>Diagnostika AHRE a subklinických forem FS</vt:lpstr>
      <vt:lpstr>Progression of atrial high-rate episode burden (left panel) and stroke rates according to AHRE daily burden and CHA2DS2-VASc score (right panel)</vt:lpstr>
      <vt:lpstr>Doporučený management of AHRE/subklinických FS</vt:lpstr>
      <vt:lpstr>Doporučení CVS ČSN 2018</vt:lpstr>
      <vt:lpstr>IV: Jaké máme možnosti ?</vt:lpstr>
      <vt:lpstr>Jaké má mít dnes pracoviště možnosti  pro monitoraci FS ?</vt:lpstr>
      <vt:lpstr>1: MDT</vt:lpstr>
      <vt:lpstr>MDT EKG monitorace</vt:lpstr>
      <vt:lpstr>Online objednávka přístroje, online dostupné výsledky</vt:lpstr>
      <vt:lpstr>Indikace a diagnostická výtěžnost: Výsledky od 9.760 pacientů</vt:lpstr>
      <vt:lpstr>2: KARDIA</vt:lpstr>
      <vt:lpstr>KARDIA</vt:lpstr>
      <vt:lpstr>Možnost nahrání  1 x 6svodového EKG</vt:lpstr>
      <vt:lpstr>Adaptace systému pro KC x komerční část</vt:lpstr>
      <vt:lpstr>3: Adhezivní patch</vt:lpstr>
      <vt:lpstr>PATCH: Nový způsob monitorace</vt:lpstr>
      <vt:lpstr>Výsledky</vt:lpstr>
      <vt:lpstr>Overview net_ECG: Miniaturized leadless ECG-Recorder</vt:lpstr>
      <vt:lpstr>inPACE</vt:lpstr>
      <vt:lpstr>4: Vícekanálové monitory srdečního rytmu</vt:lpstr>
      <vt:lpstr>Monitory srdečního rytmu s vícekanálovým EKG</vt:lpstr>
      <vt:lpstr>Příklad reportingu</vt:lpstr>
      <vt:lpstr>5: Zapomeňte na chytré hodinky …</vt:lpstr>
      <vt:lpstr>Sportovní hodinky/ v kombinaci s pásy</vt:lpstr>
      <vt:lpstr>Smartwatch</vt:lpstr>
      <vt:lpstr>Nechte toho, nebo se z toho zblázníte !!!</vt:lpstr>
      <vt:lpstr>6: Na trh přicházejí stále více nabídky nadnárodních externích řešení …</vt:lpstr>
      <vt:lpstr>Systémová řešení napříč EU</vt:lpstr>
      <vt:lpstr>Souhrn</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CMP-AF_monitorace</dc:title>
  <dc:creator>MT</dc:creator>
  <cp:lastModifiedBy>Miloš Táborský</cp:lastModifiedBy>
  <cp:revision>1170</cp:revision>
  <dcterms:created xsi:type="dcterms:W3CDTF">2015-11-01T18:08:10Z</dcterms:created>
  <dcterms:modified xsi:type="dcterms:W3CDTF">2021-11-04T16:43:07Z</dcterms:modified>
</cp:coreProperties>
</file>