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57" r:id="rId2"/>
    <p:sldId id="430" r:id="rId3"/>
    <p:sldId id="258" r:id="rId4"/>
    <p:sldId id="259" r:id="rId5"/>
    <p:sldId id="262" r:id="rId6"/>
    <p:sldId id="260" r:id="rId7"/>
    <p:sldId id="261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09"/>
  </p:normalViewPr>
  <p:slideViewPr>
    <p:cSldViewPr snapToGrid="0" snapToObjects="1">
      <p:cViewPr varScale="1">
        <p:scale>
          <a:sx n="55" d="100"/>
          <a:sy n="55" d="100"/>
        </p:scale>
        <p:origin x="739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61306-AFA9-C746-ACEE-A5C9B8B5C9D5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58F4C-3CA4-0E4F-8E1D-81E2CF8A2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3973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Dobrý den, dámy a pánové. Já budu mluvit o akutních změnách parasympatické inervace srdce po izolaci plicních žil </a:t>
            </a:r>
            <a:r>
              <a:rPr lang="cs-CZ" dirty="0" err="1"/>
              <a:t>readiofrekvenční</a:t>
            </a:r>
            <a:r>
              <a:rPr lang="cs-CZ" dirty="0"/>
              <a:t> a energií pulzního elektrického pole.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EE94-2AF5-4CF5-8821-4EFE47921E7C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25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Základní charakteristiky obou skupin byly srovnatelné. Pacienti v radiofrekvenční skupině měli nižší BMI a častěji SR při příjmu.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58F4C-3CA4-0E4F-8E1D-81E2CF8A2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96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Zde vidíme i výsledky studie. Na konci ablační procedury měla podstatná část pacientů v </a:t>
            </a:r>
            <a:r>
              <a:rPr lang="cs-CZ" dirty="0" err="1"/>
              <a:t>elektroporační</a:t>
            </a:r>
            <a:r>
              <a:rPr lang="cs-CZ" dirty="0"/>
              <a:t> skupině zachovalou reaktivitu obou uzlů, na rozdíl od </a:t>
            </a:r>
            <a:r>
              <a:rPr lang="cs-CZ" dirty="0" err="1"/>
              <a:t>radiofrekční</a:t>
            </a:r>
            <a:r>
              <a:rPr lang="cs-CZ" dirty="0"/>
              <a:t> skupiny. Kompletní denervace SA bylo dosaženo u všech pacientů po RF </a:t>
            </a:r>
            <a:r>
              <a:rPr lang="cs-CZ" dirty="0" err="1"/>
              <a:t>ipž</a:t>
            </a:r>
            <a:r>
              <a:rPr lang="cs-CZ" dirty="0"/>
              <a:t> a v případě AV uzlu u 82% pacientů. Na rozdíl od </a:t>
            </a:r>
            <a:r>
              <a:rPr lang="cs-CZ" dirty="0" err="1"/>
              <a:t>elektroporační</a:t>
            </a:r>
            <a:r>
              <a:rPr lang="cs-CZ" dirty="0"/>
              <a:t> skupiny, kde pouze 25% pacientů mělo </a:t>
            </a:r>
            <a:r>
              <a:rPr lang="cs-CZ" dirty="0" err="1"/>
              <a:t>denervaný</a:t>
            </a:r>
            <a:r>
              <a:rPr lang="cs-CZ" dirty="0"/>
              <a:t> SA i AV uzel.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58F4C-3CA4-0E4F-8E1D-81E2CF8A2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65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1329033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81052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729581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671870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465649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06097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763122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1393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971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43115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52750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pic>
        <p:nvPicPr>
          <p:cNvPr id="1028" name="Picture 7" descr="sleid 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/>
          <a:stretch>
            <a:fillRect/>
          </a:stretch>
        </p:blipFill>
        <p:spPr bwMode="auto">
          <a:xfrm>
            <a:off x="0" y="-3175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24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1C1C1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1304926"/>
            <a:ext cx="10363200" cy="2295526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Akutní změna parasympatické inervace srdce po izolaci plicních žil radiofrekvenční a energií pulzního elektrického pole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44083" y="3600452"/>
            <a:ext cx="9303834" cy="2295525"/>
          </a:xfrm>
        </p:spPr>
        <p:txBody>
          <a:bodyPr>
            <a:normAutofit/>
          </a:bodyPr>
          <a:lstStyle/>
          <a:p>
            <a:r>
              <a:rPr lang="en-US" altLang="cs-CZ" sz="1800" b="1" dirty="0" err="1"/>
              <a:t>Stojadinović</a:t>
            </a:r>
            <a:r>
              <a:rPr lang="en-US" altLang="cs-CZ" sz="1800" b="1" dirty="0"/>
              <a:t> Predrag</a:t>
            </a:r>
            <a:r>
              <a:rPr lang="en-US" altLang="cs-CZ" sz="1800" dirty="0"/>
              <a:t>, </a:t>
            </a:r>
            <a:r>
              <a:rPr lang="en-GB" altLang="cs-CZ" sz="1800" dirty="0" err="1"/>
              <a:t>Wichterle</a:t>
            </a:r>
            <a:r>
              <a:rPr lang="en-GB" altLang="cs-CZ" sz="1800" dirty="0"/>
              <a:t> Dan, </a:t>
            </a:r>
            <a:r>
              <a:rPr lang="en-GB" altLang="cs-CZ" sz="1800" dirty="0" err="1"/>
              <a:t>Peichl</a:t>
            </a:r>
            <a:r>
              <a:rPr lang="en-GB" altLang="cs-CZ" sz="1800" dirty="0"/>
              <a:t> Petr, </a:t>
            </a:r>
            <a:r>
              <a:rPr lang="en-GB" altLang="cs-CZ" sz="1800" dirty="0" err="1"/>
              <a:t>Čihák</a:t>
            </a:r>
            <a:r>
              <a:rPr lang="en-GB" altLang="cs-CZ" sz="1800" dirty="0"/>
              <a:t> Robert, </a:t>
            </a:r>
            <a:r>
              <a:rPr lang="en-GB" altLang="cs-CZ" sz="1800" dirty="0" err="1"/>
              <a:t>Hašková</a:t>
            </a:r>
            <a:r>
              <a:rPr lang="en-GB" altLang="cs-CZ" sz="1800" dirty="0"/>
              <a:t> Jana, </a:t>
            </a:r>
            <a:r>
              <a:rPr lang="en-GB" altLang="cs-CZ" sz="1800" dirty="0" err="1"/>
              <a:t>Jansová</a:t>
            </a:r>
            <a:r>
              <a:rPr lang="en-GB" altLang="cs-CZ" sz="1800" dirty="0"/>
              <a:t> Helena, </a:t>
            </a:r>
            <a:r>
              <a:rPr lang="en-GB" altLang="cs-CZ" sz="1800" dirty="0" err="1"/>
              <a:t>Nejedlo</a:t>
            </a:r>
            <a:r>
              <a:rPr lang="en-GB" altLang="cs-CZ" sz="1800" dirty="0"/>
              <a:t> </a:t>
            </a:r>
            <a:r>
              <a:rPr lang="en-GB" altLang="cs-CZ" sz="1800" dirty="0" err="1"/>
              <a:t>Vojtěch</a:t>
            </a:r>
            <a:r>
              <a:rPr lang="en-GB" altLang="cs-CZ" sz="1800" dirty="0"/>
              <a:t>, </a:t>
            </a:r>
            <a:r>
              <a:rPr lang="en-GB" altLang="cs-CZ" sz="1800" dirty="0" err="1"/>
              <a:t>Kautzner</a:t>
            </a:r>
            <a:r>
              <a:rPr lang="en-GB" altLang="cs-CZ" sz="1800" dirty="0"/>
              <a:t> Josef</a:t>
            </a:r>
          </a:p>
          <a:p>
            <a:endParaRPr lang="cs-CZ" altLang="cs-CZ" sz="1800" dirty="0"/>
          </a:p>
          <a:p>
            <a:r>
              <a:rPr lang="cs-CZ" sz="1800" dirty="0"/>
              <a:t>Institut klinické a experimentální medicíny IKEM, Praha</a:t>
            </a:r>
          </a:p>
          <a:p>
            <a:endParaRPr lang="cs-CZ" sz="1800" dirty="0"/>
          </a:p>
          <a:p>
            <a:r>
              <a:rPr lang="cs-CZ" sz="1800" dirty="0"/>
              <a:t>XVIII. české a slovenské sympozium o arytmiích a </a:t>
            </a:r>
            <a:r>
              <a:rPr lang="cs-CZ" sz="1800" dirty="0" err="1"/>
              <a:t>kardiostimulaci</a:t>
            </a:r>
            <a:endParaRPr lang="cs-CZ" sz="1800" dirty="0"/>
          </a:p>
          <a:p>
            <a:r>
              <a:rPr lang="cs-CZ" sz="1800" dirty="0"/>
              <a:t>7.11.2021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984404DE-5CF6-A64E-A722-A42A18F9B5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9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6"/>
    </mc:Choice>
    <mc:Fallback xmlns="">
      <p:transition spd="slow" advTm="11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/>
        </p:nvGraphicFramePr>
        <p:xfrm>
          <a:off x="514905" y="1670434"/>
          <a:ext cx="11088209" cy="4572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149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790924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624614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4341180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450983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F838168-C737-4553-910C-F47B148B7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699"/>
          <a:stretch/>
        </p:blipFill>
        <p:spPr>
          <a:xfrm>
            <a:off x="0" y="0"/>
            <a:ext cx="12192000" cy="159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5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0863E-B622-C145-9052-4DB8314BA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437030-C15D-ED42-B06F-135B33B2C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Izolace plicních žil (IPŽ) radiofrekvenční energií je spojena se změnou parasympatické inervace srdce v důsledku kolaterálního poškození gangliových plexů. </a:t>
            </a:r>
          </a:p>
          <a:p>
            <a:endParaRPr lang="cs-CZ" sz="2400" dirty="0"/>
          </a:p>
          <a:p>
            <a:r>
              <a:rPr lang="cs-CZ" sz="2400" dirty="0" err="1"/>
              <a:t>Elektroporace</a:t>
            </a:r>
            <a:r>
              <a:rPr lang="cs-CZ" sz="2400" dirty="0"/>
              <a:t> je nová, netermální forma energie která selektivně ovlivňuje </a:t>
            </a:r>
            <a:r>
              <a:rPr lang="cs-CZ" sz="2400" dirty="0" err="1"/>
              <a:t>kardiomyocyty</a:t>
            </a:r>
            <a:r>
              <a:rPr lang="cs-CZ" sz="2400" dirty="0"/>
              <a:t> a šetří nervy.</a:t>
            </a:r>
          </a:p>
          <a:p>
            <a:endParaRPr lang="cs-CZ" sz="2400" dirty="0"/>
          </a:p>
          <a:p>
            <a:r>
              <a:rPr lang="cs-CZ" sz="2400" dirty="0"/>
              <a:t>Hypotéza: IPŽ pomocí </a:t>
            </a:r>
            <a:r>
              <a:rPr lang="cs-CZ" sz="2400" dirty="0" err="1"/>
              <a:t>elektroporace</a:t>
            </a:r>
            <a:r>
              <a:rPr lang="cs-CZ" sz="2400" dirty="0"/>
              <a:t>, na rozdíl od RF energie, bude mít menší </a:t>
            </a:r>
            <a:r>
              <a:rPr lang="cs-CZ" sz="2400" dirty="0" err="1"/>
              <a:t>aktutní</a:t>
            </a:r>
            <a:r>
              <a:rPr lang="cs-CZ" sz="2400" dirty="0"/>
              <a:t> efekt na kardiální nervový systém.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51B8F1C-EB6F-6A4E-9F38-F5C216B12B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56"/>
    </mc:Choice>
    <mc:Fallback xmlns="">
      <p:transition spd="slow" advTm="30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0D3168-357C-D243-B206-C0B6F3E29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C27FCE-3E45-0F4D-A344-2E8D6D460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Prospektivní, nerandomizovaná studie, 23 pacientů</a:t>
            </a:r>
          </a:p>
          <a:p>
            <a:r>
              <a:rPr lang="cs-CZ" sz="2400" dirty="0"/>
              <a:t>12 pacientů IPŽ pomocí </a:t>
            </a:r>
            <a:r>
              <a:rPr lang="cs-CZ" sz="2400" dirty="0" err="1"/>
              <a:t>elektroporace</a:t>
            </a:r>
            <a:r>
              <a:rPr lang="cs-CZ" sz="2400" dirty="0"/>
              <a:t> košíčkovým katétrem (systém </a:t>
            </a:r>
            <a:r>
              <a:rPr lang="cs-CZ" sz="2400" dirty="0" err="1"/>
              <a:t>Affera</a:t>
            </a:r>
            <a:r>
              <a:rPr lang="cs-CZ" sz="2400" dirty="0"/>
              <a:t>)</a:t>
            </a:r>
          </a:p>
          <a:p>
            <a:r>
              <a:rPr lang="cs-CZ" sz="2400" dirty="0"/>
              <a:t>11 pacientů IPŽ proplachovaným katétrem a RF energií</a:t>
            </a:r>
          </a:p>
          <a:p>
            <a:endParaRPr lang="cs-CZ" sz="2400" dirty="0"/>
          </a:p>
          <a:p>
            <a:r>
              <a:rPr lang="cs-CZ" sz="2400" dirty="0"/>
              <a:t>Reakce SA a AV uzlu na vysokofrekvenční stimulaci </a:t>
            </a:r>
            <a:r>
              <a:rPr lang="cs-CZ" sz="2400" dirty="0" err="1"/>
              <a:t>nervus</a:t>
            </a:r>
            <a:r>
              <a:rPr lang="cs-CZ" sz="2400" dirty="0"/>
              <a:t> vagus (pod </a:t>
            </a:r>
            <a:r>
              <a:rPr lang="cs-CZ" sz="2400" dirty="0" err="1"/>
              <a:t>foramen</a:t>
            </a:r>
            <a:r>
              <a:rPr lang="cs-CZ" sz="2400" dirty="0"/>
              <a:t> </a:t>
            </a:r>
            <a:r>
              <a:rPr lang="cs-CZ" sz="2400" dirty="0" err="1"/>
              <a:t>jugulare</a:t>
            </a:r>
            <a:r>
              <a:rPr lang="cs-CZ" sz="2400" dirty="0"/>
              <a:t> lebky) před a po IPŽ.</a:t>
            </a:r>
          </a:p>
          <a:p>
            <a:endParaRPr lang="cs-CZ" sz="2400" dirty="0"/>
          </a:p>
          <a:p>
            <a:r>
              <a:rPr lang="cs-CZ" sz="2400" dirty="0"/>
              <a:t>Denervace (</a:t>
            </a:r>
            <a:r>
              <a:rPr lang="cs-CZ" sz="2400" dirty="0" err="1"/>
              <a:t>areaktivita</a:t>
            </a:r>
            <a:r>
              <a:rPr lang="cs-CZ" sz="2400" dirty="0"/>
              <a:t>) SA a AV byla hodnocena jako max. indukovaná pauza </a:t>
            </a:r>
            <a:r>
              <a:rPr lang="en-US" altLang="cs-CZ" sz="2400" dirty="0"/>
              <a:t>&lt;1,5 </a:t>
            </a:r>
            <a:r>
              <a:rPr lang="en-US" altLang="cs-CZ" sz="2400" dirty="0" err="1"/>
              <a:t>sekund</a:t>
            </a:r>
            <a:r>
              <a:rPr lang="en-US" altLang="cs-CZ" sz="2400" dirty="0"/>
              <a:t>.</a:t>
            </a:r>
            <a:endParaRPr lang="cs-CZ" sz="2400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6BCF5E98-FAF2-6C4D-A891-507D74990B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4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24"/>
    </mc:Choice>
    <mc:Fallback xmlns="">
      <p:transition spd="slow" advTm="44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DB094066-B9AA-D74B-B066-EDE13EE2F10E}"/>
              </a:ext>
            </a:extLst>
          </p:cNvPr>
          <p:cNvSpPr/>
          <p:nvPr/>
        </p:nvSpPr>
        <p:spPr>
          <a:xfrm>
            <a:off x="3233854" y="1862184"/>
            <a:ext cx="6166624" cy="40010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7159888-95DC-B94A-BFF5-354ED0949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Charakteristika souboru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DDB95BB2-D488-2140-9B32-50F87F60D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267363"/>
              </p:ext>
            </p:extLst>
          </p:nvPr>
        </p:nvGraphicFramePr>
        <p:xfrm>
          <a:off x="3450723" y="1934487"/>
          <a:ext cx="5795533" cy="3425598"/>
        </p:xfrm>
        <a:graphic>
          <a:graphicData uri="http://schemas.openxmlformats.org/drawingml/2006/table">
            <a:tbl>
              <a:tblPr firstRow="1" firstCol="1" bandRow="1"/>
              <a:tblGrid>
                <a:gridCol w="2555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3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5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11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6880">
                <a:tc>
                  <a:txBody>
                    <a:bodyPr/>
                    <a:lstStyle/>
                    <a:p>
                      <a:pPr algn="l"/>
                      <a:endParaRPr lang="cs-CZ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5" marR="44445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Radiofrequency Group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N=11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5" marR="4444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Pulsed Field Group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N=12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5" marR="4444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P-value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5" marR="4444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7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Age (years)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5" marR="4444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dirty="0">
                          <a:effectLst/>
                        </a:rPr>
                        <a:t>49.1±14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56±10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0.18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7">
                <a:tc>
                  <a:txBody>
                    <a:bodyPr/>
                    <a:lstStyle/>
                    <a:p>
                      <a:pPr algn="just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Male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5" marR="4444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6 (55%)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9 (75%)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0.4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7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Body-mass index (kg/m</a:t>
                      </a:r>
                      <a:r>
                        <a:rPr lang="en-US" sz="11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5" marR="4444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26.3±4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31.5±7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b="1" dirty="0">
                          <a:effectLst/>
                        </a:rPr>
                        <a:t>0.02</a:t>
                      </a:r>
                      <a:endParaRPr lang="cs-CZ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7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Arterial hypertension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5" marR="4444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6 (55%)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5 (42%)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0.6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7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Diabetes mellitus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5" marR="4444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 (0%)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 (8%)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7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Coronary artery disease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5" marR="4444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 (0%)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 (8%)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7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Transient ischemic attack or stroke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5" marR="4444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 (0%)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2 (16%)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0.4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034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Left ventricular ejection fraction (%)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5" marR="4444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59 ± 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57 ± 4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dirty="0">
                          <a:effectLst/>
                        </a:rPr>
                        <a:t>0.05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7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Left atrium volume index (ml/m</a:t>
                      </a:r>
                      <a:r>
                        <a:rPr lang="en-US" sz="11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5" marR="4444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31.7±8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39 ± 10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0.7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7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Atrial fibrillation duration (months)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5" marR="4444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22±19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dirty="0">
                          <a:effectLst/>
                        </a:rPr>
                        <a:t>31.5±25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0.2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7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Beta-blockers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5" marR="4444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6 (55%)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11 (92%)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dirty="0">
                          <a:effectLst/>
                        </a:rPr>
                        <a:t>0.06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7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Antiarrhythmic drugs*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5" marR="4444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6 (55%)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9 (75%)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dirty="0">
                          <a:effectLst/>
                        </a:rPr>
                        <a:t>0.4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7">
                <a:tc>
                  <a:txBody>
                    <a:bodyPr/>
                    <a:lstStyle/>
                    <a:p>
                      <a:pPr algn="just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Sinus rhythm on admission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5" marR="4444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11 (100%)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6 (50%)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b="1" dirty="0">
                          <a:effectLst/>
                        </a:rPr>
                        <a:t>0.01</a:t>
                      </a:r>
                      <a:endParaRPr lang="cs-CZ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84" marR="2818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Obdélník 3">
            <a:extLst>
              <a:ext uri="{FF2B5EF4-FFF2-40B4-BE49-F238E27FC236}">
                <a16:creationId xmlns:a16="http://schemas.microsoft.com/office/drawing/2014/main" id="{FEE7A773-685D-5244-8FC2-D06C65E8B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0722" y="5432388"/>
            <a:ext cx="57955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cs-CZ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are provided as means ± standard deviation or count (percentage). </a:t>
            </a:r>
            <a:endParaRPr lang="en-US" altLang="cs-CZ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altLang="cs-CZ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altLang="cs-CZ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propafenone</a:t>
            </a:r>
            <a:r>
              <a:rPr lang="en-US" altLang="cs-CZ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amiodarone</a:t>
            </a:r>
            <a:endParaRPr lang="en-US" altLang="cs-CZ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2F9B3C61-319C-2F4F-901C-E335F1BC67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5"/>
    </mc:Choice>
    <mc:Fallback xmlns="">
      <p:transition spd="slow" advTm="12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C100B0-8523-CE45-89A4-E118B6092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182814C9-37D9-FE49-8D42-E8FB2EF55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70" y="1690688"/>
            <a:ext cx="4667421" cy="343455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3">
            <a:extLst>
              <a:ext uri="{FF2B5EF4-FFF2-40B4-BE49-F238E27FC236}">
                <a16:creationId xmlns:a16="http://schemas.microsoft.com/office/drawing/2014/main" id="{5694F35B-04FC-DE44-8ED1-BAA956CC0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945" y="1733988"/>
            <a:ext cx="2863996" cy="25663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3">
            <a:extLst>
              <a:ext uri="{FF2B5EF4-FFF2-40B4-BE49-F238E27FC236}">
                <a16:creationId xmlns:a16="http://schemas.microsoft.com/office/drawing/2014/main" id="{B27A67AA-5D12-8447-B297-C3BB22DB9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969" y="5276410"/>
            <a:ext cx="4667421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cs-CZ" sz="1100" dirty="0"/>
              <a:t>Figure 1 - Maximum duration of the pause in sinus rhythm (maximum P-P interval) and AVN block (maximum R-R interval during atrial pacing) induced by ECVS after PVI. </a:t>
            </a:r>
            <a:endParaRPr lang="cs-CZ" altLang="cs-CZ" sz="1100" dirty="0"/>
          </a:p>
        </p:txBody>
      </p:sp>
      <p:sp>
        <p:nvSpPr>
          <p:cNvPr id="7" name="Obdélník 4">
            <a:extLst>
              <a:ext uri="{FF2B5EF4-FFF2-40B4-BE49-F238E27FC236}">
                <a16:creationId xmlns:a16="http://schemas.microsoft.com/office/drawing/2014/main" id="{E900268F-5F09-8149-B477-89E2945D7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0945" y="4595017"/>
            <a:ext cx="596833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spcBef>
                <a:spcPct val="30000"/>
              </a:spcBef>
            </a:pPr>
            <a:r>
              <a:rPr lang="en-US" altLang="cs-CZ" sz="1100" dirty="0"/>
              <a:t>Figure 2 - After PVI performed by RF energy complete denervation of the sinus node was achieved in all patients, while denervation of AV node was achieved in 82% of patients. Substantial denervation of the SAN and AV node after PVI performed by PF was achieved in only 25% of patients. </a:t>
            </a:r>
          </a:p>
        </p:txBody>
      </p:sp>
      <p:pic>
        <p:nvPicPr>
          <p:cNvPr id="8" name="Obrázek 11">
            <a:extLst>
              <a:ext uri="{FF2B5EF4-FFF2-40B4-BE49-F238E27FC236}">
                <a16:creationId xmlns:a16="http://schemas.microsoft.com/office/drawing/2014/main" id="{D3FAA3DB-EB7E-C848-820A-F486B557A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281" y="1733988"/>
            <a:ext cx="2863996" cy="25663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36A25DE2-1379-404D-802D-FD01BCDF1D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3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79"/>
    </mc:Choice>
    <mc:Fallback xmlns="">
      <p:transition spd="slow" advTm="33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3C9F54-7786-CD41-BF5F-23EAE29E7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DC7FE8-662B-EE40-8589-158EC9F0A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Srdeční vagové reakce jsou zachovalé v podstatné části pacientů po izolaci plicních žil energií pulzního elektrického pole na rozdíl od RF energie.</a:t>
            </a:r>
          </a:p>
          <a:p>
            <a:endParaRPr lang="cs-CZ" dirty="0"/>
          </a:p>
          <a:p>
            <a:r>
              <a:rPr lang="cs-CZ" dirty="0"/>
              <a:t>Toto může ovlivnit i klinický výsledek katetrizační procedury.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30340EA-A74B-1845-AD70-2FE0884E3A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7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26"/>
    </mc:Choice>
    <mc:Fallback xmlns="">
      <p:transition spd="slow" advTm="16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1 IKEM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663</Words>
  <Application>Microsoft Office PowerPoint</Application>
  <PresentationFormat>Širokoúhlá obrazovka</PresentationFormat>
  <Paragraphs>114</Paragraphs>
  <Slides>7</Slides>
  <Notes>3</Notes>
  <HiddenSlides>0</HiddenSlides>
  <MMClips>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Motiv1 IKEM</vt:lpstr>
      <vt:lpstr>Akutní změna parasympatické inervace srdce po izolaci plicních žil radiofrekvenční a energií pulzního elektrického pole</vt:lpstr>
      <vt:lpstr>Prezentace aplikace PowerPoint</vt:lpstr>
      <vt:lpstr>Úvod</vt:lpstr>
      <vt:lpstr>Metody</vt:lpstr>
      <vt:lpstr>Charakteristika souboru</vt:lpstr>
      <vt:lpstr>Výsledky</vt:lpstr>
      <vt:lpstr>Závěr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Akutní změna parasymatciké inervace srdce po izolaci plicních žil radiofrekvenční a energií pulzního elektrického pole</dc:title>
  <dc:creator>Predrag Stojadinovic</dc:creator>
  <cp:lastModifiedBy>GT3</cp:lastModifiedBy>
  <cp:revision>8</cp:revision>
  <dcterms:created xsi:type="dcterms:W3CDTF">2021-11-06T20:37:26Z</dcterms:created>
  <dcterms:modified xsi:type="dcterms:W3CDTF">2021-11-07T08:51:20Z</dcterms:modified>
</cp:coreProperties>
</file>