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0" r:id="rId3"/>
    <p:sldId id="259" r:id="rId4"/>
    <p:sldId id="269" r:id="rId5"/>
    <p:sldId id="258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78" r:id="rId16"/>
    <p:sldId id="272" r:id="rId17"/>
    <p:sldId id="28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7D4DE-22BE-4B65-827A-E92B19DD2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88B3E0-E395-432D-A6BF-9D93EA5E4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36B4BE-AC34-4FB7-A3B8-0C29B294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5146-AE2A-445C-B62B-39D7D53129A0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08A062-5B6D-49C2-96C8-68B87A43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71B6E1-4BA2-4F26-8AB5-20F11DAE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888-FEB8-441D-BF82-2E2B37630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8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92E72-37FD-458A-9CDE-8099D5FB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2EC451-6037-46D8-B62A-9478E19D9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B65996-0B92-4C2C-91E6-D0C02AEE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5146-AE2A-445C-B62B-39D7D53129A0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3DA48C-163F-48BA-8C5C-6805B2FD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671A6D-04E3-4F79-A3D0-568C4C23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888-FEB8-441D-BF82-2E2B37630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72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0A727C7-E35E-4F78-A1CC-28F26921D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8224CC-31D8-4F9B-A6B0-5D6083A0A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F0163E-83EA-4488-9A19-7CD1E801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5146-AE2A-445C-B62B-39D7D53129A0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66FCD9-3CDF-4940-B6F7-7517FF1EB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DF163A-0567-4077-95F5-6FF6FB59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888-FEB8-441D-BF82-2E2B37630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28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02A00-884F-4690-911D-A5FEB050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59EAED-B6FA-4024-A5A8-F11B4B0AE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F57F4C-59F7-4662-B987-B5CC02D7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5146-AE2A-445C-B62B-39D7D53129A0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6211ED-5FA1-4806-9443-A25173E6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FEFB39-290F-4B70-B184-F673188B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888-FEB8-441D-BF82-2E2B37630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69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4CFBE-A61E-4019-A81A-434CC388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73F872-2DF9-451F-AEBC-B0ABC2F5A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22DDCC-CF9B-43DD-9B1D-4B3D3BDC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5146-AE2A-445C-B62B-39D7D53129A0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45FFCB-6CA3-451A-82AF-590250E8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1CF0DD-1167-4689-8E43-F5A943D2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888-FEB8-441D-BF82-2E2B37630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78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9B3B6-935D-4CEB-8C00-D8858333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EEDD84-0600-429E-845E-4FB2A8886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5CDD0F-10A4-4CCB-988D-5689E1DD9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DC02E6-FCA4-4081-A34A-3CCD8CCB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5146-AE2A-445C-B62B-39D7D53129A0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A213DA-9CDB-4D56-AACA-D43D3B90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3DC75F-636A-4834-A075-DE30379F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888-FEB8-441D-BF82-2E2B37630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48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E1FE4-0442-4C4C-BF69-0F2D748C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2B4F82-DEB3-4B46-BE6A-0BD318B79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C58774-44DA-491A-BB39-27F0CA10B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1220C3C-D625-4F6B-9E97-87FF98D41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08171E-4104-4908-A70E-10672A69A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0CE62ED-1E2A-47D4-89B0-13D05C07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5146-AE2A-445C-B62B-39D7D53129A0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CEA75AB-743F-45DE-82E0-56F9EF3A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138EA96-4535-49DC-9830-547ADF31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888-FEB8-441D-BF82-2E2B37630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28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C6DF0-AA02-4DD3-9259-CF2FFD17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5F331A-8F9A-44A8-8709-4D4FCE46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5146-AE2A-445C-B62B-39D7D53129A0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ED5EB-8254-4FFB-B1CE-D0C1B6EE3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259F90-BA0A-4DEC-ABE3-47338F06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888-FEB8-441D-BF82-2E2B37630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07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028FE80-3BC3-41AE-B7AB-729432C5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5146-AE2A-445C-B62B-39D7D53129A0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194619F-EFA5-4D93-BD93-8F465E5D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AB621B-E067-4BC9-B2BF-292671CA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888-FEB8-441D-BF82-2E2B37630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41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80C9F-E258-4F0D-9F4A-D30643FF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155B24-F359-4B95-9DD0-F6075597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B33979-968D-4D33-92F5-F36D7B37D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B8AFFA-90AF-40B2-935C-D752EE87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5146-AE2A-445C-B62B-39D7D53129A0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3092A2-33C3-4FDF-AAAF-8967D977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249BA9-F22E-4E2B-8080-6CA4BFA3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888-FEB8-441D-BF82-2E2B37630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89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83C073-C75E-4FB8-AE9E-C940D66D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5179C5-6E09-4BA8-8305-0CF54FD17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F72107-64CB-4AA4-9310-AB7636DD7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59BC4E-2979-4AF4-82DE-5CDC227E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5146-AE2A-445C-B62B-39D7D53129A0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F6EC79-4ED1-469A-8646-B7FCFCB3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C1AEC6-33C7-4857-BB07-D14E2309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888-FEB8-441D-BF82-2E2B37630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53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8CF6E1-6F12-4269-B54F-29B27AEA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E0E4A7-7FB9-455D-AF93-9E823AE02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C27793-029E-4B6C-A89D-420D6A71A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05146-AE2A-445C-B62B-39D7D53129A0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783F53-C4BF-440A-BCAB-FD6B7ABC4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462DBE-3BD4-4C44-9E90-CF5E1DBC0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9888-FEB8-441D-BF82-2E2B37630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4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68E405-E712-4270-A3AD-269B3838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050" y="1028700"/>
            <a:ext cx="9505950" cy="2862263"/>
          </a:xfrm>
        </p:spPr>
        <p:txBody>
          <a:bodyPr>
            <a:noAutofit/>
          </a:bodyPr>
          <a:lstStyle/>
          <a:p>
            <a:r>
              <a:rPr lang="en-US" sz="4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Bezpečnost</a:t>
            </a:r>
            <a:r>
              <a:rPr lang="en-US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střednědobá</a:t>
            </a:r>
            <a:r>
              <a:rPr lang="en-US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úspěšnost</a:t>
            </a:r>
            <a:r>
              <a:rPr lang="en-US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hybridní</a:t>
            </a:r>
            <a:r>
              <a:rPr lang="en-US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ablace</a:t>
            </a:r>
            <a:r>
              <a:rPr lang="en-US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pro </a:t>
            </a:r>
            <a:r>
              <a:rPr lang="en-US" sz="4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fibrilaci</a:t>
            </a:r>
            <a:r>
              <a:rPr lang="en-US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síní</a:t>
            </a:r>
            <a:r>
              <a:rPr lang="en-US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hodnocená</a:t>
            </a:r>
            <a:r>
              <a:rPr lang="en-US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EKG </a:t>
            </a:r>
            <a:r>
              <a:rPr lang="en-US" sz="4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monitorací</a:t>
            </a:r>
            <a:r>
              <a:rPr lang="en-US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implantabilním</a:t>
            </a:r>
            <a:r>
              <a:rPr lang="en-US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záznamníkem</a:t>
            </a:r>
            <a:r>
              <a:rPr lang="en-US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opakovanými</a:t>
            </a:r>
            <a:r>
              <a:rPr lang="en-US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MRI </a:t>
            </a:r>
            <a:r>
              <a:rPr lang="en-US" sz="4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vyšetřeními</a:t>
            </a:r>
            <a:r>
              <a:rPr lang="en-US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mozku</a:t>
            </a:r>
            <a:r>
              <a:rPr lang="en-US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neuropsychologickým</a:t>
            </a:r>
            <a:r>
              <a:rPr lang="en-US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vyšetřením</a:t>
            </a:r>
            <a:br>
              <a:rPr lang="cs-CZ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4000" b="1" dirty="0"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44697D-C896-48B7-9A51-1CC497037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775" y="3983039"/>
            <a:ext cx="9696450" cy="1314450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Pavel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Osmančík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Dalibor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Heřman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Petr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Kačer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Vitalii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Rizov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Jana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Veselá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Radka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Raková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Jakub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Karch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Markéta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Sušanková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Lucie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Znojilová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Richard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Fojt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Petko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Prodanov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Karin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Kremenova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Hana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Malikova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Tomáš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Peisker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Petr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Štros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Karol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Čurila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Alena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Javůrková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Jaroslava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Raudenská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Petr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Budera</a:t>
            </a: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2BCD7AEA-D2EC-4623-AF17-4642E4F01B3D}"/>
              </a:ext>
            </a:extLst>
          </p:cNvPr>
          <p:cNvSpPr txBox="1">
            <a:spLocks/>
          </p:cNvSpPr>
          <p:nvPr/>
        </p:nvSpPr>
        <p:spPr>
          <a:xfrm>
            <a:off x="1524000" y="5999162"/>
            <a:ext cx="9144000" cy="474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cs typeface="Times New Roman" panose="02020603050405020304" pitchFamily="18" charset="0"/>
              </a:rPr>
              <a:t>Kardiologická klinika, 3.LF UK a FNKV Praha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521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0CE7C-5559-4114-B611-2FAA1571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0"/>
            <a:ext cx="11782425" cy="1325563"/>
          </a:xfrm>
        </p:spPr>
        <p:txBody>
          <a:bodyPr/>
          <a:lstStyle/>
          <a:p>
            <a:pPr algn="ctr"/>
            <a:r>
              <a:rPr lang="cs-CZ" b="1" dirty="0"/>
              <a:t>Udržení SR s pomocí </a:t>
            </a:r>
            <a:r>
              <a:rPr lang="cs-CZ" b="1" dirty="0" err="1"/>
              <a:t>reablace</a:t>
            </a:r>
            <a:r>
              <a:rPr lang="cs-CZ" b="1" dirty="0"/>
              <a:t>, </a:t>
            </a:r>
            <a:r>
              <a:rPr lang="cs-CZ" b="1" dirty="0" err="1"/>
              <a:t>AADs</a:t>
            </a:r>
            <a:r>
              <a:rPr lang="cs-CZ" b="1" dirty="0"/>
              <a:t> či </a:t>
            </a:r>
            <a:r>
              <a:rPr lang="cs-CZ" b="1" dirty="0" err="1"/>
              <a:t>kardioverze</a:t>
            </a:r>
            <a:endParaRPr lang="cs-CZ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C0FE302-CC77-46A6-A474-A45712BFB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34" y="1031732"/>
            <a:ext cx="7325628" cy="5494221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3390230-2C64-4B70-B426-3691C1724934}"/>
              </a:ext>
            </a:extLst>
          </p:cNvPr>
          <p:cNvSpPr txBox="1"/>
          <p:nvPr/>
        </p:nvSpPr>
        <p:spPr>
          <a:xfrm>
            <a:off x="104775" y="2157501"/>
            <a:ext cx="46418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SR O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survival </a:t>
            </a:r>
            <a:endParaRPr lang="cs-CZ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rok: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84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6% (95% CI 75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4-93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9)  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 roky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72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3% (95% CI 60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3-84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4)</a:t>
            </a:r>
            <a:endParaRPr lang="cs-CZ" sz="24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3BDD908-6688-4A5C-BF34-BC96D7D7D76F}"/>
              </a:ext>
            </a:extLst>
          </p:cNvPr>
          <p:cNvSpPr txBox="1"/>
          <p:nvPr/>
        </p:nvSpPr>
        <p:spPr>
          <a:xfrm>
            <a:off x="172712" y="4669388"/>
            <a:ext cx="4411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Re-do ablace: 8 pac. (13,6%)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vše</a:t>
            </a:r>
          </a:p>
          <a:p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pro pravidelné 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El.kardioverze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12 pac. (20,3%)</a:t>
            </a:r>
          </a:p>
          <a:p>
            <a:r>
              <a:rPr lang="cs-CZ" sz="2400" dirty="0" err="1">
                <a:latin typeface="Times New Roman" panose="02020603050405020304" pitchFamily="18" charset="0"/>
              </a:rPr>
              <a:t>AADs</a:t>
            </a:r>
            <a:r>
              <a:rPr lang="cs-CZ" sz="2400" dirty="0">
                <a:latin typeface="Times New Roman" panose="02020603050405020304" pitchFamily="18" charset="0"/>
              </a:rPr>
              <a:t>: 16 pac.(27,1%)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5820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ADE69-69DE-44F7-9D0A-FBF1585C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28034"/>
            <a:ext cx="10515600" cy="1325563"/>
          </a:xfrm>
        </p:spPr>
        <p:txBody>
          <a:bodyPr/>
          <a:lstStyle/>
          <a:p>
            <a:pPr algn="ctr"/>
            <a:r>
              <a:rPr lang="cs-CZ" b="1" dirty="0" err="1"/>
              <a:t>Rhytm</a:t>
            </a:r>
            <a:r>
              <a:rPr lang="cs-CZ" b="1" dirty="0"/>
              <a:t> </a:t>
            </a:r>
            <a:r>
              <a:rPr lang="cs-CZ" b="1" dirty="0" err="1"/>
              <a:t>control</a:t>
            </a:r>
            <a:r>
              <a:rPr lang="cs-CZ" b="1" dirty="0"/>
              <a:t> během ambulantního sledování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7B29951-AD86-4DE6-B3A3-86E4AA3C1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1" y="1004042"/>
            <a:ext cx="7429500" cy="5572125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8898F90-7ED5-486D-B317-4FE66F0A68A0}"/>
              </a:ext>
            </a:extLst>
          </p:cNvPr>
          <p:cNvSpPr txBox="1"/>
          <p:nvPr/>
        </p:nvSpPr>
        <p:spPr>
          <a:xfrm>
            <a:off x="171450" y="2644170"/>
            <a:ext cx="4649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cs-CZ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hythm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control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survival </a:t>
            </a:r>
            <a:endParaRPr lang="cs-CZ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rok: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91.5% (95%CI 84.4-98.6)   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 roky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87.8% (95%CI 79.2-96.3%)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85074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124419-415D-41E3-96EF-F3A4563E0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229" y="-134145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Vysazování a </a:t>
            </a:r>
            <a:r>
              <a:rPr lang="cs-CZ" b="1" dirty="0" err="1"/>
              <a:t>znovunasazování</a:t>
            </a:r>
            <a:r>
              <a:rPr lang="cs-CZ" b="1" dirty="0"/>
              <a:t> </a:t>
            </a:r>
            <a:r>
              <a:rPr lang="cs-CZ" b="1" dirty="0" err="1"/>
              <a:t>antiarytmik</a:t>
            </a:r>
            <a:endParaRPr lang="cs-CZ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432865-7C96-49F9-8DC5-C1DD9CFB5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71" y="1005835"/>
            <a:ext cx="7551660" cy="566374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9D7FC7D-2979-4EB1-9D3A-A7A2DA843DBA}"/>
              </a:ext>
            </a:extLst>
          </p:cNvPr>
          <p:cNvSpPr txBox="1"/>
          <p:nvPr/>
        </p:nvSpPr>
        <p:spPr>
          <a:xfrm>
            <a:off x="129069" y="1888964"/>
            <a:ext cx="38960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AADs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při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dimisi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po katetrizační</a:t>
            </a:r>
          </a:p>
          <a:p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  ablaci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46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pac. (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78%) 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AADs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vysazena během 3-6 m</a:t>
            </a:r>
          </a:p>
          <a:p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u všech pacientů</a:t>
            </a:r>
          </a:p>
          <a:p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AADs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znovunasazena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u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pac.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(27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1%)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během dalšího sledování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AADs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užívány 11 pac. (18,6%)</a:t>
            </a:r>
          </a:p>
          <a:p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   při poslední ambulantní kontrole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480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9C5DB-A332-4609-B878-F62B8A1E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95" y="-154112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Vysazování a </a:t>
            </a:r>
            <a:r>
              <a:rPr lang="cs-CZ" b="1" dirty="0" err="1"/>
              <a:t>znovunasazování</a:t>
            </a:r>
            <a:r>
              <a:rPr lang="cs-CZ" b="1" dirty="0"/>
              <a:t> </a:t>
            </a:r>
            <a:r>
              <a:rPr lang="cs-CZ" b="1" dirty="0" err="1"/>
              <a:t>antikoagulace</a:t>
            </a:r>
            <a:endParaRPr lang="cs-CZ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C37A2DE-0854-4BCB-9142-E0595F7E0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35" y="986319"/>
            <a:ext cx="7828907" cy="5871681"/>
          </a:xfrm>
        </p:spPr>
      </p:pic>
    </p:spTree>
    <p:extLst>
      <p:ext uri="{BB962C8B-B14F-4D97-AF65-F5344CB8AC3E}">
        <p14:creationId xmlns:p14="http://schemas.microsoft.com/office/powerpoint/2010/main" val="346514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A6E60-7AB6-43A5-80ED-91AEED68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36525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Výsledky vyšetření MRI mozku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6EBD56-B770-4424-ACE4-5C3D531D1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" y="1576387"/>
            <a:ext cx="11896725" cy="47577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/>
              <a:t>Baseline</a:t>
            </a:r>
            <a:r>
              <a:rPr lang="cs-CZ" b="1" dirty="0"/>
              <a:t> MRI</a:t>
            </a:r>
            <a:r>
              <a:rPr lang="cs-CZ" dirty="0"/>
              <a:t>: 55 pacientů, </a:t>
            </a:r>
            <a:r>
              <a:rPr lang="cs-CZ" b="1" dirty="0" err="1"/>
              <a:t>postOP</a:t>
            </a:r>
            <a:r>
              <a:rPr lang="cs-CZ" dirty="0"/>
              <a:t>: 45 pacientů, </a:t>
            </a:r>
            <a:r>
              <a:rPr lang="cs-CZ" b="1" dirty="0"/>
              <a:t>pozdní (9M) </a:t>
            </a:r>
            <a:r>
              <a:rPr lang="cs-CZ" dirty="0"/>
              <a:t>MRI: 39 pacientů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err="1"/>
              <a:t>Baseline</a:t>
            </a:r>
            <a:r>
              <a:rPr lang="cs-CZ" b="1" dirty="0"/>
              <a:t> MRI: </a:t>
            </a:r>
            <a:r>
              <a:rPr lang="cs-CZ" dirty="0"/>
              <a:t>chronické ischemické leze přítomny u 33 (60,0%) pacientů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 err="1"/>
              <a:t>PostOP</a:t>
            </a:r>
            <a:r>
              <a:rPr lang="cs-CZ" b="1" dirty="0"/>
              <a:t> MRI: </a:t>
            </a:r>
            <a:r>
              <a:rPr lang="cs-CZ" dirty="0"/>
              <a:t>nové ischemické leze u 20 (44,4%) pacientů, většinou vícečetné </a:t>
            </a:r>
          </a:p>
          <a:p>
            <a:pPr marL="0" indent="0">
              <a:buNone/>
            </a:pPr>
            <a:r>
              <a:rPr lang="cs-CZ" dirty="0"/>
              <a:t>                   (medián = 6 </a:t>
            </a:r>
            <a:r>
              <a:rPr lang="cs-CZ" dirty="0" err="1"/>
              <a:t>lezí</a:t>
            </a:r>
            <a:r>
              <a:rPr lang="cs-CZ" dirty="0"/>
              <a:t>/pacienta), 79% </a:t>
            </a:r>
            <a:r>
              <a:rPr lang="cs-CZ" dirty="0" err="1"/>
              <a:t>lezí</a:t>
            </a:r>
            <a:r>
              <a:rPr lang="cs-CZ" dirty="0"/>
              <a:t> &lt; 5 mm, 1 pacient s </a:t>
            </a:r>
            <a:r>
              <a:rPr lang="cs-CZ" dirty="0" err="1"/>
              <a:t>lezí</a:t>
            </a:r>
            <a:r>
              <a:rPr lang="cs-CZ" dirty="0"/>
              <a:t> &gt; 30 mm</a:t>
            </a:r>
          </a:p>
          <a:p>
            <a:pPr marL="0" indent="0">
              <a:buNone/>
            </a:pPr>
            <a:r>
              <a:rPr lang="cs-CZ" dirty="0"/>
              <a:t>	        a klinickou prezentací akutní CMP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Pozdní MRI:</a:t>
            </a:r>
            <a:r>
              <a:rPr lang="cs-CZ" dirty="0"/>
              <a:t> úplné vymizení akutních ischemických </a:t>
            </a:r>
            <a:r>
              <a:rPr lang="cs-CZ" dirty="0" err="1"/>
              <a:t>lezí</a:t>
            </a:r>
            <a:r>
              <a:rPr lang="cs-CZ" dirty="0"/>
              <a:t> u 29% pacientů, u 53% pacientů část vymizela a část zůstala</a:t>
            </a:r>
          </a:p>
          <a:p>
            <a:endParaRPr lang="cs-CZ" dirty="0"/>
          </a:p>
          <a:p>
            <a:r>
              <a:rPr lang="cs-CZ" dirty="0"/>
              <a:t>Nenalezena korelace mezi počtem nových ischemických </a:t>
            </a:r>
            <a:r>
              <a:rPr lang="cs-CZ" dirty="0" err="1"/>
              <a:t>lezí</a:t>
            </a:r>
            <a:r>
              <a:rPr lang="cs-CZ" dirty="0"/>
              <a:t> s délkou zákroku, počtem ablací či elektrickou </a:t>
            </a:r>
            <a:r>
              <a:rPr lang="cs-CZ" dirty="0" err="1"/>
              <a:t>kardioverzí</a:t>
            </a:r>
            <a:r>
              <a:rPr lang="cs-CZ" dirty="0"/>
              <a:t> během zákroku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299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EA96D-D63E-4B01-9407-3778D970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70705"/>
            <a:ext cx="11782424" cy="1325563"/>
          </a:xfrm>
        </p:spPr>
        <p:txBody>
          <a:bodyPr/>
          <a:lstStyle/>
          <a:p>
            <a:pPr algn="ctr"/>
            <a:r>
              <a:rPr lang="cs-CZ" b="1" dirty="0"/>
              <a:t>Příklad pacienta s mnohočetnými ischemickými </a:t>
            </a:r>
            <a:r>
              <a:rPr lang="cs-CZ" b="1" dirty="0" err="1"/>
              <a:t>lezemi</a:t>
            </a:r>
            <a:r>
              <a:rPr lang="cs-CZ" b="1" dirty="0"/>
              <a:t> po ablaci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A5BEC8-2F55-4CC6-8A72-E62486DB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45CCA068-8084-44DD-99AE-76DACD9FC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15" y="1586011"/>
            <a:ext cx="8913260" cy="50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4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D38BD-96AB-4629-A317-EDFDB8749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Výsledky neuropsychologického vyšetření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7CDC3F-390F-4070-AC0A-8BCBA604B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1825625"/>
            <a:ext cx="11896725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/>
              <a:t>Baseline</a:t>
            </a:r>
            <a:r>
              <a:rPr lang="cs-CZ" b="1" dirty="0"/>
              <a:t> a časné (1 m) vyšetření u 37 pacientů, pozdní (9M) MRI: 34 pacientů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1m po zákroku</a:t>
            </a:r>
            <a:r>
              <a:rPr lang="cs-CZ" dirty="0"/>
              <a:t>: major POCD u 10/37 (27%) pacientů</a:t>
            </a:r>
          </a:p>
          <a:p>
            <a:pPr marL="0" indent="0">
              <a:buNone/>
            </a:pPr>
            <a:r>
              <a:rPr lang="cs-CZ" dirty="0"/>
              <a:t>                            minor POCD u 11/37 (29,7%) pacientů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9 m po zákroku</a:t>
            </a:r>
            <a:r>
              <a:rPr lang="cs-CZ" dirty="0"/>
              <a:t>: major POCD u 6/34 (17,6%) pacientů</a:t>
            </a:r>
          </a:p>
          <a:p>
            <a:pPr marL="0" indent="0">
              <a:buNone/>
            </a:pPr>
            <a:r>
              <a:rPr lang="cs-CZ" dirty="0"/>
              <a:t>                             minor POCD u 12/34 (35,3%) pacientů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28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D7794B6A-AAD0-480C-97C4-65172029E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2187574"/>
            <a:ext cx="5172075" cy="45747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hybridní ablace (</a:t>
            </a:r>
            <a:r>
              <a:rPr lang="cs-CZ" dirty="0" err="1"/>
              <a:t>torakoskopická</a:t>
            </a:r>
            <a:r>
              <a:rPr lang="cs-CZ" dirty="0"/>
              <a:t> část) je spojena s velkým rizikem němé </a:t>
            </a:r>
            <a:r>
              <a:rPr lang="cs-CZ"/>
              <a:t>ischemie mozku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Úspěšnost hybridní ablace ve smyslu trvalého a kompletního udržení SR bez </a:t>
            </a:r>
            <a:r>
              <a:rPr lang="cs-CZ" dirty="0" err="1"/>
              <a:t>znovunasazení</a:t>
            </a:r>
            <a:r>
              <a:rPr lang="cs-CZ" dirty="0"/>
              <a:t> </a:t>
            </a:r>
            <a:r>
              <a:rPr lang="cs-CZ" dirty="0" err="1"/>
              <a:t>antiarytmik</a:t>
            </a:r>
            <a:r>
              <a:rPr lang="cs-CZ" dirty="0"/>
              <a:t>, </a:t>
            </a:r>
            <a:r>
              <a:rPr lang="cs-CZ" dirty="0" err="1"/>
              <a:t>kardioverze</a:t>
            </a:r>
            <a:r>
              <a:rPr lang="cs-CZ" dirty="0"/>
              <a:t> či </a:t>
            </a:r>
            <a:r>
              <a:rPr lang="cs-CZ" dirty="0" err="1"/>
              <a:t>reablace</a:t>
            </a:r>
            <a:r>
              <a:rPr lang="cs-CZ" dirty="0"/>
              <a:t> je 54% v prvním a 44% ve druhém roce po zákroku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CA6399A-4EDE-448B-A8F0-FE7505BE0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23056"/>
            <a:ext cx="6705600" cy="4785469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F9944A68-D3C3-470C-89BA-26544221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80181"/>
            <a:ext cx="3400425" cy="1325563"/>
          </a:xfrm>
        </p:spPr>
        <p:txBody>
          <a:bodyPr/>
          <a:lstStyle/>
          <a:p>
            <a:pPr algn="ctr"/>
            <a:r>
              <a:rPr lang="cs-CZ" b="1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311454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514905" y="1670434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462CA-8E94-4CCA-9236-BAE4C8C4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14" y="87723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Cíle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02F535-F051-4297-B7C2-C5EDA7EB6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4" y="1413286"/>
            <a:ext cx="10977937" cy="4899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ea typeface="Calibri" panose="020F0502020204030204" pitchFamily="34" charset="0"/>
              </a:rPr>
              <a:t>= observační prospektivní </a:t>
            </a:r>
            <a:r>
              <a:rPr lang="cs-CZ" sz="2600" dirty="0" err="1">
                <a:ea typeface="Calibri" panose="020F0502020204030204" pitchFamily="34" charset="0"/>
              </a:rPr>
              <a:t>unicentrická</a:t>
            </a:r>
            <a:r>
              <a:rPr lang="cs-CZ" sz="2600" dirty="0">
                <a:ea typeface="Calibri" panose="020F0502020204030204" pitchFamily="34" charset="0"/>
              </a:rPr>
              <a:t> studie</a:t>
            </a:r>
          </a:p>
          <a:p>
            <a:endParaRPr lang="cs-CZ" sz="26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600" b="1" dirty="0">
                <a:ea typeface="Calibri" panose="020F0502020204030204" pitchFamily="34" charset="0"/>
              </a:rPr>
              <a:t>Cílem bylo popsat </a:t>
            </a:r>
          </a:p>
          <a:p>
            <a:pPr marL="0" indent="0">
              <a:buNone/>
            </a:pPr>
            <a:endParaRPr lang="cs-CZ" sz="2600" b="1" dirty="0"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600" dirty="0">
                <a:ea typeface="Calibri" panose="020F0502020204030204" pitchFamily="34" charset="0"/>
              </a:rPr>
              <a:t>úspěšnost hybridní</a:t>
            </a:r>
            <a:r>
              <a:rPr lang="cs-CZ" sz="2600" dirty="0">
                <a:effectLst/>
                <a:ea typeface="Calibri" panose="020F0502020204030204" pitchFamily="34" charset="0"/>
              </a:rPr>
              <a:t> ablace pomocí kontinuální monitorace EKG </a:t>
            </a:r>
            <a:r>
              <a:rPr lang="cs-CZ" sz="2600" dirty="0" err="1">
                <a:effectLst/>
                <a:ea typeface="Calibri" panose="020F0502020204030204" pitchFamily="34" charset="0"/>
              </a:rPr>
              <a:t>implantabilním</a:t>
            </a:r>
            <a:r>
              <a:rPr lang="cs-CZ" sz="2600" dirty="0">
                <a:effectLst/>
                <a:ea typeface="Calibri" panose="020F0502020204030204" pitchFamily="34" charset="0"/>
              </a:rPr>
              <a:t> záznamníkem</a:t>
            </a:r>
          </a:p>
          <a:p>
            <a:pPr marL="457200" indent="-457200">
              <a:buFont typeface="+mj-lt"/>
              <a:buAutoNum type="arabicPeriod"/>
            </a:pPr>
            <a:endParaRPr lang="cs-CZ" sz="2600" dirty="0">
              <a:effectLst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600" dirty="0">
                <a:ea typeface="Calibri" panose="020F0502020204030204" pitchFamily="34" charset="0"/>
              </a:rPr>
              <a:t>Bezpečnost zákroku – krom standardních klinických vyšetření (krvácení…) opakované vyšetření mozku magnetickou rezonancí a neuropsychologická vyšetření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06428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A1696-611E-41D6-95C1-2F57ED6A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0824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Pacienti a metodika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44619-2E51-454D-8324-BBDD99E6B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0" y="873304"/>
            <a:ext cx="12017340" cy="5291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Zařazováni pacienti se symptomatickou neparoxysmální fibrilací síní, rezistentní na farmakologickou léčbu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Chirurgická ablace</a:t>
            </a:r>
            <a:r>
              <a:rPr lang="cs-CZ" dirty="0"/>
              <a:t>: pravostranná </a:t>
            </a:r>
            <a:r>
              <a:rPr lang="cs-CZ" dirty="0" err="1"/>
              <a:t>torakoskopická</a:t>
            </a:r>
            <a:r>
              <a:rPr lang="cs-CZ" dirty="0"/>
              <a:t> </a:t>
            </a:r>
            <a:r>
              <a:rPr lang="cs-CZ" dirty="0" err="1"/>
              <a:t>epikardiální</a:t>
            </a:r>
            <a:r>
              <a:rPr lang="cs-CZ" dirty="0"/>
              <a:t> ablace s cílem provést „box </a:t>
            </a:r>
            <a:r>
              <a:rPr lang="cs-CZ" dirty="0" err="1"/>
              <a:t>lesion</a:t>
            </a:r>
            <a:r>
              <a:rPr lang="cs-CZ" dirty="0"/>
              <a:t>“ zadní stěny (izolace zadní stěny LS) pomocí </a:t>
            </a:r>
            <a:r>
              <a:rPr lang="cs-CZ" dirty="0" err="1"/>
              <a:t>versapolárního</a:t>
            </a:r>
            <a:r>
              <a:rPr lang="cs-CZ" dirty="0"/>
              <a:t> (</a:t>
            </a:r>
            <a:r>
              <a:rPr lang="cs-CZ" dirty="0" err="1"/>
              <a:t>uni+bipolárního</a:t>
            </a:r>
            <a:r>
              <a:rPr lang="cs-CZ" dirty="0"/>
              <a:t>) lineárního radiofrekvenčního </a:t>
            </a:r>
            <a:r>
              <a:rPr lang="cs-CZ" b="1" dirty="0"/>
              <a:t>COBRA </a:t>
            </a:r>
            <a:r>
              <a:rPr lang="cs-CZ" b="1" dirty="0" err="1"/>
              <a:t>Fusion</a:t>
            </a:r>
            <a:r>
              <a:rPr lang="cs-CZ" b="1" baseline="30000" dirty="0" err="1"/>
              <a:t>TM</a:t>
            </a:r>
            <a:r>
              <a:rPr lang="cs-CZ" b="1" dirty="0"/>
              <a:t> </a:t>
            </a:r>
            <a:r>
              <a:rPr lang="cs-CZ" dirty="0"/>
              <a:t>katetru (</a:t>
            </a:r>
            <a:r>
              <a:rPr lang="cs-CZ" dirty="0" err="1"/>
              <a:t>Estech</a:t>
            </a:r>
            <a:r>
              <a:rPr lang="cs-CZ" dirty="0"/>
              <a:t>, </a:t>
            </a:r>
            <a:r>
              <a:rPr lang="cs-CZ" dirty="0" err="1"/>
              <a:t>AtriCure</a:t>
            </a:r>
            <a:r>
              <a:rPr lang="cs-CZ" dirty="0"/>
              <a:t>, USA)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cs-CZ" dirty="0">
                <a:effectLst/>
                <a:ea typeface="Calibri" panose="020F0502020204030204" pitchFamily="34" charset="0"/>
              </a:rPr>
              <a:t>. Aplikovány 3-4 ablační cykly v </a:t>
            </a:r>
            <a:r>
              <a:rPr lang="cs-CZ" dirty="0" err="1">
                <a:effectLst/>
                <a:ea typeface="Calibri" panose="020F0502020204030204" pitchFamily="34" charset="0"/>
              </a:rPr>
              <a:t>bi</a:t>
            </a:r>
            <a:r>
              <a:rPr lang="cs-CZ" dirty="0">
                <a:ea typeface="Calibri" panose="020F0502020204030204" pitchFamily="34" charset="0"/>
              </a:rPr>
              <a:t>- a unipolárním módu, teplotou kontrolovaným (cílová teplota 70°C, trvání 60 sec). Následně uzávěr ouška </a:t>
            </a:r>
            <a:r>
              <a:rPr lang="cs-CZ" dirty="0" err="1">
                <a:ea typeface="Calibri" panose="020F0502020204030204" pitchFamily="34" charset="0"/>
              </a:rPr>
              <a:t>AtriClipem</a:t>
            </a:r>
            <a:r>
              <a:rPr lang="cs-CZ" dirty="0">
                <a:ea typeface="Calibri" panose="020F0502020204030204" pitchFamily="34" charset="0"/>
              </a:rPr>
              <a:t>.</a:t>
            </a:r>
          </a:p>
          <a:p>
            <a:endParaRPr lang="cs-CZ" dirty="0">
              <a:effectLst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Katetrizační ablace</a:t>
            </a:r>
            <a:r>
              <a:rPr lang="cs-CZ" dirty="0"/>
              <a:t>: 2-3 m po chirurgické, 3D mapování, cíl = dokončení chirurgických </a:t>
            </a:r>
            <a:r>
              <a:rPr lang="cs-CZ" dirty="0" err="1"/>
              <a:t>lezí</a:t>
            </a:r>
            <a:r>
              <a:rPr lang="cs-CZ" dirty="0"/>
              <a:t>, provedení leze přes mitrální a CTI </a:t>
            </a:r>
            <a:r>
              <a:rPr lang="cs-CZ" dirty="0" err="1"/>
              <a:t>ishtmus</a:t>
            </a:r>
            <a:r>
              <a:rPr lang="cs-CZ" dirty="0"/>
              <a:t>, ablace event. </a:t>
            </a:r>
            <a:r>
              <a:rPr lang="cs-CZ" dirty="0" err="1"/>
              <a:t>inducibilních</a:t>
            </a:r>
            <a:r>
              <a:rPr lang="cs-CZ" dirty="0"/>
              <a:t> síňových pravidelných tachykardií.</a:t>
            </a:r>
          </a:p>
        </p:txBody>
      </p:sp>
    </p:spTree>
    <p:extLst>
      <p:ext uri="{BB962C8B-B14F-4D97-AF65-F5344CB8AC3E}">
        <p14:creationId xmlns:p14="http://schemas.microsoft.com/office/powerpoint/2010/main" val="268010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A14C0E-AEC3-48C0-92A2-4B433376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33915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Chirurgická a katetrizační část hybridní ablace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741A2-8BDD-42BE-965F-FA3AB0E8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09" y="5016855"/>
            <a:ext cx="11496782" cy="18072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Chirurgická část: </a:t>
            </a:r>
            <a:r>
              <a:rPr lang="cs-CZ" dirty="0" err="1"/>
              <a:t>torakoskopická</a:t>
            </a:r>
            <a:r>
              <a:rPr lang="cs-CZ" dirty="0"/>
              <a:t> </a:t>
            </a:r>
            <a:r>
              <a:rPr lang="cs-CZ" dirty="0" err="1"/>
              <a:t>off</a:t>
            </a:r>
            <a:r>
              <a:rPr lang="cs-CZ" dirty="0"/>
              <a:t>-pump operace, box leze zadní stěny, uzávěr ouška levé síně (</a:t>
            </a:r>
            <a:r>
              <a:rPr lang="cs-CZ" dirty="0" err="1"/>
              <a:t>AtriClip</a:t>
            </a:r>
            <a:r>
              <a:rPr lang="cs-CZ" dirty="0"/>
              <a:t>), resekce </a:t>
            </a:r>
            <a:r>
              <a:rPr lang="cs-CZ" dirty="0" err="1"/>
              <a:t>Marhallova</a:t>
            </a:r>
            <a:r>
              <a:rPr lang="cs-CZ" dirty="0"/>
              <a:t> </a:t>
            </a:r>
            <a:r>
              <a:rPr lang="cs-CZ" dirty="0" err="1"/>
              <a:t>ligamenta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Katetrizační část: kontrola a dokončení chirurgických </a:t>
            </a:r>
            <a:r>
              <a:rPr lang="cs-CZ" dirty="0" err="1"/>
              <a:t>lezí</a:t>
            </a:r>
            <a:r>
              <a:rPr lang="cs-CZ" dirty="0"/>
              <a:t>, ablace mitrálního a CTI </a:t>
            </a:r>
            <a:r>
              <a:rPr lang="cs-CZ" dirty="0" err="1"/>
              <a:t>ishtmu</a:t>
            </a:r>
            <a:r>
              <a:rPr lang="cs-CZ" dirty="0"/>
              <a:t>, event aditivní ablace </a:t>
            </a:r>
            <a:r>
              <a:rPr lang="cs-CZ" dirty="0" err="1"/>
              <a:t>inducibilních</a:t>
            </a:r>
            <a:r>
              <a:rPr lang="cs-CZ" dirty="0"/>
              <a:t> síňových tachykardií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285C1C-3601-443D-B10F-BF4A13B20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0" y="1043416"/>
            <a:ext cx="4524861" cy="371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803DF1C6-1029-45D8-889D-773BAE9AF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93" y="1043416"/>
            <a:ext cx="4178232" cy="38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1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DF2A2-01A3-41C2-A31B-37C48351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42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Ambulantní sledování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1E604F-1AFF-4B35-BF3E-02302593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01" y="1589319"/>
            <a:ext cx="11076398" cy="50323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Monitoraci úspěšnosti (EKG monitorace)</a:t>
            </a:r>
            <a:r>
              <a:rPr lang="cs-CZ" dirty="0"/>
              <a:t>: </a:t>
            </a:r>
            <a:r>
              <a:rPr lang="cs-CZ" dirty="0" err="1"/>
              <a:t>implantabilní</a:t>
            </a:r>
            <a:r>
              <a:rPr lang="cs-CZ" dirty="0"/>
              <a:t> EKG </a:t>
            </a:r>
            <a:r>
              <a:rPr lang="cs-CZ" dirty="0" err="1"/>
              <a:t>reveal</a:t>
            </a:r>
            <a:r>
              <a:rPr lang="cs-CZ" dirty="0"/>
              <a:t> (</a:t>
            </a:r>
            <a:r>
              <a:rPr lang="cs-CZ" dirty="0" err="1"/>
              <a:t>Reveal</a:t>
            </a:r>
            <a:r>
              <a:rPr lang="cs-CZ" dirty="0"/>
              <a:t> </a:t>
            </a:r>
            <a:r>
              <a:rPr lang="cs-CZ" dirty="0" err="1"/>
              <a:t>LinQ</a:t>
            </a:r>
            <a:r>
              <a:rPr lang="cs-CZ" dirty="0"/>
              <a:t>, </a:t>
            </a:r>
            <a:r>
              <a:rPr lang="cs-CZ" dirty="0" err="1"/>
              <a:t>Medtronic</a:t>
            </a:r>
            <a:r>
              <a:rPr lang="cs-CZ" dirty="0"/>
              <a:t>), implantován po </a:t>
            </a:r>
            <a:r>
              <a:rPr lang="cs-CZ" dirty="0" err="1"/>
              <a:t>torakoskopickém</a:t>
            </a:r>
            <a:r>
              <a:rPr lang="cs-CZ" dirty="0"/>
              <a:t> zákroku. Ambulantní kontroly 30, 90, 180, 360 dnů po katetrizačním zákroku a dále a 6 m. </a:t>
            </a:r>
            <a:r>
              <a:rPr lang="cs-CZ" dirty="0" err="1"/>
              <a:t>Rekurence</a:t>
            </a:r>
            <a:r>
              <a:rPr lang="cs-CZ" dirty="0"/>
              <a:t> FS = epizoda FS &gt; 30 sec</a:t>
            </a:r>
          </a:p>
          <a:p>
            <a:pPr marL="0" indent="0">
              <a:buNone/>
            </a:pPr>
            <a:r>
              <a:rPr lang="cs-CZ" b="1" dirty="0"/>
              <a:t>Délka ambulantního sledování </a:t>
            </a:r>
            <a:r>
              <a:rPr lang="cs-CZ" dirty="0"/>
              <a:t>= 30,3 </a:t>
            </a:r>
            <a:r>
              <a:rPr lang="cs-CZ" u="sng" dirty="0"/>
              <a:t>+</a:t>
            </a:r>
            <a:r>
              <a:rPr lang="cs-CZ" dirty="0"/>
              <a:t> 10,8 m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Monitorace bezpečnosti</a:t>
            </a:r>
            <a:r>
              <a:rPr lang="cs-CZ" dirty="0"/>
              <a:t>:</a:t>
            </a:r>
          </a:p>
          <a:p>
            <a:r>
              <a:rPr lang="cs-CZ" b="1" dirty="0"/>
              <a:t>MRI mozku</a:t>
            </a:r>
            <a:r>
              <a:rPr lang="cs-CZ" dirty="0"/>
              <a:t>: plánovány 3 vyšetření: 1 den před zákrokem (</a:t>
            </a:r>
            <a:r>
              <a:rPr lang="cs-CZ" dirty="0" err="1"/>
              <a:t>baseline</a:t>
            </a:r>
            <a:r>
              <a:rPr lang="cs-CZ" dirty="0"/>
              <a:t>), 2-4 dny po zákroku (</a:t>
            </a:r>
            <a:r>
              <a:rPr lang="cs-CZ" dirty="0" err="1"/>
              <a:t>postOP</a:t>
            </a:r>
            <a:r>
              <a:rPr lang="cs-CZ" dirty="0"/>
              <a:t>), 9 m po KCH zákroku  </a:t>
            </a:r>
          </a:p>
          <a:p>
            <a:pPr marL="0" indent="0">
              <a:buNone/>
            </a:pPr>
            <a:r>
              <a:rPr lang="cs-CZ" dirty="0"/>
              <a:t>   MRI: 1.5 T, Signa </a:t>
            </a:r>
            <a:r>
              <a:rPr lang="cs-CZ" dirty="0" err="1"/>
              <a:t>HDx</a:t>
            </a:r>
            <a:r>
              <a:rPr lang="cs-CZ" dirty="0"/>
              <a:t> (GE), T2, T2 FLAIR, DWI</a:t>
            </a:r>
          </a:p>
          <a:p>
            <a:r>
              <a:rPr lang="cs-CZ" b="1" dirty="0"/>
              <a:t>Neuropsychologické vyšetření</a:t>
            </a:r>
            <a:r>
              <a:rPr lang="cs-CZ" dirty="0"/>
              <a:t>: 1d před, 1m po zákroku, 9m po zákroku</a:t>
            </a:r>
          </a:p>
          <a:p>
            <a:pPr marL="0" indent="0">
              <a:buNone/>
            </a:pPr>
            <a:r>
              <a:rPr lang="cs-CZ" dirty="0"/>
              <a:t>    7 testů, sumární výsledek jako POCD (</a:t>
            </a:r>
            <a:r>
              <a:rPr lang="cs-CZ" dirty="0" err="1"/>
              <a:t>postoperative</a:t>
            </a:r>
            <a:r>
              <a:rPr lang="cs-CZ" dirty="0"/>
              <a:t> </a:t>
            </a:r>
            <a:r>
              <a:rPr lang="cs-CZ" dirty="0" err="1"/>
              <a:t>cognitive</a:t>
            </a:r>
            <a:r>
              <a:rPr lang="cs-CZ" dirty="0"/>
              <a:t> </a:t>
            </a:r>
            <a:r>
              <a:rPr lang="cs-CZ" dirty="0" err="1"/>
              <a:t>dysfunction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259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96E70-46A2-4F9A-8B6F-260E50DE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13" y="-128035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Výsledky – charakteristika souboru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9C923068-F913-4498-956A-8D513C9DB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9726"/>
              </p:ext>
            </p:extLst>
          </p:nvPr>
        </p:nvGraphicFramePr>
        <p:xfrm>
          <a:off x="1953338" y="902359"/>
          <a:ext cx="7638337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228">
                  <a:extLst>
                    <a:ext uri="{9D8B030D-6E8A-4147-A177-3AD203B41FA5}">
                      <a16:colId xmlns:a16="http://schemas.microsoft.com/office/drawing/2014/main" val="3797061994"/>
                    </a:ext>
                  </a:extLst>
                </a:gridCol>
                <a:gridCol w="3494109">
                  <a:extLst>
                    <a:ext uri="{9D8B030D-6E8A-4147-A177-3AD203B41FA5}">
                      <a16:colId xmlns:a16="http://schemas.microsoft.com/office/drawing/2014/main" val="312412435"/>
                    </a:ext>
                  </a:extLst>
                </a:gridCol>
              </a:tblGrid>
              <a:tr h="3397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parametr    ( n = 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257793"/>
                  </a:ext>
                </a:extLst>
              </a:tr>
              <a:tr h="339736">
                <a:tc>
                  <a:txBody>
                    <a:bodyPr/>
                    <a:lstStyle/>
                    <a:p>
                      <a:r>
                        <a:rPr lang="cs-CZ" dirty="0"/>
                        <a:t>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62.5 (± 10.5)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233101"/>
                  </a:ext>
                </a:extLst>
              </a:tr>
              <a:tr h="339736">
                <a:tc>
                  <a:txBody>
                    <a:bodyPr/>
                    <a:lstStyle/>
                    <a:p>
                      <a:r>
                        <a:rPr lang="cs-CZ" dirty="0"/>
                        <a:t>Ženské pohlaví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 (37,3%)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531528"/>
                  </a:ext>
                </a:extLst>
              </a:tr>
              <a:tr h="339736">
                <a:tc>
                  <a:txBody>
                    <a:bodyPr/>
                    <a:lstStyle/>
                    <a:p>
                      <a:r>
                        <a:rPr lang="cs-CZ" dirty="0"/>
                        <a:t>Hmotnost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92.3 (± 18.3)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79544"/>
                  </a:ext>
                </a:extLst>
              </a:tr>
              <a:tr h="339736">
                <a:tc>
                  <a:txBody>
                    <a:bodyPr/>
                    <a:lstStyle/>
                    <a:p>
                      <a:r>
                        <a:rPr lang="cs-CZ" dirty="0"/>
                        <a:t>Výška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172.6 (± 8.8)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438571"/>
                  </a:ext>
                </a:extLst>
              </a:tr>
              <a:tr h="339736">
                <a:tc>
                  <a:txBody>
                    <a:bodyPr/>
                    <a:lstStyle/>
                    <a:p>
                      <a:r>
                        <a:rPr lang="cs-CZ" dirty="0"/>
                        <a:t>Perzistující FS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(52.5 %)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564198"/>
                  </a:ext>
                </a:extLst>
              </a:tr>
              <a:tr h="339736">
                <a:tc>
                  <a:txBody>
                    <a:bodyPr/>
                    <a:lstStyle/>
                    <a:p>
                      <a:r>
                        <a:rPr lang="cs-CZ" dirty="0"/>
                        <a:t>Dlouhodobě-perzistující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(47.5 %)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639101"/>
                  </a:ext>
                </a:extLst>
              </a:tr>
              <a:tr h="339736">
                <a:tc>
                  <a:txBody>
                    <a:bodyPr/>
                    <a:lstStyle/>
                    <a:p>
                      <a:r>
                        <a:rPr lang="cs-CZ" dirty="0" err="1"/>
                        <a:t>Anam</a:t>
                      </a:r>
                      <a:r>
                        <a:rPr lang="cs-CZ" dirty="0"/>
                        <a:t>. el. </a:t>
                      </a:r>
                      <a:r>
                        <a:rPr lang="cs-CZ" dirty="0" err="1"/>
                        <a:t>kardioverze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(81.3 %)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87024"/>
                  </a:ext>
                </a:extLst>
              </a:tr>
              <a:tr h="339736">
                <a:tc>
                  <a:txBody>
                    <a:bodyPr/>
                    <a:lstStyle/>
                    <a:p>
                      <a:r>
                        <a:rPr lang="cs-CZ" dirty="0"/>
                        <a:t>Trvání FS (měsíce)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34.2 (± 39.7)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984381"/>
                  </a:ext>
                </a:extLst>
              </a:tr>
              <a:tr h="335082">
                <a:tc>
                  <a:txBody>
                    <a:bodyPr/>
                    <a:lstStyle/>
                    <a:p>
                      <a:r>
                        <a:rPr lang="cs-CZ" dirty="0"/>
                        <a:t>ICHS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(10.2 %)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596553"/>
                  </a:ext>
                </a:extLst>
              </a:tr>
              <a:tr h="335082">
                <a:tc>
                  <a:txBody>
                    <a:bodyPr/>
                    <a:lstStyle/>
                    <a:p>
                      <a:r>
                        <a:rPr lang="cs-CZ" dirty="0"/>
                        <a:t>Epizoda srdečního selhání/dysfunkce 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(35.6 %)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608690"/>
                  </a:ext>
                </a:extLst>
              </a:tr>
              <a:tr h="335082">
                <a:tc>
                  <a:txBody>
                    <a:bodyPr/>
                    <a:lstStyle/>
                    <a:p>
                      <a:r>
                        <a:rPr lang="cs-CZ" dirty="0"/>
                        <a:t>NYHA třída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 (± 0.6)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095625"/>
                  </a:ext>
                </a:extLst>
              </a:tr>
              <a:tr h="335082">
                <a:tc>
                  <a:txBody>
                    <a:bodyPr/>
                    <a:lstStyle/>
                    <a:p>
                      <a:r>
                        <a:rPr lang="cs-CZ" dirty="0"/>
                        <a:t>Diabetes </a:t>
                      </a:r>
                      <a:r>
                        <a:rPr lang="cs-CZ" dirty="0" err="1"/>
                        <a:t>mellitus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(25.4 %)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578860"/>
                  </a:ext>
                </a:extLst>
              </a:tr>
              <a:tr h="335082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VASc s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(± 1.3)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9650"/>
                  </a:ext>
                </a:extLst>
              </a:tr>
              <a:tr h="335082">
                <a:tc>
                  <a:txBody>
                    <a:bodyPr/>
                    <a:lstStyle/>
                    <a:p>
                      <a:r>
                        <a:rPr lang="cs-CZ" dirty="0"/>
                        <a:t>Velikost LS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46.0 (± 5.6)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12714"/>
                  </a:ext>
                </a:extLst>
              </a:tr>
              <a:tr h="335082">
                <a:tc>
                  <a:txBody>
                    <a:bodyPr/>
                    <a:lstStyle/>
                    <a:p>
                      <a:r>
                        <a:rPr lang="cs-CZ" dirty="0"/>
                        <a:t>EF LK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53.9 (± 10.7)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48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08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F1E2BF-D358-462F-A19F-890453CB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0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Výsledky – chirurgická část a komplikace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2E29E126-1DC3-43FF-8203-AE9E2AFFE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994559"/>
              </p:ext>
            </p:extLst>
          </p:nvPr>
        </p:nvGraphicFramePr>
        <p:xfrm>
          <a:off x="1366836" y="1149350"/>
          <a:ext cx="8810625" cy="552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982">
                  <a:extLst>
                    <a:ext uri="{9D8B030D-6E8A-4147-A177-3AD203B41FA5}">
                      <a16:colId xmlns:a16="http://schemas.microsoft.com/office/drawing/2014/main" val="2785030380"/>
                    </a:ext>
                  </a:extLst>
                </a:gridCol>
                <a:gridCol w="3032643">
                  <a:extLst>
                    <a:ext uri="{9D8B030D-6E8A-4147-A177-3AD203B41FA5}">
                      <a16:colId xmlns:a16="http://schemas.microsoft.com/office/drawing/2014/main" val="1388787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Parametr (n = 59)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22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Délka zákroku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 (± 35)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05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SR na začátku zákroku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(15.3 %)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6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Elektrická </a:t>
                      </a:r>
                      <a:r>
                        <a:rPr lang="cs-CZ" dirty="0" err="1"/>
                        <a:t>kardioverze</a:t>
                      </a:r>
                      <a:r>
                        <a:rPr lang="cs-CZ" dirty="0"/>
                        <a:t> během zákroku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(57.6 %)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45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Délka hospitalizace (dny)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 (± 6.3)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21864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19276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s-CZ" b="1" dirty="0"/>
                        <a:t>KOMPLIKACE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Úmrtí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 (0%)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412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CMP/TIA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(1.7 %)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78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Konverze na </a:t>
                      </a:r>
                      <a:r>
                        <a:rPr lang="cs-CZ" dirty="0" err="1"/>
                        <a:t>sternotomii</a:t>
                      </a:r>
                      <a:r>
                        <a:rPr lang="cs-CZ" dirty="0"/>
                        <a:t> 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(0.0 %)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517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Krvácení s nutností chirurgické revize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(5.1 %)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07207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r>
                        <a:rPr lang="cs-CZ" dirty="0"/>
                        <a:t>Respirační selhání s </a:t>
                      </a:r>
                      <a:r>
                        <a:rPr lang="cs-CZ" dirty="0" err="1"/>
                        <a:t>reintubací</a:t>
                      </a:r>
                      <a:r>
                        <a:rPr lang="cs-CZ" dirty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(1.7 %)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67959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cs-CZ" dirty="0"/>
                        <a:t>Renální selhání s dočasnou HD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(1.7 %)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834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cs-CZ" dirty="0" err="1"/>
                        <a:t>Pneumothorax</a:t>
                      </a:r>
                      <a:r>
                        <a:rPr lang="cs-CZ" dirty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(3.4 %)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3216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cs-CZ" dirty="0"/>
                        <a:t>Pneumonie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(3.4 %)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30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60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D6B0BB-75DB-4D3F-896F-9A090403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06" y="0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Udržení SR bez </a:t>
            </a:r>
            <a:r>
              <a:rPr lang="cs-CZ" b="1" dirty="0" err="1"/>
              <a:t>reablace</a:t>
            </a:r>
            <a:r>
              <a:rPr lang="cs-CZ" b="1" dirty="0"/>
              <a:t>, </a:t>
            </a:r>
            <a:r>
              <a:rPr lang="cs-CZ" b="1" dirty="0" err="1"/>
              <a:t>AADs</a:t>
            </a:r>
            <a:r>
              <a:rPr lang="cs-CZ" b="1" dirty="0"/>
              <a:t> a </a:t>
            </a:r>
            <a:r>
              <a:rPr lang="cs-CZ" b="1" dirty="0" err="1"/>
              <a:t>kardioverze</a:t>
            </a:r>
            <a:endParaRPr lang="cs-CZ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0A2693E-56A7-47D6-9B01-BB1AE91D3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66" y="1253330"/>
            <a:ext cx="7171516" cy="537863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D34D24D-01F7-4455-A7E0-319010BCA573}"/>
              </a:ext>
            </a:extLst>
          </p:cNvPr>
          <p:cNvSpPr txBox="1"/>
          <p:nvPr/>
        </p:nvSpPr>
        <p:spPr>
          <a:xfrm>
            <a:off x="85263" y="2219146"/>
            <a:ext cx="4470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SR OFF survival </a:t>
            </a:r>
            <a:endParaRPr lang="cs-CZ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rok: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54.0% (95%CI 41.3-66.8) 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 roky: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43.8% (95%CI 30.7-57.0)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74388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1168</Words>
  <Application>Microsoft Office PowerPoint</Application>
  <PresentationFormat>Widescreen</PresentationFormat>
  <Paragraphs>163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Motiv Office</vt:lpstr>
      <vt:lpstr>Bezpečnost a střednědobá úspěšnost hybridní ablace pro fibrilaci síní hodnocená EKG monitorací implantabilním záznamníkem, opakovanými MRI vyšetřeními mozku a neuropsychologickým vyšetřením </vt:lpstr>
      <vt:lpstr>PowerPoint Presentation</vt:lpstr>
      <vt:lpstr>Cíle práce</vt:lpstr>
      <vt:lpstr>Pacienti a metodika</vt:lpstr>
      <vt:lpstr>Chirurgická a katetrizační část hybridní ablace</vt:lpstr>
      <vt:lpstr>Ambulantní sledování</vt:lpstr>
      <vt:lpstr>Výsledky – charakteristika souboru</vt:lpstr>
      <vt:lpstr>Výsledky – chirurgická část a komplikace</vt:lpstr>
      <vt:lpstr>Udržení SR bez reablace, AADs a kardioverze</vt:lpstr>
      <vt:lpstr>Udržení SR s pomocí reablace, AADs či kardioverze</vt:lpstr>
      <vt:lpstr>Rhytm control během ambulantního sledování</vt:lpstr>
      <vt:lpstr>Vysazování a znovunasazování antiarytmik</vt:lpstr>
      <vt:lpstr>Vysazování a znovunasazování antikoagulace</vt:lpstr>
      <vt:lpstr>Výsledky vyšetření MRI mozku</vt:lpstr>
      <vt:lpstr>Příklad pacienta s mnohočetnými ischemickými lezemi po ablaci</vt:lpstr>
      <vt:lpstr>Výsledky neuropsychologického vyšetření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 a střednědobá úspěšnost hybridní ablace pro fibrilaci síní hodnocená EKG monitorací implantabilním záznamníkem, opakovanými MRI vyšetřeními mozku a neuropsychologickým vyšetřením </dc:title>
  <dc:creator>Pavel Osmancik</dc:creator>
  <cp:lastModifiedBy>GT3</cp:lastModifiedBy>
  <cp:revision>62</cp:revision>
  <dcterms:created xsi:type="dcterms:W3CDTF">2021-11-03T21:26:48Z</dcterms:created>
  <dcterms:modified xsi:type="dcterms:W3CDTF">2021-11-07T09:51:19Z</dcterms:modified>
</cp:coreProperties>
</file>