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430" r:id="rId3"/>
    <p:sldId id="777" r:id="rId4"/>
    <p:sldId id="763" r:id="rId5"/>
    <p:sldId id="740" r:id="rId6"/>
    <p:sldId id="778" r:id="rId7"/>
    <p:sldId id="752" r:id="rId8"/>
    <p:sldId id="773" r:id="rId9"/>
    <p:sldId id="793" r:id="rId10"/>
    <p:sldId id="772" r:id="rId11"/>
    <p:sldId id="747" r:id="rId12"/>
    <p:sldId id="365" r:id="rId13"/>
    <p:sldId id="743" r:id="rId14"/>
    <p:sldId id="739" r:id="rId15"/>
    <p:sldId id="741" r:id="rId16"/>
    <p:sldId id="768" r:id="rId17"/>
    <p:sldId id="764" r:id="rId18"/>
    <p:sldId id="742" r:id="rId19"/>
    <p:sldId id="784" r:id="rId20"/>
    <p:sldId id="792" r:id="rId21"/>
    <p:sldId id="754" r:id="rId22"/>
    <p:sldId id="776" r:id="rId23"/>
    <p:sldId id="790" r:id="rId24"/>
    <p:sldId id="789" r:id="rId25"/>
    <p:sldId id="750" r:id="rId26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99"/>
    <a:srgbClr val="E0FF9C"/>
    <a:srgbClr val="FFFF66"/>
    <a:srgbClr val="9999FF"/>
    <a:srgbClr val="CC0000"/>
    <a:srgbClr val="1C1C1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větlý styl 1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Styl Středně sytá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0" autoAdjust="0"/>
    <p:restoredTop sz="84548" autoAdjust="0"/>
  </p:normalViewPr>
  <p:slideViewPr>
    <p:cSldViewPr>
      <p:cViewPr varScale="1">
        <p:scale>
          <a:sx n="72" d="100"/>
          <a:sy n="72" d="100"/>
        </p:scale>
        <p:origin x="955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671FD63-FBBA-4A1B-B1EE-378EFB11CFB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7942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45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catheters</a:t>
            </a:r>
            <a:r>
              <a:rPr lang="cs-CZ" dirty="0"/>
              <a:t> 50W-70W up to 7 sec.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62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catheters</a:t>
            </a:r>
            <a:r>
              <a:rPr lang="cs-CZ" dirty="0"/>
              <a:t> 50W-70W up to 7 sec.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6411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984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Novel catheter design may overcome this limitation and provide better surrogate for lesion size </a:t>
            </a:r>
            <a:r>
              <a:rPr lang="cs-CZ" dirty="0" err="1"/>
              <a:t>control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14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79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667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>
                <a:solidFill>
                  <a:srgbClr val="373D42"/>
                </a:solidFill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Irrigation rate and power vary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automatically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 between 4ml </a:t>
            </a:r>
            <a:r>
              <a:rPr kumimoji="0" lang="en-US" sz="1200" b="0" i="0" u="none" strike="sng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and 15ml based on tip temperature for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optimized power delivery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 </a:t>
            </a:r>
          </a:p>
          <a:p>
            <a:pPr marL="342900" marR="0" lvl="0" indent="-342900" algn="l" defTabSz="914400" rtl="0" eaLnBrk="1" fontAlgn="ctr" latinLnBrk="0" hangingPunct="1">
              <a:lnSpc>
                <a:spcPct val="100000"/>
              </a:lnSpc>
              <a:spcBef>
                <a:spcPts val="667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>
                <a:solidFill>
                  <a:srgbClr val="373D42"/>
                </a:solidFill>
              </a:defRPr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Ensure the tip is within the allowed temperature range to avoid over-heating or over-cooling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67"/>
              </a:spcBef>
              <a:spcAft>
                <a:spcPts val="1200"/>
              </a:spcAft>
              <a:buClr>
                <a:schemeClr val="bg2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-65" charset="0"/>
                <a:cs typeface="Arial" panose="020B0604020202020204" pitchFamily="34" charset="0"/>
                <a:sym typeface="Arial" charset="0"/>
              </a:rPr>
              <a:t>Ablation Index standardizes the PAF procedural Workflow and allows reproducibility across multiple operators.*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18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Tip </a:t>
            </a:r>
            <a:r>
              <a:rPr lang="cs-CZ" dirty="0" err="1"/>
              <a:t>is</a:t>
            </a:r>
            <a:r>
              <a:rPr lang="cs-CZ" dirty="0"/>
              <a:t> made </a:t>
            </a:r>
            <a:r>
              <a:rPr lang="cs-CZ" dirty="0" err="1"/>
              <a:t>of</a:t>
            </a:r>
            <a:r>
              <a:rPr lang="cs-CZ" dirty="0"/>
              <a:t> iridium –platina </a:t>
            </a:r>
          </a:p>
          <a:p>
            <a:r>
              <a:rPr lang="cs-CZ" dirty="0" err="1"/>
              <a:t>Composite</a:t>
            </a:r>
            <a:r>
              <a:rPr lang="cs-CZ" dirty="0"/>
              <a:t> tip –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works</a:t>
            </a:r>
            <a:r>
              <a:rPr lang="cs-CZ" dirty="0"/>
              <a:t> as </a:t>
            </a:r>
            <a:r>
              <a:rPr lang="cs-CZ" dirty="0" err="1"/>
              <a:t>one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29224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Clearly</a:t>
            </a:r>
            <a:r>
              <a:rPr lang="cs-CZ" dirty="0"/>
              <a:t> </a:t>
            </a:r>
            <a:r>
              <a:rPr lang="cs-CZ" dirty="0" err="1"/>
              <a:t>better</a:t>
            </a:r>
            <a:r>
              <a:rPr lang="cs-CZ" dirty="0"/>
              <a:t>? </a:t>
            </a:r>
          </a:p>
          <a:p>
            <a:r>
              <a:rPr lang="cs-CZ" dirty="0" err="1"/>
              <a:t>Lesion</a:t>
            </a:r>
            <a:r>
              <a:rPr lang="cs-CZ" dirty="0"/>
              <a:t> index </a:t>
            </a:r>
            <a:r>
              <a:rPr lang="cs-CZ" dirty="0" err="1"/>
              <a:t>validated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35W</a:t>
            </a:r>
          </a:p>
          <a:p>
            <a:r>
              <a:rPr lang="cs-CZ" dirty="0" err="1"/>
              <a:t>Steerable</a:t>
            </a:r>
            <a:r>
              <a:rPr lang="cs-CZ" dirty="0"/>
              <a:t> </a:t>
            </a:r>
            <a:r>
              <a:rPr lang="cs-CZ" dirty="0" err="1"/>
              <a:t>sheat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influence? </a:t>
            </a:r>
          </a:p>
          <a:p>
            <a:r>
              <a:rPr lang="cs-CZ" dirty="0"/>
              <a:t>Same </a:t>
            </a:r>
            <a:r>
              <a:rPr lang="cs-CZ" dirty="0" err="1"/>
              <a:t>power</a:t>
            </a:r>
            <a:r>
              <a:rPr lang="cs-CZ" dirty="0"/>
              <a:t> ant/post</a:t>
            </a:r>
          </a:p>
          <a:p>
            <a:r>
              <a:rPr lang="cs-CZ" dirty="0"/>
              <a:t>Not </a:t>
            </a:r>
            <a:r>
              <a:rPr lang="cs-CZ" dirty="0" err="1"/>
              <a:t>deep</a:t>
            </a:r>
            <a:r>
              <a:rPr lang="cs-CZ" dirty="0"/>
              <a:t> – but </a:t>
            </a:r>
            <a:r>
              <a:rPr lang="cs-CZ" dirty="0" err="1"/>
              <a:t>cumulative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1FD63-FBBA-4A1B-B1EE-378EFB11CFB5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07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z/url?sa=i&amp;rct=j&amp;q=&amp;esrc=s&amp;source=images&amp;cd=&amp;cad=rja&amp;uact=8&amp;ved=2ahUKEwj8ip2AqLLaAhVCPVAKHRaHBMcQjRx6BAgAEAU&amp;url=http://www.abc.net.au/news/2015-03-12/5-memorable-moments-in-melbournes-grand-prix-history/6278260&amp;psig=AOvVaw3JBXQ8_2c6xE_uCmn5X7Jk&amp;ust=1523539214658102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cid:0a3dc10c-45b9-4542-bbfa-05420362a472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51384" y="485800"/>
            <a:ext cx="97930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4800" dirty="0">
                <a:solidFill>
                  <a:srgbClr val="666699"/>
                </a:solidFill>
              </a:rPr>
              <a:t>ABLATION WITH HIGH POWER SHORT DURATION</a:t>
            </a:r>
            <a:endParaRPr lang="en-US" sz="48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6666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00" name="TextBox 1"/>
          <p:cNvSpPr txBox="1">
            <a:spLocks noChangeArrowheads="1"/>
          </p:cNvSpPr>
          <p:nvPr/>
        </p:nvSpPr>
        <p:spPr bwMode="auto">
          <a:xfrm>
            <a:off x="551384" y="3933056"/>
            <a:ext cx="3600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/>
              <a:t>Doc. MUDr. Petr Peichl, PhD</a:t>
            </a:r>
            <a:endParaRPr lang="en-US" dirty="0"/>
          </a:p>
        </p:txBody>
      </p:sp>
      <p:pic>
        <p:nvPicPr>
          <p:cNvPr id="5" name="Picture 1" descr="IMG_0501.jpg">
            <a:extLst>
              <a:ext uri="{FF2B5EF4-FFF2-40B4-BE49-F238E27FC236}">
                <a16:creationId xmlns:a16="http://schemas.microsoft.com/office/drawing/2014/main" id="{37D39226-78C5-41AD-8843-5E9E1DE455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5880" y="1844823"/>
            <a:ext cx="6480720" cy="4150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9C9F7-13B2-45FA-B54C-6489810F3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/>
              <a:t>Outcome</a:t>
            </a:r>
            <a:r>
              <a:rPr lang="cs-CZ" sz="4000" dirty="0"/>
              <a:t> and </a:t>
            </a:r>
            <a:r>
              <a:rPr lang="cs-CZ" sz="4000" dirty="0" err="1"/>
              <a:t>complications</a:t>
            </a:r>
            <a:r>
              <a:rPr lang="cs-CZ" sz="4000" dirty="0"/>
              <a:t> HPSD vs LPLD</a:t>
            </a:r>
            <a:br>
              <a:rPr lang="cs-CZ" sz="4000" dirty="0"/>
            </a:br>
            <a:r>
              <a:rPr lang="cs-CZ" sz="4000" dirty="0" err="1">
                <a:solidFill>
                  <a:srgbClr val="C00000"/>
                </a:solidFill>
              </a:rPr>
              <a:t>using</a:t>
            </a:r>
            <a:r>
              <a:rPr lang="cs-CZ" sz="4000" dirty="0">
                <a:solidFill>
                  <a:srgbClr val="C00000"/>
                </a:solidFill>
              </a:rPr>
              <a:t> </a:t>
            </a:r>
            <a:r>
              <a:rPr lang="cs-CZ" sz="4000" dirty="0" err="1">
                <a:solidFill>
                  <a:srgbClr val="C00000"/>
                </a:solidFill>
              </a:rPr>
              <a:t>conventional</a:t>
            </a:r>
            <a:r>
              <a:rPr lang="cs-CZ" sz="4000" dirty="0">
                <a:solidFill>
                  <a:srgbClr val="C00000"/>
                </a:solidFill>
              </a:rPr>
              <a:t> </a:t>
            </a:r>
            <a:r>
              <a:rPr lang="cs-CZ" sz="4000" dirty="0" err="1">
                <a:solidFill>
                  <a:srgbClr val="C00000"/>
                </a:solidFill>
              </a:rPr>
              <a:t>catheters</a:t>
            </a:r>
            <a:endParaRPr lang="cs-CZ" sz="4000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D5B3C2-6FFD-47A6-9BBF-931C07874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8168" y="2276872"/>
            <a:ext cx="3974232" cy="3849292"/>
          </a:xfrm>
        </p:spPr>
        <p:txBody>
          <a:bodyPr/>
          <a:lstStyle/>
          <a:p>
            <a:r>
              <a:rPr lang="cs-CZ" dirty="0" err="1"/>
              <a:t>Better</a:t>
            </a:r>
            <a:r>
              <a:rPr lang="cs-CZ" dirty="0"/>
              <a:t> </a:t>
            </a:r>
            <a:r>
              <a:rPr lang="cs-CZ" dirty="0" err="1"/>
              <a:t>outcome</a:t>
            </a:r>
            <a:r>
              <a:rPr lang="cs-CZ" dirty="0"/>
              <a:t> in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studies</a:t>
            </a:r>
            <a:endParaRPr lang="cs-CZ" dirty="0"/>
          </a:p>
          <a:p>
            <a:r>
              <a:rPr lang="cs-CZ" dirty="0" err="1"/>
              <a:t>Safety</a:t>
            </a:r>
            <a:r>
              <a:rPr lang="cs-CZ" dirty="0"/>
              <a:t> profile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similar</a:t>
            </a:r>
            <a:r>
              <a:rPr lang="cs-CZ" dirty="0"/>
              <a:t> to </a:t>
            </a:r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setting</a:t>
            </a:r>
            <a:r>
              <a:rPr lang="cs-CZ" dirty="0"/>
              <a:t>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258540-F2CC-480E-B0BF-FEF0DB90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624936"/>
            <a:ext cx="6444208" cy="427284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136A987-5C60-42F0-B882-0EB242D637E3}"/>
              </a:ext>
            </a:extLst>
          </p:cNvPr>
          <p:cNvSpPr txBox="1"/>
          <p:nvPr/>
        </p:nvSpPr>
        <p:spPr>
          <a:xfrm>
            <a:off x="191344" y="6257597"/>
            <a:ext cx="20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Winkel</a:t>
            </a:r>
            <a:r>
              <a:rPr lang="cs-CZ" dirty="0"/>
              <a:t> JCE 2021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6C74CF2B-B6B1-465E-BF2D-52EA55CECF4E}"/>
              </a:ext>
            </a:extLst>
          </p:cNvPr>
          <p:cNvCxnSpPr/>
          <p:nvPr/>
        </p:nvCxnSpPr>
        <p:spPr bwMode="auto">
          <a:xfrm flipH="1">
            <a:off x="4727848" y="5445224"/>
            <a:ext cx="15121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Ovál 7">
            <a:extLst>
              <a:ext uri="{FF2B5EF4-FFF2-40B4-BE49-F238E27FC236}">
                <a16:creationId xmlns:a16="http://schemas.microsoft.com/office/drawing/2014/main" id="{E4F39456-E9FD-4B30-976E-754CBC034896}"/>
              </a:ext>
            </a:extLst>
          </p:cNvPr>
          <p:cNvSpPr/>
          <p:nvPr/>
        </p:nvSpPr>
        <p:spPr bwMode="auto">
          <a:xfrm>
            <a:off x="2423592" y="5150224"/>
            <a:ext cx="1944216" cy="439017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31504" y="116633"/>
            <a:ext cx="8928992" cy="753233"/>
          </a:xfrm>
        </p:spPr>
        <p:txBody>
          <a:bodyPr/>
          <a:lstStyle/>
          <a:p>
            <a:r>
              <a:rPr lang="cs-CZ" sz="4000" dirty="0" err="1"/>
              <a:t>High</a:t>
            </a:r>
            <a:r>
              <a:rPr lang="cs-CZ" sz="4000" dirty="0"/>
              <a:t> </a:t>
            </a:r>
            <a:r>
              <a:rPr lang="cs-CZ" sz="4000" dirty="0" err="1"/>
              <a:t>power</a:t>
            </a:r>
            <a:r>
              <a:rPr lang="cs-CZ" sz="4000" dirty="0"/>
              <a:t> </a:t>
            </a:r>
            <a:r>
              <a:rPr lang="cs-CZ" sz="4000" dirty="0" err="1"/>
              <a:t>requires</a:t>
            </a:r>
            <a:r>
              <a:rPr lang="cs-CZ" sz="4000" dirty="0"/>
              <a:t> </a:t>
            </a:r>
            <a:r>
              <a:rPr lang="cs-CZ" sz="4000" dirty="0" err="1"/>
              <a:t>better</a:t>
            </a:r>
            <a:r>
              <a:rPr lang="cs-CZ" sz="4000" dirty="0"/>
              <a:t> </a:t>
            </a:r>
            <a:r>
              <a:rPr lang="cs-CZ" sz="4000" dirty="0" err="1"/>
              <a:t>control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formula 1 cras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2836" y="1027872"/>
            <a:ext cx="8346329" cy="55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4D4EBE8-CA73-402B-B2E7-883CCB850E5C}"/>
              </a:ext>
            </a:extLst>
          </p:cNvPr>
          <p:cNvSpPr/>
          <p:nvPr/>
        </p:nvSpPr>
        <p:spPr bwMode="auto">
          <a:xfrm>
            <a:off x="47328" y="1228725"/>
            <a:ext cx="12144672" cy="544063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1" y="260648"/>
            <a:ext cx="9143999" cy="792162"/>
          </a:xfrm>
        </p:spPr>
        <p:txBody>
          <a:bodyPr/>
          <a:lstStyle/>
          <a:p>
            <a:r>
              <a:rPr lang="en-US" sz="3200" dirty="0"/>
              <a:t>High power may have serious consequences</a:t>
            </a:r>
            <a:br>
              <a:rPr lang="en-US" sz="3600" dirty="0"/>
            </a:br>
            <a:r>
              <a:rPr lang="en-US" sz="2800" dirty="0">
                <a:solidFill>
                  <a:srgbClr val="C00000"/>
                </a:solidFill>
              </a:rPr>
              <a:t>Lessons from animal work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 </a:t>
            </a:r>
            <a:endParaRPr lang="en-GB" dirty="0"/>
          </a:p>
        </p:txBody>
      </p:sp>
      <p:sp>
        <p:nvSpPr>
          <p:cNvPr id="7" name="TextovéPole 6"/>
          <p:cNvSpPr txBox="1"/>
          <p:nvPr/>
        </p:nvSpPr>
        <p:spPr>
          <a:xfrm>
            <a:off x="1528896" y="6165304"/>
            <a:ext cx="3270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ICE </a:t>
            </a:r>
            <a:r>
              <a:rPr lang="cs-CZ" dirty="0" err="1">
                <a:solidFill>
                  <a:schemeClr val="bg1"/>
                </a:solidFill>
              </a:rPr>
              <a:t>during</a:t>
            </a:r>
            <a:r>
              <a:rPr lang="cs-CZ" dirty="0">
                <a:solidFill>
                  <a:schemeClr val="bg1"/>
                </a:solidFill>
              </a:rPr>
              <a:t> „pop“ in LV apex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6240016" y="1383282"/>
            <a:ext cx="5184576" cy="5038155"/>
            <a:chOff x="4860032" y="1484783"/>
            <a:chExt cx="5184576" cy="503815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860032" y="1484783"/>
              <a:ext cx="5184576" cy="4554020"/>
            </a:xfrm>
            <a:prstGeom prst="rect">
              <a:avLst/>
            </a:prstGeom>
          </p:spPr>
        </p:pic>
        <p:sp>
          <p:nvSpPr>
            <p:cNvPr id="8" name="TextovéPole 7"/>
            <p:cNvSpPr txBox="1"/>
            <p:nvPr/>
          </p:nvSpPr>
          <p:spPr>
            <a:xfrm>
              <a:off x="5794776" y="6153606"/>
              <a:ext cx="3313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Gross anatomy </a:t>
              </a:r>
              <a:r>
                <a:rPr lang="cs-CZ" dirty="0" err="1">
                  <a:solidFill>
                    <a:schemeClr val="bg1"/>
                  </a:solidFill>
                </a:rPr>
                <a:t>at</a:t>
              </a:r>
              <a:r>
                <a:rPr lang="cs-CZ" dirty="0">
                  <a:solidFill>
                    <a:schemeClr val="bg1"/>
                  </a:solidFill>
                </a:rPr>
                <a:t> „pop“ </a:t>
              </a:r>
              <a:r>
                <a:rPr lang="cs-CZ" dirty="0" err="1">
                  <a:solidFill>
                    <a:schemeClr val="bg1"/>
                  </a:solidFill>
                </a:rPr>
                <a:t>site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+#3 Big pop LV">
            <a:hlinkClick r:id="" action="ppaction://media"/>
            <a:extLst>
              <a:ext uri="{FF2B5EF4-FFF2-40B4-BE49-F238E27FC236}">
                <a16:creationId xmlns:a16="http://schemas.microsoft.com/office/drawing/2014/main" id="{AB6EC55B-901A-4F84-92FC-2F8E660EF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407368" y="1475801"/>
            <a:ext cx="4972232" cy="455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2135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4ED121AB-1E8A-4B2B-82E7-D16A8632929D}"/>
              </a:ext>
            </a:extLst>
          </p:cNvPr>
          <p:cNvSpPr/>
          <p:nvPr/>
        </p:nvSpPr>
        <p:spPr bwMode="auto">
          <a:xfrm>
            <a:off x="1703512" y="2426568"/>
            <a:ext cx="8784976" cy="431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2FF7C5-90A2-4043-ACD7-D9ADE2439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To </a:t>
            </a:r>
            <a:r>
              <a:rPr lang="cs-CZ" sz="4000" dirty="0" err="1"/>
              <a:t>prevent</a:t>
            </a:r>
            <a:r>
              <a:rPr lang="cs-CZ" sz="4000" dirty="0"/>
              <a:t> </a:t>
            </a:r>
            <a:r>
              <a:rPr lang="cs-CZ" sz="4000" dirty="0" err="1"/>
              <a:t>tissue</a:t>
            </a:r>
            <a:r>
              <a:rPr lang="cs-CZ" sz="4000" dirty="0"/>
              <a:t> </a:t>
            </a:r>
            <a:r>
              <a:rPr lang="cs-CZ" sz="4000" dirty="0" err="1"/>
              <a:t>overheating</a:t>
            </a:r>
            <a:r>
              <a:rPr lang="cs-CZ" sz="4000" dirty="0"/>
              <a:t>, </a:t>
            </a:r>
            <a:r>
              <a:rPr lang="cs-CZ" sz="4000" dirty="0" err="1"/>
              <a:t>temperature</a:t>
            </a:r>
            <a:r>
              <a:rPr lang="cs-CZ" sz="4000" dirty="0"/>
              <a:t> </a:t>
            </a:r>
            <a:r>
              <a:rPr lang="cs-CZ" sz="4000" dirty="0" err="1"/>
              <a:t>should</a:t>
            </a:r>
            <a:r>
              <a:rPr lang="cs-CZ" sz="4000" dirty="0"/>
              <a:t> </a:t>
            </a:r>
            <a:r>
              <a:rPr lang="cs-CZ" sz="4000" dirty="0" err="1"/>
              <a:t>be</a:t>
            </a:r>
            <a:r>
              <a:rPr lang="cs-CZ" sz="4000" dirty="0"/>
              <a:t> </a:t>
            </a:r>
            <a:r>
              <a:rPr lang="cs-CZ" sz="4000" dirty="0" err="1"/>
              <a:t>measured</a:t>
            </a:r>
            <a:r>
              <a:rPr lang="cs-CZ" sz="4000" dirty="0"/>
              <a:t> </a:t>
            </a:r>
            <a:r>
              <a:rPr lang="cs-CZ" sz="4000" dirty="0" err="1"/>
              <a:t>during</a:t>
            </a:r>
            <a:r>
              <a:rPr lang="cs-CZ" sz="4000" dirty="0"/>
              <a:t> </a:t>
            </a:r>
            <a:r>
              <a:rPr lang="cs-CZ" sz="4000" dirty="0" err="1"/>
              <a:t>ablation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0891C1D-3122-4D96-B1A8-62F1F23BA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540358"/>
            <a:ext cx="11031016" cy="3777283"/>
          </a:xfrm>
        </p:spPr>
        <p:txBody>
          <a:bodyPr/>
          <a:lstStyle/>
          <a:p>
            <a:r>
              <a:rPr lang="en-US" sz="2400" dirty="0"/>
              <a:t>Measurement of temperature at the catheter-tissue interface is limited by the confounding effect of the cold irrigation fluid during ablation</a:t>
            </a: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D6DBB60-10E8-4BD5-9EDF-587CCEBC987D}"/>
              </a:ext>
            </a:extLst>
          </p:cNvPr>
          <p:cNvGrpSpPr/>
          <p:nvPr/>
        </p:nvGrpSpPr>
        <p:grpSpPr>
          <a:xfrm>
            <a:off x="1981200" y="2608312"/>
            <a:ext cx="8229600" cy="2044824"/>
            <a:chOff x="1981200" y="2608312"/>
            <a:chExt cx="8229600" cy="2044824"/>
          </a:xfrm>
        </p:grpSpPr>
        <p:sp>
          <p:nvSpPr>
            <p:cNvPr id="4" name="Zástupný symbol pro obsah 2">
              <a:extLst>
                <a:ext uri="{FF2B5EF4-FFF2-40B4-BE49-F238E27FC236}">
                  <a16:creationId xmlns:a16="http://schemas.microsoft.com/office/drawing/2014/main" id="{ED6EEF70-B2AD-40EE-9C1F-DFD58DD2A09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81200" y="2608312"/>
              <a:ext cx="8229600" cy="2044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1C1C1C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cs-CZ" sz="2400" b="0" kern="0" dirty="0" err="1"/>
                <a:t>Nonirrigated</a:t>
              </a:r>
              <a:r>
                <a:rPr lang="cs-CZ" sz="2400" b="0" kern="0" dirty="0"/>
                <a:t> tip - </a:t>
              </a:r>
              <a:r>
                <a:rPr lang="cs-CZ" sz="2400" b="0" kern="0" dirty="0" err="1"/>
                <a:t>Power</a:t>
              </a:r>
              <a:r>
                <a:rPr lang="cs-CZ" sz="2400" b="0" kern="0" dirty="0"/>
                <a:t> 25W, T 55⁰C</a:t>
              </a:r>
            </a:p>
            <a:p>
              <a:endParaRPr lang="cs-CZ" b="0" kern="0" dirty="0"/>
            </a:p>
            <a:p>
              <a:endParaRPr lang="cs-CZ" b="0" kern="0" dirty="0"/>
            </a:p>
            <a:p>
              <a:endParaRPr lang="cs-CZ" b="0" kern="0" dirty="0"/>
            </a:p>
          </p:txBody>
        </p:sp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6A733173-7AD7-468E-98C0-EFD05F8A14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0429115"/>
                </p:ext>
              </p:extLst>
            </p:nvPr>
          </p:nvGraphicFramePr>
          <p:xfrm>
            <a:off x="1981200" y="3132677"/>
            <a:ext cx="8136904" cy="1281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" imgW="11994840" imgH="1889640" progId="">
                    <p:embed/>
                  </p:oleObj>
                </mc:Choice>
                <mc:Fallback>
                  <p:oleObj r:id="rId3" imgW="11994840" imgH="1889640" progId="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B28BC571-9032-4E4B-845C-AF5CFD838EE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81200" y="3132677"/>
                          <a:ext cx="8136904" cy="12819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E8C54D7E-3E85-4D7C-AFAC-0D7D1039F449}"/>
              </a:ext>
            </a:extLst>
          </p:cNvPr>
          <p:cNvGrpSpPr/>
          <p:nvPr/>
        </p:nvGrpSpPr>
        <p:grpSpPr>
          <a:xfrm>
            <a:off x="1965416" y="4618856"/>
            <a:ext cx="8245384" cy="2044824"/>
            <a:chOff x="457200" y="3651953"/>
            <a:chExt cx="8245384" cy="2044824"/>
          </a:xfrm>
        </p:grpSpPr>
        <p:sp>
          <p:nvSpPr>
            <p:cNvPr id="7" name="Zástupný symbol pro obsah 2">
              <a:extLst>
                <a:ext uri="{FF2B5EF4-FFF2-40B4-BE49-F238E27FC236}">
                  <a16:creationId xmlns:a16="http://schemas.microsoft.com/office/drawing/2014/main" id="{07A9DEAE-C610-4EEC-92FC-00983BBD32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57200" y="3651953"/>
              <a:ext cx="8229600" cy="20448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rgbClr val="1C1C1C"/>
                  </a:solidFill>
                  <a:latin typeface="+mn-lt"/>
                  <a:ea typeface="+mn-ea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r>
                <a:rPr lang="cs-CZ" sz="2400" b="0" kern="0" dirty="0" err="1"/>
                <a:t>Irrigated</a:t>
              </a:r>
              <a:r>
                <a:rPr lang="cs-CZ" sz="2400" b="0" kern="0" dirty="0"/>
                <a:t> tip - </a:t>
              </a:r>
              <a:r>
                <a:rPr lang="cs-CZ" sz="2400" b="0" kern="0" dirty="0" err="1"/>
                <a:t>Power</a:t>
              </a:r>
              <a:r>
                <a:rPr lang="cs-CZ" sz="2400" b="0" kern="0" dirty="0"/>
                <a:t> 35W, T 43⁰C</a:t>
              </a:r>
            </a:p>
            <a:p>
              <a:endParaRPr lang="cs-CZ" sz="2400" b="0" kern="0" dirty="0"/>
            </a:p>
            <a:p>
              <a:endParaRPr lang="cs-CZ" b="0" kern="0" dirty="0"/>
            </a:p>
            <a:p>
              <a:endParaRPr lang="cs-CZ" b="0" kern="0" dirty="0"/>
            </a:p>
          </p:txBody>
        </p:sp>
        <p:graphicFrame>
          <p:nvGraphicFramePr>
            <p:cNvPr id="8" name="Objekt 7">
              <a:extLst>
                <a:ext uri="{FF2B5EF4-FFF2-40B4-BE49-F238E27FC236}">
                  <a16:creationId xmlns:a16="http://schemas.microsoft.com/office/drawing/2014/main" id="{D1CA5C7D-F8CF-45B0-A071-69576A3963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42859475"/>
                </p:ext>
              </p:extLst>
            </p:nvPr>
          </p:nvGraphicFramePr>
          <p:xfrm>
            <a:off x="478267" y="4308474"/>
            <a:ext cx="8224317" cy="12807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5" imgW="12048120" imgH="1874520" progId="">
                    <p:embed/>
                  </p:oleObj>
                </mc:Choice>
                <mc:Fallback>
                  <p:oleObj r:id="rId5" imgW="12048120" imgH="1874520" progId="">
                    <p:embed/>
                    <p:pic>
                      <p:nvPicPr>
                        <p:cNvPr id="6" name="Objekt 5">
                          <a:extLst>
                            <a:ext uri="{FF2B5EF4-FFF2-40B4-BE49-F238E27FC236}">
                              <a16:creationId xmlns:a16="http://schemas.microsoft.com/office/drawing/2014/main" id="{EEB20DA6-EC0D-415A-AB7A-2BCB9CD216C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78267" y="4308474"/>
                          <a:ext cx="8224317" cy="128076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649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379E0-E2D7-4036-8917-E8F7C6AEC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" y="194858"/>
            <a:ext cx="10972800" cy="1143000"/>
          </a:xfrm>
        </p:spPr>
        <p:txBody>
          <a:bodyPr/>
          <a:lstStyle/>
          <a:p>
            <a:r>
              <a:rPr lang="cs-CZ" dirty="0"/>
              <a:t>QDOT – </a:t>
            </a:r>
            <a:r>
              <a:rPr lang="cs-CZ" dirty="0" err="1"/>
              <a:t>Biosense</a:t>
            </a:r>
            <a:r>
              <a:rPr lang="cs-CZ" dirty="0"/>
              <a:t> </a:t>
            </a:r>
            <a:r>
              <a:rPr lang="cs-CZ" dirty="0" err="1"/>
              <a:t>Webster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Catheter</a:t>
            </a:r>
            <a:r>
              <a:rPr lang="cs-CZ" sz="3200" dirty="0">
                <a:solidFill>
                  <a:srgbClr val="C00000"/>
                </a:solidFill>
              </a:rPr>
              <a:t> design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4E3CBF-B461-4C2B-B60E-2A329C6C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1" y="1672803"/>
            <a:ext cx="5369767" cy="4708525"/>
          </a:xfrm>
        </p:spPr>
        <p:txBody>
          <a:bodyPr/>
          <a:lstStyle/>
          <a:p>
            <a:r>
              <a:rPr lang="en-US" sz="2400" dirty="0"/>
              <a:t>Improved temperature sensing by 6 thermocouples embedded in the circumference of the tip electrode</a:t>
            </a:r>
          </a:p>
          <a:p>
            <a:pPr lvl="1"/>
            <a:r>
              <a:rPr lang="en-US" sz="1800" dirty="0"/>
              <a:t>Distal 75µm from tip</a:t>
            </a:r>
          </a:p>
          <a:p>
            <a:pPr lvl="1"/>
            <a:r>
              <a:rPr lang="en-US" sz="1800" dirty="0"/>
              <a:t>Proximal 3mm from tip</a:t>
            </a:r>
          </a:p>
          <a:p>
            <a:r>
              <a:rPr lang="en-US" sz="2400" dirty="0"/>
              <a:t>Improved irrigation system allowing adequate irrigation at low rates</a:t>
            </a:r>
            <a:endParaRPr lang="cs-CZ" sz="2400" dirty="0"/>
          </a:p>
          <a:p>
            <a:r>
              <a:rPr lang="cs-CZ" sz="2400" dirty="0" err="1"/>
              <a:t>Three</a:t>
            </a:r>
            <a:r>
              <a:rPr lang="cs-CZ" sz="2400" dirty="0"/>
              <a:t> m</a:t>
            </a:r>
            <a:r>
              <a:rPr lang="en-US" sz="2400" dirty="0" err="1"/>
              <a:t>icroelectrodes</a:t>
            </a:r>
            <a:endParaRPr lang="en-US" sz="2400" dirty="0"/>
          </a:p>
          <a:p>
            <a:pPr lvl="1"/>
            <a:r>
              <a:rPr lang="en-US" sz="2000" dirty="0"/>
              <a:t>Providing high-resolution electrograms </a:t>
            </a:r>
          </a:p>
          <a:p>
            <a:pPr lvl="1"/>
            <a:r>
              <a:rPr lang="en-US" sz="2000" dirty="0"/>
              <a:t>Allow display of discrete local signals</a:t>
            </a:r>
            <a:r>
              <a:rPr lang="en-US" sz="2400" dirty="0"/>
              <a:t> 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07F76C6-45DE-4C00-BDFF-D07742CB83A7}"/>
              </a:ext>
            </a:extLst>
          </p:cNvPr>
          <p:cNvSpPr/>
          <p:nvPr/>
        </p:nvSpPr>
        <p:spPr bwMode="auto">
          <a:xfrm>
            <a:off x="5519936" y="1556792"/>
            <a:ext cx="6264696" cy="42484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>
              <a:latin typeface="Arial" charset="0"/>
              <a:ea typeface="ＭＳ Ｐゴシック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A2FD484-C7A8-4717-B13F-FE2BEFA3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99" r="52862" b="22629"/>
          <a:stretch/>
        </p:blipFill>
        <p:spPr>
          <a:xfrm>
            <a:off x="5663952" y="1628800"/>
            <a:ext cx="3096344" cy="20333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3933B1-5F06-4214-AC53-E5FFF6C3A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52" t="9106" r="8497" b="21082"/>
          <a:stretch/>
        </p:blipFill>
        <p:spPr>
          <a:xfrm>
            <a:off x="6182359" y="3469425"/>
            <a:ext cx="3178210" cy="2215116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FD547460-1606-4D8D-AFEC-3FF803D53277}"/>
              </a:ext>
            </a:extLst>
          </p:cNvPr>
          <p:cNvSpPr/>
          <p:nvPr/>
        </p:nvSpPr>
        <p:spPr bwMode="auto">
          <a:xfrm>
            <a:off x="6141184" y="5154056"/>
            <a:ext cx="201673" cy="62528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>
              <a:latin typeface="Arial" charset="0"/>
              <a:ea typeface="ＭＳ Ｐゴシック" charset="0"/>
            </a:endParaRPr>
          </a:p>
        </p:txBody>
      </p:sp>
      <p:pic>
        <p:nvPicPr>
          <p:cNvPr id="9" name="media2">
            <a:hlinkClick r:id="" action="ppaction://media"/>
            <a:extLst>
              <a:ext uri="{FF2B5EF4-FFF2-40B4-BE49-F238E27FC236}">
                <a16:creationId xmlns:a16="http://schemas.microsoft.com/office/drawing/2014/main" id="{C59E506C-F376-4CA8-B6D5-95B4C46CD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31158" y="2645478"/>
            <a:ext cx="2482612" cy="18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842D3-5290-4464-BBA7-47D9D8BF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919" y="0"/>
            <a:ext cx="9144000" cy="1143000"/>
          </a:xfrm>
        </p:spPr>
        <p:txBody>
          <a:bodyPr/>
          <a:lstStyle/>
          <a:p>
            <a:r>
              <a:rPr lang="cs-CZ" dirty="0" err="1"/>
              <a:t>vHPSD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QDOT </a:t>
            </a:r>
            <a:r>
              <a:rPr lang="cs-CZ" dirty="0" err="1"/>
              <a:t>cath</a:t>
            </a:r>
            <a:br>
              <a:rPr lang="cs-CZ" dirty="0"/>
            </a:br>
            <a:r>
              <a:rPr lang="cs-CZ" sz="2800" dirty="0" err="1">
                <a:solidFill>
                  <a:srgbClr val="C00000"/>
                </a:solidFill>
              </a:rPr>
              <a:t>Bench</a:t>
            </a:r>
            <a:r>
              <a:rPr lang="cs-CZ" sz="2800" dirty="0">
                <a:solidFill>
                  <a:srgbClr val="C00000"/>
                </a:solidFill>
              </a:rPr>
              <a:t> study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35B6CD-4FBC-45F7-9A41-0AB8CFE0F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6A42BF-EA7B-4DAE-A88E-C0680DD2B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1239668"/>
            <a:ext cx="6869146" cy="524702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D9648AD-4737-43C6-9988-3E5072033AB3}"/>
              </a:ext>
            </a:extLst>
          </p:cNvPr>
          <p:cNvSpPr txBox="1"/>
          <p:nvPr/>
        </p:nvSpPr>
        <p:spPr>
          <a:xfrm>
            <a:off x="37448" y="6477896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/>
              <a:t>Leshem</a:t>
            </a:r>
            <a:r>
              <a:rPr lang="cs-CZ" b="0" dirty="0"/>
              <a:t> E;JACC </a:t>
            </a:r>
            <a:r>
              <a:rPr lang="cs-CZ" b="0" dirty="0" err="1"/>
              <a:t>Clinical</a:t>
            </a:r>
            <a:r>
              <a:rPr lang="cs-CZ" b="0" dirty="0"/>
              <a:t> </a:t>
            </a:r>
            <a:r>
              <a:rPr lang="cs-CZ" b="0" dirty="0" err="1"/>
              <a:t>Electrophysiology</a:t>
            </a:r>
            <a:r>
              <a:rPr lang="cs-CZ" b="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271272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274638"/>
            <a:ext cx="8712968" cy="1143000"/>
          </a:xfrm>
        </p:spPr>
        <p:txBody>
          <a:bodyPr/>
          <a:lstStyle/>
          <a:p>
            <a:r>
              <a:rPr lang="cs-CZ" sz="4000" dirty="0" err="1"/>
              <a:t>Comparison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vHPSD</a:t>
            </a:r>
            <a:r>
              <a:rPr lang="cs-CZ" sz="4000" dirty="0"/>
              <a:t> </a:t>
            </a:r>
            <a:r>
              <a:rPr lang="cs-CZ" sz="4000" dirty="0" err="1"/>
              <a:t>with</a:t>
            </a:r>
            <a:r>
              <a:rPr lang="cs-CZ" sz="4000" dirty="0"/>
              <a:t>/</a:t>
            </a:r>
            <a:r>
              <a:rPr lang="cs-CZ" sz="4000" dirty="0" err="1"/>
              <a:t>without</a:t>
            </a:r>
            <a:r>
              <a:rPr lang="cs-CZ" sz="4000" dirty="0"/>
              <a:t> </a:t>
            </a:r>
            <a:r>
              <a:rPr lang="cs-CZ" sz="4000" dirty="0" err="1"/>
              <a:t>temperature</a:t>
            </a:r>
            <a:r>
              <a:rPr lang="cs-CZ" sz="4000" dirty="0"/>
              <a:t> </a:t>
            </a:r>
            <a:r>
              <a:rPr lang="cs-CZ" sz="4000" dirty="0" err="1"/>
              <a:t>control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7" y="1700808"/>
            <a:ext cx="5003547" cy="3816425"/>
          </a:xfrm>
        </p:spPr>
        <p:txBody>
          <a:bodyPr/>
          <a:lstStyle/>
          <a:p>
            <a:r>
              <a:rPr lang="cs-CZ" sz="2800" dirty="0" err="1"/>
              <a:t>Ablation</a:t>
            </a:r>
            <a:r>
              <a:rPr lang="cs-CZ" sz="2800" dirty="0"/>
              <a:t> in </a:t>
            </a:r>
            <a:r>
              <a:rPr lang="cs-CZ" sz="2800" dirty="0" err="1"/>
              <a:t>beating</a:t>
            </a:r>
            <a:r>
              <a:rPr lang="cs-CZ" sz="2800" dirty="0"/>
              <a:t> </a:t>
            </a:r>
            <a:r>
              <a:rPr lang="cs-CZ" sz="2800" dirty="0" err="1"/>
              <a:t>heart</a:t>
            </a:r>
            <a:endParaRPr lang="cs-CZ" sz="2800" dirty="0"/>
          </a:p>
          <a:p>
            <a:r>
              <a:rPr lang="cs-CZ" sz="2800" dirty="0"/>
              <a:t>No </a:t>
            </a:r>
            <a:r>
              <a:rPr lang="cs-CZ" sz="2800" dirty="0" err="1"/>
              <a:t>popping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</a:t>
            </a:r>
            <a:r>
              <a:rPr lang="cs-CZ" sz="2800" dirty="0" err="1"/>
              <a:t>temperature</a:t>
            </a:r>
            <a:r>
              <a:rPr lang="cs-CZ" sz="2800" dirty="0"/>
              <a:t> limit to 65ºC</a:t>
            </a:r>
          </a:p>
          <a:p>
            <a:r>
              <a:rPr lang="cs-CZ" sz="2800" dirty="0" err="1"/>
              <a:t>Three</a:t>
            </a:r>
            <a:r>
              <a:rPr lang="cs-CZ" sz="2800" dirty="0"/>
              <a:t> </a:t>
            </a:r>
            <a:r>
              <a:rPr lang="cs-CZ" sz="2800" dirty="0" err="1"/>
              <a:t>pops</a:t>
            </a:r>
            <a:r>
              <a:rPr lang="cs-CZ" sz="2800" dirty="0"/>
              <a:t> </a:t>
            </a:r>
            <a:r>
              <a:rPr lang="cs-CZ" sz="2800" dirty="0" err="1"/>
              <a:t>occurred</a:t>
            </a:r>
            <a:r>
              <a:rPr lang="cs-CZ" sz="2800" dirty="0"/>
              <a:t> (1.7%) </a:t>
            </a:r>
            <a:r>
              <a:rPr lang="cs-CZ" sz="2800" dirty="0" err="1"/>
              <a:t>without</a:t>
            </a:r>
            <a:r>
              <a:rPr lang="cs-CZ" sz="2800" dirty="0"/>
              <a:t> </a:t>
            </a:r>
            <a:r>
              <a:rPr lang="cs-CZ" sz="2800" dirty="0" err="1"/>
              <a:t>temperature</a:t>
            </a:r>
            <a:r>
              <a:rPr lang="cs-CZ" sz="2800" dirty="0"/>
              <a:t> limit</a:t>
            </a:r>
          </a:p>
          <a:p>
            <a:r>
              <a:rPr lang="cs-CZ" sz="2800" dirty="0" err="1"/>
              <a:t>Mean</a:t>
            </a:r>
            <a:r>
              <a:rPr lang="cs-CZ" sz="2800" dirty="0"/>
              <a:t> </a:t>
            </a:r>
            <a:r>
              <a:rPr lang="cs-CZ" sz="2800" dirty="0" err="1"/>
              <a:t>temperature</a:t>
            </a:r>
            <a:r>
              <a:rPr lang="cs-CZ" sz="2800" dirty="0"/>
              <a:t> </a:t>
            </a:r>
            <a:r>
              <a:rPr lang="cs-CZ" sz="2800" dirty="0" err="1"/>
              <a:t>during</a:t>
            </a:r>
            <a:r>
              <a:rPr lang="cs-CZ" sz="2800" dirty="0"/>
              <a:t> </a:t>
            </a:r>
            <a:r>
              <a:rPr lang="cs-CZ" sz="2800" dirty="0" err="1"/>
              <a:t>pops</a:t>
            </a:r>
            <a:r>
              <a:rPr lang="cs-CZ" sz="2800" dirty="0"/>
              <a:t> &gt;85ºC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984" y="1556792"/>
            <a:ext cx="5554967" cy="43205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D9648AD-4737-43C6-9988-3E5072033AB3}"/>
              </a:ext>
            </a:extLst>
          </p:cNvPr>
          <p:cNvSpPr txBox="1"/>
          <p:nvPr/>
        </p:nvSpPr>
        <p:spPr>
          <a:xfrm>
            <a:off x="263352" y="6398696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/>
              <a:t>Leshem</a:t>
            </a:r>
            <a:r>
              <a:rPr lang="cs-CZ" b="0" dirty="0"/>
              <a:t> E;JACC </a:t>
            </a:r>
            <a:r>
              <a:rPr lang="cs-CZ" b="0" dirty="0" err="1"/>
              <a:t>Clinical</a:t>
            </a:r>
            <a:r>
              <a:rPr lang="cs-CZ" b="0" dirty="0"/>
              <a:t> </a:t>
            </a:r>
            <a:r>
              <a:rPr lang="cs-CZ" b="0" dirty="0" err="1"/>
              <a:t>Electrophysiology</a:t>
            </a:r>
            <a:r>
              <a:rPr lang="cs-CZ" b="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7327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379E0-E2D7-4036-8917-E8F7C6AEC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/>
          <a:lstStyle/>
          <a:p>
            <a:r>
              <a:rPr lang="cs-CZ" dirty="0"/>
              <a:t>QDOT – </a:t>
            </a:r>
            <a:r>
              <a:rPr lang="cs-CZ" dirty="0" err="1"/>
              <a:t>Biosense</a:t>
            </a:r>
            <a:r>
              <a:rPr lang="cs-CZ" dirty="0"/>
              <a:t> </a:t>
            </a:r>
            <a:r>
              <a:rPr lang="cs-CZ" dirty="0" err="1"/>
              <a:t>Webster</a:t>
            </a:r>
            <a:br>
              <a:rPr lang="cs-CZ" dirty="0"/>
            </a:br>
            <a:r>
              <a:rPr lang="cs-CZ" sz="3600" b="0" dirty="0" err="1">
                <a:solidFill>
                  <a:srgbClr val="C00000"/>
                </a:solidFill>
              </a:rPr>
              <a:t>Workflow</a:t>
            </a:r>
            <a:endParaRPr lang="cs-CZ" b="0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4E3CBF-B461-4C2B-B60E-2A329C6C7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556793"/>
            <a:ext cx="8229600" cy="4176464"/>
          </a:xfrm>
        </p:spPr>
        <p:txBody>
          <a:bodyPr/>
          <a:lstStyle/>
          <a:p>
            <a:r>
              <a:rPr lang="en-US" sz="2400" dirty="0"/>
              <a:t>RF energy modulation to reach the selected target temperature (47⁰C, max 50⁰C)</a:t>
            </a:r>
          </a:p>
          <a:p>
            <a:r>
              <a:rPr lang="en-US" sz="2400" b="1" dirty="0"/>
              <a:t>QMODE </a:t>
            </a:r>
            <a:r>
              <a:rPr lang="en-US" sz="2400" dirty="0"/>
              <a:t>Irrigation titration:</a:t>
            </a:r>
          </a:p>
          <a:p>
            <a:pPr lvl="1"/>
            <a:r>
              <a:rPr lang="en-US" sz="2000" dirty="0"/>
              <a:t>Irrigation rate and power vary </a:t>
            </a:r>
            <a:r>
              <a:rPr lang="en-US" sz="2000" u="sng" dirty="0"/>
              <a:t>automatically</a:t>
            </a:r>
            <a:r>
              <a:rPr lang="en-US" sz="2000" dirty="0"/>
              <a:t> between 4ml  and 15ml based on tip temperature for optimized power delivery </a:t>
            </a:r>
          </a:p>
          <a:p>
            <a:pPr lvl="1"/>
            <a:r>
              <a:rPr lang="en-US" sz="2000" dirty="0"/>
              <a:t>Power &lt;35W irrigation 4ml/min, when temp &gt;47⁰C irrigation increased to 15ml/min</a:t>
            </a:r>
          </a:p>
          <a:p>
            <a:pPr lvl="1"/>
            <a:r>
              <a:rPr lang="en-US" sz="2000" dirty="0"/>
              <a:t>Power &gt;35W  irrigation 15ml, when temp &lt;42⁰  irrigation decreased to 4ml/min</a:t>
            </a:r>
          </a:p>
          <a:p>
            <a:r>
              <a:rPr lang="en-US" sz="2400" b="1" dirty="0"/>
              <a:t>QMODE </a:t>
            </a:r>
            <a:r>
              <a:rPr lang="cs-CZ" sz="2400" b="1" dirty="0"/>
              <a:t>+:</a:t>
            </a:r>
          </a:p>
          <a:p>
            <a:pPr lvl="1"/>
            <a:r>
              <a:rPr lang="cs-CZ" sz="2000" b="1" dirty="0" err="1"/>
              <a:t>Ablation</a:t>
            </a:r>
            <a:r>
              <a:rPr lang="cs-CZ" sz="2000" b="1" dirty="0"/>
              <a:t> </a:t>
            </a:r>
            <a:r>
              <a:rPr lang="cs-CZ" sz="2000" b="1" dirty="0" err="1"/>
              <a:t>with</a:t>
            </a:r>
            <a:r>
              <a:rPr lang="cs-CZ" sz="2000" b="1" dirty="0"/>
              <a:t> 90W 4sec – </a:t>
            </a:r>
            <a:r>
              <a:rPr lang="cs-CZ" sz="2000" b="1" dirty="0" err="1"/>
              <a:t>True</a:t>
            </a:r>
            <a:r>
              <a:rPr lang="cs-CZ" sz="2000" b="1" dirty="0"/>
              <a:t> </a:t>
            </a:r>
            <a:r>
              <a:rPr lang="cs-CZ" sz="2000" b="1" dirty="0" err="1"/>
              <a:t>vHPSD</a:t>
            </a:r>
            <a:endParaRPr lang="en-US" sz="2000" b="1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9D02CD3-C4A0-4EB4-8352-C7136E0B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1331640"/>
            <a:ext cx="2502269" cy="45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2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5D504A-B827-4C1B-B255-ADFE2561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319048" cy="778098"/>
          </a:xfrm>
        </p:spPr>
        <p:txBody>
          <a:bodyPr/>
          <a:lstStyle/>
          <a:p>
            <a:r>
              <a:rPr lang="cs-CZ" dirty="0" err="1"/>
              <a:t>vHSPD</a:t>
            </a:r>
            <a:r>
              <a:rPr lang="cs-CZ" dirty="0"/>
              <a:t> vs </a:t>
            </a:r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ablation</a:t>
            </a:r>
            <a:r>
              <a:rPr lang="cs-CZ" dirty="0"/>
              <a:t> LPLD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60DC74-2970-48C8-A64D-270F18537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84E5F1-3F29-409C-BF94-11B22594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98" y="1052735"/>
            <a:ext cx="7048609" cy="541200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EDE832E-79C0-48DB-85F5-8763E98A287E}"/>
              </a:ext>
            </a:extLst>
          </p:cNvPr>
          <p:cNvSpPr txBox="1"/>
          <p:nvPr/>
        </p:nvSpPr>
        <p:spPr>
          <a:xfrm>
            <a:off x="-8249" y="6464742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/>
              <a:t>Leshem</a:t>
            </a:r>
            <a:r>
              <a:rPr lang="cs-CZ" b="0" dirty="0"/>
              <a:t> E;JACC </a:t>
            </a:r>
            <a:r>
              <a:rPr lang="cs-CZ" b="0" dirty="0" err="1"/>
              <a:t>Clinical</a:t>
            </a:r>
            <a:r>
              <a:rPr lang="cs-CZ" b="0" dirty="0"/>
              <a:t> </a:t>
            </a:r>
            <a:r>
              <a:rPr lang="cs-CZ" b="0" dirty="0" err="1"/>
              <a:t>Electrophysiology</a:t>
            </a:r>
            <a:r>
              <a:rPr lang="cs-CZ" b="0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843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65C26-C6CF-4BDD-801B-D408FC46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12134"/>
          </a:xfrm>
        </p:spPr>
        <p:txBody>
          <a:bodyPr/>
          <a:lstStyle/>
          <a:p>
            <a:r>
              <a:rPr lang="cs-CZ" dirty="0"/>
              <a:t>QDOT FAST </a:t>
            </a:r>
            <a:r>
              <a:rPr lang="cs-CZ" dirty="0" err="1"/>
              <a:t>Multicenter</a:t>
            </a:r>
            <a:r>
              <a:rPr lang="cs-CZ" dirty="0"/>
              <a:t> trial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256D65-B597-4DCD-B7CB-CB50BAF91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5" y="1286772"/>
            <a:ext cx="5832649" cy="4446484"/>
          </a:xfrm>
        </p:spPr>
        <p:txBody>
          <a:bodyPr/>
          <a:lstStyle/>
          <a:p>
            <a:r>
              <a:rPr lang="cs-CZ" sz="2800" dirty="0"/>
              <a:t>52pts </a:t>
            </a:r>
            <a:r>
              <a:rPr lang="cs-CZ" sz="2800" dirty="0" err="1"/>
              <a:t>with</a:t>
            </a:r>
            <a:r>
              <a:rPr lang="cs-CZ" sz="2800" dirty="0"/>
              <a:t> PVI</a:t>
            </a:r>
          </a:p>
          <a:p>
            <a:r>
              <a:rPr lang="cs-CZ" sz="2800" dirty="0"/>
              <a:t>90W/4sec</a:t>
            </a:r>
          </a:p>
          <a:p>
            <a:r>
              <a:rPr lang="cs-CZ" sz="2800" dirty="0"/>
              <a:t>All </a:t>
            </a:r>
            <a:r>
              <a:rPr lang="cs-CZ" sz="2800" dirty="0" err="1"/>
              <a:t>veins</a:t>
            </a:r>
            <a:r>
              <a:rPr lang="cs-CZ" sz="2800" dirty="0"/>
              <a:t> </a:t>
            </a:r>
            <a:r>
              <a:rPr lang="cs-CZ" sz="2800" dirty="0" err="1"/>
              <a:t>isolated</a:t>
            </a:r>
            <a:r>
              <a:rPr lang="cs-CZ" sz="2800" dirty="0"/>
              <a:t> </a:t>
            </a:r>
            <a:r>
              <a:rPr lang="cs-CZ" sz="2800" dirty="0" err="1"/>
              <a:t>with</a:t>
            </a:r>
            <a:r>
              <a:rPr lang="cs-CZ" sz="2800" dirty="0"/>
              <a:t> study </a:t>
            </a:r>
            <a:r>
              <a:rPr lang="cs-CZ" sz="2800" dirty="0" err="1"/>
              <a:t>protocol</a:t>
            </a:r>
            <a:endParaRPr lang="cs-CZ" sz="2800" dirty="0"/>
          </a:p>
          <a:p>
            <a:r>
              <a:rPr lang="cs-CZ" sz="2800" dirty="0" err="1"/>
              <a:t>Procedure</a:t>
            </a:r>
            <a:r>
              <a:rPr lang="cs-CZ" sz="2800" dirty="0"/>
              <a:t> </a:t>
            </a:r>
            <a:r>
              <a:rPr lang="cs-CZ" sz="2800" dirty="0" err="1"/>
              <a:t>time</a:t>
            </a:r>
            <a:r>
              <a:rPr lang="cs-CZ" sz="2800" dirty="0"/>
              <a:t> 105min</a:t>
            </a:r>
          </a:p>
          <a:p>
            <a:r>
              <a:rPr lang="cs-CZ" sz="2800" dirty="0" err="1"/>
              <a:t>One</a:t>
            </a:r>
            <a:r>
              <a:rPr lang="cs-CZ" sz="2800" dirty="0"/>
              <a:t> AE </a:t>
            </a:r>
            <a:r>
              <a:rPr lang="cs-CZ" sz="2800" dirty="0" err="1"/>
              <a:t>ulcer</a:t>
            </a:r>
            <a:r>
              <a:rPr lang="cs-CZ" sz="2800" dirty="0"/>
              <a:t> and </a:t>
            </a:r>
            <a:r>
              <a:rPr lang="cs-CZ" sz="2800" dirty="0" err="1"/>
              <a:t>hemorrhage</a:t>
            </a:r>
            <a:r>
              <a:rPr lang="cs-CZ" sz="2800" dirty="0"/>
              <a:t> </a:t>
            </a:r>
            <a:r>
              <a:rPr lang="cs-CZ" sz="2800" dirty="0" err="1"/>
              <a:t>at</a:t>
            </a:r>
            <a:r>
              <a:rPr lang="cs-CZ" sz="2800" dirty="0"/>
              <a:t> </a:t>
            </a:r>
            <a:r>
              <a:rPr lang="cs-CZ" sz="2800" dirty="0" err="1"/>
              <a:t>endoscopy</a:t>
            </a:r>
            <a:endParaRPr lang="cs-CZ" sz="2800" dirty="0"/>
          </a:p>
          <a:p>
            <a:r>
              <a:rPr lang="cs-CZ" sz="2800" dirty="0" err="1"/>
              <a:t>Six</a:t>
            </a:r>
            <a:r>
              <a:rPr lang="cs-CZ" sz="2800" dirty="0"/>
              <a:t> </a:t>
            </a:r>
            <a:r>
              <a:rPr lang="cs-CZ" sz="2800" dirty="0" err="1"/>
              <a:t>pts</a:t>
            </a:r>
            <a:r>
              <a:rPr lang="cs-CZ" sz="2800" dirty="0"/>
              <a:t> (11%) had </a:t>
            </a:r>
            <a:r>
              <a:rPr lang="cs-CZ" sz="2800" dirty="0" err="1"/>
              <a:t>silent</a:t>
            </a:r>
            <a:r>
              <a:rPr lang="cs-CZ" sz="2800" dirty="0"/>
              <a:t> </a:t>
            </a:r>
            <a:r>
              <a:rPr lang="cs-CZ" sz="2800" dirty="0" err="1"/>
              <a:t>cerebral</a:t>
            </a:r>
            <a:r>
              <a:rPr lang="cs-CZ" sz="2800" dirty="0"/>
              <a:t> </a:t>
            </a:r>
            <a:r>
              <a:rPr lang="cs-CZ" sz="2800" dirty="0" err="1"/>
              <a:t>lesions</a:t>
            </a:r>
            <a:endParaRPr lang="cs-CZ" sz="2800" dirty="0"/>
          </a:p>
          <a:p>
            <a:endParaRPr lang="cs-CZ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F890057-E12A-4B28-8BE9-6B067CCBF4DD}"/>
              </a:ext>
            </a:extLst>
          </p:cNvPr>
          <p:cNvSpPr txBox="1"/>
          <p:nvPr/>
        </p:nvSpPr>
        <p:spPr>
          <a:xfrm>
            <a:off x="479376" y="6376058"/>
            <a:ext cx="278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Reddy</a:t>
            </a:r>
            <a:r>
              <a:rPr lang="cs-CZ" dirty="0"/>
              <a:t> V. JACC EP 2019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7A1D5DE-7A67-49D3-A4EE-E4FEAD5AAA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249" y="1165802"/>
            <a:ext cx="4682882" cy="46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178660"/>
              </p:ext>
            </p:extLst>
          </p:nvPr>
        </p:nvGraphicFramePr>
        <p:xfrm>
          <a:off x="514905" y="1670434"/>
          <a:ext cx="11088209" cy="45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491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1790924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1624614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4341180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558005">
                <a:tc>
                  <a:txBody>
                    <a:bodyPr/>
                    <a:lstStyle/>
                    <a:p>
                      <a:pPr algn="l"/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4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450983">
                <a:tc>
                  <a:txBody>
                    <a:bodyPr/>
                    <a:lstStyle/>
                    <a:p>
                      <a:pPr algn="l"/>
                      <a:r>
                        <a:rPr lang="cs-CZ" sz="1600" b="0" dirty="0"/>
                        <a:t>Zaměstnanecký poměr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Vlastník / akcionář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Konzultant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Přednášková činnost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x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Člen poradních sborů (</a:t>
                      </a:r>
                      <a:r>
                        <a:rPr lang="cs-CZ" sz="1600" dirty="0" err="1"/>
                        <a:t>advisory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boards</a:t>
                      </a:r>
                      <a:r>
                        <a:rPr lang="cs-CZ" sz="16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Podpora výzkumu / granty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558005">
                <a:tc>
                  <a:txBody>
                    <a:bodyPr/>
                    <a:lstStyle/>
                    <a:p>
                      <a:pPr algn="l"/>
                      <a:r>
                        <a:rPr lang="cs-CZ" sz="1600" dirty="0"/>
                        <a:t>Jiné honoráře (např. za klinické studie či registry)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</a:t>
                      </a:r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8F838168-C737-4553-910C-F47B148B7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699"/>
          <a:stretch/>
        </p:blipFill>
        <p:spPr>
          <a:xfrm>
            <a:off x="0" y="0"/>
            <a:ext cx="12192000" cy="159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5133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70305F-DE37-4572-B387-2ECE9541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80" y="2492896"/>
            <a:ext cx="10972800" cy="1143000"/>
          </a:xfrm>
        </p:spPr>
        <p:txBody>
          <a:bodyPr/>
          <a:lstStyle/>
          <a:p>
            <a:r>
              <a:rPr lang="cs-CZ" dirty="0" err="1"/>
              <a:t>Other</a:t>
            </a:r>
            <a:r>
              <a:rPr lang="cs-CZ" dirty="0"/>
              <a:t> novel </a:t>
            </a:r>
            <a:r>
              <a:rPr lang="cs-CZ" dirty="0" err="1"/>
              <a:t>catheter</a:t>
            </a:r>
            <a:r>
              <a:rPr lang="cs-CZ" dirty="0"/>
              <a:t> </a:t>
            </a:r>
            <a:r>
              <a:rPr lang="cs-CZ" dirty="0" err="1"/>
              <a:t>tips</a:t>
            </a:r>
            <a:r>
              <a:rPr lang="cs-CZ" dirty="0"/>
              <a:t> </a:t>
            </a:r>
            <a:r>
              <a:rPr lang="cs-CZ" dirty="0" err="1"/>
              <a:t>for</a:t>
            </a:r>
            <a:br>
              <a:rPr lang="cs-CZ" dirty="0"/>
            </a:br>
            <a:r>
              <a:rPr lang="cs-CZ" dirty="0"/>
              <a:t>HPSD</a:t>
            </a:r>
          </a:p>
        </p:txBody>
      </p:sp>
    </p:spTree>
    <p:extLst>
      <p:ext uri="{BB962C8B-B14F-4D97-AF65-F5344CB8AC3E}">
        <p14:creationId xmlns:p14="http://schemas.microsoft.com/office/powerpoint/2010/main" val="405428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4AC10-6C81-48DD-8416-AA876A40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74638"/>
            <a:ext cx="11233248" cy="634082"/>
          </a:xfrm>
        </p:spPr>
        <p:txBody>
          <a:bodyPr/>
          <a:lstStyle/>
          <a:p>
            <a:r>
              <a:rPr lang="cs-CZ" dirty="0" err="1"/>
              <a:t>Diamond</a:t>
            </a:r>
            <a:r>
              <a:rPr lang="cs-CZ" dirty="0"/>
              <a:t> tip </a:t>
            </a:r>
            <a:r>
              <a:rPr lang="cs-CZ" dirty="0" err="1"/>
              <a:t>catheter</a:t>
            </a:r>
            <a:r>
              <a:rPr lang="cs-CZ" dirty="0"/>
              <a:t> (</a:t>
            </a:r>
            <a:r>
              <a:rPr lang="cs-CZ" dirty="0" err="1"/>
              <a:t>Medtronic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8FD76C-99AB-4674-8E1E-217962EB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3645025"/>
            <a:ext cx="11233248" cy="2254248"/>
          </a:xfrm>
        </p:spPr>
        <p:txBody>
          <a:bodyPr/>
          <a:lstStyle/>
          <a:p>
            <a:r>
              <a:rPr lang="en-US" sz="2000" dirty="0"/>
              <a:t>7.5F externally irrigated (6 ports) catheter with 4.1mm tip electrode</a:t>
            </a:r>
          </a:p>
          <a:p>
            <a:r>
              <a:rPr lang="en-US" sz="2000" dirty="0"/>
              <a:t>Composite tip providing higher resolution electrograms</a:t>
            </a:r>
          </a:p>
          <a:p>
            <a:r>
              <a:rPr lang="en-US" sz="2000" dirty="0"/>
              <a:t>Tip is embedded with 2 industrial-grade diamonds allow rapid heat shunting </a:t>
            </a:r>
            <a:endParaRPr lang="cs-CZ" sz="2000" dirty="0"/>
          </a:p>
          <a:p>
            <a:pPr marL="457200" lvl="1" indent="0">
              <a:buNone/>
            </a:pPr>
            <a:r>
              <a:rPr lang="en-US" sz="1800" dirty="0"/>
              <a:t>(2 orders better thermal diffusivity than </a:t>
            </a:r>
            <a:r>
              <a:rPr lang="en-US" sz="1800" dirty="0" err="1"/>
              <a:t>Ir</a:t>
            </a:r>
            <a:r>
              <a:rPr lang="en-US" sz="1800" dirty="0"/>
              <a:t>-Pt)</a:t>
            </a:r>
          </a:p>
          <a:p>
            <a:r>
              <a:rPr lang="en-US" sz="2000" dirty="0"/>
              <a:t>Six thermocouples at the tip </a:t>
            </a:r>
          </a:p>
          <a:p>
            <a:r>
              <a:rPr lang="en-US" sz="2000" dirty="0"/>
              <a:t>Dedicated RF generator (ACT)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740E6BD-8063-4E06-8BD9-05BBD0A20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1040" b="48931"/>
          <a:stretch/>
        </p:blipFill>
        <p:spPr>
          <a:xfrm>
            <a:off x="1527448" y="884457"/>
            <a:ext cx="5171446" cy="262600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F5769E6-063E-4D5F-A9AA-84095001901D}"/>
              </a:ext>
            </a:extLst>
          </p:cNvPr>
          <p:cNvSpPr txBox="1"/>
          <p:nvPr/>
        </p:nvSpPr>
        <p:spPr>
          <a:xfrm>
            <a:off x="335360" y="6398696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/>
              <a:t>Iwasawa</a:t>
            </a:r>
            <a:r>
              <a:rPr lang="cs-CZ" b="0" dirty="0"/>
              <a:t> J et al. JACC 2017;70:542-53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C95FF2C-DDE1-4F1A-8451-D12EA7E9EB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713" y="958727"/>
            <a:ext cx="3920341" cy="24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4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63BF7-0778-4776-9618-CD47C280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51426"/>
          </a:xfrm>
        </p:spPr>
        <p:txBody>
          <a:bodyPr/>
          <a:lstStyle/>
          <a:p>
            <a:r>
              <a:rPr lang="cs-CZ" dirty="0" err="1"/>
              <a:t>Clinical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Diamond</a:t>
            </a:r>
            <a:r>
              <a:rPr lang="cs-CZ" dirty="0"/>
              <a:t> tip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27D181-97DE-41DF-BD84-0A0DB5A3D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86" y="1544384"/>
            <a:ext cx="3974232" cy="4525963"/>
          </a:xfrm>
        </p:spPr>
        <p:txBody>
          <a:bodyPr/>
          <a:lstStyle/>
          <a:p>
            <a:r>
              <a:rPr lang="cs-CZ" sz="2400" dirty="0"/>
              <a:t>482pts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pAF</a:t>
            </a:r>
            <a:endParaRPr lang="cs-CZ" sz="2400" dirty="0"/>
          </a:p>
          <a:p>
            <a:r>
              <a:rPr lang="cs-CZ" sz="2400" dirty="0" err="1"/>
              <a:t>Randomized</a:t>
            </a:r>
            <a:r>
              <a:rPr lang="cs-CZ" sz="2400" dirty="0"/>
              <a:t> to PVI by:</a:t>
            </a:r>
          </a:p>
          <a:p>
            <a:pPr lvl="1"/>
            <a:r>
              <a:rPr lang="cs-CZ" sz="2000" dirty="0" err="1"/>
              <a:t>Diamond</a:t>
            </a:r>
            <a:r>
              <a:rPr lang="cs-CZ" sz="2000" dirty="0"/>
              <a:t> tip</a:t>
            </a:r>
          </a:p>
          <a:p>
            <a:pPr lvl="2"/>
            <a:r>
              <a:rPr lang="cs-CZ" sz="1800" dirty="0"/>
              <a:t>50W 60ºC</a:t>
            </a:r>
          </a:p>
          <a:p>
            <a:pPr lvl="1"/>
            <a:r>
              <a:rPr lang="cs-CZ" sz="2000" dirty="0" err="1"/>
              <a:t>Tacticath</a:t>
            </a:r>
            <a:r>
              <a:rPr lang="cs-CZ" sz="2000" dirty="0"/>
              <a:t> </a:t>
            </a:r>
            <a:r>
              <a:rPr lang="cs-CZ" sz="2000" dirty="0" err="1"/>
              <a:t>abl</a:t>
            </a:r>
            <a:endParaRPr lang="cs-CZ" sz="2000" dirty="0"/>
          </a:p>
          <a:p>
            <a:pPr lvl="2"/>
            <a:r>
              <a:rPr lang="cs-CZ" sz="1800" dirty="0"/>
              <a:t>30W </a:t>
            </a:r>
          </a:p>
          <a:p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safety</a:t>
            </a:r>
            <a:r>
              <a:rPr lang="cs-CZ" sz="2400" dirty="0"/>
              <a:t> profile</a:t>
            </a:r>
          </a:p>
          <a:p>
            <a:r>
              <a:rPr lang="cs-CZ" sz="2400" dirty="0" err="1"/>
              <a:t>Shorter</a:t>
            </a:r>
            <a:r>
              <a:rPr lang="cs-CZ" sz="2400" dirty="0"/>
              <a:t> RF </a:t>
            </a:r>
            <a:r>
              <a:rPr lang="cs-CZ" sz="2400" dirty="0" err="1"/>
              <a:t>time</a:t>
            </a:r>
            <a:endParaRPr lang="cs-CZ" sz="2400" dirty="0"/>
          </a:p>
          <a:p>
            <a:r>
              <a:rPr lang="cs-CZ" sz="2400" b="1" dirty="0" err="1"/>
              <a:t>Noninferiority</a:t>
            </a:r>
            <a:r>
              <a:rPr lang="cs-CZ" sz="2400" b="1" dirty="0"/>
              <a:t> </a:t>
            </a:r>
            <a:r>
              <a:rPr lang="cs-CZ" sz="2400" b="1" dirty="0" err="1"/>
              <a:t>outcome</a:t>
            </a:r>
            <a:endParaRPr lang="cs-CZ" sz="24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DC5F8A-5BAC-4BEB-945F-507BA2FCF6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318" y="1124058"/>
            <a:ext cx="7944274" cy="56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2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B4BFE0-D4CE-4970-AFBE-220A74896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6206"/>
          </a:xfrm>
        </p:spPr>
        <p:txBody>
          <a:bodyPr/>
          <a:lstStyle/>
          <a:p>
            <a:r>
              <a:rPr lang="cs-CZ" dirty="0" err="1"/>
              <a:t>Affera</a:t>
            </a:r>
            <a:r>
              <a:rPr lang="cs-CZ" dirty="0"/>
              <a:t> Inc.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A4E14A-0E65-4A62-BAF4-60761D74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291194"/>
            <a:ext cx="6491064" cy="4525963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Sphere-9 </a:t>
            </a:r>
            <a:r>
              <a:rPr lang="en-US" sz="2400" dirty="0"/>
              <a:t>is an 8F steerable ablation catheter</a:t>
            </a:r>
          </a:p>
          <a:p>
            <a:r>
              <a:rPr lang="en-US" sz="2400" dirty="0"/>
              <a:t>RF energy is delivered through a 9mm expandable irrigated tip </a:t>
            </a:r>
          </a:p>
          <a:p>
            <a:r>
              <a:rPr lang="en-US" sz="2400" dirty="0"/>
              <a:t>9 uniformly distributed temperature sensors and mini-electrodes enable high density mapping and temperature controlled energy delivery</a:t>
            </a:r>
          </a:p>
          <a:p>
            <a:r>
              <a:rPr lang="en-US" sz="2400" dirty="0"/>
              <a:t>The system also includes a proprietary ablation generator, pump and mapping system</a:t>
            </a:r>
            <a:endParaRPr lang="cs-CZ" sz="2400" dirty="0"/>
          </a:p>
          <a:p>
            <a:pPr lvl="1"/>
            <a:r>
              <a:rPr lang="cs-CZ" sz="2000" b="1" u="sng" dirty="0" err="1"/>
              <a:t>Radiofrequency</a:t>
            </a:r>
            <a:r>
              <a:rPr lang="cs-CZ" sz="2000" b="1" u="sng" dirty="0"/>
              <a:t> </a:t>
            </a:r>
            <a:r>
              <a:rPr lang="cs-CZ" sz="2000" b="1" u="sng" dirty="0" err="1"/>
              <a:t>High</a:t>
            </a:r>
            <a:r>
              <a:rPr lang="cs-CZ" sz="2000" b="1" u="sng" dirty="0"/>
              <a:t> </a:t>
            </a:r>
            <a:r>
              <a:rPr lang="cs-CZ" sz="2000" b="1" u="sng" dirty="0" err="1"/>
              <a:t>power</a:t>
            </a:r>
            <a:r>
              <a:rPr lang="cs-CZ" sz="2000" b="1" u="sng" dirty="0"/>
              <a:t>– </a:t>
            </a:r>
            <a:r>
              <a:rPr lang="cs-CZ" sz="2000" b="1" u="sng" dirty="0" err="1"/>
              <a:t>short</a:t>
            </a:r>
            <a:r>
              <a:rPr lang="cs-CZ" sz="2000" b="1" u="sng" dirty="0"/>
              <a:t> </a:t>
            </a:r>
            <a:r>
              <a:rPr lang="cs-CZ" sz="2000" b="1" u="sng" dirty="0" err="1"/>
              <a:t>duration</a:t>
            </a:r>
            <a:r>
              <a:rPr lang="cs-CZ" sz="2000" b="1" u="sng" dirty="0"/>
              <a:t> </a:t>
            </a:r>
            <a:r>
              <a:rPr lang="cs-CZ" sz="2000" b="1" u="sng" dirty="0" err="1"/>
              <a:t>lesions</a:t>
            </a:r>
            <a:r>
              <a:rPr lang="cs-CZ" sz="2000" b="1" u="sng" dirty="0"/>
              <a:t> </a:t>
            </a:r>
          </a:p>
          <a:p>
            <a:pPr lvl="2"/>
            <a:r>
              <a:rPr lang="cs-CZ" sz="1400" b="1" u="sng" dirty="0"/>
              <a:t>3-5 sec </a:t>
            </a:r>
            <a:r>
              <a:rPr lang="cs-CZ" sz="1400" b="1" u="sng" dirty="0" err="1"/>
              <a:t>ablations</a:t>
            </a:r>
            <a:r>
              <a:rPr lang="cs-CZ" sz="1400" b="1" u="sng" dirty="0"/>
              <a:t> </a:t>
            </a:r>
            <a:r>
              <a:rPr lang="cs-CZ" sz="1400" b="1" u="sng" dirty="0" err="1"/>
              <a:t>with</a:t>
            </a:r>
            <a:r>
              <a:rPr lang="cs-CZ" sz="1400" b="1" u="sng" dirty="0"/>
              <a:t> ~450W</a:t>
            </a:r>
          </a:p>
          <a:p>
            <a:pPr lvl="1"/>
            <a:r>
              <a:rPr lang="cs-CZ" sz="1800" dirty="0"/>
              <a:t>Pulse </a:t>
            </a:r>
            <a:r>
              <a:rPr lang="cs-CZ" sz="1800" dirty="0" err="1"/>
              <a:t>field</a:t>
            </a:r>
            <a:r>
              <a:rPr lang="cs-CZ" sz="1800" dirty="0"/>
              <a:t> (</a:t>
            </a:r>
            <a:r>
              <a:rPr lang="cs-CZ" sz="1800" dirty="0" err="1"/>
              <a:t>electroporation</a:t>
            </a:r>
            <a:r>
              <a:rPr lang="cs-CZ" sz="1800" dirty="0"/>
              <a:t>)</a:t>
            </a:r>
            <a:endParaRPr lang="en-US" sz="1800" dirty="0"/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069C45C9-84E1-481F-8D5A-C21C6E918DA6}"/>
              </a:ext>
            </a:extLst>
          </p:cNvPr>
          <p:cNvPicPr/>
          <p:nvPr/>
        </p:nvPicPr>
        <p:blipFill rotWithShape="1"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281" y="258412"/>
            <a:ext cx="1133085" cy="1298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Zástupný symbol pro obsah 4">
            <a:extLst>
              <a:ext uri="{FF2B5EF4-FFF2-40B4-BE49-F238E27FC236}">
                <a16:creationId xmlns:a16="http://schemas.microsoft.com/office/drawing/2014/main" id="{4F6F76FE-95D7-47E9-85D2-14F7AD9443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28871" y="1573019"/>
            <a:ext cx="3707904" cy="355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F0AF6AF-7619-429E-9C23-8D489215087D}"/>
              </a:ext>
            </a:extLst>
          </p:cNvPr>
          <p:cNvSpPr txBox="1"/>
          <p:nvPr/>
        </p:nvSpPr>
        <p:spPr>
          <a:xfrm>
            <a:off x="335360" y="6309320"/>
            <a:ext cx="269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Barkagan</a:t>
            </a:r>
            <a:r>
              <a:rPr lang="cs-CZ" dirty="0"/>
              <a:t> </a:t>
            </a:r>
            <a:r>
              <a:rPr lang="cs-CZ" dirty="0" err="1"/>
              <a:t>Circ</a:t>
            </a:r>
            <a:r>
              <a:rPr lang="cs-CZ" dirty="0"/>
              <a:t> EP 2019</a:t>
            </a:r>
          </a:p>
        </p:txBody>
      </p:sp>
    </p:spTree>
    <p:extLst>
      <p:ext uri="{BB962C8B-B14F-4D97-AF65-F5344CB8AC3E}">
        <p14:creationId xmlns:p14="http://schemas.microsoft.com/office/powerpoint/2010/main" val="36623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7093D-6A0D-4275-A471-D005DED8C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Ablation</a:t>
            </a:r>
            <a:r>
              <a:rPr lang="cs-CZ" dirty="0"/>
              <a:t> </a:t>
            </a:r>
            <a:r>
              <a:rPr lang="cs-CZ" dirty="0" err="1"/>
              <a:t>using</a:t>
            </a:r>
            <a:r>
              <a:rPr lang="cs-CZ" dirty="0"/>
              <a:t> </a:t>
            </a:r>
            <a:r>
              <a:rPr lang="cs-CZ" dirty="0" err="1"/>
              <a:t>lattice</a:t>
            </a:r>
            <a:r>
              <a:rPr lang="cs-CZ" dirty="0"/>
              <a:t> tip </a:t>
            </a:r>
            <a:r>
              <a:rPr lang="cs-CZ" dirty="0" err="1"/>
              <a:t>with</a:t>
            </a:r>
            <a:r>
              <a:rPr lang="cs-CZ" dirty="0"/>
              <a:t> HPSD </a:t>
            </a:r>
            <a:r>
              <a:rPr lang="cs-CZ" dirty="0" err="1"/>
              <a:t>provided</a:t>
            </a:r>
            <a:r>
              <a:rPr lang="cs-CZ" dirty="0"/>
              <a:t> </a:t>
            </a:r>
            <a:r>
              <a:rPr lang="cs-CZ" dirty="0" err="1"/>
              <a:t>durable</a:t>
            </a:r>
            <a:r>
              <a:rPr lang="cs-CZ" dirty="0"/>
              <a:t> </a:t>
            </a:r>
            <a:r>
              <a:rPr lang="cs-CZ" dirty="0" err="1"/>
              <a:t>lesions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786D023-3134-4A67-83E5-65A007CE7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2440" y="1556792"/>
            <a:ext cx="8967120" cy="4392488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8AA0C97-CAF5-4574-AF59-C58F96B8C761}"/>
              </a:ext>
            </a:extLst>
          </p:cNvPr>
          <p:cNvSpPr txBox="1"/>
          <p:nvPr/>
        </p:nvSpPr>
        <p:spPr>
          <a:xfrm>
            <a:off x="263352" y="6398696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Reddy</a:t>
            </a:r>
            <a:r>
              <a:rPr lang="cs-CZ" dirty="0"/>
              <a:t>..Peichl..</a:t>
            </a:r>
            <a:r>
              <a:rPr lang="cs-CZ" dirty="0" err="1"/>
              <a:t>Kautzner</a:t>
            </a:r>
            <a:r>
              <a:rPr lang="cs-CZ" dirty="0"/>
              <a:t> JACC EP 2020</a:t>
            </a:r>
          </a:p>
        </p:txBody>
      </p:sp>
    </p:spTree>
    <p:extLst>
      <p:ext uri="{BB962C8B-B14F-4D97-AF65-F5344CB8AC3E}">
        <p14:creationId xmlns:p14="http://schemas.microsoft.com/office/powerpoint/2010/main" val="34045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76BFC-7DEB-4CC7-B5DD-971CD09C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60337"/>
            <a:ext cx="8229600" cy="1143000"/>
          </a:xfrm>
        </p:spPr>
        <p:txBody>
          <a:bodyPr/>
          <a:lstStyle/>
          <a:p>
            <a:r>
              <a:rPr lang="en-US" dirty="0"/>
              <a:t>High-Power Short-Duration</a:t>
            </a:r>
            <a:br>
              <a:rPr lang="cs-CZ" dirty="0"/>
            </a:br>
            <a:r>
              <a:rPr lang="cs-CZ" sz="3200" dirty="0" err="1">
                <a:solidFill>
                  <a:srgbClr val="C00000"/>
                </a:solidFill>
              </a:rPr>
              <a:t>Summary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A367EF-FFF7-4F9A-8068-A58BD638B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10801200" cy="4128492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Faster</a:t>
            </a:r>
          </a:p>
          <a:p>
            <a:pPr lvl="1"/>
            <a:r>
              <a:rPr lang="cs-CZ" dirty="0" err="1"/>
              <a:t>Wider</a:t>
            </a:r>
            <a:r>
              <a:rPr lang="cs-CZ" dirty="0"/>
              <a:t> </a:t>
            </a:r>
            <a:r>
              <a:rPr lang="cs-CZ" dirty="0" err="1"/>
              <a:t>lesions</a:t>
            </a:r>
            <a:endParaRPr lang="en-US" dirty="0"/>
          </a:p>
          <a:p>
            <a:pPr lvl="1"/>
            <a:r>
              <a:rPr lang="en-US" dirty="0"/>
              <a:t>Superficial (lower risk for collateral damage)</a:t>
            </a:r>
            <a:endParaRPr lang="cs-CZ" dirty="0"/>
          </a:p>
          <a:p>
            <a:pPr lvl="1"/>
            <a:r>
              <a:rPr lang="cs-CZ" dirty="0"/>
              <a:t>As </a:t>
            </a:r>
            <a:r>
              <a:rPr lang="cs-CZ" dirty="0" err="1"/>
              <a:t>safe</a:t>
            </a:r>
            <a:r>
              <a:rPr lang="cs-CZ" dirty="0"/>
              <a:t> as </a:t>
            </a:r>
            <a:r>
              <a:rPr lang="cs-CZ" dirty="0" err="1"/>
              <a:t>conventional</a:t>
            </a:r>
            <a:r>
              <a:rPr lang="cs-CZ" dirty="0"/>
              <a:t> </a:t>
            </a:r>
            <a:r>
              <a:rPr lang="cs-CZ" dirty="0" err="1"/>
              <a:t>ablation</a:t>
            </a:r>
            <a:endParaRPr lang="en-US" dirty="0"/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Not suitable for thick tissue</a:t>
            </a:r>
          </a:p>
        </p:txBody>
      </p:sp>
    </p:spTree>
    <p:extLst>
      <p:ext uri="{BB962C8B-B14F-4D97-AF65-F5344CB8AC3E}">
        <p14:creationId xmlns:p14="http://schemas.microsoft.com/office/powerpoint/2010/main" val="37362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739BB9-D0B4-4CEF-B5D3-67410724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are „</a:t>
            </a:r>
            <a:r>
              <a:rPr lang="cs-CZ" dirty="0" err="1"/>
              <a:t>conventional</a:t>
            </a:r>
            <a:r>
              <a:rPr lang="cs-CZ" dirty="0"/>
              <a:t>“ </a:t>
            </a:r>
            <a:r>
              <a:rPr lang="cs-CZ" dirty="0" err="1"/>
              <a:t>ablation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settings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AF?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12F0698-DB60-4A89-87FC-0F0F9EBA38B2}"/>
              </a:ext>
            </a:extLst>
          </p:cNvPr>
          <p:cNvSpPr txBox="1"/>
          <p:nvPr/>
        </p:nvSpPr>
        <p:spPr>
          <a:xfrm>
            <a:off x="5879976" y="2151727"/>
            <a:ext cx="61206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C00000"/>
                </a:solidFill>
              </a:rPr>
              <a:t>25-35W</a:t>
            </a:r>
          </a:p>
          <a:p>
            <a:r>
              <a:rPr lang="cs-CZ" sz="2800" dirty="0" err="1">
                <a:solidFill>
                  <a:srgbClr val="C00000"/>
                </a:solidFill>
              </a:rPr>
              <a:t>Low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power</a:t>
            </a:r>
            <a:r>
              <a:rPr lang="cs-CZ" sz="2800" dirty="0">
                <a:solidFill>
                  <a:srgbClr val="C00000"/>
                </a:solidFill>
              </a:rPr>
              <a:t> – long </a:t>
            </a:r>
            <a:r>
              <a:rPr lang="cs-CZ" sz="2800" dirty="0" err="1">
                <a:solidFill>
                  <a:srgbClr val="C00000"/>
                </a:solidFill>
              </a:rPr>
              <a:t>duration</a:t>
            </a:r>
            <a:r>
              <a:rPr lang="cs-CZ" sz="2800" dirty="0">
                <a:solidFill>
                  <a:srgbClr val="C00000"/>
                </a:solidFill>
              </a:rPr>
              <a:t> (LPLD)</a:t>
            </a:r>
          </a:p>
          <a:p>
            <a:endParaRPr lang="cs-CZ" sz="3200" dirty="0">
              <a:solidFill>
                <a:srgbClr val="C00000"/>
              </a:solidFill>
            </a:endParaRPr>
          </a:p>
          <a:p>
            <a:r>
              <a:rPr lang="cs-CZ" sz="3200" dirty="0" err="1">
                <a:solidFill>
                  <a:srgbClr val="C00000"/>
                </a:solidFill>
              </a:rPr>
              <a:t>Ablation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above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conventional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</a:p>
          <a:p>
            <a:r>
              <a:rPr lang="cs-CZ" sz="3200" dirty="0" err="1">
                <a:solidFill>
                  <a:srgbClr val="C00000"/>
                </a:solidFill>
              </a:rPr>
              <a:t>setting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may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be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considered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</a:p>
          <a:p>
            <a:r>
              <a:rPr lang="cs-CZ" sz="3200" dirty="0">
                <a:solidFill>
                  <a:srgbClr val="C00000"/>
                </a:solidFill>
              </a:rPr>
              <a:t>as </a:t>
            </a:r>
            <a:r>
              <a:rPr lang="cs-CZ" sz="3200" dirty="0" err="1">
                <a:solidFill>
                  <a:srgbClr val="C00000"/>
                </a:solidFill>
              </a:rPr>
              <a:t>high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power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short</a:t>
            </a:r>
            <a:r>
              <a:rPr lang="cs-CZ" sz="3200" dirty="0">
                <a:solidFill>
                  <a:srgbClr val="C00000"/>
                </a:solidFill>
              </a:rPr>
              <a:t> </a:t>
            </a:r>
            <a:r>
              <a:rPr lang="cs-CZ" sz="3200" dirty="0" err="1">
                <a:solidFill>
                  <a:srgbClr val="C00000"/>
                </a:solidFill>
              </a:rPr>
              <a:t>duration</a:t>
            </a:r>
            <a:r>
              <a:rPr lang="cs-CZ" sz="3200" dirty="0">
                <a:solidFill>
                  <a:srgbClr val="C00000"/>
                </a:solidFill>
              </a:rPr>
              <a:t> (HPSD)</a:t>
            </a:r>
          </a:p>
        </p:txBody>
      </p:sp>
      <p:pic>
        <p:nvPicPr>
          <p:cNvPr id="6" name="Obrázek 5" descr="Obsah obrázku stůl&#10;&#10;Popis byl vytvořen automaticky">
            <a:extLst>
              <a:ext uri="{FF2B5EF4-FFF2-40B4-BE49-F238E27FC236}">
                <a16:creationId xmlns:a16="http://schemas.microsoft.com/office/drawing/2014/main" id="{1BDE00AD-E394-499C-A13B-67081B3576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658675"/>
            <a:ext cx="5015394" cy="44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F707DC-006F-45AF-A9FC-4AE4618C5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Navistar </a:t>
            </a:r>
            <a:r>
              <a:rPr lang="en-US" sz="2000" dirty="0" err="1"/>
              <a:t>Thermocool</a:t>
            </a:r>
            <a:r>
              <a:rPr lang="en-US" sz="2000" dirty="0"/>
              <a:t> Catheter</a:t>
            </a:r>
          </a:p>
          <a:p>
            <a:r>
              <a:rPr lang="en-US" sz="2000" dirty="0"/>
              <a:t>Comparison of 40W/30sec vs high power 50-80W 5sec in vitro and in vivo</a:t>
            </a:r>
          </a:p>
          <a:p>
            <a:r>
              <a:rPr lang="en-US" sz="2000" dirty="0"/>
              <a:t>Compared with 40W/30sec, 50 and 60W for 5 sec achieved </a:t>
            </a:r>
            <a:r>
              <a:rPr lang="en-US" sz="2000" dirty="0" err="1"/>
              <a:t>transmurality</a:t>
            </a:r>
            <a:r>
              <a:rPr lang="en-US" sz="2000" dirty="0"/>
              <a:t> and was safer</a:t>
            </a:r>
          </a:p>
          <a:p>
            <a:r>
              <a:rPr lang="en-US" sz="2000" dirty="0"/>
              <a:t>No complications for short-duration ablations of 50W-60W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49EE480-B2BE-4610-BF90-A3410A4DED14}"/>
              </a:ext>
            </a:extLst>
          </p:cNvPr>
          <p:cNvSpPr txBox="1">
            <a:spLocks/>
          </p:cNvSpPr>
          <p:nvPr/>
        </p:nvSpPr>
        <p:spPr bwMode="auto">
          <a:xfrm>
            <a:off x="2133600" y="26064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666699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 dirty="0"/>
              <a:t>High-Power Short-Duration</a:t>
            </a:r>
            <a:br>
              <a:rPr lang="en-US" kern="0" dirty="0"/>
            </a:br>
            <a:r>
              <a:rPr lang="cs-CZ" sz="3600" kern="0" dirty="0" err="1">
                <a:solidFill>
                  <a:srgbClr val="C00000"/>
                </a:solidFill>
              </a:rPr>
              <a:t>using</a:t>
            </a:r>
            <a:r>
              <a:rPr lang="cs-CZ" sz="3600" kern="0" dirty="0">
                <a:solidFill>
                  <a:srgbClr val="C00000"/>
                </a:solidFill>
              </a:rPr>
              <a:t> c</a:t>
            </a:r>
            <a:r>
              <a:rPr lang="en-US" sz="3600" kern="0" dirty="0" err="1">
                <a:solidFill>
                  <a:srgbClr val="C00000"/>
                </a:solidFill>
              </a:rPr>
              <a:t>onventional</a:t>
            </a:r>
            <a:r>
              <a:rPr lang="en-US" sz="3600" kern="0" dirty="0">
                <a:solidFill>
                  <a:srgbClr val="C00000"/>
                </a:solidFill>
              </a:rPr>
              <a:t> </a:t>
            </a:r>
            <a:r>
              <a:rPr lang="en-US" sz="3600" kern="0" dirty="0" err="1">
                <a:solidFill>
                  <a:srgbClr val="C00000"/>
                </a:solidFill>
              </a:rPr>
              <a:t>cath</a:t>
            </a:r>
            <a:endParaRPr lang="en-US" kern="0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90090AC-B995-4661-936B-DD9E1473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52" y="4005064"/>
            <a:ext cx="8772297" cy="19716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B99622B-BB08-4A31-8118-A46390765BF7}"/>
              </a:ext>
            </a:extLst>
          </p:cNvPr>
          <p:cNvSpPr txBox="1"/>
          <p:nvPr/>
        </p:nvSpPr>
        <p:spPr>
          <a:xfrm>
            <a:off x="1631504" y="6353012"/>
            <a:ext cx="341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Bhashkaran</a:t>
            </a:r>
            <a:r>
              <a:rPr lang="cs-CZ" dirty="0"/>
              <a:t> A </a:t>
            </a:r>
            <a:r>
              <a:rPr lang="cs-CZ" dirty="0" err="1"/>
              <a:t>Europace</a:t>
            </a:r>
            <a:r>
              <a:rPr lang="cs-CZ" dirty="0"/>
              <a:t> 2016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ACF840B3-9EA7-49E9-99B6-DFB248AD7621}"/>
              </a:ext>
            </a:extLst>
          </p:cNvPr>
          <p:cNvSpPr/>
          <p:nvPr/>
        </p:nvSpPr>
        <p:spPr bwMode="auto">
          <a:xfrm>
            <a:off x="3287688" y="5589240"/>
            <a:ext cx="2592288" cy="387436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C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7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76BFC-7DEB-4CC7-B5DD-971CD09CB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cs-CZ" dirty="0" err="1"/>
              <a:t>High-Power</a:t>
            </a:r>
            <a:r>
              <a:rPr lang="cs-CZ" dirty="0"/>
              <a:t> </a:t>
            </a:r>
            <a:r>
              <a:rPr lang="cs-CZ" dirty="0" err="1"/>
              <a:t>Short-Duration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A367EF-FFF7-4F9A-8068-A58BD638B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A70D4F-02CE-4F8A-A12B-8F058F03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97" y="1143000"/>
            <a:ext cx="886440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E631D-9BE3-402B-A154-3D93CBD7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74638"/>
            <a:ext cx="11665296" cy="1143000"/>
          </a:xfrm>
        </p:spPr>
        <p:txBody>
          <a:bodyPr/>
          <a:lstStyle/>
          <a:p>
            <a:r>
              <a:rPr lang="cs-CZ" sz="4000" dirty="0" err="1"/>
              <a:t>Similar</a:t>
            </a:r>
            <a:r>
              <a:rPr lang="cs-CZ" sz="4000" dirty="0"/>
              <a:t> </a:t>
            </a:r>
            <a:r>
              <a:rPr lang="cs-CZ" sz="4000" dirty="0" err="1"/>
              <a:t>volume</a:t>
            </a:r>
            <a:r>
              <a:rPr lang="cs-CZ" sz="4000" dirty="0"/>
              <a:t>, but </a:t>
            </a:r>
            <a:r>
              <a:rPr lang="cs-CZ" sz="4000" dirty="0" err="1"/>
              <a:t>different</a:t>
            </a:r>
            <a:r>
              <a:rPr lang="cs-CZ" sz="4000" dirty="0"/>
              <a:t> </a:t>
            </a:r>
            <a:r>
              <a:rPr lang="cs-CZ" sz="4000" dirty="0" err="1"/>
              <a:t>shape</a:t>
            </a:r>
            <a:r>
              <a:rPr lang="cs-CZ" sz="4000" dirty="0"/>
              <a:t>… </a:t>
            </a:r>
            <a:br>
              <a:rPr lang="cs-CZ" sz="4000" dirty="0"/>
            </a:br>
            <a:r>
              <a:rPr lang="cs-CZ" sz="3200" dirty="0">
                <a:solidFill>
                  <a:srgbClr val="C00000"/>
                </a:solidFill>
              </a:rPr>
              <a:t>HPSD vs LPLD</a:t>
            </a:r>
            <a:endParaRPr lang="cs-CZ" sz="4000" dirty="0">
              <a:solidFill>
                <a:srgbClr val="C00000"/>
              </a:solidFill>
            </a:endParaRP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FA7527E-9B6A-4259-B59C-2E73B0F7F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1628800"/>
            <a:ext cx="10972800" cy="4177475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71EB352-BFFE-4C1E-9951-544F2AB9350A}"/>
              </a:ext>
            </a:extLst>
          </p:cNvPr>
          <p:cNvSpPr txBox="1"/>
          <p:nvPr/>
        </p:nvSpPr>
        <p:spPr>
          <a:xfrm>
            <a:off x="229580" y="632092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Bourier</a:t>
            </a:r>
            <a:r>
              <a:rPr lang="cs-CZ" dirty="0"/>
              <a:t> JCE 2018</a:t>
            </a:r>
          </a:p>
        </p:txBody>
      </p:sp>
    </p:spTree>
    <p:extLst>
      <p:ext uri="{BB962C8B-B14F-4D97-AF65-F5344CB8AC3E}">
        <p14:creationId xmlns:p14="http://schemas.microsoft.com/office/powerpoint/2010/main" val="15130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High-Power</a:t>
            </a:r>
            <a:r>
              <a:rPr lang="cs-CZ" dirty="0"/>
              <a:t> </a:t>
            </a:r>
            <a:r>
              <a:rPr lang="cs-CZ" dirty="0" err="1"/>
              <a:t>Short-Duration</a:t>
            </a:r>
            <a:br>
              <a:rPr lang="cs-CZ" dirty="0"/>
            </a:br>
            <a:r>
              <a:rPr lang="cs-CZ" sz="3600" dirty="0" err="1">
                <a:solidFill>
                  <a:srgbClr val="C00000"/>
                </a:solidFill>
              </a:rPr>
              <a:t>using</a:t>
            </a:r>
            <a:r>
              <a:rPr lang="cs-CZ" sz="3600" dirty="0">
                <a:solidFill>
                  <a:srgbClr val="C00000"/>
                </a:solidFill>
              </a:rPr>
              <a:t> c</a:t>
            </a:r>
            <a:r>
              <a:rPr lang="en-US" sz="3600" dirty="0" err="1">
                <a:solidFill>
                  <a:srgbClr val="C00000"/>
                </a:solidFill>
              </a:rPr>
              <a:t>onventional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cath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1700808"/>
            <a:ext cx="5040560" cy="4425356"/>
          </a:xfrm>
        </p:spPr>
        <p:txBody>
          <a:bodyPr/>
          <a:lstStyle/>
          <a:p>
            <a:r>
              <a:rPr lang="cs-CZ" sz="2000" dirty="0"/>
              <a:t>51pts </a:t>
            </a:r>
            <a:r>
              <a:rPr lang="en-US" sz="2000" dirty="0"/>
              <a:t>undergoing AF ablation</a:t>
            </a:r>
          </a:p>
          <a:p>
            <a:r>
              <a:rPr lang="en-US" sz="2000" dirty="0"/>
              <a:t>50W using </a:t>
            </a:r>
            <a:r>
              <a:rPr lang="en-US" sz="2000" dirty="0" err="1"/>
              <a:t>Tacticath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Length guided by loss of capture (mean of 11±4sec)</a:t>
            </a:r>
          </a:p>
          <a:p>
            <a:r>
              <a:rPr lang="en-US" sz="2000" dirty="0"/>
              <a:t>Procedure time</a:t>
            </a:r>
          </a:p>
          <a:p>
            <a:pPr lvl="1"/>
            <a:r>
              <a:rPr lang="en-US" sz="1800" dirty="0"/>
              <a:t>101±20min</a:t>
            </a:r>
          </a:p>
          <a:p>
            <a:r>
              <a:rPr lang="en-US" sz="2000" dirty="0"/>
              <a:t>RF time </a:t>
            </a:r>
          </a:p>
          <a:p>
            <a:pPr lvl="1"/>
            <a:r>
              <a:rPr lang="en-US" sz="1800" dirty="0"/>
              <a:t>14.9±4.3 min</a:t>
            </a:r>
          </a:p>
          <a:p>
            <a:r>
              <a:rPr lang="en-US" sz="2000" dirty="0"/>
              <a:t>No complications </a:t>
            </a:r>
          </a:p>
          <a:p>
            <a:r>
              <a:rPr lang="en-US" sz="2000" dirty="0"/>
              <a:t>AF free at one year 86%</a:t>
            </a:r>
          </a:p>
          <a:p>
            <a:pPr lvl="1"/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1715762"/>
            <a:ext cx="6672064" cy="487257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1344" y="6398696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 err="1"/>
              <a:t>Winkle</a:t>
            </a:r>
            <a:r>
              <a:rPr lang="cs-CZ" b="0" dirty="0"/>
              <a:t> RA, </a:t>
            </a:r>
            <a:r>
              <a:rPr lang="cs-CZ" b="0" i="1" dirty="0"/>
              <a:t>JICE </a:t>
            </a:r>
            <a:r>
              <a:rPr lang="cs-CZ" b="0" dirty="0"/>
              <a:t>2017 </a:t>
            </a:r>
          </a:p>
        </p:txBody>
      </p:sp>
    </p:spTree>
    <p:extLst>
      <p:ext uri="{BB962C8B-B14F-4D97-AF65-F5344CB8AC3E}">
        <p14:creationId xmlns:p14="http://schemas.microsoft.com/office/powerpoint/2010/main" val="138120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EFF39F-ED59-445B-8177-FCE9178BF4C0}"/>
              </a:ext>
            </a:extLst>
          </p:cNvPr>
          <p:cNvSpPr/>
          <p:nvPr/>
        </p:nvSpPr>
        <p:spPr bwMode="auto">
          <a:xfrm>
            <a:off x="0" y="1668150"/>
            <a:ext cx="12192000" cy="42091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2D99A3-A678-4F9C-9557-FD333C93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HPSD</a:t>
            </a:r>
            <a:r>
              <a:rPr lang="cs-CZ" dirty="0"/>
              <a:t> vs LPLD</a:t>
            </a:r>
            <a:br>
              <a:rPr lang="cs-CZ" dirty="0"/>
            </a:br>
            <a:r>
              <a:rPr lang="cs-CZ" sz="3600" dirty="0" err="1">
                <a:solidFill>
                  <a:srgbClr val="C00000"/>
                </a:solidFill>
              </a:rPr>
              <a:t>using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conventional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catheters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6B2B611-91C3-4E2B-845C-7BB82BDF9A55}"/>
              </a:ext>
            </a:extLst>
          </p:cNvPr>
          <p:cNvSpPr txBox="1"/>
          <p:nvPr/>
        </p:nvSpPr>
        <p:spPr>
          <a:xfrm>
            <a:off x="191344" y="6257597"/>
            <a:ext cx="20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Winkel</a:t>
            </a:r>
            <a:r>
              <a:rPr lang="cs-CZ" dirty="0"/>
              <a:t> JCE 2021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02FAADA-CBB7-463E-8E21-530372C0AFAC}"/>
              </a:ext>
            </a:extLst>
          </p:cNvPr>
          <p:cNvSpPr txBox="1"/>
          <p:nvPr/>
        </p:nvSpPr>
        <p:spPr>
          <a:xfrm>
            <a:off x="7176120" y="2008872"/>
            <a:ext cx="41755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Studies</a:t>
            </a:r>
            <a:r>
              <a:rPr lang="cs-CZ" sz="2400" dirty="0"/>
              <a:t> </a:t>
            </a:r>
            <a:r>
              <a:rPr lang="cs-CZ" sz="2400" dirty="0" err="1"/>
              <a:t>evaluated</a:t>
            </a:r>
            <a:r>
              <a:rPr lang="cs-CZ" sz="2400" dirty="0"/>
              <a:t>: </a:t>
            </a:r>
          </a:p>
          <a:p>
            <a:r>
              <a:rPr lang="cs-CZ" sz="2400" dirty="0"/>
              <a:t>CF, but </a:t>
            </a:r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nonCF</a:t>
            </a:r>
            <a:r>
              <a:rPr lang="cs-CZ" sz="2400" dirty="0"/>
              <a:t> </a:t>
            </a:r>
            <a:r>
              <a:rPr lang="cs-CZ" sz="2400" dirty="0" err="1"/>
              <a:t>cath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err="1"/>
              <a:t>Power</a:t>
            </a:r>
            <a:r>
              <a:rPr lang="cs-CZ" sz="2400" dirty="0"/>
              <a:t> </a:t>
            </a:r>
            <a:r>
              <a:rPr lang="cs-CZ" sz="2400" dirty="0" err="1"/>
              <a:t>ranges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45W/20sec</a:t>
            </a:r>
          </a:p>
          <a:p>
            <a:r>
              <a:rPr lang="cs-CZ" sz="2400" dirty="0"/>
              <a:t>50W/10sec</a:t>
            </a:r>
          </a:p>
          <a:p>
            <a:r>
              <a:rPr lang="cs-CZ" sz="2400" dirty="0"/>
              <a:t>70W/5-7sec</a:t>
            </a:r>
          </a:p>
          <a:p>
            <a:endParaRPr lang="cs-CZ" sz="2400" dirty="0"/>
          </a:p>
          <a:p>
            <a:r>
              <a:rPr lang="cs-CZ" sz="2400" dirty="0" err="1"/>
              <a:t>Some</a:t>
            </a:r>
            <a:r>
              <a:rPr lang="cs-CZ" sz="2400" dirty="0"/>
              <a:t> </a:t>
            </a:r>
            <a:r>
              <a:rPr lang="cs-CZ" sz="2400" dirty="0" err="1"/>
              <a:t>studies</a:t>
            </a:r>
            <a:r>
              <a:rPr lang="cs-CZ" sz="2400" dirty="0"/>
              <a:t> </a:t>
            </a:r>
            <a:r>
              <a:rPr lang="cs-CZ" sz="2400" dirty="0" err="1"/>
              <a:t>used</a:t>
            </a:r>
            <a:r>
              <a:rPr lang="cs-CZ" sz="2400" dirty="0"/>
              <a:t> AI</a:t>
            </a:r>
          </a:p>
        </p:txBody>
      </p:sp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4B0826CB-88BC-49C4-848B-4088A90095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59" y="1720572"/>
            <a:ext cx="5954741" cy="399291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5C3856F9-90D6-4062-BA46-6BFA724AB512}"/>
              </a:ext>
            </a:extLst>
          </p:cNvPr>
          <p:cNvSpPr/>
          <p:nvPr/>
        </p:nvSpPr>
        <p:spPr bwMode="auto">
          <a:xfrm>
            <a:off x="4871864" y="1844824"/>
            <a:ext cx="1296144" cy="3744416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C2EFF39F-ED59-445B-8177-FCE9178BF4C0}"/>
              </a:ext>
            </a:extLst>
          </p:cNvPr>
          <p:cNvSpPr/>
          <p:nvPr/>
        </p:nvSpPr>
        <p:spPr bwMode="auto">
          <a:xfrm>
            <a:off x="0" y="1600201"/>
            <a:ext cx="12192000" cy="3917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2D99A3-A678-4F9C-9557-FD333C939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HPSD</a:t>
            </a:r>
            <a:r>
              <a:rPr lang="cs-CZ" dirty="0"/>
              <a:t> vs LPLD</a:t>
            </a:r>
            <a:br>
              <a:rPr lang="cs-CZ" dirty="0"/>
            </a:br>
            <a:r>
              <a:rPr lang="cs-CZ" sz="3600" dirty="0" err="1">
                <a:solidFill>
                  <a:srgbClr val="C00000"/>
                </a:solidFill>
              </a:rPr>
              <a:t>using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conventional</a:t>
            </a:r>
            <a:r>
              <a:rPr lang="cs-CZ" sz="3600" dirty="0">
                <a:solidFill>
                  <a:srgbClr val="C00000"/>
                </a:solidFill>
              </a:rPr>
              <a:t> </a:t>
            </a:r>
            <a:r>
              <a:rPr lang="cs-CZ" sz="3600" dirty="0" err="1">
                <a:solidFill>
                  <a:srgbClr val="C00000"/>
                </a:solidFill>
              </a:rPr>
              <a:t>catheters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CB14CF-5BCD-449F-85D3-916FF255C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5013176"/>
            <a:ext cx="10972800" cy="971844"/>
          </a:xfrm>
        </p:spPr>
        <p:txBody>
          <a:bodyPr/>
          <a:lstStyle/>
          <a:p>
            <a:r>
              <a:rPr lang="cs-CZ" sz="2400" dirty="0"/>
              <a:t>HPSD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faster</a:t>
            </a:r>
            <a:r>
              <a:rPr lang="cs-CZ" sz="2400" dirty="0"/>
              <a:t> and </a:t>
            </a:r>
            <a:r>
              <a:rPr lang="cs-CZ" sz="2400" dirty="0" err="1"/>
              <a:t>less</a:t>
            </a:r>
            <a:r>
              <a:rPr lang="cs-CZ" sz="2400" dirty="0"/>
              <a:t> RF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required</a:t>
            </a:r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0AAE7B-3741-455E-AD2D-9FA8ADD038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704" y="1844824"/>
            <a:ext cx="5537952" cy="31429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10B061F-3D4D-408C-93CA-05F94D3B72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16" y="1772816"/>
            <a:ext cx="5879976" cy="320888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6B2B611-91C3-4E2B-845C-7BB82BDF9A55}"/>
              </a:ext>
            </a:extLst>
          </p:cNvPr>
          <p:cNvSpPr txBox="1"/>
          <p:nvPr/>
        </p:nvSpPr>
        <p:spPr>
          <a:xfrm>
            <a:off x="191344" y="6257597"/>
            <a:ext cx="201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Winkel</a:t>
            </a:r>
            <a:r>
              <a:rPr lang="cs-CZ" dirty="0"/>
              <a:t> JCE 2021</a:t>
            </a:r>
          </a:p>
        </p:txBody>
      </p:sp>
    </p:spTree>
    <p:extLst>
      <p:ext uri="{BB962C8B-B14F-4D97-AF65-F5344CB8AC3E}">
        <p14:creationId xmlns:p14="http://schemas.microsoft.com/office/powerpoint/2010/main" val="4680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Microsoft Office PowerPoint</Application>
  <PresentationFormat>Širokoúhlá obrazovka</PresentationFormat>
  <Paragraphs>171</Paragraphs>
  <Slides>25</Slides>
  <Notes>9</Notes>
  <HiddenSlides>0</HiddenSlides>
  <MMClips>2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Arial</vt:lpstr>
      <vt:lpstr>Wingdings</vt:lpstr>
      <vt:lpstr>Výchozí návrh</vt:lpstr>
      <vt:lpstr>Prezentace aplikace PowerPoint</vt:lpstr>
      <vt:lpstr>Prezentace aplikace PowerPoint</vt:lpstr>
      <vt:lpstr>What are „conventional“ ablation  settings for AF? </vt:lpstr>
      <vt:lpstr>Prezentace aplikace PowerPoint</vt:lpstr>
      <vt:lpstr>High-Power Short-Duration</vt:lpstr>
      <vt:lpstr>Similar volume, but different shape…  HPSD vs LPLD</vt:lpstr>
      <vt:lpstr>High-Power Short-Duration using conventional cath</vt:lpstr>
      <vt:lpstr>HPSD vs LPLD using conventional catheters</vt:lpstr>
      <vt:lpstr>HPSD vs LPLD using conventional catheters</vt:lpstr>
      <vt:lpstr>Outcome and complications HPSD vs LPLD using conventional catheters</vt:lpstr>
      <vt:lpstr>High power requires better control</vt:lpstr>
      <vt:lpstr>High power may have serious consequences Lessons from animal work</vt:lpstr>
      <vt:lpstr>To prevent tissue overheating, temperature should be measured during ablation</vt:lpstr>
      <vt:lpstr>QDOT – Biosense Webster Catheter design</vt:lpstr>
      <vt:lpstr>vHPSD ablation using QDOT cath Bench study</vt:lpstr>
      <vt:lpstr>Comparison of vHPSD with/without temperature control</vt:lpstr>
      <vt:lpstr>QDOT – Biosense Webster Workflow</vt:lpstr>
      <vt:lpstr>vHSPD vs conventional ablation LPLD</vt:lpstr>
      <vt:lpstr>QDOT FAST Multicenter trial</vt:lpstr>
      <vt:lpstr>Other novel catheter tips for HPSD</vt:lpstr>
      <vt:lpstr>Diamond tip catheter (Medtronic)</vt:lpstr>
      <vt:lpstr>Clinical experience with Diamond tip</vt:lpstr>
      <vt:lpstr>Affera Inc.</vt:lpstr>
      <vt:lpstr>Ablation using lattice tip with HPSD provided durable lesions</vt:lpstr>
      <vt:lpstr>High-Power Short-Duration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2021-10-25T20:28:23Z</dcterms:created>
  <dcterms:modified xsi:type="dcterms:W3CDTF">2021-11-07T08:33:51Z</dcterms:modified>
</cp:coreProperties>
</file>