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430" r:id="rId3"/>
    <p:sldId id="271" r:id="rId4"/>
    <p:sldId id="260" r:id="rId5"/>
    <p:sldId id="258" r:id="rId6"/>
    <p:sldId id="262" r:id="rId7"/>
    <p:sldId id="259" r:id="rId8"/>
    <p:sldId id="294" r:id="rId9"/>
    <p:sldId id="301" r:id="rId10"/>
    <p:sldId id="276" r:id="rId11"/>
    <p:sldId id="277" r:id="rId12"/>
    <p:sldId id="288" r:id="rId13"/>
    <p:sldId id="302" r:id="rId14"/>
    <p:sldId id="303" r:id="rId15"/>
    <p:sldId id="299" r:id="rId16"/>
    <p:sldId id="293" r:id="rId17"/>
    <p:sldId id="300" r:id="rId18"/>
    <p:sldId id="296" r:id="rId19"/>
    <p:sldId id="297" r:id="rId2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62"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260F9B-0AF3-484E-A7F4-DBDC7964244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0328C3D-0EBF-40D2-94B9-DA065CB9A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47CD7342-C13D-49CF-80A5-7FC2912BFB6F}"/>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5" name="Zástupný symbol pro zápatí 4">
            <a:extLst>
              <a:ext uri="{FF2B5EF4-FFF2-40B4-BE49-F238E27FC236}">
                <a16:creationId xmlns:a16="http://schemas.microsoft.com/office/drawing/2014/main" id="{ECDFBCCB-DBCA-48A2-875F-8297788EC86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B756E52-5B63-44E4-B2CF-E4B2BFD455F8}"/>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209325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EB47D0-E2DB-4C2A-B547-2EC163BC2C46}"/>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FAC61BC-F74A-46F9-9F91-B13DA0B2B70A}"/>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ADDDF1A-FC7A-4B0E-B145-850846022B81}"/>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5" name="Zástupný symbol pro zápatí 4">
            <a:extLst>
              <a:ext uri="{FF2B5EF4-FFF2-40B4-BE49-F238E27FC236}">
                <a16:creationId xmlns:a16="http://schemas.microsoft.com/office/drawing/2014/main" id="{C5C20F5E-9B9A-4EB9-97A2-D478FE1C2AF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5FC168-43B7-4BA8-BC5C-94432CF62AA9}"/>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76791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9DCDA72-264A-4C70-9EBD-EE0D19782C2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350AB6EB-B072-438F-9D64-0DA65DC9482B}"/>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1539D88-886F-451E-BC6A-10CD782B6E8B}"/>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5" name="Zástupný symbol pro zápatí 4">
            <a:extLst>
              <a:ext uri="{FF2B5EF4-FFF2-40B4-BE49-F238E27FC236}">
                <a16:creationId xmlns:a16="http://schemas.microsoft.com/office/drawing/2014/main" id="{5633FEB9-559D-4091-8048-FF451F16395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E4C55E7-5386-428B-A097-896E292136CE}"/>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263960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8E442-B3D8-4876-A6DB-31A8FFDA523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F82E160-5867-418B-B24B-C46CA20E788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31AB440-8741-43CB-B9CE-0F9FAC85591C}"/>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5" name="Zástupný symbol pro zápatí 4">
            <a:extLst>
              <a:ext uri="{FF2B5EF4-FFF2-40B4-BE49-F238E27FC236}">
                <a16:creationId xmlns:a16="http://schemas.microsoft.com/office/drawing/2014/main" id="{3641446A-64BE-409E-9A15-3C453FD1C3E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14CE669-24F2-4D8E-8E36-A80F4D312C80}"/>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386113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F24AD9-6437-4D12-8B05-8696EEA8BB6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A2BEB1C-06C5-4A38-A468-0FBD4C6E9E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405D3BA-FA19-4678-A3D9-515CB2B1D9F0}"/>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5" name="Zástupný symbol pro zápatí 4">
            <a:extLst>
              <a:ext uri="{FF2B5EF4-FFF2-40B4-BE49-F238E27FC236}">
                <a16:creationId xmlns:a16="http://schemas.microsoft.com/office/drawing/2014/main" id="{53DD7AAC-BB8D-4858-9256-C7B936597C5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3E4AF3-9281-4EE3-904D-AEB2479C673E}"/>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2137496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1ED612-044D-4C95-82B6-D0AF8B2E087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A68ECD7-EE18-4CE6-917D-8779A128374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2FAC489-EAE7-404F-AF91-F9246572917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C188D7A-5CA0-47A4-8B90-827E52E98C88}"/>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6" name="Zástupný symbol pro zápatí 5">
            <a:extLst>
              <a:ext uri="{FF2B5EF4-FFF2-40B4-BE49-F238E27FC236}">
                <a16:creationId xmlns:a16="http://schemas.microsoft.com/office/drawing/2014/main" id="{D509762D-D1B3-461D-B17D-DBBFC7B84FE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B7C6284-98D2-4B15-9618-CC5DF8721498}"/>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104887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53A371-4085-47FF-9306-49143C86748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E40360F5-DD5F-4271-B2E6-9A363094C7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4EE7F2E-7242-404C-9322-5062751571D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EA73486-E225-42FC-86BF-8356D2FED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02F63C9-9C40-439C-B83F-56F562B330E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BC459882-6C07-4310-BF4E-2C15974E52FC}"/>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8" name="Zástupný symbol pro zápatí 7">
            <a:extLst>
              <a:ext uri="{FF2B5EF4-FFF2-40B4-BE49-F238E27FC236}">
                <a16:creationId xmlns:a16="http://schemas.microsoft.com/office/drawing/2014/main" id="{7F9A5590-3C4B-4CA2-AA9B-24325EC2258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D4262E4-F160-4472-8163-3AD4852C7605}"/>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89907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4BD934-2E1F-43E1-9D41-4A88845635D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D8D13E6-43E9-465A-9A0B-6EA47AF4BB27}"/>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4" name="Zástupný symbol pro zápatí 3">
            <a:extLst>
              <a:ext uri="{FF2B5EF4-FFF2-40B4-BE49-F238E27FC236}">
                <a16:creationId xmlns:a16="http://schemas.microsoft.com/office/drawing/2014/main" id="{15B1979E-1801-4D9A-9BF4-990AFB6A9BC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360ED0B0-690E-4F46-9698-B0621181BF1A}"/>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140256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2B85A13-AD0B-44A5-87DD-AE455612AA05}"/>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3" name="Zástupný symbol pro zápatí 2">
            <a:extLst>
              <a:ext uri="{FF2B5EF4-FFF2-40B4-BE49-F238E27FC236}">
                <a16:creationId xmlns:a16="http://schemas.microsoft.com/office/drawing/2014/main" id="{EE0AE03A-784C-44D5-9B42-93D2261A8BBF}"/>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B8AB7D8B-1248-4B27-B382-DC9AF28376C1}"/>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3951567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2E8247-B6AC-4088-A6E5-442C9928F1F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2795163-13F2-4887-BD3F-EBA616D1B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54549DE6-A80E-4A6E-A7F8-E6AE3BC7E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14EBEFB-1D61-4281-985F-A703ED791100}"/>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6" name="Zástupný symbol pro zápatí 5">
            <a:extLst>
              <a:ext uri="{FF2B5EF4-FFF2-40B4-BE49-F238E27FC236}">
                <a16:creationId xmlns:a16="http://schemas.microsoft.com/office/drawing/2014/main" id="{1F69FFD4-0D70-4664-ACDD-6746B48C133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31FB2E9-3D22-4EC0-BD02-C4709DFB6FE2}"/>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250589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A8E035-8936-4E86-B032-383C2F31285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47840A7-88F2-432F-B966-DFADB4DEF2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504B0317-42E7-447A-ADED-3AECF09B4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BCC6FA4-E879-40DD-B217-6ACA22943026}"/>
              </a:ext>
            </a:extLst>
          </p:cNvPr>
          <p:cNvSpPr>
            <a:spLocks noGrp="1"/>
          </p:cNvSpPr>
          <p:nvPr>
            <p:ph type="dt" sz="half" idx="10"/>
          </p:nvPr>
        </p:nvSpPr>
        <p:spPr/>
        <p:txBody>
          <a:bodyPr/>
          <a:lstStyle/>
          <a:p>
            <a:fld id="{BF936B1A-12C0-41BC-A754-FB9CE4896AAC}" type="datetimeFigureOut">
              <a:rPr lang="cs-CZ" smtClean="0"/>
              <a:t>08.11.2021</a:t>
            </a:fld>
            <a:endParaRPr lang="cs-CZ"/>
          </a:p>
        </p:txBody>
      </p:sp>
      <p:sp>
        <p:nvSpPr>
          <p:cNvPr id="6" name="Zástupný symbol pro zápatí 5">
            <a:extLst>
              <a:ext uri="{FF2B5EF4-FFF2-40B4-BE49-F238E27FC236}">
                <a16:creationId xmlns:a16="http://schemas.microsoft.com/office/drawing/2014/main" id="{36AED454-9ADE-409E-8DC0-E64DCA901A7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95AB5CA-829B-41B5-871D-55DFFF0E8E3D}"/>
              </a:ext>
            </a:extLst>
          </p:cNvPr>
          <p:cNvSpPr>
            <a:spLocks noGrp="1"/>
          </p:cNvSpPr>
          <p:nvPr>
            <p:ph type="sldNum" sz="quarter" idx="12"/>
          </p:nvPr>
        </p:nvSpPr>
        <p:spPr/>
        <p:txBody>
          <a:bodyPr/>
          <a:lstStyle/>
          <a:p>
            <a:fld id="{2074A69D-9BFB-40FB-8A60-4CD22524B408}" type="slidenum">
              <a:rPr lang="cs-CZ" smtClean="0"/>
              <a:t>‹#›</a:t>
            </a:fld>
            <a:endParaRPr lang="cs-CZ"/>
          </a:p>
        </p:txBody>
      </p:sp>
    </p:spTree>
    <p:extLst>
      <p:ext uri="{BB962C8B-B14F-4D97-AF65-F5344CB8AC3E}">
        <p14:creationId xmlns:p14="http://schemas.microsoft.com/office/powerpoint/2010/main" val="267837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064E3A4-0071-4CA1-AF63-62F225272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D4E5F78-B8DB-4D9E-948B-55948D2F0E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241D24C-3EED-474B-AC3B-EF2B6E4BD5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36B1A-12C0-41BC-A754-FB9CE4896AAC}" type="datetimeFigureOut">
              <a:rPr lang="cs-CZ" smtClean="0"/>
              <a:t>08.11.2021</a:t>
            </a:fld>
            <a:endParaRPr lang="cs-CZ"/>
          </a:p>
        </p:txBody>
      </p:sp>
      <p:sp>
        <p:nvSpPr>
          <p:cNvPr id="5" name="Zástupný symbol pro zápatí 4">
            <a:extLst>
              <a:ext uri="{FF2B5EF4-FFF2-40B4-BE49-F238E27FC236}">
                <a16:creationId xmlns:a16="http://schemas.microsoft.com/office/drawing/2014/main" id="{DFFD78A0-34D4-40D8-8A36-6551E8935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F73CDCE-5356-4A7B-A341-B373AFF68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74A69D-9BFB-40FB-8A60-4CD22524B408}" type="slidenum">
              <a:rPr lang="cs-CZ" smtClean="0"/>
              <a:t>‹#›</a:t>
            </a:fld>
            <a:endParaRPr lang="cs-CZ"/>
          </a:p>
        </p:txBody>
      </p:sp>
    </p:spTree>
    <p:extLst>
      <p:ext uri="{BB962C8B-B14F-4D97-AF65-F5344CB8AC3E}">
        <p14:creationId xmlns:p14="http://schemas.microsoft.com/office/powerpoint/2010/main" val="319299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ssets.cureus.com/uploads/figure/file/1230/lightbox_1432228599-1427911018-figure-1-1402336547.png"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assets.cureus.com/uploads/figure/file/1231/lightbox_1432228648-1427911052-figure-2-1402336566.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hyperlink" Target="https://www.ncbi.nlm.nih.gov/core/lw/2.0/html/tileshop_pmc/tileshop_pmc_inline.html?title=Click%20on%20image%20to%20zoom&amp;p=PMC3&amp;id=6587041_gr1.jpg" TargetMode="External"/><Relationship Id="rId1" Type="http://schemas.openxmlformats.org/officeDocument/2006/relationships/slideLayout" Target="../slideLayouts/slideLayout2.xml"/><Relationship Id="rId6" Type="http://schemas.openxmlformats.org/officeDocument/2006/relationships/hyperlink" Target="https://www.ncbi.nlm.nih.gov/core/lw/2.0/html/tileshop_pmc/tileshop_pmc_inline.html?title=Click%20on%20image%20to%20zoom&amp;p=PMC3&amp;id=6587041_gr2.jpg" TargetMode="External"/><Relationship Id="rId5" Type="http://schemas.openxmlformats.org/officeDocument/2006/relationships/image" Target="../media/image28.jpeg"/><Relationship Id="rId4" Type="http://schemas.openxmlformats.org/officeDocument/2006/relationships/hyperlink" Target="https://www.google.com/imgres?imgurl=https%3A%2F%2Fars.els-cdn.com%2Fcontent%2Fimage%2F1-s2.0-S0167814018302160-gr2.jpg&amp;imgrefurl=https%3A%2F%2Fwww.sciencedirect.com%2Fscience%2Farticle%2Fpii%2FS0167814018302160&amp;tbnid=KR2ldnjvh8FyRM&amp;vet=12ahUKEwid3Jjp9IT0AhVM-YUKHTu-AgsQMygAegQIARAT..i&amp;docid=DJuyRrVUdDp-sM&amp;w=489&amp;h=232&amp;q=Rescue%20procedure%20for%20an%20electrical%20storm%20using%20robotic%20non-invasive%20cardiac%20radio-ablation&amp;ved=2ahUKEwid3Jjp9IT0AhVM-YUKHTu-AgsQMygAegQIARA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ncbi.nlm.nih.gov/pmc/articles/PMC7873794/"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varian.com/oncology/products/treatment-delivery/truebeam-radiotherapy-system"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zdravi-info.cz/2017/01/ostravsky-cyberknife-zacal-lecit-ocni-nado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ncbi.nlm.nih.gov/pmc/articles/PMC5721791/figure/jah32663-fig-0003/"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ncbi.nlm.nih.gov/pmc/articles/PMC5721791/figure/jah32663-fig-0004/" TargetMode="Externa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www.ncbi.nlm.nih.gov/pmc/articles/PMC5721791/figure/jah32663-fig-0005/"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ature.com/articles/s41467-021-25730-0/figures/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latin typeface="+mn-lt"/>
              </a:rPr>
              <a:t>Radioterapie pro KT</a:t>
            </a:r>
            <a:br>
              <a:rPr lang="cs-CZ" dirty="0">
                <a:latin typeface="+mn-lt"/>
              </a:rPr>
            </a:br>
            <a:r>
              <a:rPr lang="cs-CZ" dirty="0">
                <a:latin typeface="+mn-lt"/>
              </a:rPr>
              <a:t>kdy a jak?</a:t>
            </a:r>
          </a:p>
        </p:txBody>
      </p:sp>
      <p:sp>
        <p:nvSpPr>
          <p:cNvPr id="3" name="Podnadpis 2"/>
          <p:cNvSpPr>
            <a:spLocks noGrp="1"/>
          </p:cNvSpPr>
          <p:nvPr>
            <p:ph type="subTitle" idx="1"/>
          </p:nvPr>
        </p:nvSpPr>
        <p:spPr>
          <a:xfrm>
            <a:off x="1524000" y="4141969"/>
            <a:ext cx="9144000" cy="1655762"/>
          </a:xfrm>
        </p:spPr>
        <p:txBody>
          <a:bodyPr>
            <a:normAutofit fontScale="77500" lnSpcReduction="20000"/>
          </a:bodyPr>
          <a:lstStyle/>
          <a:p>
            <a:r>
              <a:rPr lang="cs-CZ" dirty="0"/>
              <a:t>Radek Neuwirth </a:t>
            </a:r>
          </a:p>
          <a:p>
            <a:r>
              <a:rPr lang="cs-CZ" dirty="0"/>
              <a:t>Nemocnice AGEL Třinec-Podlesí </a:t>
            </a:r>
            <a:r>
              <a:rPr lang="cs-CZ" dirty="0" err="1"/>
              <a:t>a.s</a:t>
            </a:r>
            <a:endParaRPr lang="cs-CZ" dirty="0"/>
          </a:p>
          <a:p>
            <a:endParaRPr lang="cs-CZ" dirty="0"/>
          </a:p>
          <a:p>
            <a:r>
              <a:rPr lang="cs-CZ" dirty="0"/>
              <a:t>XVIII. České a slovenské sympózium o arytmiích a </a:t>
            </a:r>
            <a:r>
              <a:rPr lang="cs-CZ" dirty="0" err="1"/>
              <a:t>kardiostimulaci</a:t>
            </a:r>
            <a:endParaRPr lang="cs-CZ" dirty="0"/>
          </a:p>
          <a:p>
            <a:r>
              <a:rPr lang="cs-CZ" dirty="0"/>
              <a:t>Olomouc, 8. listopadu 2021</a:t>
            </a:r>
          </a:p>
        </p:txBody>
      </p:sp>
    </p:spTree>
    <p:extLst>
      <p:ext uri="{BB962C8B-B14F-4D97-AF65-F5344CB8AC3E}">
        <p14:creationId xmlns:p14="http://schemas.microsoft.com/office/powerpoint/2010/main" val="356974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n-lt"/>
              </a:rPr>
              <a:t>Stereotaktická </a:t>
            </a:r>
            <a:r>
              <a:rPr lang="cs-CZ" dirty="0" err="1">
                <a:latin typeface="+mn-lt"/>
              </a:rPr>
              <a:t>radiochirurgická</a:t>
            </a:r>
            <a:r>
              <a:rPr lang="cs-CZ" dirty="0">
                <a:latin typeface="+mn-lt"/>
              </a:rPr>
              <a:t> ablace</a:t>
            </a:r>
            <a:br>
              <a:rPr lang="cs-CZ" dirty="0">
                <a:latin typeface="+mn-lt"/>
              </a:rPr>
            </a:br>
            <a:r>
              <a:rPr lang="cs-CZ" sz="3200" dirty="0">
                <a:latin typeface="+mn-lt"/>
              </a:rPr>
              <a:t>substrátová navigace (2012)</a:t>
            </a:r>
          </a:p>
        </p:txBody>
      </p:sp>
      <p:pic>
        <p:nvPicPr>
          <p:cNvPr id="4" name="Obrázek 3"/>
          <p:cNvPicPr>
            <a:picLocks noChangeAspect="1"/>
          </p:cNvPicPr>
          <p:nvPr/>
        </p:nvPicPr>
        <p:blipFill rotWithShape="1">
          <a:blip r:embed="rId2"/>
          <a:srcRect l="20500" t="32889" r="21000" b="26096"/>
          <a:stretch/>
        </p:blipFill>
        <p:spPr>
          <a:xfrm>
            <a:off x="192527" y="3161212"/>
            <a:ext cx="7157506" cy="2822802"/>
          </a:xfrm>
          <a:prstGeom prst="rect">
            <a:avLst/>
          </a:prstGeom>
        </p:spPr>
      </p:pic>
      <p:pic>
        <p:nvPicPr>
          <p:cNvPr id="5" name="Obrázek 4"/>
          <p:cNvPicPr>
            <a:picLocks noChangeAspect="1"/>
          </p:cNvPicPr>
          <p:nvPr/>
        </p:nvPicPr>
        <p:blipFill rotWithShape="1">
          <a:blip r:embed="rId3"/>
          <a:srcRect l="31703" t="23365" r="31711" b="26066"/>
          <a:stretch/>
        </p:blipFill>
        <p:spPr>
          <a:xfrm>
            <a:off x="7350033" y="2529703"/>
            <a:ext cx="4336414" cy="3371443"/>
          </a:xfrm>
          <a:prstGeom prst="rect">
            <a:avLst/>
          </a:prstGeom>
        </p:spPr>
      </p:pic>
      <p:sp>
        <p:nvSpPr>
          <p:cNvPr id="6" name="Obdélník 5"/>
          <p:cNvSpPr/>
          <p:nvPr/>
        </p:nvSpPr>
        <p:spPr>
          <a:xfrm>
            <a:off x="4015819" y="6194976"/>
            <a:ext cx="7670628" cy="338554"/>
          </a:xfrm>
          <a:prstGeom prst="rect">
            <a:avLst/>
          </a:prstGeom>
        </p:spPr>
        <p:txBody>
          <a:bodyPr wrap="square">
            <a:spAutoFit/>
          </a:bodyPr>
          <a:lstStyle/>
          <a:p>
            <a:pPr algn="r"/>
            <a:r>
              <a:rPr lang="cs-CZ" sz="1600" dirty="0" err="1"/>
              <a:t>Loo</a:t>
            </a:r>
            <a:r>
              <a:rPr lang="cs-CZ" sz="1600" dirty="0"/>
              <a:t> BW et al., </a:t>
            </a:r>
            <a:r>
              <a:rPr lang="cs-CZ" sz="1600" dirty="0" err="1">
                <a:solidFill>
                  <a:srgbClr val="000000"/>
                </a:solidFill>
                <a:latin typeface="Helvetica" panose="020B0604020202020204" pitchFamily="34" charset="0"/>
              </a:rPr>
              <a:t>Circulation</a:t>
            </a:r>
            <a:r>
              <a:rPr lang="cs-CZ" sz="1600" dirty="0">
                <a:solidFill>
                  <a:srgbClr val="000000"/>
                </a:solidFill>
                <a:latin typeface="Helvetica" panose="020B0604020202020204" pitchFamily="34" charset="0"/>
              </a:rPr>
              <a:t>: </a:t>
            </a:r>
            <a:r>
              <a:rPr lang="cs-CZ" sz="1600" dirty="0" err="1">
                <a:solidFill>
                  <a:srgbClr val="000000"/>
                </a:solidFill>
                <a:latin typeface="Helvetica" panose="020B0604020202020204" pitchFamily="34" charset="0"/>
              </a:rPr>
              <a:t>Arrhythmia</a:t>
            </a:r>
            <a:r>
              <a:rPr lang="cs-CZ" sz="1600" dirty="0">
                <a:solidFill>
                  <a:srgbClr val="000000"/>
                </a:solidFill>
                <a:latin typeface="Helvetica" panose="020B0604020202020204" pitchFamily="34" charset="0"/>
              </a:rPr>
              <a:t> and </a:t>
            </a:r>
            <a:r>
              <a:rPr lang="cs-CZ" sz="1600" dirty="0" err="1">
                <a:solidFill>
                  <a:srgbClr val="000000"/>
                </a:solidFill>
                <a:latin typeface="Helvetica" panose="020B0604020202020204" pitchFamily="34" charset="0"/>
              </a:rPr>
              <a:t>Electrophysiology</a:t>
            </a:r>
            <a:r>
              <a:rPr lang="cs-CZ" sz="1600" dirty="0">
                <a:solidFill>
                  <a:srgbClr val="000000"/>
                </a:solidFill>
                <a:latin typeface="Helvetica" panose="020B0604020202020204" pitchFamily="34" charset="0"/>
              </a:rPr>
              <a:t>. 2015;8:748–750</a:t>
            </a:r>
            <a:endParaRPr lang="cs-CZ" sz="1600" b="0" i="0" dirty="0">
              <a:solidFill>
                <a:srgbClr val="000000"/>
              </a:solidFill>
              <a:effectLst/>
              <a:latin typeface="Helvetica" panose="020B0604020202020204" pitchFamily="34" charset="0"/>
            </a:endParaRPr>
          </a:p>
        </p:txBody>
      </p:sp>
      <p:sp>
        <p:nvSpPr>
          <p:cNvPr id="7" name="Obdélník 6"/>
          <p:cNvSpPr/>
          <p:nvPr/>
        </p:nvSpPr>
        <p:spPr>
          <a:xfrm>
            <a:off x="361263" y="1778539"/>
            <a:ext cx="3879812" cy="923330"/>
          </a:xfrm>
          <a:prstGeom prst="rect">
            <a:avLst/>
          </a:prstGeom>
        </p:spPr>
        <p:txBody>
          <a:bodyPr wrap="square">
            <a:spAutoFit/>
          </a:bodyPr>
          <a:lstStyle/>
          <a:p>
            <a:r>
              <a:rPr lang="cs-CZ" dirty="0">
                <a:solidFill>
                  <a:srgbClr val="000000"/>
                </a:solidFill>
              </a:rPr>
              <a:t>ICM, LVEF 0.24, </a:t>
            </a:r>
            <a:r>
              <a:rPr lang="cs-CZ" dirty="0" err="1">
                <a:solidFill>
                  <a:srgbClr val="000000"/>
                </a:solidFill>
              </a:rPr>
              <a:t>stp</a:t>
            </a:r>
            <a:r>
              <a:rPr lang="cs-CZ" dirty="0">
                <a:solidFill>
                  <a:srgbClr val="000000"/>
                </a:solidFill>
              </a:rPr>
              <a:t> CABG, ICD, </a:t>
            </a:r>
          </a:p>
          <a:p>
            <a:r>
              <a:rPr lang="cs-CZ" dirty="0">
                <a:solidFill>
                  <a:srgbClr val="000000"/>
                </a:solidFill>
              </a:rPr>
              <a:t>PET-CT – jizva spodní stěny LK, </a:t>
            </a:r>
          </a:p>
          <a:p>
            <a:r>
              <a:rPr lang="cs-CZ" dirty="0">
                <a:solidFill>
                  <a:srgbClr val="000000"/>
                </a:solidFill>
              </a:rPr>
              <a:t>VT 160/min </a:t>
            </a:r>
          </a:p>
        </p:txBody>
      </p:sp>
      <p:sp>
        <p:nvSpPr>
          <p:cNvPr id="8" name="Obdélník 7"/>
          <p:cNvSpPr/>
          <p:nvPr/>
        </p:nvSpPr>
        <p:spPr>
          <a:xfrm>
            <a:off x="4833257" y="1688366"/>
            <a:ext cx="7262949" cy="923330"/>
          </a:xfrm>
          <a:prstGeom prst="rect">
            <a:avLst/>
          </a:prstGeom>
        </p:spPr>
        <p:txBody>
          <a:bodyPr wrap="square">
            <a:spAutoFit/>
          </a:bodyPr>
          <a:lstStyle/>
          <a:p>
            <a:r>
              <a:rPr lang="cs-CZ" dirty="0">
                <a:solidFill>
                  <a:srgbClr val="000000"/>
                </a:solidFill>
              </a:rPr>
              <a:t>Dávka 25 </a:t>
            </a:r>
            <a:r>
              <a:rPr lang="cs-CZ" dirty="0" err="1">
                <a:solidFill>
                  <a:srgbClr val="000000"/>
                </a:solidFill>
              </a:rPr>
              <a:t>Gy</a:t>
            </a:r>
            <a:r>
              <a:rPr lang="cs-CZ" dirty="0">
                <a:solidFill>
                  <a:srgbClr val="000000"/>
                </a:solidFill>
              </a:rPr>
              <a:t> - </a:t>
            </a:r>
            <a:r>
              <a:rPr lang="cs-CZ" dirty="0" err="1">
                <a:solidFill>
                  <a:srgbClr val="000000"/>
                </a:solidFill>
              </a:rPr>
              <a:t>izodose</a:t>
            </a:r>
            <a:r>
              <a:rPr lang="cs-CZ" dirty="0">
                <a:solidFill>
                  <a:srgbClr val="000000"/>
                </a:solidFill>
              </a:rPr>
              <a:t> 75% (</a:t>
            </a:r>
            <a:r>
              <a:rPr lang="cs-CZ" dirty="0" err="1">
                <a:solidFill>
                  <a:srgbClr val="000000"/>
                </a:solidFill>
              </a:rPr>
              <a:t>CyberKnife</a:t>
            </a:r>
            <a:r>
              <a:rPr lang="cs-CZ" dirty="0">
                <a:solidFill>
                  <a:srgbClr val="000000"/>
                </a:solidFill>
              </a:rPr>
              <a:t>, </a:t>
            </a:r>
            <a:r>
              <a:rPr lang="cs-CZ" dirty="0" err="1">
                <a:solidFill>
                  <a:srgbClr val="000000"/>
                </a:solidFill>
              </a:rPr>
              <a:t>Accuray</a:t>
            </a:r>
            <a:r>
              <a:rPr lang="cs-CZ" dirty="0">
                <a:solidFill>
                  <a:srgbClr val="000000"/>
                </a:solidFill>
              </a:rPr>
              <a:t>, </a:t>
            </a:r>
            <a:r>
              <a:rPr lang="cs-CZ" dirty="0" err="1">
                <a:solidFill>
                  <a:srgbClr val="000000"/>
                </a:solidFill>
              </a:rPr>
              <a:t>Sunnyvale</a:t>
            </a:r>
            <a:r>
              <a:rPr lang="cs-CZ" dirty="0">
                <a:solidFill>
                  <a:srgbClr val="000000"/>
                </a:solidFill>
              </a:rPr>
              <a:t>, CA), </a:t>
            </a:r>
          </a:p>
          <a:p>
            <a:r>
              <a:rPr lang="cs-CZ" dirty="0">
                <a:solidFill>
                  <a:srgbClr val="000000"/>
                </a:solidFill>
              </a:rPr>
              <a:t>maxim dávka 33 </a:t>
            </a:r>
            <a:r>
              <a:rPr lang="cs-CZ" dirty="0" err="1">
                <a:solidFill>
                  <a:srgbClr val="000000"/>
                </a:solidFill>
              </a:rPr>
              <a:t>Gy</a:t>
            </a:r>
            <a:r>
              <a:rPr lang="cs-CZ" dirty="0">
                <a:solidFill>
                  <a:srgbClr val="000000"/>
                </a:solidFill>
              </a:rPr>
              <a:t> v centrální části jizvy</a:t>
            </a:r>
          </a:p>
          <a:p>
            <a:r>
              <a:rPr lang="cs-CZ" dirty="0">
                <a:solidFill>
                  <a:srgbClr val="000000"/>
                </a:solidFill>
              </a:rPr>
              <a:t>výkon 90 minut (2012)</a:t>
            </a:r>
          </a:p>
        </p:txBody>
      </p:sp>
    </p:spTree>
    <p:extLst>
      <p:ext uri="{BB962C8B-B14F-4D97-AF65-F5344CB8AC3E}">
        <p14:creationId xmlns:p14="http://schemas.microsoft.com/office/powerpoint/2010/main" val="36551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mn-lt"/>
              </a:rPr>
              <a:t>Stereotaktická </a:t>
            </a:r>
            <a:r>
              <a:rPr lang="cs-CZ" dirty="0" err="1">
                <a:latin typeface="+mn-lt"/>
              </a:rPr>
              <a:t>radiochirurgická</a:t>
            </a:r>
            <a:r>
              <a:rPr lang="cs-CZ" dirty="0">
                <a:latin typeface="+mn-lt"/>
              </a:rPr>
              <a:t> ablace</a:t>
            </a:r>
            <a:br>
              <a:rPr lang="cs-CZ" dirty="0">
                <a:latin typeface="+mn-lt"/>
              </a:rPr>
            </a:br>
            <a:r>
              <a:rPr lang="cs-CZ" sz="3200" dirty="0">
                <a:latin typeface="+mn-lt"/>
              </a:rPr>
              <a:t>EP navigovaná (2014) </a:t>
            </a:r>
          </a:p>
        </p:txBody>
      </p:sp>
      <p:sp>
        <p:nvSpPr>
          <p:cNvPr id="5" name="Obdélník 4"/>
          <p:cNvSpPr/>
          <p:nvPr/>
        </p:nvSpPr>
        <p:spPr>
          <a:xfrm>
            <a:off x="6339839" y="6270061"/>
            <a:ext cx="5416733" cy="338554"/>
          </a:xfrm>
          <a:prstGeom prst="rect">
            <a:avLst/>
          </a:prstGeom>
        </p:spPr>
        <p:txBody>
          <a:bodyPr wrap="square">
            <a:spAutoFit/>
          </a:bodyPr>
          <a:lstStyle/>
          <a:p>
            <a:r>
              <a:rPr lang="cs-CZ" sz="1600" dirty="0" err="1"/>
              <a:t>Cvek</a:t>
            </a:r>
            <a:r>
              <a:rPr lang="cs-CZ" sz="1600" dirty="0"/>
              <a:t> J, et al., </a:t>
            </a:r>
            <a:r>
              <a:rPr lang="cs-CZ" sz="1600" dirty="0" err="1"/>
              <a:t>Cureus</a:t>
            </a:r>
            <a:r>
              <a:rPr lang="cs-CZ" sz="1600" dirty="0"/>
              <a:t> 2014:6:e190-e190</a:t>
            </a:r>
          </a:p>
        </p:txBody>
      </p:sp>
      <p:pic>
        <p:nvPicPr>
          <p:cNvPr id="1026" name="Picture 2" descr="Image-registration-of-CARTO-and-CT-with-the-localization-of-the-ectopic-substrate">
            <a:hlinkClick r:id="rId2" tooltip="Image-registration-of-CARTO-and-CT-with-the-localization-of-the-ectopic-substrat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863653"/>
            <a:ext cx="4318410" cy="3173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odose-plan-and-dose-volume-histogram">
            <a:hlinkClick r:id="rId4" tooltip="Isodose-plan-and-dose-volume-histogram"/>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863652"/>
            <a:ext cx="4091213" cy="317396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551365" y="1815505"/>
            <a:ext cx="4140492" cy="923330"/>
          </a:xfrm>
          <a:prstGeom prst="rect">
            <a:avLst/>
          </a:prstGeom>
        </p:spPr>
        <p:txBody>
          <a:bodyPr wrap="none">
            <a:spAutoFit/>
          </a:bodyPr>
          <a:lstStyle/>
          <a:p>
            <a:r>
              <a:rPr lang="cs-CZ" dirty="0">
                <a:solidFill>
                  <a:srgbClr val="222222"/>
                </a:solidFill>
              </a:rPr>
              <a:t>NICM, LVEF 0.25, </a:t>
            </a:r>
            <a:r>
              <a:rPr lang="cs-CZ" dirty="0" err="1">
                <a:solidFill>
                  <a:srgbClr val="222222"/>
                </a:solidFill>
              </a:rPr>
              <a:t>mitral</a:t>
            </a:r>
            <a:r>
              <a:rPr lang="cs-CZ" dirty="0">
                <a:solidFill>
                  <a:srgbClr val="222222"/>
                </a:solidFill>
              </a:rPr>
              <a:t> </a:t>
            </a:r>
            <a:r>
              <a:rPr lang="cs-CZ" dirty="0" err="1">
                <a:solidFill>
                  <a:srgbClr val="222222"/>
                </a:solidFill>
              </a:rPr>
              <a:t>reg</a:t>
            </a:r>
            <a:r>
              <a:rPr lang="cs-CZ" dirty="0">
                <a:solidFill>
                  <a:srgbClr val="222222"/>
                </a:solidFill>
              </a:rPr>
              <a:t>. III/IV, CRT-ICD</a:t>
            </a:r>
          </a:p>
          <a:p>
            <a:r>
              <a:rPr lang="cs-CZ" dirty="0"/>
              <a:t>selhání RFA  vč. </a:t>
            </a:r>
            <a:r>
              <a:rPr lang="cs-CZ" dirty="0" err="1"/>
              <a:t>endo-epi</a:t>
            </a:r>
            <a:endParaRPr lang="cs-CZ" dirty="0"/>
          </a:p>
          <a:p>
            <a:r>
              <a:rPr lang="cs-CZ" dirty="0"/>
              <a:t>CT + EP navigovaná  </a:t>
            </a:r>
          </a:p>
        </p:txBody>
      </p:sp>
    </p:spTree>
    <p:extLst>
      <p:ext uri="{BB962C8B-B14F-4D97-AF65-F5344CB8AC3E}">
        <p14:creationId xmlns:p14="http://schemas.microsoft.com/office/powerpoint/2010/main" val="344284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606167" y="2514543"/>
            <a:ext cx="5050154" cy="3413646"/>
          </a:xfrm>
          <a:prstGeom prst="rect">
            <a:avLst/>
          </a:prstGeom>
          <a:ln>
            <a:solidFill>
              <a:schemeClr val="tx1"/>
            </a:solidFill>
          </a:ln>
        </p:spPr>
      </p:pic>
      <p:pic>
        <p:nvPicPr>
          <p:cNvPr id="5" name="Obrázek 4"/>
          <p:cNvPicPr>
            <a:picLocks noChangeAspect="1"/>
          </p:cNvPicPr>
          <p:nvPr/>
        </p:nvPicPr>
        <p:blipFill rotWithShape="1">
          <a:blip r:embed="rId3"/>
          <a:srcRect l="10357" t="52126" r="58215" b="28347"/>
          <a:stretch/>
        </p:blipFill>
        <p:spPr>
          <a:xfrm>
            <a:off x="424539" y="3255454"/>
            <a:ext cx="3111141" cy="1087296"/>
          </a:xfrm>
          <a:prstGeom prst="rect">
            <a:avLst/>
          </a:prstGeom>
          <a:ln>
            <a:solidFill>
              <a:schemeClr val="tx1"/>
            </a:solidFill>
          </a:ln>
        </p:spPr>
      </p:pic>
      <p:pic>
        <p:nvPicPr>
          <p:cNvPr id="6" name="Obrázek 5"/>
          <p:cNvPicPr>
            <a:picLocks noChangeAspect="1"/>
          </p:cNvPicPr>
          <p:nvPr/>
        </p:nvPicPr>
        <p:blipFill rotWithShape="1">
          <a:blip r:embed="rId4"/>
          <a:srcRect l="10206" t="15259" r="58248" b="58357"/>
          <a:stretch/>
        </p:blipFill>
        <p:spPr>
          <a:xfrm>
            <a:off x="439578" y="4713201"/>
            <a:ext cx="3096102" cy="1456549"/>
          </a:xfrm>
          <a:prstGeom prst="rect">
            <a:avLst/>
          </a:prstGeom>
          <a:ln>
            <a:solidFill>
              <a:schemeClr val="tx1"/>
            </a:solidFill>
          </a:ln>
        </p:spPr>
      </p:pic>
      <p:pic>
        <p:nvPicPr>
          <p:cNvPr id="7" name="Obrázek 6"/>
          <p:cNvPicPr>
            <a:picLocks noChangeAspect="1"/>
          </p:cNvPicPr>
          <p:nvPr/>
        </p:nvPicPr>
        <p:blipFill rotWithShape="1">
          <a:blip r:embed="rId5"/>
          <a:srcRect l="-72" t="84900" b="1004"/>
          <a:stretch/>
        </p:blipFill>
        <p:spPr>
          <a:xfrm>
            <a:off x="409503" y="4342750"/>
            <a:ext cx="3126178" cy="336700"/>
          </a:xfrm>
          <a:prstGeom prst="rect">
            <a:avLst/>
          </a:prstGeom>
          <a:ln>
            <a:noFill/>
          </a:ln>
        </p:spPr>
      </p:pic>
      <p:sp>
        <p:nvSpPr>
          <p:cNvPr id="8" name="Obdélník 7"/>
          <p:cNvSpPr/>
          <p:nvPr/>
        </p:nvSpPr>
        <p:spPr>
          <a:xfrm>
            <a:off x="6096000" y="6169750"/>
            <a:ext cx="6096000" cy="646331"/>
          </a:xfrm>
          <a:prstGeom prst="rect">
            <a:avLst/>
          </a:prstGeom>
        </p:spPr>
        <p:txBody>
          <a:bodyPr>
            <a:spAutoFit/>
          </a:bodyPr>
          <a:lstStyle/>
          <a:p>
            <a:r>
              <a:rPr lang="cs-CZ" sz="1800" dirty="0" err="1"/>
              <a:t>Cuculich</a:t>
            </a:r>
            <a:r>
              <a:rPr lang="cs-CZ" sz="1800" dirty="0"/>
              <a:t> PS, et al., N </a:t>
            </a:r>
            <a:r>
              <a:rPr lang="cs-CZ" sz="1800" dirty="0" err="1"/>
              <a:t>Engl</a:t>
            </a:r>
            <a:r>
              <a:rPr lang="cs-CZ" sz="1800" dirty="0"/>
              <a:t> J Med 2017; 377:2325-2336</a:t>
            </a:r>
            <a:endParaRPr lang="cs-CZ" dirty="0"/>
          </a:p>
          <a:p>
            <a:r>
              <a:rPr lang="cs-CZ" dirty="0"/>
              <a:t>Robinson CF et </a:t>
            </a:r>
            <a:r>
              <a:rPr lang="cs-CZ" dirty="0" err="1"/>
              <a:t>all</a:t>
            </a:r>
            <a:r>
              <a:rPr lang="cs-CZ" dirty="0"/>
              <a:t>., </a:t>
            </a:r>
            <a:r>
              <a:rPr lang="cs-CZ" dirty="0" err="1"/>
              <a:t>Circulation</a:t>
            </a:r>
            <a:r>
              <a:rPr lang="cs-CZ" dirty="0"/>
              <a:t>. 2019;139:313–321</a:t>
            </a:r>
          </a:p>
        </p:txBody>
      </p:sp>
      <p:sp>
        <p:nvSpPr>
          <p:cNvPr id="9" name="Nadpis 1"/>
          <p:cNvSpPr txBox="1">
            <a:spLocks/>
          </p:cNvSpPr>
          <p:nvPr/>
        </p:nvSpPr>
        <p:spPr>
          <a:xfrm>
            <a:off x="694441" y="296675"/>
            <a:ext cx="9841479" cy="1975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mn-lt"/>
              </a:rPr>
              <a:t>SBRT</a:t>
            </a:r>
            <a:r>
              <a:rPr lang="cs-CZ" sz="3200" dirty="0">
                <a:latin typeface="+mn-lt"/>
              </a:rPr>
              <a:t>: </a:t>
            </a:r>
            <a:r>
              <a:rPr lang="cs-CZ" sz="3200" i="1" dirty="0">
                <a:latin typeface="+mn-lt"/>
              </a:rPr>
              <a:t>kombinace substrátové a neinvazivní EP navigace </a:t>
            </a:r>
            <a:r>
              <a:rPr lang="cs-CZ" sz="3600" dirty="0"/>
              <a:t>ENCORE-VT Trial </a:t>
            </a:r>
            <a:endParaRPr lang="cs-CZ" sz="3600" i="1" dirty="0">
              <a:latin typeface="+mn-lt"/>
            </a:endParaRPr>
          </a:p>
        </p:txBody>
      </p:sp>
      <p:pic>
        <p:nvPicPr>
          <p:cNvPr id="2" name="Obrázek 1">
            <a:extLst>
              <a:ext uri="{FF2B5EF4-FFF2-40B4-BE49-F238E27FC236}">
                <a16:creationId xmlns:a16="http://schemas.microsoft.com/office/drawing/2014/main" id="{9A71184D-FD52-4500-9B30-414A0F79AB13}"/>
              </a:ext>
            </a:extLst>
          </p:cNvPr>
          <p:cNvPicPr>
            <a:picLocks noChangeAspect="1"/>
          </p:cNvPicPr>
          <p:nvPr/>
        </p:nvPicPr>
        <p:blipFill>
          <a:blip r:embed="rId6"/>
          <a:stretch>
            <a:fillRect/>
          </a:stretch>
        </p:blipFill>
        <p:spPr>
          <a:xfrm>
            <a:off x="8077200" y="1605900"/>
            <a:ext cx="3861435" cy="1743270"/>
          </a:xfrm>
          <a:prstGeom prst="rect">
            <a:avLst/>
          </a:prstGeom>
        </p:spPr>
      </p:pic>
      <p:pic>
        <p:nvPicPr>
          <p:cNvPr id="3" name="Obrázek 2">
            <a:extLst>
              <a:ext uri="{FF2B5EF4-FFF2-40B4-BE49-F238E27FC236}">
                <a16:creationId xmlns:a16="http://schemas.microsoft.com/office/drawing/2014/main" id="{F6192A78-8863-43AF-8961-1E72C22C7F28}"/>
              </a:ext>
            </a:extLst>
          </p:cNvPr>
          <p:cNvPicPr>
            <a:picLocks noChangeAspect="1"/>
          </p:cNvPicPr>
          <p:nvPr/>
        </p:nvPicPr>
        <p:blipFill>
          <a:blip r:embed="rId7"/>
          <a:stretch>
            <a:fillRect/>
          </a:stretch>
        </p:blipFill>
        <p:spPr>
          <a:xfrm>
            <a:off x="8798560" y="3475236"/>
            <a:ext cx="2845435" cy="2694514"/>
          </a:xfrm>
          <a:prstGeom prst="rect">
            <a:avLst/>
          </a:prstGeom>
        </p:spPr>
      </p:pic>
      <p:sp>
        <p:nvSpPr>
          <p:cNvPr id="11" name="TextovéPole 10">
            <a:extLst>
              <a:ext uri="{FF2B5EF4-FFF2-40B4-BE49-F238E27FC236}">
                <a16:creationId xmlns:a16="http://schemas.microsoft.com/office/drawing/2014/main" id="{5505AD02-2205-4DC6-98BC-43E35866F125}"/>
              </a:ext>
            </a:extLst>
          </p:cNvPr>
          <p:cNvSpPr txBox="1"/>
          <p:nvPr/>
        </p:nvSpPr>
        <p:spPr>
          <a:xfrm>
            <a:off x="409503" y="1993177"/>
            <a:ext cx="7282022" cy="369332"/>
          </a:xfrm>
          <a:prstGeom prst="rect">
            <a:avLst/>
          </a:prstGeom>
          <a:noFill/>
        </p:spPr>
        <p:txBody>
          <a:bodyPr wrap="square">
            <a:spAutoFit/>
          </a:bodyPr>
          <a:lstStyle/>
          <a:p>
            <a:r>
              <a:rPr lang="cs-CZ" b="0" i="0" dirty="0">
                <a:solidFill>
                  <a:srgbClr val="000000"/>
                </a:solidFill>
                <a:effectLst/>
                <a:latin typeface="HelveticaNeue"/>
              </a:rPr>
              <a:t>Redukce epizod </a:t>
            </a:r>
            <a:r>
              <a:rPr lang="en-US" b="0" i="0" dirty="0">
                <a:solidFill>
                  <a:srgbClr val="000000"/>
                </a:solidFill>
                <a:effectLst/>
                <a:latin typeface="HelveticaNeue"/>
              </a:rPr>
              <a:t>VT </a:t>
            </a:r>
            <a:r>
              <a:rPr lang="cs-CZ" b="0" i="0" dirty="0">
                <a:solidFill>
                  <a:srgbClr val="000000"/>
                </a:solidFill>
                <a:effectLst/>
                <a:latin typeface="HelveticaNeue"/>
              </a:rPr>
              <a:t>ze </a:t>
            </a:r>
            <a:r>
              <a:rPr lang="en-US" b="0" i="0" dirty="0">
                <a:solidFill>
                  <a:srgbClr val="000000"/>
                </a:solidFill>
                <a:effectLst/>
                <a:latin typeface="HelveticaNeue"/>
              </a:rPr>
              <a:t>119 (4–292) </a:t>
            </a:r>
            <a:r>
              <a:rPr lang="cs-CZ" b="0" i="0" dirty="0">
                <a:solidFill>
                  <a:srgbClr val="000000"/>
                </a:solidFill>
                <a:effectLst/>
                <a:latin typeface="HelveticaNeue"/>
              </a:rPr>
              <a:t>na </a:t>
            </a:r>
            <a:r>
              <a:rPr lang="en-US" b="0" i="0" dirty="0">
                <a:solidFill>
                  <a:srgbClr val="000000"/>
                </a:solidFill>
                <a:effectLst/>
                <a:latin typeface="HelveticaNeue"/>
              </a:rPr>
              <a:t>3 (0–31; </a:t>
            </a:r>
            <a:r>
              <a:rPr lang="en-US" b="0" i="1" dirty="0">
                <a:solidFill>
                  <a:srgbClr val="000000"/>
                </a:solidFill>
                <a:effectLst/>
                <a:latin typeface="HelveticaNeue"/>
              </a:rPr>
              <a:t>P</a:t>
            </a:r>
            <a:r>
              <a:rPr lang="en-US" b="0" i="0" dirty="0">
                <a:solidFill>
                  <a:srgbClr val="000000"/>
                </a:solidFill>
                <a:effectLst/>
                <a:latin typeface="HelveticaNeue"/>
              </a:rPr>
              <a:t>&lt;0.001)</a:t>
            </a:r>
            <a:endParaRPr lang="cs-CZ" dirty="0"/>
          </a:p>
        </p:txBody>
      </p:sp>
    </p:spTree>
    <p:extLst>
      <p:ext uri="{BB962C8B-B14F-4D97-AF65-F5344CB8AC3E}">
        <p14:creationId xmlns:p14="http://schemas.microsoft.com/office/powerpoint/2010/main" val="222228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A62D29-AABA-4D0A-A1DD-43499137BB83}"/>
              </a:ext>
            </a:extLst>
          </p:cNvPr>
          <p:cNvSpPr>
            <a:spLocks noGrp="1"/>
          </p:cNvSpPr>
          <p:nvPr>
            <p:ph type="title"/>
          </p:nvPr>
        </p:nvSpPr>
        <p:spPr/>
        <p:txBody>
          <a:bodyPr/>
          <a:lstStyle/>
          <a:p>
            <a:r>
              <a:rPr lang="cs-CZ" dirty="0"/>
              <a:t>SBRT: navigovaná invazivní EP</a:t>
            </a:r>
          </a:p>
        </p:txBody>
      </p:sp>
      <p:sp>
        <p:nvSpPr>
          <p:cNvPr id="3" name="Zástupný obsah 2">
            <a:extLst>
              <a:ext uri="{FF2B5EF4-FFF2-40B4-BE49-F238E27FC236}">
                <a16:creationId xmlns:a16="http://schemas.microsoft.com/office/drawing/2014/main" id="{F27CBA48-5DF0-4F93-954C-56808CA49242}"/>
              </a:ext>
            </a:extLst>
          </p:cNvPr>
          <p:cNvSpPr>
            <a:spLocks noGrp="1"/>
          </p:cNvSpPr>
          <p:nvPr>
            <p:ph idx="1"/>
          </p:nvPr>
        </p:nvSpPr>
        <p:spPr>
          <a:xfrm>
            <a:off x="258822" y="1719915"/>
            <a:ext cx="4597400" cy="1468223"/>
          </a:xfrm>
        </p:spPr>
        <p:txBody>
          <a:bodyPr>
            <a:normAutofit fontScale="70000" lnSpcReduction="20000"/>
          </a:bodyPr>
          <a:lstStyle/>
          <a:p>
            <a:r>
              <a:rPr lang="en-US" b="0" i="0" dirty="0">
                <a:solidFill>
                  <a:srgbClr val="2A2A2A"/>
                </a:solidFill>
                <a:effectLst/>
              </a:rPr>
              <a:t>10 p</a:t>
            </a:r>
            <a:r>
              <a:rPr lang="cs-CZ" b="0" i="0" dirty="0" err="1">
                <a:solidFill>
                  <a:srgbClr val="2A2A2A"/>
                </a:solidFill>
                <a:effectLst/>
              </a:rPr>
              <a:t>tc</a:t>
            </a:r>
            <a:r>
              <a:rPr lang="cs-CZ" b="0" i="0" dirty="0">
                <a:solidFill>
                  <a:srgbClr val="2A2A2A"/>
                </a:solidFill>
                <a:effectLst/>
              </a:rPr>
              <a:t>., </a:t>
            </a:r>
            <a:r>
              <a:rPr lang="en-US" b="0" i="0" dirty="0">
                <a:solidFill>
                  <a:srgbClr val="2A2A2A"/>
                </a:solidFill>
                <a:effectLst/>
              </a:rPr>
              <a:t>mean PTV, 22.15 mL; </a:t>
            </a:r>
            <a:endParaRPr lang="cs-CZ" b="0" i="0" dirty="0">
              <a:solidFill>
                <a:srgbClr val="2A2A2A"/>
              </a:solidFill>
              <a:effectLst/>
            </a:endParaRPr>
          </a:p>
          <a:p>
            <a:r>
              <a:rPr lang="cs-CZ" b="0" i="0" dirty="0">
                <a:solidFill>
                  <a:srgbClr val="2A2A2A"/>
                </a:solidFill>
                <a:effectLst/>
              </a:rPr>
              <a:t>SBRT </a:t>
            </a:r>
            <a:r>
              <a:rPr lang="cs-CZ" b="0" i="0" dirty="0" err="1">
                <a:solidFill>
                  <a:srgbClr val="2A2A2A"/>
                </a:solidFill>
                <a:effectLst/>
              </a:rPr>
              <a:t>prům</a:t>
            </a:r>
            <a:r>
              <a:rPr lang="cs-CZ" b="0" i="0" dirty="0">
                <a:solidFill>
                  <a:srgbClr val="2A2A2A"/>
                </a:solidFill>
                <a:effectLst/>
              </a:rPr>
              <a:t>. </a:t>
            </a:r>
            <a:r>
              <a:rPr lang="en-US" b="0" i="0" dirty="0">
                <a:solidFill>
                  <a:srgbClr val="2A2A2A"/>
                </a:solidFill>
                <a:effectLst/>
              </a:rPr>
              <a:t>68 min </a:t>
            </a:r>
            <a:endParaRPr lang="cs-CZ" b="0" i="0" dirty="0">
              <a:solidFill>
                <a:srgbClr val="2A2A2A"/>
              </a:solidFill>
              <a:effectLst/>
            </a:endParaRPr>
          </a:p>
          <a:p>
            <a:r>
              <a:rPr lang="cs-CZ" b="0" i="0" dirty="0">
                <a:solidFill>
                  <a:srgbClr val="2A2A2A"/>
                </a:solidFill>
                <a:effectLst/>
              </a:rPr>
              <a:t>FU</a:t>
            </a:r>
            <a:r>
              <a:rPr lang="en-US" b="0" i="0" dirty="0">
                <a:solidFill>
                  <a:srgbClr val="2A2A2A"/>
                </a:solidFill>
                <a:effectLst/>
              </a:rPr>
              <a:t> 28</a:t>
            </a:r>
            <a:r>
              <a:rPr lang="cs-CZ" b="0" i="0" dirty="0">
                <a:solidFill>
                  <a:srgbClr val="2A2A2A"/>
                </a:solidFill>
                <a:effectLst/>
              </a:rPr>
              <a:t>M</a:t>
            </a:r>
          </a:p>
          <a:p>
            <a:r>
              <a:rPr lang="cs-CZ" b="0" i="0" dirty="0">
                <a:solidFill>
                  <a:srgbClr val="2A2A2A"/>
                </a:solidFill>
                <a:effectLst/>
              </a:rPr>
              <a:t>Redukce epizod </a:t>
            </a:r>
            <a:r>
              <a:rPr lang="en-US" b="0" i="0" dirty="0">
                <a:solidFill>
                  <a:srgbClr val="2A2A2A"/>
                </a:solidFill>
                <a:effectLst/>
              </a:rPr>
              <a:t>VT by 87.5% (</a:t>
            </a:r>
            <a:r>
              <a:rPr lang="en-US" b="0" i="1" dirty="0">
                <a:solidFill>
                  <a:srgbClr val="2A2A2A"/>
                </a:solidFill>
                <a:effectLst/>
              </a:rPr>
              <a:t>P</a:t>
            </a:r>
            <a:r>
              <a:rPr lang="en-US" b="0" i="0" dirty="0">
                <a:solidFill>
                  <a:srgbClr val="2A2A2A"/>
                </a:solidFill>
                <a:effectLst/>
              </a:rPr>
              <a:t> = 0.012)</a:t>
            </a:r>
            <a:endParaRPr lang="cs-CZ" dirty="0"/>
          </a:p>
        </p:txBody>
      </p:sp>
      <p:pic>
        <p:nvPicPr>
          <p:cNvPr id="4" name="Obrázek 3">
            <a:extLst>
              <a:ext uri="{FF2B5EF4-FFF2-40B4-BE49-F238E27FC236}">
                <a16:creationId xmlns:a16="http://schemas.microsoft.com/office/drawing/2014/main" id="{79F33879-DE7D-4292-9098-753D15B151A3}"/>
              </a:ext>
            </a:extLst>
          </p:cNvPr>
          <p:cNvPicPr>
            <a:picLocks noChangeAspect="1"/>
          </p:cNvPicPr>
          <p:nvPr/>
        </p:nvPicPr>
        <p:blipFill>
          <a:blip r:embed="rId2"/>
          <a:stretch>
            <a:fillRect/>
          </a:stretch>
        </p:blipFill>
        <p:spPr>
          <a:xfrm>
            <a:off x="5300980" y="1837206"/>
            <a:ext cx="6362700" cy="2545080"/>
          </a:xfrm>
          <a:prstGeom prst="rect">
            <a:avLst/>
          </a:prstGeom>
        </p:spPr>
      </p:pic>
      <p:sp>
        <p:nvSpPr>
          <p:cNvPr id="6" name="TextovéPole 5">
            <a:extLst>
              <a:ext uri="{FF2B5EF4-FFF2-40B4-BE49-F238E27FC236}">
                <a16:creationId xmlns:a16="http://schemas.microsoft.com/office/drawing/2014/main" id="{B3787A83-00BC-4053-9D5F-AF4AC88A6376}"/>
              </a:ext>
            </a:extLst>
          </p:cNvPr>
          <p:cNvSpPr txBox="1"/>
          <p:nvPr/>
        </p:nvSpPr>
        <p:spPr>
          <a:xfrm>
            <a:off x="5434330" y="4528804"/>
            <a:ext cx="6096000" cy="646331"/>
          </a:xfrm>
          <a:prstGeom prst="rect">
            <a:avLst/>
          </a:prstGeom>
          <a:noFill/>
        </p:spPr>
        <p:txBody>
          <a:bodyPr wrap="square">
            <a:spAutoFit/>
          </a:bodyPr>
          <a:lstStyle/>
          <a:p>
            <a:r>
              <a:rPr lang="en-US" altLang="en-US" dirty="0"/>
              <a:t>Figure 1 </a:t>
            </a:r>
            <a:r>
              <a:rPr lang="en-US" altLang="en-US" b="0" dirty="0"/>
              <a:t>Reduction of sustained VT before and after treatment. (A) Significant reduction of sustained VT after</a:t>
            </a:r>
            <a:r>
              <a:rPr lang="cs-CZ" altLang="en-US" b="0" dirty="0"/>
              <a:t> SBRT</a:t>
            </a:r>
            <a:endParaRPr lang="cs-CZ" dirty="0"/>
          </a:p>
        </p:txBody>
      </p:sp>
      <p:pic>
        <p:nvPicPr>
          <p:cNvPr id="7" name="Obrázek 6">
            <a:extLst>
              <a:ext uri="{FF2B5EF4-FFF2-40B4-BE49-F238E27FC236}">
                <a16:creationId xmlns:a16="http://schemas.microsoft.com/office/drawing/2014/main" id="{610B2574-B6F2-4656-976B-5529B1398303}"/>
              </a:ext>
            </a:extLst>
          </p:cNvPr>
          <p:cNvPicPr>
            <a:picLocks noChangeAspect="1"/>
          </p:cNvPicPr>
          <p:nvPr/>
        </p:nvPicPr>
        <p:blipFill>
          <a:blip r:embed="rId3"/>
          <a:stretch>
            <a:fillRect/>
          </a:stretch>
        </p:blipFill>
        <p:spPr>
          <a:xfrm>
            <a:off x="838200" y="3295308"/>
            <a:ext cx="3053080" cy="3220493"/>
          </a:xfrm>
          <a:prstGeom prst="rect">
            <a:avLst/>
          </a:prstGeom>
        </p:spPr>
      </p:pic>
      <p:sp>
        <p:nvSpPr>
          <p:cNvPr id="9" name="TextovéPole 8">
            <a:extLst>
              <a:ext uri="{FF2B5EF4-FFF2-40B4-BE49-F238E27FC236}">
                <a16:creationId xmlns:a16="http://schemas.microsoft.com/office/drawing/2014/main" id="{16B9E775-A1D2-4CA7-828C-1563885D6CD3}"/>
              </a:ext>
            </a:extLst>
          </p:cNvPr>
          <p:cNvSpPr txBox="1"/>
          <p:nvPr/>
        </p:nvSpPr>
        <p:spPr>
          <a:xfrm>
            <a:off x="6786880" y="6123543"/>
            <a:ext cx="4876800" cy="369332"/>
          </a:xfrm>
          <a:prstGeom prst="rect">
            <a:avLst/>
          </a:prstGeom>
          <a:noFill/>
        </p:spPr>
        <p:txBody>
          <a:bodyPr wrap="square">
            <a:spAutoFit/>
          </a:bodyPr>
          <a:lstStyle/>
          <a:p>
            <a:r>
              <a:rPr lang="cs-CZ" sz="1800" dirty="0"/>
              <a:t>Neuwirth R, </a:t>
            </a:r>
            <a:r>
              <a:rPr lang="cs-CZ" sz="1800" dirty="0" err="1"/>
              <a:t>Cvek</a:t>
            </a:r>
            <a:r>
              <a:rPr lang="cs-CZ" sz="1800" dirty="0"/>
              <a:t> J., et al., EP </a:t>
            </a:r>
            <a:r>
              <a:rPr lang="cs-CZ" sz="1800" dirty="0" err="1"/>
              <a:t>Europace</a:t>
            </a:r>
            <a:r>
              <a:rPr lang="cs-CZ" sz="1800" dirty="0"/>
              <a:t>, </a:t>
            </a:r>
            <a:r>
              <a:rPr lang="en-US" b="0" i="0" dirty="0">
                <a:solidFill>
                  <a:srgbClr val="2A2A2A"/>
                </a:solidFill>
                <a:effectLst/>
                <a:latin typeface="Source Sans Pro" panose="020B0503030403020204" pitchFamily="34" charset="0"/>
              </a:rPr>
              <a:t>July 2019</a:t>
            </a:r>
            <a:endParaRPr lang="cs-CZ" dirty="0"/>
          </a:p>
        </p:txBody>
      </p:sp>
    </p:spTree>
    <p:extLst>
      <p:ext uri="{BB962C8B-B14F-4D97-AF65-F5344CB8AC3E}">
        <p14:creationId xmlns:p14="http://schemas.microsoft.com/office/powerpoint/2010/main" val="2585441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F78192-B299-4DF0-A9A6-EBE95CF9277C}"/>
              </a:ext>
            </a:extLst>
          </p:cNvPr>
          <p:cNvSpPr>
            <a:spLocks noGrp="1"/>
          </p:cNvSpPr>
          <p:nvPr>
            <p:ph type="title"/>
          </p:nvPr>
        </p:nvSpPr>
        <p:spPr/>
        <p:txBody>
          <a:bodyPr/>
          <a:lstStyle/>
          <a:p>
            <a:r>
              <a:rPr lang="cs-CZ" dirty="0"/>
              <a:t>SBRT: další léčené soubory </a:t>
            </a:r>
          </a:p>
        </p:txBody>
      </p:sp>
      <p:sp>
        <p:nvSpPr>
          <p:cNvPr id="7" name="TextovéPole 6">
            <a:extLst>
              <a:ext uri="{FF2B5EF4-FFF2-40B4-BE49-F238E27FC236}">
                <a16:creationId xmlns:a16="http://schemas.microsoft.com/office/drawing/2014/main" id="{CD27E7FC-08BD-4ADF-B448-DBFC58A4F67E}"/>
              </a:ext>
            </a:extLst>
          </p:cNvPr>
          <p:cNvSpPr txBox="1"/>
          <p:nvPr/>
        </p:nvSpPr>
        <p:spPr>
          <a:xfrm>
            <a:off x="335280" y="1579284"/>
            <a:ext cx="5069840" cy="2308324"/>
          </a:xfrm>
          <a:prstGeom prst="rect">
            <a:avLst/>
          </a:prstGeom>
          <a:noFill/>
        </p:spPr>
        <p:txBody>
          <a:bodyPr wrap="square">
            <a:spAutoFit/>
          </a:bodyPr>
          <a:lstStyle/>
          <a:p>
            <a:r>
              <a:rPr lang="en-US" dirty="0"/>
              <a:t>Non-invasive stereotactic body radiation therapy for refractory ventricular arrhythmias: an institutional experience</a:t>
            </a:r>
            <a:endParaRPr lang="cs-CZ" dirty="0"/>
          </a:p>
          <a:p>
            <a:endParaRPr lang="cs-CZ" dirty="0"/>
          </a:p>
          <a:p>
            <a:r>
              <a:rPr lang="cs-CZ" dirty="0"/>
              <a:t>8 </a:t>
            </a:r>
            <a:r>
              <a:rPr lang="cs-CZ" dirty="0" err="1"/>
              <a:t>pct</a:t>
            </a:r>
            <a:r>
              <a:rPr lang="cs-CZ" dirty="0"/>
              <a:t>, FU </a:t>
            </a:r>
            <a:r>
              <a:rPr lang="en-US" b="0" i="0" dirty="0">
                <a:solidFill>
                  <a:srgbClr val="212121"/>
                </a:solidFill>
                <a:effectLst/>
                <a:latin typeface="BlinkMacSystemFont"/>
              </a:rPr>
              <a:t>7.8 </a:t>
            </a:r>
            <a:r>
              <a:rPr lang="cs-CZ" b="0" i="0" dirty="0">
                <a:solidFill>
                  <a:srgbClr val="212121"/>
                </a:solidFill>
                <a:effectLst/>
                <a:latin typeface="BlinkMacSystemFont"/>
              </a:rPr>
              <a:t>M</a:t>
            </a:r>
            <a:r>
              <a:rPr lang="en-US" b="0" i="0" dirty="0">
                <a:solidFill>
                  <a:srgbClr val="212121"/>
                </a:solidFill>
                <a:effectLst/>
                <a:latin typeface="BlinkMacSystemFont"/>
              </a:rPr>
              <a:t>, </a:t>
            </a:r>
            <a:endParaRPr lang="cs-CZ" b="0" i="0" dirty="0">
              <a:solidFill>
                <a:srgbClr val="212121"/>
              </a:solidFill>
              <a:effectLst/>
              <a:latin typeface="BlinkMacSystemFont"/>
            </a:endParaRPr>
          </a:p>
          <a:p>
            <a:r>
              <a:rPr lang="cs-CZ" b="0" i="0" dirty="0">
                <a:solidFill>
                  <a:srgbClr val="212121"/>
                </a:solidFill>
                <a:effectLst/>
                <a:latin typeface="BlinkMacSystemFont"/>
              </a:rPr>
              <a:t>Redukce </a:t>
            </a:r>
            <a:r>
              <a:rPr lang="en-US" b="0" i="0" dirty="0">
                <a:solidFill>
                  <a:srgbClr val="212121"/>
                </a:solidFill>
                <a:effectLst/>
                <a:latin typeface="BlinkMacSystemFont"/>
              </a:rPr>
              <a:t>ICD t</a:t>
            </a:r>
            <a:r>
              <a:rPr lang="cs-CZ" b="0" i="0" dirty="0" err="1">
                <a:solidFill>
                  <a:srgbClr val="212121"/>
                </a:solidFill>
                <a:effectLst/>
                <a:latin typeface="BlinkMacSystemFont"/>
              </a:rPr>
              <a:t>erapií</a:t>
            </a:r>
            <a:r>
              <a:rPr lang="cs-CZ" b="0" i="0" dirty="0">
                <a:solidFill>
                  <a:srgbClr val="212121"/>
                </a:solidFill>
                <a:effectLst/>
                <a:latin typeface="BlinkMacSystemFont"/>
              </a:rPr>
              <a:t> z </a:t>
            </a:r>
            <a:r>
              <a:rPr lang="en-US" b="0" i="0" dirty="0">
                <a:solidFill>
                  <a:srgbClr val="212121"/>
                </a:solidFill>
                <a:effectLst/>
                <a:latin typeface="BlinkMacSystemFont"/>
              </a:rPr>
              <a:t>69.5 (43.5, 115.8) pre-SBRT </a:t>
            </a:r>
            <a:r>
              <a:rPr lang="cs-CZ" b="0" i="0" dirty="0">
                <a:solidFill>
                  <a:srgbClr val="212121"/>
                </a:solidFill>
                <a:effectLst/>
                <a:latin typeface="BlinkMacSystemFont"/>
              </a:rPr>
              <a:t>na </a:t>
            </a:r>
            <a:r>
              <a:rPr lang="en-US" b="0" i="0" dirty="0">
                <a:solidFill>
                  <a:srgbClr val="212121"/>
                </a:solidFill>
                <a:effectLst/>
                <a:latin typeface="BlinkMacSystemFont"/>
              </a:rPr>
              <a:t>13.3 (IQR 7.7, 35.8) post-SBRT (p = 0.036)</a:t>
            </a:r>
            <a:endParaRPr lang="cs-CZ" dirty="0"/>
          </a:p>
          <a:p>
            <a:endParaRPr lang="cs-CZ" dirty="0"/>
          </a:p>
        </p:txBody>
      </p:sp>
      <p:sp>
        <p:nvSpPr>
          <p:cNvPr id="14" name="TextovéPole 13">
            <a:extLst>
              <a:ext uri="{FF2B5EF4-FFF2-40B4-BE49-F238E27FC236}">
                <a16:creationId xmlns:a16="http://schemas.microsoft.com/office/drawing/2014/main" id="{36B83099-BFD6-4A39-B801-E5CA20C2F2C0}"/>
              </a:ext>
            </a:extLst>
          </p:cNvPr>
          <p:cNvSpPr txBox="1"/>
          <p:nvPr/>
        </p:nvSpPr>
        <p:spPr>
          <a:xfrm>
            <a:off x="5608320" y="1554836"/>
            <a:ext cx="6096000" cy="1200329"/>
          </a:xfrm>
          <a:prstGeom prst="rect">
            <a:avLst/>
          </a:prstGeom>
          <a:noFill/>
        </p:spPr>
        <p:txBody>
          <a:bodyPr wrap="square">
            <a:spAutoFit/>
          </a:bodyPr>
          <a:lstStyle/>
          <a:p>
            <a:pPr algn="l"/>
            <a:r>
              <a:rPr lang="en-US" i="0" dirty="0">
                <a:solidFill>
                  <a:srgbClr val="212121"/>
                </a:solidFill>
                <a:effectLst/>
              </a:rPr>
              <a:t>First Asian population study of stereotactic body radiation therapy for ventricular arrhythmias</a:t>
            </a:r>
            <a:endParaRPr lang="cs-CZ" i="0" dirty="0">
              <a:solidFill>
                <a:srgbClr val="212121"/>
              </a:solidFill>
              <a:effectLst/>
            </a:endParaRPr>
          </a:p>
          <a:p>
            <a:pPr algn="l"/>
            <a:endParaRPr lang="cs-CZ" b="1" i="0" dirty="0">
              <a:solidFill>
                <a:srgbClr val="212121"/>
              </a:solidFill>
              <a:effectLst/>
            </a:endParaRPr>
          </a:p>
          <a:p>
            <a:pPr algn="l"/>
            <a:r>
              <a:rPr lang="cs-CZ" i="0" dirty="0">
                <a:solidFill>
                  <a:srgbClr val="212121"/>
                </a:solidFill>
                <a:effectLst/>
              </a:rPr>
              <a:t>7 </a:t>
            </a:r>
            <a:r>
              <a:rPr lang="cs-CZ" i="0" dirty="0" err="1">
                <a:solidFill>
                  <a:srgbClr val="212121"/>
                </a:solidFill>
                <a:effectLst/>
              </a:rPr>
              <a:t>pct</a:t>
            </a:r>
            <a:r>
              <a:rPr lang="cs-CZ" i="0" dirty="0">
                <a:solidFill>
                  <a:srgbClr val="212121"/>
                </a:solidFill>
                <a:effectLst/>
              </a:rPr>
              <a:t>., FU 14.5 M, redukce </a:t>
            </a:r>
            <a:r>
              <a:rPr lang="cs-CZ" i="0" dirty="0" err="1">
                <a:solidFill>
                  <a:srgbClr val="212121"/>
                </a:solidFill>
                <a:effectLst/>
              </a:rPr>
              <a:t>shocků</a:t>
            </a:r>
            <a:r>
              <a:rPr lang="cs-CZ" i="0" dirty="0">
                <a:solidFill>
                  <a:srgbClr val="212121"/>
                </a:solidFill>
                <a:effectLst/>
              </a:rPr>
              <a:t> ICD,  </a:t>
            </a:r>
            <a:endParaRPr lang="en-US" i="0" dirty="0">
              <a:solidFill>
                <a:srgbClr val="212121"/>
              </a:solidFill>
              <a:effectLst/>
            </a:endParaRPr>
          </a:p>
        </p:txBody>
      </p:sp>
      <p:pic>
        <p:nvPicPr>
          <p:cNvPr id="1027" name="Picture 3" descr="Figure 2">
            <a:extLst>
              <a:ext uri="{FF2B5EF4-FFF2-40B4-BE49-F238E27FC236}">
                <a16:creationId xmlns:a16="http://schemas.microsoft.com/office/drawing/2014/main" id="{EF74F670-AD08-4CA3-8373-C285FD0F6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680" y="3147476"/>
            <a:ext cx="3694899" cy="30288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BF7BAD9E-E71D-44D5-8160-999F3CD6BCC4}"/>
              </a:ext>
            </a:extLst>
          </p:cNvPr>
          <p:cNvSpPr txBox="1"/>
          <p:nvPr/>
        </p:nvSpPr>
        <p:spPr>
          <a:xfrm>
            <a:off x="487680" y="6271424"/>
            <a:ext cx="6096000" cy="369332"/>
          </a:xfrm>
          <a:prstGeom prst="rect">
            <a:avLst/>
          </a:prstGeom>
          <a:noFill/>
        </p:spPr>
        <p:txBody>
          <a:bodyPr wrap="square">
            <a:spAutoFit/>
          </a:bodyPr>
          <a:lstStyle/>
          <a:p>
            <a:r>
              <a:rPr lang="cs-CZ" dirty="0" err="1"/>
              <a:t>Chin</a:t>
            </a:r>
            <a:r>
              <a:rPr lang="cs-CZ" dirty="0"/>
              <a:t> R, et al., J </a:t>
            </a:r>
            <a:r>
              <a:rPr lang="cs-CZ" dirty="0" err="1"/>
              <a:t>Interv</a:t>
            </a:r>
            <a:r>
              <a:rPr lang="cs-CZ" dirty="0"/>
              <a:t> </a:t>
            </a:r>
            <a:r>
              <a:rPr lang="cs-CZ" dirty="0" err="1"/>
              <a:t>Card</a:t>
            </a:r>
            <a:r>
              <a:rPr lang="cs-CZ" dirty="0"/>
              <a:t> </a:t>
            </a:r>
            <a:r>
              <a:rPr lang="cs-CZ" dirty="0" err="1"/>
              <a:t>Electrophys</a:t>
            </a:r>
            <a:r>
              <a:rPr lang="cs-CZ" dirty="0"/>
              <a:t>, 2021 </a:t>
            </a:r>
            <a:r>
              <a:rPr lang="cs-CZ" dirty="0" err="1"/>
              <a:t>sep</a:t>
            </a:r>
            <a:endParaRPr lang="cs-CZ" dirty="0"/>
          </a:p>
        </p:txBody>
      </p:sp>
      <p:sp>
        <p:nvSpPr>
          <p:cNvPr id="19" name="TextovéPole 18">
            <a:extLst>
              <a:ext uri="{FF2B5EF4-FFF2-40B4-BE49-F238E27FC236}">
                <a16:creationId xmlns:a16="http://schemas.microsoft.com/office/drawing/2014/main" id="{FCD136E5-F79D-42E2-A48B-0B150A6269EA}"/>
              </a:ext>
            </a:extLst>
          </p:cNvPr>
          <p:cNvSpPr txBox="1"/>
          <p:nvPr/>
        </p:nvSpPr>
        <p:spPr>
          <a:xfrm>
            <a:off x="6360160" y="6272100"/>
            <a:ext cx="6096000" cy="369332"/>
          </a:xfrm>
          <a:prstGeom prst="rect">
            <a:avLst/>
          </a:prstGeom>
          <a:noFill/>
        </p:spPr>
        <p:txBody>
          <a:bodyPr wrap="square">
            <a:spAutoFit/>
          </a:bodyPr>
          <a:lstStyle/>
          <a:p>
            <a:pPr algn="l"/>
            <a:r>
              <a:rPr lang="cs-CZ" i="0" dirty="0" err="1">
                <a:solidFill>
                  <a:srgbClr val="212121"/>
                </a:solidFill>
                <a:effectLst/>
              </a:rPr>
              <a:t>Li</a:t>
            </a:r>
            <a:r>
              <a:rPr lang="cs-CZ" i="0" dirty="0">
                <a:solidFill>
                  <a:srgbClr val="212121"/>
                </a:solidFill>
                <a:effectLst/>
              </a:rPr>
              <a:t>-Ting Ho, et al., </a:t>
            </a:r>
            <a:r>
              <a:rPr lang="cs-CZ" i="0" dirty="0" err="1">
                <a:solidFill>
                  <a:srgbClr val="212121"/>
                </a:solidFill>
                <a:effectLst/>
              </a:rPr>
              <a:t>Scientific</a:t>
            </a:r>
            <a:r>
              <a:rPr lang="cs-CZ" i="0" dirty="0">
                <a:solidFill>
                  <a:srgbClr val="212121"/>
                </a:solidFill>
                <a:effectLst/>
              </a:rPr>
              <a:t> </a:t>
            </a:r>
            <a:r>
              <a:rPr lang="cs-CZ" i="0" dirty="0" err="1">
                <a:solidFill>
                  <a:srgbClr val="212121"/>
                </a:solidFill>
                <a:effectLst/>
              </a:rPr>
              <a:t>reports</a:t>
            </a:r>
            <a:r>
              <a:rPr lang="cs-CZ" i="0" dirty="0">
                <a:solidFill>
                  <a:srgbClr val="212121"/>
                </a:solidFill>
                <a:effectLst/>
              </a:rPr>
              <a:t>, 2021 </a:t>
            </a:r>
            <a:r>
              <a:rPr lang="cs-CZ" i="0" dirty="0" err="1">
                <a:solidFill>
                  <a:srgbClr val="212121"/>
                </a:solidFill>
                <a:effectLst/>
              </a:rPr>
              <a:t>may</a:t>
            </a:r>
            <a:endParaRPr lang="cs-CZ" i="0" dirty="0">
              <a:solidFill>
                <a:srgbClr val="212121"/>
              </a:solidFill>
              <a:effectLst/>
            </a:endParaRPr>
          </a:p>
        </p:txBody>
      </p:sp>
      <p:pic>
        <p:nvPicPr>
          <p:cNvPr id="1029" name="Picture 5" descr="Non-invasive stereotactic body radiation therapy for refractory ventricular  arrhythmias: an institutional experience | SpringerLink">
            <a:extLst>
              <a:ext uri="{FF2B5EF4-FFF2-40B4-BE49-F238E27FC236}">
                <a16:creationId xmlns:a16="http://schemas.microsoft.com/office/drawing/2014/main" id="{26F5686B-AC09-4014-8CAC-8AFAC3CDE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474" y="3954920"/>
            <a:ext cx="1824646" cy="224919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on-invasive stereotactic body radiation therapy for refractory ventricular  arrhythmias: an institutional experience | SpringerLink">
            <a:extLst>
              <a:ext uri="{FF2B5EF4-FFF2-40B4-BE49-F238E27FC236}">
                <a16:creationId xmlns:a16="http://schemas.microsoft.com/office/drawing/2014/main" id="{D181ED19-942E-4FC7-B547-C7A62D510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 y="4026583"/>
            <a:ext cx="2468880" cy="224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841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6149BB-0BB0-4F4D-A670-CB8A8F3CD187}"/>
              </a:ext>
            </a:extLst>
          </p:cNvPr>
          <p:cNvSpPr>
            <a:spLocks noGrp="1"/>
          </p:cNvSpPr>
          <p:nvPr>
            <p:ph type="title"/>
          </p:nvPr>
        </p:nvSpPr>
        <p:spPr>
          <a:xfrm>
            <a:off x="214909" y="1568125"/>
            <a:ext cx="6355079" cy="1114326"/>
          </a:xfrm>
        </p:spPr>
        <p:txBody>
          <a:bodyPr>
            <a:noAutofit/>
          </a:bodyPr>
          <a:lstStyle/>
          <a:p>
            <a:r>
              <a:rPr lang="en-US" sz="2000" i="0" dirty="0">
                <a:solidFill>
                  <a:srgbClr val="000000"/>
                </a:solidFill>
                <a:effectLst/>
                <a:latin typeface="+mn-lt"/>
              </a:rPr>
              <a:t>Risen from the dead: Cardiac stereotactic ablative radiotherapy as last rescue in a patient with refractory ventricular fibrillation storm</a:t>
            </a:r>
            <a:endParaRPr lang="cs-CZ" sz="2000" dirty="0">
              <a:latin typeface="+mn-lt"/>
            </a:endParaRPr>
          </a:p>
        </p:txBody>
      </p:sp>
      <p:pic>
        <p:nvPicPr>
          <p:cNvPr id="1028" name="Picture 4">
            <a:hlinkClick r:id="rId2"/>
            <a:extLst>
              <a:ext uri="{FF2B5EF4-FFF2-40B4-BE49-F238E27FC236}">
                <a16:creationId xmlns:a16="http://schemas.microsoft.com/office/drawing/2014/main" id="{F6535982-674A-4F57-9079-4CE168D92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92183"/>
            <a:ext cx="6446520" cy="26839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32468C7-712C-407D-B814-E86E0344C151}"/>
              </a:ext>
            </a:extLst>
          </p:cNvPr>
          <p:cNvSpPr txBox="1"/>
          <p:nvPr/>
        </p:nvSpPr>
        <p:spPr>
          <a:xfrm>
            <a:off x="142240" y="6400640"/>
            <a:ext cx="6377631" cy="369332"/>
          </a:xfrm>
          <a:prstGeom prst="rect">
            <a:avLst/>
          </a:prstGeom>
          <a:noFill/>
        </p:spPr>
        <p:txBody>
          <a:bodyPr wrap="square">
            <a:spAutoFit/>
          </a:bodyPr>
          <a:lstStyle/>
          <a:p>
            <a:r>
              <a:rPr lang="cs-CZ" i="0" dirty="0">
                <a:effectLst/>
              </a:rPr>
              <a:t>E. Scholz, K. </a:t>
            </a:r>
            <a:r>
              <a:rPr lang="cs-CZ" i="0" dirty="0" err="1">
                <a:effectLst/>
              </a:rPr>
              <a:t>Seidensaal</a:t>
            </a:r>
            <a:r>
              <a:rPr lang="cs-CZ" i="0" dirty="0">
                <a:effectLst/>
              </a:rPr>
              <a:t>, et </a:t>
            </a:r>
            <a:r>
              <a:rPr lang="cs-CZ" i="0" dirty="0" err="1">
                <a:effectLst/>
              </a:rPr>
              <a:t>all</a:t>
            </a:r>
            <a:r>
              <a:rPr lang="cs-CZ" i="0" dirty="0">
                <a:effectLst/>
              </a:rPr>
              <a:t>., </a:t>
            </a:r>
            <a:r>
              <a:rPr lang="cs-CZ" i="0" dirty="0" err="1">
                <a:effectLst/>
              </a:rPr>
              <a:t>HeartRhythm</a:t>
            </a:r>
            <a:r>
              <a:rPr lang="cs-CZ" i="0" dirty="0">
                <a:effectLst/>
              </a:rPr>
              <a:t> Case </a:t>
            </a:r>
            <a:r>
              <a:rPr lang="cs-CZ" i="0" dirty="0" err="1">
                <a:effectLst/>
              </a:rPr>
              <a:t>Rep</a:t>
            </a:r>
            <a:r>
              <a:rPr lang="cs-CZ" i="0" dirty="0">
                <a:effectLst/>
              </a:rPr>
              <a:t>., </a:t>
            </a:r>
            <a:r>
              <a:rPr lang="en-US" i="0" dirty="0">
                <a:effectLst/>
              </a:rPr>
              <a:t>2019 Jun</a:t>
            </a:r>
            <a:endParaRPr lang="cs-CZ" i="0" dirty="0">
              <a:effectLst/>
            </a:endParaRPr>
          </a:p>
        </p:txBody>
      </p:sp>
      <p:sp>
        <p:nvSpPr>
          <p:cNvPr id="10" name="Nadpis 1">
            <a:extLst>
              <a:ext uri="{FF2B5EF4-FFF2-40B4-BE49-F238E27FC236}">
                <a16:creationId xmlns:a16="http://schemas.microsoft.com/office/drawing/2014/main" id="{5A68B11B-95FA-4EFE-9C90-D5FA0038138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SBRT: Arytmická bouře</a:t>
            </a:r>
          </a:p>
        </p:txBody>
      </p:sp>
      <p:pic>
        <p:nvPicPr>
          <p:cNvPr id="1030" name="Picture 6" descr="Rescue procedure for an electrical storm using robotic non-invasive cardiac  radio-ablation - ScienceDirect">
            <a:hlinkClick r:id="rId4"/>
            <a:extLst>
              <a:ext uri="{FF2B5EF4-FFF2-40B4-BE49-F238E27FC236}">
                <a16:creationId xmlns:a16="http://schemas.microsoft.com/office/drawing/2014/main" id="{B3A551E8-E338-4659-91CA-06E6D40AB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466" y="2747170"/>
            <a:ext cx="4799625" cy="22820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6"/>
            <a:extLst>
              <a:ext uri="{FF2B5EF4-FFF2-40B4-BE49-F238E27FC236}">
                <a16:creationId xmlns:a16="http://schemas.microsoft.com/office/drawing/2014/main" id="{31A2DBFB-1FC1-4B90-8EE8-9039444391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160" y="2559887"/>
            <a:ext cx="4058442" cy="39329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36858A81-93ED-4E15-9842-7DDA34F2BDF4}"/>
              </a:ext>
            </a:extLst>
          </p:cNvPr>
          <p:cNvSpPr txBox="1"/>
          <p:nvPr/>
        </p:nvSpPr>
        <p:spPr>
          <a:xfrm>
            <a:off x="7058351" y="1668522"/>
            <a:ext cx="5457220" cy="707886"/>
          </a:xfrm>
          <a:prstGeom prst="rect">
            <a:avLst/>
          </a:prstGeom>
          <a:noFill/>
        </p:spPr>
        <p:txBody>
          <a:bodyPr wrap="square">
            <a:spAutoFit/>
          </a:bodyPr>
          <a:lstStyle/>
          <a:p>
            <a:pPr algn="l"/>
            <a:r>
              <a:rPr lang="en-US" sz="2000" i="0" dirty="0">
                <a:solidFill>
                  <a:srgbClr val="212121"/>
                </a:solidFill>
                <a:effectLst/>
              </a:rPr>
              <a:t>Rescue procedure for an electrical storm using robotic non-invasive cardiac radio-ablation</a:t>
            </a:r>
          </a:p>
        </p:txBody>
      </p:sp>
      <p:sp>
        <p:nvSpPr>
          <p:cNvPr id="18" name="TextovéPole 17">
            <a:extLst>
              <a:ext uri="{FF2B5EF4-FFF2-40B4-BE49-F238E27FC236}">
                <a16:creationId xmlns:a16="http://schemas.microsoft.com/office/drawing/2014/main" id="{577DFCBB-5620-487E-94B5-58E5794DF973}"/>
              </a:ext>
            </a:extLst>
          </p:cNvPr>
          <p:cNvSpPr txBox="1"/>
          <p:nvPr/>
        </p:nvSpPr>
        <p:spPr>
          <a:xfrm>
            <a:off x="7136409" y="6400640"/>
            <a:ext cx="5055591" cy="369332"/>
          </a:xfrm>
          <a:prstGeom prst="rect">
            <a:avLst/>
          </a:prstGeom>
          <a:noFill/>
        </p:spPr>
        <p:txBody>
          <a:bodyPr wrap="square">
            <a:spAutoFit/>
          </a:bodyPr>
          <a:lstStyle/>
          <a:p>
            <a:r>
              <a:rPr lang="cs-CZ" sz="1800" dirty="0"/>
              <a:t>R. </a:t>
            </a:r>
            <a:r>
              <a:rPr lang="cs-CZ" sz="1800" dirty="0" err="1"/>
              <a:t>Jumeau</a:t>
            </a:r>
            <a:r>
              <a:rPr lang="cs-CZ" sz="1800" dirty="0"/>
              <a:t>, M. </a:t>
            </a:r>
            <a:r>
              <a:rPr lang="cs-CZ" sz="1800" dirty="0" err="1"/>
              <a:t>Ozsahin</a:t>
            </a:r>
            <a:r>
              <a:rPr lang="cs-CZ" sz="1800" dirty="0"/>
              <a:t>, </a:t>
            </a:r>
            <a:r>
              <a:rPr lang="cs-CZ" sz="1800" dirty="0" err="1"/>
              <a:t>Radiother</a:t>
            </a:r>
            <a:r>
              <a:rPr lang="cs-CZ" sz="1800" dirty="0"/>
              <a:t> </a:t>
            </a:r>
            <a:r>
              <a:rPr lang="cs-CZ" sz="1800" dirty="0" err="1"/>
              <a:t>Oncol</a:t>
            </a:r>
            <a:r>
              <a:rPr lang="cs-CZ" sz="1800" dirty="0"/>
              <a:t>, 2018, </a:t>
            </a:r>
            <a:r>
              <a:rPr lang="cs-CZ" sz="1800" dirty="0" err="1"/>
              <a:t>Aug</a:t>
            </a:r>
            <a:endParaRPr lang="cs-CZ" sz="1800" dirty="0"/>
          </a:p>
        </p:txBody>
      </p:sp>
    </p:spTree>
    <p:extLst>
      <p:ext uri="{BB962C8B-B14F-4D97-AF65-F5344CB8AC3E}">
        <p14:creationId xmlns:p14="http://schemas.microsoft.com/office/powerpoint/2010/main" val="308259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AE5F5D-0827-46E9-B4D4-85BE2FC0EB2C}"/>
              </a:ext>
            </a:extLst>
          </p:cNvPr>
          <p:cNvSpPr>
            <a:spLocks noGrp="1"/>
          </p:cNvSpPr>
          <p:nvPr>
            <p:ph type="title"/>
          </p:nvPr>
        </p:nvSpPr>
        <p:spPr/>
        <p:txBody>
          <a:bodyPr>
            <a:normAutofit/>
          </a:bodyPr>
          <a:lstStyle/>
          <a:p>
            <a:r>
              <a:rPr lang="cs-CZ" dirty="0"/>
              <a:t>SBRT: absence přístupu ke katétrové RFA</a:t>
            </a:r>
            <a:br>
              <a:rPr lang="cs-CZ" dirty="0"/>
            </a:br>
            <a:r>
              <a:rPr lang="cs-CZ" sz="2000" dirty="0" err="1"/>
              <a:t>casuistika</a:t>
            </a:r>
            <a:r>
              <a:rPr lang="cs-CZ" sz="2000" dirty="0"/>
              <a:t> pacienta AVR/MVR, </a:t>
            </a:r>
            <a:r>
              <a:rPr lang="cs-CZ" sz="2000" dirty="0" err="1"/>
              <a:t>stp</a:t>
            </a:r>
            <a:r>
              <a:rPr lang="cs-CZ" sz="2000" dirty="0"/>
              <a:t> KCH epikard. ablaci</a:t>
            </a:r>
          </a:p>
        </p:txBody>
      </p:sp>
      <p:pic>
        <p:nvPicPr>
          <p:cNvPr id="1026" name="Picture 2">
            <a:extLst>
              <a:ext uri="{FF2B5EF4-FFF2-40B4-BE49-F238E27FC236}">
                <a16:creationId xmlns:a16="http://schemas.microsoft.com/office/drawing/2014/main" id="{725B3032-7394-4782-A50C-78942AAEE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391" y="1589112"/>
            <a:ext cx="4592320" cy="4541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CD3C875-8777-4782-936A-F8C7D04691E6}"/>
              </a:ext>
            </a:extLst>
          </p:cNvPr>
          <p:cNvSpPr txBox="1"/>
          <p:nvPr/>
        </p:nvSpPr>
        <p:spPr>
          <a:xfrm>
            <a:off x="436880" y="1856499"/>
            <a:ext cx="6096000" cy="923330"/>
          </a:xfrm>
          <a:prstGeom prst="rect">
            <a:avLst/>
          </a:prstGeom>
          <a:noFill/>
        </p:spPr>
        <p:txBody>
          <a:bodyPr wrap="square">
            <a:spAutoFit/>
          </a:bodyPr>
          <a:lstStyle/>
          <a:p>
            <a:pPr algn="l"/>
            <a:r>
              <a:rPr lang="en-US" b="1" i="0" dirty="0">
                <a:solidFill>
                  <a:srgbClr val="212121"/>
                </a:solidFill>
                <a:effectLst/>
              </a:rPr>
              <a:t>Use of Stereotactic </a:t>
            </a:r>
            <a:r>
              <a:rPr lang="en-US" b="1" i="0" dirty="0" err="1">
                <a:solidFill>
                  <a:srgbClr val="212121"/>
                </a:solidFill>
                <a:effectLst/>
              </a:rPr>
              <a:t>Radioablation</a:t>
            </a:r>
            <a:r>
              <a:rPr lang="en-US" b="1" i="0" dirty="0">
                <a:solidFill>
                  <a:srgbClr val="212121"/>
                </a:solidFill>
                <a:effectLst/>
              </a:rPr>
              <a:t> Therapy as a Bailout Therapy for Refractory Ventricular Tachycardia in a Patient with a No-entry Left Ventricle</a:t>
            </a:r>
          </a:p>
        </p:txBody>
      </p:sp>
      <p:sp>
        <p:nvSpPr>
          <p:cNvPr id="9" name="TextovéPole 8">
            <a:extLst>
              <a:ext uri="{FF2B5EF4-FFF2-40B4-BE49-F238E27FC236}">
                <a16:creationId xmlns:a16="http://schemas.microsoft.com/office/drawing/2014/main" id="{3305CEE0-4D72-4837-9867-26FF01048E21}"/>
              </a:ext>
            </a:extLst>
          </p:cNvPr>
          <p:cNvSpPr txBox="1"/>
          <p:nvPr/>
        </p:nvSpPr>
        <p:spPr>
          <a:xfrm>
            <a:off x="5974080" y="6370002"/>
            <a:ext cx="6096000" cy="369332"/>
          </a:xfrm>
          <a:prstGeom prst="rect">
            <a:avLst/>
          </a:prstGeom>
          <a:noFill/>
        </p:spPr>
        <p:txBody>
          <a:bodyPr wrap="square">
            <a:spAutoFit/>
          </a:bodyPr>
          <a:lstStyle/>
          <a:p>
            <a:r>
              <a:rPr lang="cs-CZ" i="0" dirty="0">
                <a:solidFill>
                  <a:srgbClr val="212121"/>
                </a:solidFill>
                <a:effectLst/>
              </a:rPr>
              <a:t>D. </a:t>
            </a:r>
            <a:r>
              <a:rPr lang="cs-CZ" i="0" dirty="0" err="1">
                <a:solidFill>
                  <a:srgbClr val="212121"/>
                </a:solidFill>
                <a:effectLst/>
              </a:rPr>
              <a:t>Aras</a:t>
            </a:r>
            <a:r>
              <a:rPr lang="cs-CZ" i="0" dirty="0">
                <a:solidFill>
                  <a:srgbClr val="212121"/>
                </a:solidFill>
                <a:effectLst/>
              </a:rPr>
              <a:t>, H. F. </a:t>
            </a:r>
            <a:r>
              <a:rPr lang="cs-CZ" i="0" dirty="0" err="1">
                <a:solidFill>
                  <a:srgbClr val="212121"/>
                </a:solidFill>
                <a:effectLst/>
              </a:rPr>
              <a:t>Ozturk</a:t>
            </a:r>
            <a:r>
              <a:rPr lang="cs-CZ" i="0" dirty="0">
                <a:solidFill>
                  <a:srgbClr val="212121"/>
                </a:solidFill>
                <a:effectLst/>
              </a:rPr>
              <a:t>, J </a:t>
            </a:r>
            <a:r>
              <a:rPr lang="cs-CZ" i="0" dirty="0" err="1">
                <a:solidFill>
                  <a:srgbClr val="212121"/>
                </a:solidFill>
                <a:effectLst/>
              </a:rPr>
              <a:t>Innov</a:t>
            </a:r>
            <a:r>
              <a:rPr lang="cs-CZ" i="0" dirty="0">
                <a:solidFill>
                  <a:srgbClr val="212121"/>
                </a:solidFill>
                <a:effectLst/>
              </a:rPr>
              <a:t> </a:t>
            </a:r>
            <a:r>
              <a:rPr lang="cs-CZ" i="0" dirty="0" err="1">
                <a:solidFill>
                  <a:srgbClr val="212121"/>
                </a:solidFill>
                <a:effectLst/>
              </a:rPr>
              <a:t>Card</a:t>
            </a:r>
            <a:r>
              <a:rPr lang="cs-CZ" i="0" dirty="0">
                <a:solidFill>
                  <a:srgbClr val="212121"/>
                </a:solidFill>
                <a:effectLst/>
              </a:rPr>
              <a:t> Rhythm </a:t>
            </a:r>
            <a:r>
              <a:rPr lang="cs-CZ" i="0" dirty="0" err="1">
                <a:solidFill>
                  <a:srgbClr val="212121"/>
                </a:solidFill>
                <a:effectLst/>
              </a:rPr>
              <a:t>Manag</a:t>
            </a:r>
            <a:r>
              <a:rPr lang="cs-CZ" i="0" dirty="0">
                <a:solidFill>
                  <a:srgbClr val="212121"/>
                </a:solidFill>
                <a:effectLst/>
              </a:rPr>
              <a:t>. 2021 </a:t>
            </a:r>
            <a:r>
              <a:rPr lang="cs-CZ" i="0" dirty="0" err="1">
                <a:solidFill>
                  <a:srgbClr val="212121"/>
                </a:solidFill>
                <a:effectLst/>
              </a:rPr>
              <a:t>Sep</a:t>
            </a:r>
            <a:endParaRPr lang="cs-CZ" dirty="0"/>
          </a:p>
        </p:txBody>
      </p:sp>
      <p:pic>
        <p:nvPicPr>
          <p:cNvPr id="2054" name="Picture 6">
            <a:extLst>
              <a:ext uri="{FF2B5EF4-FFF2-40B4-BE49-F238E27FC236}">
                <a16:creationId xmlns:a16="http://schemas.microsoft.com/office/drawing/2014/main" id="{A33A3508-F054-431C-956C-27105E1B8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89" y="3860040"/>
            <a:ext cx="5149215" cy="20483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E19D74A-E0D7-4677-9D67-B74ECFAC8A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835"/>
          <a:stretch/>
        </p:blipFill>
        <p:spPr bwMode="auto">
          <a:xfrm>
            <a:off x="3935709" y="2534232"/>
            <a:ext cx="2956581" cy="208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65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F26E18-5A40-4285-813E-144D89F2D29B}"/>
              </a:ext>
            </a:extLst>
          </p:cNvPr>
          <p:cNvSpPr>
            <a:spLocks noGrp="1"/>
          </p:cNvSpPr>
          <p:nvPr>
            <p:ph type="title"/>
          </p:nvPr>
        </p:nvSpPr>
        <p:spPr/>
        <p:txBody>
          <a:bodyPr/>
          <a:lstStyle/>
          <a:p>
            <a:r>
              <a:rPr lang="cs-CZ" dirty="0"/>
              <a:t>SBRT: opakovaná radioterapie </a:t>
            </a:r>
          </a:p>
        </p:txBody>
      </p:sp>
      <p:sp>
        <p:nvSpPr>
          <p:cNvPr id="3" name="Zástupný obsah 2">
            <a:extLst>
              <a:ext uri="{FF2B5EF4-FFF2-40B4-BE49-F238E27FC236}">
                <a16:creationId xmlns:a16="http://schemas.microsoft.com/office/drawing/2014/main" id="{80791F73-8CD6-4FA9-8360-B7903410BB84}"/>
              </a:ext>
            </a:extLst>
          </p:cNvPr>
          <p:cNvSpPr>
            <a:spLocks noGrp="1"/>
          </p:cNvSpPr>
          <p:nvPr>
            <p:ph idx="1"/>
          </p:nvPr>
        </p:nvSpPr>
        <p:spPr>
          <a:xfrm>
            <a:off x="330200" y="3939581"/>
            <a:ext cx="3439160" cy="2041787"/>
          </a:xfrm>
        </p:spPr>
        <p:txBody>
          <a:bodyPr>
            <a:normAutofit fontScale="77500" lnSpcReduction="20000"/>
          </a:bodyPr>
          <a:lstStyle/>
          <a:p>
            <a:r>
              <a:rPr lang="cs-CZ" dirty="0"/>
              <a:t>Panel (A): 3D model LV a LA importovaný z CARTA (slicer.org). </a:t>
            </a:r>
          </a:p>
          <a:p>
            <a:r>
              <a:rPr lang="cs-CZ" dirty="0"/>
              <a:t>Panely (B) a (C) znázorňují </a:t>
            </a:r>
            <a:r>
              <a:rPr lang="cs-CZ" dirty="0" err="1"/>
              <a:t>endokardiální</a:t>
            </a:r>
            <a:r>
              <a:rPr lang="cs-CZ" dirty="0"/>
              <a:t> obrysy LA a LV promítnuté na nezpracované CT snímky</a:t>
            </a:r>
          </a:p>
        </p:txBody>
      </p:sp>
      <p:sp>
        <p:nvSpPr>
          <p:cNvPr id="5" name="TextovéPole 4">
            <a:extLst>
              <a:ext uri="{FF2B5EF4-FFF2-40B4-BE49-F238E27FC236}">
                <a16:creationId xmlns:a16="http://schemas.microsoft.com/office/drawing/2014/main" id="{F684B7B3-D762-4A37-9E18-26445639AFEC}"/>
              </a:ext>
            </a:extLst>
          </p:cNvPr>
          <p:cNvSpPr txBox="1"/>
          <p:nvPr/>
        </p:nvSpPr>
        <p:spPr>
          <a:xfrm>
            <a:off x="5709920" y="6311900"/>
            <a:ext cx="6096000" cy="369332"/>
          </a:xfrm>
          <a:prstGeom prst="rect">
            <a:avLst/>
          </a:prstGeom>
          <a:noFill/>
        </p:spPr>
        <p:txBody>
          <a:bodyPr wrap="square">
            <a:spAutoFit/>
          </a:bodyPr>
          <a:lstStyle/>
          <a:p>
            <a:r>
              <a:rPr lang="cs-CZ" b="0" i="0" dirty="0" err="1">
                <a:effectLst/>
                <a:hlinkClick r:id="rId2">
                  <a:extLst>
                    <a:ext uri="{A12FA001-AC4F-418D-AE19-62706E023703}">
                      <ahyp:hlinkClr xmlns:ahyp="http://schemas.microsoft.com/office/drawing/2018/hyperlinkcolor" val="tx"/>
                    </a:ext>
                  </a:extLst>
                </a:hlinkClick>
              </a:rPr>
              <a:t>Peichl</a:t>
            </a:r>
            <a:r>
              <a:rPr lang="cs-CZ" b="0" i="0" dirty="0">
                <a:effectLst/>
                <a:hlinkClick r:id="rId2">
                  <a:extLst>
                    <a:ext uri="{A12FA001-AC4F-418D-AE19-62706E023703}">
                      <ahyp:hlinkClr xmlns:ahyp="http://schemas.microsoft.com/office/drawing/2018/hyperlinkcolor" val="tx"/>
                    </a:ext>
                  </a:extLst>
                </a:hlinkClick>
              </a:rPr>
              <a:t> P, </a:t>
            </a:r>
            <a:r>
              <a:rPr lang="cs-CZ" b="0" i="0" dirty="0" err="1">
                <a:effectLst/>
                <a:hlinkClick r:id="rId2">
                  <a:extLst>
                    <a:ext uri="{A12FA001-AC4F-418D-AE19-62706E023703}">
                      <ahyp:hlinkClr xmlns:ahyp="http://schemas.microsoft.com/office/drawing/2018/hyperlinkcolor" val="tx"/>
                    </a:ext>
                  </a:extLst>
                </a:hlinkClick>
              </a:rPr>
              <a:t>Šramko</a:t>
            </a:r>
            <a:r>
              <a:rPr lang="cs-CZ" b="0" i="0" dirty="0">
                <a:effectLst/>
                <a:hlinkClick r:id="rId2">
                  <a:extLst>
                    <a:ext uri="{A12FA001-AC4F-418D-AE19-62706E023703}">
                      <ahyp:hlinkClr xmlns:ahyp="http://schemas.microsoft.com/office/drawing/2018/hyperlinkcolor" val="tx"/>
                    </a:ext>
                  </a:extLst>
                </a:hlinkClick>
              </a:rPr>
              <a:t> M, et al., </a:t>
            </a:r>
            <a:r>
              <a:rPr lang="en-US" b="0" i="0" dirty="0">
                <a:effectLst/>
                <a:hlinkClick r:id="rId2">
                  <a:extLst>
                    <a:ext uri="{A12FA001-AC4F-418D-AE19-62706E023703}">
                      <ahyp:hlinkClr xmlns:ahyp="http://schemas.microsoft.com/office/drawing/2018/hyperlinkcolor" val="tx"/>
                    </a:ext>
                  </a:extLst>
                </a:hlinkClick>
              </a:rPr>
              <a:t>Eur Heart J Case Rep.</a:t>
            </a:r>
            <a:r>
              <a:rPr lang="en-US" b="0" i="0" dirty="0">
                <a:effectLst/>
              </a:rPr>
              <a:t> 2021 Feb</a:t>
            </a:r>
            <a:endParaRPr lang="cs-CZ" dirty="0"/>
          </a:p>
        </p:txBody>
      </p:sp>
      <p:sp>
        <p:nvSpPr>
          <p:cNvPr id="6" name="TextovéPole 5">
            <a:extLst>
              <a:ext uri="{FF2B5EF4-FFF2-40B4-BE49-F238E27FC236}">
                <a16:creationId xmlns:a16="http://schemas.microsoft.com/office/drawing/2014/main" id="{832E29B1-90ED-4B8C-B42D-894565B09908}"/>
              </a:ext>
            </a:extLst>
          </p:cNvPr>
          <p:cNvSpPr txBox="1"/>
          <p:nvPr/>
        </p:nvSpPr>
        <p:spPr>
          <a:xfrm>
            <a:off x="584200" y="1690688"/>
            <a:ext cx="7015480" cy="369332"/>
          </a:xfrm>
          <a:prstGeom prst="rect">
            <a:avLst/>
          </a:prstGeom>
          <a:noFill/>
        </p:spPr>
        <p:txBody>
          <a:bodyPr wrap="square">
            <a:spAutoFit/>
          </a:bodyPr>
          <a:lstStyle/>
          <a:p>
            <a:r>
              <a:rPr lang="cs-CZ" dirty="0"/>
              <a:t>Kazuistika pac. s ICM, druhé SBRT bylo přesněji zaměřeno </a:t>
            </a:r>
          </a:p>
        </p:txBody>
      </p:sp>
      <p:pic>
        <p:nvPicPr>
          <p:cNvPr id="1026" name="Picture 2" descr="Overview of PTV selection for the second SBRT using the image integration (see text for details). Panel (A) shows a 3D model of the LV and LA imported from the electroanatomical mapping system in dedicated software (slicer.org). Panels (B) and (C) depict endocardial contours of the LA and LV projected onto the raw CT images confirming proper registration. The PTV is projected on the CT slice by yellow colour (arrow). 3D, three dimensional; CT, computed tomography; LA, left atrium; LV, left ventricle; LPV, left-sided pulmonary veins; PTV, planned target volume; RPV, right-sided veins.">
            <a:extLst>
              <a:ext uri="{FF2B5EF4-FFF2-40B4-BE49-F238E27FC236}">
                <a16:creationId xmlns:a16="http://schemas.microsoft.com/office/drawing/2014/main" id="{0DAB5ACF-718C-4B44-935A-EDFF95409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360" y="3679619"/>
            <a:ext cx="8092346" cy="2521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oanatomical bipolar and unipolar voltage maps depicting left ventricle in the left lateral view obtained during the first ablation procedure (A, B), before the first SBRT (C, D), and prior the second SBRT (E, F). Voltage is colour-coded, cut-off values for scar detection were set to 1.5 mV and 8.3 mV for bipolar and unipolar voltage, respectively. Note the absence of a new detectable scarring after the first ablation session despite numerous radiofrequency applications. Interestingly, the earliest endocardial activity during VT (white circle) overlapped with the area of low unipolar voltage, while it was only neighbouring the low bipolar voltage region. This indicates that the maximum scarring after the first SBRT occurred only adjacent to the desired target. MA, mitral annulus.">
            <a:extLst>
              <a:ext uri="{FF2B5EF4-FFF2-40B4-BE49-F238E27FC236}">
                <a16:creationId xmlns:a16="http://schemas.microsoft.com/office/drawing/2014/main" id="{D84BBE5F-D635-4F8B-801F-0D01DF851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528" y="873761"/>
            <a:ext cx="4114178" cy="26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0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FB54F-9E7E-40E5-BEBF-328E5D9F62A3}"/>
              </a:ext>
            </a:extLst>
          </p:cNvPr>
          <p:cNvSpPr>
            <a:spLocks noGrp="1"/>
          </p:cNvSpPr>
          <p:nvPr>
            <p:ph type="title"/>
          </p:nvPr>
        </p:nvSpPr>
        <p:spPr/>
        <p:txBody>
          <a:bodyPr/>
          <a:lstStyle/>
          <a:p>
            <a:r>
              <a:rPr lang="cs-CZ" dirty="0"/>
              <a:t>Shrnutí:  </a:t>
            </a:r>
          </a:p>
        </p:txBody>
      </p:sp>
      <p:sp>
        <p:nvSpPr>
          <p:cNvPr id="3" name="Zástupný obsah 2">
            <a:extLst>
              <a:ext uri="{FF2B5EF4-FFF2-40B4-BE49-F238E27FC236}">
                <a16:creationId xmlns:a16="http://schemas.microsoft.com/office/drawing/2014/main" id="{B888038A-9A30-453C-A122-69F3C610DA79}"/>
              </a:ext>
            </a:extLst>
          </p:cNvPr>
          <p:cNvSpPr>
            <a:spLocks noGrp="1"/>
          </p:cNvSpPr>
          <p:nvPr>
            <p:ph idx="1"/>
          </p:nvPr>
        </p:nvSpPr>
        <p:spPr/>
        <p:txBody>
          <a:bodyPr>
            <a:normAutofit fontScale="62500" lnSpcReduction="20000"/>
          </a:bodyPr>
          <a:lstStyle/>
          <a:p>
            <a:r>
              <a:rPr lang="cs-CZ" dirty="0"/>
              <a:t>Léčené soubory pac. jsou malé </a:t>
            </a:r>
          </a:p>
          <a:p>
            <a:endParaRPr lang="cs-CZ" dirty="0"/>
          </a:p>
          <a:p>
            <a:r>
              <a:rPr lang="cs-CZ" dirty="0"/>
              <a:t>Chybí kontrolní placebová větev</a:t>
            </a:r>
          </a:p>
          <a:p>
            <a:endParaRPr lang="cs-CZ" dirty="0"/>
          </a:p>
          <a:p>
            <a:r>
              <a:rPr lang="cs-CZ" dirty="0"/>
              <a:t>Po SBRT část pacientů podstupuje další katétrovou ablaci</a:t>
            </a:r>
          </a:p>
          <a:p>
            <a:pPr marL="0" indent="0">
              <a:buNone/>
            </a:pPr>
            <a:r>
              <a:rPr lang="cs-CZ" dirty="0"/>
              <a:t> </a:t>
            </a:r>
          </a:p>
          <a:p>
            <a:r>
              <a:rPr lang="cs-CZ" dirty="0"/>
              <a:t>Dominuje EP navigace SBRT, výjimečně bez předchozí EP navigace (strukturní ablace)</a:t>
            </a:r>
          </a:p>
          <a:p>
            <a:endParaRPr lang="cs-CZ" dirty="0"/>
          </a:p>
          <a:p>
            <a:r>
              <a:rPr lang="cs-CZ" dirty="0"/>
              <a:t>Směsice zářičů (</a:t>
            </a:r>
            <a:r>
              <a:rPr lang="cs-CZ" dirty="0" err="1"/>
              <a:t>Varian</a:t>
            </a:r>
            <a:r>
              <a:rPr lang="cs-CZ" dirty="0"/>
              <a:t> </a:t>
            </a:r>
            <a:r>
              <a:rPr lang="cs-CZ" dirty="0" err="1"/>
              <a:t>Truebeam</a:t>
            </a:r>
            <a:r>
              <a:rPr lang="cs-CZ" dirty="0"/>
              <a:t>, </a:t>
            </a:r>
            <a:r>
              <a:rPr lang="cs-CZ" dirty="0" err="1"/>
              <a:t>Cyberknife</a:t>
            </a:r>
            <a:r>
              <a:rPr lang="cs-CZ" dirty="0"/>
              <a:t>, </a:t>
            </a:r>
            <a:r>
              <a:rPr lang="cs-CZ" dirty="0" err="1"/>
              <a:t>Elekta</a:t>
            </a:r>
            <a:r>
              <a:rPr lang="cs-CZ" dirty="0"/>
              <a:t> Versa)</a:t>
            </a:r>
          </a:p>
          <a:p>
            <a:endParaRPr lang="cs-CZ" dirty="0"/>
          </a:p>
          <a:p>
            <a:r>
              <a:rPr lang="cs-CZ" dirty="0"/>
              <a:t>Nejasná tkáňová odpověď myokardu na SBRT (apoptóza-fibróza vs přeprogramování </a:t>
            </a:r>
            <a:r>
              <a:rPr lang="cs-CZ" dirty="0" err="1"/>
              <a:t>kardiomyocytů</a:t>
            </a:r>
            <a:r>
              <a:rPr lang="cs-CZ" dirty="0"/>
              <a:t> se zvýšením vodivosti tkáně?)</a:t>
            </a:r>
          </a:p>
          <a:p>
            <a:endParaRPr lang="cs-CZ" dirty="0"/>
          </a:p>
          <a:p>
            <a:r>
              <a:rPr lang="cs-CZ" dirty="0"/>
              <a:t>Dávka 25Gy</a:t>
            </a:r>
          </a:p>
        </p:txBody>
      </p:sp>
    </p:spTree>
    <p:extLst>
      <p:ext uri="{BB962C8B-B14F-4D97-AF65-F5344CB8AC3E}">
        <p14:creationId xmlns:p14="http://schemas.microsoft.com/office/powerpoint/2010/main" val="3610519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0DDDCB-401B-4F74-B279-C0755E0D201E}"/>
              </a:ext>
            </a:extLst>
          </p:cNvPr>
          <p:cNvSpPr>
            <a:spLocks noGrp="1"/>
          </p:cNvSpPr>
          <p:nvPr>
            <p:ph type="title"/>
          </p:nvPr>
        </p:nvSpPr>
        <p:spPr/>
        <p:txBody>
          <a:bodyPr/>
          <a:lstStyle/>
          <a:p>
            <a:r>
              <a:rPr lang="cs-CZ" dirty="0"/>
              <a:t>Kdy a jak léčit</a:t>
            </a:r>
            <a:br>
              <a:rPr lang="cs-CZ" dirty="0"/>
            </a:br>
            <a:r>
              <a:rPr lang="cs-CZ" dirty="0"/>
              <a:t>stereotaktickou </a:t>
            </a:r>
            <a:r>
              <a:rPr lang="cs-CZ" dirty="0" err="1"/>
              <a:t>radiochirurgickou</a:t>
            </a:r>
            <a:r>
              <a:rPr lang="cs-CZ" dirty="0"/>
              <a:t> ablací?</a:t>
            </a:r>
          </a:p>
        </p:txBody>
      </p:sp>
      <p:sp>
        <p:nvSpPr>
          <p:cNvPr id="3" name="Zástupný obsah 2">
            <a:extLst>
              <a:ext uri="{FF2B5EF4-FFF2-40B4-BE49-F238E27FC236}">
                <a16:creationId xmlns:a16="http://schemas.microsoft.com/office/drawing/2014/main" id="{D098A4E9-6347-4E90-AFC4-C80197ECC032}"/>
              </a:ext>
            </a:extLst>
          </p:cNvPr>
          <p:cNvSpPr>
            <a:spLocks noGrp="1"/>
          </p:cNvSpPr>
          <p:nvPr>
            <p:ph idx="1"/>
          </p:nvPr>
        </p:nvSpPr>
        <p:spPr>
          <a:xfrm>
            <a:off x="391160" y="2313305"/>
            <a:ext cx="5024120" cy="3396615"/>
          </a:xfrm>
        </p:spPr>
        <p:txBody>
          <a:bodyPr>
            <a:noAutofit/>
          </a:bodyPr>
          <a:lstStyle/>
          <a:p>
            <a:r>
              <a:rPr lang="cs-CZ" sz="2400" dirty="0"/>
              <a:t>Selhání katétrové léčby  </a:t>
            </a:r>
          </a:p>
          <a:p>
            <a:pPr marL="457200" lvl="1" indent="0">
              <a:buNone/>
            </a:pPr>
            <a:r>
              <a:rPr lang="cs-CZ" sz="1600" i="1" dirty="0"/>
              <a:t>nebo technická neschůdnost katétrové ablace</a:t>
            </a:r>
          </a:p>
          <a:p>
            <a:endParaRPr lang="cs-CZ" sz="2400" dirty="0"/>
          </a:p>
          <a:p>
            <a:r>
              <a:rPr lang="cs-CZ" sz="2400" dirty="0"/>
              <a:t>Prognosticky nepříznivá arytmie</a:t>
            </a:r>
          </a:p>
          <a:p>
            <a:endParaRPr lang="cs-CZ" sz="2400" dirty="0"/>
          </a:p>
          <a:p>
            <a:r>
              <a:rPr lang="cs-CZ" sz="2400" dirty="0"/>
              <a:t>Závažná klinická manifestace </a:t>
            </a:r>
          </a:p>
          <a:p>
            <a:endParaRPr lang="cs-CZ" sz="2400" dirty="0"/>
          </a:p>
          <a:p>
            <a:r>
              <a:rPr lang="cs-CZ" sz="2400" dirty="0"/>
              <a:t>Stabilní pacient </a:t>
            </a:r>
          </a:p>
        </p:txBody>
      </p:sp>
      <p:sp>
        <p:nvSpPr>
          <p:cNvPr id="5" name="TextovéPole 4">
            <a:extLst>
              <a:ext uri="{FF2B5EF4-FFF2-40B4-BE49-F238E27FC236}">
                <a16:creationId xmlns:a16="http://schemas.microsoft.com/office/drawing/2014/main" id="{C9807053-9B98-4205-B1C0-B683C6E00501}"/>
              </a:ext>
            </a:extLst>
          </p:cNvPr>
          <p:cNvSpPr txBox="1"/>
          <p:nvPr/>
        </p:nvSpPr>
        <p:spPr>
          <a:xfrm>
            <a:off x="6238240" y="2313305"/>
            <a:ext cx="5303520" cy="2554545"/>
          </a:xfrm>
          <a:prstGeom prst="rect">
            <a:avLst/>
          </a:prstGeom>
          <a:noFill/>
        </p:spPr>
        <p:txBody>
          <a:bodyPr wrap="square">
            <a:spAutoFit/>
          </a:bodyPr>
          <a:lstStyle/>
          <a:p>
            <a:pPr marL="285750" indent="-285750">
              <a:buFont typeface="Arial" panose="020B0604020202020204" pitchFamily="34" charset="0"/>
              <a:buChar char="•"/>
            </a:pPr>
            <a:r>
              <a:rPr lang="cs-CZ" sz="2400" dirty="0"/>
              <a:t>Onkologická klinika FN Ostrava </a:t>
            </a:r>
          </a:p>
          <a:p>
            <a:pPr lvl="1"/>
            <a:r>
              <a:rPr lang="cs-CZ" sz="1600" dirty="0" err="1"/>
              <a:t>CyberKnife</a:t>
            </a:r>
            <a:r>
              <a:rPr lang="cs-CZ" sz="1600" dirty="0"/>
              <a:t>, zkušenosti s plánováním a zaměřením cíle </a:t>
            </a:r>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r>
              <a:rPr lang="cs-CZ" sz="2400" dirty="0"/>
              <a:t>25 </a:t>
            </a:r>
            <a:r>
              <a:rPr lang="cs-CZ" sz="2400" dirty="0" err="1"/>
              <a:t>Gy</a:t>
            </a:r>
            <a:endParaRPr lang="cs-CZ" sz="2400" dirty="0"/>
          </a:p>
          <a:p>
            <a:pPr marL="285750" indent="-285750">
              <a:buFont typeface="Arial" panose="020B0604020202020204" pitchFamily="34" charset="0"/>
              <a:buChar char="•"/>
            </a:pPr>
            <a:endParaRPr lang="cs-CZ" sz="2400" dirty="0"/>
          </a:p>
          <a:p>
            <a:pPr marL="285750" indent="-285750">
              <a:buFont typeface="Arial" panose="020B0604020202020204" pitchFamily="34" charset="0"/>
              <a:buChar char="•"/>
            </a:pPr>
            <a:r>
              <a:rPr lang="cs-CZ" sz="2400" dirty="0"/>
              <a:t>Elektrofyziologická navigace</a:t>
            </a:r>
          </a:p>
          <a:p>
            <a:pPr marL="285750" indent="-285750">
              <a:buFont typeface="Arial" panose="020B0604020202020204" pitchFamily="34" charset="0"/>
              <a:buChar char="•"/>
            </a:pPr>
            <a:endParaRPr lang="cs-CZ" sz="2400" dirty="0"/>
          </a:p>
        </p:txBody>
      </p:sp>
    </p:spTree>
    <p:extLst>
      <p:ext uri="{BB962C8B-B14F-4D97-AF65-F5344CB8AC3E}">
        <p14:creationId xmlns:p14="http://schemas.microsoft.com/office/powerpoint/2010/main" val="327288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61B159FC-0F09-40ED-8CF7-230EBE3B35C5}"/>
              </a:ext>
            </a:extLst>
          </p:cNvPr>
          <p:cNvGraphicFramePr>
            <a:graphicFrameLocks noGrp="1"/>
          </p:cNvGraphicFramePr>
          <p:nvPr/>
        </p:nvGraphicFramePr>
        <p:xfrm>
          <a:off x="514905" y="1670434"/>
          <a:ext cx="11088209" cy="4572763"/>
        </p:xfrm>
        <a:graphic>
          <a:graphicData uri="http://schemas.openxmlformats.org/drawingml/2006/table">
            <a:tbl>
              <a:tblPr firstRow="1" bandRow="1">
                <a:tableStyleId>{5C22544A-7EE6-4342-B048-85BDC9FD1C3A}</a:tableStyleId>
              </a:tblPr>
              <a:tblGrid>
                <a:gridCol w="3331491">
                  <a:extLst>
                    <a:ext uri="{9D8B030D-6E8A-4147-A177-3AD203B41FA5}">
                      <a16:colId xmlns:a16="http://schemas.microsoft.com/office/drawing/2014/main" val="3906957397"/>
                    </a:ext>
                  </a:extLst>
                </a:gridCol>
                <a:gridCol w="1790924">
                  <a:extLst>
                    <a:ext uri="{9D8B030D-6E8A-4147-A177-3AD203B41FA5}">
                      <a16:colId xmlns:a16="http://schemas.microsoft.com/office/drawing/2014/main" val="517683055"/>
                    </a:ext>
                  </a:extLst>
                </a:gridCol>
                <a:gridCol w="1624614">
                  <a:extLst>
                    <a:ext uri="{9D8B030D-6E8A-4147-A177-3AD203B41FA5}">
                      <a16:colId xmlns:a16="http://schemas.microsoft.com/office/drawing/2014/main" val="728487569"/>
                    </a:ext>
                  </a:extLst>
                </a:gridCol>
                <a:gridCol w="4341180">
                  <a:extLst>
                    <a:ext uri="{9D8B030D-6E8A-4147-A177-3AD203B41FA5}">
                      <a16:colId xmlns:a16="http://schemas.microsoft.com/office/drawing/2014/main" val="1216515480"/>
                    </a:ext>
                  </a:extLst>
                </a:gridCol>
              </a:tblGrid>
              <a:tr h="558005">
                <a:tc>
                  <a:txBody>
                    <a:bodyPr/>
                    <a:lstStyle/>
                    <a:p>
                      <a:pPr algn="l"/>
                      <a:endParaRPr lang="cs-C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b="0" i="0" u="none" strike="noStrike" kern="1200" baseline="0" dirty="0">
                          <a:solidFill>
                            <a:schemeClr val="tx1"/>
                          </a:solidFill>
                          <a:latin typeface="+mn-lt"/>
                          <a:ea typeface="+mn-ea"/>
                          <a:cs typeface="+mn-cs"/>
                        </a:rPr>
                        <a:t> </a:t>
                      </a:r>
                      <a:r>
                        <a:rPr lang="cs-CZ" sz="1400" b="1" i="0" u="none" strike="noStrike" kern="1200" baseline="0" dirty="0">
                          <a:solidFill>
                            <a:schemeClr val="tx1"/>
                          </a:solidFill>
                          <a:latin typeface="+mn-lt"/>
                          <a:ea typeface="+mn-ea"/>
                          <a:cs typeface="+mn-cs"/>
                        </a:rPr>
                        <a:t>Nemám konflikt </a:t>
                      </a:r>
                      <a:endParaRPr lang="cs-CZ" sz="1400" b="0" i="0" u="none" strike="noStrike" kern="1200" baseline="0" dirty="0">
                        <a:solidFill>
                          <a:schemeClr val="tx1"/>
                        </a:solidFill>
                        <a:latin typeface="+mn-lt"/>
                        <a:ea typeface="+mn-ea"/>
                        <a:cs typeface="+mn-cs"/>
                      </a:endParaRPr>
                    </a:p>
                    <a:p>
                      <a:pPr algn="ctr"/>
                      <a:r>
                        <a:rPr lang="cs-CZ" sz="1400" dirty="0">
                          <a:solidFill>
                            <a:schemeClr val="tx1"/>
                          </a:solidFill>
                        </a:rPr>
                        <a:t>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dirty="0">
                          <a:solidFill>
                            <a:schemeClr val="tx1"/>
                          </a:solidFill>
                        </a:rPr>
                        <a:t>Mám konflikt 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dirty="0">
                          <a:solidFill>
                            <a:schemeClr val="tx1"/>
                          </a:solidFill>
                        </a:rPr>
                        <a:t>Specifikace konfliktu (vyjmenujte subjekty, firmy či instituce, se kterými Vaše spolupráce může vést ke konfliktu 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2932067838"/>
                  </a:ext>
                </a:extLst>
              </a:tr>
              <a:tr h="450983">
                <a:tc>
                  <a:txBody>
                    <a:bodyPr/>
                    <a:lstStyle/>
                    <a:p>
                      <a:pPr algn="l"/>
                      <a:r>
                        <a:rPr lang="cs-CZ" sz="1600" b="0" dirty="0"/>
                        <a:t>Zaměstnanecký poměr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1231484910"/>
                  </a:ext>
                </a:extLst>
              </a:tr>
              <a:tr h="558005">
                <a:tc>
                  <a:txBody>
                    <a:bodyPr/>
                    <a:lstStyle/>
                    <a:p>
                      <a:pPr algn="l"/>
                      <a:r>
                        <a:rPr lang="cs-CZ" sz="1600" dirty="0"/>
                        <a:t>Vlastník / akcionář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400" dirty="0"/>
                    </a:p>
                    <a:p>
                      <a:pPr algn="ct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3107545113"/>
                  </a:ext>
                </a:extLst>
              </a:tr>
              <a:tr h="558005">
                <a:tc>
                  <a:txBody>
                    <a:bodyPr/>
                    <a:lstStyle/>
                    <a:p>
                      <a:pPr algn="l"/>
                      <a:r>
                        <a:rPr lang="cs-CZ" sz="1600" dirty="0"/>
                        <a:t>Konzultant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400" dirty="0"/>
                    </a:p>
                    <a:p>
                      <a:pPr algn="ct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523498532"/>
                  </a:ext>
                </a:extLst>
              </a:tr>
              <a:tr h="558005">
                <a:tc>
                  <a:txBody>
                    <a:bodyPr/>
                    <a:lstStyle/>
                    <a:p>
                      <a:pPr algn="l"/>
                      <a:r>
                        <a:rPr lang="cs-CZ" sz="1600" dirty="0"/>
                        <a:t>Přednášková činnost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757319712"/>
                  </a:ext>
                </a:extLst>
              </a:tr>
              <a:tr h="558005">
                <a:tc>
                  <a:txBody>
                    <a:bodyPr/>
                    <a:lstStyle/>
                    <a:p>
                      <a:pPr algn="l"/>
                      <a:r>
                        <a:rPr lang="cs-CZ" sz="1600" dirty="0"/>
                        <a:t>Člen poradních sborů (</a:t>
                      </a:r>
                      <a:r>
                        <a:rPr lang="cs-CZ" sz="1600" dirty="0" err="1"/>
                        <a:t>advisory</a:t>
                      </a:r>
                      <a:r>
                        <a:rPr lang="cs-CZ" sz="1600" dirty="0"/>
                        <a:t> </a:t>
                      </a:r>
                      <a:r>
                        <a:rPr lang="cs-CZ" sz="1600" dirty="0" err="1"/>
                        <a:t>boards</a:t>
                      </a:r>
                      <a:r>
                        <a:rPr lang="cs-CZ"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2924211609"/>
                  </a:ext>
                </a:extLst>
              </a:tr>
              <a:tr h="558005">
                <a:tc>
                  <a:txBody>
                    <a:bodyPr/>
                    <a:lstStyle/>
                    <a:p>
                      <a:pPr algn="l"/>
                      <a:r>
                        <a:rPr lang="cs-CZ" sz="1600" dirty="0"/>
                        <a:t>Podpora výzkumu / granty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93121771"/>
                  </a:ext>
                </a:extLst>
              </a:tr>
              <a:tr h="558005">
                <a:tc>
                  <a:txBody>
                    <a:bodyPr/>
                    <a:lstStyle/>
                    <a:p>
                      <a:pPr algn="l"/>
                      <a:r>
                        <a:rPr lang="cs-CZ" sz="1600" dirty="0"/>
                        <a:t>Jiné honoráře (např. za klinické studie či registry)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48542458"/>
                  </a:ext>
                </a:extLst>
              </a:tr>
            </a:tbl>
          </a:graphicData>
        </a:graphic>
      </p:graphicFrame>
      <p:pic>
        <p:nvPicPr>
          <p:cNvPr id="3" name="Obrázek 2">
            <a:extLst>
              <a:ext uri="{FF2B5EF4-FFF2-40B4-BE49-F238E27FC236}">
                <a16:creationId xmlns:a16="http://schemas.microsoft.com/office/drawing/2014/main" id="{8F838168-C737-4553-910C-F47B148B7FE1}"/>
              </a:ext>
            </a:extLst>
          </p:cNvPr>
          <p:cNvPicPr>
            <a:picLocks noChangeAspect="1"/>
          </p:cNvPicPr>
          <p:nvPr/>
        </p:nvPicPr>
        <p:blipFill rotWithShape="1">
          <a:blip r:embed="rId2"/>
          <a:srcRect b="76699"/>
          <a:stretch/>
        </p:blipFill>
        <p:spPr>
          <a:xfrm>
            <a:off x="0" y="0"/>
            <a:ext cx="12192000" cy="1597981"/>
          </a:xfrm>
          <a:prstGeom prst="rect">
            <a:avLst/>
          </a:prstGeom>
        </p:spPr>
      </p:pic>
    </p:spTree>
    <p:extLst>
      <p:ext uri="{BB962C8B-B14F-4D97-AF65-F5344CB8AC3E}">
        <p14:creationId xmlns:p14="http://schemas.microsoft.com/office/powerpoint/2010/main" val="710985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7475456" y="6176963"/>
            <a:ext cx="3814216" cy="338554"/>
          </a:xfrm>
          <a:prstGeom prst="rect">
            <a:avLst/>
          </a:prstGeom>
        </p:spPr>
        <p:txBody>
          <a:bodyPr wrap="square">
            <a:spAutoFit/>
          </a:bodyPr>
          <a:lstStyle/>
          <a:p>
            <a:pPr algn="r"/>
            <a:r>
              <a:rPr lang="cs-CZ" sz="1600" dirty="0"/>
              <a:t>F Hacker et al., </a:t>
            </a:r>
            <a:r>
              <a:rPr lang="cs-CZ" sz="1600" dirty="0" err="1"/>
              <a:t>Cureus</a:t>
            </a:r>
            <a:r>
              <a:rPr lang="cs-CZ" sz="1600" dirty="0"/>
              <a:t>, </a:t>
            </a:r>
            <a:r>
              <a:rPr lang="cs-CZ" sz="1600" dirty="0" err="1"/>
              <a:t>October</a:t>
            </a:r>
            <a:r>
              <a:rPr lang="cs-CZ" sz="1600" dirty="0"/>
              <a:t> 12, 2018 </a:t>
            </a:r>
          </a:p>
        </p:txBody>
      </p:sp>
      <p:sp>
        <p:nvSpPr>
          <p:cNvPr id="5" name="Rectangle 1"/>
          <p:cNvSpPr>
            <a:spLocks noGrp="1" noChangeArrowheads="1"/>
          </p:cNvSpPr>
          <p:nvPr>
            <p:ph idx="1"/>
          </p:nvPr>
        </p:nvSpPr>
        <p:spPr bwMode="auto">
          <a:xfrm>
            <a:off x="309870" y="1711719"/>
            <a:ext cx="7193111" cy="29290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457200" indent="-457200">
              <a:buFont typeface="Arial" panose="020B0604020202020204" pitchFamily="34" charset="0"/>
              <a:buChar char="•"/>
            </a:pPr>
            <a:r>
              <a:rPr lang="cs-CZ" sz="2000" b="0" i="0" dirty="0" err="1">
                <a:effectLst/>
              </a:rPr>
              <a:t>Stereotactic</a:t>
            </a:r>
            <a:r>
              <a:rPr lang="cs-CZ" sz="2000" b="0" i="0" dirty="0">
                <a:effectLst/>
              </a:rPr>
              <a:t> body </a:t>
            </a:r>
            <a:r>
              <a:rPr lang="cs-CZ" sz="2000" b="0" i="0" dirty="0" err="1">
                <a:effectLst/>
              </a:rPr>
              <a:t>radiotherapy</a:t>
            </a:r>
            <a:r>
              <a:rPr lang="cs-CZ" sz="2000" b="0" i="0" dirty="0">
                <a:effectLst/>
              </a:rPr>
              <a:t> (SBRT)</a:t>
            </a:r>
            <a:endParaRPr lang="cs-CZ" sz="2000" dirty="0"/>
          </a:p>
          <a:p>
            <a:pPr marL="457200" indent="-457200">
              <a:buFont typeface="Arial" panose="020B0604020202020204" pitchFamily="34" charset="0"/>
              <a:buChar char="•"/>
            </a:pPr>
            <a:r>
              <a:rPr lang="cs-CZ" sz="2000" dirty="0"/>
              <a:t>aplikuje vysokou dávku záření do přesně specifikovaného objemu postižené tkáně</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rgbClr val="21212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1800" dirty="0">
              <a:solidFill>
                <a:srgbClr val="21212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rgbClr val="212121"/>
                </a:solidFill>
                <a:effectLst/>
              </a:rPr>
              <a:t>Porovnání robotických a konvenčních lineárních zářičů:</a:t>
            </a:r>
          </a:p>
          <a:p>
            <a:pPr marL="457200" lvl="1" indent="0" eaLnBrk="0" fontAlgn="base" hangingPunct="0">
              <a:lnSpc>
                <a:spcPct val="100000"/>
              </a:lnSpc>
              <a:spcBef>
                <a:spcPct val="0"/>
              </a:spcBef>
              <a:spcAft>
                <a:spcPct val="0"/>
              </a:spcAft>
              <a:buNone/>
            </a:pPr>
            <a:r>
              <a:rPr kumimoji="0" lang="cs-CZ" altLang="cs-CZ" sz="1400" b="1" i="0" u="none" strike="noStrike" cap="none" normalizeH="0" baseline="0" dirty="0" err="1">
                <a:ln>
                  <a:noFill/>
                </a:ln>
                <a:solidFill>
                  <a:srgbClr val="212121"/>
                </a:solidFill>
                <a:effectLst/>
              </a:rPr>
              <a:t>CyberKnife</a:t>
            </a:r>
            <a:r>
              <a:rPr kumimoji="0" lang="cs-CZ" altLang="cs-CZ" sz="1400" b="0" i="0" u="none" strike="noStrike" cap="none" normalizeH="0" baseline="0" dirty="0">
                <a:ln>
                  <a:noFill/>
                </a:ln>
                <a:solidFill>
                  <a:srgbClr val="212121"/>
                </a:solidFill>
                <a:effectLst/>
              </a:rPr>
              <a:t> </a:t>
            </a:r>
            <a:r>
              <a:rPr kumimoji="0" lang="cs-CZ" altLang="cs-CZ" sz="1000" b="0" i="1" u="none" strike="noStrike" cap="none" normalizeH="0" baseline="0" dirty="0">
                <a:ln>
                  <a:noFill/>
                </a:ln>
                <a:solidFill>
                  <a:srgbClr val="212121"/>
                </a:solidFill>
                <a:effectLst/>
              </a:rPr>
              <a:t>(</a:t>
            </a:r>
            <a:r>
              <a:rPr kumimoji="0" lang="cs-CZ" altLang="cs-CZ" sz="1000" b="0" i="1" u="none" strike="noStrike" cap="none" normalizeH="0" baseline="0" dirty="0" err="1">
                <a:ln>
                  <a:noFill/>
                </a:ln>
                <a:solidFill>
                  <a:srgbClr val="212121"/>
                </a:solidFill>
                <a:effectLst/>
              </a:rPr>
              <a:t>Accuray</a:t>
            </a:r>
            <a:r>
              <a:rPr kumimoji="0" lang="cs-CZ" altLang="cs-CZ" sz="1000" b="0" i="1" u="none" strike="noStrike" cap="none" normalizeH="0" baseline="0" dirty="0">
                <a:ln>
                  <a:noFill/>
                </a:ln>
                <a:solidFill>
                  <a:srgbClr val="212121"/>
                </a:solidFill>
                <a:effectLst/>
              </a:rPr>
              <a:t> </a:t>
            </a:r>
            <a:r>
              <a:rPr kumimoji="0" lang="cs-CZ" altLang="cs-CZ" sz="1000" b="0" i="1" u="none" strike="noStrike" cap="none" normalizeH="0" baseline="0" dirty="0" err="1">
                <a:ln>
                  <a:noFill/>
                </a:ln>
                <a:solidFill>
                  <a:srgbClr val="212121"/>
                </a:solidFill>
                <a:effectLst/>
              </a:rPr>
              <a:t>Incorporated</a:t>
            </a:r>
            <a:r>
              <a:rPr kumimoji="0" lang="cs-CZ" altLang="cs-CZ" sz="1000" b="0" i="1" u="none" strike="noStrike" cap="none" normalizeH="0" baseline="0" dirty="0">
                <a:ln>
                  <a:noFill/>
                </a:ln>
                <a:solidFill>
                  <a:srgbClr val="212121"/>
                </a:solidFill>
                <a:effectLst/>
              </a:rPr>
              <a:t>, </a:t>
            </a:r>
            <a:r>
              <a:rPr kumimoji="0" lang="cs-CZ" altLang="cs-CZ" sz="1000" b="0" i="1" u="none" strike="noStrike" cap="none" normalizeH="0" baseline="0" dirty="0" err="1">
                <a:ln>
                  <a:noFill/>
                </a:ln>
                <a:solidFill>
                  <a:srgbClr val="212121"/>
                </a:solidFill>
                <a:effectLst/>
              </a:rPr>
              <a:t>Sunnyvale</a:t>
            </a:r>
            <a:r>
              <a:rPr kumimoji="0" lang="cs-CZ" altLang="cs-CZ" sz="1000" b="0" i="1" u="none" strike="noStrike" cap="none" normalizeH="0" baseline="0" dirty="0">
                <a:ln>
                  <a:noFill/>
                </a:ln>
                <a:solidFill>
                  <a:srgbClr val="212121"/>
                </a:solidFill>
                <a:effectLst/>
              </a:rPr>
              <a:t>, CA) </a:t>
            </a:r>
          </a:p>
          <a:p>
            <a:pPr marL="457200" lvl="1" indent="0" eaLnBrk="0" fontAlgn="base" hangingPunct="0">
              <a:lnSpc>
                <a:spcPct val="100000"/>
              </a:lnSpc>
              <a:spcBef>
                <a:spcPct val="0"/>
              </a:spcBef>
              <a:spcAft>
                <a:spcPct val="0"/>
              </a:spcAft>
              <a:buNone/>
            </a:pPr>
            <a:r>
              <a:rPr kumimoji="0" lang="cs-CZ" altLang="cs-CZ" sz="1400" b="1" i="0" u="none" strike="noStrike" cap="none" normalizeH="0" baseline="0" dirty="0">
                <a:ln>
                  <a:noFill/>
                </a:ln>
                <a:solidFill>
                  <a:srgbClr val="212121"/>
                </a:solidFill>
                <a:effectLst/>
              </a:rPr>
              <a:t>United </a:t>
            </a:r>
            <a:r>
              <a:rPr kumimoji="0" lang="cs-CZ" altLang="cs-CZ" sz="1400" b="1" i="0" u="none" strike="noStrike" cap="none" normalizeH="0" baseline="0" dirty="0" err="1">
                <a:ln>
                  <a:noFill/>
                </a:ln>
                <a:solidFill>
                  <a:srgbClr val="212121"/>
                </a:solidFill>
                <a:effectLst/>
              </a:rPr>
              <a:t>Varian</a:t>
            </a:r>
            <a:r>
              <a:rPr kumimoji="0" lang="cs-CZ" altLang="cs-CZ" sz="1400" b="1" i="0" u="none" strike="noStrike" cap="none" normalizeH="0" baseline="0" dirty="0">
                <a:ln>
                  <a:noFill/>
                </a:ln>
                <a:solidFill>
                  <a:srgbClr val="212121"/>
                </a:solidFill>
                <a:effectLst/>
              </a:rPr>
              <a:t> </a:t>
            </a:r>
            <a:r>
              <a:rPr kumimoji="0" lang="cs-CZ" altLang="cs-CZ" sz="1400" b="1" i="0" u="none" strike="noStrike" cap="none" normalizeH="0" baseline="0" dirty="0" err="1">
                <a:ln>
                  <a:noFill/>
                </a:ln>
                <a:solidFill>
                  <a:srgbClr val="212121"/>
                </a:solidFill>
                <a:effectLst/>
              </a:rPr>
              <a:t>TrueBeam</a:t>
            </a:r>
            <a:r>
              <a:rPr kumimoji="0" lang="cs-CZ" altLang="cs-CZ" sz="1400" b="1" i="0" u="none" strike="noStrike" cap="none" normalizeH="0" baseline="0" dirty="0">
                <a:ln>
                  <a:noFill/>
                </a:ln>
                <a:solidFill>
                  <a:srgbClr val="212121"/>
                </a:solidFill>
                <a:effectLst/>
              </a:rPr>
              <a:t> </a:t>
            </a:r>
            <a:r>
              <a:rPr kumimoji="0" lang="cs-CZ" altLang="cs-CZ" sz="1000" b="0" i="1" u="none" strike="noStrike" cap="none" normalizeH="0" baseline="0" dirty="0">
                <a:ln>
                  <a:noFill/>
                </a:ln>
                <a:solidFill>
                  <a:srgbClr val="212121"/>
                </a:solidFill>
                <a:effectLst/>
              </a:rPr>
              <a:t>(</a:t>
            </a:r>
            <a:r>
              <a:rPr kumimoji="0" lang="cs-CZ" altLang="cs-CZ" sz="1000" b="0" i="1" u="none" strike="noStrike" cap="none" normalizeH="0" baseline="0" dirty="0" err="1">
                <a:ln>
                  <a:noFill/>
                </a:ln>
                <a:solidFill>
                  <a:srgbClr val="212121"/>
                </a:solidFill>
                <a:effectLst/>
              </a:rPr>
              <a:t>Varian</a:t>
            </a:r>
            <a:r>
              <a:rPr kumimoji="0" lang="cs-CZ" altLang="cs-CZ" sz="1000" b="0" i="1" u="none" strike="noStrike" cap="none" normalizeH="0" baseline="0" dirty="0">
                <a:ln>
                  <a:noFill/>
                </a:ln>
                <a:solidFill>
                  <a:srgbClr val="212121"/>
                </a:solidFill>
                <a:effectLst/>
              </a:rPr>
              <a:t> </a:t>
            </a:r>
            <a:r>
              <a:rPr kumimoji="0" lang="cs-CZ" altLang="cs-CZ" sz="1000" b="0" i="1" u="none" strike="noStrike" cap="none" normalizeH="0" baseline="0" dirty="0" err="1">
                <a:ln>
                  <a:noFill/>
                </a:ln>
                <a:solidFill>
                  <a:srgbClr val="212121"/>
                </a:solidFill>
                <a:effectLst/>
              </a:rPr>
              <a:t>Medical</a:t>
            </a:r>
            <a:r>
              <a:rPr kumimoji="0" lang="cs-CZ" altLang="cs-CZ" sz="1000" b="0" i="1" u="none" strike="noStrike" cap="none" normalizeH="0" baseline="0" dirty="0">
                <a:ln>
                  <a:noFill/>
                </a:ln>
                <a:solidFill>
                  <a:srgbClr val="212121"/>
                </a:solidFill>
                <a:effectLst/>
              </a:rPr>
              <a:t> Systems, Palo </a:t>
            </a:r>
            <a:r>
              <a:rPr kumimoji="0" lang="cs-CZ" altLang="cs-CZ" sz="1000" b="0" i="1" u="none" strike="noStrike" cap="none" normalizeH="0" baseline="0" dirty="0" err="1">
                <a:ln>
                  <a:noFill/>
                </a:ln>
                <a:solidFill>
                  <a:srgbClr val="212121"/>
                </a:solidFill>
                <a:effectLst/>
              </a:rPr>
              <a:t>Alto</a:t>
            </a:r>
            <a:r>
              <a:rPr kumimoji="0" lang="cs-CZ" altLang="cs-CZ" sz="1000" b="0" i="1" u="none" strike="noStrike" cap="none" normalizeH="0" baseline="0" dirty="0">
                <a:ln>
                  <a:noFill/>
                </a:ln>
                <a:solidFill>
                  <a:srgbClr val="212121"/>
                </a:solidFill>
                <a:effectLst/>
              </a:rPr>
              <a:t>, CA) </a:t>
            </a:r>
          </a:p>
          <a:p>
            <a:pPr marL="457200" lvl="1" indent="0" eaLnBrk="0" fontAlgn="base" hangingPunct="0">
              <a:lnSpc>
                <a:spcPct val="100000"/>
              </a:lnSpc>
              <a:spcBef>
                <a:spcPct val="0"/>
              </a:spcBef>
              <a:spcAft>
                <a:spcPct val="0"/>
              </a:spcAft>
              <a:buNone/>
            </a:pPr>
            <a:r>
              <a:rPr kumimoji="0" lang="cs-CZ" altLang="cs-CZ" sz="1400" b="1" i="0" u="none" strike="noStrike" cap="none" normalizeH="0" baseline="0" dirty="0" err="1">
                <a:ln>
                  <a:noFill/>
                </a:ln>
                <a:solidFill>
                  <a:srgbClr val="212121"/>
                </a:solidFill>
                <a:effectLst/>
              </a:rPr>
              <a:t>Elekta</a:t>
            </a:r>
            <a:r>
              <a:rPr kumimoji="0" lang="cs-CZ" altLang="cs-CZ" sz="1400" b="1" i="0" u="none" strike="noStrike" cap="none" normalizeH="0" baseline="0" dirty="0">
                <a:ln>
                  <a:noFill/>
                </a:ln>
                <a:solidFill>
                  <a:srgbClr val="212121"/>
                </a:solidFill>
                <a:effectLst/>
              </a:rPr>
              <a:t> Infinity </a:t>
            </a:r>
            <a:r>
              <a:rPr kumimoji="0" lang="cs-CZ" altLang="cs-CZ" sz="1000" b="0" i="1" u="none" strike="noStrike" cap="none" normalizeH="0" baseline="0" dirty="0">
                <a:ln>
                  <a:noFill/>
                </a:ln>
                <a:solidFill>
                  <a:srgbClr val="212121"/>
                </a:solidFill>
                <a:effectLst/>
              </a:rPr>
              <a:t>(</a:t>
            </a:r>
            <a:r>
              <a:rPr kumimoji="0" lang="cs-CZ" altLang="cs-CZ" sz="1000" b="0" i="1" u="none" strike="noStrike" cap="none" normalizeH="0" baseline="0" dirty="0" err="1">
                <a:ln>
                  <a:noFill/>
                </a:ln>
                <a:solidFill>
                  <a:srgbClr val="212121"/>
                </a:solidFill>
                <a:effectLst/>
              </a:rPr>
              <a:t>Elekta</a:t>
            </a:r>
            <a:r>
              <a:rPr kumimoji="0" lang="cs-CZ" altLang="cs-CZ" sz="1000" b="0" i="1" u="none" strike="noStrike" cap="none" normalizeH="0" baseline="0" dirty="0">
                <a:ln>
                  <a:noFill/>
                </a:ln>
                <a:solidFill>
                  <a:srgbClr val="212121"/>
                </a:solidFill>
                <a:effectLst/>
              </a:rPr>
              <a:t>, Stockholm, Švédsko)  </a:t>
            </a:r>
          </a:p>
          <a:p>
            <a:pPr marL="457200" lvl="1" indent="0" eaLnBrk="0" fontAlgn="base" hangingPunct="0">
              <a:lnSpc>
                <a:spcPct val="100000"/>
              </a:lnSpc>
              <a:spcBef>
                <a:spcPct val="0"/>
              </a:spcBef>
              <a:spcAft>
                <a:spcPct val="0"/>
              </a:spcAft>
              <a:buNone/>
            </a:pPr>
            <a:r>
              <a:rPr kumimoji="0" lang="cs-CZ" altLang="cs-CZ" sz="1400" b="1" i="0" u="none" strike="noStrike" cap="none" normalizeH="0" baseline="0" dirty="0" err="1">
                <a:ln>
                  <a:noFill/>
                </a:ln>
                <a:solidFill>
                  <a:srgbClr val="212121"/>
                </a:solidFill>
                <a:effectLst/>
              </a:rPr>
              <a:t>Varian</a:t>
            </a:r>
            <a:r>
              <a:rPr kumimoji="0" lang="cs-CZ" altLang="cs-CZ" sz="1400" b="1" i="0" u="none" strike="noStrike" cap="none" normalizeH="0" baseline="0" dirty="0">
                <a:ln>
                  <a:noFill/>
                </a:ln>
                <a:solidFill>
                  <a:srgbClr val="212121"/>
                </a:solidFill>
                <a:effectLst/>
              </a:rPr>
              <a:t> </a:t>
            </a:r>
            <a:r>
              <a:rPr kumimoji="0" lang="cs-CZ" altLang="cs-CZ" sz="1400" b="1" i="0" u="none" strike="noStrike" cap="none" normalizeH="0" baseline="0" dirty="0" err="1">
                <a:ln>
                  <a:noFill/>
                </a:ln>
                <a:solidFill>
                  <a:srgbClr val="212121"/>
                </a:solidFill>
                <a:effectLst/>
              </a:rPr>
              <a:t>Edge</a:t>
            </a:r>
            <a:r>
              <a:rPr kumimoji="0" lang="cs-CZ" altLang="cs-CZ" sz="1400" b="1" i="0" u="none" strike="noStrike" cap="none" normalizeH="0" baseline="0" dirty="0">
                <a:ln>
                  <a:noFill/>
                </a:ln>
                <a:solidFill>
                  <a:srgbClr val="212121"/>
                </a:solidFill>
                <a:effectLst/>
              </a:rPr>
              <a:t> </a:t>
            </a:r>
            <a:r>
              <a:rPr kumimoji="0" lang="cs-CZ" altLang="cs-CZ" sz="1000" b="0" i="1" u="none" strike="noStrike" cap="none" normalizeH="0" baseline="0" dirty="0">
                <a:ln>
                  <a:noFill/>
                </a:ln>
                <a:solidFill>
                  <a:srgbClr val="212121"/>
                </a:solidFill>
                <a:effectLst/>
              </a:rPr>
              <a:t>(</a:t>
            </a:r>
            <a:r>
              <a:rPr kumimoji="0" lang="cs-CZ" altLang="cs-CZ" sz="1000" b="0" i="1" u="none" strike="noStrike" cap="none" normalizeH="0" baseline="0" dirty="0" err="1">
                <a:ln>
                  <a:noFill/>
                </a:ln>
                <a:solidFill>
                  <a:srgbClr val="212121"/>
                </a:solidFill>
                <a:effectLst/>
              </a:rPr>
              <a:t>Varian</a:t>
            </a:r>
            <a:r>
              <a:rPr kumimoji="0" lang="cs-CZ" altLang="cs-CZ" sz="1000" b="0" i="1" u="none" strike="noStrike" cap="none" normalizeH="0" baseline="0" dirty="0">
                <a:ln>
                  <a:noFill/>
                </a:ln>
                <a:solidFill>
                  <a:srgbClr val="212121"/>
                </a:solidFill>
                <a:effectLst/>
              </a:rPr>
              <a:t> </a:t>
            </a:r>
            <a:r>
              <a:rPr kumimoji="0" lang="cs-CZ" altLang="cs-CZ" sz="1000" b="0" i="1" u="none" strike="noStrike" cap="none" normalizeH="0" baseline="0" dirty="0" err="1">
                <a:ln>
                  <a:noFill/>
                </a:ln>
                <a:solidFill>
                  <a:srgbClr val="212121"/>
                </a:solidFill>
                <a:effectLst/>
              </a:rPr>
              <a:t>Medical</a:t>
            </a:r>
            <a:r>
              <a:rPr kumimoji="0" lang="cs-CZ" altLang="cs-CZ" sz="1000" b="0" i="1" u="none" strike="noStrike" cap="none" normalizeH="0" baseline="0" dirty="0">
                <a:ln>
                  <a:noFill/>
                </a:ln>
                <a:solidFill>
                  <a:srgbClr val="212121"/>
                </a:solidFill>
                <a:effectLst/>
              </a:rPr>
              <a:t> Systems, Palo </a:t>
            </a:r>
            <a:r>
              <a:rPr kumimoji="0" lang="cs-CZ" altLang="cs-CZ" sz="1000" b="0" i="1" u="none" strike="noStrike" cap="none" normalizeH="0" baseline="0" dirty="0" err="1">
                <a:ln>
                  <a:noFill/>
                </a:ln>
                <a:solidFill>
                  <a:srgbClr val="212121"/>
                </a:solidFill>
                <a:effectLst/>
              </a:rPr>
              <a:t>Alto</a:t>
            </a:r>
            <a:r>
              <a:rPr kumimoji="0" lang="cs-CZ" altLang="cs-CZ" sz="1000" b="0" i="1" u="none" strike="noStrike" cap="none" normalizeH="0" baseline="0" dirty="0">
                <a:ln>
                  <a:noFill/>
                </a:ln>
                <a:solidFill>
                  <a:srgbClr val="212121"/>
                </a:solidFill>
                <a:effectLst/>
              </a:rPr>
              <a:t>, CA</a:t>
            </a:r>
            <a:r>
              <a:rPr kumimoji="0" lang="cs-CZ" altLang="cs-CZ" sz="1000"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1800" dirty="0">
              <a:solidFill>
                <a:srgbClr val="212121"/>
              </a:solidFill>
              <a:latin typeface="inherit"/>
            </a:endParaRPr>
          </a:p>
        </p:txBody>
      </p:sp>
      <p:pic>
        <p:nvPicPr>
          <p:cNvPr id="2050" name="Picture 2" descr="Výsledek obrázku pro United Varian TrueBea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40" y="3793473"/>
            <a:ext cx="3636568" cy="18940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ýsledek obrázku pro Cyberknife ostrav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640" y="1579212"/>
            <a:ext cx="3636568" cy="2011719"/>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09F9BC8E-0D76-4592-8390-E5E253E380CB}"/>
              </a:ext>
            </a:extLst>
          </p:cNvPr>
          <p:cNvSpPr/>
          <p:nvPr/>
        </p:nvSpPr>
        <p:spPr>
          <a:xfrm>
            <a:off x="462270" y="4841133"/>
            <a:ext cx="6507490" cy="1692771"/>
          </a:xfrm>
          <a:prstGeom prst="rect">
            <a:avLst/>
          </a:prstGeom>
        </p:spPr>
        <p:txBody>
          <a:bodyPr wrap="square">
            <a:spAutoFit/>
          </a:bodyPr>
          <a:lstStyle/>
          <a:p>
            <a:pPr lvl="0" eaLnBrk="0" fontAlgn="base" hangingPunct="0">
              <a:spcBef>
                <a:spcPct val="0"/>
              </a:spcBef>
              <a:spcAft>
                <a:spcPct val="0"/>
              </a:spcAft>
            </a:pPr>
            <a:r>
              <a:rPr lang="cs-CZ" altLang="cs-CZ" dirty="0">
                <a:solidFill>
                  <a:srgbClr val="212121"/>
                </a:solidFill>
              </a:rPr>
              <a:t>Závěr: </a:t>
            </a:r>
          </a:p>
          <a:p>
            <a:pPr lvl="0" eaLnBrk="0" fontAlgn="base" hangingPunct="0">
              <a:spcBef>
                <a:spcPct val="0"/>
              </a:spcBef>
              <a:spcAft>
                <a:spcPct val="0"/>
              </a:spcAft>
            </a:pPr>
            <a:r>
              <a:rPr lang="cs-CZ" altLang="cs-CZ" b="1" dirty="0">
                <a:solidFill>
                  <a:srgbClr val="212121"/>
                </a:solidFill>
              </a:rPr>
              <a:t>Identická schopnost pokrýt celý cílový objem adekvátní a homogenní dávkou u všech systémů</a:t>
            </a:r>
            <a:r>
              <a:rPr lang="cs-CZ" altLang="cs-CZ" b="1" dirty="0"/>
              <a:t> </a:t>
            </a:r>
          </a:p>
          <a:p>
            <a:pPr lvl="0" eaLnBrk="0" fontAlgn="base" hangingPunct="0">
              <a:spcBef>
                <a:spcPct val="0"/>
              </a:spcBef>
              <a:spcAft>
                <a:spcPct val="0"/>
              </a:spcAft>
            </a:pPr>
            <a:endParaRPr lang="cs-CZ" altLang="cs-CZ" dirty="0"/>
          </a:p>
          <a:p>
            <a:pPr eaLnBrk="0" fontAlgn="base" hangingPunct="0">
              <a:spcBef>
                <a:spcPct val="0"/>
              </a:spcBef>
              <a:spcAft>
                <a:spcPct val="0"/>
              </a:spcAft>
            </a:pPr>
            <a:r>
              <a:rPr lang="cs-CZ" altLang="cs-CZ" sz="1600" i="1" dirty="0" err="1">
                <a:solidFill>
                  <a:srgbClr val="212121"/>
                </a:solidFill>
              </a:rPr>
              <a:t>CyberKnife</a:t>
            </a:r>
            <a:r>
              <a:rPr lang="cs-CZ" altLang="cs-CZ" sz="1600" i="1" dirty="0">
                <a:solidFill>
                  <a:srgbClr val="212121"/>
                </a:solidFill>
              </a:rPr>
              <a:t> je šetrnější ke kritických strukturách a vytváří větší gradienty dávky na obvodu cílového objemu. </a:t>
            </a:r>
          </a:p>
        </p:txBody>
      </p:sp>
      <p:sp>
        <p:nvSpPr>
          <p:cNvPr id="14" name="Nadpis 1">
            <a:extLst>
              <a:ext uri="{FF2B5EF4-FFF2-40B4-BE49-F238E27FC236}">
                <a16:creationId xmlns:a16="http://schemas.microsoft.com/office/drawing/2014/main" id="{E238D6F4-1BEA-4E5B-929F-3D77EE5B8D22}"/>
              </a:ext>
            </a:extLst>
          </p:cNvPr>
          <p:cNvSpPr>
            <a:spLocks noGrp="1"/>
          </p:cNvSpPr>
          <p:nvPr>
            <p:ph type="title"/>
          </p:nvPr>
        </p:nvSpPr>
        <p:spPr>
          <a:xfrm>
            <a:off x="386792" y="365125"/>
            <a:ext cx="11642648" cy="1325563"/>
          </a:xfrm>
        </p:spPr>
        <p:txBody>
          <a:bodyPr/>
          <a:lstStyle/>
          <a:p>
            <a:r>
              <a:rPr lang="cs-CZ" dirty="0">
                <a:latin typeface="+mn-lt"/>
              </a:rPr>
              <a:t>Stereotaktická </a:t>
            </a:r>
            <a:r>
              <a:rPr lang="cs-CZ" dirty="0" err="1">
                <a:latin typeface="+mn-lt"/>
              </a:rPr>
              <a:t>radio</a:t>
            </a:r>
            <a:r>
              <a:rPr lang="cs-CZ" dirty="0">
                <a:latin typeface="+mn-lt"/>
              </a:rPr>
              <a:t>(chirurgická) terapie(ablace) </a:t>
            </a:r>
          </a:p>
        </p:txBody>
      </p:sp>
    </p:spTree>
    <p:extLst>
      <p:ext uri="{BB962C8B-B14F-4D97-AF65-F5344CB8AC3E}">
        <p14:creationId xmlns:p14="http://schemas.microsoft.com/office/powerpoint/2010/main" val="4072275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xternal file that holds a picture, illustration, etc.&#10;Object name is JAH3-6-e007193-g003.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514" y="1872760"/>
            <a:ext cx="5190309" cy="426791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rotWithShape="1">
          <a:blip r:embed="rId4"/>
          <a:srcRect l="22478" t="26337" r="42811" b="38733"/>
          <a:stretch/>
        </p:blipFill>
        <p:spPr>
          <a:xfrm>
            <a:off x="557349" y="1851278"/>
            <a:ext cx="5945075" cy="3373865"/>
          </a:xfrm>
          <a:prstGeom prst="rect">
            <a:avLst/>
          </a:prstGeom>
        </p:spPr>
      </p:pic>
      <p:sp>
        <p:nvSpPr>
          <p:cNvPr id="8" name="Nadpis 1"/>
          <p:cNvSpPr>
            <a:spLocks noGrp="1"/>
          </p:cNvSpPr>
          <p:nvPr>
            <p:ph type="title"/>
          </p:nvPr>
        </p:nvSpPr>
        <p:spPr>
          <a:xfrm>
            <a:off x="838200" y="365125"/>
            <a:ext cx="10515600" cy="1325563"/>
          </a:xfrm>
        </p:spPr>
        <p:txBody>
          <a:bodyPr/>
          <a:lstStyle/>
          <a:p>
            <a:r>
              <a:rPr lang="cs-CZ" dirty="0">
                <a:latin typeface="+mn-lt"/>
              </a:rPr>
              <a:t>Vliv eskalace dávky záření na efektu </a:t>
            </a:r>
            <a:br>
              <a:rPr lang="cs-CZ" dirty="0">
                <a:latin typeface="+mn-lt"/>
              </a:rPr>
            </a:br>
            <a:r>
              <a:rPr lang="cs-CZ" sz="3200" dirty="0">
                <a:latin typeface="+mn-lt"/>
              </a:rPr>
              <a:t>ablace AV uzlu </a:t>
            </a:r>
            <a:r>
              <a:rPr lang="cs-CZ" sz="2000" dirty="0">
                <a:latin typeface="+mn-lt"/>
              </a:rPr>
              <a:t>(animal model)</a:t>
            </a:r>
          </a:p>
        </p:txBody>
      </p:sp>
      <p:sp>
        <p:nvSpPr>
          <p:cNvPr id="9" name="Obdélník 8"/>
          <p:cNvSpPr/>
          <p:nvPr/>
        </p:nvSpPr>
        <p:spPr>
          <a:xfrm>
            <a:off x="5669279" y="6322747"/>
            <a:ext cx="6043749" cy="338554"/>
          </a:xfrm>
          <a:prstGeom prst="rect">
            <a:avLst/>
          </a:prstGeom>
        </p:spPr>
        <p:txBody>
          <a:bodyPr wrap="square">
            <a:spAutoFit/>
          </a:bodyPr>
          <a:lstStyle/>
          <a:p>
            <a:r>
              <a:rPr lang="cs-CZ" sz="1600" b="0" i="0" dirty="0" err="1">
                <a:effectLst/>
              </a:rPr>
              <a:t>Marwan</a:t>
            </a:r>
            <a:r>
              <a:rPr lang="cs-CZ" sz="1600" b="0" i="0" dirty="0">
                <a:effectLst/>
              </a:rPr>
              <a:t> M. </a:t>
            </a:r>
            <a:r>
              <a:rPr lang="cs-CZ" sz="1600" b="0" i="0" dirty="0" err="1">
                <a:effectLst/>
              </a:rPr>
              <a:t>Refaat</a:t>
            </a:r>
            <a:r>
              <a:rPr lang="cs-CZ" sz="1600" b="0" i="0" dirty="0">
                <a:effectLst/>
              </a:rPr>
              <a:t>, MD, J </a:t>
            </a:r>
            <a:r>
              <a:rPr lang="cs-CZ" sz="1600" b="0" i="0" dirty="0" err="1">
                <a:effectLst/>
              </a:rPr>
              <a:t>Am</a:t>
            </a:r>
            <a:r>
              <a:rPr lang="cs-CZ" sz="1600" b="0" i="0" dirty="0">
                <a:effectLst/>
              </a:rPr>
              <a:t> </a:t>
            </a:r>
            <a:r>
              <a:rPr lang="cs-CZ" sz="1600" b="0" i="0" dirty="0" err="1">
                <a:effectLst/>
              </a:rPr>
              <a:t>Heart</a:t>
            </a:r>
            <a:r>
              <a:rPr lang="cs-CZ" sz="1600" b="0" i="0" dirty="0">
                <a:effectLst/>
              </a:rPr>
              <a:t> </a:t>
            </a:r>
            <a:r>
              <a:rPr lang="cs-CZ" sz="1600" b="0" i="0" dirty="0" err="1">
                <a:effectLst/>
              </a:rPr>
              <a:t>Assoc</a:t>
            </a:r>
            <a:r>
              <a:rPr lang="cs-CZ" sz="1600" b="0" i="0" dirty="0">
                <a:effectLst/>
              </a:rPr>
              <a:t>. </a:t>
            </a:r>
            <a:r>
              <a:rPr lang="en-US" sz="1600" b="0" i="0" dirty="0">
                <a:effectLst/>
              </a:rPr>
              <a:t>2017 Nov; 6(11): e007193.</a:t>
            </a:r>
            <a:endParaRPr lang="cs-CZ" sz="1600" dirty="0"/>
          </a:p>
        </p:txBody>
      </p:sp>
      <p:pic>
        <p:nvPicPr>
          <p:cNvPr id="3" name="Obrázek 2"/>
          <p:cNvPicPr>
            <a:picLocks noChangeAspect="1"/>
          </p:cNvPicPr>
          <p:nvPr/>
        </p:nvPicPr>
        <p:blipFill>
          <a:blip r:embed="rId5"/>
          <a:stretch>
            <a:fillRect/>
          </a:stretch>
        </p:blipFill>
        <p:spPr>
          <a:xfrm>
            <a:off x="2081801" y="4778370"/>
            <a:ext cx="2995295" cy="1796602"/>
          </a:xfrm>
          <a:prstGeom prst="rect">
            <a:avLst/>
          </a:prstGeom>
        </p:spPr>
      </p:pic>
    </p:spTree>
    <p:extLst>
      <p:ext uri="{BB962C8B-B14F-4D97-AF65-F5344CB8AC3E}">
        <p14:creationId xmlns:p14="http://schemas.microsoft.com/office/powerpoint/2010/main" val="895087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mn-lt"/>
              </a:rPr>
              <a:t>Vliv eskalace dávky záření na efektu </a:t>
            </a:r>
            <a:br>
              <a:rPr lang="cs-CZ" dirty="0">
                <a:latin typeface="+mn-lt"/>
              </a:rPr>
            </a:br>
            <a:r>
              <a:rPr lang="cs-CZ" sz="3200" dirty="0">
                <a:latin typeface="+mn-lt"/>
              </a:rPr>
              <a:t>izolace RSPV </a:t>
            </a:r>
            <a:r>
              <a:rPr lang="cs-CZ" sz="2000" dirty="0">
                <a:latin typeface="+mn-lt"/>
              </a:rPr>
              <a:t>(animal model)</a:t>
            </a:r>
          </a:p>
        </p:txBody>
      </p:sp>
      <p:sp>
        <p:nvSpPr>
          <p:cNvPr id="3" name="Zástupný symbol pro obsah 2"/>
          <p:cNvSpPr>
            <a:spLocks noGrp="1"/>
          </p:cNvSpPr>
          <p:nvPr>
            <p:ph idx="1"/>
          </p:nvPr>
        </p:nvSpPr>
        <p:spPr>
          <a:xfrm>
            <a:off x="838200" y="1854927"/>
            <a:ext cx="10515600" cy="3979817"/>
          </a:xfrm>
        </p:spPr>
        <p:txBody>
          <a:bodyPr>
            <a:normAutofit/>
          </a:bodyPr>
          <a:lstStyle/>
          <a:p>
            <a:pPr marL="0" indent="0">
              <a:buNone/>
            </a:pPr>
            <a:r>
              <a:rPr lang="cs-CZ" sz="1800" dirty="0"/>
              <a:t>Metodika: </a:t>
            </a:r>
          </a:p>
          <a:p>
            <a:pPr marL="0" indent="0">
              <a:buNone/>
            </a:pPr>
            <a:r>
              <a:rPr lang="cs-CZ" sz="1800" dirty="0"/>
              <a:t>jednorázová dávka 17,5-35 </a:t>
            </a:r>
            <a:r>
              <a:rPr lang="cs-CZ" sz="1800" dirty="0" err="1"/>
              <a:t>Gy</a:t>
            </a:r>
            <a:r>
              <a:rPr lang="cs-CZ" sz="1800" dirty="0"/>
              <a:t> (krok o 2,5 </a:t>
            </a:r>
            <a:r>
              <a:rPr lang="cs-CZ" sz="1800" dirty="0" err="1"/>
              <a:t>Gy</a:t>
            </a:r>
            <a:r>
              <a:rPr lang="cs-CZ" sz="1800" dirty="0"/>
              <a:t>), kontrolní EPS za 6 měsíců. </a:t>
            </a:r>
          </a:p>
          <a:p>
            <a:pPr marL="0" indent="0">
              <a:buNone/>
            </a:pPr>
            <a:endParaRPr lang="cs-CZ" sz="1800" dirty="0"/>
          </a:p>
          <a:p>
            <a:pPr marL="0" indent="0">
              <a:buNone/>
            </a:pPr>
            <a:r>
              <a:rPr lang="cs-CZ" sz="1800" b="1" dirty="0"/>
              <a:t>Závěr:  </a:t>
            </a:r>
          </a:p>
          <a:p>
            <a:r>
              <a:rPr lang="cs-CZ" sz="1800" dirty="0" err="1"/>
              <a:t>transmurální</a:t>
            </a:r>
            <a:r>
              <a:rPr lang="cs-CZ" sz="1800" dirty="0"/>
              <a:t> jizvení RSPV zaznamenáno s dávkami ≥ 32,5 </a:t>
            </a:r>
            <a:r>
              <a:rPr lang="cs-CZ" sz="1800" dirty="0" err="1"/>
              <a:t>Gy</a:t>
            </a:r>
            <a:r>
              <a:rPr lang="cs-CZ" sz="1800" dirty="0"/>
              <a:t>. </a:t>
            </a:r>
          </a:p>
          <a:p>
            <a:r>
              <a:rPr lang="cs-CZ" sz="1800" dirty="0"/>
              <a:t>rozsah a intenzita fibrózy se významně zvýšila s dávkou, 50% účinná dávka pro intenzivní fibrózu byla 31,3 </a:t>
            </a:r>
            <a:r>
              <a:rPr lang="cs-CZ" sz="1800" dirty="0" err="1"/>
              <a:t>Gy</a:t>
            </a:r>
            <a:r>
              <a:rPr lang="cs-CZ" sz="1800" dirty="0"/>
              <a:t> (poměr pravděpodobnosti 2,47 / </a:t>
            </a:r>
            <a:r>
              <a:rPr lang="cs-CZ" sz="1800" dirty="0" err="1"/>
              <a:t>Gy</a:t>
            </a:r>
            <a:r>
              <a:rPr lang="cs-CZ" sz="1800" dirty="0"/>
              <a:t>, P &lt;0,01). </a:t>
            </a:r>
          </a:p>
          <a:p>
            <a:pPr marL="0" indent="0">
              <a:buNone/>
            </a:pPr>
            <a:endParaRPr lang="cs-CZ" sz="1800" dirty="0"/>
          </a:p>
          <a:p>
            <a:pPr marL="0" indent="0">
              <a:buNone/>
            </a:pPr>
            <a:r>
              <a:rPr lang="cs-CZ" sz="1800" dirty="0"/>
              <a:t>Vliv na okolí: </a:t>
            </a:r>
          </a:p>
          <a:p>
            <a:r>
              <a:rPr lang="cs-CZ" sz="1800" dirty="0"/>
              <a:t>Okolní srdeční tkáně nebyly ovlivněny (analýza MRI + histologie) </a:t>
            </a:r>
          </a:p>
          <a:p>
            <a:r>
              <a:rPr lang="cs-CZ" sz="1800" dirty="0"/>
              <a:t>dokazuje krátkodobou bezpečnost malého objemu srdeční radiochirurgie s dávkami do 35 </a:t>
            </a:r>
            <a:r>
              <a:rPr lang="cs-CZ" sz="1800" dirty="0" err="1"/>
              <a:t>Gy</a:t>
            </a:r>
            <a:r>
              <a:rPr lang="cs-CZ" sz="1800" dirty="0"/>
              <a:t>. </a:t>
            </a:r>
          </a:p>
        </p:txBody>
      </p:sp>
      <p:sp>
        <p:nvSpPr>
          <p:cNvPr id="4" name="Obdélník 3"/>
          <p:cNvSpPr/>
          <p:nvPr/>
        </p:nvSpPr>
        <p:spPr>
          <a:xfrm>
            <a:off x="5599611" y="6019512"/>
            <a:ext cx="6431280" cy="338554"/>
          </a:xfrm>
          <a:prstGeom prst="rect">
            <a:avLst/>
          </a:prstGeom>
        </p:spPr>
        <p:txBody>
          <a:bodyPr wrap="square">
            <a:spAutoFit/>
          </a:bodyPr>
          <a:lstStyle/>
          <a:p>
            <a:r>
              <a:rPr lang="cs-CZ" sz="1600" b="0" i="0" dirty="0" err="1">
                <a:solidFill>
                  <a:srgbClr val="222222"/>
                </a:solidFill>
                <a:effectLst/>
              </a:rPr>
              <a:t>Blanck</a:t>
            </a:r>
            <a:r>
              <a:rPr lang="cs-CZ" sz="1600" b="0" i="0" dirty="0">
                <a:solidFill>
                  <a:srgbClr val="222222"/>
                </a:solidFill>
                <a:effectLst/>
              </a:rPr>
              <a:t> O, et al., </a:t>
            </a:r>
            <a:r>
              <a:rPr lang="cs-CZ" sz="1600" b="0" i="0" dirty="0" err="1">
                <a:solidFill>
                  <a:srgbClr val="222222"/>
                </a:solidFill>
                <a:effectLst/>
              </a:rPr>
              <a:t>Int</a:t>
            </a:r>
            <a:r>
              <a:rPr lang="cs-CZ" sz="1600" b="0" i="0" dirty="0">
                <a:solidFill>
                  <a:srgbClr val="222222"/>
                </a:solidFill>
                <a:effectLst/>
              </a:rPr>
              <a:t> J </a:t>
            </a:r>
            <a:r>
              <a:rPr lang="cs-CZ" sz="1600" b="0" i="0" dirty="0" err="1">
                <a:solidFill>
                  <a:srgbClr val="222222"/>
                </a:solidFill>
                <a:effectLst/>
              </a:rPr>
              <a:t>Radiat</a:t>
            </a:r>
            <a:r>
              <a:rPr lang="cs-CZ" sz="1600" b="0" i="0" dirty="0">
                <a:solidFill>
                  <a:srgbClr val="222222"/>
                </a:solidFill>
                <a:effectLst/>
              </a:rPr>
              <a:t> </a:t>
            </a:r>
            <a:r>
              <a:rPr lang="cs-CZ" sz="1600" b="0" i="0" dirty="0" err="1">
                <a:solidFill>
                  <a:srgbClr val="222222"/>
                </a:solidFill>
                <a:effectLst/>
              </a:rPr>
              <a:t>Oncol</a:t>
            </a:r>
            <a:r>
              <a:rPr lang="cs-CZ" sz="1600" b="0" i="0" dirty="0">
                <a:solidFill>
                  <a:srgbClr val="222222"/>
                </a:solidFill>
                <a:effectLst/>
              </a:rPr>
              <a:t> </a:t>
            </a:r>
            <a:r>
              <a:rPr lang="cs-CZ" sz="1600" b="0" i="0" dirty="0" err="1">
                <a:solidFill>
                  <a:srgbClr val="222222"/>
                </a:solidFill>
                <a:effectLst/>
              </a:rPr>
              <a:t>Biol</a:t>
            </a:r>
            <a:r>
              <a:rPr lang="cs-CZ" sz="1600" b="0" i="0" dirty="0">
                <a:solidFill>
                  <a:srgbClr val="222222"/>
                </a:solidFill>
                <a:effectLst/>
              </a:rPr>
              <a:t> </a:t>
            </a:r>
            <a:r>
              <a:rPr lang="cs-CZ" sz="1600" b="0" i="0" dirty="0" err="1">
                <a:solidFill>
                  <a:srgbClr val="222222"/>
                </a:solidFill>
                <a:effectLst/>
              </a:rPr>
              <a:t>Phys</a:t>
            </a:r>
            <a:r>
              <a:rPr lang="cs-CZ" sz="1600" b="0" i="0" dirty="0">
                <a:solidFill>
                  <a:srgbClr val="222222"/>
                </a:solidFill>
                <a:effectLst/>
              </a:rPr>
              <a:t>. 2014, 89:590-8.</a:t>
            </a:r>
            <a:endParaRPr lang="cs-CZ" sz="1600" dirty="0"/>
          </a:p>
        </p:txBody>
      </p:sp>
    </p:spTree>
    <p:extLst>
      <p:ext uri="{BB962C8B-B14F-4D97-AF65-F5344CB8AC3E}">
        <p14:creationId xmlns:p14="http://schemas.microsoft.com/office/powerpoint/2010/main" val="1527381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6006737" cy="1325563"/>
          </a:xfrm>
        </p:spPr>
        <p:txBody>
          <a:bodyPr>
            <a:normAutofit/>
          </a:bodyPr>
          <a:lstStyle/>
          <a:p>
            <a:r>
              <a:rPr lang="cs-CZ" dirty="0"/>
              <a:t>Histologie – reakce tkání </a:t>
            </a:r>
            <a:br>
              <a:rPr lang="cs-CZ" dirty="0"/>
            </a:br>
            <a:r>
              <a:rPr lang="cs-CZ" dirty="0"/>
              <a:t>stav po 3 týdnech</a:t>
            </a:r>
          </a:p>
        </p:txBody>
      </p:sp>
      <p:pic>
        <p:nvPicPr>
          <p:cNvPr id="1026" name="Picture 2" descr="https://www.nejm.org/na101/home/literatum/publisher/mms/journals/content/nejm/2017/nejm_2017.377.issue-24/nejmoa1613773/20180122/images/img_xlarge/nejmoa1613773_f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9169" y="757631"/>
            <a:ext cx="3594226" cy="5495773"/>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938423" y="2036416"/>
            <a:ext cx="5806290" cy="4524315"/>
          </a:xfrm>
          <a:prstGeom prst="rect">
            <a:avLst/>
          </a:prstGeom>
        </p:spPr>
        <p:txBody>
          <a:bodyPr wrap="square">
            <a:spAutoFit/>
          </a:bodyPr>
          <a:lstStyle/>
          <a:p>
            <a:r>
              <a:rPr lang="cs-CZ" dirty="0"/>
              <a:t>Obr. </a:t>
            </a:r>
            <a:r>
              <a:rPr lang="cs-CZ" dirty="0">
                <a:solidFill>
                  <a:srgbClr val="212121"/>
                </a:solidFill>
              </a:rPr>
              <a:t>A: </a:t>
            </a:r>
          </a:p>
          <a:p>
            <a:r>
              <a:rPr lang="cs-CZ" dirty="0">
                <a:solidFill>
                  <a:srgbClr val="212121"/>
                </a:solidFill>
              </a:rPr>
              <a:t>rozšíření malých cév na rozhraní husté fibrózy </a:t>
            </a:r>
          </a:p>
          <a:p>
            <a:r>
              <a:rPr lang="cs-CZ" dirty="0">
                <a:solidFill>
                  <a:srgbClr val="212121"/>
                </a:solidFill>
              </a:rPr>
              <a:t>a životaschopného myokardu</a:t>
            </a:r>
          </a:p>
          <a:p>
            <a:endParaRPr lang="cs-CZ" dirty="0">
              <a:solidFill>
                <a:srgbClr val="212121"/>
              </a:solidFill>
            </a:endParaRPr>
          </a:p>
          <a:p>
            <a:endParaRPr lang="cs-CZ" dirty="0">
              <a:solidFill>
                <a:srgbClr val="212121"/>
              </a:solidFill>
            </a:endParaRPr>
          </a:p>
          <a:p>
            <a:r>
              <a:rPr lang="cs-CZ" b="1" dirty="0">
                <a:solidFill>
                  <a:srgbClr val="212121"/>
                </a:solidFill>
              </a:rPr>
              <a:t>Neexistuje žádný akutní zánět myokardu nebo akutní buněčná nekróza. </a:t>
            </a:r>
          </a:p>
          <a:p>
            <a:endParaRPr lang="cs-CZ" b="1" dirty="0">
              <a:solidFill>
                <a:srgbClr val="212121"/>
              </a:solidFill>
            </a:endParaRPr>
          </a:p>
          <a:p>
            <a:endParaRPr lang="cs-CZ" dirty="0">
              <a:solidFill>
                <a:srgbClr val="212121"/>
              </a:solidFill>
            </a:endParaRPr>
          </a:p>
          <a:p>
            <a:r>
              <a:rPr lang="cs-CZ" dirty="0">
                <a:solidFill>
                  <a:srgbClr val="212121"/>
                </a:solidFill>
              </a:rPr>
              <a:t>Obr. B (detail „</a:t>
            </a:r>
            <a:r>
              <a:rPr lang="cs-CZ" dirty="0" err="1">
                <a:solidFill>
                  <a:srgbClr val="212121"/>
                </a:solidFill>
              </a:rPr>
              <a:t>border</a:t>
            </a:r>
            <a:r>
              <a:rPr lang="cs-CZ" dirty="0">
                <a:solidFill>
                  <a:srgbClr val="212121"/>
                </a:solidFill>
              </a:rPr>
              <a:t> </a:t>
            </a:r>
            <a:r>
              <a:rPr lang="cs-CZ" dirty="0" err="1">
                <a:solidFill>
                  <a:srgbClr val="212121"/>
                </a:solidFill>
              </a:rPr>
              <a:t>zony</a:t>
            </a:r>
            <a:r>
              <a:rPr lang="cs-CZ" dirty="0">
                <a:solidFill>
                  <a:srgbClr val="212121"/>
                </a:solidFill>
              </a:rPr>
              <a:t>“) </a:t>
            </a:r>
          </a:p>
          <a:p>
            <a:r>
              <a:rPr lang="cs-CZ" u="sng" dirty="0" err="1">
                <a:solidFill>
                  <a:srgbClr val="212121"/>
                </a:solidFill>
              </a:rPr>
              <a:t>Kardiomyocyty</a:t>
            </a:r>
            <a:r>
              <a:rPr lang="cs-CZ" u="sng" dirty="0">
                <a:solidFill>
                  <a:srgbClr val="212121"/>
                </a:solidFill>
              </a:rPr>
              <a:t>:</a:t>
            </a:r>
            <a:r>
              <a:rPr lang="cs-CZ" dirty="0">
                <a:solidFill>
                  <a:srgbClr val="212121"/>
                </a:solidFill>
              </a:rPr>
              <a:t> občasné obdélníkové jádro "</a:t>
            </a:r>
            <a:r>
              <a:rPr lang="cs-CZ" dirty="0" err="1">
                <a:solidFill>
                  <a:srgbClr val="212121"/>
                </a:solidFill>
              </a:rPr>
              <a:t>boxcar</a:t>
            </a:r>
            <a:r>
              <a:rPr lang="cs-CZ" dirty="0">
                <a:solidFill>
                  <a:srgbClr val="212121"/>
                </a:solidFill>
              </a:rPr>
              <a:t>" (bílá šipka) a hypertrofie </a:t>
            </a:r>
            <a:r>
              <a:rPr lang="cs-CZ" sz="1400" i="1" dirty="0">
                <a:solidFill>
                  <a:srgbClr val="212121"/>
                </a:solidFill>
              </a:rPr>
              <a:t>(jsou pozorovány v chronických stádiích srdečního selhání) </a:t>
            </a:r>
          </a:p>
          <a:p>
            <a:endParaRPr lang="cs-CZ" dirty="0">
              <a:solidFill>
                <a:srgbClr val="212121"/>
              </a:solidFill>
            </a:endParaRPr>
          </a:p>
          <a:p>
            <a:r>
              <a:rPr lang="cs-CZ" u="sng" dirty="0">
                <a:solidFill>
                  <a:srgbClr val="212121"/>
                </a:solidFill>
              </a:rPr>
              <a:t>Endotelové buňky </a:t>
            </a:r>
            <a:r>
              <a:rPr lang="cs-CZ" dirty="0">
                <a:solidFill>
                  <a:srgbClr val="212121"/>
                </a:solidFill>
              </a:rPr>
              <a:t>mají normální vzhled (černé šipky), dlouhé, tenké, nereaktivní jádra. </a:t>
            </a:r>
            <a:endParaRPr lang="cs-CZ" dirty="0"/>
          </a:p>
        </p:txBody>
      </p:sp>
      <p:sp>
        <p:nvSpPr>
          <p:cNvPr id="5" name="Obdélník 4"/>
          <p:cNvSpPr/>
          <p:nvPr/>
        </p:nvSpPr>
        <p:spPr>
          <a:xfrm>
            <a:off x="6409808" y="6352462"/>
            <a:ext cx="5232948" cy="338554"/>
          </a:xfrm>
          <a:prstGeom prst="rect">
            <a:avLst/>
          </a:prstGeom>
        </p:spPr>
        <p:txBody>
          <a:bodyPr wrap="square">
            <a:spAutoFit/>
          </a:bodyPr>
          <a:lstStyle/>
          <a:p>
            <a:r>
              <a:rPr lang="cs-CZ" sz="1600" dirty="0"/>
              <a:t>Phillip S. </a:t>
            </a:r>
            <a:r>
              <a:rPr lang="cs-CZ" sz="1600" dirty="0" err="1"/>
              <a:t>Cuculich</a:t>
            </a:r>
            <a:r>
              <a:rPr lang="cs-CZ" sz="1600" dirty="0"/>
              <a:t> et al., N </a:t>
            </a:r>
            <a:r>
              <a:rPr lang="cs-CZ" sz="1600" dirty="0" err="1"/>
              <a:t>Engl</a:t>
            </a:r>
            <a:r>
              <a:rPr lang="cs-CZ" sz="1600" dirty="0"/>
              <a:t> J Med 2017; 377:2325-2336</a:t>
            </a:r>
          </a:p>
        </p:txBody>
      </p:sp>
      <p:sp>
        <p:nvSpPr>
          <p:cNvPr id="3" name="Obdélník 2"/>
          <p:cNvSpPr/>
          <p:nvPr/>
        </p:nvSpPr>
        <p:spPr>
          <a:xfrm>
            <a:off x="7229169" y="369548"/>
            <a:ext cx="3594226" cy="338554"/>
          </a:xfrm>
          <a:prstGeom prst="rect">
            <a:avLst/>
          </a:prstGeom>
        </p:spPr>
        <p:txBody>
          <a:bodyPr wrap="square">
            <a:spAutoFit/>
          </a:bodyPr>
          <a:lstStyle/>
          <a:p>
            <a:pPr algn="ctr"/>
            <a:r>
              <a:rPr lang="cs-CZ" sz="1600" i="1" dirty="0">
                <a:solidFill>
                  <a:srgbClr val="212121"/>
                </a:solidFill>
                <a:latin typeface="arial" panose="020B0604020202020204" pitchFamily="34" charset="0"/>
              </a:rPr>
              <a:t>Barvení hematoxylinem a </a:t>
            </a:r>
            <a:r>
              <a:rPr lang="cs-CZ" sz="1600" i="1" dirty="0" err="1">
                <a:solidFill>
                  <a:srgbClr val="212121"/>
                </a:solidFill>
                <a:latin typeface="arial" panose="020B0604020202020204" pitchFamily="34" charset="0"/>
              </a:rPr>
              <a:t>eosinem</a:t>
            </a:r>
            <a:r>
              <a:rPr lang="cs-CZ" sz="1600" i="1" dirty="0">
                <a:solidFill>
                  <a:srgbClr val="212121"/>
                </a:solidFill>
                <a:latin typeface="arial" panose="020B0604020202020204" pitchFamily="34" charset="0"/>
              </a:rPr>
              <a:t> </a:t>
            </a:r>
            <a:endParaRPr lang="cs-CZ" sz="1600" i="1" dirty="0"/>
          </a:p>
        </p:txBody>
      </p:sp>
      <p:sp>
        <p:nvSpPr>
          <p:cNvPr id="6" name="Šipka doprava 5"/>
          <p:cNvSpPr/>
          <p:nvPr/>
        </p:nvSpPr>
        <p:spPr>
          <a:xfrm rot="20660360">
            <a:off x="5763553" y="1943005"/>
            <a:ext cx="3853398"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4090065" y="2801596"/>
            <a:ext cx="3477684" cy="6885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34140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 external file that holds a picture, illustration, etc.&#10;Object name is JAH3-6-e007193-g004.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152" y="492497"/>
            <a:ext cx="4815416" cy="2757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 external file that holds a picture, illustration, etc.&#10;Object name is JAH3-6-e007193-g00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7152" y="3337659"/>
            <a:ext cx="4839254" cy="2757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449754" y="2228952"/>
            <a:ext cx="6151344" cy="249299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sng" strike="noStrike" cap="none" normalizeH="0" baseline="0" dirty="0">
                <a:ln>
                  <a:noFill/>
                </a:ln>
                <a:solidFill>
                  <a:srgbClr val="212121"/>
                </a:solidFill>
                <a:effectLst/>
              </a:rPr>
              <a:t>Histologické úseky oblasti AV uzlu po SRA: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cs-CZ" altLang="cs-CZ" b="0" i="0" u="none" strike="noStrike" cap="none" normalizeH="0" baseline="0" dirty="0">
                <a:ln>
                  <a:noFill/>
                </a:ln>
                <a:solidFill>
                  <a:srgbClr val="212121"/>
                </a:solidFill>
                <a:effectLst/>
              </a:rPr>
              <a:t>závažné poruchy architektury,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cs-CZ" altLang="cs-CZ" b="0" i="0" u="none" strike="noStrike" cap="none" normalizeH="0" baseline="0" dirty="0">
                <a:ln>
                  <a:noFill/>
                </a:ln>
                <a:solidFill>
                  <a:srgbClr val="212121"/>
                </a:solidFill>
                <a:effectLst/>
              </a:rPr>
              <a:t>ztráta buněčné organizace (vyskytující se v normálních AV uzlech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cs-CZ" altLang="cs-CZ" b="0" i="0" u="none" strike="noStrike" cap="none" normalizeH="0" baseline="0" dirty="0">
                <a:ln>
                  <a:noFill/>
                </a:ln>
                <a:solidFill>
                  <a:srgbClr val="212121"/>
                </a:solidFill>
                <a:effectLst/>
              </a:rPr>
              <a:t>stav po buněčné nekróze s rozsáhlým ukládání fibrinu v oblasti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cs-CZ" altLang="cs-CZ" b="1" dirty="0">
                <a:solidFill>
                  <a:srgbClr val="212121"/>
                </a:solidFill>
              </a:rPr>
              <a:t>Dávka 35-40 </a:t>
            </a:r>
            <a:r>
              <a:rPr lang="cs-CZ" altLang="cs-CZ" b="1" dirty="0" err="1">
                <a:solidFill>
                  <a:srgbClr val="212121"/>
                </a:solidFill>
              </a:rPr>
              <a:t>Gy</a:t>
            </a:r>
            <a:endParaRPr kumimoji="0" lang="cs-CZ" altLang="cs-CZ" b="1" i="0" u="none" strike="noStrike" cap="none" normalizeH="0" baseline="0" dirty="0">
              <a:ln>
                <a:noFill/>
              </a:ln>
              <a:solidFill>
                <a:srgbClr val="21212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21212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212121"/>
                </a:solidFill>
                <a:effectLst/>
              </a:rPr>
              <a:t>Okolní tkáně: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cs-CZ" altLang="cs-CZ" b="0" i="0" u="none" strike="noStrike" cap="none" normalizeH="0" baseline="0" dirty="0">
                <a:ln>
                  <a:noFill/>
                </a:ln>
                <a:solidFill>
                  <a:srgbClr val="212121"/>
                </a:solidFill>
                <a:effectLst/>
              </a:rPr>
              <a:t>vykazují normální architekturu </a:t>
            </a:r>
          </a:p>
        </p:txBody>
      </p:sp>
      <p:sp>
        <p:nvSpPr>
          <p:cNvPr id="7" name="Obdélník 6"/>
          <p:cNvSpPr/>
          <p:nvPr/>
        </p:nvSpPr>
        <p:spPr>
          <a:xfrm>
            <a:off x="7335520" y="6365502"/>
            <a:ext cx="4363729" cy="338554"/>
          </a:xfrm>
          <a:prstGeom prst="rect">
            <a:avLst/>
          </a:prstGeom>
        </p:spPr>
        <p:txBody>
          <a:bodyPr wrap="square">
            <a:spAutoFit/>
          </a:bodyPr>
          <a:lstStyle/>
          <a:p>
            <a:r>
              <a:rPr lang="cs-CZ" sz="1600" b="0" i="0" dirty="0" err="1">
                <a:effectLst/>
              </a:rPr>
              <a:t>Marwan</a:t>
            </a:r>
            <a:r>
              <a:rPr lang="cs-CZ" sz="1600" b="0" i="0" dirty="0">
                <a:effectLst/>
              </a:rPr>
              <a:t> M. </a:t>
            </a:r>
            <a:r>
              <a:rPr lang="cs-CZ" sz="1600" b="0" i="0" dirty="0" err="1">
                <a:effectLst/>
              </a:rPr>
              <a:t>Refaat</a:t>
            </a:r>
            <a:r>
              <a:rPr lang="cs-CZ" sz="1600" b="0" i="0" dirty="0">
                <a:effectLst/>
              </a:rPr>
              <a:t>, J </a:t>
            </a:r>
            <a:r>
              <a:rPr lang="cs-CZ" sz="1600" b="0" i="0" dirty="0" err="1">
                <a:effectLst/>
              </a:rPr>
              <a:t>Am</a:t>
            </a:r>
            <a:r>
              <a:rPr lang="cs-CZ" sz="1600" b="0" i="0" dirty="0">
                <a:effectLst/>
              </a:rPr>
              <a:t> </a:t>
            </a:r>
            <a:r>
              <a:rPr lang="cs-CZ" sz="1600" b="0" i="0" dirty="0" err="1">
                <a:effectLst/>
              </a:rPr>
              <a:t>Heart</a:t>
            </a:r>
            <a:r>
              <a:rPr lang="cs-CZ" sz="1600" b="0" i="0" dirty="0">
                <a:effectLst/>
              </a:rPr>
              <a:t> </a:t>
            </a:r>
            <a:r>
              <a:rPr lang="cs-CZ" sz="1600" b="0" i="0" dirty="0" err="1">
                <a:effectLst/>
              </a:rPr>
              <a:t>Assoc</a:t>
            </a:r>
            <a:r>
              <a:rPr lang="cs-CZ" sz="1600" b="0" i="0" dirty="0">
                <a:effectLst/>
              </a:rPr>
              <a:t>. </a:t>
            </a:r>
            <a:r>
              <a:rPr lang="en-US" sz="1600" b="0" i="0" dirty="0">
                <a:effectLst/>
              </a:rPr>
              <a:t>2017 Nov</a:t>
            </a:r>
            <a:endParaRPr lang="cs-CZ" sz="1600" dirty="0"/>
          </a:p>
        </p:txBody>
      </p:sp>
      <p:sp>
        <p:nvSpPr>
          <p:cNvPr id="9" name="Nadpis 1"/>
          <p:cNvSpPr txBox="1">
            <a:spLocks/>
          </p:cNvSpPr>
          <p:nvPr/>
        </p:nvSpPr>
        <p:spPr>
          <a:xfrm>
            <a:off x="838200" y="365125"/>
            <a:ext cx="60067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mn-lt"/>
              </a:rPr>
              <a:t>Histologie – reakce tkání </a:t>
            </a:r>
            <a:br>
              <a:rPr lang="cs-CZ" dirty="0">
                <a:latin typeface="+mn-lt"/>
              </a:rPr>
            </a:br>
            <a:r>
              <a:rPr lang="cs-CZ" dirty="0">
                <a:latin typeface="+mn-lt"/>
              </a:rPr>
              <a:t>stav po 3-6 měsících</a:t>
            </a:r>
          </a:p>
        </p:txBody>
      </p:sp>
      <p:sp>
        <p:nvSpPr>
          <p:cNvPr id="2" name="Obdélník 1"/>
          <p:cNvSpPr/>
          <p:nvPr/>
        </p:nvSpPr>
        <p:spPr>
          <a:xfrm>
            <a:off x="339210" y="5399417"/>
            <a:ext cx="5687121" cy="646331"/>
          </a:xfrm>
          <a:prstGeom prst="rect">
            <a:avLst/>
          </a:prstGeom>
        </p:spPr>
        <p:txBody>
          <a:bodyPr wrap="square">
            <a:spAutoFit/>
          </a:bodyPr>
          <a:lstStyle/>
          <a:p>
            <a:pPr lvl="0" eaLnBrk="0" fontAlgn="base" hangingPunct="0">
              <a:spcBef>
                <a:spcPct val="0"/>
              </a:spcBef>
              <a:spcAft>
                <a:spcPct val="0"/>
              </a:spcAft>
            </a:pPr>
            <a:r>
              <a:rPr lang="cs-CZ" altLang="cs-CZ" dirty="0">
                <a:solidFill>
                  <a:srgbClr val="212121"/>
                </a:solidFill>
              </a:rPr>
              <a:t>Obr. A: zobrazení fibrózy na AV uzlu </a:t>
            </a:r>
          </a:p>
          <a:p>
            <a:pPr lvl="0" eaLnBrk="0" fontAlgn="base" hangingPunct="0">
              <a:spcBef>
                <a:spcPct val="0"/>
              </a:spcBef>
              <a:spcAft>
                <a:spcPct val="0"/>
              </a:spcAft>
            </a:pPr>
            <a:r>
              <a:rPr lang="cs-CZ" altLang="cs-CZ" dirty="0">
                <a:solidFill>
                  <a:srgbClr val="212121"/>
                </a:solidFill>
              </a:rPr>
              <a:t>Obr. B: normální architekturou okolní septální tkáně</a:t>
            </a:r>
            <a:endParaRPr lang="cs-CZ" altLang="cs-CZ" dirty="0"/>
          </a:p>
        </p:txBody>
      </p:sp>
      <p:sp>
        <p:nvSpPr>
          <p:cNvPr id="3" name="Obdélník 2"/>
          <p:cNvSpPr/>
          <p:nvPr/>
        </p:nvSpPr>
        <p:spPr>
          <a:xfrm>
            <a:off x="6947152" y="492497"/>
            <a:ext cx="868636" cy="369332"/>
          </a:xfrm>
          <a:prstGeom prst="rect">
            <a:avLst/>
          </a:prstGeom>
        </p:spPr>
        <p:txBody>
          <a:bodyPr wrap="none">
            <a:spAutoFit/>
          </a:bodyPr>
          <a:lstStyle/>
          <a:p>
            <a:r>
              <a:rPr lang="cs-CZ" altLang="cs-CZ" b="1" dirty="0">
                <a:solidFill>
                  <a:srgbClr val="212121"/>
                </a:solidFill>
                <a:latin typeface="inherit"/>
              </a:rPr>
              <a:t>Obr. A</a:t>
            </a:r>
            <a:endParaRPr lang="cs-CZ" b="1" dirty="0"/>
          </a:p>
        </p:txBody>
      </p:sp>
      <p:sp>
        <p:nvSpPr>
          <p:cNvPr id="11" name="Obdélník 10"/>
          <p:cNvSpPr/>
          <p:nvPr/>
        </p:nvSpPr>
        <p:spPr>
          <a:xfrm>
            <a:off x="6943545" y="3337659"/>
            <a:ext cx="877228" cy="369332"/>
          </a:xfrm>
          <a:prstGeom prst="rect">
            <a:avLst/>
          </a:prstGeom>
        </p:spPr>
        <p:txBody>
          <a:bodyPr wrap="none">
            <a:spAutoFit/>
          </a:bodyPr>
          <a:lstStyle/>
          <a:p>
            <a:r>
              <a:rPr lang="cs-CZ" altLang="cs-CZ" b="1" dirty="0">
                <a:solidFill>
                  <a:srgbClr val="212121"/>
                </a:solidFill>
                <a:latin typeface="inherit"/>
              </a:rPr>
              <a:t>Obr. B</a:t>
            </a:r>
            <a:endParaRPr lang="cs-CZ" b="1" dirty="0"/>
          </a:p>
        </p:txBody>
      </p:sp>
    </p:spTree>
    <p:extLst>
      <p:ext uri="{BB962C8B-B14F-4D97-AF65-F5344CB8AC3E}">
        <p14:creationId xmlns:p14="http://schemas.microsoft.com/office/powerpoint/2010/main" val="570852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E7C387E2-0108-4C9A-8689-3BC88B038819}"/>
              </a:ext>
            </a:extLst>
          </p:cNvPr>
          <p:cNvPicPr>
            <a:picLocks noChangeAspect="1"/>
          </p:cNvPicPr>
          <p:nvPr/>
        </p:nvPicPr>
        <p:blipFill rotWithShape="1">
          <a:blip r:embed="rId2"/>
          <a:srcRect l="5413" t="2848" r="4211" b="49314"/>
          <a:stretch/>
        </p:blipFill>
        <p:spPr>
          <a:xfrm>
            <a:off x="3235960" y="2033995"/>
            <a:ext cx="5232400" cy="3917770"/>
          </a:xfrm>
          <a:prstGeom prst="rect">
            <a:avLst/>
          </a:prstGeom>
        </p:spPr>
      </p:pic>
      <p:sp>
        <p:nvSpPr>
          <p:cNvPr id="8" name="TextovéPole 7">
            <a:extLst>
              <a:ext uri="{FF2B5EF4-FFF2-40B4-BE49-F238E27FC236}">
                <a16:creationId xmlns:a16="http://schemas.microsoft.com/office/drawing/2014/main" id="{C0EEB525-5D8D-46B2-9DE6-9970395504AE}"/>
              </a:ext>
            </a:extLst>
          </p:cNvPr>
          <p:cNvSpPr txBox="1"/>
          <p:nvPr/>
        </p:nvSpPr>
        <p:spPr>
          <a:xfrm>
            <a:off x="91440" y="2099083"/>
            <a:ext cx="3413760" cy="1200329"/>
          </a:xfrm>
          <a:prstGeom prst="rect">
            <a:avLst/>
          </a:prstGeom>
          <a:noFill/>
        </p:spPr>
        <p:txBody>
          <a:bodyPr wrap="square">
            <a:spAutoFit/>
          </a:bodyPr>
          <a:lstStyle/>
          <a:p>
            <a:r>
              <a:rPr lang="cs-CZ" dirty="0"/>
              <a:t>histologie: </a:t>
            </a:r>
          </a:p>
          <a:p>
            <a:pPr lvl="1"/>
            <a:r>
              <a:rPr lang="cs-CZ" dirty="0" err="1"/>
              <a:t>myocytolýza</a:t>
            </a:r>
            <a:r>
              <a:rPr lang="cs-CZ" dirty="0"/>
              <a:t> (ostrý přechod do životaschopného myokardu)</a:t>
            </a:r>
          </a:p>
        </p:txBody>
      </p:sp>
      <p:sp>
        <p:nvSpPr>
          <p:cNvPr id="12" name="TextovéPole 11">
            <a:extLst>
              <a:ext uri="{FF2B5EF4-FFF2-40B4-BE49-F238E27FC236}">
                <a16:creationId xmlns:a16="http://schemas.microsoft.com/office/drawing/2014/main" id="{F33027A8-E903-47D7-BA3C-866E535597C4}"/>
              </a:ext>
            </a:extLst>
          </p:cNvPr>
          <p:cNvSpPr txBox="1"/>
          <p:nvPr/>
        </p:nvSpPr>
        <p:spPr>
          <a:xfrm>
            <a:off x="8468360" y="2040118"/>
            <a:ext cx="3413760" cy="1477328"/>
          </a:xfrm>
          <a:prstGeom prst="rect">
            <a:avLst/>
          </a:prstGeom>
          <a:noFill/>
        </p:spPr>
        <p:txBody>
          <a:bodyPr wrap="square">
            <a:spAutoFit/>
          </a:bodyPr>
          <a:lstStyle/>
          <a:p>
            <a:r>
              <a:rPr lang="cs-CZ" dirty="0" err="1"/>
              <a:t>imunohistochemie</a:t>
            </a:r>
            <a:r>
              <a:rPr lang="cs-CZ" dirty="0"/>
              <a:t>: </a:t>
            </a:r>
          </a:p>
          <a:p>
            <a:pPr lvl="1"/>
            <a:r>
              <a:rPr lang="cs-CZ" dirty="0"/>
              <a:t>makrofágy CD68+/CD11c+ (</a:t>
            </a:r>
            <a:r>
              <a:rPr lang="cs-CZ" dirty="0" err="1"/>
              <a:t>pozánětlivá</a:t>
            </a:r>
            <a:r>
              <a:rPr lang="cs-CZ" dirty="0"/>
              <a:t> reakce), </a:t>
            </a:r>
          </a:p>
          <a:p>
            <a:pPr lvl="1"/>
            <a:r>
              <a:rPr lang="cs-CZ" dirty="0"/>
              <a:t>aktivní </a:t>
            </a:r>
            <a:r>
              <a:rPr lang="cs-CZ" dirty="0" err="1"/>
              <a:t>kaspáza</a:t>
            </a:r>
            <a:r>
              <a:rPr lang="cs-CZ" dirty="0"/>
              <a:t> 3 </a:t>
            </a:r>
          </a:p>
          <a:p>
            <a:pPr lvl="1"/>
            <a:r>
              <a:rPr lang="cs-CZ" dirty="0"/>
              <a:t>(marker apoptózy)</a:t>
            </a:r>
          </a:p>
        </p:txBody>
      </p:sp>
      <p:sp>
        <p:nvSpPr>
          <p:cNvPr id="14" name="TextovéPole 13">
            <a:extLst>
              <a:ext uri="{FF2B5EF4-FFF2-40B4-BE49-F238E27FC236}">
                <a16:creationId xmlns:a16="http://schemas.microsoft.com/office/drawing/2014/main" id="{E3EFB71E-E260-4514-904F-63C6C35D291F}"/>
              </a:ext>
            </a:extLst>
          </p:cNvPr>
          <p:cNvSpPr txBox="1"/>
          <p:nvPr/>
        </p:nvSpPr>
        <p:spPr>
          <a:xfrm>
            <a:off x="8468360" y="3992880"/>
            <a:ext cx="3413760" cy="1477328"/>
          </a:xfrm>
          <a:prstGeom prst="rect">
            <a:avLst/>
          </a:prstGeom>
          <a:noFill/>
        </p:spPr>
        <p:txBody>
          <a:bodyPr wrap="square">
            <a:spAutoFit/>
          </a:bodyPr>
          <a:lstStyle/>
          <a:p>
            <a:r>
              <a:rPr lang="cs-CZ" dirty="0"/>
              <a:t>Histologie: </a:t>
            </a:r>
          </a:p>
          <a:p>
            <a:pPr lvl="1"/>
            <a:r>
              <a:rPr lang="cs-CZ" dirty="0"/>
              <a:t>fibróza/myokardu, ostrá hranice</a:t>
            </a:r>
          </a:p>
          <a:p>
            <a:pPr lvl="1"/>
            <a:r>
              <a:rPr lang="cs-CZ" dirty="0"/>
              <a:t>+výrazná </a:t>
            </a:r>
            <a:r>
              <a:rPr lang="cs-CZ" dirty="0" err="1"/>
              <a:t>elastóza</a:t>
            </a:r>
            <a:r>
              <a:rPr lang="cs-CZ" dirty="0"/>
              <a:t> (obr. 2D). </a:t>
            </a:r>
          </a:p>
          <a:p>
            <a:pPr lvl="1"/>
            <a:r>
              <a:rPr lang="cs-CZ" dirty="0"/>
              <a:t>Bez </a:t>
            </a:r>
            <a:r>
              <a:rPr lang="cs-CZ" dirty="0" err="1"/>
              <a:t>imunoreaktivních</a:t>
            </a:r>
            <a:r>
              <a:rPr lang="cs-CZ" dirty="0"/>
              <a:t> bb</a:t>
            </a:r>
          </a:p>
        </p:txBody>
      </p:sp>
      <p:sp>
        <p:nvSpPr>
          <p:cNvPr id="16" name="TextovéPole 15">
            <a:extLst>
              <a:ext uri="{FF2B5EF4-FFF2-40B4-BE49-F238E27FC236}">
                <a16:creationId xmlns:a16="http://schemas.microsoft.com/office/drawing/2014/main" id="{DC48E7B7-0CC5-4062-9BE1-3DED1FFE6D47}"/>
              </a:ext>
            </a:extLst>
          </p:cNvPr>
          <p:cNvSpPr txBox="1"/>
          <p:nvPr/>
        </p:nvSpPr>
        <p:spPr>
          <a:xfrm>
            <a:off x="91440" y="3913088"/>
            <a:ext cx="3078480" cy="2308324"/>
          </a:xfrm>
          <a:prstGeom prst="rect">
            <a:avLst/>
          </a:prstGeom>
          <a:noFill/>
        </p:spPr>
        <p:txBody>
          <a:bodyPr wrap="square">
            <a:spAutoFit/>
          </a:bodyPr>
          <a:lstStyle/>
          <a:p>
            <a:r>
              <a:rPr lang="cs-CZ" dirty="0"/>
              <a:t>Histologie: </a:t>
            </a:r>
          </a:p>
          <a:p>
            <a:pPr lvl="1"/>
            <a:r>
              <a:rPr lang="cs-CZ" dirty="0"/>
              <a:t>fibróza s ostrým přechodem do životaschopného myokardu.</a:t>
            </a:r>
          </a:p>
          <a:p>
            <a:pPr lvl="1"/>
            <a:r>
              <a:rPr lang="cs-CZ" dirty="0"/>
              <a:t>CD11c+ vzácné, minim  bb </a:t>
            </a:r>
            <a:r>
              <a:rPr lang="cs-CZ" dirty="0" err="1"/>
              <a:t>imunoreaktivních</a:t>
            </a:r>
            <a:r>
              <a:rPr lang="cs-CZ" dirty="0"/>
              <a:t> pro aktivní </a:t>
            </a:r>
            <a:r>
              <a:rPr lang="cs-CZ" dirty="0" err="1"/>
              <a:t>kaspázu</a:t>
            </a:r>
            <a:r>
              <a:rPr lang="cs-CZ" dirty="0"/>
              <a:t> 3.</a:t>
            </a:r>
          </a:p>
        </p:txBody>
      </p:sp>
      <p:sp>
        <p:nvSpPr>
          <p:cNvPr id="22" name="TextovéPole 21">
            <a:extLst>
              <a:ext uri="{FF2B5EF4-FFF2-40B4-BE49-F238E27FC236}">
                <a16:creationId xmlns:a16="http://schemas.microsoft.com/office/drawing/2014/main" id="{97BF5DAA-9576-4CCD-A13D-062BCD33F58B}"/>
              </a:ext>
            </a:extLst>
          </p:cNvPr>
          <p:cNvSpPr txBox="1"/>
          <p:nvPr/>
        </p:nvSpPr>
        <p:spPr>
          <a:xfrm>
            <a:off x="6339839" y="6360160"/>
            <a:ext cx="5598161" cy="369332"/>
          </a:xfrm>
          <a:prstGeom prst="rect">
            <a:avLst/>
          </a:prstGeom>
          <a:noFill/>
        </p:spPr>
        <p:txBody>
          <a:bodyPr wrap="square">
            <a:spAutoFit/>
          </a:bodyPr>
          <a:lstStyle/>
          <a:p>
            <a:r>
              <a:rPr lang="cs-CZ" b="0" i="0" dirty="0" err="1">
                <a:effectLst/>
              </a:rPr>
              <a:t>Kautzner</a:t>
            </a:r>
            <a:r>
              <a:rPr lang="cs-CZ" b="0" i="0" dirty="0">
                <a:effectLst/>
              </a:rPr>
              <a:t> J, Jedličková K, et al., J </a:t>
            </a:r>
            <a:r>
              <a:rPr lang="cs-CZ" b="0" i="0" dirty="0" err="1">
                <a:effectLst/>
              </a:rPr>
              <a:t>Am</a:t>
            </a:r>
            <a:r>
              <a:rPr lang="cs-CZ" b="0" i="0" dirty="0">
                <a:effectLst/>
              </a:rPr>
              <a:t> </a:t>
            </a:r>
            <a:r>
              <a:rPr lang="cs-CZ" b="0" i="0" dirty="0" err="1">
                <a:effectLst/>
              </a:rPr>
              <a:t>Coll</a:t>
            </a:r>
            <a:r>
              <a:rPr lang="cs-CZ" b="0" i="0" dirty="0">
                <a:effectLst/>
              </a:rPr>
              <a:t> </a:t>
            </a:r>
            <a:r>
              <a:rPr lang="cs-CZ" b="0" i="0" dirty="0" err="1">
                <a:effectLst/>
              </a:rPr>
              <a:t>Cardiol</a:t>
            </a:r>
            <a:r>
              <a:rPr lang="cs-CZ" b="0" i="0" dirty="0">
                <a:effectLst/>
              </a:rPr>
              <a:t>, </a:t>
            </a:r>
            <a:r>
              <a:rPr lang="en-US" b="0" i="0" dirty="0">
                <a:effectLst/>
              </a:rPr>
              <a:t>2021</a:t>
            </a:r>
            <a:r>
              <a:rPr lang="cs-CZ" b="0" i="0" dirty="0">
                <a:effectLst/>
              </a:rPr>
              <a:t> </a:t>
            </a:r>
            <a:r>
              <a:rPr lang="cs-CZ" b="0" i="0" dirty="0" err="1">
                <a:effectLst/>
              </a:rPr>
              <a:t>sep</a:t>
            </a:r>
            <a:endParaRPr lang="cs-CZ" dirty="0"/>
          </a:p>
        </p:txBody>
      </p:sp>
      <p:sp>
        <p:nvSpPr>
          <p:cNvPr id="9" name="Nadpis 1">
            <a:extLst>
              <a:ext uri="{FF2B5EF4-FFF2-40B4-BE49-F238E27FC236}">
                <a16:creationId xmlns:a16="http://schemas.microsoft.com/office/drawing/2014/main" id="{0D9D6974-396E-4A67-95AD-9A99355D4A12}"/>
              </a:ext>
            </a:extLst>
          </p:cNvPr>
          <p:cNvSpPr txBox="1">
            <a:spLocks/>
          </p:cNvSpPr>
          <p:nvPr/>
        </p:nvSpPr>
        <p:spPr>
          <a:xfrm>
            <a:off x="838200" y="365125"/>
            <a:ext cx="1033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latin typeface="+mn-lt"/>
              </a:rPr>
              <a:t>Histologie – reakce tkání</a:t>
            </a:r>
            <a:br>
              <a:rPr lang="cs-CZ" dirty="0">
                <a:latin typeface="+mn-lt"/>
              </a:rPr>
            </a:br>
            <a:r>
              <a:rPr lang="cs-CZ" dirty="0">
                <a:latin typeface="+mn-lt"/>
              </a:rPr>
              <a:t>stav po 3-6 měsících (25Gy)</a:t>
            </a:r>
          </a:p>
        </p:txBody>
      </p:sp>
    </p:spTree>
    <p:extLst>
      <p:ext uri="{BB962C8B-B14F-4D97-AF65-F5344CB8AC3E}">
        <p14:creationId xmlns:p14="http://schemas.microsoft.com/office/powerpoint/2010/main" val="267993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6E2D1-20D5-44AF-8C1E-88AF723F36F5}"/>
              </a:ext>
            </a:extLst>
          </p:cNvPr>
          <p:cNvSpPr>
            <a:spLocks noGrp="1"/>
          </p:cNvSpPr>
          <p:nvPr>
            <p:ph type="title"/>
          </p:nvPr>
        </p:nvSpPr>
        <p:spPr/>
        <p:txBody>
          <a:bodyPr/>
          <a:lstStyle/>
          <a:p>
            <a:r>
              <a:rPr lang="cs-CZ" dirty="0"/>
              <a:t>Fibróza nebo elektrické změny myokardu</a:t>
            </a:r>
          </a:p>
        </p:txBody>
      </p:sp>
      <p:pic>
        <p:nvPicPr>
          <p:cNvPr id="1026" name="Picture 2" descr="figure1">
            <a:hlinkClick r:id="rId2"/>
            <a:extLst>
              <a:ext uri="{FF2B5EF4-FFF2-40B4-BE49-F238E27FC236}">
                <a16:creationId xmlns:a16="http://schemas.microsoft.com/office/drawing/2014/main" id="{063FBF0F-D856-43AB-8FE9-8DE25754D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015" y="1634786"/>
            <a:ext cx="6524625" cy="4248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D12F2658-5502-48B5-B9B3-3D5A8FC69B8F}"/>
              </a:ext>
            </a:extLst>
          </p:cNvPr>
          <p:cNvSpPr txBox="1"/>
          <p:nvPr/>
        </p:nvSpPr>
        <p:spPr>
          <a:xfrm>
            <a:off x="304800" y="2189201"/>
            <a:ext cx="4895215" cy="3139321"/>
          </a:xfrm>
          <a:prstGeom prst="rect">
            <a:avLst/>
          </a:prstGeom>
          <a:noFill/>
        </p:spPr>
        <p:txBody>
          <a:bodyPr wrap="square">
            <a:spAutoFit/>
          </a:bodyPr>
          <a:lstStyle/>
          <a:p>
            <a:r>
              <a:rPr lang="cs-CZ" dirty="0">
                <a:solidFill>
                  <a:srgbClr val="222222"/>
                </a:solidFill>
              </a:rPr>
              <a:t>25Gy:</a:t>
            </a:r>
          </a:p>
          <a:p>
            <a:pPr marL="285750" indent="-285750">
              <a:buFont typeface="Arial" panose="020B0604020202020204" pitchFamily="34" charset="0"/>
              <a:buChar char="•"/>
            </a:pPr>
            <a:r>
              <a:rPr lang="cs-CZ" dirty="0">
                <a:solidFill>
                  <a:srgbClr val="222222"/>
                </a:solidFill>
              </a:rPr>
              <a:t>nezvyšuje fibrózu myokardu</a:t>
            </a:r>
          </a:p>
          <a:p>
            <a:pPr marL="285750" indent="-285750">
              <a:buFont typeface="Arial" panose="020B0604020202020204" pitchFamily="34" charset="0"/>
              <a:buChar char="•"/>
            </a:pPr>
            <a:r>
              <a:rPr lang="cs-CZ" dirty="0">
                <a:solidFill>
                  <a:srgbClr val="222222"/>
                </a:solidFill>
              </a:rPr>
              <a:t>Zvyšuje rychlosti vedení v ozářeném myokardu</a:t>
            </a:r>
          </a:p>
          <a:p>
            <a:pPr marL="285750" indent="-285750">
              <a:buFont typeface="Arial" panose="020B0604020202020204" pitchFamily="34" charset="0"/>
              <a:buChar char="•"/>
            </a:pPr>
            <a:r>
              <a:rPr lang="cs-CZ" dirty="0">
                <a:solidFill>
                  <a:srgbClr val="222222"/>
                </a:solidFill>
              </a:rPr>
              <a:t>Zvyšuje množství sodíkových kanálů-dlouhodobé přeprogramování substrátu</a:t>
            </a:r>
          </a:p>
          <a:p>
            <a:endParaRPr lang="cs-CZ" dirty="0">
              <a:solidFill>
                <a:srgbClr val="222222"/>
              </a:solidFill>
            </a:endParaRPr>
          </a:p>
          <a:p>
            <a:r>
              <a:rPr lang="cs-CZ" dirty="0">
                <a:solidFill>
                  <a:srgbClr val="222222"/>
                </a:solidFill>
              </a:rPr>
              <a:t>Závislost elektrických změn na dávce – </a:t>
            </a:r>
          </a:p>
          <a:p>
            <a:r>
              <a:rPr lang="cs-CZ" dirty="0">
                <a:solidFill>
                  <a:srgbClr val="222222"/>
                </a:solidFill>
              </a:rPr>
              <a:t>Významné změny 25, 20, 15 </a:t>
            </a:r>
            <a:r>
              <a:rPr lang="cs-CZ" dirty="0" err="1">
                <a:solidFill>
                  <a:srgbClr val="222222"/>
                </a:solidFill>
              </a:rPr>
              <a:t>Gy</a:t>
            </a:r>
            <a:r>
              <a:rPr lang="cs-CZ" dirty="0">
                <a:solidFill>
                  <a:srgbClr val="222222"/>
                </a:solidFill>
              </a:rPr>
              <a:t>, nižší dávky ke kondukčním změnám nevedou</a:t>
            </a:r>
          </a:p>
          <a:p>
            <a:endParaRPr lang="cs-CZ" dirty="0">
              <a:solidFill>
                <a:srgbClr val="222222"/>
              </a:solidFill>
            </a:endParaRPr>
          </a:p>
          <a:p>
            <a:r>
              <a:rPr lang="cs-CZ" dirty="0">
                <a:solidFill>
                  <a:srgbClr val="222222"/>
                </a:solidFill>
              </a:rPr>
              <a:t>  </a:t>
            </a:r>
            <a:endParaRPr lang="cs-CZ" dirty="0"/>
          </a:p>
        </p:txBody>
      </p:sp>
      <p:sp>
        <p:nvSpPr>
          <p:cNvPr id="16" name="TextovéPole 15">
            <a:extLst>
              <a:ext uri="{FF2B5EF4-FFF2-40B4-BE49-F238E27FC236}">
                <a16:creationId xmlns:a16="http://schemas.microsoft.com/office/drawing/2014/main" id="{7CEFB175-7B3B-4266-A6B0-E2EC29F518F3}"/>
              </a:ext>
            </a:extLst>
          </p:cNvPr>
          <p:cNvSpPr txBox="1"/>
          <p:nvPr/>
        </p:nvSpPr>
        <p:spPr>
          <a:xfrm>
            <a:off x="6096000" y="6308209"/>
            <a:ext cx="6096000" cy="369332"/>
          </a:xfrm>
          <a:prstGeom prst="rect">
            <a:avLst/>
          </a:prstGeom>
          <a:noFill/>
        </p:spPr>
        <p:txBody>
          <a:bodyPr wrap="square">
            <a:spAutoFit/>
          </a:bodyPr>
          <a:lstStyle/>
          <a:p>
            <a:r>
              <a:rPr lang="en-US" dirty="0">
                <a:solidFill>
                  <a:srgbClr val="222222"/>
                </a:solidFill>
                <a:effectLst/>
              </a:rPr>
              <a:t>Zhang, D.M., Navara, R., </a:t>
            </a:r>
            <a:r>
              <a:rPr lang="cs-CZ" dirty="0">
                <a:solidFill>
                  <a:srgbClr val="222222"/>
                </a:solidFill>
                <a:effectLst/>
              </a:rPr>
              <a:t>et al, </a:t>
            </a:r>
            <a:r>
              <a:rPr lang="en-US" i="1" dirty="0">
                <a:solidFill>
                  <a:srgbClr val="222222"/>
                </a:solidFill>
                <a:effectLst/>
              </a:rPr>
              <a:t>Nat </a:t>
            </a:r>
            <a:r>
              <a:rPr lang="en-US" i="1" dirty="0" err="1">
                <a:solidFill>
                  <a:srgbClr val="222222"/>
                </a:solidFill>
                <a:effectLst/>
              </a:rPr>
              <a:t>Commun</a:t>
            </a:r>
            <a:r>
              <a:rPr lang="cs-CZ" i="1" dirty="0">
                <a:solidFill>
                  <a:srgbClr val="222222"/>
                </a:solidFill>
                <a:effectLst/>
              </a:rPr>
              <a:t>,</a:t>
            </a:r>
            <a:r>
              <a:rPr lang="en-US" dirty="0">
                <a:solidFill>
                  <a:srgbClr val="222222"/>
                </a:solidFill>
                <a:effectLst/>
              </a:rPr>
              <a:t> </a:t>
            </a:r>
            <a:r>
              <a:rPr lang="cs-CZ" b="1" dirty="0">
                <a:solidFill>
                  <a:srgbClr val="222222"/>
                </a:solidFill>
                <a:effectLst/>
              </a:rPr>
              <a:t>2</a:t>
            </a:r>
            <a:r>
              <a:rPr lang="en-US" dirty="0">
                <a:solidFill>
                  <a:srgbClr val="222222"/>
                </a:solidFill>
                <a:effectLst/>
              </a:rPr>
              <a:t>021</a:t>
            </a:r>
            <a:r>
              <a:rPr lang="cs-CZ" dirty="0">
                <a:solidFill>
                  <a:srgbClr val="222222"/>
                </a:solidFill>
                <a:effectLst/>
              </a:rPr>
              <a:t> </a:t>
            </a:r>
            <a:r>
              <a:rPr lang="cs-CZ" dirty="0" err="1">
                <a:solidFill>
                  <a:srgbClr val="222222"/>
                </a:solidFill>
                <a:effectLst/>
              </a:rPr>
              <a:t>sep</a:t>
            </a:r>
            <a:r>
              <a:rPr lang="en-US" dirty="0">
                <a:solidFill>
                  <a:srgbClr val="222222"/>
                </a:solidFill>
                <a:effectLst/>
              </a:rPr>
              <a:t> </a:t>
            </a:r>
            <a:endParaRPr lang="cs-CZ" dirty="0"/>
          </a:p>
        </p:txBody>
      </p:sp>
    </p:spTree>
    <p:extLst>
      <p:ext uri="{BB962C8B-B14F-4D97-AF65-F5344CB8AC3E}">
        <p14:creationId xmlns:p14="http://schemas.microsoft.com/office/powerpoint/2010/main" val="88254976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1335</Words>
  <Application>Microsoft Office PowerPoint</Application>
  <PresentationFormat>Widescreen</PresentationFormat>
  <Paragraphs>186</Paragraphs>
  <Slides>19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vt:lpstr>
      <vt:lpstr>BlinkMacSystemFont</vt:lpstr>
      <vt:lpstr>Calibri</vt:lpstr>
      <vt:lpstr>Calibri Light</vt:lpstr>
      <vt:lpstr>Helvetica</vt:lpstr>
      <vt:lpstr>HelveticaNeue</vt:lpstr>
      <vt:lpstr>inherit</vt:lpstr>
      <vt:lpstr>Source Sans Pro</vt:lpstr>
      <vt:lpstr>Wingdings</vt:lpstr>
      <vt:lpstr>Motiv Office</vt:lpstr>
      <vt:lpstr>Radioterapie pro KT kdy a jak?</vt:lpstr>
      <vt:lpstr>PowerPoint Presentation</vt:lpstr>
      <vt:lpstr>Stereotaktická radio(chirurgická) terapie(ablace) </vt:lpstr>
      <vt:lpstr>Vliv eskalace dávky záření na efektu  ablace AV uzlu (animal model)</vt:lpstr>
      <vt:lpstr>Vliv eskalace dávky záření na efektu  izolace RSPV (animal model)</vt:lpstr>
      <vt:lpstr>Histologie – reakce tkání  stav po 3 týdnech</vt:lpstr>
      <vt:lpstr>PowerPoint Presentation</vt:lpstr>
      <vt:lpstr>PowerPoint Presentation</vt:lpstr>
      <vt:lpstr>Fibróza nebo elektrické změny myokardu</vt:lpstr>
      <vt:lpstr>Stereotaktická radiochirurgická ablace substrátová navigace (2012)</vt:lpstr>
      <vt:lpstr>Stereotaktická radiochirurgická ablace EP navigovaná (2014) </vt:lpstr>
      <vt:lpstr>PowerPoint Presentation</vt:lpstr>
      <vt:lpstr>SBRT: navigovaná invazivní EP</vt:lpstr>
      <vt:lpstr>SBRT: další léčené soubory </vt:lpstr>
      <vt:lpstr>Risen from the dead: Cardiac stereotactic ablative radiotherapy as last rescue in a patient with refractory ventricular fibrillation storm</vt:lpstr>
      <vt:lpstr>SBRT: absence přístupu ke katétrové RFA casuistika pacienta AVR/MVR, stp KCH epikard. ablaci</vt:lpstr>
      <vt:lpstr>SBRT: opakovaná radioterapie </vt:lpstr>
      <vt:lpstr>Shrnutí:  </vt:lpstr>
      <vt:lpstr>Kdy a jak léčit stereotaktickou radiochirurgickou ablací?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RADIOABLACE KT KYBERNETICKÝM NOŽEM</dc:title>
  <dc:creator>Neuwirth Radek</dc:creator>
  <cp:lastModifiedBy>GT3</cp:lastModifiedBy>
  <cp:revision>25</cp:revision>
  <dcterms:created xsi:type="dcterms:W3CDTF">2021-11-06T07:51:11Z</dcterms:created>
  <dcterms:modified xsi:type="dcterms:W3CDTF">2021-11-08T12:55:39Z</dcterms:modified>
</cp:coreProperties>
</file>