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408" r:id="rId4"/>
    <p:sldId id="321" r:id="rId5"/>
    <p:sldId id="403" r:id="rId6"/>
    <p:sldId id="404" r:id="rId7"/>
    <p:sldId id="406" r:id="rId8"/>
    <p:sldId id="400" r:id="rId9"/>
    <p:sldId id="395" r:id="rId10"/>
    <p:sldId id="407" r:id="rId11"/>
    <p:sldId id="409" r:id="rId12"/>
    <p:sldId id="411" r:id="rId13"/>
    <p:sldId id="383" r:id="rId14"/>
    <p:sldId id="384" r:id="rId15"/>
    <p:sldId id="293" r:id="rId16"/>
    <p:sldId id="355" r:id="rId17"/>
    <p:sldId id="319" r:id="rId18"/>
    <p:sldId id="369" r:id="rId19"/>
    <p:sldId id="414" r:id="rId20"/>
    <p:sldId id="416" r:id="rId21"/>
    <p:sldId id="415" r:id="rId22"/>
    <p:sldId id="413" r:id="rId23"/>
    <p:sldId id="28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Bulava" initials="AB" lastIdx="2" clrIdx="0">
    <p:extLst>
      <p:ext uri="{19B8F6BF-5375-455C-9EA6-DF929625EA0E}">
        <p15:presenceInfo xmlns:p15="http://schemas.microsoft.com/office/powerpoint/2012/main" userId="966d1fc4329d9c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 autoAdjust="0"/>
    <p:restoredTop sz="86517" autoAdjust="0"/>
  </p:normalViewPr>
  <p:slideViewPr>
    <p:cSldViewPr>
      <p:cViewPr varScale="1">
        <p:scale>
          <a:sx n="113" d="100"/>
          <a:sy n="113" d="100"/>
        </p:scale>
        <p:origin x="475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4T13:24:04.942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1365-9E02-45E8-984D-183A073E5F9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040B-B4CC-445D-9883-F037978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Pondělí 8.11.2021, Sál ATLAS,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8:30-9:30, 9:10-9:30 – 20 min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„kritický pohled“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489" indent="-2986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600" indent="-2389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2440" indent="-2389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0280" indent="-2389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119" indent="-2389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5959" indent="-2389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3800" indent="-2389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1639" indent="-2389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5698A2-65F3-459E-A3DB-382258FBB11F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7713"/>
            <a:ext cx="6615112" cy="3721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91"/>
            <a:ext cx="5435600" cy="834514"/>
          </a:xfrm>
          <a:noFill/>
        </p:spPr>
        <p:txBody>
          <a:bodyPr/>
          <a:lstStyle/>
          <a:p>
            <a:pPr marL="199100" indent="-199100">
              <a:lnSpc>
                <a:spcPct val="80000"/>
              </a:lnSpc>
            </a:pPr>
            <a:r>
              <a:rPr lang="cs-CZ" altLang="de-DE" sz="900" dirty="0"/>
              <a:t>V podstatě </a:t>
            </a:r>
            <a:r>
              <a:rPr lang="cs-CZ" altLang="de-DE" sz="900" dirty="0" err="1"/>
              <a:t>check</a:t>
            </a:r>
            <a:r>
              <a:rPr lang="cs-CZ" altLang="de-DE" sz="900" dirty="0"/>
              <a:t>-list, příležitost pro strojové učení!!!</a:t>
            </a:r>
            <a:endParaRPr lang="en-US" altLang="de-DE" sz="9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Bio = </a:t>
            </a:r>
            <a:r>
              <a:rPr lang="cs-CZ" dirty="0" err="1"/>
              <a:t>intime</a:t>
            </a:r>
            <a:r>
              <a:rPr lang="cs-CZ" dirty="0"/>
              <a:t>, </a:t>
            </a:r>
            <a:r>
              <a:rPr lang="cs-CZ" dirty="0" err="1"/>
              <a:t>ecost</a:t>
            </a:r>
            <a:r>
              <a:rPr lang="cs-CZ" dirty="0"/>
              <a:t> a trust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9128-DB1B-4C73-AD11-03D012D3CEB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09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C50C0-5230-4755-83E6-EDDFC3703500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622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5634" indent="-275634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C50C0-5230-4755-83E6-EDDFC3703500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338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61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trial was designed as a descriptive, register-based single-center study. The study population consisted of all consecutive patients ≥ 80 years of age (group A, n = 94) and all consecutive patients aged ≤ 45 years (group B, n = 71), who had undergone implantation of an implantable cardioverter-defibrillator (ICD) between the years of 2009 and 2018 and were using a Home Monitoring™ (Biotronik, Berlin, Germany) system. All patients fulfilling entry criteria were approached with a request to participate in the survey.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Modře – hranice </a:t>
            </a:r>
            <a:r>
              <a:rPr lang="cs-CZ" dirty="0" err="1"/>
              <a:t>cost</a:t>
            </a:r>
            <a:r>
              <a:rPr lang="cs-CZ" dirty="0"/>
              <a:t> efektivity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0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přelomu milénia – revoluční technologie vzdáleného sledování CIEDS, všichni pochopili budoucnost,….všechny firmy dnes nějaký systém nabízejí.</a:t>
            </a:r>
          </a:p>
          <a:p>
            <a:r>
              <a:rPr lang="cs-CZ" dirty="0"/>
              <a:t>Logika věci praví, že pokud detekujeme </a:t>
            </a:r>
            <a:r>
              <a:rPr lang="cs-CZ" dirty="0" err="1"/>
              <a:t>adverzní</a:t>
            </a:r>
            <a:r>
              <a:rPr lang="cs-CZ" dirty="0"/>
              <a:t> událost (</a:t>
            </a:r>
            <a:r>
              <a:rPr lang="cs-CZ" dirty="0" err="1"/>
              <a:t>techni</a:t>
            </a:r>
            <a:r>
              <a:rPr lang="cs-CZ" dirty="0"/>
              <a:t> nebo klin) v řádu dní a bude se na ni reagovat, pak se musí odrazit v některém ze sledovaných kvalitativních ukazatelů poskytované péče, morbiditě – např. hospitalizace, neadekvátní výboje, úspora času a výdajů, atd.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AWRM = </a:t>
            </a:r>
            <a:r>
              <a:rPr lang="cs-CZ" dirty="0" err="1"/>
              <a:t>Automated</a:t>
            </a:r>
            <a:r>
              <a:rPr lang="cs-CZ" baseline="0" dirty="0"/>
              <a:t> </a:t>
            </a:r>
            <a:r>
              <a:rPr lang="cs-CZ" baseline="0" dirty="0" err="1"/>
              <a:t>Wireless</a:t>
            </a:r>
            <a:r>
              <a:rPr lang="cs-CZ" baseline="0" dirty="0"/>
              <a:t> </a:t>
            </a:r>
            <a:r>
              <a:rPr lang="cs-CZ" baseline="0" dirty="0" err="1"/>
              <a:t>Remote</a:t>
            </a:r>
            <a:r>
              <a:rPr lang="cs-CZ" baseline="0" dirty="0"/>
              <a:t> Monitoring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9128-DB1B-4C73-AD11-03D012D3CEB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18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baseline="0" dirty="0"/>
              <a:t> </a:t>
            </a:r>
            <a:r>
              <a:rPr lang="cs-CZ" baseline="0" dirty="0" err="1"/>
              <a:t>into</a:t>
            </a:r>
            <a:r>
              <a:rPr lang="cs-CZ" baseline="0" dirty="0"/>
              <a:t> 3 </a:t>
            </a:r>
            <a:r>
              <a:rPr lang="cs-CZ" baseline="0" dirty="0" err="1"/>
              <a:t>groups</a:t>
            </a:r>
            <a:r>
              <a:rPr lang="cs-CZ" baseline="0" dirty="0"/>
              <a:t>: no RM </a:t>
            </a:r>
            <a:r>
              <a:rPr lang="cs-CZ" baseline="0" dirty="0" err="1"/>
              <a:t>at</a:t>
            </a:r>
            <a:r>
              <a:rPr lang="cs-CZ" baseline="0" dirty="0"/>
              <a:t> </a:t>
            </a:r>
            <a:r>
              <a:rPr lang="cs-CZ" baseline="0" dirty="0" err="1"/>
              <a:t>all</a:t>
            </a:r>
            <a:r>
              <a:rPr lang="cs-CZ" baseline="0" dirty="0"/>
              <a:t> x </a:t>
            </a:r>
            <a:r>
              <a:rPr lang="cs-CZ" baseline="0" dirty="0" err="1"/>
              <a:t>low</a:t>
            </a:r>
            <a:r>
              <a:rPr lang="cs-CZ" baseline="0" dirty="0"/>
              <a:t> %TRM = </a:t>
            </a:r>
            <a:r>
              <a:rPr lang="cs-CZ" baseline="0" dirty="0" err="1"/>
              <a:t>time</a:t>
            </a:r>
            <a:r>
              <a:rPr lang="cs-CZ" baseline="0" dirty="0"/>
              <a:t> in </a:t>
            </a:r>
            <a:r>
              <a:rPr lang="cs-CZ" baseline="0" dirty="0" err="1"/>
              <a:t>remote</a:t>
            </a:r>
            <a:r>
              <a:rPr lang="cs-CZ" baseline="0" dirty="0"/>
              <a:t> monitoring, </a:t>
            </a:r>
            <a:r>
              <a:rPr lang="cs-CZ" baseline="0" dirty="0" err="1"/>
              <a:t>high</a:t>
            </a:r>
            <a:r>
              <a:rPr lang="cs-CZ" baseline="0" dirty="0"/>
              <a:t>% in TRM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9128-DB1B-4C73-AD11-03D012D3CEB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study showed 3 important findings: 1. Use of RM was associated with better survival,</a:t>
            </a:r>
            <a:r>
              <a:rPr lang="en-US" baseline="0" noProof="0" dirty="0"/>
              <a:t> 2. The degree of adherence to RM correlated strikingly with the magnitude of survival gain, suggesting a gradient of effect. </a:t>
            </a:r>
            <a:r>
              <a:rPr lang="cs-CZ" baseline="0" noProof="0" dirty="0"/>
              <a:t>3. </a:t>
            </a:r>
            <a:r>
              <a:rPr lang="en-US" baseline="0" noProof="0" dirty="0"/>
              <a:t>Patients with high %TRM exhibited the best survival, but those with low %TRM had still markedly better survival compered with patients not using HM at all.</a:t>
            </a:r>
            <a:r>
              <a:rPr lang="cs-CZ" baseline="0" noProof="0" dirty="0"/>
              <a:t> </a:t>
            </a:r>
            <a:r>
              <a:rPr lang="cs-CZ" b="1" baseline="0" noProof="0" dirty="0"/>
              <a:t>To platilo pro KS, ICD, CRT-P i –D!</a:t>
            </a:r>
            <a:endParaRPr lang="en-US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9128-DB1B-4C73-AD11-03D012D3CEB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3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Non-randomized studies do not exclude confounding factors</a:t>
            </a:r>
            <a:r>
              <a:rPr lang="cs-CZ" sz="1200" b="1" dirty="0"/>
              <a:t>: </a:t>
            </a:r>
            <a:r>
              <a:rPr lang="en-US" sz="1200" dirty="0"/>
              <a:t>The real effect of remote monitoring can only be evaluated in randomized controlled trials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489" indent="-2986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600" indent="-2389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2440" indent="-2389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0280" indent="-2389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119" indent="-2389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5959" indent="-2389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3800" indent="-2389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1639" indent="-2389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20B7E-605E-4858-9067-DEA34F64127A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5112" cy="3721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de-DE" dirty="0"/>
              <a:t>Pak se objevila studie INTIME….</a:t>
            </a:r>
            <a:endParaRPr lang="en-US" alt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Záhy se však objevily práce, kdy přínos TM systému prokázán nebyl…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Totéž pro jednotlivé end-pointy samostatně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studie</a:t>
            </a:r>
            <a:r>
              <a:rPr lang="cs-CZ" baseline="0" dirty="0" err="1"/>
              <a:t>s</a:t>
            </a:r>
            <a:r>
              <a:rPr lang="cs-CZ" baseline="0" dirty="0"/>
              <a:t> </a:t>
            </a:r>
            <a:r>
              <a:rPr lang="cs-CZ" baseline="0" dirty="0" err="1"/>
              <a:t>reported</a:t>
            </a:r>
            <a:r>
              <a:rPr lang="cs-CZ" baseline="0" dirty="0"/>
              <a:t> 2fold </a:t>
            </a:r>
            <a:r>
              <a:rPr lang="cs-CZ" baseline="0" dirty="0" err="1"/>
              <a:t>increase</a:t>
            </a:r>
            <a:r>
              <a:rPr lang="cs-CZ" baseline="0" dirty="0"/>
              <a:t> in mortality </a:t>
            </a:r>
            <a:r>
              <a:rPr lang="cs-CZ" baseline="0" dirty="0" err="1"/>
              <a:t>after</a:t>
            </a:r>
            <a:r>
              <a:rPr lang="cs-CZ" baseline="0" dirty="0"/>
              <a:t> fluid index </a:t>
            </a:r>
            <a:r>
              <a:rPr lang="cs-CZ" baseline="0" dirty="0" err="1"/>
              <a:t>threshold</a:t>
            </a:r>
            <a:r>
              <a:rPr lang="cs-CZ" baseline="0" dirty="0"/>
              <a:t> </a:t>
            </a:r>
            <a:r>
              <a:rPr lang="cs-CZ" baseline="0" dirty="0" err="1"/>
              <a:t>was</a:t>
            </a:r>
            <a:r>
              <a:rPr lang="cs-CZ" baseline="0" dirty="0"/>
              <a:t> </a:t>
            </a:r>
            <a:r>
              <a:rPr lang="cs-CZ" baseline="0" dirty="0" err="1"/>
              <a:t>exceeded</a:t>
            </a:r>
            <a:r>
              <a:rPr lang="cs-CZ" baseline="0" dirty="0"/>
              <a:t>. So </a:t>
            </a:r>
            <a:r>
              <a:rPr lang="cs-CZ" baseline="0" dirty="0" err="1"/>
              <a:t>why</a:t>
            </a:r>
            <a:r>
              <a:rPr lang="cs-CZ" baseline="0" dirty="0"/>
              <a:t> </a:t>
            </a:r>
            <a:r>
              <a:rPr lang="cs-CZ" baseline="0" dirty="0" err="1"/>
              <a:t>we</a:t>
            </a:r>
            <a:r>
              <a:rPr lang="cs-CZ" baseline="0" dirty="0"/>
              <a:t> </a:t>
            </a:r>
            <a:r>
              <a:rPr lang="cs-CZ" baseline="0" dirty="0" err="1"/>
              <a:t>observed</a:t>
            </a:r>
            <a:r>
              <a:rPr lang="cs-CZ" baseline="0" dirty="0"/>
              <a:t> a </a:t>
            </a:r>
            <a:r>
              <a:rPr lang="cs-CZ" baseline="0" dirty="0" err="1"/>
              <a:t>failure</a:t>
            </a:r>
            <a:r>
              <a:rPr lang="cs-CZ" baseline="0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C50C0-5230-4755-83E6-EDDFC3703500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14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Adherence pacientů, specializované akce školeného personálu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C50C0-5230-4755-83E6-EDDFC3703500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80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468000" y="4968000"/>
            <a:ext cx="6912312" cy="1620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defRPr sz="75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defRPr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2pPr marL="0" indent="0">
              <a:defRPr sz="75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defRPr sz="75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2"/>
            <a:fld id="{8D7026E9-6606-4B7C-9DC5-0640007BDBAE}" type="slidenum">
              <a:rPr lang="en-US" smtClean="0"/>
              <a:pPr lvl="2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2052000" y="4795200"/>
            <a:ext cx="5328000" cy="162000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" b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600" b="0">
                <a:solidFill>
                  <a:schemeClr val="bg2"/>
                </a:solidFill>
              </a:defRPr>
            </a:lvl2pPr>
            <a:lvl3pPr marL="0" indent="0">
              <a:buNone/>
              <a:defRPr sz="600" b="0">
                <a:solidFill>
                  <a:schemeClr val="bg2"/>
                </a:solidFill>
              </a:defRPr>
            </a:lvl3pPr>
            <a:lvl4pPr marL="0" indent="0">
              <a:buNone/>
              <a:defRPr sz="600" b="0">
                <a:solidFill>
                  <a:schemeClr val="bg2"/>
                </a:solidFill>
              </a:defRPr>
            </a:lvl4pPr>
            <a:lvl5pPr marL="0" indent="0">
              <a:buNone/>
              <a:defRPr sz="600" b="0">
                <a:solidFill>
                  <a:schemeClr val="bg2"/>
                </a:solidFill>
              </a:defRPr>
            </a:lvl5pPr>
            <a:lvl6pPr marL="0" indent="0">
              <a:buNone/>
              <a:defRPr sz="600">
                <a:solidFill>
                  <a:schemeClr val="bg2"/>
                </a:solidFill>
              </a:defRPr>
            </a:lvl6pPr>
            <a:lvl7pPr marL="0" indent="0">
              <a:buNone/>
              <a:defRPr sz="600">
                <a:solidFill>
                  <a:schemeClr val="bg2"/>
                </a:solidFill>
              </a:defRPr>
            </a:lvl7pPr>
            <a:lvl8pPr marL="0" indent="0">
              <a:buNone/>
              <a:defRPr sz="600">
                <a:solidFill>
                  <a:schemeClr val="bg2"/>
                </a:solidFill>
              </a:defRPr>
            </a:lvl8pPr>
            <a:lvl9pPr marL="0" indent="0">
              <a:buNone/>
              <a:defRPr sz="6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08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defRPr sz="75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defRPr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2pPr marL="0" indent="0">
              <a:defRPr sz="75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defRPr sz="75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2"/>
            <a:fld id="{8D7026E9-6606-4B7C-9DC5-0640007BDBAE}" type="slidenum">
              <a:rPr lang="en-US" smtClean="0"/>
              <a:pPr lvl="2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2052000" y="4795200"/>
            <a:ext cx="5328000" cy="162000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" b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600" b="0">
                <a:solidFill>
                  <a:schemeClr val="bg2"/>
                </a:solidFill>
              </a:defRPr>
            </a:lvl2pPr>
            <a:lvl3pPr marL="0" indent="0">
              <a:buNone/>
              <a:defRPr sz="600" b="0">
                <a:solidFill>
                  <a:schemeClr val="bg2"/>
                </a:solidFill>
              </a:defRPr>
            </a:lvl3pPr>
            <a:lvl4pPr marL="0" indent="0">
              <a:buNone/>
              <a:defRPr sz="600" b="0">
                <a:solidFill>
                  <a:schemeClr val="bg2"/>
                </a:solidFill>
              </a:defRPr>
            </a:lvl4pPr>
            <a:lvl5pPr marL="0" indent="0">
              <a:buNone/>
              <a:defRPr sz="600" b="0">
                <a:solidFill>
                  <a:schemeClr val="bg2"/>
                </a:solidFill>
              </a:defRPr>
            </a:lvl5pPr>
            <a:lvl6pPr marL="0" indent="0">
              <a:buNone/>
              <a:defRPr sz="600">
                <a:solidFill>
                  <a:schemeClr val="bg2"/>
                </a:solidFill>
              </a:defRPr>
            </a:lvl6pPr>
            <a:lvl7pPr marL="0" indent="0">
              <a:buNone/>
              <a:defRPr sz="600">
                <a:solidFill>
                  <a:schemeClr val="bg2"/>
                </a:solidFill>
              </a:defRPr>
            </a:lvl7pPr>
            <a:lvl8pPr marL="0" indent="0">
              <a:buNone/>
              <a:defRPr sz="600">
                <a:solidFill>
                  <a:schemeClr val="bg2"/>
                </a:solidFill>
              </a:defRPr>
            </a:lvl8pPr>
            <a:lvl9pPr marL="0" indent="0">
              <a:buNone/>
              <a:defRPr sz="6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19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32C133-91FF-4BF6-972E-5C926F53629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1824" y="400561"/>
            <a:ext cx="7406640" cy="1440158"/>
          </a:xfrm>
        </p:spPr>
        <p:txBody>
          <a:bodyPr>
            <a:noAutofit/>
          </a:bodyPr>
          <a:lstStyle/>
          <a:p>
            <a:r>
              <a:rPr lang="cs-CZ" sz="4000" dirty="0">
                <a:effectLst/>
              </a:rPr>
              <a:t>Klinické aspekty vzdáleného dohledu pacientů</a:t>
            </a:r>
            <a:endParaRPr lang="en-GB" sz="2400" i="1" dirty="0"/>
          </a:p>
        </p:txBody>
      </p:sp>
      <p:pic>
        <p:nvPicPr>
          <p:cNvPr id="4" name="Picture 5" descr="C:\Users\Alan\Desktop\rsz_up_logo_lf-up_had_cz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13461"/>
            <a:ext cx="2232248" cy="8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lan\Desktop\zsf-ju-rgb-positive-new-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0582"/>
            <a:ext cx="3168352" cy="48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lan\Desktop\image-0-100-fit-80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33" y="3598702"/>
            <a:ext cx="2240155" cy="11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1259632" y="378455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dnadpis 2">
            <a:extLst>
              <a:ext uri="{FF2B5EF4-FFF2-40B4-BE49-F238E27FC236}">
                <a16:creationId xmlns:a16="http://schemas.microsoft.com/office/drawing/2014/main" id="{4AF76E86-2F4D-41FE-9617-82B13E4C78E1}"/>
              </a:ext>
            </a:extLst>
          </p:cNvPr>
          <p:cNvSpPr txBox="1">
            <a:spLocks/>
          </p:cNvSpPr>
          <p:nvPr/>
        </p:nvSpPr>
        <p:spPr>
          <a:xfrm>
            <a:off x="1403648" y="2067694"/>
            <a:ext cx="7560840" cy="1531008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Alan Bulava</a:t>
            </a:r>
            <a:endParaRPr lang="cs-CZ" dirty="0"/>
          </a:p>
          <a:p>
            <a:endParaRPr lang="cs-CZ" sz="1900" i="1" dirty="0"/>
          </a:p>
          <a:p>
            <a:r>
              <a:rPr lang="cs-CZ" sz="1900" i="1" dirty="0"/>
              <a:t>Kardiocentrum, Nemocnice České Budějovice, a.s.</a:t>
            </a:r>
          </a:p>
          <a:p>
            <a:r>
              <a:rPr lang="cs-CZ" sz="1900" i="1" dirty="0"/>
              <a:t>ZSF JU v Českých Budějovicích</a:t>
            </a:r>
          </a:p>
          <a:p>
            <a:r>
              <a:rPr lang="cs-CZ" sz="1900" i="1" dirty="0"/>
              <a:t>LF UP Olomouc</a:t>
            </a:r>
            <a:endParaRPr lang="en-US" sz="1900" i="1" dirty="0"/>
          </a:p>
        </p:txBody>
      </p:sp>
      <p:sp>
        <p:nvSpPr>
          <p:cNvPr id="13" name="TextovéPole 8">
            <a:extLst>
              <a:ext uri="{FF2B5EF4-FFF2-40B4-BE49-F238E27FC236}">
                <a16:creationId xmlns:a16="http://schemas.microsoft.com/office/drawing/2014/main" id="{D5DCA0BE-3C77-4E2D-BA56-7D2A24FC3B15}"/>
              </a:ext>
            </a:extLst>
          </p:cNvPr>
          <p:cNvSpPr txBox="1"/>
          <p:nvPr/>
        </p:nvSpPr>
        <p:spPr>
          <a:xfrm>
            <a:off x="3871045" y="4844933"/>
            <a:ext cx="5309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i="1" dirty="0"/>
              <a:t>XVIII. České a slovenské sympozium o arytmiích a trvalé kardiostimulaci, Olomouc, 7.-9.11.2021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9562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FA8A63F-7F73-462F-8EC8-6B203DC33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8" t="34601" r="24800" b="13600"/>
          <a:stretch/>
        </p:blipFill>
        <p:spPr>
          <a:xfrm>
            <a:off x="1115616" y="1549798"/>
            <a:ext cx="4176464" cy="35937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BA8025-2DA9-4431-B14F-D2C113967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19201" r="24800" b="38800"/>
          <a:stretch/>
        </p:blipFill>
        <p:spPr>
          <a:xfrm>
            <a:off x="1115616" y="-668610"/>
            <a:ext cx="612068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6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OptiLink</a:t>
            </a:r>
            <a:r>
              <a:rPr lang="en-US" sz="3600" dirty="0"/>
              <a:t>-HF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36889" r="30750" b="14889"/>
          <a:stretch/>
        </p:blipFill>
        <p:spPr bwMode="auto">
          <a:xfrm>
            <a:off x="1449785" y="1215502"/>
            <a:ext cx="608647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12160" y="4587974"/>
            <a:ext cx="14606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i="1" dirty="0" err="1"/>
              <a:t>Bohm</a:t>
            </a:r>
            <a:r>
              <a:rPr lang="cs-CZ" sz="1050" i="1" dirty="0"/>
              <a:t> M et al. EHJ 2016</a:t>
            </a:r>
          </a:p>
        </p:txBody>
      </p:sp>
    </p:spTree>
    <p:extLst>
      <p:ext uri="{BB962C8B-B14F-4D97-AF65-F5344CB8AC3E}">
        <p14:creationId xmlns:p14="http://schemas.microsoft.com/office/powerpoint/2010/main" val="125520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15265" r="28828" b="12643"/>
          <a:stretch/>
        </p:blipFill>
        <p:spPr bwMode="auto">
          <a:xfrm>
            <a:off x="1155991" y="62344"/>
            <a:ext cx="6825095" cy="488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58826" y="144591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24%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11402" y="1066201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19%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68478" y="330168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4689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153913"/>
            <a:ext cx="7081638" cy="891456"/>
          </a:xfrm>
          <a:noFill/>
        </p:spPr>
        <p:txBody>
          <a:bodyPr>
            <a:noAutofit/>
          </a:bodyPr>
          <a:lstStyle/>
          <a:p>
            <a:r>
              <a:rPr lang="cs-CZ" altLang="de-DE" sz="3200" dirty="0"/>
              <a:t>Relevantní set událostí, které musí spustit příslušnou reakci</a:t>
            </a:r>
            <a:endParaRPr lang="en-US" altLang="de-DE" sz="3200" dirty="0"/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2915816" y="1762296"/>
            <a:ext cx="4158344" cy="19236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31775" indent="-231775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buClrTx/>
              <a:buFont typeface="Arial" charset="0"/>
              <a:buChar char="•"/>
            </a:pPr>
            <a:r>
              <a:rPr lang="en-US" altLang="de-DE" sz="1200" dirty="0">
                <a:solidFill>
                  <a:schemeClr val="tx1"/>
                </a:solidFill>
              </a:rPr>
              <a:t>Mean PVC/h above limit (&gt; 100 PVC/h)</a:t>
            </a:r>
          </a:p>
          <a:p>
            <a:pPr eaLnBrk="1" hangingPunct="1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buClrTx/>
              <a:buFont typeface="Arial" charset="0"/>
              <a:buChar char="•"/>
            </a:pPr>
            <a:r>
              <a:rPr lang="en-US" altLang="de-DE" sz="1200" dirty="0">
                <a:solidFill>
                  <a:schemeClr val="tx1"/>
                </a:solidFill>
              </a:rPr>
              <a:t>CRT pacing below limit (&lt; 80%) </a:t>
            </a:r>
          </a:p>
          <a:p>
            <a:pPr eaLnBrk="1" hangingPunct="1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buClrTx/>
              <a:buFont typeface="Arial" charset="0"/>
              <a:buChar char="•"/>
            </a:pPr>
            <a:r>
              <a:rPr lang="en-US" altLang="de-DE" sz="1200" dirty="0">
                <a:solidFill>
                  <a:schemeClr val="tx1"/>
                </a:solidFill>
              </a:rPr>
              <a:t>Atrial monitoring episode detected</a:t>
            </a:r>
          </a:p>
          <a:p>
            <a:pPr eaLnBrk="1" hangingPunct="1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buClrTx/>
              <a:buFont typeface="Arial" charset="0"/>
              <a:buChar char="•"/>
            </a:pPr>
            <a:r>
              <a:rPr lang="en-US" altLang="de-DE" sz="1200" dirty="0">
                <a:solidFill>
                  <a:schemeClr val="tx1"/>
                </a:solidFill>
              </a:rPr>
              <a:t>Atrial burden above limit (&gt; 50%)</a:t>
            </a:r>
          </a:p>
          <a:p>
            <a:pPr eaLnBrk="1" hangingPunct="1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buClrTx/>
              <a:buFont typeface="Arial" charset="0"/>
              <a:buChar char="•"/>
            </a:pPr>
            <a:r>
              <a:rPr lang="en-US" altLang="de-DE" sz="1200" dirty="0">
                <a:solidFill>
                  <a:schemeClr val="tx1"/>
                </a:solidFill>
              </a:rPr>
              <a:t>VT1/ VT2 and VF events </a:t>
            </a:r>
          </a:p>
          <a:p>
            <a:pPr eaLnBrk="1" hangingPunct="1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buClrTx/>
              <a:buFont typeface="Arial" charset="0"/>
              <a:buChar char="•"/>
            </a:pPr>
            <a:r>
              <a:rPr lang="en-US" altLang="de-DE" sz="1200" dirty="0">
                <a:solidFill>
                  <a:schemeClr val="tx1"/>
                </a:solidFill>
              </a:rPr>
              <a:t>All Technical HMSC-Findings (impedances etc.)</a:t>
            </a:r>
          </a:p>
          <a:p>
            <a:pPr eaLnBrk="1" hangingPunct="1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buClrTx/>
              <a:buFont typeface="Arial" charset="0"/>
              <a:buChar char="•"/>
            </a:pPr>
            <a:r>
              <a:rPr lang="en-US" altLang="de-DE" sz="1200" dirty="0">
                <a:solidFill>
                  <a:schemeClr val="tx1"/>
                </a:solidFill>
              </a:rPr>
              <a:t>No messages received for at least 3 days</a:t>
            </a: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1187624" y="1234555"/>
            <a:ext cx="62650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600" b="1" u="sng" dirty="0">
                <a:solidFill>
                  <a:schemeClr val="tx1"/>
                </a:solidFill>
              </a:rPr>
              <a:t>Event Triggers</a:t>
            </a:r>
            <a:r>
              <a:rPr lang="en-US" altLang="de-DE" sz="1600" b="1" dirty="0">
                <a:solidFill>
                  <a:schemeClr val="tx1"/>
                </a:solidFill>
              </a:rPr>
              <a:t> (</a:t>
            </a:r>
            <a:r>
              <a:rPr lang="cs-CZ" altLang="de-DE" sz="1600" b="1" dirty="0">
                <a:solidFill>
                  <a:schemeClr val="tx1"/>
                </a:solidFill>
              </a:rPr>
              <a:t>jak byly použity ve studii </a:t>
            </a:r>
            <a:r>
              <a:rPr lang="en-US" altLang="de-DE" sz="1600" b="1" dirty="0">
                <a:solidFill>
                  <a:schemeClr val="tx1"/>
                </a:solidFill>
              </a:rPr>
              <a:t>IN-TIME)</a:t>
            </a:r>
            <a:endParaRPr lang="de-DE" altLang="de-DE" sz="1600" b="1" dirty="0">
              <a:solidFill>
                <a:schemeClr val="tx1"/>
              </a:solidFill>
            </a:endParaRPr>
          </a:p>
        </p:txBody>
      </p:sp>
      <p:pic>
        <p:nvPicPr>
          <p:cNvPr id="50" name="Picture 38" descr="C:\Users\herrmann_t1\Desktop\06_Clinical Marketing\4_Presentations\Grafiken\Aler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91" y="1762296"/>
            <a:ext cx="848185" cy="116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0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3" y="4565918"/>
            <a:ext cx="5976664" cy="428159"/>
          </a:xfrm>
        </p:spPr>
        <p:txBody>
          <a:bodyPr>
            <a:noAutofit/>
          </a:bodyPr>
          <a:lstStyle/>
          <a:p>
            <a:pPr marL="0" indent="0" algn="r">
              <a:lnSpc>
                <a:spcPct val="110000"/>
              </a:lnSpc>
              <a:spcBef>
                <a:spcPct val="25000"/>
              </a:spcBef>
              <a:buNone/>
            </a:pPr>
            <a:r>
              <a:rPr lang="en-US" altLang="de-DE" sz="1050" dirty="0">
                <a:solidFill>
                  <a:schemeClr val="accent3">
                    <a:lumMod val="75000"/>
                  </a:schemeClr>
                </a:solidFill>
              </a:rPr>
              <a:t>In case of </a:t>
            </a:r>
            <a:r>
              <a:rPr lang="en-US" altLang="de-DE" sz="1050" u="sng" dirty="0">
                <a:solidFill>
                  <a:schemeClr val="accent3">
                    <a:lumMod val="75000"/>
                  </a:schemeClr>
                </a:solidFill>
              </a:rPr>
              <a:t>a HMSC finding</a:t>
            </a:r>
            <a:r>
              <a:rPr lang="en-US" altLang="de-DE" sz="1050" dirty="0">
                <a:solidFill>
                  <a:schemeClr val="accent3">
                    <a:lumMod val="75000"/>
                  </a:schemeClr>
                </a:solidFill>
              </a:rPr>
              <a:t>, the data in the HMSC needs to be reviewed and, if necessary,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n-US" altLang="de-DE" sz="1050" dirty="0">
                <a:solidFill>
                  <a:schemeClr val="accent3">
                    <a:lumMod val="75000"/>
                  </a:schemeClr>
                </a:solidFill>
              </a:rPr>
              <a:t>the patient needs to be called </a:t>
            </a:r>
            <a:r>
              <a:rPr lang="en-US" altLang="de-DE" sz="1050" b="1" dirty="0">
                <a:solidFill>
                  <a:schemeClr val="accent3">
                    <a:lumMod val="75000"/>
                  </a:schemeClr>
                </a:solidFill>
              </a:rPr>
              <a:t>on the same day</a:t>
            </a:r>
            <a:r>
              <a:rPr lang="en-US" altLang="de-DE" sz="105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altLang="de-DE" sz="1050" dirty="0">
                <a:solidFill>
                  <a:schemeClr val="accent3">
                    <a:lumMod val="75000"/>
                  </a:schemeClr>
                </a:solidFill>
                <a:ea typeface="MS PGothic" pitchFamily="34" charset="-128"/>
              </a:rPr>
              <a:t>weekend findings may be handled on Monday)</a:t>
            </a:r>
            <a:endParaRPr lang="en-US" altLang="de-DE" sz="1050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411" name="Text Box 29"/>
          <p:cNvSpPr txBox="1">
            <a:spLocks noChangeArrowheads="1"/>
          </p:cNvSpPr>
          <p:nvPr/>
        </p:nvSpPr>
        <p:spPr bwMode="auto">
          <a:xfrm>
            <a:off x="5424623" y="3595018"/>
            <a:ext cx="1926159" cy="2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00" dirty="0">
                <a:solidFill>
                  <a:schemeClr val="accent3">
                    <a:lumMod val="75000"/>
                  </a:schemeClr>
                </a:solidFill>
                <a:ea typeface="MS PGothic" pitchFamily="34" charset="-128"/>
              </a:rPr>
              <a:t>* Clinical discretion advised</a:t>
            </a:r>
          </a:p>
        </p:txBody>
      </p:sp>
      <p:sp>
        <p:nvSpPr>
          <p:cNvPr id="17425" name="Rectangle 4"/>
          <p:cNvSpPr>
            <a:spLocks noChangeArrowheads="1"/>
          </p:cNvSpPr>
          <p:nvPr/>
        </p:nvSpPr>
        <p:spPr bwMode="auto">
          <a:xfrm>
            <a:off x="2633662" y="1132209"/>
            <a:ext cx="1620441" cy="446484"/>
          </a:xfrm>
          <a:prstGeom prst="rect">
            <a:avLst/>
          </a:prstGeom>
          <a:solidFill>
            <a:schemeClr val="tx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500" b="1" dirty="0">
                <a:solidFill>
                  <a:schemeClr val="bg1"/>
                </a:solidFill>
                <a:ea typeface="MS PGothic" pitchFamily="34" charset="-128"/>
              </a:rPr>
              <a:t>  Data review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900" i="1" dirty="0">
                <a:solidFill>
                  <a:schemeClr val="bg1"/>
                </a:solidFill>
              </a:rPr>
              <a:t>(on working days only)</a:t>
            </a:r>
            <a:endParaRPr lang="en-US" altLang="de-DE" sz="1500" i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7426" name="AutoShape 6"/>
          <p:cNvSpPr>
            <a:spLocks noChangeArrowheads="1"/>
          </p:cNvSpPr>
          <p:nvPr/>
        </p:nvSpPr>
        <p:spPr bwMode="auto">
          <a:xfrm>
            <a:off x="4577953" y="1114350"/>
            <a:ext cx="1631157" cy="432197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ea typeface="MS PGothic" pitchFamily="34" charset="-128"/>
              </a:rPr>
              <a:t>IN-TIME event?</a:t>
            </a:r>
          </a:p>
        </p:txBody>
      </p:sp>
      <p:sp>
        <p:nvSpPr>
          <p:cNvPr id="17427" name="Rectangle 8"/>
          <p:cNvSpPr>
            <a:spLocks noChangeArrowheads="1"/>
          </p:cNvSpPr>
          <p:nvPr/>
        </p:nvSpPr>
        <p:spPr bwMode="auto">
          <a:xfrm>
            <a:off x="2633662" y="2375222"/>
            <a:ext cx="1616869" cy="539353"/>
          </a:xfrm>
          <a:prstGeom prst="rect">
            <a:avLst/>
          </a:prstGeom>
          <a:solidFill>
            <a:schemeClr val="tx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500" b="1" dirty="0">
                <a:solidFill>
                  <a:schemeClr val="bg1"/>
                </a:solidFill>
                <a:ea typeface="MS PGothic" pitchFamily="34" charset="-128"/>
              </a:rPr>
              <a:t>  Patient call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900" i="1" dirty="0">
                <a:solidFill>
                  <a:schemeClr val="bg1"/>
                </a:solidFill>
                <a:ea typeface="MS PGothic" pitchFamily="34" charset="-128"/>
              </a:rPr>
              <a:t>(Structured interview)</a:t>
            </a:r>
            <a:endParaRPr lang="en-US" altLang="de-DE" sz="1500" i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7428" name="AutoShape 9"/>
          <p:cNvSpPr>
            <a:spLocks noChangeArrowheads="1"/>
          </p:cNvSpPr>
          <p:nvPr/>
        </p:nvSpPr>
        <p:spPr bwMode="auto">
          <a:xfrm>
            <a:off x="4577953" y="2428800"/>
            <a:ext cx="1631157" cy="460772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bg1"/>
                </a:solidFill>
                <a:ea typeface="MS PGothic" pitchFamily="34" charset="-128"/>
              </a:rPr>
              <a:t>Positive or clinically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bg1"/>
                </a:solidFill>
                <a:ea typeface="MS PGothic" pitchFamily="34" charset="-128"/>
              </a:rPr>
              <a:t>relevant? *</a:t>
            </a:r>
          </a:p>
        </p:txBody>
      </p:sp>
      <p:sp>
        <p:nvSpPr>
          <p:cNvPr id="17429" name="Rectangle 10"/>
          <p:cNvSpPr>
            <a:spLocks noChangeArrowheads="1"/>
          </p:cNvSpPr>
          <p:nvPr/>
        </p:nvSpPr>
        <p:spPr bwMode="auto">
          <a:xfrm>
            <a:off x="2633662" y="3346772"/>
            <a:ext cx="1620441" cy="506016"/>
          </a:xfrm>
          <a:prstGeom prst="rect">
            <a:avLst/>
          </a:prstGeom>
          <a:solidFill>
            <a:schemeClr val="tx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ea typeface="MS PGothic" pitchFamily="34" charset="-128"/>
              </a:rPr>
              <a:t>  In-office visit </a:t>
            </a:r>
            <a:r>
              <a:rPr lang="en-US" altLang="de-DE" sz="1200" b="1" baseline="30000">
                <a:solidFill>
                  <a:schemeClr val="bg1"/>
                </a:solidFill>
                <a:ea typeface="MS PGothic" pitchFamily="34" charset="-128"/>
              </a:rPr>
              <a:t># </a:t>
            </a:r>
          </a:p>
        </p:txBody>
      </p:sp>
      <p:sp>
        <p:nvSpPr>
          <p:cNvPr id="17430" name="Oval 11"/>
          <p:cNvSpPr>
            <a:spLocks noChangeArrowheads="1"/>
          </p:cNvSpPr>
          <p:nvPr/>
        </p:nvSpPr>
        <p:spPr bwMode="auto">
          <a:xfrm>
            <a:off x="6532960" y="1171500"/>
            <a:ext cx="420291" cy="41314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bg1"/>
                </a:solidFill>
                <a:ea typeface="MS PGothic" pitchFamily="34" charset="-128"/>
              </a:rPr>
              <a:t>Stop</a:t>
            </a:r>
          </a:p>
        </p:txBody>
      </p:sp>
      <p:sp>
        <p:nvSpPr>
          <p:cNvPr id="17431" name="Oval 12"/>
          <p:cNvSpPr>
            <a:spLocks noChangeArrowheads="1"/>
          </p:cNvSpPr>
          <p:nvPr/>
        </p:nvSpPr>
        <p:spPr bwMode="auto">
          <a:xfrm>
            <a:off x="6535341" y="2464519"/>
            <a:ext cx="419100" cy="4000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bg1"/>
                </a:solidFill>
                <a:ea typeface="MS PGothic" pitchFamily="34" charset="-128"/>
              </a:rPr>
              <a:t>Stop</a:t>
            </a:r>
          </a:p>
        </p:txBody>
      </p:sp>
      <p:cxnSp>
        <p:nvCxnSpPr>
          <p:cNvPr id="17432" name="AutoShape 13"/>
          <p:cNvCxnSpPr>
            <a:cxnSpLocks noChangeShapeType="1"/>
          </p:cNvCxnSpPr>
          <p:nvPr/>
        </p:nvCxnSpPr>
        <p:spPr bwMode="auto">
          <a:xfrm rot="5400000">
            <a:off x="5279231" y="1672753"/>
            <a:ext cx="215503" cy="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AutoShape 17"/>
          <p:cNvCxnSpPr>
            <a:cxnSpLocks noChangeShapeType="1"/>
          </p:cNvCxnSpPr>
          <p:nvPr/>
        </p:nvCxnSpPr>
        <p:spPr bwMode="auto">
          <a:xfrm rot="5400000">
            <a:off x="4483894" y="2684785"/>
            <a:ext cx="681038" cy="1139428"/>
          </a:xfrm>
          <a:prstGeom prst="bentConnector2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4" name="Text Box 18"/>
          <p:cNvSpPr txBox="1">
            <a:spLocks noChangeArrowheads="1"/>
          </p:cNvSpPr>
          <p:nvPr/>
        </p:nvSpPr>
        <p:spPr bwMode="auto">
          <a:xfrm>
            <a:off x="5441156" y="1551309"/>
            <a:ext cx="422672" cy="23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accent2"/>
                </a:solidFill>
                <a:ea typeface="MS PGothic" pitchFamily="34" charset="-128"/>
              </a:rPr>
              <a:t>YES</a:t>
            </a:r>
          </a:p>
        </p:txBody>
      </p:sp>
      <p:sp>
        <p:nvSpPr>
          <p:cNvPr id="17435" name="Text Box 19"/>
          <p:cNvSpPr txBox="1">
            <a:spLocks noChangeArrowheads="1"/>
          </p:cNvSpPr>
          <p:nvPr/>
        </p:nvSpPr>
        <p:spPr bwMode="auto">
          <a:xfrm>
            <a:off x="5441156" y="2919338"/>
            <a:ext cx="422672" cy="23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accent2"/>
                </a:solidFill>
                <a:ea typeface="MS PGothic" pitchFamily="34" charset="-128"/>
              </a:rPr>
              <a:t>YES</a:t>
            </a:r>
          </a:p>
        </p:txBody>
      </p:sp>
      <p:sp>
        <p:nvSpPr>
          <p:cNvPr id="17436" name="Text Box 20"/>
          <p:cNvSpPr txBox="1">
            <a:spLocks noChangeArrowheads="1"/>
          </p:cNvSpPr>
          <p:nvPr/>
        </p:nvSpPr>
        <p:spPr bwMode="auto">
          <a:xfrm>
            <a:off x="6198394" y="1167928"/>
            <a:ext cx="364331" cy="23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rgbClr val="5F5F5F"/>
                </a:solidFill>
                <a:ea typeface="MS PGothic" pitchFamily="34" charset="-128"/>
              </a:rPr>
              <a:t>NO</a:t>
            </a:r>
          </a:p>
        </p:txBody>
      </p:sp>
      <p:sp>
        <p:nvSpPr>
          <p:cNvPr id="17437" name="Text Box 21"/>
          <p:cNvSpPr txBox="1">
            <a:spLocks noChangeArrowheads="1"/>
          </p:cNvSpPr>
          <p:nvPr/>
        </p:nvSpPr>
        <p:spPr bwMode="auto">
          <a:xfrm>
            <a:off x="6197203" y="2451422"/>
            <a:ext cx="364331" cy="23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rgbClr val="5F5F5F"/>
                </a:solidFill>
                <a:ea typeface="MS PGothic" pitchFamily="34" charset="-128"/>
              </a:rPr>
              <a:t>NO</a:t>
            </a:r>
          </a:p>
        </p:txBody>
      </p:sp>
      <p:sp>
        <p:nvSpPr>
          <p:cNvPr id="17438" name="AutoShape 23"/>
          <p:cNvSpPr>
            <a:spLocks noChangeArrowheads="1"/>
          </p:cNvSpPr>
          <p:nvPr/>
        </p:nvSpPr>
        <p:spPr bwMode="auto">
          <a:xfrm>
            <a:off x="4577953" y="1781100"/>
            <a:ext cx="1631157" cy="432197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bg1"/>
                </a:solidFill>
                <a:ea typeface="MS PGothic" pitchFamily="34" charset="-128"/>
              </a:rPr>
              <a:t>Clinically relevant? *</a:t>
            </a:r>
          </a:p>
        </p:txBody>
      </p:sp>
      <p:sp>
        <p:nvSpPr>
          <p:cNvPr id="17439" name="Oval 24"/>
          <p:cNvSpPr>
            <a:spLocks noChangeArrowheads="1"/>
          </p:cNvSpPr>
          <p:nvPr/>
        </p:nvSpPr>
        <p:spPr bwMode="auto">
          <a:xfrm>
            <a:off x="6534150" y="1816819"/>
            <a:ext cx="420291" cy="41552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bg1"/>
                </a:solidFill>
                <a:ea typeface="MS PGothic" pitchFamily="34" charset="-128"/>
              </a:rPr>
              <a:t>Stop</a:t>
            </a:r>
          </a:p>
        </p:txBody>
      </p:sp>
      <p:sp>
        <p:nvSpPr>
          <p:cNvPr id="17440" name="Text Box 26"/>
          <p:cNvSpPr txBox="1">
            <a:spLocks noChangeArrowheads="1"/>
          </p:cNvSpPr>
          <p:nvPr/>
        </p:nvSpPr>
        <p:spPr bwMode="auto">
          <a:xfrm>
            <a:off x="6205538" y="1803722"/>
            <a:ext cx="364331" cy="23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rgbClr val="5F5F5F"/>
                </a:solidFill>
                <a:ea typeface="MS PGothic" pitchFamily="34" charset="-128"/>
              </a:rPr>
              <a:t>NO</a:t>
            </a:r>
          </a:p>
        </p:txBody>
      </p:sp>
      <p:cxnSp>
        <p:nvCxnSpPr>
          <p:cNvPr id="17441" name="AutoShape 27"/>
          <p:cNvCxnSpPr>
            <a:cxnSpLocks noChangeShapeType="1"/>
          </p:cNvCxnSpPr>
          <p:nvPr/>
        </p:nvCxnSpPr>
        <p:spPr bwMode="auto">
          <a:xfrm rot="5400000">
            <a:off x="4338637" y="1317947"/>
            <a:ext cx="161925" cy="195143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42" name="Text Box 28"/>
          <p:cNvSpPr txBox="1">
            <a:spLocks noChangeArrowheads="1"/>
          </p:cNvSpPr>
          <p:nvPr/>
        </p:nvSpPr>
        <p:spPr bwMode="auto">
          <a:xfrm>
            <a:off x="5441156" y="2212106"/>
            <a:ext cx="422672" cy="23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b="1">
                <a:solidFill>
                  <a:schemeClr val="accent2"/>
                </a:solidFill>
                <a:ea typeface="MS PGothic" pitchFamily="34" charset="-128"/>
              </a:rPr>
              <a:t>YES</a:t>
            </a:r>
          </a:p>
        </p:txBody>
      </p:sp>
      <p:sp>
        <p:nvSpPr>
          <p:cNvPr id="17414" name="Rectangle 46"/>
          <p:cNvSpPr>
            <a:spLocks noChangeArrowheads="1"/>
          </p:cNvSpPr>
          <p:nvPr/>
        </p:nvSpPr>
        <p:spPr bwMode="auto">
          <a:xfrm>
            <a:off x="5362784" y="4313942"/>
            <a:ext cx="36227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00" dirty="0">
                <a:solidFill>
                  <a:schemeClr val="accent3">
                    <a:lumMod val="75000"/>
                  </a:schemeClr>
                </a:solidFill>
              </a:rPr>
              <a:t># in EP, HF specialist or GP clinic or other measures</a:t>
            </a:r>
          </a:p>
        </p:txBody>
      </p:sp>
      <p:sp>
        <p:nvSpPr>
          <p:cNvPr id="17416" name="Line 60"/>
          <p:cNvSpPr>
            <a:spLocks noChangeShapeType="1"/>
          </p:cNvSpPr>
          <p:nvPr/>
        </p:nvSpPr>
        <p:spPr bwMode="auto">
          <a:xfrm>
            <a:off x="4254104" y="1329853"/>
            <a:ext cx="323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417" name="Line 62"/>
          <p:cNvSpPr>
            <a:spLocks noChangeShapeType="1"/>
          </p:cNvSpPr>
          <p:nvPr/>
        </p:nvSpPr>
        <p:spPr bwMode="auto">
          <a:xfrm>
            <a:off x="4254104" y="2680022"/>
            <a:ext cx="323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418" name="Line 63"/>
          <p:cNvSpPr>
            <a:spLocks noChangeShapeType="1"/>
          </p:cNvSpPr>
          <p:nvPr/>
        </p:nvSpPr>
        <p:spPr bwMode="auto">
          <a:xfrm>
            <a:off x="6198394" y="2032322"/>
            <a:ext cx="323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419" name="Line 64"/>
          <p:cNvSpPr>
            <a:spLocks noChangeShapeType="1"/>
          </p:cNvSpPr>
          <p:nvPr/>
        </p:nvSpPr>
        <p:spPr bwMode="auto">
          <a:xfrm>
            <a:off x="6198394" y="1384622"/>
            <a:ext cx="323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420" name="Line 67"/>
          <p:cNvSpPr>
            <a:spLocks noChangeShapeType="1"/>
          </p:cNvSpPr>
          <p:nvPr/>
        </p:nvSpPr>
        <p:spPr bwMode="auto">
          <a:xfrm>
            <a:off x="6198394" y="2680022"/>
            <a:ext cx="323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7421" name="Picture 38" descr="C:\Users\herrmann_t1\Desktop\06_Clinical Marketing\4_Presentations\Grafiken\Aler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91" y="1059582"/>
            <a:ext cx="43219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9" descr="C:\Users\herrmann_t1\Desktop\06_Clinical Marketing\4_Presentations\Grafiken\BIO00752_Kontakt_mit_Klinikperso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9479"/>
            <a:ext cx="869156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40" descr="C:\Users\herrmann_t1\Desktop\06_Clinical Marketing\4_Presentations\Grafiken\BIO00751_Arztbesuc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7" y="3082454"/>
            <a:ext cx="894159" cy="8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40"/>
          <p:cNvSpPr txBox="1">
            <a:spLocks noChangeArrowheads="1"/>
          </p:cNvSpPr>
          <p:nvPr/>
        </p:nvSpPr>
        <p:spPr>
          <a:xfrm>
            <a:off x="1471615" y="342103"/>
            <a:ext cx="6156722" cy="46196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altLang="de-DE" sz="2400" dirty="0" err="1"/>
              <a:t>Workflow</a:t>
            </a:r>
            <a:r>
              <a:rPr lang="cs-CZ" altLang="de-DE" sz="2400" dirty="0"/>
              <a:t> = SOP! </a:t>
            </a:r>
            <a:endParaRPr lang="en-US" altLang="de-DE" sz="24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8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4913"/>
            <a:ext cx="7899537" cy="857250"/>
          </a:xfrm>
        </p:spPr>
        <p:txBody>
          <a:bodyPr>
            <a:normAutofit/>
          </a:bodyPr>
          <a:lstStyle/>
          <a:p>
            <a:r>
              <a:rPr lang="en-US" sz="3000" dirty="0" err="1"/>
              <a:t>Metaanal</a:t>
            </a:r>
            <a:r>
              <a:rPr lang="cs-CZ" sz="3000" dirty="0" err="1"/>
              <a:t>ýza</a:t>
            </a:r>
            <a:r>
              <a:rPr lang="cs-CZ" sz="3000" dirty="0"/>
              <a:t> RM u ICD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778" r="31125" b="12666"/>
          <a:stretch/>
        </p:blipFill>
        <p:spPr bwMode="auto">
          <a:xfrm>
            <a:off x="1031984" y="1632132"/>
            <a:ext cx="4104456" cy="313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92280" y="4887039"/>
            <a:ext cx="2014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Parthiban</a:t>
            </a:r>
            <a:r>
              <a:rPr lang="cs-CZ" sz="1200" dirty="0"/>
              <a:t> N et al. JACC 2015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31984" y="1056315"/>
            <a:ext cx="215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MORTALITA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170"/>
            <a:ext cx="3838575" cy="197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2426FB6-0E36-46FF-AB86-16D70513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97201"/>
            <a:ext cx="3138029" cy="2446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3218718E-44E9-4D9C-BF2B-37F9FF0BCC44}"/>
              </a:ext>
            </a:extLst>
          </p:cNvPr>
          <p:cNvSpPr/>
          <p:nvPr/>
        </p:nvSpPr>
        <p:spPr>
          <a:xfrm>
            <a:off x="154112" y="3800081"/>
            <a:ext cx="936104" cy="1440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8B4795-A329-47CA-957C-A4AFD8A9C1A1}"/>
              </a:ext>
            </a:extLst>
          </p:cNvPr>
          <p:cNvSpPr txBox="1"/>
          <p:nvPr/>
        </p:nvSpPr>
        <p:spPr>
          <a:xfrm>
            <a:off x="7702152" y="2787774"/>
            <a:ext cx="65594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IN-TIME</a:t>
            </a:r>
          </a:p>
          <a:p>
            <a:r>
              <a:rPr lang="cs-CZ" sz="1050" dirty="0"/>
              <a:t>ECOST</a:t>
            </a:r>
          </a:p>
          <a:p>
            <a:r>
              <a:rPr lang="cs-CZ" sz="1050" dirty="0"/>
              <a:t>TRUST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29801A-CA2F-4FD6-A31E-1CC1210BFCA3}"/>
              </a:ext>
            </a:extLst>
          </p:cNvPr>
          <p:cNvSpPr txBox="1"/>
          <p:nvPr/>
        </p:nvSpPr>
        <p:spPr>
          <a:xfrm>
            <a:off x="5220072" y="2852231"/>
            <a:ext cx="1306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Home Monitoring</a:t>
            </a:r>
          </a:p>
          <a:p>
            <a:endParaRPr lang="cs-CZ" sz="1200" dirty="0"/>
          </a:p>
          <a:p>
            <a:r>
              <a:rPr lang="cs-CZ" sz="1200" dirty="0"/>
              <a:t>vs.</a:t>
            </a:r>
          </a:p>
          <a:p>
            <a:endParaRPr lang="cs-CZ" sz="1200" dirty="0"/>
          </a:p>
          <a:p>
            <a:r>
              <a:rPr lang="cs-CZ" sz="1200" dirty="0"/>
              <a:t>Care Link</a:t>
            </a:r>
          </a:p>
        </p:txBody>
      </p:sp>
    </p:spTree>
    <p:extLst>
      <p:ext uri="{BB962C8B-B14F-4D97-AF65-F5344CB8AC3E}">
        <p14:creationId xmlns:p14="http://schemas.microsoft.com/office/powerpoint/2010/main" val="21946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40895" y="129937"/>
            <a:ext cx="7328898" cy="85725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srgbClr val="00234C"/>
                </a:solidFill>
              </a:rPr>
              <a:t>Hlavním „hybatelem“ pozorovaných benefitů RM je exacerbace CHSS a s ní související mortalita</a:t>
            </a:r>
            <a:endParaRPr lang="en-US" sz="2000" dirty="0">
              <a:solidFill>
                <a:srgbClr val="00234C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76150" y="2478864"/>
            <a:ext cx="1946178" cy="57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u="sng" dirty="0"/>
              <a:t>Risk reduction</a:t>
            </a:r>
          </a:p>
          <a:p>
            <a:pPr>
              <a:lnSpc>
                <a:spcPct val="120000"/>
              </a:lnSpc>
              <a:tabLst>
                <a:tab pos="671513" algn="l"/>
              </a:tabLst>
            </a:pPr>
            <a:r>
              <a:rPr lang="en-US" sz="900" dirty="0"/>
              <a:t>absolute: 	-5.6% </a:t>
            </a:r>
            <a:r>
              <a:rPr lang="en-US" sz="750" i="1" dirty="0"/>
              <a:t>(</a:t>
            </a:r>
            <a:r>
              <a:rPr lang="en-US" sz="750" b="1" i="1" dirty="0"/>
              <a:t>p=0.007</a:t>
            </a:r>
            <a:r>
              <a:rPr lang="en-US" sz="750" i="1" dirty="0"/>
              <a:t>)</a:t>
            </a:r>
          </a:p>
          <a:p>
            <a:pPr>
              <a:lnSpc>
                <a:spcPct val="120000"/>
              </a:lnSpc>
              <a:tabLst>
                <a:tab pos="671513" algn="l"/>
              </a:tabLst>
            </a:pPr>
            <a:r>
              <a:rPr lang="en-US" sz="900" dirty="0"/>
              <a:t>relative: 	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-36%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64403" y="2021107"/>
            <a:ext cx="17480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All-cause mortality or </a:t>
            </a:r>
            <a:r>
              <a:rPr lang="en-US" sz="1050" b="1" dirty="0"/>
              <a:t>any</a:t>
            </a:r>
            <a:r>
              <a:rPr lang="en-US" sz="1050" dirty="0"/>
              <a:t> hospitalization</a:t>
            </a:r>
          </a:p>
        </p:txBody>
      </p:sp>
      <p:sp>
        <p:nvSpPr>
          <p:cNvPr id="162" name="Textfeld 161"/>
          <p:cNvSpPr txBox="1"/>
          <p:nvPr/>
        </p:nvSpPr>
        <p:spPr>
          <a:xfrm>
            <a:off x="3785032" y="2021108"/>
            <a:ext cx="17480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All-cause mortality or </a:t>
            </a:r>
            <a:r>
              <a:rPr lang="en-US" sz="1050" b="1" dirty="0"/>
              <a:t>CV</a:t>
            </a:r>
            <a:r>
              <a:rPr lang="en-US" sz="1050" dirty="0"/>
              <a:t> hospitalization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58668" y="2026134"/>
            <a:ext cx="1774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All-cause mortality or </a:t>
            </a:r>
            <a:r>
              <a:rPr lang="en-US" sz="1050" b="1" dirty="0"/>
              <a:t>WHF</a:t>
            </a:r>
            <a:r>
              <a:rPr lang="en-US" sz="1050" dirty="0"/>
              <a:t> hospitalization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205980" y="2866702"/>
            <a:ext cx="6549719" cy="1931629"/>
            <a:chOff x="83973" y="3822267"/>
            <a:chExt cx="8732959" cy="2575504"/>
          </a:xfrm>
        </p:grpSpPr>
        <p:cxnSp>
          <p:nvCxnSpPr>
            <p:cNvPr id="20" name="Gerade Verbindung mit Pfeil 19"/>
            <p:cNvCxnSpPr/>
            <p:nvPr/>
          </p:nvCxnSpPr>
          <p:spPr>
            <a:xfrm flipV="1">
              <a:off x="641521" y="4042627"/>
              <a:ext cx="5508" cy="22261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577801" y="4152646"/>
              <a:ext cx="10988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577801" y="4678758"/>
              <a:ext cx="10988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577801" y="5204869"/>
              <a:ext cx="10988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577801" y="5730981"/>
              <a:ext cx="10988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>
              <a:stCxn id="39" idx="3"/>
            </p:cNvCxnSpPr>
            <p:nvPr/>
          </p:nvCxnSpPr>
          <p:spPr>
            <a:xfrm flipV="1">
              <a:off x="603822" y="6259275"/>
              <a:ext cx="8213110" cy="1538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221986" y="4042627"/>
              <a:ext cx="3818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/>
                <a:t>40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21986" y="4569859"/>
              <a:ext cx="3818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/>
                <a:t>30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221986" y="5097089"/>
              <a:ext cx="3818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/>
                <a:t>20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221986" y="5624320"/>
              <a:ext cx="3818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/>
                <a:t>10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221986" y="6151550"/>
              <a:ext cx="3818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/>
                <a:t>0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273024" y="3859991"/>
              <a:ext cx="3146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00" dirty="0"/>
                <a:t>%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 rot="16200000">
              <a:off x="-768772" y="4675012"/>
              <a:ext cx="1990269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/>
                <a:t>Event rate at 1 year</a:t>
              </a:r>
            </a:p>
          </p:txBody>
        </p:sp>
        <p:cxnSp>
          <p:nvCxnSpPr>
            <p:cNvPr id="166" name="Gerade Verbindung 165"/>
            <p:cNvCxnSpPr/>
            <p:nvPr/>
          </p:nvCxnSpPr>
          <p:spPr>
            <a:xfrm>
              <a:off x="581935" y="5994037"/>
              <a:ext cx="10988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>
              <a:off x="577801" y="5467925"/>
              <a:ext cx="10988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>
              <a:off x="576621" y="4941813"/>
              <a:ext cx="10988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>
              <a:off x="576621" y="4415702"/>
              <a:ext cx="10988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Textfeld 227"/>
          <p:cNvSpPr txBox="1"/>
          <p:nvPr/>
        </p:nvSpPr>
        <p:spPr>
          <a:xfrm>
            <a:off x="5964404" y="2478864"/>
            <a:ext cx="1807930" cy="57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u="sng" dirty="0"/>
              <a:t>Risk reduction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absolute: 	</a:t>
            </a:r>
            <a:r>
              <a:rPr lang="en-US" sz="900" b="1" dirty="0"/>
              <a:t>-</a:t>
            </a:r>
            <a:r>
              <a:rPr lang="en-US" sz="900" dirty="0"/>
              <a:t>5.0% </a:t>
            </a:r>
            <a:r>
              <a:rPr lang="en-US" sz="750" i="1" dirty="0"/>
              <a:t> (p=</a:t>
            </a:r>
            <a:r>
              <a:rPr lang="en-US" sz="750" i="1" dirty="0" err="1"/>
              <a:t>n.s</a:t>
            </a:r>
            <a:r>
              <a:rPr lang="en-US" sz="750" i="1" dirty="0"/>
              <a:t>.)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relative: 	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-14% </a:t>
            </a:r>
          </a:p>
        </p:txBody>
      </p:sp>
      <p:sp>
        <p:nvSpPr>
          <p:cNvPr id="229" name="Textfeld 228"/>
          <p:cNvSpPr txBox="1"/>
          <p:nvPr/>
        </p:nvSpPr>
        <p:spPr>
          <a:xfrm>
            <a:off x="3801722" y="2478864"/>
            <a:ext cx="1892510" cy="57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u="sng" dirty="0"/>
              <a:t>Risk reduction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absolute: 	-4.1%  </a:t>
            </a:r>
            <a:r>
              <a:rPr lang="en-US" sz="750" i="1" dirty="0"/>
              <a:t>(p=</a:t>
            </a:r>
            <a:r>
              <a:rPr lang="en-US" sz="750" i="1" dirty="0" err="1"/>
              <a:t>n.s</a:t>
            </a:r>
            <a:r>
              <a:rPr lang="en-US" sz="750" i="1" dirty="0"/>
              <a:t>.)</a:t>
            </a:r>
          </a:p>
          <a:p>
            <a:pPr>
              <a:lnSpc>
                <a:spcPct val="120000"/>
              </a:lnSpc>
            </a:pPr>
            <a:r>
              <a:rPr lang="en-US" sz="900" dirty="0"/>
              <a:t>relative: 	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-15%</a:t>
            </a:r>
          </a:p>
        </p:txBody>
      </p:sp>
      <p:sp>
        <p:nvSpPr>
          <p:cNvPr id="3" name="Rechteck 2"/>
          <p:cNvSpPr/>
          <p:nvPr/>
        </p:nvSpPr>
        <p:spPr>
          <a:xfrm>
            <a:off x="1504145" y="1391982"/>
            <a:ext cx="6268574" cy="316565"/>
          </a:xfrm>
          <a:prstGeom prst="rect">
            <a:avLst/>
          </a:prstGeom>
          <a:solidFill>
            <a:srgbClr val="6699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4" name="Rechteck 163"/>
          <p:cNvSpPr/>
          <p:nvPr/>
        </p:nvSpPr>
        <p:spPr>
          <a:xfrm>
            <a:off x="1503760" y="1300502"/>
            <a:ext cx="4010747" cy="249761"/>
          </a:xfrm>
          <a:prstGeom prst="rect">
            <a:avLst/>
          </a:prstGeom>
          <a:solidFill>
            <a:srgbClr val="58799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5" name="Rechteck 164"/>
          <p:cNvSpPr/>
          <p:nvPr/>
        </p:nvSpPr>
        <p:spPr>
          <a:xfrm>
            <a:off x="1503760" y="1213323"/>
            <a:ext cx="1829603" cy="21205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172" name="Rechteck 171"/>
          <p:cNvSpPr/>
          <p:nvPr/>
        </p:nvSpPr>
        <p:spPr>
          <a:xfrm>
            <a:off x="3513322" y="1029721"/>
            <a:ext cx="1113662" cy="169944"/>
          </a:xfrm>
          <a:prstGeom prst="rect">
            <a:avLst/>
          </a:prstGeom>
          <a:solidFill>
            <a:schemeClr val="bg1"/>
          </a:solidFill>
        </p:spPr>
        <p:txBody>
          <a:bodyPr wrap="square" lIns="27000" tIns="27000" rIns="27000" bIns="27000">
            <a:spAutoFit/>
          </a:bodyPr>
          <a:lstStyle/>
          <a:p>
            <a:pPr algn="ctr"/>
            <a:r>
              <a:rPr lang="en-US" sz="750" i="1" dirty="0">
                <a:solidFill>
                  <a:srgbClr val="00234C"/>
                </a:solidFill>
              </a:rPr>
              <a:t>is a subset of </a:t>
            </a:r>
            <a:endParaRPr lang="en-US" sz="750" i="1" dirty="0"/>
          </a:p>
        </p:txBody>
      </p:sp>
      <p:sp>
        <p:nvSpPr>
          <p:cNvPr id="2" name="Nach oben gekrümmter Pfeil 1"/>
          <p:cNvSpPr/>
          <p:nvPr/>
        </p:nvSpPr>
        <p:spPr>
          <a:xfrm flipV="1">
            <a:off x="3281237" y="1146693"/>
            <a:ext cx="586122" cy="155123"/>
          </a:xfrm>
          <a:prstGeom prst="curved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7" name="Rechteck 186"/>
          <p:cNvSpPr/>
          <p:nvPr/>
        </p:nvSpPr>
        <p:spPr>
          <a:xfrm>
            <a:off x="5749511" y="1081888"/>
            <a:ext cx="1111523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" i="1" dirty="0">
                <a:solidFill>
                  <a:srgbClr val="00234C"/>
                </a:solidFill>
              </a:rPr>
              <a:t>is a subset of </a:t>
            </a:r>
            <a:endParaRPr lang="en-US" sz="750" i="1" dirty="0"/>
          </a:p>
        </p:txBody>
      </p:sp>
      <p:sp>
        <p:nvSpPr>
          <p:cNvPr id="7" name="Nach oben gekrümmter Pfeil 6"/>
          <p:cNvSpPr/>
          <p:nvPr/>
        </p:nvSpPr>
        <p:spPr>
          <a:xfrm flipV="1">
            <a:off x="5472517" y="1213323"/>
            <a:ext cx="655430" cy="162885"/>
          </a:xfrm>
          <a:prstGeom prst="curvedUpArrow">
            <a:avLst/>
          </a:prstGeom>
          <a:solidFill>
            <a:srgbClr val="58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86151" y="1044829"/>
            <a:ext cx="116410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1" dirty="0"/>
              <a:t>All-cause Mortality or</a:t>
            </a:r>
          </a:p>
        </p:txBody>
      </p:sp>
      <p:sp>
        <p:nvSpPr>
          <p:cNvPr id="15" name="Rechteck 14"/>
          <p:cNvSpPr/>
          <p:nvPr/>
        </p:nvSpPr>
        <p:spPr>
          <a:xfrm>
            <a:off x="1779636" y="1206597"/>
            <a:ext cx="129715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…WHF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hospitalization </a:t>
            </a:r>
            <a:endParaRPr lang="en-US" sz="750" dirty="0"/>
          </a:p>
        </p:txBody>
      </p:sp>
      <p:sp>
        <p:nvSpPr>
          <p:cNvPr id="193" name="Rechteck 192"/>
          <p:cNvSpPr/>
          <p:nvPr/>
        </p:nvSpPr>
        <p:spPr>
          <a:xfrm>
            <a:off x="3799659" y="1301817"/>
            <a:ext cx="118814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…CV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hospitalization </a:t>
            </a:r>
            <a:endParaRPr lang="en-US" sz="750" dirty="0"/>
          </a:p>
        </p:txBody>
      </p:sp>
      <p:sp>
        <p:nvSpPr>
          <p:cNvPr id="194" name="Rechteck 193"/>
          <p:cNvSpPr/>
          <p:nvPr/>
        </p:nvSpPr>
        <p:spPr>
          <a:xfrm>
            <a:off x="6179971" y="1391262"/>
            <a:ext cx="124104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…any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hospitalization </a:t>
            </a:r>
            <a:endParaRPr lang="en-US" sz="75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2397717" y="4399870"/>
            <a:ext cx="4421797" cy="213794"/>
            <a:chOff x="1672956" y="5866493"/>
            <a:chExt cx="5895729" cy="285058"/>
          </a:xfrm>
        </p:grpSpPr>
        <p:sp>
          <p:nvSpPr>
            <p:cNvPr id="17" name="Pfeil nach oben 16"/>
            <p:cNvSpPr/>
            <p:nvPr/>
          </p:nvSpPr>
          <p:spPr>
            <a:xfrm>
              <a:off x="1672956" y="5873020"/>
              <a:ext cx="243203" cy="278531"/>
            </a:xfrm>
            <a:prstGeom prst="upArrow">
              <a:avLst/>
            </a:prstGeom>
            <a:gradFill flip="none" rotWithShape="1">
              <a:gsLst>
                <a:gs pos="0">
                  <a:srgbClr val="C00000"/>
                </a:gs>
                <a:gs pos="83000">
                  <a:srgbClr val="C00000">
                    <a:tint val="44500"/>
                    <a:satMod val="160000"/>
                  </a:srgbClr>
                </a:gs>
                <a:gs pos="98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6" name="Pfeil nach oben 205"/>
            <p:cNvSpPr/>
            <p:nvPr/>
          </p:nvSpPr>
          <p:spPr>
            <a:xfrm>
              <a:off x="4495995" y="5869318"/>
              <a:ext cx="243203" cy="278531"/>
            </a:xfrm>
            <a:prstGeom prst="upArrow">
              <a:avLst/>
            </a:prstGeom>
            <a:gradFill flip="none" rotWithShape="1">
              <a:gsLst>
                <a:gs pos="0">
                  <a:srgbClr val="C00000"/>
                </a:gs>
                <a:gs pos="83000">
                  <a:srgbClr val="C00000">
                    <a:tint val="44500"/>
                    <a:satMod val="160000"/>
                  </a:srgbClr>
                </a:gs>
                <a:gs pos="98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Pfeil nach oben 230"/>
            <p:cNvSpPr/>
            <p:nvPr/>
          </p:nvSpPr>
          <p:spPr>
            <a:xfrm>
              <a:off x="7325482" y="5866493"/>
              <a:ext cx="243203" cy="278531"/>
            </a:xfrm>
            <a:prstGeom prst="upArrow">
              <a:avLst/>
            </a:prstGeom>
            <a:gradFill flip="none" rotWithShape="1">
              <a:gsLst>
                <a:gs pos="0">
                  <a:srgbClr val="C00000"/>
                </a:gs>
                <a:gs pos="83000">
                  <a:srgbClr val="C00000">
                    <a:tint val="44500"/>
                    <a:satMod val="160000"/>
                  </a:srgbClr>
                </a:gs>
                <a:gs pos="98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517305" y="3932583"/>
            <a:ext cx="2123828" cy="978646"/>
            <a:chOff x="499073" y="5243442"/>
            <a:chExt cx="2831770" cy="1304860"/>
          </a:xfrm>
        </p:grpSpPr>
        <p:sp>
          <p:nvSpPr>
            <p:cNvPr id="4" name="Pfeil nach unten 3"/>
            <p:cNvSpPr/>
            <p:nvPr/>
          </p:nvSpPr>
          <p:spPr>
            <a:xfrm>
              <a:off x="2658466" y="5412943"/>
              <a:ext cx="474619" cy="339351"/>
            </a:xfrm>
            <a:prstGeom prst="downArrow">
              <a:avLst>
                <a:gd name="adj1" fmla="val 70835"/>
                <a:gd name="adj2" fmla="val 33993"/>
              </a:avLst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499073" y="6269239"/>
              <a:ext cx="1171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/>
                <a:t>Control</a:t>
              </a:r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975845" y="5439314"/>
              <a:ext cx="417813" cy="82151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2250483" y="5747236"/>
              <a:ext cx="417813" cy="512771"/>
            </a:xfrm>
            <a:prstGeom prst="rect">
              <a:avLst/>
            </a:prstGeom>
            <a:pattFill prst="pct80">
              <a:fgClr>
                <a:schemeClr val="tx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2222198" y="6271304"/>
              <a:ext cx="51788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/>
                <a:t>HM</a:t>
              </a:r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1601017" y="5441694"/>
              <a:ext cx="417814" cy="305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-5.6%</a:t>
              </a:r>
            </a:p>
          </p:txBody>
        </p:sp>
        <p:cxnSp>
          <p:nvCxnSpPr>
            <p:cNvPr id="202" name="Gerade Verbindung 201"/>
            <p:cNvCxnSpPr/>
            <p:nvPr/>
          </p:nvCxnSpPr>
          <p:spPr>
            <a:xfrm>
              <a:off x="1393402" y="5438356"/>
              <a:ext cx="279554" cy="39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>
              <a:off x="2040395" y="5747901"/>
              <a:ext cx="211931" cy="348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feld 203"/>
            <p:cNvSpPr txBox="1"/>
            <p:nvPr/>
          </p:nvSpPr>
          <p:spPr>
            <a:xfrm>
              <a:off x="925810" y="5471858"/>
              <a:ext cx="51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WHF/Death</a:t>
              </a:r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2622609" y="5416924"/>
              <a:ext cx="5584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70C0"/>
                  </a:solidFill>
                </a:rPr>
                <a:t>-36%</a:t>
              </a: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2558747" y="5243442"/>
              <a:ext cx="772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70C0"/>
                  </a:solidFill>
                </a:rPr>
                <a:t>Relative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693060" y="3448823"/>
            <a:ext cx="2001173" cy="1469598"/>
            <a:chOff x="3400080" y="4598433"/>
            <a:chExt cx="2668230" cy="1959464"/>
          </a:xfrm>
        </p:grpSpPr>
        <p:cxnSp>
          <p:nvCxnSpPr>
            <p:cNvPr id="98" name="Gerade Verbindung 97"/>
            <p:cNvCxnSpPr/>
            <p:nvPr/>
          </p:nvCxnSpPr>
          <p:spPr>
            <a:xfrm>
              <a:off x="4274987" y="5109635"/>
              <a:ext cx="14223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4169569" y="4793771"/>
              <a:ext cx="105418" cy="8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feld 172"/>
            <p:cNvSpPr txBox="1"/>
            <p:nvPr/>
          </p:nvSpPr>
          <p:spPr>
            <a:xfrm>
              <a:off x="3400080" y="6271303"/>
              <a:ext cx="1171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/>
                <a:t>Control</a:t>
              </a:r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3788382" y="5449792"/>
              <a:ext cx="417813" cy="821511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5024650" y="5744978"/>
              <a:ext cx="417813" cy="512771"/>
            </a:xfrm>
            <a:prstGeom prst="rect">
              <a:avLst/>
            </a:prstGeom>
            <a:pattFill prst="pct80">
              <a:fgClr>
                <a:schemeClr val="tx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4971017" y="6280898"/>
              <a:ext cx="51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/>
                <a:t>HM</a:t>
              </a:r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3788381" y="4788477"/>
              <a:ext cx="417813" cy="661044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5024649" y="5019421"/>
              <a:ext cx="417813" cy="743507"/>
            </a:xfrm>
            <a:prstGeom prst="rect">
              <a:avLst/>
            </a:prstGeom>
            <a:pattFill prst="pct80">
              <a:fgClr>
                <a:schemeClr val="accent2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4408690" y="5467925"/>
              <a:ext cx="417814" cy="305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-5.6%</a:t>
              </a:r>
            </a:p>
          </p:txBody>
        </p:sp>
        <p:cxnSp>
          <p:nvCxnSpPr>
            <p:cNvPr id="198" name="Gerade Verbindung 197"/>
            <p:cNvCxnSpPr/>
            <p:nvPr/>
          </p:nvCxnSpPr>
          <p:spPr>
            <a:xfrm>
              <a:off x="4225850" y="5457444"/>
              <a:ext cx="191371" cy="33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/>
            <p:nvPr/>
          </p:nvCxnSpPr>
          <p:spPr>
            <a:xfrm>
              <a:off x="4832312" y="5772930"/>
              <a:ext cx="192337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4832312" y="5022321"/>
              <a:ext cx="19233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hteck 175"/>
            <p:cNvSpPr/>
            <p:nvPr/>
          </p:nvSpPr>
          <p:spPr>
            <a:xfrm>
              <a:off x="4404194" y="5140978"/>
              <a:ext cx="417813" cy="10742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+1.5%</a:t>
              </a:r>
            </a:p>
          </p:txBody>
        </p:sp>
        <p:sp>
          <p:nvSpPr>
            <p:cNvPr id="207" name="Textfeld 206"/>
            <p:cNvSpPr txBox="1"/>
            <p:nvPr/>
          </p:nvSpPr>
          <p:spPr>
            <a:xfrm>
              <a:off x="3734791" y="5471858"/>
              <a:ext cx="51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WHF/Death</a:t>
              </a:r>
            </a:p>
          </p:txBody>
        </p:sp>
        <p:sp>
          <p:nvSpPr>
            <p:cNvPr id="208" name="Textfeld 207"/>
            <p:cNvSpPr txBox="1"/>
            <p:nvPr/>
          </p:nvSpPr>
          <p:spPr>
            <a:xfrm>
              <a:off x="3726973" y="4763272"/>
              <a:ext cx="51788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CV, non WHF</a:t>
              </a:r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4396206" y="5014658"/>
              <a:ext cx="417813" cy="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87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2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9" name="Gerade Verbindung 98"/>
            <p:cNvCxnSpPr/>
            <p:nvPr/>
          </p:nvCxnSpPr>
          <p:spPr>
            <a:xfrm>
              <a:off x="4274987" y="4794606"/>
              <a:ext cx="0" cy="3158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Pfeil nach unten 102"/>
            <p:cNvSpPr/>
            <p:nvPr/>
          </p:nvSpPr>
          <p:spPr>
            <a:xfrm>
              <a:off x="5450472" y="4785302"/>
              <a:ext cx="474619" cy="243329"/>
            </a:xfrm>
            <a:prstGeom prst="downArrow">
              <a:avLst>
                <a:gd name="adj1" fmla="val 70835"/>
                <a:gd name="adj2" fmla="val 33993"/>
              </a:avLst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5296214" y="4598433"/>
              <a:ext cx="772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70C0"/>
                  </a:solidFill>
                </a:rPr>
                <a:t>Relative</a:t>
              </a: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5416317" y="4770284"/>
              <a:ext cx="5584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70C0"/>
                  </a:solidFill>
                </a:rPr>
                <a:t>-15%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778041" y="3167609"/>
            <a:ext cx="2036259" cy="1753008"/>
            <a:chOff x="6180055" y="4223477"/>
            <a:chExt cx="2715012" cy="2337343"/>
          </a:xfrm>
        </p:grpSpPr>
        <p:sp>
          <p:nvSpPr>
            <p:cNvPr id="181" name="Textfeld 180"/>
            <p:cNvSpPr txBox="1"/>
            <p:nvPr/>
          </p:nvSpPr>
          <p:spPr>
            <a:xfrm>
              <a:off x="6180055" y="6261585"/>
              <a:ext cx="1171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/>
                <a:t>Control</a:t>
              </a:r>
            </a:p>
          </p:txBody>
        </p:sp>
        <p:cxnSp>
          <p:nvCxnSpPr>
            <p:cNvPr id="195" name="Gerade Verbindung 194"/>
            <p:cNvCxnSpPr/>
            <p:nvPr/>
          </p:nvCxnSpPr>
          <p:spPr>
            <a:xfrm>
              <a:off x="7683496" y="4668850"/>
              <a:ext cx="325902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>
              <a:off x="7087295" y="5118165"/>
              <a:ext cx="14223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>
              <a:off x="7652001" y="5030331"/>
              <a:ext cx="3573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>
              <a:off x="7652001" y="5766580"/>
              <a:ext cx="357397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eck 109"/>
            <p:cNvSpPr/>
            <p:nvPr/>
          </p:nvSpPr>
          <p:spPr>
            <a:xfrm>
              <a:off x="7241295" y="5029018"/>
              <a:ext cx="417813" cy="96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87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2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7245350" y="5151155"/>
              <a:ext cx="417813" cy="10742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+1.5%</a:t>
              </a:r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6571053" y="5434835"/>
              <a:ext cx="417813" cy="821511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7917663" y="5747901"/>
              <a:ext cx="417813" cy="512771"/>
            </a:xfrm>
            <a:prstGeom prst="rect">
              <a:avLst/>
            </a:prstGeom>
            <a:pattFill prst="pct80">
              <a:fgClr>
                <a:schemeClr val="tx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7864030" y="6283821"/>
              <a:ext cx="51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/>
                <a:t>HM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571052" y="4792937"/>
              <a:ext cx="417813" cy="649371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7917662" y="5025772"/>
              <a:ext cx="417813" cy="737524"/>
            </a:xfrm>
            <a:prstGeom prst="rect">
              <a:avLst/>
            </a:prstGeom>
            <a:pattFill prst="pct80">
              <a:fgClr>
                <a:schemeClr val="accent2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6572625" y="4410346"/>
              <a:ext cx="417813" cy="384260"/>
            </a:xfrm>
            <a:prstGeom prst="rect">
              <a:avLst/>
            </a:prstGeom>
            <a:solidFill>
              <a:srgbClr val="6699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7917663" y="4665676"/>
              <a:ext cx="416595" cy="360096"/>
            </a:xfrm>
            <a:prstGeom prst="rect">
              <a:avLst/>
            </a:prstGeom>
            <a:pattFill prst="pct90">
              <a:fgClr>
                <a:srgbClr val="669900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7238177" y="5451769"/>
              <a:ext cx="417814" cy="305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-5.6%</a:t>
              </a:r>
            </a:p>
          </p:txBody>
        </p:sp>
        <p:cxnSp>
          <p:nvCxnSpPr>
            <p:cNvPr id="210" name="Gerade Verbindung 209"/>
            <p:cNvCxnSpPr/>
            <p:nvPr/>
          </p:nvCxnSpPr>
          <p:spPr>
            <a:xfrm>
              <a:off x="6943725" y="5450976"/>
              <a:ext cx="342900" cy="79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hteck 190"/>
            <p:cNvSpPr/>
            <p:nvPr/>
          </p:nvSpPr>
          <p:spPr>
            <a:xfrm>
              <a:off x="7241867" y="4597422"/>
              <a:ext cx="417814" cy="66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7241875" y="4423206"/>
              <a:ext cx="417813" cy="10742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-0.9%</a:t>
              </a:r>
            </a:p>
          </p:txBody>
        </p:sp>
        <p:sp>
          <p:nvSpPr>
            <p:cNvPr id="225" name="Textfeld 224"/>
            <p:cNvSpPr txBox="1"/>
            <p:nvPr/>
          </p:nvSpPr>
          <p:spPr>
            <a:xfrm>
              <a:off x="6519536" y="5467046"/>
              <a:ext cx="51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WHF/Death</a:t>
              </a:r>
            </a:p>
          </p:txBody>
        </p:sp>
        <p:sp>
          <p:nvSpPr>
            <p:cNvPr id="226" name="Textfeld 225"/>
            <p:cNvSpPr txBox="1"/>
            <p:nvPr/>
          </p:nvSpPr>
          <p:spPr>
            <a:xfrm>
              <a:off x="6511718" y="4790851"/>
              <a:ext cx="51788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CV, non WHF</a:t>
              </a:r>
            </a:p>
          </p:txBody>
        </p:sp>
        <p:sp>
          <p:nvSpPr>
            <p:cNvPr id="227" name="Textfeld 226"/>
            <p:cNvSpPr txBox="1"/>
            <p:nvPr/>
          </p:nvSpPr>
          <p:spPr>
            <a:xfrm>
              <a:off x="6511718" y="4425289"/>
              <a:ext cx="51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Non CV</a:t>
              </a:r>
            </a:p>
          </p:txBody>
        </p:sp>
        <p:cxnSp>
          <p:nvCxnSpPr>
            <p:cNvPr id="113" name="Gerade Verbindung 112"/>
            <p:cNvCxnSpPr/>
            <p:nvPr/>
          </p:nvCxnSpPr>
          <p:spPr>
            <a:xfrm>
              <a:off x="6981877" y="4802301"/>
              <a:ext cx="105418" cy="8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>
              <a:off x="7087295" y="4803136"/>
              <a:ext cx="0" cy="3158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>
              <a:off x="7084815" y="4592481"/>
              <a:ext cx="14223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>
              <a:off x="6979397" y="4415518"/>
              <a:ext cx="105418" cy="8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/>
          </p:nvCxnSpPr>
          <p:spPr>
            <a:xfrm>
              <a:off x="7084815" y="4415518"/>
              <a:ext cx="2480" cy="18190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Pfeil nach unten 105"/>
            <p:cNvSpPr/>
            <p:nvPr/>
          </p:nvSpPr>
          <p:spPr>
            <a:xfrm>
              <a:off x="8277229" y="4410346"/>
              <a:ext cx="474619" cy="243329"/>
            </a:xfrm>
            <a:prstGeom prst="downArrow">
              <a:avLst>
                <a:gd name="adj1" fmla="val 70835"/>
                <a:gd name="adj2" fmla="val 33993"/>
              </a:avLst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8122971" y="4223477"/>
              <a:ext cx="772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70C0"/>
                  </a:solidFill>
                </a:rPr>
                <a:t>Relative</a:t>
              </a: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8243074" y="4395328"/>
              <a:ext cx="5584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70C0"/>
                  </a:solidFill>
                </a:rPr>
                <a:t>-14%</a:t>
              </a:r>
            </a:p>
          </p:txBody>
        </p:sp>
      </p:grpSp>
      <p:sp>
        <p:nvSpPr>
          <p:cNvPr id="115" name="Rechteck 16">
            <a:extLst>
              <a:ext uri="{FF2B5EF4-FFF2-40B4-BE49-F238E27FC236}">
                <a16:creationId xmlns:a16="http://schemas.microsoft.com/office/drawing/2014/main" id="{68BF4B9C-A518-4C66-B80E-9E40581A950E}"/>
              </a:ext>
            </a:extLst>
          </p:cNvPr>
          <p:cNvSpPr/>
          <p:nvPr/>
        </p:nvSpPr>
        <p:spPr>
          <a:xfrm rot="16200000">
            <a:off x="-1603612" y="2168585"/>
            <a:ext cx="4499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TRUECOIN = TRUST + ECOST + IN-TIME</a:t>
            </a:r>
          </a:p>
          <a:p>
            <a:endParaRPr lang="en-US" sz="1600" b="1" dirty="0"/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89BF04C0-8603-46D8-8F89-A5DF8ADAECAB}"/>
              </a:ext>
            </a:extLst>
          </p:cNvPr>
          <p:cNvSpPr txBox="1"/>
          <p:nvPr/>
        </p:nvSpPr>
        <p:spPr>
          <a:xfrm>
            <a:off x="7304716" y="4863899"/>
            <a:ext cx="1754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Hindricks</a:t>
            </a:r>
            <a:r>
              <a:rPr lang="cs-CZ" sz="1100" dirty="0"/>
              <a:t> G et al. EHJ 2017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D5831A3-E19E-4040-B9A1-DCE837735A0A}"/>
              </a:ext>
            </a:extLst>
          </p:cNvPr>
          <p:cNvSpPr/>
          <p:nvPr/>
        </p:nvSpPr>
        <p:spPr>
          <a:xfrm>
            <a:off x="1691680" y="3760992"/>
            <a:ext cx="1752927" cy="12525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9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195091"/>
            <a:ext cx="6236494" cy="60381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cs-CZ" altLang="de-DE" sz="2800" dirty="0"/>
              <a:t>Paradigma GCP RM </a:t>
            </a:r>
            <a:r>
              <a:rPr lang="cs-CZ" altLang="de-DE" sz="2800" dirty="0" err="1"/>
              <a:t>CIEDs</a:t>
            </a:r>
            <a:endParaRPr lang="en-US" altLang="de-DE" sz="2800" dirty="0">
              <a:solidFill>
                <a:schemeClr val="tx1"/>
              </a:solidFill>
            </a:endParaRPr>
          </a:p>
        </p:txBody>
      </p:sp>
      <p:grpSp>
        <p:nvGrpSpPr>
          <p:cNvPr id="23556" name="Group 48"/>
          <p:cNvGrpSpPr>
            <a:grpSpLocks/>
          </p:cNvGrpSpPr>
          <p:nvPr/>
        </p:nvGrpSpPr>
        <p:grpSpPr bwMode="auto">
          <a:xfrm>
            <a:off x="1439466" y="1070882"/>
            <a:ext cx="1674019" cy="3671888"/>
            <a:chOff x="340" y="890"/>
            <a:chExt cx="1406" cy="3084"/>
          </a:xfrm>
        </p:grpSpPr>
        <p:sp>
          <p:nvSpPr>
            <p:cNvPr id="12299" name="AutoShape 12"/>
            <p:cNvSpPr>
              <a:spLocks noChangeArrowheads="1"/>
            </p:cNvSpPr>
            <p:nvPr/>
          </p:nvSpPr>
          <p:spPr bwMode="auto">
            <a:xfrm>
              <a:off x="546" y="1979"/>
              <a:ext cx="1019" cy="926"/>
            </a:xfrm>
            <a:prstGeom prst="roundRect">
              <a:avLst>
                <a:gd name="adj" fmla="val 65"/>
              </a:avLst>
            </a:prstGeom>
            <a:solidFill>
              <a:schemeClr val="bg2">
                <a:lumMod val="60000"/>
                <a:lumOff val="40000"/>
                <a:alpha val="1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de-DE" sz="1350">
                <a:solidFill>
                  <a:schemeClr val="tx1"/>
                </a:solidFill>
                <a:latin typeface="DINPro-Light" pitchFamily="50" charset="0"/>
              </a:endParaRPr>
            </a:p>
          </p:txBody>
        </p:sp>
        <p:sp>
          <p:nvSpPr>
            <p:cNvPr id="12301" name="Rectangle 14"/>
            <p:cNvSpPr>
              <a:spLocks noChangeArrowheads="1"/>
            </p:cNvSpPr>
            <p:nvPr/>
          </p:nvSpPr>
          <p:spPr bwMode="auto">
            <a:xfrm>
              <a:off x="546" y="2621"/>
              <a:ext cx="1019" cy="28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de-DE" sz="135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23566" name="Text Box 15"/>
            <p:cNvSpPr txBox="1">
              <a:spLocks noChangeArrowheads="1"/>
            </p:cNvSpPr>
            <p:nvPr/>
          </p:nvSpPr>
          <p:spPr bwMode="gray">
            <a:xfrm>
              <a:off x="609" y="2623"/>
              <a:ext cx="82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de-DE" sz="900" b="1" dirty="0">
                  <a:solidFill>
                    <a:schemeClr val="accent3">
                      <a:lumMod val="75000"/>
                    </a:schemeClr>
                  </a:solidFill>
                  <a:ea typeface="MS PGothic" pitchFamily="34" charset="-128"/>
                </a:rPr>
                <a:t>Přenášená data</a:t>
              </a:r>
              <a:endParaRPr lang="en-US" altLang="de-DE" sz="900" b="1" dirty="0">
                <a:solidFill>
                  <a:schemeClr val="accent3">
                    <a:lumMod val="75000"/>
                  </a:schemeClr>
                </a:solidFill>
                <a:ea typeface="MS PGothic" pitchFamily="34" charset="-128"/>
              </a:endParaRPr>
            </a:p>
          </p:txBody>
        </p:sp>
        <p:sp>
          <p:nvSpPr>
            <p:cNvPr id="12303" name="Oval 16"/>
            <p:cNvSpPr>
              <a:spLocks noChangeArrowheads="1"/>
            </p:cNvSpPr>
            <p:nvPr/>
          </p:nvSpPr>
          <p:spPr bwMode="auto">
            <a:xfrm>
              <a:off x="385" y="1979"/>
              <a:ext cx="341" cy="34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762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de-DE" b="1" dirty="0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</a:p>
          </p:txBody>
        </p:sp>
        <p:sp>
          <p:nvSpPr>
            <p:cNvPr id="12304" name="AutoShape 19"/>
            <p:cNvSpPr>
              <a:spLocks noChangeArrowheads="1"/>
            </p:cNvSpPr>
            <p:nvPr/>
          </p:nvSpPr>
          <p:spPr bwMode="auto">
            <a:xfrm>
              <a:off x="492" y="3008"/>
              <a:ext cx="1068" cy="966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60000"/>
                <a:lumOff val="40000"/>
                <a:alpha val="1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de-DE" sz="1350">
                <a:solidFill>
                  <a:schemeClr val="tx1"/>
                </a:solidFill>
                <a:latin typeface="DINPro-Light" pitchFamily="50" charset="0"/>
              </a:endParaRPr>
            </a:p>
          </p:txBody>
        </p:sp>
        <p:sp>
          <p:nvSpPr>
            <p:cNvPr id="12306" name="Rectangle 21"/>
            <p:cNvSpPr>
              <a:spLocks noChangeArrowheads="1"/>
            </p:cNvSpPr>
            <p:nvPr/>
          </p:nvSpPr>
          <p:spPr bwMode="auto">
            <a:xfrm>
              <a:off x="492" y="3678"/>
              <a:ext cx="1068" cy="29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de-DE" sz="135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23571" name="Text Box 22"/>
            <p:cNvSpPr txBox="1">
              <a:spLocks noChangeArrowheads="1"/>
            </p:cNvSpPr>
            <p:nvPr/>
          </p:nvSpPr>
          <p:spPr bwMode="gray">
            <a:xfrm>
              <a:off x="556" y="3684"/>
              <a:ext cx="100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de-DE" sz="900" b="1" dirty="0">
                  <a:solidFill>
                    <a:schemeClr val="bg1"/>
                  </a:solidFill>
                  <a:ea typeface="MS PGothic" pitchFamily="34" charset="-128"/>
                </a:rPr>
                <a:t>K</a:t>
              </a:r>
              <a:r>
                <a:rPr lang="en-US" altLang="de-DE" sz="900" b="1" dirty="0" err="1">
                  <a:solidFill>
                    <a:schemeClr val="bg1"/>
                  </a:solidFill>
                  <a:ea typeface="MS PGothic" pitchFamily="34" charset="-128"/>
                </a:rPr>
                <a:t>linic</a:t>
              </a:r>
              <a:r>
                <a:rPr lang="cs-CZ" altLang="de-DE" sz="900" b="1" dirty="0" err="1">
                  <a:solidFill>
                    <a:schemeClr val="bg1"/>
                  </a:solidFill>
                  <a:ea typeface="MS PGothic" pitchFamily="34" charset="-128"/>
                </a:rPr>
                <a:t>ká</a:t>
              </a:r>
              <a:r>
                <a:rPr lang="en-US" altLang="de-DE" sz="9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cs-CZ" altLang="de-DE" sz="900" b="1" dirty="0">
                  <a:solidFill>
                    <a:schemeClr val="bg1"/>
                  </a:solidFill>
                  <a:ea typeface="MS PGothic" pitchFamily="34" charset="-128"/>
                </a:rPr>
                <a:t>reakce</a:t>
              </a:r>
              <a:endParaRPr lang="en-US" altLang="de-DE" sz="9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12308" name="AutoShape 26"/>
            <p:cNvSpPr>
              <a:spLocks noChangeArrowheads="1"/>
            </p:cNvSpPr>
            <p:nvPr/>
          </p:nvSpPr>
          <p:spPr bwMode="auto">
            <a:xfrm>
              <a:off x="570" y="961"/>
              <a:ext cx="994" cy="860"/>
            </a:xfrm>
            <a:prstGeom prst="roundRect">
              <a:avLst>
                <a:gd name="adj" fmla="val 1921"/>
              </a:avLst>
            </a:prstGeom>
            <a:solidFill>
              <a:schemeClr val="bg2">
                <a:lumMod val="50000"/>
                <a:alpha val="1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de-DE" sz="1350">
                <a:solidFill>
                  <a:schemeClr val="tx1"/>
                </a:solidFill>
                <a:latin typeface="DINPro-Light" pitchFamily="50" charset="0"/>
              </a:endParaRPr>
            </a:p>
          </p:txBody>
        </p:sp>
        <p:sp>
          <p:nvSpPr>
            <p:cNvPr id="12310" name="Rectangle 28"/>
            <p:cNvSpPr>
              <a:spLocks noChangeArrowheads="1"/>
            </p:cNvSpPr>
            <p:nvPr/>
          </p:nvSpPr>
          <p:spPr bwMode="auto">
            <a:xfrm>
              <a:off x="570" y="1577"/>
              <a:ext cx="994" cy="26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de-DE" sz="135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23575" name="Text Box 29"/>
            <p:cNvSpPr txBox="1">
              <a:spLocks noChangeArrowheads="1"/>
            </p:cNvSpPr>
            <p:nvPr/>
          </p:nvSpPr>
          <p:spPr bwMode="gray">
            <a:xfrm>
              <a:off x="561" y="1577"/>
              <a:ext cx="1019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800" b="1" dirty="0" err="1">
                  <a:solidFill>
                    <a:schemeClr val="bg1"/>
                  </a:solidFill>
                  <a:ea typeface="MS PGothic" pitchFamily="34" charset="-128"/>
                </a:rPr>
                <a:t>Technolog</a:t>
              </a:r>
              <a:r>
                <a:rPr lang="cs-CZ" altLang="de-DE" sz="800" b="1" dirty="0" err="1">
                  <a:solidFill>
                    <a:schemeClr val="bg1"/>
                  </a:solidFill>
                  <a:ea typeface="MS PGothic" pitchFamily="34" charset="-128"/>
                </a:rPr>
                <a:t>ická</a:t>
              </a:r>
              <a:r>
                <a:rPr lang="en-US" altLang="de-DE" sz="800" b="1" dirty="0">
                  <a:solidFill>
                    <a:schemeClr val="bg1"/>
                  </a:solidFill>
                  <a:ea typeface="MS PGothic" pitchFamily="34" charset="-128"/>
                </a:rPr>
                <a:t> platform</a:t>
              </a:r>
              <a:r>
                <a:rPr lang="cs-CZ" altLang="de-DE" sz="800" b="1" dirty="0">
                  <a:solidFill>
                    <a:schemeClr val="bg1"/>
                  </a:solidFill>
                  <a:ea typeface="MS PGothic" pitchFamily="34" charset="-128"/>
                </a:rPr>
                <a:t>a</a:t>
              </a:r>
              <a:endParaRPr lang="en-US" altLang="de-DE" sz="1000" b="1" dirty="0">
                <a:solidFill>
                  <a:schemeClr val="bg1"/>
                </a:solidFill>
                <a:latin typeface="DINPro-Light" pitchFamily="50" charset="0"/>
                <a:ea typeface="MS PGothic" pitchFamily="34" charset="-128"/>
              </a:endParaRPr>
            </a:p>
          </p:txBody>
        </p:sp>
        <p:sp>
          <p:nvSpPr>
            <p:cNvPr id="12312" name="Oval 31"/>
            <p:cNvSpPr>
              <a:spLocks noChangeArrowheads="1"/>
            </p:cNvSpPr>
            <p:nvPr/>
          </p:nvSpPr>
          <p:spPr bwMode="auto">
            <a:xfrm>
              <a:off x="1383" y="1752"/>
              <a:ext cx="363" cy="40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de-DE" sz="2400" dirty="0">
                  <a:ln>
                    <a:solidFill>
                      <a:schemeClr val="tx1">
                        <a:lumMod val="90000"/>
                        <a:lumOff val="10000"/>
                      </a:schemeClr>
                    </a:solidFill>
                  </a:ln>
                  <a:solidFill>
                    <a:srgbClr val="FFFFFF"/>
                  </a:solidFill>
                  <a:latin typeface="DINPro-Bold" pitchFamily="50" charset="0"/>
                  <a:ea typeface="MS PGothic" pitchFamily="34" charset="-128"/>
                </a:rPr>
                <a:t>+</a:t>
              </a:r>
            </a:p>
          </p:txBody>
        </p:sp>
        <p:sp>
          <p:nvSpPr>
            <p:cNvPr id="12313" name="Oval 32"/>
            <p:cNvSpPr>
              <a:spLocks noChangeArrowheads="1"/>
            </p:cNvSpPr>
            <p:nvPr/>
          </p:nvSpPr>
          <p:spPr bwMode="auto">
            <a:xfrm>
              <a:off x="385" y="890"/>
              <a:ext cx="341" cy="3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de-DE" b="1" dirty="0">
                  <a:solidFill>
                    <a:schemeClr val="bg1"/>
                  </a:solidFill>
                  <a:ea typeface="MS PGothic" pitchFamily="34" charset="-128"/>
                </a:rPr>
                <a:t>1</a:t>
              </a:r>
            </a:p>
          </p:txBody>
        </p:sp>
        <p:sp>
          <p:nvSpPr>
            <p:cNvPr id="12314" name="Oval 33"/>
            <p:cNvSpPr>
              <a:spLocks noChangeArrowheads="1"/>
            </p:cNvSpPr>
            <p:nvPr/>
          </p:nvSpPr>
          <p:spPr bwMode="auto">
            <a:xfrm>
              <a:off x="1383" y="2746"/>
              <a:ext cx="363" cy="36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de-DE" sz="2400" dirty="0">
                  <a:ln>
                    <a:solidFill>
                      <a:schemeClr val="tx1">
                        <a:lumMod val="90000"/>
                        <a:lumOff val="10000"/>
                      </a:schemeClr>
                    </a:solidFill>
                  </a:ln>
                  <a:solidFill>
                    <a:srgbClr val="FFFFFF"/>
                  </a:solidFill>
                  <a:latin typeface="DINPro-Bold" pitchFamily="50" charset="0"/>
                  <a:ea typeface="MS PGothic" pitchFamily="34" charset="-128"/>
                </a:rPr>
                <a:t>+</a:t>
              </a:r>
            </a:p>
          </p:txBody>
        </p:sp>
        <p:sp>
          <p:nvSpPr>
            <p:cNvPr id="12315" name="Oval 34"/>
            <p:cNvSpPr>
              <a:spLocks noChangeArrowheads="1"/>
            </p:cNvSpPr>
            <p:nvPr/>
          </p:nvSpPr>
          <p:spPr bwMode="auto">
            <a:xfrm>
              <a:off x="340" y="2954"/>
              <a:ext cx="341" cy="340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 w="762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40000"/>
                </a:spcBef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34C"/>
                </a:buClr>
                <a:buFont typeface="Wingdings" pitchFamily="2" charset="2"/>
                <a:buChar char="§"/>
                <a:defRPr>
                  <a:solidFill>
                    <a:srgbClr val="666666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de-DE" b="1" dirty="0">
                  <a:solidFill>
                    <a:schemeClr val="bg1"/>
                  </a:solidFill>
                  <a:ea typeface="MS PGothic" pitchFamily="34" charset="-128"/>
                </a:rPr>
                <a:t>3</a:t>
              </a:r>
            </a:p>
          </p:txBody>
        </p:sp>
      </p:grpSp>
      <p:sp>
        <p:nvSpPr>
          <p:cNvPr id="12293" name="Rectangle 35"/>
          <p:cNvSpPr>
            <a:spLocks noChangeArrowheads="1"/>
          </p:cNvSpPr>
          <p:nvPr/>
        </p:nvSpPr>
        <p:spPr bwMode="auto">
          <a:xfrm>
            <a:off x="6246019" y="1168004"/>
            <a:ext cx="1512094" cy="1025128"/>
          </a:xfrm>
          <a:prstGeom prst="rect">
            <a:avLst/>
          </a:prstGeom>
          <a:solidFill>
            <a:schemeClr val="bg2">
              <a:lumMod val="50000"/>
              <a:alpha val="72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cs-CZ" altLang="de-DE" sz="1050" dirty="0">
                <a:solidFill>
                  <a:schemeClr val="bg1"/>
                </a:solidFill>
                <a:ea typeface="MS PGothic" pitchFamily="34" charset="-128"/>
              </a:rPr>
              <a:t>Automatické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cs-CZ" altLang="de-DE" sz="1050" dirty="0">
                <a:solidFill>
                  <a:schemeClr val="bg1"/>
                </a:solidFill>
                <a:ea typeface="MS PGothic" pitchFamily="34" charset="-128"/>
              </a:rPr>
              <a:t>a pokud možno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cs-CZ" altLang="de-DE" sz="1050" dirty="0">
                <a:solidFill>
                  <a:schemeClr val="bg1"/>
                </a:solidFill>
                <a:ea typeface="MS PGothic" pitchFamily="34" charset="-128"/>
              </a:rPr>
              <a:t>každodenní nebo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cs-CZ" altLang="de-DE" sz="1050" dirty="0">
                <a:solidFill>
                  <a:schemeClr val="bg1"/>
                </a:solidFill>
                <a:ea typeface="MS PGothic" pitchFamily="34" charset="-128"/>
              </a:rPr>
              <a:t>alespoň týdenní</a:t>
            </a:r>
            <a:endParaRPr lang="en-US" altLang="de-DE" sz="1050" dirty="0">
              <a:solidFill>
                <a:schemeClr val="bg1"/>
              </a:solidFill>
            </a:endParaRPr>
          </a:p>
        </p:txBody>
      </p:sp>
      <p:sp>
        <p:nvSpPr>
          <p:cNvPr id="23558" name="Rectangle 36"/>
          <p:cNvSpPr>
            <a:spLocks noChangeArrowheads="1"/>
          </p:cNvSpPr>
          <p:nvPr/>
        </p:nvSpPr>
        <p:spPr bwMode="auto">
          <a:xfrm>
            <a:off x="6246019" y="2409825"/>
            <a:ext cx="1512094" cy="1026319"/>
          </a:xfrm>
          <a:prstGeom prst="rect">
            <a:avLst/>
          </a:prstGeom>
          <a:solidFill>
            <a:srgbClr val="96969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dirty="0">
                <a:solidFill>
                  <a:schemeClr val="bg1"/>
                </a:solidFill>
                <a:ea typeface="MS PGothic" pitchFamily="34" charset="-128"/>
              </a:rPr>
              <a:t>Multiparametric</a:t>
            </a:r>
            <a:r>
              <a:rPr lang="cs-CZ" altLang="de-DE" sz="1050" dirty="0" err="1">
                <a:solidFill>
                  <a:schemeClr val="bg1"/>
                </a:solidFill>
                <a:ea typeface="MS PGothic" pitchFamily="34" charset="-128"/>
              </a:rPr>
              <a:t>ké</a:t>
            </a:r>
            <a:r>
              <a:rPr lang="en-US" altLang="de-DE" sz="105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br>
              <a:rPr lang="en-US" altLang="de-DE" sz="1050" dirty="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altLang="de-DE" sz="1050" dirty="0">
                <a:solidFill>
                  <a:schemeClr val="bg1"/>
                </a:solidFill>
                <a:ea typeface="MS PGothic" pitchFamily="34" charset="-128"/>
              </a:rPr>
              <a:t>a </a:t>
            </a:r>
            <a:r>
              <a:rPr lang="cs-CZ" altLang="de-DE" sz="1050" dirty="0">
                <a:solidFill>
                  <a:schemeClr val="bg1"/>
                </a:solidFill>
                <a:ea typeface="MS PGothic" pitchFamily="34" charset="-128"/>
              </a:rPr>
              <a:t>r</a:t>
            </a:r>
            <a:r>
              <a:rPr lang="en-US" altLang="de-DE" sz="1050" dirty="0" err="1">
                <a:solidFill>
                  <a:schemeClr val="bg1"/>
                </a:solidFill>
                <a:ea typeface="MS PGothic" pitchFamily="34" charset="-128"/>
              </a:rPr>
              <a:t>elevant</a:t>
            </a:r>
            <a:r>
              <a:rPr lang="cs-CZ" altLang="de-DE" sz="1050" dirty="0">
                <a:solidFill>
                  <a:schemeClr val="bg1"/>
                </a:solidFill>
                <a:ea typeface="MS PGothic" pitchFamily="34" charset="-128"/>
              </a:rPr>
              <a:t>ní</a:t>
            </a:r>
            <a:endParaRPr lang="en-US" altLang="de-DE" sz="105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3559" name="Rectangle 37"/>
          <p:cNvSpPr>
            <a:spLocks noChangeArrowheads="1"/>
          </p:cNvSpPr>
          <p:nvPr/>
        </p:nvSpPr>
        <p:spPr bwMode="auto">
          <a:xfrm>
            <a:off x="6246019" y="3651648"/>
            <a:ext cx="1512094" cy="1026319"/>
          </a:xfrm>
          <a:prstGeom prst="rect">
            <a:avLst/>
          </a:prstGeom>
          <a:solidFill>
            <a:srgbClr val="003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050" dirty="0">
                <a:solidFill>
                  <a:schemeClr val="bg1"/>
                </a:solidFill>
                <a:ea typeface="MS PGothic" pitchFamily="34" charset="-128"/>
              </a:rPr>
              <a:t>Specific</a:t>
            </a:r>
            <a:r>
              <a:rPr lang="cs-CZ" altLang="de-DE" sz="1050" dirty="0" err="1">
                <a:solidFill>
                  <a:schemeClr val="bg1"/>
                </a:solidFill>
                <a:ea typeface="MS PGothic" pitchFamily="34" charset="-128"/>
              </a:rPr>
              <a:t>ita</a:t>
            </a:r>
            <a:r>
              <a:rPr lang="cs-CZ" altLang="de-DE" sz="1050" dirty="0">
                <a:solidFill>
                  <a:schemeClr val="bg1"/>
                </a:solidFill>
                <a:ea typeface="MS PGothic" pitchFamily="34" charset="-128"/>
              </a:rPr>
              <a:t> a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050" dirty="0">
                <a:solidFill>
                  <a:schemeClr val="bg1"/>
                </a:solidFill>
                <a:ea typeface="MS PGothic" pitchFamily="34" charset="-128"/>
              </a:rPr>
              <a:t>rychlost</a:t>
            </a:r>
            <a:endParaRPr lang="en-US" altLang="de-DE" sz="105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3560" name="Rectangle 38"/>
          <p:cNvSpPr>
            <a:spLocks noChangeArrowheads="1"/>
          </p:cNvSpPr>
          <p:nvPr/>
        </p:nvSpPr>
        <p:spPr bwMode="auto">
          <a:xfrm>
            <a:off x="3059907" y="1168004"/>
            <a:ext cx="3078956" cy="1025128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350" dirty="0">
                <a:solidFill>
                  <a:schemeClr val="tx1"/>
                </a:solidFill>
              </a:rPr>
              <a:t>Spolehlivý přenos dat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350" dirty="0">
                <a:solidFill>
                  <a:schemeClr val="tx1"/>
                </a:solidFill>
              </a:rPr>
              <a:t>s každodenní verifikací</a:t>
            </a:r>
            <a:endParaRPr lang="en-US" altLang="de-DE" sz="1350" dirty="0">
              <a:solidFill>
                <a:schemeClr val="tx1"/>
              </a:solidFill>
            </a:endParaRPr>
          </a:p>
        </p:txBody>
      </p:sp>
      <p:sp>
        <p:nvSpPr>
          <p:cNvPr id="23561" name="Rectangle 39"/>
          <p:cNvSpPr>
            <a:spLocks noChangeArrowheads="1"/>
          </p:cNvSpPr>
          <p:nvPr/>
        </p:nvSpPr>
        <p:spPr bwMode="auto">
          <a:xfrm>
            <a:off x="3059907" y="2409825"/>
            <a:ext cx="3078956" cy="1025129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350" dirty="0">
                <a:solidFill>
                  <a:schemeClr val="tx1"/>
                </a:solidFill>
              </a:rPr>
              <a:t>Specifický set klinických dat 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350" dirty="0">
                <a:solidFill>
                  <a:schemeClr val="tx1"/>
                </a:solidFill>
              </a:rPr>
              <a:t>technických parametrů s ohledem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350" dirty="0">
                <a:solidFill>
                  <a:schemeClr val="tx1"/>
                </a:solidFill>
              </a:rPr>
              <a:t>na pacienta a nemoc</a:t>
            </a:r>
            <a:endParaRPr lang="en-US" altLang="de-DE" sz="1350" dirty="0">
              <a:solidFill>
                <a:schemeClr val="tx1"/>
              </a:solidFill>
            </a:endParaRPr>
          </a:p>
        </p:txBody>
      </p:sp>
      <p:sp>
        <p:nvSpPr>
          <p:cNvPr id="23562" name="Rectangle 40"/>
          <p:cNvSpPr>
            <a:spLocks noChangeArrowheads="1"/>
          </p:cNvSpPr>
          <p:nvPr/>
        </p:nvSpPr>
        <p:spPr bwMode="auto">
          <a:xfrm>
            <a:off x="3059907" y="3651648"/>
            <a:ext cx="3078956" cy="1025128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350">
                <a:solidFill>
                  <a:schemeClr val="tx1"/>
                </a:solidFill>
              </a:rPr>
              <a:t>Efektivní klinický protokol (SOP)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350">
                <a:solidFill>
                  <a:schemeClr val="tx1"/>
                </a:solidFill>
              </a:rPr>
              <a:t>s cílem kontaktovat pacienta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de-DE" sz="1350">
                <a:solidFill>
                  <a:schemeClr val="tx1"/>
                </a:solidFill>
              </a:rPr>
              <a:t>během 2 pracovních dnů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1" y="1023937"/>
            <a:ext cx="9858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51" y="2421356"/>
            <a:ext cx="526257" cy="69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1966820" y="3687280"/>
            <a:ext cx="639672" cy="626711"/>
            <a:chOff x="9736478" y="2898323"/>
            <a:chExt cx="1033121" cy="1012188"/>
          </a:xfrm>
        </p:grpSpPr>
        <p:pic>
          <p:nvPicPr>
            <p:cNvPr id="31" name="Picture 40" descr="C:\Users\herrmann_t1\Desktop\06_Clinical Marketing\4_Presentations\Grafiken\BIO00751_Arztbesuche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4158" y="3011302"/>
              <a:ext cx="675391" cy="67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ad 3"/>
            <p:cNvSpPr/>
            <p:nvPr/>
          </p:nvSpPr>
          <p:spPr>
            <a:xfrm>
              <a:off x="9736478" y="2898323"/>
              <a:ext cx="1012188" cy="1012188"/>
            </a:xfrm>
            <a:prstGeom prst="donut">
              <a:avLst>
                <a:gd name="adj" fmla="val 13844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2" name="Gruppieren 21"/>
            <p:cNvGrpSpPr/>
            <p:nvPr/>
          </p:nvGrpSpPr>
          <p:grpSpPr>
            <a:xfrm rot="3994636">
              <a:off x="9880900" y="3027747"/>
              <a:ext cx="202766" cy="88583"/>
              <a:chOff x="9899536" y="5385594"/>
              <a:chExt cx="357926" cy="156368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9899536" y="5385594"/>
                <a:ext cx="150588" cy="156368"/>
              </a:xfrm>
              <a:prstGeom prst="line">
                <a:avLst/>
              </a:prstGeom>
              <a:ln w="34925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/>
            </p:nvCxnSpPr>
            <p:spPr>
              <a:xfrm flipH="1" flipV="1">
                <a:off x="10050124" y="5385594"/>
                <a:ext cx="207338" cy="156368"/>
              </a:xfrm>
              <a:prstGeom prst="line">
                <a:avLst/>
              </a:prstGeom>
              <a:ln w="34925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/>
            <p:cNvGrpSpPr/>
            <p:nvPr/>
          </p:nvGrpSpPr>
          <p:grpSpPr>
            <a:xfrm rot="11189188">
              <a:off x="10566833" y="3343941"/>
              <a:ext cx="202766" cy="88583"/>
              <a:chOff x="9899536" y="5385594"/>
              <a:chExt cx="357926" cy="156368"/>
            </a:xfrm>
          </p:grpSpPr>
          <p:cxnSp>
            <p:nvCxnSpPr>
              <p:cNvPr id="55" name="Gerade Verbindung 54"/>
              <p:cNvCxnSpPr/>
              <p:nvPr/>
            </p:nvCxnSpPr>
            <p:spPr>
              <a:xfrm flipV="1">
                <a:off x="9899536" y="5385594"/>
                <a:ext cx="150588" cy="156368"/>
              </a:xfrm>
              <a:prstGeom prst="line">
                <a:avLst/>
              </a:prstGeom>
              <a:ln w="34925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/>
            </p:nvCxnSpPr>
            <p:spPr>
              <a:xfrm flipH="1" flipV="1">
                <a:off x="10050124" y="5385594"/>
                <a:ext cx="207338" cy="156368"/>
              </a:xfrm>
              <a:prstGeom prst="line">
                <a:avLst/>
              </a:prstGeom>
              <a:ln w="34925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pieren 56"/>
            <p:cNvGrpSpPr/>
            <p:nvPr/>
          </p:nvGrpSpPr>
          <p:grpSpPr>
            <a:xfrm rot="17640535">
              <a:off x="9979565" y="3750785"/>
              <a:ext cx="202766" cy="88583"/>
              <a:chOff x="9899536" y="5385594"/>
              <a:chExt cx="357926" cy="156368"/>
            </a:xfrm>
          </p:grpSpPr>
          <p:cxnSp>
            <p:nvCxnSpPr>
              <p:cNvPr id="58" name="Gerade Verbindung 57"/>
              <p:cNvCxnSpPr/>
              <p:nvPr/>
            </p:nvCxnSpPr>
            <p:spPr>
              <a:xfrm flipV="1">
                <a:off x="9899536" y="5385594"/>
                <a:ext cx="150588" cy="156368"/>
              </a:xfrm>
              <a:prstGeom prst="line">
                <a:avLst/>
              </a:prstGeom>
              <a:ln w="34925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/>
            </p:nvCxnSpPr>
            <p:spPr>
              <a:xfrm flipH="1" flipV="1">
                <a:off x="10050124" y="5385594"/>
                <a:ext cx="207338" cy="156368"/>
              </a:xfrm>
              <a:prstGeom prst="line">
                <a:avLst/>
              </a:prstGeom>
              <a:ln w="34925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452ABF2-762F-4D8B-B6D0-7C797486A23F}"/>
              </a:ext>
            </a:extLst>
          </p:cNvPr>
          <p:cNvGrpSpPr/>
          <p:nvPr/>
        </p:nvGrpSpPr>
        <p:grpSpPr>
          <a:xfrm>
            <a:off x="7956376" y="1168004"/>
            <a:ext cx="720080" cy="3508772"/>
            <a:chOff x="7956376" y="1168004"/>
            <a:chExt cx="720080" cy="3508772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FAA9B5F6-8E1B-4A92-97AE-B1ABDF687BCD}"/>
                </a:ext>
              </a:extLst>
            </p:cNvPr>
            <p:cNvSpPr/>
            <p:nvPr/>
          </p:nvSpPr>
          <p:spPr>
            <a:xfrm rot="10800000">
              <a:off x="7956376" y="1168004"/>
              <a:ext cx="720080" cy="35087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43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AA050FBD-2A16-4E79-921A-5908E50E107F}"/>
                </a:ext>
              </a:extLst>
            </p:cNvPr>
            <p:cNvSpPr txBox="1"/>
            <p:nvPr/>
          </p:nvSpPr>
          <p:spPr>
            <a:xfrm rot="16200000">
              <a:off x="7834233" y="1645132"/>
              <a:ext cx="964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Výrobce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415DC871-EF10-48E2-B6EF-31EA3B85322E}"/>
                </a:ext>
              </a:extLst>
            </p:cNvPr>
            <p:cNvSpPr txBox="1"/>
            <p:nvPr/>
          </p:nvSpPr>
          <p:spPr>
            <a:xfrm rot="16200000">
              <a:off x="7329508" y="3486651"/>
              <a:ext cx="1911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Klinický specialista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1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2" y="205740"/>
            <a:ext cx="7674056" cy="857250"/>
          </a:xfrm>
        </p:spPr>
        <p:txBody>
          <a:bodyPr>
            <a:normAutofit/>
          </a:bodyPr>
          <a:lstStyle/>
          <a:p>
            <a:r>
              <a:rPr lang="en-US" sz="1500" dirty="0"/>
              <a:t>Study designs and patient characteristics are similar but specific remote monitoring capabilities have significant influence on the outcome results</a:t>
            </a:r>
          </a:p>
        </p:txBody>
      </p:sp>
      <p:graphicFrame>
        <p:nvGraphicFramePr>
          <p:cNvPr id="6" name="Inhaltsplatzhalt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2534179"/>
              </p:ext>
            </p:extLst>
          </p:nvPr>
        </p:nvGraphicFramePr>
        <p:xfrm>
          <a:off x="1331640" y="1036498"/>
          <a:ext cx="6889971" cy="3569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1169">
                <a:tc>
                  <a:txBody>
                    <a:bodyPr/>
                    <a:lstStyle/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34290" marB="3429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TRUECOIN</a:t>
                      </a:r>
                      <a:b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IN-TIME  /  ECOST  /  TRUST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REM-HF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OPTILINK HF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MORE-CARE</a:t>
                      </a:r>
                    </a:p>
                  </a:txBody>
                  <a:tcPr marL="27000" marR="2700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0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27000" marR="27000" marT="34290" marB="3429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RCT (pooled)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2.405</a:t>
                      </a:r>
                    </a:p>
                  </a:txBody>
                  <a:tcPr marL="27000" marR="2700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RCT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1.650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RCT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1.002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RCT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 marL="27000" marR="2700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72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[years]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[%]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LVEF [%]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 II/III [%]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CRT-D [%]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ß-blocker [%]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± 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± 7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± 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± 13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73.2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± 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 ± 10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± 10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66.3 ± 10.4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79.7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6.1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62.6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± 10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± 6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27000" marR="2700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11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 system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density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US" sz="800" b="1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RM alert types </a:t>
                      </a:r>
                    </a:p>
                  </a:txBody>
                  <a:tcPr marL="27000" marR="27000" marT="34290" marB="3429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7000" marR="2700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MDT / SJM / BSX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MDT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r>
                        <a:rPr lang="en-US" sz="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Event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MDT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Biannually + Event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7000" marR="2700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death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death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death or CV hospitalization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death or WHF hospitalization</a:t>
                      </a:r>
                    </a:p>
                  </a:txBody>
                  <a:tcPr marL="27000" marR="27000" marT="34290" marB="3429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/>
                        </a:rPr>
                        <a:t>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/>
                        </a:rPr>
                        <a:t>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27000" marR="2700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"/>
                        </a:rPr>
                        <a:t>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"/>
                        </a:rPr>
                        <a:t>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"/>
                        </a:rPr>
                        <a:t>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"/>
                        </a:rPr>
                        <a:t>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sym typeface="Wingdings"/>
                        </a:rPr>
                        <a:t>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"/>
                        </a:rPr>
                        <a:t>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7000" marR="2700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259632" y="4659982"/>
            <a:ext cx="5292588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RCT = randomized controlled trial, RM = remote monitoring, </a:t>
            </a:r>
          </a:p>
          <a:p>
            <a:pPr>
              <a:lnSpc>
                <a:spcPct val="130000"/>
              </a:lnSpc>
            </a:pPr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= cardiovascular, AC = all cause, </a:t>
            </a:r>
            <a:r>
              <a:rPr lang="en-US" sz="750" dirty="0">
                <a:solidFill>
                  <a:srgbClr val="00B050"/>
                </a:solidFill>
                <a:sym typeface="Wingdings"/>
              </a:rPr>
              <a:t> </a:t>
            </a:r>
            <a:r>
              <a:rPr lang="en-US" sz="75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= significant difference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31501" y="3899253"/>
            <a:ext cx="2700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485" indent="-65485"/>
            <a:r>
              <a:rPr lang="en-US" sz="750" dirty="0"/>
              <a:t>*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63351" y="4696857"/>
            <a:ext cx="15690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indent="-136922">
              <a:tabLst>
                <a:tab pos="136922" algn="l"/>
              </a:tabLst>
            </a:pPr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including device-related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10206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0E266-038A-4980-BE64-ED66A4C0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Adherence, akceptace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22B23-A0C6-4559-BAEE-9C7BBEEC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chybí ucelený program edukace pacientů s </a:t>
            </a:r>
            <a:r>
              <a:rPr lang="cs-CZ" dirty="0" err="1"/>
              <a:t>CIEDs</a:t>
            </a:r>
            <a:r>
              <a:rPr lang="cs-CZ" dirty="0"/>
              <a:t> o TM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0E15AD13-0675-4F9E-AFF3-9890EBCB7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355726"/>
            <a:ext cx="3721696" cy="19678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7535C27-2D79-4008-BF21-34078E9102BD}"/>
              </a:ext>
            </a:extLst>
          </p:cNvPr>
          <p:cNvSpPr txBox="1"/>
          <p:nvPr/>
        </p:nvSpPr>
        <p:spPr>
          <a:xfrm>
            <a:off x="2051720" y="4563269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Šafaříková I. Význam edukace pro péči o pacienty s implantabilními kardiovertery-defibrilátory s možností dálkového sledování. DSP, ZSF JČU, obhájeno 2021</a:t>
            </a:r>
          </a:p>
        </p:txBody>
      </p:sp>
      <p:pic>
        <p:nvPicPr>
          <p:cNvPr id="1026" name="Picture 2" descr="Edukace | Dialyza.cz">
            <a:extLst>
              <a:ext uri="{FF2B5EF4-FFF2-40B4-BE49-F238E27FC236}">
                <a16:creationId xmlns:a16="http://schemas.microsoft.com/office/drawing/2014/main" id="{5E6C7760-6B82-4C7E-A4AB-50457D1B3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08" y="2304291"/>
            <a:ext cx="2834380" cy="18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6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92721"/>
              </p:ext>
            </p:extLst>
          </p:nvPr>
        </p:nvGraphicFramePr>
        <p:xfrm>
          <a:off x="1302798" y="843558"/>
          <a:ext cx="7013617" cy="410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266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970137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04170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289451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Biotronik, </a:t>
                      </a:r>
                      <a:r>
                        <a:rPr lang="cs-CZ" sz="1100" dirty="0" err="1"/>
                        <a:t>Abbott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X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Biotronik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Biotronik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D4B28C08-5017-42C3-B86A-62276E56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76" y="58316"/>
            <a:ext cx="7498080" cy="857250"/>
          </a:xfrm>
        </p:spPr>
        <p:txBody>
          <a:bodyPr>
            <a:normAutofit/>
          </a:bodyPr>
          <a:lstStyle/>
          <a:p>
            <a:r>
              <a:rPr lang="cs-CZ" sz="3600" dirty="0"/>
              <a:t>Deklarace konfliktu zájmů</a:t>
            </a:r>
          </a:p>
        </p:txBody>
      </p:sp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94BB6-0E25-4936-807D-F33524C6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Senioři (≥ 80let) vs. mladí (≤45 let)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F385C1-3AE7-4F25-9319-F5BBEDF05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8" y="1478751"/>
            <a:ext cx="3891906" cy="240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06A8D4-F3BB-44DF-A747-63BB1ECBE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78751"/>
            <a:ext cx="4722208" cy="246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9AF6D0-8D41-4DBB-8785-D9EF8EE9B1E5}"/>
              </a:ext>
            </a:extLst>
          </p:cNvPr>
          <p:cNvSpPr txBox="1"/>
          <p:nvPr/>
        </p:nvSpPr>
        <p:spPr>
          <a:xfrm>
            <a:off x="1475656" y="1149155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Osobní výhody HM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ED2BAB2-D4A6-4C77-9CFC-7FED0E400EFB}"/>
              </a:ext>
            </a:extLst>
          </p:cNvPr>
          <p:cNvSpPr txBox="1"/>
          <p:nvPr/>
        </p:nvSpPr>
        <p:spPr>
          <a:xfrm>
            <a:off x="5724128" y="1149155"/>
            <a:ext cx="23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Zdravotní výhody HM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6AA6AF53-1261-45A7-AF44-2C9941EFFA76}"/>
              </a:ext>
            </a:extLst>
          </p:cNvPr>
          <p:cNvSpPr/>
          <p:nvPr/>
        </p:nvSpPr>
        <p:spPr>
          <a:xfrm>
            <a:off x="3419872" y="2085259"/>
            <a:ext cx="780062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99AC74BD-CC9C-4865-9917-6FCEC2BD5BAE}"/>
              </a:ext>
            </a:extLst>
          </p:cNvPr>
          <p:cNvSpPr/>
          <p:nvPr/>
        </p:nvSpPr>
        <p:spPr>
          <a:xfrm>
            <a:off x="4728042" y="2085259"/>
            <a:ext cx="780062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46E094F-1B88-4B82-8531-259D960DEF4C}"/>
              </a:ext>
            </a:extLst>
          </p:cNvPr>
          <p:cNvSpPr txBox="1"/>
          <p:nvPr/>
        </p:nvSpPr>
        <p:spPr>
          <a:xfrm>
            <a:off x="5364088" y="4838114"/>
            <a:ext cx="3672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/>
              <a:t>Šafaříková I et al. </a:t>
            </a:r>
            <a:r>
              <a:rPr lang="pt-BR" sz="1050" i="1" dirty="0"/>
              <a:t>J Geriatr Cardiol. 2020 Jul 28; 17(7): 417–426</a:t>
            </a:r>
            <a:endParaRPr lang="cs-CZ" sz="1050" i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28141CA-E4C4-4E3C-A640-4E4FF552ED09}"/>
              </a:ext>
            </a:extLst>
          </p:cNvPr>
          <p:cNvSpPr txBox="1"/>
          <p:nvPr/>
        </p:nvSpPr>
        <p:spPr>
          <a:xfrm>
            <a:off x="1475656" y="1632639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 A, n = 94</a:t>
            </a:r>
          </a:p>
          <a:p>
            <a:r>
              <a:rPr lang="cs-C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roup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B, n = 71</a:t>
            </a:r>
            <a:endParaRPr lang="cs-CZ" sz="11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0B10C1B-6318-4F1C-9E01-F744312A8476}"/>
              </a:ext>
            </a:extLst>
          </p:cNvPr>
          <p:cNvSpPr txBox="1"/>
          <p:nvPr/>
        </p:nvSpPr>
        <p:spPr>
          <a:xfrm>
            <a:off x="1259632" y="4011910"/>
            <a:ext cx="78351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Mnozí pacienti si stěžovali, že nemají smysluplnou zpětnou vazbu, že jsou data odesílána a že je někdo vidí</a:t>
            </a:r>
          </a:p>
          <a:p>
            <a:r>
              <a:rPr lang="cs-CZ" sz="1400" dirty="0"/>
              <a:t>Mnozí měli obavy, že si zapomenou CM</a:t>
            </a:r>
          </a:p>
          <a:p>
            <a:r>
              <a:rPr lang="cs-CZ" sz="1400" dirty="0"/>
              <a:t>Neměli dostatečné možnosti ptát se a nedostali odpovědi na všechny své otázky… </a:t>
            </a:r>
          </a:p>
        </p:txBody>
      </p:sp>
    </p:spTree>
    <p:extLst>
      <p:ext uri="{BB962C8B-B14F-4D97-AF65-F5344CB8AC3E}">
        <p14:creationId xmlns:p14="http://schemas.microsoft.com/office/powerpoint/2010/main" val="33869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B0E51968-7336-41D9-B86B-0A3D81CEC22B}"/>
              </a:ext>
            </a:extLst>
          </p:cNvPr>
          <p:cNvGrpSpPr/>
          <p:nvPr/>
        </p:nvGrpSpPr>
        <p:grpSpPr>
          <a:xfrm>
            <a:off x="1403648" y="51470"/>
            <a:ext cx="5112568" cy="2520280"/>
            <a:chOff x="611560" y="483518"/>
            <a:chExt cx="7632848" cy="4392488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9106A243-9D54-40B0-9A97-B0B423E1A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88" t="9401" r="9838" b="5201"/>
            <a:stretch/>
          </p:blipFill>
          <p:spPr>
            <a:xfrm>
              <a:off x="611560" y="483518"/>
              <a:ext cx="7632848" cy="4392488"/>
            </a:xfrm>
            <a:prstGeom prst="rect">
              <a:avLst/>
            </a:prstGeom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D6F31CF5-D1E8-4A67-9FD2-AD25600B96CA}"/>
                </a:ext>
              </a:extLst>
            </p:cNvPr>
            <p:cNvSpPr/>
            <p:nvPr/>
          </p:nvSpPr>
          <p:spPr>
            <a:xfrm>
              <a:off x="755576" y="1347614"/>
              <a:ext cx="129614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DFC2EF4F-A52C-407C-8972-212C9703BF8E}"/>
                </a:ext>
              </a:extLst>
            </p:cNvPr>
            <p:cNvSpPr/>
            <p:nvPr/>
          </p:nvSpPr>
          <p:spPr>
            <a:xfrm>
              <a:off x="4139952" y="2269376"/>
              <a:ext cx="129614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4F7B697-70E2-42DC-A8F3-59A72062C201}"/>
              </a:ext>
            </a:extLst>
          </p:cNvPr>
          <p:cNvSpPr txBox="1"/>
          <p:nvPr/>
        </p:nvSpPr>
        <p:spPr>
          <a:xfrm>
            <a:off x="4635177" y="3003798"/>
            <a:ext cx="4257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APP ukazuje data o přenosu informace</a:t>
            </a:r>
          </a:p>
          <a:p>
            <a:endParaRPr lang="cs-CZ" dirty="0"/>
          </a:p>
          <a:p>
            <a:r>
              <a:rPr lang="cs-CZ" dirty="0"/>
              <a:t>U ICD </a:t>
            </a:r>
            <a:r>
              <a:rPr lang="cs-CZ" dirty="0" err="1"/>
              <a:t>Gallant</a:t>
            </a:r>
            <a:r>
              <a:rPr lang="cs-CZ" dirty="0"/>
              <a:t>™ je vysílačem smartphone, takže není třeba další zařízení</a:t>
            </a:r>
          </a:p>
          <a:p>
            <a:endParaRPr lang="cs-CZ" dirty="0"/>
          </a:p>
          <a:p>
            <a:r>
              <a:rPr lang="cs-CZ" dirty="0"/>
              <a:t>Pacienti s </a:t>
            </a:r>
            <a:r>
              <a:rPr lang="cs-CZ" dirty="0" err="1"/>
              <a:t>Gallantem</a:t>
            </a:r>
            <a:r>
              <a:rPr lang="cs-CZ" dirty="0"/>
              <a:t>™ mohou klást otázky přímo přes APP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69B7F0-7073-4028-9B35-4D0C173D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73" y="2931790"/>
            <a:ext cx="982727" cy="203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A612053D-224A-4D80-8775-2E648764A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23" y="2931790"/>
            <a:ext cx="2110922" cy="18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>
            <a:extLst>
              <a:ext uri="{FF2B5EF4-FFF2-40B4-BE49-F238E27FC236}">
                <a16:creationId xmlns:a16="http://schemas.microsoft.com/office/drawing/2014/main" id="{4AAF6D9B-7736-4EE6-8E61-F5DA715D10D3}"/>
              </a:ext>
            </a:extLst>
          </p:cNvPr>
          <p:cNvGrpSpPr/>
          <p:nvPr/>
        </p:nvGrpSpPr>
        <p:grpSpPr>
          <a:xfrm>
            <a:off x="1907704" y="1325168"/>
            <a:ext cx="5472608" cy="3173449"/>
            <a:chOff x="1907704" y="2139702"/>
            <a:chExt cx="5472608" cy="2298232"/>
          </a:xfrm>
        </p:grpSpPr>
        <p:sp>
          <p:nvSpPr>
            <p:cNvPr id="5" name="Pravoúhlý trojúhelník 4">
              <a:extLst>
                <a:ext uri="{FF2B5EF4-FFF2-40B4-BE49-F238E27FC236}">
                  <a16:creationId xmlns:a16="http://schemas.microsoft.com/office/drawing/2014/main" id="{7F46E08A-71F3-43EB-8AA5-3E9B7A2BA5B9}"/>
                </a:ext>
              </a:extLst>
            </p:cNvPr>
            <p:cNvSpPr/>
            <p:nvPr/>
          </p:nvSpPr>
          <p:spPr>
            <a:xfrm flipH="1">
              <a:off x="1907704" y="2139702"/>
              <a:ext cx="5472608" cy="2298232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0F6B0781-45B3-4A4E-AB96-0530294E1084}"/>
                </a:ext>
              </a:extLst>
            </p:cNvPr>
            <p:cNvSpPr txBox="1"/>
            <p:nvPr/>
          </p:nvSpPr>
          <p:spPr>
            <a:xfrm>
              <a:off x="5963674" y="3704714"/>
              <a:ext cx="1228413" cy="378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Strojové učení</a:t>
              </a:r>
            </a:p>
            <a:p>
              <a:r>
                <a:rPr lang="cs-CZ" sz="1400" dirty="0"/>
                <a:t>AI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E5252A37-4D30-4797-9B40-09A50B97364D}"/>
              </a:ext>
            </a:extLst>
          </p:cNvPr>
          <p:cNvGrpSpPr/>
          <p:nvPr/>
        </p:nvGrpSpPr>
        <p:grpSpPr>
          <a:xfrm>
            <a:off x="1907704" y="2200384"/>
            <a:ext cx="3832285" cy="2298233"/>
            <a:chOff x="1907704" y="2859782"/>
            <a:chExt cx="3832285" cy="1578152"/>
          </a:xfrm>
        </p:grpSpPr>
        <p:sp>
          <p:nvSpPr>
            <p:cNvPr id="4" name="Pravoúhlý trojúhelník 3">
              <a:extLst>
                <a:ext uri="{FF2B5EF4-FFF2-40B4-BE49-F238E27FC236}">
                  <a16:creationId xmlns:a16="http://schemas.microsoft.com/office/drawing/2014/main" id="{FB3B9C97-2DEA-4372-B68F-5C87A007BCDA}"/>
                </a:ext>
              </a:extLst>
            </p:cNvPr>
            <p:cNvSpPr/>
            <p:nvPr/>
          </p:nvSpPr>
          <p:spPr>
            <a:xfrm flipH="1">
              <a:off x="1907704" y="2859782"/>
              <a:ext cx="3816424" cy="1578152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43E0C25-08C8-4C32-BC0D-D891A65B91B3}"/>
                </a:ext>
              </a:extLst>
            </p:cNvPr>
            <p:cNvSpPr txBox="1"/>
            <p:nvPr/>
          </p:nvSpPr>
          <p:spPr>
            <a:xfrm>
              <a:off x="4703038" y="3732130"/>
              <a:ext cx="1036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SOP</a:t>
              </a:r>
            </a:p>
            <a:p>
              <a:r>
                <a:rPr lang="cs-CZ" sz="1400" dirty="0"/>
                <a:t>„</a:t>
              </a:r>
              <a:r>
                <a:rPr lang="cs-CZ" sz="1400" dirty="0" err="1"/>
                <a:t>workflow</a:t>
              </a:r>
              <a:r>
                <a:rPr lang="cs-CZ" sz="1400" dirty="0"/>
                <a:t>“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8E204CC-82FA-4D4C-912E-072AAEE7E86F}"/>
              </a:ext>
            </a:extLst>
          </p:cNvPr>
          <p:cNvGrpSpPr/>
          <p:nvPr/>
        </p:nvGrpSpPr>
        <p:grpSpPr>
          <a:xfrm>
            <a:off x="1907704" y="3352513"/>
            <a:ext cx="2771444" cy="1158355"/>
            <a:chOff x="1907704" y="3291830"/>
            <a:chExt cx="2771444" cy="1158355"/>
          </a:xfrm>
        </p:grpSpPr>
        <p:sp>
          <p:nvSpPr>
            <p:cNvPr id="3" name="Pravoúhlý trojúhelník 2">
              <a:extLst>
                <a:ext uri="{FF2B5EF4-FFF2-40B4-BE49-F238E27FC236}">
                  <a16:creationId xmlns:a16="http://schemas.microsoft.com/office/drawing/2014/main" id="{A3DD8E08-63E9-4047-8BF6-D5AC87536224}"/>
                </a:ext>
              </a:extLst>
            </p:cNvPr>
            <p:cNvSpPr/>
            <p:nvPr/>
          </p:nvSpPr>
          <p:spPr>
            <a:xfrm flipH="1">
              <a:off x="1907704" y="3291830"/>
              <a:ext cx="2736304" cy="1146104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C714A398-758C-487F-8D67-8470457A58A3}"/>
                </a:ext>
              </a:extLst>
            </p:cNvPr>
            <p:cNvSpPr txBox="1"/>
            <p:nvPr/>
          </p:nvSpPr>
          <p:spPr>
            <a:xfrm>
              <a:off x="3791404" y="3619188"/>
              <a:ext cx="8877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Edukace a</a:t>
              </a:r>
            </a:p>
            <a:p>
              <a:r>
                <a:rPr lang="cs-CZ" sz="1200" dirty="0"/>
                <a:t>vtažení</a:t>
              </a:r>
            </a:p>
            <a:p>
              <a:r>
                <a:rPr lang="cs-CZ" sz="1200" dirty="0"/>
                <a:t>pacienta</a:t>
              </a:r>
            </a:p>
            <a:p>
              <a:r>
                <a:rPr lang="cs-CZ" sz="1200" dirty="0"/>
                <a:t>do procesu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579A9B53-DBEA-4636-A18F-AC32F4EB11C1}"/>
              </a:ext>
            </a:extLst>
          </p:cNvPr>
          <p:cNvGrpSpPr/>
          <p:nvPr/>
        </p:nvGrpSpPr>
        <p:grpSpPr>
          <a:xfrm>
            <a:off x="1907704" y="3687804"/>
            <a:ext cx="1944216" cy="823064"/>
            <a:chOff x="1907704" y="3651869"/>
            <a:chExt cx="1944216" cy="797941"/>
          </a:xfrm>
        </p:grpSpPr>
        <p:sp>
          <p:nvSpPr>
            <p:cNvPr id="2" name="Pravoúhlý trojúhelník 1">
              <a:extLst>
                <a:ext uri="{FF2B5EF4-FFF2-40B4-BE49-F238E27FC236}">
                  <a16:creationId xmlns:a16="http://schemas.microsoft.com/office/drawing/2014/main" id="{074246DE-DAF8-4E10-A784-C65A06F18316}"/>
                </a:ext>
              </a:extLst>
            </p:cNvPr>
            <p:cNvSpPr/>
            <p:nvPr/>
          </p:nvSpPr>
          <p:spPr>
            <a:xfrm flipH="1">
              <a:off x="1907704" y="3651869"/>
              <a:ext cx="1944216" cy="786065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90519CD-7029-468C-9ADB-CFFA4496B987}"/>
                </a:ext>
              </a:extLst>
            </p:cNvPr>
            <p:cNvSpPr txBox="1"/>
            <p:nvPr/>
          </p:nvSpPr>
          <p:spPr>
            <a:xfrm>
              <a:off x="2310687" y="4181266"/>
              <a:ext cx="1505540" cy="26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Implantát &amp; RM tech.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0461E0FC-0372-4126-B48E-A9A226EF0E33}"/>
              </a:ext>
            </a:extLst>
          </p:cNvPr>
          <p:cNvGrpSpPr/>
          <p:nvPr/>
        </p:nvGrpSpPr>
        <p:grpSpPr>
          <a:xfrm>
            <a:off x="1562255" y="1342516"/>
            <a:ext cx="417503" cy="3173450"/>
            <a:chOff x="8064388" y="1273057"/>
            <a:chExt cx="417503" cy="3173450"/>
          </a:xfrm>
        </p:grpSpPr>
        <p:sp>
          <p:nvSpPr>
            <p:cNvPr id="10" name="Šipka: nahoru 9">
              <a:extLst>
                <a:ext uri="{FF2B5EF4-FFF2-40B4-BE49-F238E27FC236}">
                  <a16:creationId xmlns:a16="http://schemas.microsoft.com/office/drawing/2014/main" id="{E04A73EC-1820-425F-90A8-41F313D82773}"/>
                </a:ext>
              </a:extLst>
            </p:cNvPr>
            <p:cNvSpPr/>
            <p:nvPr/>
          </p:nvSpPr>
          <p:spPr>
            <a:xfrm>
              <a:off x="8064388" y="1273057"/>
              <a:ext cx="144016" cy="317345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8A19316D-CB27-41D3-94F2-2006A8F68BB0}"/>
                </a:ext>
              </a:extLst>
            </p:cNvPr>
            <p:cNvSpPr txBox="1"/>
            <p:nvPr/>
          </p:nvSpPr>
          <p:spPr>
            <a:xfrm rot="16200000">
              <a:off x="7781218" y="2581930"/>
              <a:ext cx="1032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B050"/>
                  </a:solidFill>
                </a:rPr>
                <a:t>Efektivita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44B28A9F-CFB4-4208-A0A0-1EF4A3F990CF}"/>
              </a:ext>
            </a:extLst>
          </p:cNvPr>
          <p:cNvGrpSpPr/>
          <p:nvPr/>
        </p:nvGrpSpPr>
        <p:grpSpPr>
          <a:xfrm>
            <a:off x="7800386" y="1342516"/>
            <a:ext cx="516030" cy="3173450"/>
            <a:chOff x="1213039" y="1273057"/>
            <a:chExt cx="516030" cy="3173450"/>
          </a:xfrm>
        </p:grpSpPr>
        <p:sp>
          <p:nvSpPr>
            <p:cNvPr id="15" name="Šipka: nahoru 14">
              <a:extLst>
                <a:ext uri="{FF2B5EF4-FFF2-40B4-BE49-F238E27FC236}">
                  <a16:creationId xmlns:a16="http://schemas.microsoft.com/office/drawing/2014/main" id="{1F4AEFF6-8B11-4F2F-9738-57BB03A83721}"/>
                </a:ext>
              </a:extLst>
            </p:cNvPr>
            <p:cNvSpPr/>
            <p:nvPr/>
          </p:nvSpPr>
          <p:spPr>
            <a:xfrm>
              <a:off x="1585053" y="1273057"/>
              <a:ext cx="144016" cy="317345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57DC2228-E7A2-4210-B79A-B7C14C23D947}"/>
                </a:ext>
              </a:extLst>
            </p:cNvPr>
            <p:cNvSpPr txBox="1"/>
            <p:nvPr/>
          </p:nvSpPr>
          <p:spPr>
            <a:xfrm rot="16200000">
              <a:off x="321929" y="2515485"/>
              <a:ext cx="2151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Náklady a organizace</a:t>
              </a:r>
            </a:p>
          </p:txBody>
        </p:sp>
      </p:grpSp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163DE7D9-16BB-4F66-9441-D46D10261808}"/>
              </a:ext>
            </a:extLst>
          </p:cNvPr>
          <p:cNvSpPr/>
          <p:nvPr/>
        </p:nvSpPr>
        <p:spPr>
          <a:xfrm rot="7123543">
            <a:off x="4428735" y="2584466"/>
            <a:ext cx="1517877" cy="43699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Pravoúhlý trojúhelník 37">
            <a:extLst>
              <a:ext uri="{FF2B5EF4-FFF2-40B4-BE49-F238E27FC236}">
                <a16:creationId xmlns:a16="http://schemas.microsoft.com/office/drawing/2014/main" id="{37887EC3-39D0-4116-A974-FBAD92D33EAE}"/>
              </a:ext>
            </a:extLst>
          </p:cNvPr>
          <p:cNvSpPr/>
          <p:nvPr/>
        </p:nvSpPr>
        <p:spPr>
          <a:xfrm rot="18071619">
            <a:off x="1890077" y="2693686"/>
            <a:ext cx="3234914" cy="1713647"/>
          </a:xfrm>
          <a:custGeom>
            <a:avLst/>
            <a:gdLst>
              <a:gd name="connsiteX0" fmla="*/ 0 w 2027858"/>
              <a:gd name="connsiteY0" fmla="*/ 1315717 h 1315717"/>
              <a:gd name="connsiteX1" fmla="*/ 0 w 2027858"/>
              <a:gd name="connsiteY1" fmla="*/ 0 h 1315717"/>
              <a:gd name="connsiteX2" fmla="*/ 2027858 w 2027858"/>
              <a:gd name="connsiteY2" fmla="*/ 1315717 h 1315717"/>
              <a:gd name="connsiteX3" fmla="*/ 0 w 2027858"/>
              <a:gd name="connsiteY3" fmla="*/ 1315717 h 1315717"/>
              <a:gd name="connsiteX0" fmla="*/ 745235 w 2027858"/>
              <a:gd name="connsiteY0" fmla="*/ 2215528 h 2215528"/>
              <a:gd name="connsiteX1" fmla="*/ 0 w 2027858"/>
              <a:gd name="connsiteY1" fmla="*/ 0 h 2215528"/>
              <a:gd name="connsiteX2" fmla="*/ 2027858 w 2027858"/>
              <a:gd name="connsiteY2" fmla="*/ 1315717 h 2215528"/>
              <a:gd name="connsiteX3" fmla="*/ 745235 w 2027858"/>
              <a:gd name="connsiteY3" fmla="*/ 2215528 h 2215528"/>
              <a:gd name="connsiteX0" fmla="*/ 745235 w 1645863"/>
              <a:gd name="connsiteY0" fmla="*/ 2215528 h 2215528"/>
              <a:gd name="connsiteX1" fmla="*/ 0 w 1645863"/>
              <a:gd name="connsiteY1" fmla="*/ 0 h 2215528"/>
              <a:gd name="connsiteX2" fmla="*/ 1645863 w 1645863"/>
              <a:gd name="connsiteY2" fmla="*/ 2192827 h 2215528"/>
              <a:gd name="connsiteX3" fmla="*/ 745235 w 1645863"/>
              <a:gd name="connsiteY3" fmla="*/ 2215528 h 2215528"/>
              <a:gd name="connsiteX0" fmla="*/ 2334286 w 3234914"/>
              <a:gd name="connsiteY0" fmla="*/ 1713647 h 1713647"/>
              <a:gd name="connsiteX1" fmla="*/ 0 w 3234914"/>
              <a:gd name="connsiteY1" fmla="*/ 0 h 1713647"/>
              <a:gd name="connsiteX2" fmla="*/ 3234914 w 3234914"/>
              <a:gd name="connsiteY2" fmla="*/ 1690946 h 1713647"/>
              <a:gd name="connsiteX3" fmla="*/ 2334286 w 3234914"/>
              <a:gd name="connsiteY3" fmla="*/ 1713647 h 171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4914" h="1713647">
                <a:moveTo>
                  <a:pt x="2334286" y="1713647"/>
                </a:moveTo>
                <a:lnTo>
                  <a:pt x="0" y="0"/>
                </a:lnTo>
                <a:lnTo>
                  <a:pt x="3234914" y="1690946"/>
                </a:lnTo>
                <a:lnTo>
                  <a:pt x="2334286" y="17136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2827AE6E-F4E2-46A7-9CD1-39242BDA2B34}"/>
              </a:ext>
            </a:extLst>
          </p:cNvPr>
          <p:cNvSpPr/>
          <p:nvPr/>
        </p:nvSpPr>
        <p:spPr>
          <a:xfrm>
            <a:off x="1938867" y="1883217"/>
            <a:ext cx="3750733" cy="2607733"/>
          </a:xfrm>
          <a:custGeom>
            <a:avLst/>
            <a:gdLst>
              <a:gd name="connsiteX0" fmla="*/ 0 w 3750733"/>
              <a:gd name="connsiteY0" fmla="*/ 2607733 h 2607733"/>
              <a:gd name="connsiteX1" fmla="*/ 804333 w 3750733"/>
              <a:gd name="connsiteY1" fmla="*/ 1989666 h 2607733"/>
              <a:gd name="connsiteX2" fmla="*/ 1270000 w 3750733"/>
              <a:gd name="connsiteY2" fmla="*/ 1346200 h 2607733"/>
              <a:gd name="connsiteX3" fmla="*/ 1803400 w 3750733"/>
              <a:gd name="connsiteY3" fmla="*/ 1727200 h 2607733"/>
              <a:gd name="connsiteX4" fmla="*/ 1998133 w 3750733"/>
              <a:gd name="connsiteY4" fmla="*/ 1828800 h 2607733"/>
              <a:gd name="connsiteX5" fmla="*/ 2413000 w 3750733"/>
              <a:gd name="connsiteY5" fmla="*/ 1371600 h 2607733"/>
              <a:gd name="connsiteX6" fmla="*/ 2777066 w 3750733"/>
              <a:gd name="connsiteY6" fmla="*/ 736600 h 2607733"/>
              <a:gd name="connsiteX7" fmla="*/ 3208866 w 3750733"/>
              <a:gd name="connsiteY7" fmla="*/ 152400 h 2607733"/>
              <a:gd name="connsiteX8" fmla="*/ 3750733 w 3750733"/>
              <a:gd name="connsiteY8" fmla="*/ 0 h 260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0733" h="2607733">
                <a:moveTo>
                  <a:pt x="0" y="2607733"/>
                </a:moveTo>
                <a:cubicBezTo>
                  <a:pt x="296333" y="2403827"/>
                  <a:pt x="592666" y="2199921"/>
                  <a:pt x="804333" y="1989666"/>
                </a:cubicBezTo>
                <a:cubicBezTo>
                  <a:pt x="1016000" y="1779411"/>
                  <a:pt x="1103489" y="1389944"/>
                  <a:pt x="1270000" y="1346200"/>
                </a:cubicBezTo>
                <a:cubicBezTo>
                  <a:pt x="1436511" y="1302456"/>
                  <a:pt x="1682045" y="1646767"/>
                  <a:pt x="1803400" y="1727200"/>
                </a:cubicBezTo>
                <a:cubicBezTo>
                  <a:pt x="1924755" y="1807633"/>
                  <a:pt x="1896533" y="1888067"/>
                  <a:pt x="1998133" y="1828800"/>
                </a:cubicBezTo>
                <a:cubicBezTo>
                  <a:pt x="2099733" y="1769533"/>
                  <a:pt x="2283178" y="1553633"/>
                  <a:pt x="2413000" y="1371600"/>
                </a:cubicBezTo>
                <a:cubicBezTo>
                  <a:pt x="2542822" y="1189567"/>
                  <a:pt x="2644422" y="939800"/>
                  <a:pt x="2777066" y="736600"/>
                </a:cubicBezTo>
                <a:cubicBezTo>
                  <a:pt x="2909710" y="533400"/>
                  <a:pt x="3046588" y="275167"/>
                  <a:pt x="3208866" y="152400"/>
                </a:cubicBezTo>
                <a:cubicBezTo>
                  <a:pt x="3371144" y="29633"/>
                  <a:pt x="3560938" y="14816"/>
                  <a:pt x="375073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44A9BEA-EE96-4BD7-AAB9-CA037466CC42}"/>
              </a:ext>
            </a:extLst>
          </p:cNvPr>
          <p:cNvCxnSpPr/>
          <p:nvPr/>
        </p:nvCxnSpPr>
        <p:spPr>
          <a:xfrm>
            <a:off x="2310687" y="2931790"/>
            <a:ext cx="5859031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úhlý trojúhelník 38">
            <a:extLst>
              <a:ext uri="{FF2B5EF4-FFF2-40B4-BE49-F238E27FC236}">
                <a16:creationId xmlns:a16="http://schemas.microsoft.com/office/drawing/2014/main" id="{1DCC07F0-344E-4855-B9C6-95206DA24205}"/>
              </a:ext>
            </a:extLst>
          </p:cNvPr>
          <p:cNvSpPr/>
          <p:nvPr/>
        </p:nvSpPr>
        <p:spPr>
          <a:xfrm rot="7123543">
            <a:off x="5779133" y="1082134"/>
            <a:ext cx="1964420" cy="1288922"/>
          </a:xfrm>
          <a:custGeom>
            <a:avLst/>
            <a:gdLst>
              <a:gd name="connsiteX0" fmla="*/ 0 w 1517877"/>
              <a:gd name="connsiteY0" fmla="*/ 436992 h 436992"/>
              <a:gd name="connsiteX1" fmla="*/ 0 w 1517877"/>
              <a:gd name="connsiteY1" fmla="*/ 0 h 436992"/>
              <a:gd name="connsiteX2" fmla="*/ 1517877 w 1517877"/>
              <a:gd name="connsiteY2" fmla="*/ 436992 h 436992"/>
              <a:gd name="connsiteX3" fmla="*/ 0 w 1517877"/>
              <a:gd name="connsiteY3" fmla="*/ 436992 h 436992"/>
              <a:gd name="connsiteX0" fmla="*/ 0 w 1605536"/>
              <a:gd name="connsiteY0" fmla="*/ 436992 h 436992"/>
              <a:gd name="connsiteX1" fmla="*/ 0 w 1605536"/>
              <a:gd name="connsiteY1" fmla="*/ 0 h 436992"/>
              <a:gd name="connsiteX2" fmla="*/ 1605536 w 1605536"/>
              <a:gd name="connsiteY2" fmla="*/ 177919 h 436992"/>
              <a:gd name="connsiteX3" fmla="*/ 0 w 1605536"/>
              <a:gd name="connsiteY3" fmla="*/ 436992 h 436992"/>
              <a:gd name="connsiteX0" fmla="*/ 0 w 1605536"/>
              <a:gd name="connsiteY0" fmla="*/ 1624775 h 1624775"/>
              <a:gd name="connsiteX1" fmla="*/ 298642 w 1605536"/>
              <a:gd name="connsiteY1" fmla="*/ 0 h 1624775"/>
              <a:gd name="connsiteX2" fmla="*/ 1605536 w 1605536"/>
              <a:gd name="connsiteY2" fmla="*/ 1365702 h 1624775"/>
              <a:gd name="connsiteX3" fmla="*/ 0 w 1605536"/>
              <a:gd name="connsiteY3" fmla="*/ 1624775 h 1624775"/>
              <a:gd name="connsiteX0" fmla="*/ 0 w 1964420"/>
              <a:gd name="connsiteY0" fmla="*/ 505643 h 1365702"/>
              <a:gd name="connsiteX1" fmla="*/ 657526 w 1964420"/>
              <a:gd name="connsiteY1" fmla="*/ 0 h 1365702"/>
              <a:gd name="connsiteX2" fmla="*/ 1964420 w 1964420"/>
              <a:gd name="connsiteY2" fmla="*/ 1365702 h 1365702"/>
              <a:gd name="connsiteX3" fmla="*/ 0 w 1964420"/>
              <a:gd name="connsiteY3" fmla="*/ 505643 h 1365702"/>
              <a:gd name="connsiteX0" fmla="*/ 0 w 1964420"/>
              <a:gd name="connsiteY0" fmla="*/ 428863 h 1288922"/>
              <a:gd name="connsiteX1" fmla="*/ 494786 w 1964420"/>
              <a:gd name="connsiteY1" fmla="*/ 0 h 1288922"/>
              <a:gd name="connsiteX2" fmla="*/ 1964420 w 1964420"/>
              <a:gd name="connsiteY2" fmla="*/ 1288922 h 1288922"/>
              <a:gd name="connsiteX3" fmla="*/ 0 w 1964420"/>
              <a:gd name="connsiteY3" fmla="*/ 428863 h 128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420" h="1288922">
                <a:moveTo>
                  <a:pt x="0" y="428863"/>
                </a:moveTo>
                <a:lnTo>
                  <a:pt x="494786" y="0"/>
                </a:lnTo>
                <a:lnTo>
                  <a:pt x="1964420" y="1288922"/>
                </a:lnTo>
                <a:lnTo>
                  <a:pt x="0" y="4288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D5F9D95A-83D7-4F67-A40C-DD095FA3C06C}"/>
              </a:ext>
            </a:extLst>
          </p:cNvPr>
          <p:cNvSpPr/>
          <p:nvPr/>
        </p:nvSpPr>
        <p:spPr>
          <a:xfrm>
            <a:off x="5664200" y="837735"/>
            <a:ext cx="1824851" cy="2730523"/>
          </a:xfrm>
          <a:custGeom>
            <a:avLst/>
            <a:gdLst>
              <a:gd name="connsiteX0" fmla="*/ 0 w 1824851"/>
              <a:gd name="connsiteY0" fmla="*/ 1045482 h 2730523"/>
              <a:gd name="connsiteX1" fmla="*/ 313267 w 1824851"/>
              <a:gd name="connsiteY1" fmla="*/ 952348 h 2730523"/>
              <a:gd name="connsiteX2" fmla="*/ 601133 w 1824851"/>
              <a:gd name="connsiteY2" fmla="*/ 334282 h 2730523"/>
              <a:gd name="connsiteX3" fmla="*/ 931333 w 1824851"/>
              <a:gd name="connsiteY3" fmla="*/ 54882 h 2730523"/>
              <a:gd name="connsiteX4" fmla="*/ 1295400 w 1824851"/>
              <a:gd name="connsiteY4" fmla="*/ 1418015 h 2730523"/>
              <a:gd name="connsiteX5" fmla="*/ 1549400 w 1824851"/>
              <a:gd name="connsiteY5" fmla="*/ 2535615 h 2730523"/>
              <a:gd name="connsiteX6" fmla="*/ 1794933 w 1824851"/>
              <a:gd name="connsiteY6" fmla="*/ 2713415 h 2730523"/>
              <a:gd name="connsiteX7" fmla="*/ 1811867 w 1824851"/>
              <a:gd name="connsiteY7" fmla="*/ 2713415 h 27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4851" h="2730523">
                <a:moveTo>
                  <a:pt x="0" y="1045482"/>
                </a:moveTo>
                <a:cubicBezTo>
                  <a:pt x="106539" y="1058181"/>
                  <a:pt x="213078" y="1070881"/>
                  <a:pt x="313267" y="952348"/>
                </a:cubicBezTo>
                <a:cubicBezTo>
                  <a:pt x="413456" y="833815"/>
                  <a:pt x="498122" y="483860"/>
                  <a:pt x="601133" y="334282"/>
                </a:cubicBezTo>
                <a:cubicBezTo>
                  <a:pt x="704144" y="184704"/>
                  <a:pt x="815622" y="-125740"/>
                  <a:pt x="931333" y="54882"/>
                </a:cubicBezTo>
                <a:cubicBezTo>
                  <a:pt x="1047044" y="235504"/>
                  <a:pt x="1192389" y="1004559"/>
                  <a:pt x="1295400" y="1418015"/>
                </a:cubicBezTo>
                <a:cubicBezTo>
                  <a:pt x="1398411" y="1831471"/>
                  <a:pt x="1466145" y="2319715"/>
                  <a:pt x="1549400" y="2535615"/>
                </a:cubicBezTo>
                <a:cubicBezTo>
                  <a:pt x="1632655" y="2751515"/>
                  <a:pt x="1751189" y="2683782"/>
                  <a:pt x="1794933" y="2713415"/>
                </a:cubicBezTo>
                <a:cubicBezTo>
                  <a:pt x="1838678" y="2743048"/>
                  <a:pt x="1825272" y="2728231"/>
                  <a:pt x="1811867" y="27134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ADDCB4C-822B-4241-BE8C-6F63A677418F}"/>
              </a:ext>
            </a:extLst>
          </p:cNvPr>
          <p:cNvSpPr/>
          <p:nvPr/>
        </p:nvSpPr>
        <p:spPr>
          <a:xfrm>
            <a:off x="7431114" y="3338469"/>
            <a:ext cx="360040" cy="374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0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62583"/>
            <a:ext cx="8291264" cy="824991"/>
          </a:xfrm>
        </p:spPr>
        <p:txBody>
          <a:bodyPr>
            <a:normAutofit/>
          </a:bodyPr>
          <a:lstStyle/>
          <a:p>
            <a:r>
              <a:rPr lang="cs-CZ" sz="2800" dirty="0"/>
              <a:t>Děkuji za pozornost…</a:t>
            </a:r>
            <a:endParaRPr lang="en-US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883523" y="3497221"/>
            <a:ext cx="336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Nemocnice České Budějovice, a.s.</a:t>
            </a:r>
          </a:p>
          <a:p>
            <a:r>
              <a:rPr lang="cs-CZ" dirty="0"/>
              <a:t>email: alanbulava@seznam.cz</a:t>
            </a:r>
            <a:endParaRPr lang="en-US" dirty="0"/>
          </a:p>
        </p:txBody>
      </p:sp>
      <p:pic>
        <p:nvPicPr>
          <p:cNvPr id="2050" name="Picture 2" descr="C:\Users\Alan\Documents\Č Budejovice\Letecké snímky nemocnice\letecky snimek 1 Horni ar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965"/>
            <a:ext cx="51411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20A21E-B602-41F2-9418-B90D8A40B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2965"/>
            <a:ext cx="3131336" cy="2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F4E996A-00BB-4BE1-B6C2-5895D6B51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070"/>
            <a:ext cx="2952328" cy="17356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DC63BCD-4C5F-48A6-B157-50C14C882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34728"/>
            <a:ext cx="2843808" cy="1255511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4F98B18D-D1F3-475B-AE41-E4B40C56287F}"/>
              </a:ext>
            </a:extLst>
          </p:cNvPr>
          <p:cNvGrpSpPr/>
          <p:nvPr/>
        </p:nvGrpSpPr>
        <p:grpSpPr>
          <a:xfrm>
            <a:off x="1018420" y="-18319"/>
            <a:ext cx="4370858" cy="2911659"/>
            <a:chOff x="1259632" y="2468403"/>
            <a:chExt cx="3802060" cy="2370124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1CEFB413-3973-43FD-9AA4-EE9E279E0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307" y="2612419"/>
              <a:ext cx="3593385" cy="2226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08A589C7-DB21-410A-9C03-C93C05993D67}"/>
                </a:ext>
              </a:extLst>
            </p:cNvPr>
            <p:cNvSpPr/>
            <p:nvPr/>
          </p:nvSpPr>
          <p:spPr>
            <a:xfrm>
              <a:off x="1259632" y="2468403"/>
              <a:ext cx="360040" cy="31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F775392D-BBD9-4E33-A864-727241451628}"/>
                </a:ext>
              </a:extLst>
            </p:cNvPr>
            <p:cNvSpPr/>
            <p:nvPr/>
          </p:nvSpPr>
          <p:spPr>
            <a:xfrm>
              <a:off x="3563888" y="2468403"/>
              <a:ext cx="360040" cy="31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Obdélník 11">
            <a:extLst>
              <a:ext uri="{FF2B5EF4-FFF2-40B4-BE49-F238E27FC236}">
                <a16:creationId xmlns:a16="http://schemas.microsoft.com/office/drawing/2014/main" id="{FBCF052E-3F55-4AAE-9297-49741BA89F54}"/>
              </a:ext>
            </a:extLst>
          </p:cNvPr>
          <p:cNvSpPr/>
          <p:nvPr/>
        </p:nvSpPr>
        <p:spPr>
          <a:xfrm>
            <a:off x="5580112" y="2972459"/>
            <a:ext cx="360040" cy="31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6D37360-1EAC-46DF-97A3-25FBA04E8482}"/>
              </a:ext>
            </a:extLst>
          </p:cNvPr>
          <p:cNvSpPr/>
          <p:nvPr/>
        </p:nvSpPr>
        <p:spPr>
          <a:xfrm>
            <a:off x="7452320" y="2931790"/>
            <a:ext cx="360040" cy="31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B80CC-8A06-4082-B4F2-77AF945AB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9474"/>
            <a:ext cx="4343049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Vztah mezi adherencí k RM technologiím a přežitím u nositelů </a:t>
            </a:r>
            <a:r>
              <a:rPr lang="cs-CZ" sz="2800" dirty="0" err="1"/>
              <a:t>CIEDs</a:t>
            </a:r>
            <a:endParaRPr lang="en-US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1371583" y="1491630"/>
            <a:ext cx="3823232" cy="3086100"/>
          </a:xfrm>
        </p:spPr>
        <p:txBody>
          <a:bodyPr>
            <a:normAutofit/>
          </a:bodyPr>
          <a:lstStyle/>
          <a:p>
            <a:r>
              <a:rPr lang="cs-CZ" sz="2000" dirty="0"/>
              <a:t>Konsekutivní pacienti implantovaní v USA v letech </a:t>
            </a:r>
            <a:r>
              <a:rPr lang="en-US" sz="2000" dirty="0"/>
              <a:t>2008-2011</a:t>
            </a:r>
          </a:p>
          <a:p>
            <a:r>
              <a:rPr lang="cs-CZ" sz="2000" dirty="0"/>
              <a:t>Všechny </a:t>
            </a:r>
            <a:r>
              <a:rPr lang="cs-CZ" sz="2000" dirty="0" err="1"/>
              <a:t>CIEDs</a:t>
            </a:r>
            <a:r>
              <a:rPr lang="cs-CZ" sz="2000" dirty="0"/>
              <a:t> </a:t>
            </a:r>
            <a:r>
              <a:rPr lang="cs-CZ" sz="2000"/>
              <a:t>(SJM) s RM </a:t>
            </a:r>
            <a:r>
              <a:rPr lang="cs-CZ" sz="2000" dirty="0"/>
              <a:t>funkcionalitou</a:t>
            </a:r>
            <a:endParaRPr lang="en-US" sz="2000" dirty="0"/>
          </a:p>
          <a:p>
            <a:r>
              <a:rPr lang="en-US" sz="2000" dirty="0"/>
              <a:t>Follow-up </a:t>
            </a:r>
            <a:r>
              <a:rPr lang="cs-CZ" sz="2000" dirty="0"/>
              <a:t>do 11/</a:t>
            </a:r>
            <a:r>
              <a:rPr lang="en-US" sz="2000" dirty="0"/>
              <a:t>2013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06410" y="4835175"/>
            <a:ext cx="1819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Varma</a:t>
            </a:r>
            <a:r>
              <a:rPr lang="cs-CZ" sz="1200" dirty="0"/>
              <a:t> N et al. JACC 2015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2" t="16184" r="22413" b="9702"/>
          <a:stretch/>
        </p:blipFill>
        <p:spPr bwMode="auto">
          <a:xfrm>
            <a:off x="5508104" y="675302"/>
            <a:ext cx="3064805" cy="411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92B6295-8946-4AFF-87B7-B9BF9E97289D}"/>
              </a:ext>
            </a:extLst>
          </p:cNvPr>
          <p:cNvSpPr/>
          <p:nvPr/>
        </p:nvSpPr>
        <p:spPr>
          <a:xfrm>
            <a:off x="6270519" y="1275606"/>
            <a:ext cx="100811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8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Míra používání RM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t="32735" r="22931" b="20000"/>
          <a:stretch/>
        </p:blipFill>
        <p:spPr bwMode="auto">
          <a:xfrm>
            <a:off x="1355448" y="1383618"/>
            <a:ext cx="6240889" cy="28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207561" y="1959152"/>
            <a:ext cx="324036" cy="178219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0" name="Obdélník 9"/>
          <p:cNvSpPr/>
          <p:nvPr/>
        </p:nvSpPr>
        <p:spPr>
          <a:xfrm>
            <a:off x="2635303" y="1959152"/>
            <a:ext cx="3736896" cy="1782198"/>
          </a:xfrm>
          <a:prstGeom prst="rect">
            <a:avLst/>
          </a:prstGeom>
          <a:noFill/>
          <a:ln w="38100">
            <a:solidFill>
              <a:srgbClr val="67B66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Obdélník 10"/>
          <p:cNvSpPr/>
          <p:nvPr/>
        </p:nvSpPr>
        <p:spPr>
          <a:xfrm>
            <a:off x="6372200" y="1959152"/>
            <a:ext cx="1224136" cy="178219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TextovéPole 11"/>
          <p:cNvSpPr txBox="1"/>
          <p:nvPr/>
        </p:nvSpPr>
        <p:spPr>
          <a:xfrm>
            <a:off x="5954212" y="4802962"/>
            <a:ext cx="19416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err="1"/>
              <a:t>Varma</a:t>
            </a:r>
            <a:r>
              <a:rPr lang="cs-CZ" sz="1050" i="1" dirty="0"/>
              <a:t> N et al. JACC 2015</a:t>
            </a:r>
          </a:p>
        </p:txBody>
      </p:sp>
    </p:spTree>
    <p:extLst>
      <p:ext uri="{BB962C8B-B14F-4D97-AF65-F5344CB8AC3E}">
        <p14:creationId xmlns:p14="http://schemas.microsoft.com/office/powerpoint/2010/main" val="107317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t="12323" r="23345" b="7678"/>
          <a:stretch/>
        </p:blipFill>
        <p:spPr bwMode="auto">
          <a:xfrm>
            <a:off x="1197006" y="33468"/>
            <a:ext cx="67773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8722" y="4916790"/>
            <a:ext cx="15424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i="1" dirty="0" err="1"/>
              <a:t>Varma</a:t>
            </a:r>
            <a:r>
              <a:rPr lang="cs-CZ" sz="1050" i="1" dirty="0"/>
              <a:t> N et al. JACC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77634" y="4353948"/>
            <a:ext cx="2430270" cy="482278"/>
          </a:xfrm>
          <a:prstGeom prst="rect">
            <a:avLst/>
          </a:prstGeom>
          <a:solidFill>
            <a:srgbClr val="FF7171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2483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05740"/>
            <a:ext cx="7498080" cy="857250"/>
          </a:xfrm>
        </p:spPr>
        <p:txBody>
          <a:bodyPr>
            <a:normAutofit/>
          </a:bodyPr>
          <a:lstStyle/>
          <a:p>
            <a:r>
              <a:rPr lang="cs-CZ" sz="2400" dirty="0"/>
              <a:t>Několik dalších </a:t>
            </a:r>
            <a:r>
              <a:rPr lang="cs-CZ" sz="2400" i="1" dirty="0" err="1"/>
              <a:t>ner</a:t>
            </a:r>
            <a:r>
              <a:rPr lang="en-GB" sz="2400" i="1" dirty="0" err="1"/>
              <a:t>andomi</a:t>
            </a:r>
            <a:r>
              <a:rPr lang="cs-CZ" sz="2400" i="1" dirty="0" err="1"/>
              <a:t>zovaných</a:t>
            </a:r>
            <a:r>
              <a:rPr lang="en-GB" sz="2400" i="1" dirty="0"/>
              <a:t> </a:t>
            </a:r>
            <a:r>
              <a:rPr lang="cs-CZ" sz="2400" dirty="0"/>
              <a:t>studií prokázalo kromě dalších benefitů i redukci celkové mortality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9"/>
          <a:stretch/>
        </p:blipFill>
        <p:spPr bwMode="auto">
          <a:xfrm>
            <a:off x="5076056" y="1671894"/>
            <a:ext cx="3888432" cy="2055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4178"/>
            <a:ext cx="3888432" cy="2042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123728" y="3939902"/>
            <a:ext cx="2201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De Simone et al., </a:t>
            </a:r>
            <a:r>
              <a:rPr lang="en-US" sz="900" dirty="0" err="1"/>
              <a:t>Europace</a:t>
            </a:r>
            <a:r>
              <a:rPr lang="en-US" sz="900" dirty="0"/>
              <a:t> 2015 (EFFECT)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156176" y="3824486"/>
            <a:ext cx="2201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Saxon et al., Circulation 2010 (ALTITUDE)</a:t>
            </a:r>
          </a:p>
        </p:txBody>
      </p:sp>
    </p:spTree>
    <p:extLst>
      <p:ext uri="{BB962C8B-B14F-4D97-AF65-F5344CB8AC3E}">
        <p14:creationId xmlns:p14="http://schemas.microsoft.com/office/powerpoint/2010/main" val="421046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473994" y="129210"/>
            <a:ext cx="6770414" cy="814540"/>
          </a:xfrm>
        </p:spPr>
        <p:txBody>
          <a:bodyPr lIns="68580" tIns="34290" rIns="68580" bIns="34290" anchor="ctr">
            <a:noAutofit/>
          </a:bodyPr>
          <a:lstStyle/>
          <a:p>
            <a:pPr eaLnBrk="1" hangingPunct="1"/>
            <a:r>
              <a:rPr lang="en-US" altLang="de-DE" sz="2800" dirty="0">
                <a:solidFill>
                  <a:schemeClr val="tx1"/>
                </a:solidFill>
              </a:rPr>
              <a:t>IN-TIME Study </a:t>
            </a:r>
            <a:br>
              <a:rPr lang="en-US" altLang="de-DE" sz="2800" dirty="0">
                <a:solidFill>
                  <a:schemeClr val="tx1"/>
                </a:solidFill>
              </a:rPr>
            </a:br>
            <a:r>
              <a:rPr lang="en-US" altLang="de-DE" sz="2800" dirty="0"/>
              <a:t>Significant</a:t>
            </a:r>
            <a:r>
              <a:rPr lang="cs-CZ" altLang="de-DE" sz="2800" dirty="0"/>
              <a:t>ní redukce celkové mortality</a:t>
            </a:r>
            <a:endParaRPr lang="en-US" altLang="de-DE" sz="2800" dirty="0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470422" y="1113235"/>
            <a:ext cx="54518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200" dirty="0">
                <a:solidFill>
                  <a:schemeClr val="tx1"/>
                </a:solidFill>
              </a:rPr>
              <a:t>Result of Major Secondary Endpoint: </a:t>
            </a:r>
            <a:r>
              <a:rPr lang="en-US" altLang="de-DE" sz="1200" b="1" dirty="0">
                <a:solidFill>
                  <a:schemeClr val="tx1"/>
                </a:solidFill>
              </a:rPr>
              <a:t>All-Cause Mortality</a:t>
            </a:r>
          </a:p>
        </p:txBody>
      </p:sp>
      <p:pic>
        <p:nvPicPr>
          <p:cNvPr id="21510" name="Picture 7" descr="C:\Users\herrmann_t1\Desktop\06_Clinical Marketing\4_Presentations\Grafiken\All_cause_mortal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4"/>
          <a:stretch>
            <a:fillRect/>
          </a:stretch>
        </p:blipFill>
        <p:spPr bwMode="auto">
          <a:xfrm>
            <a:off x="1763316" y="1559719"/>
            <a:ext cx="5083816" cy="295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61"/>
          <p:cNvSpPr txBox="1">
            <a:spLocks noChangeArrowheads="1"/>
          </p:cNvSpPr>
          <p:nvPr/>
        </p:nvSpPr>
        <p:spPr bwMode="auto">
          <a:xfrm>
            <a:off x="4254868" y="4753476"/>
            <a:ext cx="47816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0000"/>
              </a:spcBef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rgbClr val="00234C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800" dirty="0" err="1">
                <a:solidFill>
                  <a:schemeClr val="tx1"/>
                </a:solidFill>
                <a:ea typeface="MS PGothic" pitchFamily="34" charset="-128"/>
              </a:rPr>
              <a:t>Hindricks</a:t>
            </a:r>
            <a:r>
              <a:rPr lang="en-US" altLang="de-DE" sz="800" dirty="0">
                <a:solidFill>
                  <a:schemeClr val="tx1"/>
                </a:solidFill>
                <a:ea typeface="MS PGothic" pitchFamily="34" charset="-128"/>
              </a:rPr>
              <a:t> G et al., Implant-based multiparameter telemonitoring of patients with heart failure (IN-TIME): a </a:t>
            </a:r>
            <a:r>
              <a:rPr lang="en-US" altLang="de-DE" sz="800" dirty="0" err="1">
                <a:solidFill>
                  <a:schemeClr val="tx1"/>
                </a:solidFill>
                <a:ea typeface="MS PGothic" pitchFamily="34" charset="-128"/>
              </a:rPr>
              <a:t>randomised</a:t>
            </a:r>
            <a:r>
              <a:rPr lang="en-US" altLang="de-DE" sz="800" dirty="0">
                <a:solidFill>
                  <a:schemeClr val="tx1"/>
                </a:solidFill>
                <a:ea typeface="MS PGothic" pitchFamily="34" charset="-128"/>
              </a:rPr>
              <a:t> controlled trial. The Lancet 2014; 384(9943)</a:t>
            </a:r>
          </a:p>
        </p:txBody>
      </p:sp>
      <p:sp>
        <p:nvSpPr>
          <p:cNvPr id="2" name="Šipka: nahoru 1">
            <a:extLst>
              <a:ext uri="{FF2B5EF4-FFF2-40B4-BE49-F238E27FC236}">
                <a16:creationId xmlns:a16="http://schemas.microsoft.com/office/drawing/2014/main" id="{7EF845BE-5984-4DF5-917C-7B77BB5A9755}"/>
              </a:ext>
            </a:extLst>
          </p:cNvPr>
          <p:cNvSpPr/>
          <p:nvPr/>
        </p:nvSpPr>
        <p:spPr>
          <a:xfrm>
            <a:off x="6588224" y="2211710"/>
            <a:ext cx="144016" cy="8640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3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952"/>
            <a:ext cx="8712968" cy="1090428"/>
          </a:xfrm>
        </p:spPr>
        <p:txBody>
          <a:bodyPr>
            <a:noAutofit/>
          </a:bodyPr>
          <a:lstStyle/>
          <a:p>
            <a:r>
              <a:rPr lang="en-GB" sz="2000" dirty="0"/>
              <a:t>2016 ESC Heart Failure Guideline recommends </a:t>
            </a:r>
            <a:r>
              <a:rPr lang="en-GB" sz="2000" dirty="0" err="1"/>
              <a:t>multiparameter</a:t>
            </a:r>
            <a:r>
              <a:rPr lang="en-GB" sz="2000" dirty="0"/>
              <a:t> monitoring for ICD patients in order to improve clinical outcomes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75" y="1145381"/>
            <a:ext cx="1204983" cy="2436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73762" r="5616" b="15387"/>
          <a:stretch/>
        </p:blipFill>
        <p:spPr bwMode="auto">
          <a:xfrm>
            <a:off x="1510904" y="3581401"/>
            <a:ext cx="3856272" cy="9573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00" y="1177045"/>
            <a:ext cx="3854564" cy="174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>
          <a:xfrm flipV="1">
            <a:off x="1510904" y="2924176"/>
            <a:ext cx="4832771" cy="65722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6343675" y="2924176"/>
            <a:ext cx="1263500" cy="3282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5367176" y="3252459"/>
            <a:ext cx="2239999" cy="128627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05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15860</TotalTime>
  <Words>1567</Words>
  <Application>Microsoft Office PowerPoint</Application>
  <PresentationFormat>On-screen Show (16:9)</PresentationFormat>
  <Paragraphs>332</Paragraphs>
  <Slides>23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DINPro-Bold</vt:lpstr>
      <vt:lpstr>DINPro-Light</vt:lpstr>
      <vt:lpstr>Gill Sans MT</vt:lpstr>
      <vt:lpstr>Times New Roman</vt:lpstr>
      <vt:lpstr>Verdana</vt:lpstr>
      <vt:lpstr>Wingdings</vt:lpstr>
      <vt:lpstr>Wingdings 2</vt:lpstr>
      <vt:lpstr>Slunovrat</vt:lpstr>
      <vt:lpstr>Klinické aspekty vzdáleného dohledu pacientů</vt:lpstr>
      <vt:lpstr>Deklarace konfliktu zájmů</vt:lpstr>
      <vt:lpstr>PowerPoint Presentation</vt:lpstr>
      <vt:lpstr>Vztah mezi adherencí k RM technologiím a přežitím u nositelů CIEDs</vt:lpstr>
      <vt:lpstr>Míra používání RM</vt:lpstr>
      <vt:lpstr>PowerPoint Presentation</vt:lpstr>
      <vt:lpstr>Několik dalších nerandomizovaných studií prokázalo kromě dalších benefitů i redukci celkové mortality</vt:lpstr>
      <vt:lpstr>IN-TIME Study  Significantní redukce celkové mortality</vt:lpstr>
      <vt:lpstr>2016 ESC Heart Failure Guideline recommends multiparameter monitoring for ICD patients in order to improve clinical outcomes </vt:lpstr>
      <vt:lpstr>PowerPoint Presentation</vt:lpstr>
      <vt:lpstr>OptiLink-HF</vt:lpstr>
      <vt:lpstr>PowerPoint Presentation</vt:lpstr>
      <vt:lpstr>Relevantní set událostí, které musí spustit příslušnou reakci</vt:lpstr>
      <vt:lpstr>PowerPoint Presentation</vt:lpstr>
      <vt:lpstr>Metaanalýza RM u ICD</vt:lpstr>
      <vt:lpstr>Hlavním „hybatelem“ pozorovaných benefitů RM je exacerbace CHSS a s ní související mortalita</vt:lpstr>
      <vt:lpstr>Paradigma GCP RM CIEDs</vt:lpstr>
      <vt:lpstr>Study designs and patient characteristics are similar but specific remote monitoring capabilities have significant influence on the outcome results</vt:lpstr>
      <vt:lpstr>Adherence, akceptace</vt:lpstr>
      <vt:lpstr>Senioři (≥ 80let) vs. mladí (≤45 let)</vt:lpstr>
      <vt:lpstr>PowerPoint Presentation</vt:lpstr>
      <vt:lpstr>PowerPoint Presentation</vt:lpstr>
      <vt:lpstr>Děkuji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systém panoramatického mapování v léčbě perzistující fibrilace síní a srovnání s konvenčním přístupem v krátkodobém horizontu</dc:title>
  <dc:creator>Alan</dc:creator>
  <cp:lastModifiedBy>GT3</cp:lastModifiedBy>
  <cp:revision>200</cp:revision>
  <dcterms:created xsi:type="dcterms:W3CDTF">2018-10-17T18:04:34Z</dcterms:created>
  <dcterms:modified xsi:type="dcterms:W3CDTF">2021-11-08T09:44:21Z</dcterms:modified>
</cp:coreProperties>
</file>