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62" r:id="rId2"/>
    <p:sldId id="421" r:id="rId3"/>
    <p:sldId id="332" r:id="rId4"/>
    <p:sldId id="333" r:id="rId5"/>
    <p:sldId id="267" r:id="rId6"/>
    <p:sldId id="435" r:id="rId7"/>
    <p:sldId id="436" r:id="rId8"/>
    <p:sldId id="328" r:id="rId9"/>
    <p:sldId id="398" r:id="rId10"/>
    <p:sldId id="410" r:id="rId11"/>
    <p:sldId id="416" r:id="rId12"/>
    <p:sldId id="432" r:id="rId13"/>
    <p:sldId id="406" r:id="rId14"/>
    <p:sldId id="337" r:id="rId15"/>
    <p:sldId id="334" r:id="rId16"/>
    <p:sldId id="335" r:id="rId17"/>
    <p:sldId id="433" r:id="rId18"/>
    <p:sldId id="437" r:id="rId19"/>
    <p:sldId id="434" r:id="rId20"/>
    <p:sldId id="438" r:id="rId21"/>
    <p:sldId id="33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8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FEE71-BDF3-44F4-AB31-7A69C3FD15D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F342051-08B7-47E6-9D59-F399FDE04A10}">
      <dgm:prSet phldrT="[Text]"/>
      <dgm:spPr/>
      <dgm:t>
        <a:bodyPr/>
        <a:lstStyle/>
        <a:p>
          <a:r>
            <a:rPr lang="cs-CZ" dirty="0"/>
            <a:t>FS</a:t>
          </a:r>
        </a:p>
      </dgm:t>
    </dgm:pt>
    <dgm:pt modelId="{3ABD633F-B57F-4B7B-A835-D6884A41381E}" type="parTrans" cxnId="{2B40AACF-FB0E-4A39-890E-DCFA293B97AD}">
      <dgm:prSet/>
      <dgm:spPr/>
      <dgm:t>
        <a:bodyPr/>
        <a:lstStyle/>
        <a:p>
          <a:endParaRPr lang="cs-CZ"/>
        </a:p>
      </dgm:t>
    </dgm:pt>
    <dgm:pt modelId="{6492DD4E-6305-4391-AC7D-956A35F39B6C}" type="sibTrans" cxnId="{2B40AACF-FB0E-4A39-890E-DCFA293B97AD}">
      <dgm:prSet/>
      <dgm:spPr/>
      <dgm:t>
        <a:bodyPr/>
        <a:lstStyle/>
        <a:p>
          <a:endParaRPr lang="cs-CZ"/>
        </a:p>
      </dgm:t>
    </dgm:pt>
    <dgm:pt modelId="{FE11AD37-9273-4D65-8538-0E2537A876B0}">
      <dgm:prSet phldrT="[Text]"/>
      <dgm:spPr/>
      <dgm:t>
        <a:bodyPr/>
        <a:lstStyle/>
        <a:p>
          <a:r>
            <a:rPr lang="cs-CZ" dirty="0"/>
            <a:t>věk</a:t>
          </a:r>
        </a:p>
      </dgm:t>
    </dgm:pt>
    <dgm:pt modelId="{0FB793C9-51A9-4A26-9393-EE27D1F576DC}" type="parTrans" cxnId="{50F06903-4218-4B36-A9B7-DAD4665E5BA6}">
      <dgm:prSet/>
      <dgm:spPr/>
      <dgm:t>
        <a:bodyPr/>
        <a:lstStyle/>
        <a:p>
          <a:endParaRPr lang="cs-CZ"/>
        </a:p>
      </dgm:t>
    </dgm:pt>
    <dgm:pt modelId="{B637FD86-AF9E-45E0-ACC1-16F2489161A5}" type="sibTrans" cxnId="{50F06903-4218-4B36-A9B7-DAD4665E5BA6}">
      <dgm:prSet/>
      <dgm:spPr/>
      <dgm:t>
        <a:bodyPr/>
        <a:lstStyle/>
        <a:p>
          <a:endParaRPr lang="cs-CZ"/>
        </a:p>
      </dgm:t>
    </dgm:pt>
    <dgm:pt modelId="{C1A805AD-2CBA-4174-BC49-13D384624AE2}">
      <dgm:prSet phldrT="[Text]"/>
      <dgm:spPr/>
      <dgm:t>
        <a:bodyPr/>
        <a:lstStyle/>
        <a:p>
          <a:r>
            <a:rPr lang="cs-CZ" dirty="0"/>
            <a:t>Etnikum</a:t>
          </a:r>
        </a:p>
      </dgm:t>
    </dgm:pt>
    <dgm:pt modelId="{2A790BE9-0C6E-48F0-BE8E-C242184C78DC}" type="parTrans" cxnId="{B5BE5CAF-B25A-4B41-BD45-1D793489C342}">
      <dgm:prSet/>
      <dgm:spPr/>
      <dgm:t>
        <a:bodyPr/>
        <a:lstStyle/>
        <a:p>
          <a:endParaRPr lang="cs-CZ"/>
        </a:p>
      </dgm:t>
    </dgm:pt>
    <dgm:pt modelId="{208BF2B8-80D9-491B-B8B3-6AAB3B624916}" type="sibTrans" cxnId="{B5BE5CAF-B25A-4B41-BD45-1D793489C342}">
      <dgm:prSet/>
      <dgm:spPr/>
      <dgm:t>
        <a:bodyPr/>
        <a:lstStyle/>
        <a:p>
          <a:endParaRPr lang="cs-CZ"/>
        </a:p>
      </dgm:t>
    </dgm:pt>
    <dgm:pt modelId="{34C9CBCD-2507-4D35-8D28-47E1EAAD7D1C}">
      <dgm:prSet phldrT="[Text]"/>
      <dgm:spPr/>
      <dgm:t>
        <a:bodyPr/>
        <a:lstStyle/>
        <a:p>
          <a:r>
            <a:rPr lang="cs-CZ" dirty="0"/>
            <a:t>Muž</a:t>
          </a:r>
        </a:p>
      </dgm:t>
    </dgm:pt>
    <dgm:pt modelId="{B2593C1C-63B6-4F12-AFFD-22880C58C7F5}" type="parTrans" cxnId="{AF6D0A44-E740-4809-88CC-A1DCEAE5D94B}">
      <dgm:prSet/>
      <dgm:spPr/>
      <dgm:t>
        <a:bodyPr/>
        <a:lstStyle/>
        <a:p>
          <a:endParaRPr lang="cs-CZ"/>
        </a:p>
      </dgm:t>
    </dgm:pt>
    <dgm:pt modelId="{FE1317A0-A46E-44B6-BA3D-C403F8AC9F87}" type="sibTrans" cxnId="{AF6D0A44-E740-4809-88CC-A1DCEAE5D94B}">
      <dgm:prSet/>
      <dgm:spPr/>
      <dgm:t>
        <a:bodyPr/>
        <a:lstStyle/>
        <a:p>
          <a:endParaRPr lang="cs-CZ"/>
        </a:p>
      </dgm:t>
    </dgm:pt>
    <dgm:pt modelId="{4A705D83-8235-4434-9F06-1BE7578E7A7E}">
      <dgm:prSet phldrT="[Text]"/>
      <dgm:spPr/>
      <dgm:t>
        <a:bodyPr/>
        <a:lstStyle/>
        <a:p>
          <a:r>
            <a:rPr lang="cs-CZ" dirty="0"/>
            <a:t>genetika</a:t>
          </a:r>
        </a:p>
      </dgm:t>
    </dgm:pt>
    <dgm:pt modelId="{B2A312FD-7E09-4E06-A2BF-0EE7858195F4}" type="parTrans" cxnId="{4C39E334-7315-492E-94A7-8BB5F0019DC6}">
      <dgm:prSet/>
      <dgm:spPr/>
      <dgm:t>
        <a:bodyPr/>
        <a:lstStyle/>
        <a:p>
          <a:endParaRPr lang="cs-CZ"/>
        </a:p>
      </dgm:t>
    </dgm:pt>
    <dgm:pt modelId="{4A32C70B-5D0B-4E4D-A28D-2F461593DD6B}" type="sibTrans" cxnId="{4C39E334-7315-492E-94A7-8BB5F0019DC6}">
      <dgm:prSet/>
      <dgm:spPr/>
      <dgm:t>
        <a:bodyPr/>
        <a:lstStyle/>
        <a:p>
          <a:endParaRPr lang="cs-CZ"/>
        </a:p>
      </dgm:t>
    </dgm:pt>
    <dgm:pt modelId="{C9EBB3DA-348C-4E09-B1D6-4B6589B54FE6}" type="pres">
      <dgm:prSet presAssocID="{ACFFEE71-BDF3-44F4-AB31-7A69C3FD15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5EC3FE-7B3E-4BD0-8F25-7EF59F1DAA99}" type="pres">
      <dgm:prSet presAssocID="{CF342051-08B7-47E6-9D59-F399FDE04A10}" presName="centerShape" presStyleLbl="node0" presStyleIdx="0" presStyleCnt="1"/>
      <dgm:spPr/>
    </dgm:pt>
    <dgm:pt modelId="{F51AC908-1D00-4769-9260-51202F46072D}" type="pres">
      <dgm:prSet presAssocID="{FE11AD37-9273-4D65-8538-0E2537A876B0}" presName="node" presStyleLbl="node1" presStyleIdx="0" presStyleCnt="4">
        <dgm:presLayoutVars>
          <dgm:bulletEnabled val="1"/>
        </dgm:presLayoutVars>
      </dgm:prSet>
      <dgm:spPr/>
    </dgm:pt>
    <dgm:pt modelId="{B77B4DEB-C446-45B9-995E-8B3172AEDF29}" type="pres">
      <dgm:prSet presAssocID="{FE11AD37-9273-4D65-8538-0E2537A876B0}" presName="dummy" presStyleCnt="0"/>
      <dgm:spPr/>
    </dgm:pt>
    <dgm:pt modelId="{EBB49F18-99F8-490F-9383-F577FD9AEEB6}" type="pres">
      <dgm:prSet presAssocID="{B637FD86-AF9E-45E0-ACC1-16F2489161A5}" presName="sibTrans" presStyleLbl="sibTrans2D1" presStyleIdx="0" presStyleCnt="4"/>
      <dgm:spPr/>
    </dgm:pt>
    <dgm:pt modelId="{3295FE5A-60B5-44DF-AAFC-B934CD846145}" type="pres">
      <dgm:prSet presAssocID="{C1A805AD-2CBA-4174-BC49-13D384624AE2}" presName="node" presStyleLbl="node1" presStyleIdx="1" presStyleCnt="4">
        <dgm:presLayoutVars>
          <dgm:bulletEnabled val="1"/>
        </dgm:presLayoutVars>
      </dgm:prSet>
      <dgm:spPr/>
    </dgm:pt>
    <dgm:pt modelId="{C45C92D2-C108-4611-83BB-02196BABC454}" type="pres">
      <dgm:prSet presAssocID="{C1A805AD-2CBA-4174-BC49-13D384624AE2}" presName="dummy" presStyleCnt="0"/>
      <dgm:spPr/>
    </dgm:pt>
    <dgm:pt modelId="{593964B3-52F9-48D3-8AC1-5F0D74E95816}" type="pres">
      <dgm:prSet presAssocID="{208BF2B8-80D9-491B-B8B3-6AAB3B624916}" presName="sibTrans" presStyleLbl="sibTrans2D1" presStyleIdx="1" presStyleCnt="4"/>
      <dgm:spPr/>
    </dgm:pt>
    <dgm:pt modelId="{FE43CD39-4491-43D1-BB0B-6B40EA896613}" type="pres">
      <dgm:prSet presAssocID="{34C9CBCD-2507-4D35-8D28-47E1EAAD7D1C}" presName="node" presStyleLbl="node1" presStyleIdx="2" presStyleCnt="4">
        <dgm:presLayoutVars>
          <dgm:bulletEnabled val="1"/>
        </dgm:presLayoutVars>
      </dgm:prSet>
      <dgm:spPr/>
    </dgm:pt>
    <dgm:pt modelId="{9F98D233-6BFD-4607-9716-BE7BA30F1105}" type="pres">
      <dgm:prSet presAssocID="{34C9CBCD-2507-4D35-8D28-47E1EAAD7D1C}" presName="dummy" presStyleCnt="0"/>
      <dgm:spPr/>
    </dgm:pt>
    <dgm:pt modelId="{BE6DB913-0F55-4DCA-B02D-1D78160B47E1}" type="pres">
      <dgm:prSet presAssocID="{FE1317A0-A46E-44B6-BA3D-C403F8AC9F87}" presName="sibTrans" presStyleLbl="sibTrans2D1" presStyleIdx="2" presStyleCnt="4"/>
      <dgm:spPr/>
    </dgm:pt>
    <dgm:pt modelId="{1ADC3AE5-AB91-4654-BD60-A6075A16789E}" type="pres">
      <dgm:prSet presAssocID="{4A705D83-8235-4434-9F06-1BE7578E7A7E}" presName="node" presStyleLbl="node1" presStyleIdx="3" presStyleCnt="4">
        <dgm:presLayoutVars>
          <dgm:bulletEnabled val="1"/>
        </dgm:presLayoutVars>
      </dgm:prSet>
      <dgm:spPr/>
    </dgm:pt>
    <dgm:pt modelId="{A4422C54-D199-4337-A6D1-EF0462C07D82}" type="pres">
      <dgm:prSet presAssocID="{4A705D83-8235-4434-9F06-1BE7578E7A7E}" presName="dummy" presStyleCnt="0"/>
      <dgm:spPr/>
    </dgm:pt>
    <dgm:pt modelId="{C6A89A14-121C-4CD0-9D22-B44D0E0BDD45}" type="pres">
      <dgm:prSet presAssocID="{4A32C70B-5D0B-4E4D-A28D-2F461593DD6B}" presName="sibTrans" presStyleLbl="sibTrans2D1" presStyleIdx="3" presStyleCnt="4"/>
      <dgm:spPr/>
    </dgm:pt>
  </dgm:ptLst>
  <dgm:cxnLst>
    <dgm:cxn modelId="{50F06903-4218-4B36-A9B7-DAD4665E5BA6}" srcId="{CF342051-08B7-47E6-9D59-F399FDE04A10}" destId="{FE11AD37-9273-4D65-8538-0E2537A876B0}" srcOrd="0" destOrd="0" parTransId="{0FB793C9-51A9-4A26-9393-EE27D1F576DC}" sibTransId="{B637FD86-AF9E-45E0-ACC1-16F2489161A5}"/>
    <dgm:cxn modelId="{F8233B22-9E26-4FAB-B210-683C1BC0B24B}" type="presOf" srcId="{C1A805AD-2CBA-4174-BC49-13D384624AE2}" destId="{3295FE5A-60B5-44DF-AAFC-B934CD846145}" srcOrd="0" destOrd="0" presId="urn:microsoft.com/office/officeart/2005/8/layout/radial6"/>
    <dgm:cxn modelId="{E5A00526-D7B9-45A7-A99E-44CD6A7385A8}" type="presOf" srcId="{FE11AD37-9273-4D65-8538-0E2537A876B0}" destId="{F51AC908-1D00-4769-9260-51202F46072D}" srcOrd="0" destOrd="0" presId="urn:microsoft.com/office/officeart/2005/8/layout/radial6"/>
    <dgm:cxn modelId="{54CA182A-DC32-40F5-B6C5-A1ACD5842C46}" type="presOf" srcId="{B637FD86-AF9E-45E0-ACC1-16F2489161A5}" destId="{EBB49F18-99F8-490F-9383-F577FD9AEEB6}" srcOrd="0" destOrd="0" presId="urn:microsoft.com/office/officeart/2005/8/layout/radial6"/>
    <dgm:cxn modelId="{4C39E334-7315-492E-94A7-8BB5F0019DC6}" srcId="{CF342051-08B7-47E6-9D59-F399FDE04A10}" destId="{4A705D83-8235-4434-9F06-1BE7578E7A7E}" srcOrd="3" destOrd="0" parTransId="{B2A312FD-7E09-4E06-A2BF-0EE7858195F4}" sibTransId="{4A32C70B-5D0B-4E4D-A28D-2F461593DD6B}"/>
    <dgm:cxn modelId="{AF6D0A44-E740-4809-88CC-A1DCEAE5D94B}" srcId="{CF342051-08B7-47E6-9D59-F399FDE04A10}" destId="{34C9CBCD-2507-4D35-8D28-47E1EAAD7D1C}" srcOrd="2" destOrd="0" parTransId="{B2593C1C-63B6-4F12-AFFD-22880C58C7F5}" sibTransId="{FE1317A0-A46E-44B6-BA3D-C403F8AC9F87}"/>
    <dgm:cxn modelId="{54BEB149-DD3A-4FF0-AC11-C9459C7F1507}" type="presOf" srcId="{ACFFEE71-BDF3-44F4-AB31-7A69C3FD15D6}" destId="{C9EBB3DA-348C-4E09-B1D6-4B6589B54FE6}" srcOrd="0" destOrd="0" presId="urn:microsoft.com/office/officeart/2005/8/layout/radial6"/>
    <dgm:cxn modelId="{7E814D72-96DB-4D63-BDDD-B9C26A42B719}" type="presOf" srcId="{CF342051-08B7-47E6-9D59-F399FDE04A10}" destId="{075EC3FE-7B3E-4BD0-8F25-7EF59F1DAA99}" srcOrd="0" destOrd="0" presId="urn:microsoft.com/office/officeart/2005/8/layout/radial6"/>
    <dgm:cxn modelId="{5FBEB75A-573C-4944-B260-A13A39281125}" type="presOf" srcId="{34C9CBCD-2507-4D35-8D28-47E1EAAD7D1C}" destId="{FE43CD39-4491-43D1-BB0B-6B40EA896613}" srcOrd="0" destOrd="0" presId="urn:microsoft.com/office/officeart/2005/8/layout/radial6"/>
    <dgm:cxn modelId="{ACBBDF92-3943-45FB-AE9C-C2C905B5B5BB}" type="presOf" srcId="{4A705D83-8235-4434-9F06-1BE7578E7A7E}" destId="{1ADC3AE5-AB91-4654-BD60-A6075A16789E}" srcOrd="0" destOrd="0" presId="urn:microsoft.com/office/officeart/2005/8/layout/radial6"/>
    <dgm:cxn modelId="{B5BE5CAF-B25A-4B41-BD45-1D793489C342}" srcId="{CF342051-08B7-47E6-9D59-F399FDE04A10}" destId="{C1A805AD-2CBA-4174-BC49-13D384624AE2}" srcOrd="1" destOrd="0" parTransId="{2A790BE9-0C6E-48F0-BE8E-C242184C78DC}" sibTransId="{208BF2B8-80D9-491B-B8B3-6AAB3B624916}"/>
    <dgm:cxn modelId="{DCFB03BE-25E1-4FD3-B444-1218D66FD48B}" type="presOf" srcId="{4A32C70B-5D0B-4E4D-A28D-2F461593DD6B}" destId="{C6A89A14-121C-4CD0-9D22-B44D0E0BDD45}" srcOrd="0" destOrd="0" presId="urn:microsoft.com/office/officeart/2005/8/layout/radial6"/>
    <dgm:cxn modelId="{65CFAAC1-0073-4355-8AAB-06E0C76A0955}" type="presOf" srcId="{208BF2B8-80D9-491B-B8B3-6AAB3B624916}" destId="{593964B3-52F9-48D3-8AC1-5F0D74E95816}" srcOrd="0" destOrd="0" presId="urn:microsoft.com/office/officeart/2005/8/layout/radial6"/>
    <dgm:cxn modelId="{2B40AACF-FB0E-4A39-890E-DCFA293B97AD}" srcId="{ACFFEE71-BDF3-44F4-AB31-7A69C3FD15D6}" destId="{CF342051-08B7-47E6-9D59-F399FDE04A10}" srcOrd="0" destOrd="0" parTransId="{3ABD633F-B57F-4B7B-A835-D6884A41381E}" sibTransId="{6492DD4E-6305-4391-AC7D-956A35F39B6C}"/>
    <dgm:cxn modelId="{2691CAEA-86FA-48A5-AD22-500D3414A8B1}" type="presOf" srcId="{FE1317A0-A46E-44B6-BA3D-C403F8AC9F87}" destId="{BE6DB913-0F55-4DCA-B02D-1D78160B47E1}" srcOrd="0" destOrd="0" presId="urn:microsoft.com/office/officeart/2005/8/layout/radial6"/>
    <dgm:cxn modelId="{584A76D5-A108-4292-9EB7-A016FAA49617}" type="presParOf" srcId="{C9EBB3DA-348C-4E09-B1D6-4B6589B54FE6}" destId="{075EC3FE-7B3E-4BD0-8F25-7EF59F1DAA99}" srcOrd="0" destOrd="0" presId="urn:microsoft.com/office/officeart/2005/8/layout/radial6"/>
    <dgm:cxn modelId="{F30F7610-086F-48E6-987D-0142AF327020}" type="presParOf" srcId="{C9EBB3DA-348C-4E09-B1D6-4B6589B54FE6}" destId="{F51AC908-1D00-4769-9260-51202F46072D}" srcOrd="1" destOrd="0" presId="urn:microsoft.com/office/officeart/2005/8/layout/radial6"/>
    <dgm:cxn modelId="{91DC0065-3CEA-4809-960D-7EF95B7DF3F5}" type="presParOf" srcId="{C9EBB3DA-348C-4E09-B1D6-4B6589B54FE6}" destId="{B77B4DEB-C446-45B9-995E-8B3172AEDF29}" srcOrd="2" destOrd="0" presId="urn:microsoft.com/office/officeart/2005/8/layout/radial6"/>
    <dgm:cxn modelId="{44024542-0E94-46C0-A16C-A3E19EEAEE61}" type="presParOf" srcId="{C9EBB3DA-348C-4E09-B1D6-4B6589B54FE6}" destId="{EBB49F18-99F8-490F-9383-F577FD9AEEB6}" srcOrd="3" destOrd="0" presId="urn:microsoft.com/office/officeart/2005/8/layout/radial6"/>
    <dgm:cxn modelId="{9F99A6EB-75C2-4196-9C6A-AD35A0B9BF13}" type="presParOf" srcId="{C9EBB3DA-348C-4E09-B1D6-4B6589B54FE6}" destId="{3295FE5A-60B5-44DF-AAFC-B934CD846145}" srcOrd="4" destOrd="0" presId="urn:microsoft.com/office/officeart/2005/8/layout/radial6"/>
    <dgm:cxn modelId="{D92C1ED8-AAD7-4B41-8229-CC3A41F1B039}" type="presParOf" srcId="{C9EBB3DA-348C-4E09-B1D6-4B6589B54FE6}" destId="{C45C92D2-C108-4611-83BB-02196BABC454}" srcOrd="5" destOrd="0" presId="urn:microsoft.com/office/officeart/2005/8/layout/radial6"/>
    <dgm:cxn modelId="{3C76EE7B-575E-49FB-91E1-9597D322D656}" type="presParOf" srcId="{C9EBB3DA-348C-4E09-B1D6-4B6589B54FE6}" destId="{593964B3-52F9-48D3-8AC1-5F0D74E95816}" srcOrd="6" destOrd="0" presId="urn:microsoft.com/office/officeart/2005/8/layout/radial6"/>
    <dgm:cxn modelId="{0EAA2011-48AE-4220-A3A8-210D2F3B2160}" type="presParOf" srcId="{C9EBB3DA-348C-4E09-B1D6-4B6589B54FE6}" destId="{FE43CD39-4491-43D1-BB0B-6B40EA896613}" srcOrd="7" destOrd="0" presId="urn:microsoft.com/office/officeart/2005/8/layout/radial6"/>
    <dgm:cxn modelId="{61EFBF1E-7367-46D5-AC47-84A972939845}" type="presParOf" srcId="{C9EBB3DA-348C-4E09-B1D6-4B6589B54FE6}" destId="{9F98D233-6BFD-4607-9716-BE7BA30F1105}" srcOrd="8" destOrd="0" presId="urn:microsoft.com/office/officeart/2005/8/layout/radial6"/>
    <dgm:cxn modelId="{E83D76D0-4A15-445F-A841-1DE469C2F6ED}" type="presParOf" srcId="{C9EBB3DA-348C-4E09-B1D6-4B6589B54FE6}" destId="{BE6DB913-0F55-4DCA-B02D-1D78160B47E1}" srcOrd="9" destOrd="0" presId="urn:microsoft.com/office/officeart/2005/8/layout/radial6"/>
    <dgm:cxn modelId="{E2722306-3F63-4515-BA33-EC391A1B1A99}" type="presParOf" srcId="{C9EBB3DA-348C-4E09-B1D6-4B6589B54FE6}" destId="{1ADC3AE5-AB91-4654-BD60-A6075A16789E}" srcOrd="10" destOrd="0" presId="urn:microsoft.com/office/officeart/2005/8/layout/radial6"/>
    <dgm:cxn modelId="{DE0802D6-A9C7-417B-B08B-DE9439FEA2CC}" type="presParOf" srcId="{C9EBB3DA-348C-4E09-B1D6-4B6589B54FE6}" destId="{A4422C54-D199-4337-A6D1-EF0462C07D82}" srcOrd="11" destOrd="0" presId="urn:microsoft.com/office/officeart/2005/8/layout/radial6"/>
    <dgm:cxn modelId="{5F2F4D68-90DF-4125-9654-5FD767F99032}" type="presParOf" srcId="{C9EBB3DA-348C-4E09-B1D6-4B6589B54FE6}" destId="{C6A89A14-121C-4CD0-9D22-B44D0E0BDD4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89A14-121C-4CD0-9D22-B44D0E0BDD45}">
      <dsp:nvSpPr>
        <dsp:cNvPr id="0" name=""/>
        <dsp:cNvSpPr/>
      </dsp:nvSpPr>
      <dsp:spPr>
        <a:xfrm>
          <a:off x="1033493" y="287500"/>
          <a:ext cx="1916091" cy="191609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DB913-0F55-4DCA-B02D-1D78160B47E1}">
      <dsp:nvSpPr>
        <dsp:cNvPr id="0" name=""/>
        <dsp:cNvSpPr/>
      </dsp:nvSpPr>
      <dsp:spPr>
        <a:xfrm>
          <a:off x="1033493" y="287500"/>
          <a:ext cx="1916091" cy="191609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964B3-52F9-48D3-8AC1-5F0D74E95816}">
      <dsp:nvSpPr>
        <dsp:cNvPr id="0" name=""/>
        <dsp:cNvSpPr/>
      </dsp:nvSpPr>
      <dsp:spPr>
        <a:xfrm>
          <a:off x="1033493" y="287500"/>
          <a:ext cx="1916091" cy="1916091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49F18-99F8-490F-9383-F577FD9AEEB6}">
      <dsp:nvSpPr>
        <dsp:cNvPr id="0" name=""/>
        <dsp:cNvSpPr/>
      </dsp:nvSpPr>
      <dsp:spPr>
        <a:xfrm>
          <a:off x="1033493" y="287500"/>
          <a:ext cx="1916091" cy="1916091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EC3FE-7B3E-4BD0-8F25-7EF59F1DAA99}">
      <dsp:nvSpPr>
        <dsp:cNvPr id="0" name=""/>
        <dsp:cNvSpPr/>
      </dsp:nvSpPr>
      <dsp:spPr>
        <a:xfrm>
          <a:off x="1550541" y="804548"/>
          <a:ext cx="881995" cy="881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FS</a:t>
          </a:r>
        </a:p>
      </dsp:txBody>
      <dsp:txXfrm>
        <a:off x="1679706" y="933713"/>
        <a:ext cx="623665" cy="623665"/>
      </dsp:txXfrm>
    </dsp:sp>
    <dsp:sp modelId="{F51AC908-1D00-4769-9260-51202F46072D}">
      <dsp:nvSpPr>
        <dsp:cNvPr id="0" name=""/>
        <dsp:cNvSpPr/>
      </dsp:nvSpPr>
      <dsp:spPr>
        <a:xfrm>
          <a:off x="1682840" y="1028"/>
          <a:ext cx="617396" cy="617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věk</a:t>
          </a:r>
        </a:p>
      </dsp:txBody>
      <dsp:txXfrm>
        <a:off x="1773256" y="91444"/>
        <a:ext cx="436564" cy="436564"/>
      </dsp:txXfrm>
    </dsp:sp>
    <dsp:sp modelId="{3295FE5A-60B5-44DF-AAFC-B934CD846145}">
      <dsp:nvSpPr>
        <dsp:cNvPr id="0" name=""/>
        <dsp:cNvSpPr/>
      </dsp:nvSpPr>
      <dsp:spPr>
        <a:xfrm>
          <a:off x="2618660" y="936847"/>
          <a:ext cx="617396" cy="617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Etnikum</a:t>
          </a:r>
        </a:p>
      </dsp:txBody>
      <dsp:txXfrm>
        <a:off x="2709076" y="1027263"/>
        <a:ext cx="436564" cy="436564"/>
      </dsp:txXfrm>
    </dsp:sp>
    <dsp:sp modelId="{FE43CD39-4491-43D1-BB0B-6B40EA896613}">
      <dsp:nvSpPr>
        <dsp:cNvPr id="0" name=""/>
        <dsp:cNvSpPr/>
      </dsp:nvSpPr>
      <dsp:spPr>
        <a:xfrm>
          <a:off x="1682840" y="1872667"/>
          <a:ext cx="617396" cy="617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Muž</a:t>
          </a:r>
        </a:p>
      </dsp:txBody>
      <dsp:txXfrm>
        <a:off x="1773256" y="1963083"/>
        <a:ext cx="436564" cy="436564"/>
      </dsp:txXfrm>
    </dsp:sp>
    <dsp:sp modelId="{1ADC3AE5-AB91-4654-BD60-A6075A16789E}">
      <dsp:nvSpPr>
        <dsp:cNvPr id="0" name=""/>
        <dsp:cNvSpPr/>
      </dsp:nvSpPr>
      <dsp:spPr>
        <a:xfrm>
          <a:off x="747021" y="936847"/>
          <a:ext cx="617396" cy="617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genetika</a:t>
          </a:r>
        </a:p>
      </dsp:txBody>
      <dsp:txXfrm>
        <a:off x="837437" y="1027263"/>
        <a:ext cx="436564" cy="436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1996945-AC1F-47E6-A9A9-70E8C9CAA5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7AF29A-1A66-436C-A3E3-1B462BDEB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B6CA9-F4F9-4BF6-A447-CC2E9EF269C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AD6DAF-FD6D-4150-8CA5-5D0696FDF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797694-61C4-445E-B56D-DA1004ADD6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D7EDC-0C34-4384-9023-A50B10FF7A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038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A6C4D-DD20-46EC-9CB7-9339D9250FEC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32A2-A779-4F08-A108-1874870CB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35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32A2-A779-4F08-A108-1874870CB4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2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645920" y="421560"/>
            <a:ext cx="5297400" cy="489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cs-CZ" sz="2600" b="0" strike="noStrike" spc="-1">
              <a:solidFill>
                <a:srgbClr val="666666"/>
              </a:solidFill>
              <a:latin typeface="Arial Narrow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85440" y="1463760"/>
            <a:ext cx="7761240" cy="46209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cs-CZ" sz="2600" b="0" strike="noStrike" spc="-1">
              <a:solidFill>
                <a:srgbClr val="666666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3580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7BF84C-D44A-4F16-801B-4612AD069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646" y="180477"/>
            <a:ext cx="7002254" cy="445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>
                <a:solidFill>
                  <a:srgbClr val="F26A38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F6BA25-0373-4FB8-B8FD-CBF4DD87E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2057" y="1076158"/>
            <a:ext cx="8653713" cy="49215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26A38"/>
              </a:buClr>
              <a:buFont typeface="Arial" panose="020B0604020202020204" pitchFamily="34" charset="0"/>
              <a:buChar char="►"/>
              <a:defRPr>
                <a:solidFill>
                  <a:srgbClr val="76004B"/>
                </a:solidFill>
              </a:defRPr>
            </a:lvl1pPr>
            <a:lvl2pPr>
              <a:defRPr>
                <a:solidFill>
                  <a:srgbClr val="76004B"/>
                </a:solidFill>
              </a:defRPr>
            </a:lvl2pPr>
            <a:lvl3pPr>
              <a:defRPr>
                <a:solidFill>
                  <a:srgbClr val="76004B"/>
                </a:solidFill>
              </a:defRPr>
            </a:lvl3pPr>
            <a:lvl4pPr>
              <a:defRPr>
                <a:solidFill>
                  <a:srgbClr val="76004B"/>
                </a:solidFill>
              </a:defRPr>
            </a:lvl4pPr>
            <a:lvl5pPr>
              <a:defRPr>
                <a:solidFill>
                  <a:srgbClr val="76004B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text 6">
            <a:extLst>
              <a:ext uri="{FF2B5EF4-FFF2-40B4-BE49-F238E27FC236}">
                <a16:creationId xmlns:a16="http://schemas.microsoft.com/office/drawing/2014/main" id="{89575B8D-9E32-4E75-B16A-123B3570EC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2843" y="6449263"/>
            <a:ext cx="8775723" cy="234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33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F3AB00-370D-4F0A-98F5-6D14F2668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646" y="180477"/>
            <a:ext cx="7002254" cy="445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 b="1">
                <a:solidFill>
                  <a:srgbClr val="F26A38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6230A04-DFB6-4BB9-9746-91CFB2A87F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843" y="6449263"/>
            <a:ext cx="8775723" cy="234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77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BAAB-2BA9-4153-AF8C-A968AC802DA8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FB3026-33DE-4284-AFA0-88CF442CE7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9144000" cy="6024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772400" cy="1470025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Možnosti využití umělé inteligence v kardiologii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52536" y="5095911"/>
            <a:ext cx="8024936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Mgr. Veronika Bulková, Ph.D., MHA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84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5D226A4-89CD-4EA3-8758-79F690F2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3" y="1548765"/>
            <a:ext cx="7260740" cy="39329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834F180-83FA-4D43-82BB-770B58E0538E}"/>
              </a:ext>
            </a:extLst>
          </p:cNvPr>
          <p:cNvSpPr/>
          <p:nvPr/>
        </p:nvSpPr>
        <p:spPr>
          <a:xfrm>
            <a:off x="567112" y="1548765"/>
            <a:ext cx="7322821" cy="268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Picture 2" descr="Výsledek obrázku pro faros bittium">
            <a:extLst>
              <a:ext uri="{FF2B5EF4-FFF2-40B4-BE49-F238E27FC236}">
                <a16:creationId xmlns:a16="http://schemas.microsoft.com/office/drawing/2014/main" id="{BCB52DC9-BA5E-496C-B498-593B34DB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91" y="3877868"/>
            <a:ext cx="3420481" cy="150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8F39B9B-9A67-4EFE-AC74-CC4B1220E00F}"/>
              </a:ext>
            </a:extLst>
          </p:cNvPr>
          <p:cNvSpPr/>
          <p:nvPr/>
        </p:nvSpPr>
        <p:spPr>
          <a:xfrm>
            <a:off x="6567055" y="1911927"/>
            <a:ext cx="1322878" cy="277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43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EKG apple watch">
            <a:extLst>
              <a:ext uri="{FF2B5EF4-FFF2-40B4-BE49-F238E27FC236}">
                <a16:creationId xmlns:a16="http://schemas.microsoft.com/office/drawing/2014/main" id="{E9BD9792-4C50-49F8-A8B1-93BBB7A7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3313"/>
            <a:ext cx="4000500" cy="2978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24AE7BB7-6D76-405C-9510-3E921B8BA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2373313"/>
            <a:ext cx="1333500" cy="2978150"/>
          </a:xfrm>
          <a:prstGeom prst="rect">
            <a:avLst/>
          </a:prstGeom>
        </p:spPr>
      </p:pic>
      <p:pic>
        <p:nvPicPr>
          <p:cNvPr id="9" name="Obrázek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A773C8DF-E4D6-4F0A-A073-4EE661A31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2373313"/>
            <a:ext cx="1333500" cy="2978150"/>
          </a:xfrm>
          <a:prstGeom prst="rect">
            <a:avLst/>
          </a:prstGeom>
        </p:spPr>
      </p:pic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id="{818E09D9-1A63-45E6-9D60-5954012DD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25" y="2373313"/>
            <a:ext cx="1336675" cy="29781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798FC46-A4A4-4E6A-B687-09189BF6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/>
              <a:t>Reálná EKG křivka</a:t>
            </a:r>
          </a:p>
        </p:txBody>
      </p:sp>
    </p:spTree>
    <p:extLst>
      <p:ext uri="{BB962C8B-B14F-4D97-AF65-F5344CB8AC3E}">
        <p14:creationId xmlns:p14="http://schemas.microsoft.com/office/powerpoint/2010/main" val="183555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26F86A2-0314-4749-8148-A42A20DE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63" y="1342309"/>
            <a:ext cx="7397849" cy="459419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2C9C9FF-9AA3-4E3E-9B92-5272D6370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63" y="1342309"/>
            <a:ext cx="7397849" cy="45941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E4676C5-AB5E-4B65-B94A-3DBC2A4EE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62" y="1342308"/>
            <a:ext cx="7397849" cy="45768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0141B56-06B0-46AA-9494-FAD29ED48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28" y="1342307"/>
            <a:ext cx="7509316" cy="51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7D18F93-AEAC-4303-9EC2-339A8B69E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3125"/>
            <a:ext cx="2520279" cy="4930980"/>
          </a:xfrm>
          <a:prstGeom prst="rect">
            <a:avLst/>
          </a:prstGeom>
        </p:spPr>
      </p:pic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F5237948-088D-43E9-A855-B358D824D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95" y="1030444"/>
            <a:ext cx="6165745" cy="470281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71DF005-2586-446E-86E1-1293EC91B048}"/>
              </a:ext>
            </a:extLst>
          </p:cNvPr>
          <p:cNvSpPr/>
          <p:nvPr/>
        </p:nvSpPr>
        <p:spPr>
          <a:xfrm>
            <a:off x="7812360" y="1772816"/>
            <a:ext cx="599243" cy="251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5AFE83F-8825-455A-9291-CE903C2FFF3E}"/>
              </a:ext>
            </a:extLst>
          </p:cNvPr>
          <p:cNvSpPr txBox="1">
            <a:spLocks/>
          </p:cNvSpPr>
          <p:nvPr/>
        </p:nvSpPr>
        <p:spPr>
          <a:xfrm>
            <a:off x="1923300" y="393851"/>
            <a:ext cx="5297400" cy="489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>
                <a:solidFill>
                  <a:srgbClr val="FF0000"/>
                </a:solidFill>
              </a:rPr>
              <a:t>EKG validace telemedicínským centrem</a:t>
            </a:r>
          </a:p>
        </p:txBody>
      </p:sp>
    </p:spTree>
    <p:extLst>
      <p:ext uri="{BB962C8B-B14F-4D97-AF65-F5344CB8AC3E}">
        <p14:creationId xmlns:p14="http://schemas.microsoft.com/office/powerpoint/2010/main" val="369563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3A903-996A-4E60-8F2E-F8FE91D5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2813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AI pro detekci FS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CD5ABD-732B-4CEB-B84D-18B4C818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" y="743404"/>
            <a:ext cx="4687499" cy="35546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8625D7-9F7C-4CCC-8484-016CDD3BC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5" y="4298090"/>
            <a:ext cx="4687499" cy="184706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92FF8FB-2E2E-4653-B051-B7C58F106885}"/>
              </a:ext>
            </a:extLst>
          </p:cNvPr>
          <p:cNvSpPr txBox="1"/>
          <p:nvPr/>
        </p:nvSpPr>
        <p:spPr>
          <a:xfrm>
            <a:off x="4932040" y="1700808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180.922 pacientů </a:t>
            </a:r>
          </a:p>
          <a:p>
            <a:endParaRPr lang="cs-CZ" dirty="0"/>
          </a:p>
          <a:p>
            <a:r>
              <a:rPr lang="cs-CZ" dirty="0"/>
              <a:t>Následně</a:t>
            </a:r>
          </a:p>
          <a:p>
            <a:endParaRPr lang="cs-CZ" dirty="0"/>
          </a:p>
          <a:p>
            <a:r>
              <a:rPr lang="cs-CZ" dirty="0"/>
              <a:t>3.051 pacientů s dokumentovanou FS</a:t>
            </a:r>
          </a:p>
          <a:p>
            <a:endParaRPr lang="cs-CZ" dirty="0"/>
          </a:p>
          <a:p>
            <a:r>
              <a:rPr lang="cs-CZ" dirty="0"/>
              <a:t>Přesnost AI – 0.90—0.91</a:t>
            </a:r>
          </a:p>
          <a:p>
            <a:endParaRPr lang="cs-CZ" dirty="0"/>
          </a:p>
          <a:p>
            <a:r>
              <a:rPr lang="cs-CZ" dirty="0"/>
              <a:t>EKG s AI analýzou umožňuje identifikovat pacienty s nediagnostikovanou fibrilací síní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4EE339B-185E-471F-8D55-A52ECD723D00}"/>
              </a:ext>
            </a:extLst>
          </p:cNvPr>
          <p:cNvSpPr txBox="1"/>
          <p:nvPr/>
        </p:nvSpPr>
        <p:spPr>
          <a:xfrm>
            <a:off x="4736133" y="577604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/>
              <a:t>Attia</a:t>
            </a:r>
            <a:r>
              <a:rPr lang="cs-CZ" sz="800" dirty="0"/>
              <a:t>, Z. I., et al (2019). „An AI-</a:t>
            </a:r>
            <a:r>
              <a:rPr lang="cs-CZ" sz="800" dirty="0" err="1"/>
              <a:t>enabled</a:t>
            </a:r>
            <a:r>
              <a:rPr lang="cs-CZ" sz="800" dirty="0"/>
              <a:t> ECG </a:t>
            </a:r>
            <a:r>
              <a:rPr lang="cs-CZ" sz="800" dirty="0" err="1"/>
              <a:t>for</a:t>
            </a:r>
            <a:r>
              <a:rPr lang="cs-CZ" sz="800" dirty="0"/>
              <a:t> </a:t>
            </a:r>
            <a:r>
              <a:rPr lang="cs-CZ" sz="800" dirty="0" err="1"/>
              <a:t>the</a:t>
            </a:r>
            <a:r>
              <a:rPr lang="cs-CZ" sz="800" dirty="0"/>
              <a:t> </a:t>
            </a:r>
            <a:r>
              <a:rPr lang="cs-CZ" sz="800" dirty="0" err="1"/>
              <a:t>identification</a:t>
            </a:r>
            <a:r>
              <a:rPr lang="cs-CZ" sz="800" dirty="0"/>
              <a:t>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patients</a:t>
            </a:r>
            <a:r>
              <a:rPr lang="cs-CZ" sz="800" dirty="0"/>
              <a:t> </a:t>
            </a:r>
            <a:r>
              <a:rPr lang="cs-CZ" sz="800" dirty="0" err="1"/>
              <a:t>with</a:t>
            </a:r>
            <a:r>
              <a:rPr lang="cs-CZ" sz="800" dirty="0"/>
              <a:t> AF </a:t>
            </a:r>
            <a:r>
              <a:rPr lang="cs-CZ" sz="800" dirty="0" err="1"/>
              <a:t>during</a:t>
            </a:r>
            <a:r>
              <a:rPr lang="cs-CZ" sz="800" dirty="0"/>
              <a:t> sinus rhythm.“ Lancet:394(10201):861-867</a:t>
            </a:r>
          </a:p>
        </p:txBody>
      </p:sp>
    </p:spTree>
    <p:extLst>
      <p:ext uri="{BB962C8B-B14F-4D97-AF65-F5344CB8AC3E}">
        <p14:creationId xmlns:p14="http://schemas.microsoft.com/office/powerpoint/2010/main" val="409772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3A903-996A-4E60-8F2E-F8FE91D5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156"/>
            <a:ext cx="8229600" cy="1143000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rgbClr val="FF0000"/>
                </a:solidFill>
              </a:rPr>
              <a:t>Pacient se srdečním selháním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3B12C5-1AA1-4094-9C01-CF913040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" y="1120844"/>
            <a:ext cx="8928994" cy="410445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EC0ABE2-FD87-4284-BA5E-1ACFC22822E9}"/>
              </a:ext>
            </a:extLst>
          </p:cNvPr>
          <p:cNvSpPr txBox="1"/>
          <p:nvPr/>
        </p:nvSpPr>
        <p:spPr>
          <a:xfrm>
            <a:off x="539552" y="5776042"/>
            <a:ext cx="8301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/>
              <a:t>Dong-Ju</a:t>
            </a:r>
            <a:r>
              <a:rPr lang="cs-CZ" sz="800" dirty="0"/>
              <a:t> </a:t>
            </a:r>
            <a:r>
              <a:rPr lang="cs-CZ" sz="800" dirty="0" err="1"/>
              <a:t>Choi</a:t>
            </a:r>
            <a:r>
              <a:rPr lang="cs-CZ" sz="800" dirty="0"/>
              <a:t>, Jin </a:t>
            </a:r>
            <a:r>
              <a:rPr lang="cs-CZ" sz="800" dirty="0" err="1"/>
              <a:t>Joo</a:t>
            </a:r>
            <a:r>
              <a:rPr lang="cs-CZ" sz="800" dirty="0"/>
              <a:t> Park, </a:t>
            </a:r>
            <a:r>
              <a:rPr lang="cs-CZ" sz="800" dirty="0" err="1"/>
              <a:t>Taqdir</a:t>
            </a:r>
            <a:r>
              <a:rPr lang="cs-CZ" sz="800" dirty="0"/>
              <a:t> Ali „</a:t>
            </a:r>
            <a:r>
              <a:rPr lang="cs-CZ" sz="800" dirty="0" err="1"/>
              <a:t>Artificial</a:t>
            </a:r>
            <a:r>
              <a:rPr lang="cs-CZ" sz="800" dirty="0"/>
              <a:t> </a:t>
            </a:r>
            <a:r>
              <a:rPr lang="cs-CZ" sz="800" dirty="0" err="1"/>
              <a:t>intelligence</a:t>
            </a:r>
            <a:r>
              <a:rPr lang="cs-CZ" sz="800" dirty="0"/>
              <a:t> </a:t>
            </a:r>
            <a:r>
              <a:rPr lang="cs-CZ" sz="800" dirty="0" err="1"/>
              <a:t>for</a:t>
            </a:r>
            <a:r>
              <a:rPr lang="cs-CZ" sz="800" dirty="0"/>
              <a:t> </a:t>
            </a:r>
            <a:r>
              <a:rPr lang="cs-CZ" sz="800" dirty="0" err="1"/>
              <a:t>the</a:t>
            </a:r>
            <a:r>
              <a:rPr lang="cs-CZ" sz="800" dirty="0"/>
              <a:t> </a:t>
            </a:r>
            <a:r>
              <a:rPr lang="cs-CZ" sz="800" dirty="0" err="1"/>
              <a:t>diagnosis</a:t>
            </a:r>
            <a:r>
              <a:rPr lang="cs-CZ" sz="800" dirty="0"/>
              <a:t>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heart</a:t>
            </a:r>
            <a:r>
              <a:rPr lang="cs-CZ" sz="800" dirty="0"/>
              <a:t> </a:t>
            </a:r>
            <a:r>
              <a:rPr lang="cs-CZ" sz="800" dirty="0" err="1"/>
              <a:t>failur</a:t>
            </a:r>
            <a:r>
              <a:rPr lang="cs-CZ" sz="800" dirty="0"/>
              <a:t>“ </a:t>
            </a:r>
            <a:r>
              <a:rPr lang="cs-CZ" sz="800" dirty="0" err="1"/>
              <a:t>npj</a:t>
            </a:r>
            <a:r>
              <a:rPr lang="cs-CZ" sz="800" dirty="0"/>
              <a:t> Digital </a:t>
            </a:r>
            <a:r>
              <a:rPr lang="cs-CZ" sz="800" dirty="0" err="1"/>
              <a:t>Medicine</a:t>
            </a:r>
            <a:r>
              <a:rPr lang="cs-CZ" sz="800" dirty="0"/>
              <a:t> (2020)3:54</a:t>
            </a:r>
          </a:p>
        </p:txBody>
      </p:sp>
    </p:spTree>
    <p:extLst>
      <p:ext uri="{BB962C8B-B14F-4D97-AF65-F5344CB8AC3E}">
        <p14:creationId xmlns:p14="http://schemas.microsoft.com/office/powerpoint/2010/main" val="385849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26E0A7A-3AEF-49FE-90AC-1DAC70BC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0"/>
            <a:ext cx="5654714" cy="33563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1805C3E-1C60-42A2-BAED-541A09A71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421659"/>
            <a:ext cx="6518071" cy="343634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9907710-14F8-46DC-8B55-82E65017367B}"/>
              </a:ext>
            </a:extLst>
          </p:cNvPr>
          <p:cNvSpPr txBox="1"/>
          <p:nvPr/>
        </p:nvSpPr>
        <p:spPr>
          <a:xfrm>
            <a:off x="5364088" y="76470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Validace AI-CDSS</a:t>
            </a:r>
          </a:p>
          <a:p>
            <a:endParaRPr lang="cs-CZ" dirty="0"/>
          </a:p>
          <a:p>
            <a:r>
              <a:rPr lang="cs-CZ" dirty="0"/>
              <a:t>598 pacientů (490 se SS)</a:t>
            </a:r>
          </a:p>
          <a:p>
            <a:endParaRPr lang="cs-CZ" dirty="0"/>
          </a:p>
          <a:p>
            <a:r>
              <a:rPr lang="cs-CZ" dirty="0"/>
              <a:t>Sensitivita a specificita</a:t>
            </a:r>
          </a:p>
          <a:p>
            <a:r>
              <a:rPr lang="cs-CZ" dirty="0"/>
              <a:t>0.96 a 0.71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AA3061B-17EE-40DD-9F58-EE502966B022}"/>
              </a:ext>
            </a:extLst>
          </p:cNvPr>
          <p:cNvSpPr txBox="1"/>
          <p:nvPr/>
        </p:nvSpPr>
        <p:spPr>
          <a:xfrm>
            <a:off x="153339" y="5589240"/>
            <a:ext cx="238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/>
              <a:t>Dong-Ju</a:t>
            </a:r>
            <a:r>
              <a:rPr lang="cs-CZ" sz="800" dirty="0"/>
              <a:t> </a:t>
            </a:r>
            <a:r>
              <a:rPr lang="cs-CZ" sz="800" dirty="0" err="1"/>
              <a:t>Choi</a:t>
            </a:r>
            <a:r>
              <a:rPr lang="cs-CZ" sz="800" dirty="0"/>
              <a:t>, Jin </a:t>
            </a:r>
            <a:r>
              <a:rPr lang="cs-CZ" sz="800" dirty="0" err="1"/>
              <a:t>Joo</a:t>
            </a:r>
            <a:r>
              <a:rPr lang="cs-CZ" sz="800" dirty="0"/>
              <a:t> Park, </a:t>
            </a:r>
            <a:r>
              <a:rPr lang="cs-CZ" sz="800" dirty="0" err="1"/>
              <a:t>Taqdir</a:t>
            </a:r>
            <a:r>
              <a:rPr lang="cs-CZ" sz="800" dirty="0"/>
              <a:t> Ali „</a:t>
            </a:r>
            <a:r>
              <a:rPr lang="cs-CZ" sz="800" dirty="0" err="1"/>
              <a:t>Artificial</a:t>
            </a:r>
            <a:r>
              <a:rPr lang="cs-CZ" sz="800" dirty="0"/>
              <a:t> </a:t>
            </a:r>
            <a:r>
              <a:rPr lang="cs-CZ" sz="800" dirty="0" err="1"/>
              <a:t>intelligence</a:t>
            </a:r>
            <a:r>
              <a:rPr lang="cs-CZ" sz="800" dirty="0"/>
              <a:t> </a:t>
            </a:r>
            <a:r>
              <a:rPr lang="cs-CZ" sz="800" dirty="0" err="1"/>
              <a:t>for</a:t>
            </a:r>
            <a:r>
              <a:rPr lang="cs-CZ" sz="800" dirty="0"/>
              <a:t> </a:t>
            </a:r>
            <a:r>
              <a:rPr lang="cs-CZ" sz="800" dirty="0" err="1"/>
              <a:t>the</a:t>
            </a:r>
            <a:r>
              <a:rPr lang="cs-CZ" sz="800" dirty="0"/>
              <a:t> </a:t>
            </a:r>
            <a:r>
              <a:rPr lang="cs-CZ" sz="800" dirty="0" err="1"/>
              <a:t>diagnosis</a:t>
            </a:r>
            <a:r>
              <a:rPr lang="cs-CZ" sz="800" dirty="0"/>
              <a:t> </a:t>
            </a:r>
            <a:r>
              <a:rPr lang="cs-CZ" sz="800" dirty="0" err="1"/>
              <a:t>of</a:t>
            </a:r>
            <a:r>
              <a:rPr lang="cs-CZ" sz="800" dirty="0"/>
              <a:t> </a:t>
            </a:r>
            <a:r>
              <a:rPr lang="cs-CZ" sz="800" dirty="0" err="1"/>
              <a:t>heart</a:t>
            </a:r>
            <a:r>
              <a:rPr lang="cs-CZ" sz="800" dirty="0"/>
              <a:t> </a:t>
            </a:r>
            <a:r>
              <a:rPr lang="cs-CZ" sz="800" dirty="0" err="1"/>
              <a:t>failur</a:t>
            </a:r>
            <a:r>
              <a:rPr lang="cs-CZ" sz="800" dirty="0"/>
              <a:t>“ </a:t>
            </a:r>
            <a:r>
              <a:rPr lang="cs-CZ" sz="800" dirty="0" err="1"/>
              <a:t>npj</a:t>
            </a:r>
            <a:r>
              <a:rPr lang="cs-CZ" sz="800" dirty="0"/>
              <a:t> Digital </a:t>
            </a:r>
            <a:r>
              <a:rPr lang="cs-CZ" sz="800" dirty="0" err="1"/>
              <a:t>Medicine</a:t>
            </a:r>
            <a:r>
              <a:rPr lang="cs-CZ" sz="800" dirty="0"/>
              <a:t> (2020)3:54</a:t>
            </a:r>
          </a:p>
        </p:txBody>
      </p:sp>
    </p:spTree>
    <p:extLst>
      <p:ext uri="{BB962C8B-B14F-4D97-AF65-F5344CB8AC3E}">
        <p14:creationId xmlns:p14="http://schemas.microsoft.com/office/powerpoint/2010/main" val="215965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DFEC40A-1118-4DAE-959F-3524A79B4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6" y="0"/>
            <a:ext cx="1786184" cy="3865485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DB407906-E019-4FF6-9C18-48868B2DD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1786184" cy="38654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765D846-D7FB-4080-A364-3F99B3CC2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72" y="-28280"/>
            <a:ext cx="1786184" cy="3865485"/>
          </a:xfrm>
          <a:prstGeom prst="rect">
            <a:avLst/>
          </a:prstGeom>
        </p:spPr>
      </p:pic>
      <p:pic>
        <p:nvPicPr>
          <p:cNvPr id="11" name="Obrázek 10" descr="Obsah obrázku stůl&#10;&#10;Popis byl vytvořen automaticky">
            <a:extLst>
              <a:ext uri="{FF2B5EF4-FFF2-40B4-BE49-F238E27FC236}">
                <a16:creationId xmlns:a16="http://schemas.microsoft.com/office/drawing/2014/main" id="{D6D11F62-21E5-4CE4-9C7F-7BF41F315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56" y="0"/>
            <a:ext cx="1786184" cy="386548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AF1BD79-39E9-4F21-B273-1B0183ABC4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19" y="14644"/>
            <a:ext cx="1772650" cy="383619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2037263-DFD1-4657-8B40-35480FCD42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9" y="3192381"/>
            <a:ext cx="1698888" cy="367656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B7F18DA-BE58-4B8F-943F-D383A8D7F2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95" y="2989293"/>
            <a:ext cx="1808444" cy="3913658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0790489-C8E8-449B-A6F3-280112BF5DEC}"/>
              </a:ext>
            </a:extLst>
          </p:cNvPr>
          <p:cNvSpPr txBox="1"/>
          <p:nvPr/>
        </p:nvSpPr>
        <p:spPr>
          <a:xfrm>
            <a:off x="4067944" y="4221088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Automatické upozorňování pacienta pomocí robotického asistenta</a:t>
            </a:r>
          </a:p>
          <a:p>
            <a:endParaRPr lang="cs-CZ" dirty="0"/>
          </a:p>
          <a:p>
            <a:r>
              <a:rPr lang="cs-CZ" dirty="0"/>
              <a:t>Automatická predikce zhoršení srdečního selhání</a:t>
            </a:r>
          </a:p>
        </p:txBody>
      </p:sp>
    </p:spTree>
    <p:extLst>
      <p:ext uri="{BB962C8B-B14F-4D97-AF65-F5344CB8AC3E}">
        <p14:creationId xmlns:p14="http://schemas.microsoft.com/office/powerpoint/2010/main" val="2306811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950C24F-E2CE-4DD6-9FAE-BC443999A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5" y="620688"/>
            <a:ext cx="9144000" cy="51435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9E724A1-757C-434C-A42F-680252C49E72}"/>
              </a:ext>
            </a:extLst>
          </p:cNvPr>
          <p:cNvSpPr/>
          <p:nvPr/>
        </p:nvSpPr>
        <p:spPr>
          <a:xfrm>
            <a:off x="0" y="404664"/>
            <a:ext cx="9136395" cy="5760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0D885E7-C6E9-46CA-9890-FB9AA09F1B19}"/>
              </a:ext>
            </a:extLst>
          </p:cNvPr>
          <p:cNvSpPr/>
          <p:nvPr/>
        </p:nvSpPr>
        <p:spPr>
          <a:xfrm>
            <a:off x="1259632" y="2132856"/>
            <a:ext cx="2304256" cy="280831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B48CA38-DF72-4BC4-8A65-7F991A971DAE}"/>
              </a:ext>
            </a:extLst>
          </p:cNvPr>
          <p:cNvSpPr/>
          <p:nvPr/>
        </p:nvSpPr>
        <p:spPr>
          <a:xfrm>
            <a:off x="-8079" y="5195277"/>
            <a:ext cx="9136395" cy="5760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152B192-F373-4218-B44B-9EDC957A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15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Terapeutické rozhraní</a:t>
            </a:r>
          </a:p>
        </p:txBody>
      </p:sp>
    </p:spTree>
    <p:extLst>
      <p:ext uri="{BB962C8B-B14F-4D97-AF65-F5344CB8AC3E}">
        <p14:creationId xmlns:p14="http://schemas.microsoft.com/office/powerpoint/2010/main" val="69941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3A903-996A-4E60-8F2E-F8FE91D5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1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sz="3800" dirty="0">
                <a:solidFill>
                  <a:srgbClr val="FF0000"/>
                </a:solidFill>
              </a:rPr>
              <a:t>Výhody a nevýhody AI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28F32-94E3-4D74-9834-D39B10D17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Zrychlení diagnózy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Snížení chybovosti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Automatizace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B2AC205-7070-43A9-AFAE-7271E93D3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0696" y="1484784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Parametrizace lékařských zpráv</a:t>
            </a:r>
          </a:p>
          <a:p>
            <a:pPr>
              <a:lnSpc>
                <a:spcPct val="90000"/>
              </a:lnSpc>
            </a:pPr>
            <a:r>
              <a:rPr lang="cs-CZ" dirty="0"/>
              <a:t>Decentralizace sledování pacientů – různí specialisté, nepropojený systém</a:t>
            </a:r>
          </a:p>
          <a:p>
            <a:pPr>
              <a:lnSpc>
                <a:spcPct val="90000"/>
              </a:lnSpc>
            </a:pPr>
            <a:r>
              <a:rPr lang="cs-CZ" dirty="0"/>
              <a:t>GDPR, ochrana dat</a:t>
            </a:r>
          </a:p>
          <a:p>
            <a:pPr>
              <a:lnSpc>
                <a:spcPct val="90000"/>
              </a:lnSpc>
            </a:pPr>
            <a:r>
              <a:rPr lang="cs-CZ" dirty="0"/>
              <a:t>Odlišné formáty dat </a:t>
            </a:r>
          </a:p>
          <a:p>
            <a:pPr>
              <a:lnSpc>
                <a:spcPct val="90000"/>
              </a:lnSpc>
            </a:pPr>
            <a:r>
              <a:rPr lang="cs-CZ" dirty="0"/>
              <a:t>Nedostatek personálu</a:t>
            </a:r>
          </a:p>
          <a:p>
            <a:pPr>
              <a:lnSpc>
                <a:spcPct val="90000"/>
              </a:lnSpc>
            </a:pPr>
            <a:r>
              <a:rPr lang="cs-CZ" dirty="0"/>
              <a:t>Neochota pacienta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4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63C2C5-3D58-400B-A25C-58843EFB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45" y="974359"/>
            <a:ext cx="6161958" cy="49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7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D095C-D638-487E-82DF-C1C9DE05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23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rgbClr val="FF0000"/>
                </a:solidFill>
              </a:rPr>
              <a:t>Otázky do budoucna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B4D2F0-6084-4726-BCB3-719055CF5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25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Trénovací data – správná identifikace případu s relevantní klinickou situací</a:t>
            </a:r>
          </a:p>
          <a:p>
            <a:endParaRPr lang="cs-CZ" dirty="0"/>
          </a:p>
          <a:p>
            <a:r>
              <a:rPr lang="cs-CZ" dirty="0"/>
              <a:t>Zajištění podmínek pro ochranu dat – pravidla pro anonymizaci a dobrovolnost – možnost odvolat souhlas se sledováním</a:t>
            </a:r>
          </a:p>
          <a:p>
            <a:endParaRPr lang="cs-CZ" dirty="0"/>
          </a:p>
          <a:p>
            <a:r>
              <a:rPr lang="cs-CZ" dirty="0"/>
              <a:t>Kdy použít AI - bude povinnost vždy nasadit UI, pokud je zvýšená pravděpodobnost lepší diagnózy?</a:t>
            </a:r>
          </a:p>
          <a:p>
            <a:endParaRPr lang="cs-CZ" dirty="0"/>
          </a:p>
          <a:p>
            <a:r>
              <a:rPr lang="cs-CZ" dirty="0"/>
              <a:t>Nákladová efektivita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526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D095C-D638-487E-82DF-C1C9DE05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rgbClr val="FF0000"/>
                </a:solidFill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B4D2F0-6084-4726-BCB3-719055CF5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AI bude nedílnou součástí dnešní medicíny</a:t>
            </a:r>
          </a:p>
          <a:p>
            <a:endParaRPr lang="cs-CZ" dirty="0"/>
          </a:p>
          <a:p>
            <a:r>
              <a:rPr lang="cs-CZ" dirty="0"/>
              <a:t>Ukazuje se, že může ušetřit náklady a včasně diagnostikovat onemocnění v počátku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Navržené standardy UI interakcí mezi strojem a člověkem nemohou zaostat za dosavadními etickými zásadami</a:t>
            </a:r>
          </a:p>
          <a:p>
            <a:endParaRPr lang="cs-CZ" dirty="0"/>
          </a:p>
          <a:p>
            <a:r>
              <a:rPr lang="cs-CZ" dirty="0"/>
              <a:t>Může být klíčem k ušetření času personálu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78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5759D-811A-4E9B-AE21-E87DED00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13"/>
            <a:ext cx="8229600" cy="1143000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rgbClr val="FF0000"/>
                </a:solidFill>
              </a:rPr>
              <a:t>UI – Umělá Inteligence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67CFB9B-00D3-4F37-A090-4D4BCD1D2928}"/>
              </a:ext>
            </a:extLst>
          </p:cNvPr>
          <p:cNvSpPr txBox="1"/>
          <p:nvPr/>
        </p:nvSpPr>
        <p:spPr>
          <a:xfrm>
            <a:off x="683568" y="1343958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Stroje, které reagují na vnější impulsy (nová data) a modifikují své chování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Strojové učení – systém založení na učení se z 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Symbolická UI – zcela programovaná lidmi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B942282-3663-46DF-8D0C-2736602FBF0A}"/>
              </a:ext>
            </a:extLst>
          </p:cNvPr>
          <p:cNvSpPr/>
          <p:nvPr/>
        </p:nvSpPr>
        <p:spPr>
          <a:xfrm>
            <a:off x="2051720" y="3861048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D8A88F4-2F8B-44A6-AA77-41FE4B7D81CC}"/>
              </a:ext>
            </a:extLst>
          </p:cNvPr>
          <p:cNvSpPr/>
          <p:nvPr/>
        </p:nvSpPr>
        <p:spPr>
          <a:xfrm>
            <a:off x="2411760" y="4635138"/>
            <a:ext cx="1188132" cy="972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4E26371-F64D-4D2C-8036-8A62F5AA4F6E}"/>
              </a:ext>
            </a:extLst>
          </p:cNvPr>
          <p:cNvSpPr/>
          <p:nvPr/>
        </p:nvSpPr>
        <p:spPr>
          <a:xfrm>
            <a:off x="5940152" y="3861048"/>
            <a:ext cx="1944216" cy="19442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A8C3F49-3C82-4DAC-913B-85D79A18613E}"/>
              </a:ext>
            </a:extLst>
          </p:cNvPr>
          <p:cNvSpPr/>
          <p:nvPr/>
        </p:nvSpPr>
        <p:spPr>
          <a:xfrm>
            <a:off x="6408204" y="4725144"/>
            <a:ext cx="1188132" cy="882094"/>
          </a:xfrm>
          <a:prstGeom prst="ellipse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9D562A2-BB73-4019-976A-782CEAE83064}"/>
              </a:ext>
            </a:extLst>
          </p:cNvPr>
          <p:cNvSpPr txBox="1"/>
          <p:nvPr/>
        </p:nvSpPr>
        <p:spPr>
          <a:xfrm>
            <a:off x="2195736" y="420791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10000"/>
                  </a:schemeClr>
                </a:solidFill>
              </a:rPr>
              <a:t>Symbolická UI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1BC9471-9097-4CA8-A8D1-C95AAEF90AA3}"/>
              </a:ext>
            </a:extLst>
          </p:cNvPr>
          <p:cNvSpPr txBox="1"/>
          <p:nvPr/>
        </p:nvSpPr>
        <p:spPr>
          <a:xfrm>
            <a:off x="2507002" y="48331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Expertní systémy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A7A086D-6A71-47FA-80C1-31396C748577}"/>
              </a:ext>
            </a:extLst>
          </p:cNvPr>
          <p:cNvSpPr txBox="1"/>
          <p:nvPr/>
        </p:nvSpPr>
        <p:spPr>
          <a:xfrm>
            <a:off x="6084168" y="420791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10000"/>
                  </a:schemeClr>
                </a:solidFill>
              </a:rPr>
              <a:t>Strojové učení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5A27103-8046-45C6-A137-1D648086DF03}"/>
              </a:ext>
            </a:extLst>
          </p:cNvPr>
          <p:cNvSpPr txBox="1"/>
          <p:nvPr/>
        </p:nvSpPr>
        <p:spPr>
          <a:xfrm>
            <a:off x="6516216" y="484302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Hluboké učení</a:t>
            </a:r>
          </a:p>
        </p:txBody>
      </p:sp>
    </p:spTree>
    <p:extLst>
      <p:ext uri="{BB962C8B-B14F-4D97-AF65-F5344CB8AC3E}">
        <p14:creationId xmlns:p14="http://schemas.microsoft.com/office/powerpoint/2010/main" val="327675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FB2DC-B009-4134-90E6-57EC7371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rgbClr val="FF0000"/>
                </a:solidFill>
              </a:rPr>
              <a:t>Využití UI v praxi - kardiologii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EBBB4D-7FDF-4824-A4C1-57F48D975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Prevence – včasné odhalení nemoci</a:t>
            </a:r>
          </a:p>
          <a:p>
            <a:endParaRPr lang="cs-CZ" sz="2800" dirty="0"/>
          </a:p>
          <a:p>
            <a:r>
              <a:rPr lang="cs-CZ" sz="2800" dirty="0"/>
              <a:t>Vyhodnocování obrazových systémů</a:t>
            </a:r>
          </a:p>
          <a:p>
            <a:endParaRPr lang="cs-CZ" sz="2800" dirty="0"/>
          </a:p>
          <a:p>
            <a:r>
              <a:rPr lang="cs-CZ" sz="2800" dirty="0"/>
              <a:t>Zefektivnění intenzivní péče </a:t>
            </a:r>
          </a:p>
          <a:p>
            <a:endParaRPr lang="cs-CZ" sz="2800" dirty="0"/>
          </a:p>
          <a:p>
            <a:r>
              <a:rPr lang="cs-CZ" sz="2800" dirty="0"/>
              <a:t>Mobilní aplikace</a:t>
            </a:r>
          </a:p>
        </p:txBody>
      </p:sp>
    </p:spTree>
    <p:extLst>
      <p:ext uri="{BB962C8B-B14F-4D97-AF65-F5344CB8AC3E}">
        <p14:creationId xmlns:p14="http://schemas.microsoft.com/office/powerpoint/2010/main" val="67481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63E117-096F-47C1-8FF7-3883560E3702}"/>
              </a:ext>
            </a:extLst>
          </p:cNvPr>
          <p:cNvGraphicFramePr/>
          <p:nvPr/>
        </p:nvGraphicFramePr>
        <p:xfrm>
          <a:off x="2519083" y="2214774"/>
          <a:ext cx="3983078" cy="249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D490A70-8F6D-43AA-A31A-2CC52A684389}"/>
              </a:ext>
            </a:extLst>
          </p:cNvPr>
          <p:cNvSpPr/>
          <p:nvPr/>
        </p:nvSpPr>
        <p:spPr>
          <a:xfrm>
            <a:off x="1706657" y="2601473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115F79D-4189-490F-B75F-A2259E037A00}"/>
              </a:ext>
            </a:extLst>
          </p:cNvPr>
          <p:cNvSpPr txBox="1"/>
          <p:nvPr/>
        </p:nvSpPr>
        <p:spPr>
          <a:xfrm>
            <a:off x="1868023" y="2619501"/>
            <a:ext cx="71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Chlopenní </a:t>
            </a:r>
          </a:p>
          <a:p>
            <a:r>
              <a:rPr lang="cs-CZ" sz="900" dirty="0"/>
              <a:t>vada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FAA6F4FE-6B67-4FF1-9668-6D75AF762E59}"/>
              </a:ext>
            </a:extLst>
          </p:cNvPr>
          <p:cNvSpPr/>
          <p:nvPr/>
        </p:nvSpPr>
        <p:spPr>
          <a:xfrm>
            <a:off x="1280832" y="3143273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03025E-85B5-4865-8F6C-685C4F68F4FA}"/>
              </a:ext>
            </a:extLst>
          </p:cNvPr>
          <p:cNvSpPr txBox="1"/>
          <p:nvPr/>
        </p:nvSpPr>
        <p:spPr>
          <a:xfrm>
            <a:off x="1442197" y="3219626"/>
            <a:ext cx="8807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Hypertenze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1372DF31-848E-481D-9C54-3BFAC9F589A7}"/>
              </a:ext>
            </a:extLst>
          </p:cNvPr>
          <p:cNvSpPr/>
          <p:nvPr/>
        </p:nvSpPr>
        <p:spPr>
          <a:xfrm>
            <a:off x="1696571" y="3742995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DE3D39-206B-4DC3-BDBA-B0F7E6E1EA70}"/>
              </a:ext>
            </a:extLst>
          </p:cNvPr>
          <p:cNvSpPr txBox="1"/>
          <p:nvPr/>
        </p:nvSpPr>
        <p:spPr>
          <a:xfrm>
            <a:off x="1864660" y="3828035"/>
            <a:ext cx="71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Diabetes m.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827B0709-1077-4D5B-968B-2899FD34EC76}"/>
              </a:ext>
            </a:extLst>
          </p:cNvPr>
          <p:cNvSpPr/>
          <p:nvPr/>
        </p:nvSpPr>
        <p:spPr>
          <a:xfrm>
            <a:off x="2322979" y="4278696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45BCDA6-4BAB-4257-8648-1FCC9300141F}"/>
              </a:ext>
            </a:extLst>
          </p:cNvPr>
          <p:cNvSpPr txBox="1"/>
          <p:nvPr/>
        </p:nvSpPr>
        <p:spPr>
          <a:xfrm>
            <a:off x="2432797" y="4314218"/>
            <a:ext cx="71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Ledvinné selhání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A4A1DE02-C059-45A5-A238-76B4C7926E3E}"/>
              </a:ext>
            </a:extLst>
          </p:cNvPr>
          <p:cNvSpPr/>
          <p:nvPr/>
        </p:nvSpPr>
        <p:spPr>
          <a:xfrm>
            <a:off x="2938183" y="1514785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E39DAEA-9BF0-4DE7-A95B-FCD5B4B49CA7}"/>
              </a:ext>
            </a:extLst>
          </p:cNvPr>
          <p:cNvSpPr txBox="1"/>
          <p:nvPr/>
        </p:nvSpPr>
        <p:spPr>
          <a:xfrm>
            <a:off x="3055844" y="1617836"/>
            <a:ext cx="7194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ICHS</a:t>
            </a: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79F32A62-410F-41C3-9B89-214393ABABFC}"/>
              </a:ext>
            </a:extLst>
          </p:cNvPr>
          <p:cNvSpPr/>
          <p:nvPr/>
        </p:nvSpPr>
        <p:spPr>
          <a:xfrm>
            <a:off x="4521014" y="1495371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349F7B3-7310-43A9-9946-5DAB823A188D}"/>
              </a:ext>
            </a:extLst>
          </p:cNvPr>
          <p:cNvSpPr txBox="1"/>
          <p:nvPr/>
        </p:nvSpPr>
        <p:spPr>
          <a:xfrm>
            <a:off x="4600280" y="1549457"/>
            <a:ext cx="96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Cévní onemocnění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EBF8CE61-07E6-499D-931A-1B1BBAF52149}"/>
              </a:ext>
            </a:extLst>
          </p:cNvPr>
          <p:cNvSpPr/>
          <p:nvPr/>
        </p:nvSpPr>
        <p:spPr>
          <a:xfrm>
            <a:off x="5451103" y="2053722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C656582-E23A-4002-87E7-46CD63D3D3CE}"/>
              </a:ext>
            </a:extLst>
          </p:cNvPr>
          <p:cNvSpPr txBox="1"/>
          <p:nvPr/>
        </p:nvSpPr>
        <p:spPr>
          <a:xfrm>
            <a:off x="5538810" y="2119685"/>
            <a:ext cx="89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Akutní onemocnění</a:t>
            </a: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DA405C80-120D-4875-BC84-7B5EE55ED087}"/>
              </a:ext>
            </a:extLst>
          </p:cNvPr>
          <p:cNvSpPr/>
          <p:nvPr/>
        </p:nvSpPr>
        <p:spPr>
          <a:xfrm>
            <a:off x="6556560" y="3112098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172E8A5-B43B-4491-8528-684552F88910}"/>
              </a:ext>
            </a:extLst>
          </p:cNvPr>
          <p:cNvSpPr txBox="1"/>
          <p:nvPr/>
        </p:nvSpPr>
        <p:spPr>
          <a:xfrm>
            <a:off x="6860240" y="3205247"/>
            <a:ext cx="7194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Kouření</a:t>
            </a: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F66780E4-F25C-4C2D-8E24-EF9DF12B2FAA}"/>
              </a:ext>
            </a:extLst>
          </p:cNvPr>
          <p:cNvSpPr/>
          <p:nvPr/>
        </p:nvSpPr>
        <p:spPr>
          <a:xfrm>
            <a:off x="2991972" y="4866691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FEFB44C-2416-4A22-BC7B-8384D9EAB0BE}"/>
              </a:ext>
            </a:extLst>
          </p:cNvPr>
          <p:cNvSpPr txBox="1"/>
          <p:nvPr/>
        </p:nvSpPr>
        <p:spPr>
          <a:xfrm>
            <a:off x="3162299" y="4913957"/>
            <a:ext cx="81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Zánětlivé onemocnění</a:t>
            </a: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8D0D08B3-5DB9-4824-8A80-C413A9F419BC}"/>
              </a:ext>
            </a:extLst>
          </p:cNvPr>
          <p:cNvSpPr/>
          <p:nvPr/>
        </p:nvSpPr>
        <p:spPr>
          <a:xfrm>
            <a:off x="4438916" y="4891249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2BF7DA0-2AB6-4C10-BFF2-75D8F37D90AF}"/>
              </a:ext>
            </a:extLst>
          </p:cNvPr>
          <p:cNvSpPr txBox="1"/>
          <p:nvPr/>
        </p:nvSpPr>
        <p:spPr>
          <a:xfrm>
            <a:off x="4572000" y="5009577"/>
            <a:ext cx="7194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CHOPN</a:t>
            </a: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53729D0C-A131-4829-8EAF-E0CA9A232B82}"/>
              </a:ext>
            </a:extLst>
          </p:cNvPr>
          <p:cNvSpPr/>
          <p:nvPr/>
        </p:nvSpPr>
        <p:spPr>
          <a:xfrm>
            <a:off x="6088664" y="3696082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E712EBB-AE3A-45F8-965E-76CB3717E1C6}"/>
              </a:ext>
            </a:extLst>
          </p:cNvPr>
          <p:cNvSpPr txBox="1"/>
          <p:nvPr/>
        </p:nvSpPr>
        <p:spPr>
          <a:xfrm>
            <a:off x="6395198" y="3787375"/>
            <a:ext cx="7194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Alkohol</a:t>
            </a: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B4A4E930-7E91-44C5-9570-4E629943FA7A}"/>
              </a:ext>
            </a:extLst>
          </p:cNvPr>
          <p:cNvSpPr/>
          <p:nvPr/>
        </p:nvSpPr>
        <p:spPr>
          <a:xfrm>
            <a:off x="2322979" y="2079771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B938171-07A4-4C91-AFB6-3307B2AA9AE2}"/>
              </a:ext>
            </a:extLst>
          </p:cNvPr>
          <p:cNvSpPr txBox="1"/>
          <p:nvPr/>
        </p:nvSpPr>
        <p:spPr>
          <a:xfrm>
            <a:off x="2491068" y="2139062"/>
            <a:ext cx="71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Srdeční selhání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7522D35D-208E-4D28-901D-FE588748E18D}"/>
              </a:ext>
            </a:extLst>
          </p:cNvPr>
          <p:cNvSpPr/>
          <p:nvPr/>
        </p:nvSpPr>
        <p:spPr>
          <a:xfrm>
            <a:off x="5444378" y="4368983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3CAF7F3-1586-44A6-ACFF-AF502B4F3D05}"/>
              </a:ext>
            </a:extLst>
          </p:cNvPr>
          <p:cNvSpPr txBox="1"/>
          <p:nvPr/>
        </p:nvSpPr>
        <p:spPr>
          <a:xfrm>
            <a:off x="5703793" y="4474654"/>
            <a:ext cx="7194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Obezita</a:t>
            </a:r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1F56BA43-DFA0-4569-A2AB-1F570E2E8CAE}"/>
              </a:ext>
            </a:extLst>
          </p:cNvPr>
          <p:cNvSpPr/>
          <p:nvPr/>
        </p:nvSpPr>
        <p:spPr>
          <a:xfrm>
            <a:off x="6233830" y="2594686"/>
            <a:ext cx="1042148" cy="4172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D892D04-C9F2-47D3-85DE-A7B16A3AA49E}"/>
              </a:ext>
            </a:extLst>
          </p:cNvPr>
          <p:cNvSpPr txBox="1"/>
          <p:nvPr/>
        </p:nvSpPr>
        <p:spPr>
          <a:xfrm>
            <a:off x="6458051" y="2630208"/>
            <a:ext cx="71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Fyzická aktivita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ABE41B5-E45D-4AC4-879B-7B8D8C6F417B}"/>
              </a:ext>
            </a:extLst>
          </p:cNvPr>
          <p:cNvSpPr txBox="1"/>
          <p:nvPr/>
        </p:nvSpPr>
        <p:spPr>
          <a:xfrm>
            <a:off x="198646" y="1825586"/>
            <a:ext cx="135337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50" dirty="0"/>
              <a:t>Prevalence v populaci</a:t>
            </a:r>
          </a:p>
          <a:p>
            <a:r>
              <a:rPr lang="cs-CZ" sz="1650" dirty="0"/>
              <a:t>2-4 %</a:t>
            </a:r>
          </a:p>
        </p:txBody>
      </p:sp>
      <p:sp>
        <p:nvSpPr>
          <p:cNvPr id="46" name="Šipka: dolů 45">
            <a:extLst>
              <a:ext uri="{FF2B5EF4-FFF2-40B4-BE49-F238E27FC236}">
                <a16:creationId xmlns:a16="http://schemas.microsoft.com/office/drawing/2014/main" id="{11E62B4D-390E-4476-A4C8-89BFEB1CBA08}"/>
              </a:ext>
            </a:extLst>
          </p:cNvPr>
          <p:cNvSpPr/>
          <p:nvPr/>
        </p:nvSpPr>
        <p:spPr>
          <a:xfrm>
            <a:off x="381000" y="2727614"/>
            <a:ext cx="263237" cy="830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AB408C3B-D039-46E0-9C82-5F40AB6E44E5}"/>
              </a:ext>
            </a:extLst>
          </p:cNvPr>
          <p:cNvSpPr txBox="1"/>
          <p:nvPr/>
        </p:nvSpPr>
        <p:spPr>
          <a:xfrm>
            <a:off x="116999" y="4185215"/>
            <a:ext cx="14418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Počet nemocných v EU v populaci +65</a:t>
            </a:r>
          </a:p>
          <a:p>
            <a:endParaRPr lang="cs-CZ" sz="1050" dirty="0"/>
          </a:p>
          <a:p>
            <a:r>
              <a:rPr lang="cs-CZ" sz="1500" dirty="0"/>
              <a:t>8 mil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48619" y="5895007"/>
            <a:ext cx="73500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 </a:t>
            </a:r>
            <a:r>
              <a:rPr lang="cs-CZ" sz="13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Heart</a:t>
            </a:r>
            <a:r>
              <a:rPr lang="cs-CZ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 2020: 2020 ESC </a:t>
            </a:r>
            <a:r>
              <a:rPr lang="cs-CZ" sz="13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Guidelines</a:t>
            </a:r>
            <a:r>
              <a:rPr lang="cs-CZ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3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cs-CZ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3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cs-CZ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3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diagnosis</a:t>
            </a:r>
            <a:r>
              <a:rPr lang="cs-CZ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management </a:t>
            </a:r>
            <a:r>
              <a:rPr lang="cs-CZ" sz="13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3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atrial</a:t>
            </a:r>
            <a:r>
              <a:rPr lang="cs-CZ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3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fibrillation</a:t>
            </a:r>
            <a:endParaRPr lang="cs-CZ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Nadpis 1">
            <a:extLst>
              <a:ext uri="{FF2B5EF4-FFF2-40B4-BE49-F238E27FC236}">
                <a16:creationId xmlns:a16="http://schemas.microsoft.com/office/drawing/2014/main" id="{8615B1AB-4787-426B-8AB8-2070A71811C1}"/>
              </a:ext>
            </a:extLst>
          </p:cNvPr>
          <p:cNvSpPr txBox="1">
            <a:spLocks/>
          </p:cNvSpPr>
          <p:nvPr/>
        </p:nvSpPr>
        <p:spPr>
          <a:xfrm>
            <a:off x="485480" y="-1675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800" dirty="0">
                <a:solidFill>
                  <a:srgbClr val="FF0000"/>
                </a:solidFill>
              </a:rPr>
              <a:t>Fibrilace síní</a:t>
            </a:r>
          </a:p>
        </p:txBody>
      </p:sp>
    </p:spTree>
    <p:extLst>
      <p:ext uri="{BB962C8B-B14F-4D97-AF65-F5344CB8AC3E}">
        <p14:creationId xmlns:p14="http://schemas.microsoft.com/office/powerpoint/2010/main" val="425659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F805F70-936C-4E5B-B800-C28FC58FD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cs-CZ" sz="3800" dirty="0">
                <a:solidFill>
                  <a:srgbClr val="FF0000"/>
                </a:solidFill>
              </a:rPr>
              <a:t>Riziko cévní mozkové příhody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B76B57-0601-4AFC-9AE6-0B07FD41E7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10A3BDF-1093-4411-9C36-C441F9564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145030"/>
              </p:ext>
            </p:extLst>
          </p:nvPr>
        </p:nvGraphicFramePr>
        <p:xfrm>
          <a:off x="182170" y="1982962"/>
          <a:ext cx="3616806" cy="3151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143">
                  <a:extLst>
                    <a:ext uri="{9D8B030D-6E8A-4147-A177-3AD203B41FA5}">
                      <a16:colId xmlns:a16="http://schemas.microsoft.com/office/drawing/2014/main" val="1217161235"/>
                    </a:ext>
                  </a:extLst>
                </a:gridCol>
                <a:gridCol w="952663">
                  <a:extLst>
                    <a:ext uri="{9D8B030D-6E8A-4147-A177-3AD203B41FA5}">
                      <a16:colId xmlns:a16="http://schemas.microsoft.com/office/drawing/2014/main" val="343677848"/>
                    </a:ext>
                  </a:extLst>
                </a:gridCol>
              </a:tblGrid>
              <a:tr h="255037">
                <a:tc>
                  <a:txBody>
                    <a:bodyPr/>
                    <a:lstStyle/>
                    <a:p>
                      <a:r>
                        <a:rPr lang="cs-CZ" sz="1400" dirty="0"/>
                        <a:t>RISK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271918"/>
                  </a:ext>
                </a:extLst>
              </a:tr>
              <a:tr h="356353">
                <a:tc>
                  <a:txBody>
                    <a:bodyPr/>
                    <a:lstStyle/>
                    <a:p>
                      <a:r>
                        <a:rPr lang="cs-CZ" sz="1400" dirty="0" err="1"/>
                        <a:t>Congestive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heart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failure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811753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r>
                        <a:rPr lang="cs-CZ" sz="1400" dirty="0" err="1"/>
                        <a:t>Hypertension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375461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r>
                        <a:rPr lang="cs-CZ" sz="1400" dirty="0"/>
                        <a:t>Age ≥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994549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r>
                        <a:rPr lang="cs-CZ" sz="1400" dirty="0"/>
                        <a:t>Age 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34315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r>
                        <a:rPr lang="cs-CZ" sz="1400" dirty="0"/>
                        <a:t>Diabetes </a:t>
                      </a:r>
                      <a:r>
                        <a:rPr lang="cs-CZ" sz="1400" dirty="0" err="1"/>
                        <a:t>mellitus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95060"/>
                  </a:ext>
                </a:extLst>
              </a:tr>
              <a:tr h="356353">
                <a:tc>
                  <a:txBody>
                    <a:bodyPr/>
                    <a:lstStyle/>
                    <a:p>
                      <a:r>
                        <a:rPr lang="cs-CZ" sz="1400" dirty="0" err="1"/>
                        <a:t>Stroke</a:t>
                      </a:r>
                      <a:r>
                        <a:rPr lang="cs-CZ" sz="1400" dirty="0"/>
                        <a:t>/TIA/</a:t>
                      </a:r>
                      <a:r>
                        <a:rPr lang="cs-CZ" sz="1400" dirty="0" err="1"/>
                        <a:t>thrombo-embolism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177212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r>
                        <a:rPr lang="cs-CZ" sz="1400" dirty="0" err="1"/>
                        <a:t>Vascular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disease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584592"/>
                  </a:ext>
                </a:extLst>
              </a:tr>
              <a:tr h="255037">
                <a:tc>
                  <a:txBody>
                    <a:bodyPr/>
                    <a:lstStyle/>
                    <a:p>
                      <a:r>
                        <a:rPr lang="cs-CZ" sz="1400" dirty="0"/>
                        <a:t>Sex </a:t>
                      </a:r>
                      <a:r>
                        <a:rPr lang="cs-CZ" sz="1400" dirty="0" err="1"/>
                        <a:t>Female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73702"/>
                  </a:ext>
                </a:extLst>
              </a:tr>
              <a:tr h="209619">
                <a:tc>
                  <a:txBody>
                    <a:bodyPr/>
                    <a:lstStyle/>
                    <a:p>
                      <a:r>
                        <a:rPr lang="cs-CZ" sz="1400" dirty="0" err="1"/>
                        <a:t>Score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48492"/>
                  </a:ext>
                </a:extLst>
              </a:tr>
            </a:tbl>
          </a:graphicData>
        </a:graphic>
      </p:graphicFrame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04955338-010B-4311-9E13-957B1449D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453914"/>
              </p:ext>
            </p:extLst>
          </p:nvPr>
        </p:nvGraphicFramePr>
        <p:xfrm>
          <a:off x="4751550" y="1233172"/>
          <a:ext cx="4320480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17183">
                  <a:extLst>
                    <a:ext uri="{9D8B030D-6E8A-4147-A177-3AD203B41FA5}">
                      <a16:colId xmlns:a16="http://schemas.microsoft.com/office/drawing/2014/main" val="662946623"/>
                    </a:ext>
                  </a:extLst>
                </a:gridCol>
                <a:gridCol w="1138166">
                  <a:extLst>
                    <a:ext uri="{9D8B030D-6E8A-4147-A177-3AD203B41FA5}">
                      <a16:colId xmlns:a16="http://schemas.microsoft.com/office/drawing/2014/main" val="1490177094"/>
                    </a:ext>
                  </a:extLst>
                </a:gridCol>
                <a:gridCol w="1465131">
                  <a:extLst>
                    <a:ext uri="{9D8B030D-6E8A-4147-A177-3AD203B41FA5}">
                      <a16:colId xmlns:a16="http://schemas.microsoft.com/office/drawing/2014/main" val="1719068480"/>
                    </a:ext>
                  </a:extLst>
                </a:gridCol>
              </a:tblGrid>
              <a:tr h="685715">
                <a:tc>
                  <a:txBody>
                    <a:bodyPr/>
                    <a:lstStyle/>
                    <a:p>
                      <a:r>
                        <a:rPr lang="cs-CZ" sz="1400" dirty="0"/>
                        <a:t>CHA2DS2-VASc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Patients</a:t>
                      </a:r>
                      <a:r>
                        <a:rPr lang="cs-CZ" dirty="0"/>
                        <a:t> (n=7329)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Adjusted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stroke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rate</a:t>
                      </a:r>
                      <a:r>
                        <a:rPr lang="cs-CZ" dirty="0"/>
                        <a:t> (% </a:t>
                      </a:r>
                      <a:r>
                        <a:rPr lang="cs-CZ" dirty="0" err="1"/>
                        <a:t>year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76838"/>
                  </a:ext>
                </a:extLst>
              </a:tr>
              <a:tr h="307299"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44573"/>
                  </a:ext>
                </a:extLst>
              </a:tr>
              <a:tr h="307299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78981"/>
                  </a:ext>
                </a:extLst>
              </a:tr>
              <a:tr h="307299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420283"/>
                  </a:ext>
                </a:extLst>
              </a:tr>
              <a:tr h="307299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74657"/>
                  </a:ext>
                </a:extLst>
              </a:tr>
              <a:tr h="307299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423227"/>
                  </a:ext>
                </a:extLst>
              </a:tr>
              <a:tr h="307299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8160"/>
                  </a:ext>
                </a:extLst>
              </a:tr>
              <a:tr h="307299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66818"/>
                  </a:ext>
                </a:extLst>
              </a:tr>
              <a:tr h="307299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781524"/>
                  </a:ext>
                </a:extLst>
              </a:tr>
              <a:tr h="307299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10822"/>
                  </a:ext>
                </a:extLst>
              </a:tr>
              <a:tr h="307299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24292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9CF55FF8-9115-4253-82EC-8428F0AFBA52}"/>
              </a:ext>
            </a:extLst>
          </p:cNvPr>
          <p:cNvSpPr/>
          <p:nvPr/>
        </p:nvSpPr>
        <p:spPr>
          <a:xfrm>
            <a:off x="165694" y="3250277"/>
            <a:ext cx="3616806" cy="268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3C7680A-D29F-4A65-9738-8400E5923940}"/>
              </a:ext>
            </a:extLst>
          </p:cNvPr>
          <p:cNvSpPr/>
          <p:nvPr/>
        </p:nvSpPr>
        <p:spPr>
          <a:xfrm>
            <a:off x="198646" y="2638929"/>
            <a:ext cx="3616806" cy="268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C30CB01-0DEF-4450-B2F1-1EC6649B1B17}"/>
              </a:ext>
            </a:extLst>
          </p:cNvPr>
          <p:cNvSpPr/>
          <p:nvPr/>
        </p:nvSpPr>
        <p:spPr>
          <a:xfrm>
            <a:off x="190408" y="4860471"/>
            <a:ext cx="3616806" cy="268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80A4D720-18BC-4C4F-93A1-4C3586041A66}"/>
              </a:ext>
            </a:extLst>
          </p:cNvPr>
          <p:cNvSpPr/>
          <p:nvPr/>
        </p:nvSpPr>
        <p:spPr>
          <a:xfrm>
            <a:off x="3816387" y="3485961"/>
            <a:ext cx="902211" cy="445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ECC98A7-CB04-4B98-B76A-C578F4CFF461}"/>
              </a:ext>
            </a:extLst>
          </p:cNvPr>
          <p:cNvSpPr/>
          <p:nvPr/>
        </p:nvSpPr>
        <p:spPr>
          <a:xfrm>
            <a:off x="4773336" y="2889785"/>
            <a:ext cx="4298694" cy="30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0F14083-4195-422A-B61A-6F31F37BAAF6}"/>
              </a:ext>
            </a:extLst>
          </p:cNvPr>
          <p:cNvSpPr txBox="1"/>
          <p:nvPr/>
        </p:nvSpPr>
        <p:spPr>
          <a:xfrm>
            <a:off x="182170" y="5823173"/>
            <a:ext cx="9128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Van dem Ham, H.A., et al (2015) „</a:t>
            </a:r>
            <a:r>
              <a:rPr lang="cs-CZ" sz="800" dirty="0" err="1"/>
              <a:t>Comparative</a:t>
            </a:r>
            <a:r>
              <a:rPr lang="cs-CZ" sz="800" dirty="0"/>
              <a:t> Performance </a:t>
            </a:r>
            <a:r>
              <a:rPr lang="cs-CZ" sz="800" dirty="0" err="1"/>
              <a:t>of</a:t>
            </a:r>
            <a:r>
              <a:rPr lang="cs-CZ" sz="800" dirty="0"/>
              <a:t> ATRIA, CHADS2 and CHA2DS2-VASc Risk </a:t>
            </a:r>
            <a:r>
              <a:rPr lang="cs-CZ" sz="800" dirty="0" err="1"/>
              <a:t>Scores</a:t>
            </a:r>
            <a:r>
              <a:rPr lang="cs-CZ" sz="800" dirty="0"/>
              <a:t> </a:t>
            </a:r>
            <a:r>
              <a:rPr lang="cs-CZ" sz="800" dirty="0" err="1"/>
              <a:t>Predicting</a:t>
            </a:r>
            <a:r>
              <a:rPr lang="cs-CZ" sz="800" dirty="0"/>
              <a:t> </a:t>
            </a:r>
            <a:r>
              <a:rPr lang="cs-CZ" sz="800" dirty="0" err="1"/>
              <a:t>Stroke</a:t>
            </a:r>
            <a:r>
              <a:rPr lang="cs-CZ" sz="800" dirty="0"/>
              <a:t> in </a:t>
            </a:r>
            <a:r>
              <a:rPr lang="cs-CZ" sz="800" dirty="0" err="1"/>
              <a:t>Patients</a:t>
            </a:r>
            <a:r>
              <a:rPr lang="cs-CZ" sz="800" dirty="0"/>
              <a:t> </a:t>
            </a:r>
            <a:r>
              <a:rPr lang="cs-CZ" sz="800" dirty="0" err="1"/>
              <a:t>With</a:t>
            </a:r>
            <a:r>
              <a:rPr lang="cs-CZ" sz="800" dirty="0"/>
              <a:t> AF: </a:t>
            </a:r>
            <a:r>
              <a:rPr lang="cs-CZ" sz="800" dirty="0" err="1"/>
              <a:t>Results</a:t>
            </a:r>
            <a:r>
              <a:rPr lang="cs-CZ" sz="800" dirty="0"/>
              <a:t> </a:t>
            </a:r>
            <a:r>
              <a:rPr lang="cs-CZ" sz="800" dirty="0" err="1"/>
              <a:t>From</a:t>
            </a:r>
            <a:r>
              <a:rPr lang="cs-CZ" sz="800" dirty="0"/>
              <a:t> a </a:t>
            </a:r>
            <a:r>
              <a:rPr lang="cs-CZ" sz="800" dirty="0" err="1"/>
              <a:t>National</a:t>
            </a:r>
            <a:r>
              <a:rPr lang="cs-CZ" sz="800" dirty="0"/>
              <a:t> </a:t>
            </a:r>
            <a:r>
              <a:rPr lang="cs-CZ" sz="800" dirty="0" err="1"/>
              <a:t>Primary</a:t>
            </a:r>
            <a:r>
              <a:rPr lang="cs-CZ" sz="800" dirty="0"/>
              <a:t> Care Database.“ J </a:t>
            </a:r>
            <a:r>
              <a:rPr lang="cs-CZ" sz="800" dirty="0" err="1"/>
              <a:t>Am</a:t>
            </a:r>
            <a:r>
              <a:rPr lang="cs-CZ" sz="800" dirty="0"/>
              <a:t> </a:t>
            </a:r>
            <a:r>
              <a:rPr lang="cs-CZ" sz="800" dirty="0" err="1"/>
              <a:t>Coll</a:t>
            </a:r>
            <a:r>
              <a:rPr lang="cs-CZ" sz="800" dirty="0"/>
              <a:t> </a:t>
            </a:r>
            <a:r>
              <a:rPr lang="cs-CZ" sz="800" dirty="0" err="1"/>
              <a:t>Cardiol</a:t>
            </a:r>
            <a:r>
              <a:rPr lang="cs-CZ" sz="800" dirty="0"/>
              <a:t> 66(17):1851-1859</a:t>
            </a:r>
          </a:p>
        </p:txBody>
      </p:sp>
    </p:spTree>
    <p:extLst>
      <p:ext uri="{BB962C8B-B14F-4D97-AF65-F5344CB8AC3E}">
        <p14:creationId xmlns:p14="http://schemas.microsoft.com/office/powerpoint/2010/main" val="6590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868BE8B-80FA-4F07-9972-692391611C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0644" y="20896"/>
            <a:ext cx="7002254" cy="445167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Riziko krvácení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5B11D4-92AB-4BF9-B518-BDAE1CBD80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8B8EF3D-E13E-416A-9224-F48FDF864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04407"/>
              </p:ext>
            </p:extLst>
          </p:nvPr>
        </p:nvGraphicFramePr>
        <p:xfrm>
          <a:off x="5547" y="773976"/>
          <a:ext cx="3480048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024">
                  <a:extLst>
                    <a:ext uri="{9D8B030D-6E8A-4147-A177-3AD203B41FA5}">
                      <a16:colId xmlns:a16="http://schemas.microsoft.com/office/drawing/2014/main" val="1830756974"/>
                    </a:ext>
                  </a:extLst>
                </a:gridCol>
                <a:gridCol w="1740024">
                  <a:extLst>
                    <a:ext uri="{9D8B030D-6E8A-4147-A177-3AD203B41FA5}">
                      <a16:colId xmlns:a16="http://schemas.microsoft.com/office/drawing/2014/main" val="2760738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Clinical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Characteristic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Point </a:t>
                      </a:r>
                      <a:r>
                        <a:rPr lang="cs-CZ" dirty="0" err="1"/>
                        <a:t>Awarded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98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Hypertension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32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Abnormal</a:t>
                      </a:r>
                      <a:r>
                        <a:rPr lang="cs-CZ" dirty="0"/>
                        <a:t> liver </a:t>
                      </a:r>
                      <a:r>
                        <a:rPr lang="cs-CZ" dirty="0" err="1"/>
                        <a:t>function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61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Stroke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9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Bleeding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96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Labile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INRs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Elderly</a:t>
                      </a:r>
                      <a:r>
                        <a:rPr lang="cs-CZ" dirty="0"/>
                        <a:t> (Age›65)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1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Drugs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21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Alcohol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85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Score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457009"/>
                  </a:ext>
                </a:extLst>
              </a:tr>
            </a:tbl>
          </a:graphicData>
        </a:graphic>
      </p:graphicFrame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3D743E76-D9C6-446B-A80E-C33A31FA5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87734"/>
              </p:ext>
            </p:extLst>
          </p:nvPr>
        </p:nvGraphicFramePr>
        <p:xfrm>
          <a:off x="4247456" y="733336"/>
          <a:ext cx="4896544" cy="4810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31776">
                  <a:extLst>
                    <a:ext uri="{9D8B030D-6E8A-4147-A177-3AD203B41FA5}">
                      <a16:colId xmlns:a16="http://schemas.microsoft.com/office/drawing/2014/main" val="103916098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94000046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66209132"/>
                    </a:ext>
                  </a:extLst>
                </a:gridCol>
                <a:gridCol w="1416496">
                  <a:extLst>
                    <a:ext uri="{9D8B030D-6E8A-4147-A177-3AD203B41FA5}">
                      <a16:colId xmlns:a16="http://schemas.microsoft.com/office/drawing/2014/main" val="3557290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HAS BLED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No. </a:t>
                      </a:r>
                      <a:r>
                        <a:rPr lang="cs-CZ" sz="1400" dirty="0" err="1"/>
                        <a:t>of</a:t>
                      </a:r>
                      <a:r>
                        <a:rPr lang="cs-CZ" sz="1400" dirty="0"/>
                        <a:t> 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No. </a:t>
                      </a:r>
                      <a:r>
                        <a:rPr lang="cs-CZ" sz="1400" dirty="0" err="1"/>
                        <a:t>of</a:t>
                      </a:r>
                      <a:r>
                        <a:rPr lang="cs-CZ" sz="1400" dirty="0"/>
                        <a:t> BLEEDING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BLEEDS PER 100 </a:t>
                      </a:r>
                      <a:r>
                        <a:rPr lang="cs-CZ" sz="1400" dirty="0" err="1"/>
                        <a:t>pts</a:t>
                      </a:r>
                      <a:r>
                        <a:rPr lang="cs-CZ" sz="1400" dirty="0"/>
                        <a:t>/</a:t>
                      </a:r>
                      <a:r>
                        <a:rPr lang="cs-CZ" sz="1400" dirty="0" err="1"/>
                        <a:t>year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35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35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97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16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3,74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57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28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4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34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73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5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err="1"/>
                        <a:t>Total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71017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B1CAABD9-8ED8-4126-9596-109D493CA4FB}"/>
              </a:ext>
            </a:extLst>
          </p:cNvPr>
          <p:cNvSpPr/>
          <p:nvPr/>
        </p:nvSpPr>
        <p:spPr>
          <a:xfrm>
            <a:off x="0" y="3573016"/>
            <a:ext cx="3440785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BC1223D5-FE21-40FF-ADF5-777339DC3ACE}"/>
              </a:ext>
            </a:extLst>
          </p:cNvPr>
          <p:cNvSpPr/>
          <p:nvPr/>
        </p:nvSpPr>
        <p:spPr>
          <a:xfrm>
            <a:off x="3485595" y="3789040"/>
            <a:ext cx="76186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ABE17C9-BDEC-4557-AC67-BCFB0DCD92BA}"/>
              </a:ext>
            </a:extLst>
          </p:cNvPr>
          <p:cNvSpPr/>
          <p:nvPr/>
        </p:nvSpPr>
        <p:spPr>
          <a:xfrm>
            <a:off x="25178" y="4917914"/>
            <a:ext cx="3415607" cy="372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35B60D6-07ED-427A-9C4C-2E154F80F729}"/>
              </a:ext>
            </a:extLst>
          </p:cNvPr>
          <p:cNvSpPr/>
          <p:nvPr/>
        </p:nvSpPr>
        <p:spPr>
          <a:xfrm>
            <a:off x="4262720" y="2204864"/>
            <a:ext cx="4875733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9E3FB4D-8C5B-4EA0-8A00-6DFBA99C6C5F}"/>
              </a:ext>
            </a:extLst>
          </p:cNvPr>
          <p:cNvSpPr txBox="1"/>
          <p:nvPr/>
        </p:nvSpPr>
        <p:spPr>
          <a:xfrm>
            <a:off x="3131840" y="5490589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FF0000"/>
                </a:solidFill>
              </a:rPr>
              <a:t>2,2 vs 1,88 %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72CD7EE-D398-4D77-B726-B05313EFC7AF}"/>
              </a:ext>
            </a:extLst>
          </p:cNvPr>
          <p:cNvSpPr txBox="1"/>
          <p:nvPr/>
        </p:nvSpPr>
        <p:spPr>
          <a:xfrm>
            <a:off x="164428" y="5955387"/>
            <a:ext cx="9128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Van dem Ham, H.A., et al (2015) „</a:t>
            </a:r>
            <a:r>
              <a:rPr lang="cs-CZ" sz="800" dirty="0" err="1"/>
              <a:t>Comparative</a:t>
            </a:r>
            <a:r>
              <a:rPr lang="cs-CZ" sz="800" dirty="0"/>
              <a:t> Performance </a:t>
            </a:r>
            <a:r>
              <a:rPr lang="cs-CZ" sz="800" dirty="0" err="1"/>
              <a:t>of</a:t>
            </a:r>
            <a:r>
              <a:rPr lang="cs-CZ" sz="800" dirty="0"/>
              <a:t> ATRIA, CHADS2 and CHA2DS2-VASc Risk </a:t>
            </a:r>
            <a:r>
              <a:rPr lang="cs-CZ" sz="800" dirty="0" err="1"/>
              <a:t>Scores</a:t>
            </a:r>
            <a:r>
              <a:rPr lang="cs-CZ" sz="800" dirty="0"/>
              <a:t> </a:t>
            </a:r>
            <a:r>
              <a:rPr lang="cs-CZ" sz="800" dirty="0" err="1"/>
              <a:t>Predicting</a:t>
            </a:r>
            <a:r>
              <a:rPr lang="cs-CZ" sz="800" dirty="0"/>
              <a:t> </a:t>
            </a:r>
            <a:r>
              <a:rPr lang="cs-CZ" sz="800" dirty="0" err="1"/>
              <a:t>Stroke</a:t>
            </a:r>
            <a:r>
              <a:rPr lang="cs-CZ" sz="800" dirty="0"/>
              <a:t> in </a:t>
            </a:r>
            <a:r>
              <a:rPr lang="cs-CZ" sz="800" dirty="0" err="1"/>
              <a:t>Patients</a:t>
            </a:r>
            <a:r>
              <a:rPr lang="cs-CZ" sz="800" dirty="0"/>
              <a:t> </a:t>
            </a:r>
            <a:r>
              <a:rPr lang="cs-CZ" sz="800" dirty="0" err="1"/>
              <a:t>With</a:t>
            </a:r>
            <a:r>
              <a:rPr lang="cs-CZ" sz="800" dirty="0"/>
              <a:t> AF: </a:t>
            </a:r>
            <a:r>
              <a:rPr lang="cs-CZ" sz="800" dirty="0" err="1"/>
              <a:t>Results</a:t>
            </a:r>
            <a:r>
              <a:rPr lang="cs-CZ" sz="800" dirty="0"/>
              <a:t> </a:t>
            </a:r>
            <a:r>
              <a:rPr lang="cs-CZ" sz="800" dirty="0" err="1"/>
              <a:t>From</a:t>
            </a:r>
            <a:r>
              <a:rPr lang="cs-CZ" sz="800" dirty="0"/>
              <a:t> a </a:t>
            </a:r>
            <a:r>
              <a:rPr lang="cs-CZ" sz="800" dirty="0" err="1"/>
              <a:t>National</a:t>
            </a:r>
            <a:r>
              <a:rPr lang="cs-CZ" sz="800" dirty="0"/>
              <a:t> </a:t>
            </a:r>
            <a:r>
              <a:rPr lang="cs-CZ" sz="800" dirty="0" err="1"/>
              <a:t>Primary</a:t>
            </a:r>
            <a:r>
              <a:rPr lang="cs-CZ" sz="800" dirty="0"/>
              <a:t> Care Database.“ J </a:t>
            </a:r>
            <a:r>
              <a:rPr lang="cs-CZ" sz="800" dirty="0" err="1"/>
              <a:t>Am</a:t>
            </a:r>
            <a:r>
              <a:rPr lang="cs-CZ" sz="800" dirty="0"/>
              <a:t> </a:t>
            </a:r>
            <a:r>
              <a:rPr lang="cs-CZ" sz="800" dirty="0" err="1"/>
              <a:t>Coll</a:t>
            </a:r>
            <a:r>
              <a:rPr lang="cs-CZ" sz="800" dirty="0"/>
              <a:t> </a:t>
            </a:r>
            <a:r>
              <a:rPr lang="cs-CZ" sz="800" dirty="0" err="1"/>
              <a:t>Cardiol</a:t>
            </a:r>
            <a:r>
              <a:rPr lang="cs-CZ" sz="800" dirty="0"/>
              <a:t> 66(17):1851-1859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A5E9B12-E6CF-443B-9C63-7835CCFC579F}"/>
              </a:ext>
            </a:extLst>
          </p:cNvPr>
          <p:cNvSpPr/>
          <p:nvPr/>
        </p:nvSpPr>
        <p:spPr>
          <a:xfrm>
            <a:off x="12588" y="1355354"/>
            <a:ext cx="3440785" cy="468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9" y="2229038"/>
            <a:ext cx="2234969" cy="6480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75" y="243118"/>
            <a:ext cx="1921425" cy="17016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13682"/>
            <a:ext cx="2673863" cy="15136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63" y="3426991"/>
            <a:ext cx="1730190" cy="33812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75" y="5685111"/>
            <a:ext cx="1687072" cy="8069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46" y="361912"/>
            <a:ext cx="2701031" cy="179730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" y="243118"/>
            <a:ext cx="2448272" cy="164561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5F604AF-A7B2-474C-91CD-BF1B2255BD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35" y="2060121"/>
            <a:ext cx="1986631" cy="2733741"/>
          </a:xfrm>
          <a:prstGeom prst="rect">
            <a:avLst/>
          </a:prstGeom>
        </p:spPr>
      </p:pic>
      <p:pic>
        <p:nvPicPr>
          <p:cNvPr id="12" name="Obrázek 11" descr="Obsah obrázku osoba, ruka, držení&#10;&#10;Popis vygenerován s vysokou mírou spolehlivosti">
            <a:extLst>
              <a:ext uri="{FF2B5EF4-FFF2-40B4-BE49-F238E27FC236}">
                <a16:creationId xmlns:a16="http://schemas.microsoft.com/office/drawing/2014/main" id="{F1072382-512C-4A46-9348-64F6B81C53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" y="3062774"/>
            <a:ext cx="3584124" cy="238883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890C304-88BD-4620-9F11-ECF63FF4A556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 bwMode="auto">
          <a:xfrm>
            <a:off x="7164070" y="329099"/>
            <a:ext cx="197993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EAFD39C-F7B0-4395-BD40-19267EE6F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8291"/>
            <a:ext cx="9144000" cy="42077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30733A-9DA4-4C42-B301-EAEE002F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3" y="2"/>
            <a:ext cx="4294909" cy="225829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A0A1B8E-B3BF-4FCA-B5DA-D672707C5B81}"/>
              </a:ext>
            </a:extLst>
          </p:cNvPr>
          <p:cNvSpPr/>
          <p:nvPr/>
        </p:nvSpPr>
        <p:spPr>
          <a:xfrm>
            <a:off x="822036" y="2258291"/>
            <a:ext cx="1459346" cy="4207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22EA3CD3-292C-4D3F-8199-E8332CB87523}"/>
              </a:ext>
            </a:extLst>
          </p:cNvPr>
          <p:cNvSpPr/>
          <p:nvPr/>
        </p:nvSpPr>
        <p:spPr>
          <a:xfrm>
            <a:off x="2540002" y="1016003"/>
            <a:ext cx="2198255" cy="4631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029F5A-99D4-4455-B5C9-DC19B869A29B}"/>
              </a:ext>
            </a:extLst>
          </p:cNvPr>
          <p:cNvSpPr txBox="1"/>
          <p:nvPr/>
        </p:nvSpPr>
        <p:spPr>
          <a:xfrm>
            <a:off x="3329191" y="511200"/>
            <a:ext cx="75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AI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4E08265-FCFB-41F4-9145-F8F6AFB35F35}"/>
              </a:ext>
            </a:extLst>
          </p:cNvPr>
          <p:cNvSpPr/>
          <p:nvPr/>
        </p:nvSpPr>
        <p:spPr>
          <a:xfrm>
            <a:off x="203202" y="332509"/>
            <a:ext cx="2198255" cy="1366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FD96E5-CDF7-4067-A43C-32DEB4FF86CA}"/>
              </a:ext>
            </a:extLst>
          </p:cNvPr>
          <p:cNvSpPr txBox="1"/>
          <p:nvPr/>
        </p:nvSpPr>
        <p:spPr>
          <a:xfrm>
            <a:off x="459397" y="671512"/>
            <a:ext cx="2560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27,5 mil EKG záznamů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E32A347-726D-4BD4-B1A9-486ABF9895C4}"/>
              </a:ext>
            </a:extLst>
          </p:cNvPr>
          <p:cNvSpPr/>
          <p:nvPr/>
        </p:nvSpPr>
        <p:spPr>
          <a:xfrm>
            <a:off x="2179780" y="2258291"/>
            <a:ext cx="1459346" cy="4207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8030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MDT">
      <a:dk1>
        <a:srgbClr val="42686D"/>
      </a:dk1>
      <a:lt1>
        <a:srgbClr val="E8F0F1"/>
      </a:lt1>
      <a:dk2>
        <a:srgbClr val="7DA7AC"/>
      </a:dk2>
      <a:lt2>
        <a:srgbClr val="FFFFFF"/>
      </a:lt2>
      <a:accent1>
        <a:srgbClr val="EA1A4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A1A46"/>
      </a:hlink>
      <a:folHlink>
        <a:srgbClr val="EA1A46"/>
      </a:folHlink>
    </a:clrScheme>
    <a:fontScheme name="MD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10891</TotalTime>
  <Words>691</Words>
  <Application>Microsoft Office PowerPoint</Application>
  <PresentationFormat>Předvádění na obrazovce (4:3)</PresentationFormat>
  <Paragraphs>232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Roboto</vt:lpstr>
      <vt:lpstr>Roboto Black</vt:lpstr>
      <vt:lpstr>Motiv sady Office</vt:lpstr>
      <vt:lpstr>Možnosti využití umělé inteligence v kardiologii</vt:lpstr>
      <vt:lpstr>Prezentace aplikace PowerPoint</vt:lpstr>
      <vt:lpstr>UI – Umělá Inteligence</vt:lpstr>
      <vt:lpstr>Využití UI v praxi - kardiologii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Reálná EKG křivka</vt:lpstr>
      <vt:lpstr>Prezentace aplikace PowerPoint</vt:lpstr>
      <vt:lpstr>Prezentace aplikace PowerPoint</vt:lpstr>
      <vt:lpstr>AI pro detekci FS</vt:lpstr>
      <vt:lpstr>Pacient se srdečním selháním</vt:lpstr>
      <vt:lpstr>Prezentace aplikace PowerPoint</vt:lpstr>
      <vt:lpstr>Prezentace aplikace PowerPoint</vt:lpstr>
      <vt:lpstr>Terapeutické rozhraní</vt:lpstr>
      <vt:lpstr>Výhody a nevýhody AI</vt:lpstr>
      <vt:lpstr>Otázky do budoucna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PaMa</dc:creator>
  <cp:lastModifiedBy>GT3</cp:lastModifiedBy>
  <cp:revision>157</cp:revision>
  <dcterms:created xsi:type="dcterms:W3CDTF">2014-04-29T11:04:57Z</dcterms:created>
  <dcterms:modified xsi:type="dcterms:W3CDTF">2021-11-08T06:57:55Z</dcterms:modified>
</cp:coreProperties>
</file>