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9" r:id="rId6"/>
    <p:sldId id="274" r:id="rId7"/>
    <p:sldId id="275" r:id="rId8"/>
    <p:sldId id="259" r:id="rId9"/>
    <p:sldId id="260" r:id="rId10"/>
    <p:sldId id="261" r:id="rId11"/>
    <p:sldId id="265" r:id="rId12"/>
    <p:sldId id="268" r:id="rId13"/>
    <p:sldId id="273" r:id="rId14"/>
    <p:sldId id="276" r:id="rId15"/>
    <p:sldId id="263" r:id="rId16"/>
    <p:sldId id="264" r:id="rId17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IKK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8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600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1E8F8A2-0A82-44D3-91BF-75097ED3987B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03.11.2021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90B7DD6-DB91-457E-9EDE-39E295FD814B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Upravte styly předlohy textu.</a:t>
            </a: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5CE4A7D-A661-4A9A-9BD3-14EF24F9522A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03.11.2021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7C1FA40-6A8D-4DA9-B4CC-679A6EBD9D71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rugadadrugs.org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adpis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5400" b="0" strike="noStrike" spc="-1" dirty="0">
                <a:solidFill>
                  <a:srgbClr val="000000"/>
                </a:solidFill>
                <a:latin typeface="+mj-lt"/>
              </a:rPr>
              <a:t>Od idiopatické fibrilace komor k </a:t>
            </a:r>
            <a:r>
              <a:rPr lang="cs-CZ" sz="5400" b="0" strike="noStrike" spc="-1" dirty="0" err="1">
                <a:solidFill>
                  <a:srgbClr val="000000"/>
                </a:solidFill>
                <a:latin typeface="+mj-lt"/>
              </a:rPr>
              <a:t>Brugada</a:t>
            </a:r>
            <a:r>
              <a:rPr lang="cs-CZ" sz="5400" b="0" strike="noStrike" spc="-1" dirty="0">
                <a:solidFill>
                  <a:srgbClr val="000000"/>
                </a:solidFill>
                <a:latin typeface="+mj-lt"/>
              </a:rPr>
              <a:t> syndromu</a:t>
            </a:r>
          </a:p>
        </p:txBody>
      </p:sp>
      <p:sp>
        <p:nvSpPr>
          <p:cNvPr id="83" name="Podnadpis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Kateřina Šebková, Irena Andršová, Tomáš Novotný</a:t>
            </a:r>
            <a:endParaRPr lang="cs-CZ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Interní kardiologická klinika FN Brno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/>
              <a:t>EKG při </a:t>
            </a:r>
            <a:r>
              <a:rPr lang="cs-CZ" sz="2800" b="1" dirty="0" err="1" smtClean="0"/>
              <a:t>ajmalinovem</a:t>
            </a:r>
            <a:r>
              <a:rPr lang="cs-CZ" sz="2800" b="1" dirty="0" smtClean="0"/>
              <a:t> testu</a:t>
            </a:r>
            <a:endParaRPr lang="en-US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03" t="52961"/>
          <a:stretch/>
        </p:blipFill>
        <p:spPr>
          <a:xfrm>
            <a:off x="223056" y="2005720"/>
            <a:ext cx="4170881" cy="44719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" t="439" r="26592" b="2021"/>
          <a:stretch/>
        </p:blipFill>
        <p:spPr>
          <a:xfrm>
            <a:off x="6818243" y="2005720"/>
            <a:ext cx="4371938" cy="4412975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4920468" y="3948820"/>
            <a:ext cx="1500809" cy="526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4642173" y="339175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Podání </a:t>
            </a:r>
            <a:r>
              <a:rPr lang="cs-CZ" dirty="0" err="1" smtClean="0"/>
              <a:t>ajmalinu</a:t>
            </a:r>
            <a:endParaRPr lang="en-US" dirty="0"/>
          </a:p>
        </p:txBody>
      </p:sp>
      <p:sp>
        <p:nvSpPr>
          <p:cNvPr id="9" name="Šipka doprava 8"/>
          <p:cNvSpPr/>
          <p:nvPr/>
        </p:nvSpPr>
        <p:spPr>
          <a:xfrm rot="6516154">
            <a:off x="7968163" y="2516861"/>
            <a:ext cx="696287" cy="481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5 min po podání </a:t>
            </a:r>
            <a:r>
              <a:rPr lang="cs-CZ" sz="2800" b="1" dirty="0" err="1" smtClean="0"/>
              <a:t>ajmalinu</a:t>
            </a:r>
            <a:endParaRPr lang="en-US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4"/>
          <a:stretch/>
        </p:blipFill>
        <p:spPr>
          <a:xfrm>
            <a:off x="838080" y="1590809"/>
            <a:ext cx="5185033" cy="48502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90252" y="1590808"/>
            <a:ext cx="4863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Progrese elevace J bodu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V1 1,6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V2 3,19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V3 1,9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V5 2,13 mm</a:t>
            </a:r>
          </a:p>
          <a:p>
            <a:endParaRPr lang="cs-CZ" sz="2400" b="1" dirty="0"/>
          </a:p>
          <a:p>
            <a:r>
              <a:rPr lang="cs-CZ" sz="2400" b="1" dirty="0" smtClean="0"/>
              <a:t>=&gt; Pozitivní </a:t>
            </a:r>
            <a:r>
              <a:rPr lang="cs-CZ" sz="2400" b="1" dirty="0" err="1" smtClean="0"/>
              <a:t>ajmalinový</a:t>
            </a:r>
            <a:r>
              <a:rPr lang="cs-CZ" sz="2400" b="1" dirty="0" smtClean="0"/>
              <a:t> test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89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Léčebná doporučení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704729" y="1355074"/>
            <a:ext cx="10995183" cy="301862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cs-CZ" sz="4500" dirty="0" smtClean="0"/>
              <a:t>důsledná </a:t>
            </a:r>
            <a:r>
              <a:rPr lang="cs-CZ" sz="4500" dirty="0" smtClean="0"/>
              <a:t>léčba teplot</a:t>
            </a:r>
          </a:p>
          <a:p>
            <a:pPr>
              <a:lnSpc>
                <a:spcPct val="150000"/>
              </a:lnSpc>
            </a:pPr>
            <a:r>
              <a:rPr lang="cs-CZ" sz="4500" dirty="0" smtClean="0"/>
              <a:t>Omezení konzumace alkoholu</a:t>
            </a:r>
          </a:p>
          <a:p>
            <a:pPr>
              <a:lnSpc>
                <a:spcPct val="150000"/>
              </a:lnSpc>
            </a:pPr>
            <a:r>
              <a:rPr lang="cs-CZ" sz="4500" dirty="0" smtClean="0"/>
              <a:t>Přejídání ?</a:t>
            </a:r>
          </a:p>
          <a:p>
            <a:pPr>
              <a:lnSpc>
                <a:spcPct val="150000"/>
              </a:lnSpc>
            </a:pPr>
            <a:r>
              <a:rPr lang="cs-CZ" sz="4500" dirty="0" smtClean="0"/>
              <a:t>Vyhýbat se lékům  - seznam </a:t>
            </a:r>
            <a:r>
              <a:rPr lang="cs-CZ" sz="4500" b="1" dirty="0" smtClean="0">
                <a:solidFill>
                  <a:srgbClr val="FF0000"/>
                </a:solidFill>
                <a:hlinkClick r:id="rId2"/>
              </a:rPr>
              <a:t>www.brugadadrugs.org</a:t>
            </a:r>
            <a:r>
              <a:rPr lang="cs-CZ" sz="4800" spc="-1" dirty="0">
                <a:solidFill>
                  <a:srgbClr val="000000"/>
                </a:solidFill>
              </a:rPr>
              <a:t> </a:t>
            </a:r>
            <a:endParaRPr lang="cs-CZ" sz="4800" spc="-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4800" spc="-1" dirty="0">
                <a:solidFill>
                  <a:srgbClr val="000000"/>
                </a:solidFill>
              </a:rPr>
              <a:t>V</a:t>
            </a:r>
            <a:r>
              <a:rPr lang="cs-CZ" sz="4800" spc="-1" dirty="0" smtClean="0">
                <a:solidFill>
                  <a:srgbClr val="000000"/>
                </a:solidFill>
              </a:rPr>
              <a:t> případě recidivujících arytmických bouří je indikace k nasazení </a:t>
            </a:r>
            <a:r>
              <a:rPr lang="cs-CZ" sz="4800" spc="-1" dirty="0">
                <a:solidFill>
                  <a:srgbClr val="000000"/>
                </a:solidFill>
              </a:rPr>
              <a:t>preparátu chinidin </a:t>
            </a:r>
            <a:endParaRPr lang="cs-CZ" sz="45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cs-CZ" sz="4500" b="1" dirty="0">
              <a:solidFill>
                <a:srgbClr val="FF0000"/>
              </a:solidFill>
            </a:endParaRP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4" name="Picture 2" descr="C:\Users\User\Desktop\EKG seminář\2019_03_30\2019_03_30\FIKO s ICD výboj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20" y="3766829"/>
            <a:ext cx="6942584" cy="30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adpis 1"/>
          <p:cNvSpPr txBox="1"/>
          <p:nvPr/>
        </p:nvSpPr>
        <p:spPr>
          <a:xfrm>
            <a:off x="824760" y="331989"/>
            <a:ext cx="10515240" cy="1254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Zástupný symbol pro obsah 2"/>
          <p:cNvSpPr txBox="1"/>
          <p:nvPr/>
        </p:nvSpPr>
        <p:spPr>
          <a:xfrm>
            <a:off x="824760" y="1912129"/>
            <a:ext cx="10515240" cy="2340382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</a:rPr>
              <a:t>chinidin </a:t>
            </a:r>
            <a:r>
              <a:rPr lang="cs-CZ" sz="2400" spc="-1" dirty="0" smtClean="0">
                <a:solidFill>
                  <a:srgbClr val="000000"/>
                </a:solidFill>
              </a:rPr>
              <a:t>není 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v </a:t>
            </a:r>
            <a:r>
              <a:rPr lang="cs-CZ" sz="2400" b="0" strike="noStrike" spc="-1" dirty="0">
                <a:solidFill>
                  <a:srgbClr val="000000"/>
                </a:solidFill>
              </a:rPr>
              <a:t>ČR 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registrován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</a:rPr>
              <a:t>Nutné schválení revizním lékařem a individuální dovoz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cs-CZ" sz="2400" b="0" strike="noStrike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Od nasazení této léčby v roce 2019 se již arytmické bouře 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neopakovaly (do té </a:t>
            </a:r>
            <a:r>
              <a:rPr lang="cs-CZ" sz="2400" b="0" strike="noStrike" spc="-1" smtClean="0">
                <a:solidFill>
                  <a:srgbClr val="000000"/>
                </a:solidFill>
              </a:rPr>
              <a:t>doby každý rok).</a:t>
            </a:r>
            <a:endParaRPr lang="cs-CZ" sz="2400" b="0" strike="noStrike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adpis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latin typeface="+mj-lt"/>
              </a:rPr>
              <a:t>Závěr</a:t>
            </a:r>
          </a:p>
        </p:txBody>
      </p:sp>
      <p:sp>
        <p:nvSpPr>
          <p:cNvPr id="100" name="Zástupný symbol pro obsah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Případ poukazuje na nutnost důkladné diagnostiky u všech pacientů po prodělané fibrilaci komor. 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V případě recidiv arytmických bouří je třeba pomýšlet i na vzácnější hereditární arytmie jako je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Brugada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syndrom. 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Správné stanovení diagnózy umožní zavedení účinné terapie.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Nadpis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79" y="546015"/>
            <a:ext cx="3948304" cy="57309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52500" y="1114425"/>
            <a:ext cx="441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Děkuji za pozornost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Nadpis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Zástupný symbol pro obsah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638" t="331" r="925" b="1762"/>
          <a:stretch/>
        </p:blipFill>
        <p:spPr>
          <a:xfrm>
            <a:off x="1530625" y="-19878"/>
            <a:ext cx="9104245" cy="679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adpis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latin typeface="+mj-lt"/>
              </a:rPr>
              <a:t>ÚVOD</a:t>
            </a:r>
          </a:p>
        </p:txBody>
      </p:sp>
      <p:sp>
        <p:nvSpPr>
          <p:cNvPr id="87" name="Zástupný symbol pro obsah 2"/>
          <p:cNvSpPr txBox="1"/>
          <p:nvPr/>
        </p:nvSpPr>
        <p:spPr>
          <a:xfrm>
            <a:off x="708525" y="1437075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Fibrilace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komor (FK) je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bezpulzová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komorová arytmie ohrožující pacienta bezprostředně na životě</a:t>
            </a:r>
            <a:endParaRPr lang="cs-CZ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Příčina</a:t>
            </a:r>
            <a:r>
              <a:rPr lang="cs-CZ" sz="2400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nejčastěji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strukturální (ICHS, AMI) onemocnění srdce nebo hereditární arytmické syndromy</a:t>
            </a:r>
            <a:endParaRPr lang="cs-CZ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Příčina nenalezena =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tzv. idiopatická fibrilace komor</a:t>
            </a:r>
            <a:endParaRPr lang="cs-CZ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cs-CZ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spcBef>
                <a:spcPts val="1417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kazuistika popisuje případ 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pacienta se vzácným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</a:rPr>
              <a:t>Brugada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</a:rPr>
              <a:t>syndromem, který byl dlouho veden jako idiopatická FK</a:t>
            </a:r>
            <a:endParaRPr lang="cs-CZ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Zástupný obsah 6" descr="Obsah obrázku déšť, hejno&#10;&#10;Popis byl vytvořen automaticky">
            <a:extLst>
              <a:ext uri="{FF2B5EF4-FFF2-40B4-BE49-F238E27FC236}">
                <a16:creationId xmlns:a16="http://schemas.microsoft.com/office/drawing/2014/main" id="{FB4B619B-F160-4D97-9310-9E9167E09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4"/>
          <a:stretch/>
        </p:blipFill>
        <p:spPr>
          <a:xfrm>
            <a:off x="6886576" y="4226138"/>
            <a:ext cx="5162550" cy="2251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855" y="265447"/>
            <a:ext cx="10515240" cy="1325160"/>
          </a:xfrm>
        </p:spPr>
        <p:txBody>
          <a:bodyPr/>
          <a:lstStyle/>
          <a:p>
            <a:r>
              <a:rPr lang="cs-CZ" sz="2800" b="1" dirty="0" err="1">
                <a:latin typeface="Arial" pitchFamily="34" charset="0"/>
                <a:cs typeface="Arial" pitchFamily="34" charset="0"/>
              </a:rPr>
              <a:t>Brugada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syndrom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7428" y="737405"/>
            <a:ext cx="3910073" cy="4758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33300" y="1699361"/>
            <a:ext cx="7643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Vzácně dědičné onemocnění s typickým EKG obrazem a zvýšeným rizikem maligních arytmií a náhlé smrti</a:t>
            </a:r>
            <a:endParaRPr lang="cs-CZ" sz="2400" dirty="0">
              <a:solidFill>
                <a:srgbClr val="E9120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3300" y="5730640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Brugada</a:t>
            </a:r>
            <a:r>
              <a:rPr lang="cs-CZ" sz="1000" b="1" dirty="0">
                <a:solidFill>
                  <a:srgbClr val="FF0000"/>
                </a:solidFill>
              </a:rPr>
              <a:t> P., </a:t>
            </a:r>
            <a:r>
              <a:rPr lang="cs-CZ" sz="1000" b="1" dirty="0" err="1">
                <a:solidFill>
                  <a:srgbClr val="FF0000"/>
                </a:solidFill>
              </a:rPr>
              <a:t>Am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Coll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Cardiol</a:t>
            </a:r>
            <a:r>
              <a:rPr lang="cs-CZ" sz="1000" b="1" dirty="0">
                <a:solidFill>
                  <a:srgbClr val="FF0000"/>
                </a:solidFill>
              </a:rPr>
              <a:t> 1992</a:t>
            </a:r>
          </a:p>
        </p:txBody>
      </p:sp>
      <p:pic>
        <p:nvPicPr>
          <p:cNvPr id="2050" name="Picture 2" descr="What is new in Brugada syndrome? - ScienceDirect">
            <a:extLst>
              <a:ext uri="{FF2B5EF4-FFF2-40B4-BE49-F238E27FC236}">
                <a16:creationId xmlns:a16="http://schemas.microsoft.com/office/drawing/2014/main" id="{5E4C1B18-CDB5-4601-99E0-BAFFBFB2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20" y="3181835"/>
            <a:ext cx="3960520" cy="27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12913" y="1125538"/>
            <a:ext cx="8820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600" dirty="0"/>
              <a:t>- vysoká elevace bodu J (napodobující </a:t>
            </a:r>
            <a:r>
              <a:rPr lang="cs-CZ" altLang="cs-CZ" sz="2600" dirty="0" err="1"/>
              <a:t>BPRTw</a:t>
            </a:r>
            <a:r>
              <a:rPr lang="cs-CZ" altLang="cs-CZ" sz="2600" dirty="0"/>
              <a:t>) + </a:t>
            </a:r>
            <a:r>
              <a:rPr lang="cs-CZ" altLang="cs-CZ" sz="2600" dirty="0" err="1"/>
              <a:t>negat</a:t>
            </a:r>
            <a:r>
              <a:rPr lang="cs-CZ" altLang="cs-CZ" sz="2600" dirty="0"/>
              <a:t> T</a:t>
            </a:r>
          </a:p>
        </p:txBody>
      </p:sp>
      <p:pic>
        <p:nvPicPr>
          <p:cNvPr id="5" name="Obrázek 7" descr="Brugada_typ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8867" r="7475" b="3284"/>
          <a:stretch>
            <a:fillRect/>
          </a:stretch>
        </p:blipFill>
        <p:spPr bwMode="auto">
          <a:xfrm>
            <a:off x="1103313" y="1835150"/>
            <a:ext cx="88296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8"/>
          <p:cNvSpPr>
            <a:spLocks noChangeArrowheads="1"/>
          </p:cNvSpPr>
          <p:nvPr/>
        </p:nvSpPr>
        <p:spPr bwMode="auto">
          <a:xfrm>
            <a:off x="6837363" y="2202826"/>
            <a:ext cx="914400" cy="13684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3040656" y="188913"/>
            <a:ext cx="4711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 err="1" smtClean="0"/>
              <a:t>Brugadovské</a:t>
            </a:r>
            <a:r>
              <a:rPr lang="cs-CZ" altLang="cs-CZ" sz="3600" dirty="0" smtClean="0"/>
              <a:t> </a:t>
            </a:r>
            <a:r>
              <a:rPr lang="cs-CZ" altLang="cs-CZ" sz="3600" dirty="0"/>
              <a:t>EKG typ I</a:t>
            </a:r>
          </a:p>
        </p:txBody>
      </p:sp>
      <p:cxnSp>
        <p:nvCxnSpPr>
          <p:cNvPr id="8" name="Přímá spojnice 3"/>
          <p:cNvCxnSpPr>
            <a:cxnSpLocks noChangeShapeType="1"/>
          </p:cNvCxnSpPr>
          <p:nvPr/>
        </p:nvCxnSpPr>
        <p:spPr bwMode="auto">
          <a:xfrm>
            <a:off x="1538288" y="908050"/>
            <a:ext cx="9144000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1" y="3090449"/>
            <a:ext cx="8208912" cy="3702464"/>
          </a:xfrm>
          <a:prstGeom prst="rect">
            <a:avLst/>
          </a:prstGeom>
        </p:spPr>
      </p:pic>
      <p:sp>
        <p:nvSpPr>
          <p:cNvPr id="10" name="Elipsa 8"/>
          <p:cNvSpPr>
            <a:spLocks noChangeArrowheads="1"/>
          </p:cNvSpPr>
          <p:nvPr/>
        </p:nvSpPr>
        <p:spPr bwMode="auto">
          <a:xfrm>
            <a:off x="2660477" y="3284984"/>
            <a:ext cx="914400" cy="13684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cxnSp>
        <p:nvCxnSpPr>
          <p:cNvPr id="11" name="Přímá spojnice 10"/>
          <p:cNvCxnSpPr/>
          <p:nvPr/>
        </p:nvCxnSpPr>
        <p:spPr>
          <a:xfrm>
            <a:off x="6394512" y="4577655"/>
            <a:ext cx="864096" cy="93610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6477000" y="4701964"/>
            <a:ext cx="699120" cy="79181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390525" y="1027113"/>
            <a:ext cx="554355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4000" dirty="0">
                <a:solidFill>
                  <a:srgbClr val="FF0000"/>
                </a:solidFill>
              </a:rPr>
              <a:t>Diagnóza </a:t>
            </a:r>
            <a:r>
              <a:rPr lang="cs-CZ" altLang="cs-CZ" sz="4000" dirty="0" err="1">
                <a:solidFill>
                  <a:srgbClr val="FF0000"/>
                </a:solidFill>
              </a:rPr>
              <a:t>BrS</a:t>
            </a:r>
            <a:r>
              <a:rPr lang="cs-CZ" altLang="cs-CZ" sz="4000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altLang="cs-CZ" sz="2800" dirty="0" smtClean="0"/>
              <a:t>elevace </a:t>
            </a:r>
            <a:r>
              <a:rPr lang="cs-CZ" altLang="cs-CZ" sz="2800" dirty="0"/>
              <a:t>ST segmentu typ </a:t>
            </a:r>
            <a:r>
              <a:rPr lang="cs-CZ" altLang="cs-CZ" sz="2800" dirty="0" smtClean="0"/>
              <a:t>1 ≥2 mm </a:t>
            </a:r>
            <a:endParaRPr lang="cs-CZ" altLang="cs-CZ" sz="2800" dirty="0"/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altLang="cs-CZ" sz="2800" dirty="0"/>
              <a:t>alespoň v jednom z pravých </a:t>
            </a:r>
            <a:r>
              <a:rPr lang="cs-CZ" altLang="cs-CZ" sz="2800" dirty="0" err="1"/>
              <a:t>prekordiálních</a:t>
            </a:r>
            <a:r>
              <a:rPr lang="cs-CZ" altLang="cs-CZ" sz="2800" dirty="0"/>
              <a:t> svodů V1, V2 umístěných ve 2., 3. nebo 4. mezižebří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altLang="cs-CZ" sz="2800" dirty="0"/>
              <a:t>spontánně nebo při provokačním lékovém testu.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6572250" y="1075854"/>
            <a:ext cx="50673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dirty="0" smtClean="0">
                <a:solidFill>
                  <a:srgbClr val="FF0000"/>
                </a:solidFill>
              </a:rPr>
              <a:t>Klinické projevy</a:t>
            </a:r>
          </a:p>
          <a:p>
            <a:r>
              <a:rPr lang="cs-CZ" altLang="cs-CZ" sz="2800" dirty="0" smtClean="0"/>
              <a:t>- FK nebo</a:t>
            </a:r>
            <a:r>
              <a:rPr lang="en-US" altLang="cs-CZ" sz="2800" dirty="0" smtClean="0"/>
              <a:t> </a:t>
            </a:r>
            <a:r>
              <a:rPr lang="en-US" altLang="cs-CZ" sz="2800" dirty="0" err="1"/>
              <a:t>polymor</a:t>
            </a:r>
            <a:r>
              <a:rPr lang="cs-CZ" altLang="cs-CZ" sz="2800" dirty="0" err="1"/>
              <a:t>fní</a:t>
            </a:r>
            <a:r>
              <a:rPr lang="en-US" altLang="cs-CZ" sz="2800" dirty="0"/>
              <a:t> </a:t>
            </a:r>
            <a:r>
              <a:rPr lang="cs-CZ" altLang="cs-CZ" sz="2800" dirty="0"/>
              <a:t>K</a:t>
            </a:r>
            <a:r>
              <a:rPr lang="en-US" altLang="cs-CZ" sz="2800" dirty="0"/>
              <a:t>T</a:t>
            </a:r>
            <a:endParaRPr lang="cs-CZ" altLang="cs-CZ" sz="2800" dirty="0"/>
          </a:p>
          <a:p>
            <a:r>
              <a:rPr lang="cs-CZ" altLang="cs-CZ" sz="2800" dirty="0"/>
              <a:t>- s</a:t>
            </a:r>
            <a:r>
              <a:rPr lang="en-US" altLang="cs-CZ" sz="2800" dirty="0" err="1"/>
              <a:t>yn</a:t>
            </a:r>
            <a:r>
              <a:rPr lang="cs-CZ" altLang="cs-CZ" sz="2800" dirty="0"/>
              <a:t>k</a:t>
            </a:r>
            <a:r>
              <a:rPr lang="en-US" altLang="cs-CZ" sz="2800" dirty="0"/>
              <a:t>op</a:t>
            </a:r>
            <a:r>
              <a:rPr lang="cs-CZ" altLang="cs-CZ" sz="2800" dirty="0"/>
              <a:t>a</a:t>
            </a:r>
          </a:p>
          <a:p>
            <a:r>
              <a:rPr lang="cs-CZ" altLang="cs-CZ" sz="2800" dirty="0"/>
              <a:t>- noční </a:t>
            </a:r>
            <a:r>
              <a:rPr lang="en-US" altLang="cs-CZ" sz="2800" dirty="0" err="1"/>
              <a:t>agon</a:t>
            </a:r>
            <a:r>
              <a:rPr lang="cs-CZ" altLang="cs-CZ" sz="2800" dirty="0"/>
              <a:t>á</a:t>
            </a:r>
            <a:r>
              <a:rPr lang="en-US" altLang="cs-CZ" sz="2800" dirty="0"/>
              <a:t>l</a:t>
            </a:r>
            <a:r>
              <a:rPr lang="cs-CZ" altLang="cs-CZ" sz="2800" dirty="0"/>
              <a:t>ní dýchání</a:t>
            </a:r>
            <a:r>
              <a:rPr lang="en-US" altLang="cs-CZ" sz="2800" dirty="0"/>
              <a:t> </a:t>
            </a:r>
            <a:endParaRPr lang="cs-CZ" altLang="cs-CZ" sz="2800" dirty="0"/>
          </a:p>
          <a:p>
            <a:r>
              <a:rPr lang="cs-CZ" altLang="cs-CZ" sz="2800" dirty="0"/>
              <a:t>- palpitace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338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adpis 1"/>
          <p:cNvSpPr txBox="1"/>
          <p:nvPr/>
        </p:nvSpPr>
        <p:spPr>
          <a:xfrm>
            <a:off x="838080" y="376915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latin typeface="+mj-lt"/>
              </a:rPr>
              <a:t>Anamnéza</a:t>
            </a:r>
          </a:p>
        </p:txBody>
      </p:sp>
      <p:sp>
        <p:nvSpPr>
          <p:cNvPr id="89" name="Zástupný symbol pro obsah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Mladý muž *1989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2012 FK s úspěšnou kardiopulmonální resuscitací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zobrazovací vyšetření (echokardiografie,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koronarogfie</a:t>
            </a:r>
            <a:r>
              <a:rPr lang="cs-CZ" sz="2400" b="0" strike="noStrike" spc="-1" dirty="0">
                <a:solidFill>
                  <a:srgbClr val="000000"/>
                </a:solidFill>
              </a:rPr>
              <a:t>, magnetická rezonance srdce) byla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bez patologických nálezů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=&gt; idiopatická fibrilace komor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V následujících letech pacient opakovaně prodělal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arytmické bouře</a:t>
            </a:r>
            <a:r>
              <a:rPr lang="cs-CZ" sz="2400" b="0" strike="noStrike" spc="-1" dirty="0">
                <a:solidFill>
                  <a:srgbClr val="000000"/>
                </a:solidFill>
              </a:rPr>
              <a:t>, které však byly přičítány epizodám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hypokalemie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při souběžně zjištěné ulcerózní kolitidě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400" b="0" strike="noStrike" spc="-1" dirty="0">
                <a:solidFill>
                  <a:srgbClr val="000000"/>
                </a:solidFill>
              </a:rPr>
              <a:t>   Byla zahájena substituce draslíku, zavedena specifická terapie </a:t>
            </a:r>
            <a:endParaRPr lang="cs-CZ" sz="2400" b="0" strike="noStrike" spc="-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400" spc="-1" dirty="0" smtClean="0">
                <a:solidFill>
                  <a:srgbClr val="000000"/>
                </a:solidFill>
              </a:rPr>
              <a:t>   ulcerózní </a:t>
            </a:r>
            <a:r>
              <a:rPr lang="cs-CZ" sz="2400" spc="-1" dirty="0">
                <a:solidFill>
                  <a:srgbClr val="000000"/>
                </a:solidFill>
              </a:rPr>
              <a:t>kolitidy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400" b="0" strike="noStrike" spc="-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adpis 1"/>
          <p:cNvSpPr txBox="1"/>
          <p:nvPr/>
        </p:nvSpPr>
        <p:spPr>
          <a:xfrm>
            <a:off x="824760" y="331989"/>
            <a:ext cx="10515240" cy="1254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Zástupný symbol pro obsah 2"/>
          <p:cNvSpPr txBox="1"/>
          <p:nvPr/>
        </p:nvSpPr>
        <p:spPr>
          <a:xfrm>
            <a:off x="824760" y="25070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I přes zavedenou léčbu docházelo k opakovaným recidivám KA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</a:rPr>
              <a:t>zátěžová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ergometrie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bez indukce arytmií či průkazu syndromu dlouhého QT intervalu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</a:rPr>
              <a:t>Indikováno provedení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ajmalinového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testu</a:t>
            </a:r>
            <a:endParaRPr lang="cs-CZ" sz="2400" b="0" strike="noStrike" spc="-1" dirty="0">
              <a:solidFill>
                <a:srgbClr val="000000"/>
              </a:solidFill>
            </a:endParaRPr>
          </a:p>
        </p:txBody>
      </p:sp>
      <p:pic>
        <p:nvPicPr>
          <p:cNvPr id="4" name="Zástupný obsah 6" descr="Obsah obrázku déšť, hejno&#10;&#10;Popis byl vytvořen automaticky">
            <a:extLst>
              <a:ext uri="{FF2B5EF4-FFF2-40B4-BE49-F238E27FC236}">
                <a16:creationId xmlns:a16="http://schemas.microsoft.com/office/drawing/2014/main" id="{FB4B619B-F160-4D97-9310-9E9167E09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4"/>
          <a:stretch/>
        </p:blipFill>
        <p:spPr>
          <a:xfrm>
            <a:off x="3361179" y="0"/>
            <a:ext cx="5162550" cy="2251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Nadpis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strike="noStrike" spc="-1" dirty="0" err="1" smtClean="0">
                <a:solidFill>
                  <a:srgbClr val="000000"/>
                </a:solidFill>
                <a:latin typeface="+mj-lt"/>
              </a:rPr>
              <a:t>Ajmalinový</a:t>
            </a:r>
            <a:r>
              <a:rPr lang="cs-CZ" sz="2800" b="1" strike="noStrike" spc="-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800" b="1" strike="noStrike" spc="-1" dirty="0">
                <a:solidFill>
                  <a:srgbClr val="000000"/>
                </a:solidFill>
                <a:latin typeface="+mj-lt"/>
              </a:rPr>
              <a:t>test na našem pracovišti</a:t>
            </a:r>
          </a:p>
        </p:txBody>
      </p:sp>
      <p:sp>
        <p:nvSpPr>
          <p:cNvPr id="93" name="Zástupný symbol pro obsah 2"/>
          <p:cNvSpPr txBox="1"/>
          <p:nvPr/>
        </p:nvSpPr>
        <p:spPr>
          <a:xfrm>
            <a:off x="838080" y="1825560"/>
            <a:ext cx="5552781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Modifikované 12svodové 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EKG</a:t>
            </a:r>
          </a:p>
          <a:p>
            <a:pPr marL="457560" lv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400" spc="-1" dirty="0" smtClean="0">
                <a:solidFill>
                  <a:srgbClr val="000000"/>
                </a:solidFill>
              </a:rPr>
              <a:t>V3 a V5 o 1 MZŽ výše než V1 a V2</a:t>
            </a:r>
            <a:endParaRPr lang="cs-CZ" sz="2400" b="0" strike="noStrike" spc="-1" dirty="0">
              <a:solidFill>
                <a:srgbClr val="000000"/>
              </a:solidFill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err="1" smtClean="0">
                <a:solidFill>
                  <a:srgbClr val="000000"/>
                </a:solidFill>
              </a:rPr>
              <a:t>Ajmalin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</a:rPr>
              <a:t>– 1 mg/kg, 10 mg/min</a:t>
            </a: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</a:rPr>
              <a:t>Sledujeme 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vývoj elevací </a:t>
            </a:r>
            <a:r>
              <a:rPr lang="cs-CZ" sz="2400" b="0" strike="noStrike" spc="-1" dirty="0">
                <a:solidFill>
                  <a:srgbClr val="000000"/>
                </a:solidFill>
              </a:rPr>
              <a:t>bodu J po </a:t>
            </a:r>
            <a:r>
              <a:rPr lang="cs-CZ" sz="2400" b="0" strike="noStrike" spc="-1" dirty="0" smtClean="0">
                <a:solidFill>
                  <a:srgbClr val="000000"/>
                </a:solidFill>
              </a:rPr>
              <a:t>podání</a:t>
            </a:r>
            <a:endParaRPr lang="cs-CZ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2" descr="POKROČILÍ) Brugadův syndrom - Kardioblog"/>
          <p:cNvPicPr/>
          <p:nvPr/>
        </p:nvPicPr>
        <p:blipFill>
          <a:blip r:embed="rId2"/>
          <a:stretch/>
        </p:blipFill>
        <p:spPr>
          <a:xfrm>
            <a:off x="6221895" y="1530719"/>
            <a:ext cx="5803842" cy="426379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428</Words>
  <Application>Microsoft Office PowerPoint</Application>
  <PresentationFormat>Širokoúhlá obrazovka</PresentationFormat>
  <Paragraphs>65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Brugada syndrom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EKG při ajmalinovem testu</vt:lpstr>
      <vt:lpstr>5 min po podání ajmalinu</vt:lpstr>
      <vt:lpstr>Léčebná doporučení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idiopatické fibrilace komor k Brugada syndromu</dc:title>
  <dc:subject/>
  <dc:creator>Šebková Kateřina</dc:creator>
  <dc:description/>
  <cp:lastModifiedBy>Sepši Milan</cp:lastModifiedBy>
  <cp:revision>38</cp:revision>
  <dcterms:created xsi:type="dcterms:W3CDTF">2021-10-29T10:07:32Z</dcterms:created>
  <dcterms:modified xsi:type="dcterms:W3CDTF">2021-11-03T09:06:14Z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r8>9</vt:r8>
  </property>
</Properties>
</file>