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handoutMasterIdLst>
    <p:handoutMasterId r:id="rId43"/>
  </p:handoutMasterIdLst>
  <p:sldIdLst>
    <p:sldId id="474" r:id="rId3"/>
    <p:sldId id="1175" r:id="rId4"/>
    <p:sldId id="1184" r:id="rId5"/>
    <p:sldId id="1141" r:id="rId6"/>
    <p:sldId id="1152" r:id="rId7"/>
    <p:sldId id="1156" r:id="rId8"/>
    <p:sldId id="1177" r:id="rId9"/>
    <p:sldId id="1151" r:id="rId10"/>
    <p:sldId id="1150" r:id="rId11"/>
    <p:sldId id="1181" r:id="rId12"/>
    <p:sldId id="1183" r:id="rId13"/>
    <p:sldId id="1154" r:id="rId14"/>
    <p:sldId id="1198" r:id="rId15"/>
    <p:sldId id="1179" r:id="rId16"/>
    <p:sldId id="1171" r:id="rId17"/>
    <p:sldId id="1128" r:id="rId18"/>
    <p:sldId id="1158" r:id="rId19"/>
    <p:sldId id="1160" r:id="rId20"/>
    <p:sldId id="835" r:id="rId21"/>
    <p:sldId id="1127" r:id="rId22"/>
    <p:sldId id="1118" r:id="rId23"/>
    <p:sldId id="1129" r:id="rId24"/>
    <p:sldId id="1120" r:id="rId25"/>
    <p:sldId id="1105" r:id="rId26"/>
    <p:sldId id="1122" r:id="rId27"/>
    <p:sldId id="1164" r:id="rId28"/>
    <p:sldId id="1124" r:id="rId29"/>
    <p:sldId id="1119" r:id="rId30"/>
    <p:sldId id="1126" r:id="rId31"/>
    <p:sldId id="1121" r:id="rId32"/>
    <p:sldId id="1193" r:id="rId33"/>
    <p:sldId id="1191" r:id="rId34"/>
    <p:sldId id="1190" r:id="rId35"/>
    <p:sldId id="833" r:id="rId36"/>
    <p:sldId id="1166" r:id="rId37"/>
    <p:sldId id="1130" r:id="rId38"/>
    <p:sldId id="1186" r:id="rId39"/>
    <p:sldId id="1195" r:id="rId40"/>
    <p:sldId id="1197" r:id="rId41"/>
  </p:sldIdLst>
  <p:sldSz cx="10287000" cy="6858000" type="35mm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104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33"/>
    <a:srgbClr val="FFFFFF"/>
    <a:srgbClr val="373545"/>
    <a:srgbClr val="A50021"/>
    <a:srgbClr val="DFE3E5"/>
    <a:srgbClr val="FFFF99"/>
    <a:srgbClr val="FF6600"/>
    <a:srgbClr val="4A7090"/>
    <a:srgbClr val="A40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594" autoAdjust="0"/>
  </p:normalViewPr>
  <p:slideViewPr>
    <p:cSldViewPr snapToGrid="0">
      <p:cViewPr varScale="1">
        <p:scale>
          <a:sx n="64" d="100"/>
          <a:sy n="64" d="100"/>
        </p:scale>
        <p:origin x="-1096" y="-76"/>
      </p:cViewPr>
      <p:guideLst>
        <p:guide orient="horz" pos="2228"/>
        <p:guide pos="3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1572" y="36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61283-2246-4C97-AE10-06377E392578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38691-3BF8-4699-B54E-3395457CEE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415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BDEE-B427-42DF-824C-D6EA6919F86D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399E5-E77F-4D7B-8504-5BFD28F4C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00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87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1" y="3200400"/>
            <a:ext cx="8486775" cy="1524000"/>
          </a:xfrm>
        </p:spPr>
        <p:txBody>
          <a:bodyPr>
            <a:noAutofit/>
          </a:bodyPr>
          <a:lstStyle>
            <a:lvl1pPr>
              <a:defRPr sz="800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724400"/>
            <a:ext cx="771525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1">
                <a:solidFill>
                  <a:schemeClr val="tx2"/>
                </a:solidFill>
              </a:defRPr>
            </a:lvl1pPr>
            <a:lvl2pPr marL="457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Obdélník 3"/>
          <p:cNvSpPr/>
          <p:nvPr userDrawn="1"/>
        </p:nvSpPr>
        <p:spPr>
          <a:xfrm>
            <a:off x="890270" y="3"/>
            <a:ext cx="8487986" cy="803496"/>
          </a:xfrm>
          <a:prstGeom prst="rect">
            <a:avLst/>
          </a:prstGeom>
          <a:solidFill>
            <a:srgbClr val="33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7" name="Přímá spojnice 6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1" name="Přímá spojnice 1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0" name="TextovéPole 19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1" y="685800"/>
            <a:ext cx="8143875" cy="3886200"/>
          </a:xfrm>
        </p:spPr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250" y="685804"/>
            <a:ext cx="2057400" cy="541019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14651" y="685801"/>
            <a:ext cx="6429375" cy="4876800"/>
          </a:xfrm>
        </p:spPr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5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83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94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0" y="1600202"/>
            <a:ext cx="455295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63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1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62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50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6" y="273052"/>
            <a:ext cx="5749925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7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 userDrawn="1"/>
        </p:nvSpPr>
        <p:spPr>
          <a:xfrm>
            <a:off x="857251" y="3"/>
            <a:ext cx="8521005" cy="803496"/>
          </a:xfrm>
          <a:prstGeom prst="rect">
            <a:avLst/>
          </a:prstGeom>
          <a:solidFill>
            <a:srgbClr val="37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-26881"/>
            <a:ext cx="8521005" cy="830380"/>
          </a:xfrm>
        </p:spPr>
        <p:txBody>
          <a:bodyPr>
            <a:noAutofit/>
          </a:bodyPr>
          <a:lstStyle>
            <a:lvl1pPr algn="ctr"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323976"/>
            <a:ext cx="8486775" cy="4337273"/>
          </a:xfrm>
        </p:spPr>
        <p:txBody>
          <a:bodyPr anchor="t" anchorCtr="0">
            <a:normAutofit/>
          </a:bodyPr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600">
                <a:solidFill>
                  <a:schemeClr val="tx2">
                    <a:lumMod val="50000"/>
                  </a:schemeClr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1" name="Přímá spojnice 1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rgbClr val="9900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25" name="Obrázek 2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  <p:sp>
        <p:nvSpPr>
          <p:cNvPr id="4" name="Obdélník 3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675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976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58076" y="274640"/>
            <a:ext cx="2314575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14350" y="274640"/>
            <a:ext cx="6791325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7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4396" y="0"/>
            <a:ext cx="8486775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3276600"/>
            <a:ext cx="8486775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4953000"/>
            <a:ext cx="771525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1">
                <a:solidFill>
                  <a:schemeClr val="tx2"/>
                </a:solidFill>
              </a:defRPr>
            </a:lvl1pPr>
            <a:lvl2pPr marL="457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874396" y="6172200"/>
            <a:ext cx="8486775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8486775" cy="801189"/>
          </a:xfrm>
          <a:solidFill>
            <a:srgbClr val="335B74"/>
          </a:solidFill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w Cen MT" panose="020B0602020104020603" pitchFamily="34" charset="-18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127357"/>
            <a:ext cx="4114800" cy="3767328"/>
          </a:xfrm>
        </p:spPr>
        <p:txBody>
          <a:bodyPr anchor="t"/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801">
                <a:solidFill>
                  <a:schemeClr val="tx1"/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27357"/>
            <a:ext cx="4114800" cy="3767328"/>
          </a:xfrm>
        </p:spPr>
        <p:txBody>
          <a:bodyPr anchor="t"/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801">
                <a:solidFill>
                  <a:schemeClr val="tx1"/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8" name="Přímá spojnice 17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3" name="TextovéPole 22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821" y="609600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1" b="0">
                <a:latin typeface="+mj-lt"/>
              </a:defRPr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821" y="1329264"/>
            <a:ext cx="4114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796" y="609600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1" b="0">
                <a:latin typeface="+mj-lt"/>
              </a:defRPr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796" y="1329264"/>
            <a:ext cx="4114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>
            <a:off x="853821" y="1249362"/>
            <a:ext cx="411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5796" y="1249362"/>
            <a:ext cx="411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 userDrawn="1"/>
        </p:nvSpPr>
        <p:spPr>
          <a:xfrm>
            <a:off x="1165863" y="6297260"/>
            <a:ext cx="857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sp>
        <p:nvSpPr>
          <p:cNvPr id="15" name="Obdélník 14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890270" y="3"/>
            <a:ext cx="8487986" cy="803496"/>
          </a:xfrm>
          <a:prstGeom prst="rect">
            <a:avLst/>
          </a:prstGeom>
          <a:solidFill>
            <a:srgbClr val="33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857251" y="-26881"/>
            <a:ext cx="8521005" cy="830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4800" dirty="0"/>
          </a:p>
        </p:txBody>
      </p:sp>
      <p:sp>
        <p:nvSpPr>
          <p:cNvPr id="14" name="TextovéPole 13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6" name="Přímá spojnice 15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20" name="Přímá spojnice 1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24" name="Přímá spojnice 23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9" name="TextovéPole 28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7" name="Obdélník 16"/>
          <p:cNvSpPr/>
          <p:nvPr userDrawn="1"/>
        </p:nvSpPr>
        <p:spPr>
          <a:xfrm>
            <a:off x="846514" y="0"/>
            <a:ext cx="8583236" cy="803496"/>
          </a:xfrm>
          <a:prstGeom prst="rect">
            <a:avLst/>
          </a:prstGeom>
          <a:solidFill>
            <a:srgbClr val="33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9" name="TextovéPole 28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" name="Obrázek 3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35" name="Přímá spojnice 34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39" name="Přímá spojnice 3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2" name="Obrázek 4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43" name="Přímá spojnice 42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délník 45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rgbClr val="9900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48" name="TextovéPole 47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49" name="Obrázek 4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  <p:sp>
        <p:nvSpPr>
          <p:cNvPr id="50" name="Obdélník 49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0"/>
            <a:ext cx="763295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725" y="457202"/>
            <a:ext cx="5169301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2" y="457200"/>
            <a:ext cx="3007864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24968" y="2514502"/>
            <a:ext cx="3810000" cy="178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21" y="4572000"/>
            <a:ext cx="763295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74396" y="457200"/>
            <a:ext cx="8486775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692" y="3505200"/>
            <a:ext cx="8315325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4572000"/>
            <a:ext cx="7629525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685800"/>
            <a:ext cx="8486775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9450" y="620877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8ECBAE2-2678-4D88-A8A7-BDBC66A82C42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250" y="6208779"/>
            <a:ext cx="5483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00" y="5687571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874396" y="0"/>
            <a:ext cx="848677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874396" y="6172200"/>
            <a:ext cx="8486775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66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40" indent="-274340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402" indent="-274340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743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82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9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603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2089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71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905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600202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4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7718-C4F5-477B-8832-098C7FF4A4AC}" type="datetimeFigureOut">
              <a:rPr lang="cs-CZ" smtClean="0"/>
              <a:pPr/>
              <a:t>07.11.2021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514725" y="6356352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372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3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25" indent="-342925" algn="l" defTabSz="914466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03" indent="-285771" algn="l" defTabSz="914466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82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15" indent="-228617" algn="l" defTabSz="91446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47" indent="-228617" algn="l" defTabSz="91446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81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 txBox="1">
            <a:spLocks/>
          </p:cNvSpPr>
          <p:nvPr/>
        </p:nvSpPr>
        <p:spPr>
          <a:xfrm>
            <a:off x="857250" y="6382072"/>
            <a:ext cx="8750746" cy="360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Centre of Cardiovascular Surgery and Transplantation Brno</a:t>
            </a:r>
            <a:r>
              <a:rPr lang="cs-CZ" sz="2100" b="1" dirty="0"/>
              <a:t>, Czech Republic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10287000" cy="228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2286000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sp>
        <p:nvSpPr>
          <p:cNvPr id="13" name="Obdélník 12"/>
          <p:cNvSpPr/>
          <p:nvPr/>
        </p:nvSpPr>
        <p:spPr>
          <a:xfrm>
            <a:off x="3432601" y="2286001"/>
            <a:ext cx="3427200" cy="2286000"/>
          </a:xfrm>
          <a:prstGeom prst="rect">
            <a:avLst/>
          </a:prstGeom>
          <a:solidFill>
            <a:srgbClr val="AD2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0" y="4572000"/>
            <a:ext cx="3470308" cy="228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rgbClr val="373545"/>
                </a:solidFill>
              </a:rPr>
              <a:t>XVIII. české a slovenské sympozium o arytmiích a </a:t>
            </a:r>
            <a:r>
              <a:rPr lang="cs-CZ" dirty="0" err="1">
                <a:solidFill>
                  <a:srgbClr val="373545"/>
                </a:solidFill>
              </a:rPr>
              <a:t>kardiostimulaci</a:t>
            </a:r>
            <a:endParaRPr lang="cs-CZ" dirty="0">
              <a:solidFill>
                <a:srgbClr val="373545"/>
              </a:solidFill>
            </a:endParaRPr>
          </a:p>
          <a:p>
            <a:pPr algn="ctr"/>
            <a:r>
              <a:rPr lang="cs-CZ" dirty="0">
                <a:solidFill>
                  <a:schemeClr val="tx1"/>
                </a:solidFill>
              </a:rPr>
              <a:t>8.11.2021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859800" y="4572001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3432601" y="4572001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Podnadpis 2"/>
          <p:cNvSpPr>
            <a:spLocks noGrp="1"/>
          </p:cNvSpPr>
          <p:nvPr>
            <p:ph type="subTitle" idx="1"/>
          </p:nvPr>
        </p:nvSpPr>
        <p:spPr>
          <a:xfrm>
            <a:off x="1" y="3151573"/>
            <a:ext cx="3422251" cy="1005725"/>
          </a:xfrm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cs-CZ" sz="3000" spc="300" dirty="0">
                <a:solidFill>
                  <a:srgbClr val="FFFFFF"/>
                </a:solidFill>
                <a:latin typeface="Tw Cen MT" panose="020B0602020104020603" pitchFamily="34" charset="-18"/>
              </a:rPr>
              <a:t>Linda Vetešková</a:t>
            </a:r>
          </a:p>
          <a:p>
            <a:pPr algn="ctr">
              <a:lnSpc>
                <a:spcPct val="125000"/>
              </a:lnSpc>
              <a:spcBef>
                <a:spcPts val="0"/>
              </a:spcBef>
            </a:pPr>
            <a:endParaRPr lang="cs-CZ" sz="3000" spc="300" dirty="0">
              <a:solidFill>
                <a:srgbClr val="FFFFFF"/>
              </a:solidFill>
              <a:latin typeface="Tw Cen MT" panose="020B0602020104020603" pitchFamily="34" charset="-18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355180" y="272143"/>
            <a:ext cx="9754886" cy="2013855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85000"/>
              </a:lnSpc>
              <a:tabLst>
                <a:tab pos="1790829" algn="l"/>
              </a:tabLst>
            </a:pPr>
            <a:r>
              <a:rPr lang="cs-CZ" sz="4400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Chirurgické možnosti uzávěru ouška levé síně – studie LAAOS III</a:t>
            </a:r>
            <a:endParaRPr lang="cs-CZ" sz="4000" spc="6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"/>
          <a:stretch/>
        </p:blipFill>
        <p:spPr>
          <a:xfrm>
            <a:off x="3470308" y="2300281"/>
            <a:ext cx="6778985" cy="22574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7F4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sp>
        <p:nvSpPr>
          <p:cNvPr id="22" name="Obdélník 21"/>
          <p:cNvSpPr/>
          <p:nvPr/>
        </p:nvSpPr>
        <p:spPr>
          <a:xfrm>
            <a:off x="0" y="6585857"/>
            <a:ext cx="10287000" cy="2721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3750732" y="5396767"/>
            <a:ext cx="6536268" cy="656870"/>
            <a:chOff x="3750732" y="5368634"/>
            <a:chExt cx="6536268" cy="656870"/>
          </a:xfrm>
        </p:grpSpPr>
        <p:sp>
          <p:nvSpPr>
            <p:cNvPr id="26" name="Podnadpis 2"/>
            <p:cNvSpPr txBox="1">
              <a:spLocks/>
            </p:cNvSpPr>
            <p:nvPr/>
          </p:nvSpPr>
          <p:spPr bwMode="auto">
            <a:xfrm>
              <a:off x="6014301" y="5416320"/>
              <a:ext cx="4272699" cy="56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</a:pPr>
              <a: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Centrum kardiovaskulární </a:t>
              </a:r>
              <a:b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</a:br>
              <a: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 transplantační chirurgie Brno</a:t>
              </a:r>
            </a:p>
          </p:txBody>
        </p:sp>
        <p:cxnSp>
          <p:nvCxnSpPr>
            <p:cNvPr id="27" name="Přímá spojnice 26"/>
            <p:cNvCxnSpPr/>
            <p:nvPr/>
          </p:nvCxnSpPr>
          <p:spPr>
            <a:xfrm>
              <a:off x="4944949" y="5464006"/>
              <a:ext cx="0" cy="501988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5947781" y="5443885"/>
              <a:ext cx="0" cy="506368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áze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" r="53628"/>
            <a:stretch/>
          </p:blipFill>
          <p:spPr>
            <a:xfrm>
              <a:off x="3750732" y="5368634"/>
              <a:ext cx="2067527" cy="65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07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occlusion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guidlines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ESC 2020  - 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IIbC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3600" b="1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2136711"/>
            <a:ext cx="10067731" cy="264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7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occlusion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guidlines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51" y="998376"/>
            <a:ext cx="8486775" cy="4662873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AHA 2019 –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IIbB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STS 2017 –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IIaC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b="1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4366727"/>
            <a:ext cx="3817937" cy="176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2" y="1903444"/>
            <a:ext cx="5001208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8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113305"/>
            <a:ext cx="8505825" cy="647693"/>
          </a:xfrm>
          <a:noFill/>
        </p:spPr>
        <p:txBody>
          <a:bodyPr>
            <a:noAutofit/>
          </a:bodyPr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III</a:t>
            </a:r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8E2A37A4-C09A-4261-83DE-4CC3D1ED7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931E21BA-3C5B-4607-A30C-71763126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228" y="2039178"/>
            <a:ext cx="691288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LAAOS – r. 2005 – pilotní studie - 77 pacientů - okluze LAA během CABG je bezpečná </a:t>
            </a:r>
          </a:p>
          <a:p>
            <a:endParaRPr lang="cs-C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LAAOS II – r. 2013 – 51 pacientů – vyhodnocení rychlosti náboru a bezpečnost LAA okluze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05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64D517-6208-4020-B88D-0C0B6A999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Publikace v NEJM</a:t>
            </a:r>
            <a:endParaRPr lang="cs-CZ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2B671246-6A49-4C8D-97B0-F362787CA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25" y="1606550"/>
            <a:ext cx="71342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C801EBF-68F4-4130-A3FE-4B248D60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Cíle a hypotézy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503501C-8001-45AC-81A2-45F8B2A19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 hypotéza – uzávěr LAA snižuje riziko ischemické CMP nebo systémové embolizace při standartní léčbě včetně </a:t>
            </a:r>
            <a:r>
              <a:rPr lang="cs-CZ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antikoagulace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Uzávěr LAA je jednoduše proveditelný při jakémkoliv kardiochirurgickém výkonu z jiné indikace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2B81DD5-31F1-4482-826A-365C0C53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III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D955141-AA15-49E6-BFBB-D5429DAFE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multicentrická randomizovaná   </a:t>
            </a:r>
          </a:p>
          <a:p>
            <a:pPr marL="0" indent="0">
              <a:buNone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  studie</a:t>
            </a:r>
          </a:p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pacienti s fibrilací síní </a:t>
            </a:r>
          </a:p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</a:rPr>
              <a:t>CHA</a:t>
            </a:r>
            <a:r>
              <a:rPr lang="en-CA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en-CA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</a:rPr>
              <a:t>-VASc </a:t>
            </a:r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</a:t>
            </a:r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podstupující kardiochirurgický </a:t>
            </a:r>
          </a:p>
          <a:p>
            <a:pPr marL="0" indent="0">
              <a:buNone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  výkon </a:t>
            </a:r>
          </a:p>
        </p:txBody>
      </p:sp>
    </p:spTree>
    <p:extLst>
      <p:ext uri="{BB962C8B-B14F-4D97-AF65-F5344CB8AC3E}">
        <p14:creationId xmlns:p14="http://schemas.microsoft.com/office/powerpoint/2010/main" val="39639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III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371601"/>
            <a:ext cx="8397551" cy="446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1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III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800" b="1" dirty="0"/>
          </a:p>
          <a:p>
            <a:pPr marL="0" indent="0" algn="ctr">
              <a:buNone/>
            </a:pPr>
            <a:r>
              <a:rPr lang="cs-CZ" sz="4800" b="1" dirty="0"/>
              <a:t>4811 pacientů </a:t>
            </a:r>
          </a:p>
          <a:p>
            <a:pPr marL="0" indent="0" algn="ctr">
              <a:buNone/>
            </a:pPr>
            <a:r>
              <a:rPr lang="cs-CZ" sz="4800" b="1" dirty="0"/>
              <a:t>105 center</a:t>
            </a:r>
          </a:p>
          <a:p>
            <a:pPr marL="0" indent="0" algn="ctr">
              <a:buNone/>
            </a:pPr>
            <a:r>
              <a:rPr lang="cs-CZ" sz="4800" b="1" dirty="0"/>
              <a:t>27 zemí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181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38F17D-1665-40FC-AE1D-B502AF9C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III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038D108-EDC3-48FA-8293-B0DB08BDB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70332" indent="-342900">
              <a:defRPr/>
            </a:pPr>
            <a:r>
              <a:rPr lang="en-US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</a:t>
            </a:r>
            <a:r>
              <a:rPr lang="cs-CZ" sz="4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</a:t>
            </a:r>
            <a:r>
              <a:rPr lang="cs-CZ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</a:t>
            </a:r>
            <a:r>
              <a:rPr lang="cs-CZ" sz="4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iCMP</a:t>
            </a:r>
            <a:r>
              <a:rPr lang="cs-CZ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/TIA s pozitivním nálezem na CT/MRI nebo systémová embolizace </a:t>
            </a:r>
            <a:endParaRPr lang="en-US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0332" indent="-342900">
              <a:defRPr/>
            </a:pPr>
            <a:endParaRPr lang="en-CA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0332" indent="-342900">
              <a:defRPr/>
            </a:pPr>
            <a:r>
              <a:rPr lang="cs-CZ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analýza začínající 30 dní po operaci </a:t>
            </a:r>
            <a:endParaRPr lang="en-US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0332" indent="-342900">
              <a:defRPr/>
            </a:pPr>
            <a:endParaRPr lang="en-US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0332" indent="-342900">
              <a:defRPr/>
            </a:pPr>
            <a:r>
              <a:rPr lang="en-US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</a:t>
            </a:r>
            <a:r>
              <a:rPr lang="cs-CZ" sz="4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bezpečnostní</a:t>
            </a:r>
            <a:r>
              <a:rPr lang="en-US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outcome </a:t>
            </a:r>
            <a:r>
              <a:rPr lang="cs-CZ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hospitalizace pro srdeční selhání</a:t>
            </a:r>
            <a:endParaRPr lang="en-US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2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Konflikt zájmů</a:t>
            </a:r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55" y="1323975"/>
            <a:ext cx="570436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CE7C9C-1DF4-4E3F-9515-97EA8182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Chirurgické techniky uzávěru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7FD3B9D-CE72-40A3-BB31-B0899AD76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Resekce a sutura  		55.7%</a:t>
            </a:r>
          </a:p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Stapler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					11.2%</a:t>
            </a:r>
          </a:p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Atriclip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nebo jiný 			15.1%</a:t>
            </a:r>
          </a:p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Endokardiální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sutura 		13.8%</a:t>
            </a:r>
          </a:p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Jiné techniky 				4,1 %</a:t>
            </a:r>
          </a:p>
        </p:txBody>
      </p:sp>
    </p:spTree>
    <p:extLst>
      <p:ext uri="{BB962C8B-B14F-4D97-AF65-F5344CB8AC3E}">
        <p14:creationId xmlns:p14="http://schemas.microsoft.com/office/powerpoint/2010/main" val="27746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F52D3-AC48-E748-A6F2-9264A4B4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07" y="1"/>
            <a:ext cx="8462865" cy="821094"/>
          </a:xfrm>
        </p:spPr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Charakteristika pacientů</a:t>
            </a:r>
            <a:endParaRPr lang="en-US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AFB47E6-B218-B346-AB38-FCE1D417E3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911698"/>
              </p:ext>
            </p:extLst>
          </p:nvPr>
        </p:nvGraphicFramePr>
        <p:xfrm>
          <a:off x="1605029" y="1717069"/>
          <a:ext cx="698357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999">
                  <a:extLst>
                    <a:ext uri="{9D8B030D-6E8A-4147-A177-3AD203B41FA5}">
                      <a16:colId xmlns:a16="http://schemas.microsoft.com/office/drawing/2014/main" xmlns="" val="1664274447"/>
                    </a:ext>
                  </a:extLst>
                </a:gridCol>
                <a:gridCol w="1729265">
                  <a:extLst>
                    <a:ext uri="{9D8B030D-6E8A-4147-A177-3AD203B41FA5}">
                      <a16:colId xmlns:a16="http://schemas.microsoft.com/office/drawing/2014/main" xmlns="" val="3823165125"/>
                    </a:ext>
                  </a:extLst>
                </a:gridCol>
                <a:gridCol w="1995306">
                  <a:extLst>
                    <a:ext uri="{9D8B030D-6E8A-4147-A177-3AD203B41FA5}">
                      <a16:colId xmlns:a16="http://schemas.microsoft.com/office/drawing/2014/main" xmlns="" val="409261326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LAAO (n=2379)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 LAAO (n=2391)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173297748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Age, mean (SD)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71.3 (8.4)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71.1 (8.3)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458521983"/>
                  </a:ext>
                </a:extLst>
              </a:tr>
              <a:tr h="29337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</a:t>
                      </a:r>
                      <a:r>
                        <a:rPr lang="en-CA" sz="1700" b="1" baseline="-25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DS</a:t>
                      </a:r>
                      <a:r>
                        <a:rPr lang="en-CA" sz="1700" b="1" baseline="-25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CA" sz="1700" b="1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-V</a:t>
                      </a: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ASc, mean (SD)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 (1.5)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 (1.5)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303578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Permanent atrial fibrillation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692 (29.1%)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707 (29.6%)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44912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1617 (68.0%)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1601 (67.0%)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602705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Myocardial infarction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567 (23.8%)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583 (24.4%)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184931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History of stroke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 (9.0%)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 (9.2%)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2717926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History of heart failure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1348 (56.7%)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1372 (57.4%)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1470908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Peripheral arterial disease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 (9.9%)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 (10.7%)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9825485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Diabetes mellitus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770 (32.4%)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765 (32.0%)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2013129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Hypertension (%)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1960 (82.4%)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1941 (81.2%)</a:t>
                      </a:r>
                      <a:endParaRPr lang="en-CA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7816603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A619D6-E679-644A-B8D6-E764C5DE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5F8D9E-60A7-45E0-B241-6B4412CC8929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85800"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3AD82800-1A2F-45CC-8246-53B34E399085}"/>
              </a:ext>
            </a:extLst>
          </p:cNvPr>
          <p:cNvSpPr/>
          <p:nvPr/>
        </p:nvSpPr>
        <p:spPr>
          <a:xfrm>
            <a:off x="4688959" y="2264735"/>
            <a:ext cx="3899640" cy="733646"/>
          </a:xfrm>
          <a:prstGeom prst="ellipse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2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Charakteristika pacientů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Fibrilace síní </a:t>
            </a:r>
          </a:p>
          <a:p>
            <a:pPr marL="0" indent="0">
              <a:buNone/>
            </a:pP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LAA okluze	Non okluze</a:t>
            </a:r>
          </a:p>
          <a:p>
            <a:pPr marL="0" indent="0">
              <a:buNone/>
            </a:pP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Paroxysmální 	47%			49%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Permanentí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		29%			30%</a:t>
            </a:r>
          </a:p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Perzistující		24%			21%</a:t>
            </a:r>
          </a:p>
        </p:txBody>
      </p:sp>
    </p:spTree>
    <p:extLst>
      <p:ext uri="{BB962C8B-B14F-4D97-AF65-F5344CB8AC3E}">
        <p14:creationId xmlns:p14="http://schemas.microsoft.com/office/powerpoint/2010/main" val="36940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94169-97ED-C44D-8DC0-8E5C66F7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489" y="0"/>
            <a:ext cx="7886700" cy="746449"/>
          </a:xfrm>
        </p:spPr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Primární chirurgické výkony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CBDF850-E4FC-F041-87E0-4F6E4EAA4D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50557" y="1541145"/>
          <a:ext cx="7385886" cy="351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407">
                  <a:extLst>
                    <a:ext uri="{9D8B030D-6E8A-4147-A177-3AD203B41FA5}">
                      <a16:colId xmlns:a16="http://schemas.microsoft.com/office/drawing/2014/main" xmlns="" val="169771705"/>
                    </a:ext>
                  </a:extLst>
                </a:gridCol>
                <a:gridCol w="2177517">
                  <a:extLst>
                    <a:ext uri="{9D8B030D-6E8A-4147-A177-3AD203B41FA5}">
                      <a16:colId xmlns:a16="http://schemas.microsoft.com/office/drawing/2014/main" xmlns="" val="1043031597"/>
                    </a:ext>
                  </a:extLst>
                </a:gridCol>
                <a:gridCol w="2461962">
                  <a:extLst>
                    <a:ext uri="{9D8B030D-6E8A-4147-A177-3AD203B41FA5}">
                      <a16:colId xmlns:a16="http://schemas.microsoft.com/office/drawing/2014/main" xmlns="" val="283340331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LAAO </a:t>
                      </a:r>
                    </a:p>
                    <a:p>
                      <a:pPr algn="ctr"/>
                      <a:r>
                        <a:rPr lang="en-US" sz="1800" dirty="0"/>
                        <a:t>(n=2379)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 LAAO </a:t>
                      </a:r>
                    </a:p>
                    <a:p>
                      <a:pPr algn="ctr"/>
                      <a:r>
                        <a:rPr lang="en-US" sz="1800" dirty="0"/>
                        <a:t>(n=2391)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48659743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1" dirty="0">
                          <a:effectLst/>
                        </a:rPr>
                        <a:t>Procedure (%)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b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11882005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</a:rPr>
                        <a:t>Isolated CABG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482 (20.3%)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522 (21.8%)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3206007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</a:rPr>
                        <a:t>Isolated Valve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552 (23.2%)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572 (23.9%)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02122049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</a:rPr>
                        <a:t>Valve Procedure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1565 (65.8%)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1614 (67.5%)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26657569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1" dirty="0">
                          <a:effectLst/>
                        </a:rPr>
                        <a:t>Mitral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856 (36.0%)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880 (36.8%)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483902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lvl="1"/>
                      <a:r>
                        <a:rPr lang="en-CA" sz="1700" b="1" dirty="0">
                          <a:effectLst/>
                        </a:rPr>
                        <a:t>Aortic </a:t>
                      </a:r>
                      <a:endParaRPr lang="en-US" sz="1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837 (35.2%)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858 (35.9%)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86206932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lvl="1"/>
                      <a:r>
                        <a:rPr lang="en-US" sz="1700" b="1" dirty="0"/>
                        <a:t>Tricuspid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397 (16.7%)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dirty="0">
                          <a:effectLst/>
                        </a:rPr>
                        <a:t>427 (17.9%)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7119954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700" b="1" dirty="0"/>
                        <a:t>Aorta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kern="1200" dirty="0">
                          <a:solidFill>
                            <a:schemeClr val="dk1"/>
                          </a:solidFill>
                          <a:effectLst/>
                        </a:rPr>
                        <a:t>146 (6.1%)</a:t>
                      </a:r>
                      <a:r>
                        <a:rPr lang="en-CA" sz="1700" b="0" dirty="0">
                          <a:effectLst/>
                        </a:rPr>
                        <a:t> 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700" b="0" kern="1200" dirty="0">
                          <a:solidFill>
                            <a:schemeClr val="dk1"/>
                          </a:solidFill>
                          <a:effectLst/>
                        </a:rPr>
                        <a:t>134 (5.6%)</a:t>
                      </a:r>
                      <a:r>
                        <a:rPr lang="en-CA" sz="1700" b="0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75901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1" dirty="0">
                          <a:effectLst/>
                        </a:rPr>
                        <a:t>Atrial fibrillation ablation</a:t>
                      </a:r>
                      <a:endParaRPr lang="en-CA" sz="17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0" dirty="0">
                          <a:effectLst/>
                        </a:rPr>
                        <a:t>809 (34.0%)</a:t>
                      </a:r>
                      <a:endParaRPr lang="en-CA" sz="17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700" b="0" dirty="0">
                          <a:effectLst/>
                        </a:rPr>
                        <a:t>753 (31.5%)</a:t>
                      </a:r>
                      <a:endParaRPr lang="en-CA" sz="17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437793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2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07091-2444-F74E-87AC-4B3B2C49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0"/>
            <a:ext cx="7886700" cy="830424"/>
          </a:xfrm>
        </p:spPr>
        <p:txBody>
          <a:bodyPr/>
          <a:lstStyle/>
          <a:p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Peroperační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charakteristika</a:t>
            </a:r>
            <a:endParaRPr lang="en-US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EB95D217-D0A5-4749-A6E3-5468B4537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37615"/>
              </p:ext>
            </p:extLst>
          </p:nvPr>
        </p:nvGraphicFramePr>
        <p:xfrm>
          <a:off x="371789" y="1714971"/>
          <a:ext cx="9838794" cy="3428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6623">
                  <a:extLst>
                    <a:ext uri="{9D8B030D-6E8A-4147-A177-3AD203B41FA5}">
                      <a16:colId xmlns:a16="http://schemas.microsoft.com/office/drawing/2014/main" xmlns="" val="33230682"/>
                    </a:ext>
                  </a:extLst>
                </a:gridCol>
                <a:gridCol w="2026820">
                  <a:extLst>
                    <a:ext uri="{9D8B030D-6E8A-4147-A177-3AD203B41FA5}">
                      <a16:colId xmlns:a16="http://schemas.microsoft.com/office/drawing/2014/main" xmlns="" val="2073773569"/>
                    </a:ext>
                  </a:extLst>
                </a:gridCol>
                <a:gridCol w="1823168">
                  <a:extLst>
                    <a:ext uri="{9D8B030D-6E8A-4147-A177-3AD203B41FA5}">
                      <a16:colId xmlns:a16="http://schemas.microsoft.com/office/drawing/2014/main" xmlns="" val="750000542"/>
                    </a:ext>
                  </a:extLst>
                </a:gridCol>
                <a:gridCol w="2382183">
                  <a:extLst>
                    <a:ext uri="{9D8B030D-6E8A-4147-A177-3AD203B41FA5}">
                      <a16:colId xmlns:a16="http://schemas.microsoft.com/office/drawing/2014/main" xmlns="" val="394615053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 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effectLst/>
                          <a:latin typeface="+mn-lt"/>
                        </a:rPr>
                        <a:t>LAAO </a:t>
                      </a:r>
                    </a:p>
                    <a:p>
                      <a:pPr algn="ctr"/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n=2379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effectLst/>
                          <a:latin typeface="+mn-lt"/>
                        </a:rPr>
                        <a:t>No LAAO</a:t>
                      </a:r>
                    </a:p>
                    <a:p>
                      <a:pPr algn="ctr"/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n=2391</a:t>
                      </a: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effectLst/>
                        </a:rPr>
                        <a:t>p-value* </a:t>
                      </a:r>
                      <a:endParaRPr lang="en-C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xmlns="" val="40935552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Bypass time, </a:t>
                      </a:r>
                    </a:p>
                    <a:p>
                      <a:r>
                        <a:rPr lang="en-CA" sz="1500" b="1" dirty="0">
                          <a:effectLst/>
                        </a:rPr>
                        <a:t>mean (SD)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119 min (48)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113 min (47)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2927832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Cross clamp time, mean (SD)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86 min (37)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82 min (37)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7440968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Chest tube output, median (IQR)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520 ml (350-790)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500 ml (340-760)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0.06</a:t>
                      </a:r>
                      <a:endParaRPr lang="en-CA" sz="1700" b="1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5725781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Re-operation for bleeding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94 (4.0%)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95 (4.0%)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0.97</a:t>
                      </a:r>
                      <a:endParaRPr lang="en-CA" sz="1700" b="1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07660973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Prolongation of hospitalization due to heart failure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5 (0.2%)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 dirty="0">
                          <a:effectLst/>
                        </a:rPr>
                        <a:t>14 (0.6%)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0.04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814513610"/>
                  </a:ext>
                </a:extLst>
              </a:tr>
              <a:tr h="364818">
                <a:tc>
                  <a:txBody>
                    <a:bodyPr/>
                    <a:lstStyle/>
                    <a:p>
                      <a:r>
                        <a:rPr lang="en-CA" sz="1500" b="1" dirty="0">
                          <a:effectLst/>
                        </a:rPr>
                        <a:t>30-day mortality</a:t>
                      </a:r>
                      <a:endParaRPr lang="en-CA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>
                          <a:effectLst/>
                        </a:rPr>
                        <a:t>89 (3.7%)</a:t>
                      </a:r>
                      <a:endParaRPr lang="en-CA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 b="1">
                          <a:effectLst/>
                        </a:rPr>
                        <a:t>95 (4.0%)</a:t>
                      </a:r>
                      <a:endParaRPr lang="en-CA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7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0.68</a:t>
                      </a:r>
                      <a:endParaRPr lang="en-CA" sz="17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359402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3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D9C3B-6333-9D45-A955-BA092D52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26" y="83976"/>
            <a:ext cx="8521005" cy="727787"/>
          </a:xfrm>
        </p:spPr>
        <p:txBody>
          <a:bodyPr/>
          <a:lstStyle/>
          <a:p>
            <a:r>
              <a:rPr lang="cs-CZ" sz="3600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Antikoagulace</a:t>
            </a:r>
            <a:r>
              <a:rPr lang="cs-CZ" sz="3600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 průběhu sledování </a:t>
            </a:r>
            <a:endParaRPr lang="en-US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3BAB0B9-63F0-CF43-A083-06DA319D2A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512234"/>
              </p:ext>
            </p:extLst>
          </p:nvPr>
        </p:nvGraphicFramePr>
        <p:xfrm>
          <a:off x="1547798" y="2241178"/>
          <a:ext cx="6666770" cy="2403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1065">
                  <a:extLst>
                    <a:ext uri="{9D8B030D-6E8A-4147-A177-3AD203B41FA5}">
                      <a16:colId xmlns:a16="http://schemas.microsoft.com/office/drawing/2014/main" xmlns="" val="3159482751"/>
                    </a:ext>
                  </a:extLst>
                </a:gridCol>
                <a:gridCol w="2385272">
                  <a:extLst>
                    <a:ext uri="{9D8B030D-6E8A-4147-A177-3AD203B41FA5}">
                      <a16:colId xmlns:a16="http://schemas.microsoft.com/office/drawing/2014/main" xmlns="" val="3945773406"/>
                    </a:ext>
                  </a:extLst>
                </a:gridCol>
                <a:gridCol w="2500433">
                  <a:extLst>
                    <a:ext uri="{9D8B030D-6E8A-4147-A177-3AD203B41FA5}">
                      <a16:colId xmlns:a16="http://schemas.microsoft.com/office/drawing/2014/main" xmlns="" val="2405457611"/>
                    </a:ext>
                  </a:extLst>
                </a:gridCol>
              </a:tblGrid>
              <a:tr h="336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 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LAAO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>
                          <a:effectLst/>
                          <a:latin typeface="+mn-lt"/>
                        </a:rPr>
                        <a:t>No LAAO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509828645"/>
                  </a:ext>
                </a:extLst>
              </a:tr>
              <a:tr h="508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100" dirty="0">
                          <a:effectLst/>
                          <a:latin typeface="+mn-lt"/>
                          <a:ea typeface="+mn-ea"/>
                          <a:cs typeface="+mn-cs"/>
                        </a:rPr>
                        <a:t>Při</a:t>
                      </a:r>
                      <a:r>
                        <a:rPr lang="cs-CZ" sz="2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propuštění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83%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81%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497845654"/>
                  </a:ext>
                </a:extLst>
              </a:tr>
              <a:tr h="508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1 </a:t>
                      </a:r>
                      <a:r>
                        <a:rPr lang="cs-CZ" sz="2100" dirty="0">
                          <a:effectLst/>
                          <a:latin typeface="+mn-lt"/>
                        </a:rPr>
                        <a:t>rok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80%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>
                          <a:effectLst/>
                          <a:latin typeface="+mn-lt"/>
                        </a:rPr>
                        <a:t>79%</a:t>
                      </a:r>
                      <a:endParaRPr lang="en-CA" sz="2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958405375"/>
                  </a:ext>
                </a:extLst>
              </a:tr>
              <a:tr h="508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2 </a:t>
                      </a:r>
                      <a:r>
                        <a:rPr lang="cs-CZ" sz="2100" dirty="0">
                          <a:effectLst/>
                          <a:latin typeface="+mn-lt"/>
                        </a:rPr>
                        <a:t>roky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77%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</a:rPr>
                        <a:t>78%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242566171"/>
                  </a:ext>
                </a:extLst>
              </a:tr>
              <a:tr h="508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cs-CZ" sz="2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roky</a:t>
                      </a:r>
                      <a:endParaRPr lang="en-CA" sz="2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CA" sz="2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005790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7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E199661-8D42-4D4D-AB91-6400E48C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LAAOS III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-up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5956038-7495-44D7-BAD3-9CD9C2C5F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dotazník á 6 měsíců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Všichni pacienti měli standartní léčbu včetně </a:t>
            </a:r>
            <a:r>
              <a:rPr lang="cs-CZ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antikoagulace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během </a:t>
            </a:r>
            <a:r>
              <a:rPr lang="en-C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follow-up 3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1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7B650-AF20-D848-9AC7-D11AED67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50" y="0"/>
            <a:ext cx="8268703" cy="867747"/>
          </a:xfrm>
        </p:spPr>
        <p:txBody>
          <a:bodyPr>
            <a:normAutofit fontScale="90000"/>
          </a:bodyPr>
          <a:lstStyle/>
          <a:p>
            <a:pPr>
              <a:tabLst>
                <a:tab pos="266700" algn="l"/>
                <a:tab pos="533400" algn="l"/>
                <a:tab pos="800100" algn="l"/>
                <a:tab pos="1066800" algn="l"/>
                <a:tab pos="1333500" algn="l"/>
                <a:tab pos="1600200" algn="l"/>
                <a:tab pos="1866900" algn="l"/>
                <a:tab pos="2133600" algn="l"/>
                <a:tab pos="2400300" algn="l"/>
                <a:tab pos="2667000" algn="l"/>
                <a:tab pos="2933700" algn="l"/>
                <a:tab pos="3200400" algn="l"/>
              </a:tabLst>
            </a:pPr>
            <a:r>
              <a:rPr lang="en-CA" b="1" dirty="0"/>
              <a:t/>
            </a:r>
            <a:br>
              <a:rPr lang="en-CA" b="1" dirty="0"/>
            </a:br>
            <a:r>
              <a:rPr lang="cs-CZ" sz="4900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Primární </a:t>
            </a:r>
            <a:r>
              <a:rPr lang="cs-CZ" sz="4900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cs-CZ" sz="4900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za 3,8 let</a:t>
            </a:r>
            <a:endParaRPr lang="en-CA" sz="49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9CBD6C-44D2-4843-94B6-DDA60F89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5F8D9E-60A7-45E0-B241-6B4412CC8929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85800"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1065749-B825-C749-8C87-86C088A23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471228"/>
              </p:ext>
            </p:extLst>
          </p:nvPr>
        </p:nvGraphicFramePr>
        <p:xfrm>
          <a:off x="1009148" y="2266909"/>
          <a:ext cx="8179970" cy="2300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0699">
                  <a:extLst>
                    <a:ext uri="{9D8B030D-6E8A-4147-A177-3AD203B41FA5}">
                      <a16:colId xmlns:a16="http://schemas.microsoft.com/office/drawing/2014/main" xmlns="" val="649270422"/>
                    </a:ext>
                  </a:extLst>
                </a:gridCol>
                <a:gridCol w="1097585">
                  <a:extLst>
                    <a:ext uri="{9D8B030D-6E8A-4147-A177-3AD203B41FA5}">
                      <a16:colId xmlns:a16="http://schemas.microsoft.com/office/drawing/2014/main" xmlns="" val="1004186670"/>
                    </a:ext>
                  </a:extLst>
                </a:gridCol>
                <a:gridCol w="1352282">
                  <a:extLst>
                    <a:ext uri="{9D8B030D-6E8A-4147-A177-3AD203B41FA5}">
                      <a16:colId xmlns:a16="http://schemas.microsoft.com/office/drawing/2014/main" xmlns="" val="1739569121"/>
                    </a:ext>
                  </a:extLst>
                </a:gridCol>
                <a:gridCol w="2565173">
                  <a:extLst>
                    <a:ext uri="{9D8B030D-6E8A-4147-A177-3AD203B41FA5}">
                      <a16:colId xmlns:a16="http://schemas.microsoft.com/office/drawing/2014/main" xmlns="" val="2969399375"/>
                    </a:ext>
                  </a:extLst>
                </a:gridCol>
                <a:gridCol w="1184231">
                  <a:extLst>
                    <a:ext uri="{9D8B030D-6E8A-4147-A177-3AD203B41FA5}">
                      <a16:colId xmlns:a16="http://schemas.microsoft.com/office/drawing/2014/main" xmlns="" val="319914304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LAAO (%)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No LAAO (%)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HR (95% CI)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p-value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25138910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Ischemic stroke or systemic embolism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4.8</a:t>
                      </a:r>
                      <a:endParaRPr lang="cs-CZ" sz="1800" b="1" dirty="0">
                        <a:effectLst/>
                        <a:latin typeface="+mn-lt"/>
                      </a:endParaRPr>
                    </a:p>
                    <a:p>
                      <a:pPr marL="0" marR="0" lvl="0" indent="0" algn="ctr" defTabSz="9144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 (</a:t>
                      </a:r>
                      <a:r>
                        <a:rPr lang="cs-CZ" sz="1800" b="1" dirty="0">
                          <a:effectLst/>
                          <a:latin typeface="+mn-lt"/>
                        </a:rPr>
                        <a:t>114 pac.</a:t>
                      </a:r>
                      <a:r>
                        <a:rPr lang="en-CA" sz="1800" b="1" dirty="0">
                          <a:effectLst/>
                          <a:latin typeface="+mn-lt"/>
                        </a:rPr>
                        <a:t>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  <a:endParaRPr lang="cs-CZ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 (</a:t>
                      </a:r>
                      <a:r>
                        <a:rPr lang="cs-CZ" sz="1800" b="1" dirty="0">
                          <a:effectLst/>
                          <a:latin typeface="+mn-lt"/>
                        </a:rPr>
                        <a:t>168 pac.</a:t>
                      </a:r>
                      <a:r>
                        <a:rPr lang="en-CA" sz="1800" b="1" dirty="0">
                          <a:effectLst/>
                          <a:latin typeface="+mn-lt"/>
                        </a:rPr>
                        <a:t>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0.67 (0.53-0.85)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0.001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519869425"/>
                  </a:ext>
                </a:extLst>
              </a:tr>
              <a:tr h="309749">
                <a:tc gridSpan="5"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Landmark analysis</a:t>
                      </a: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1568939"/>
                  </a:ext>
                </a:extLst>
              </a:tr>
              <a:tr h="309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Before 30 days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en-CA" sz="1800" b="1">
                          <a:effectLst/>
                          <a:latin typeface="+mn-lt"/>
                        </a:rPr>
                        <a:t>2.2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en-CA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0.82 (0.57-1.18)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51348665"/>
                  </a:ext>
                </a:extLst>
              </a:tr>
              <a:tr h="309749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After 30 days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2.7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0.58 (0.42-0.80)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693013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4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>
            <a:extLst>
              <a:ext uri="{FF2B5EF4-FFF2-40B4-BE49-F238E27FC236}">
                <a16:creationId xmlns:a16="http://schemas.microsoft.com/office/drawing/2014/main" xmlns="" id="{453CCA9D-8239-AF47-B357-02929F1C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542" y="0"/>
            <a:ext cx="8451761" cy="849086"/>
          </a:xfrm>
        </p:spPr>
        <p:txBody>
          <a:bodyPr/>
          <a:lstStyle/>
          <a:p>
            <a:r>
              <a:rPr lang="cs-CZ" sz="4000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CMP nebo systémová embolizace</a:t>
            </a:r>
            <a:endParaRPr lang="en-US" sz="4000" b="1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54697CCF-9650-5F42-9B86-E8C4F3196F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654" y="1252171"/>
            <a:ext cx="8719429" cy="4608898"/>
            <a:chOff x="1377" y="590"/>
            <a:chExt cx="4950" cy="3668"/>
          </a:xfrm>
        </p:grpSpPr>
        <p:sp>
          <p:nvSpPr>
            <p:cNvPr id="82" name="Rectangle 5">
              <a:extLst>
                <a:ext uri="{FF2B5EF4-FFF2-40B4-BE49-F238E27FC236}">
                  <a16:creationId xmlns:a16="http://schemas.microsoft.com/office/drawing/2014/main" xmlns="" id="{B5A74C48-7567-B749-96DA-8AC398E81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682"/>
              <a:ext cx="15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 dirty="0">
                  <a:solidFill>
                    <a:srgbClr val="000000"/>
                  </a:solidFill>
                </a:rPr>
                <a:t>Time since surgery(months)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3" name="Rectangle 6">
              <a:extLst>
                <a:ext uri="{FF2B5EF4-FFF2-40B4-BE49-F238E27FC236}">
                  <a16:creationId xmlns:a16="http://schemas.microsoft.com/office/drawing/2014/main" xmlns="" id="{BEB59004-C5AC-D94F-BF57-1DCEAF47B4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75" y="1844"/>
              <a:ext cx="138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 dirty="0">
                  <a:solidFill>
                    <a:srgbClr val="000000"/>
                  </a:solidFill>
                </a:rPr>
                <a:t>Cumulative Incidence(%)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4" name="Line 7">
              <a:extLst>
                <a:ext uri="{FF2B5EF4-FFF2-40B4-BE49-F238E27FC236}">
                  <a16:creationId xmlns:a16="http://schemas.microsoft.com/office/drawing/2014/main" xmlns="" id="{E47DDF4E-63CA-5242-AE03-93DAB5411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3233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5" name="Line 8">
              <a:extLst>
                <a:ext uri="{FF2B5EF4-FFF2-40B4-BE49-F238E27FC236}">
                  <a16:creationId xmlns:a16="http://schemas.microsoft.com/office/drawing/2014/main" xmlns="" id="{20D7DE00-F8F8-1643-8D00-4D7777C643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2612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6" name="Line 9">
              <a:extLst>
                <a:ext uri="{FF2B5EF4-FFF2-40B4-BE49-F238E27FC236}">
                  <a16:creationId xmlns:a16="http://schemas.microsoft.com/office/drawing/2014/main" xmlns="" id="{C56330D1-964F-9C41-8863-0D3474B197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1991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7" name="Line 10">
              <a:extLst>
                <a:ext uri="{FF2B5EF4-FFF2-40B4-BE49-F238E27FC236}">
                  <a16:creationId xmlns:a16="http://schemas.microsoft.com/office/drawing/2014/main" xmlns="" id="{E1FBDC37-47F4-6F49-976E-0EFC9CB21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1369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8" name="Line 11">
              <a:extLst>
                <a:ext uri="{FF2B5EF4-FFF2-40B4-BE49-F238E27FC236}">
                  <a16:creationId xmlns:a16="http://schemas.microsoft.com/office/drawing/2014/main" xmlns="" id="{06392C8A-563C-404E-A95B-BC6ABA5EB0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747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9" name="Line 12">
              <a:extLst>
                <a:ext uri="{FF2B5EF4-FFF2-40B4-BE49-F238E27FC236}">
                  <a16:creationId xmlns:a16="http://schemas.microsoft.com/office/drawing/2014/main" xmlns="" id="{D1CCBE96-F369-284E-BDA4-4762735A92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2" y="747"/>
              <a:ext cx="0" cy="24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0" name="Rectangle 13">
              <a:extLst>
                <a:ext uri="{FF2B5EF4-FFF2-40B4-BE49-F238E27FC236}">
                  <a16:creationId xmlns:a16="http://schemas.microsoft.com/office/drawing/2014/main" xmlns="" id="{86A1D33A-B4CE-7745-9ECF-F1C84AC65B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07" y="3125"/>
              <a:ext cx="17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Rectangle 14">
              <a:extLst>
                <a:ext uri="{FF2B5EF4-FFF2-40B4-BE49-F238E27FC236}">
                  <a16:creationId xmlns:a16="http://schemas.microsoft.com/office/drawing/2014/main" xmlns="" id="{13CFE311-BFD7-784E-AF0C-1B194CEDA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3" y="2500"/>
              <a:ext cx="2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0.05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Rectangle 15">
              <a:extLst>
                <a:ext uri="{FF2B5EF4-FFF2-40B4-BE49-F238E27FC236}">
                  <a16:creationId xmlns:a16="http://schemas.microsoft.com/office/drawing/2014/main" xmlns="" id="{CC314B73-21D3-8F41-8BB6-CE547C380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3" y="1880"/>
              <a:ext cx="2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0.10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Rectangle 16">
              <a:extLst>
                <a:ext uri="{FF2B5EF4-FFF2-40B4-BE49-F238E27FC236}">
                  <a16:creationId xmlns:a16="http://schemas.microsoft.com/office/drawing/2014/main" xmlns="" id="{51558F67-B343-124B-8198-5BD4AACBB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3" y="1257"/>
              <a:ext cx="2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0.15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Rectangle 17">
              <a:extLst>
                <a:ext uri="{FF2B5EF4-FFF2-40B4-BE49-F238E27FC236}">
                  <a16:creationId xmlns:a16="http://schemas.microsoft.com/office/drawing/2014/main" xmlns="" id="{263B3479-3EC8-A94D-8BCB-8BC0234AFD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3" y="637"/>
              <a:ext cx="2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0.20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Line 18">
              <a:extLst>
                <a:ext uri="{FF2B5EF4-FFF2-40B4-BE49-F238E27FC236}">
                  <a16:creationId xmlns:a16="http://schemas.microsoft.com/office/drawing/2014/main" xmlns="" id="{79C39F79-1333-5B4A-998A-3D0906BD4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6" name="Line 19">
              <a:extLst>
                <a:ext uri="{FF2B5EF4-FFF2-40B4-BE49-F238E27FC236}">
                  <a16:creationId xmlns:a16="http://schemas.microsoft.com/office/drawing/2014/main" xmlns="" id="{E3FD743D-A784-A749-AA17-87CC4B93C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7" name="Line 20">
              <a:extLst>
                <a:ext uri="{FF2B5EF4-FFF2-40B4-BE49-F238E27FC236}">
                  <a16:creationId xmlns:a16="http://schemas.microsoft.com/office/drawing/2014/main" xmlns="" id="{5B4D6BEF-7A3E-E146-B989-F5ECFAFAA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8" name="Line 21">
              <a:extLst>
                <a:ext uri="{FF2B5EF4-FFF2-40B4-BE49-F238E27FC236}">
                  <a16:creationId xmlns:a16="http://schemas.microsoft.com/office/drawing/2014/main" xmlns="" id="{E4B51513-84A5-BF49-8629-625A17443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1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9" name="Line 22">
              <a:extLst>
                <a:ext uri="{FF2B5EF4-FFF2-40B4-BE49-F238E27FC236}">
                  <a16:creationId xmlns:a16="http://schemas.microsoft.com/office/drawing/2014/main" xmlns="" id="{70D64907-3DF9-2948-A51D-B1F942D043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0" name="Line 23">
              <a:extLst>
                <a:ext uri="{FF2B5EF4-FFF2-40B4-BE49-F238E27FC236}">
                  <a16:creationId xmlns:a16="http://schemas.microsoft.com/office/drawing/2014/main" xmlns="" id="{7F8D419D-8BC7-0C4C-BE85-37B890F42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1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1" name="Line 24">
              <a:extLst>
                <a:ext uri="{FF2B5EF4-FFF2-40B4-BE49-F238E27FC236}">
                  <a16:creationId xmlns:a16="http://schemas.microsoft.com/office/drawing/2014/main" xmlns="" id="{F8878CC6-E0BE-094D-A854-9A3FACF90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2" name="Line 25">
              <a:extLst>
                <a:ext uri="{FF2B5EF4-FFF2-40B4-BE49-F238E27FC236}">
                  <a16:creationId xmlns:a16="http://schemas.microsoft.com/office/drawing/2014/main" xmlns="" id="{F83EECFD-4ED1-4743-9BC3-4CC8304FD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9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3" name="Line 26">
              <a:extLst>
                <a:ext uri="{FF2B5EF4-FFF2-40B4-BE49-F238E27FC236}">
                  <a16:creationId xmlns:a16="http://schemas.microsoft.com/office/drawing/2014/main" xmlns="" id="{96826406-DFA6-C94C-9AE6-85B4276D1E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9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4" name="Line 27">
              <a:extLst>
                <a:ext uri="{FF2B5EF4-FFF2-40B4-BE49-F238E27FC236}">
                  <a16:creationId xmlns:a16="http://schemas.microsoft.com/office/drawing/2014/main" xmlns="" id="{C94033DF-F6C0-984D-B85A-08E3A5442A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5" name="Line 28">
              <a:extLst>
                <a:ext uri="{FF2B5EF4-FFF2-40B4-BE49-F238E27FC236}">
                  <a16:creationId xmlns:a16="http://schemas.microsoft.com/office/drawing/2014/main" xmlns="" id="{CF28DD43-B3CF-6747-A65A-C83F29EE4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6" name="Line 29">
              <a:extLst>
                <a:ext uri="{FF2B5EF4-FFF2-40B4-BE49-F238E27FC236}">
                  <a16:creationId xmlns:a16="http://schemas.microsoft.com/office/drawing/2014/main" xmlns="" id="{FEC2FCED-0F09-7C46-95F8-345F80A56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7" name="Line 30">
              <a:extLst>
                <a:ext uri="{FF2B5EF4-FFF2-40B4-BE49-F238E27FC236}">
                  <a16:creationId xmlns:a16="http://schemas.microsoft.com/office/drawing/2014/main" xmlns="" id="{56541D53-EB33-0B48-A593-AED373ED7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9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8" name="Line 31">
              <a:extLst>
                <a:ext uri="{FF2B5EF4-FFF2-40B4-BE49-F238E27FC236}">
                  <a16:creationId xmlns:a16="http://schemas.microsoft.com/office/drawing/2014/main" xmlns="" id="{02DCA3F1-9E1A-014D-9219-4DA2799B49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3332"/>
              <a:ext cx="39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9" name="Rectangle 32">
              <a:extLst>
                <a:ext uri="{FF2B5EF4-FFF2-40B4-BE49-F238E27FC236}">
                  <a16:creationId xmlns:a16="http://schemas.microsoft.com/office/drawing/2014/main" xmlns="" id="{14B34509-2C38-9E46-878F-6FBEA9A8C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3454"/>
              <a:ext cx="5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Rectangle 33">
              <a:extLst>
                <a:ext uri="{FF2B5EF4-FFF2-40B4-BE49-F238E27FC236}">
                  <a16:creationId xmlns:a16="http://schemas.microsoft.com/office/drawing/2014/main" xmlns="" id="{B155D16F-2076-FE47-9B83-754009A0D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" y="3454"/>
              <a:ext cx="5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6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Rectangle 34">
              <a:extLst>
                <a:ext uri="{FF2B5EF4-FFF2-40B4-BE49-F238E27FC236}">
                  <a16:creationId xmlns:a16="http://schemas.microsoft.com/office/drawing/2014/main" xmlns="" id="{1C8CF92D-1A87-9B49-87B9-44F24EE98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12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Rectangle 35">
              <a:extLst>
                <a:ext uri="{FF2B5EF4-FFF2-40B4-BE49-F238E27FC236}">
                  <a16:creationId xmlns:a16="http://schemas.microsoft.com/office/drawing/2014/main" xmlns="" id="{097EB096-CD3F-5143-B924-045FC8B52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18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Rectangle 36">
              <a:extLst>
                <a:ext uri="{FF2B5EF4-FFF2-40B4-BE49-F238E27FC236}">
                  <a16:creationId xmlns:a16="http://schemas.microsoft.com/office/drawing/2014/main" xmlns="" id="{FA8B9D95-0E46-8B4D-A0D7-832B565F2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24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Rectangle 37">
              <a:extLst>
                <a:ext uri="{FF2B5EF4-FFF2-40B4-BE49-F238E27FC236}">
                  <a16:creationId xmlns:a16="http://schemas.microsoft.com/office/drawing/2014/main" xmlns="" id="{DE8963DF-BA84-EA42-A77A-B75A77CDC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30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Rectangle 38">
              <a:extLst>
                <a:ext uri="{FF2B5EF4-FFF2-40B4-BE49-F238E27FC236}">
                  <a16:creationId xmlns:a16="http://schemas.microsoft.com/office/drawing/2014/main" xmlns="" id="{88375432-0B33-AF4C-B7A2-E4A3BC95A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36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Rectangle 39">
              <a:extLst>
                <a:ext uri="{FF2B5EF4-FFF2-40B4-BE49-F238E27FC236}">
                  <a16:creationId xmlns:a16="http://schemas.microsoft.com/office/drawing/2014/main" xmlns="" id="{83E5B352-5B86-E44E-BDF0-4E6245A47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42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Rectangle 40">
              <a:extLst>
                <a:ext uri="{FF2B5EF4-FFF2-40B4-BE49-F238E27FC236}">
                  <a16:creationId xmlns:a16="http://schemas.microsoft.com/office/drawing/2014/main" xmlns="" id="{E29A0578-D06C-284B-ABFC-E0957621F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9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48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Rectangle 41">
              <a:extLst>
                <a:ext uri="{FF2B5EF4-FFF2-40B4-BE49-F238E27FC236}">
                  <a16:creationId xmlns:a16="http://schemas.microsoft.com/office/drawing/2014/main" xmlns="" id="{EA2FE0C8-62C7-964D-B06E-36E858729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54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Rectangle 42">
              <a:extLst>
                <a:ext uri="{FF2B5EF4-FFF2-40B4-BE49-F238E27FC236}">
                  <a16:creationId xmlns:a16="http://schemas.microsoft.com/office/drawing/2014/main" xmlns="" id="{74BF9366-1CD6-A84C-AFC3-F597AFAE8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9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60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Rectangle 43">
              <a:extLst>
                <a:ext uri="{FF2B5EF4-FFF2-40B4-BE49-F238E27FC236}">
                  <a16:creationId xmlns:a16="http://schemas.microsoft.com/office/drawing/2014/main" xmlns="" id="{7D63F5A4-569E-7B44-B600-CDBEC0A5C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66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Rectangle 44">
              <a:extLst>
                <a:ext uri="{FF2B5EF4-FFF2-40B4-BE49-F238E27FC236}">
                  <a16:creationId xmlns:a16="http://schemas.microsoft.com/office/drawing/2014/main" xmlns="" id="{24B70973-4468-4C4A-8B8C-11DAD88C1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" y="3454"/>
              <a:ext cx="10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72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Rectangle 45">
              <a:extLst>
                <a:ext uri="{FF2B5EF4-FFF2-40B4-BE49-F238E27FC236}">
                  <a16:creationId xmlns:a16="http://schemas.microsoft.com/office/drawing/2014/main" xmlns="" id="{C2070286-3E46-4441-98A4-5BC37F6F0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" y="651"/>
              <a:ext cx="4289" cy="26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xmlns="" id="{6B68898D-48CC-A54D-9FA6-BF9CBE590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520"/>
              <a:ext cx="4137" cy="713"/>
            </a:xfrm>
            <a:custGeom>
              <a:avLst/>
              <a:gdLst>
                <a:gd name="T0" fmla="*/ 3 w 4137"/>
                <a:gd name="T1" fmla="*/ 672 h 713"/>
                <a:gd name="T2" fmla="*/ 6 w 4137"/>
                <a:gd name="T3" fmla="*/ 624 h 713"/>
                <a:gd name="T4" fmla="*/ 8 w 4137"/>
                <a:gd name="T5" fmla="*/ 545 h 713"/>
                <a:gd name="T6" fmla="*/ 12 w 4137"/>
                <a:gd name="T7" fmla="*/ 540 h 713"/>
                <a:gd name="T8" fmla="*/ 14 w 4137"/>
                <a:gd name="T9" fmla="*/ 529 h 713"/>
                <a:gd name="T10" fmla="*/ 17 w 4137"/>
                <a:gd name="T11" fmla="*/ 524 h 713"/>
                <a:gd name="T12" fmla="*/ 23 w 4137"/>
                <a:gd name="T13" fmla="*/ 497 h 713"/>
                <a:gd name="T14" fmla="*/ 28 w 4137"/>
                <a:gd name="T15" fmla="*/ 481 h 713"/>
                <a:gd name="T16" fmla="*/ 33 w 4137"/>
                <a:gd name="T17" fmla="*/ 459 h 713"/>
                <a:gd name="T18" fmla="*/ 44 w 4137"/>
                <a:gd name="T19" fmla="*/ 454 h 713"/>
                <a:gd name="T20" fmla="*/ 46 w 4137"/>
                <a:gd name="T21" fmla="*/ 443 h 713"/>
                <a:gd name="T22" fmla="*/ 55 w 4137"/>
                <a:gd name="T23" fmla="*/ 438 h 713"/>
                <a:gd name="T24" fmla="*/ 65 w 4137"/>
                <a:gd name="T25" fmla="*/ 427 h 713"/>
                <a:gd name="T26" fmla="*/ 123 w 4137"/>
                <a:gd name="T27" fmla="*/ 421 h 713"/>
                <a:gd name="T28" fmla="*/ 128 w 4137"/>
                <a:gd name="T29" fmla="*/ 410 h 713"/>
                <a:gd name="T30" fmla="*/ 193 w 4137"/>
                <a:gd name="T31" fmla="*/ 405 h 713"/>
                <a:gd name="T32" fmla="*/ 237 w 4137"/>
                <a:gd name="T33" fmla="*/ 394 h 713"/>
                <a:gd name="T34" fmla="*/ 283 w 4137"/>
                <a:gd name="T35" fmla="*/ 388 h 713"/>
                <a:gd name="T36" fmla="*/ 317 w 4137"/>
                <a:gd name="T37" fmla="*/ 371 h 713"/>
                <a:gd name="T38" fmla="*/ 333 w 4137"/>
                <a:gd name="T39" fmla="*/ 366 h 713"/>
                <a:gd name="T40" fmla="*/ 337 w 4137"/>
                <a:gd name="T41" fmla="*/ 354 h 713"/>
                <a:gd name="T42" fmla="*/ 363 w 4137"/>
                <a:gd name="T43" fmla="*/ 349 h 713"/>
                <a:gd name="T44" fmla="*/ 382 w 4137"/>
                <a:gd name="T45" fmla="*/ 332 h 713"/>
                <a:gd name="T46" fmla="*/ 424 w 4137"/>
                <a:gd name="T47" fmla="*/ 326 h 713"/>
                <a:gd name="T48" fmla="*/ 442 w 4137"/>
                <a:gd name="T49" fmla="*/ 315 h 713"/>
                <a:gd name="T50" fmla="*/ 468 w 4137"/>
                <a:gd name="T51" fmla="*/ 310 h 713"/>
                <a:gd name="T52" fmla="*/ 559 w 4137"/>
                <a:gd name="T53" fmla="*/ 299 h 713"/>
                <a:gd name="T54" fmla="*/ 846 w 4137"/>
                <a:gd name="T55" fmla="*/ 293 h 713"/>
                <a:gd name="T56" fmla="*/ 866 w 4137"/>
                <a:gd name="T57" fmla="*/ 281 h 713"/>
                <a:gd name="T58" fmla="*/ 978 w 4137"/>
                <a:gd name="T59" fmla="*/ 275 h 713"/>
                <a:gd name="T60" fmla="*/ 982 w 4137"/>
                <a:gd name="T61" fmla="*/ 264 h 713"/>
                <a:gd name="T62" fmla="*/ 1004 w 4137"/>
                <a:gd name="T63" fmla="*/ 258 h 713"/>
                <a:gd name="T64" fmla="*/ 1054 w 4137"/>
                <a:gd name="T65" fmla="*/ 246 h 713"/>
                <a:gd name="T66" fmla="*/ 1162 w 4137"/>
                <a:gd name="T67" fmla="*/ 240 h 713"/>
                <a:gd name="T68" fmla="*/ 1210 w 4137"/>
                <a:gd name="T69" fmla="*/ 228 h 713"/>
                <a:gd name="T70" fmla="*/ 1244 w 4137"/>
                <a:gd name="T71" fmla="*/ 223 h 713"/>
                <a:gd name="T72" fmla="*/ 1302 w 4137"/>
                <a:gd name="T73" fmla="*/ 211 h 713"/>
                <a:gd name="T74" fmla="*/ 1346 w 4137"/>
                <a:gd name="T75" fmla="*/ 205 h 713"/>
                <a:gd name="T76" fmla="*/ 1349 w 4137"/>
                <a:gd name="T77" fmla="*/ 194 h 713"/>
                <a:gd name="T78" fmla="*/ 1501 w 4137"/>
                <a:gd name="T79" fmla="*/ 187 h 713"/>
                <a:gd name="T80" fmla="*/ 1537 w 4137"/>
                <a:gd name="T81" fmla="*/ 176 h 713"/>
                <a:gd name="T82" fmla="*/ 1659 w 4137"/>
                <a:gd name="T83" fmla="*/ 169 h 713"/>
                <a:gd name="T84" fmla="*/ 1682 w 4137"/>
                <a:gd name="T85" fmla="*/ 157 h 713"/>
                <a:gd name="T86" fmla="*/ 1920 w 4137"/>
                <a:gd name="T87" fmla="*/ 150 h 713"/>
                <a:gd name="T88" fmla="*/ 2013 w 4137"/>
                <a:gd name="T89" fmla="*/ 137 h 713"/>
                <a:gd name="T90" fmla="*/ 2220 w 4137"/>
                <a:gd name="T91" fmla="*/ 129 h 713"/>
                <a:gd name="T92" fmla="*/ 2256 w 4137"/>
                <a:gd name="T93" fmla="*/ 112 h 713"/>
                <a:gd name="T94" fmla="*/ 2378 w 4137"/>
                <a:gd name="T95" fmla="*/ 103 h 713"/>
                <a:gd name="T96" fmla="*/ 2844 w 4137"/>
                <a:gd name="T97" fmla="*/ 81 h 713"/>
                <a:gd name="T98" fmla="*/ 3121 w 4137"/>
                <a:gd name="T99" fmla="*/ 64 h 713"/>
                <a:gd name="T100" fmla="*/ 3178 w 4137"/>
                <a:gd name="T101" fmla="*/ 28 h 713"/>
                <a:gd name="T102" fmla="*/ 4137 w 4137"/>
                <a:gd name="T10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37" h="713">
                  <a:moveTo>
                    <a:pt x="0" y="713"/>
                  </a:moveTo>
                  <a:lnTo>
                    <a:pt x="3" y="713"/>
                  </a:lnTo>
                  <a:lnTo>
                    <a:pt x="3" y="672"/>
                  </a:lnTo>
                  <a:lnTo>
                    <a:pt x="4" y="672"/>
                  </a:lnTo>
                  <a:lnTo>
                    <a:pt x="4" y="624"/>
                  </a:lnTo>
                  <a:lnTo>
                    <a:pt x="6" y="624"/>
                  </a:lnTo>
                  <a:lnTo>
                    <a:pt x="6" y="587"/>
                  </a:lnTo>
                  <a:lnTo>
                    <a:pt x="8" y="587"/>
                  </a:lnTo>
                  <a:lnTo>
                    <a:pt x="8" y="545"/>
                  </a:lnTo>
                  <a:lnTo>
                    <a:pt x="9" y="545"/>
                  </a:lnTo>
                  <a:lnTo>
                    <a:pt x="9" y="540"/>
                  </a:lnTo>
                  <a:lnTo>
                    <a:pt x="12" y="540"/>
                  </a:lnTo>
                  <a:lnTo>
                    <a:pt x="12" y="534"/>
                  </a:lnTo>
                  <a:lnTo>
                    <a:pt x="14" y="534"/>
                  </a:lnTo>
                  <a:lnTo>
                    <a:pt x="14" y="529"/>
                  </a:lnTo>
                  <a:lnTo>
                    <a:pt x="15" y="529"/>
                  </a:lnTo>
                  <a:lnTo>
                    <a:pt x="15" y="524"/>
                  </a:lnTo>
                  <a:lnTo>
                    <a:pt x="17" y="524"/>
                  </a:lnTo>
                  <a:lnTo>
                    <a:pt x="17" y="507"/>
                  </a:lnTo>
                  <a:lnTo>
                    <a:pt x="23" y="507"/>
                  </a:lnTo>
                  <a:lnTo>
                    <a:pt x="23" y="497"/>
                  </a:lnTo>
                  <a:lnTo>
                    <a:pt x="26" y="497"/>
                  </a:lnTo>
                  <a:lnTo>
                    <a:pt x="26" y="481"/>
                  </a:lnTo>
                  <a:lnTo>
                    <a:pt x="28" y="481"/>
                  </a:lnTo>
                  <a:lnTo>
                    <a:pt x="28" y="465"/>
                  </a:lnTo>
                  <a:lnTo>
                    <a:pt x="33" y="465"/>
                  </a:lnTo>
                  <a:lnTo>
                    <a:pt x="33" y="459"/>
                  </a:lnTo>
                  <a:lnTo>
                    <a:pt x="42" y="459"/>
                  </a:lnTo>
                  <a:lnTo>
                    <a:pt x="42" y="454"/>
                  </a:lnTo>
                  <a:lnTo>
                    <a:pt x="44" y="454"/>
                  </a:lnTo>
                  <a:lnTo>
                    <a:pt x="44" y="448"/>
                  </a:lnTo>
                  <a:lnTo>
                    <a:pt x="46" y="448"/>
                  </a:lnTo>
                  <a:lnTo>
                    <a:pt x="46" y="443"/>
                  </a:lnTo>
                  <a:lnTo>
                    <a:pt x="49" y="443"/>
                  </a:lnTo>
                  <a:lnTo>
                    <a:pt x="49" y="438"/>
                  </a:lnTo>
                  <a:lnTo>
                    <a:pt x="55" y="438"/>
                  </a:lnTo>
                  <a:lnTo>
                    <a:pt x="55" y="433"/>
                  </a:lnTo>
                  <a:lnTo>
                    <a:pt x="65" y="433"/>
                  </a:lnTo>
                  <a:lnTo>
                    <a:pt x="65" y="427"/>
                  </a:lnTo>
                  <a:lnTo>
                    <a:pt x="113" y="427"/>
                  </a:lnTo>
                  <a:lnTo>
                    <a:pt x="113" y="421"/>
                  </a:lnTo>
                  <a:lnTo>
                    <a:pt x="123" y="421"/>
                  </a:lnTo>
                  <a:lnTo>
                    <a:pt x="123" y="416"/>
                  </a:lnTo>
                  <a:lnTo>
                    <a:pt x="128" y="416"/>
                  </a:lnTo>
                  <a:lnTo>
                    <a:pt x="128" y="410"/>
                  </a:lnTo>
                  <a:lnTo>
                    <a:pt x="129" y="410"/>
                  </a:lnTo>
                  <a:lnTo>
                    <a:pt x="129" y="405"/>
                  </a:lnTo>
                  <a:lnTo>
                    <a:pt x="193" y="405"/>
                  </a:lnTo>
                  <a:lnTo>
                    <a:pt x="193" y="399"/>
                  </a:lnTo>
                  <a:lnTo>
                    <a:pt x="237" y="399"/>
                  </a:lnTo>
                  <a:lnTo>
                    <a:pt x="237" y="394"/>
                  </a:lnTo>
                  <a:lnTo>
                    <a:pt x="239" y="394"/>
                  </a:lnTo>
                  <a:lnTo>
                    <a:pt x="239" y="388"/>
                  </a:lnTo>
                  <a:lnTo>
                    <a:pt x="283" y="388"/>
                  </a:lnTo>
                  <a:lnTo>
                    <a:pt x="283" y="382"/>
                  </a:lnTo>
                  <a:lnTo>
                    <a:pt x="317" y="382"/>
                  </a:lnTo>
                  <a:lnTo>
                    <a:pt x="317" y="371"/>
                  </a:lnTo>
                  <a:lnTo>
                    <a:pt x="330" y="371"/>
                  </a:lnTo>
                  <a:lnTo>
                    <a:pt x="330" y="366"/>
                  </a:lnTo>
                  <a:lnTo>
                    <a:pt x="333" y="366"/>
                  </a:lnTo>
                  <a:lnTo>
                    <a:pt x="333" y="360"/>
                  </a:lnTo>
                  <a:lnTo>
                    <a:pt x="337" y="360"/>
                  </a:lnTo>
                  <a:lnTo>
                    <a:pt x="337" y="354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3" y="349"/>
                  </a:lnTo>
                  <a:lnTo>
                    <a:pt x="363" y="343"/>
                  </a:lnTo>
                  <a:lnTo>
                    <a:pt x="382" y="343"/>
                  </a:lnTo>
                  <a:lnTo>
                    <a:pt x="382" y="332"/>
                  </a:lnTo>
                  <a:lnTo>
                    <a:pt x="389" y="332"/>
                  </a:lnTo>
                  <a:lnTo>
                    <a:pt x="389" y="326"/>
                  </a:lnTo>
                  <a:lnTo>
                    <a:pt x="424" y="326"/>
                  </a:lnTo>
                  <a:lnTo>
                    <a:pt x="424" y="321"/>
                  </a:lnTo>
                  <a:lnTo>
                    <a:pt x="442" y="321"/>
                  </a:lnTo>
                  <a:lnTo>
                    <a:pt x="442" y="315"/>
                  </a:lnTo>
                  <a:lnTo>
                    <a:pt x="460" y="315"/>
                  </a:lnTo>
                  <a:lnTo>
                    <a:pt x="460" y="310"/>
                  </a:lnTo>
                  <a:lnTo>
                    <a:pt x="468" y="310"/>
                  </a:lnTo>
                  <a:lnTo>
                    <a:pt x="468" y="304"/>
                  </a:lnTo>
                  <a:lnTo>
                    <a:pt x="559" y="304"/>
                  </a:lnTo>
                  <a:lnTo>
                    <a:pt x="559" y="299"/>
                  </a:lnTo>
                  <a:lnTo>
                    <a:pt x="770" y="299"/>
                  </a:lnTo>
                  <a:lnTo>
                    <a:pt x="770" y="293"/>
                  </a:lnTo>
                  <a:lnTo>
                    <a:pt x="846" y="293"/>
                  </a:lnTo>
                  <a:lnTo>
                    <a:pt x="846" y="287"/>
                  </a:lnTo>
                  <a:lnTo>
                    <a:pt x="866" y="287"/>
                  </a:lnTo>
                  <a:lnTo>
                    <a:pt x="866" y="281"/>
                  </a:lnTo>
                  <a:lnTo>
                    <a:pt x="895" y="281"/>
                  </a:lnTo>
                  <a:lnTo>
                    <a:pt x="895" y="275"/>
                  </a:lnTo>
                  <a:lnTo>
                    <a:pt x="978" y="275"/>
                  </a:lnTo>
                  <a:lnTo>
                    <a:pt x="978" y="270"/>
                  </a:lnTo>
                  <a:lnTo>
                    <a:pt x="982" y="270"/>
                  </a:lnTo>
                  <a:lnTo>
                    <a:pt x="982" y="264"/>
                  </a:lnTo>
                  <a:lnTo>
                    <a:pt x="989" y="264"/>
                  </a:lnTo>
                  <a:lnTo>
                    <a:pt x="989" y="258"/>
                  </a:lnTo>
                  <a:lnTo>
                    <a:pt x="1004" y="258"/>
                  </a:lnTo>
                  <a:lnTo>
                    <a:pt x="1004" y="252"/>
                  </a:lnTo>
                  <a:lnTo>
                    <a:pt x="1054" y="252"/>
                  </a:lnTo>
                  <a:lnTo>
                    <a:pt x="1054" y="246"/>
                  </a:lnTo>
                  <a:lnTo>
                    <a:pt x="1120" y="246"/>
                  </a:lnTo>
                  <a:lnTo>
                    <a:pt x="1120" y="240"/>
                  </a:lnTo>
                  <a:lnTo>
                    <a:pt x="1162" y="240"/>
                  </a:lnTo>
                  <a:lnTo>
                    <a:pt x="1162" y="235"/>
                  </a:lnTo>
                  <a:lnTo>
                    <a:pt x="1210" y="235"/>
                  </a:lnTo>
                  <a:lnTo>
                    <a:pt x="1210" y="228"/>
                  </a:lnTo>
                  <a:lnTo>
                    <a:pt x="1232" y="228"/>
                  </a:lnTo>
                  <a:lnTo>
                    <a:pt x="1232" y="223"/>
                  </a:lnTo>
                  <a:lnTo>
                    <a:pt x="1244" y="223"/>
                  </a:lnTo>
                  <a:lnTo>
                    <a:pt x="1244" y="217"/>
                  </a:lnTo>
                  <a:lnTo>
                    <a:pt x="1302" y="217"/>
                  </a:lnTo>
                  <a:lnTo>
                    <a:pt x="1302" y="211"/>
                  </a:lnTo>
                  <a:lnTo>
                    <a:pt x="1342" y="211"/>
                  </a:lnTo>
                  <a:lnTo>
                    <a:pt x="1342" y="205"/>
                  </a:lnTo>
                  <a:lnTo>
                    <a:pt x="1346" y="205"/>
                  </a:lnTo>
                  <a:lnTo>
                    <a:pt x="1346" y="199"/>
                  </a:lnTo>
                  <a:lnTo>
                    <a:pt x="1349" y="199"/>
                  </a:lnTo>
                  <a:lnTo>
                    <a:pt x="1349" y="194"/>
                  </a:lnTo>
                  <a:lnTo>
                    <a:pt x="1430" y="194"/>
                  </a:lnTo>
                  <a:lnTo>
                    <a:pt x="1430" y="187"/>
                  </a:lnTo>
                  <a:lnTo>
                    <a:pt x="1501" y="187"/>
                  </a:lnTo>
                  <a:lnTo>
                    <a:pt x="1501" y="181"/>
                  </a:lnTo>
                  <a:lnTo>
                    <a:pt x="1537" y="181"/>
                  </a:lnTo>
                  <a:lnTo>
                    <a:pt x="1537" y="176"/>
                  </a:lnTo>
                  <a:lnTo>
                    <a:pt x="1626" y="176"/>
                  </a:lnTo>
                  <a:lnTo>
                    <a:pt x="1626" y="169"/>
                  </a:lnTo>
                  <a:lnTo>
                    <a:pt x="1659" y="169"/>
                  </a:lnTo>
                  <a:lnTo>
                    <a:pt x="1659" y="163"/>
                  </a:lnTo>
                  <a:lnTo>
                    <a:pt x="1682" y="163"/>
                  </a:lnTo>
                  <a:lnTo>
                    <a:pt x="1682" y="157"/>
                  </a:lnTo>
                  <a:lnTo>
                    <a:pt x="1849" y="157"/>
                  </a:lnTo>
                  <a:lnTo>
                    <a:pt x="1849" y="150"/>
                  </a:lnTo>
                  <a:lnTo>
                    <a:pt x="1920" y="150"/>
                  </a:lnTo>
                  <a:lnTo>
                    <a:pt x="1920" y="143"/>
                  </a:lnTo>
                  <a:lnTo>
                    <a:pt x="2013" y="143"/>
                  </a:lnTo>
                  <a:lnTo>
                    <a:pt x="2013" y="137"/>
                  </a:lnTo>
                  <a:lnTo>
                    <a:pt x="2057" y="137"/>
                  </a:lnTo>
                  <a:lnTo>
                    <a:pt x="2057" y="129"/>
                  </a:lnTo>
                  <a:lnTo>
                    <a:pt x="2220" y="129"/>
                  </a:lnTo>
                  <a:lnTo>
                    <a:pt x="2220" y="120"/>
                  </a:lnTo>
                  <a:lnTo>
                    <a:pt x="2256" y="120"/>
                  </a:lnTo>
                  <a:lnTo>
                    <a:pt x="2256" y="112"/>
                  </a:lnTo>
                  <a:lnTo>
                    <a:pt x="2297" y="112"/>
                  </a:lnTo>
                  <a:lnTo>
                    <a:pt x="2297" y="103"/>
                  </a:lnTo>
                  <a:lnTo>
                    <a:pt x="2378" y="103"/>
                  </a:lnTo>
                  <a:lnTo>
                    <a:pt x="2378" y="94"/>
                  </a:lnTo>
                  <a:lnTo>
                    <a:pt x="2844" y="94"/>
                  </a:lnTo>
                  <a:lnTo>
                    <a:pt x="2844" y="81"/>
                  </a:lnTo>
                  <a:lnTo>
                    <a:pt x="3057" y="81"/>
                  </a:lnTo>
                  <a:lnTo>
                    <a:pt x="3057" y="64"/>
                  </a:lnTo>
                  <a:lnTo>
                    <a:pt x="3121" y="64"/>
                  </a:lnTo>
                  <a:lnTo>
                    <a:pt x="3121" y="46"/>
                  </a:lnTo>
                  <a:lnTo>
                    <a:pt x="3178" y="46"/>
                  </a:lnTo>
                  <a:lnTo>
                    <a:pt x="3178" y="28"/>
                  </a:lnTo>
                  <a:lnTo>
                    <a:pt x="3490" y="28"/>
                  </a:lnTo>
                  <a:lnTo>
                    <a:pt x="3490" y="0"/>
                  </a:lnTo>
                  <a:lnTo>
                    <a:pt x="4137" y="0"/>
                  </a:lnTo>
                </a:path>
              </a:pathLst>
            </a:custGeom>
            <a:noFill/>
            <a:ln w="25400">
              <a:solidFill>
                <a:srgbClr val="005F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xmlns="" id="{97EFE197-58B6-1E44-A424-E93C222FE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1974"/>
              <a:ext cx="4137" cy="1259"/>
            </a:xfrm>
            <a:custGeom>
              <a:avLst/>
              <a:gdLst>
                <a:gd name="T0" fmla="*/ 4 w 4137"/>
                <a:gd name="T1" fmla="*/ 1218 h 1259"/>
                <a:gd name="T2" fmla="*/ 8 w 4137"/>
                <a:gd name="T3" fmla="*/ 1071 h 1259"/>
                <a:gd name="T4" fmla="*/ 12 w 4137"/>
                <a:gd name="T5" fmla="*/ 1024 h 1259"/>
                <a:gd name="T6" fmla="*/ 17 w 4137"/>
                <a:gd name="T7" fmla="*/ 1003 h 1259"/>
                <a:gd name="T8" fmla="*/ 20 w 4137"/>
                <a:gd name="T9" fmla="*/ 992 h 1259"/>
                <a:gd name="T10" fmla="*/ 24 w 4137"/>
                <a:gd name="T11" fmla="*/ 976 h 1259"/>
                <a:gd name="T12" fmla="*/ 28 w 4137"/>
                <a:gd name="T13" fmla="*/ 955 h 1259"/>
                <a:gd name="T14" fmla="*/ 41 w 4137"/>
                <a:gd name="T15" fmla="*/ 934 h 1259"/>
                <a:gd name="T16" fmla="*/ 46 w 4137"/>
                <a:gd name="T17" fmla="*/ 923 h 1259"/>
                <a:gd name="T18" fmla="*/ 67 w 4137"/>
                <a:gd name="T19" fmla="*/ 913 h 1259"/>
                <a:gd name="T20" fmla="*/ 94 w 4137"/>
                <a:gd name="T21" fmla="*/ 902 h 1259"/>
                <a:gd name="T22" fmla="*/ 109 w 4137"/>
                <a:gd name="T23" fmla="*/ 890 h 1259"/>
                <a:gd name="T24" fmla="*/ 134 w 4137"/>
                <a:gd name="T25" fmla="*/ 879 h 1259"/>
                <a:gd name="T26" fmla="*/ 172 w 4137"/>
                <a:gd name="T27" fmla="*/ 869 h 1259"/>
                <a:gd name="T28" fmla="*/ 181 w 4137"/>
                <a:gd name="T29" fmla="*/ 858 h 1259"/>
                <a:gd name="T30" fmla="*/ 207 w 4137"/>
                <a:gd name="T31" fmla="*/ 847 h 1259"/>
                <a:gd name="T32" fmla="*/ 219 w 4137"/>
                <a:gd name="T33" fmla="*/ 836 h 1259"/>
                <a:gd name="T34" fmla="*/ 225 w 4137"/>
                <a:gd name="T35" fmla="*/ 824 h 1259"/>
                <a:gd name="T36" fmla="*/ 292 w 4137"/>
                <a:gd name="T37" fmla="*/ 813 h 1259"/>
                <a:gd name="T38" fmla="*/ 346 w 4137"/>
                <a:gd name="T39" fmla="*/ 802 h 1259"/>
                <a:gd name="T40" fmla="*/ 374 w 4137"/>
                <a:gd name="T41" fmla="*/ 791 h 1259"/>
                <a:gd name="T42" fmla="*/ 438 w 4137"/>
                <a:gd name="T43" fmla="*/ 780 h 1259"/>
                <a:gd name="T44" fmla="*/ 485 w 4137"/>
                <a:gd name="T45" fmla="*/ 767 h 1259"/>
                <a:gd name="T46" fmla="*/ 582 w 4137"/>
                <a:gd name="T47" fmla="*/ 756 h 1259"/>
                <a:gd name="T48" fmla="*/ 609 w 4137"/>
                <a:gd name="T49" fmla="*/ 745 h 1259"/>
                <a:gd name="T50" fmla="*/ 687 w 4137"/>
                <a:gd name="T51" fmla="*/ 734 h 1259"/>
                <a:gd name="T52" fmla="*/ 719 w 4137"/>
                <a:gd name="T53" fmla="*/ 723 h 1259"/>
                <a:gd name="T54" fmla="*/ 799 w 4137"/>
                <a:gd name="T55" fmla="*/ 710 h 1259"/>
                <a:gd name="T56" fmla="*/ 839 w 4137"/>
                <a:gd name="T57" fmla="*/ 699 h 1259"/>
                <a:gd name="T58" fmla="*/ 977 w 4137"/>
                <a:gd name="T59" fmla="*/ 688 h 1259"/>
                <a:gd name="T60" fmla="*/ 1024 w 4137"/>
                <a:gd name="T61" fmla="*/ 676 h 1259"/>
                <a:gd name="T62" fmla="*/ 1058 w 4137"/>
                <a:gd name="T63" fmla="*/ 665 h 1259"/>
                <a:gd name="T64" fmla="*/ 1112 w 4137"/>
                <a:gd name="T65" fmla="*/ 652 h 1259"/>
                <a:gd name="T66" fmla="*/ 1129 w 4137"/>
                <a:gd name="T67" fmla="*/ 641 h 1259"/>
                <a:gd name="T68" fmla="*/ 1162 w 4137"/>
                <a:gd name="T69" fmla="*/ 629 h 1259"/>
                <a:gd name="T70" fmla="*/ 1244 w 4137"/>
                <a:gd name="T71" fmla="*/ 617 h 1259"/>
                <a:gd name="T72" fmla="*/ 1314 w 4137"/>
                <a:gd name="T73" fmla="*/ 605 h 1259"/>
                <a:gd name="T74" fmla="*/ 1363 w 4137"/>
                <a:gd name="T75" fmla="*/ 593 h 1259"/>
                <a:gd name="T76" fmla="*/ 1466 w 4137"/>
                <a:gd name="T77" fmla="*/ 582 h 1259"/>
                <a:gd name="T78" fmla="*/ 1566 w 4137"/>
                <a:gd name="T79" fmla="*/ 570 h 1259"/>
                <a:gd name="T80" fmla="*/ 1598 w 4137"/>
                <a:gd name="T81" fmla="*/ 557 h 1259"/>
                <a:gd name="T82" fmla="*/ 1611 w 4137"/>
                <a:gd name="T83" fmla="*/ 545 h 1259"/>
                <a:gd name="T84" fmla="*/ 1649 w 4137"/>
                <a:gd name="T85" fmla="*/ 533 h 1259"/>
                <a:gd name="T86" fmla="*/ 1735 w 4137"/>
                <a:gd name="T87" fmla="*/ 521 h 1259"/>
                <a:gd name="T88" fmla="*/ 1785 w 4137"/>
                <a:gd name="T89" fmla="*/ 508 h 1259"/>
                <a:gd name="T90" fmla="*/ 1858 w 4137"/>
                <a:gd name="T91" fmla="*/ 495 h 1259"/>
                <a:gd name="T92" fmla="*/ 1971 w 4137"/>
                <a:gd name="T93" fmla="*/ 480 h 1259"/>
                <a:gd name="T94" fmla="*/ 2018 w 4137"/>
                <a:gd name="T95" fmla="*/ 466 h 1259"/>
                <a:gd name="T96" fmla="*/ 2113 w 4137"/>
                <a:gd name="T97" fmla="*/ 451 h 1259"/>
                <a:gd name="T98" fmla="*/ 2308 w 4137"/>
                <a:gd name="T99" fmla="*/ 435 h 1259"/>
                <a:gd name="T100" fmla="*/ 2458 w 4137"/>
                <a:gd name="T101" fmla="*/ 417 h 1259"/>
                <a:gd name="T102" fmla="*/ 2636 w 4137"/>
                <a:gd name="T103" fmla="*/ 397 h 1259"/>
                <a:gd name="T104" fmla="*/ 2704 w 4137"/>
                <a:gd name="T105" fmla="*/ 374 h 1259"/>
                <a:gd name="T106" fmla="*/ 2832 w 4137"/>
                <a:gd name="T107" fmla="*/ 350 h 1259"/>
                <a:gd name="T108" fmla="*/ 2985 w 4137"/>
                <a:gd name="T109" fmla="*/ 322 h 1259"/>
                <a:gd name="T110" fmla="*/ 3037 w 4137"/>
                <a:gd name="T111" fmla="*/ 290 h 1259"/>
                <a:gd name="T112" fmla="*/ 3215 w 4137"/>
                <a:gd name="T113" fmla="*/ 256 h 1259"/>
                <a:gd name="T114" fmla="*/ 3464 w 4137"/>
                <a:gd name="T115" fmla="*/ 214 h 1259"/>
                <a:gd name="T116" fmla="*/ 3845 w 4137"/>
                <a:gd name="T117" fmla="*/ 151 h 1259"/>
                <a:gd name="T118" fmla="*/ 3959 w 4137"/>
                <a:gd name="T119" fmla="*/ 55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37" h="1259">
                  <a:moveTo>
                    <a:pt x="0" y="1259"/>
                  </a:moveTo>
                  <a:lnTo>
                    <a:pt x="3" y="1259"/>
                  </a:lnTo>
                  <a:lnTo>
                    <a:pt x="3" y="1218"/>
                  </a:lnTo>
                  <a:lnTo>
                    <a:pt x="4" y="1218"/>
                  </a:lnTo>
                  <a:lnTo>
                    <a:pt x="4" y="1118"/>
                  </a:lnTo>
                  <a:lnTo>
                    <a:pt x="6" y="1118"/>
                  </a:lnTo>
                  <a:lnTo>
                    <a:pt x="6" y="1071"/>
                  </a:lnTo>
                  <a:lnTo>
                    <a:pt x="8" y="1071"/>
                  </a:lnTo>
                  <a:lnTo>
                    <a:pt x="8" y="1040"/>
                  </a:lnTo>
                  <a:lnTo>
                    <a:pt x="9" y="1040"/>
                  </a:lnTo>
                  <a:lnTo>
                    <a:pt x="9" y="1024"/>
                  </a:lnTo>
                  <a:lnTo>
                    <a:pt x="12" y="1024"/>
                  </a:lnTo>
                  <a:lnTo>
                    <a:pt x="12" y="1008"/>
                  </a:lnTo>
                  <a:lnTo>
                    <a:pt x="14" y="1008"/>
                  </a:lnTo>
                  <a:lnTo>
                    <a:pt x="14" y="1003"/>
                  </a:lnTo>
                  <a:lnTo>
                    <a:pt x="17" y="1003"/>
                  </a:lnTo>
                  <a:lnTo>
                    <a:pt x="17" y="998"/>
                  </a:lnTo>
                  <a:lnTo>
                    <a:pt x="18" y="998"/>
                  </a:lnTo>
                  <a:lnTo>
                    <a:pt x="18" y="992"/>
                  </a:lnTo>
                  <a:lnTo>
                    <a:pt x="20" y="992"/>
                  </a:lnTo>
                  <a:lnTo>
                    <a:pt x="20" y="982"/>
                  </a:lnTo>
                  <a:lnTo>
                    <a:pt x="23" y="982"/>
                  </a:lnTo>
                  <a:lnTo>
                    <a:pt x="23" y="976"/>
                  </a:lnTo>
                  <a:lnTo>
                    <a:pt x="24" y="976"/>
                  </a:lnTo>
                  <a:lnTo>
                    <a:pt x="24" y="971"/>
                  </a:lnTo>
                  <a:lnTo>
                    <a:pt x="26" y="971"/>
                  </a:lnTo>
                  <a:lnTo>
                    <a:pt x="26" y="955"/>
                  </a:lnTo>
                  <a:lnTo>
                    <a:pt x="28" y="955"/>
                  </a:lnTo>
                  <a:lnTo>
                    <a:pt x="28" y="940"/>
                  </a:lnTo>
                  <a:lnTo>
                    <a:pt x="37" y="940"/>
                  </a:lnTo>
                  <a:lnTo>
                    <a:pt x="37" y="934"/>
                  </a:lnTo>
                  <a:lnTo>
                    <a:pt x="41" y="934"/>
                  </a:lnTo>
                  <a:lnTo>
                    <a:pt x="41" y="928"/>
                  </a:lnTo>
                  <a:lnTo>
                    <a:pt x="42" y="928"/>
                  </a:lnTo>
                  <a:lnTo>
                    <a:pt x="42" y="923"/>
                  </a:lnTo>
                  <a:lnTo>
                    <a:pt x="46" y="923"/>
                  </a:lnTo>
                  <a:lnTo>
                    <a:pt x="46" y="918"/>
                  </a:lnTo>
                  <a:lnTo>
                    <a:pt x="65" y="918"/>
                  </a:lnTo>
                  <a:lnTo>
                    <a:pt x="65" y="913"/>
                  </a:lnTo>
                  <a:lnTo>
                    <a:pt x="67" y="913"/>
                  </a:lnTo>
                  <a:lnTo>
                    <a:pt x="67" y="907"/>
                  </a:lnTo>
                  <a:lnTo>
                    <a:pt x="84" y="907"/>
                  </a:lnTo>
                  <a:lnTo>
                    <a:pt x="84" y="902"/>
                  </a:lnTo>
                  <a:lnTo>
                    <a:pt x="94" y="902"/>
                  </a:lnTo>
                  <a:lnTo>
                    <a:pt x="94" y="896"/>
                  </a:lnTo>
                  <a:lnTo>
                    <a:pt x="99" y="896"/>
                  </a:lnTo>
                  <a:lnTo>
                    <a:pt x="99" y="890"/>
                  </a:lnTo>
                  <a:lnTo>
                    <a:pt x="109" y="890"/>
                  </a:lnTo>
                  <a:lnTo>
                    <a:pt x="109" y="885"/>
                  </a:lnTo>
                  <a:lnTo>
                    <a:pt x="125" y="885"/>
                  </a:lnTo>
                  <a:lnTo>
                    <a:pt x="125" y="879"/>
                  </a:lnTo>
                  <a:lnTo>
                    <a:pt x="134" y="879"/>
                  </a:lnTo>
                  <a:lnTo>
                    <a:pt x="134" y="874"/>
                  </a:lnTo>
                  <a:lnTo>
                    <a:pt x="170" y="874"/>
                  </a:lnTo>
                  <a:lnTo>
                    <a:pt x="170" y="869"/>
                  </a:lnTo>
                  <a:lnTo>
                    <a:pt x="172" y="869"/>
                  </a:lnTo>
                  <a:lnTo>
                    <a:pt x="172" y="864"/>
                  </a:lnTo>
                  <a:lnTo>
                    <a:pt x="178" y="864"/>
                  </a:lnTo>
                  <a:lnTo>
                    <a:pt x="178" y="858"/>
                  </a:lnTo>
                  <a:lnTo>
                    <a:pt x="181" y="858"/>
                  </a:lnTo>
                  <a:lnTo>
                    <a:pt x="181" y="852"/>
                  </a:lnTo>
                  <a:lnTo>
                    <a:pt x="190" y="852"/>
                  </a:lnTo>
                  <a:lnTo>
                    <a:pt x="190" y="847"/>
                  </a:lnTo>
                  <a:lnTo>
                    <a:pt x="207" y="847"/>
                  </a:lnTo>
                  <a:lnTo>
                    <a:pt x="207" y="841"/>
                  </a:lnTo>
                  <a:lnTo>
                    <a:pt x="217" y="841"/>
                  </a:lnTo>
                  <a:lnTo>
                    <a:pt x="217" y="836"/>
                  </a:lnTo>
                  <a:lnTo>
                    <a:pt x="219" y="836"/>
                  </a:lnTo>
                  <a:lnTo>
                    <a:pt x="219" y="830"/>
                  </a:lnTo>
                  <a:lnTo>
                    <a:pt x="222" y="830"/>
                  </a:lnTo>
                  <a:lnTo>
                    <a:pt x="222" y="824"/>
                  </a:lnTo>
                  <a:lnTo>
                    <a:pt x="225" y="824"/>
                  </a:lnTo>
                  <a:lnTo>
                    <a:pt x="225" y="819"/>
                  </a:lnTo>
                  <a:lnTo>
                    <a:pt x="290" y="819"/>
                  </a:lnTo>
                  <a:lnTo>
                    <a:pt x="290" y="813"/>
                  </a:lnTo>
                  <a:lnTo>
                    <a:pt x="292" y="813"/>
                  </a:lnTo>
                  <a:lnTo>
                    <a:pt x="292" y="808"/>
                  </a:lnTo>
                  <a:lnTo>
                    <a:pt x="301" y="808"/>
                  </a:lnTo>
                  <a:lnTo>
                    <a:pt x="301" y="802"/>
                  </a:lnTo>
                  <a:lnTo>
                    <a:pt x="346" y="802"/>
                  </a:lnTo>
                  <a:lnTo>
                    <a:pt x="346" y="797"/>
                  </a:lnTo>
                  <a:lnTo>
                    <a:pt x="351" y="797"/>
                  </a:lnTo>
                  <a:lnTo>
                    <a:pt x="351" y="791"/>
                  </a:lnTo>
                  <a:lnTo>
                    <a:pt x="374" y="791"/>
                  </a:lnTo>
                  <a:lnTo>
                    <a:pt x="374" y="785"/>
                  </a:lnTo>
                  <a:lnTo>
                    <a:pt x="415" y="785"/>
                  </a:lnTo>
                  <a:lnTo>
                    <a:pt x="415" y="780"/>
                  </a:lnTo>
                  <a:lnTo>
                    <a:pt x="438" y="780"/>
                  </a:lnTo>
                  <a:lnTo>
                    <a:pt x="438" y="774"/>
                  </a:lnTo>
                  <a:lnTo>
                    <a:pt x="468" y="774"/>
                  </a:lnTo>
                  <a:lnTo>
                    <a:pt x="468" y="767"/>
                  </a:lnTo>
                  <a:lnTo>
                    <a:pt x="485" y="767"/>
                  </a:lnTo>
                  <a:lnTo>
                    <a:pt x="485" y="762"/>
                  </a:lnTo>
                  <a:lnTo>
                    <a:pt x="553" y="762"/>
                  </a:lnTo>
                  <a:lnTo>
                    <a:pt x="553" y="756"/>
                  </a:lnTo>
                  <a:lnTo>
                    <a:pt x="582" y="756"/>
                  </a:lnTo>
                  <a:lnTo>
                    <a:pt x="582" y="751"/>
                  </a:lnTo>
                  <a:lnTo>
                    <a:pt x="605" y="751"/>
                  </a:lnTo>
                  <a:lnTo>
                    <a:pt x="605" y="745"/>
                  </a:lnTo>
                  <a:lnTo>
                    <a:pt x="609" y="745"/>
                  </a:lnTo>
                  <a:lnTo>
                    <a:pt x="609" y="740"/>
                  </a:lnTo>
                  <a:lnTo>
                    <a:pt x="619" y="740"/>
                  </a:lnTo>
                  <a:lnTo>
                    <a:pt x="619" y="734"/>
                  </a:lnTo>
                  <a:lnTo>
                    <a:pt x="687" y="734"/>
                  </a:lnTo>
                  <a:lnTo>
                    <a:pt x="687" y="728"/>
                  </a:lnTo>
                  <a:lnTo>
                    <a:pt x="700" y="728"/>
                  </a:lnTo>
                  <a:lnTo>
                    <a:pt x="700" y="723"/>
                  </a:lnTo>
                  <a:lnTo>
                    <a:pt x="719" y="723"/>
                  </a:lnTo>
                  <a:lnTo>
                    <a:pt x="719" y="716"/>
                  </a:lnTo>
                  <a:lnTo>
                    <a:pt x="720" y="716"/>
                  </a:lnTo>
                  <a:lnTo>
                    <a:pt x="720" y="710"/>
                  </a:lnTo>
                  <a:lnTo>
                    <a:pt x="799" y="710"/>
                  </a:lnTo>
                  <a:lnTo>
                    <a:pt x="799" y="705"/>
                  </a:lnTo>
                  <a:lnTo>
                    <a:pt x="808" y="705"/>
                  </a:lnTo>
                  <a:lnTo>
                    <a:pt x="808" y="699"/>
                  </a:lnTo>
                  <a:lnTo>
                    <a:pt x="839" y="699"/>
                  </a:lnTo>
                  <a:lnTo>
                    <a:pt x="839" y="694"/>
                  </a:lnTo>
                  <a:lnTo>
                    <a:pt x="910" y="694"/>
                  </a:lnTo>
                  <a:lnTo>
                    <a:pt x="910" y="688"/>
                  </a:lnTo>
                  <a:lnTo>
                    <a:pt x="977" y="688"/>
                  </a:lnTo>
                  <a:lnTo>
                    <a:pt x="977" y="681"/>
                  </a:lnTo>
                  <a:lnTo>
                    <a:pt x="1016" y="681"/>
                  </a:lnTo>
                  <a:lnTo>
                    <a:pt x="1016" y="676"/>
                  </a:lnTo>
                  <a:lnTo>
                    <a:pt x="1024" y="676"/>
                  </a:lnTo>
                  <a:lnTo>
                    <a:pt x="1024" y="670"/>
                  </a:lnTo>
                  <a:lnTo>
                    <a:pt x="1035" y="670"/>
                  </a:lnTo>
                  <a:lnTo>
                    <a:pt x="1035" y="665"/>
                  </a:lnTo>
                  <a:lnTo>
                    <a:pt x="1058" y="665"/>
                  </a:lnTo>
                  <a:lnTo>
                    <a:pt x="1058" y="658"/>
                  </a:lnTo>
                  <a:lnTo>
                    <a:pt x="1103" y="658"/>
                  </a:lnTo>
                  <a:lnTo>
                    <a:pt x="1103" y="652"/>
                  </a:lnTo>
                  <a:lnTo>
                    <a:pt x="1112" y="652"/>
                  </a:lnTo>
                  <a:lnTo>
                    <a:pt x="1112" y="647"/>
                  </a:lnTo>
                  <a:lnTo>
                    <a:pt x="1127" y="647"/>
                  </a:lnTo>
                  <a:lnTo>
                    <a:pt x="1127" y="641"/>
                  </a:lnTo>
                  <a:lnTo>
                    <a:pt x="1129" y="641"/>
                  </a:lnTo>
                  <a:lnTo>
                    <a:pt x="1129" y="635"/>
                  </a:lnTo>
                  <a:lnTo>
                    <a:pt x="1161" y="635"/>
                  </a:lnTo>
                  <a:lnTo>
                    <a:pt x="1161" y="629"/>
                  </a:lnTo>
                  <a:lnTo>
                    <a:pt x="1162" y="629"/>
                  </a:lnTo>
                  <a:lnTo>
                    <a:pt x="1162" y="623"/>
                  </a:lnTo>
                  <a:lnTo>
                    <a:pt x="1232" y="623"/>
                  </a:lnTo>
                  <a:lnTo>
                    <a:pt x="1232" y="617"/>
                  </a:lnTo>
                  <a:lnTo>
                    <a:pt x="1244" y="617"/>
                  </a:lnTo>
                  <a:lnTo>
                    <a:pt x="1244" y="611"/>
                  </a:lnTo>
                  <a:lnTo>
                    <a:pt x="1249" y="611"/>
                  </a:lnTo>
                  <a:lnTo>
                    <a:pt x="1249" y="605"/>
                  </a:lnTo>
                  <a:lnTo>
                    <a:pt x="1314" y="605"/>
                  </a:lnTo>
                  <a:lnTo>
                    <a:pt x="1314" y="600"/>
                  </a:lnTo>
                  <a:lnTo>
                    <a:pt x="1348" y="600"/>
                  </a:lnTo>
                  <a:lnTo>
                    <a:pt x="1348" y="593"/>
                  </a:lnTo>
                  <a:lnTo>
                    <a:pt x="1363" y="593"/>
                  </a:lnTo>
                  <a:lnTo>
                    <a:pt x="1363" y="588"/>
                  </a:lnTo>
                  <a:lnTo>
                    <a:pt x="1378" y="588"/>
                  </a:lnTo>
                  <a:lnTo>
                    <a:pt x="1378" y="582"/>
                  </a:lnTo>
                  <a:lnTo>
                    <a:pt x="1466" y="582"/>
                  </a:lnTo>
                  <a:lnTo>
                    <a:pt x="1466" y="575"/>
                  </a:lnTo>
                  <a:lnTo>
                    <a:pt x="1551" y="575"/>
                  </a:lnTo>
                  <a:lnTo>
                    <a:pt x="1551" y="570"/>
                  </a:lnTo>
                  <a:lnTo>
                    <a:pt x="1566" y="570"/>
                  </a:lnTo>
                  <a:lnTo>
                    <a:pt x="1566" y="563"/>
                  </a:lnTo>
                  <a:lnTo>
                    <a:pt x="1584" y="563"/>
                  </a:lnTo>
                  <a:lnTo>
                    <a:pt x="1584" y="557"/>
                  </a:lnTo>
                  <a:lnTo>
                    <a:pt x="1598" y="557"/>
                  </a:lnTo>
                  <a:lnTo>
                    <a:pt x="1598" y="551"/>
                  </a:lnTo>
                  <a:lnTo>
                    <a:pt x="1609" y="551"/>
                  </a:lnTo>
                  <a:lnTo>
                    <a:pt x="1609" y="545"/>
                  </a:lnTo>
                  <a:lnTo>
                    <a:pt x="1611" y="545"/>
                  </a:lnTo>
                  <a:lnTo>
                    <a:pt x="1611" y="540"/>
                  </a:lnTo>
                  <a:lnTo>
                    <a:pt x="1644" y="540"/>
                  </a:lnTo>
                  <a:lnTo>
                    <a:pt x="1644" y="533"/>
                  </a:lnTo>
                  <a:lnTo>
                    <a:pt x="1649" y="533"/>
                  </a:lnTo>
                  <a:lnTo>
                    <a:pt x="1649" y="527"/>
                  </a:lnTo>
                  <a:lnTo>
                    <a:pt x="1687" y="527"/>
                  </a:lnTo>
                  <a:lnTo>
                    <a:pt x="1687" y="521"/>
                  </a:lnTo>
                  <a:lnTo>
                    <a:pt x="1735" y="521"/>
                  </a:lnTo>
                  <a:lnTo>
                    <a:pt x="1735" y="514"/>
                  </a:lnTo>
                  <a:lnTo>
                    <a:pt x="1773" y="514"/>
                  </a:lnTo>
                  <a:lnTo>
                    <a:pt x="1773" y="508"/>
                  </a:lnTo>
                  <a:lnTo>
                    <a:pt x="1785" y="508"/>
                  </a:lnTo>
                  <a:lnTo>
                    <a:pt x="1785" y="502"/>
                  </a:lnTo>
                  <a:lnTo>
                    <a:pt x="1849" y="502"/>
                  </a:lnTo>
                  <a:lnTo>
                    <a:pt x="1849" y="495"/>
                  </a:lnTo>
                  <a:lnTo>
                    <a:pt x="1858" y="495"/>
                  </a:lnTo>
                  <a:lnTo>
                    <a:pt x="1858" y="488"/>
                  </a:lnTo>
                  <a:lnTo>
                    <a:pt x="1957" y="488"/>
                  </a:lnTo>
                  <a:lnTo>
                    <a:pt x="1957" y="480"/>
                  </a:lnTo>
                  <a:lnTo>
                    <a:pt x="1971" y="480"/>
                  </a:lnTo>
                  <a:lnTo>
                    <a:pt x="1971" y="474"/>
                  </a:lnTo>
                  <a:lnTo>
                    <a:pt x="2004" y="474"/>
                  </a:lnTo>
                  <a:lnTo>
                    <a:pt x="2004" y="466"/>
                  </a:lnTo>
                  <a:lnTo>
                    <a:pt x="2018" y="466"/>
                  </a:lnTo>
                  <a:lnTo>
                    <a:pt x="2018" y="458"/>
                  </a:lnTo>
                  <a:lnTo>
                    <a:pt x="2021" y="458"/>
                  </a:lnTo>
                  <a:lnTo>
                    <a:pt x="2021" y="451"/>
                  </a:lnTo>
                  <a:lnTo>
                    <a:pt x="2113" y="451"/>
                  </a:lnTo>
                  <a:lnTo>
                    <a:pt x="2113" y="444"/>
                  </a:lnTo>
                  <a:lnTo>
                    <a:pt x="2270" y="444"/>
                  </a:lnTo>
                  <a:lnTo>
                    <a:pt x="2270" y="435"/>
                  </a:lnTo>
                  <a:lnTo>
                    <a:pt x="2308" y="435"/>
                  </a:lnTo>
                  <a:lnTo>
                    <a:pt x="2308" y="426"/>
                  </a:lnTo>
                  <a:lnTo>
                    <a:pt x="2410" y="426"/>
                  </a:lnTo>
                  <a:lnTo>
                    <a:pt x="2410" y="417"/>
                  </a:lnTo>
                  <a:lnTo>
                    <a:pt x="2458" y="417"/>
                  </a:lnTo>
                  <a:lnTo>
                    <a:pt x="2458" y="407"/>
                  </a:lnTo>
                  <a:lnTo>
                    <a:pt x="2515" y="407"/>
                  </a:lnTo>
                  <a:lnTo>
                    <a:pt x="2515" y="397"/>
                  </a:lnTo>
                  <a:lnTo>
                    <a:pt x="2636" y="397"/>
                  </a:lnTo>
                  <a:lnTo>
                    <a:pt x="2636" y="385"/>
                  </a:lnTo>
                  <a:lnTo>
                    <a:pt x="2638" y="385"/>
                  </a:lnTo>
                  <a:lnTo>
                    <a:pt x="2638" y="374"/>
                  </a:lnTo>
                  <a:lnTo>
                    <a:pt x="2704" y="374"/>
                  </a:lnTo>
                  <a:lnTo>
                    <a:pt x="2704" y="362"/>
                  </a:lnTo>
                  <a:lnTo>
                    <a:pt x="2730" y="362"/>
                  </a:lnTo>
                  <a:lnTo>
                    <a:pt x="2730" y="350"/>
                  </a:lnTo>
                  <a:lnTo>
                    <a:pt x="2832" y="350"/>
                  </a:lnTo>
                  <a:lnTo>
                    <a:pt x="2832" y="336"/>
                  </a:lnTo>
                  <a:lnTo>
                    <a:pt x="2903" y="336"/>
                  </a:lnTo>
                  <a:lnTo>
                    <a:pt x="2903" y="322"/>
                  </a:lnTo>
                  <a:lnTo>
                    <a:pt x="2985" y="322"/>
                  </a:lnTo>
                  <a:lnTo>
                    <a:pt x="2985" y="306"/>
                  </a:lnTo>
                  <a:lnTo>
                    <a:pt x="3017" y="306"/>
                  </a:lnTo>
                  <a:lnTo>
                    <a:pt x="3017" y="290"/>
                  </a:lnTo>
                  <a:lnTo>
                    <a:pt x="3037" y="290"/>
                  </a:lnTo>
                  <a:lnTo>
                    <a:pt x="3037" y="274"/>
                  </a:lnTo>
                  <a:lnTo>
                    <a:pt x="3187" y="274"/>
                  </a:lnTo>
                  <a:lnTo>
                    <a:pt x="3187" y="256"/>
                  </a:lnTo>
                  <a:lnTo>
                    <a:pt x="3215" y="256"/>
                  </a:lnTo>
                  <a:lnTo>
                    <a:pt x="3215" y="237"/>
                  </a:lnTo>
                  <a:lnTo>
                    <a:pt x="3324" y="237"/>
                  </a:lnTo>
                  <a:lnTo>
                    <a:pt x="3324" y="214"/>
                  </a:lnTo>
                  <a:lnTo>
                    <a:pt x="3464" y="214"/>
                  </a:lnTo>
                  <a:lnTo>
                    <a:pt x="3464" y="188"/>
                  </a:lnTo>
                  <a:lnTo>
                    <a:pt x="3733" y="188"/>
                  </a:lnTo>
                  <a:lnTo>
                    <a:pt x="3733" y="151"/>
                  </a:lnTo>
                  <a:lnTo>
                    <a:pt x="3845" y="151"/>
                  </a:lnTo>
                  <a:lnTo>
                    <a:pt x="3845" y="106"/>
                  </a:lnTo>
                  <a:lnTo>
                    <a:pt x="3918" y="106"/>
                  </a:lnTo>
                  <a:lnTo>
                    <a:pt x="3918" y="55"/>
                  </a:lnTo>
                  <a:lnTo>
                    <a:pt x="3959" y="55"/>
                  </a:lnTo>
                  <a:lnTo>
                    <a:pt x="3959" y="0"/>
                  </a:lnTo>
                  <a:lnTo>
                    <a:pt x="4137" y="0"/>
                  </a:lnTo>
                </a:path>
              </a:pathLst>
            </a:custGeom>
            <a:noFill/>
            <a:ln w="25400">
              <a:solidFill>
                <a:srgbClr val="BE00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6" name="Line 48">
              <a:extLst>
                <a:ext uri="{FF2B5EF4-FFF2-40B4-BE49-F238E27FC236}">
                  <a16:creationId xmlns:a16="http://schemas.microsoft.com/office/drawing/2014/main" xmlns="" id="{33895BD7-92E6-094D-BB3A-3649B1988D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" y="1369"/>
              <a:ext cx="199" cy="0"/>
            </a:xfrm>
            <a:prstGeom prst="line">
              <a:avLst/>
            </a:prstGeom>
            <a:noFill/>
            <a:ln w="25400">
              <a:solidFill>
                <a:srgbClr val="005F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7" name="Line 49">
              <a:extLst>
                <a:ext uri="{FF2B5EF4-FFF2-40B4-BE49-F238E27FC236}">
                  <a16:creationId xmlns:a16="http://schemas.microsoft.com/office/drawing/2014/main" xmlns="" id="{1362E1FC-4BB4-E54F-8BE1-8D17E4C96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" y="1555"/>
              <a:ext cx="199" cy="0"/>
            </a:xfrm>
            <a:prstGeom prst="line">
              <a:avLst/>
            </a:prstGeom>
            <a:noFill/>
            <a:ln w="25400">
              <a:solidFill>
                <a:srgbClr val="BE00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8" name="Rectangle 50">
              <a:extLst>
                <a:ext uri="{FF2B5EF4-FFF2-40B4-BE49-F238E27FC236}">
                  <a16:creationId xmlns:a16="http://schemas.microsoft.com/office/drawing/2014/main" xmlns="" id="{1FBF6D1D-7005-EE40-B84D-7EA66601A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9" y="1331"/>
              <a:ext cx="64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LAA Occlusion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Rectangle 51">
              <a:extLst>
                <a:ext uri="{FF2B5EF4-FFF2-40B4-BE49-F238E27FC236}">
                  <a16:creationId xmlns:a16="http://schemas.microsoft.com/office/drawing/2014/main" xmlns="" id="{C4108B6A-1F8A-BB43-B1F3-C190FAEF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9" y="1518"/>
              <a:ext cx="79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No LAA Occlusion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Rectangle 52">
              <a:extLst>
                <a:ext uri="{FF2B5EF4-FFF2-40B4-BE49-F238E27FC236}">
                  <a16:creationId xmlns:a16="http://schemas.microsoft.com/office/drawing/2014/main" xmlns="" id="{7AED8842-119E-1047-90A3-E1F602DF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3817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1" name="Rectangle 53">
              <a:extLst>
                <a:ext uri="{FF2B5EF4-FFF2-40B4-BE49-F238E27FC236}">
                  <a16:creationId xmlns:a16="http://schemas.microsoft.com/office/drawing/2014/main" xmlns="" id="{4D08A7BC-FAF7-364C-9225-98458C74A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3947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3" name="Rectangle 55">
              <a:extLst>
                <a:ext uri="{FF2B5EF4-FFF2-40B4-BE49-F238E27FC236}">
                  <a16:creationId xmlns:a16="http://schemas.microsoft.com/office/drawing/2014/main" xmlns="" id="{EF96F759-70E3-2641-87C3-0765E08D6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5" name="Rectangle 57">
              <a:extLst>
                <a:ext uri="{FF2B5EF4-FFF2-40B4-BE49-F238E27FC236}">
                  <a16:creationId xmlns:a16="http://schemas.microsoft.com/office/drawing/2014/main" xmlns="" id="{806EFF2F-5937-0A46-B8F4-D2E1F529A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6" name="Rectangle 58">
              <a:extLst>
                <a:ext uri="{FF2B5EF4-FFF2-40B4-BE49-F238E27FC236}">
                  <a16:creationId xmlns:a16="http://schemas.microsoft.com/office/drawing/2014/main" xmlns="" id="{69A90BA8-76EB-734F-876F-6C797A76C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7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7" name="Rectangle 59">
              <a:extLst>
                <a:ext uri="{FF2B5EF4-FFF2-40B4-BE49-F238E27FC236}">
                  <a16:creationId xmlns:a16="http://schemas.microsoft.com/office/drawing/2014/main" xmlns="" id="{3E3B256A-A3C3-3448-AA5E-CE96E05C0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8" name="Rectangle 60">
              <a:extLst>
                <a:ext uri="{FF2B5EF4-FFF2-40B4-BE49-F238E27FC236}">
                  <a16:creationId xmlns:a16="http://schemas.microsoft.com/office/drawing/2014/main" xmlns="" id="{E7F7F989-9573-334C-9DEA-5AE9D0D2C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0" name="Rectangle 62">
              <a:extLst>
                <a:ext uri="{FF2B5EF4-FFF2-40B4-BE49-F238E27FC236}">
                  <a16:creationId xmlns:a16="http://schemas.microsoft.com/office/drawing/2014/main" xmlns="" id="{337B0391-96D2-D345-B716-43EF252C9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1" name="Rectangle 63">
              <a:extLst>
                <a:ext uri="{FF2B5EF4-FFF2-40B4-BE49-F238E27FC236}">
                  <a16:creationId xmlns:a16="http://schemas.microsoft.com/office/drawing/2014/main" xmlns="" id="{D19AA207-91B1-3B4C-9467-00944DD0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2" name="Rectangle 64">
              <a:extLst>
                <a:ext uri="{FF2B5EF4-FFF2-40B4-BE49-F238E27FC236}">
                  <a16:creationId xmlns:a16="http://schemas.microsoft.com/office/drawing/2014/main" xmlns="" id="{DE3C274F-FA77-524B-B171-DCDE931E5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3" name="Rectangle 65">
              <a:extLst>
                <a:ext uri="{FF2B5EF4-FFF2-40B4-BE49-F238E27FC236}">
                  <a16:creationId xmlns:a16="http://schemas.microsoft.com/office/drawing/2014/main" xmlns="" id="{CF7DAFE3-CF4E-294E-AE36-80B9C1546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5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4" name="Rectangle 66">
              <a:extLst>
                <a:ext uri="{FF2B5EF4-FFF2-40B4-BE49-F238E27FC236}">
                  <a16:creationId xmlns:a16="http://schemas.microsoft.com/office/drawing/2014/main" xmlns="" id="{00DCA048-95CE-3F44-9A69-E4AFF6A04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5" name="Rectangle 67">
              <a:extLst>
                <a:ext uri="{FF2B5EF4-FFF2-40B4-BE49-F238E27FC236}">
                  <a16:creationId xmlns:a16="http://schemas.microsoft.com/office/drawing/2014/main" xmlns="" id="{F58FD488-DCBD-7A4D-B385-8FBCAAF6D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5" y="3942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6" name="Rectangle 68">
              <a:extLst>
                <a:ext uri="{FF2B5EF4-FFF2-40B4-BE49-F238E27FC236}">
                  <a16:creationId xmlns:a16="http://schemas.microsoft.com/office/drawing/2014/main" xmlns="" id="{8BE6CB2F-6C9C-A444-A50D-90E6CFFB1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7" name="Rectangle 69">
              <a:extLst>
                <a:ext uri="{FF2B5EF4-FFF2-40B4-BE49-F238E27FC236}">
                  <a16:creationId xmlns:a16="http://schemas.microsoft.com/office/drawing/2014/main" xmlns="" id="{1838199C-4076-6A43-AEEF-E3AD760AA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5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9" name="Rectangle 71">
              <a:extLst>
                <a:ext uri="{FF2B5EF4-FFF2-40B4-BE49-F238E27FC236}">
                  <a16:creationId xmlns:a16="http://schemas.microsoft.com/office/drawing/2014/main" xmlns="" id="{9A298DEE-4F4C-6C44-9708-8E1EFD3C9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7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0" name="Rectangle 72">
              <a:extLst>
                <a:ext uri="{FF2B5EF4-FFF2-40B4-BE49-F238E27FC236}">
                  <a16:creationId xmlns:a16="http://schemas.microsoft.com/office/drawing/2014/main" xmlns="" id="{673CC639-43BB-5040-AC30-321EDEC63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1" name="Rectangle 73">
              <a:extLst>
                <a:ext uri="{FF2B5EF4-FFF2-40B4-BE49-F238E27FC236}">
                  <a16:creationId xmlns:a16="http://schemas.microsoft.com/office/drawing/2014/main" xmlns="" id="{49AB3DA9-61B9-6F44-996A-9EB57EB84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2" name="Rectangle 74">
              <a:extLst>
                <a:ext uri="{FF2B5EF4-FFF2-40B4-BE49-F238E27FC236}">
                  <a16:creationId xmlns:a16="http://schemas.microsoft.com/office/drawing/2014/main" xmlns="" id="{79F9DD1F-DF75-4642-BA55-37A5CBD8B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3" name="Rectangle 75">
              <a:extLst>
                <a:ext uri="{FF2B5EF4-FFF2-40B4-BE49-F238E27FC236}">
                  <a16:creationId xmlns:a16="http://schemas.microsoft.com/office/drawing/2014/main" xmlns="" id="{219FD986-8D2B-6045-8E31-4F5DF147D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4" name="Rectangle 76">
              <a:extLst>
                <a:ext uri="{FF2B5EF4-FFF2-40B4-BE49-F238E27FC236}">
                  <a16:creationId xmlns:a16="http://schemas.microsoft.com/office/drawing/2014/main" xmlns="" id="{89148535-AB0A-754D-BADE-7B747FD83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5" name="Rectangle 77">
              <a:extLst>
                <a:ext uri="{FF2B5EF4-FFF2-40B4-BE49-F238E27FC236}">
                  <a16:creationId xmlns:a16="http://schemas.microsoft.com/office/drawing/2014/main" xmlns="" id="{6121B362-21FE-2848-93E7-40A0B3AAC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6" name="Rectangle 78">
              <a:extLst>
                <a:ext uri="{FF2B5EF4-FFF2-40B4-BE49-F238E27FC236}">
                  <a16:creationId xmlns:a16="http://schemas.microsoft.com/office/drawing/2014/main" xmlns="" id="{6D372D95-E02D-B841-8952-631330284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5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7" name="Rectangle 79">
              <a:extLst>
                <a:ext uri="{FF2B5EF4-FFF2-40B4-BE49-F238E27FC236}">
                  <a16:creationId xmlns:a16="http://schemas.microsoft.com/office/drawing/2014/main" xmlns="" id="{3204151E-E066-F946-AC00-771A00924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58" name="Rectangle 80">
              <a:extLst>
                <a:ext uri="{FF2B5EF4-FFF2-40B4-BE49-F238E27FC236}">
                  <a16:creationId xmlns:a16="http://schemas.microsoft.com/office/drawing/2014/main" xmlns="" id="{2BA6559B-02FF-4141-8465-FE8FE87C2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5" y="406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59" name="Rectangle 52">
            <a:extLst>
              <a:ext uri="{FF2B5EF4-FFF2-40B4-BE49-F238E27FC236}">
                <a16:creationId xmlns:a16="http://schemas.microsoft.com/office/drawing/2014/main" xmlns="" id="{84CD0923-667C-5443-8DB4-484D0E490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96" y="2680305"/>
            <a:ext cx="2291216" cy="1615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srgbClr val="000000"/>
                </a:solidFill>
              </a:rPr>
              <a:t> HR 0.67, 95%CI 0.53-0.85, p=0.001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85418-F70C-A54D-B0B8-1BEA36D1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59" y="-279918"/>
            <a:ext cx="8451761" cy="1082351"/>
          </a:xfrm>
        </p:spPr>
        <p:txBody>
          <a:bodyPr/>
          <a:lstStyle/>
          <a:p>
            <a:r>
              <a:rPr lang="cs-CZ" sz="4000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CMP nebo embolizace pod 30 dní</a:t>
            </a:r>
            <a:endParaRPr lang="en-US" sz="4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DF6484-1BB7-D041-9110-A0D66D22FE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02677" y="1780020"/>
            <a:ext cx="5493272" cy="3671362"/>
            <a:chOff x="1598" y="595"/>
            <a:chExt cx="4726" cy="3229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269D4715-8717-8047-800B-C6DD7BE23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3682"/>
              <a:ext cx="130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Time since surgery(days)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xmlns="" id="{B7E62206-F481-1E47-98E4-3A372137E5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07" y="1848"/>
              <a:ext cx="132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Cumulative Incidence(%)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xmlns="" id="{10EE69EA-51AC-9144-9543-D32EB0D673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3233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xmlns="" id="{FB1B2084-6092-1044-BDAF-065B2B1BA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2736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xmlns="" id="{3FF4E9B8-CE87-2543-9E09-55CD7D423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2239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xmlns="" id="{1122B287-8B22-6446-B94C-3D79903F0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1742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xmlns="" id="{1A78FDB3-07A1-3A4B-B368-708E3E0B75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1244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xmlns="" id="{93DB9ECE-8AA1-744A-8493-446F48078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747"/>
              <a:ext cx="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xmlns="" id="{BFBC2C3A-A107-E847-884A-0F5B52582E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2" y="747"/>
              <a:ext cx="0" cy="24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DF836B65-7E37-EF4B-B2D9-65E059940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12" y="3129"/>
              <a:ext cx="165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30BA962B-56C1-E74A-9D41-FE61062EDD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8" y="2628"/>
              <a:ext cx="23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0.02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D94E2E5C-76E0-3A46-AAAF-29BE956D3F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8" y="2131"/>
              <a:ext cx="23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0.04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xmlns="" id="{4411BC97-A79D-9646-9D05-C32C3E95D5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8" y="1634"/>
              <a:ext cx="23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0.06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73D96DDA-8EE6-4047-817D-1C415251DD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8" y="1137"/>
              <a:ext cx="23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0.08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844584B6-116F-E045-B291-6DA0F96095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8" y="641"/>
              <a:ext cx="23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050">
                  <a:solidFill>
                    <a:srgbClr val="000000"/>
                  </a:solidFill>
                </a:rPr>
                <a:t>0.10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xmlns="" id="{A69011AB-DA8B-1249-BB28-7518C383AF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xmlns="" id="{5FFCAA15-C8EB-724A-98ED-66C76EEAD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8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xmlns="" id="{7B1ECD3C-A0AB-6D48-A974-361799317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6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xmlns="" id="{CFE9FEDB-6C60-4D47-BA38-057A9CE18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4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4" name="Line 24">
              <a:extLst>
                <a:ext uri="{FF2B5EF4-FFF2-40B4-BE49-F238E27FC236}">
                  <a16:creationId xmlns:a16="http://schemas.microsoft.com/office/drawing/2014/main" xmlns="" id="{ED593549-236C-934D-9CD1-13E618501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1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xmlns="" id="{4480DF8D-6898-CE44-BEE0-23F4725FB2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6" name="Line 26">
              <a:extLst>
                <a:ext uri="{FF2B5EF4-FFF2-40B4-BE49-F238E27FC236}">
                  <a16:creationId xmlns:a16="http://schemas.microsoft.com/office/drawing/2014/main" xmlns="" id="{9463716C-583F-234E-8C48-06BE5AF25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7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xmlns="" id="{A3C392A4-D7F6-C249-8F4E-06DB20DE6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5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xmlns="" id="{B9449C1F-5859-A246-9DA1-B518BCF887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2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xmlns="" id="{8FE7B2A4-AE01-C74B-84C6-FED90A1F2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9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0" name="Line 30">
              <a:extLst>
                <a:ext uri="{FF2B5EF4-FFF2-40B4-BE49-F238E27FC236}">
                  <a16:creationId xmlns:a16="http://schemas.microsoft.com/office/drawing/2014/main" xmlns="" id="{59B1ABAB-15F7-EC4E-89B0-B007FF1B5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7" y="3332"/>
              <a:ext cx="0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1" name="Line 31">
              <a:extLst>
                <a:ext uri="{FF2B5EF4-FFF2-40B4-BE49-F238E27FC236}">
                  <a16:creationId xmlns:a16="http://schemas.microsoft.com/office/drawing/2014/main" xmlns="" id="{9FB61F09-2A9F-F043-8283-AA963A3C4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3332"/>
              <a:ext cx="39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xmlns="" id="{8A07A115-2BE7-DC47-9ACC-2EC1BE154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3454"/>
              <a:ext cx="5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Rectangle 33">
              <a:extLst>
                <a:ext uri="{FF2B5EF4-FFF2-40B4-BE49-F238E27FC236}">
                  <a16:creationId xmlns:a16="http://schemas.microsoft.com/office/drawing/2014/main" xmlns="" id="{863A0F4F-7DF9-1045-938B-76A3606E0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" y="3454"/>
              <a:ext cx="5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3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Rectangle 34">
              <a:extLst>
                <a:ext uri="{FF2B5EF4-FFF2-40B4-BE49-F238E27FC236}">
                  <a16:creationId xmlns:a16="http://schemas.microsoft.com/office/drawing/2014/main" xmlns="" id="{9163DEF8-6E4B-D340-92EA-8651A2231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" y="3454"/>
              <a:ext cx="5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6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Rectangle 35">
              <a:extLst>
                <a:ext uri="{FF2B5EF4-FFF2-40B4-BE49-F238E27FC236}">
                  <a16:creationId xmlns:a16="http://schemas.microsoft.com/office/drawing/2014/main" xmlns="" id="{EEE20B56-6A8C-1D47-9890-EE5A83018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" y="3454"/>
              <a:ext cx="5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9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Rectangle 36">
              <a:extLst>
                <a:ext uri="{FF2B5EF4-FFF2-40B4-BE49-F238E27FC236}">
                  <a16:creationId xmlns:a16="http://schemas.microsoft.com/office/drawing/2014/main" xmlns="" id="{7663AC1C-DFDF-7D45-B06E-38D4F4F63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1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12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xmlns="" id="{406EBEDF-8F45-164B-9950-59FA981C9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9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15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Rectangle 38">
              <a:extLst>
                <a:ext uri="{FF2B5EF4-FFF2-40B4-BE49-F238E27FC236}">
                  <a16:creationId xmlns:a16="http://schemas.microsoft.com/office/drawing/2014/main" xmlns="" id="{F382A70D-FFDB-C342-82FE-A20457F69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18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Rectangle 39">
              <a:extLst>
                <a:ext uri="{FF2B5EF4-FFF2-40B4-BE49-F238E27FC236}">
                  <a16:creationId xmlns:a16="http://schemas.microsoft.com/office/drawing/2014/main" xmlns="" id="{1DEC5EF8-E93C-5C40-8B0B-96A0FEB71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4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21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Rectangle 40">
              <a:extLst>
                <a:ext uri="{FF2B5EF4-FFF2-40B4-BE49-F238E27FC236}">
                  <a16:creationId xmlns:a16="http://schemas.microsoft.com/office/drawing/2014/main" xmlns="" id="{EA9A454B-BA05-CB43-9B68-B3529584A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24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Rectangle 41">
              <a:extLst>
                <a:ext uri="{FF2B5EF4-FFF2-40B4-BE49-F238E27FC236}">
                  <a16:creationId xmlns:a16="http://schemas.microsoft.com/office/drawing/2014/main" xmlns="" id="{0AFB7BA5-64E8-0F4A-AAE3-E35CE0B0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27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Rectangle 42">
              <a:extLst>
                <a:ext uri="{FF2B5EF4-FFF2-40B4-BE49-F238E27FC236}">
                  <a16:creationId xmlns:a16="http://schemas.microsoft.com/office/drawing/2014/main" xmlns="" id="{E5791FEF-7445-CC4E-8AE0-F1762E9A6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" y="3454"/>
              <a:ext cx="10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30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Rectangle 43">
              <a:extLst>
                <a:ext uri="{FF2B5EF4-FFF2-40B4-BE49-F238E27FC236}">
                  <a16:creationId xmlns:a16="http://schemas.microsoft.com/office/drawing/2014/main" xmlns="" id="{38496D06-E5C2-9C44-9B16-398118235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" y="651"/>
              <a:ext cx="4289" cy="26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xmlns="" id="{42846799-5F0E-184A-B1AE-48A2DAFD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671"/>
              <a:ext cx="3977" cy="562"/>
            </a:xfrm>
            <a:custGeom>
              <a:avLst/>
              <a:gdLst>
                <a:gd name="T0" fmla="*/ 0 w 3977"/>
                <a:gd name="T1" fmla="*/ 562 h 562"/>
                <a:gd name="T2" fmla="*/ 133 w 3977"/>
                <a:gd name="T3" fmla="*/ 562 h 562"/>
                <a:gd name="T4" fmla="*/ 133 w 3977"/>
                <a:gd name="T5" fmla="*/ 478 h 562"/>
                <a:gd name="T6" fmla="*/ 266 w 3977"/>
                <a:gd name="T7" fmla="*/ 478 h 562"/>
                <a:gd name="T8" fmla="*/ 266 w 3977"/>
                <a:gd name="T9" fmla="*/ 384 h 562"/>
                <a:gd name="T10" fmla="*/ 398 w 3977"/>
                <a:gd name="T11" fmla="*/ 384 h 562"/>
                <a:gd name="T12" fmla="*/ 398 w 3977"/>
                <a:gd name="T13" fmla="*/ 311 h 562"/>
                <a:gd name="T14" fmla="*/ 531 w 3977"/>
                <a:gd name="T15" fmla="*/ 311 h 562"/>
                <a:gd name="T16" fmla="*/ 531 w 3977"/>
                <a:gd name="T17" fmla="*/ 226 h 562"/>
                <a:gd name="T18" fmla="*/ 663 w 3977"/>
                <a:gd name="T19" fmla="*/ 226 h 562"/>
                <a:gd name="T20" fmla="*/ 663 w 3977"/>
                <a:gd name="T21" fmla="*/ 215 h 562"/>
                <a:gd name="T22" fmla="*/ 796 w 3977"/>
                <a:gd name="T23" fmla="*/ 215 h 562"/>
                <a:gd name="T24" fmla="*/ 796 w 3977"/>
                <a:gd name="T25" fmla="*/ 205 h 562"/>
                <a:gd name="T26" fmla="*/ 929 w 3977"/>
                <a:gd name="T27" fmla="*/ 205 h 562"/>
                <a:gd name="T28" fmla="*/ 929 w 3977"/>
                <a:gd name="T29" fmla="*/ 193 h 562"/>
                <a:gd name="T30" fmla="*/ 1061 w 3977"/>
                <a:gd name="T31" fmla="*/ 193 h 562"/>
                <a:gd name="T32" fmla="*/ 1061 w 3977"/>
                <a:gd name="T33" fmla="*/ 183 h 562"/>
                <a:gd name="T34" fmla="*/ 1194 w 3977"/>
                <a:gd name="T35" fmla="*/ 183 h 562"/>
                <a:gd name="T36" fmla="*/ 1194 w 3977"/>
                <a:gd name="T37" fmla="*/ 151 h 562"/>
                <a:gd name="T38" fmla="*/ 1591 w 3977"/>
                <a:gd name="T39" fmla="*/ 151 h 562"/>
                <a:gd name="T40" fmla="*/ 1591 w 3977"/>
                <a:gd name="T41" fmla="*/ 130 h 562"/>
                <a:gd name="T42" fmla="*/ 1856 w 3977"/>
                <a:gd name="T43" fmla="*/ 130 h 562"/>
                <a:gd name="T44" fmla="*/ 1856 w 3977"/>
                <a:gd name="T45" fmla="*/ 97 h 562"/>
                <a:gd name="T46" fmla="*/ 1989 w 3977"/>
                <a:gd name="T47" fmla="*/ 97 h 562"/>
                <a:gd name="T48" fmla="*/ 1989 w 3977"/>
                <a:gd name="T49" fmla="*/ 65 h 562"/>
                <a:gd name="T50" fmla="*/ 2387 w 3977"/>
                <a:gd name="T51" fmla="*/ 65 h 562"/>
                <a:gd name="T52" fmla="*/ 2387 w 3977"/>
                <a:gd name="T53" fmla="*/ 54 h 562"/>
                <a:gd name="T54" fmla="*/ 3049 w 3977"/>
                <a:gd name="T55" fmla="*/ 54 h 562"/>
                <a:gd name="T56" fmla="*/ 3049 w 3977"/>
                <a:gd name="T57" fmla="*/ 44 h 562"/>
                <a:gd name="T58" fmla="*/ 3182 w 3977"/>
                <a:gd name="T59" fmla="*/ 44 h 562"/>
                <a:gd name="T60" fmla="*/ 3182 w 3977"/>
                <a:gd name="T61" fmla="*/ 32 h 562"/>
                <a:gd name="T62" fmla="*/ 3314 w 3977"/>
                <a:gd name="T63" fmla="*/ 32 h 562"/>
                <a:gd name="T64" fmla="*/ 3314 w 3977"/>
                <a:gd name="T65" fmla="*/ 21 h 562"/>
                <a:gd name="T66" fmla="*/ 3579 w 3977"/>
                <a:gd name="T67" fmla="*/ 21 h 562"/>
                <a:gd name="T68" fmla="*/ 3579 w 3977"/>
                <a:gd name="T69" fmla="*/ 11 h 562"/>
                <a:gd name="T70" fmla="*/ 3977 w 3977"/>
                <a:gd name="T71" fmla="*/ 11 h 562"/>
                <a:gd name="T72" fmla="*/ 3977 w 3977"/>
                <a:gd name="T7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77" h="562">
                  <a:moveTo>
                    <a:pt x="0" y="562"/>
                  </a:moveTo>
                  <a:lnTo>
                    <a:pt x="133" y="562"/>
                  </a:lnTo>
                  <a:lnTo>
                    <a:pt x="133" y="478"/>
                  </a:lnTo>
                  <a:lnTo>
                    <a:pt x="266" y="478"/>
                  </a:lnTo>
                  <a:lnTo>
                    <a:pt x="266" y="384"/>
                  </a:lnTo>
                  <a:lnTo>
                    <a:pt x="398" y="384"/>
                  </a:lnTo>
                  <a:lnTo>
                    <a:pt x="398" y="311"/>
                  </a:lnTo>
                  <a:lnTo>
                    <a:pt x="531" y="311"/>
                  </a:lnTo>
                  <a:lnTo>
                    <a:pt x="531" y="226"/>
                  </a:lnTo>
                  <a:lnTo>
                    <a:pt x="663" y="226"/>
                  </a:lnTo>
                  <a:lnTo>
                    <a:pt x="663" y="215"/>
                  </a:lnTo>
                  <a:lnTo>
                    <a:pt x="796" y="215"/>
                  </a:lnTo>
                  <a:lnTo>
                    <a:pt x="796" y="205"/>
                  </a:lnTo>
                  <a:lnTo>
                    <a:pt x="929" y="205"/>
                  </a:lnTo>
                  <a:lnTo>
                    <a:pt x="929" y="193"/>
                  </a:lnTo>
                  <a:lnTo>
                    <a:pt x="1061" y="193"/>
                  </a:lnTo>
                  <a:lnTo>
                    <a:pt x="1061" y="183"/>
                  </a:lnTo>
                  <a:lnTo>
                    <a:pt x="1194" y="183"/>
                  </a:lnTo>
                  <a:lnTo>
                    <a:pt x="1194" y="151"/>
                  </a:lnTo>
                  <a:lnTo>
                    <a:pt x="1591" y="151"/>
                  </a:lnTo>
                  <a:lnTo>
                    <a:pt x="1591" y="130"/>
                  </a:lnTo>
                  <a:lnTo>
                    <a:pt x="1856" y="130"/>
                  </a:lnTo>
                  <a:lnTo>
                    <a:pt x="1856" y="97"/>
                  </a:lnTo>
                  <a:lnTo>
                    <a:pt x="1989" y="97"/>
                  </a:lnTo>
                  <a:lnTo>
                    <a:pt x="1989" y="65"/>
                  </a:lnTo>
                  <a:lnTo>
                    <a:pt x="2387" y="65"/>
                  </a:lnTo>
                  <a:lnTo>
                    <a:pt x="2387" y="54"/>
                  </a:lnTo>
                  <a:lnTo>
                    <a:pt x="3049" y="54"/>
                  </a:lnTo>
                  <a:lnTo>
                    <a:pt x="3049" y="44"/>
                  </a:lnTo>
                  <a:lnTo>
                    <a:pt x="3182" y="44"/>
                  </a:lnTo>
                  <a:lnTo>
                    <a:pt x="3182" y="32"/>
                  </a:lnTo>
                  <a:lnTo>
                    <a:pt x="3314" y="32"/>
                  </a:lnTo>
                  <a:lnTo>
                    <a:pt x="3314" y="21"/>
                  </a:lnTo>
                  <a:lnTo>
                    <a:pt x="3579" y="21"/>
                  </a:lnTo>
                  <a:lnTo>
                    <a:pt x="3579" y="11"/>
                  </a:lnTo>
                  <a:lnTo>
                    <a:pt x="3977" y="11"/>
                  </a:lnTo>
                  <a:lnTo>
                    <a:pt x="3977" y="0"/>
                  </a:lnTo>
                </a:path>
              </a:pathLst>
            </a:custGeom>
            <a:noFill/>
            <a:ln w="25400">
              <a:solidFill>
                <a:srgbClr val="005F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B97F6E8A-E81C-DD43-A1C4-3CEE0EC3A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550"/>
              <a:ext cx="3977" cy="683"/>
            </a:xfrm>
            <a:custGeom>
              <a:avLst/>
              <a:gdLst>
                <a:gd name="T0" fmla="*/ 0 w 3977"/>
                <a:gd name="T1" fmla="*/ 683 h 683"/>
                <a:gd name="T2" fmla="*/ 133 w 3977"/>
                <a:gd name="T3" fmla="*/ 683 h 683"/>
                <a:gd name="T4" fmla="*/ 133 w 3977"/>
                <a:gd name="T5" fmla="*/ 589 h 683"/>
                <a:gd name="T6" fmla="*/ 266 w 3977"/>
                <a:gd name="T7" fmla="*/ 589 h 683"/>
                <a:gd name="T8" fmla="*/ 266 w 3977"/>
                <a:gd name="T9" fmla="*/ 401 h 683"/>
                <a:gd name="T10" fmla="*/ 398 w 3977"/>
                <a:gd name="T11" fmla="*/ 401 h 683"/>
                <a:gd name="T12" fmla="*/ 398 w 3977"/>
                <a:gd name="T13" fmla="*/ 308 h 683"/>
                <a:gd name="T14" fmla="*/ 531 w 3977"/>
                <a:gd name="T15" fmla="*/ 308 h 683"/>
                <a:gd name="T16" fmla="*/ 531 w 3977"/>
                <a:gd name="T17" fmla="*/ 245 h 683"/>
                <a:gd name="T18" fmla="*/ 663 w 3977"/>
                <a:gd name="T19" fmla="*/ 245 h 683"/>
                <a:gd name="T20" fmla="*/ 663 w 3977"/>
                <a:gd name="T21" fmla="*/ 213 h 683"/>
                <a:gd name="T22" fmla="*/ 796 w 3977"/>
                <a:gd name="T23" fmla="*/ 213 h 683"/>
                <a:gd name="T24" fmla="*/ 796 w 3977"/>
                <a:gd name="T25" fmla="*/ 181 h 683"/>
                <a:gd name="T26" fmla="*/ 929 w 3977"/>
                <a:gd name="T27" fmla="*/ 181 h 683"/>
                <a:gd name="T28" fmla="*/ 929 w 3977"/>
                <a:gd name="T29" fmla="*/ 170 h 683"/>
                <a:gd name="T30" fmla="*/ 1194 w 3977"/>
                <a:gd name="T31" fmla="*/ 170 h 683"/>
                <a:gd name="T32" fmla="*/ 1194 w 3977"/>
                <a:gd name="T33" fmla="*/ 160 h 683"/>
                <a:gd name="T34" fmla="*/ 1327 w 3977"/>
                <a:gd name="T35" fmla="*/ 160 h 683"/>
                <a:gd name="T36" fmla="*/ 1327 w 3977"/>
                <a:gd name="T37" fmla="*/ 150 h 683"/>
                <a:gd name="T38" fmla="*/ 1458 w 3977"/>
                <a:gd name="T39" fmla="*/ 150 h 683"/>
                <a:gd name="T40" fmla="*/ 1458 w 3977"/>
                <a:gd name="T41" fmla="*/ 129 h 683"/>
                <a:gd name="T42" fmla="*/ 1591 w 3977"/>
                <a:gd name="T43" fmla="*/ 129 h 683"/>
                <a:gd name="T44" fmla="*/ 1591 w 3977"/>
                <a:gd name="T45" fmla="*/ 118 h 683"/>
                <a:gd name="T46" fmla="*/ 1724 w 3977"/>
                <a:gd name="T47" fmla="*/ 118 h 683"/>
                <a:gd name="T48" fmla="*/ 1724 w 3977"/>
                <a:gd name="T49" fmla="*/ 108 h 683"/>
                <a:gd name="T50" fmla="*/ 1856 w 3977"/>
                <a:gd name="T51" fmla="*/ 108 h 683"/>
                <a:gd name="T52" fmla="*/ 1856 w 3977"/>
                <a:gd name="T53" fmla="*/ 75 h 683"/>
                <a:gd name="T54" fmla="*/ 1989 w 3977"/>
                <a:gd name="T55" fmla="*/ 75 h 683"/>
                <a:gd name="T56" fmla="*/ 1989 w 3977"/>
                <a:gd name="T57" fmla="*/ 43 h 683"/>
                <a:gd name="T58" fmla="*/ 2652 w 3977"/>
                <a:gd name="T59" fmla="*/ 43 h 683"/>
                <a:gd name="T60" fmla="*/ 2652 w 3977"/>
                <a:gd name="T61" fmla="*/ 33 h 683"/>
                <a:gd name="T62" fmla="*/ 2916 w 3977"/>
                <a:gd name="T63" fmla="*/ 33 h 683"/>
                <a:gd name="T64" fmla="*/ 2916 w 3977"/>
                <a:gd name="T65" fmla="*/ 22 h 683"/>
                <a:gd name="T66" fmla="*/ 3049 w 3977"/>
                <a:gd name="T67" fmla="*/ 22 h 683"/>
                <a:gd name="T68" fmla="*/ 3049 w 3977"/>
                <a:gd name="T69" fmla="*/ 12 h 683"/>
                <a:gd name="T70" fmla="*/ 3314 w 3977"/>
                <a:gd name="T71" fmla="*/ 12 h 683"/>
                <a:gd name="T72" fmla="*/ 3314 w 3977"/>
                <a:gd name="T73" fmla="*/ 0 h 683"/>
                <a:gd name="T74" fmla="*/ 3977 w 3977"/>
                <a:gd name="T75" fmla="*/ 0 h 683"/>
                <a:gd name="T76" fmla="*/ 3977 w 3977"/>
                <a:gd name="T77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77" h="683">
                  <a:moveTo>
                    <a:pt x="0" y="683"/>
                  </a:moveTo>
                  <a:lnTo>
                    <a:pt x="133" y="683"/>
                  </a:lnTo>
                  <a:lnTo>
                    <a:pt x="133" y="589"/>
                  </a:lnTo>
                  <a:lnTo>
                    <a:pt x="266" y="589"/>
                  </a:lnTo>
                  <a:lnTo>
                    <a:pt x="266" y="401"/>
                  </a:lnTo>
                  <a:lnTo>
                    <a:pt x="398" y="401"/>
                  </a:lnTo>
                  <a:lnTo>
                    <a:pt x="398" y="308"/>
                  </a:lnTo>
                  <a:lnTo>
                    <a:pt x="531" y="308"/>
                  </a:lnTo>
                  <a:lnTo>
                    <a:pt x="531" y="245"/>
                  </a:lnTo>
                  <a:lnTo>
                    <a:pt x="663" y="245"/>
                  </a:lnTo>
                  <a:lnTo>
                    <a:pt x="663" y="213"/>
                  </a:lnTo>
                  <a:lnTo>
                    <a:pt x="796" y="213"/>
                  </a:lnTo>
                  <a:lnTo>
                    <a:pt x="796" y="181"/>
                  </a:lnTo>
                  <a:lnTo>
                    <a:pt x="929" y="181"/>
                  </a:lnTo>
                  <a:lnTo>
                    <a:pt x="929" y="170"/>
                  </a:lnTo>
                  <a:lnTo>
                    <a:pt x="1194" y="170"/>
                  </a:lnTo>
                  <a:lnTo>
                    <a:pt x="1194" y="160"/>
                  </a:lnTo>
                  <a:lnTo>
                    <a:pt x="1327" y="160"/>
                  </a:lnTo>
                  <a:lnTo>
                    <a:pt x="1327" y="150"/>
                  </a:lnTo>
                  <a:lnTo>
                    <a:pt x="1458" y="150"/>
                  </a:lnTo>
                  <a:lnTo>
                    <a:pt x="1458" y="129"/>
                  </a:lnTo>
                  <a:lnTo>
                    <a:pt x="1591" y="129"/>
                  </a:lnTo>
                  <a:lnTo>
                    <a:pt x="1591" y="118"/>
                  </a:lnTo>
                  <a:lnTo>
                    <a:pt x="1724" y="118"/>
                  </a:lnTo>
                  <a:lnTo>
                    <a:pt x="1724" y="108"/>
                  </a:lnTo>
                  <a:lnTo>
                    <a:pt x="1856" y="108"/>
                  </a:lnTo>
                  <a:lnTo>
                    <a:pt x="1856" y="75"/>
                  </a:lnTo>
                  <a:lnTo>
                    <a:pt x="1989" y="75"/>
                  </a:lnTo>
                  <a:lnTo>
                    <a:pt x="1989" y="43"/>
                  </a:lnTo>
                  <a:lnTo>
                    <a:pt x="2652" y="43"/>
                  </a:lnTo>
                  <a:lnTo>
                    <a:pt x="2652" y="33"/>
                  </a:lnTo>
                  <a:lnTo>
                    <a:pt x="2916" y="33"/>
                  </a:lnTo>
                  <a:lnTo>
                    <a:pt x="2916" y="22"/>
                  </a:lnTo>
                  <a:lnTo>
                    <a:pt x="3049" y="22"/>
                  </a:lnTo>
                  <a:lnTo>
                    <a:pt x="3049" y="12"/>
                  </a:lnTo>
                  <a:lnTo>
                    <a:pt x="3314" y="12"/>
                  </a:lnTo>
                  <a:lnTo>
                    <a:pt x="3314" y="0"/>
                  </a:lnTo>
                  <a:lnTo>
                    <a:pt x="3977" y="0"/>
                  </a:lnTo>
                  <a:lnTo>
                    <a:pt x="3977" y="0"/>
                  </a:lnTo>
                </a:path>
              </a:pathLst>
            </a:custGeom>
            <a:noFill/>
            <a:ln w="25400">
              <a:solidFill>
                <a:srgbClr val="BE00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6" name="Line 46">
              <a:extLst>
                <a:ext uri="{FF2B5EF4-FFF2-40B4-BE49-F238E27FC236}">
                  <a16:creationId xmlns:a16="http://schemas.microsoft.com/office/drawing/2014/main" xmlns="" id="{2109ECE4-1B81-1D4C-9EB1-524587D23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5" y="1635"/>
              <a:ext cx="398" cy="0"/>
            </a:xfrm>
            <a:prstGeom prst="line">
              <a:avLst/>
            </a:prstGeom>
            <a:noFill/>
            <a:ln w="25400">
              <a:solidFill>
                <a:srgbClr val="005FB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7" name="Line 47">
              <a:extLst>
                <a:ext uri="{FF2B5EF4-FFF2-40B4-BE49-F238E27FC236}">
                  <a16:creationId xmlns:a16="http://schemas.microsoft.com/office/drawing/2014/main" xmlns="" id="{11F305E6-6D89-6C47-AF78-493AD06A5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5" y="1759"/>
              <a:ext cx="398" cy="0"/>
            </a:xfrm>
            <a:prstGeom prst="line">
              <a:avLst/>
            </a:prstGeom>
            <a:noFill/>
            <a:ln w="25400">
              <a:solidFill>
                <a:srgbClr val="BE00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8" name="Rectangle 48">
              <a:extLst>
                <a:ext uri="{FF2B5EF4-FFF2-40B4-BE49-F238E27FC236}">
                  <a16:creationId xmlns:a16="http://schemas.microsoft.com/office/drawing/2014/main" xmlns="" id="{9D3FA50B-35C7-8E42-AA9F-1C13ACE8C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597"/>
              <a:ext cx="599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dirty="0">
                  <a:solidFill>
                    <a:srgbClr val="000000"/>
                  </a:solidFill>
                </a:rPr>
                <a:t>LAA Occlusion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49" name="Rectangle 49">
              <a:extLst>
                <a:ext uri="{FF2B5EF4-FFF2-40B4-BE49-F238E27FC236}">
                  <a16:creationId xmlns:a16="http://schemas.microsoft.com/office/drawing/2014/main" xmlns="" id="{EBB635BA-D118-2B41-897F-1BEC67ECB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721"/>
              <a:ext cx="74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>
                  <a:solidFill>
                    <a:srgbClr val="000000"/>
                  </a:solidFill>
                </a:rPr>
                <a:t>No LAA Occlusion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4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Ouško levé síně - LAA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51" y="1323976"/>
            <a:ext cx="8486775" cy="4600963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nejčastější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tromboembolie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nevalvulární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fibrilací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síní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metaanalýz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celková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prevalence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trombu v levé síni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fibrilací nebo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fluttrem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síní navzdory ant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ikoagulac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i je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přibližně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3 %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Prevalence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trombu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neparoxysmální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fibrilací síní a to až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6,3%</a:t>
            </a:r>
          </a:p>
        </p:txBody>
      </p:sp>
    </p:spTree>
    <p:extLst>
      <p:ext uri="{BB962C8B-B14F-4D97-AF65-F5344CB8AC3E}">
        <p14:creationId xmlns:p14="http://schemas.microsoft.com/office/powerpoint/2010/main" val="22813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7B650-AF20-D848-9AC7-D11AED67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0"/>
            <a:ext cx="7886700" cy="821094"/>
          </a:xfrm>
        </p:spPr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Sekundární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3,8 let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9CBD6C-44D2-4843-94B6-DDA60F89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5F8D9E-60A7-45E0-B241-6B4412CC8929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85800"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1065749-B825-C749-8C87-86C088A23C56}"/>
              </a:ext>
            </a:extLst>
          </p:cNvPr>
          <p:cNvGraphicFramePr>
            <a:graphicFrameLocks noGrp="1"/>
          </p:cNvGraphicFramePr>
          <p:nvPr/>
        </p:nvGraphicFramePr>
        <p:xfrm>
          <a:off x="1271930" y="2320443"/>
          <a:ext cx="7743143" cy="2026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8168">
                  <a:extLst>
                    <a:ext uri="{9D8B030D-6E8A-4147-A177-3AD203B41FA5}">
                      <a16:colId xmlns:a16="http://schemas.microsoft.com/office/drawing/2014/main" xmlns="" val="649270422"/>
                    </a:ext>
                  </a:extLst>
                </a:gridCol>
                <a:gridCol w="1118023">
                  <a:extLst>
                    <a:ext uri="{9D8B030D-6E8A-4147-A177-3AD203B41FA5}">
                      <a16:colId xmlns:a16="http://schemas.microsoft.com/office/drawing/2014/main" xmlns="" val="3588967114"/>
                    </a:ext>
                  </a:extLst>
                </a:gridCol>
                <a:gridCol w="1429555">
                  <a:extLst>
                    <a:ext uri="{9D8B030D-6E8A-4147-A177-3AD203B41FA5}">
                      <a16:colId xmlns:a16="http://schemas.microsoft.com/office/drawing/2014/main" xmlns="" val="2381069562"/>
                    </a:ext>
                  </a:extLst>
                </a:gridCol>
                <a:gridCol w="2667397">
                  <a:extLst>
                    <a:ext uri="{9D8B030D-6E8A-4147-A177-3AD203B41FA5}">
                      <a16:colId xmlns:a16="http://schemas.microsoft.com/office/drawing/2014/main" xmlns="" val="373922958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LAAO (%)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No LAAO (%)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HR (95% CI)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251389107"/>
                  </a:ext>
                </a:extLst>
              </a:tr>
              <a:tr h="309749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Ischemic stroke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4.2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0.62 (0.48-0.80)</a:t>
                      </a:r>
                      <a:endParaRPr lang="en-CA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51348665"/>
                  </a:ext>
                </a:extLst>
              </a:tr>
              <a:tr h="309749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Systemic embolism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0.3</a:t>
                      </a:r>
                      <a:endParaRPr lang="en-CA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0.86 (0.29-2.55)</a:t>
                      </a:r>
                      <a:endParaRPr lang="en-CA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693013221"/>
                  </a:ext>
                </a:extLst>
              </a:tr>
              <a:tr h="309749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</a:rPr>
                        <a:t>Death</a:t>
                      </a:r>
                      <a:endParaRPr lang="en-CA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22.6</a:t>
                      </a:r>
                      <a:endParaRPr lang="en-CA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</a:rPr>
                        <a:t>1.00 (0.89-1.13)</a:t>
                      </a:r>
                      <a:endParaRPr lang="en-CA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19484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Hospitalization for heart failure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CA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1.13 (0.92-1.40)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699066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5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LAAOS III v České Republice</a:t>
            </a:r>
            <a:endParaRPr lang="en-US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1" y="1007706"/>
            <a:ext cx="3946849" cy="52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3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A2771A-D639-49F6-823C-0ABD6EB7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LAAOS III - CKTCH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1FED4FF-2E35-4A54-AE3E-4C2F69C1E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3200" b="1" dirty="0"/>
              <a:t>CKTCH 11/2015 – 02/2021 - 245 pacientů </a:t>
            </a:r>
          </a:p>
          <a:p>
            <a:r>
              <a:rPr lang="cs-CZ" sz="3200" b="1" dirty="0"/>
              <a:t>CMP/TIA: 10+1 pacientů  </a:t>
            </a:r>
          </a:p>
          <a:p>
            <a:r>
              <a:rPr lang="en-US" sz="3200" b="1" dirty="0"/>
              <a:t>Do 30 </a:t>
            </a:r>
            <a:r>
              <a:rPr lang="en-US" sz="3200" b="1" dirty="0" err="1"/>
              <a:t>dnů</a:t>
            </a:r>
            <a:r>
              <a:rPr lang="en-US" sz="3200" b="1" dirty="0"/>
              <a:t> CMP u 5 </a:t>
            </a:r>
            <a:r>
              <a:rPr lang="en-US" sz="3200" b="1" dirty="0" err="1"/>
              <a:t>pacientů</a:t>
            </a:r>
            <a:endParaRPr lang="en-US" sz="3200" b="1" dirty="0"/>
          </a:p>
          <a:p>
            <a:r>
              <a:rPr lang="cs-CZ" sz="3200" b="1" dirty="0"/>
              <a:t>P</a:t>
            </a:r>
            <a:r>
              <a:rPr lang="en-US" sz="3200" b="1" dirty="0"/>
              <a:t>o </a:t>
            </a:r>
            <a:r>
              <a:rPr lang="en-US" sz="3200" b="1" dirty="0" err="1"/>
              <a:t>více</a:t>
            </a:r>
            <a:r>
              <a:rPr lang="en-US" sz="3200" b="1" dirty="0"/>
              <a:t> </a:t>
            </a:r>
            <a:r>
              <a:rPr lang="en-US" sz="3200" b="1" dirty="0" err="1"/>
              <a:t>než</a:t>
            </a:r>
            <a:r>
              <a:rPr lang="en-US" sz="3200" b="1" dirty="0"/>
              <a:t> 3</a:t>
            </a:r>
            <a:r>
              <a:rPr lang="cs-CZ" sz="3200" b="1" dirty="0"/>
              <a:t>0</a:t>
            </a:r>
            <a:r>
              <a:rPr lang="en-US" sz="3200" b="1" dirty="0"/>
              <a:t> </a:t>
            </a:r>
            <a:r>
              <a:rPr lang="en-US" sz="3200" b="1" dirty="0" err="1"/>
              <a:t>dnech</a:t>
            </a:r>
            <a:r>
              <a:rPr lang="en-US" sz="3200" b="1" dirty="0"/>
              <a:t> u </a:t>
            </a:r>
            <a:r>
              <a:rPr lang="cs-CZ" sz="3200" b="1" dirty="0"/>
              <a:t>6</a:t>
            </a:r>
            <a:r>
              <a:rPr lang="en-US" sz="3200" b="1" dirty="0"/>
              <a:t> </a:t>
            </a:r>
            <a:r>
              <a:rPr lang="en-US" sz="3200" b="1" dirty="0" err="1"/>
              <a:t>pacientů</a:t>
            </a:r>
            <a:endParaRPr lang="cs-CZ" sz="3200" b="1" dirty="0"/>
          </a:p>
          <a:p>
            <a:r>
              <a:rPr lang="cs-CZ" sz="3200" b="1" dirty="0"/>
              <a:t>Systémové embolizace: 2 pacienti</a:t>
            </a:r>
          </a:p>
          <a:p>
            <a:r>
              <a:rPr lang="cs-CZ" sz="3200" b="1" dirty="0"/>
              <a:t>Hospitalizace pro srdeční selhání: </a:t>
            </a:r>
            <a:r>
              <a:rPr lang="en-US" sz="3200" b="1" dirty="0"/>
              <a:t>7 </a:t>
            </a:r>
            <a:r>
              <a:rPr lang="en-US" sz="3200" b="1" dirty="0" err="1"/>
              <a:t>pacientů</a:t>
            </a:r>
            <a:endParaRPr lang="cs-CZ" sz="3200" b="1" dirty="0"/>
          </a:p>
          <a:p>
            <a:r>
              <a:rPr lang="cs-CZ" sz="3200" b="1" dirty="0"/>
              <a:t>Revize pro krvácení do 48 hodin: </a:t>
            </a:r>
            <a:r>
              <a:rPr lang="en-US" sz="3200" b="1" dirty="0"/>
              <a:t>5 </a:t>
            </a:r>
            <a:r>
              <a:rPr lang="en-US" sz="3200" b="1" dirty="0" err="1"/>
              <a:t>pacientů</a:t>
            </a:r>
            <a:r>
              <a:rPr lang="en-US" sz="3200" b="1" dirty="0"/>
              <a:t> </a:t>
            </a:r>
            <a:br>
              <a:rPr lang="en-US" sz="3200" b="1" dirty="0"/>
            </a:b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9021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LAAOS III - CKTCH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dirty="0"/>
              <a:t>Ú</a:t>
            </a:r>
            <a:r>
              <a:rPr lang="cs-CZ" sz="4000" b="1" dirty="0"/>
              <a:t>MRTÍ</a:t>
            </a:r>
            <a:r>
              <a:rPr lang="en-US" sz="4000" b="1" dirty="0"/>
              <a:t>:</a:t>
            </a: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epse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infekce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(z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toho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zemřeli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ultiorgánové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selhání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- 9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ardiální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příčina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alignita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rvácení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do GIT - 2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pacienti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eurologická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příčina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(CMP) - 2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5DB7F77-BA29-46DD-8F7C-07FE839F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Závěry studie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17A33CA-4FE7-439F-BC70-7D8A5E463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Chirurgická okluze LAA redukuje ischemickou CMP o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30 dnech po operaci dokonce až o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</a:p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 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aditivní k antikoagulační léčbě </a:t>
            </a:r>
          </a:p>
          <a:p>
            <a:pPr>
              <a:buClr>
                <a:schemeClr val="tx1"/>
              </a:buClr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studie, která by přímo porovnávala </a:t>
            </a:r>
            <a:r>
              <a:rPr lang="cs-CZ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antikoagulaci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okluzi LAA zůstává nejasné, jestli okluze může nahradit </a:t>
            </a:r>
            <a:r>
              <a:rPr lang="cs-CZ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antikoagulaci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17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Závěry studie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eexistuj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žádn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významn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míře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úmrtno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([22,6% vs 22,5%]; HR 1,00;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95% CI 0,89-1,13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ospitalizac</a:t>
            </a:r>
            <a:r>
              <a:rPr lang="cs-CZ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srdeční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selhání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([7,7%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6,8%] ; HR, 1,13; 95% CI, 0,92-1,40)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výs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kyt</a:t>
            </a:r>
            <a:r>
              <a:rPr lang="cs-CZ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závažných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krvácivých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příhod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([10,4% 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vs. 11,2%] HR, 0,93; 95% CI, 0,78-1,11) 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mezi pacienty s nebo bez uzávěru LAA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Chirurgický uzávěr LAA je </a:t>
            </a:r>
          </a:p>
          <a:p>
            <a:pPr marL="0" indent="0">
              <a:buNone/>
            </a:pPr>
            <a:r>
              <a:rPr lang="cs-CZ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bezpečný</a:t>
            </a:r>
          </a:p>
          <a:p>
            <a:r>
              <a:rPr lang="cs-CZ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Nebyla evidence žádných </a:t>
            </a:r>
          </a:p>
          <a:p>
            <a:pPr marL="0" indent="0">
              <a:buNone/>
            </a:pPr>
            <a:r>
              <a:rPr lang="cs-CZ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nežádoucích účinků </a:t>
            </a:r>
          </a:p>
          <a:p>
            <a:r>
              <a:rPr lang="cs-CZ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Lze předpokládat posun </a:t>
            </a:r>
            <a:r>
              <a:rPr lang="cs-CZ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třídy</a:t>
            </a:r>
          </a:p>
          <a:p>
            <a:pPr marL="0" indent="0">
              <a:buNone/>
            </a:pPr>
            <a:r>
              <a:rPr lang="cs-CZ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4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IIb</a:t>
            </a:r>
            <a:r>
              <a:rPr lang="cs-CZ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B/C do třídy I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AtriClip</a:t>
            </a:r>
            <a:r>
              <a:rPr lang="cs-CZ" b="1" dirty="0" smtClean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thorakoskopicky</a:t>
            </a:r>
            <a:r>
              <a:rPr lang="cs-CZ" b="1" dirty="0" smtClean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" name="Atriclip">
            <a:hlinkClick r:id="" action="ppaction://media"/>
            <a:extLst>
              <a:ext uri="{FF2B5EF4-FFF2-40B4-BE49-F238E27FC236}">
                <a16:creationId xmlns:a16="http://schemas.microsoft.com/office/drawing/2014/main" xmlns="" id="{8A4EFBBE-06AE-411B-AA88-51B5FF3859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600" y="1323975"/>
            <a:ext cx="7710488" cy="4337050"/>
          </a:xfrm>
        </p:spPr>
      </p:pic>
    </p:spTree>
    <p:extLst>
      <p:ext uri="{BB962C8B-B14F-4D97-AF65-F5344CB8AC3E}">
        <p14:creationId xmlns:p14="http://schemas.microsoft.com/office/powerpoint/2010/main" val="1626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 LAAOS III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2493" y="932090"/>
            <a:ext cx="8486775" cy="517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b="1" dirty="0"/>
              <a:t>Děkuji za pozornost</a:t>
            </a:r>
          </a:p>
          <a:p>
            <a:pPr marL="0" indent="0" algn="ctr">
              <a:buNone/>
            </a:pPr>
            <a:r>
              <a:rPr lang="cs-CZ" sz="3200" b="1" dirty="0"/>
              <a:t>Chraňme naše pacienty před vznikem cévní mozkové příhody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3088432"/>
            <a:ext cx="3344863" cy="30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707010"/>
            <a:ext cx="10287000" cy="6150990"/>
          </a:xfrm>
          <a:prstGeom prst="rect">
            <a:avLst/>
          </a:prstGeom>
          <a:solidFill>
            <a:srgbClr val="E5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4663"/>
          <a:stretch/>
        </p:blipFill>
        <p:spPr>
          <a:xfrm>
            <a:off x="0" y="-1"/>
            <a:ext cx="10286999" cy="35495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grpSp>
        <p:nvGrpSpPr>
          <p:cNvPr id="3" name="Skupina 2"/>
          <p:cNvGrpSpPr/>
          <p:nvPr/>
        </p:nvGrpSpPr>
        <p:grpSpPr>
          <a:xfrm>
            <a:off x="-305194" y="3703779"/>
            <a:ext cx="10897386" cy="1456668"/>
            <a:chOff x="-301658" y="3782505"/>
            <a:chExt cx="10897386" cy="1456668"/>
          </a:xfrm>
        </p:grpSpPr>
        <p:sp>
          <p:nvSpPr>
            <p:cNvPr id="10" name="Obdélník 9"/>
            <p:cNvSpPr/>
            <p:nvPr/>
          </p:nvSpPr>
          <p:spPr>
            <a:xfrm>
              <a:off x="-301658" y="3997078"/>
              <a:ext cx="10897386" cy="10275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"/>
            <a:stretch/>
          </p:blipFill>
          <p:spPr>
            <a:xfrm>
              <a:off x="1749850" y="3782505"/>
              <a:ext cx="6907491" cy="1456668"/>
            </a:xfrm>
            <a:prstGeom prst="rect">
              <a:avLst/>
            </a:prstGeom>
          </p:spPr>
        </p:pic>
      </p:grp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33" y="5375020"/>
            <a:ext cx="7567334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Chirurgický uzávěr LAA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 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chirurgickou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excizi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ouška  </a:t>
            </a:r>
          </a:p>
          <a:p>
            <a:pPr marL="0" indent="0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  levé síně (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LAA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popsal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roce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1949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John L.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Madden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očát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ek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90. let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Cox 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l. </a:t>
            </a:r>
            <a:r>
              <a:rPr lang="cs-CZ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vyvinuli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definitivní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chirurgický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zákrok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Cox-Maze </a:t>
            </a:r>
          </a:p>
        </p:txBody>
      </p:sp>
    </p:spTree>
    <p:extLst>
      <p:ext uri="{BB962C8B-B14F-4D97-AF65-F5344CB8AC3E}">
        <p14:creationId xmlns:p14="http://schemas.microsoft.com/office/powerpoint/2010/main" val="14740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Chirurgický uzávěr LAA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51" y="1091682"/>
            <a:ext cx="8486775" cy="4569567"/>
          </a:xfrm>
        </p:spPr>
        <p:txBody>
          <a:bodyPr>
            <a:normAutofit fontScale="70000" lnSpcReduction="20000"/>
          </a:bodyPr>
          <a:lstStyle/>
          <a:p>
            <a:pPr marL="2240441" lvl="8" indent="0" fontAlgn="base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5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5700" b="1" dirty="0">
                <a:latin typeface="Arial" panose="020B0604020202020204" pitchFamily="34" charset="0"/>
                <a:cs typeface="Arial" panose="020B0604020202020204" pitchFamily="34" charset="0"/>
              </a:rPr>
              <a:t>Techniky: </a:t>
            </a:r>
          </a:p>
          <a:p>
            <a:pPr marL="2240441" lvl="8" indent="0" fontAlgn="base">
              <a:buNone/>
            </a:pP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40" lvl="8" indent="-274340" fontAlgn="base">
              <a:buClr>
                <a:srgbClr val="990033"/>
              </a:buClr>
              <a:buFont typeface="Wingdings" panose="05000000000000000000" pitchFamily="2" charset="2"/>
              <a:buChar char="§"/>
            </a:pP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Resekce a sutura </a:t>
            </a: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(cut-and-sew)</a:t>
            </a:r>
            <a:endParaRPr lang="cs-CZ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40" lvl="8" indent="-274340" fontAlgn="base">
              <a:buClr>
                <a:srgbClr val="990033"/>
              </a:buClr>
              <a:buFont typeface="Wingdings" panose="05000000000000000000" pitchFamily="2" charset="2"/>
              <a:buChar char="§"/>
            </a:pP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plikac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klipového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AtriClip</a:t>
            </a: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/>
            <a:r>
              <a:rPr lang="cs-CZ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Ligace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ardi</a:t>
            </a:r>
            <a:r>
              <a:rPr lang="cs-CZ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Epikardiální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sutu</a:t>
            </a:r>
            <a:r>
              <a:rPr lang="cs-CZ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Invaginace a dvojitá sutura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Stapler</a:t>
            </a:r>
          </a:p>
          <a:p>
            <a:pPr fontAlgn="base"/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Endoloop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LigaSure</a:t>
            </a:r>
            <a:r>
              <a:rPr lang="cs-CZ" sz="4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vessel sealing </a:t>
            </a:r>
            <a:r>
              <a:rPr lang="en-US" sz="4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systém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Možnosti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epikardiální</a:t>
            </a:r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okluze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D3D6BC-10A9-4C4A-AD42-514426BB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64" y="1133061"/>
            <a:ext cx="8550898" cy="49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AtriClip</a:t>
            </a:r>
            <a:endParaRPr lang="en-US" dirty="0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610139"/>
            <a:ext cx="7434470" cy="36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2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Chirurgický uzávěr LAA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Sternotomie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ministernotomie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kotomie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orakoskopi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LAA </a:t>
            </a:r>
            <a:r>
              <a:rPr lang="cs-CZ" b="1" dirty="0" err="1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resekát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14" y="1323975"/>
            <a:ext cx="5784646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ýstup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17002</TotalTime>
  <Words>1141</Words>
  <Application>Microsoft Office PowerPoint</Application>
  <PresentationFormat>Diapozitivy</PresentationFormat>
  <Paragraphs>355</Paragraphs>
  <Slides>39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39</vt:i4>
      </vt:variant>
    </vt:vector>
  </HeadingPairs>
  <TitlesOfParts>
    <vt:vector size="41" baseType="lpstr">
      <vt:lpstr>NewsPrint</vt:lpstr>
      <vt:lpstr>Vlastní návrh</vt:lpstr>
      <vt:lpstr>Prezentace aplikace PowerPoint</vt:lpstr>
      <vt:lpstr>Konflikt zájmů</vt:lpstr>
      <vt:lpstr>Ouško levé síně - LAA</vt:lpstr>
      <vt:lpstr>Chirurgický uzávěr LAA</vt:lpstr>
      <vt:lpstr>Chirurgický uzávěr LAA</vt:lpstr>
      <vt:lpstr>Možnosti epikardiální okluze</vt:lpstr>
      <vt:lpstr>AtriClip</vt:lpstr>
      <vt:lpstr>Chirurgický uzávěr LAA</vt:lpstr>
      <vt:lpstr>LAA resekát</vt:lpstr>
      <vt:lpstr>LAA occlusion guidlines</vt:lpstr>
      <vt:lpstr>LAA occlusion guidlines</vt:lpstr>
      <vt:lpstr>Studie LAAOS III</vt:lpstr>
      <vt:lpstr>Studie LAAOS </vt:lpstr>
      <vt:lpstr>Publikace v NEJM</vt:lpstr>
      <vt:lpstr> Cíle a hypotézy</vt:lpstr>
      <vt:lpstr>Studie LAAOS III</vt:lpstr>
      <vt:lpstr>Studie LAAOS III</vt:lpstr>
      <vt:lpstr>Studie LAAOS III</vt:lpstr>
      <vt:lpstr>Studie LAAOS III Methods</vt:lpstr>
      <vt:lpstr>Chirurgické techniky uzávěru</vt:lpstr>
      <vt:lpstr>Charakteristika pacientů</vt:lpstr>
      <vt:lpstr>Charakteristika pacientů</vt:lpstr>
      <vt:lpstr>Primární chirurgické výkony</vt:lpstr>
      <vt:lpstr>Peroperační charakteristika</vt:lpstr>
      <vt:lpstr>Antikoagulace v průběhu sledování </vt:lpstr>
      <vt:lpstr>LAAOS III Follow-up</vt:lpstr>
      <vt:lpstr> Primární outcome za 3,8 let</vt:lpstr>
      <vt:lpstr>CMP nebo systémová embolizace</vt:lpstr>
      <vt:lpstr>CMP nebo embolizace pod 30 dní</vt:lpstr>
      <vt:lpstr>Sekundární outcomes 3,8 let</vt:lpstr>
      <vt:lpstr>LAAOS III v České Republice</vt:lpstr>
      <vt:lpstr>LAAOS III - CKTCH</vt:lpstr>
      <vt:lpstr>LAAOS III - CKTCH</vt:lpstr>
      <vt:lpstr>Závěry studie</vt:lpstr>
      <vt:lpstr>Závěry studie</vt:lpstr>
      <vt:lpstr>Take home message</vt:lpstr>
      <vt:lpstr>AtriClip thorakoskopicky </vt:lpstr>
      <vt:lpstr>Studie LAAOS III</vt:lpstr>
      <vt:lpstr>Prezentace aplikace PowerPoint</vt:lpstr>
    </vt:vector>
  </TitlesOfParts>
  <Company>Ing. Jiří Cetkovský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 3D TEE with CFM in quantification of mitral regurgitation: Presumptions and reality in PISA method and Vena contracta method</dc:title>
  <dc:creator>Ing. Jiří Cetkovský</dc:creator>
  <cp:lastModifiedBy>linda</cp:lastModifiedBy>
  <cp:revision>1170</cp:revision>
  <cp:lastPrinted>2019-08-09T07:21:26Z</cp:lastPrinted>
  <dcterms:created xsi:type="dcterms:W3CDTF">2011-11-18T12:53:19Z</dcterms:created>
  <dcterms:modified xsi:type="dcterms:W3CDTF">2021-11-07T08:00:37Z</dcterms:modified>
</cp:coreProperties>
</file>