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64" r:id="rId3"/>
    <p:sldId id="351" r:id="rId4"/>
    <p:sldId id="426" r:id="rId5"/>
    <p:sldId id="336" r:id="rId6"/>
    <p:sldId id="337" r:id="rId7"/>
    <p:sldId id="338" r:id="rId8"/>
    <p:sldId id="339" r:id="rId9"/>
    <p:sldId id="353" r:id="rId10"/>
    <p:sldId id="346" r:id="rId11"/>
    <p:sldId id="424" r:id="rId12"/>
    <p:sldId id="427" r:id="rId13"/>
    <p:sldId id="428" r:id="rId14"/>
    <p:sldId id="340" r:id="rId15"/>
    <p:sldId id="287" r:id="rId16"/>
    <p:sldId id="288" r:id="rId17"/>
    <p:sldId id="352" r:id="rId18"/>
    <p:sldId id="292" r:id="rId19"/>
    <p:sldId id="295" r:id="rId20"/>
    <p:sldId id="429" r:id="rId21"/>
    <p:sldId id="290" r:id="rId22"/>
    <p:sldId id="430" r:id="rId23"/>
    <p:sldId id="431" r:id="rId24"/>
    <p:sldId id="432" r:id="rId25"/>
    <p:sldId id="433" r:id="rId26"/>
    <p:sldId id="258" r:id="rId27"/>
    <p:sldId id="297" r:id="rId28"/>
    <p:sldId id="272" r:id="rId29"/>
    <p:sldId id="308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Haluzík" initials="M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C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15" autoAdjust="0"/>
    <p:restoredTop sz="94660"/>
  </p:normalViewPr>
  <p:slideViewPr>
    <p:cSldViewPr>
      <p:cViewPr varScale="1">
        <p:scale>
          <a:sx n="97" d="100"/>
          <a:sy n="97" d="100"/>
        </p:scale>
        <p:origin x="15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děk Štolba" userId="d6474416c096bfda" providerId="LiveId" clId="{9194A5DC-1C1B-436E-B753-4ED2EC1C1D27}"/>
    <pc:docChg chg="custSel addSld delSld modSld sldOrd modMainMaster">
      <pc:chgData name="Luděk Štolba" userId="d6474416c096bfda" providerId="LiveId" clId="{9194A5DC-1C1B-436E-B753-4ED2EC1C1D27}" dt="2021-10-31T18:53:21.907" v="39" actId="20577"/>
      <pc:docMkLst>
        <pc:docMk/>
      </pc:docMkLst>
      <pc:sldChg chg="ord modTransition">
        <pc:chgData name="Luděk Štolba" userId="d6474416c096bfda" providerId="LiveId" clId="{9194A5DC-1C1B-436E-B753-4ED2EC1C1D27}" dt="2021-10-31T18:50:55.659" v="37"/>
        <pc:sldMkLst>
          <pc:docMk/>
          <pc:sldMk cId="1493699921" sldId="258"/>
        </pc:sldMkLst>
      </pc:sldChg>
      <pc:sldChg chg="modSp mod modTransition">
        <pc:chgData name="Luděk Štolba" userId="d6474416c096bfda" providerId="LiveId" clId="{9194A5DC-1C1B-436E-B753-4ED2EC1C1D27}" dt="2021-10-31T18:53:21.907" v="39" actId="20577"/>
        <pc:sldMkLst>
          <pc:docMk/>
          <pc:sldMk cId="0" sldId="264"/>
        </pc:sldMkLst>
        <pc:spChg chg="mod">
          <ac:chgData name="Luděk Štolba" userId="d6474416c096bfda" providerId="LiveId" clId="{9194A5DC-1C1B-436E-B753-4ED2EC1C1D27}" dt="2021-10-31T18:53:21.907" v="39" actId="20577"/>
          <ac:spMkLst>
            <pc:docMk/>
            <pc:sldMk cId="0" sldId="264"/>
            <ac:spMk id="2" creationId="{00000000-0000-0000-0000-000000000000}"/>
          </ac:spMkLst>
        </pc:spChg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3656324820" sldId="272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3300850943" sldId="287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3970488191" sldId="288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3917809737" sldId="290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3408972145" sldId="292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1983267921" sldId="294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953431825" sldId="295"/>
        </pc:sldMkLst>
      </pc:sldChg>
      <pc:sldChg chg="del">
        <pc:chgData name="Luděk Štolba" userId="d6474416c096bfda" providerId="LiveId" clId="{9194A5DC-1C1B-436E-B753-4ED2EC1C1D27}" dt="2021-10-31T18:40:43.724" v="25" actId="2696"/>
        <pc:sldMkLst>
          <pc:docMk/>
          <pc:sldMk cId="3067454496" sldId="296"/>
        </pc:sldMkLst>
      </pc:sldChg>
      <pc:sldChg chg="ord modTransition">
        <pc:chgData name="Luděk Štolba" userId="d6474416c096bfda" providerId="LiveId" clId="{9194A5DC-1C1B-436E-B753-4ED2EC1C1D27}" dt="2021-10-31T18:50:55.659" v="37"/>
        <pc:sldMkLst>
          <pc:docMk/>
          <pc:sldMk cId="1295206023" sldId="297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380250045" sldId="308"/>
        </pc:sldMkLst>
      </pc:sldChg>
      <pc:sldChg chg="addSp delSp modSp mod modTransition">
        <pc:chgData name="Luděk Štolba" userId="d6474416c096bfda" providerId="LiveId" clId="{9194A5DC-1C1B-436E-B753-4ED2EC1C1D27}" dt="2021-10-31T18:50:55.659" v="37"/>
        <pc:sldMkLst>
          <pc:docMk/>
          <pc:sldMk cId="4165286882" sldId="336"/>
        </pc:sldMkLst>
        <pc:spChg chg="del mod">
          <ac:chgData name="Luděk Štolba" userId="d6474416c096bfda" providerId="LiveId" clId="{9194A5DC-1C1B-436E-B753-4ED2EC1C1D27}" dt="2021-10-31T18:33:40.437" v="4" actId="478"/>
          <ac:spMkLst>
            <pc:docMk/>
            <pc:sldMk cId="4165286882" sldId="336"/>
            <ac:spMk id="3" creationId="{00000000-0000-0000-0000-000000000000}"/>
          </ac:spMkLst>
        </pc:spChg>
        <pc:spChg chg="add del mod">
          <ac:chgData name="Luděk Štolba" userId="d6474416c096bfda" providerId="LiveId" clId="{9194A5DC-1C1B-436E-B753-4ED2EC1C1D27}" dt="2021-10-31T18:33:42.829" v="5"/>
          <ac:spMkLst>
            <pc:docMk/>
            <pc:sldMk cId="4165286882" sldId="336"/>
            <ac:spMk id="5" creationId="{7D997AAE-3A9D-40D6-8EF0-9090073A8B63}"/>
          </ac:spMkLst>
        </pc:spChg>
        <pc:spChg chg="add mod">
          <ac:chgData name="Luděk Štolba" userId="d6474416c096bfda" providerId="LiveId" clId="{9194A5DC-1C1B-436E-B753-4ED2EC1C1D27}" dt="2021-10-31T18:33:42.829" v="5"/>
          <ac:spMkLst>
            <pc:docMk/>
            <pc:sldMk cId="4165286882" sldId="336"/>
            <ac:spMk id="7" creationId="{161D7BAE-A83D-41C5-8EF5-9850ED563C7E}"/>
          </ac:spMkLst>
        </pc:spChg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2752883282" sldId="337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942101421" sldId="338"/>
        </pc:sldMkLst>
      </pc:sldChg>
      <pc:sldChg chg="addSp modSp mod modTransition">
        <pc:chgData name="Luděk Štolba" userId="d6474416c096bfda" providerId="LiveId" clId="{9194A5DC-1C1B-436E-B753-4ED2EC1C1D27}" dt="2021-10-31T18:50:55.659" v="37"/>
        <pc:sldMkLst>
          <pc:docMk/>
          <pc:sldMk cId="3336407800" sldId="339"/>
        </pc:sldMkLst>
        <pc:spChg chg="mod">
          <ac:chgData name="Luděk Štolba" userId="d6474416c096bfda" providerId="LiveId" clId="{9194A5DC-1C1B-436E-B753-4ED2EC1C1D27}" dt="2021-10-31T18:34:33.239" v="7" actId="27636"/>
          <ac:spMkLst>
            <pc:docMk/>
            <pc:sldMk cId="3336407800" sldId="339"/>
            <ac:spMk id="3" creationId="{00000000-0000-0000-0000-000000000000}"/>
          </ac:spMkLst>
        </pc:spChg>
        <pc:spChg chg="add mod">
          <ac:chgData name="Luděk Štolba" userId="d6474416c096bfda" providerId="LiveId" clId="{9194A5DC-1C1B-436E-B753-4ED2EC1C1D27}" dt="2021-10-31T18:34:34.024" v="8"/>
          <ac:spMkLst>
            <pc:docMk/>
            <pc:sldMk cId="3336407800" sldId="339"/>
            <ac:spMk id="4" creationId="{325555FC-0167-48CB-864E-D0ECCE11D4DB}"/>
          </ac:spMkLst>
        </pc:spChg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2170318618" sldId="340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2490944869" sldId="346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1015288749" sldId="351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3034766015" sldId="352"/>
        </pc:sldMkLst>
      </pc:sldChg>
      <pc:sldChg chg="modTransition">
        <pc:chgData name="Luděk Štolba" userId="d6474416c096bfda" providerId="LiveId" clId="{9194A5DC-1C1B-436E-B753-4ED2EC1C1D27}" dt="2021-10-31T18:50:55.659" v="37"/>
        <pc:sldMkLst>
          <pc:docMk/>
          <pc:sldMk cId="237742154" sldId="353"/>
        </pc:sldMkLst>
      </pc:sldChg>
      <pc:sldChg chg="ord modTransition">
        <pc:chgData name="Luděk Štolba" userId="d6474416c096bfda" providerId="LiveId" clId="{9194A5DC-1C1B-436E-B753-4ED2EC1C1D27}" dt="2021-10-31T18:50:55.659" v="37"/>
        <pc:sldMkLst>
          <pc:docMk/>
          <pc:sldMk cId="288247622" sldId="424"/>
        </pc:sldMkLst>
      </pc:sldChg>
      <pc:sldChg chg="del">
        <pc:chgData name="Luděk Štolba" userId="d6474416c096bfda" providerId="LiveId" clId="{9194A5DC-1C1B-436E-B753-4ED2EC1C1D27}" dt="2021-10-31T18:43:30.387" v="34" actId="2696"/>
        <pc:sldMkLst>
          <pc:docMk/>
          <pc:sldMk cId="2967551396" sldId="425"/>
        </pc:sldMkLst>
      </pc:sldChg>
      <pc:sldChg chg="modSp mod modTransition">
        <pc:chgData name="Luděk Štolba" userId="d6474416c096bfda" providerId="LiveId" clId="{9194A5DC-1C1B-436E-B753-4ED2EC1C1D27}" dt="2021-10-31T18:50:55.659" v="37"/>
        <pc:sldMkLst>
          <pc:docMk/>
          <pc:sldMk cId="3692223944" sldId="426"/>
        </pc:sldMkLst>
        <pc:spChg chg="mod">
          <ac:chgData name="Luděk Štolba" userId="d6474416c096bfda" providerId="LiveId" clId="{9194A5DC-1C1B-436E-B753-4ED2EC1C1D27}" dt="2021-10-31T18:31:07.989" v="1" actId="20577"/>
          <ac:spMkLst>
            <pc:docMk/>
            <pc:sldMk cId="3692223944" sldId="426"/>
            <ac:spMk id="11" creationId="{E136A2CB-AF4E-4A49-ADD9-3503636B6EB3}"/>
          </ac:spMkLst>
        </pc:spChg>
      </pc:sldChg>
      <pc:sldChg chg="add ord modTransition">
        <pc:chgData name="Luděk Štolba" userId="d6474416c096bfda" providerId="LiveId" clId="{9194A5DC-1C1B-436E-B753-4ED2EC1C1D27}" dt="2021-10-31T18:50:55.659" v="37"/>
        <pc:sldMkLst>
          <pc:docMk/>
          <pc:sldMk cId="3792627473" sldId="427"/>
        </pc:sldMkLst>
      </pc:sldChg>
      <pc:sldChg chg="addSp delSp modSp add mod modTransition">
        <pc:chgData name="Luděk Štolba" userId="d6474416c096bfda" providerId="LiveId" clId="{9194A5DC-1C1B-436E-B753-4ED2EC1C1D27}" dt="2021-10-31T18:50:55.659" v="37"/>
        <pc:sldMkLst>
          <pc:docMk/>
          <pc:sldMk cId="3801466433" sldId="428"/>
        </pc:sldMkLst>
        <pc:spChg chg="mod">
          <ac:chgData name="Luděk Štolba" userId="d6474416c096bfda" providerId="LiveId" clId="{9194A5DC-1C1B-436E-B753-4ED2EC1C1D27}" dt="2021-10-31T18:37:42.890" v="21" actId="207"/>
          <ac:spMkLst>
            <pc:docMk/>
            <pc:sldMk cId="3801466433" sldId="428"/>
            <ac:spMk id="2" creationId="{00000000-0000-0000-0000-000000000000}"/>
          </ac:spMkLst>
        </pc:spChg>
        <pc:spChg chg="mod ord">
          <ac:chgData name="Luděk Štolba" userId="d6474416c096bfda" providerId="LiveId" clId="{9194A5DC-1C1B-436E-B753-4ED2EC1C1D27}" dt="2021-10-31T18:37:12.947" v="16" actId="26606"/>
          <ac:spMkLst>
            <pc:docMk/>
            <pc:sldMk cId="3801466433" sldId="428"/>
            <ac:spMk id="3" creationId="{00000000-0000-0000-0000-000000000000}"/>
          </ac:spMkLst>
        </pc:spChg>
        <pc:picChg chg="add mod">
          <ac:chgData name="Luděk Štolba" userId="d6474416c096bfda" providerId="LiveId" clId="{9194A5DC-1C1B-436E-B753-4ED2EC1C1D27}" dt="2021-10-31T18:37:12.947" v="16" actId="26606"/>
          <ac:picMkLst>
            <pc:docMk/>
            <pc:sldMk cId="3801466433" sldId="428"/>
            <ac:picMk id="4" creationId="{19420909-1CC7-46DC-BCBE-FBC640F05AD3}"/>
          </ac:picMkLst>
        </pc:picChg>
        <pc:picChg chg="del">
          <ac:chgData name="Luděk Štolba" userId="d6474416c096bfda" providerId="LiveId" clId="{9194A5DC-1C1B-436E-B753-4ED2EC1C1D27}" dt="2021-10-31T18:36:58.584" v="13" actId="478"/>
          <ac:picMkLst>
            <pc:docMk/>
            <pc:sldMk cId="3801466433" sldId="428"/>
            <ac:picMk id="1026" creationId="{D62A9FE3-FAF2-4BE7-94D0-055F241EDBC7}"/>
          </ac:picMkLst>
        </pc:picChg>
      </pc:sldChg>
      <pc:sldChg chg="add modTransition">
        <pc:chgData name="Luděk Štolba" userId="d6474416c096bfda" providerId="LiveId" clId="{9194A5DC-1C1B-436E-B753-4ED2EC1C1D27}" dt="2021-10-31T18:50:55.659" v="37"/>
        <pc:sldMkLst>
          <pc:docMk/>
          <pc:sldMk cId="658728579" sldId="429"/>
        </pc:sldMkLst>
      </pc:sldChg>
      <pc:sldChg chg="add modTransition">
        <pc:chgData name="Luděk Štolba" userId="d6474416c096bfda" providerId="LiveId" clId="{9194A5DC-1C1B-436E-B753-4ED2EC1C1D27}" dt="2021-10-31T18:50:55.659" v="37"/>
        <pc:sldMkLst>
          <pc:docMk/>
          <pc:sldMk cId="937716389" sldId="430"/>
        </pc:sldMkLst>
      </pc:sldChg>
      <pc:sldChg chg="add modTransition">
        <pc:chgData name="Luděk Štolba" userId="d6474416c096bfda" providerId="LiveId" clId="{9194A5DC-1C1B-436E-B753-4ED2EC1C1D27}" dt="2021-10-31T18:50:55.659" v="37"/>
        <pc:sldMkLst>
          <pc:docMk/>
          <pc:sldMk cId="1339608784" sldId="431"/>
        </pc:sldMkLst>
      </pc:sldChg>
      <pc:sldChg chg="add modTransition">
        <pc:chgData name="Luděk Štolba" userId="d6474416c096bfda" providerId="LiveId" clId="{9194A5DC-1C1B-436E-B753-4ED2EC1C1D27}" dt="2021-10-31T18:50:55.659" v="37"/>
        <pc:sldMkLst>
          <pc:docMk/>
          <pc:sldMk cId="554805528" sldId="432"/>
        </pc:sldMkLst>
      </pc:sldChg>
      <pc:sldChg chg="add ord modTransition">
        <pc:chgData name="Luděk Štolba" userId="d6474416c096bfda" providerId="LiveId" clId="{9194A5DC-1C1B-436E-B753-4ED2EC1C1D27}" dt="2021-10-31T18:50:55.659" v="37"/>
        <pc:sldMkLst>
          <pc:docMk/>
          <pc:sldMk cId="399519309" sldId="433"/>
        </pc:sldMkLst>
      </pc:sldChg>
      <pc:sldMasterChg chg="modTransition modSldLayout">
        <pc:chgData name="Luděk Štolba" userId="d6474416c096bfda" providerId="LiveId" clId="{9194A5DC-1C1B-436E-B753-4ED2EC1C1D27}" dt="2021-10-31T18:50:55.659" v="37"/>
        <pc:sldMasterMkLst>
          <pc:docMk/>
          <pc:sldMasterMk cId="3969252804" sldId="2147483648"/>
        </pc:sldMasterMkLst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3969252804" sldId="2147483648"/>
            <pc:sldLayoutMk cId="2310277079" sldId="2147483649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3969252804" sldId="2147483648"/>
            <pc:sldLayoutMk cId="2268363859" sldId="2147483650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3969252804" sldId="2147483648"/>
            <pc:sldLayoutMk cId="3174791625" sldId="2147483651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3969252804" sldId="2147483648"/>
            <pc:sldLayoutMk cId="2692142062" sldId="2147483652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3969252804" sldId="2147483648"/>
            <pc:sldLayoutMk cId="2847517372" sldId="2147483653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3969252804" sldId="2147483648"/>
            <pc:sldLayoutMk cId="2703881213" sldId="2147483654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3969252804" sldId="2147483648"/>
            <pc:sldLayoutMk cId="1940309287" sldId="2147483655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3969252804" sldId="2147483648"/>
            <pc:sldLayoutMk cId="460945499" sldId="2147483656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3969252804" sldId="2147483648"/>
            <pc:sldLayoutMk cId="2531321700" sldId="2147483657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3969252804" sldId="2147483648"/>
            <pc:sldLayoutMk cId="232639715" sldId="2147483658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3969252804" sldId="2147483648"/>
            <pc:sldLayoutMk cId="1886477185" sldId="2147483659"/>
          </pc:sldLayoutMkLst>
        </pc:sldLayoutChg>
      </pc:sldMasterChg>
      <pc:sldMasterChg chg="modTransition modSldLayout">
        <pc:chgData name="Luděk Štolba" userId="d6474416c096bfda" providerId="LiveId" clId="{9194A5DC-1C1B-436E-B753-4ED2EC1C1D27}" dt="2021-10-31T18:50:55.659" v="37"/>
        <pc:sldMasterMkLst>
          <pc:docMk/>
          <pc:sldMasterMk cId="585392606" sldId="2147483660"/>
        </pc:sldMasterMkLst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585392606" sldId="2147483660"/>
            <pc:sldLayoutMk cId="1650937423" sldId="2147483661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585392606" sldId="2147483660"/>
            <pc:sldLayoutMk cId="2061636730" sldId="2147483662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585392606" sldId="2147483660"/>
            <pc:sldLayoutMk cId="881608756" sldId="2147483663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585392606" sldId="2147483660"/>
            <pc:sldLayoutMk cId="1480921118" sldId="2147483664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585392606" sldId="2147483660"/>
            <pc:sldLayoutMk cId="2679913594" sldId="2147483665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585392606" sldId="2147483660"/>
            <pc:sldLayoutMk cId="3865768634" sldId="2147483666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585392606" sldId="2147483660"/>
            <pc:sldLayoutMk cId="2471357246" sldId="2147483667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585392606" sldId="2147483660"/>
            <pc:sldLayoutMk cId="3575360880" sldId="2147483668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585392606" sldId="2147483660"/>
            <pc:sldLayoutMk cId="2763651439" sldId="2147483669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585392606" sldId="2147483660"/>
            <pc:sldLayoutMk cId="112444848" sldId="2147483670"/>
          </pc:sldLayoutMkLst>
        </pc:sldLayoutChg>
        <pc:sldLayoutChg chg="modTransition">
          <pc:chgData name="Luděk Štolba" userId="d6474416c096bfda" providerId="LiveId" clId="{9194A5DC-1C1B-436E-B753-4ED2EC1C1D27}" dt="2021-10-31T18:50:55.659" v="37"/>
          <pc:sldLayoutMkLst>
            <pc:docMk/>
            <pc:sldMasterMk cId="585392606" sldId="2147483660"/>
            <pc:sldLayoutMk cId="1882287486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913777-CBBF-476D-8F0A-017799F7D00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114FF8C-2D1C-429C-A421-D13B915A8E04}">
      <dgm:prSet phldrT="[Text]" custT="1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cs-CZ" sz="2000" dirty="0"/>
            <a:t>Intervenční větev</a:t>
          </a:r>
        </a:p>
      </dgm:t>
    </dgm:pt>
    <dgm:pt modelId="{78622712-C74A-40EF-BA60-18D16E48D4BE}" type="parTrans" cxnId="{930D466E-4973-42A9-ABEC-D454829F2D4E}">
      <dgm:prSet/>
      <dgm:spPr/>
      <dgm:t>
        <a:bodyPr/>
        <a:lstStyle/>
        <a:p>
          <a:endParaRPr lang="cs-CZ" sz="1600"/>
        </a:p>
      </dgm:t>
    </dgm:pt>
    <dgm:pt modelId="{BFBEAC82-9DFB-4F11-8948-43D729B9FDB8}" type="sibTrans" cxnId="{930D466E-4973-42A9-ABEC-D454829F2D4E}">
      <dgm:prSet/>
      <dgm:spPr/>
      <dgm:t>
        <a:bodyPr/>
        <a:lstStyle/>
        <a:p>
          <a:endParaRPr lang="cs-CZ" sz="1600"/>
        </a:p>
      </dgm:t>
    </dgm:pt>
    <dgm:pt modelId="{1FBFECD7-31BB-4DA2-8BC2-B86C2B830AD7}">
      <dgm:prSet phldrT="[Text]"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cs-CZ" sz="1600" dirty="0"/>
            <a:t>Ve 3.měsíci pacienti dostanou hodinky a telefon značky Apple</a:t>
          </a:r>
        </a:p>
      </dgm:t>
    </dgm:pt>
    <dgm:pt modelId="{5E7B844D-8EED-4677-9C81-F3E3C9582EF8}" type="parTrans" cxnId="{E9992352-F78E-4199-9D21-91AEB9704863}">
      <dgm:prSet/>
      <dgm:spPr>
        <a:ln>
          <a:solidFill>
            <a:schemeClr val="accent3"/>
          </a:solidFill>
        </a:ln>
      </dgm:spPr>
      <dgm:t>
        <a:bodyPr/>
        <a:lstStyle/>
        <a:p>
          <a:endParaRPr lang="cs-CZ" sz="1600"/>
        </a:p>
      </dgm:t>
    </dgm:pt>
    <dgm:pt modelId="{9211D5A0-F4A9-4F97-96F8-A1C6F99C7DE8}" type="sibTrans" cxnId="{E9992352-F78E-4199-9D21-91AEB9704863}">
      <dgm:prSet/>
      <dgm:spPr/>
      <dgm:t>
        <a:bodyPr/>
        <a:lstStyle/>
        <a:p>
          <a:endParaRPr lang="cs-CZ" sz="1600"/>
        </a:p>
      </dgm:t>
    </dgm:pt>
    <dgm:pt modelId="{A912EECF-9C43-4B5F-B0E4-38A9C7C6BAEB}">
      <dgm:prSet phldrT="[Text]"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cs-CZ" sz="1600" dirty="0"/>
            <a:t>Nutriční terapeut, fyzioterapeut, diabetolog, kardiolog, psycholog</a:t>
          </a:r>
        </a:p>
      </dgm:t>
    </dgm:pt>
    <dgm:pt modelId="{D8C74B41-9104-4A96-B56C-90A03BD2AAC8}" type="parTrans" cxnId="{3F2BCCAD-5DD5-4AEF-8952-172DEA362207}">
      <dgm:prSet/>
      <dgm:spPr>
        <a:ln>
          <a:solidFill>
            <a:schemeClr val="accent3"/>
          </a:solidFill>
        </a:ln>
      </dgm:spPr>
      <dgm:t>
        <a:bodyPr/>
        <a:lstStyle/>
        <a:p>
          <a:endParaRPr lang="cs-CZ" sz="1600"/>
        </a:p>
      </dgm:t>
    </dgm:pt>
    <dgm:pt modelId="{C38273CE-8425-4313-8A91-E7A803BFC840}" type="sibTrans" cxnId="{3F2BCCAD-5DD5-4AEF-8952-172DEA362207}">
      <dgm:prSet/>
      <dgm:spPr/>
      <dgm:t>
        <a:bodyPr/>
        <a:lstStyle/>
        <a:p>
          <a:endParaRPr lang="cs-CZ" sz="1600"/>
        </a:p>
      </dgm:t>
    </dgm:pt>
    <dgm:pt modelId="{33ED39DE-27E8-44FC-8DFE-69A83710940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cs-CZ" sz="2000" dirty="0"/>
            <a:t>Neintervenční větev</a:t>
          </a:r>
        </a:p>
      </dgm:t>
    </dgm:pt>
    <dgm:pt modelId="{A1B2E416-0FAA-4CE9-9780-1DAF71A07330}" type="parTrans" cxnId="{F309FC11-FC62-4EB4-938C-EEDC9B436DEF}">
      <dgm:prSet/>
      <dgm:spPr/>
      <dgm:t>
        <a:bodyPr/>
        <a:lstStyle/>
        <a:p>
          <a:endParaRPr lang="cs-CZ" sz="1600"/>
        </a:p>
      </dgm:t>
    </dgm:pt>
    <dgm:pt modelId="{95B22F5E-A58F-4C2D-907B-A873CC9B1939}" type="sibTrans" cxnId="{F309FC11-FC62-4EB4-938C-EEDC9B436DEF}">
      <dgm:prSet/>
      <dgm:spPr/>
      <dgm:t>
        <a:bodyPr/>
        <a:lstStyle/>
        <a:p>
          <a:endParaRPr lang="cs-CZ" sz="1600"/>
        </a:p>
      </dgm:t>
    </dgm:pt>
    <dgm:pt modelId="{252C478C-6591-4D76-AC6A-3BAC49CC99F6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cs-CZ" sz="1600" dirty="0">
              <a:solidFill>
                <a:schemeClr val="tx1"/>
              </a:solidFill>
            </a:rPr>
            <a:t>Sledování (kardiolog, </a:t>
          </a:r>
          <a:r>
            <a:rPr lang="cs-CZ" sz="1600" dirty="0" err="1">
              <a:solidFill>
                <a:schemeClr val="tx1"/>
              </a:solidFill>
            </a:rPr>
            <a:t>obezitolog</a:t>
          </a:r>
          <a:r>
            <a:rPr lang="cs-CZ" sz="1600" dirty="0">
              <a:solidFill>
                <a:schemeClr val="tx1"/>
              </a:solidFill>
            </a:rPr>
            <a:t>)</a:t>
          </a:r>
        </a:p>
        <a:p>
          <a:r>
            <a:rPr lang="cs-CZ" sz="1600" dirty="0">
              <a:solidFill>
                <a:schemeClr val="tx1"/>
              </a:solidFill>
            </a:rPr>
            <a:t>V 9.měsíci pacienti dostanou hodinky a telefon značky Apple</a:t>
          </a:r>
        </a:p>
      </dgm:t>
    </dgm:pt>
    <dgm:pt modelId="{98DE7393-DC40-41D3-B38B-3937C89B56BC}" type="parTrans" cxnId="{60FC47CD-D685-4BC8-B03B-32DA6715309B}">
      <dgm:prSet/>
      <dgm:spPr>
        <a:ln>
          <a:solidFill>
            <a:schemeClr val="accent2"/>
          </a:solidFill>
        </a:ln>
      </dgm:spPr>
      <dgm:t>
        <a:bodyPr/>
        <a:lstStyle/>
        <a:p>
          <a:endParaRPr lang="cs-CZ" sz="1600"/>
        </a:p>
      </dgm:t>
    </dgm:pt>
    <dgm:pt modelId="{E4BA6BFC-E613-4FCF-BA2B-0322218832C5}" type="sibTrans" cxnId="{60FC47CD-D685-4BC8-B03B-32DA6715309B}">
      <dgm:prSet/>
      <dgm:spPr/>
      <dgm:t>
        <a:bodyPr/>
        <a:lstStyle/>
        <a:p>
          <a:endParaRPr lang="cs-CZ" sz="1600"/>
        </a:p>
      </dgm:t>
    </dgm:pt>
    <dgm:pt modelId="{0403460C-4345-4BB4-9132-BAE298C8EBFC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cs-CZ" sz="1600" dirty="0">
              <a:solidFill>
                <a:schemeClr val="tx1"/>
              </a:solidFill>
            </a:rPr>
            <a:t>Za 18 měsíců po skončení studie dobrovolníci přejdou do intervenční větve </a:t>
          </a:r>
        </a:p>
      </dgm:t>
    </dgm:pt>
    <dgm:pt modelId="{8AC2648C-4F05-4A92-93D4-6BDEDE774175}" type="parTrans" cxnId="{150E2261-1273-4BD1-87B1-038599D07556}">
      <dgm:prSet/>
      <dgm:spPr>
        <a:ln>
          <a:solidFill>
            <a:schemeClr val="accent2"/>
          </a:solidFill>
        </a:ln>
      </dgm:spPr>
      <dgm:t>
        <a:bodyPr/>
        <a:lstStyle/>
        <a:p>
          <a:endParaRPr lang="cs-CZ" sz="1600"/>
        </a:p>
      </dgm:t>
    </dgm:pt>
    <dgm:pt modelId="{C26A47A8-4997-4B93-BF6D-66F17EA6DDF7}" type="sibTrans" cxnId="{150E2261-1273-4BD1-87B1-038599D07556}">
      <dgm:prSet/>
      <dgm:spPr/>
      <dgm:t>
        <a:bodyPr/>
        <a:lstStyle/>
        <a:p>
          <a:endParaRPr lang="cs-CZ" sz="1600"/>
        </a:p>
      </dgm:t>
    </dgm:pt>
    <dgm:pt modelId="{AC7A5B68-D125-4749-AF69-46E7A5BA7000}" type="pres">
      <dgm:prSet presAssocID="{94913777-CBBF-476D-8F0A-017799F7D00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DF4216-70BD-4D26-95FB-D78EF30C7771}" type="pres">
      <dgm:prSet presAssocID="{C114FF8C-2D1C-429C-A421-D13B915A8E04}" presName="root" presStyleCnt="0"/>
      <dgm:spPr/>
    </dgm:pt>
    <dgm:pt modelId="{A5992C0C-AE31-40AB-B438-9BD5439BFBB4}" type="pres">
      <dgm:prSet presAssocID="{C114FF8C-2D1C-429C-A421-D13B915A8E04}" presName="rootComposite" presStyleCnt="0"/>
      <dgm:spPr/>
    </dgm:pt>
    <dgm:pt modelId="{4A00A073-2AF9-4363-8F7B-2A9F0B30EB43}" type="pres">
      <dgm:prSet presAssocID="{C114FF8C-2D1C-429C-A421-D13B915A8E04}" presName="rootText" presStyleLbl="node1" presStyleIdx="0" presStyleCnt="2"/>
      <dgm:spPr/>
    </dgm:pt>
    <dgm:pt modelId="{2A784FBB-0E4D-4B43-A0F9-FC5D39C9FA12}" type="pres">
      <dgm:prSet presAssocID="{C114FF8C-2D1C-429C-A421-D13B915A8E04}" presName="rootConnector" presStyleLbl="node1" presStyleIdx="0" presStyleCnt="2"/>
      <dgm:spPr/>
    </dgm:pt>
    <dgm:pt modelId="{B420C707-64BA-4D21-8039-314EF29B4880}" type="pres">
      <dgm:prSet presAssocID="{C114FF8C-2D1C-429C-A421-D13B915A8E04}" presName="childShape" presStyleCnt="0"/>
      <dgm:spPr/>
    </dgm:pt>
    <dgm:pt modelId="{75C68F3D-E226-4D2A-A591-F75342DA3B59}" type="pres">
      <dgm:prSet presAssocID="{5E7B844D-8EED-4677-9C81-F3E3C9582EF8}" presName="Name13" presStyleLbl="parChTrans1D2" presStyleIdx="0" presStyleCnt="4"/>
      <dgm:spPr/>
    </dgm:pt>
    <dgm:pt modelId="{69BA074E-D0B2-4B75-B4D2-1D34B2665F24}" type="pres">
      <dgm:prSet presAssocID="{1FBFECD7-31BB-4DA2-8BC2-B86C2B830AD7}" presName="childText" presStyleLbl="bgAcc1" presStyleIdx="0" presStyleCnt="4">
        <dgm:presLayoutVars>
          <dgm:bulletEnabled val="1"/>
        </dgm:presLayoutVars>
      </dgm:prSet>
      <dgm:spPr/>
    </dgm:pt>
    <dgm:pt modelId="{E17ED663-4C27-48A6-8694-FB991DBCD287}" type="pres">
      <dgm:prSet presAssocID="{D8C74B41-9104-4A96-B56C-90A03BD2AAC8}" presName="Name13" presStyleLbl="parChTrans1D2" presStyleIdx="1" presStyleCnt="4"/>
      <dgm:spPr/>
    </dgm:pt>
    <dgm:pt modelId="{A181201D-737E-46D7-A343-FEA9558F3B25}" type="pres">
      <dgm:prSet presAssocID="{A912EECF-9C43-4B5F-B0E4-38A9C7C6BAEB}" presName="childText" presStyleLbl="bgAcc1" presStyleIdx="1" presStyleCnt="4">
        <dgm:presLayoutVars>
          <dgm:bulletEnabled val="1"/>
        </dgm:presLayoutVars>
      </dgm:prSet>
      <dgm:spPr/>
    </dgm:pt>
    <dgm:pt modelId="{703E2701-AD89-4C69-93BC-6F873DEEDBAF}" type="pres">
      <dgm:prSet presAssocID="{33ED39DE-27E8-44FC-8DFE-69A837109406}" presName="root" presStyleCnt="0"/>
      <dgm:spPr/>
    </dgm:pt>
    <dgm:pt modelId="{46E1D837-6975-46D5-92DF-A6E8DDEBA286}" type="pres">
      <dgm:prSet presAssocID="{33ED39DE-27E8-44FC-8DFE-69A837109406}" presName="rootComposite" presStyleCnt="0"/>
      <dgm:spPr/>
    </dgm:pt>
    <dgm:pt modelId="{D4DE0D97-8EA7-497F-8065-432775D491FD}" type="pres">
      <dgm:prSet presAssocID="{33ED39DE-27E8-44FC-8DFE-69A837109406}" presName="rootText" presStyleLbl="node1" presStyleIdx="1" presStyleCnt="2"/>
      <dgm:spPr/>
    </dgm:pt>
    <dgm:pt modelId="{EF305967-866B-4D43-B76E-893362381D57}" type="pres">
      <dgm:prSet presAssocID="{33ED39DE-27E8-44FC-8DFE-69A837109406}" presName="rootConnector" presStyleLbl="node1" presStyleIdx="1" presStyleCnt="2"/>
      <dgm:spPr/>
    </dgm:pt>
    <dgm:pt modelId="{431F37AB-CDCD-4025-909B-D21F2E41CC78}" type="pres">
      <dgm:prSet presAssocID="{33ED39DE-27E8-44FC-8DFE-69A837109406}" presName="childShape" presStyleCnt="0"/>
      <dgm:spPr/>
    </dgm:pt>
    <dgm:pt modelId="{F6C213A0-04A7-4876-B661-F365E76939D7}" type="pres">
      <dgm:prSet presAssocID="{98DE7393-DC40-41D3-B38B-3937C89B56BC}" presName="Name13" presStyleLbl="parChTrans1D2" presStyleIdx="2" presStyleCnt="4"/>
      <dgm:spPr/>
    </dgm:pt>
    <dgm:pt modelId="{FA4BDF88-1F8A-40AA-B433-9C2799603791}" type="pres">
      <dgm:prSet presAssocID="{252C478C-6591-4D76-AC6A-3BAC49CC99F6}" presName="childText" presStyleLbl="bgAcc1" presStyleIdx="2" presStyleCnt="4">
        <dgm:presLayoutVars>
          <dgm:bulletEnabled val="1"/>
        </dgm:presLayoutVars>
      </dgm:prSet>
      <dgm:spPr/>
    </dgm:pt>
    <dgm:pt modelId="{97FAE74C-1797-4C00-A831-0870FB59D13F}" type="pres">
      <dgm:prSet presAssocID="{8AC2648C-4F05-4A92-93D4-6BDEDE774175}" presName="Name13" presStyleLbl="parChTrans1D2" presStyleIdx="3" presStyleCnt="4"/>
      <dgm:spPr/>
    </dgm:pt>
    <dgm:pt modelId="{701EDA4A-B351-4B2B-AFEC-BD272AE52102}" type="pres">
      <dgm:prSet presAssocID="{0403460C-4345-4BB4-9132-BAE298C8EBFC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74779001-EDBE-4635-A425-EB1205F32A04}" type="presOf" srcId="{D8C74B41-9104-4A96-B56C-90A03BD2AAC8}" destId="{E17ED663-4C27-48A6-8694-FB991DBCD287}" srcOrd="0" destOrd="0" presId="urn:microsoft.com/office/officeart/2005/8/layout/hierarchy3"/>
    <dgm:cxn modelId="{99908204-FE3A-451F-BA6C-20EC4B5D24E4}" type="presOf" srcId="{8AC2648C-4F05-4A92-93D4-6BDEDE774175}" destId="{97FAE74C-1797-4C00-A831-0870FB59D13F}" srcOrd="0" destOrd="0" presId="urn:microsoft.com/office/officeart/2005/8/layout/hierarchy3"/>
    <dgm:cxn modelId="{DDBF810A-9BB9-4B4A-AC32-5A5A146D6392}" type="presOf" srcId="{98DE7393-DC40-41D3-B38B-3937C89B56BC}" destId="{F6C213A0-04A7-4876-B661-F365E76939D7}" srcOrd="0" destOrd="0" presId="urn:microsoft.com/office/officeart/2005/8/layout/hierarchy3"/>
    <dgm:cxn modelId="{B5326F0B-AA53-47F1-A887-2F88BA6F4635}" type="presOf" srcId="{C114FF8C-2D1C-429C-A421-D13B915A8E04}" destId="{4A00A073-2AF9-4363-8F7B-2A9F0B30EB43}" srcOrd="0" destOrd="0" presId="urn:microsoft.com/office/officeart/2005/8/layout/hierarchy3"/>
    <dgm:cxn modelId="{F309FC11-FC62-4EB4-938C-EEDC9B436DEF}" srcId="{94913777-CBBF-476D-8F0A-017799F7D00A}" destId="{33ED39DE-27E8-44FC-8DFE-69A837109406}" srcOrd="1" destOrd="0" parTransId="{A1B2E416-0FAA-4CE9-9780-1DAF71A07330}" sibTransId="{95B22F5E-A58F-4C2D-907B-A873CC9B1939}"/>
    <dgm:cxn modelId="{E9992352-F78E-4199-9D21-91AEB9704863}" srcId="{C114FF8C-2D1C-429C-A421-D13B915A8E04}" destId="{1FBFECD7-31BB-4DA2-8BC2-B86C2B830AD7}" srcOrd="0" destOrd="0" parTransId="{5E7B844D-8EED-4677-9C81-F3E3C9582EF8}" sibTransId="{9211D5A0-F4A9-4F97-96F8-A1C6F99C7DE8}"/>
    <dgm:cxn modelId="{A7C3B554-7986-4D27-AEF5-89F00F883F1D}" type="presOf" srcId="{0403460C-4345-4BB4-9132-BAE298C8EBFC}" destId="{701EDA4A-B351-4B2B-AFEC-BD272AE52102}" srcOrd="0" destOrd="0" presId="urn:microsoft.com/office/officeart/2005/8/layout/hierarchy3"/>
    <dgm:cxn modelId="{150E2261-1273-4BD1-87B1-038599D07556}" srcId="{33ED39DE-27E8-44FC-8DFE-69A837109406}" destId="{0403460C-4345-4BB4-9132-BAE298C8EBFC}" srcOrd="1" destOrd="0" parTransId="{8AC2648C-4F05-4A92-93D4-6BDEDE774175}" sibTransId="{C26A47A8-4997-4B93-BF6D-66F17EA6DDF7}"/>
    <dgm:cxn modelId="{930D466E-4973-42A9-ABEC-D454829F2D4E}" srcId="{94913777-CBBF-476D-8F0A-017799F7D00A}" destId="{C114FF8C-2D1C-429C-A421-D13B915A8E04}" srcOrd="0" destOrd="0" parTransId="{78622712-C74A-40EF-BA60-18D16E48D4BE}" sibTransId="{BFBEAC82-9DFB-4F11-8948-43D729B9FDB8}"/>
    <dgm:cxn modelId="{FCAB6F98-46E5-4018-A881-8056E470F453}" type="presOf" srcId="{94913777-CBBF-476D-8F0A-017799F7D00A}" destId="{AC7A5B68-D125-4749-AF69-46E7A5BA7000}" srcOrd="0" destOrd="0" presId="urn:microsoft.com/office/officeart/2005/8/layout/hierarchy3"/>
    <dgm:cxn modelId="{EFFB8A99-E813-4670-9E64-B652B9147C72}" type="presOf" srcId="{33ED39DE-27E8-44FC-8DFE-69A837109406}" destId="{D4DE0D97-8EA7-497F-8065-432775D491FD}" srcOrd="0" destOrd="0" presId="urn:microsoft.com/office/officeart/2005/8/layout/hierarchy3"/>
    <dgm:cxn modelId="{D616369A-6E73-4B03-A229-F3D6C03C27D3}" type="presOf" srcId="{1FBFECD7-31BB-4DA2-8BC2-B86C2B830AD7}" destId="{69BA074E-D0B2-4B75-B4D2-1D34B2665F24}" srcOrd="0" destOrd="0" presId="urn:microsoft.com/office/officeart/2005/8/layout/hierarchy3"/>
    <dgm:cxn modelId="{82D4FCA9-D07C-4B37-B6CF-0B43C147FD67}" type="presOf" srcId="{5E7B844D-8EED-4677-9C81-F3E3C9582EF8}" destId="{75C68F3D-E226-4D2A-A591-F75342DA3B59}" srcOrd="0" destOrd="0" presId="urn:microsoft.com/office/officeart/2005/8/layout/hierarchy3"/>
    <dgm:cxn modelId="{3F2BCCAD-5DD5-4AEF-8952-172DEA362207}" srcId="{C114FF8C-2D1C-429C-A421-D13B915A8E04}" destId="{A912EECF-9C43-4B5F-B0E4-38A9C7C6BAEB}" srcOrd="1" destOrd="0" parTransId="{D8C74B41-9104-4A96-B56C-90A03BD2AAC8}" sibTransId="{C38273CE-8425-4313-8A91-E7A803BFC840}"/>
    <dgm:cxn modelId="{B28FE2C6-AB15-4C48-8E87-F23AA0EB0DC0}" type="presOf" srcId="{252C478C-6591-4D76-AC6A-3BAC49CC99F6}" destId="{FA4BDF88-1F8A-40AA-B433-9C2799603791}" srcOrd="0" destOrd="0" presId="urn:microsoft.com/office/officeart/2005/8/layout/hierarchy3"/>
    <dgm:cxn modelId="{60FC47CD-D685-4BC8-B03B-32DA6715309B}" srcId="{33ED39DE-27E8-44FC-8DFE-69A837109406}" destId="{252C478C-6591-4D76-AC6A-3BAC49CC99F6}" srcOrd="0" destOrd="0" parTransId="{98DE7393-DC40-41D3-B38B-3937C89B56BC}" sibTransId="{E4BA6BFC-E613-4FCF-BA2B-0322218832C5}"/>
    <dgm:cxn modelId="{7BACBCDF-F4CE-40F3-B591-8B785999E429}" type="presOf" srcId="{A912EECF-9C43-4B5F-B0E4-38A9C7C6BAEB}" destId="{A181201D-737E-46D7-A343-FEA9558F3B25}" srcOrd="0" destOrd="0" presId="urn:microsoft.com/office/officeart/2005/8/layout/hierarchy3"/>
    <dgm:cxn modelId="{83F349EA-EF7D-4F73-936B-60E378D5EF59}" type="presOf" srcId="{C114FF8C-2D1C-429C-A421-D13B915A8E04}" destId="{2A784FBB-0E4D-4B43-A0F9-FC5D39C9FA12}" srcOrd="1" destOrd="0" presId="urn:microsoft.com/office/officeart/2005/8/layout/hierarchy3"/>
    <dgm:cxn modelId="{0E8EE6EB-DF94-4E4E-BFAB-B4C448281BA5}" type="presOf" srcId="{33ED39DE-27E8-44FC-8DFE-69A837109406}" destId="{EF305967-866B-4D43-B76E-893362381D57}" srcOrd="1" destOrd="0" presId="urn:microsoft.com/office/officeart/2005/8/layout/hierarchy3"/>
    <dgm:cxn modelId="{41615AA1-7C78-4DF7-A777-51AC6AAB3940}" type="presParOf" srcId="{AC7A5B68-D125-4749-AF69-46E7A5BA7000}" destId="{84DF4216-70BD-4D26-95FB-D78EF30C7771}" srcOrd="0" destOrd="0" presId="urn:microsoft.com/office/officeart/2005/8/layout/hierarchy3"/>
    <dgm:cxn modelId="{B0168B90-27F8-4981-A55E-AE4D0662DDED}" type="presParOf" srcId="{84DF4216-70BD-4D26-95FB-D78EF30C7771}" destId="{A5992C0C-AE31-40AB-B438-9BD5439BFBB4}" srcOrd="0" destOrd="0" presId="urn:microsoft.com/office/officeart/2005/8/layout/hierarchy3"/>
    <dgm:cxn modelId="{4ABEF9F5-3643-43BD-A88D-09FFE7D47326}" type="presParOf" srcId="{A5992C0C-AE31-40AB-B438-9BD5439BFBB4}" destId="{4A00A073-2AF9-4363-8F7B-2A9F0B30EB43}" srcOrd="0" destOrd="0" presId="urn:microsoft.com/office/officeart/2005/8/layout/hierarchy3"/>
    <dgm:cxn modelId="{13D40564-4C10-4229-919F-72CE5CDA3C6F}" type="presParOf" srcId="{A5992C0C-AE31-40AB-B438-9BD5439BFBB4}" destId="{2A784FBB-0E4D-4B43-A0F9-FC5D39C9FA12}" srcOrd="1" destOrd="0" presId="urn:microsoft.com/office/officeart/2005/8/layout/hierarchy3"/>
    <dgm:cxn modelId="{33EADE99-79B1-473A-8BE8-9C7EDDD034F9}" type="presParOf" srcId="{84DF4216-70BD-4D26-95FB-D78EF30C7771}" destId="{B420C707-64BA-4D21-8039-314EF29B4880}" srcOrd="1" destOrd="0" presId="urn:microsoft.com/office/officeart/2005/8/layout/hierarchy3"/>
    <dgm:cxn modelId="{BC30C286-19FC-41D1-A525-CEB15C4B055F}" type="presParOf" srcId="{B420C707-64BA-4D21-8039-314EF29B4880}" destId="{75C68F3D-E226-4D2A-A591-F75342DA3B59}" srcOrd="0" destOrd="0" presId="urn:microsoft.com/office/officeart/2005/8/layout/hierarchy3"/>
    <dgm:cxn modelId="{9D92336A-2748-4EE2-B949-D6BD2D5793A3}" type="presParOf" srcId="{B420C707-64BA-4D21-8039-314EF29B4880}" destId="{69BA074E-D0B2-4B75-B4D2-1D34B2665F24}" srcOrd="1" destOrd="0" presId="urn:microsoft.com/office/officeart/2005/8/layout/hierarchy3"/>
    <dgm:cxn modelId="{DCD29E4C-055C-4851-A870-3B8EE9171072}" type="presParOf" srcId="{B420C707-64BA-4D21-8039-314EF29B4880}" destId="{E17ED663-4C27-48A6-8694-FB991DBCD287}" srcOrd="2" destOrd="0" presId="urn:microsoft.com/office/officeart/2005/8/layout/hierarchy3"/>
    <dgm:cxn modelId="{513B86A9-E7A5-4E99-B8A9-D2822CAFBE2D}" type="presParOf" srcId="{B420C707-64BA-4D21-8039-314EF29B4880}" destId="{A181201D-737E-46D7-A343-FEA9558F3B25}" srcOrd="3" destOrd="0" presId="urn:microsoft.com/office/officeart/2005/8/layout/hierarchy3"/>
    <dgm:cxn modelId="{758E3274-71D4-4D2B-8442-E162700C6351}" type="presParOf" srcId="{AC7A5B68-D125-4749-AF69-46E7A5BA7000}" destId="{703E2701-AD89-4C69-93BC-6F873DEEDBAF}" srcOrd="1" destOrd="0" presId="urn:microsoft.com/office/officeart/2005/8/layout/hierarchy3"/>
    <dgm:cxn modelId="{C6E942F7-502C-4D41-8125-D779379AC4A9}" type="presParOf" srcId="{703E2701-AD89-4C69-93BC-6F873DEEDBAF}" destId="{46E1D837-6975-46D5-92DF-A6E8DDEBA286}" srcOrd="0" destOrd="0" presId="urn:microsoft.com/office/officeart/2005/8/layout/hierarchy3"/>
    <dgm:cxn modelId="{BD1BBF51-FD99-4289-9061-F173FFC3A75B}" type="presParOf" srcId="{46E1D837-6975-46D5-92DF-A6E8DDEBA286}" destId="{D4DE0D97-8EA7-497F-8065-432775D491FD}" srcOrd="0" destOrd="0" presId="urn:microsoft.com/office/officeart/2005/8/layout/hierarchy3"/>
    <dgm:cxn modelId="{276C51EA-D540-4CC8-8B87-CA6DCA0E870A}" type="presParOf" srcId="{46E1D837-6975-46D5-92DF-A6E8DDEBA286}" destId="{EF305967-866B-4D43-B76E-893362381D57}" srcOrd="1" destOrd="0" presId="urn:microsoft.com/office/officeart/2005/8/layout/hierarchy3"/>
    <dgm:cxn modelId="{BFB20268-59D6-4C85-96F2-F1D25501E2E2}" type="presParOf" srcId="{703E2701-AD89-4C69-93BC-6F873DEEDBAF}" destId="{431F37AB-CDCD-4025-909B-D21F2E41CC78}" srcOrd="1" destOrd="0" presId="urn:microsoft.com/office/officeart/2005/8/layout/hierarchy3"/>
    <dgm:cxn modelId="{A3EC9C13-B3B1-4017-A34D-80EEDE87FD78}" type="presParOf" srcId="{431F37AB-CDCD-4025-909B-D21F2E41CC78}" destId="{F6C213A0-04A7-4876-B661-F365E76939D7}" srcOrd="0" destOrd="0" presId="urn:microsoft.com/office/officeart/2005/8/layout/hierarchy3"/>
    <dgm:cxn modelId="{44964220-3635-4E3A-8159-31BB2766247F}" type="presParOf" srcId="{431F37AB-CDCD-4025-909B-D21F2E41CC78}" destId="{FA4BDF88-1F8A-40AA-B433-9C2799603791}" srcOrd="1" destOrd="0" presId="urn:microsoft.com/office/officeart/2005/8/layout/hierarchy3"/>
    <dgm:cxn modelId="{DC0AA0D2-98FB-4E7A-9FD3-9AA8015ADE9F}" type="presParOf" srcId="{431F37AB-CDCD-4025-909B-D21F2E41CC78}" destId="{97FAE74C-1797-4C00-A831-0870FB59D13F}" srcOrd="2" destOrd="0" presId="urn:microsoft.com/office/officeart/2005/8/layout/hierarchy3"/>
    <dgm:cxn modelId="{34F97640-BD60-48DA-849D-9D56F96ED68E}" type="presParOf" srcId="{431F37AB-CDCD-4025-909B-D21F2E41CC78}" destId="{701EDA4A-B351-4B2B-AFEC-BD272AE5210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0A073-2AF9-4363-8F7B-2A9F0B30EB43}">
      <dsp:nvSpPr>
        <dsp:cNvPr id="0" name=""/>
        <dsp:cNvSpPr/>
      </dsp:nvSpPr>
      <dsp:spPr>
        <a:xfrm>
          <a:off x="1123978" y="74"/>
          <a:ext cx="2592202" cy="1296101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Intervenční větev</a:t>
          </a:r>
        </a:p>
      </dsp:txBody>
      <dsp:txXfrm>
        <a:off x="1161940" y="38036"/>
        <a:ext cx="2516278" cy="1220177"/>
      </dsp:txXfrm>
    </dsp:sp>
    <dsp:sp modelId="{75C68F3D-E226-4D2A-A591-F75342DA3B59}">
      <dsp:nvSpPr>
        <dsp:cNvPr id="0" name=""/>
        <dsp:cNvSpPr/>
      </dsp:nvSpPr>
      <dsp:spPr>
        <a:xfrm>
          <a:off x="1383198" y="1296175"/>
          <a:ext cx="259220" cy="972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2075"/>
              </a:lnTo>
              <a:lnTo>
                <a:pt x="259220" y="972075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A074E-D0B2-4B75-B4D2-1D34B2665F24}">
      <dsp:nvSpPr>
        <dsp:cNvPr id="0" name=""/>
        <dsp:cNvSpPr/>
      </dsp:nvSpPr>
      <dsp:spPr>
        <a:xfrm>
          <a:off x="1642418" y="1620200"/>
          <a:ext cx="2073761" cy="1296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Ve 3.měsíci pacienti dostanou hodinky a telefon značky Apple</a:t>
          </a:r>
        </a:p>
      </dsp:txBody>
      <dsp:txXfrm>
        <a:off x="1680380" y="1658162"/>
        <a:ext cx="1997837" cy="1220177"/>
      </dsp:txXfrm>
    </dsp:sp>
    <dsp:sp modelId="{E17ED663-4C27-48A6-8694-FB991DBCD287}">
      <dsp:nvSpPr>
        <dsp:cNvPr id="0" name=""/>
        <dsp:cNvSpPr/>
      </dsp:nvSpPr>
      <dsp:spPr>
        <a:xfrm>
          <a:off x="1383198" y="1296175"/>
          <a:ext cx="259220" cy="2592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2202"/>
              </a:lnTo>
              <a:lnTo>
                <a:pt x="259220" y="2592202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1201D-737E-46D7-A343-FEA9558F3B25}">
      <dsp:nvSpPr>
        <dsp:cNvPr id="0" name=""/>
        <dsp:cNvSpPr/>
      </dsp:nvSpPr>
      <dsp:spPr>
        <a:xfrm>
          <a:off x="1642418" y="3240327"/>
          <a:ext cx="2073761" cy="1296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Nutriční terapeut, fyzioterapeut, diabetolog, kardiolog, psycholog</a:t>
          </a:r>
        </a:p>
      </dsp:txBody>
      <dsp:txXfrm>
        <a:off x="1680380" y="3278289"/>
        <a:ext cx="1997837" cy="1220177"/>
      </dsp:txXfrm>
    </dsp:sp>
    <dsp:sp modelId="{D4DE0D97-8EA7-497F-8065-432775D491FD}">
      <dsp:nvSpPr>
        <dsp:cNvPr id="0" name=""/>
        <dsp:cNvSpPr/>
      </dsp:nvSpPr>
      <dsp:spPr>
        <a:xfrm>
          <a:off x="4364231" y="74"/>
          <a:ext cx="2592202" cy="129610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Neintervenční větev</a:t>
          </a:r>
        </a:p>
      </dsp:txBody>
      <dsp:txXfrm>
        <a:off x="4402193" y="38036"/>
        <a:ext cx="2516278" cy="1220177"/>
      </dsp:txXfrm>
    </dsp:sp>
    <dsp:sp modelId="{F6C213A0-04A7-4876-B661-F365E76939D7}">
      <dsp:nvSpPr>
        <dsp:cNvPr id="0" name=""/>
        <dsp:cNvSpPr/>
      </dsp:nvSpPr>
      <dsp:spPr>
        <a:xfrm>
          <a:off x="4623451" y="1296175"/>
          <a:ext cx="259220" cy="972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2075"/>
              </a:lnTo>
              <a:lnTo>
                <a:pt x="259220" y="972075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4BDF88-1F8A-40AA-B433-9C2799603791}">
      <dsp:nvSpPr>
        <dsp:cNvPr id="0" name=""/>
        <dsp:cNvSpPr/>
      </dsp:nvSpPr>
      <dsp:spPr>
        <a:xfrm>
          <a:off x="4882671" y="1620200"/>
          <a:ext cx="2073761" cy="1296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/>
              </a:solidFill>
            </a:rPr>
            <a:t>Sledování (kardiolog, </a:t>
          </a:r>
          <a:r>
            <a:rPr lang="cs-CZ" sz="1600" kern="1200" dirty="0" err="1">
              <a:solidFill>
                <a:schemeClr val="tx1"/>
              </a:solidFill>
            </a:rPr>
            <a:t>obezitolog</a:t>
          </a:r>
          <a:r>
            <a:rPr lang="cs-CZ" sz="1600" kern="1200" dirty="0">
              <a:solidFill>
                <a:schemeClr val="tx1"/>
              </a:solidFill>
            </a:rPr>
            <a:t>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/>
              </a:solidFill>
            </a:rPr>
            <a:t>V 9.měsíci pacienti dostanou hodinky a telefon značky Apple</a:t>
          </a:r>
        </a:p>
      </dsp:txBody>
      <dsp:txXfrm>
        <a:off x="4920633" y="1658162"/>
        <a:ext cx="1997837" cy="1220177"/>
      </dsp:txXfrm>
    </dsp:sp>
    <dsp:sp modelId="{97FAE74C-1797-4C00-A831-0870FB59D13F}">
      <dsp:nvSpPr>
        <dsp:cNvPr id="0" name=""/>
        <dsp:cNvSpPr/>
      </dsp:nvSpPr>
      <dsp:spPr>
        <a:xfrm>
          <a:off x="4623451" y="1296175"/>
          <a:ext cx="259220" cy="2592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2202"/>
              </a:lnTo>
              <a:lnTo>
                <a:pt x="259220" y="2592202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EDA4A-B351-4B2B-AFEC-BD272AE52102}">
      <dsp:nvSpPr>
        <dsp:cNvPr id="0" name=""/>
        <dsp:cNvSpPr/>
      </dsp:nvSpPr>
      <dsp:spPr>
        <a:xfrm>
          <a:off x="4882671" y="3240327"/>
          <a:ext cx="2073761" cy="1296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/>
              </a:solidFill>
            </a:rPr>
            <a:t>Za 18 měsíců po skončení studie dobrovolníci přejdou do intervenční větve </a:t>
          </a:r>
        </a:p>
      </dsp:txBody>
      <dsp:txXfrm>
        <a:off x="4920633" y="3278289"/>
        <a:ext cx="1997837" cy="1220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1C9A4-2B71-4074-8F58-D38115E2AD17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AD63E-C3B4-4D6A-8359-A6AF0288DE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2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30B7A-A684-4512-B8CC-F343FF99F98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47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30B7A-A684-4512-B8CC-F343FF99F98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5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2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4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11/3/21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3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51315"/>
            <a:ext cx="10515600" cy="38256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11/3/21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11/3/21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11/3/21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11/3/21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9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11/3/21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11/3/21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11/3/21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3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3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11/3/21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351315"/>
            <a:ext cx="10515600" cy="38256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11/3/21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11/3/21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7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14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51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8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9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32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3BCD6-2F45-46D6-8F67-F914F7784D55}" type="datetimeFigureOut">
              <a:rPr lang="cs-CZ" smtClean="0"/>
              <a:pPr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E2616-2369-4A5A-8AC5-E0093077FA6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25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sablona_top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" y="6350"/>
            <a:ext cx="12185649" cy="102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 userDrawn="1"/>
        </p:nvSpPr>
        <p:spPr>
          <a:xfrm>
            <a:off x="3405276" y="1190038"/>
            <a:ext cx="538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black"/>
                </a:solidFill>
                <a:cs typeface="Arial" charset="0"/>
                <a:sym typeface="Lucida Grande" charset="0"/>
              </a:rPr>
              <a:t>Deklarace konfliktu zájmů</a:t>
            </a:r>
            <a:endParaRPr lang="en-US" sz="2800" b="1" dirty="0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39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ndazzaludka.sk/resekcia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159896" y="1988840"/>
            <a:ext cx="4536504" cy="86409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400" dirty="0">
                <a:solidFill>
                  <a:schemeClr val="bg1"/>
                </a:solidFill>
              </a:rPr>
              <a:t>IWATCH A MONITORACE PACIENTŮ PO ABLACI FIS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12" name="Podnadpis 2"/>
          <p:cNvSpPr txBox="1">
            <a:spLocks/>
          </p:cNvSpPr>
          <p:nvPr/>
        </p:nvSpPr>
        <p:spPr>
          <a:xfrm>
            <a:off x="7752978" y="6022095"/>
            <a:ext cx="2303462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cs-CZ"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8.11.2021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775520" y="581205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MUDr. Kristýna Štolbová</a:t>
            </a:r>
          </a:p>
          <a:p>
            <a:r>
              <a:rPr lang="cs-CZ" sz="2400" b="1" dirty="0"/>
              <a:t>Klinika kardiologie IKEM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0C84B8-57DE-449E-AC62-4E75B7AF4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140C0"/>
              </a:clrFrom>
              <a:clrTo>
                <a:srgbClr val="014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17" y="2133210"/>
            <a:ext cx="1533525" cy="2085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4A342F2-27AA-49D2-A531-74A27AA0477F}"/>
              </a:ext>
            </a:extLst>
          </p:cNvPr>
          <p:cNvSpPr txBox="1"/>
          <p:nvPr/>
        </p:nvSpPr>
        <p:spPr>
          <a:xfrm>
            <a:off x="2971379" y="2692826"/>
            <a:ext cx="1513363" cy="715581"/>
          </a:xfrm>
          <a:prstGeom prst="rect">
            <a:avLst/>
          </a:prstGeom>
          <a:noFill/>
          <a:ln w="412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/>
              <a:t>Kardiolog</a:t>
            </a:r>
          </a:p>
          <a:p>
            <a:r>
              <a:rPr lang="cs-CZ" sz="1350" dirty="0" err="1"/>
              <a:t>Obezitolog</a:t>
            </a:r>
            <a:endParaRPr lang="cs-CZ" sz="1350" dirty="0"/>
          </a:p>
          <a:p>
            <a:r>
              <a:rPr lang="cs-CZ" sz="1350" dirty="0"/>
              <a:t>Tělovýchovný lékař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19E8914-C9E8-475B-B959-E9612C6B26D6}"/>
              </a:ext>
            </a:extLst>
          </p:cNvPr>
          <p:cNvSpPr txBox="1"/>
          <p:nvPr/>
        </p:nvSpPr>
        <p:spPr>
          <a:xfrm>
            <a:off x="2971379" y="3717214"/>
            <a:ext cx="1152495" cy="300082"/>
          </a:xfrm>
          <a:prstGeom prst="rect">
            <a:avLst/>
          </a:prstGeom>
          <a:noFill/>
          <a:ln w="412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/>
              <a:t>Fyzioterapeut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A76CC04-7DF6-483D-BC74-E491E3487EFE}"/>
              </a:ext>
            </a:extLst>
          </p:cNvPr>
          <p:cNvSpPr txBox="1"/>
          <p:nvPr/>
        </p:nvSpPr>
        <p:spPr>
          <a:xfrm>
            <a:off x="2963652" y="2044939"/>
            <a:ext cx="1559722" cy="300082"/>
          </a:xfrm>
          <a:prstGeom prst="rect">
            <a:avLst/>
          </a:prstGeom>
          <a:noFill/>
          <a:ln w="412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/>
              <a:t>Nutriční terapeutka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D91C058-2D25-43DD-BA1B-CB9AABDBF431}"/>
              </a:ext>
            </a:extLst>
          </p:cNvPr>
          <p:cNvSpPr txBox="1"/>
          <p:nvPr/>
        </p:nvSpPr>
        <p:spPr>
          <a:xfrm>
            <a:off x="3003913" y="4356848"/>
            <a:ext cx="1025794" cy="300082"/>
          </a:xfrm>
          <a:prstGeom prst="rect">
            <a:avLst/>
          </a:prstGeom>
          <a:noFill/>
          <a:ln w="412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/>
              <a:t>Psycholožka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3EB9305-1569-485D-91EE-32CA27F51B8E}"/>
              </a:ext>
            </a:extLst>
          </p:cNvPr>
          <p:cNvSpPr txBox="1"/>
          <p:nvPr/>
        </p:nvSpPr>
        <p:spPr>
          <a:xfrm>
            <a:off x="6143970" y="2996952"/>
            <a:ext cx="1235916" cy="30008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 err="1"/>
              <a:t>telemonitoring</a:t>
            </a:r>
            <a:endParaRPr lang="cs-CZ" sz="1350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5283ACC5-4DFB-4764-8EBF-60CD39F67EF7}"/>
              </a:ext>
            </a:extLst>
          </p:cNvPr>
          <p:cNvCxnSpPr>
            <a:cxnSpLocks/>
          </p:cNvCxnSpPr>
          <p:nvPr/>
        </p:nvCxnSpPr>
        <p:spPr>
          <a:xfrm>
            <a:off x="6636060" y="3266982"/>
            <a:ext cx="0" cy="2000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8A90A32-9190-4769-B09E-DC58C2D64D93}"/>
              </a:ext>
            </a:extLst>
          </p:cNvPr>
          <p:cNvSpPr txBox="1"/>
          <p:nvPr/>
        </p:nvSpPr>
        <p:spPr>
          <a:xfrm>
            <a:off x="5933982" y="5267815"/>
            <a:ext cx="1875450" cy="30008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/>
              <a:t>Informační systém IKEM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B12E86F-4BE9-4E5A-91CB-AB43F34BE418}"/>
              </a:ext>
            </a:extLst>
          </p:cNvPr>
          <p:cNvSpPr txBox="1"/>
          <p:nvPr/>
        </p:nvSpPr>
        <p:spPr>
          <a:xfrm>
            <a:off x="7392145" y="4467527"/>
            <a:ext cx="2382349" cy="50783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/>
              <a:t>Zpětná vazba a motivace pomocí on-line aplikace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C8AD823-4F47-4C50-B89E-BCA8F81EEA10}"/>
              </a:ext>
            </a:extLst>
          </p:cNvPr>
          <p:cNvSpPr txBox="1"/>
          <p:nvPr/>
        </p:nvSpPr>
        <p:spPr>
          <a:xfrm>
            <a:off x="7400539" y="4032756"/>
            <a:ext cx="1633268" cy="30008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/>
              <a:t>Individualizace léčby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559332F-F0E1-49AB-94F3-C79B107494FC}"/>
              </a:ext>
            </a:extLst>
          </p:cNvPr>
          <p:cNvSpPr txBox="1"/>
          <p:nvPr/>
        </p:nvSpPr>
        <p:spPr>
          <a:xfrm>
            <a:off x="7409532" y="3578715"/>
            <a:ext cx="3197542" cy="30008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/>
              <a:t>Podpora k udržení zdravého životního stylu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47BAD75E-08C0-41DA-8BC6-28F9BBB0E30D}"/>
              </a:ext>
            </a:extLst>
          </p:cNvPr>
          <p:cNvCxnSpPr/>
          <p:nvPr/>
        </p:nvCxnSpPr>
        <p:spPr>
          <a:xfrm flipV="1">
            <a:off x="7608168" y="4952274"/>
            <a:ext cx="810090" cy="315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19821AB-5E23-4934-979F-2F1B6596E728}"/>
              </a:ext>
            </a:extLst>
          </p:cNvPr>
          <p:cNvCxnSpPr>
            <a:cxnSpLocks/>
          </p:cNvCxnSpPr>
          <p:nvPr/>
        </p:nvCxnSpPr>
        <p:spPr>
          <a:xfrm flipH="1">
            <a:off x="4421814" y="5406315"/>
            <a:ext cx="1414500" cy="13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20A9F0F-6AB9-4934-AEB6-DE83147B3069}"/>
              </a:ext>
            </a:extLst>
          </p:cNvPr>
          <p:cNvSpPr txBox="1"/>
          <p:nvPr/>
        </p:nvSpPr>
        <p:spPr>
          <a:xfrm>
            <a:off x="1684959" y="5180816"/>
            <a:ext cx="2784930" cy="507831"/>
          </a:xfrm>
          <a:prstGeom prst="rect">
            <a:avLst/>
          </a:prstGeom>
          <a:solidFill>
            <a:srgbClr val="92D050"/>
          </a:solidFill>
          <a:ln w="412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/>
              <a:t>Snížení hmotnosti</a:t>
            </a:r>
          </a:p>
          <a:p>
            <a:r>
              <a:rPr lang="cs-CZ" sz="1350" dirty="0"/>
              <a:t>Udržení normálního srdečního rytmu</a:t>
            </a:r>
          </a:p>
        </p:txBody>
      </p:sp>
      <p:pic>
        <p:nvPicPr>
          <p:cNvPr id="17" name="Picture 6" descr="https://www.bandazzaludka.sk/sites/default/files/sleeve.jpg">
            <a:hlinkClick r:id="rId3"/>
            <a:extLst>
              <a:ext uri="{FF2B5EF4-FFF2-40B4-BE49-F238E27FC236}">
                <a16:creationId xmlns:a16="http://schemas.microsoft.com/office/drawing/2014/main" id="{FBA23263-DB45-4DFF-A8B1-5A1EA4813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47220" y="2167832"/>
            <a:ext cx="921544" cy="96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Ve Spojených státech se začnou prodávat první léky vytištěné na 3D tiskárně  | Hospodářské noviny (iHNed.cz)">
            <a:extLst>
              <a:ext uri="{FF2B5EF4-FFF2-40B4-BE49-F238E27FC236}">
                <a16:creationId xmlns:a16="http://schemas.microsoft.com/office/drawing/2014/main" id="{54EFB580-43F2-45B4-ABCE-F6E66FD0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783" y="2336968"/>
            <a:ext cx="1185811" cy="66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axenda® Weight-Loss Pen Instructions | Saxenda® (liraglutide) injection 3mg">
            <a:extLst>
              <a:ext uri="{FF2B5EF4-FFF2-40B4-BE49-F238E27FC236}">
                <a16:creationId xmlns:a16="http://schemas.microsoft.com/office/drawing/2014/main" id="{55097429-BDE7-4DC3-AA83-26E880448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58" y="2524234"/>
            <a:ext cx="1662351" cy="33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4541A7D-3837-4A6C-BC89-FC73013419CC}"/>
              </a:ext>
            </a:extLst>
          </p:cNvPr>
          <p:cNvSpPr txBox="1"/>
          <p:nvPr/>
        </p:nvSpPr>
        <p:spPr>
          <a:xfrm>
            <a:off x="6664864" y="1702115"/>
            <a:ext cx="3676106" cy="50783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/>
              <a:t>Intenzivní léčba obezity vč. farmakoterapie a </a:t>
            </a:r>
            <a:r>
              <a:rPr lang="cs-CZ" sz="1350" dirty="0" err="1"/>
              <a:t>bariatrické</a:t>
            </a:r>
            <a:r>
              <a:rPr lang="cs-CZ" sz="1350" dirty="0"/>
              <a:t> chirurgie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56864BB-AC54-4A84-BE2B-8166129DACE9}"/>
              </a:ext>
            </a:extLst>
          </p:cNvPr>
          <p:cNvSpPr txBox="1"/>
          <p:nvPr/>
        </p:nvSpPr>
        <p:spPr>
          <a:xfrm>
            <a:off x="1611974" y="3006000"/>
            <a:ext cx="1045913" cy="50783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350" dirty="0"/>
              <a:t>Katetrizační ablace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9A23318-01DE-4804-9FCF-FF2ECE0C8684}"/>
              </a:ext>
            </a:extLst>
          </p:cNvPr>
          <p:cNvSpPr/>
          <p:nvPr/>
        </p:nvSpPr>
        <p:spPr>
          <a:xfrm>
            <a:off x="7409533" y="2599039"/>
            <a:ext cx="354566" cy="127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2707753-26C8-423C-A239-2BF2841C1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52" y="3818968"/>
            <a:ext cx="1292733" cy="72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7D71C075-6728-4790-9BC9-E47586E11A98}"/>
              </a:ext>
            </a:extLst>
          </p:cNvPr>
          <p:cNvSpPr txBox="1"/>
          <p:nvPr/>
        </p:nvSpPr>
        <p:spPr>
          <a:xfrm>
            <a:off x="1837873" y="235376"/>
            <a:ext cx="7195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Komplexní intervence v rámci studie HOBIT-FS</a:t>
            </a:r>
            <a:endParaRPr lang="cs-CZ" sz="2800" dirty="0"/>
          </a:p>
        </p:txBody>
      </p:sp>
      <p:sp>
        <p:nvSpPr>
          <p:cNvPr id="26" name="Nadpis 25">
            <a:extLst>
              <a:ext uri="{FF2B5EF4-FFF2-40B4-BE49-F238E27FC236}">
                <a16:creationId xmlns:a16="http://schemas.microsoft.com/office/drawing/2014/main" id="{D4C5B8AB-7AA3-7446-BAA4-BFF783997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3532" y="-9939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cs-CZ" sz="2400" b="1" dirty="0">
                <a:solidFill>
                  <a:schemeClr val="bg1"/>
                </a:solidFill>
              </a:rPr>
              <a:t>K motivaci pacientů ke snížení hmotnosti může významně přispět </a:t>
            </a:r>
            <a:r>
              <a:rPr lang="cs-CZ" sz="2400" b="1" dirty="0" err="1">
                <a:solidFill>
                  <a:schemeClr val="bg1"/>
                </a:solidFill>
              </a:rPr>
              <a:t>telemonitoring</a:t>
            </a:r>
            <a:r>
              <a:rPr lang="cs-CZ" sz="2400" b="1" dirty="0">
                <a:solidFill>
                  <a:schemeClr val="bg1"/>
                </a:solidFill>
              </a:rPr>
              <a:t> a telemedicína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3532" y="1268761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Telemedic</a:t>
            </a:r>
            <a:r>
              <a:rPr lang="cs-CZ" sz="2400" b="1" dirty="0" err="1"/>
              <a:t>ína</a:t>
            </a:r>
            <a:r>
              <a:rPr lang="cs-CZ" sz="2400" b="1" dirty="0"/>
              <a:t> </a:t>
            </a:r>
            <a:r>
              <a:rPr lang="cs-CZ" sz="2400" dirty="0"/>
              <a:t>– vzdálená péče o pacienty s využitím moderních technologii (videokonference atp.)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en-US" sz="2400" b="1" dirty="0" err="1"/>
              <a:t>Telemonitoring</a:t>
            </a:r>
            <a:r>
              <a:rPr lang="cs-CZ" sz="2400" b="1" dirty="0"/>
              <a:t> </a:t>
            </a:r>
            <a:r>
              <a:rPr lang="cs-CZ" sz="2400" dirty="0"/>
              <a:t>– využití informačních a komunikačních technologií ke vzdálené monitoraci a přenosu informací ve vztahu ke zdravotnímu stavu pacienta (kombinace monitorovacího zařízení a síťového přenosu)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26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1504" y="-99392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b="1" dirty="0">
                <a:solidFill>
                  <a:schemeClr val="bg1"/>
                </a:solidFill>
              </a:rPr>
              <a:t>V čem může pomoci </a:t>
            </a:r>
            <a:r>
              <a:rPr lang="cs-CZ" sz="2800" b="1" dirty="0" err="1">
                <a:solidFill>
                  <a:schemeClr val="bg1"/>
                </a:solidFill>
              </a:rPr>
              <a:t>telemonitoring</a:t>
            </a:r>
            <a:r>
              <a:rPr lang="cs-CZ" sz="2800" b="1" dirty="0">
                <a:solidFill>
                  <a:schemeClr val="bg1"/>
                </a:solidFill>
              </a:rPr>
              <a:t> a telemedicína?</a:t>
            </a:r>
          </a:p>
        </p:txBody>
      </p:sp>
      <p:pic>
        <p:nvPicPr>
          <p:cNvPr id="4" name="Picture 2" descr="Home Telemonitoring Cut HF Mortality at 6 Months - CRTonline">
            <a:extLst>
              <a:ext uri="{FF2B5EF4-FFF2-40B4-BE49-F238E27FC236}">
                <a16:creationId xmlns:a16="http://schemas.microsoft.com/office/drawing/2014/main" id="{19420909-1CC7-46DC-BCBE-FBC640F05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2348706"/>
            <a:ext cx="4038600" cy="30289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dirty="0"/>
              <a:t>Zvýšení motivace pacientů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Pomoc v intenzivní edukaci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Lepší definice cílů léčby a facilitace jejich dosažení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Zvýšení účinnosti redukčních programů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Častější interakce pacientů se zdravotním personálem při zachování nebo snížení počtu návštěv v ordinaci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4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9526" y="49382"/>
            <a:ext cx="4390002" cy="857250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chemeClr val="bg1"/>
                </a:solidFill>
              </a:rPr>
              <a:t>Spolupráce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F7A763A-2D6F-4BBB-8D54-71596C452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0" r="19096"/>
          <a:stretch/>
        </p:blipFill>
        <p:spPr>
          <a:xfrm>
            <a:off x="5045874" y="1690539"/>
            <a:ext cx="5400599" cy="4428492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9526" y="1808820"/>
            <a:ext cx="3402378" cy="419193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Spolupráce se společností Apple (Apple </a:t>
            </a:r>
            <a:r>
              <a:rPr lang="cs-CZ" dirty="0" err="1"/>
              <a:t>Watch</a:t>
            </a:r>
            <a:r>
              <a:rPr lang="cs-CZ" dirty="0"/>
              <a:t> 5) a Apple </a:t>
            </a:r>
            <a:r>
              <a:rPr lang="en-US" dirty="0" err="1"/>
              <a:t>i</a:t>
            </a:r>
            <a:r>
              <a:rPr lang="cs-CZ" dirty="0" err="1"/>
              <a:t>Phone</a:t>
            </a:r>
            <a:r>
              <a:rPr lang="cs-CZ" dirty="0"/>
              <a:t> ke sledování výskytu arytmie, fyzické aktivity </a:t>
            </a:r>
          </a:p>
          <a:p>
            <a:r>
              <a:rPr lang="cs-CZ" dirty="0"/>
              <a:t>Spolupráce s IT a vývojáři aplikace pro studii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3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F6C783A-4ECC-E249-A55F-7FD4F93E4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80" y="2505586"/>
            <a:ext cx="1236329" cy="2678030"/>
          </a:xfrm>
          <a:prstGeom prst="roundRect">
            <a:avLst>
              <a:gd name="adj" fmla="val 12188"/>
            </a:avLst>
          </a:prstGeom>
          <a:ln>
            <a:noFill/>
          </a:ln>
          <a:effectLst>
            <a:outerShdw sx="1000" sy="1000" algn="tl" rotWithShape="0">
              <a:schemeClr val="bg1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0" h="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8E4FE-DCE3-0A4B-83FF-E43A9B81E2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06" y="2385086"/>
            <a:ext cx="1525115" cy="2894076"/>
          </a:xfrm>
          <a:prstGeom prst="rect">
            <a:avLst/>
          </a:prstGeom>
          <a:effectLst>
            <a:reflection blurRad="63500" stA="0" endPos="10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291B471-34A1-AA46-9490-3308CE78C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54" y="2475602"/>
            <a:ext cx="1208439" cy="2627275"/>
          </a:xfrm>
          <a:prstGeom prst="roundRect">
            <a:avLst>
              <a:gd name="adj" fmla="val 9078"/>
            </a:avLst>
          </a:prstGeom>
          <a:ln>
            <a:noFill/>
          </a:ln>
          <a:effectLst>
            <a:outerShdw sx="1000" sy="1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0" h="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4B98B7-C771-FF46-A248-990BE7DBEA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97" y="2351858"/>
            <a:ext cx="1525115" cy="2894076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blurRad="63500" stA="0" endPos="10000" dir="5400000" sy="-100000" algn="bl" rotWithShape="0"/>
          </a:effectLst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1854432" y="969859"/>
            <a:ext cx="7930342" cy="600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700" b="1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4E8A95-56AD-4849-A2E1-24FF2E650E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908" y="2256605"/>
            <a:ext cx="1236329" cy="2678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sx="1000" sy="1000" algn="tl" rotWithShape="0">
              <a:schemeClr val="bg1"/>
            </a:outerShdw>
          </a:effectLst>
          <a:scene3d>
            <a:camera prst="orthographicFront"/>
            <a:lightRig rig="contrasting" dir="t">
              <a:rot lat="0" lon="0" rev="0"/>
            </a:lightRig>
          </a:scene3d>
          <a:sp3d prstMaterial="plastic">
            <a:bevelT w="0" h="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4C5DC-2328-084B-8ECA-0B0EF33C0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34" y="2161058"/>
            <a:ext cx="1525115" cy="2894076"/>
          </a:xfrm>
          <a:prstGeom prst="rect">
            <a:avLst/>
          </a:prstGeom>
          <a:effectLst>
            <a:reflection blurRad="63500" stA="0" endPos="10000" dir="5400000" sy="-100000" algn="bl" rotWithShape="0"/>
          </a:effectLst>
        </p:spPr>
      </p:pic>
      <p:sp>
        <p:nvSpPr>
          <p:cNvPr id="27" name="Nadpis 1">
            <a:extLst>
              <a:ext uri="{FF2B5EF4-FFF2-40B4-BE49-F238E27FC236}">
                <a16:creationId xmlns:a16="http://schemas.microsoft.com/office/drawing/2014/main" id="{7431AFF3-DA4B-6B47-9B3D-D61F4A492337}"/>
              </a:ext>
            </a:extLst>
          </p:cNvPr>
          <p:cNvSpPr txBox="1">
            <a:spLocks/>
          </p:cNvSpPr>
          <p:nvPr/>
        </p:nvSpPr>
        <p:spPr>
          <a:xfrm>
            <a:off x="1901063" y="165274"/>
            <a:ext cx="7930342" cy="600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n w="0"/>
                <a:solidFill>
                  <a:schemeClr val="bg1"/>
                </a:solidFill>
                <a:latin typeface="Calibri"/>
              </a:rPr>
              <a:t>Co je IKEM Online Fit?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6978193-34A8-E141-B2C1-097AA05284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56" y="2256607"/>
            <a:ext cx="1225389" cy="2653375"/>
          </a:xfrm>
          <a:prstGeom prst="roundRect">
            <a:avLst>
              <a:gd name="adj" fmla="val 8006"/>
            </a:avLst>
          </a:prstGeom>
          <a:ln>
            <a:noFill/>
          </a:ln>
          <a:effectLst>
            <a:outerShdw sx="1000" sy="1000" algn="tl" rotWithShape="0">
              <a:schemeClr val="bg1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0" h="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96ED22-9C47-5144-8F4B-218C95CFD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676" y="2136107"/>
            <a:ext cx="1525115" cy="2894076"/>
          </a:xfrm>
          <a:prstGeom prst="rect">
            <a:avLst/>
          </a:prstGeom>
          <a:effectLst>
            <a:reflection blurRad="63500" stA="0" endPos="10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CE67F0-82BE-9442-B052-B543DB9B5C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61" y="2040559"/>
            <a:ext cx="1233604" cy="2673539"/>
          </a:xfrm>
          <a:prstGeom prst="roundRect">
            <a:avLst>
              <a:gd name="adj" fmla="val 11141"/>
            </a:avLst>
          </a:prstGeom>
          <a:ln>
            <a:noFill/>
          </a:ln>
          <a:effectLst>
            <a:outerShdw sx="1000" sy="1000" algn="tl" rotWithShape="0">
              <a:schemeClr val="bg1"/>
            </a:outerShdw>
          </a:effectLst>
          <a:scene3d>
            <a:camera prst="orthographicFront"/>
            <a:lightRig rig="contrasting" dir="t">
              <a:rot lat="0" lon="0" rev="0"/>
            </a:lightRig>
          </a:scene3d>
          <a:sp3d prstMaterial="plastic">
            <a:bevelT w="0" h="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7A843B-9F1A-6246-BAE3-D61B36FDF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30" y="1930289"/>
            <a:ext cx="1525115" cy="2894076"/>
          </a:xfrm>
          <a:prstGeom prst="rect">
            <a:avLst/>
          </a:prstGeom>
          <a:effectLst>
            <a:reflection blurRad="63500" stA="0" endPos="10000" dir="5400000" sy="-100000" algn="bl" rotWithShape="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336D4A-E413-FE47-87A3-AAAE5F0455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9911" y="5315566"/>
            <a:ext cx="2542486" cy="48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D8F6DBE-868C-A34E-B965-839F653DFE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35" y="2057025"/>
            <a:ext cx="1317402" cy="2816381"/>
          </a:xfrm>
          <a:prstGeom prst="roundRect">
            <a:avLst>
              <a:gd name="adj" fmla="val 11203"/>
            </a:avLst>
          </a:prstGeom>
          <a:ln>
            <a:noFill/>
          </a:ln>
          <a:effectLst>
            <a:outerShdw sx="1000" sy="1000" algn="tl" rotWithShape="0">
              <a:schemeClr val="bg1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07ED6CF-7A31-7B49-85E9-EAE216C7E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65" y="1936062"/>
            <a:ext cx="1611662" cy="3058307"/>
          </a:xfrm>
          <a:prstGeom prst="rect">
            <a:avLst/>
          </a:prstGeom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1854431" y="204309"/>
            <a:ext cx="7930342" cy="600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n w="0"/>
                <a:solidFill>
                  <a:schemeClr val="bg1"/>
                </a:solidFill>
                <a:latin typeface="Calibri"/>
              </a:rPr>
              <a:t>Hobit </a:t>
            </a:r>
            <a:r>
              <a:rPr lang="cs-CZ" sz="3200" dirty="0" err="1">
                <a:ln w="0"/>
                <a:solidFill>
                  <a:schemeClr val="bg1"/>
                </a:solidFill>
                <a:latin typeface="Calibri"/>
              </a:rPr>
              <a:t>Kit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071346-DDED-784C-8FD0-33B85CC29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64" y="2530527"/>
            <a:ext cx="1115574" cy="1857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A0BC83-6217-8044-9849-C96933715A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951" y="2961319"/>
            <a:ext cx="859631" cy="995968"/>
          </a:xfrm>
          <a:prstGeom prst="roundRect">
            <a:avLst>
              <a:gd name="adj" fmla="val 26327"/>
            </a:avLst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0" h="0" prst="relaxedInset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AF18692-E72E-7649-885D-9B09365B53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87" y="3137624"/>
            <a:ext cx="1134768" cy="4026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22F887-7479-7B48-9D86-28DA0EEDD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67" y="3099847"/>
            <a:ext cx="1619406" cy="4782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849B761-2DDC-3441-AB1B-75470AEA34F3}"/>
              </a:ext>
            </a:extLst>
          </p:cNvPr>
          <p:cNvSpPr txBox="1"/>
          <p:nvPr/>
        </p:nvSpPr>
        <p:spPr>
          <a:xfrm>
            <a:off x="4936758" y="5225105"/>
            <a:ext cx="5702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/>
              <a:t>*</a:t>
            </a:r>
            <a:r>
              <a:rPr lang="sk-SK" sz="2000" dirty="0"/>
              <a:t>Pacienti </a:t>
            </a:r>
            <a:r>
              <a:rPr lang="sk-SK" sz="2000" dirty="0" err="1"/>
              <a:t>mohou</a:t>
            </a:r>
            <a:r>
              <a:rPr lang="sk-SK" sz="2000" dirty="0"/>
              <a:t> </a:t>
            </a:r>
            <a:r>
              <a:rPr lang="sk-SK" sz="2000" dirty="0" err="1"/>
              <a:t>použít</a:t>
            </a:r>
            <a:r>
              <a:rPr lang="sk-SK" sz="2000" dirty="0"/>
              <a:t> vlastní iPhone a Apple </a:t>
            </a:r>
            <a:r>
              <a:rPr lang="sk-SK" sz="2000" dirty="0" err="1"/>
              <a:t>Watch</a:t>
            </a:r>
            <a:endParaRPr lang="sk-SK" sz="20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2514C7C-D850-3A43-BBB4-519C69E3B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2303" y="3146989"/>
            <a:ext cx="1445537" cy="40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pp Hobit Prezentace oprave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6097" y="1268760"/>
            <a:ext cx="9479806" cy="5332858"/>
          </a:xfrm>
        </p:spPr>
      </p:pic>
    </p:spTree>
    <p:extLst>
      <p:ext uri="{BB962C8B-B14F-4D97-AF65-F5344CB8AC3E}">
        <p14:creationId xmlns:p14="http://schemas.microsoft.com/office/powerpoint/2010/main" val="303476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3CF2B-FEFF-3446-A808-6C907657DB89}"/>
              </a:ext>
            </a:extLst>
          </p:cNvPr>
          <p:cNvSpPr txBox="1">
            <a:spLocks/>
          </p:cNvSpPr>
          <p:nvPr/>
        </p:nvSpPr>
        <p:spPr>
          <a:xfrm>
            <a:off x="1854432" y="969859"/>
            <a:ext cx="7930342" cy="600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700" b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F1A6B4-BBA8-5C43-8E23-FFA8F35EC050}"/>
              </a:ext>
            </a:extLst>
          </p:cNvPr>
          <p:cNvCxnSpPr/>
          <p:nvPr/>
        </p:nvCxnSpPr>
        <p:spPr>
          <a:xfrm>
            <a:off x="6126131" y="2072904"/>
            <a:ext cx="0" cy="35147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54E1D9F-55F7-BC44-B26D-11C77BBF4328}"/>
              </a:ext>
            </a:extLst>
          </p:cNvPr>
          <p:cNvSpPr txBox="1"/>
          <p:nvPr/>
        </p:nvSpPr>
        <p:spPr>
          <a:xfrm>
            <a:off x="2192590" y="2239946"/>
            <a:ext cx="2709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Automaticky zaznamenané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8A81C-2717-1E4E-9024-0449013211A7}"/>
              </a:ext>
            </a:extLst>
          </p:cNvPr>
          <p:cNvSpPr txBox="1"/>
          <p:nvPr/>
        </p:nvSpPr>
        <p:spPr>
          <a:xfrm>
            <a:off x="6665435" y="2236868"/>
            <a:ext cx="185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err="1"/>
              <a:t>Manuálně</a:t>
            </a:r>
            <a:r>
              <a:rPr lang="sk-SK" sz="1800" dirty="0"/>
              <a:t> zadané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2B93D-85F5-D94D-BAFD-5CAE3F12F211}"/>
              </a:ext>
            </a:extLst>
          </p:cNvPr>
          <p:cNvSpPr txBox="1"/>
          <p:nvPr/>
        </p:nvSpPr>
        <p:spPr>
          <a:xfrm>
            <a:off x="2943852" y="3302603"/>
            <a:ext cx="154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err="1"/>
              <a:t>Aktivní</a:t>
            </a:r>
            <a:r>
              <a:rPr lang="cs-CZ" sz="1800" dirty="0"/>
              <a:t> </a:t>
            </a:r>
            <a:r>
              <a:rPr lang="sk-SK" sz="1800" dirty="0" err="1"/>
              <a:t>minuty</a:t>
            </a:r>
            <a:endParaRPr lang="sk-SK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15505-59A7-B24F-93CD-370320BA8652}"/>
              </a:ext>
            </a:extLst>
          </p:cNvPr>
          <p:cNvSpPr txBox="1"/>
          <p:nvPr/>
        </p:nvSpPr>
        <p:spPr>
          <a:xfrm>
            <a:off x="2940704" y="3788724"/>
            <a:ext cx="161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Spálené </a:t>
            </a:r>
            <a:r>
              <a:rPr lang="sk-SK" sz="1800" dirty="0" err="1"/>
              <a:t>kalorie</a:t>
            </a:r>
            <a:endParaRPr lang="sk-SK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DAAD7-2ACA-934F-A8F3-15CCEB7960CA}"/>
              </a:ext>
            </a:extLst>
          </p:cNvPr>
          <p:cNvSpPr txBox="1"/>
          <p:nvPr/>
        </p:nvSpPr>
        <p:spPr>
          <a:xfrm>
            <a:off x="2940703" y="4290355"/>
            <a:ext cx="147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err="1"/>
              <a:t>Průměrný</a:t>
            </a:r>
            <a:r>
              <a:rPr lang="sk-SK" sz="1800" dirty="0"/>
              <a:t> tep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ABEE0-AA30-FA4B-B839-A25EE3055285}"/>
              </a:ext>
            </a:extLst>
          </p:cNvPr>
          <p:cNvSpPr txBox="1"/>
          <p:nvPr/>
        </p:nvSpPr>
        <p:spPr>
          <a:xfrm>
            <a:off x="2940702" y="4776476"/>
            <a:ext cx="134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err="1"/>
              <a:t>Fibrilace</a:t>
            </a:r>
            <a:r>
              <a:rPr lang="cs-CZ" sz="1800" dirty="0"/>
              <a:t> </a:t>
            </a:r>
            <a:r>
              <a:rPr lang="sk-SK" sz="1800" dirty="0" err="1"/>
              <a:t>síní</a:t>
            </a:r>
            <a:endParaRPr lang="sk-SK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EF66A6-956C-0341-B1B4-16D6AC49BA4D}"/>
              </a:ext>
            </a:extLst>
          </p:cNvPr>
          <p:cNvSpPr txBox="1"/>
          <p:nvPr/>
        </p:nvSpPr>
        <p:spPr>
          <a:xfrm>
            <a:off x="7505873" y="2847225"/>
            <a:ext cx="64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/>
              <a:t>Váha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A5664-0036-C340-91A2-0A3224A2B965}"/>
              </a:ext>
            </a:extLst>
          </p:cNvPr>
          <p:cNvSpPr txBox="1"/>
          <p:nvPr/>
        </p:nvSpPr>
        <p:spPr>
          <a:xfrm>
            <a:off x="7505872" y="3335930"/>
            <a:ext cx="130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/>
              <a:t>Obvod pasu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78658-D28C-F94E-A7E8-5A3CDCA0073B}"/>
              </a:ext>
            </a:extLst>
          </p:cNvPr>
          <p:cNvSpPr txBox="1"/>
          <p:nvPr/>
        </p:nvSpPr>
        <p:spPr>
          <a:xfrm>
            <a:off x="2943463" y="5262598"/>
            <a:ext cx="66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/>
              <a:t>EKG*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0D832E-8C59-684B-BB26-A418E76A7554}"/>
              </a:ext>
            </a:extLst>
          </p:cNvPr>
          <p:cNvSpPr txBox="1"/>
          <p:nvPr/>
        </p:nvSpPr>
        <p:spPr>
          <a:xfrm>
            <a:off x="7505872" y="3836006"/>
            <a:ext cx="5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/>
              <a:t>Tlak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1B11A6-07A4-4E49-89A7-B8113614FB5A}"/>
              </a:ext>
            </a:extLst>
          </p:cNvPr>
          <p:cNvSpPr txBox="1"/>
          <p:nvPr/>
        </p:nvSpPr>
        <p:spPr>
          <a:xfrm>
            <a:off x="7505873" y="4778948"/>
            <a:ext cx="142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/>
              <a:t>Pocit </a:t>
            </a:r>
            <a:r>
              <a:rPr lang="sk-SK" sz="1800" dirty="0" err="1"/>
              <a:t>arytmie</a:t>
            </a:r>
            <a:endParaRPr lang="sk-SK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BF851-1EE5-F145-A69F-C9D97913914F}"/>
              </a:ext>
            </a:extLst>
          </p:cNvPr>
          <p:cNvSpPr txBox="1"/>
          <p:nvPr/>
        </p:nvSpPr>
        <p:spPr>
          <a:xfrm>
            <a:off x="7505873" y="4288941"/>
            <a:ext cx="186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/>
              <a:t>Jak </a:t>
            </a:r>
            <a:r>
              <a:rPr lang="sk-SK" sz="1800" dirty="0" err="1"/>
              <a:t>se</a:t>
            </a:r>
            <a:r>
              <a:rPr lang="sk-SK" sz="1800" dirty="0"/>
              <a:t> dnes </a:t>
            </a:r>
            <a:r>
              <a:rPr lang="sk-SK" sz="1800" dirty="0" err="1"/>
              <a:t>cítíte</a:t>
            </a:r>
            <a:r>
              <a:rPr lang="sk-SK" sz="1800" dirty="0"/>
              <a:t>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1F76D8-6403-F844-8F5A-B576F1C28AC0}"/>
              </a:ext>
            </a:extLst>
          </p:cNvPr>
          <p:cNvSpPr/>
          <p:nvPr/>
        </p:nvSpPr>
        <p:spPr>
          <a:xfrm>
            <a:off x="2222469" y="2835416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9A82FB1-F449-384D-8A31-7E2CBB7CBFAD}"/>
              </a:ext>
            </a:extLst>
          </p:cNvPr>
          <p:cNvSpPr/>
          <p:nvPr/>
        </p:nvSpPr>
        <p:spPr>
          <a:xfrm>
            <a:off x="2222469" y="3324851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7CCE431-DD3F-9E45-9FA1-257A6D4C8032}"/>
              </a:ext>
            </a:extLst>
          </p:cNvPr>
          <p:cNvSpPr/>
          <p:nvPr/>
        </p:nvSpPr>
        <p:spPr>
          <a:xfrm>
            <a:off x="2222469" y="3824882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321A17-6095-454C-8BD0-380C24992627}"/>
              </a:ext>
            </a:extLst>
          </p:cNvPr>
          <p:cNvSpPr/>
          <p:nvPr/>
        </p:nvSpPr>
        <p:spPr>
          <a:xfrm>
            <a:off x="2222469" y="4300066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F351BC-C0CC-2D45-8A91-A39003EEEF88}"/>
              </a:ext>
            </a:extLst>
          </p:cNvPr>
          <p:cNvSpPr/>
          <p:nvPr/>
        </p:nvSpPr>
        <p:spPr>
          <a:xfrm>
            <a:off x="6774703" y="2846540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DF70B8F-C69D-5F43-97AD-B32F0E9AD8C7}"/>
              </a:ext>
            </a:extLst>
          </p:cNvPr>
          <p:cNvSpPr/>
          <p:nvPr/>
        </p:nvSpPr>
        <p:spPr>
          <a:xfrm>
            <a:off x="6780782" y="3332661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724DA9-803D-5446-9939-62550EF71AA7}"/>
              </a:ext>
            </a:extLst>
          </p:cNvPr>
          <p:cNvSpPr/>
          <p:nvPr/>
        </p:nvSpPr>
        <p:spPr>
          <a:xfrm>
            <a:off x="6769357" y="3826474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BE07A9E-66A1-8344-BAFC-E6CE1AF7E956}"/>
              </a:ext>
            </a:extLst>
          </p:cNvPr>
          <p:cNvSpPr/>
          <p:nvPr/>
        </p:nvSpPr>
        <p:spPr>
          <a:xfrm>
            <a:off x="6768848" y="4320287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3888DD0-FE9F-E946-B3D7-DE6E2EB597D5}"/>
              </a:ext>
            </a:extLst>
          </p:cNvPr>
          <p:cNvSpPr/>
          <p:nvPr/>
        </p:nvSpPr>
        <p:spPr>
          <a:xfrm>
            <a:off x="6768171" y="4791957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71C7FB-DBB1-9640-9174-7E8680BEB6D7}"/>
              </a:ext>
            </a:extLst>
          </p:cNvPr>
          <p:cNvSpPr/>
          <p:nvPr/>
        </p:nvSpPr>
        <p:spPr>
          <a:xfrm>
            <a:off x="2218763" y="5278979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7636DFEA-3925-9D4D-A649-EF065EF00B92}"/>
              </a:ext>
            </a:extLst>
          </p:cNvPr>
          <p:cNvSpPr txBox="1">
            <a:spLocks/>
          </p:cNvSpPr>
          <p:nvPr/>
        </p:nvSpPr>
        <p:spPr>
          <a:xfrm>
            <a:off x="1919536" y="142761"/>
            <a:ext cx="7930342" cy="600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n w="0"/>
                <a:solidFill>
                  <a:schemeClr val="bg1"/>
                </a:solidFill>
                <a:latin typeface="Calibri"/>
              </a:rPr>
              <a:t>Sledovaná data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DDCA67-6684-5D48-A0C7-B9A829E5E1DA}"/>
              </a:ext>
            </a:extLst>
          </p:cNvPr>
          <p:cNvSpPr/>
          <p:nvPr/>
        </p:nvSpPr>
        <p:spPr>
          <a:xfrm>
            <a:off x="2218763" y="4778948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B32561-1FDC-244A-93D2-707299B62217}"/>
              </a:ext>
            </a:extLst>
          </p:cNvPr>
          <p:cNvSpPr txBox="1"/>
          <p:nvPr/>
        </p:nvSpPr>
        <p:spPr>
          <a:xfrm>
            <a:off x="2940704" y="2811608"/>
            <a:ext cx="70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Kroky</a:t>
            </a:r>
            <a:endParaRPr lang="sk-SK" sz="18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8E13378-73E5-1148-BA6F-6CAC24AA9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78" y="1754997"/>
            <a:ext cx="1134768" cy="402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68660D-D59A-1A4C-9600-2C93E2A05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763" y="1723747"/>
            <a:ext cx="1445537" cy="40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lternate Process 30">
            <a:extLst>
              <a:ext uri="{FF2B5EF4-FFF2-40B4-BE49-F238E27FC236}">
                <a16:creationId xmlns:a16="http://schemas.microsoft.com/office/drawing/2014/main" id="{9B9C18AF-CAEB-9643-9CF9-CB7BC40594BB}"/>
              </a:ext>
            </a:extLst>
          </p:cNvPr>
          <p:cNvSpPr/>
          <p:nvPr/>
        </p:nvSpPr>
        <p:spPr>
          <a:xfrm>
            <a:off x="7163484" y="2439026"/>
            <a:ext cx="1275629" cy="2598278"/>
          </a:xfrm>
          <a:prstGeom prst="flowChartAlternateProcess">
            <a:avLst/>
          </a:prstGeom>
          <a:noFill/>
          <a:ln w="9525" cap="rnd">
            <a:solidFill>
              <a:schemeClr val="dk1"/>
            </a:solidFill>
            <a:prstDash val="dash"/>
            <a:round/>
          </a:ln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08AD5C-ED9B-B34B-B781-A2D3246B5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91" y="2039365"/>
            <a:ext cx="1540063" cy="3292392"/>
          </a:xfrm>
          <a:prstGeom prst="roundRect">
            <a:avLst>
              <a:gd name="adj" fmla="val 11203"/>
            </a:avLst>
          </a:prstGeom>
          <a:ln>
            <a:noFill/>
          </a:ln>
          <a:effectLst>
            <a:outerShdw sx="1000" sy="1000" algn="tl" rotWithShape="0">
              <a:schemeClr val="bg1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0" h="114300" prst="relaxedInset"/>
            <a:contourClr>
              <a:srgbClr val="969696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96D6129-F01B-CC44-8797-DF0C5F77E7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" t="5" r="-434" b="5"/>
          <a:stretch/>
        </p:blipFill>
        <p:spPr>
          <a:xfrm>
            <a:off x="5887478" y="1890816"/>
            <a:ext cx="1913591" cy="363125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5E3CF2B-FEFF-3446-A808-6C907657DB89}"/>
              </a:ext>
            </a:extLst>
          </p:cNvPr>
          <p:cNvSpPr txBox="1">
            <a:spLocks/>
          </p:cNvSpPr>
          <p:nvPr/>
        </p:nvSpPr>
        <p:spPr>
          <a:xfrm>
            <a:off x="1854432" y="969859"/>
            <a:ext cx="7930342" cy="600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7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2B93D-85F5-D94D-BAFD-5CAE3F12F211}"/>
              </a:ext>
            </a:extLst>
          </p:cNvPr>
          <p:cNvSpPr txBox="1"/>
          <p:nvPr/>
        </p:nvSpPr>
        <p:spPr>
          <a:xfrm>
            <a:off x="2947720" y="3024065"/>
            <a:ext cx="83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iPhone</a:t>
            </a:r>
            <a:endParaRPr lang="sk-SK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15505-59A7-B24F-93CD-370320BA8652}"/>
              </a:ext>
            </a:extLst>
          </p:cNvPr>
          <p:cNvSpPr txBox="1"/>
          <p:nvPr/>
        </p:nvSpPr>
        <p:spPr>
          <a:xfrm>
            <a:off x="2944571" y="3510186"/>
            <a:ext cx="2147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Apple Health - </a:t>
            </a:r>
            <a:r>
              <a:rPr lang="en-US" sz="1800" dirty="0" err="1"/>
              <a:t>Zdraví</a:t>
            </a:r>
            <a:endParaRPr lang="sk-SK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DAAD7-2ACA-934F-A8F3-15CCEB7960CA}"/>
              </a:ext>
            </a:extLst>
          </p:cNvPr>
          <p:cNvSpPr txBox="1"/>
          <p:nvPr/>
        </p:nvSpPr>
        <p:spPr>
          <a:xfrm>
            <a:off x="2944569" y="4011817"/>
            <a:ext cx="166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483EA"/>
                </a:solidFill>
              </a:rPr>
              <a:t>IKEM Online Fit</a:t>
            </a:r>
            <a:endParaRPr lang="sk-SK" sz="1800" b="1" dirty="0">
              <a:solidFill>
                <a:srgbClr val="3483E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ABEE0-AA30-FA4B-B839-A25EE3055285}"/>
              </a:ext>
            </a:extLst>
          </p:cNvPr>
          <p:cNvSpPr txBox="1"/>
          <p:nvPr/>
        </p:nvSpPr>
        <p:spPr>
          <a:xfrm>
            <a:off x="2944571" y="4497938"/>
            <a:ext cx="99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Zlatokop</a:t>
            </a:r>
            <a:endParaRPr lang="sk-SK" sz="1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1F76D8-6403-F844-8F5A-B576F1C28AC0}"/>
              </a:ext>
            </a:extLst>
          </p:cNvPr>
          <p:cNvSpPr/>
          <p:nvPr/>
        </p:nvSpPr>
        <p:spPr>
          <a:xfrm>
            <a:off x="2226336" y="2556878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9A82FB1-F449-384D-8A31-7E2CBB7CBFAD}"/>
              </a:ext>
            </a:extLst>
          </p:cNvPr>
          <p:cNvSpPr/>
          <p:nvPr/>
        </p:nvSpPr>
        <p:spPr>
          <a:xfrm>
            <a:off x="2226336" y="3046313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7CCE431-DD3F-9E45-9FA1-257A6D4C8032}"/>
              </a:ext>
            </a:extLst>
          </p:cNvPr>
          <p:cNvSpPr/>
          <p:nvPr/>
        </p:nvSpPr>
        <p:spPr>
          <a:xfrm>
            <a:off x="2226336" y="3546344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321A17-6095-454C-8BD0-380C24992627}"/>
              </a:ext>
            </a:extLst>
          </p:cNvPr>
          <p:cNvSpPr/>
          <p:nvPr/>
        </p:nvSpPr>
        <p:spPr>
          <a:xfrm>
            <a:off x="2226336" y="4021528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7636DFEA-3925-9D4D-A649-EF065EF00B92}"/>
              </a:ext>
            </a:extLst>
          </p:cNvPr>
          <p:cNvSpPr txBox="1">
            <a:spLocks/>
          </p:cNvSpPr>
          <p:nvPr/>
        </p:nvSpPr>
        <p:spPr>
          <a:xfrm>
            <a:off x="1922306" y="273649"/>
            <a:ext cx="7930342" cy="600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n w="0"/>
                <a:solidFill>
                  <a:schemeClr val="bg1"/>
                </a:solidFill>
                <a:latin typeface="Calibri"/>
              </a:rPr>
              <a:t>Data </a:t>
            </a:r>
            <a:r>
              <a:rPr lang="cs-CZ" sz="3200" dirty="0" err="1">
                <a:ln w="0"/>
                <a:solidFill>
                  <a:schemeClr val="bg1"/>
                </a:solidFill>
                <a:latin typeface="Calibri"/>
              </a:rPr>
              <a:t>Flow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DDCA67-6684-5D48-A0C7-B9A829E5E1DA}"/>
              </a:ext>
            </a:extLst>
          </p:cNvPr>
          <p:cNvSpPr/>
          <p:nvPr/>
        </p:nvSpPr>
        <p:spPr>
          <a:xfrm>
            <a:off x="2222630" y="4500410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B32561-1FDC-244A-93D2-707299B62217}"/>
              </a:ext>
            </a:extLst>
          </p:cNvPr>
          <p:cNvSpPr txBox="1"/>
          <p:nvPr/>
        </p:nvSpPr>
        <p:spPr>
          <a:xfrm>
            <a:off x="2944570" y="2533070"/>
            <a:ext cx="138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Apple Watch</a:t>
            </a:r>
            <a:endParaRPr lang="sk-SK" sz="18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041A80-BC4F-6C41-ACEC-72CFA2ABB2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462" y="2003103"/>
            <a:ext cx="1094380" cy="18222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9E05C68-CFF1-6247-BCC1-E28DC4F170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28" y="2439026"/>
            <a:ext cx="831741" cy="963654"/>
          </a:xfrm>
          <a:prstGeom prst="roundRect">
            <a:avLst>
              <a:gd name="adj" fmla="val 26327"/>
            </a:avLst>
          </a:prstGeom>
          <a:ln>
            <a:noFill/>
          </a:ln>
          <a:effectLst>
            <a:outerShdw sx="1000" sy="1000" algn="tl" rotWithShape="0">
              <a:schemeClr val="bg1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0" h="0" prst="relaxedInset"/>
            <a:contourClr>
              <a:srgbClr val="969696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8BD3E26-30E3-3B44-8A06-D369409B8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379" y="2556878"/>
            <a:ext cx="711745" cy="7147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1FEA6B-F312-4E4F-8053-EF6B3769D4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491" y="4237927"/>
            <a:ext cx="699635" cy="69963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8A0278A-1307-E941-B321-23E85D378429}"/>
              </a:ext>
            </a:extLst>
          </p:cNvPr>
          <p:cNvCxnSpPr>
            <a:cxnSpLocks/>
          </p:cNvCxnSpPr>
          <p:nvPr/>
        </p:nvCxnSpPr>
        <p:spPr>
          <a:xfrm flipH="1">
            <a:off x="8380122" y="2879319"/>
            <a:ext cx="527340" cy="4433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5BDEC92-03F4-4047-AB4F-B90C519FCA69}"/>
              </a:ext>
            </a:extLst>
          </p:cNvPr>
          <p:cNvCxnSpPr>
            <a:cxnSpLocks/>
            <a:stCxn id="36" idx="3"/>
            <a:endCxn id="40" idx="1"/>
          </p:cNvCxnSpPr>
          <p:nvPr/>
        </p:nvCxnSpPr>
        <p:spPr>
          <a:xfrm>
            <a:off x="8380126" y="4587743"/>
            <a:ext cx="527337" cy="0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AAAD3C44-4B14-6241-9CED-F08813A3A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7463" y="4060178"/>
            <a:ext cx="1143629" cy="1055133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0C0FA2C-B0A5-484A-BC7F-C7324BE4441A}"/>
              </a:ext>
            </a:extLst>
          </p:cNvPr>
          <p:cNvCxnSpPr>
            <a:cxnSpLocks/>
          </p:cNvCxnSpPr>
          <p:nvPr/>
        </p:nvCxnSpPr>
        <p:spPr>
          <a:xfrm>
            <a:off x="8024249" y="3332241"/>
            <a:ext cx="0" cy="833055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Alternate Process 41">
            <a:extLst>
              <a:ext uri="{FF2B5EF4-FFF2-40B4-BE49-F238E27FC236}">
                <a16:creationId xmlns:a16="http://schemas.microsoft.com/office/drawing/2014/main" id="{ED546D1E-D852-D949-9DC8-A55A80E8E111}"/>
              </a:ext>
            </a:extLst>
          </p:cNvPr>
          <p:cNvSpPr/>
          <p:nvPr/>
        </p:nvSpPr>
        <p:spPr>
          <a:xfrm>
            <a:off x="2100074" y="3449574"/>
            <a:ext cx="2976371" cy="987552"/>
          </a:xfrm>
          <a:prstGeom prst="flowChartAlternateProcess">
            <a:avLst/>
          </a:prstGeom>
          <a:noFill/>
          <a:ln w="9525" cap="rnd">
            <a:solidFill>
              <a:schemeClr val="dk1"/>
            </a:solidFill>
            <a:prstDash val="dash"/>
            <a:round/>
          </a:ln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9534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3CF2B-FEFF-3446-A808-6C907657DB89}"/>
              </a:ext>
            </a:extLst>
          </p:cNvPr>
          <p:cNvSpPr txBox="1">
            <a:spLocks/>
          </p:cNvSpPr>
          <p:nvPr/>
        </p:nvSpPr>
        <p:spPr>
          <a:xfrm>
            <a:off x="1854432" y="969859"/>
            <a:ext cx="7930342" cy="600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700" dirty="0">
                <a:ln w="0"/>
                <a:solidFill>
                  <a:schemeClr val="bg1"/>
                </a:solidFill>
                <a:latin typeface="Calibri"/>
              </a:rPr>
              <a:t>Vizualizace dat</a:t>
            </a:r>
            <a:endParaRPr lang="cs-CZ" sz="27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E52361-6A3C-824A-903E-24C16F75A2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68881"/>
            <a:ext cx="1473904" cy="491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A1183B-B78C-954C-B097-046D7F7A0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270340"/>
            <a:ext cx="5544616" cy="493691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DD0D2F-2770-4C85-A84F-96C8B3D00D8C}"/>
              </a:ext>
            </a:extLst>
          </p:cNvPr>
          <p:cNvSpPr txBox="1"/>
          <p:nvPr/>
        </p:nvSpPr>
        <p:spPr>
          <a:xfrm>
            <a:off x="1919536" y="17216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>
                <a:ln w="0"/>
                <a:solidFill>
                  <a:schemeClr val="bg1"/>
                </a:solidFill>
                <a:latin typeface="Calibri"/>
              </a:rPr>
              <a:t>Vizualizace dat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052737"/>
            <a:ext cx="2772000" cy="20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52" y="3116628"/>
            <a:ext cx="2484000" cy="37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7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057947"/>
              </p:ext>
            </p:extLst>
          </p:nvPr>
        </p:nvGraphicFramePr>
        <p:xfrm>
          <a:off x="1737065" y="1670434"/>
          <a:ext cx="8797771" cy="4679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solidFill>
                            <a:schemeClr val="tx1"/>
                          </a:solidFill>
                        </a:rPr>
                        <a:t>MUDr.Kristýna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 Štolbová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2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847528" y="188077"/>
            <a:ext cx="7930342" cy="600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n w="0"/>
                <a:solidFill>
                  <a:schemeClr val="bg1"/>
                </a:solidFill>
                <a:latin typeface="Calibri"/>
              </a:rPr>
              <a:t>Důraz na komunikaci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6DA57-2B75-AF43-8ACF-5A8205636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90" y="1900464"/>
            <a:ext cx="3169869" cy="44808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B01DE1-A258-2645-A302-0F76A20DF7CC}"/>
              </a:ext>
            </a:extLst>
          </p:cNvPr>
          <p:cNvCxnSpPr>
            <a:cxnSpLocks/>
          </p:cNvCxnSpPr>
          <p:nvPr/>
        </p:nvCxnSpPr>
        <p:spPr>
          <a:xfrm>
            <a:off x="6096000" y="1900464"/>
            <a:ext cx="0" cy="448086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C9D67B-9D6A-CA4B-A061-A70501D94430}"/>
              </a:ext>
            </a:extLst>
          </p:cNvPr>
          <p:cNvSpPr txBox="1"/>
          <p:nvPr/>
        </p:nvSpPr>
        <p:spPr>
          <a:xfrm>
            <a:off x="3262726" y="1224919"/>
            <a:ext cx="166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Školení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DC6B2-2AEC-E84B-B7A7-D957D6E0EE37}"/>
              </a:ext>
            </a:extLst>
          </p:cNvPr>
          <p:cNvSpPr txBox="1"/>
          <p:nvPr/>
        </p:nvSpPr>
        <p:spPr>
          <a:xfrm>
            <a:off x="7070818" y="1227140"/>
            <a:ext cx="158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Podpora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F95C9D-2A69-7641-837E-D4AD3E80804B}"/>
              </a:ext>
            </a:extLst>
          </p:cNvPr>
          <p:cNvSpPr txBox="1"/>
          <p:nvPr/>
        </p:nvSpPr>
        <p:spPr>
          <a:xfrm>
            <a:off x="7330634" y="2871707"/>
            <a:ext cx="96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E-mail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547EE3-E273-5A4D-8B39-637314BFBAA6}"/>
              </a:ext>
            </a:extLst>
          </p:cNvPr>
          <p:cNvSpPr txBox="1"/>
          <p:nvPr/>
        </p:nvSpPr>
        <p:spPr>
          <a:xfrm>
            <a:off x="7296939" y="3357493"/>
            <a:ext cx="109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/>
              <a:t>Telefon</a:t>
            </a:r>
            <a:endParaRPr lang="sk-SK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BB44CE-5152-074A-A1B6-3D7063623EF6}"/>
              </a:ext>
            </a:extLst>
          </p:cNvPr>
          <p:cNvSpPr txBox="1"/>
          <p:nvPr/>
        </p:nvSpPr>
        <p:spPr>
          <a:xfrm>
            <a:off x="7296939" y="3855571"/>
            <a:ext cx="1917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Aplikační chat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0DC3C9-5F29-9E41-8641-A97EB1103D07}"/>
              </a:ext>
            </a:extLst>
          </p:cNvPr>
          <p:cNvSpPr/>
          <p:nvPr/>
        </p:nvSpPr>
        <p:spPr>
          <a:xfrm>
            <a:off x="6716830" y="2430101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AADF2A-788D-9341-821B-427995F0619A}"/>
              </a:ext>
            </a:extLst>
          </p:cNvPr>
          <p:cNvSpPr/>
          <p:nvPr/>
        </p:nvSpPr>
        <p:spPr>
          <a:xfrm>
            <a:off x="6717050" y="2925984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A873964-F909-9A40-A8B4-4F0D1CA9F92F}"/>
              </a:ext>
            </a:extLst>
          </p:cNvPr>
          <p:cNvSpPr/>
          <p:nvPr/>
        </p:nvSpPr>
        <p:spPr>
          <a:xfrm>
            <a:off x="6720629" y="3419567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6005B0-663A-6746-B017-89694672D54D}"/>
              </a:ext>
            </a:extLst>
          </p:cNvPr>
          <p:cNvSpPr txBox="1"/>
          <p:nvPr/>
        </p:nvSpPr>
        <p:spPr>
          <a:xfrm>
            <a:off x="7310584" y="4317236"/>
            <a:ext cx="144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/>
              <a:t>Notifikace</a:t>
            </a:r>
            <a:endParaRPr lang="sk-SK" sz="24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94AB943-324B-B64C-93F8-976C05BF9B1B}"/>
              </a:ext>
            </a:extLst>
          </p:cNvPr>
          <p:cNvSpPr/>
          <p:nvPr/>
        </p:nvSpPr>
        <p:spPr>
          <a:xfrm>
            <a:off x="6720629" y="3932575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78375CB-08A6-664F-8ED2-61FABB8D6BE5}"/>
              </a:ext>
            </a:extLst>
          </p:cNvPr>
          <p:cNvSpPr/>
          <p:nvPr/>
        </p:nvSpPr>
        <p:spPr>
          <a:xfrm>
            <a:off x="6716830" y="4409033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08B78A-9AB2-AD49-81DC-3898293AEB77}"/>
              </a:ext>
            </a:extLst>
          </p:cNvPr>
          <p:cNvSpPr txBox="1"/>
          <p:nvPr/>
        </p:nvSpPr>
        <p:spPr>
          <a:xfrm>
            <a:off x="7296939" y="2346407"/>
            <a:ext cx="199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Web HOBIT-FS</a:t>
            </a:r>
          </a:p>
        </p:txBody>
      </p:sp>
    </p:spTree>
    <p:extLst>
      <p:ext uri="{BB962C8B-B14F-4D97-AF65-F5344CB8AC3E}">
        <p14:creationId xmlns:p14="http://schemas.microsoft.com/office/powerpoint/2010/main" val="39178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0F212C-EC1C-41C5-AE7E-1B0A26DB7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696" y="-161769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Web studie HOBIT-FS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1D5A6B-2A41-477F-B58B-DBEE82AF5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1" t="6430" r="2160" b="4005"/>
          <a:stretch/>
        </p:blipFill>
        <p:spPr>
          <a:xfrm>
            <a:off x="1524000" y="981231"/>
            <a:ext cx="9144000" cy="5256584"/>
          </a:xfrm>
          <a:prstGeom prst="rect">
            <a:avLst/>
          </a:prstGeo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4292A936-1C1E-433F-8E78-A5D0C763F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6237816"/>
            <a:ext cx="9144000" cy="6201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https://hobitfs.ikem.cz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77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847528" y="188641"/>
            <a:ext cx="702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Uzavřená sekce pro účastníky….. „Vaření v mobilu.“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31" y="1196753"/>
            <a:ext cx="89535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6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chemeClr val="bg1"/>
                </a:solidFill>
              </a:rPr>
              <a:t>A hubnou ti lidé vůbec? Průběžná data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340769"/>
            <a:ext cx="8229600" cy="4785395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K 30.9. 2021 bylo randomizováno 31 lidí do větve aktivní, z nichž 5 předčasně odstoupilo na vlastní žádost a 34 lidí do větve pasivní (1 odstoupil). </a:t>
            </a:r>
          </a:p>
          <a:p>
            <a:r>
              <a:rPr lang="cs-CZ" dirty="0"/>
              <a:t>Od zahájení studie pacienti </a:t>
            </a:r>
            <a:r>
              <a:rPr lang="cs-CZ" dirty="0">
                <a:solidFill>
                  <a:srgbClr val="FF0000"/>
                </a:solidFill>
              </a:rPr>
              <a:t>v aktivní větvi v průměru zredukovali o 5 % svojí tělesnou hmotnost </a:t>
            </a:r>
            <a:r>
              <a:rPr lang="cs-CZ" dirty="0"/>
              <a:t>doposud a většinu ještě čeká 9 měsíců aktivní intervence (kontrolou v 9. měsíci prošlo 27 % zařazených). </a:t>
            </a:r>
          </a:p>
          <a:p>
            <a:r>
              <a:rPr lang="cs-CZ" dirty="0"/>
              <a:t>Účastníci </a:t>
            </a:r>
            <a:r>
              <a:rPr lang="cs-CZ" dirty="0">
                <a:solidFill>
                  <a:srgbClr val="0070C0"/>
                </a:solidFill>
              </a:rPr>
              <a:t>v pasivní větvi za sledované období v průměru přibrali o 1,6 % </a:t>
            </a:r>
            <a:r>
              <a:rPr lang="cs-CZ" dirty="0"/>
              <a:t>(kontrolou v 9. měsíci prošlo 39 % zařazených).</a:t>
            </a:r>
          </a:p>
          <a:p>
            <a:r>
              <a:rPr lang="cs-CZ" dirty="0"/>
              <a:t>Všichni pacienti v aktivní větvi poctivě využívají </a:t>
            </a:r>
            <a:r>
              <a:rPr lang="cs-CZ" dirty="0" err="1"/>
              <a:t>smart</a:t>
            </a:r>
            <a:r>
              <a:rPr lang="cs-CZ" dirty="0"/>
              <a:t> technologie.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0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2F68BB5-A9C7-4E75-B28D-5F6A2F223C64}"/>
              </a:ext>
            </a:extLst>
          </p:cNvPr>
          <p:cNvSpPr txBox="1"/>
          <p:nvPr/>
        </p:nvSpPr>
        <p:spPr>
          <a:xfrm>
            <a:off x="1847528" y="163117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Zlepšuje se fyzická zdatnost aktivní větve?</a:t>
            </a:r>
          </a:p>
        </p:txBody>
      </p:sp>
      <p:pic>
        <p:nvPicPr>
          <p:cNvPr id="2050" name="Picture 2" descr="Může jít o obrázek 11 people , people standing , outdoors a tree">
            <a:extLst>
              <a:ext uri="{FF2B5EF4-FFF2-40B4-BE49-F238E27FC236}">
                <a16:creationId xmlns:a16="http://schemas.microsoft.com/office/drawing/2014/main" id="{5FB9ED49-F41E-4538-A456-684F101A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196752"/>
            <a:ext cx="5497368" cy="412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FD45C60-30CF-4A94-9C38-997C3C177BBB}"/>
              </a:ext>
            </a:extLst>
          </p:cNvPr>
          <p:cNvSpPr txBox="1"/>
          <p:nvPr/>
        </p:nvSpPr>
        <p:spPr>
          <a:xfrm>
            <a:off x="1775520" y="5481281"/>
            <a:ext cx="87849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050505"/>
                </a:solidFill>
                <a:effectLst/>
              </a:rPr>
              <a:t>Jak někteří pacienti poznamenali</a:t>
            </a:r>
            <a:r>
              <a:rPr lang="cs-CZ" sz="2000" b="0" i="1" dirty="0">
                <a:solidFill>
                  <a:srgbClr val="050505"/>
                </a:solidFill>
                <a:effectLst/>
              </a:rPr>
              <a:t>: “ Když jsem ležel v IKEMU na kardiologii s výhledem na tenhle kopec, tak jsem si nikdy nemyslel, že na něj vyjdu. A teď tu stojím…“</a:t>
            </a:r>
            <a:r>
              <a:rPr lang="cs-CZ" sz="2000" b="0" i="0" dirty="0">
                <a:solidFill>
                  <a:srgbClr val="050505"/>
                </a:solidFill>
                <a:effectLst/>
              </a:rPr>
              <a:t>  </a:t>
            </a:r>
            <a:r>
              <a:rPr lang="cs-CZ" sz="2000" b="1" i="0" dirty="0">
                <a:solidFill>
                  <a:srgbClr val="050505"/>
                </a:solidFill>
                <a:effectLst/>
              </a:rPr>
              <a:t>(</a:t>
            </a:r>
            <a:r>
              <a:rPr lang="cs-CZ" sz="2000" b="1" i="0" dirty="0" err="1">
                <a:solidFill>
                  <a:srgbClr val="050505"/>
                </a:solidFill>
                <a:effectLst/>
              </a:rPr>
              <a:t>Nordic</a:t>
            </a:r>
            <a:r>
              <a:rPr lang="cs-CZ" sz="2000" b="1" i="0" dirty="0">
                <a:solidFill>
                  <a:srgbClr val="050505"/>
                </a:solidFill>
                <a:effectLst/>
              </a:rPr>
              <a:t> </a:t>
            </a:r>
            <a:r>
              <a:rPr lang="cs-CZ" sz="2000" b="1" i="0" dirty="0" err="1">
                <a:solidFill>
                  <a:srgbClr val="050505"/>
                </a:solidFill>
                <a:effectLst/>
              </a:rPr>
              <a:t>Walking</a:t>
            </a:r>
            <a:r>
              <a:rPr lang="cs-CZ" sz="2000" b="1" i="0" dirty="0">
                <a:solidFill>
                  <a:srgbClr val="050505"/>
                </a:solidFill>
                <a:effectLst/>
              </a:rPr>
              <a:t> kurz II, říjen 2021) 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995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70C86-4153-D643-AB5D-15D7E40D7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063" y="4808074"/>
            <a:ext cx="2542486" cy="485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B39A33-18E3-3748-B470-8FD097DFD0BB}"/>
              </a:ext>
            </a:extLst>
          </p:cNvPr>
          <p:cNvSpPr txBox="1"/>
          <p:nvPr/>
        </p:nvSpPr>
        <p:spPr>
          <a:xfrm>
            <a:off x="2229753" y="2711038"/>
            <a:ext cx="774110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„Díky hodinkám jsem zjistila, že i v 60 letech jsem zase malé soutěživé dítě, které chce být lepší než ostatní.“</a:t>
            </a:r>
          </a:p>
          <a:p>
            <a:r>
              <a:rPr lang="cs-CZ" sz="1800" dirty="0"/>
              <a:t>							           </a:t>
            </a:r>
            <a:r>
              <a:rPr lang="cs-CZ" sz="1350" dirty="0"/>
              <a:t>Irena Opatrná, pacientka IKEM</a:t>
            </a:r>
            <a:endParaRPr lang="sk-SK" sz="1350" dirty="0"/>
          </a:p>
        </p:txBody>
      </p:sp>
    </p:spTree>
    <p:extLst>
      <p:ext uri="{BB962C8B-B14F-4D97-AF65-F5344CB8AC3E}">
        <p14:creationId xmlns:p14="http://schemas.microsoft.com/office/powerpoint/2010/main" val="14936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3CF2B-FEFF-3446-A808-6C907657DB89}"/>
              </a:ext>
            </a:extLst>
          </p:cNvPr>
          <p:cNvSpPr txBox="1">
            <a:spLocks/>
          </p:cNvSpPr>
          <p:nvPr/>
        </p:nvSpPr>
        <p:spPr>
          <a:xfrm>
            <a:off x="1854432" y="205261"/>
            <a:ext cx="7930342" cy="600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7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2B93D-85F5-D94D-BAFD-5CAE3F12F211}"/>
              </a:ext>
            </a:extLst>
          </p:cNvPr>
          <p:cNvSpPr txBox="1"/>
          <p:nvPr/>
        </p:nvSpPr>
        <p:spPr>
          <a:xfrm>
            <a:off x="2917137" y="2621864"/>
            <a:ext cx="333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Vylepšená </a:t>
            </a:r>
            <a:r>
              <a:rPr lang="sk-SK" sz="2400" dirty="0" err="1"/>
              <a:t>vizualizace</a:t>
            </a:r>
            <a:r>
              <a:rPr lang="sk-SK" sz="2400" dirty="0"/>
              <a:t> </a:t>
            </a:r>
            <a:r>
              <a:rPr lang="sk-SK" sz="2400" dirty="0" err="1"/>
              <a:t>dat</a:t>
            </a:r>
            <a:endParaRPr lang="sk-SK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15505-59A7-B24F-93CD-370320BA8652}"/>
              </a:ext>
            </a:extLst>
          </p:cNvPr>
          <p:cNvSpPr txBox="1"/>
          <p:nvPr/>
        </p:nvSpPr>
        <p:spPr>
          <a:xfrm>
            <a:off x="2936103" y="3139795"/>
            <a:ext cx="7147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/>
              <a:t>Zadavání</a:t>
            </a:r>
            <a:r>
              <a:rPr lang="sk-SK" sz="2400" dirty="0"/>
              <a:t> </a:t>
            </a:r>
            <a:r>
              <a:rPr lang="sk-SK" sz="2400" dirty="0" err="1"/>
              <a:t>dalších</a:t>
            </a:r>
            <a:r>
              <a:rPr lang="sk-SK" sz="2400" dirty="0"/>
              <a:t> </a:t>
            </a:r>
            <a:r>
              <a:rPr lang="sk-SK" sz="2400" dirty="0" err="1"/>
              <a:t>zdravotnických</a:t>
            </a:r>
            <a:r>
              <a:rPr lang="sk-SK" sz="2400" dirty="0"/>
              <a:t> </a:t>
            </a:r>
            <a:r>
              <a:rPr lang="sk-SK" sz="2400" dirty="0" err="1"/>
              <a:t>dat</a:t>
            </a:r>
            <a:r>
              <a:rPr lang="sk-SK" sz="2400" dirty="0"/>
              <a:t> – </a:t>
            </a:r>
            <a:r>
              <a:rPr lang="sk-SK" sz="2400" dirty="0" err="1"/>
              <a:t>self</a:t>
            </a:r>
            <a:r>
              <a:rPr lang="sk-SK" sz="2400" dirty="0"/>
              <a:t> </a:t>
            </a:r>
            <a:r>
              <a:rPr lang="sk-SK" sz="2400" dirty="0" err="1"/>
              <a:t>reported</a:t>
            </a:r>
            <a:r>
              <a:rPr lang="sk-SK" sz="2400" dirty="0"/>
              <a:t> </a:t>
            </a:r>
            <a:r>
              <a:rPr lang="sk-SK" sz="2400" dirty="0" err="1"/>
              <a:t>data</a:t>
            </a:r>
            <a:endParaRPr lang="sk-SK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DAAD7-2ACA-934F-A8F3-15CCEB7960CA}"/>
              </a:ext>
            </a:extLst>
          </p:cNvPr>
          <p:cNvSpPr txBox="1"/>
          <p:nvPr/>
        </p:nvSpPr>
        <p:spPr>
          <a:xfrm>
            <a:off x="2917137" y="3657549"/>
            <a:ext cx="4655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Nové funkcionality chytrých </a:t>
            </a:r>
            <a:r>
              <a:rPr lang="sk-SK" sz="2400" dirty="0" err="1"/>
              <a:t>zařízení</a:t>
            </a:r>
            <a:endParaRPr lang="sk-SK" sz="2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1F76D8-6403-F844-8F5A-B576F1C28AC0}"/>
              </a:ext>
            </a:extLst>
          </p:cNvPr>
          <p:cNvSpPr/>
          <p:nvPr/>
        </p:nvSpPr>
        <p:spPr>
          <a:xfrm>
            <a:off x="2198904" y="2241410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9A82FB1-F449-384D-8A31-7E2CBB7CBFAD}"/>
              </a:ext>
            </a:extLst>
          </p:cNvPr>
          <p:cNvSpPr/>
          <p:nvPr/>
        </p:nvSpPr>
        <p:spPr>
          <a:xfrm>
            <a:off x="2198904" y="2730845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7CCE431-DD3F-9E45-9FA1-257A6D4C8032}"/>
              </a:ext>
            </a:extLst>
          </p:cNvPr>
          <p:cNvSpPr/>
          <p:nvPr/>
        </p:nvSpPr>
        <p:spPr>
          <a:xfrm>
            <a:off x="2195198" y="3208627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321A17-6095-454C-8BD0-380C24992627}"/>
              </a:ext>
            </a:extLst>
          </p:cNvPr>
          <p:cNvSpPr/>
          <p:nvPr/>
        </p:nvSpPr>
        <p:spPr>
          <a:xfrm>
            <a:off x="2195198" y="3698063"/>
            <a:ext cx="324000" cy="324000"/>
          </a:xfrm>
          <a:prstGeom prst="ellipse">
            <a:avLst/>
          </a:prstGeom>
          <a:solidFill>
            <a:srgbClr val="348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7636DFEA-3925-9D4D-A649-EF065EF00B92}"/>
              </a:ext>
            </a:extLst>
          </p:cNvPr>
          <p:cNvSpPr txBox="1">
            <a:spLocks/>
          </p:cNvSpPr>
          <p:nvPr/>
        </p:nvSpPr>
        <p:spPr>
          <a:xfrm>
            <a:off x="1872872" y="138767"/>
            <a:ext cx="7930342" cy="6009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n w="0"/>
                <a:solidFill>
                  <a:schemeClr val="bg1"/>
                </a:solidFill>
                <a:latin typeface="Calibri"/>
              </a:rPr>
              <a:t>Co nás čeká?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B32561-1FDC-244A-93D2-707299B62217}"/>
              </a:ext>
            </a:extLst>
          </p:cNvPr>
          <p:cNvSpPr txBox="1"/>
          <p:nvPr/>
        </p:nvSpPr>
        <p:spPr>
          <a:xfrm>
            <a:off x="2930250" y="2103746"/>
            <a:ext cx="2345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Skupinové</a:t>
            </a:r>
            <a:r>
              <a:rPr lang="en-US" sz="2400" dirty="0"/>
              <a:t> </a:t>
            </a:r>
            <a:r>
              <a:rPr lang="en-US" sz="2400" dirty="0" err="1"/>
              <a:t>zprávy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2952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350" b="1">
                <a:solidFill>
                  <a:prstClr val="white"/>
                </a:solidFill>
                <a:latin typeface="Calibri" panose="020F0502020204030204"/>
              </a:rPr>
              <a:t>MUDr. Iva Jakubíková</a:t>
            </a:r>
          </a:p>
          <a:p>
            <a:pPr defTabSz="685800">
              <a:defRPr/>
            </a:pPr>
            <a:r>
              <a:rPr lang="cs-CZ" sz="1350">
                <a:solidFill>
                  <a:prstClr val="white"/>
                </a:solidFill>
                <a:latin typeface="Calibri" panose="020F0502020204030204"/>
              </a:rPr>
              <a:t>Centrum diabetologie IKEM, sekce endokrinologie-diabetes-obezitologie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898074" y="1045070"/>
            <a:ext cx="79989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">
              <a:defRPr/>
            </a:pPr>
            <a:r>
              <a:rPr lang="cs-CZ" sz="2700" b="1" dirty="0">
                <a:solidFill>
                  <a:prstClr val="white"/>
                </a:solidFill>
                <a:latin typeface="Calibri" panose="020F0502020204030204"/>
              </a:rPr>
              <a:t>HOBIT</a:t>
            </a:r>
            <a:endParaRPr lang="cs-CZ" sz="2700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31" y="2061372"/>
            <a:ext cx="1080540" cy="162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57" y="2061372"/>
            <a:ext cx="1080540" cy="162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10" y="2061372"/>
            <a:ext cx="1080540" cy="162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305" y="2061372"/>
            <a:ext cx="1080540" cy="162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83" y="2061372"/>
            <a:ext cx="1080540" cy="162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22" y="3986088"/>
            <a:ext cx="1080540" cy="1620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55" y="3986088"/>
            <a:ext cx="1080540" cy="1620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89" y="3986088"/>
            <a:ext cx="1080540" cy="1620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51" y="1042306"/>
            <a:ext cx="3486329" cy="657259"/>
          </a:xfrm>
          <a:prstGeom prst="rect">
            <a:avLst/>
          </a:prstGeom>
          <a:ln>
            <a:noFill/>
          </a:ln>
        </p:spPr>
      </p:pic>
      <p:sp>
        <p:nvSpPr>
          <p:cNvPr id="18" name="Obdélník 17"/>
          <p:cNvSpPr/>
          <p:nvPr/>
        </p:nvSpPr>
        <p:spPr>
          <a:xfrm rot="16200000">
            <a:off x="943069" y="2473080"/>
            <a:ext cx="218660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675" b="1" dirty="0">
                <a:solidFill>
                  <a:srgbClr val="091133"/>
                </a:solidFill>
                <a:latin typeface="Quicksand"/>
              </a:rPr>
              <a:t>prof. MUDr. Josef Kautzner, CSc., FESC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Přednosta kliniky kardiologie IKEM</a:t>
            </a:r>
          </a:p>
        </p:txBody>
      </p:sp>
      <p:sp>
        <p:nvSpPr>
          <p:cNvPr id="19" name="Obdélník 18"/>
          <p:cNvSpPr/>
          <p:nvPr/>
        </p:nvSpPr>
        <p:spPr>
          <a:xfrm rot="16200000">
            <a:off x="1329346" y="1228449"/>
            <a:ext cx="4572000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675" b="1" dirty="0">
                <a:solidFill>
                  <a:srgbClr val="091133"/>
                </a:solidFill>
                <a:latin typeface="Quicksand"/>
              </a:rPr>
              <a:t>prof. MUDr. Martin Haluzík, DrSc.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Zástupce přednosty Centra diabetologie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pro vědecko-výzkumnou činnost, IKEM</a:t>
            </a:r>
          </a:p>
        </p:txBody>
      </p:sp>
      <p:sp>
        <p:nvSpPr>
          <p:cNvPr id="20" name="Obdélník 19"/>
          <p:cNvSpPr/>
          <p:nvPr/>
        </p:nvSpPr>
        <p:spPr>
          <a:xfrm rot="16200000">
            <a:off x="4574666" y="2880093"/>
            <a:ext cx="137258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675" b="1" dirty="0">
                <a:solidFill>
                  <a:srgbClr val="091133"/>
                </a:solidFill>
                <a:latin typeface="Quicksand"/>
              </a:rPr>
              <a:t>MUDr. Kristýna Štolbová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Klinika kardiologie IKEM</a:t>
            </a:r>
          </a:p>
        </p:txBody>
      </p:sp>
      <p:sp>
        <p:nvSpPr>
          <p:cNvPr id="21" name="Obdélník 20"/>
          <p:cNvSpPr/>
          <p:nvPr/>
        </p:nvSpPr>
        <p:spPr>
          <a:xfrm rot="16200000">
            <a:off x="5576767" y="2306985"/>
            <a:ext cx="2443038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675" b="1" dirty="0">
                <a:solidFill>
                  <a:srgbClr val="091133"/>
                </a:solidFill>
                <a:latin typeface="Quicksand"/>
              </a:rPr>
              <a:t>Ing. Petr Raška, MHA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Vedoucí Odboru informatiky, 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bezpečnostní manažer IKEM</a:t>
            </a:r>
          </a:p>
        </p:txBody>
      </p:sp>
      <p:sp>
        <p:nvSpPr>
          <p:cNvPr id="22" name="Obdélník 21"/>
          <p:cNvSpPr/>
          <p:nvPr/>
        </p:nvSpPr>
        <p:spPr>
          <a:xfrm rot="16200000">
            <a:off x="7529620" y="2689352"/>
            <a:ext cx="178217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675" b="1" dirty="0">
                <a:solidFill>
                  <a:srgbClr val="091133"/>
                </a:solidFill>
                <a:latin typeface="Quicksand"/>
              </a:rPr>
              <a:t>Tereza Nováková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Kardiologická koordinátorka studie, IKEM</a:t>
            </a:r>
          </a:p>
        </p:txBody>
      </p:sp>
      <p:sp>
        <p:nvSpPr>
          <p:cNvPr id="23" name="Obdélník 22"/>
          <p:cNvSpPr/>
          <p:nvPr/>
        </p:nvSpPr>
        <p:spPr>
          <a:xfrm rot="16200000">
            <a:off x="2647127" y="4528014"/>
            <a:ext cx="1807494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675" b="1" dirty="0">
                <a:solidFill>
                  <a:srgbClr val="091133"/>
                </a:solidFill>
                <a:latin typeface="Quicksand"/>
              </a:rPr>
              <a:t>MUDr. Iva Jakubíková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Centrum diabetologie IKEM, 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sekce endokrinologie-diabetes-</a:t>
            </a:r>
            <a:r>
              <a:rPr lang="cs-CZ" sz="675" dirty="0" err="1">
                <a:solidFill>
                  <a:srgbClr val="65697B"/>
                </a:solidFill>
                <a:latin typeface="Quicksand"/>
              </a:rPr>
              <a:t>obezitologie</a:t>
            </a:r>
            <a:endParaRPr lang="cs-CZ" sz="675" dirty="0">
              <a:solidFill>
                <a:srgbClr val="65697B"/>
              </a:solidFill>
              <a:latin typeface="Quicksand"/>
            </a:endParaRPr>
          </a:p>
        </p:txBody>
      </p:sp>
      <p:sp>
        <p:nvSpPr>
          <p:cNvPr id="24" name="Obdélník 23"/>
          <p:cNvSpPr/>
          <p:nvPr/>
        </p:nvSpPr>
        <p:spPr>
          <a:xfrm rot="16200000">
            <a:off x="4269548" y="4520274"/>
            <a:ext cx="197788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675" b="1" dirty="0">
                <a:solidFill>
                  <a:srgbClr val="091133"/>
                </a:solidFill>
                <a:latin typeface="Quicksand"/>
              </a:rPr>
              <a:t>Monika Hubáčková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Vedoucí Oddělení nutričních terapeutů IKEM</a:t>
            </a:r>
          </a:p>
        </p:txBody>
      </p:sp>
      <p:sp>
        <p:nvSpPr>
          <p:cNvPr id="25" name="Obdélník 24"/>
          <p:cNvSpPr/>
          <p:nvPr/>
        </p:nvSpPr>
        <p:spPr>
          <a:xfrm rot="16200000">
            <a:off x="5485885" y="4122285"/>
            <a:ext cx="2669995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675" b="1" dirty="0">
                <a:solidFill>
                  <a:srgbClr val="091133"/>
                </a:solidFill>
                <a:latin typeface="Quicksand"/>
              </a:rPr>
              <a:t>Bc. Barbora Doležalová, </a:t>
            </a:r>
            <a:r>
              <a:rPr lang="cs-CZ" sz="675" b="1" dirty="0" err="1">
                <a:solidFill>
                  <a:srgbClr val="091133"/>
                </a:solidFill>
                <a:latin typeface="Quicksand"/>
              </a:rPr>
              <a:t>DiS</a:t>
            </a:r>
            <a:r>
              <a:rPr lang="cs-CZ" sz="675" b="1" dirty="0">
                <a:solidFill>
                  <a:srgbClr val="091133"/>
                </a:solidFill>
                <a:latin typeface="Quicksand"/>
              </a:rPr>
              <a:t>.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Obezitologická koordinátorka studie,</a:t>
            </a:r>
          </a:p>
          <a:p>
            <a:pPr defTabSz="685800">
              <a:defRPr/>
            </a:pPr>
            <a:r>
              <a:rPr lang="cs-CZ" sz="675" dirty="0">
                <a:solidFill>
                  <a:srgbClr val="65697B"/>
                </a:solidFill>
                <a:latin typeface="Quicksand"/>
              </a:rPr>
              <a:t>Centrum </a:t>
            </a:r>
            <a:r>
              <a:rPr lang="cs-CZ" sz="675" dirty="0" err="1">
                <a:solidFill>
                  <a:srgbClr val="65697B"/>
                </a:solidFill>
                <a:latin typeface="Quicksand"/>
              </a:rPr>
              <a:t>dibetologie</a:t>
            </a:r>
            <a:r>
              <a:rPr lang="cs-CZ" sz="675" dirty="0">
                <a:solidFill>
                  <a:srgbClr val="65697B"/>
                </a:solidFill>
                <a:latin typeface="Quicksand"/>
              </a:rPr>
              <a:t> IKEM</a:t>
            </a:r>
          </a:p>
        </p:txBody>
      </p:sp>
    </p:spTree>
    <p:extLst>
      <p:ext uri="{BB962C8B-B14F-4D97-AF65-F5344CB8AC3E}">
        <p14:creationId xmlns:p14="http://schemas.microsoft.com/office/powerpoint/2010/main" val="36563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1991544" y="182110"/>
            <a:ext cx="7615262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524000" y="292494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802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1CE774E2-1B11-4FB9-B404-C37E99AF0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143" y="1967433"/>
            <a:ext cx="6588732" cy="3737371"/>
          </a:xfrm>
          <a:prstGeom prst="rect">
            <a:avLst/>
          </a:prstGeom>
          <a:noFill/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839D0E2-DA1B-4836-9C08-E28026227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40C0"/>
              </a:clrFrom>
              <a:clrTo>
                <a:srgbClr val="014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3" y="3591019"/>
            <a:ext cx="1533525" cy="2085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136A2CB-AF4E-4A49-ADD9-3503636B6EB3}"/>
              </a:ext>
            </a:extLst>
          </p:cNvPr>
          <p:cNvSpPr/>
          <p:nvPr/>
        </p:nvSpPr>
        <p:spPr>
          <a:xfrm>
            <a:off x="8165875" y="1455492"/>
            <a:ext cx="2322258" cy="1600438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Obezita je významným rizikovým faktorem pro vznik fibrilace síní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Snížení tělesné hmotnosti toto riziko snižuje a zvyšuje pravděpodobnost udržení normální rytmu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FBB22FF-9A90-4CFD-82A3-8B5F96EC584F}"/>
              </a:ext>
            </a:extLst>
          </p:cNvPr>
          <p:cNvSpPr txBox="1">
            <a:spLocks/>
          </p:cNvSpPr>
          <p:nvPr/>
        </p:nvSpPr>
        <p:spPr>
          <a:xfrm>
            <a:off x="1851469" y="-6214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>
                <a:solidFill>
                  <a:schemeClr val="bg1"/>
                </a:solidFill>
                <a:latin typeface="+mn-lt"/>
              </a:rPr>
              <a:t>Obezita a fibrilace síní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6D8C13-17F3-D440-B0CF-D9CBAFAC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2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2" y="0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800" b="1" dirty="0">
                <a:solidFill>
                  <a:schemeClr val="bg1"/>
                </a:solidFill>
              </a:rPr>
              <a:t>Studie HOBIT-FS</a:t>
            </a:r>
            <a:br>
              <a:rPr lang="cs-CZ" sz="1800" b="1" dirty="0">
                <a:solidFill>
                  <a:schemeClr val="bg1"/>
                </a:solidFill>
              </a:rPr>
            </a:br>
            <a:r>
              <a:rPr lang="cs-CZ" sz="1600" b="1" dirty="0">
                <a:solidFill>
                  <a:schemeClr val="bg1"/>
                </a:solidFill>
              </a:rPr>
              <a:t>Vliv komplexní intervence cílené na snížení </a:t>
            </a:r>
            <a:r>
              <a:rPr lang="cs-CZ" sz="1600" b="1" dirty="0" err="1">
                <a:solidFill>
                  <a:srgbClr val="FF0000"/>
                </a:solidFill>
              </a:rPr>
              <a:t>H</a:t>
            </a:r>
            <a:r>
              <a:rPr lang="cs-CZ" sz="1600" b="1" dirty="0" err="1">
                <a:solidFill>
                  <a:schemeClr val="bg1"/>
                </a:solidFill>
              </a:rPr>
              <a:t>m</a:t>
            </a:r>
            <a:r>
              <a:rPr lang="cs-CZ" sz="1600" b="1" dirty="0" err="1">
                <a:solidFill>
                  <a:srgbClr val="FF0000"/>
                </a:solidFill>
              </a:rPr>
              <a:t>O</a:t>
            </a:r>
            <a:r>
              <a:rPr lang="cs-CZ" sz="1600" b="1" dirty="0" err="1">
                <a:solidFill>
                  <a:schemeClr val="bg1"/>
                </a:solidFill>
              </a:rPr>
              <a:t>tnosti</a:t>
            </a:r>
            <a:r>
              <a:rPr lang="cs-CZ" sz="1600" b="1" dirty="0">
                <a:solidFill>
                  <a:schemeClr val="bg1"/>
                </a:solidFill>
              </a:rPr>
              <a:t> na kontrolu rytmu u </a:t>
            </a:r>
            <a:r>
              <a:rPr lang="cs-CZ" sz="1600" b="1" dirty="0" err="1">
                <a:solidFill>
                  <a:schemeClr val="bg1"/>
                </a:solidFill>
              </a:rPr>
              <a:t>o</a:t>
            </a:r>
            <a:r>
              <a:rPr lang="cs-CZ" sz="1600" b="1" dirty="0" err="1">
                <a:solidFill>
                  <a:srgbClr val="FF0000"/>
                </a:solidFill>
              </a:rPr>
              <a:t>B</a:t>
            </a:r>
            <a:r>
              <a:rPr lang="cs-CZ" sz="1600" b="1" dirty="0" err="1">
                <a:solidFill>
                  <a:schemeClr val="bg1"/>
                </a:solidFill>
              </a:rPr>
              <a:t>ézních</a:t>
            </a:r>
            <a:r>
              <a:rPr lang="cs-CZ" sz="1600" b="1" dirty="0">
                <a:solidFill>
                  <a:schemeClr val="bg1"/>
                </a:solidFill>
              </a:rPr>
              <a:t> </a:t>
            </a:r>
            <a:r>
              <a:rPr lang="cs-CZ" sz="1600" b="1" dirty="0" err="1">
                <a:solidFill>
                  <a:schemeClr val="bg1"/>
                </a:solidFill>
              </a:rPr>
              <a:t>pac</a:t>
            </a:r>
            <a:r>
              <a:rPr lang="cs-CZ" sz="1600" b="1" dirty="0" err="1">
                <a:solidFill>
                  <a:srgbClr val="FF0000"/>
                </a:solidFill>
              </a:rPr>
              <a:t>I</a:t>
            </a:r>
            <a:r>
              <a:rPr lang="cs-CZ" sz="1600" b="1" dirty="0" err="1">
                <a:solidFill>
                  <a:schemeClr val="bg1"/>
                </a:solidFill>
              </a:rPr>
              <a:t>en</a:t>
            </a:r>
            <a:r>
              <a:rPr lang="cs-CZ" sz="1600" b="1" dirty="0" err="1">
                <a:solidFill>
                  <a:srgbClr val="FF0000"/>
                </a:solidFill>
              </a:rPr>
              <a:t>T</a:t>
            </a:r>
            <a:r>
              <a:rPr lang="cs-CZ" sz="1600" b="1" dirty="0" err="1">
                <a:solidFill>
                  <a:schemeClr val="bg1"/>
                </a:solidFill>
              </a:rPr>
              <a:t>ů</a:t>
            </a:r>
            <a:r>
              <a:rPr lang="cs-CZ" sz="1600" b="1" dirty="0">
                <a:solidFill>
                  <a:schemeClr val="bg1"/>
                </a:solidFill>
              </a:rPr>
              <a:t> s </a:t>
            </a:r>
            <a:r>
              <a:rPr lang="cs-CZ" sz="1600" b="1" dirty="0">
                <a:solidFill>
                  <a:srgbClr val="FF0000"/>
                </a:solidFill>
              </a:rPr>
              <a:t>F</a:t>
            </a:r>
            <a:r>
              <a:rPr lang="cs-CZ" sz="1600" b="1" dirty="0">
                <a:solidFill>
                  <a:schemeClr val="bg1"/>
                </a:solidFill>
              </a:rPr>
              <a:t>ibrilací </a:t>
            </a:r>
            <a:r>
              <a:rPr lang="cs-CZ" sz="1600" b="1" dirty="0">
                <a:solidFill>
                  <a:srgbClr val="FF0000"/>
                </a:solidFill>
              </a:rPr>
              <a:t>S</a:t>
            </a:r>
            <a:r>
              <a:rPr lang="cs-CZ" sz="1600" b="1" dirty="0">
                <a:solidFill>
                  <a:schemeClr val="bg1"/>
                </a:solidFill>
              </a:rPr>
              <a:t>íní</a:t>
            </a:r>
            <a:br>
              <a:rPr lang="cs-CZ" sz="1600" dirty="0">
                <a:solidFill>
                  <a:schemeClr val="bg1"/>
                </a:solidFill>
              </a:rPr>
            </a:br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9A32F60C-6B87-4D8D-B5E5-36486703E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r="18769" b="2"/>
          <a:stretch/>
        </p:blipFill>
        <p:spPr bwMode="auto">
          <a:xfrm>
            <a:off x="1981200" y="1600201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161D7BAE-A83D-41C5-8EF5-9850ED563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800" dirty="0"/>
              <a:t>Randomizovaná klinická studie ve spolupráci Kliniky diabetologie IKEM a Kliniky kardiologie IKEM s multioborovým obezitologickým přesahem (</a:t>
            </a:r>
            <a:r>
              <a:rPr lang="cs-CZ" sz="1800" dirty="0" err="1"/>
              <a:t>nutricionisté</a:t>
            </a:r>
            <a:r>
              <a:rPr lang="cs-CZ" sz="1800" dirty="0"/>
              <a:t>, fyzioterapie, psychologie, IT apod.)</a:t>
            </a:r>
          </a:p>
          <a:p>
            <a:pPr marL="0" indent="0">
              <a:lnSpc>
                <a:spcPct val="90000"/>
              </a:lnSpc>
              <a:buNone/>
            </a:pPr>
            <a:endParaRPr lang="cs-CZ" sz="1800" b="1" dirty="0"/>
          </a:p>
          <a:p>
            <a:pPr>
              <a:lnSpc>
                <a:spcPct val="90000"/>
              </a:lnSpc>
            </a:pPr>
            <a:r>
              <a:rPr lang="cs-CZ" sz="1800" dirty="0"/>
              <a:t>Pacienti budou na základě náhodného výběru zařazeni buď do skupiny intervenční s cílem hmotnostní redukce nebo do kontrolní skupiny bez cílené obezitologické péče (</a:t>
            </a:r>
            <a:r>
              <a:rPr lang="cs-CZ" sz="1800" b="1" dirty="0"/>
              <a:t>randomizovaná studie</a:t>
            </a:r>
            <a:r>
              <a:rPr lang="cs-CZ" sz="1800" dirty="0"/>
              <a:t>)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80 intervenční : 80 neintervenční větev</a:t>
            </a:r>
          </a:p>
          <a:p>
            <a:pPr marL="0" indent="0">
              <a:lnSpc>
                <a:spcPct val="90000"/>
              </a:lnSpc>
              <a:buNone/>
            </a:pPr>
            <a:endParaRPr lang="cs-CZ" sz="1800" dirty="0"/>
          </a:p>
          <a:p>
            <a:pPr>
              <a:lnSpc>
                <a:spcPct val="90000"/>
              </a:lnSpc>
            </a:pPr>
            <a:endParaRPr lang="cs-CZ" sz="1500" b="1" dirty="0"/>
          </a:p>
          <a:p>
            <a:pPr>
              <a:lnSpc>
                <a:spcPct val="90000"/>
              </a:lnSpc>
            </a:pPr>
            <a:endParaRPr lang="cs-CZ" sz="1500" b="1" dirty="0"/>
          </a:p>
          <a:p>
            <a:pPr>
              <a:lnSpc>
                <a:spcPct val="90000"/>
              </a:lnSpc>
            </a:pP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416528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-99392"/>
            <a:ext cx="5853336" cy="1143000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chemeClr val="bg1"/>
                </a:solidFill>
              </a:rPr>
              <a:t>Vstupní kritéria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3512" y="1340769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Pacient s BMI nad 30 kg/m</a:t>
            </a:r>
            <a:r>
              <a:rPr lang="cs-CZ" b="1" baseline="30000" dirty="0"/>
              <a:t>2</a:t>
            </a:r>
            <a:r>
              <a:rPr lang="cs-CZ" b="1" dirty="0"/>
              <a:t> indikovaný k </a:t>
            </a:r>
            <a:r>
              <a:rPr lang="cs-CZ" b="1" dirty="0">
                <a:solidFill>
                  <a:srgbClr val="FF0000"/>
                </a:solidFill>
              </a:rPr>
              <a:t>první</a:t>
            </a:r>
            <a:r>
              <a:rPr lang="cs-CZ" b="1" dirty="0"/>
              <a:t> katetrizační ablaci pro paroxysmální/perzistentní </a:t>
            </a:r>
            <a:r>
              <a:rPr lang="cs-CZ" b="1" dirty="0" err="1"/>
              <a:t>FiS</a:t>
            </a:r>
            <a:endParaRPr lang="cs-CZ" b="1" dirty="0"/>
          </a:p>
          <a:p>
            <a:endParaRPr lang="cs-CZ" b="1" dirty="0"/>
          </a:p>
          <a:p>
            <a:r>
              <a:rPr lang="cs-CZ" b="1" dirty="0"/>
              <a:t>Pacient </a:t>
            </a:r>
            <a:r>
              <a:rPr lang="cs-CZ" b="1" dirty="0">
                <a:solidFill>
                  <a:srgbClr val="FF0000"/>
                </a:solidFill>
              </a:rPr>
              <a:t>přístupný nutriční intervenci + zvýšení pohybové aktivity ev. podávání </a:t>
            </a:r>
            <a:r>
              <a:rPr lang="cs-CZ" b="1" dirty="0" err="1">
                <a:solidFill>
                  <a:srgbClr val="FF0000"/>
                </a:solidFill>
              </a:rPr>
              <a:t>antiobezitik</a:t>
            </a:r>
            <a:r>
              <a:rPr lang="cs-CZ" b="1" dirty="0">
                <a:solidFill>
                  <a:srgbClr val="FF0000"/>
                </a:solidFill>
              </a:rPr>
              <a:t> či operační léčbě obezity</a:t>
            </a:r>
          </a:p>
          <a:p>
            <a:endParaRPr lang="cs-CZ" b="1" dirty="0"/>
          </a:p>
          <a:p>
            <a:r>
              <a:rPr lang="cs-CZ" b="1" dirty="0"/>
              <a:t>Věk 18-70 let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B050"/>
                </a:solidFill>
              </a:rPr>
              <a:t>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528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332656"/>
            <a:ext cx="6069360" cy="792088"/>
          </a:xfrm>
        </p:spPr>
        <p:txBody>
          <a:bodyPr>
            <a:noAutofit/>
          </a:bodyPr>
          <a:lstStyle/>
          <a:p>
            <a:pPr algn="l"/>
            <a:r>
              <a:rPr lang="cs-CZ" sz="3600" dirty="0">
                <a:solidFill>
                  <a:schemeClr val="bg1"/>
                </a:solidFill>
              </a:rPr>
              <a:t>Vylučovací kritéria</a:t>
            </a:r>
            <a:br>
              <a:rPr lang="cs-CZ" sz="3600" dirty="0">
                <a:solidFill>
                  <a:schemeClr val="bg1"/>
                </a:solidFill>
              </a:rPr>
            </a:b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340769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IM, CMP, PE v posledních 3 měsících </a:t>
            </a:r>
          </a:p>
          <a:p>
            <a:r>
              <a:rPr lang="cs-CZ" b="1" dirty="0">
                <a:solidFill>
                  <a:srgbClr val="FF0000"/>
                </a:solidFill>
              </a:rPr>
              <a:t>Již dříve provedená RFA </a:t>
            </a:r>
          </a:p>
          <a:p>
            <a:r>
              <a:rPr lang="nn-NO" b="1" dirty="0">
                <a:solidFill>
                  <a:srgbClr val="FF0000"/>
                </a:solidFill>
              </a:rPr>
              <a:t>EF LK pod 40 %, NYHA IV, nestabilní AP </a:t>
            </a:r>
          </a:p>
          <a:p>
            <a:r>
              <a:rPr lang="pl-PL" b="1" dirty="0">
                <a:solidFill>
                  <a:srgbClr val="FF0000"/>
                </a:solidFill>
              </a:rPr>
              <a:t>CKD IV-V (eGFR pod 0,5 ml/s) </a:t>
            </a:r>
          </a:p>
          <a:p>
            <a:r>
              <a:rPr lang="cs-CZ" b="1" dirty="0">
                <a:solidFill>
                  <a:srgbClr val="FF0000"/>
                </a:solidFill>
              </a:rPr>
              <a:t>Špatně kompenzovaná </a:t>
            </a:r>
            <a:r>
              <a:rPr lang="cs-CZ" b="1" dirty="0" err="1">
                <a:solidFill>
                  <a:srgbClr val="FF0000"/>
                </a:solidFill>
              </a:rPr>
              <a:t>thyreopatie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>
                <a:solidFill>
                  <a:srgbClr val="FF0000"/>
                </a:solidFill>
              </a:rPr>
              <a:t>Těžká </a:t>
            </a:r>
            <a:r>
              <a:rPr lang="cs-CZ" b="1" dirty="0" err="1">
                <a:solidFill>
                  <a:srgbClr val="FF0000"/>
                </a:solidFill>
              </a:rPr>
              <a:t>hepatopatie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>
                <a:solidFill>
                  <a:srgbClr val="FF0000"/>
                </a:solidFill>
              </a:rPr>
              <a:t>Aktivní malignita </a:t>
            </a:r>
          </a:p>
          <a:p>
            <a:r>
              <a:rPr lang="cs-CZ" b="1" dirty="0">
                <a:solidFill>
                  <a:srgbClr val="FF0000"/>
                </a:solidFill>
              </a:rPr>
              <a:t>CHOPN, astma těžšího stupně, potřeba DDOT </a:t>
            </a:r>
          </a:p>
          <a:p>
            <a:r>
              <a:rPr lang="cs-CZ" b="1" dirty="0">
                <a:solidFill>
                  <a:srgbClr val="FF0000"/>
                </a:solidFill>
              </a:rPr>
              <a:t>Aktivní revmatické systémové onemocnění </a:t>
            </a:r>
          </a:p>
          <a:p>
            <a:r>
              <a:rPr lang="cs-CZ" b="1" dirty="0">
                <a:solidFill>
                  <a:srgbClr val="FF0000"/>
                </a:solidFill>
              </a:rPr>
              <a:t>Těžká artróza nosných kloubů neumožňující zvýšenou fyzickou aktivitu </a:t>
            </a:r>
          </a:p>
          <a:p>
            <a:r>
              <a:rPr lang="cs-CZ" b="1" dirty="0">
                <a:solidFill>
                  <a:srgbClr val="FF0000"/>
                </a:solidFill>
              </a:rPr>
              <a:t>Diabetik s pokročilými komplikacemi: </a:t>
            </a:r>
            <a:r>
              <a:rPr lang="cs-CZ" b="1" dirty="0" err="1">
                <a:solidFill>
                  <a:srgbClr val="FF0000"/>
                </a:solidFill>
              </a:rPr>
              <a:t>proliferativní</a:t>
            </a:r>
            <a:r>
              <a:rPr lang="cs-CZ" b="1" dirty="0">
                <a:solidFill>
                  <a:srgbClr val="FF0000"/>
                </a:solidFill>
              </a:rPr>
              <a:t> retinopatie, zvýšené riziko syndromu diabetické nohy či aktivní syndrom diabetické nohy/defekt </a:t>
            </a:r>
          </a:p>
          <a:p>
            <a:r>
              <a:rPr lang="cs-CZ" b="1" dirty="0">
                <a:solidFill>
                  <a:srgbClr val="FF0000"/>
                </a:solidFill>
              </a:rPr>
              <a:t>Těžká symptomatická ICHDK, ICHS </a:t>
            </a:r>
          </a:p>
          <a:p>
            <a:r>
              <a:rPr lang="cs-CZ" b="1" dirty="0">
                <a:solidFill>
                  <a:srgbClr val="FF0000"/>
                </a:solidFill>
              </a:rPr>
              <a:t>Těžké psychiatrické onemocnění, které povede k </a:t>
            </a:r>
            <a:r>
              <a:rPr lang="cs-CZ" b="1" dirty="0" err="1">
                <a:solidFill>
                  <a:srgbClr val="FF0000"/>
                </a:solidFill>
              </a:rPr>
              <a:t>noncompliance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21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-99392"/>
            <a:ext cx="5565304" cy="1143000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chemeClr val="bg1"/>
                </a:solidFill>
              </a:rPr>
              <a:t>Cíle studie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268761"/>
            <a:ext cx="8229600" cy="4525963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325555FC-0167-48CB-864E-D0ECCE11D4DB}"/>
              </a:ext>
            </a:extLst>
          </p:cNvPr>
          <p:cNvSpPr txBox="1">
            <a:spLocks/>
          </p:cNvSpPr>
          <p:nvPr/>
        </p:nvSpPr>
        <p:spPr>
          <a:xfrm>
            <a:off x="1927920" y="142116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/>
              <a:t>Posouzení  vlivu komplexního programu zaměřeného na </a:t>
            </a:r>
            <a:r>
              <a:rPr lang="cs-CZ" sz="3200">
                <a:solidFill>
                  <a:srgbClr val="00B0F0"/>
                </a:solidFill>
              </a:rPr>
              <a:t>snížení hmotnosti </a:t>
            </a:r>
            <a:r>
              <a:rPr lang="cs-CZ" sz="3200"/>
              <a:t>na </a:t>
            </a:r>
            <a:r>
              <a:rPr lang="cs-CZ" sz="3200">
                <a:solidFill>
                  <a:srgbClr val="FF0000"/>
                </a:solidFill>
              </a:rPr>
              <a:t>četnost výskytu epizod fibrilace síní </a:t>
            </a:r>
            <a:r>
              <a:rPr lang="cs-CZ" sz="3200"/>
              <a:t>a </a:t>
            </a:r>
            <a:r>
              <a:rPr lang="cs-CZ" sz="3200">
                <a:solidFill>
                  <a:srgbClr val="00B0F0"/>
                </a:solidFill>
              </a:rPr>
              <a:t>kvalitu života </a:t>
            </a:r>
            <a:r>
              <a:rPr lang="cs-CZ" sz="3200">
                <a:solidFill>
                  <a:srgbClr val="FF0000"/>
                </a:solidFill>
              </a:rPr>
              <a:t>po</a:t>
            </a:r>
            <a:r>
              <a:rPr lang="cs-CZ" sz="3200"/>
              <a:t> </a:t>
            </a:r>
            <a:r>
              <a:rPr lang="cs-CZ" sz="3200">
                <a:solidFill>
                  <a:srgbClr val="FF0000"/>
                </a:solidFill>
              </a:rPr>
              <a:t>katetrizační ablaci</a:t>
            </a:r>
          </a:p>
          <a:p>
            <a:endParaRPr lang="cs-CZ" sz="3200"/>
          </a:p>
          <a:p>
            <a:r>
              <a:rPr lang="cs-CZ" sz="3200"/>
              <a:t>Objasnění mechanizmu působení snížení hmotnosti na udržení normálního srdečního rytmu</a:t>
            </a:r>
          </a:p>
          <a:p>
            <a:endParaRPr lang="cs-CZ" sz="3200"/>
          </a:p>
          <a:p>
            <a:endParaRPr lang="cs-CZ" sz="3200"/>
          </a:p>
          <a:p>
            <a:endParaRPr lang="cs-CZ" sz="3200"/>
          </a:p>
          <a:p>
            <a:pPr marL="0" indent="0">
              <a:buFont typeface="Arial" pitchFamily="34" charset="0"/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33640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5EBE5-0052-409D-8868-1B38EF99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Randomizace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0F2943B2-B66C-4C94-8B4A-D6DCFB3AD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301766"/>
              </p:ext>
            </p:extLst>
          </p:nvPr>
        </p:nvGraphicFramePr>
        <p:xfrm>
          <a:off x="2130388" y="1772817"/>
          <a:ext cx="8080412" cy="4536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Šipka: doleva a nahoru 4">
            <a:extLst>
              <a:ext uri="{FF2B5EF4-FFF2-40B4-BE49-F238E27FC236}">
                <a16:creationId xmlns:a16="http://schemas.microsoft.com/office/drawing/2014/main" id="{885DE12E-9BC5-4BF9-8B4A-B155B0A8A2E9}"/>
              </a:ext>
            </a:extLst>
          </p:cNvPr>
          <p:cNvSpPr/>
          <p:nvPr/>
        </p:nvSpPr>
        <p:spPr>
          <a:xfrm rot="13572620">
            <a:off x="5107651" y="1050482"/>
            <a:ext cx="1760674" cy="1803433"/>
          </a:xfrm>
          <a:prstGeom prst="leftUpArrow">
            <a:avLst>
              <a:gd name="adj1" fmla="val 12597"/>
              <a:gd name="adj2" fmla="val 18312"/>
              <a:gd name="adj3" fmla="val 21352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23774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-99392"/>
            <a:ext cx="7149480" cy="1143000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chemeClr val="bg1"/>
                </a:solidFill>
              </a:rPr>
              <a:t>Průběh studie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03512" y="1050207"/>
            <a:ext cx="8229600" cy="4525963"/>
          </a:xfrm>
        </p:spPr>
        <p:txBody>
          <a:bodyPr>
            <a:normAutofit/>
          </a:bodyPr>
          <a:lstStyle/>
          <a:p>
            <a:endParaRPr lang="cs-CZ" sz="1600" dirty="0"/>
          </a:p>
        </p:txBody>
      </p:sp>
      <p:pic>
        <p:nvPicPr>
          <p:cNvPr id="7" name="Picture 2" descr="https://hobitfs.ikem.cz/wp-content/uploads/2020/11/timeline_o_studii@3x-1.png">
            <a:extLst>
              <a:ext uri="{FF2B5EF4-FFF2-40B4-BE49-F238E27FC236}">
                <a16:creationId xmlns:a16="http://schemas.microsoft.com/office/drawing/2014/main" id="{1A5054D5-5F74-4C87-A3C6-39FACE7CC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82" y="2132856"/>
            <a:ext cx="9232714" cy="28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9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0.8|0.8|0.4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6087</TotalTime>
  <Words>1033</Words>
  <Application>Microsoft Office PowerPoint</Application>
  <PresentationFormat>Širokoúhlá obrazovka</PresentationFormat>
  <Paragraphs>197</Paragraphs>
  <Slides>28</Slides>
  <Notes>2</Notes>
  <HiddenSlides>0</HiddenSlides>
  <MMClips>1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30" baseType="lpstr">
      <vt:lpstr>Motiv systému Office</vt:lpstr>
      <vt:lpstr>2_Motiv Office</vt:lpstr>
      <vt:lpstr>Prezentace aplikace PowerPoint</vt:lpstr>
      <vt:lpstr>Prezentace aplikace PowerPoint</vt:lpstr>
      <vt:lpstr>Prezentace aplikace PowerPoint</vt:lpstr>
      <vt:lpstr>Studie HOBIT-FS Vliv komplexní intervence cílené na snížení HmOtnosti na kontrolu rytmu u oBézních pacIenTů s Fibrilací Síní </vt:lpstr>
      <vt:lpstr>Vstupní kritéria</vt:lpstr>
      <vt:lpstr>Vylučovací kritéria </vt:lpstr>
      <vt:lpstr>Cíle studie</vt:lpstr>
      <vt:lpstr>Randomizace</vt:lpstr>
      <vt:lpstr>Průběh studie</vt:lpstr>
      <vt:lpstr>Prezentace aplikace PowerPoint</vt:lpstr>
      <vt:lpstr>K motivaci pacientů ke snížení hmotnosti může významně přispět telemonitoring a telemedicína </vt:lpstr>
      <vt:lpstr>V čem může pomoci telemonitoring a telemedicína?</vt:lpstr>
      <vt:lpstr>Spolupráce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Web studie HOBIT-FS</vt:lpstr>
      <vt:lpstr>Prezentace aplikace PowerPoint</vt:lpstr>
      <vt:lpstr>A hubnou ti lidé vůbec? Průběžná data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IKEM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Makroekonomický pohled</dc:title>
  <dc:creator>Ing. Zdeněk Starý</dc:creator>
  <cp:lastModifiedBy>Kristýna Štolbová</cp:lastModifiedBy>
  <cp:revision>244</cp:revision>
  <dcterms:created xsi:type="dcterms:W3CDTF">2013-09-06T06:43:56Z</dcterms:created>
  <dcterms:modified xsi:type="dcterms:W3CDTF">2021-11-03T08:30:09Z</dcterms:modified>
</cp:coreProperties>
</file>