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ebp" ContentType="image/webp"/>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40"/>
  </p:notesMasterIdLst>
  <p:sldIdLst>
    <p:sldId id="2142533202" r:id="rId2"/>
    <p:sldId id="418" r:id="rId3"/>
    <p:sldId id="2142533201" r:id="rId4"/>
    <p:sldId id="2142533203" r:id="rId5"/>
    <p:sldId id="2142533200" r:id="rId6"/>
    <p:sldId id="2142533190" r:id="rId7"/>
    <p:sldId id="2142533191" r:id="rId8"/>
    <p:sldId id="515" r:id="rId9"/>
    <p:sldId id="2142533199" r:id="rId10"/>
    <p:sldId id="2142533208" r:id="rId11"/>
    <p:sldId id="2757" r:id="rId12"/>
    <p:sldId id="2759" r:id="rId13"/>
    <p:sldId id="2142533180" r:id="rId14"/>
    <p:sldId id="2142533181" r:id="rId15"/>
    <p:sldId id="2142533183" r:id="rId16"/>
    <p:sldId id="2142533195" r:id="rId17"/>
    <p:sldId id="2751" r:id="rId18"/>
    <p:sldId id="2142533188" r:id="rId19"/>
    <p:sldId id="2142533187" r:id="rId20"/>
    <p:sldId id="2142533197" r:id="rId21"/>
    <p:sldId id="8662" r:id="rId22"/>
    <p:sldId id="362" r:id="rId23"/>
    <p:sldId id="2142533213" r:id="rId24"/>
    <p:sldId id="2142533214" r:id="rId25"/>
    <p:sldId id="2142533215" r:id="rId26"/>
    <p:sldId id="2142533216" r:id="rId27"/>
    <p:sldId id="2142533212" r:id="rId28"/>
    <p:sldId id="2142533206" r:id="rId29"/>
    <p:sldId id="2142533217" r:id="rId30"/>
    <p:sldId id="2142533218" r:id="rId31"/>
    <p:sldId id="2142533209" r:id="rId32"/>
    <p:sldId id="2142533210" r:id="rId33"/>
    <p:sldId id="2142533207" r:id="rId34"/>
    <p:sldId id="425" r:id="rId35"/>
    <p:sldId id="492" r:id="rId36"/>
    <p:sldId id="513" r:id="rId37"/>
    <p:sldId id="2142533192" r:id="rId38"/>
    <p:sldId id="2142533193" r:id="rId39"/>
  </p:sldIdLst>
  <p:sldSz cx="9144000" cy="5143500" type="screen16x9"/>
  <p:notesSz cx="6858000" cy="9144000"/>
  <p:embeddedFontLst>
    <p:embeddedFont>
      <p:font typeface="Calibri" panose="020F0502020204030204" pitchFamily="34" charset="0"/>
      <p:regular r:id="rId41"/>
      <p:bold r:id="rId42"/>
      <p:italic r:id="rId43"/>
      <p:boldItalic r:id="rId44"/>
    </p:embeddedFont>
  </p:embeddedFontLst>
  <p:defaultTextStyle>
    <a:defPPr>
      <a:defRPr lang="en-US"/>
    </a:defPPr>
    <a:lvl1pPr marL="0" algn="l" defTabSz="768090" rtl="0" eaLnBrk="1" latinLnBrk="0" hangingPunct="1">
      <a:defRPr sz="1500" kern="1200">
        <a:solidFill>
          <a:schemeClr val="tx1"/>
        </a:solidFill>
        <a:latin typeface="+mn-lt"/>
        <a:ea typeface="+mn-ea"/>
        <a:cs typeface="+mn-cs"/>
      </a:defRPr>
    </a:lvl1pPr>
    <a:lvl2pPr marL="384045" algn="l" defTabSz="768090" rtl="0" eaLnBrk="1" latinLnBrk="0" hangingPunct="1">
      <a:defRPr sz="1500" kern="1200">
        <a:solidFill>
          <a:schemeClr val="tx1"/>
        </a:solidFill>
        <a:latin typeface="+mn-lt"/>
        <a:ea typeface="+mn-ea"/>
        <a:cs typeface="+mn-cs"/>
      </a:defRPr>
    </a:lvl2pPr>
    <a:lvl3pPr marL="768090" algn="l" defTabSz="768090" rtl="0" eaLnBrk="1" latinLnBrk="0" hangingPunct="1">
      <a:defRPr sz="1500" kern="1200">
        <a:solidFill>
          <a:schemeClr val="tx1"/>
        </a:solidFill>
        <a:latin typeface="+mn-lt"/>
        <a:ea typeface="+mn-ea"/>
        <a:cs typeface="+mn-cs"/>
      </a:defRPr>
    </a:lvl3pPr>
    <a:lvl4pPr marL="1152135" algn="l" defTabSz="768090" rtl="0" eaLnBrk="1" latinLnBrk="0" hangingPunct="1">
      <a:defRPr sz="1500" kern="1200">
        <a:solidFill>
          <a:schemeClr val="tx1"/>
        </a:solidFill>
        <a:latin typeface="+mn-lt"/>
        <a:ea typeface="+mn-ea"/>
        <a:cs typeface="+mn-cs"/>
      </a:defRPr>
    </a:lvl4pPr>
    <a:lvl5pPr marL="1536180" algn="l" defTabSz="768090" rtl="0" eaLnBrk="1" latinLnBrk="0" hangingPunct="1">
      <a:defRPr sz="1500" kern="1200">
        <a:solidFill>
          <a:schemeClr val="tx1"/>
        </a:solidFill>
        <a:latin typeface="+mn-lt"/>
        <a:ea typeface="+mn-ea"/>
        <a:cs typeface="+mn-cs"/>
      </a:defRPr>
    </a:lvl5pPr>
    <a:lvl6pPr marL="1920225" algn="l" defTabSz="768090" rtl="0" eaLnBrk="1" latinLnBrk="0" hangingPunct="1">
      <a:defRPr sz="1500" kern="1200">
        <a:solidFill>
          <a:schemeClr val="tx1"/>
        </a:solidFill>
        <a:latin typeface="+mn-lt"/>
        <a:ea typeface="+mn-ea"/>
        <a:cs typeface="+mn-cs"/>
      </a:defRPr>
    </a:lvl6pPr>
    <a:lvl7pPr marL="2304270" algn="l" defTabSz="768090" rtl="0" eaLnBrk="1" latinLnBrk="0" hangingPunct="1">
      <a:defRPr sz="1500" kern="1200">
        <a:solidFill>
          <a:schemeClr val="tx1"/>
        </a:solidFill>
        <a:latin typeface="+mn-lt"/>
        <a:ea typeface="+mn-ea"/>
        <a:cs typeface="+mn-cs"/>
      </a:defRPr>
    </a:lvl7pPr>
    <a:lvl8pPr marL="2688315" algn="l" defTabSz="768090" rtl="0" eaLnBrk="1" latinLnBrk="0" hangingPunct="1">
      <a:defRPr sz="1500" kern="1200">
        <a:solidFill>
          <a:schemeClr val="tx1"/>
        </a:solidFill>
        <a:latin typeface="+mn-lt"/>
        <a:ea typeface="+mn-ea"/>
        <a:cs typeface="+mn-cs"/>
      </a:defRPr>
    </a:lvl8pPr>
    <a:lvl9pPr marL="3072359" algn="l" defTabSz="768090" rtl="0" eaLnBrk="1" latinLnBrk="0" hangingPunct="1">
      <a:defRPr sz="15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97" autoAdjust="0"/>
    <p:restoredTop sz="94607" autoAdjust="0"/>
  </p:normalViewPr>
  <p:slideViewPr>
    <p:cSldViewPr snapToGrid="0" showGuides="1">
      <p:cViewPr varScale="1">
        <p:scale>
          <a:sx n="143" d="100"/>
          <a:sy n="143" d="100"/>
        </p:scale>
        <p:origin x="618" y="10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2166"/>
    </p:cViewPr>
  </p:sorterViewPr>
  <p:gridSpacing cx="91439" cy="91439"/>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1.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cs-CZ"/>
        </a:p>
      </c:txPr>
    </c:title>
    <c:autoTitleDeleted val="0"/>
    <c:plotArea>
      <c:layout/>
      <c:pieChart>
        <c:varyColors val="1"/>
        <c:ser>
          <c:idx val="0"/>
          <c:order val="0"/>
          <c:tx>
            <c:strRef>
              <c:f>List1!$B$1</c:f>
              <c:strCache>
                <c:ptCount val="1"/>
                <c:pt idx="0">
                  <c:v>Subjekt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34B-4F29-A9D3-48AB731FA13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34B-4F29-A9D3-48AB731FA13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34B-4F29-A9D3-48AB731FA13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34B-4F29-A9D3-48AB731FA132}"/>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cs-CZ"/>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List1!$A$2:$A$5</c:f>
              <c:strCache>
                <c:ptCount val="4"/>
                <c:pt idx="0">
                  <c:v>Odborné společnosti</c:v>
                </c:pt>
                <c:pt idx="1">
                  <c:v>Centra/pracoviště</c:v>
                </c:pt>
                <c:pt idx="2">
                  <c:v>Plátci ZP</c:v>
                </c:pt>
                <c:pt idx="3">
                  <c:v>Komerční /firemní aktivity</c:v>
                </c:pt>
              </c:strCache>
            </c:strRef>
          </c:cat>
          <c:val>
            <c:numRef>
              <c:f>List1!$B$2:$B$5</c:f>
              <c:numCache>
                <c:formatCode>General</c:formatCode>
                <c:ptCount val="4"/>
                <c:pt idx="0">
                  <c:v>10</c:v>
                </c:pt>
                <c:pt idx="1">
                  <c:v>30</c:v>
                </c:pt>
                <c:pt idx="2">
                  <c:v>30</c:v>
                </c:pt>
                <c:pt idx="3">
                  <c:v>30</c:v>
                </c:pt>
              </c:numCache>
            </c:numRef>
          </c:val>
          <c:extLst>
            <c:ext xmlns:c16="http://schemas.microsoft.com/office/drawing/2014/chart" uri="{C3380CC4-5D6E-409C-BE32-E72D297353CC}">
              <c16:uniqueId val="{00000000-A90D-4D8A-A487-DD7A72B244B3}"/>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cs-CZ"/>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List1!$B$1</c:f>
              <c:strCache>
                <c:ptCount val="1"/>
                <c:pt idx="0">
                  <c:v>Digitální medicína</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67A2-1D42-98C0-FE45875943B7}"/>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67A2-1D42-98C0-FE45875943B7}"/>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67A2-1D42-98C0-FE45875943B7}"/>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67A2-1D42-98C0-FE45875943B7}"/>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67A2-1D42-98C0-FE45875943B7}"/>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67A2-1D42-98C0-FE45875943B7}"/>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67A2-1D42-98C0-FE45875943B7}"/>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67A2-1D42-98C0-FE45875943B7}"/>
              </c:ext>
            </c:extLst>
          </c:dPt>
          <c:cat>
            <c:strRef>
              <c:f>List1!$A$2:$A$9</c:f>
              <c:strCache>
                <c:ptCount val="8"/>
                <c:pt idx="0">
                  <c:v>PS TM MZČR</c:v>
                </c:pt>
                <c:pt idx="1">
                  <c:v>VZP</c:v>
                </c:pt>
                <c:pt idx="2">
                  <c:v>SP</c:v>
                </c:pt>
                <c:pt idx="3">
                  <c:v>Odborné společnosti</c:v>
                </c:pt>
                <c:pt idx="4">
                  <c:v>IT infrastruktura</c:v>
                </c:pt>
                <c:pt idx="5">
                  <c:v>Legální aspekty</c:v>
                </c:pt>
                <c:pt idx="6">
                  <c:v>Pacientské organizace</c:v>
                </c:pt>
                <c:pt idx="7">
                  <c:v>Registr TM pacientů ÚZIS</c:v>
                </c:pt>
              </c:strCache>
            </c:strRef>
          </c:cat>
          <c:val>
            <c:numRef>
              <c:f>List1!$B$2:$B$9</c:f>
              <c:numCache>
                <c:formatCode>General</c:formatCode>
                <c:ptCount val="8"/>
                <c:pt idx="0">
                  <c:v>14</c:v>
                </c:pt>
                <c:pt idx="1">
                  <c:v>12</c:v>
                </c:pt>
                <c:pt idx="2">
                  <c:v>12</c:v>
                </c:pt>
                <c:pt idx="3">
                  <c:v>12</c:v>
                </c:pt>
                <c:pt idx="4">
                  <c:v>12</c:v>
                </c:pt>
                <c:pt idx="5">
                  <c:v>12</c:v>
                </c:pt>
                <c:pt idx="6">
                  <c:v>12</c:v>
                </c:pt>
                <c:pt idx="7">
                  <c:v>12</c:v>
                </c:pt>
              </c:numCache>
            </c:numRef>
          </c:val>
          <c:extLst>
            <c:ext xmlns:c16="http://schemas.microsoft.com/office/drawing/2014/chart" uri="{C3380CC4-5D6E-409C-BE32-E72D297353CC}">
              <c16:uniqueId val="{00000000-E2D7-4E14-90DD-AD15A649E48C}"/>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cs-CZ"/>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List1!$B$1</c:f>
              <c:strCache>
                <c:ptCount val="1"/>
                <c:pt idx="0">
                  <c:v>TM v praxi bez podpory</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92CE-4B78-B8A1-2110D2B4A1F0}"/>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92CE-4B78-B8A1-2110D2B4A1F0}"/>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92CE-4B78-B8A1-2110D2B4A1F0}"/>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92CE-4B78-B8A1-2110D2B4A1F0}"/>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92CE-4B78-B8A1-2110D2B4A1F0}"/>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92CE-4B78-B8A1-2110D2B4A1F0}"/>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92CE-4B78-B8A1-2110D2B4A1F0}"/>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92CE-4B78-B8A1-2110D2B4A1F0}"/>
              </c:ext>
            </c:extLst>
          </c:dPt>
          <c:dPt>
            <c:idx val="8"/>
            <c:bubble3D val="0"/>
            <c:spPr>
              <a:solidFill>
                <a:schemeClr val="accent3">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1-92CE-4B78-B8A1-2110D2B4A1F0}"/>
              </c:ext>
            </c:extLst>
          </c:dPt>
          <c:dPt>
            <c:idx val="9"/>
            <c:bubble3D val="0"/>
            <c:spPr>
              <a:solidFill>
                <a:schemeClr val="accent4">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3-92CE-4B78-B8A1-2110D2B4A1F0}"/>
              </c:ext>
            </c:extLst>
          </c:dPt>
          <c:cat>
            <c:strRef>
              <c:f>List1!$A$2:$A$11</c:f>
              <c:strCache>
                <c:ptCount val="10"/>
                <c:pt idx="0">
                  <c:v>FNOlomouc</c:v>
                </c:pt>
                <c:pt idx="1">
                  <c:v>FN Ostrava</c:v>
                </c:pt>
                <c:pt idx="2">
                  <c:v>MOÚ Brno</c:v>
                </c:pt>
                <c:pt idx="3">
                  <c:v>EUC Clinic</c:v>
                </c:pt>
                <c:pt idx="4">
                  <c:v>AGEL Group</c:v>
                </c:pt>
                <c:pt idx="5">
                  <c:v>IKEM</c:v>
                </c:pt>
                <c:pt idx="6">
                  <c:v>VFN Praha</c:v>
                </c:pt>
                <c:pt idx="7">
                  <c:v>Mladá Boleslav</c:v>
                </c:pt>
                <c:pt idx="8">
                  <c:v>Kraj Vysočina</c:v>
                </c:pt>
                <c:pt idx="9">
                  <c:v>VPL</c:v>
                </c:pt>
              </c:strCache>
            </c:strRef>
          </c:cat>
          <c:val>
            <c:numRef>
              <c:f>List1!$B$2:$B$11</c:f>
              <c:numCache>
                <c:formatCode>General</c:formatCode>
                <c:ptCount val="10"/>
                <c:pt idx="0">
                  <c:v>10</c:v>
                </c:pt>
                <c:pt idx="1">
                  <c:v>10</c:v>
                </c:pt>
                <c:pt idx="2">
                  <c:v>10</c:v>
                </c:pt>
                <c:pt idx="3">
                  <c:v>10</c:v>
                </c:pt>
                <c:pt idx="4">
                  <c:v>10</c:v>
                </c:pt>
                <c:pt idx="5">
                  <c:v>10</c:v>
                </c:pt>
                <c:pt idx="6">
                  <c:v>10</c:v>
                </c:pt>
                <c:pt idx="7">
                  <c:v>10</c:v>
                </c:pt>
                <c:pt idx="8">
                  <c:v>10</c:v>
                </c:pt>
                <c:pt idx="9">
                  <c:v>10</c:v>
                </c:pt>
              </c:numCache>
            </c:numRef>
          </c:val>
          <c:extLst>
            <c:ext xmlns:c16="http://schemas.microsoft.com/office/drawing/2014/chart" uri="{C3380CC4-5D6E-409C-BE32-E72D297353CC}">
              <c16:uniqueId val="{00000014-92CE-4B78-B8A1-2110D2B4A1F0}"/>
            </c:ext>
          </c:extLst>
        </c:ser>
        <c:dLbls>
          <c:showLegendKey val="0"/>
          <c:showVal val="0"/>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7CC3B8-0E08-4D60-A904-632935C91B68}" type="doc">
      <dgm:prSet loTypeId="urn:microsoft.com/office/officeart/2005/8/layout/hierarchy3" loCatId="hierarchy" qsTypeId="urn:microsoft.com/office/officeart/2005/8/quickstyle/simple5" qsCatId="simple" csTypeId="urn:microsoft.com/office/officeart/2005/8/colors/accent1_2" csCatId="accent1" phldr="1"/>
      <dgm:spPr/>
      <dgm:t>
        <a:bodyPr/>
        <a:lstStyle/>
        <a:p>
          <a:endParaRPr lang="cs-CZ"/>
        </a:p>
      </dgm:t>
    </dgm:pt>
    <dgm:pt modelId="{0273F778-F68F-4407-8621-A413EA801F16}">
      <dgm:prSet phldrT="[Text]" custT="1"/>
      <dgm:spPr>
        <a:effectLst>
          <a:outerShdw blurRad="76200" dir="18900000" sy="23000" kx="-1200000" algn="bl" rotWithShape="0">
            <a:prstClr val="black">
              <a:alpha val="20000"/>
            </a:prstClr>
          </a:outerShdw>
        </a:effectLst>
      </dgm:spPr>
      <dgm:t>
        <a:bodyPr/>
        <a:lstStyle/>
        <a:p>
          <a:r>
            <a:rPr lang="cs-CZ" sz="1600" dirty="0"/>
            <a:t>Věda výzkum</a:t>
          </a:r>
        </a:p>
      </dgm:t>
    </dgm:pt>
    <dgm:pt modelId="{64EC0C7E-A51D-486F-A8CD-C5C2B62E74DE}" type="parTrans" cxnId="{9C10F252-5E96-4C19-9EFC-2493E0E62A16}">
      <dgm:prSet/>
      <dgm:spPr/>
      <dgm:t>
        <a:bodyPr/>
        <a:lstStyle/>
        <a:p>
          <a:endParaRPr lang="cs-CZ" sz="1600"/>
        </a:p>
      </dgm:t>
    </dgm:pt>
    <dgm:pt modelId="{22531C1D-3C80-4F9D-A58B-843C5979C6D9}" type="sibTrans" cxnId="{9C10F252-5E96-4C19-9EFC-2493E0E62A16}">
      <dgm:prSet/>
      <dgm:spPr/>
      <dgm:t>
        <a:bodyPr/>
        <a:lstStyle/>
        <a:p>
          <a:endParaRPr lang="cs-CZ" sz="1600"/>
        </a:p>
      </dgm:t>
    </dgm:pt>
    <dgm:pt modelId="{0D8EC0C4-6706-4974-BD4C-00C8C109CE30}">
      <dgm:prSet phldrT="[Text]" custT="1"/>
      <dgm:spPr/>
      <dgm:t>
        <a:bodyPr/>
        <a:lstStyle/>
        <a:p>
          <a:r>
            <a:rPr lang="cs-CZ" sz="1200" dirty="0"/>
            <a:t>Publikace</a:t>
          </a:r>
        </a:p>
      </dgm:t>
    </dgm:pt>
    <dgm:pt modelId="{164E08B2-E17C-45DE-B899-96387575F608}" type="parTrans" cxnId="{019878DB-0DD3-4EC3-84CA-A3EFD7C33D42}">
      <dgm:prSet/>
      <dgm:spPr/>
      <dgm:t>
        <a:bodyPr/>
        <a:lstStyle/>
        <a:p>
          <a:endParaRPr lang="cs-CZ" sz="1600"/>
        </a:p>
      </dgm:t>
    </dgm:pt>
    <dgm:pt modelId="{F474C90C-1BB4-4FA1-97D8-5EA08A69B28F}" type="sibTrans" cxnId="{019878DB-0DD3-4EC3-84CA-A3EFD7C33D42}">
      <dgm:prSet/>
      <dgm:spPr/>
      <dgm:t>
        <a:bodyPr/>
        <a:lstStyle/>
        <a:p>
          <a:endParaRPr lang="cs-CZ" sz="1600"/>
        </a:p>
      </dgm:t>
    </dgm:pt>
    <dgm:pt modelId="{144500DF-AEA4-4ABA-9249-C53CA2541619}">
      <dgm:prSet phldrT="[Text]" custT="1"/>
      <dgm:spPr/>
      <dgm:t>
        <a:bodyPr/>
        <a:lstStyle/>
        <a:p>
          <a:r>
            <a:rPr lang="cs-CZ" sz="1100" dirty="0"/>
            <a:t>Mezinárodní spolupráce</a:t>
          </a:r>
        </a:p>
      </dgm:t>
    </dgm:pt>
    <dgm:pt modelId="{A65E523C-9623-469B-8EFA-D016F9A78E78}" type="parTrans" cxnId="{29AA2945-8AE9-4A71-B0DC-5A9691181527}">
      <dgm:prSet/>
      <dgm:spPr/>
      <dgm:t>
        <a:bodyPr/>
        <a:lstStyle/>
        <a:p>
          <a:endParaRPr lang="cs-CZ" sz="1600"/>
        </a:p>
      </dgm:t>
    </dgm:pt>
    <dgm:pt modelId="{A5FA9BBD-7BE7-438A-9973-2DA5C8219E3B}" type="sibTrans" cxnId="{29AA2945-8AE9-4A71-B0DC-5A9691181527}">
      <dgm:prSet/>
      <dgm:spPr/>
      <dgm:t>
        <a:bodyPr/>
        <a:lstStyle/>
        <a:p>
          <a:endParaRPr lang="cs-CZ" sz="1600"/>
        </a:p>
      </dgm:t>
    </dgm:pt>
    <dgm:pt modelId="{25C341AD-D0D7-41B0-90E3-E21D055FF59A}">
      <dgm:prSet phldrT="[Text]" custT="1"/>
      <dgm:spPr>
        <a:effectLst>
          <a:outerShdw blurRad="76200" dir="18900000" sy="23000" kx="-1200000" algn="bl" rotWithShape="0">
            <a:prstClr val="black">
              <a:alpha val="20000"/>
            </a:prstClr>
          </a:outerShdw>
        </a:effectLst>
      </dgm:spPr>
      <dgm:t>
        <a:bodyPr/>
        <a:lstStyle/>
        <a:p>
          <a:r>
            <a:rPr lang="cs-CZ" sz="1200" dirty="0"/>
            <a:t>Klinická část</a:t>
          </a:r>
        </a:p>
      </dgm:t>
    </dgm:pt>
    <dgm:pt modelId="{E2750E03-AB7F-481F-9ECE-541AC1F076B0}" type="parTrans" cxnId="{B38E779E-BD6D-4185-BB47-ED6B0A907CFB}">
      <dgm:prSet/>
      <dgm:spPr/>
      <dgm:t>
        <a:bodyPr/>
        <a:lstStyle/>
        <a:p>
          <a:endParaRPr lang="cs-CZ" sz="1600"/>
        </a:p>
      </dgm:t>
    </dgm:pt>
    <dgm:pt modelId="{6AF57FB7-94EB-468A-9A93-5277D7C1A047}" type="sibTrans" cxnId="{B38E779E-BD6D-4185-BB47-ED6B0A907CFB}">
      <dgm:prSet/>
      <dgm:spPr/>
      <dgm:t>
        <a:bodyPr/>
        <a:lstStyle/>
        <a:p>
          <a:endParaRPr lang="cs-CZ" sz="1600"/>
        </a:p>
      </dgm:t>
    </dgm:pt>
    <dgm:pt modelId="{A9184032-E741-4134-ABFF-DEC0C9A3677A}">
      <dgm:prSet phldrT="[Text]" custT="1"/>
      <dgm:spPr/>
      <dgm:t>
        <a:bodyPr/>
        <a:lstStyle/>
        <a:p>
          <a:r>
            <a:rPr lang="cs-CZ" sz="1200" dirty="0"/>
            <a:t>Monitoring PAH</a:t>
          </a:r>
        </a:p>
      </dgm:t>
    </dgm:pt>
    <dgm:pt modelId="{FF229CA9-B1B3-46EE-A7A5-F9E84AEC6135}" type="parTrans" cxnId="{6E071D95-6D49-4DA2-ABA7-7EF30592C30F}">
      <dgm:prSet/>
      <dgm:spPr/>
      <dgm:t>
        <a:bodyPr/>
        <a:lstStyle/>
        <a:p>
          <a:endParaRPr lang="cs-CZ" sz="1600"/>
        </a:p>
      </dgm:t>
    </dgm:pt>
    <dgm:pt modelId="{9D9D50C4-8701-48D2-95C5-C82553741F8F}" type="sibTrans" cxnId="{6E071D95-6D49-4DA2-ABA7-7EF30592C30F}">
      <dgm:prSet/>
      <dgm:spPr/>
      <dgm:t>
        <a:bodyPr/>
        <a:lstStyle/>
        <a:p>
          <a:endParaRPr lang="cs-CZ" sz="1600"/>
        </a:p>
      </dgm:t>
    </dgm:pt>
    <dgm:pt modelId="{6B59353A-3F00-43BD-8D56-93CCAE48EFDD}">
      <dgm:prSet phldrT="[Text]" custT="1"/>
      <dgm:spPr/>
      <dgm:t>
        <a:bodyPr/>
        <a:lstStyle/>
        <a:p>
          <a:r>
            <a:rPr lang="cs-CZ" sz="1200" dirty="0"/>
            <a:t>Monitoring CHF</a:t>
          </a:r>
        </a:p>
      </dgm:t>
    </dgm:pt>
    <dgm:pt modelId="{657F71D0-92F1-42C6-A2C7-E91D45C5D2BD}" type="parTrans" cxnId="{DC81F678-5434-4C97-9D26-9A2BD79222EC}">
      <dgm:prSet/>
      <dgm:spPr/>
      <dgm:t>
        <a:bodyPr/>
        <a:lstStyle/>
        <a:p>
          <a:endParaRPr lang="cs-CZ" sz="1600"/>
        </a:p>
      </dgm:t>
    </dgm:pt>
    <dgm:pt modelId="{7CFA888B-F3CB-44B9-8DD6-AEC8A8C1DE9A}" type="sibTrans" cxnId="{DC81F678-5434-4C97-9D26-9A2BD79222EC}">
      <dgm:prSet/>
      <dgm:spPr/>
      <dgm:t>
        <a:bodyPr/>
        <a:lstStyle/>
        <a:p>
          <a:endParaRPr lang="cs-CZ" sz="1600"/>
        </a:p>
      </dgm:t>
    </dgm:pt>
    <dgm:pt modelId="{F676519A-E2D6-4CE4-BB9A-9FA8C99E0F5F}">
      <dgm:prSet phldrT="[Text]" custT="1"/>
      <dgm:spPr>
        <a:effectLst>
          <a:outerShdw blurRad="76200" dir="18900000" sy="23000" kx="-1200000" algn="bl" rotWithShape="0">
            <a:prstClr val="black">
              <a:alpha val="20000"/>
            </a:prstClr>
          </a:outerShdw>
        </a:effectLst>
      </dgm:spPr>
      <dgm:t>
        <a:bodyPr/>
        <a:lstStyle/>
        <a:p>
          <a:r>
            <a:rPr lang="cs-CZ" sz="1600" dirty="0"/>
            <a:t>Výuka</a:t>
          </a:r>
        </a:p>
      </dgm:t>
    </dgm:pt>
    <dgm:pt modelId="{E7B474E8-9602-4CD3-B064-E8A3B3B2930F}" type="parTrans" cxnId="{021BB533-1B61-472C-BED5-155DAC88974A}">
      <dgm:prSet/>
      <dgm:spPr/>
      <dgm:t>
        <a:bodyPr/>
        <a:lstStyle/>
        <a:p>
          <a:endParaRPr lang="cs-CZ" sz="1600"/>
        </a:p>
      </dgm:t>
    </dgm:pt>
    <dgm:pt modelId="{99B160CE-944E-4E42-85E1-DA7D6A558766}" type="sibTrans" cxnId="{021BB533-1B61-472C-BED5-155DAC88974A}">
      <dgm:prSet/>
      <dgm:spPr/>
      <dgm:t>
        <a:bodyPr/>
        <a:lstStyle/>
        <a:p>
          <a:endParaRPr lang="cs-CZ" sz="1600"/>
        </a:p>
      </dgm:t>
    </dgm:pt>
    <dgm:pt modelId="{F01FB79A-3C68-47DC-9D6A-B2582DC68392}">
      <dgm:prSet phldrT="[Text]" custT="1"/>
      <dgm:spPr/>
      <dgm:t>
        <a:bodyPr/>
        <a:lstStyle/>
        <a:p>
          <a:r>
            <a:rPr lang="cs-CZ" sz="1200" dirty="0"/>
            <a:t>Pregraduální</a:t>
          </a:r>
        </a:p>
      </dgm:t>
    </dgm:pt>
    <dgm:pt modelId="{23A6E070-067B-49F9-8D67-E296F60E56D4}" type="parTrans" cxnId="{B086B1B1-619E-4806-A7DF-276EE5AD1F26}">
      <dgm:prSet/>
      <dgm:spPr/>
      <dgm:t>
        <a:bodyPr/>
        <a:lstStyle/>
        <a:p>
          <a:endParaRPr lang="cs-CZ" sz="1600"/>
        </a:p>
      </dgm:t>
    </dgm:pt>
    <dgm:pt modelId="{80C89786-0EB7-4263-AB2F-7DAEB7DEABD0}" type="sibTrans" cxnId="{B086B1B1-619E-4806-A7DF-276EE5AD1F26}">
      <dgm:prSet/>
      <dgm:spPr/>
      <dgm:t>
        <a:bodyPr/>
        <a:lstStyle/>
        <a:p>
          <a:endParaRPr lang="cs-CZ" sz="1600"/>
        </a:p>
      </dgm:t>
    </dgm:pt>
    <dgm:pt modelId="{F212D417-9E79-4BB7-82A1-77669DDB5BC0}">
      <dgm:prSet phldrT="[Text]" custT="1"/>
      <dgm:spPr/>
      <dgm:t>
        <a:bodyPr/>
        <a:lstStyle/>
        <a:p>
          <a:r>
            <a:rPr lang="cs-CZ" sz="1100" dirty="0"/>
            <a:t>Postgraduální</a:t>
          </a:r>
        </a:p>
      </dgm:t>
    </dgm:pt>
    <dgm:pt modelId="{8D5567C1-3948-49FA-B0D4-13D155CE6B91}" type="parTrans" cxnId="{0AA2913E-AD8F-4F87-B912-0CA9B12C7C6B}">
      <dgm:prSet/>
      <dgm:spPr/>
      <dgm:t>
        <a:bodyPr/>
        <a:lstStyle/>
        <a:p>
          <a:endParaRPr lang="cs-CZ" sz="1600"/>
        </a:p>
      </dgm:t>
    </dgm:pt>
    <dgm:pt modelId="{4F130D7D-A498-4DA3-83D4-87FFAE847B2E}" type="sibTrans" cxnId="{0AA2913E-AD8F-4F87-B912-0CA9B12C7C6B}">
      <dgm:prSet/>
      <dgm:spPr/>
      <dgm:t>
        <a:bodyPr/>
        <a:lstStyle/>
        <a:p>
          <a:endParaRPr lang="cs-CZ" sz="1600"/>
        </a:p>
      </dgm:t>
    </dgm:pt>
    <dgm:pt modelId="{6A3B2498-EF1C-425A-B5DB-05B12982C9D0}">
      <dgm:prSet phldrT="[Text]" custT="1"/>
      <dgm:spPr>
        <a:effectLst>
          <a:outerShdw blurRad="76200" dir="18900000" sy="23000" kx="-1200000" algn="bl" rotWithShape="0">
            <a:prstClr val="black">
              <a:alpha val="20000"/>
            </a:prstClr>
          </a:outerShdw>
        </a:effectLst>
      </dgm:spPr>
      <dgm:t>
        <a:bodyPr/>
        <a:lstStyle/>
        <a:p>
          <a:r>
            <a:rPr lang="cs-CZ" sz="1100" dirty="0"/>
            <a:t>Spolupráce s plátci ZP</a:t>
          </a:r>
        </a:p>
      </dgm:t>
    </dgm:pt>
    <dgm:pt modelId="{405B47E1-23EC-4178-98F5-222BA59ABA28}" type="parTrans" cxnId="{730481C9-3421-48D0-BFBF-E5A31C31393E}">
      <dgm:prSet/>
      <dgm:spPr/>
      <dgm:t>
        <a:bodyPr/>
        <a:lstStyle/>
        <a:p>
          <a:endParaRPr lang="cs-CZ" sz="1600"/>
        </a:p>
      </dgm:t>
    </dgm:pt>
    <dgm:pt modelId="{4711E536-C51A-4128-9724-63BDAC6AECF2}" type="sibTrans" cxnId="{730481C9-3421-48D0-BFBF-E5A31C31393E}">
      <dgm:prSet/>
      <dgm:spPr/>
      <dgm:t>
        <a:bodyPr/>
        <a:lstStyle/>
        <a:p>
          <a:endParaRPr lang="cs-CZ" sz="1600"/>
        </a:p>
      </dgm:t>
    </dgm:pt>
    <dgm:pt modelId="{58B6F321-CB32-4A4E-AE2D-C7E067CC83D7}">
      <dgm:prSet phldrT="[Text]" custT="1"/>
      <dgm:spPr/>
      <dgm:t>
        <a:bodyPr/>
        <a:lstStyle/>
        <a:p>
          <a:r>
            <a:rPr lang="cs-CZ" sz="1200" dirty="0"/>
            <a:t>Zařazení TM do číselníku</a:t>
          </a:r>
        </a:p>
      </dgm:t>
    </dgm:pt>
    <dgm:pt modelId="{20D47D41-E076-434D-9324-42BE8AFB3045}" type="parTrans" cxnId="{C93E675E-5BF6-4BE1-90DC-F84D8B2A316B}">
      <dgm:prSet/>
      <dgm:spPr/>
      <dgm:t>
        <a:bodyPr/>
        <a:lstStyle/>
        <a:p>
          <a:endParaRPr lang="cs-CZ" sz="1600"/>
        </a:p>
      </dgm:t>
    </dgm:pt>
    <dgm:pt modelId="{D460BC96-44BF-49AC-8C0F-526F440EB6FD}" type="sibTrans" cxnId="{C93E675E-5BF6-4BE1-90DC-F84D8B2A316B}">
      <dgm:prSet/>
      <dgm:spPr/>
      <dgm:t>
        <a:bodyPr/>
        <a:lstStyle/>
        <a:p>
          <a:endParaRPr lang="cs-CZ" sz="1600"/>
        </a:p>
      </dgm:t>
    </dgm:pt>
    <dgm:pt modelId="{8CF82512-9A33-45B7-859A-26BC95191900}">
      <dgm:prSet phldrT="[Text]" custT="1"/>
      <dgm:spPr/>
      <dgm:t>
        <a:bodyPr/>
        <a:lstStyle/>
        <a:p>
          <a:r>
            <a:rPr lang="cs-CZ" sz="1200" dirty="0"/>
            <a:t>Klinické ověřování</a:t>
          </a:r>
        </a:p>
      </dgm:t>
    </dgm:pt>
    <dgm:pt modelId="{9BCC9170-DB76-4095-B9C0-B9FB6C4A7C57}" type="parTrans" cxnId="{33822BA4-28AC-44E0-8A79-763D0053D653}">
      <dgm:prSet/>
      <dgm:spPr/>
      <dgm:t>
        <a:bodyPr/>
        <a:lstStyle/>
        <a:p>
          <a:endParaRPr lang="cs-CZ" sz="1600"/>
        </a:p>
      </dgm:t>
    </dgm:pt>
    <dgm:pt modelId="{E2AF26FB-7983-44C8-8465-1533FCFBA502}" type="sibTrans" cxnId="{33822BA4-28AC-44E0-8A79-763D0053D653}">
      <dgm:prSet/>
      <dgm:spPr/>
      <dgm:t>
        <a:bodyPr/>
        <a:lstStyle/>
        <a:p>
          <a:endParaRPr lang="cs-CZ" sz="1600"/>
        </a:p>
      </dgm:t>
    </dgm:pt>
    <dgm:pt modelId="{F90BE469-303F-4326-88BD-AAF36C9D3D55}">
      <dgm:prSet phldrT="[Text]" custT="1"/>
      <dgm:spPr>
        <a:effectLst>
          <a:outerShdw blurRad="76200" dir="18900000" sy="23000" kx="-1200000" algn="bl" rotWithShape="0">
            <a:prstClr val="black">
              <a:alpha val="20000"/>
            </a:prstClr>
          </a:outerShdw>
        </a:effectLst>
      </dgm:spPr>
      <dgm:t>
        <a:bodyPr/>
        <a:lstStyle/>
        <a:p>
          <a:r>
            <a:rPr lang="cs-CZ" sz="1600" dirty="0"/>
            <a:t>Start up</a:t>
          </a:r>
        </a:p>
      </dgm:t>
    </dgm:pt>
    <dgm:pt modelId="{68A775C0-0A93-4260-8F70-62CA83EEEB56}" type="parTrans" cxnId="{FA9CD4C4-2CCD-44E2-9167-97A0A096D7EB}">
      <dgm:prSet/>
      <dgm:spPr/>
      <dgm:t>
        <a:bodyPr/>
        <a:lstStyle/>
        <a:p>
          <a:endParaRPr lang="cs-CZ" sz="1600"/>
        </a:p>
      </dgm:t>
    </dgm:pt>
    <dgm:pt modelId="{CE394C2B-A18C-47BE-92A2-9D4182B1123D}" type="sibTrans" cxnId="{FA9CD4C4-2CCD-44E2-9167-97A0A096D7EB}">
      <dgm:prSet/>
      <dgm:spPr/>
      <dgm:t>
        <a:bodyPr/>
        <a:lstStyle/>
        <a:p>
          <a:endParaRPr lang="cs-CZ" sz="1600"/>
        </a:p>
      </dgm:t>
    </dgm:pt>
    <dgm:pt modelId="{7704546A-A911-4B94-91D0-31B4256934B8}">
      <dgm:prSet phldrT="[Text]" custT="1"/>
      <dgm:spPr/>
      <dgm:t>
        <a:bodyPr/>
        <a:lstStyle/>
        <a:p>
          <a:r>
            <a:rPr lang="cs-CZ" sz="1200" dirty="0"/>
            <a:t>TM platforma</a:t>
          </a:r>
        </a:p>
      </dgm:t>
    </dgm:pt>
    <dgm:pt modelId="{DAAE0CD1-F950-4233-A554-FB35CAF4817D}" type="parTrans" cxnId="{53707FD4-7283-40B6-B396-762C0C41D8A0}">
      <dgm:prSet/>
      <dgm:spPr/>
      <dgm:t>
        <a:bodyPr/>
        <a:lstStyle/>
        <a:p>
          <a:endParaRPr lang="cs-CZ" sz="1600"/>
        </a:p>
      </dgm:t>
    </dgm:pt>
    <dgm:pt modelId="{D1C5D4ED-33EE-481B-BD8C-C1D805B8D99C}" type="sibTrans" cxnId="{53707FD4-7283-40B6-B396-762C0C41D8A0}">
      <dgm:prSet/>
      <dgm:spPr/>
      <dgm:t>
        <a:bodyPr/>
        <a:lstStyle/>
        <a:p>
          <a:endParaRPr lang="cs-CZ" sz="1600"/>
        </a:p>
      </dgm:t>
    </dgm:pt>
    <dgm:pt modelId="{ECFCC54B-92BE-4CB2-BCA9-29DA293BBA2F}">
      <dgm:prSet phldrT="[Text]" custT="1"/>
      <dgm:spPr/>
      <dgm:t>
        <a:bodyPr/>
        <a:lstStyle/>
        <a:p>
          <a:r>
            <a:rPr lang="cs-CZ" sz="1200" dirty="0"/>
            <a:t>Mobilní</a:t>
          </a:r>
          <a:r>
            <a:rPr lang="cs-CZ" sz="1100" dirty="0"/>
            <a:t> </a:t>
          </a:r>
          <a:r>
            <a:rPr lang="cs-CZ" sz="1200" dirty="0"/>
            <a:t>aplikace</a:t>
          </a:r>
        </a:p>
      </dgm:t>
    </dgm:pt>
    <dgm:pt modelId="{27183507-E46C-4115-ADEC-3D8796E49F6A}" type="parTrans" cxnId="{53A5A6FB-3FBB-4BE7-92A5-993C88A504FE}">
      <dgm:prSet/>
      <dgm:spPr/>
      <dgm:t>
        <a:bodyPr/>
        <a:lstStyle/>
        <a:p>
          <a:endParaRPr lang="cs-CZ" sz="1600"/>
        </a:p>
      </dgm:t>
    </dgm:pt>
    <dgm:pt modelId="{D93BFC54-904C-4AAF-AA70-121BC4698DB4}" type="sibTrans" cxnId="{53A5A6FB-3FBB-4BE7-92A5-993C88A504FE}">
      <dgm:prSet/>
      <dgm:spPr/>
      <dgm:t>
        <a:bodyPr/>
        <a:lstStyle/>
        <a:p>
          <a:endParaRPr lang="cs-CZ" sz="1600"/>
        </a:p>
      </dgm:t>
    </dgm:pt>
    <dgm:pt modelId="{91D1ED23-5C12-4F3F-9A90-549F279D926A}">
      <dgm:prSet phldrT="[Text]" custT="1"/>
      <dgm:spPr/>
      <dgm:t>
        <a:bodyPr/>
        <a:lstStyle/>
        <a:p>
          <a:r>
            <a:rPr lang="cs-CZ" sz="1100" dirty="0"/>
            <a:t>Mezioborová spolupráce</a:t>
          </a:r>
        </a:p>
      </dgm:t>
    </dgm:pt>
    <dgm:pt modelId="{0696004B-2628-43DA-A345-F8E5578DA587}" type="parTrans" cxnId="{7CC95A50-76D5-4E98-B2D5-1D136185B68A}">
      <dgm:prSet/>
      <dgm:spPr/>
      <dgm:t>
        <a:bodyPr/>
        <a:lstStyle/>
        <a:p>
          <a:endParaRPr lang="cs-CZ" sz="1600"/>
        </a:p>
      </dgm:t>
    </dgm:pt>
    <dgm:pt modelId="{E6F74880-FDCF-4443-97EA-661300C6ACC0}" type="sibTrans" cxnId="{7CC95A50-76D5-4E98-B2D5-1D136185B68A}">
      <dgm:prSet/>
      <dgm:spPr/>
      <dgm:t>
        <a:bodyPr/>
        <a:lstStyle/>
        <a:p>
          <a:endParaRPr lang="cs-CZ" sz="1600"/>
        </a:p>
      </dgm:t>
    </dgm:pt>
    <dgm:pt modelId="{598FAC76-1999-4486-9DE0-4E8C6F2F714B}">
      <dgm:prSet phldrT="[Text]" custT="1"/>
      <dgm:spPr/>
      <dgm:t>
        <a:bodyPr/>
        <a:lstStyle/>
        <a:p>
          <a:r>
            <a:rPr lang="cs-CZ" sz="1200" dirty="0"/>
            <a:t>Monitoring DM</a:t>
          </a:r>
        </a:p>
      </dgm:t>
    </dgm:pt>
    <dgm:pt modelId="{D655D8B7-B6B8-4D70-AEB0-5A2C3A487851}" type="parTrans" cxnId="{1FD79FE9-9B53-458D-9019-DA719167C063}">
      <dgm:prSet/>
      <dgm:spPr/>
      <dgm:t>
        <a:bodyPr/>
        <a:lstStyle/>
        <a:p>
          <a:endParaRPr lang="cs-CZ" sz="1600"/>
        </a:p>
      </dgm:t>
    </dgm:pt>
    <dgm:pt modelId="{F97628C5-E764-4FA1-9F51-6E2AAD55993F}" type="sibTrans" cxnId="{1FD79FE9-9B53-458D-9019-DA719167C063}">
      <dgm:prSet/>
      <dgm:spPr/>
      <dgm:t>
        <a:bodyPr/>
        <a:lstStyle/>
        <a:p>
          <a:endParaRPr lang="cs-CZ" sz="1600"/>
        </a:p>
      </dgm:t>
    </dgm:pt>
    <dgm:pt modelId="{87D4184A-B0C7-42E2-9874-F132C403ACFE}">
      <dgm:prSet phldrT="[Text]" custT="1"/>
      <dgm:spPr/>
      <dgm:t>
        <a:bodyPr/>
        <a:lstStyle/>
        <a:p>
          <a:r>
            <a:rPr lang="cs-CZ" sz="1200" dirty="0"/>
            <a:t>Monitoring CMP</a:t>
          </a:r>
        </a:p>
      </dgm:t>
    </dgm:pt>
    <dgm:pt modelId="{B024574C-AD72-44EA-9ED8-CCED9D6F96A3}" type="parTrans" cxnId="{228D7309-C1E1-452F-9AA5-FF842D08B60F}">
      <dgm:prSet/>
      <dgm:spPr/>
      <dgm:t>
        <a:bodyPr/>
        <a:lstStyle/>
        <a:p>
          <a:endParaRPr lang="cs-CZ" sz="1600"/>
        </a:p>
      </dgm:t>
    </dgm:pt>
    <dgm:pt modelId="{F48C2C79-0571-4A5D-A33F-F919F60A28D0}" type="sibTrans" cxnId="{228D7309-C1E1-452F-9AA5-FF842D08B60F}">
      <dgm:prSet/>
      <dgm:spPr/>
      <dgm:t>
        <a:bodyPr/>
        <a:lstStyle/>
        <a:p>
          <a:endParaRPr lang="cs-CZ" sz="1600"/>
        </a:p>
      </dgm:t>
    </dgm:pt>
    <dgm:pt modelId="{40ABFB39-1E73-4E1E-8A4F-F94E123C0CB0}">
      <dgm:prSet phldrT="[Text]" custT="1"/>
      <dgm:spPr/>
      <dgm:t>
        <a:bodyPr/>
        <a:lstStyle/>
        <a:p>
          <a:r>
            <a:rPr lang="cs-CZ" sz="1200" dirty="0"/>
            <a:t>Monitoring COPD</a:t>
          </a:r>
        </a:p>
      </dgm:t>
    </dgm:pt>
    <dgm:pt modelId="{997CEE53-40F7-420A-BC11-922F6AEEC815}" type="parTrans" cxnId="{2126BC2A-85AA-4781-9CF9-935635FBB832}">
      <dgm:prSet/>
      <dgm:spPr/>
      <dgm:t>
        <a:bodyPr/>
        <a:lstStyle/>
        <a:p>
          <a:endParaRPr lang="cs-CZ" sz="1600"/>
        </a:p>
      </dgm:t>
    </dgm:pt>
    <dgm:pt modelId="{8B775526-3859-4841-AB9B-BD48676D2E4A}" type="sibTrans" cxnId="{2126BC2A-85AA-4781-9CF9-935635FBB832}">
      <dgm:prSet/>
      <dgm:spPr/>
      <dgm:t>
        <a:bodyPr/>
        <a:lstStyle/>
        <a:p>
          <a:endParaRPr lang="cs-CZ" sz="1600"/>
        </a:p>
      </dgm:t>
    </dgm:pt>
    <dgm:pt modelId="{2EA4190A-0AA2-4F80-8DB2-E1C3FC6991B0}">
      <dgm:prSet phldrT="[Text]" custT="1"/>
      <dgm:spPr/>
      <dgm:t>
        <a:bodyPr/>
        <a:lstStyle/>
        <a:p>
          <a:r>
            <a:rPr lang="cs-CZ" sz="1200" dirty="0"/>
            <a:t>Monitoring INR</a:t>
          </a:r>
        </a:p>
      </dgm:t>
    </dgm:pt>
    <dgm:pt modelId="{FEF31240-5F92-4E95-B796-72E1920EC739}" type="parTrans" cxnId="{DFE1AA5F-2157-4437-A78C-A04249F7CD46}">
      <dgm:prSet/>
      <dgm:spPr/>
      <dgm:t>
        <a:bodyPr/>
        <a:lstStyle/>
        <a:p>
          <a:endParaRPr lang="cs-CZ" sz="1600"/>
        </a:p>
      </dgm:t>
    </dgm:pt>
    <dgm:pt modelId="{4F56D260-210A-4DB5-8F8E-A78D4A467963}" type="sibTrans" cxnId="{DFE1AA5F-2157-4437-A78C-A04249F7CD46}">
      <dgm:prSet/>
      <dgm:spPr/>
      <dgm:t>
        <a:bodyPr/>
        <a:lstStyle/>
        <a:p>
          <a:endParaRPr lang="cs-CZ" sz="1600"/>
        </a:p>
      </dgm:t>
    </dgm:pt>
    <dgm:pt modelId="{18AD62DF-6DEC-4C44-ADF0-A9E82B6CB05C}">
      <dgm:prSet phldrT="[Text]" custT="1"/>
      <dgm:spPr/>
      <dgm:t>
        <a:bodyPr/>
        <a:lstStyle/>
        <a:p>
          <a:r>
            <a:rPr lang="cs-CZ" sz="1200" dirty="0"/>
            <a:t>Monitoring CMP</a:t>
          </a:r>
        </a:p>
      </dgm:t>
    </dgm:pt>
    <dgm:pt modelId="{02AF9FA8-8CF3-4763-987E-7FC2A11F2225}" type="parTrans" cxnId="{6A8AFB3D-B0FA-4BDA-888F-E683A020B622}">
      <dgm:prSet/>
      <dgm:spPr/>
      <dgm:t>
        <a:bodyPr/>
        <a:lstStyle/>
        <a:p>
          <a:endParaRPr lang="cs-CZ" sz="1600"/>
        </a:p>
      </dgm:t>
    </dgm:pt>
    <dgm:pt modelId="{A3709E4F-0D75-4EFB-8DC3-727FD68953E0}" type="sibTrans" cxnId="{6A8AFB3D-B0FA-4BDA-888F-E683A020B622}">
      <dgm:prSet/>
      <dgm:spPr/>
      <dgm:t>
        <a:bodyPr/>
        <a:lstStyle/>
        <a:p>
          <a:endParaRPr lang="cs-CZ" sz="1600"/>
        </a:p>
      </dgm:t>
    </dgm:pt>
    <dgm:pt modelId="{EEF8E77D-C37E-4E70-9AE4-4589E88242DB}">
      <dgm:prSet phldrT="[Text]" custT="1"/>
      <dgm:spPr/>
      <dgm:t>
        <a:bodyPr/>
        <a:lstStyle/>
        <a:p>
          <a:r>
            <a:rPr lang="cs-CZ" sz="1200" dirty="0"/>
            <a:t>Technické inovace</a:t>
          </a:r>
        </a:p>
      </dgm:t>
    </dgm:pt>
    <dgm:pt modelId="{5B6E58DA-1591-4844-B21C-E8B2C3C0FE63}" type="parTrans" cxnId="{4719B9D7-4A3D-4C82-9844-1C0DAAAFB396}">
      <dgm:prSet/>
      <dgm:spPr/>
      <dgm:t>
        <a:bodyPr/>
        <a:lstStyle/>
        <a:p>
          <a:endParaRPr lang="cs-CZ" sz="1600"/>
        </a:p>
      </dgm:t>
    </dgm:pt>
    <dgm:pt modelId="{0F9855D6-AAB9-4F76-92AE-CD49D95C2507}" type="sibTrans" cxnId="{4719B9D7-4A3D-4C82-9844-1C0DAAAFB396}">
      <dgm:prSet/>
      <dgm:spPr/>
      <dgm:t>
        <a:bodyPr/>
        <a:lstStyle/>
        <a:p>
          <a:endParaRPr lang="cs-CZ" sz="1600"/>
        </a:p>
      </dgm:t>
    </dgm:pt>
    <dgm:pt modelId="{3DF34610-6C77-4EE8-B081-61BAC36FF863}">
      <dgm:prSet phldrT="[Text]" custT="1"/>
      <dgm:spPr/>
      <dgm:t>
        <a:bodyPr/>
        <a:lstStyle/>
        <a:p>
          <a:r>
            <a:rPr lang="cs-CZ" sz="1200" dirty="0"/>
            <a:t>Transfer technologií</a:t>
          </a:r>
        </a:p>
      </dgm:t>
    </dgm:pt>
    <dgm:pt modelId="{6B36546B-B7F7-4615-B841-99BCA62AA40E}" type="parTrans" cxnId="{461D7EF7-77AB-4221-8B5D-574A0E291D01}">
      <dgm:prSet/>
      <dgm:spPr/>
      <dgm:t>
        <a:bodyPr/>
        <a:lstStyle/>
        <a:p>
          <a:endParaRPr lang="cs-CZ" sz="1600"/>
        </a:p>
      </dgm:t>
    </dgm:pt>
    <dgm:pt modelId="{F8422574-F4EB-4B50-8627-B6DD57351F80}" type="sibTrans" cxnId="{461D7EF7-77AB-4221-8B5D-574A0E291D01}">
      <dgm:prSet/>
      <dgm:spPr/>
      <dgm:t>
        <a:bodyPr/>
        <a:lstStyle/>
        <a:p>
          <a:endParaRPr lang="cs-CZ" sz="1600"/>
        </a:p>
      </dgm:t>
    </dgm:pt>
    <dgm:pt modelId="{CCAAD1DB-CA85-40EA-9283-BCF1FA54D25C}">
      <dgm:prSet phldrT="[Text]" custT="1"/>
      <dgm:spPr>
        <a:effectLst>
          <a:outerShdw blurRad="76200" dir="18900000" sy="23000" kx="-1200000" algn="bl" rotWithShape="0">
            <a:prstClr val="black">
              <a:alpha val="20000"/>
            </a:prstClr>
          </a:outerShdw>
        </a:effectLst>
      </dgm:spPr>
      <dgm:t>
        <a:bodyPr/>
        <a:lstStyle/>
        <a:p>
          <a:r>
            <a:rPr lang="cs-CZ" sz="1100" dirty="0"/>
            <a:t>Spolupráce</a:t>
          </a:r>
          <a:r>
            <a:rPr lang="cs-CZ" sz="1600" dirty="0"/>
            <a:t> </a:t>
          </a:r>
          <a:r>
            <a:rPr lang="cs-CZ" sz="1100" dirty="0"/>
            <a:t>s krajem a MZČR</a:t>
          </a:r>
        </a:p>
      </dgm:t>
    </dgm:pt>
    <dgm:pt modelId="{9242DA65-9E25-4261-95BF-E2922C8F0A59}" type="parTrans" cxnId="{B9F7929B-8BFB-425F-84DB-C72C47374513}">
      <dgm:prSet/>
      <dgm:spPr/>
      <dgm:t>
        <a:bodyPr/>
        <a:lstStyle/>
        <a:p>
          <a:endParaRPr lang="cs-CZ" sz="1600"/>
        </a:p>
      </dgm:t>
    </dgm:pt>
    <dgm:pt modelId="{E23AEA2D-7F3D-4C8D-A314-7CD9FDECD7A8}" type="sibTrans" cxnId="{B9F7929B-8BFB-425F-84DB-C72C47374513}">
      <dgm:prSet/>
      <dgm:spPr/>
      <dgm:t>
        <a:bodyPr/>
        <a:lstStyle/>
        <a:p>
          <a:endParaRPr lang="cs-CZ" sz="1600"/>
        </a:p>
      </dgm:t>
    </dgm:pt>
    <dgm:pt modelId="{79C0783F-8B31-43FB-8788-43367C684119}">
      <dgm:prSet phldrT="[Text]" custT="1"/>
      <dgm:spPr/>
      <dgm:t>
        <a:bodyPr/>
        <a:lstStyle/>
        <a:p>
          <a:r>
            <a:rPr lang="cs-CZ" sz="1200" dirty="0"/>
            <a:t>Tvorba strategií</a:t>
          </a:r>
        </a:p>
      </dgm:t>
    </dgm:pt>
    <dgm:pt modelId="{2DA4DE3F-2D97-47EE-9A6D-B47DC8FF8DC4}" type="parTrans" cxnId="{3A4A39CA-46BE-47D0-BB64-C319499FA1E4}">
      <dgm:prSet/>
      <dgm:spPr/>
      <dgm:t>
        <a:bodyPr/>
        <a:lstStyle/>
        <a:p>
          <a:endParaRPr lang="cs-CZ" sz="1600"/>
        </a:p>
      </dgm:t>
    </dgm:pt>
    <dgm:pt modelId="{DCD10275-5538-4572-8CD9-A08A01AEBD1F}" type="sibTrans" cxnId="{3A4A39CA-46BE-47D0-BB64-C319499FA1E4}">
      <dgm:prSet/>
      <dgm:spPr/>
      <dgm:t>
        <a:bodyPr/>
        <a:lstStyle/>
        <a:p>
          <a:endParaRPr lang="cs-CZ" sz="1600"/>
        </a:p>
      </dgm:t>
    </dgm:pt>
    <dgm:pt modelId="{F64F54AA-0D7F-4287-8A9F-002AB6527370}">
      <dgm:prSet phldrT="[Text]" custT="1"/>
      <dgm:spPr/>
      <dgm:t>
        <a:bodyPr/>
        <a:lstStyle/>
        <a:p>
          <a:r>
            <a:rPr lang="cs-CZ" sz="1200" dirty="0"/>
            <a:t>Prevence</a:t>
          </a:r>
        </a:p>
      </dgm:t>
    </dgm:pt>
    <dgm:pt modelId="{D75E57C5-B07E-4911-AF6D-D727A29719E8}" type="parTrans" cxnId="{225415AD-BB77-45BE-82D8-29113ECFAF96}">
      <dgm:prSet/>
      <dgm:spPr/>
      <dgm:t>
        <a:bodyPr/>
        <a:lstStyle/>
        <a:p>
          <a:endParaRPr lang="cs-CZ" sz="1600"/>
        </a:p>
      </dgm:t>
    </dgm:pt>
    <dgm:pt modelId="{DD8B3257-D027-444E-98D2-085EDAFD6E71}" type="sibTrans" cxnId="{225415AD-BB77-45BE-82D8-29113ECFAF96}">
      <dgm:prSet/>
      <dgm:spPr/>
      <dgm:t>
        <a:bodyPr/>
        <a:lstStyle/>
        <a:p>
          <a:endParaRPr lang="cs-CZ" sz="1600"/>
        </a:p>
      </dgm:t>
    </dgm:pt>
    <dgm:pt modelId="{CA68983E-EB21-4B3C-8631-A314BB8A3AAC}">
      <dgm:prSet phldrT="[Text]" custT="1"/>
      <dgm:spPr/>
      <dgm:t>
        <a:bodyPr/>
        <a:lstStyle/>
        <a:p>
          <a:r>
            <a:rPr lang="cs-CZ" sz="1050" dirty="0"/>
            <a:t>Epidemiologické </a:t>
          </a:r>
        </a:p>
        <a:p>
          <a:r>
            <a:rPr lang="cs-CZ" sz="1050" dirty="0"/>
            <a:t>studie</a:t>
          </a:r>
        </a:p>
      </dgm:t>
    </dgm:pt>
    <dgm:pt modelId="{E65276A2-D15D-4DCC-B96E-81FD06077569}" type="parTrans" cxnId="{94B286A0-4C1A-431E-BBC0-E4F4BFB0129B}">
      <dgm:prSet/>
      <dgm:spPr/>
      <dgm:t>
        <a:bodyPr/>
        <a:lstStyle/>
        <a:p>
          <a:endParaRPr lang="cs-CZ" sz="1600"/>
        </a:p>
      </dgm:t>
    </dgm:pt>
    <dgm:pt modelId="{12EB9363-19B6-45D1-AFE2-FD3CD3D79EC3}" type="sibTrans" cxnId="{94B286A0-4C1A-431E-BBC0-E4F4BFB0129B}">
      <dgm:prSet/>
      <dgm:spPr/>
      <dgm:t>
        <a:bodyPr/>
        <a:lstStyle/>
        <a:p>
          <a:endParaRPr lang="cs-CZ" sz="1600"/>
        </a:p>
      </dgm:t>
    </dgm:pt>
    <dgm:pt modelId="{FFE18AFD-3BFE-4499-9090-3DB4A4486C0D}">
      <dgm:prSet phldrT="[Text]" custT="1"/>
      <dgm:spPr/>
      <dgm:t>
        <a:bodyPr/>
        <a:lstStyle/>
        <a:p>
          <a:r>
            <a:rPr lang="cs-CZ" sz="1100" dirty="0"/>
            <a:t>Inovace</a:t>
          </a:r>
          <a:r>
            <a:rPr lang="cs-CZ" sz="1050" dirty="0"/>
            <a:t> </a:t>
          </a:r>
          <a:r>
            <a:rPr lang="cs-CZ" sz="1100" dirty="0"/>
            <a:t>zdravotnických</a:t>
          </a:r>
          <a:r>
            <a:rPr lang="cs-CZ" sz="1050" dirty="0"/>
            <a:t> </a:t>
          </a:r>
          <a:r>
            <a:rPr lang="cs-CZ" sz="1100" dirty="0"/>
            <a:t>služeb</a:t>
          </a:r>
        </a:p>
      </dgm:t>
    </dgm:pt>
    <dgm:pt modelId="{375A067F-46A2-4528-BA8C-7051CE80C4FD}" type="parTrans" cxnId="{F3333C5E-F244-4025-AD4F-1F2015D47896}">
      <dgm:prSet/>
      <dgm:spPr/>
      <dgm:t>
        <a:bodyPr/>
        <a:lstStyle/>
        <a:p>
          <a:endParaRPr lang="cs-CZ" sz="1600"/>
        </a:p>
      </dgm:t>
    </dgm:pt>
    <dgm:pt modelId="{906D6AA0-5E48-4B87-B22C-970AD5DB2353}" type="sibTrans" cxnId="{F3333C5E-F244-4025-AD4F-1F2015D47896}">
      <dgm:prSet/>
      <dgm:spPr/>
      <dgm:t>
        <a:bodyPr/>
        <a:lstStyle/>
        <a:p>
          <a:endParaRPr lang="cs-CZ" sz="1600"/>
        </a:p>
      </dgm:t>
    </dgm:pt>
    <dgm:pt modelId="{85D918C5-F786-4E06-8366-56842AC32ECD}">
      <dgm:prSet phldrT="[Text]" custT="1"/>
      <dgm:spPr/>
      <dgm:t>
        <a:bodyPr/>
        <a:lstStyle/>
        <a:p>
          <a:r>
            <a:rPr lang="cs-CZ" sz="1200" dirty="0"/>
            <a:t>Integrovaná</a:t>
          </a:r>
          <a:r>
            <a:rPr lang="cs-CZ" sz="1100" dirty="0"/>
            <a:t> </a:t>
          </a:r>
          <a:r>
            <a:rPr lang="cs-CZ" sz="1200" dirty="0"/>
            <a:t>péče</a:t>
          </a:r>
        </a:p>
      </dgm:t>
    </dgm:pt>
    <dgm:pt modelId="{809F5003-9331-46B2-AA34-F54D725C792C}" type="parTrans" cxnId="{9BB5C0D6-A28F-4DED-88B4-3C498D7126E4}">
      <dgm:prSet/>
      <dgm:spPr/>
      <dgm:t>
        <a:bodyPr/>
        <a:lstStyle/>
        <a:p>
          <a:endParaRPr lang="cs-CZ" sz="1600"/>
        </a:p>
      </dgm:t>
    </dgm:pt>
    <dgm:pt modelId="{7539F430-1AFB-47EE-8BF9-9FD88858C474}" type="sibTrans" cxnId="{9BB5C0D6-A28F-4DED-88B4-3C498D7126E4}">
      <dgm:prSet/>
      <dgm:spPr/>
      <dgm:t>
        <a:bodyPr/>
        <a:lstStyle/>
        <a:p>
          <a:endParaRPr lang="cs-CZ" sz="1600"/>
        </a:p>
      </dgm:t>
    </dgm:pt>
    <dgm:pt modelId="{D894CFF4-9F55-40CD-9B4A-5FD4F5C4ADC0}">
      <dgm:prSet phldrT="[Text]" custT="1"/>
      <dgm:spPr/>
      <dgm:t>
        <a:bodyPr/>
        <a:lstStyle/>
        <a:p>
          <a:r>
            <a:rPr lang="cs-CZ" sz="1200" dirty="0"/>
            <a:t>Mezioborová spolupráce</a:t>
          </a:r>
        </a:p>
      </dgm:t>
    </dgm:pt>
    <dgm:pt modelId="{7D84BDB9-FCC5-4647-8DCE-EDC13C2118D6}" type="parTrans" cxnId="{B105DCDD-3E32-47E0-A4AC-40D2061175B2}">
      <dgm:prSet/>
      <dgm:spPr/>
      <dgm:t>
        <a:bodyPr/>
        <a:lstStyle/>
        <a:p>
          <a:endParaRPr lang="cs-CZ" sz="1600"/>
        </a:p>
      </dgm:t>
    </dgm:pt>
    <dgm:pt modelId="{FD7C44CB-D712-4E57-AFDC-A7702BE5082A}" type="sibTrans" cxnId="{B105DCDD-3E32-47E0-A4AC-40D2061175B2}">
      <dgm:prSet/>
      <dgm:spPr/>
      <dgm:t>
        <a:bodyPr/>
        <a:lstStyle/>
        <a:p>
          <a:endParaRPr lang="cs-CZ" sz="1600"/>
        </a:p>
      </dgm:t>
    </dgm:pt>
    <dgm:pt modelId="{0DA3BB29-1101-42F9-B46C-3D292DE5966A}">
      <dgm:prSet phldrT="[Text]" custT="1"/>
      <dgm:spPr/>
      <dgm:t>
        <a:bodyPr/>
        <a:lstStyle/>
        <a:p>
          <a:r>
            <a:rPr lang="cs-CZ" sz="1000" dirty="0"/>
            <a:t>Spolupráce</a:t>
          </a:r>
          <a:r>
            <a:rPr lang="cs-CZ" sz="900" dirty="0"/>
            <a:t> s </a:t>
          </a:r>
          <a:r>
            <a:rPr lang="cs-CZ" sz="1000" dirty="0"/>
            <a:t>komerčními</a:t>
          </a:r>
          <a:r>
            <a:rPr lang="cs-CZ" sz="900" dirty="0"/>
            <a:t> </a:t>
          </a:r>
          <a:r>
            <a:rPr lang="cs-CZ" sz="1000" dirty="0"/>
            <a:t>subjekty</a:t>
          </a:r>
        </a:p>
      </dgm:t>
    </dgm:pt>
    <dgm:pt modelId="{45BBC9F1-E208-45E3-B8E8-83C792DF8016}" type="parTrans" cxnId="{2E1A6664-D5DE-43DC-B41A-3269213650BC}">
      <dgm:prSet/>
      <dgm:spPr/>
      <dgm:t>
        <a:bodyPr/>
        <a:lstStyle/>
        <a:p>
          <a:endParaRPr lang="cs-CZ" sz="1600"/>
        </a:p>
      </dgm:t>
    </dgm:pt>
    <dgm:pt modelId="{46428A8C-7D21-4341-82FC-D61FB08A709E}" type="sibTrans" cxnId="{2E1A6664-D5DE-43DC-B41A-3269213650BC}">
      <dgm:prSet/>
      <dgm:spPr/>
      <dgm:t>
        <a:bodyPr/>
        <a:lstStyle/>
        <a:p>
          <a:endParaRPr lang="cs-CZ" sz="1600"/>
        </a:p>
      </dgm:t>
    </dgm:pt>
    <dgm:pt modelId="{2AB7FFC8-38F1-44A2-AFB1-3413A48AAEC4}">
      <dgm:prSet phldrT="[Text]" custT="1"/>
      <dgm:spPr/>
      <dgm:t>
        <a:bodyPr/>
        <a:lstStyle/>
        <a:p>
          <a:r>
            <a:rPr lang="cs-CZ" sz="1200" dirty="0"/>
            <a:t>Ekonomické aspekty TM</a:t>
          </a:r>
        </a:p>
      </dgm:t>
    </dgm:pt>
    <dgm:pt modelId="{94E2B247-520B-4BFC-A3BA-DAD8270F734A}" type="parTrans" cxnId="{96321694-28EA-42FC-A711-2DFB06043597}">
      <dgm:prSet/>
      <dgm:spPr/>
      <dgm:t>
        <a:bodyPr/>
        <a:lstStyle/>
        <a:p>
          <a:endParaRPr lang="cs-CZ" sz="1600"/>
        </a:p>
      </dgm:t>
    </dgm:pt>
    <dgm:pt modelId="{E0FB1050-982C-483F-8E37-E685A18B8F56}" type="sibTrans" cxnId="{96321694-28EA-42FC-A711-2DFB06043597}">
      <dgm:prSet/>
      <dgm:spPr/>
      <dgm:t>
        <a:bodyPr/>
        <a:lstStyle/>
        <a:p>
          <a:endParaRPr lang="cs-CZ" sz="1600"/>
        </a:p>
      </dgm:t>
    </dgm:pt>
    <dgm:pt modelId="{ADF3079B-9050-496D-9FA4-5F32C1FF227C}">
      <dgm:prSet custT="1"/>
      <dgm:spPr>
        <a:effectLst>
          <a:outerShdw blurRad="76200" dir="18900000" sy="23000" kx="-1200000" algn="bl" rotWithShape="0">
            <a:prstClr val="black">
              <a:alpha val="20000"/>
            </a:prstClr>
          </a:outerShdw>
        </a:effectLst>
      </dgm:spPr>
      <dgm:t>
        <a:bodyPr/>
        <a:lstStyle/>
        <a:p>
          <a:r>
            <a:rPr lang="cs-CZ" sz="1200" dirty="0"/>
            <a:t>Mezinárodní spolupráce</a:t>
          </a:r>
        </a:p>
      </dgm:t>
    </dgm:pt>
    <dgm:pt modelId="{EEE89D75-C379-4C69-A964-0B25838FECC7}" type="parTrans" cxnId="{58A927B2-26E4-444B-8CDA-2B6F7C633D72}">
      <dgm:prSet/>
      <dgm:spPr/>
      <dgm:t>
        <a:bodyPr/>
        <a:lstStyle/>
        <a:p>
          <a:endParaRPr lang="cs-CZ" sz="1600"/>
        </a:p>
      </dgm:t>
    </dgm:pt>
    <dgm:pt modelId="{D32E339B-395B-47CA-ABCB-DFF32A2013D6}" type="sibTrans" cxnId="{58A927B2-26E4-444B-8CDA-2B6F7C633D72}">
      <dgm:prSet/>
      <dgm:spPr/>
      <dgm:t>
        <a:bodyPr/>
        <a:lstStyle/>
        <a:p>
          <a:endParaRPr lang="cs-CZ" sz="1600"/>
        </a:p>
      </dgm:t>
    </dgm:pt>
    <dgm:pt modelId="{BEDA6F06-F64F-4C6E-B456-0AAAFA139847}">
      <dgm:prSet custT="1"/>
      <dgm:spPr>
        <a:effectLst/>
      </dgm:spPr>
      <dgm:t>
        <a:bodyPr/>
        <a:lstStyle/>
        <a:p>
          <a:r>
            <a:rPr lang="cs-CZ" sz="1200" dirty="0"/>
            <a:t>Horizont 2020</a:t>
          </a:r>
        </a:p>
      </dgm:t>
    </dgm:pt>
    <dgm:pt modelId="{48E66A07-03E1-4668-A2AA-56E0222C0B36}" type="parTrans" cxnId="{B9A6A1A4-DC78-4678-B1EB-1F3802364D4D}">
      <dgm:prSet/>
      <dgm:spPr/>
      <dgm:t>
        <a:bodyPr/>
        <a:lstStyle/>
        <a:p>
          <a:endParaRPr lang="cs-CZ" sz="1600"/>
        </a:p>
      </dgm:t>
    </dgm:pt>
    <dgm:pt modelId="{133062D3-C1B2-45DC-9FC2-43FAC1DBB9E7}" type="sibTrans" cxnId="{B9A6A1A4-DC78-4678-B1EB-1F3802364D4D}">
      <dgm:prSet/>
      <dgm:spPr/>
      <dgm:t>
        <a:bodyPr/>
        <a:lstStyle/>
        <a:p>
          <a:endParaRPr lang="cs-CZ" sz="1600"/>
        </a:p>
      </dgm:t>
    </dgm:pt>
    <dgm:pt modelId="{1452CE79-E73B-4C5A-8653-8B57C15E670A}">
      <dgm:prSet custT="1"/>
      <dgm:spPr/>
      <dgm:t>
        <a:bodyPr/>
        <a:lstStyle/>
        <a:p>
          <a:r>
            <a:rPr lang="cs-CZ" sz="1200" dirty="0" err="1"/>
            <a:t>Interreg</a:t>
          </a:r>
          <a:endParaRPr lang="cs-CZ" sz="2400" dirty="0"/>
        </a:p>
      </dgm:t>
    </dgm:pt>
    <dgm:pt modelId="{D4C5D6E4-055C-4C76-84CA-4199E45021B4}" type="parTrans" cxnId="{54AE53FC-60E4-4EFF-85A1-37951F8E4449}">
      <dgm:prSet/>
      <dgm:spPr/>
      <dgm:t>
        <a:bodyPr/>
        <a:lstStyle/>
        <a:p>
          <a:endParaRPr lang="cs-CZ" sz="1600"/>
        </a:p>
      </dgm:t>
    </dgm:pt>
    <dgm:pt modelId="{921D4802-A54A-4836-88D7-BD2B873D2193}" type="sibTrans" cxnId="{54AE53FC-60E4-4EFF-85A1-37951F8E4449}">
      <dgm:prSet/>
      <dgm:spPr/>
      <dgm:t>
        <a:bodyPr/>
        <a:lstStyle/>
        <a:p>
          <a:endParaRPr lang="cs-CZ" sz="1600"/>
        </a:p>
      </dgm:t>
    </dgm:pt>
    <dgm:pt modelId="{82F1FF51-38E3-4556-9AC1-34E42B317500}">
      <dgm:prSet custT="1"/>
      <dgm:spPr/>
      <dgm:t>
        <a:bodyPr/>
        <a:lstStyle/>
        <a:p>
          <a:r>
            <a:rPr lang="cs-CZ" sz="1200" dirty="0"/>
            <a:t>3rd </a:t>
          </a:r>
          <a:r>
            <a:rPr lang="cs-CZ" sz="1200" dirty="0" err="1"/>
            <a:t>Health</a:t>
          </a:r>
          <a:r>
            <a:rPr lang="cs-CZ" sz="1200" dirty="0"/>
            <a:t> </a:t>
          </a:r>
          <a:r>
            <a:rPr lang="cs-CZ" sz="1200" dirty="0" err="1"/>
            <a:t>Programme</a:t>
          </a:r>
          <a:endParaRPr lang="cs-CZ" sz="1200" dirty="0"/>
        </a:p>
      </dgm:t>
    </dgm:pt>
    <dgm:pt modelId="{6B7F8F45-C2CB-44F2-A2C9-2E4B029D2AEE}" type="parTrans" cxnId="{640503B2-ED22-42C6-938E-E52590E8C64A}">
      <dgm:prSet/>
      <dgm:spPr/>
      <dgm:t>
        <a:bodyPr/>
        <a:lstStyle/>
        <a:p>
          <a:endParaRPr lang="cs-CZ" sz="1600"/>
        </a:p>
      </dgm:t>
    </dgm:pt>
    <dgm:pt modelId="{29EFD6E9-A549-44EA-800B-086CAD703E53}" type="sibTrans" cxnId="{640503B2-ED22-42C6-938E-E52590E8C64A}">
      <dgm:prSet/>
      <dgm:spPr/>
      <dgm:t>
        <a:bodyPr/>
        <a:lstStyle/>
        <a:p>
          <a:endParaRPr lang="cs-CZ" sz="1600"/>
        </a:p>
      </dgm:t>
    </dgm:pt>
    <dgm:pt modelId="{5F2E8F96-C11B-4CA3-942A-4360061764BD}">
      <dgm:prSet custT="1"/>
      <dgm:spPr/>
      <dgm:t>
        <a:bodyPr/>
        <a:lstStyle/>
        <a:p>
          <a:r>
            <a:rPr lang="cs-CZ" sz="1200" dirty="0"/>
            <a:t>Digital Agenda </a:t>
          </a:r>
          <a:r>
            <a:rPr lang="cs-CZ" sz="1200" dirty="0" err="1"/>
            <a:t>for</a:t>
          </a:r>
          <a:r>
            <a:rPr lang="cs-CZ" sz="1200" dirty="0"/>
            <a:t> </a:t>
          </a:r>
          <a:r>
            <a:rPr lang="cs-CZ" sz="1200" dirty="0" err="1"/>
            <a:t>Europe</a:t>
          </a:r>
          <a:endParaRPr lang="cs-CZ" sz="1200" dirty="0"/>
        </a:p>
      </dgm:t>
    </dgm:pt>
    <dgm:pt modelId="{B271A0BB-293A-4457-BEC9-E589F65B31D7}" type="parTrans" cxnId="{51FD9D0E-1E48-4EE8-B65E-3D11A0512AF2}">
      <dgm:prSet/>
      <dgm:spPr/>
      <dgm:t>
        <a:bodyPr/>
        <a:lstStyle/>
        <a:p>
          <a:endParaRPr lang="cs-CZ" sz="1600"/>
        </a:p>
      </dgm:t>
    </dgm:pt>
    <dgm:pt modelId="{7A8F3CF1-2A3F-4CE2-B4CE-0C0C5D595EA0}" type="sibTrans" cxnId="{51FD9D0E-1E48-4EE8-B65E-3D11A0512AF2}">
      <dgm:prSet/>
      <dgm:spPr/>
      <dgm:t>
        <a:bodyPr/>
        <a:lstStyle/>
        <a:p>
          <a:endParaRPr lang="cs-CZ" sz="1600"/>
        </a:p>
      </dgm:t>
    </dgm:pt>
    <dgm:pt modelId="{8EA3D92F-1629-4768-A56A-1FC055074FA5}">
      <dgm:prSet custT="1"/>
      <dgm:spPr/>
      <dgm:t>
        <a:bodyPr/>
        <a:lstStyle/>
        <a:p>
          <a:r>
            <a:rPr lang="cs-CZ" sz="1200" dirty="0" err="1"/>
            <a:t>Scale</a:t>
          </a:r>
          <a:r>
            <a:rPr lang="cs-CZ" sz="1200" dirty="0"/>
            <a:t> AHA</a:t>
          </a:r>
        </a:p>
      </dgm:t>
    </dgm:pt>
    <dgm:pt modelId="{13398396-7C3A-45E9-BAAE-90BF452A862A}" type="parTrans" cxnId="{56E7FD67-6073-40BE-829D-EB6E75EBA2A1}">
      <dgm:prSet/>
      <dgm:spPr/>
      <dgm:t>
        <a:bodyPr/>
        <a:lstStyle/>
        <a:p>
          <a:endParaRPr lang="cs-CZ" sz="1600"/>
        </a:p>
      </dgm:t>
    </dgm:pt>
    <dgm:pt modelId="{55155898-A18E-4C1D-A708-95C8545C2627}" type="sibTrans" cxnId="{56E7FD67-6073-40BE-829D-EB6E75EBA2A1}">
      <dgm:prSet/>
      <dgm:spPr/>
      <dgm:t>
        <a:bodyPr/>
        <a:lstStyle/>
        <a:p>
          <a:endParaRPr lang="cs-CZ" sz="1600"/>
        </a:p>
      </dgm:t>
    </dgm:pt>
    <dgm:pt modelId="{C1770EC8-4306-4750-A1E1-9083C8B03628}">
      <dgm:prSet custT="1"/>
      <dgm:spPr/>
      <dgm:t>
        <a:bodyPr/>
        <a:lstStyle/>
        <a:p>
          <a:r>
            <a:rPr lang="cs-CZ" sz="1200" dirty="0" err="1"/>
            <a:t>Euregha</a:t>
          </a:r>
          <a:endParaRPr lang="cs-CZ" sz="1200" dirty="0"/>
        </a:p>
      </dgm:t>
    </dgm:pt>
    <dgm:pt modelId="{0DE2C7BB-9941-46E7-8885-3357A2DDD500}" type="parTrans" cxnId="{1367185F-B12C-4441-AB23-D38A0413BB69}">
      <dgm:prSet/>
      <dgm:spPr/>
      <dgm:t>
        <a:bodyPr/>
        <a:lstStyle/>
        <a:p>
          <a:endParaRPr lang="cs-CZ" sz="1600"/>
        </a:p>
      </dgm:t>
    </dgm:pt>
    <dgm:pt modelId="{F5CD7A86-B2BD-452A-A148-CDB00C85FAC7}" type="sibTrans" cxnId="{1367185F-B12C-4441-AB23-D38A0413BB69}">
      <dgm:prSet/>
      <dgm:spPr/>
      <dgm:t>
        <a:bodyPr/>
        <a:lstStyle/>
        <a:p>
          <a:endParaRPr lang="cs-CZ" sz="1600"/>
        </a:p>
      </dgm:t>
    </dgm:pt>
    <dgm:pt modelId="{F30D82B3-818C-4A26-AF50-11C60F4F2ED8}" type="pres">
      <dgm:prSet presAssocID="{F57CC3B8-0E08-4D60-A904-632935C91B68}" presName="diagram" presStyleCnt="0">
        <dgm:presLayoutVars>
          <dgm:chPref val="1"/>
          <dgm:dir/>
          <dgm:animOne val="branch"/>
          <dgm:animLvl val="lvl"/>
          <dgm:resizeHandles/>
        </dgm:presLayoutVars>
      </dgm:prSet>
      <dgm:spPr/>
    </dgm:pt>
    <dgm:pt modelId="{726C764A-FC64-45D1-93E4-ACA1544368D0}" type="pres">
      <dgm:prSet presAssocID="{0273F778-F68F-4407-8621-A413EA801F16}" presName="root" presStyleCnt="0"/>
      <dgm:spPr/>
    </dgm:pt>
    <dgm:pt modelId="{B42CB6AE-B68A-497F-ADEA-AE0D64054261}" type="pres">
      <dgm:prSet presAssocID="{0273F778-F68F-4407-8621-A413EA801F16}" presName="rootComposite" presStyleCnt="0"/>
      <dgm:spPr/>
    </dgm:pt>
    <dgm:pt modelId="{FD64301F-DEF6-485A-9A74-6A7F23016B66}" type="pres">
      <dgm:prSet presAssocID="{0273F778-F68F-4407-8621-A413EA801F16}" presName="rootText" presStyleLbl="node1" presStyleIdx="0" presStyleCnt="7" custScaleX="119486" custScaleY="150255"/>
      <dgm:spPr/>
    </dgm:pt>
    <dgm:pt modelId="{ED941C01-BB00-4ADA-B745-5DFBCC07B1A6}" type="pres">
      <dgm:prSet presAssocID="{0273F778-F68F-4407-8621-A413EA801F16}" presName="rootConnector" presStyleLbl="node1" presStyleIdx="0" presStyleCnt="7"/>
      <dgm:spPr/>
    </dgm:pt>
    <dgm:pt modelId="{3D5E6457-91C3-4941-B3F9-90CB9C65A145}" type="pres">
      <dgm:prSet presAssocID="{0273F778-F68F-4407-8621-A413EA801F16}" presName="childShape" presStyleCnt="0"/>
      <dgm:spPr/>
    </dgm:pt>
    <dgm:pt modelId="{10DA4B7E-B8ED-4DEF-9E9E-EB331BE19290}" type="pres">
      <dgm:prSet presAssocID="{164E08B2-E17C-45DE-B899-96387575F608}" presName="Name13" presStyleLbl="parChTrans1D2" presStyleIdx="0" presStyleCnt="32"/>
      <dgm:spPr/>
    </dgm:pt>
    <dgm:pt modelId="{D40F8845-6496-4963-8B6F-D7DF452AC294}" type="pres">
      <dgm:prSet presAssocID="{0D8EC0C4-6706-4974-BD4C-00C8C109CE30}" presName="childText" presStyleLbl="bgAcc1" presStyleIdx="0" presStyleCnt="32" custScaleX="127103" custScaleY="119875">
        <dgm:presLayoutVars>
          <dgm:bulletEnabled val="1"/>
        </dgm:presLayoutVars>
      </dgm:prSet>
      <dgm:spPr/>
    </dgm:pt>
    <dgm:pt modelId="{C6F11B6F-61AD-4603-9B34-7DEE5FA54653}" type="pres">
      <dgm:prSet presAssocID="{A65E523C-9623-469B-8EFA-D016F9A78E78}" presName="Name13" presStyleLbl="parChTrans1D2" presStyleIdx="1" presStyleCnt="32"/>
      <dgm:spPr/>
    </dgm:pt>
    <dgm:pt modelId="{89D9D35D-E99A-4984-9496-15040D5A3BE6}" type="pres">
      <dgm:prSet presAssocID="{144500DF-AEA4-4ABA-9249-C53CA2541619}" presName="childText" presStyleLbl="bgAcc1" presStyleIdx="1" presStyleCnt="32" custScaleX="130141" custScaleY="129026">
        <dgm:presLayoutVars>
          <dgm:bulletEnabled val="1"/>
        </dgm:presLayoutVars>
      </dgm:prSet>
      <dgm:spPr/>
    </dgm:pt>
    <dgm:pt modelId="{E2EFBD03-BD6C-4321-A13B-9CDA6304E0EF}" type="pres">
      <dgm:prSet presAssocID="{0696004B-2628-43DA-A345-F8E5578DA587}" presName="Name13" presStyleLbl="parChTrans1D2" presStyleIdx="2" presStyleCnt="32"/>
      <dgm:spPr/>
    </dgm:pt>
    <dgm:pt modelId="{BB621378-537E-4001-BBB6-99804744FA80}" type="pres">
      <dgm:prSet presAssocID="{91D1ED23-5C12-4F3F-9A90-549F279D926A}" presName="childText" presStyleLbl="bgAcc1" presStyleIdx="2" presStyleCnt="32" custScaleX="129848" custScaleY="137009">
        <dgm:presLayoutVars>
          <dgm:bulletEnabled val="1"/>
        </dgm:presLayoutVars>
      </dgm:prSet>
      <dgm:spPr/>
    </dgm:pt>
    <dgm:pt modelId="{0AC633B6-A756-4FFE-BCCD-49849B3E1CBC}" type="pres">
      <dgm:prSet presAssocID="{5B6E58DA-1591-4844-B21C-E8B2C3C0FE63}" presName="Name13" presStyleLbl="parChTrans1D2" presStyleIdx="3" presStyleCnt="32"/>
      <dgm:spPr/>
    </dgm:pt>
    <dgm:pt modelId="{4FAACC7F-5940-487D-9DEE-ACD03346B65C}" type="pres">
      <dgm:prSet presAssocID="{EEF8E77D-C37E-4E70-9AE4-4589E88242DB}" presName="childText" presStyleLbl="bgAcc1" presStyleIdx="3" presStyleCnt="32" custScaleX="132943" custScaleY="130747">
        <dgm:presLayoutVars>
          <dgm:bulletEnabled val="1"/>
        </dgm:presLayoutVars>
      </dgm:prSet>
      <dgm:spPr/>
    </dgm:pt>
    <dgm:pt modelId="{0A96B607-FB9F-4104-B4C7-29E44F929378}" type="pres">
      <dgm:prSet presAssocID="{6B36546B-B7F7-4615-B841-99BCA62AA40E}" presName="Name13" presStyleLbl="parChTrans1D2" presStyleIdx="4" presStyleCnt="32"/>
      <dgm:spPr/>
    </dgm:pt>
    <dgm:pt modelId="{4CD57ABD-434A-4F3E-B7A2-1EA4C9CAD8A1}" type="pres">
      <dgm:prSet presAssocID="{3DF34610-6C77-4EE8-B081-61BAC36FF863}" presName="childText" presStyleLbl="bgAcc1" presStyleIdx="4" presStyleCnt="32" custScaleX="132943" custScaleY="133935">
        <dgm:presLayoutVars>
          <dgm:bulletEnabled val="1"/>
        </dgm:presLayoutVars>
      </dgm:prSet>
      <dgm:spPr/>
    </dgm:pt>
    <dgm:pt modelId="{364DB5A2-540A-4B2F-84A3-157A64580264}" type="pres">
      <dgm:prSet presAssocID="{25C341AD-D0D7-41B0-90E3-E21D055FF59A}" presName="root" presStyleCnt="0"/>
      <dgm:spPr/>
    </dgm:pt>
    <dgm:pt modelId="{A471655E-3BA5-4627-8430-9B3BF8B84FD3}" type="pres">
      <dgm:prSet presAssocID="{25C341AD-D0D7-41B0-90E3-E21D055FF59A}" presName="rootComposite" presStyleCnt="0"/>
      <dgm:spPr/>
    </dgm:pt>
    <dgm:pt modelId="{F84A1E23-EE04-4640-B8DB-A7C3A5FDD672}" type="pres">
      <dgm:prSet presAssocID="{25C341AD-D0D7-41B0-90E3-E21D055FF59A}" presName="rootText" presStyleLbl="node1" presStyleIdx="1" presStyleCnt="7" custScaleX="98159" custScaleY="145833"/>
      <dgm:spPr/>
    </dgm:pt>
    <dgm:pt modelId="{7206BD8B-BE48-4DA0-8A54-F0BCB74EED25}" type="pres">
      <dgm:prSet presAssocID="{25C341AD-D0D7-41B0-90E3-E21D055FF59A}" presName="rootConnector" presStyleLbl="node1" presStyleIdx="1" presStyleCnt="7"/>
      <dgm:spPr/>
    </dgm:pt>
    <dgm:pt modelId="{5890D449-4F91-4B24-8D94-0D5611E7FD15}" type="pres">
      <dgm:prSet presAssocID="{25C341AD-D0D7-41B0-90E3-E21D055FF59A}" presName="childShape" presStyleCnt="0"/>
      <dgm:spPr/>
    </dgm:pt>
    <dgm:pt modelId="{C4517E2A-71C0-4FA3-8D1F-466BB7B6047E}" type="pres">
      <dgm:prSet presAssocID="{FF229CA9-B1B3-46EE-A7A5-F9E84AEC6135}" presName="Name13" presStyleLbl="parChTrans1D2" presStyleIdx="5" presStyleCnt="32"/>
      <dgm:spPr/>
    </dgm:pt>
    <dgm:pt modelId="{38EEC8D4-AC6D-4449-A57D-AA1C5104E29C}" type="pres">
      <dgm:prSet presAssocID="{A9184032-E741-4134-ABFF-DEC0C9A3677A}" presName="childText" presStyleLbl="bgAcc1" presStyleIdx="5" presStyleCnt="32" custScaleX="134494">
        <dgm:presLayoutVars>
          <dgm:bulletEnabled val="1"/>
        </dgm:presLayoutVars>
      </dgm:prSet>
      <dgm:spPr/>
    </dgm:pt>
    <dgm:pt modelId="{47DFD1DF-8589-4A0F-97B2-7D71F2702D69}" type="pres">
      <dgm:prSet presAssocID="{657F71D0-92F1-42C6-A2C7-E91D45C5D2BD}" presName="Name13" presStyleLbl="parChTrans1D2" presStyleIdx="6" presStyleCnt="32"/>
      <dgm:spPr/>
    </dgm:pt>
    <dgm:pt modelId="{C91CD252-566A-453E-B6F4-5A09D7F132B3}" type="pres">
      <dgm:prSet presAssocID="{6B59353A-3F00-43BD-8D56-93CCAE48EFDD}" presName="childText" presStyleLbl="bgAcc1" presStyleIdx="6" presStyleCnt="32" custScaleX="134494">
        <dgm:presLayoutVars>
          <dgm:bulletEnabled val="1"/>
        </dgm:presLayoutVars>
      </dgm:prSet>
      <dgm:spPr/>
    </dgm:pt>
    <dgm:pt modelId="{4B838EED-1006-4AA7-A78F-FBBC65A8C7EF}" type="pres">
      <dgm:prSet presAssocID="{D655D8B7-B6B8-4D70-AEB0-5A2C3A487851}" presName="Name13" presStyleLbl="parChTrans1D2" presStyleIdx="7" presStyleCnt="32"/>
      <dgm:spPr/>
    </dgm:pt>
    <dgm:pt modelId="{198B78AD-90E5-4F50-A451-DAA4A574691E}" type="pres">
      <dgm:prSet presAssocID="{598FAC76-1999-4486-9DE0-4E8C6F2F714B}" presName="childText" presStyleLbl="bgAcc1" presStyleIdx="7" presStyleCnt="32" custScaleX="134494">
        <dgm:presLayoutVars>
          <dgm:bulletEnabled val="1"/>
        </dgm:presLayoutVars>
      </dgm:prSet>
      <dgm:spPr/>
    </dgm:pt>
    <dgm:pt modelId="{1450AF1B-0161-4134-BC6B-74395407E294}" type="pres">
      <dgm:prSet presAssocID="{B024574C-AD72-44EA-9ED8-CCED9D6F96A3}" presName="Name13" presStyleLbl="parChTrans1D2" presStyleIdx="8" presStyleCnt="32"/>
      <dgm:spPr/>
    </dgm:pt>
    <dgm:pt modelId="{4F38DF73-4155-467B-80FE-6234389FE608}" type="pres">
      <dgm:prSet presAssocID="{87D4184A-B0C7-42E2-9874-F132C403ACFE}" presName="childText" presStyleLbl="bgAcc1" presStyleIdx="8" presStyleCnt="32" custScaleX="134494">
        <dgm:presLayoutVars>
          <dgm:bulletEnabled val="1"/>
        </dgm:presLayoutVars>
      </dgm:prSet>
      <dgm:spPr/>
    </dgm:pt>
    <dgm:pt modelId="{F4B40BC5-E3D8-46AD-806E-A1BF87BB0446}" type="pres">
      <dgm:prSet presAssocID="{FEF31240-5F92-4E95-B796-72E1920EC739}" presName="Name13" presStyleLbl="parChTrans1D2" presStyleIdx="9" presStyleCnt="32"/>
      <dgm:spPr/>
    </dgm:pt>
    <dgm:pt modelId="{DD397BF2-B6C7-4BFA-AD02-0AD1ADE27851}" type="pres">
      <dgm:prSet presAssocID="{2EA4190A-0AA2-4F80-8DB2-E1C3FC6991B0}" presName="childText" presStyleLbl="bgAcc1" presStyleIdx="9" presStyleCnt="32" custScaleX="134494">
        <dgm:presLayoutVars>
          <dgm:bulletEnabled val="1"/>
        </dgm:presLayoutVars>
      </dgm:prSet>
      <dgm:spPr/>
    </dgm:pt>
    <dgm:pt modelId="{F958F968-C3CB-4FC3-8136-06AA02001BFF}" type="pres">
      <dgm:prSet presAssocID="{02AF9FA8-8CF3-4763-987E-7FC2A11F2225}" presName="Name13" presStyleLbl="parChTrans1D2" presStyleIdx="10" presStyleCnt="32"/>
      <dgm:spPr/>
    </dgm:pt>
    <dgm:pt modelId="{E3B4763F-4727-45A3-903C-6D017102E33C}" type="pres">
      <dgm:prSet presAssocID="{18AD62DF-6DEC-4C44-ADF0-A9E82B6CB05C}" presName="childText" presStyleLbl="bgAcc1" presStyleIdx="10" presStyleCnt="32" custScaleX="134494">
        <dgm:presLayoutVars>
          <dgm:bulletEnabled val="1"/>
        </dgm:presLayoutVars>
      </dgm:prSet>
      <dgm:spPr/>
    </dgm:pt>
    <dgm:pt modelId="{6B84A04C-ACF8-480A-91A2-26415AF341FE}" type="pres">
      <dgm:prSet presAssocID="{997CEE53-40F7-420A-BC11-922F6AEEC815}" presName="Name13" presStyleLbl="parChTrans1D2" presStyleIdx="11" presStyleCnt="32"/>
      <dgm:spPr/>
    </dgm:pt>
    <dgm:pt modelId="{047F3226-26F6-4E1C-BDDA-FC692E29954F}" type="pres">
      <dgm:prSet presAssocID="{40ABFB39-1E73-4E1E-8A4F-F94E123C0CB0}" presName="childText" presStyleLbl="bgAcc1" presStyleIdx="11" presStyleCnt="32" custScaleX="134494">
        <dgm:presLayoutVars>
          <dgm:bulletEnabled val="1"/>
        </dgm:presLayoutVars>
      </dgm:prSet>
      <dgm:spPr/>
    </dgm:pt>
    <dgm:pt modelId="{3D5E4F02-0740-40E3-8E92-E0B68DB88AEB}" type="pres">
      <dgm:prSet presAssocID="{6A3B2498-EF1C-425A-B5DB-05B12982C9D0}" presName="root" presStyleCnt="0"/>
      <dgm:spPr/>
    </dgm:pt>
    <dgm:pt modelId="{F777ED86-328F-40DE-9377-6DF9C0C16BBB}" type="pres">
      <dgm:prSet presAssocID="{6A3B2498-EF1C-425A-B5DB-05B12982C9D0}" presName="rootComposite" presStyleCnt="0"/>
      <dgm:spPr/>
    </dgm:pt>
    <dgm:pt modelId="{05EAB858-B525-472E-B006-28F7B881CA43}" type="pres">
      <dgm:prSet presAssocID="{6A3B2498-EF1C-425A-B5DB-05B12982C9D0}" presName="rootText" presStyleLbl="node1" presStyleIdx="2" presStyleCnt="7" custScaleX="119591" custScaleY="148175"/>
      <dgm:spPr/>
    </dgm:pt>
    <dgm:pt modelId="{BA617A8C-28DA-40DD-9BB8-95A49D12B325}" type="pres">
      <dgm:prSet presAssocID="{6A3B2498-EF1C-425A-B5DB-05B12982C9D0}" presName="rootConnector" presStyleLbl="node1" presStyleIdx="2" presStyleCnt="7"/>
      <dgm:spPr/>
    </dgm:pt>
    <dgm:pt modelId="{ACE16A70-E2D5-4954-8C14-8BBA149E29CC}" type="pres">
      <dgm:prSet presAssocID="{6A3B2498-EF1C-425A-B5DB-05B12982C9D0}" presName="childShape" presStyleCnt="0"/>
      <dgm:spPr/>
    </dgm:pt>
    <dgm:pt modelId="{E5494414-183E-4069-8F4F-1B9A2E5D725B}" type="pres">
      <dgm:prSet presAssocID="{20D47D41-E076-434D-9324-42BE8AFB3045}" presName="Name13" presStyleLbl="parChTrans1D2" presStyleIdx="12" presStyleCnt="32"/>
      <dgm:spPr/>
    </dgm:pt>
    <dgm:pt modelId="{6CC06A62-B252-4B44-B7EB-B1672E1B8AA2}" type="pres">
      <dgm:prSet presAssocID="{58B6F321-CB32-4A4E-AE2D-C7E067CC83D7}" presName="childText" presStyleLbl="bgAcc1" presStyleIdx="12" presStyleCnt="32" custScaleX="114586" custScaleY="124267">
        <dgm:presLayoutVars>
          <dgm:bulletEnabled val="1"/>
        </dgm:presLayoutVars>
      </dgm:prSet>
      <dgm:spPr/>
    </dgm:pt>
    <dgm:pt modelId="{E1C6EBA8-6BA5-420A-A503-3444DB192B40}" type="pres">
      <dgm:prSet presAssocID="{9BCC9170-DB76-4095-B9C0-B9FB6C4A7C57}" presName="Name13" presStyleLbl="parChTrans1D2" presStyleIdx="13" presStyleCnt="32"/>
      <dgm:spPr/>
    </dgm:pt>
    <dgm:pt modelId="{8B1EB068-C7FD-4BFC-8AD2-1822AD6ADD8A}" type="pres">
      <dgm:prSet presAssocID="{8CF82512-9A33-45B7-859A-26BC95191900}" presName="childText" presStyleLbl="bgAcc1" presStyleIdx="13" presStyleCnt="32" custScaleX="117332" custScaleY="111239">
        <dgm:presLayoutVars>
          <dgm:bulletEnabled val="1"/>
        </dgm:presLayoutVars>
      </dgm:prSet>
      <dgm:spPr/>
    </dgm:pt>
    <dgm:pt modelId="{407A7E12-D970-4B8E-BDEE-93CC12D43897}" type="pres">
      <dgm:prSet presAssocID="{D75E57C5-B07E-4911-AF6D-D727A29719E8}" presName="Name13" presStyleLbl="parChTrans1D2" presStyleIdx="14" presStyleCnt="32"/>
      <dgm:spPr/>
    </dgm:pt>
    <dgm:pt modelId="{922DF8AE-E77C-42B9-B7AF-898BDE0D7075}" type="pres">
      <dgm:prSet presAssocID="{F64F54AA-0D7F-4287-8A9F-002AB6527370}" presName="childText" presStyleLbl="bgAcc1" presStyleIdx="14" presStyleCnt="32" custScaleX="120077" custScaleY="119875">
        <dgm:presLayoutVars>
          <dgm:bulletEnabled val="1"/>
        </dgm:presLayoutVars>
      </dgm:prSet>
      <dgm:spPr/>
    </dgm:pt>
    <dgm:pt modelId="{A3E034A1-8454-471F-B83A-0A965E0A32BE}" type="pres">
      <dgm:prSet presAssocID="{E65276A2-D15D-4DCC-B96E-81FD06077569}" presName="Name13" presStyleLbl="parChTrans1D2" presStyleIdx="15" presStyleCnt="32"/>
      <dgm:spPr/>
    </dgm:pt>
    <dgm:pt modelId="{0444EB37-BF14-4EE4-9F46-A84BAD28FE15}" type="pres">
      <dgm:prSet presAssocID="{CA68983E-EB21-4B3C-8631-A314BB8A3AAC}" presName="childText" presStyleLbl="bgAcc1" presStyleIdx="15" presStyleCnt="32" custScaleX="152256" custScaleY="109611">
        <dgm:presLayoutVars>
          <dgm:bulletEnabled val="1"/>
        </dgm:presLayoutVars>
      </dgm:prSet>
      <dgm:spPr/>
    </dgm:pt>
    <dgm:pt modelId="{7C199245-983F-4BA8-9C98-F7A59B6BEC54}" type="pres">
      <dgm:prSet presAssocID="{F90BE469-303F-4326-88BD-AAF36C9D3D55}" presName="root" presStyleCnt="0"/>
      <dgm:spPr/>
    </dgm:pt>
    <dgm:pt modelId="{1950B2D9-37F4-45F6-9165-F86081731853}" type="pres">
      <dgm:prSet presAssocID="{F90BE469-303F-4326-88BD-AAF36C9D3D55}" presName="rootComposite" presStyleCnt="0"/>
      <dgm:spPr/>
    </dgm:pt>
    <dgm:pt modelId="{36CFD8A9-74FF-4C21-A41F-DED9F1FF2310}" type="pres">
      <dgm:prSet presAssocID="{F90BE469-303F-4326-88BD-AAF36C9D3D55}" presName="rootText" presStyleLbl="node1" presStyleIdx="3" presStyleCnt="7" custScaleX="122663" custScaleY="143576"/>
      <dgm:spPr/>
    </dgm:pt>
    <dgm:pt modelId="{2E99C765-06F4-4BE4-BC54-32E2D4041CB6}" type="pres">
      <dgm:prSet presAssocID="{F90BE469-303F-4326-88BD-AAF36C9D3D55}" presName="rootConnector" presStyleLbl="node1" presStyleIdx="3" presStyleCnt="7"/>
      <dgm:spPr/>
    </dgm:pt>
    <dgm:pt modelId="{5F161867-4AB8-4F38-8911-14572AD55DCB}" type="pres">
      <dgm:prSet presAssocID="{F90BE469-303F-4326-88BD-AAF36C9D3D55}" presName="childShape" presStyleCnt="0"/>
      <dgm:spPr/>
    </dgm:pt>
    <dgm:pt modelId="{76104A95-6ACC-45FA-AF9B-48F477E4D039}" type="pres">
      <dgm:prSet presAssocID="{DAAE0CD1-F950-4233-A554-FB35CAF4817D}" presName="Name13" presStyleLbl="parChTrans1D2" presStyleIdx="16" presStyleCnt="32"/>
      <dgm:spPr/>
    </dgm:pt>
    <dgm:pt modelId="{2E1DB27C-DC06-4278-8288-2C135516B1C5}" type="pres">
      <dgm:prSet presAssocID="{7704546A-A911-4B94-91D0-31B4256934B8}" presName="childText" presStyleLbl="bgAcc1" presStyleIdx="16" presStyleCnt="32" custScaleX="122255" custScaleY="95864">
        <dgm:presLayoutVars>
          <dgm:bulletEnabled val="1"/>
        </dgm:presLayoutVars>
      </dgm:prSet>
      <dgm:spPr/>
    </dgm:pt>
    <dgm:pt modelId="{7E4FF764-7383-4EA9-B4DD-2C5A9BDA80A2}" type="pres">
      <dgm:prSet presAssocID="{27183507-E46C-4115-ADEC-3D8796E49F6A}" presName="Name13" presStyleLbl="parChTrans1D2" presStyleIdx="17" presStyleCnt="32"/>
      <dgm:spPr/>
    </dgm:pt>
    <dgm:pt modelId="{7702E76F-9F18-4503-A86D-89C9B947BD48}" type="pres">
      <dgm:prSet presAssocID="{ECFCC54B-92BE-4CB2-BCA9-29DA293BBA2F}" presName="childText" presStyleLbl="bgAcc1" presStyleIdx="17" presStyleCnt="32" custScaleX="122254" custScaleY="101429">
        <dgm:presLayoutVars>
          <dgm:bulletEnabled val="1"/>
        </dgm:presLayoutVars>
      </dgm:prSet>
      <dgm:spPr/>
    </dgm:pt>
    <dgm:pt modelId="{FBB6D58B-0E57-49F2-9EC3-AB2415259C49}" type="pres">
      <dgm:prSet presAssocID="{45BBC9F1-E208-45E3-B8E8-83C792DF8016}" presName="Name13" presStyleLbl="parChTrans1D2" presStyleIdx="18" presStyleCnt="32"/>
      <dgm:spPr/>
    </dgm:pt>
    <dgm:pt modelId="{02424F8E-71F8-4425-985F-FCC11F21B40C}" type="pres">
      <dgm:prSet presAssocID="{0DA3BB29-1101-42F9-B46C-3D292DE5966A}" presName="childText" presStyleLbl="bgAcc1" presStyleIdx="18" presStyleCnt="32" custScaleX="122350" custScaleY="125001">
        <dgm:presLayoutVars>
          <dgm:bulletEnabled val="1"/>
        </dgm:presLayoutVars>
      </dgm:prSet>
      <dgm:spPr/>
    </dgm:pt>
    <dgm:pt modelId="{F80CBC4C-0A46-44E1-B47F-B6C3D437674B}" type="pres">
      <dgm:prSet presAssocID="{F676519A-E2D6-4CE4-BB9A-9FA8C99E0F5F}" presName="root" presStyleCnt="0"/>
      <dgm:spPr/>
    </dgm:pt>
    <dgm:pt modelId="{DD29CDFB-E807-4543-A653-36CBA48A1B26}" type="pres">
      <dgm:prSet presAssocID="{F676519A-E2D6-4CE4-BB9A-9FA8C99E0F5F}" presName="rootComposite" presStyleCnt="0"/>
      <dgm:spPr/>
    </dgm:pt>
    <dgm:pt modelId="{647CFFF4-553D-4B6E-A54C-E078647C7F76}" type="pres">
      <dgm:prSet presAssocID="{F676519A-E2D6-4CE4-BB9A-9FA8C99E0F5F}" presName="rootText" presStyleLbl="node1" presStyleIdx="4" presStyleCnt="7" custScaleX="131444" custScaleY="145991"/>
      <dgm:spPr/>
    </dgm:pt>
    <dgm:pt modelId="{0BDCF50A-35F5-41A0-975E-E2372A2D0FF7}" type="pres">
      <dgm:prSet presAssocID="{F676519A-E2D6-4CE4-BB9A-9FA8C99E0F5F}" presName="rootConnector" presStyleLbl="node1" presStyleIdx="4" presStyleCnt="7"/>
      <dgm:spPr/>
    </dgm:pt>
    <dgm:pt modelId="{B102E288-7612-4AD2-A591-A78DEF4AB5F1}" type="pres">
      <dgm:prSet presAssocID="{F676519A-E2D6-4CE4-BB9A-9FA8C99E0F5F}" presName="childShape" presStyleCnt="0"/>
      <dgm:spPr/>
    </dgm:pt>
    <dgm:pt modelId="{16DF8418-E23A-4731-BA71-86B4470DB73D}" type="pres">
      <dgm:prSet presAssocID="{23A6E070-067B-49F9-8D67-E296F60E56D4}" presName="Name13" presStyleLbl="parChTrans1D2" presStyleIdx="19" presStyleCnt="32"/>
      <dgm:spPr/>
    </dgm:pt>
    <dgm:pt modelId="{50A6830D-8446-4E7B-B105-4FD1F321C2E4}" type="pres">
      <dgm:prSet presAssocID="{F01FB79A-3C68-47DC-9D6A-B2582DC68392}" presName="childText" presStyleLbl="bgAcc1" presStyleIdx="19" presStyleCnt="32" custScaleX="135398" custScaleY="111090">
        <dgm:presLayoutVars>
          <dgm:bulletEnabled val="1"/>
        </dgm:presLayoutVars>
      </dgm:prSet>
      <dgm:spPr/>
    </dgm:pt>
    <dgm:pt modelId="{B775BECB-7D26-4A57-B83F-1D89F16F7BB8}" type="pres">
      <dgm:prSet presAssocID="{8D5567C1-3948-49FA-B0D4-13D155CE6B91}" presName="Name13" presStyleLbl="parChTrans1D2" presStyleIdx="20" presStyleCnt="32"/>
      <dgm:spPr/>
    </dgm:pt>
    <dgm:pt modelId="{804D9FE9-1716-4F4C-A392-DD2B5AD56FD8}" type="pres">
      <dgm:prSet presAssocID="{F212D417-9E79-4BB7-82A1-77669DDB5BC0}" presName="childText" presStyleLbl="bgAcc1" presStyleIdx="20" presStyleCnt="32" custScaleX="135398" custScaleY="115849">
        <dgm:presLayoutVars>
          <dgm:bulletEnabled val="1"/>
        </dgm:presLayoutVars>
      </dgm:prSet>
      <dgm:spPr/>
    </dgm:pt>
    <dgm:pt modelId="{1F704FDA-211D-493E-9AB5-93466C942832}" type="pres">
      <dgm:prSet presAssocID="{CCAAD1DB-CA85-40EA-9283-BCF1FA54D25C}" presName="root" presStyleCnt="0"/>
      <dgm:spPr/>
    </dgm:pt>
    <dgm:pt modelId="{F378DA60-3CBD-4D29-8A37-1218227F2A37}" type="pres">
      <dgm:prSet presAssocID="{CCAAD1DB-CA85-40EA-9283-BCF1FA54D25C}" presName="rootComposite" presStyleCnt="0"/>
      <dgm:spPr/>
    </dgm:pt>
    <dgm:pt modelId="{F45C72CD-AA53-4128-BA54-4F5AE12C581A}" type="pres">
      <dgm:prSet presAssocID="{CCAAD1DB-CA85-40EA-9283-BCF1FA54D25C}" presName="rootText" presStyleLbl="node1" presStyleIdx="5" presStyleCnt="7" custScaleX="141657" custScaleY="147270"/>
      <dgm:spPr/>
    </dgm:pt>
    <dgm:pt modelId="{2BB5D819-C140-49D1-B137-E63E1E7DD47E}" type="pres">
      <dgm:prSet presAssocID="{CCAAD1DB-CA85-40EA-9283-BCF1FA54D25C}" presName="rootConnector" presStyleLbl="node1" presStyleIdx="5" presStyleCnt="7"/>
      <dgm:spPr/>
    </dgm:pt>
    <dgm:pt modelId="{F973395A-F556-484E-9A57-AC9A3CC2F106}" type="pres">
      <dgm:prSet presAssocID="{CCAAD1DB-CA85-40EA-9283-BCF1FA54D25C}" presName="childShape" presStyleCnt="0"/>
      <dgm:spPr/>
    </dgm:pt>
    <dgm:pt modelId="{F6966077-DB15-46D6-A489-6F121DADFD64}" type="pres">
      <dgm:prSet presAssocID="{809F5003-9331-46B2-AA34-F54D725C792C}" presName="Name13" presStyleLbl="parChTrans1D2" presStyleIdx="21" presStyleCnt="32"/>
      <dgm:spPr/>
    </dgm:pt>
    <dgm:pt modelId="{FC8E5AFC-E3A9-42A7-8F57-4E975069DB42}" type="pres">
      <dgm:prSet presAssocID="{85D918C5-F786-4E06-8366-56842AC32ECD}" presName="childText" presStyleLbl="bgAcc1" presStyleIdx="21" presStyleCnt="32" custScaleX="145072" custScaleY="92369">
        <dgm:presLayoutVars>
          <dgm:bulletEnabled val="1"/>
        </dgm:presLayoutVars>
      </dgm:prSet>
      <dgm:spPr/>
    </dgm:pt>
    <dgm:pt modelId="{60E5CE59-5EE5-404D-BBB8-90642B12C116}" type="pres">
      <dgm:prSet presAssocID="{375A067F-46A2-4528-BA8C-7051CE80C4FD}" presName="Name13" presStyleLbl="parChTrans1D2" presStyleIdx="22" presStyleCnt="32"/>
      <dgm:spPr/>
    </dgm:pt>
    <dgm:pt modelId="{B8343BF5-0A10-4C7C-A800-0208E7FDDF96}" type="pres">
      <dgm:prSet presAssocID="{FFE18AFD-3BFE-4499-9090-3DB4A4486C0D}" presName="childText" presStyleLbl="bgAcc1" presStyleIdx="22" presStyleCnt="32" custScaleX="148794" custScaleY="123153">
        <dgm:presLayoutVars>
          <dgm:bulletEnabled val="1"/>
        </dgm:presLayoutVars>
      </dgm:prSet>
      <dgm:spPr/>
    </dgm:pt>
    <dgm:pt modelId="{9F823904-A8AD-4494-9D3E-CBBABB41155B}" type="pres">
      <dgm:prSet presAssocID="{2DA4DE3F-2D97-47EE-9A6D-B47DC8FF8DC4}" presName="Name13" presStyleLbl="parChTrans1D2" presStyleIdx="23" presStyleCnt="32"/>
      <dgm:spPr/>
    </dgm:pt>
    <dgm:pt modelId="{75E65584-FDDE-4E52-B719-39E881C8D4AB}" type="pres">
      <dgm:prSet presAssocID="{79C0783F-8B31-43FB-8788-43367C684119}" presName="childText" presStyleLbl="bgAcc1" presStyleIdx="23" presStyleCnt="32" custScaleX="151556" custScaleY="103966">
        <dgm:presLayoutVars>
          <dgm:bulletEnabled val="1"/>
        </dgm:presLayoutVars>
      </dgm:prSet>
      <dgm:spPr/>
    </dgm:pt>
    <dgm:pt modelId="{6CB64C3B-0651-4558-9607-1D95A55AEDFD}" type="pres">
      <dgm:prSet presAssocID="{7D84BDB9-FCC5-4647-8DCE-EDC13C2118D6}" presName="Name13" presStyleLbl="parChTrans1D2" presStyleIdx="24" presStyleCnt="32"/>
      <dgm:spPr/>
    </dgm:pt>
    <dgm:pt modelId="{6C094D08-91C4-4808-8804-4A4F21F7AEBD}" type="pres">
      <dgm:prSet presAssocID="{D894CFF4-9F55-40CD-9B4A-5FD4F5C4ADC0}" presName="childText" presStyleLbl="bgAcc1" presStyleIdx="24" presStyleCnt="32" custScaleX="154320" custScaleY="107043">
        <dgm:presLayoutVars>
          <dgm:bulletEnabled val="1"/>
        </dgm:presLayoutVars>
      </dgm:prSet>
      <dgm:spPr/>
    </dgm:pt>
    <dgm:pt modelId="{ED76D260-BE72-4FE2-AFEF-09BE3BA1AFEA}" type="pres">
      <dgm:prSet presAssocID="{94E2B247-520B-4BFC-A3BA-DAD8270F734A}" presName="Name13" presStyleLbl="parChTrans1D2" presStyleIdx="25" presStyleCnt="32"/>
      <dgm:spPr/>
    </dgm:pt>
    <dgm:pt modelId="{958E7230-854A-47B7-8FF8-1BACF885C1BE}" type="pres">
      <dgm:prSet presAssocID="{2AB7FFC8-38F1-44A2-AFB1-3413A48AAEC4}" presName="childText" presStyleLbl="bgAcc1" presStyleIdx="25" presStyleCnt="32" custScaleX="154319" custScaleY="103228">
        <dgm:presLayoutVars>
          <dgm:bulletEnabled val="1"/>
        </dgm:presLayoutVars>
      </dgm:prSet>
      <dgm:spPr/>
    </dgm:pt>
    <dgm:pt modelId="{581484B0-0E7E-42D3-985C-2F1624351C2F}" type="pres">
      <dgm:prSet presAssocID="{ADF3079B-9050-496D-9FA4-5F32C1FF227C}" presName="root" presStyleCnt="0"/>
      <dgm:spPr/>
    </dgm:pt>
    <dgm:pt modelId="{06643B33-B301-4775-9BB9-8BBFFC93BE7B}" type="pres">
      <dgm:prSet presAssocID="{ADF3079B-9050-496D-9FA4-5F32C1FF227C}" presName="rootComposite" presStyleCnt="0"/>
      <dgm:spPr/>
    </dgm:pt>
    <dgm:pt modelId="{CF513A26-06AF-4B89-A7DE-0475C469F8E2}" type="pres">
      <dgm:prSet presAssocID="{ADF3079B-9050-496D-9FA4-5F32C1FF227C}" presName="rootText" presStyleLbl="node1" presStyleIdx="6" presStyleCnt="7" custScaleX="130707" custScaleY="145768" custLinFactNeighborX="-4145" custLinFactNeighborY="-2764"/>
      <dgm:spPr/>
    </dgm:pt>
    <dgm:pt modelId="{5FB76445-392B-4B09-9448-4110D0B946AA}" type="pres">
      <dgm:prSet presAssocID="{ADF3079B-9050-496D-9FA4-5F32C1FF227C}" presName="rootConnector" presStyleLbl="node1" presStyleIdx="6" presStyleCnt="7"/>
      <dgm:spPr/>
    </dgm:pt>
    <dgm:pt modelId="{067B2414-098B-4FE1-81BA-7CE49386D1AF}" type="pres">
      <dgm:prSet presAssocID="{ADF3079B-9050-496D-9FA4-5F32C1FF227C}" presName="childShape" presStyleCnt="0"/>
      <dgm:spPr/>
    </dgm:pt>
    <dgm:pt modelId="{E5E139FC-52BA-46A3-B8EA-B084CB6D1C00}" type="pres">
      <dgm:prSet presAssocID="{48E66A07-03E1-4668-A2AA-56E0222C0B36}" presName="Name13" presStyleLbl="parChTrans1D2" presStyleIdx="26" presStyleCnt="32"/>
      <dgm:spPr/>
    </dgm:pt>
    <dgm:pt modelId="{50F4C2C7-E523-4794-A7B1-BADED563E7C9}" type="pres">
      <dgm:prSet presAssocID="{BEDA6F06-F64F-4C6E-B456-0AAAFA139847}" presName="childText" presStyleLbl="bgAcc1" presStyleIdx="26" presStyleCnt="32" custScaleX="137050">
        <dgm:presLayoutVars>
          <dgm:bulletEnabled val="1"/>
        </dgm:presLayoutVars>
      </dgm:prSet>
      <dgm:spPr/>
    </dgm:pt>
    <dgm:pt modelId="{9318F04B-33C3-49FF-8E7B-1DB6B1FA9212}" type="pres">
      <dgm:prSet presAssocID="{D4C5D6E4-055C-4C76-84CA-4199E45021B4}" presName="Name13" presStyleLbl="parChTrans1D2" presStyleIdx="27" presStyleCnt="32"/>
      <dgm:spPr/>
    </dgm:pt>
    <dgm:pt modelId="{DF28216A-F0C0-4ED3-9D46-B299AEE79117}" type="pres">
      <dgm:prSet presAssocID="{1452CE79-E73B-4C5A-8653-8B57C15E670A}" presName="childText" presStyleLbl="bgAcc1" presStyleIdx="27" presStyleCnt="32" custScaleX="139229">
        <dgm:presLayoutVars>
          <dgm:bulletEnabled val="1"/>
        </dgm:presLayoutVars>
      </dgm:prSet>
      <dgm:spPr/>
    </dgm:pt>
    <dgm:pt modelId="{44D77171-06EB-4FC9-B503-FB1CBC6C020D}" type="pres">
      <dgm:prSet presAssocID="{6B7F8F45-C2CB-44F2-A2C9-2E4B029D2AEE}" presName="Name13" presStyleLbl="parChTrans1D2" presStyleIdx="28" presStyleCnt="32"/>
      <dgm:spPr/>
    </dgm:pt>
    <dgm:pt modelId="{D5D6B3BD-254F-495A-AA7B-4A5A7F1BD52B}" type="pres">
      <dgm:prSet presAssocID="{82F1FF51-38E3-4556-9AC1-34E42B317500}" presName="childText" presStyleLbl="bgAcc1" presStyleIdx="28" presStyleCnt="32" custScaleX="135751">
        <dgm:presLayoutVars>
          <dgm:bulletEnabled val="1"/>
        </dgm:presLayoutVars>
      </dgm:prSet>
      <dgm:spPr/>
    </dgm:pt>
    <dgm:pt modelId="{349E53E5-AEB9-4083-AC1A-3DF7D842450C}" type="pres">
      <dgm:prSet presAssocID="{B271A0BB-293A-4457-BEC9-E589F65B31D7}" presName="Name13" presStyleLbl="parChTrans1D2" presStyleIdx="29" presStyleCnt="32"/>
      <dgm:spPr/>
    </dgm:pt>
    <dgm:pt modelId="{437E37AB-6C91-4059-9081-FF079A41C541}" type="pres">
      <dgm:prSet presAssocID="{5F2E8F96-C11B-4CA3-942A-4360061764BD}" presName="childText" presStyleLbl="bgAcc1" presStyleIdx="29" presStyleCnt="32" custScaleX="138547" custScaleY="152760">
        <dgm:presLayoutVars>
          <dgm:bulletEnabled val="1"/>
        </dgm:presLayoutVars>
      </dgm:prSet>
      <dgm:spPr/>
    </dgm:pt>
    <dgm:pt modelId="{C7421E9C-767D-46A5-8735-29CEA6781929}" type="pres">
      <dgm:prSet presAssocID="{13398396-7C3A-45E9-BAAE-90BF452A862A}" presName="Name13" presStyleLbl="parChTrans1D2" presStyleIdx="30" presStyleCnt="32"/>
      <dgm:spPr/>
    </dgm:pt>
    <dgm:pt modelId="{EDC1AE66-C131-4DC1-835C-59731AFF6E46}" type="pres">
      <dgm:prSet presAssocID="{8EA3D92F-1629-4768-A56A-1FC055074FA5}" presName="childText" presStyleLbl="bgAcc1" presStyleIdx="30" presStyleCnt="32" custScaleX="135148">
        <dgm:presLayoutVars>
          <dgm:bulletEnabled val="1"/>
        </dgm:presLayoutVars>
      </dgm:prSet>
      <dgm:spPr/>
    </dgm:pt>
    <dgm:pt modelId="{78238382-16A5-4BDA-A399-F34F839BD90D}" type="pres">
      <dgm:prSet presAssocID="{0DE2C7BB-9941-46E7-8885-3357A2DDD500}" presName="Name13" presStyleLbl="parChTrans1D2" presStyleIdx="31" presStyleCnt="32"/>
      <dgm:spPr/>
    </dgm:pt>
    <dgm:pt modelId="{2D17C45F-E98C-4179-9557-03E269E666C6}" type="pres">
      <dgm:prSet presAssocID="{C1770EC8-4306-4750-A1E1-9083C8B03628}" presName="childText" presStyleLbl="bgAcc1" presStyleIdx="31" presStyleCnt="32" custScaleX="137461">
        <dgm:presLayoutVars>
          <dgm:bulletEnabled val="1"/>
        </dgm:presLayoutVars>
      </dgm:prSet>
      <dgm:spPr/>
    </dgm:pt>
  </dgm:ptLst>
  <dgm:cxnLst>
    <dgm:cxn modelId="{EB9AD702-ECAE-4920-8F1B-4A91ABB61828}" type="presOf" srcId="{F676519A-E2D6-4CE4-BB9A-9FA8C99E0F5F}" destId="{647CFFF4-553D-4B6E-A54C-E078647C7F76}" srcOrd="0" destOrd="0" presId="urn:microsoft.com/office/officeart/2005/8/layout/hierarchy3"/>
    <dgm:cxn modelId="{186D5C03-FF0F-4C12-A3F3-984FFFE8ADDB}" type="presOf" srcId="{F676519A-E2D6-4CE4-BB9A-9FA8C99E0F5F}" destId="{0BDCF50A-35F5-41A0-975E-E2372A2D0FF7}" srcOrd="1" destOrd="0" presId="urn:microsoft.com/office/officeart/2005/8/layout/hierarchy3"/>
    <dgm:cxn modelId="{505B2206-F357-4DFA-8A22-ECA8CE22E9B9}" type="presOf" srcId="{7D84BDB9-FCC5-4647-8DCE-EDC13C2118D6}" destId="{6CB64C3B-0651-4558-9607-1D95A55AEDFD}" srcOrd="0" destOrd="0" presId="urn:microsoft.com/office/officeart/2005/8/layout/hierarchy3"/>
    <dgm:cxn modelId="{6344B006-2876-4F94-B659-C6C39D4A7BC9}" type="presOf" srcId="{C1770EC8-4306-4750-A1E1-9083C8B03628}" destId="{2D17C45F-E98C-4179-9557-03E269E666C6}" srcOrd="0" destOrd="0" presId="urn:microsoft.com/office/officeart/2005/8/layout/hierarchy3"/>
    <dgm:cxn modelId="{3EF5AE07-593C-467E-9EAD-AC09A3211814}" type="presOf" srcId="{F90BE469-303F-4326-88BD-AAF36C9D3D55}" destId="{2E99C765-06F4-4BE4-BC54-32E2D4041CB6}" srcOrd="1" destOrd="0" presId="urn:microsoft.com/office/officeart/2005/8/layout/hierarchy3"/>
    <dgm:cxn modelId="{EFA1EA08-BB86-4915-860F-CFE441CC77A3}" type="presOf" srcId="{F212D417-9E79-4BB7-82A1-77669DDB5BC0}" destId="{804D9FE9-1716-4F4C-A392-DD2B5AD56FD8}" srcOrd="0" destOrd="0" presId="urn:microsoft.com/office/officeart/2005/8/layout/hierarchy3"/>
    <dgm:cxn modelId="{228D7309-C1E1-452F-9AA5-FF842D08B60F}" srcId="{25C341AD-D0D7-41B0-90E3-E21D055FF59A}" destId="{87D4184A-B0C7-42E2-9874-F132C403ACFE}" srcOrd="3" destOrd="0" parTransId="{B024574C-AD72-44EA-9ED8-CCED9D6F96A3}" sibTransId="{F48C2C79-0571-4A5D-A33F-F919F60A28D0}"/>
    <dgm:cxn modelId="{51FD9D0E-1E48-4EE8-B65E-3D11A0512AF2}" srcId="{ADF3079B-9050-496D-9FA4-5F32C1FF227C}" destId="{5F2E8F96-C11B-4CA3-942A-4360061764BD}" srcOrd="3" destOrd="0" parTransId="{B271A0BB-293A-4457-BEC9-E589F65B31D7}" sibTransId="{7A8F3CF1-2A3F-4CE2-B4CE-0C0C5D595EA0}"/>
    <dgm:cxn modelId="{11F48E0F-BEDD-4248-AFBF-651C32D4B757}" type="presOf" srcId="{E65276A2-D15D-4DCC-B96E-81FD06077569}" destId="{A3E034A1-8454-471F-B83A-0A965E0A32BE}" srcOrd="0" destOrd="0" presId="urn:microsoft.com/office/officeart/2005/8/layout/hierarchy3"/>
    <dgm:cxn modelId="{C20E8B12-04EE-43B8-A076-BFDF882B793E}" type="presOf" srcId="{D655D8B7-B6B8-4D70-AEB0-5A2C3A487851}" destId="{4B838EED-1006-4AA7-A78F-FBBC65A8C7EF}" srcOrd="0" destOrd="0" presId="urn:microsoft.com/office/officeart/2005/8/layout/hierarchy3"/>
    <dgm:cxn modelId="{20FB8413-AA87-45B6-9294-E007B5768314}" type="presOf" srcId="{5B6E58DA-1591-4844-B21C-E8B2C3C0FE63}" destId="{0AC633B6-A756-4FFE-BCCD-49849B3E1CBC}" srcOrd="0" destOrd="0" presId="urn:microsoft.com/office/officeart/2005/8/layout/hierarchy3"/>
    <dgm:cxn modelId="{05B71B17-F135-4EE1-93B7-04DB78F6DAF6}" type="presOf" srcId="{6A3B2498-EF1C-425A-B5DB-05B12982C9D0}" destId="{05EAB858-B525-472E-B006-28F7B881CA43}" srcOrd="0" destOrd="0" presId="urn:microsoft.com/office/officeart/2005/8/layout/hierarchy3"/>
    <dgm:cxn modelId="{46AA4418-4238-408C-8D0F-A4DCE4A78AD9}" type="presOf" srcId="{82F1FF51-38E3-4556-9AC1-34E42B317500}" destId="{D5D6B3BD-254F-495A-AA7B-4A5A7F1BD52B}" srcOrd="0" destOrd="0" presId="urn:microsoft.com/office/officeart/2005/8/layout/hierarchy3"/>
    <dgm:cxn modelId="{A5461019-9FE9-477A-8BF7-9301E0223770}" type="presOf" srcId="{6A3B2498-EF1C-425A-B5DB-05B12982C9D0}" destId="{BA617A8C-28DA-40DD-9BB8-95A49D12B325}" srcOrd="1" destOrd="0" presId="urn:microsoft.com/office/officeart/2005/8/layout/hierarchy3"/>
    <dgm:cxn modelId="{2CE1DC1C-2E12-4E71-91B4-667B9DAF83DD}" type="presOf" srcId="{375A067F-46A2-4528-BA8C-7051CE80C4FD}" destId="{60E5CE59-5EE5-404D-BBB8-90642B12C116}" srcOrd="0" destOrd="0" presId="urn:microsoft.com/office/officeart/2005/8/layout/hierarchy3"/>
    <dgm:cxn modelId="{69D2EC1C-90A6-42F3-9E43-9A16F17FE19C}" type="presOf" srcId="{8CF82512-9A33-45B7-859A-26BC95191900}" destId="{8B1EB068-C7FD-4BFC-8AD2-1822AD6ADD8A}" srcOrd="0" destOrd="0" presId="urn:microsoft.com/office/officeart/2005/8/layout/hierarchy3"/>
    <dgm:cxn modelId="{AD976925-9FDC-41F0-AF1D-60A5CEE8E16D}" type="presOf" srcId="{48E66A07-03E1-4668-A2AA-56E0222C0B36}" destId="{E5E139FC-52BA-46A3-B8EA-B084CB6D1C00}" srcOrd="0" destOrd="0" presId="urn:microsoft.com/office/officeart/2005/8/layout/hierarchy3"/>
    <dgm:cxn modelId="{97319C27-4206-42D8-923B-84E378EB07BA}" type="presOf" srcId="{A65E523C-9623-469B-8EFA-D016F9A78E78}" destId="{C6F11B6F-61AD-4603-9B34-7DEE5FA54653}" srcOrd="0" destOrd="0" presId="urn:microsoft.com/office/officeart/2005/8/layout/hierarchy3"/>
    <dgm:cxn modelId="{2126BC2A-85AA-4781-9CF9-935635FBB832}" srcId="{25C341AD-D0D7-41B0-90E3-E21D055FF59A}" destId="{40ABFB39-1E73-4E1E-8A4F-F94E123C0CB0}" srcOrd="6" destOrd="0" parTransId="{997CEE53-40F7-420A-BC11-922F6AEEC815}" sibTransId="{8B775526-3859-4841-AB9B-BD48676D2E4A}"/>
    <dgm:cxn modelId="{EF7B5D33-F3D3-4316-9B26-C36C0ED0A9BA}" type="presOf" srcId="{20D47D41-E076-434D-9324-42BE8AFB3045}" destId="{E5494414-183E-4069-8F4F-1B9A2E5D725B}" srcOrd="0" destOrd="0" presId="urn:microsoft.com/office/officeart/2005/8/layout/hierarchy3"/>
    <dgm:cxn modelId="{021BB533-1B61-472C-BED5-155DAC88974A}" srcId="{F57CC3B8-0E08-4D60-A904-632935C91B68}" destId="{F676519A-E2D6-4CE4-BB9A-9FA8C99E0F5F}" srcOrd="4" destOrd="0" parTransId="{E7B474E8-9602-4CD3-B064-E8A3B3B2930F}" sibTransId="{99B160CE-944E-4E42-85E1-DA7D6A558766}"/>
    <dgm:cxn modelId="{369E2134-F331-43E2-9260-F3A493B435E2}" type="presOf" srcId="{2EA4190A-0AA2-4F80-8DB2-E1C3FC6991B0}" destId="{DD397BF2-B6C7-4BFA-AD02-0AD1ADE27851}" srcOrd="0" destOrd="0" presId="urn:microsoft.com/office/officeart/2005/8/layout/hierarchy3"/>
    <dgm:cxn modelId="{58CE2736-DDB4-4A3B-80D4-4BBBCABFD0B4}" type="presOf" srcId="{BEDA6F06-F64F-4C6E-B456-0AAAFA139847}" destId="{50F4C2C7-E523-4794-A7B1-BADED563E7C9}" srcOrd="0" destOrd="0" presId="urn:microsoft.com/office/officeart/2005/8/layout/hierarchy3"/>
    <dgm:cxn modelId="{6A8AFB3D-B0FA-4BDA-888F-E683A020B622}" srcId="{25C341AD-D0D7-41B0-90E3-E21D055FF59A}" destId="{18AD62DF-6DEC-4C44-ADF0-A9E82B6CB05C}" srcOrd="5" destOrd="0" parTransId="{02AF9FA8-8CF3-4763-987E-7FC2A11F2225}" sibTransId="{A3709E4F-0D75-4EFB-8DC3-727FD68953E0}"/>
    <dgm:cxn modelId="{0AA2913E-AD8F-4F87-B912-0CA9B12C7C6B}" srcId="{F676519A-E2D6-4CE4-BB9A-9FA8C99E0F5F}" destId="{F212D417-9E79-4BB7-82A1-77669DDB5BC0}" srcOrd="1" destOrd="0" parTransId="{8D5567C1-3948-49FA-B0D4-13D155CE6B91}" sibTransId="{4F130D7D-A498-4DA3-83D4-87FFAE847B2E}"/>
    <dgm:cxn modelId="{F3333C5E-F244-4025-AD4F-1F2015D47896}" srcId="{CCAAD1DB-CA85-40EA-9283-BCF1FA54D25C}" destId="{FFE18AFD-3BFE-4499-9090-3DB4A4486C0D}" srcOrd="1" destOrd="0" parTransId="{375A067F-46A2-4528-BA8C-7051CE80C4FD}" sibTransId="{906D6AA0-5E48-4B87-B22C-970AD5DB2353}"/>
    <dgm:cxn modelId="{C93E675E-5BF6-4BE1-90DC-F84D8B2A316B}" srcId="{6A3B2498-EF1C-425A-B5DB-05B12982C9D0}" destId="{58B6F321-CB32-4A4E-AE2D-C7E067CC83D7}" srcOrd="0" destOrd="0" parTransId="{20D47D41-E076-434D-9324-42BE8AFB3045}" sibTransId="{D460BC96-44BF-49AC-8C0F-526F440EB6FD}"/>
    <dgm:cxn modelId="{1367185F-B12C-4441-AB23-D38A0413BB69}" srcId="{ADF3079B-9050-496D-9FA4-5F32C1FF227C}" destId="{C1770EC8-4306-4750-A1E1-9083C8B03628}" srcOrd="5" destOrd="0" parTransId="{0DE2C7BB-9941-46E7-8885-3357A2DDD500}" sibTransId="{F5CD7A86-B2BD-452A-A148-CDB00C85FAC7}"/>
    <dgm:cxn modelId="{DFE1AA5F-2157-4437-A78C-A04249F7CD46}" srcId="{25C341AD-D0D7-41B0-90E3-E21D055FF59A}" destId="{2EA4190A-0AA2-4F80-8DB2-E1C3FC6991B0}" srcOrd="4" destOrd="0" parTransId="{FEF31240-5F92-4E95-B796-72E1920EC739}" sibTransId="{4F56D260-210A-4DB5-8F8E-A78D4A467963}"/>
    <dgm:cxn modelId="{56C9E65F-25E7-44A0-9931-AAF0D95C45D9}" type="presOf" srcId="{40ABFB39-1E73-4E1E-8A4F-F94E123C0CB0}" destId="{047F3226-26F6-4E1C-BDDA-FC692E29954F}" srcOrd="0" destOrd="0" presId="urn:microsoft.com/office/officeart/2005/8/layout/hierarchy3"/>
    <dgm:cxn modelId="{D0F5E85F-8F73-45EE-9238-968E70C673B7}" type="presOf" srcId="{CCAAD1DB-CA85-40EA-9283-BCF1FA54D25C}" destId="{F45C72CD-AA53-4128-BA54-4F5AE12C581A}" srcOrd="0" destOrd="0" presId="urn:microsoft.com/office/officeart/2005/8/layout/hierarchy3"/>
    <dgm:cxn modelId="{6C319162-F33B-4AEC-9CD7-FDF254F3875E}" type="presOf" srcId="{DAAE0CD1-F950-4233-A554-FB35CAF4817D}" destId="{76104A95-6ACC-45FA-AF9B-48F477E4D039}" srcOrd="0" destOrd="0" presId="urn:microsoft.com/office/officeart/2005/8/layout/hierarchy3"/>
    <dgm:cxn modelId="{5AE01F43-89C4-4603-8B2F-8B742359343C}" type="presOf" srcId="{2DA4DE3F-2D97-47EE-9A6D-B47DC8FF8DC4}" destId="{9F823904-A8AD-4494-9D3E-CBBABB41155B}" srcOrd="0" destOrd="0" presId="urn:microsoft.com/office/officeart/2005/8/layout/hierarchy3"/>
    <dgm:cxn modelId="{2E1A6664-D5DE-43DC-B41A-3269213650BC}" srcId="{F90BE469-303F-4326-88BD-AAF36C9D3D55}" destId="{0DA3BB29-1101-42F9-B46C-3D292DE5966A}" srcOrd="2" destOrd="0" parTransId="{45BBC9F1-E208-45E3-B8E8-83C792DF8016}" sibTransId="{46428A8C-7D21-4341-82FC-D61FB08A709E}"/>
    <dgm:cxn modelId="{227FE944-7615-4975-8B74-5D1A5415D9CA}" type="presOf" srcId="{13398396-7C3A-45E9-BAAE-90BF452A862A}" destId="{C7421E9C-767D-46A5-8735-29CEA6781929}" srcOrd="0" destOrd="0" presId="urn:microsoft.com/office/officeart/2005/8/layout/hierarchy3"/>
    <dgm:cxn modelId="{29AA2945-8AE9-4A71-B0DC-5A9691181527}" srcId="{0273F778-F68F-4407-8621-A413EA801F16}" destId="{144500DF-AEA4-4ABA-9249-C53CA2541619}" srcOrd="1" destOrd="0" parTransId="{A65E523C-9623-469B-8EFA-D016F9A78E78}" sibTransId="{A5FA9BBD-7BE7-438A-9973-2DA5C8219E3B}"/>
    <dgm:cxn modelId="{8AD24645-74CC-44E1-BED0-6870A7211910}" type="presOf" srcId="{997CEE53-40F7-420A-BC11-922F6AEEC815}" destId="{6B84A04C-ACF8-480A-91A2-26415AF341FE}" srcOrd="0" destOrd="0" presId="urn:microsoft.com/office/officeart/2005/8/layout/hierarchy3"/>
    <dgm:cxn modelId="{23386965-EC3C-4A53-AAFF-0FB8004AB43D}" type="presOf" srcId="{0DE2C7BB-9941-46E7-8885-3357A2DDD500}" destId="{78238382-16A5-4BDA-A399-F34F839BD90D}" srcOrd="0" destOrd="0" presId="urn:microsoft.com/office/officeart/2005/8/layout/hierarchy3"/>
    <dgm:cxn modelId="{C97D6C45-C21E-434E-8C3A-7BFDF5CE5BC8}" type="presOf" srcId="{FFE18AFD-3BFE-4499-9090-3DB4A4486C0D}" destId="{B8343BF5-0A10-4C7C-A800-0208E7FDDF96}" srcOrd="0" destOrd="0" presId="urn:microsoft.com/office/officeart/2005/8/layout/hierarchy3"/>
    <dgm:cxn modelId="{AB778665-A1D2-4B64-A154-797127114A96}" type="presOf" srcId="{B024574C-AD72-44EA-9ED8-CCED9D6F96A3}" destId="{1450AF1B-0161-4134-BC6B-74395407E294}" srcOrd="0" destOrd="0" presId="urn:microsoft.com/office/officeart/2005/8/layout/hierarchy3"/>
    <dgm:cxn modelId="{31393247-3F95-411F-A89C-526CCBEE8597}" type="presOf" srcId="{B271A0BB-293A-4457-BEC9-E589F65B31D7}" destId="{349E53E5-AEB9-4083-AC1A-3DF7D842450C}" srcOrd="0" destOrd="0" presId="urn:microsoft.com/office/officeart/2005/8/layout/hierarchy3"/>
    <dgm:cxn modelId="{AB45F567-16A4-4781-9963-7AFD52DAA971}" type="presOf" srcId="{FF229CA9-B1B3-46EE-A7A5-F9E84AEC6135}" destId="{C4517E2A-71C0-4FA3-8D1F-466BB7B6047E}" srcOrd="0" destOrd="0" presId="urn:microsoft.com/office/officeart/2005/8/layout/hierarchy3"/>
    <dgm:cxn modelId="{56E7FD67-6073-40BE-829D-EB6E75EBA2A1}" srcId="{ADF3079B-9050-496D-9FA4-5F32C1FF227C}" destId="{8EA3D92F-1629-4768-A56A-1FC055074FA5}" srcOrd="4" destOrd="0" parTransId="{13398396-7C3A-45E9-BAAE-90BF452A862A}" sibTransId="{55155898-A18E-4C1D-A708-95C8545C2627}"/>
    <dgm:cxn modelId="{DD903168-019E-4439-8CA4-76F489632AB5}" type="presOf" srcId="{18AD62DF-6DEC-4C44-ADF0-A9E82B6CB05C}" destId="{E3B4763F-4727-45A3-903C-6D017102E33C}" srcOrd="0" destOrd="0" presId="urn:microsoft.com/office/officeart/2005/8/layout/hierarchy3"/>
    <dgm:cxn modelId="{ED45F76C-E8C4-45AB-B022-A36DC62BC9D4}" type="presOf" srcId="{3DF34610-6C77-4EE8-B081-61BAC36FF863}" destId="{4CD57ABD-434A-4F3E-B7A2-1EA4C9CAD8A1}" srcOrd="0" destOrd="0" presId="urn:microsoft.com/office/officeart/2005/8/layout/hierarchy3"/>
    <dgm:cxn modelId="{000A566D-C8EA-4F91-B3C5-A976FB8920A4}" type="presOf" srcId="{144500DF-AEA4-4ABA-9249-C53CA2541619}" destId="{89D9D35D-E99A-4984-9496-15040D5A3BE6}" srcOrd="0" destOrd="0" presId="urn:microsoft.com/office/officeart/2005/8/layout/hierarchy3"/>
    <dgm:cxn modelId="{E897DD4D-AE98-42CA-9EA1-E4FC5314013B}" type="presOf" srcId="{F64F54AA-0D7F-4287-8A9F-002AB6527370}" destId="{922DF8AE-E77C-42B9-B7AF-898BDE0D7075}" srcOrd="0" destOrd="0" presId="urn:microsoft.com/office/officeart/2005/8/layout/hierarchy3"/>
    <dgm:cxn modelId="{5E0D684E-985B-4539-BE6A-E04DAB45517F}" type="presOf" srcId="{F57CC3B8-0E08-4D60-A904-632935C91B68}" destId="{F30D82B3-818C-4A26-AF50-11C60F4F2ED8}" srcOrd="0" destOrd="0" presId="urn:microsoft.com/office/officeart/2005/8/layout/hierarchy3"/>
    <dgm:cxn modelId="{FED24E4E-C393-45F2-9CEC-43AB1D0E4D94}" type="presOf" srcId="{7704546A-A911-4B94-91D0-31B4256934B8}" destId="{2E1DB27C-DC06-4278-8288-2C135516B1C5}" srcOrd="0" destOrd="0" presId="urn:microsoft.com/office/officeart/2005/8/layout/hierarchy3"/>
    <dgm:cxn modelId="{140F124F-035A-4C23-9DF8-12EDA66C855F}" type="presOf" srcId="{79C0783F-8B31-43FB-8788-43367C684119}" destId="{75E65584-FDDE-4E52-B719-39E881C8D4AB}" srcOrd="0" destOrd="0" presId="urn:microsoft.com/office/officeart/2005/8/layout/hierarchy3"/>
    <dgm:cxn modelId="{8ACA426F-67C9-4EC9-A492-91C5DF0B5725}" type="presOf" srcId="{0DA3BB29-1101-42F9-B46C-3D292DE5966A}" destId="{02424F8E-71F8-4425-985F-FCC11F21B40C}" srcOrd="0" destOrd="0" presId="urn:microsoft.com/office/officeart/2005/8/layout/hierarchy3"/>
    <dgm:cxn modelId="{7CC95A50-76D5-4E98-B2D5-1D136185B68A}" srcId="{0273F778-F68F-4407-8621-A413EA801F16}" destId="{91D1ED23-5C12-4F3F-9A90-549F279D926A}" srcOrd="2" destOrd="0" parTransId="{0696004B-2628-43DA-A345-F8E5578DA587}" sibTransId="{E6F74880-FDCF-4443-97EA-661300C6ACC0}"/>
    <dgm:cxn modelId="{3BE77471-A839-4444-A02A-0C1DCB6242B7}" type="presOf" srcId="{D894CFF4-9F55-40CD-9B4A-5FD4F5C4ADC0}" destId="{6C094D08-91C4-4808-8804-4A4F21F7AEBD}" srcOrd="0" destOrd="0" presId="urn:microsoft.com/office/officeart/2005/8/layout/hierarchy3"/>
    <dgm:cxn modelId="{36454B52-44D1-4BD0-B2F1-3B3C87ECE796}" type="presOf" srcId="{94E2B247-520B-4BFC-A3BA-DAD8270F734A}" destId="{ED76D260-BE72-4FE2-AFEF-09BE3BA1AFEA}" srcOrd="0" destOrd="0" presId="urn:microsoft.com/office/officeart/2005/8/layout/hierarchy3"/>
    <dgm:cxn modelId="{9C10F252-5E96-4C19-9EFC-2493E0E62A16}" srcId="{F57CC3B8-0E08-4D60-A904-632935C91B68}" destId="{0273F778-F68F-4407-8621-A413EA801F16}" srcOrd="0" destOrd="0" parTransId="{64EC0C7E-A51D-486F-A8CD-C5C2B62E74DE}" sibTransId="{22531C1D-3C80-4F9D-A58B-843C5979C6D9}"/>
    <dgm:cxn modelId="{4D407156-27E3-48AF-ACE1-27132963C251}" type="presOf" srcId="{6B7F8F45-C2CB-44F2-A2C9-2E4B029D2AEE}" destId="{44D77171-06EB-4FC9-B503-FB1CBC6C020D}" srcOrd="0" destOrd="0" presId="urn:microsoft.com/office/officeart/2005/8/layout/hierarchy3"/>
    <dgm:cxn modelId="{E92BC277-DD00-4D38-B277-824FB435C2E5}" type="presOf" srcId="{8D5567C1-3948-49FA-B0D4-13D155CE6B91}" destId="{B775BECB-7D26-4A57-B83F-1D89F16F7BB8}" srcOrd="0" destOrd="0" presId="urn:microsoft.com/office/officeart/2005/8/layout/hierarchy3"/>
    <dgm:cxn modelId="{DC81F678-5434-4C97-9D26-9A2BD79222EC}" srcId="{25C341AD-D0D7-41B0-90E3-E21D055FF59A}" destId="{6B59353A-3F00-43BD-8D56-93CCAE48EFDD}" srcOrd="1" destOrd="0" parTransId="{657F71D0-92F1-42C6-A2C7-E91D45C5D2BD}" sibTransId="{7CFA888B-F3CB-44B9-8DD6-AEC8A8C1DE9A}"/>
    <dgm:cxn modelId="{A1E81979-057C-4E2A-9B29-89DB5C6A8713}" type="presOf" srcId="{0D8EC0C4-6706-4974-BD4C-00C8C109CE30}" destId="{D40F8845-6496-4963-8B6F-D7DF452AC294}" srcOrd="0" destOrd="0" presId="urn:microsoft.com/office/officeart/2005/8/layout/hierarchy3"/>
    <dgm:cxn modelId="{C401107A-1FB0-4413-8276-73503EA7BABA}" type="presOf" srcId="{598FAC76-1999-4486-9DE0-4E8C6F2F714B}" destId="{198B78AD-90E5-4F50-A451-DAA4A574691E}" srcOrd="0" destOrd="0" presId="urn:microsoft.com/office/officeart/2005/8/layout/hierarchy3"/>
    <dgm:cxn modelId="{DF436F5A-11C1-4560-B3AA-D7C568200693}" type="presOf" srcId="{23A6E070-067B-49F9-8D67-E296F60E56D4}" destId="{16DF8418-E23A-4731-BA71-86B4470DB73D}" srcOrd="0" destOrd="0" presId="urn:microsoft.com/office/officeart/2005/8/layout/hierarchy3"/>
    <dgm:cxn modelId="{36B5B47F-8D0F-4F2E-80C4-8DAF7E1BA39E}" type="presOf" srcId="{F90BE469-303F-4326-88BD-AAF36C9D3D55}" destId="{36CFD8A9-74FF-4C21-A41F-DED9F1FF2310}" srcOrd="0" destOrd="0" presId="urn:microsoft.com/office/officeart/2005/8/layout/hierarchy3"/>
    <dgm:cxn modelId="{39D42984-3964-46A9-A054-1E33161626EB}" type="presOf" srcId="{CA68983E-EB21-4B3C-8631-A314BB8A3AAC}" destId="{0444EB37-BF14-4EE4-9F46-A84BAD28FE15}" srcOrd="0" destOrd="0" presId="urn:microsoft.com/office/officeart/2005/8/layout/hierarchy3"/>
    <dgm:cxn modelId="{F8CA0488-16C0-48F8-BFF0-4BE8C7D9AEA1}" type="presOf" srcId="{657F71D0-92F1-42C6-A2C7-E91D45C5D2BD}" destId="{47DFD1DF-8589-4A0F-97B2-7D71F2702D69}" srcOrd="0" destOrd="0" presId="urn:microsoft.com/office/officeart/2005/8/layout/hierarchy3"/>
    <dgm:cxn modelId="{F8396391-3543-4019-83A1-0921A1DD68D9}" type="presOf" srcId="{164E08B2-E17C-45DE-B899-96387575F608}" destId="{10DA4B7E-B8ED-4DEF-9E9E-EB331BE19290}" srcOrd="0" destOrd="0" presId="urn:microsoft.com/office/officeart/2005/8/layout/hierarchy3"/>
    <dgm:cxn modelId="{96321694-28EA-42FC-A711-2DFB06043597}" srcId="{CCAAD1DB-CA85-40EA-9283-BCF1FA54D25C}" destId="{2AB7FFC8-38F1-44A2-AFB1-3413A48AAEC4}" srcOrd="4" destOrd="0" parTransId="{94E2B247-520B-4BFC-A3BA-DAD8270F734A}" sibTransId="{E0FB1050-982C-483F-8E37-E685A18B8F56}"/>
    <dgm:cxn modelId="{6E071D95-6D49-4DA2-ABA7-7EF30592C30F}" srcId="{25C341AD-D0D7-41B0-90E3-E21D055FF59A}" destId="{A9184032-E741-4134-ABFF-DEC0C9A3677A}" srcOrd="0" destOrd="0" parTransId="{FF229CA9-B1B3-46EE-A7A5-F9E84AEC6135}" sibTransId="{9D9D50C4-8701-48D2-95C5-C82553741F8F}"/>
    <dgm:cxn modelId="{49902F98-C7C4-4284-AF1F-3B5F91191F6F}" type="presOf" srcId="{27183507-E46C-4115-ADEC-3D8796E49F6A}" destId="{7E4FF764-7383-4EA9-B4DD-2C5A9BDA80A2}" srcOrd="0" destOrd="0" presId="urn:microsoft.com/office/officeart/2005/8/layout/hierarchy3"/>
    <dgm:cxn modelId="{622D6099-4DA3-425C-96FD-92E49086A38B}" type="presOf" srcId="{0273F778-F68F-4407-8621-A413EA801F16}" destId="{ED941C01-BB00-4ADA-B745-5DFBCC07B1A6}" srcOrd="1" destOrd="0" presId="urn:microsoft.com/office/officeart/2005/8/layout/hierarchy3"/>
    <dgm:cxn modelId="{5651539A-3533-4F07-920E-F76A000EB8AA}" type="presOf" srcId="{0696004B-2628-43DA-A345-F8E5578DA587}" destId="{E2EFBD03-BD6C-4321-A13B-9CDA6304E0EF}" srcOrd="0" destOrd="0" presId="urn:microsoft.com/office/officeart/2005/8/layout/hierarchy3"/>
    <dgm:cxn modelId="{B9F7929B-8BFB-425F-84DB-C72C47374513}" srcId="{F57CC3B8-0E08-4D60-A904-632935C91B68}" destId="{CCAAD1DB-CA85-40EA-9283-BCF1FA54D25C}" srcOrd="5" destOrd="0" parTransId="{9242DA65-9E25-4261-95BF-E2922C8F0A59}" sibTransId="{E23AEA2D-7F3D-4C8D-A314-7CD9FDECD7A8}"/>
    <dgm:cxn modelId="{B38E779E-BD6D-4185-BB47-ED6B0A907CFB}" srcId="{F57CC3B8-0E08-4D60-A904-632935C91B68}" destId="{25C341AD-D0D7-41B0-90E3-E21D055FF59A}" srcOrd="1" destOrd="0" parTransId="{E2750E03-AB7F-481F-9ECE-541AC1F076B0}" sibTransId="{6AF57FB7-94EB-468A-9A93-5277D7C1A047}"/>
    <dgm:cxn modelId="{711809A0-4D9A-4090-817A-1FD2B7352629}" type="presOf" srcId="{1452CE79-E73B-4C5A-8653-8B57C15E670A}" destId="{DF28216A-F0C0-4ED3-9D46-B299AEE79117}" srcOrd="0" destOrd="0" presId="urn:microsoft.com/office/officeart/2005/8/layout/hierarchy3"/>
    <dgm:cxn modelId="{94B286A0-4C1A-431E-BBC0-E4F4BFB0129B}" srcId="{6A3B2498-EF1C-425A-B5DB-05B12982C9D0}" destId="{CA68983E-EB21-4B3C-8631-A314BB8A3AAC}" srcOrd="3" destOrd="0" parTransId="{E65276A2-D15D-4DCC-B96E-81FD06077569}" sibTransId="{12EB9363-19B6-45D1-AFE2-FD3CD3D79EC3}"/>
    <dgm:cxn modelId="{8EC590A0-84FF-4EEF-9193-58C259E35DDF}" type="presOf" srcId="{D75E57C5-B07E-4911-AF6D-D727A29719E8}" destId="{407A7E12-D970-4B8E-BDEE-93CC12D43897}" srcOrd="0" destOrd="0" presId="urn:microsoft.com/office/officeart/2005/8/layout/hierarchy3"/>
    <dgm:cxn modelId="{33822BA4-28AC-44E0-8A79-763D0053D653}" srcId="{6A3B2498-EF1C-425A-B5DB-05B12982C9D0}" destId="{8CF82512-9A33-45B7-859A-26BC95191900}" srcOrd="1" destOrd="0" parTransId="{9BCC9170-DB76-4095-B9C0-B9FB6C4A7C57}" sibTransId="{E2AF26FB-7983-44C8-8465-1533FCFBA502}"/>
    <dgm:cxn modelId="{B9A6A1A4-DC78-4678-B1EB-1F3802364D4D}" srcId="{ADF3079B-9050-496D-9FA4-5F32C1FF227C}" destId="{BEDA6F06-F64F-4C6E-B456-0AAAFA139847}" srcOrd="0" destOrd="0" parTransId="{48E66A07-03E1-4668-A2AA-56E0222C0B36}" sibTransId="{133062D3-C1B2-45DC-9FC2-43FAC1DBB9E7}"/>
    <dgm:cxn modelId="{42B021AA-8081-49F5-92EE-3B115A17E5FB}" type="presOf" srcId="{91D1ED23-5C12-4F3F-9A90-549F279D926A}" destId="{BB621378-537E-4001-BBB6-99804744FA80}" srcOrd="0" destOrd="0" presId="urn:microsoft.com/office/officeart/2005/8/layout/hierarchy3"/>
    <dgm:cxn modelId="{225415AD-BB77-45BE-82D8-29113ECFAF96}" srcId="{6A3B2498-EF1C-425A-B5DB-05B12982C9D0}" destId="{F64F54AA-0D7F-4287-8A9F-002AB6527370}" srcOrd="2" destOrd="0" parTransId="{D75E57C5-B07E-4911-AF6D-D727A29719E8}" sibTransId="{DD8B3257-D027-444E-98D2-085EDAFD6E71}"/>
    <dgm:cxn modelId="{AE6891AE-A6DD-4537-B097-A50FDB225716}" type="presOf" srcId="{A9184032-E741-4134-ABFF-DEC0C9A3677A}" destId="{38EEC8D4-AC6D-4449-A57D-AA1C5104E29C}" srcOrd="0" destOrd="0" presId="urn:microsoft.com/office/officeart/2005/8/layout/hierarchy3"/>
    <dgm:cxn modelId="{B086B1B1-619E-4806-A7DF-276EE5AD1F26}" srcId="{F676519A-E2D6-4CE4-BB9A-9FA8C99E0F5F}" destId="{F01FB79A-3C68-47DC-9D6A-B2582DC68392}" srcOrd="0" destOrd="0" parTransId="{23A6E070-067B-49F9-8D67-E296F60E56D4}" sibTransId="{80C89786-0EB7-4263-AB2F-7DAEB7DEABD0}"/>
    <dgm:cxn modelId="{640503B2-ED22-42C6-938E-E52590E8C64A}" srcId="{ADF3079B-9050-496D-9FA4-5F32C1FF227C}" destId="{82F1FF51-38E3-4556-9AC1-34E42B317500}" srcOrd="2" destOrd="0" parTransId="{6B7F8F45-C2CB-44F2-A2C9-2E4B029D2AEE}" sibTransId="{29EFD6E9-A549-44EA-800B-086CAD703E53}"/>
    <dgm:cxn modelId="{58A927B2-26E4-444B-8CDA-2B6F7C633D72}" srcId="{F57CC3B8-0E08-4D60-A904-632935C91B68}" destId="{ADF3079B-9050-496D-9FA4-5F32C1FF227C}" srcOrd="6" destOrd="0" parTransId="{EEE89D75-C379-4C69-A964-0B25838FECC7}" sibTransId="{D32E339B-395B-47CA-ABCB-DFF32A2013D6}"/>
    <dgm:cxn modelId="{017411B3-0572-4FDE-8352-401BB69EC96B}" type="presOf" srcId="{87D4184A-B0C7-42E2-9874-F132C403ACFE}" destId="{4F38DF73-4155-467B-80FE-6234389FE608}" srcOrd="0" destOrd="0" presId="urn:microsoft.com/office/officeart/2005/8/layout/hierarchy3"/>
    <dgm:cxn modelId="{486906B4-9345-4D6B-B9EA-7D89E6791E0F}" type="presOf" srcId="{D4C5D6E4-055C-4C76-84CA-4199E45021B4}" destId="{9318F04B-33C3-49FF-8E7B-1DB6B1FA9212}" srcOrd="0" destOrd="0" presId="urn:microsoft.com/office/officeart/2005/8/layout/hierarchy3"/>
    <dgm:cxn modelId="{3A2137B8-6618-4913-9531-A0EC9477C1DF}" type="presOf" srcId="{FEF31240-5F92-4E95-B796-72E1920EC739}" destId="{F4B40BC5-E3D8-46AD-806E-A1BF87BB0446}" srcOrd="0" destOrd="0" presId="urn:microsoft.com/office/officeart/2005/8/layout/hierarchy3"/>
    <dgm:cxn modelId="{68F14BB8-8125-47BD-A3BF-7A2B06698528}" type="presOf" srcId="{F01FB79A-3C68-47DC-9D6A-B2582DC68392}" destId="{50A6830D-8446-4E7B-B105-4FD1F321C2E4}" srcOrd="0" destOrd="0" presId="urn:microsoft.com/office/officeart/2005/8/layout/hierarchy3"/>
    <dgm:cxn modelId="{BCCCDABA-D4E7-4ABB-9D00-DD7397C69B07}" type="presOf" srcId="{45BBC9F1-E208-45E3-B8E8-83C792DF8016}" destId="{FBB6D58B-0E57-49F2-9EC3-AB2415259C49}" srcOrd="0" destOrd="0" presId="urn:microsoft.com/office/officeart/2005/8/layout/hierarchy3"/>
    <dgm:cxn modelId="{CA1663BC-11DF-4935-AC53-C268A5A5B32E}" type="presOf" srcId="{6B59353A-3F00-43BD-8D56-93CCAE48EFDD}" destId="{C91CD252-566A-453E-B6F4-5A09D7F132B3}" srcOrd="0" destOrd="0" presId="urn:microsoft.com/office/officeart/2005/8/layout/hierarchy3"/>
    <dgm:cxn modelId="{D27AE4BE-5DE0-44CC-BA0F-AB5E0B1A2045}" type="presOf" srcId="{809F5003-9331-46B2-AA34-F54D725C792C}" destId="{F6966077-DB15-46D6-A489-6F121DADFD64}" srcOrd="0" destOrd="0" presId="urn:microsoft.com/office/officeart/2005/8/layout/hierarchy3"/>
    <dgm:cxn modelId="{C4E8D4C1-907E-4564-82ED-9025B40F04F7}" type="presOf" srcId="{6B36546B-B7F7-4615-B841-99BCA62AA40E}" destId="{0A96B607-FB9F-4104-B4C7-29E44F929378}" srcOrd="0" destOrd="0" presId="urn:microsoft.com/office/officeart/2005/8/layout/hierarchy3"/>
    <dgm:cxn modelId="{FA9CD4C4-2CCD-44E2-9167-97A0A096D7EB}" srcId="{F57CC3B8-0E08-4D60-A904-632935C91B68}" destId="{F90BE469-303F-4326-88BD-AAF36C9D3D55}" srcOrd="3" destOrd="0" parTransId="{68A775C0-0A93-4260-8F70-62CA83EEEB56}" sibTransId="{CE394C2B-A18C-47BE-92A2-9D4182B1123D}"/>
    <dgm:cxn modelId="{B873B2C8-B335-471E-857E-991138A5B887}" type="presOf" srcId="{2AB7FFC8-38F1-44A2-AFB1-3413A48AAEC4}" destId="{958E7230-854A-47B7-8FF8-1BACF885C1BE}" srcOrd="0" destOrd="0" presId="urn:microsoft.com/office/officeart/2005/8/layout/hierarchy3"/>
    <dgm:cxn modelId="{730481C9-3421-48D0-BFBF-E5A31C31393E}" srcId="{F57CC3B8-0E08-4D60-A904-632935C91B68}" destId="{6A3B2498-EF1C-425A-B5DB-05B12982C9D0}" srcOrd="2" destOrd="0" parTransId="{405B47E1-23EC-4178-98F5-222BA59ABA28}" sibTransId="{4711E536-C51A-4128-9724-63BDAC6AECF2}"/>
    <dgm:cxn modelId="{3A4A39CA-46BE-47D0-BB64-C319499FA1E4}" srcId="{CCAAD1DB-CA85-40EA-9283-BCF1FA54D25C}" destId="{79C0783F-8B31-43FB-8788-43367C684119}" srcOrd="2" destOrd="0" parTransId="{2DA4DE3F-2D97-47EE-9A6D-B47DC8FF8DC4}" sibTransId="{DCD10275-5538-4572-8CD9-A08A01AEBD1F}"/>
    <dgm:cxn modelId="{48CD98CD-D19C-4CB7-AE44-8E12C475E8B8}" type="presOf" srcId="{25C341AD-D0D7-41B0-90E3-E21D055FF59A}" destId="{F84A1E23-EE04-4640-B8DB-A7C3A5FDD672}" srcOrd="0" destOrd="0" presId="urn:microsoft.com/office/officeart/2005/8/layout/hierarchy3"/>
    <dgm:cxn modelId="{53707FD4-7283-40B6-B396-762C0C41D8A0}" srcId="{F90BE469-303F-4326-88BD-AAF36C9D3D55}" destId="{7704546A-A911-4B94-91D0-31B4256934B8}" srcOrd="0" destOrd="0" parTransId="{DAAE0CD1-F950-4233-A554-FB35CAF4817D}" sibTransId="{D1C5D4ED-33EE-481B-BD8C-C1D805B8D99C}"/>
    <dgm:cxn modelId="{7ED2A7D5-79E9-44DF-B9F5-C281CF23A97B}" type="presOf" srcId="{CCAAD1DB-CA85-40EA-9283-BCF1FA54D25C}" destId="{2BB5D819-C140-49D1-B137-E63E1E7DD47E}" srcOrd="1" destOrd="0" presId="urn:microsoft.com/office/officeart/2005/8/layout/hierarchy3"/>
    <dgm:cxn modelId="{9BB5C0D6-A28F-4DED-88B4-3C498D7126E4}" srcId="{CCAAD1DB-CA85-40EA-9283-BCF1FA54D25C}" destId="{85D918C5-F786-4E06-8366-56842AC32ECD}" srcOrd="0" destOrd="0" parTransId="{809F5003-9331-46B2-AA34-F54D725C792C}" sibTransId="{7539F430-1AFB-47EE-8BF9-9FD88858C474}"/>
    <dgm:cxn modelId="{4719B9D7-4A3D-4C82-9844-1C0DAAAFB396}" srcId="{0273F778-F68F-4407-8621-A413EA801F16}" destId="{EEF8E77D-C37E-4E70-9AE4-4589E88242DB}" srcOrd="3" destOrd="0" parTransId="{5B6E58DA-1591-4844-B21C-E8B2C3C0FE63}" sibTransId="{0F9855D6-AAB9-4F76-92AE-CD49D95C2507}"/>
    <dgm:cxn modelId="{A9E30CD8-EF65-4A17-8A70-CFF4C85232D5}" type="presOf" srcId="{9BCC9170-DB76-4095-B9C0-B9FB6C4A7C57}" destId="{E1C6EBA8-6BA5-420A-A503-3444DB192B40}" srcOrd="0" destOrd="0" presId="urn:microsoft.com/office/officeart/2005/8/layout/hierarchy3"/>
    <dgm:cxn modelId="{B7EA4ADB-D9E6-4E96-8DCF-75EBC0927089}" type="presOf" srcId="{85D918C5-F786-4E06-8366-56842AC32ECD}" destId="{FC8E5AFC-E3A9-42A7-8F57-4E975069DB42}" srcOrd="0" destOrd="0" presId="urn:microsoft.com/office/officeart/2005/8/layout/hierarchy3"/>
    <dgm:cxn modelId="{019878DB-0DD3-4EC3-84CA-A3EFD7C33D42}" srcId="{0273F778-F68F-4407-8621-A413EA801F16}" destId="{0D8EC0C4-6706-4974-BD4C-00C8C109CE30}" srcOrd="0" destOrd="0" parTransId="{164E08B2-E17C-45DE-B899-96387575F608}" sibTransId="{F474C90C-1BB4-4FA1-97D8-5EA08A69B28F}"/>
    <dgm:cxn modelId="{B105DCDD-3E32-47E0-A4AC-40D2061175B2}" srcId="{CCAAD1DB-CA85-40EA-9283-BCF1FA54D25C}" destId="{D894CFF4-9F55-40CD-9B4A-5FD4F5C4ADC0}" srcOrd="3" destOrd="0" parTransId="{7D84BDB9-FCC5-4647-8DCE-EDC13C2118D6}" sibTransId="{FD7C44CB-D712-4E57-AFDC-A7702BE5082A}"/>
    <dgm:cxn modelId="{21A139E0-3742-4CDE-9AD7-8F53212D9300}" type="presOf" srcId="{EEF8E77D-C37E-4E70-9AE4-4589E88242DB}" destId="{4FAACC7F-5940-487D-9DEE-ACD03346B65C}" srcOrd="0" destOrd="0" presId="urn:microsoft.com/office/officeart/2005/8/layout/hierarchy3"/>
    <dgm:cxn modelId="{F26B7BE1-6297-4517-B42A-0D37FD7CA204}" type="presOf" srcId="{ADF3079B-9050-496D-9FA4-5F32C1FF227C}" destId="{CF513A26-06AF-4B89-A7DE-0475C469F8E2}" srcOrd="0" destOrd="0" presId="urn:microsoft.com/office/officeart/2005/8/layout/hierarchy3"/>
    <dgm:cxn modelId="{A23E27E3-2E3A-470A-919B-C5297920CA12}" type="presOf" srcId="{ECFCC54B-92BE-4CB2-BCA9-29DA293BBA2F}" destId="{7702E76F-9F18-4503-A86D-89C9B947BD48}" srcOrd="0" destOrd="0" presId="urn:microsoft.com/office/officeart/2005/8/layout/hierarchy3"/>
    <dgm:cxn modelId="{0D6886E5-DA9F-4E6F-927E-FE33153DBE86}" type="presOf" srcId="{5F2E8F96-C11B-4CA3-942A-4360061764BD}" destId="{437E37AB-6C91-4059-9081-FF079A41C541}" srcOrd="0" destOrd="0" presId="urn:microsoft.com/office/officeart/2005/8/layout/hierarchy3"/>
    <dgm:cxn modelId="{1779D7E5-AF48-4D16-BFBB-BF478F7870B9}" type="presOf" srcId="{02AF9FA8-8CF3-4763-987E-7FC2A11F2225}" destId="{F958F968-C3CB-4FC3-8136-06AA02001BFF}" srcOrd="0" destOrd="0" presId="urn:microsoft.com/office/officeart/2005/8/layout/hierarchy3"/>
    <dgm:cxn modelId="{1FD79FE9-9B53-458D-9019-DA719167C063}" srcId="{25C341AD-D0D7-41B0-90E3-E21D055FF59A}" destId="{598FAC76-1999-4486-9DE0-4E8C6F2F714B}" srcOrd="2" destOrd="0" parTransId="{D655D8B7-B6B8-4D70-AEB0-5A2C3A487851}" sibTransId="{F97628C5-E764-4FA1-9F51-6E2AAD55993F}"/>
    <dgm:cxn modelId="{60E870F4-2463-45D0-AE9B-CE253A51686B}" type="presOf" srcId="{0273F778-F68F-4407-8621-A413EA801F16}" destId="{FD64301F-DEF6-485A-9A74-6A7F23016B66}" srcOrd="0" destOrd="0" presId="urn:microsoft.com/office/officeart/2005/8/layout/hierarchy3"/>
    <dgm:cxn modelId="{81DBE1F4-767E-4EC0-9413-B442267C42D0}" type="presOf" srcId="{8EA3D92F-1629-4768-A56A-1FC055074FA5}" destId="{EDC1AE66-C131-4DC1-835C-59731AFF6E46}" srcOrd="0" destOrd="0" presId="urn:microsoft.com/office/officeart/2005/8/layout/hierarchy3"/>
    <dgm:cxn modelId="{44B660F5-EB8E-44CF-AD81-E12F294850C0}" type="presOf" srcId="{58B6F321-CB32-4A4E-AE2D-C7E067CC83D7}" destId="{6CC06A62-B252-4B44-B7EB-B1672E1B8AA2}" srcOrd="0" destOrd="0" presId="urn:microsoft.com/office/officeart/2005/8/layout/hierarchy3"/>
    <dgm:cxn modelId="{461D7EF7-77AB-4221-8B5D-574A0E291D01}" srcId="{0273F778-F68F-4407-8621-A413EA801F16}" destId="{3DF34610-6C77-4EE8-B081-61BAC36FF863}" srcOrd="4" destOrd="0" parTransId="{6B36546B-B7F7-4615-B841-99BCA62AA40E}" sibTransId="{F8422574-F4EB-4B50-8627-B6DD57351F80}"/>
    <dgm:cxn modelId="{70C156F8-F50B-4E13-BF27-67B23D1A91F6}" type="presOf" srcId="{25C341AD-D0D7-41B0-90E3-E21D055FF59A}" destId="{7206BD8B-BE48-4DA0-8A54-F0BCB74EED25}" srcOrd="1" destOrd="0" presId="urn:microsoft.com/office/officeart/2005/8/layout/hierarchy3"/>
    <dgm:cxn modelId="{53A5A6FB-3FBB-4BE7-92A5-993C88A504FE}" srcId="{F90BE469-303F-4326-88BD-AAF36C9D3D55}" destId="{ECFCC54B-92BE-4CB2-BCA9-29DA293BBA2F}" srcOrd="1" destOrd="0" parTransId="{27183507-E46C-4115-ADEC-3D8796E49F6A}" sibTransId="{D93BFC54-904C-4AAF-AA70-121BC4698DB4}"/>
    <dgm:cxn modelId="{54AE53FC-60E4-4EFF-85A1-37951F8E4449}" srcId="{ADF3079B-9050-496D-9FA4-5F32C1FF227C}" destId="{1452CE79-E73B-4C5A-8653-8B57C15E670A}" srcOrd="1" destOrd="0" parTransId="{D4C5D6E4-055C-4C76-84CA-4199E45021B4}" sibTransId="{921D4802-A54A-4836-88D7-BD2B873D2193}"/>
    <dgm:cxn modelId="{70BF84FC-E0E9-49B9-B7B7-EF4A5BB9E900}" type="presOf" srcId="{ADF3079B-9050-496D-9FA4-5F32C1FF227C}" destId="{5FB76445-392B-4B09-9448-4110D0B946AA}" srcOrd="1" destOrd="0" presId="urn:microsoft.com/office/officeart/2005/8/layout/hierarchy3"/>
    <dgm:cxn modelId="{87C03DF5-D5A7-4E60-BDBE-0191A31E3991}" type="presParOf" srcId="{F30D82B3-818C-4A26-AF50-11C60F4F2ED8}" destId="{726C764A-FC64-45D1-93E4-ACA1544368D0}" srcOrd="0" destOrd="0" presId="urn:microsoft.com/office/officeart/2005/8/layout/hierarchy3"/>
    <dgm:cxn modelId="{666B2C3E-0F50-41DF-A52E-ACDCB5C2E167}" type="presParOf" srcId="{726C764A-FC64-45D1-93E4-ACA1544368D0}" destId="{B42CB6AE-B68A-497F-ADEA-AE0D64054261}" srcOrd="0" destOrd="0" presId="urn:microsoft.com/office/officeart/2005/8/layout/hierarchy3"/>
    <dgm:cxn modelId="{65A476A1-2E62-4B50-9493-DAA865ED0F26}" type="presParOf" srcId="{B42CB6AE-B68A-497F-ADEA-AE0D64054261}" destId="{FD64301F-DEF6-485A-9A74-6A7F23016B66}" srcOrd="0" destOrd="0" presId="urn:microsoft.com/office/officeart/2005/8/layout/hierarchy3"/>
    <dgm:cxn modelId="{DF3299D1-9D6B-4F51-AAF9-34B1B062846E}" type="presParOf" srcId="{B42CB6AE-B68A-497F-ADEA-AE0D64054261}" destId="{ED941C01-BB00-4ADA-B745-5DFBCC07B1A6}" srcOrd="1" destOrd="0" presId="urn:microsoft.com/office/officeart/2005/8/layout/hierarchy3"/>
    <dgm:cxn modelId="{9B1546EC-BEAA-4518-8F9D-B287902CE4B7}" type="presParOf" srcId="{726C764A-FC64-45D1-93E4-ACA1544368D0}" destId="{3D5E6457-91C3-4941-B3F9-90CB9C65A145}" srcOrd="1" destOrd="0" presId="urn:microsoft.com/office/officeart/2005/8/layout/hierarchy3"/>
    <dgm:cxn modelId="{0227CE37-DD5D-49BD-A73B-6A4DCD7E6511}" type="presParOf" srcId="{3D5E6457-91C3-4941-B3F9-90CB9C65A145}" destId="{10DA4B7E-B8ED-4DEF-9E9E-EB331BE19290}" srcOrd="0" destOrd="0" presId="urn:microsoft.com/office/officeart/2005/8/layout/hierarchy3"/>
    <dgm:cxn modelId="{1946A498-F9B2-4E4A-95A8-56D18C21CDAF}" type="presParOf" srcId="{3D5E6457-91C3-4941-B3F9-90CB9C65A145}" destId="{D40F8845-6496-4963-8B6F-D7DF452AC294}" srcOrd="1" destOrd="0" presId="urn:microsoft.com/office/officeart/2005/8/layout/hierarchy3"/>
    <dgm:cxn modelId="{91C70899-F079-4CFF-ADAF-CBD1539F6C8A}" type="presParOf" srcId="{3D5E6457-91C3-4941-B3F9-90CB9C65A145}" destId="{C6F11B6F-61AD-4603-9B34-7DEE5FA54653}" srcOrd="2" destOrd="0" presId="urn:microsoft.com/office/officeart/2005/8/layout/hierarchy3"/>
    <dgm:cxn modelId="{28425145-4CE9-4A00-8DDD-94F8AF16393D}" type="presParOf" srcId="{3D5E6457-91C3-4941-B3F9-90CB9C65A145}" destId="{89D9D35D-E99A-4984-9496-15040D5A3BE6}" srcOrd="3" destOrd="0" presId="urn:microsoft.com/office/officeart/2005/8/layout/hierarchy3"/>
    <dgm:cxn modelId="{8E2621EF-C11B-4B09-9B81-0F0A447EFE04}" type="presParOf" srcId="{3D5E6457-91C3-4941-B3F9-90CB9C65A145}" destId="{E2EFBD03-BD6C-4321-A13B-9CDA6304E0EF}" srcOrd="4" destOrd="0" presId="urn:microsoft.com/office/officeart/2005/8/layout/hierarchy3"/>
    <dgm:cxn modelId="{BBFF3D08-ECA4-4FF4-9992-A2E6C93281B3}" type="presParOf" srcId="{3D5E6457-91C3-4941-B3F9-90CB9C65A145}" destId="{BB621378-537E-4001-BBB6-99804744FA80}" srcOrd="5" destOrd="0" presId="urn:microsoft.com/office/officeart/2005/8/layout/hierarchy3"/>
    <dgm:cxn modelId="{794C175C-8824-4F59-A99C-8818816EBC17}" type="presParOf" srcId="{3D5E6457-91C3-4941-B3F9-90CB9C65A145}" destId="{0AC633B6-A756-4FFE-BCCD-49849B3E1CBC}" srcOrd="6" destOrd="0" presId="urn:microsoft.com/office/officeart/2005/8/layout/hierarchy3"/>
    <dgm:cxn modelId="{C4978716-4862-440F-BDB2-8CF6A0695DB8}" type="presParOf" srcId="{3D5E6457-91C3-4941-B3F9-90CB9C65A145}" destId="{4FAACC7F-5940-487D-9DEE-ACD03346B65C}" srcOrd="7" destOrd="0" presId="urn:microsoft.com/office/officeart/2005/8/layout/hierarchy3"/>
    <dgm:cxn modelId="{1BC6A37E-20F4-4904-B2A7-1397E6DA4F57}" type="presParOf" srcId="{3D5E6457-91C3-4941-B3F9-90CB9C65A145}" destId="{0A96B607-FB9F-4104-B4C7-29E44F929378}" srcOrd="8" destOrd="0" presId="urn:microsoft.com/office/officeart/2005/8/layout/hierarchy3"/>
    <dgm:cxn modelId="{8590A55D-41E9-4644-B4E6-AA904A5537A0}" type="presParOf" srcId="{3D5E6457-91C3-4941-B3F9-90CB9C65A145}" destId="{4CD57ABD-434A-4F3E-B7A2-1EA4C9CAD8A1}" srcOrd="9" destOrd="0" presId="urn:microsoft.com/office/officeart/2005/8/layout/hierarchy3"/>
    <dgm:cxn modelId="{B95AE70B-B491-4F66-8259-848115DA60C9}" type="presParOf" srcId="{F30D82B3-818C-4A26-AF50-11C60F4F2ED8}" destId="{364DB5A2-540A-4B2F-84A3-157A64580264}" srcOrd="1" destOrd="0" presId="urn:microsoft.com/office/officeart/2005/8/layout/hierarchy3"/>
    <dgm:cxn modelId="{C80C1444-3BE8-417A-A24C-41AAD85DB4D4}" type="presParOf" srcId="{364DB5A2-540A-4B2F-84A3-157A64580264}" destId="{A471655E-3BA5-4627-8430-9B3BF8B84FD3}" srcOrd="0" destOrd="0" presId="urn:microsoft.com/office/officeart/2005/8/layout/hierarchy3"/>
    <dgm:cxn modelId="{4D201308-130C-4FFC-8984-73CACB6835E8}" type="presParOf" srcId="{A471655E-3BA5-4627-8430-9B3BF8B84FD3}" destId="{F84A1E23-EE04-4640-B8DB-A7C3A5FDD672}" srcOrd="0" destOrd="0" presId="urn:microsoft.com/office/officeart/2005/8/layout/hierarchy3"/>
    <dgm:cxn modelId="{CE19A415-E606-4F5F-953E-E21BFA609239}" type="presParOf" srcId="{A471655E-3BA5-4627-8430-9B3BF8B84FD3}" destId="{7206BD8B-BE48-4DA0-8A54-F0BCB74EED25}" srcOrd="1" destOrd="0" presId="urn:microsoft.com/office/officeart/2005/8/layout/hierarchy3"/>
    <dgm:cxn modelId="{A872C526-7ABC-476A-AA82-6C076A240DB9}" type="presParOf" srcId="{364DB5A2-540A-4B2F-84A3-157A64580264}" destId="{5890D449-4F91-4B24-8D94-0D5611E7FD15}" srcOrd="1" destOrd="0" presId="urn:microsoft.com/office/officeart/2005/8/layout/hierarchy3"/>
    <dgm:cxn modelId="{E637432D-AD0A-4C69-9723-E42A33E1ADF2}" type="presParOf" srcId="{5890D449-4F91-4B24-8D94-0D5611E7FD15}" destId="{C4517E2A-71C0-4FA3-8D1F-466BB7B6047E}" srcOrd="0" destOrd="0" presId="urn:microsoft.com/office/officeart/2005/8/layout/hierarchy3"/>
    <dgm:cxn modelId="{3459CB50-D6D1-4A74-A5BF-D857641EF7A8}" type="presParOf" srcId="{5890D449-4F91-4B24-8D94-0D5611E7FD15}" destId="{38EEC8D4-AC6D-4449-A57D-AA1C5104E29C}" srcOrd="1" destOrd="0" presId="urn:microsoft.com/office/officeart/2005/8/layout/hierarchy3"/>
    <dgm:cxn modelId="{9C6909A6-7385-41D4-A1BC-B24B2B5478D8}" type="presParOf" srcId="{5890D449-4F91-4B24-8D94-0D5611E7FD15}" destId="{47DFD1DF-8589-4A0F-97B2-7D71F2702D69}" srcOrd="2" destOrd="0" presId="urn:microsoft.com/office/officeart/2005/8/layout/hierarchy3"/>
    <dgm:cxn modelId="{0CA81E24-19A5-410B-B15F-2A998AF6CCD1}" type="presParOf" srcId="{5890D449-4F91-4B24-8D94-0D5611E7FD15}" destId="{C91CD252-566A-453E-B6F4-5A09D7F132B3}" srcOrd="3" destOrd="0" presId="urn:microsoft.com/office/officeart/2005/8/layout/hierarchy3"/>
    <dgm:cxn modelId="{1A9B0BBE-9398-46FF-8DBE-0A0BC07463CB}" type="presParOf" srcId="{5890D449-4F91-4B24-8D94-0D5611E7FD15}" destId="{4B838EED-1006-4AA7-A78F-FBBC65A8C7EF}" srcOrd="4" destOrd="0" presId="urn:microsoft.com/office/officeart/2005/8/layout/hierarchy3"/>
    <dgm:cxn modelId="{6F076E35-1513-4D32-BE0F-EAE2E0D03F83}" type="presParOf" srcId="{5890D449-4F91-4B24-8D94-0D5611E7FD15}" destId="{198B78AD-90E5-4F50-A451-DAA4A574691E}" srcOrd="5" destOrd="0" presId="urn:microsoft.com/office/officeart/2005/8/layout/hierarchy3"/>
    <dgm:cxn modelId="{1DA56E2A-334C-4B26-8D3E-3701D06E089E}" type="presParOf" srcId="{5890D449-4F91-4B24-8D94-0D5611E7FD15}" destId="{1450AF1B-0161-4134-BC6B-74395407E294}" srcOrd="6" destOrd="0" presId="urn:microsoft.com/office/officeart/2005/8/layout/hierarchy3"/>
    <dgm:cxn modelId="{2302921F-7E23-4CA4-BC5C-517EDDF42151}" type="presParOf" srcId="{5890D449-4F91-4B24-8D94-0D5611E7FD15}" destId="{4F38DF73-4155-467B-80FE-6234389FE608}" srcOrd="7" destOrd="0" presId="urn:microsoft.com/office/officeart/2005/8/layout/hierarchy3"/>
    <dgm:cxn modelId="{F6F9AB5E-90FA-4C90-975E-B7D461C9040E}" type="presParOf" srcId="{5890D449-4F91-4B24-8D94-0D5611E7FD15}" destId="{F4B40BC5-E3D8-46AD-806E-A1BF87BB0446}" srcOrd="8" destOrd="0" presId="urn:microsoft.com/office/officeart/2005/8/layout/hierarchy3"/>
    <dgm:cxn modelId="{F7626598-3694-4A7D-BDF9-9A79EF1C0FE4}" type="presParOf" srcId="{5890D449-4F91-4B24-8D94-0D5611E7FD15}" destId="{DD397BF2-B6C7-4BFA-AD02-0AD1ADE27851}" srcOrd="9" destOrd="0" presId="urn:microsoft.com/office/officeart/2005/8/layout/hierarchy3"/>
    <dgm:cxn modelId="{D381EC14-35FE-4FC0-BFEB-F55ABB472CC0}" type="presParOf" srcId="{5890D449-4F91-4B24-8D94-0D5611E7FD15}" destId="{F958F968-C3CB-4FC3-8136-06AA02001BFF}" srcOrd="10" destOrd="0" presId="urn:microsoft.com/office/officeart/2005/8/layout/hierarchy3"/>
    <dgm:cxn modelId="{0DFF29ED-F870-430C-80F4-105BE61FF824}" type="presParOf" srcId="{5890D449-4F91-4B24-8D94-0D5611E7FD15}" destId="{E3B4763F-4727-45A3-903C-6D017102E33C}" srcOrd="11" destOrd="0" presId="urn:microsoft.com/office/officeart/2005/8/layout/hierarchy3"/>
    <dgm:cxn modelId="{6D746AD6-A86F-416C-954D-F1698294E579}" type="presParOf" srcId="{5890D449-4F91-4B24-8D94-0D5611E7FD15}" destId="{6B84A04C-ACF8-480A-91A2-26415AF341FE}" srcOrd="12" destOrd="0" presId="urn:microsoft.com/office/officeart/2005/8/layout/hierarchy3"/>
    <dgm:cxn modelId="{16BAFEAF-4A32-4C54-AC9E-ACD1A45B8CEF}" type="presParOf" srcId="{5890D449-4F91-4B24-8D94-0D5611E7FD15}" destId="{047F3226-26F6-4E1C-BDDA-FC692E29954F}" srcOrd="13" destOrd="0" presId="urn:microsoft.com/office/officeart/2005/8/layout/hierarchy3"/>
    <dgm:cxn modelId="{289FE960-C194-4C31-B491-CD6A789A1D48}" type="presParOf" srcId="{F30D82B3-818C-4A26-AF50-11C60F4F2ED8}" destId="{3D5E4F02-0740-40E3-8E92-E0B68DB88AEB}" srcOrd="2" destOrd="0" presId="urn:microsoft.com/office/officeart/2005/8/layout/hierarchy3"/>
    <dgm:cxn modelId="{67F0B5CA-402D-4E6C-BF31-5B07526EE132}" type="presParOf" srcId="{3D5E4F02-0740-40E3-8E92-E0B68DB88AEB}" destId="{F777ED86-328F-40DE-9377-6DF9C0C16BBB}" srcOrd="0" destOrd="0" presId="urn:microsoft.com/office/officeart/2005/8/layout/hierarchy3"/>
    <dgm:cxn modelId="{238CFE44-407B-42C5-B7B1-17D543F5EA35}" type="presParOf" srcId="{F777ED86-328F-40DE-9377-6DF9C0C16BBB}" destId="{05EAB858-B525-472E-B006-28F7B881CA43}" srcOrd="0" destOrd="0" presId="urn:microsoft.com/office/officeart/2005/8/layout/hierarchy3"/>
    <dgm:cxn modelId="{0284764B-F0E6-4B25-9DB0-20DD2F492CA8}" type="presParOf" srcId="{F777ED86-328F-40DE-9377-6DF9C0C16BBB}" destId="{BA617A8C-28DA-40DD-9BB8-95A49D12B325}" srcOrd="1" destOrd="0" presId="urn:microsoft.com/office/officeart/2005/8/layout/hierarchy3"/>
    <dgm:cxn modelId="{04B3881A-C61B-4297-9B5C-C4B6023B6C23}" type="presParOf" srcId="{3D5E4F02-0740-40E3-8E92-E0B68DB88AEB}" destId="{ACE16A70-E2D5-4954-8C14-8BBA149E29CC}" srcOrd="1" destOrd="0" presId="urn:microsoft.com/office/officeart/2005/8/layout/hierarchy3"/>
    <dgm:cxn modelId="{A6868D3D-A465-4461-A4AB-B260B0163A12}" type="presParOf" srcId="{ACE16A70-E2D5-4954-8C14-8BBA149E29CC}" destId="{E5494414-183E-4069-8F4F-1B9A2E5D725B}" srcOrd="0" destOrd="0" presId="urn:microsoft.com/office/officeart/2005/8/layout/hierarchy3"/>
    <dgm:cxn modelId="{83F17C32-8F0B-46CA-B018-79B76B4784F9}" type="presParOf" srcId="{ACE16A70-E2D5-4954-8C14-8BBA149E29CC}" destId="{6CC06A62-B252-4B44-B7EB-B1672E1B8AA2}" srcOrd="1" destOrd="0" presId="urn:microsoft.com/office/officeart/2005/8/layout/hierarchy3"/>
    <dgm:cxn modelId="{4D000394-ECD5-42AC-B248-69F9E24379E8}" type="presParOf" srcId="{ACE16A70-E2D5-4954-8C14-8BBA149E29CC}" destId="{E1C6EBA8-6BA5-420A-A503-3444DB192B40}" srcOrd="2" destOrd="0" presId="urn:microsoft.com/office/officeart/2005/8/layout/hierarchy3"/>
    <dgm:cxn modelId="{9CA83C61-8D04-4C13-88E4-A2E8F2AB6E45}" type="presParOf" srcId="{ACE16A70-E2D5-4954-8C14-8BBA149E29CC}" destId="{8B1EB068-C7FD-4BFC-8AD2-1822AD6ADD8A}" srcOrd="3" destOrd="0" presId="urn:microsoft.com/office/officeart/2005/8/layout/hierarchy3"/>
    <dgm:cxn modelId="{830A35BD-C5FA-42B8-866B-4A2DF00F5B84}" type="presParOf" srcId="{ACE16A70-E2D5-4954-8C14-8BBA149E29CC}" destId="{407A7E12-D970-4B8E-BDEE-93CC12D43897}" srcOrd="4" destOrd="0" presId="urn:microsoft.com/office/officeart/2005/8/layout/hierarchy3"/>
    <dgm:cxn modelId="{B2A1993C-722D-4FC8-93E7-E6C63746E2F1}" type="presParOf" srcId="{ACE16A70-E2D5-4954-8C14-8BBA149E29CC}" destId="{922DF8AE-E77C-42B9-B7AF-898BDE0D7075}" srcOrd="5" destOrd="0" presId="urn:microsoft.com/office/officeart/2005/8/layout/hierarchy3"/>
    <dgm:cxn modelId="{E31F4CF8-B35B-40ED-9EBD-2720D18B5535}" type="presParOf" srcId="{ACE16A70-E2D5-4954-8C14-8BBA149E29CC}" destId="{A3E034A1-8454-471F-B83A-0A965E0A32BE}" srcOrd="6" destOrd="0" presId="urn:microsoft.com/office/officeart/2005/8/layout/hierarchy3"/>
    <dgm:cxn modelId="{0E5D6635-BD2B-4C07-BD57-5A5E62E32645}" type="presParOf" srcId="{ACE16A70-E2D5-4954-8C14-8BBA149E29CC}" destId="{0444EB37-BF14-4EE4-9F46-A84BAD28FE15}" srcOrd="7" destOrd="0" presId="urn:microsoft.com/office/officeart/2005/8/layout/hierarchy3"/>
    <dgm:cxn modelId="{07711876-1F7F-4FD2-8697-182DBCA0F6EC}" type="presParOf" srcId="{F30D82B3-818C-4A26-AF50-11C60F4F2ED8}" destId="{7C199245-983F-4BA8-9C98-F7A59B6BEC54}" srcOrd="3" destOrd="0" presId="urn:microsoft.com/office/officeart/2005/8/layout/hierarchy3"/>
    <dgm:cxn modelId="{0CC10FA2-1EFE-4BC8-BAB3-DFF25DF22FAF}" type="presParOf" srcId="{7C199245-983F-4BA8-9C98-F7A59B6BEC54}" destId="{1950B2D9-37F4-45F6-9165-F86081731853}" srcOrd="0" destOrd="0" presId="urn:microsoft.com/office/officeart/2005/8/layout/hierarchy3"/>
    <dgm:cxn modelId="{F64A2C89-76B4-4D81-88BF-42775354F902}" type="presParOf" srcId="{1950B2D9-37F4-45F6-9165-F86081731853}" destId="{36CFD8A9-74FF-4C21-A41F-DED9F1FF2310}" srcOrd="0" destOrd="0" presId="urn:microsoft.com/office/officeart/2005/8/layout/hierarchy3"/>
    <dgm:cxn modelId="{940D60D9-7177-41ED-80A6-B4CCA1CD81F3}" type="presParOf" srcId="{1950B2D9-37F4-45F6-9165-F86081731853}" destId="{2E99C765-06F4-4BE4-BC54-32E2D4041CB6}" srcOrd="1" destOrd="0" presId="urn:microsoft.com/office/officeart/2005/8/layout/hierarchy3"/>
    <dgm:cxn modelId="{0AB5C088-973A-4B02-8753-41065B986703}" type="presParOf" srcId="{7C199245-983F-4BA8-9C98-F7A59B6BEC54}" destId="{5F161867-4AB8-4F38-8911-14572AD55DCB}" srcOrd="1" destOrd="0" presId="urn:microsoft.com/office/officeart/2005/8/layout/hierarchy3"/>
    <dgm:cxn modelId="{18C753C5-AC65-46E6-A28F-E6D4C8E57D70}" type="presParOf" srcId="{5F161867-4AB8-4F38-8911-14572AD55DCB}" destId="{76104A95-6ACC-45FA-AF9B-48F477E4D039}" srcOrd="0" destOrd="0" presId="urn:microsoft.com/office/officeart/2005/8/layout/hierarchy3"/>
    <dgm:cxn modelId="{AD1C70FB-7F25-41BA-8780-C5AB9057B061}" type="presParOf" srcId="{5F161867-4AB8-4F38-8911-14572AD55DCB}" destId="{2E1DB27C-DC06-4278-8288-2C135516B1C5}" srcOrd="1" destOrd="0" presId="urn:microsoft.com/office/officeart/2005/8/layout/hierarchy3"/>
    <dgm:cxn modelId="{4F36604E-D5F2-4B53-9626-3A43AEB7052F}" type="presParOf" srcId="{5F161867-4AB8-4F38-8911-14572AD55DCB}" destId="{7E4FF764-7383-4EA9-B4DD-2C5A9BDA80A2}" srcOrd="2" destOrd="0" presId="urn:microsoft.com/office/officeart/2005/8/layout/hierarchy3"/>
    <dgm:cxn modelId="{C43B5157-B637-4EAD-9B83-1D7D45E7D1E5}" type="presParOf" srcId="{5F161867-4AB8-4F38-8911-14572AD55DCB}" destId="{7702E76F-9F18-4503-A86D-89C9B947BD48}" srcOrd="3" destOrd="0" presId="urn:microsoft.com/office/officeart/2005/8/layout/hierarchy3"/>
    <dgm:cxn modelId="{3B1326F2-D375-4465-B6AB-CC746B07CBB1}" type="presParOf" srcId="{5F161867-4AB8-4F38-8911-14572AD55DCB}" destId="{FBB6D58B-0E57-49F2-9EC3-AB2415259C49}" srcOrd="4" destOrd="0" presId="urn:microsoft.com/office/officeart/2005/8/layout/hierarchy3"/>
    <dgm:cxn modelId="{CD47DB53-C205-4979-8BA5-65830C48F520}" type="presParOf" srcId="{5F161867-4AB8-4F38-8911-14572AD55DCB}" destId="{02424F8E-71F8-4425-985F-FCC11F21B40C}" srcOrd="5" destOrd="0" presId="urn:microsoft.com/office/officeart/2005/8/layout/hierarchy3"/>
    <dgm:cxn modelId="{E6BE1A3D-4194-4E7B-B98C-51B6A08B2145}" type="presParOf" srcId="{F30D82B3-818C-4A26-AF50-11C60F4F2ED8}" destId="{F80CBC4C-0A46-44E1-B47F-B6C3D437674B}" srcOrd="4" destOrd="0" presId="urn:microsoft.com/office/officeart/2005/8/layout/hierarchy3"/>
    <dgm:cxn modelId="{FC23EE43-F9F1-48E4-A52E-80F0DFD41035}" type="presParOf" srcId="{F80CBC4C-0A46-44E1-B47F-B6C3D437674B}" destId="{DD29CDFB-E807-4543-A653-36CBA48A1B26}" srcOrd="0" destOrd="0" presId="urn:microsoft.com/office/officeart/2005/8/layout/hierarchy3"/>
    <dgm:cxn modelId="{8CE0A1DF-598D-4E90-A405-EBB2BA35FC45}" type="presParOf" srcId="{DD29CDFB-E807-4543-A653-36CBA48A1B26}" destId="{647CFFF4-553D-4B6E-A54C-E078647C7F76}" srcOrd="0" destOrd="0" presId="urn:microsoft.com/office/officeart/2005/8/layout/hierarchy3"/>
    <dgm:cxn modelId="{1E9054E2-39E6-4A66-8A01-122AF2007A9C}" type="presParOf" srcId="{DD29CDFB-E807-4543-A653-36CBA48A1B26}" destId="{0BDCF50A-35F5-41A0-975E-E2372A2D0FF7}" srcOrd="1" destOrd="0" presId="urn:microsoft.com/office/officeart/2005/8/layout/hierarchy3"/>
    <dgm:cxn modelId="{5EA941DA-7F93-483C-B8E9-80863F3DD3B8}" type="presParOf" srcId="{F80CBC4C-0A46-44E1-B47F-B6C3D437674B}" destId="{B102E288-7612-4AD2-A591-A78DEF4AB5F1}" srcOrd="1" destOrd="0" presId="urn:microsoft.com/office/officeart/2005/8/layout/hierarchy3"/>
    <dgm:cxn modelId="{4900974E-D637-4C5B-B6A4-029346BDB02C}" type="presParOf" srcId="{B102E288-7612-4AD2-A591-A78DEF4AB5F1}" destId="{16DF8418-E23A-4731-BA71-86B4470DB73D}" srcOrd="0" destOrd="0" presId="urn:microsoft.com/office/officeart/2005/8/layout/hierarchy3"/>
    <dgm:cxn modelId="{EA380370-91C5-4A9A-B4DA-95412E63B4C7}" type="presParOf" srcId="{B102E288-7612-4AD2-A591-A78DEF4AB5F1}" destId="{50A6830D-8446-4E7B-B105-4FD1F321C2E4}" srcOrd="1" destOrd="0" presId="urn:microsoft.com/office/officeart/2005/8/layout/hierarchy3"/>
    <dgm:cxn modelId="{5125C133-E04C-4131-854C-482DBF8408A8}" type="presParOf" srcId="{B102E288-7612-4AD2-A591-A78DEF4AB5F1}" destId="{B775BECB-7D26-4A57-B83F-1D89F16F7BB8}" srcOrd="2" destOrd="0" presId="urn:microsoft.com/office/officeart/2005/8/layout/hierarchy3"/>
    <dgm:cxn modelId="{84FCCA8E-1777-416C-84E9-CAC1D739D5DC}" type="presParOf" srcId="{B102E288-7612-4AD2-A591-A78DEF4AB5F1}" destId="{804D9FE9-1716-4F4C-A392-DD2B5AD56FD8}" srcOrd="3" destOrd="0" presId="urn:microsoft.com/office/officeart/2005/8/layout/hierarchy3"/>
    <dgm:cxn modelId="{FDDAA594-9092-44EF-ABBC-40E60CA3C863}" type="presParOf" srcId="{F30D82B3-818C-4A26-AF50-11C60F4F2ED8}" destId="{1F704FDA-211D-493E-9AB5-93466C942832}" srcOrd="5" destOrd="0" presId="urn:microsoft.com/office/officeart/2005/8/layout/hierarchy3"/>
    <dgm:cxn modelId="{6D495FDD-51BF-4277-A161-501D472B0518}" type="presParOf" srcId="{1F704FDA-211D-493E-9AB5-93466C942832}" destId="{F378DA60-3CBD-4D29-8A37-1218227F2A37}" srcOrd="0" destOrd="0" presId="urn:microsoft.com/office/officeart/2005/8/layout/hierarchy3"/>
    <dgm:cxn modelId="{4C5C732D-8EE0-4764-BA25-0E672998DB5F}" type="presParOf" srcId="{F378DA60-3CBD-4D29-8A37-1218227F2A37}" destId="{F45C72CD-AA53-4128-BA54-4F5AE12C581A}" srcOrd="0" destOrd="0" presId="urn:microsoft.com/office/officeart/2005/8/layout/hierarchy3"/>
    <dgm:cxn modelId="{D53F59C1-9F66-4593-8EE1-0E8E128E906F}" type="presParOf" srcId="{F378DA60-3CBD-4D29-8A37-1218227F2A37}" destId="{2BB5D819-C140-49D1-B137-E63E1E7DD47E}" srcOrd="1" destOrd="0" presId="urn:microsoft.com/office/officeart/2005/8/layout/hierarchy3"/>
    <dgm:cxn modelId="{4AF1F87C-8E8D-4EC2-854F-48B551A0F1C3}" type="presParOf" srcId="{1F704FDA-211D-493E-9AB5-93466C942832}" destId="{F973395A-F556-484E-9A57-AC9A3CC2F106}" srcOrd="1" destOrd="0" presId="urn:microsoft.com/office/officeart/2005/8/layout/hierarchy3"/>
    <dgm:cxn modelId="{8912988A-E052-4E6F-AE99-EF393CBCDD2E}" type="presParOf" srcId="{F973395A-F556-484E-9A57-AC9A3CC2F106}" destId="{F6966077-DB15-46D6-A489-6F121DADFD64}" srcOrd="0" destOrd="0" presId="urn:microsoft.com/office/officeart/2005/8/layout/hierarchy3"/>
    <dgm:cxn modelId="{B3694F28-1645-4B7D-A3B8-9B21BAD37F19}" type="presParOf" srcId="{F973395A-F556-484E-9A57-AC9A3CC2F106}" destId="{FC8E5AFC-E3A9-42A7-8F57-4E975069DB42}" srcOrd="1" destOrd="0" presId="urn:microsoft.com/office/officeart/2005/8/layout/hierarchy3"/>
    <dgm:cxn modelId="{E97D4AA9-205B-4574-8226-411BD9D06BF3}" type="presParOf" srcId="{F973395A-F556-484E-9A57-AC9A3CC2F106}" destId="{60E5CE59-5EE5-404D-BBB8-90642B12C116}" srcOrd="2" destOrd="0" presId="urn:microsoft.com/office/officeart/2005/8/layout/hierarchy3"/>
    <dgm:cxn modelId="{CB52C6E5-2360-49A4-826F-39F6C6337825}" type="presParOf" srcId="{F973395A-F556-484E-9A57-AC9A3CC2F106}" destId="{B8343BF5-0A10-4C7C-A800-0208E7FDDF96}" srcOrd="3" destOrd="0" presId="urn:microsoft.com/office/officeart/2005/8/layout/hierarchy3"/>
    <dgm:cxn modelId="{42B254B0-FA0A-4749-BA02-F8646657C308}" type="presParOf" srcId="{F973395A-F556-484E-9A57-AC9A3CC2F106}" destId="{9F823904-A8AD-4494-9D3E-CBBABB41155B}" srcOrd="4" destOrd="0" presId="urn:microsoft.com/office/officeart/2005/8/layout/hierarchy3"/>
    <dgm:cxn modelId="{040D0D87-8ACF-4060-9009-691D6CE74691}" type="presParOf" srcId="{F973395A-F556-484E-9A57-AC9A3CC2F106}" destId="{75E65584-FDDE-4E52-B719-39E881C8D4AB}" srcOrd="5" destOrd="0" presId="urn:microsoft.com/office/officeart/2005/8/layout/hierarchy3"/>
    <dgm:cxn modelId="{1F7FB2E1-3C63-422F-A83E-DEBD6CD81EB2}" type="presParOf" srcId="{F973395A-F556-484E-9A57-AC9A3CC2F106}" destId="{6CB64C3B-0651-4558-9607-1D95A55AEDFD}" srcOrd="6" destOrd="0" presId="urn:microsoft.com/office/officeart/2005/8/layout/hierarchy3"/>
    <dgm:cxn modelId="{390A82E7-7434-41C0-8AC6-AD3FA01A27F5}" type="presParOf" srcId="{F973395A-F556-484E-9A57-AC9A3CC2F106}" destId="{6C094D08-91C4-4808-8804-4A4F21F7AEBD}" srcOrd="7" destOrd="0" presId="urn:microsoft.com/office/officeart/2005/8/layout/hierarchy3"/>
    <dgm:cxn modelId="{8F38EF68-CF29-4105-B9A2-F9E6939962A6}" type="presParOf" srcId="{F973395A-F556-484E-9A57-AC9A3CC2F106}" destId="{ED76D260-BE72-4FE2-AFEF-09BE3BA1AFEA}" srcOrd="8" destOrd="0" presId="urn:microsoft.com/office/officeart/2005/8/layout/hierarchy3"/>
    <dgm:cxn modelId="{99C5E894-FE0B-4FE2-934D-7D327EF70DFE}" type="presParOf" srcId="{F973395A-F556-484E-9A57-AC9A3CC2F106}" destId="{958E7230-854A-47B7-8FF8-1BACF885C1BE}" srcOrd="9" destOrd="0" presId="urn:microsoft.com/office/officeart/2005/8/layout/hierarchy3"/>
    <dgm:cxn modelId="{7CF2983F-35F9-4B48-AC3C-E93148BD5FEB}" type="presParOf" srcId="{F30D82B3-818C-4A26-AF50-11C60F4F2ED8}" destId="{581484B0-0E7E-42D3-985C-2F1624351C2F}" srcOrd="6" destOrd="0" presId="urn:microsoft.com/office/officeart/2005/8/layout/hierarchy3"/>
    <dgm:cxn modelId="{2803575C-64C6-4D12-85E9-59DFB804EF15}" type="presParOf" srcId="{581484B0-0E7E-42D3-985C-2F1624351C2F}" destId="{06643B33-B301-4775-9BB9-8BBFFC93BE7B}" srcOrd="0" destOrd="0" presId="urn:microsoft.com/office/officeart/2005/8/layout/hierarchy3"/>
    <dgm:cxn modelId="{558A210E-9425-4708-BFB6-D0B43185AD8C}" type="presParOf" srcId="{06643B33-B301-4775-9BB9-8BBFFC93BE7B}" destId="{CF513A26-06AF-4B89-A7DE-0475C469F8E2}" srcOrd="0" destOrd="0" presId="urn:microsoft.com/office/officeart/2005/8/layout/hierarchy3"/>
    <dgm:cxn modelId="{D17BE63E-2BD3-47F1-BB4A-DBC567460896}" type="presParOf" srcId="{06643B33-B301-4775-9BB9-8BBFFC93BE7B}" destId="{5FB76445-392B-4B09-9448-4110D0B946AA}" srcOrd="1" destOrd="0" presId="urn:microsoft.com/office/officeart/2005/8/layout/hierarchy3"/>
    <dgm:cxn modelId="{6679C50C-0710-4DE9-8E3D-5CFCAB5333D1}" type="presParOf" srcId="{581484B0-0E7E-42D3-985C-2F1624351C2F}" destId="{067B2414-098B-4FE1-81BA-7CE49386D1AF}" srcOrd="1" destOrd="0" presId="urn:microsoft.com/office/officeart/2005/8/layout/hierarchy3"/>
    <dgm:cxn modelId="{229BC1FD-C2E7-4FFE-A4B7-8EDC8BB784E4}" type="presParOf" srcId="{067B2414-098B-4FE1-81BA-7CE49386D1AF}" destId="{E5E139FC-52BA-46A3-B8EA-B084CB6D1C00}" srcOrd="0" destOrd="0" presId="urn:microsoft.com/office/officeart/2005/8/layout/hierarchy3"/>
    <dgm:cxn modelId="{43E529C2-6523-484F-BA90-3A9CE46A2124}" type="presParOf" srcId="{067B2414-098B-4FE1-81BA-7CE49386D1AF}" destId="{50F4C2C7-E523-4794-A7B1-BADED563E7C9}" srcOrd="1" destOrd="0" presId="urn:microsoft.com/office/officeart/2005/8/layout/hierarchy3"/>
    <dgm:cxn modelId="{036BB3D0-82C1-4194-85E8-681C8EDA51C4}" type="presParOf" srcId="{067B2414-098B-4FE1-81BA-7CE49386D1AF}" destId="{9318F04B-33C3-49FF-8E7B-1DB6B1FA9212}" srcOrd="2" destOrd="0" presId="urn:microsoft.com/office/officeart/2005/8/layout/hierarchy3"/>
    <dgm:cxn modelId="{34B28453-06EB-47E8-90EC-9C59E2053A23}" type="presParOf" srcId="{067B2414-098B-4FE1-81BA-7CE49386D1AF}" destId="{DF28216A-F0C0-4ED3-9D46-B299AEE79117}" srcOrd="3" destOrd="0" presId="urn:microsoft.com/office/officeart/2005/8/layout/hierarchy3"/>
    <dgm:cxn modelId="{4A77DD39-B72C-4C29-AD06-EC0FCF503FD1}" type="presParOf" srcId="{067B2414-098B-4FE1-81BA-7CE49386D1AF}" destId="{44D77171-06EB-4FC9-B503-FB1CBC6C020D}" srcOrd="4" destOrd="0" presId="urn:microsoft.com/office/officeart/2005/8/layout/hierarchy3"/>
    <dgm:cxn modelId="{A69A3F03-96D1-48A4-B423-A174D4CC0FB9}" type="presParOf" srcId="{067B2414-098B-4FE1-81BA-7CE49386D1AF}" destId="{D5D6B3BD-254F-495A-AA7B-4A5A7F1BD52B}" srcOrd="5" destOrd="0" presId="urn:microsoft.com/office/officeart/2005/8/layout/hierarchy3"/>
    <dgm:cxn modelId="{F8023E03-9D6F-4D90-A23E-B6C3C0C21796}" type="presParOf" srcId="{067B2414-098B-4FE1-81BA-7CE49386D1AF}" destId="{349E53E5-AEB9-4083-AC1A-3DF7D842450C}" srcOrd="6" destOrd="0" presId="urn:microsoft.com/office/officeart/2005/8/layout/hierarchy3"/>
    <dgm:cxn modelId="{910C7CE8-F4D6-4C86-95DC-323D54F651F6}" type="presParOf" srcId="{067B2414-098B-4FE1-81BA-7CE49386D1AF}" destId="{437E37AB-6C91-4059-9081-FF079A41C541}" srcOrd="7" destOrd="0" presId="urn:microsoft.com/office/officeart/2005/8/layout/hierarchy3"/>
    <dgm:cxn modelId="{4AD37065-07F1-4D12-99D1-16C79EA0C294}" type="presParOf" srcId="{067B2414-098B-4FE1-81BA-7CE49386D1AF}" destId="{C7421E9C-767D-46A5-8735-29CEA6781929}" srcOrd="8" destOrd="0" presId="urn:microsoft.com/office/officeart/2005/8/layout/hierarchy3"/>
    <dgm:cxn modelId="{8EA9A6F3-7304-4C9C-B0E8-52478E40E6F8}" type="presParOf" srcId="{067B2414-098B-4FE1-81BA-7CE49386D1AF}" destId="{EDC1AE66-C131-4DC1-835C-59731AFF6E46}" srcOrd="9" destOrd="0" presId="urn:microsoft.com/office/officeart/2005/8/layout/hierarchy3"/>
    <dgm:cxn modelId="{8DA262FF-9F3A-4347-B3E4-F8F83FD6C330}" type="presParOf" srcId="{067B2414-098B-4FE1-81BA-7CE49386D1AF}" destId="{78238382-16A5-4BDA-A399-F34F839BD90D}" srcOrd="10" destOrd="0" presId="urn:microsoft.com/office/officeart/2005/8/layout/hierarchy3"/>
    <dgm:cxn modelId="{8B4B2B01-0ADF-4DAF-A0EB-D3BA706D5740}" type="presParOf" srcId="{067B2414-098B-4FE1-81BA-7CE49386D1AF}" destId="{2D17C45F-E98C-4179-9557-03E269E666C6}" srcOrd="1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44DD30-3E1D-4B57-AE6A-3D54D83E4DBF}"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135DE730-C54E-466B-85E8-3BD521FD2F3F}">
      <dgm:prSet custT="1"/>
      <dgm:spPr/>
      <dgm:t>
        <a:bodyPr/>
        <a:lstStyle/>
        <a:p>
          <a:pPr rtl="0"/>
          <a:r>
            <a:rPr lang="en-US" sz="1100" b="1" i="0" baseline="0" noProof="0" dirty="0"/>
            <a:t>Implement/ imbed dis. </a:t>
          </a:r>
          <a:r>
            <a:rPr lang="en-US" sz="1100" b="1" i="0" baseline="0" noProof="0" dirty="0" err="1"/>
            <a:t>Mgmt</a:t>
          </a:r>
          <a:r>
            <a:rPr lang="en-US" sz="1100" b="1" i="0" baseline="0" noProof="0" dirty="0"/>
            <a:t> guidance based on GL</a:t>
          </a:r>
          <a:endParaRPr lang="cs-CZ" sz="1100" b="1" i="0" baseline="0" noProof="0" dirty="0"/>
        </a:p>
        <a:p>
          <a:pPr rtl="0"/>
          <a:r>
            <a:rPr lang="en-US" sz="1050" b="1" i="0" baseline="0" noProof="0" dirty="0"/>
            <a:t>Stimulation of EHR providers towards structural of EHR data for ASCVD</a:t>
          </a:r>
          <a:endParaRPr lang="en-US" sz="1050" noProof="0" dirty="0"/>
        </a:p>
      </dgm:t>
    </dgm:pt>
    <dgm:pt modelId="{4AAEEFF4-2A01-4AA7-8D86-4CA1A85D72C7}" type="parTrans" cxnId="{3E0DB254-E084-43A0-B3C9-6A7A550889B0}">
      <dgm:prSet/>
      <dgm:spPr/>
      <dgm:t>
        <a:bodyPr/>
        <a:lstStyle/>
        <a:p>
          <a:endParaRPr lang="en-US" sz="1200" noProof="0" dirty="0"/>
        </a:p>
      </dgm:t>
    </dgm:pt>
    <dgm:pt modelId="{DCA4EDF9-3321-4292-A02E-200927C45E42}" type="sibTrans" cxnId="{3E0DB254-E084-43A0-B3C9-6A7A550889B0}">
      <dgm:prSet/>
      <dgm:spPr/>
      <dgm:t>
        <a:bodyPr/>
        <a:lstStyle/>
        <a:p>
          <a:endParaRPr lang="en-US" sz="1200" noProof="0" dirty="0"/>
        </a:p>
      </dgm:t>
    </dgm:pt>
    <dgm:pt modelId="{787C837D-9737-4006-8317-AB8AF3193D9E}">
      <dgm:prSet custT="1"/>
      <dgm:spPr/>
      <dgm:t>
        <a:bodyPr/>
        <a:lstStyle/>
        <a:p>
          <a:pPr rtl="0"/>
          <a:r>
            <a:rPr lang="en-US" sz="1100" b="1" i="0" baseline="0" noProof="0" dirty="0"/>
            <a:t>Connect patients &amp; </a:t>
          </a:r>
          <a:r>
            <a:rPr lang="cs-CZ" sz="1100" b="1" i="0" baseline="0" noProof="0" dirty="0" err="1"/>
            <a:t>Physicians</a:t>
          </a:r>
          <a:r>
            <a:rPr lang="en-US" sz="1100" b="1" i="0" baseline="0" noProof="0" dirty="0"/>
            <a:t> (KARD – GP - INT) on the structural ASCVD data</a:t>
          </a:r>
          <a:endParaRPr lang="en-US" sz="1100" noProof="0" dirty="0"/>
        </a:p>
      </dgm:t>
    </dgm:pt>
    <dgm:pt modelId="{FC25C06F-A77F-48FC-9F90-5CA7C3EBE4E3}" type="parTrans" cxnId="{EF03190E-CF4F-402F-8048-E86472CC6864}">
      <dgm:prSet/>
      <dgm:spPr/>
      <dgm:t>
        <a:bodyPr/>
        <a:lstStyle/>
        <a:p>
          <a:endParaRPr lang="en-US" sz="1200" noProof="0" dirty="0"/>
        </a:p>
      </dgm:t>
    </dgm:pt>
    <dgm:pt modelId="{F28FD468-B0C4-40E3-9666-1C3C8FE7AEE8}" type="sibTrans" cxnId="{EF03190E-CF4F-402F-8048-E86472CC6864}">
      <dgm:prSet/>
      <dgm:spPr/>
      <dgm:t>
        <a:bodyPr/>
        <a:lstStyle/>
        <a:p>
          <a:endParaRPr lang="en-US" sz="1200" noProof="0" dirty="0"/>
        </a:p>
      </dgm:t>
    </dgm:pt>
    <dgm:pt modelId="{76996D63-6268-437D-B84A-73A71DD4C56C}">
      <dgm:prSet custT="1"/>
      <dgm:spPr/>
      <dgm:t>
        <a:bodyPr/>
        <a:lstStyle/>
        <a:p>
          <a:pPr rtl="0"/>
          <a:r>
            <a:rPr lang="en-US" sz="1100" b="1" i="0" baseline="0" noProof="0" dirty="0"/>
            <a:t>RWE generation and PJ description</a:t>
          </a:r>
          <a:endParaRPr lang="en-US" sz="1100" noProof="0" dirty="0"/>
        </a:p>
      </dgm:t>
    </dgm:pt>
    <dgm:pt modelId="{3F7F4044-52D7-4B97-B0A7-483EE6D198C5}" type="parTrans" cxnId="{9C728E66-7E3E-4E6B-9258-2C569254186A}">
      <dgm:prSet/>
      <dgm:spPr/>
      <dgm:t>
        <a:bodyPr/>
        <a:lstStyle/>
        <a:p>
          <a:endParaRPr lang="en-US" sz="1200" noProof="0" dirty="0"/>
        </a:p>
      </dgm:t>
    </dgm:pt>
    <dgm:pt modelId="{F7264DE4-1B2D-4ED9-8B15-A0CAB25B05DA}" type="sibTrans" cxnId="{9C728E66-7E3E-4E6B-9258-2C569254186A}">
      <dgm:prSet/>
      <dgm:spPr/>
      <dgm:t>
        <a:bodyPr/>
        <a:lstStyle/>
        <a:p>
          <a:endParaRPr lang="en-US" sz="1200" noProof="0" dirty="0"/>
        </a:p>
      </dgm:t>
    </dgm:pt>
    <dgm:pt modelId="{9C7AAD0C-B569-4599-83AB-ECA89C10CB9F}">
      <dgm:prSet custT="1"/>
      <dgm:spPr/>
      <dgm:t>
        <a:bodyPr/>
        <a:lstStyle/>
        <a:p>
          <a:r>
            <a:rPr lang="en-US" sz="1100" b="1" i="0" noProof="0" dirty="0"/>
            <a:t>Deployment of quality measures for HCPs &amp; targeted payments from HICs/ MOH</a:t>
          </a:r>
        </a:p>
      </dgm:t>
    </dgm:pt>
    <dgm:pt modelId="{C3112397-8487-407C-B1A6-19133AB4D8B2}" type="parTrans" cxnId="{68E7BB71-685A-41A1-A1C0-501B43DC6EA2}">
      <dgm:prSet/>
      <dgm:spPr/>
      <dgm:t>
        <a:bodyPr/>
        <a:lstStyle/>
        <a:p>
          <a:endParaRPr lang="en-US" sz="1200" noProof="0" dirty="0"/>
        </a:p>
      </dgm:t>
    </dgm:pt>
    <dgm:pt modelId="{46E8704A-D66B-4661-BFA6-E6FFC3638F23}" type="sibTrans" cxnId="{68E7BB71-685A-41A1-A1C0-501B43DC6EA2}">
      <dgm:prSet/>
      <dgm:spPr/>
      <dgm:t>
        <a:bodyPr/>
        <a:lstStyle/>
        <a:p>
          <a:endParaRPr lang="en-US" sz="1200" noProof="0" dirty="0"/>
        </a:p>
      </dgm:t>
    </dgm:pt>
    <dgm:pt modelId="{777C4476-7626-47FF-AE72-F61D965747AC}" type="pres">
      <dgm:prSet presAssocID="{F344DD30-3E1D-4B57-AE6A-3D54D83E4DBF}" presName="Name0" presStyleCnt="0">
        <dgm:presLayoutVars>
          <dgm:chMax val="7"/>
          <dgm:chPref val="7"/>
          <dgm:dir/>
        </dgm:presLayoutVars>
      </dgm:prSet>
      <dgm:spPr/>
    </dgm:pt>
    <dgm:pt modelId="{65B4BE8B-193B-4D4B-AD9F-B0D8E0976D7C}" type="pres">
      <dgm:prSet presAssocID="{F344DD30-3E1D-4B57-AE6A-3D54D83E4DBF}" presName="Name1" presStyleCnt="0"/>
      <dgm:spPr/>
    </dgm:pt>
    <dgm:pt modelId="{FA6FDCB5-2B9E-4766-87D4-E13E96DD18F6}" type="pres">
      <dgm:prSet presAssocID="{F344DD30-3E1D-4B57-AE6A-3D54D83E4DBF}" presName="cycle" presStyleCnt="0"/>
      <dgm:spPr/>
    </dgm:pt>
    <dgm:pt modelId="{ECEF4344-9666-40F5-AEED-CB7857812741}" type="pres">
      <dgm:prSet presAssocID="{F344DD30-3E1D-4B57-AE6A-3D54D83E4DBF}" presName="srcNode" presStyleLbl="node1" presStyleIdx="0" presStyleCnt="4"/>
      <dgm:spPr/>
    </dgm:pt>
    <dgm:pt modelId="{BB3A2988-8520-4448-B9FF-CDE0280FE414}" type="pres">
      <dgm:prSet presAssocID="{F344DD30-3E1D-4B57-AE6A-3D54D83E4DBF}" presName="conn" presStyleLbl="parChTrans1D2" presStyleIdx="0" presStyleCnt="1"/>
      <dgm:spPr/>
    </dgm:pt>
    <dgm:pt modelId="{6D035B20-3D72-4692-838F-23A5A9154F96}" type="pres">
      <dgm:prSet presAssocID="{F344DD30-3E1D-4B57-AE6A-3D54D83E4DBF}" presName="extraNode" presStyleLbl="node1" presStyleIdx="0" presStyleCnt="4"/>
      <dgm:spPr/>
    </dgm:pt>
    <dgm:pt modelId="{FB882DBF-4804-4C4B-9EB9-7C6B30AF291B}" type="pres">
      <dgm:prSet presAssocID="{F344DD30-3E1D-4B57-AE6A-3D54D83E4DBF}" presName="dstNode" presStyleLbl="node1" presStyleIdx="0" presStyleCnt="4"/>
      <dgm:spPr/>
    </dgm:pt>
    <dgm:pt modelId="{CC3A435C-BE2A-47C9-8A01-55521ED8ACC5}" type="pres">
      <dgm:prSet presAssocID="{135DE730-C54E-466B-85E8-3BD521FD2F3F}" presName="text_1" presStyleLbl="node1" presStyleIdx="0" presStyleCnt="4" custScaleY="122286">
        <dgm:presLayoutVars>
          <dgm:bulletEnabled val="1"/>
        </dgm:presLayoutVars>
      </dgm:prSet>
      <dgm:spPr/>
    </dgm:pt>
    <dgm:pt modelId="{976FCA52-38E8-4BA0-8C80-D4427C1CC39A}" type="pres">
      <dgm:prSet presAssocID="{135DE730-C54E-466B-85E8-3BD521FD2F3F}" presName="accent_1" presStyleCnt="0"/>
      <dgm:spPr/>
    </dgm:pt>
    <dgm:pt modelId="{FA1C3A15-6242-4618-8C07-FB4FB5BD52E0}" type="pres">
      <dgm:prSet presAssocID="{135DE730-C54E-466B-85E8-3BD521FD2F3F}" presName="accentRepeatNode" presStyleLbl="solidFgAcc1" presStyleIdx="0" presStyleCnt="4"/>
      <dgm:spPr/>
    </dgm:pt>
    <dgm:pt modelId="{358E3475-7357-4F6A-9D31-6EB6A25AB577}" type="pres">
      <dgm:prSet presAssocID="{787C837D-9737-4006-8317-AB8AF3193D9E}" presName="text_2" presStyleLbl="node1" presStyleIdx="1" presStyleCnt="4" custScaleY="116538">
        <dgm:presLayoutVars>
          <dgm:bulletEnabled val="1"/>
        </dgm:presLayoutVars>
      </dgm:prSet>
      <dgm:spPr/>
    </dgm:pt>
    <dgm:pt modelId="{A2514CED-48D0-45FD-84C5-18DB6E3539E6}" type="pres">
      <dgm:prSet presAssocID="{787C837D-9737-4006-8317-AB8AF3193D9E}" presName="accent_2" presStyleCnt="0"/>
      <dgm:spPr/>
    </dgm:pt>
    <dgm:pt modelId="{FB984478-1985-40B9-B15F-4F5CBC2B2397}" type="pres">
      <dgm:prSet presAssocID="{787C837D-9737-4006-8317-AB8AF3193D9E}" presName="accentRepeatNode" presStyleLbl="solidFgAcc1" presStyleIdx="1" presStyleCnt="4"/>
      <dgm:spPr/>
    </dgm:pt>
    <dgm:pt modelId="{3F5237E1-E056-43AB-A7D5-A85863AF6DF5}" type="pres">
      <dgm:prSet presAssocID="{76996D63-6268-437D-B84A-73A71DD4C56C}" presName="text_3" presStyleLbl="node1" presStyleIdx="2" presStyleCnt="4" custScaleY="116390">
        <dgm:presLayoutVars>
          <dgm:bulletEnabled val="1"/>
        </dgm:presLayoutVars>
      </dgm:prSet>
      <dgm:spPr/>
    </dgm:pt>
    <dgm:pt modelId="{65672223-43F5-4FE0-9F8C-1C4C5AAACF5C}" type="pres">
      <dgm:prSet presAssocID="{76996D63-6268-437D-B84A-73A71DD4C56C}" presName="accent_3" presStyleCnt="0"/>
      <dgm:spPr/>
    </dgm:pt>
    <dgm:pt modelId="{332B416E-C10A-44A2-82F2-D5868544E833}" type="pres">
      <dgm:prSet presAssocID="{76996D63-6268-437D-B84A-73A71DD4C56C}" presName="accentRepeatNode" presStyleLbl="solidFgAcc1" presStyleIdx="2" presStyleCnt="4"/>
      <dgm:spPr/>
    </dgm:pt>
    <dgm:pt modelId="{C33E382B-B054-4EFD-A2DD-7BF047BFC8F5}" type="pres">
      <dgm:prSet presAssocID="{9C7AAD0C-B569-4599-83AB-ECA89C10CB9F}" presName="text_4" presStyleLbl="node1" presStyleIdx="3" presStyleCnt="4" custScaleY="99654" custLinFactNeighborX="218" custLinFactNeighborY="-12721">
        <dgm:presLayoutVars>
          <dgm:bulletEnabled val="1"/>
        </dgm:presLayoutVars>
      </dgm:prSet>
      <dgm:spPr/>
    </dgm:pt>
    <dgm:pt modelId="{EBC9EA61-6EEE-4C9A-97DB-DA5CFDD665F8}" type="pres">
      <dgm:prSet presAssocID="{9C7AAD0C-B569-4599-83AB-ECA89C10CB9F}" presName="accent_4" presStyleCnt="0"/>
      <dgm:spPr/>
    </dgm:pt>
    <dgm:pt modelId="{3669C916-DF42-4C13-96EC-AB3359559261}" type="pres">
      <dgm:prSet presAssocID="{9C7AAD0C-B569-4599-83AB-ECA89C10CB9F}" presName="accentRepeatNode" presStyleLbl="solidFgAcc1" presStyleIdx="3" presStyleCnt="4"/>
      <dgm:spPr/>
    </dgm:pt>
  </dgm:ptLst>
  <dgm:cxnLst>
    <dgm:cxn modelId="{039D440A-57FD-409C-A082-B4BB19E4CD87}" type="presOf" srcId="{DCA4EDF9-3321-4292-A02E-200927C45E42}" destId="{BB3A2988-8520-4448-B9FF-CDE0280FE414}" srcOrd="0" destOrd="0" presId="urn:microsoft.com/office/officeart/2008/layout/VerticalCurvedList"/>
    <dgm:cxn modelId="{EF03190E-CF4F-402F-8048-E86472CC6864}" srcId="{F344DD30-3E1D-4B57-AE6A-3D54D83E4DBF}" destId="{787C837D-9737-4006-8317-AB8AF3193D9E}" srcOrd="1" destOrd="0" parTransId="{FC25C06F-A77F-48FC-9F90-5CA7C3EBE4E3}" sibTransId="{F28FD468-B0C4-40E3-9666-1C3C8FE7AEE8}"/>
    <dgm:cxn modelId="{2E64803B-C25F-4714-86C7-48B90A588727}" type="presOf" srcId="{787C837D-9737-4006-8317-AB8AF3193D9E}" destId="{358E3475-7357-4F6A-9D31-6EB6A25AB577}" srcOrd="0" destOrd="0" presId="urn:microsoft.com/office/officeart/2008/layout/VerticalCurvedList"/>
    <dgm:cxn modelId="{9C728E66-7E3E-4E6B-9258-2C569254186A}" srcId="{F344DD30-3E1D-4B57-AE6A-3D54D83E4DBF}" destId="{76996D63-6268-437D-B84A-73A71DD4C56C}" srcOrd="2" destOrd="0" parTransId="{3F7F4044-52D7-4B97-B0A7-483EE6D198C5}" sibTransId="{F7264DE4-1B2D-4ED9-8B15-A0CAB25B05DA}"/>
    <dgm:cxn modelId="{68E7BB71-685A-41A1-A1C0-501B43DC6EA2}" srcId="{F344DD30-3E1D-4B57-AE6A-3D54D83E4DBF}" destId="{9C7AAD0C-B569-4599-83AB-ECA89C10CB9F}" srcOrd="3" destOrd="0" parTransId="{C3112397-8487-407C-B1A6-19133AB4D8B2}" sibTransId="{46E8704A-D66B-4661-BFA6-E6FFC3638F23}"/>
    <dgm:cxn modelId="{88AD5872-9505-4814-AA4A-0CF67AEF3118}" type="presOf" srcId="{76996D63-6268-437D-B84A-73A71DD4C56C}" destId="{3F5237E1-E056-43AB-A7D5-A85863AF6DF5}" srcOrd="0" destOrd="0" presId="urn:microsoft.com/office/officeart/2008/layout/VerticalCurvedList"/>
    <dgm:cxn modelId="{3E0DB254-E084-43A0-B3C9-6A7A550889B0}" srcId="{F344DD30-3E1D-4B57-AE6A-3D54D83E4DBF}" destId="{135DE730-C54E-466B-85E8-3BD521FD2F3F}" srcOrd="0" destOrd="0" parTransId="{4AAEEFF4-2A01-4AA7-8D86-4CA1A85D72C7}" sibTransId="{DCA4EDF9-3321-4292-A02E-200927C45E42}"/>
    <dgm:cxn modelId="{9873DA7E-F1C6-46B8-8F53-AFF99E0D901C}" type="presOf" srcId="{F344DD30-3E1D-4B57-AE6A-3D54D83E4DBF}" destId="{777C4476-7626-47FF-AE72-F61D965747AC}" srcOrd="0" destOrd="0" presId="urn:microsoft.com/office/officeart/2008/layout/VerticalCurvedList"/>
    <dgm:cxn modelId="{DEF3729E-940A-4A56-8AC9-616A73574130}" type="presOf" srcId="{9C7AAD0C-B569-4599-83AB-ECA89C10CB9F}" destId="{C33E382B-B054-4EFD-A2DD-7BF047BFC8F5}" srcOrd="0" destOrd="0" presId="urn:microsoft.com/office/officeart/2008/layout/VerticalCurvedList"/>
    <dgm:cxn modelId="{3229A3A3-98E1-44C8-B7EB-5B18C60CC620}" type="presOf" srcId="{135DE730-C54E-466B-85E8-3BD521FD2F3F}" destId="{CC3A435C-BE2A-47C9-8A01-55521ED8ACC5}" srcOrd="0" destOrd="0" presId="urn:microsoft.com/office/officeart/2008/layout/VerticalCurvedList"/>
    <dgm:cxn modelId="{9C5737CF-D96F-4D5A-AE8E-0A9392F4C8F4}" type="presParOf" srcId="{777C4476-7626-47FF-AE72-F61D965747AC}" destId="{65B4BE8B-193B-4D4B-AD9F-B0D8E0976D7C}" srcOrd="0" destOrd="0" presId="urn:microsoft.com/office/officeart/2008/layout/VerticalCurvedList"/>
    <dgm:cxn modelId="{3ADC05BF-7514-4EFD-8E51-D7B10DB779A4}" type="presParOf" srcId="{65B4BE8B-193B-4D4B-AD9F-B0D8E0976D7C}" destId="{FA6FDCB5-2B9E-4766-87D4-E13E96DD18F6}" srcOrd="0" destOrd="0" presId="urn:microsoft.com/office/officeart/2008/layout/VerticalCurvedList"/>
    <dgm:cxn modelId="{8F8AE81E-B8DD-43F8-B59E-63A5E4FF444C}" type="presParOf" srcId="{FA6FDCB5-2B9E-4766-87D4-E13E96DD18F6}" destId="{ECEF4344-9666-40F5-AEED-CB7857812741}" srcOrd="0" destOrd="0" presId="urn:microsoft.com/office/officeart/2008/layout/VerticalCurvedList"/>
    <dgm:cxn modelId="{7B95C888-A064-4537-ACE9-D7288F11788F}" type="presParOf" srcId="{FA6FDCB5-2B9E-4766-87D4-E13E96DD18F6}" destId="{BB3A2988-8520-4448-B9FF-CDE0280FE414}" srcOrd="1" destOrd="0" presId="urn:microsoft.com/office/officeart/2008/layout/VerticalCurvedList"/>
    <dgm:cxn modelId="{B8749458-FCC2-4E2A-9008-969673DF68BC}" type="presParOf" srcId="{FA6FDCB5-2B9E-4766-87D4-E13E96DD18F6}" destId="{6D035B20-3D72-4692-838F-23A5A9154F96}" srcOrd="2" destOrd="0" presId="urn:microsoft.com/office/officeart/2008/layout/VerticalCurvedList"/>
    <dgm:cxn modelId="{ECD01B13-FEFA-4B18-9905-B68AC085FD8B}" type="presParOf" srcId="{FA6FDCB5-2B9E-4766-87D4-E13E96DD18F6}" destId="{FB882DBF-4804-4C4B-9EB9-7C6B30AF291B}" srcOrd="3" destOrd="0" presId="urn:microsoft.com/office/officeart/2008/layout/VerticalCurvedList"/>
    <dgm:cxn modelId="{F67B73F5-2B4F-468A-99E2-28575F816488}" type="presParOf" srcId="{65B4BE8B-193B-4D4B-AD9F-B0D8E0976D7C}" destId="{CC3A435C-BE2A-47C9-8A01-55521ED8ACC5}" srcOrd="1" destOrd="0" presId="urn:microsoft.com/office/officeart/2008/layout/VerticalCurvedList"/>
    <dgm:cxn modelId="{B041DEA2-050B-4A4B-AEFA-DCFFF20D8E05}" type="presParOf" srcId="{65B4BE8B-193B-4D4B-AD9F-B0D8E0976D7C}" destId="{976FCA52-38E8-4BA0-8C80-D4427C1CC39A}" srcOrd="2" destOrd="0" presId="urn:microsoft.com/office/officeart/2008/layout/VerticalCurvedList"/>
    <dgm:cxn modelId="{D3BF6135-419A-4757-83C7-5C69F55F56FB}" type="presParOf" srcId="{976FCA52-38E8-4BA0-8C80-D4427C1CC39A}" destId="{FA1C3A15-6242-4618-8C07-FB4FB5BD52E0}" srcOrd="0" destOrd="0" presId="urn:microsoft.com/office/officeart/2008/layout/VerticalCurvedList"/>
    <dgm:cxn modelId="{BDD1ADB3-942D-45DB-80C7-EA34D1D21A6F}" type="presParOf" srcId="{65B4BE8B-193B-4D4B-AD9F-B0D8E0976D7C}" destId="{358E3475-7357-4F6A-9D31-6EB6A25AB577}" srcOrd="3" destOrd="0" presId="urn:microsoft.com/office/officeart/2008/layout/VerticalCurvedList"/>
    <dgm:cxn modelId="{DBDEE687-CACC-4A4F-BA14-D66BEEF9F732}" type="presParOf" srcId="{65B4BE8B-193B-4D4B-AD9F-B0D8E0976D7C}" destId="{A2514CED-48D0-45FD-84C5-18DB6E3539E6}" srcOrd="4" destOrd="0" presId="urn:microsoft.com/office/officeart/2008/layout/VerticalCurvedList"/>
    <dgm:cxn modelId="{68F4E167-2506-4799-A522-1FBB70CCBBC0}" type="presParOf" srcId="{A2514CED-48D0-45FD-84C5-18DB6E3539E6}" destId="{FB984478-1985-40B9-B15F-4F5CBC2B2397}" srcOrd="0" destOrd="0" presId="urn:microsoft.com/office/officeart/2008/layout/VerticalCurvedList"/>
    <dgm:cxn modelId="{B8D56F05-9CFB-4F37-9356-47AE0DF9FB83}" type="presParOf" srcId="{65B4BE8B-193B-4D4B-AD9F-B0D8E0976D7C}" destId="{3F5237E1-E056-43AB-A7D5-A85863AF6DF5}" srcOrd="5" destOrd="0" presId="urn:microsoft.com/office/officeart/2008/layout/VerticalCurvedList"/>
    <dgm:cxn modelId="{CF89802D-C83E-46B6-A709-91FB5F083F3D}" type="presParOf" srcId="{65B4BE8B-193B-4D4B-AD9F-B0D8E0976D7C}" destId="{65672223-43F5-4FE0-9F8C-1C4C5AAACF5C}" srcOrd="6" destOrd="0" presId="urn:microsoft.com/office/officeart/2008/layout/VerticalCurvedList"/>
    <dgm:cxn modelId="{9D78D785-3727-465C-83FA-567E3F73123D}" type="presParOf" srcId="{65672223-43F5-4FE0-9F8C-1C4C5AAACF5C}" destId="{332B416E-C10A-44A2-82F2-D5868544E833}" srcOrd="0" destOrd="0" presId="urn:microsoft.com/office/officeart/2008/layout/VerticalCurvedList"/>
    <dgm:cxn modelId="{376EAF04-E7CF-4A39-8ECC-CA9D81899D89}" type="presParOf" srcId="{65B4BE8B-193B-4D4B-AD9F-B0D8E0976D7C}" destId="{C33E382B-B054-4EFD-A2DD-7BF047BFC8F5}" srcOrd="7" destOrd="0" presId="urn:microsoft.com/office/officeart/2008/layout/VerticalCurvedList"/>
    <dgm:cxn modelId="{EFE178CB-B550-4C44-94B4-151B245E0CA1}" type="presParOf" srcId="{65B4BE8B-193B-4D4B-AD9F-B0D8E0976D7C}" destId="{EBC9EA61-6EEE-4C9A-97DB-DA5CFDD665F8}" srcOrd="8" destOrd="0" presId="urn:microsoft.com/office/officeart/2008/layout/VerticalCurvedList"/>
    <dgm:cxn modelId="{E15821BB-7297-4573-B02F-393ED847CBF6}" type="presParOf" srcId="{EBC9EA61-6EEE-4C9A-97DB-DA5CFDD665F8}" destId="{3669C916-DF42-4C13-96EC-AB335955926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64301F-DEF6-485A-9A74-6A7F23016B66}">
      <dsp:nvSpPr>
        <dsp:cNvPr id="0" name=""/>
        <dsp:cNvSpPr/>
      </dsp:nvSpPr>
      <dsp:spPr>
        <a:xfrm>
          <a:off x="3580" y="95570"/>
          <a:ext cx="959209" cy="60310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76200" dir="18900000" sy="23000" kx="-1200000" algn="bl" rotWithShape="0">
            <a:prstClr val="black">
              <a:alpha val="2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cs-CZ" sz="1600" kern="1200" dirty="0"/>
            <a:t>Věda výzkum</a:t>
          </a:r>
        </a:p>
      </dsp:txBody>
      <dsp:txXfrm>
        <a:off x="21244" y="113234"/>
        <a:ext cx="923881" cy="567780"/>
      </dsp:txXfrm>
    </dsp:sp>
    <dsp:sp modelId="{10DA4B7E-B8ED-4DEF-9E9E-EB331BE19290}">
      <dsp:nvSpPr>
        <dsp:cNvPr id="0" name=""/>
        <dsp:cNvSpPr/>
      </dsp:nvSpPr>
      <dsp:spPr>
        <a:xfrm>
          <a:off x="99501" y="698679"/>
          <a:ext cx="95920" cy="340930"/>
        </a:xfrm>
        <a:custGeom>
          <a:avLst/>
          <a:gdLst/>
          <a:ahLst/>
          <a:cxnLst/>
          <a:rect l="0" t="0" r="0" b="0"/>
          <a:pathLst>
            <a:path>
              <a:moveTo>
                <a:pt x="0" y="0"/>
              </a:moveTo>
              <a:lnTo>
                <a:pt x="0" y="340930"/>
              </a:lnTo>
              <a:lnTo>
                <a:pt x="95920" y="34093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0F8845-6496-4963-8B6F-D7DF452AC294}">
      <dsp:nvSpPr>
        <dsp:cNvPr id="0" name=""/>
        <dsp:cNvSpPr/>
      </dsp:nvSpPr>
      <dsp:spPr>
        <a:xfrm>
          <a:off x="195422" y="799027"/>
          <a:ext cx="816286" cy="48116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cs-CZ" sz="1200" kern="1200" dirty="0"/>
            <a:t>Publikace</a:t>
          </a:r>
        </a:p>
      </dsp:txBody>
      <dsp:txXfrm>
        <a:off x="209515" y="813120"/>
        <a:ext cx="788100" cy="452980"/>
      </dsp:txXfrm>
    </dsp:sp>
    <dsp:sp modelId="{C6F11B6F-61AD-4603-9B34-7DEE5FA54653}">
      <dsp:nvSpPr>
        <dsp:cNvPr id="0" name=""/>
        <dsp:cNvSpPr/>
      </dsp:nvSpPr>
      <dsp:spPr>
        <a:xfrm>
          <a:off x="99501" y="698679"/>
          <a:ext cx="95920" cy="940810"/>
        </a:xfrm>
        <a:custGeom>
          <a:avLst/>
          <a:gdLst/>
          <a:ahLst/>
          <a:cxnLst/>
          <a:rect l="0" t="0" r="0" b="0"/>
          <a:pathLst>
            <a:path>
              <a:moveTo>
                <a:pt x="0" y="0"/>
              </a:moveTo>
              <a:lnTo>
                <a:pt x="0" y="940810"/>
              </a:lnTo>
              <a:lnTo>
                <a:pt x="95920" y="94081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D9D35D-E99A-4984-9496-15040D5A3BE6}">
      <dsp:nvSpPr>
        <dsp:cNvPr id="0" name=""/>
        <dsp:cNvSpPr/>
      </dsp:nvSpPr>
      <dsp:spPr>
        <a:xfrm>
          <a:off x="195422" y="1380540"/>
          <a:ext cx="835796" cy="51789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cs-CZ" sz="1100" kern="1200" dirty="0"/>
            <a:t>Mezinárodní spolupráce</a:t>
          </a:r>
        </a:p>
      </dsp:txBody>
      <dsp:txXfrm>
        <a:off x="210591" y="1395709"/>
        <a:ext cx="805458" cy="487559"/>
      </dsp:txXfrm>
    </dsp:sp>
    <dsp:sp modelId="{E2EFBD03-BD6C-4321-A13B-9CDA6304E0EF}">
      <dsp:nvSpPr>
        <dsp:cNvPr id="0" name=""/>
        <dsp:cNvSpPr/>
      </dsp:nvSpPr>
      <dsp:spPr>
        <a:xfrm>
          <a:off x="99501" y="698679"/>
          <a:ext cx="95920" cy="1575076"/>
        </a:xfrm>
        <a:custGeom>
          <a:avLst/>
          <a:gdLst/>
          <a:ahLst/>
          <a:cxnLst/>
          <a:rect l="0" t="0" r="0" b="0"/>
          <a:pathLst>
            <a:path>
              <a:moveTo>
                <a:pt x="0" y="0"/>
              </a:moveTo>
              <a:lnTo>
                <a:pt x="0" y="1575076"/>
              </a:lnTo>
              <a:lnTo>
                <a:pt x="95920" y="15750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621378-537E-4001-BBB6-99804744FA80}">
      <dsp:nvSpPr>
        <dsp:cNvPr id="0" name=""/>
        <dsp:cNvSpPr/>
      </dsp:nvSpPr>
      <dsp:spPr>
        <a:xfrm>
          <a:off x="195422" y="1998785"/>
          <a:ext cx="833915" cy="54994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cs-CZ" sz="1100" kern="1200" dirty="0"/>
            <a:t>Mezioborová spolupráce</a:t>
          </a:r>
        </a:p>
      </dsp:txBody>
      <dsp:txXfrm>
        <a:off x="211529" y="2014892"/>
        <a:ext cx="801701" cy="517726"/>
      </dsp:txXfrm>
    </dsp:sp>
    <dsp:sp modelId="{0AC633B6-A756-4FFE-BCCD-49849B3E1CBC}">
      <dsp:nvSpPr>
        <dsp:cNvPr id="0" name=""/>
        <dsp:cNvSpPr/>
      </dsp:nvSpPr>
      <dsp:spPr>
        <a:xfrm>
          <a:off x="99501" y="698679"/>
          <a:ext cx="95920" cy="2212797"/>
        </a:xfrm>
        <a:custGeom>
          <a:avLst/>
          <a:gdLst/>
          <a:ahLst/>
          <a:cxnLst/>
          <a:rect l="0" t="0" r="0" b="0"/>
          <a:pathLst>
            <a:path>
              <a:moveTo>
                <a:pt x="0" y="0"/>
              </a:moveTo>
              <a:lnTo>
                <a:pt x="0" y="2212797"/>
              </a:lnTo>
              <a:lnTo>
                <a:pt x="95920" y="221279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FAACC7F-5940-487D-9DEE-ACD03346B65C}">
      <dsp:nvSpPr>
        <dsp:cNvPr id="0" name=""/>
        <dsp:cNvSpPr/>
      </dsp:nvSpPr>
      <dsp:spPr>
        <a:xfrm>
          <a:off x="195422" y="2649073"/>
          <a:ext cx="853791" cy="524805"/>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cs-CZ" sz="1200" kern="1200" dirty="0"/>
            <a:t>Technické inovace</a:t>
          </a:r>
        </a:p>
      </dsp:txBody>
      <dsp:txXfrm>
        <a:off x="210793" y="2664444"/>
        <a:ext cx="823049" cy="494063"/>
      </dsp:txXfrm>
    </dsp:sp>
    <dsp:sp modelId="{0A96B607-FB9F-4104-B4C7-29E44F929378}">
      <dsp:nvSpPr>
        <dsp:cNvPr id="0" name=""/>
        <dsp:cNvSpPr/>
      </dsp:nvSpPr>
      <dsp:spPr>
        <a:xfrm>
          <a:off x="99501" y="698679"/>
          <a:ext cx="95920" cy="2844348"/>
        </a:xfrm>
        <a:custGeom>
          <a:avLst/>
          <a:gdLst/>
          <a:ahLst/>
          <a:cxnLst/>
          <a:rect l="0" t="0" r="0" b="0"/>
          <a:pathLst>
            <a:path>
              <a:moveTo>
                <a:pt x="0" y="0"/>
              </a:moveTo>
              <a:lnTo>
                <a:pt x="0" y="2844348"/>
              </a:lnTo>
              <a:lnTo>
                <a:pt x="95920" y="28443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D57ABD-434A-4F3E-B7A2-1EA4C9CAD8A1}">
      <dsp:nvSpPr>
        <dsp:cNvPr id="0" name=""/>
        <dsp:cNvSpPr/>
      </dsp:nvSpPr>
      <dsp:spPr>
        <a:xfrm>
          <a:off x="195422" y="3274226"/>
          <a:ext cx="853791" cy="537601"/>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cs-CZ" sz="1200" kern="1200" dirty="0"/>
            <a:t>Transfer technologií</a:t>
          </a:r>
        </a:p>
      </dsp:txBody>
      <dsp:txXfrm>
        <a:off x="211168" y="3289972"/>
        <a:ext cx="822299" cy="506109"/>
      </dsp:txXfrm>
    </dsp:sp>
    <dsp:sp modelId="{F84A1E23-EE04-4640-B8DB-A7C3A5FDD672}">
      <dsp:nvSpPr>
        <dsp:cNvPr id="0" name=""/>
        <dsp:cNvSpPr/>
      </dsp:nvSpPr>
      <dsp:spPr>
        <a:xfrm>
          <a:off x="1163485" y="95570"/>
          <a:ext cx="788000" cy="58535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76200" dir="18900000" sy="23000" kx="-1200000" algn="bl" rotWithShape="0">
            <a:prstClr val="black">
              <a:alpha val="2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cs-CZ" sz="1200" kern="1200" dirty="0"/>
            <a:t>Klinická část</a:t>
          </a:r>
        </a:p>
      </dsp:txBody>
      <dsp:txXfrm>
        <a:off x="1180630" y="112715"/>
        <a:ext cx="753710" cy="551069"/>
      </dsp:txXfrm>
    </dsp:sp>
    <dsp:sp modelId="{C4517E2A-71C0-4FA3-8D1F-466BB7B6047E}">
      <dsp:nvSpPr>
        <dsp:cNvPr id="0" name=""/>
        <dsp:cNvSpPr/>
      </dsp:nvSpPr>
      <dsp:spPr>
        <a:xfrm>
          <a:off x="1196565" y="680930"/>
          <a:ext cx="91440" cy="301042"/>
        </a:xfrm>
        <a:custGeom>
          <a:avLst/>
          <a:gdLst/>
          <a:ahLst/>
          <a:cxnLst/>
          <a:rect l="0" t="0" r="0" b="0"/>
          <a:pathLst>
            <a:path>
              <a:moveTo>
                <a:pt x="45720" y="0"/>
              </a:moveTo>
              <a:lnTo>
                <a:pt x="45720" y="301042"/>
              </a:lnTo>
              <a:lnTo>
                <a:pt x="124520" y="3010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EEC8D4-AC6D-4449-A57D-AA1C5104E29C}">
      <dsp:nvSpPr>
        <dsp:cNvPr id="0" name=""/>
        <dsp:cNvSpPr/>
      </dsp:nvSpPr>
      <dsp:spPr>
        <a:xfrm>
          <a:off x="1321085" y="781277"/>
          <a:ext cx="863752" cy="40139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cs-CZ" sz="1200" kern="1200" dirty="0"/>
            <a:t>Monitoring PAH</a:t>
          </a:r>
        </a:p>
      </dsp:txBody>
      <dsp:txXfrm>
        <a:off x="1332841" y="793033"/>
        <a:ext cx="840240" cy="377878"/>
      </dsp:txXfrm>
    </dsp:sp>
    <dsp:sp modelId="{47DFD1DF-8589-4A0F-97B2-7D71F2702D69}">
      <dsp:nvSpPr>
        <dsp:cNvPr id="0" name=""/>
        <dsp:cNvSpPr/>
      </dsp:nvSpPr>
      <dsp:spPr>
        <a:xfrm>
          <a:off x="1196565" y="680930"/>
          <a:ext cx="91440" cy="802780"/>
        </a:xfrm>
        <a:custGeom>
          <a:avLst/>
          <a:gdLst/>
          <a:ahLst/>
          <a:cxnLst/>
          <a:rect l="0" t="0" r="0" b="0"/>
          <a:pathLst>
            <a:path>
              <a:moveTo>
                <a:pt x="45720" y="0"/>
              </a:moveTo>
              <a:lnTo>
                <a:pt x="45720" y="802780"/>
              </a:lnTo>
              <a:lnTo>
                <a:pt x="124520" y="80278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1CD252-566A-453E-B6F4-5A09D7F132B3}">
      <dsp:nvSpPr>
        <dsp:cNvPr id="0" name=""/>
        <dsp:cNvSpPr/>
      </dsp:nvSpPr>
      <dsp:spPr>
        <a:xfrm>
          <a:off x="1321085" y="1283015"/>
          <a:ext cx="863752" cy="40139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cs-CZ" sz="1200" kern="1200" dirty="0"/>
            <a:t>Monitoring CHF</a:t>
          </a:r>
        </a:p>
      </dsp:txBody>
      <dsp:txXfrm>
        <a:off x="1332841" y="1294771"/>
        <a:ext cx="840240" cy="377878"/>
      </dsp:txXfrm>
    </dsp:sp>
    <dsp:sp modelId="{4B838EED-1006-4AA7-A78F-FBBC65A8C7EF}">
      <dsp:nvSpPr>
        <dsp:cNvPr id="0" name=""/>
        <dsp:cNvSpPr/>
      </dsp:nvSpPr>
      <dsp:spPr>
        <a:xfrm>
          <a:off x="1196565" y="680930"/>
          <a:ext cx="91440" cy="1304517"/>
        </a:xfrm>
        <a:custGeom>
          <a:avLst/>
          <a:gdLst/>
          <a:ahLst/>
          <a:cxnLst/>
          <a:rect l="0" t="0" r="0" b="0"/>
          <a:pathLst>
            <a:path>
              <a:moveTo>
                <a:pt x="45720" y="0"/>
              </a:moveTo>
              <a:lnTo>
                <a:pt x="45720" y="1304517"/>
              </a:lnTo>
              <a:lnTo>
                <a:pt x="124520" y="130451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98B78AD-90E5-4F50-A451-DAA4A574691E}">
      <dsp:nvSpPr>
        <dsp:cNvPr id="0" name=""/>
        <dsp:cNvSpPr/>
      </dsp:nvSpPr>
      <dsp:spPr>
        <a:xfrm>
          <a:off x="1321085" y="1784752"/>
          <a:ext cx="863752" cy="40139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cs-CZ" sz="1200" kern="1200" dirty="0"/>
            <a:t>Monitoring DM</a:t>
          </a:r>
        </a:p>
      </dsp:txBody>
      <dsp:txXfrm>
        <a:off x="1332841" y="1796508"/>
        <a:ext cx="840240" cy="377878"/>
      </dsp:txXfrm>
    </dsp:sp>
    <dsp:sp modelId="{1450AF1B-0161-4134-BC6B-74395407E294}">
      <dsp:nvSpPr>
        <dsp:cNvPr id="0" name=""/>
        <dsp:cNvSpPr/>
      </dsp:nvSpPr>
      <dsp:spPr>
        <a:xfrm>
          <a:off x="1196565" y="680930"/>
          <a:ext cx="91440" cy="1806255"/>
        </a:xfrm>
        <a:custGeom>
          <a:avLst/>
          <a:gdLst/>
          <a:ahLst/>
          <a:cxnLst/>
          <a:rect l="0" t="0" r="0" b="0"/>
          <a:pathLst>
            <a:path>
              <a:moveTo>
                <a:pt x="45720" y="0"/>
              </a:moveTo>
              <a:lnTo>
                <a:pt x="45720" y="1806255"/>
              </a:lnTo>
              <a:lnTo>
                <a:pt x="124520" y="18062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F38DF73-4155-467B-80FE-6234389FE608}">
      <dsp:nvSpPr>
        <dsp:cNvPr id="0" name=""/>
        <dsp:cNvSpPr/>
      </dsp:nvSpPr>
      <dsp:spPr>
        <a:xfrm>
          <a:off x="1321085" y="2286490"/>
          <a:ext cx="863752" cy="40139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cs-CZ" sz="1200" kern="1200" dirty="0"/>
            <a:t>Monitoring CMP</a:t>
          </a:r>
        </a:p>
      </dsp:txBody>
      <dsp:txXfrm>
        <a:off x="1332841" y="2298246"/>
        <a:ext cx="840240" cy="377878"/>
      </dsp:txXfrm>
    </dsp:sp>
    <dsp:sp modelId="{F4B40BC5-E3D8-46AD-806E-A1BF87BB0446}">
      <dsp:nvSpPr>
        <dsp:cNvPr id="0" name=""/>
        <dsp:cNvSpPr/>
      </dsp:nvSpPr>
      <dsp:spPr>
        <a:xfrm>
          <a:off x="1196565" y="680930"/>
          <a:ext cx="91440" cy="2307992"/>
        </a:xfrm>
        <a:custGeom>
          <a:avLst/>
          <a:gdLst/>
          <a:ahLst/>
          <a:cxnLst/>
          <a:rect l="0" t="0" r="0" b="0"/>
          <a:pathLst>
            <a:path>
              <a:moveTo>
                <a:pt x="45720" y="0"/>
              </a:moveTo>
              <a:lnTo>
                <a:pt x="45720" y="2307992"/>
              </a:lnTo>
              <a:lnTo>
                <a:pt x="124520" y="23079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D397BF2-B6C7-4BFA-AD02-0AD1ADE27851}">
      <dsp:nvSpPr>
        <dsp:cNvPr id="0" name=""/>
        <dsp:cNvSpPr/>
      </dsp:nvSpPr>
      <dsp:spPr>
        <a:xfrm>
          <a:off x="1321085" y="2788227"/>
          <a:ext cx="863752" cy="40139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cs-CZ" sz="1200" kern="1200" dirty="0"/>
            <a:t>Monitoring INR</a:t>
          </a:r>
        </a:p>
      </dsp:txBody>
      <dsp:txXfrm>
        <a:off x="1332841" y="2799983"/>
        <a:ext cx="840240" cy="377878"/>
      </dsp:txXfrm>
    </dsp:sp>
    <dsp:sp modelId="{F958F968-C3CB-4FC3-8136-06AA02001BFF}">
      <dsp:nvSpPr>
        <dsp:cNvPr id="0" name=""/>
        <dsp:cNvSpPr/>
      </dsp:nvSpPr>
      <dsp:spPr>
        <a:xfrm>
          <a:off x="1196565" y="680930"/>
          <a:ext cx="91440" cy="2809730"/>
        </a:xfrm>
        <a:custGeom>
          <a:avLst/>
          <a:gdLst/>
          <a:ahLst/>
          <a:cxnLst/>
          <a:rect l="0" t="0" r="0" b="0"/>
          <a:pathLst>
            <a:path>
              <a:moveTo>
                <a:pt x="45720" y="0"/>
              </a:moveTo>
              <a:lnTo>
                <a:pt x="45720" y="2809730"/>
              </a:lnTo>
              <a:lnTo>
                <a:pt x="124520" y="280973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3B4763F-4727-45A3-903C-6D017102E33C}">
      <dsp:nvSpPr>
        <dsp:cNvPr id="0" name=""/>
        <dsp:cNvSpPr/>
      </dsp:nvSpPr>
      <dsp:spPr>
        <a:xfrm>
          <a:off x="1321085" y="3289965"/>
          <a:ext cx="863752" cy="40139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cs-CZ" sz="1200" kern="1200" dirty="0"/>
            <a:t>Monitoring CMP</a:t>
          </a:r>
        </a:p>
      </dsp:txBody>
      <dsp:txXfrm>
        <a:off x="1332841" y="3301721"/>
        <a:ext cx="840240" cy="377878"/>
      </dsp:txXfrm>
    </dsp:sp>
    <dsp:sp modelId="{6B84A04C-ACF8-480A-91A2-26415AF341FE}">
      <dsp:nvSpPr>
        <dsp:cNvPr id="0" name=""/>
        <dsp:cNvSpPr/>
      </dsp:nvSpPr>
      <dsp:spPr>
        <a:xfrm>
          <a:off x="1196565" y="680930"/>
          <a:ext cx="91440" cy="3311467"/>
        </a:xfrm>
        <a:custGeom>
          <a:avLst/>
          <a:gdLst/>
          <a:ahLst/>
          <a:cxnLst/>
          <a:rect l="0" t="0" r="0" b="0"/>
          <a:pathLst>
            <a:path>
              <a:moveTo>
                <a:pt x="45720" y="0"/>
              </a:moveTo>
              <a:lnTo>
                <a:pt x="45720" y="3311467"/>
              </a:lnTo>
              <a:lnTo>
                <a:pt x="124520" y="331146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7F3226-26F6-4E1C-BDDA-FC692E29954F}">
      <dsp:nvSpPr>
        <dsp:cNvPr id="0" name=""/>
        <dsp:cNvSpPr/>
      </dsp:nvSpPr>
      <dsp:spPr>
        <a:xfrm>
          <a:off x="1321085" y="3791703"/>
          <a:ext cx="863752" cy="40139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cs-CZ" sz="1200" kern="1200" dirty="0"/>
            <a:t>Monitoring COPD</a:t>
          </a:r>
        </a:p>
      </dsp:txBody>
      <dsp:txXfrm>
        <a:off x="1332841" y="3803459"/>
        <a:ext cx="840240" cy="377878"/>
      </dsp:txXfrm>
    </dsp:sp>
    <dsp:sp modelId="{05EAB858-B525-472E-B006-28F7B881CA43}">
      <dsp:nvSpPr>
        <dsp:cNvPr id="0" name=""/>
        <dsp:cNvSpPr/>
      </dsp:nvSpPr>
      <dsp:spPr>
        <a:xfrm>
          <a:off x="2193522" y="95570"/>
          <a:ext cx="960052" cy="59475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76200" dir="18900000" sy="23000" kx="-1200000" algn="bl" rotWithShape="0">
            <a:prstClr val="black">
              <a:alpha val="2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cs-CZ" sz="1100" kern="1200" dirty="0"/>
            <a:t>Spolupráce s plátci ZP</a:t>
          </a:r>
        </a:p>
      </dsp:txBody>
      <dsp:txXfrm>
        <a:off x="2210942" y="112990"/>
        <a:ext cx="925212" cy="559919"/>
      </dsp:txXfrm>
    </dsp:sp>
    <dsp:sp modelId="{E5494414-183E-4069-8F4F-1B9A2E5D725B}">
      <dsp:nvSpPr>
        <dsp:cNvPr id="0" name=""/>
        <dsp:cNvSpPr/>
      </dsp:nvSpPr>
      <dsp:spPr>
        <a:xfrm>
          <a:off x="2289528" y="690330"/>
          <a:ext cx="96005" cy="349745"/>
        </a:xfrm>
        <a:custGeom>
          <a:avLst/>
          <a:gdLst/>
          <a:ahLst/>
          <a:cxnLst/>
          <a:rect l="0" t="0" r="0" b="0"/>
          <a:pathLst>
            <a:path>
              <a:moveTo>
                <a:pt x="0" y="0"/>
              </a:moveTo>
              <a:lnTo>
                <a:pt x="0" y="349745"/>
              </a:lnTo>
              <a:lnTo>
                <a:pt x="96005" y="34974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C06A62-B252-4B44-B7EB-B1672E1B8AA2}">
      <dsp:nvSpPr>
        <dsp:cNvPr id="0" name=""/>
        <dsp:cNvSpPr/>
      </dsp:nvSpPr>
      <dsp:spPr>
        <a:xfrm>
          <a:off x="2385533" y="790678"/>
          <a:ext cx="735898" cy="498795"/>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cs-CZ" sz="1200" kern="1200" dirty="0"/>
            <a:t>Zařazení TM do číselníku</a:t>
          </a:r>
        </a:p>
      </dsp:txBody>
      <dsp:txXfrm>
        <a:off x="2400142" y="805287"/>
        <a:ext cx="706680" cy="469577"/>
      </dsp:txXfrm>
    </dsp:sp>
    <dsp:sp modelId="{E1C6EBA8-6BA5-420A-A503-3444DB192B40}">
      <dsp:nvSpPr>
        <dsp:cNvPr id="0" name=""/>
        <dsp:cNvSpPr/>
      </dsp:nvSpPr>
      <dsp:spPr>
        <a:xfrm>
          <a:off x="2289528" y="690330"/>
          <a:ext cx="96005" cy="922741"/>
        </a:xfrm>
        <a:custGeom>
          <a:avLst/>
          <a:gdLst/>
          <a:ahLst/>
          <a:cxnLst/>
          <a:rect l="0" t="0" r="0" b="0"/>
          <a:pathLst>
            <a:path>
              <a:moveTo>
                <a:pt x="0" y="0"/>
              </a:moveTo>
              <a:lnTo>
                <a:pt x="0" y="922741"/>
              </a:lnTo>
              <a:lnTo>
                <a:pt x="96005" y="92274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1EB068-C7FD-4BFC-8AD2-1822AD6ADD8A}">
      <dsp:nvSpPr>
        <dsp:cNvPr id="0" name=""/>
        <dsp:cNvSpPr/>
      </dsp:nvSpPr>
      <dsp:spPr>
        <a:xfrm>
          <a:off x="2385533" y="1389821"/>
          <a:ext cx="753534" cy="44650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cs-CZ" sz="1200" kern="1200" dirty="0"/>
            <a:t>Klinické ověřování</a:t>
          </a:r>
        </a:p>
      </dsp:txBody>
      <dsp:txXfrm>
        <a:off x="2398611" y="1402899"/>
        <a:ext cx="727378" cy="420346"/>
      </dsp:txXfrm>
    </dsp:sp>
    <dsp:sp modelId="{407A7E12-D970-4B8E-BDEE-93CC12D43897}">
      <dsp:nvSpPr>
        <dsp:cNvPr id="0" name=""/>
        <dsp:cNvSpPr/>
      </dsp:nvSpPr>
      <dsp:spPr>
        <a:xfrm>
          <a:off x="2289528" y="690330"/>
          <a:ext cx="96005" cy="1486923"/>
        </a:xfrm>
        <a:custGeom>
          <a:avLst/>
          <a:gdLst/>
          <a:ahLst/>
          <a:cxnLst/>
          <a:rect l="0" t="0" r="0" b="0"/>
          <a:pathLst>
            <a:path>
              <a:moveTo>
                <a:pt x="0" y="0"/>
              </a:moveTo>
              <a:lnTo>
                <a:pt x="0" y="1486923"/>
              </a:lnTo>
              <a:lnTo>
                <a:pt x="96005" y="148692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2DF8AE-E77C-42B9-B7AF-898BDE0D7075}">
      <dsp:nvSpPr>
        <dsp:cNvPr id="0" name=""/>
        <dsp:cNvSpPr/>
      </dsp:nvSpPr>
      <dsp:spPr>
        <a:xfrm>
          <a:off x="2385533" y="1936670"/>
          <a:ext cx="771163" cy="48116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cs-CZ" sz="1200" kern="1200" dirty="0"/>
            <a:t>Prevence</a:t>
          </a:r>
        </a:p>
      </dsp:txBody>
      <dsp:txXfrm>
        <a:off x="2399626" y="1950763"/>
        <a:ext cx="742977" cy="452980"/>
      </dsp:txXfrm>
    </dsp:sp>
    <dsp:sp modelId="{A3E034A1-8454-471F-B83A-0A965E0A32BE}">
      <dsp:nvSpPr>
        <dsp:cNvPr id="0" name=""/>
        <dsp:cNvSpPr/>
      </dsp:nvSpPr>
      <dsp:spPr>
        <a:xfrm>
          <a:off x="2289528" y="690330"/>
          <a:ext cx="96005" cy="2047837"/>
        </a:xfrm>
        <a:custGeom>
          <a:avLst/>
          <a:gdLst/>
          <a:ahLst/>
          <a:cxnLst/>
          <a:rect l="0" t="0" r="0" b="0"/>
          <a:pathLst>
            <a:path>
              <a:moveTo>
                <a:pt x="0" y="0"/>
              </a:moveTo>
              <a:lnTo>
                <a:pt x="0" y="2047837"/>
              </a:lnTo>
              <a:lnTo>
                <a:pt x="96005" y="20478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44EB37-BF14-4EE4-9F46-A84BAD28FE15}">
      <dsp:nvSpPr>
        <dsp:cNvPr id="0" name=""/>
        <dsp:cNvSpPr/>
      </dsp:nvSpPr>
      <dsp:spPr>
        <a:xfrm>
          <a:off x="2385533" y="2518184"/>
          <a:ext cx="977824" cy="439967"/>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0955" tIns="13970" rIns="20955" bIns="13970" numCol="1" spcCol="1270" anchor="ctr" anchorCtr="0">
          <a:noAutofit/>
        </a:bodyPr>
        <a:lstStyle/>
        <a:p>
          <a:pPr marL="0" lvl="0" indent="0" algn="ctr" defTabSz="466725">
            <a:lnSpc>
              <a:spcPct val="90000"/>
            </a:lnSpc>
            <a:spcBef>
              <a:spcPct val="0"/>
            </a:spcBef>
            <a:spcAft>
              <a:spcPct val="35000"/>
            </a:spcAft>
            <a:buNone/>
          </a:pPr>
          <a:r>
            <a:rPr lang="cs-CZ" sz="1050" kern="1200" dirty="0"/>
            <a:t>Epidemiologické </a:t>
          </a:r>
        </a:p>
        <a:p>
          <a:pPr marL="0" lvl="0" indent="0" algn="ctr" defTabSz="466725">
            <a:lnSpc>
              <a:spcPct val="90000"/>
            </a:lnSpc>
            <a:spcBef>
              <a:spcPct val="0"/>
            </a:spcBef>
            <a:spcAft>
              <a:spcPct val="35000"/>
            </a:spcAft>
            <a:buNone/>
          </a:pPr>
          <a:r>
            <a:rPr lang="cs-CZ" sz="1050" kern="1200" dirty="0"/>
            <a:t>studie</a:t>
          </a:r>
        </a:p>
      </dsp:txBody>
      <dsp:txXfrm>
        <a:off x="2398419" y="2531070"/>
        <a:ext cx="952052" cy="414195"/>
      </dsp:txXfrm>
    </dsp:sp>
    <dsp:sp modelId="{36CFD8A9-74FF-4C21-A41F-DED9F1FF2310}">
      <dsp:nvSpPr>
        <dsp:cNvPr id="0" name=""/>
        <dsp:cNvSpPr/>
      </dsp:nvSpPr>
      <dsp:spPr>
        <a:xfrm>
          <a:off x="3354270" y="95570"/>
          <a:ext cx="984714" cy="57629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76200" dir="18900000" sy="23000" kx="-1200000" algn="bl" rotWithShape="0">
            <a:prstClr val="black">
              <a:alpha val="2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cs-CZ" sz="1600" kern="1200" dirty="0"/>
            <a:t>Start up</a:t>
          </a:r>
        </a:p>
      </dsp:txBody>
      <dsp:txXfrm>
        <a:off x="3371149" y="112449"/>
        <a:ext cx="950956" cy="542541"/>
      </dsp:txXfrm>
    </dsp:sp>
    <dsp:sp modelId="{76104A95-6ACC-45FA-AF9B-48F477E4D039}">
      <dsp:nvSpPr>
        <dsp:cNvPr id="0" name=""/>
        <dsp:cNvSpPr/>
      </dsp:nvSpPr>
      <dsp:spPr>
        <a:xfrm>
          <a:off x="3452742" y="671870"/>
          <a:ext cx="98471" cy="292741"/>
        </a:xfrm>
        <a:custGeom>
          <a:avLst/>
          <a:gdLst/>
          <a:ahLst/>
          <a:cxnLst/>
          <a:rect l="0" t="0" r="0" b="0"/>
          <a:pathLst>
            <a:path>
              <a:moveTo>
                <a:pt x="0" y="0"/>
              </a:moveTo>
              <a:lnTo>
                <a:pt x="0" y="292741"/>
              </a:lnTo>
              <a:lnTo>
                <a:pt x="98471" y="29274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1DB27C-DC06-4278-8288-2C135516B1C5}">
      <dsp:nvSpPr>
        <dsp:cNvPr id="0" name=""/>
        <dsp:cNvSpPr/>
      </dsp:nvSpPr>
      <dsp:spPr>
        <a:xfrm>
          <a:off x="3551213" y="772218"/>
          <a:ext cx="785151" cy="384788"/>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cs-CZ" sz="1200" kern="1200" dirty="0"/>
            <a:t>TM platforma</a:t>
          </a:r>
        </a:p>
      </dsp:txBody>
      <dsp:txXfrm>
        <a:off x="3562483" y="783488"/>
        <a:ext cx="762611" cy="362248"/>
      </dsp:txXfrm>
    </dsp:sp>
    <dsp:sp modelId="{7E4FF764-7383-4EA9-B4DD-2C5A9BDA80A2}">
      <dsp:nvSpPr>
        <dsp:cNvPr id="0" name=""/>
        <dsp:cNvSpPr/>
      </dsp:nvSpPr>
      <dsp:spPr>
        <a:xfrm>
          <a:off x="3452742" y="671870"/>
          <a:ext cx="98471" cy="789046"/>
        </a:xfrm>
        <a:custGeom>
          <a:avLst/>
          <a:gdLst/>
          <a:ahLst/>
          <a:cxnLst/>
          <a:rect l="0" t="0" r="0" b="0"/>
          <a:pathLst>
            <a:path>
              <a:moveTo>
                <a:pt x="0" y="0"/>
              </a:moveTo>
              <a:lnTo>
                <a:pt x="0" y="789046"/>
              </a:lnTo>
              <a:lnTo>
                <a:pt x="98471" y="7890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02E76F-9F18-4503-A86D-89C9B947BD48}">
      <dsp:nvSpPr>
        <dsp:cNvPr id="0" name=""/>
        <dsp:cNvSpPr/>
      </dsp:nvSpPr>
      <dsp:spPr>
        <a:xfrm>
          <a:off x="3551213" y="1257354"/>
          <a:ext cx="785144" cy="407125"/>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cs-CZ" sz="1200" kern="1200" dirty="0"/>
            <a:t>Mobilní</a:t>
          </a:r>
          <a:r>
            <a:rPr lang="cs-CZ" sz="1100" kern="1200" dirty="0"/>
            <a:t> </a:t>
          </a:r>
          <a:r>
            <a:rPr lang="cs-CZ" sz="1200" kern="1200" dirty="0"/>
            <a:t>aplikace</a:t>
          </a:r>
        </a:p>
      </dsp:txBody>
      <dsp:txXfrm>
        <a:off x="3563137" y="1269278"/>
        <a:ext cx="761296" cy="383277"/>
      </dsp:txXfrm>
    </dsp:sp>
    <dsp:sp modelId="{FBB6D58B-0E57-49F2-9EC3-AB2415259C49}">
      <dsp:nvSpPr>
        <dsp:cNvPr id="0" name=""/>
        <dsp:cNvSpPr/>
      </dsp:nvSpPr>
      <dsp:spPr>
        <a:xfrm>
          <a:off x="3452742" y="671870"/>
          <a:ext cx="98471" cy="1343827"/>
        </a:xfrm>
        <a:custGeom>
          <a:avLst/>
          <a:gdLst/>
          <a:ahLst/>
          <a:cxnLst/>
          <a:rect l="0" t="0" r="0" b="0"/>
          <a:pathLst>
            <a:path>
              <a:moveTo>
                <a:pt x="0" y="0"/>
              </a:moveTo>
              <a:lnTo>
                <a:pt x="0" y="1343827"/>
              </a:lnTo>
              <a:lnTo>
                <a:pt x="98471" y="13438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2424F8E-71F8-4425-985F-FCC11F21B40C}">
      <dsp:nvSpPr>
        <dsp:cNvPr id="0" name=""/>
        <dsp:cNvSpPr/>
      </dsp:nvSpPr>
      <dsp:spPr>
        <a:xfrm>
          <a:off x="3551213" y="1764827"/>
          <a:ext cx="785761" cy="501741"/>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cs-CZ" sz="1000" kern="1200" dirty="0"/>
            <a:t>Spolupráce</a:t>
          </a:r>
          <a:r>
            <a:rPr lang="cs-CZ" sz="900" kern="1200" dirty="0"/>
            <a:t> s </a:t>
          </a:r>
          <a:r>
            <a:rPr lang="cs-CZ" sz="1000" kern="1200" dirty="0"/>
            <a:t>komerčními</a:t>
          </a:r>
          <a:r>
            <a:rPr lang="cs-CZ" sz="900" kern="1200" dirty="0"/>
            <a:t> </a:t>
          </a:r>
          <a:r>
            <a:rPr lang="cs-CZ" sz="1000" kern="1200" dirty="0"/>
            <a:t>subjekty</a:t>
          </a:r>
        </a:p>
      </dsp:txBody>
      <dsp:txXfrm>
        <a:off x="3565908" y="1779522"/>
        <a:ext cx="756371" cy="472351"/>
      </dsp:txXfrm>
    </dsp:sp>
    <dsp:sp modelId="{647CFFF4-553D-4B6E-A54C-E078647C7F76}">
      <dsp:nvSpPr>
        <dsp:cNvPr id="0" name=""/>
        <dsp:cNvSpPr/>
      </dsp:nvSpPr>
      <dsp:spPr>
        <a:xfrm>
          <a:off x="4539679" y="95570"/>
          <a:ext cx="1055206" cy="58599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76200" dir="18900000" sy="23000" kx="-1200000" algn="bl" rotWithShape="0">
            <a:prstClr val="black">
              <a:alpha val="2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cs-CZ" sz="1600" kern="1200" dirty="0"/>
            <a:t>Výuka</a:t>
          </a:r>
        </a:p>
      </dsp:txBody>
      <dsp:txXfrm>
        <a:off x="4556842" y="112733"/>
        <a:ext cx="1020880" cy="551667"/>
      </dsp:txXfrm>
    </dsp:sp>
    <dsp:sp modelId="{16DF8418-E23A-4731-BA71-86B4470DB73D}">
      <dsp:nvSpPr>
        <dsp:cNvPr id="0" name=""/>
        <dsp:cNvSpPr/>
      </dsp:nvSpPr>
      <dsp:spPr>
        <a:xfrm>
          <a:off x="4645200" y="681564"/>
          <a:ext cx="105520" cy="323299"/>
        </a:xfrm>
        <a:custGeom>
          <a:avLst/>
          <a:gdLst/>
          <a:ahLst/>
          <a:cxnLst/>
          <a:rect l="0" t="0" r="0" b="0"/>
          <a:pathLst>
            <a:path>
              <a:moveTo>
                <a:pt x="0" y="0"/>
              </a:moveTo>
              <a:lnTo>
                <a:pt x="0" y="323299"/>
              </a:lnTo>
              <a:lnTo>
                <a:pt x="105520" y="32329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A6830D-8446-4E7B-B105-4FD1F321C2E4}">
      <dsp:nvSpPr>
        <dsp:cNvPr id="0" name=""/>
        <dsp:cNvSpPr/>
      </dsp:nvSpPr>
      <dsp:spPr>
        <a:xfrm>
          <a:off x="4750721" y="781911"/>
          <a:ext cx="869558" cy="445904"/>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cs-CZ" sz="1200" kern="1200" dirty="0"/>
            <a:t>Pregraduální</a:t>
          </a:r>
        </a:p>
      </dsp:txBody>
      <dsp:txXfrm>
        <a:off x="4763781" y="794971"/>
        <a:ext cx="843438" cy="419784"/>
      </dsp:txXfrm>
    </dsp:sp>
    <dsp:sp modelId="{B775BECB-7D26-4A57-B83F-1D89F16F7BB8}">
      <dsp:nvSpPr>
        <dsp:cNvPr id="0" name=""/>
        <dsp:cNvSpPr/>
      </dsp:nvSpPr>
      <dsp:spPr>
        <a:xfrm>
          <a:off x="4645200" y="681564"/>
          <a:ext cx="105520" cy="879102"/>
        </a:xfrm>
        <a:custGeom>
          <a:avLst/>
          <a:gdLst/>
          <a:ahLst/>
          <a:cxnLst/>
          <a:rect l="0" t="0" r="0" b="0"/>
          <a:pathLst>
            <a:path>
              <a:moveTo>
                <a:pt x="0" y="0"/>
              </a:moveTo>
              <a:lnTo>
                <a:pt x="0" y="879102"/>
              </a:lnTo>
              <a:lnTo>
                <a:pt x="105520" y="87910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4D9FE9-1716-4F4C-A392-DD2B5AD56FD8}">
      <dsp:nvSpPr>
        <dsp:cNvPr id="0" name=""/>
        <dsp:cNvSpPr/>
      </dsp:nvSpPr>
      <dsp:spPr>
        <a:xfrm>
          <a:off x="4750721" y="1328163"/>
          <a:ext cx="869558" cy="46500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cs-CZ" sz="1100" kern="1200" dirty="0"/>
            <a:t>Postgraduální</a:t>
          </a:r>
        </a:p>
      </dsp:txBody>
      <dsp:txXfrm>
        <a:off x="4764341" y="1341783"/>
        <a:ext cx="842318" cy="437766"/>
      </dsp:txXfrm>
    </dsp:sp>
    <dsp:sp modelId="{F45C72CD-AA53-4128-BA54-4F5AE12C581A}">
      <dsp:nvSpPr>
        <dsp:cNvPr id="0" name=""/>
        <dsp:cNvSpPr/>
      </dsp:nvSpPr>
      <dsp:spPr>
        <a:xfrm>
          <a:off x="5795581" y="95570"/>
          <a:ext cx="1137194" cy="591127"/>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76200" dir="18900000" sy="23000" kx="-1200000" algn="bl" rotWithShape="0">
            <a:prstClr val="black">
              <a:alpha val="2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cs-CZ" sz="1100" kern="1200" dirty="0"/>
            <a:t>Spolupráce</a:t>
          </a:r>
          <a:r>
            <a:rPr lang="cs-CZ" sz="1600" kern="1200" dirty="0"/>
            <a:t> </a:t>
          </a:r>
          <a:r>
            <a:rPr lang="cs-CZ" sz="1100" kern="1200" dirty="0"/>
            <a:t>s krajem a MZČR</a:t>
          </a:r>
        </a:p>
      </dsp:txBody>
      <dsp:txXfrm>
        <a:off x="5812895" y="112884"/>
        <a:ext cx="1102566" cy="556499"/>
      </dsp:txXfrm>
    </dsp:sp>
    <dsp:sp modelId="{F6966077-DB15-46D6-A489-6F121DADFD64}">
      <dsp:nvSpPr>
        <dsp:cNvPr id="0" name=""/>
        <dsp:cNvSpPr/>
      </dsp:nvSpPr>
      <dsp:spPr>
        <a:xfrm>
          <a:off x="5909300" y="686698"/>
          <a:ext cx="113719" cy="285727"/>
        </a:xfrm>
        <a:custGeom>
          <a:avLst/>
          <a:gdLst/>
          <a:ahLst/>
          <a:cxnLst/>
          <a:rect l="0" t="0" r="0" b="0"/>
          <a:pathLst>
            <a:path>
              <a:moveTo>
                <a:pt x="0" y="0"/>
              </a:moveTo>
              <a:lnTo>
                <a:pt x="0" y="285727"/>
              </a:lnTo>
              <a:lnTo>
                <a:pt x="113719" y="28572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8E5AFC-E3A9-42A7-8F57-4E975069DB42}">
      <dsp:nvSpPr>
        <dsp:cNvPr id="0" name=""/>
        <dsp:cNvSpPr/>
      </dsp:nvSpPr>
      <dsp:spPr>
        <a:xfrm>
          <a:off x="6023019" y="787045"/>
          <a:ext cx="931687" cy="37075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cs-CZ" sz="1200" kern="1200" dirty="0"/>
            <a:t>Integrovaná</a:t>
          </a:r>
          <a:r>
            <a:rPr lang="cs-CZ" sz="1100" kern="1200" dirty="0"/>
            <a:t> </a:t>
          </a:r>
          <a:r>
            <a:rPr lang="cs-CZ" sz="1200" kern="1200" dirty="0"/>
            <a:t>péče</a:t>
          </a:r>
        </a:p>
      </dsp:txBody>
      <dsp:txXfrm>
        <a:off x="6033878" y="797904"/>
        <a:ext cx="909969" cy="349041"/>
      </dsp:txXfrm>
    </dsp:sp>
    <dsp:sp modelId="{60E5CE59-5EE5-404D-BBB8-90642B12C116}">
      <dsp:nvSpPr>
        <dsp:cNvPr id="0" name=""/>
        <dsp:cNvSpPr/>
      </dsp:nvSpPr>
      <dsp:spPr>
        <a:xfrm>
          <a:off x="5909300" y="686698"/>
          <a:ext cx="113719" cy="818616"/>
        </a:xfrm>
        <a:custGeom>
          <a:avLst/>
          <a:gdLst/>
          <a:ahLst/>
          <a:cxnLst/>
          <a:rect l="0" t="0" r="0" b="0"/>
          <a:pathLst>
            <a:path>
              <a:moveTo>
                <a:pt x="0" y="0"/>
              </a:moveTo>
              <a:lnTo>
                <a:pt x="0" y="818616"/>
              </a:lnTo>
              <a:lnTo>
                <a:pt x="113719" y="81861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8343BF5-0A10-4C7C-A800-0208E7FDDF96}">
      <dsp:nvSpPr>
        <dsp:cNvPr id="0" name=""/>
        <dsp:cNvSpPr/>
      </dsp:nvSpPr>
      <dsp:spPr>
        <a:xfrm>
          <a:off x="6023019" y="1258153"/>
          <a:ext cx="955590" cy="49432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cs-CZ" sz="1100" kern="1200" dirty="0"/>
            <a:t>Inovace</a:t>
          </a:r>
          <a:r>
            <a:rPr lang="cs-CZ" sz="1050" kern="1200" dirty="0"/>
            <a:t> </a:t>
          </a:r>
          <a:r>
            <a:rPr lang="cs-CZ" sz="1100" kern="1200" dirty="0"/>
            <a:t>zdravotnických</a:t>
          </a:r>
          <a:r>
            <a:rPr lang="cs-CZ" sz="1050" kern="1200" dirty="0"/>
            <a:t> </a:t>
          </a:r>
          <a:r>
            <a:rPr lang="cs-CZ" sz="1100" kern="1200" dirty="0"/>
            <a:t>služeb</a:t>
          </a:r>
        </a:p>
      </dsp:txBody>
      <dsp:txXfrm>
        <a:off x="6037497" y="1272631"/>
        <a:ext cx="926634" cy="465367"/>
      </dsp:txXfrm>
    </dsp:sp>
    <dsp:sp modelId="{9F823904-A8AD-4494-9D3E-CBBABB41155B}">
      <dsp:nvSpPr>
        <dsp:cNvPr id="0" name=""/>
        <dsp:cNvSpPr/>
      </dsp:nvSpPr>
      <dsp:spPr>
        <a:xfrm>
          <a:off x="5909300" y="686698"/>
          <a:ext cx="113719" cy="1374781"/>
        </a:xfrm>
        <a:custGeom>
          <a:avLst/>
          <a:gdLst/>
          <a:ahLst/>
          <a:cxnLst/>
          <a:rect l="0" t="0" r="0" b="0"/>
          <a:pathLst>
            <a:path>
              <a:moveTo>
                <a:pt x="0" y="0"/>
              </a:moveTo>
              <a:lnTo>
                <a:pt x="0" y="1374781"/>
              </a:lnTo>
              <a:lnTo>
                <a:pt x="113719" y="137478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E65584-FDDE-4E52-B719-39E881C8D4AB}">
      <dsp:nvSpPr>
        <dsp:cNvPr id="0" name=""/>
        <dsp:cNvSpPr/>
      </dsp:nvSpPr>
      <dsp:spPr>
        <a:xfrm>
          <a:off x="6023019" y="1852824"/>
          <a:ext cx="973329" cy="41730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cs-CZ" sz="1200" kern="1200" dirty="0"/>
            <a:t>Tvorba strategií</a:t>
          </a:r>
        </a:p>
      </dsp:txBody>
      <dsp:txXfrm>
        <a:off x="6035242" y="1865047"/>
        <a:ext cx="948883" cy="392863"/>
      </dsp:txXfrm>
    </dsp:sp>
    <dsp:sp modelId="{6CB64C3B-0651-4558-9607-1D95A55AEDFD}">
      <dsp:nvSpPr>
        <dsp:cNvPr id="0" name=""/>
        <dsp:cNvSpPr/>
      </dsp:nvSpPr>
      <dsp:spPr>
        <a:xfrm>
          <a:off x="5909300" y="686698"/>
          <a:ext cx="113719" cy="1898613"/>
        </a:xfrm>
        <a:custGeom>
          <a:avLst/>
          <a:gdLst/>
          <a:ahLst/>
          <a:cxnLst/>
          <a:rect l="0" t="0" r="0" b="0"/>
          <a:pathLst>
            <a:path>
              <a:moveTo>
                <a:pt x="0" y="0"/>
              </a:moveTo>
              <a:lnTo>
                <a:pt x="0" y="1898613"/>
              </a:lnTo>
              <a:lnTo>
                <a:pt x="113719" y="189861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094D08-91C4-4808-8804-4A4F21F7AEBD}">
      <dsp:nvSpPr>
        <dsp:cNvPr id="0" name=""/>
        <dsp:cNvSpPr/>
      </dsp:nvSpPr>
      <dsp:spPr>
        <a:xfrm>
          <a:off x="6023019" y="2370481"/>
          <a:ext cx="991080" cy="42965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cs-CZ" sz="1200" kern="1200" dirty="0"/>
            <a:t>Mezioborová spolupráce</a:t>
          </a:r>
        </a:p>
      </dsp:txBody>
      <dsp:txXfrm>
        <a:off x="6035603" y="2383065"/>
        <a:ext cx="965912" cy="404491"/>
      </dsp:txXfrm>
    </dsp:sp>
    <dsp:sp modelId="{ED76D260-BE72-4FE2-AFEF-09BE3BA1AFEA}">
      <dsp:nvSpPr>
        <dsp:cNvPr id="0" name=""/>
        <dsp:cNvSpPr/>
      </dsp:nvSpPr>
      <dsp:spPr>
        <a:xfrm>
          <a:off x="5909300" y="686698"/>
          <a:ext cx="113719" cy="2420964"/>
        </a:xfrm>
        <a:custGeom>
          <a:avLst/>
          <a:gdLst/>
          <a:ahLst/>
          <a:cxnLst/>
          <a:rect l="0" t="0" r="0" b="0"/>
          <a:pathLst>
            <a:path>
              <a:moveTo>
                <a:pt x="0" y="0"/>
              </a:moveTo>
              <a:lnTo>
                <a:pt x="0" y="2420964"/>
              </a:lnTo>
              <a:lnTo>
                <a:pt x="113719" y="24209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58E7230-854A-47B7-8FF8-1BACF885C1BE}">
      <dsp:nvSpPr>
        <dsp:cNvPr id="0" name=""/>
        <dsp:cNvSpPr/>
      </dsp:nvSpPr>
      <dsp:spPr>
        <a:xfrm>
          <a:off x="6023019" y="2900488"/>
          <a:ext cx="991073" cy="414346"/>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cs-CZ" sz="1200" kern="1200" dirty="0"/>
            <a:t>Ekonomické aspekty TM</a:t>
          </a:r>
        </a:p>
      </dsp:txBody>
      <dsp:txXfrm>
        <a:off x="6035155" y="2912624"/>
        <a:ext cx="966801" cy="390074"/>
      </dsp:txXfrm>
    </dsp:sp>
    <dsp:sp modelId="{CF513A26-06AF-4B89-A7DE-0475C469F8E2}">
      <dsp:nvSpPr>
        <dsp:cNvPr id="0" name=""/>
        <dsp:cNvSpPr/>
      </dsp:nvSpPr>
      <dsp:spPr>
        <a:xfrm>
          <a:off x="7100195" y="84476"/>
          <a:ext cx="1049289" cy="58509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76200" dir="18900000" sy="23000" kx="-1200000" algn="bl" rotWithShape="0">
            <a:prstClr val="black">
              <a:alpha val="20000"/>
            </a:prst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cs-CZ" sz="1200" kern="1200" dirty="0"/>
            <a:t>Mezinárodní spolupráce</a:t>
          </a:r>
        </a:p>
      </dsp:txBody>
      <dsp:txXfrm>
        <a:off x="7117332" y="101613"/>
        <a:ext cx="1015015" cy="550824"/>
      </dsp:txXfrm>
    </dsp:sp>
    <dsp:sp modelId="{E5E139FC-52BA-46A3-B8EA-B084CB6D1C00}">
      <dsp:nvSpPr>
        <dsp:cNvPr id="0" name=""/>
        <dsp:cNvSpPr/>
      </dsp:nvSpPr>
      <dsp:spPr>
        <a:xfrm>
          <a:off x="7205124" y="669574"/>
          <a:ext cx="138204" cy="312136"/>
        </a:xfrm>
        <a:custGeom>
          <a:avLst/>
          <a:gdLst/>
          <a:ahLst/>
          <a:cxnLst/>
          <a:rect l="0" t="0" r="0" b="0"/>
          <a:pathLst>
            <a:path>
              <a:moveTo>
                <a:pt x="0" y="0"/>
              </a:moveTo>
              <a:lnTo>
                <a:pt x="0" y="312136"/>
              </a:lnTo>
              <a:lnTo>
                <a:pt x="138204" y="31213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F4C2C7-E523-4794-A7B1-BADED563E7C9}">
      <dsp:nvSpPr>
        <dsp:cNvPr id="0" name=""/>
        <dsp:cNvSpPr/>
      </dsp:nvSpPr>
      <dsp:spPr>
        <a:xfrm>
          <a:off x="7343328" y="781016"/>
          <a:ext cx="880168" cy="40139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cs-CZ" sz="1200" kern="1200" dirty="0"/>
            <a:t>Horizont 2020</a:t>
          </a:r>
        </a:p>
      </dsp:txBody>
      <dsp:txXfrm>
        <a:off x="7355084" y="792772"/>
        <a:ext cx="856656" cy="377878"/>
      </dsp:txXfrm>
    </dsp:sp>
    <dsp:sp modelId="{9318F04B-33C3-49FF-8E7B-1DB6B1FA9212}">
      <dsp:nvSpPr>
        <dsp:cNvPr id="0" name=""/>
        <dsp:cNvSpPr/>
      </dsp:nvSpPr>
      <dsp:spPr>
        <a:xfrm>
          <a:off x="7205124" y="669574"/>
          <a:ext cx="138204" cy="813874"/>
        </a:xfrm>
        <a:custGeom>
          <a:avLst/>
          <a:gdLst/>
          <a:ahLst/>
          <a:cxnLst/>
          <a:rect l="0" t="0" r="0" b="0"/>
          <a:pathLst>
            <a:path>
              <a:moveTo>
                <a:pt x="0" y="0"/>
              </a:moveTo>
              <a:lnTo>
                <a:pt x="0" y="813874"/>
              </a:lnTo>
              <a:lnTo>
                <a:pt x="138204" y="81387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F28216A-F0C0-4ED3-9D46-B299AEE79117}">
      <dsp:nvSpPr>
        <dsp:cNvPr id="0" name=""/>
        <dsp:cNvSpPr/>
      </dsp:nvSpPr>
      <dsp:spPr>
        <a:xfrm>
          <a:off x="7343328" y="1282754"/>
          <a:ext cx="894162" cy="40139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cs-CZ" sz="1200" kern="1200" dirty="0" err="1"/>
            <a:t>Interreg</a:t>
          </a:r>
          <a:endParaRPr lang="cs-CZ" sz="2400" kern="1200" dirty="0"/>
        </a:p>
      </dsp:txBody>
      <dsp:txXfrm>
        <a:off x="7355084" y="1294510"/>
        <a:ext cx="870650" cy="377878"/>
      </dsp:txXfrm>
    </dsp:sp>
    <dsp:sp modelId="{44D77171-06EB-4FC9-B503-FB1CBC6C020D}">
      <dsp:nvSpPr>
        <dsp:cNvPr id="0" name=""/>
        <dsp:cNvSpPr/>
      </dsp:nvSpPr>
      <dsp:spPr>
        <a:xfrm>
          <a:off x="7205124" y="669574"/>
          <a:ext cx="138204" cy="1315612"/>
        </a:xfrm>
        <a:custGeom>
          <a:avLst/>
          <a:gdLst/>
          <a:ahLst/>
          <a:cxnLst/>
          <a:rect l="0" t="0" r="0" b="0"/>
          <a:pathLst>
            <a:path>
              <a:moveTo>
                <a:pt x="0" y="0"/>
              </a:moveTo>
              <a:lnTo>
                <a:pt x="0" y="1315612"/>
              </a:lnTo>
              <a:lnTo>
                <a:pt x="138204" y="131561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D6B3BD-254F-495A-AA7B-4A5A7F1BD52B}">
      <dsp:nvSpPr>
        <dsp:cNvPr id="0" name=""/>
        <dsp:cNvSpPr/>
      </dsp:nvSpPr>
      <dsp:spPr>
        <a:xfrm>
          <a:off x="7343328" y="1784491"/>
          <a:ext cx="871825" cy="40139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cs-CZ" sz="1200" kern="1200" dirty="0"/>
            <a:t>3rd </a:t>
          </a:r>
          <a:r>
            <a:rPr lang="cs-CZ" sz="1200" kern="1200" dirty="0" err="1"/>
            <a:t>Health</a:t>
          </a:r>
          <a:r>
            <a:rPr lang="cs-CZ" sz="1200" kern="1200" dirty="0"/>
            <a:t> </a:t>
          </a:r>
          <a:r>
            <a:rPr lang="cs-CZ" sz="1200" kern="1200" dirty="0" err="1"/>
            <a:t>Programme</a:t>
          </a:r>
          <a:endParaRPr lang="cs-CZ" sz="1200" kern="1200" dirty="0"/>
        </a:p>
      </dsp:txBody>
      <dsp:txXfrm>
        <a:off x="7355084" y="1796247"/>
        <a:ext cx="848313" cy="377878"/>
      </dsp:txXfrm>
    </dsp:sp>
    <dsp:sp modelId="{349E53E5-AEB9-4083-AC1A-3DF7D842450C}">
      <dsp:nvSpPr>
        <dsp:cNvPr id="0" name=""/>
        <dsp:cNvSpPr/>
      </dsp:nvSpPr>
      <dsp:spPr>
        <a:xfrm>
          <a:off x="7205124" y="669574"/>
          <a:ext cx="138204" cy="1923236"/>
        </a:xfrm>
        <a:custGeom>
          <a:avLst/>
          <a:gdLst/>
          <a:ahLst/>
          <a:cxnLst/>
          <a:rect l="0" t="0" r="0" b="0"/>
          <a:pathLst>
            <a:path>
              <a:moveTo>
                <a:pt x="0" y="0"/>
              </a:moveTo>
              <a:lnTo>
                <a:pt x="0" y="1923236"/>
              </a:lnTo>
              <a:lnTo>
                <a:pt x="138204" y="192323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37E37AB-6C91-4059-9081-FF079A41C541}">
      <dsp:nvSpPr>
        <dsp:cNvPr id="0" name=""/>
        <dsp:cNvSpPr/>
      </dsp:nvSpPr>
      <dsp:spPr>
        <a:xfrm>
          <a:off x="7343328" y="2286229"/>
          <a:ext cx="889782" cy="61316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cs-CZ" sz="1200" kern="1200" dirty="0"/>
            <a:t>Digital Agenda </a:t>
          </a:r>
          <a:r>
            <a:rPr lang="cs-CZ" sz="1200" kern="1200" dirty="0" err="1"/>
            <a:t>for</a:t>
          </a:r>
          <a:r>
            <a:rPr lang="cs-CZ" sz="1200" kern="1200" dirty="0"/>
            <a:t> </a:t>
          </a:r>
          <a:r>
            <a:rPr lang="cs-CZ" sz="1200" kern="1200" dirty="0" err="1"/>
            <a:t>Europe</a:t>
          </a:r>
          <a:endParaRPr lang="cs-CZ" sz="1200" kern="1200" dirty="0"/>
        </a:p>
      </dsp:txBody>
      <dsp:txXfrm>
        <a:off x="7361287" y="2304188"/>
        <a:ext cx="853864" cy="577245"/>
      </dsp:txXfrm>
    </dsp:sp>
    <dsp:sp modelId="{C7421E9C-767D-46A5-8735-29CEA6781929}">
      <dsp:nvSpPr>
        <dsp:cNvPr id="0" name=""/>
        <dsp:cNvSpPr/>
      </dsp:nvSpPr>
      <dsp:spPr>
        <a:xfrm>
          <a:off x="7205124" y="669574"/>
          <a:ext cx="138204" cy="2530860"/>
        </a:xfrm>
        <a:custGeom>
          <a:avLst/>
          <a:gdLst/>
          <a:ahLst/>
          <a:cxnLst/>
          <a:rect l="0" t="0" r="0" b="0"/>
          <a:pathLst>
            <a:path>
              <a:moveTo>
                <a:pt x="0" y="0"/>
              </a:moveTo>
              <a:lnTo>
                <a:pt x="0" y="2530860"/>
              </a:lnTo>
              <a:lnTo>
                <a:pt x="138204" y="253086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C1AE66-C131-4DC1-835C-59731AFF6E46}">
      <dsp:nvSpPr>
        <dsp:cNvPr id="0" name=""/>
        <dsp:cNvSpPr/>
      </dsp:nvSpPr>
      <dsp:spPr>
        <a:xfrm>
          <a:off x="7343328" y="2999740"/>
          <a:ext cx="867953" cy="40139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cs-CZ" sz="1200" kern="1200" dirty="0" err="1"/>
            <a:t>Scale</a:t>
          </a:r>
          <a:r>
            <a:rPr lang="cs-CZ" sz="1200" kern="1200" dirty="0"/>
            <a:t> AHA</a:t>
          </a:r>
        </a:p>
      </dsp:txBody>
      <dsp:txXfrm>
        <a:off x="7355084" y="3011496"/>
        <a:ext cx="844441" cy="377878"/>
      </dsp:txXfrm>
    </dsp:sp>
    <dsp:sp modelId="{78238382-16A5-4BDA-A399-F34F839BD90D}">
      <dsp:nvSpPr>
        <dsp:cNvPr id="0" name=""/>
        <dsp:cNvSpPr/>
      </dsp:nvSpPr>
      <dsp:spPr>
        <a:xfrm>
          <a:off x="7205124" y="669574"/>
          <a:ext cx="138204" cy="3032598"/>
        </a:xfrm>
        <a:custGeom>
          <a:avLst/>
          <a:gdLst/>
          <a:ahLst/>
          <a:cxnLst/>
          <a:rect l="0" t="0" r="0" b="0"/>
          <a:pathLst>
            <a:path>
              <a:moveTo>
                <a:pt x="0" y="0"/>
              </a:moveTo>
              <a:lnTo>
                <a:pt x="0" y="3032598"/>
              </a:lnTo>
              <a:lnTo>
                <a:pt x="138204" y="303259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17C45F-E98C-4179-9557-03E269E666C6}">
      <dsp:nvSpPr>
        <dsp:cNvPr id="0" name=""/>
        <dsp:cNvSpPr/>
      </dsp:nvSpPr>
      <dsp:spPr>
        <a:xfrm>
          <a:off x="7343328" y="3501477"/>
          <a:ext cx="882807" cy="40139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cs-CZ" sz="1200" kern="1200" dirty="0" err="1"/>
            <a:t>Euregha</a:t>
          </a:r>
          <a:endParaRPr lang="cs-CZ" sz="1200" kern="1200" dirty="0"/>
        </a:p>
      </dsp:txBody>
      <dsp:txXfrm>
        <a:off x="7355084" y="3513233"/>
        <a:ext cx="859295" cy="3778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3A2988-8520-4448-B9FF-CDE0280FE414}">
      <dsp:nvSpPr>
        <dsp:cNvPr id="0" name=""/>
        <dsp:cNvSpPr/>
      </dsp:nvSpPr>
      <dsp:spPr>
        <a:xfrm>
          <a:off x="-3280920" y="-504734"/>
          <a:ext cx="3912573" cy="3912573"/>
        </a:xfrm>
        <a:prstGeom prst="blockArc">
          <a:avLst>
            <a:gd name="adj1" fmla="val 18900000"/>
            <a:gd name="adj2" fmla="val 2700000"/>
            <a:gd name="adj3" fmla="val 552"/>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3A435C-BE2A-47C9-8A01-55521ED8ACC5}">
      <dsp:nvSpPr>
        <dsp:cNvPr id="0" name=""/>
        <dsp:cNvSpPr/>
      </dsp:nvSpPr>
      <dsp:spPr>
        <a:xfrm>
          <a:off x="331262" y="173424"/>
          <a:ext cx="3820569" cy="5461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4500" tIns="27940" rIns="27940" bIns="27940" numCol="1" spcCol="1270" anchor="ctr" anchorCtr="0">
          <a:noAutofit/>
        </a:bodyPr>
        <a:lstStyle/>
        <a:p>
          <a:pPr marL="0" lvl="0" indent="0" algn="l" defTabSz="488950" rtl="0">
            <a:lnSpc>
              <a:spcPct val="90000"/>
            </a:lnSpc>
            <a:spcBef>
              <a:spcPct val="0"/>
            </a:spcBef>
            <a:spcAft>
              <a:spcPct val="35000"/>
            </a:spcAft>
            <a:buNone/>
          </a:pPr>
          <a:r>
            <a:rPr lang="en-US" sz="1100" b="1" i="0" kern="1200" baseline="0" noProof="0" dirty="0"/>
            <a:t>Implement/ imbed dis. </a:t>
          </a:r>
          <a:r>
            <a:rPr lang="en-US" sz="1100" b="1" i="0" kern="1200" baseline="0" noProof="0" dirty="0" err="1"/>
            <a:t>Mgmt</a:t>
          </a:r>
          <a:r>
            <a:rPr lang="en-US" sz="1100" b="1" i="0" kern="1200" baseline="0" noProof="0" dirty="0"/>
            <a:t> guidance based on GL</a:t>
          </a:r>
          <a:endParaRPr lang="cs-CZ" sz="1100" b="1" i="0" kern="1200" baseline="0" noProof="0" dirty="0"/>
        </a:p>
        <a:p>
          <a:pPr marL="0" lvl="0" indent="0" algn="l" defTabSz="488950" rtl="0">
            <a:lnSpc>
              <a:spcPct val="90000"/>
            </a:lnSpc>
            <a:spcBef>
              <a:spcPct val="0"/>
            </a:spcBef>
            <a:spcAft>
              <a:spcPct val="35000"/>
            </a:spcAft>
            <a:buNone/>
          </a:pPr>
          <a:r>
            <a:rPr lang="en-US" sz="1050" b="1" i="0" kern="1200" baseline="0" noProof="0" dirty="0"/>
            <a:t>Stimulation of EHR providers towards structural of EHR data for ASCVD</a:t>
          </a:r>
          <a:endParaRPr lang="en-US" sz="1050" kern="1200" noProof="0" dirty="0"/>
        </a:p>
      </dsp:txBody>
      <dsp:txXfrm>
        <a:off x="331262" y="173424"/>
        <a:ext cx="3820569" cy="546145"/>
      </dsp:txXfrm>
    </dsp:sp>
    <dsp:sp modelId="{FA1C3A15-6242-4618-8C07-FB4FB5BD52E0}">
      <dsp:nvSpPr>
        <dsp:cNvPr id="0" name=""/>
        <dsp:cNvSpPr/>
      </dsp:nvSpPr>
      <dsp:spPr>
        <a:xfrm>
          <a:off x="52128" y="167364"/>
          <a:ext cx="558267" cy="55826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8E3475-7357-4F6A-9D31-6EB6A25AB577}">
      <dsp:nvSpPr>
        <dsp:cNvPr id="0" name=""/>
        <dsp:cNvSpPr/>
      </dsp:nvSpPr>
      <dsp:spPr>
        <a:xfrm>
          <a:off x="587316" y="856296"/>
          <a:ext cx="3564515" cy="52047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4500" tIns="27940" rIns="27940" bIns="27940" numCol="1" spcCol="1270" anchor="ctr" anchorCtr="0">
          <a:noAutofit/>
        </a:bodyPr>
        <a:lstStyle/>
        <a:p>
          <a:pPr marL="0" lvl="0" indent="0" algn="l" defTabSz="488950" rtl="0">
            <a:lnSpc>
              <a:spcPct val="90000"/>
            </a:lnSpc>
            <a:spcBef>
              <a:spcPct val="0"/>
            </a:spcBef>
            <a:spcAft>
              <a:spcPct val="35000"/>
            </a:spcAft>
            <a:buNone/>
          </a:pPr>
          <a:r>
            <a:rPr lang="en-US" sz="1100" b="1" i="0" kern="1200" baseline="0" noProof="0" dirty="0"/>
            <a:t>Connect patients &amp; </a:t>
          </a:r>
          <a:r>
            <a:rPr lang="cs-CZ" sz="1100" b="1" i="0" kern="1200" baseline="0" noProof="0" dirty="0" err="1"/>
            <a:t>Physicians</a:t>
          </a:r>
          <a:r>
            <a:rPr lang="en-US" sz="1100" b="1" i="0" kern="1200" baseline="0" noProof="0" dirty="0"/>
            <a:t> (KARD – GP - INT) on the structural ASCVD data</a:t>
          </a:r>
          <a:endParaRPr lang="en-US" sz="1100" kern="1200" noProof="0" dirty="0"/>
        </a:p>
      </dsp:txBody>
      <dsp:txXfrm>
        <a:off x="587316" y="856296"/>
        <a:ext cx="3564515" cy="520474"/>
      </dsp:txXfrm>
    </dsp:sp>
    <dsp:sp modelId="{FB984478-1985-40B9-B15F-4F5CBC2B2397}">
      <dsp:nvSpPr>
        <dsp:cNvPr id="0" name=""/>
        <dsp:cNvSpPr/>
      </dsp:nvSpPr>
      <dsp:spPr>
        <a:xfrm>
          <a:off x="308182" y="837400"/>
          <a:ext cx="558267" cy="55826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5237E1-E056-43AB-A7D5-A85863AF6DF5}">
      <dsp:nvSpPr>
        <dsp:cNvPr id="0" name=""/>
        <dsp:cNvSpPr/>
      </dsp:nvSpPr>
      <dsp:spPr>
        <a:xfrm>
          <a:off x="587316" y="1526663"/>
          <a:ext cx="3564515" cy="51981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4500" tIns="27940" rIns="27940" bIns="27940" numCol="1" spcCol="1270" anchor="ctr" anchorCtr="0">
          <a:noAutofit/>
        </a:bodyPr>
        <a:lstStyle/>
        <a:p>
          <a:pPr marL="0" lvl="0" indent="0" algn="l" defTabSz="488950" rtl="0">
            <a:lnSpc>
              <a:spcPct val="90000"/>
            </a:lnSpc>
            <a:spcBef>
              <a:spcPct val="0"/>
            </a:spcBef>
            <a:spcAft>
              <a:spcPct val="35000"/>
            </a:spcAft>
            <a:buNone/>
          </a:pPr>
          <a:r>
            <a:rPr lang="en-US" sz="1100" b="1" i="0" kern="1200" baseline="0" noProof="0" dirty="0"/>
            <a:t>RWE generation and PJ description</a:t>
          </a:r>
          <a:endParaRPr lang="en-US" sz="1100" kern="1200" noProof="0" dirty="0"/>
        </a:p>
      </dsp:txBody>
      <dsp:txXfrm>
        <a:off x="587316" y="1526663"/>
        <a:ext cx="3564515" cy="519813"/>
      </dsp:txXfrm>
    </dsp:sp>
    <dsp:sp modelId="{332B416E-C10A-44A2-82F2-D5868544E833}">
      <dsp:nvSpPr>
        <dsp:cNvPr id="0" name=""/>
        <dsp:cNvSpPr/>
      </dsp:nvSpPr>
      <dsp:spPr>
        <a:xfrm>
          <a:off x="308182" y="1507437"/>
          <a:ext cx="558267" cy="55826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3E382B-B054-4EFD-A2DD-7BF047BFC8F5}">
      <dsp:nvSpPr>
        <dsp:cNvPr id="0" name=""/>
        <dsp:cNvSpPr/>
      </dsp:nvSpPr>
      <dsp:spPr>
        <a:xfrm>
          <a:off x="339591" y="2177259"/>
          <a:ext cx="3820569" cy="44506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4500" tIns="27940" rIns="27940" bIns="27940" numCol="1" spcCol="1270" anchor="ctr" anchorCtr="0">
          <a:noAutofit/>
        </a:bodyPr>
        <a:lstStyle/>
        <a:p>
          <a:pPr marL="0" lvl="0" indent="0" algn="l" defTabSz="488950">
            <a:lnSpc>
              <a:spcPct val="90000"/>
            </a:lnSpc>
            <a:spcBef>
              <a:spcPct val="0"/>
            </a:spcBef>
            <a:spcAft>
              <a:spcPct val="35000"/>
            </a:spcAft>
            <a:buNone/>
          </a:pPr>
          <a:r>
            <a:rPr lang="en-US" sz="1100" b="1" i="0" kern="1200" noProof="0" dirty="0"/>
            <a:t>Deployment of quality measures for HCPs &amp; targeted payments from HICs/ MOH</a:t>
          </a:r>
        </a:p>
      </dsp:txBody>
      <dsp:txXfrm>
        <a:off x="339591" y="2177259"/>
        <a:ext cx="3820569" cy="445068"/>
      </dsp:txXfrm>
    </dsp:sp>
    <dsp:sp modelId="{3669C916-DF42-4C13-96EC-AB3359559261}">
      <dsp:nvSpPr>
        <dsp:cNvPr id="0" name=""/>
        <dsp:cNvSpPr/>
      </dsp:nvSpPr>
      <dsp:spPr>
        <a:xfrm>
          <a:off x="52128" y="2177473"/>
          <a:ext cx="558267" cy="55826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9CE014-A4EA-4BAA-8097-FA8621339181}" type="datetimeFigureOut">
              <a:rPr lang="en-US" smtClean="0"/>
              <a:t>11/7/2021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4B1372-1326-4818-ABCF-6AB79AB2126E}" type="slidenum">
              <a:rPr lang="en-US" smtClean="0"/>
              <a:t>‹#›</a:t>
            </a:fld>
            <a:endParaRPr lang="en-US"/>
          </a:p>
        </p:txBody>
      </p:sp>
    </p:spTree>
    <p:extLst>
      <p:ext uri="{BB962C8B-B14F-4D97-AF65-F5344CB8AC3E}">
        <p14:creationId xmlns:p14="http://schemas.microsoft.com/office/powerpoint/2010/main" val="1401751710"/>
      </p:ext>
    </p:extLst>
  </p:cSld>
  <p:clrMap bg1="lt1" tx1="dk1" bg2="lt2" tx2="dk2" accent1="accent1" accent2="accent2" accent3="accent3" accent4="accent4" accent5="accent5" accent6="accent6" hlink="hlink" folHlink="folHlink"/>
  <p:notesStyle>
    <a:lvl1pPr marL="0" algn="l" defTabSz="512060" rtl="0" eaLnBrk="1" latinLnBrk="0" hangingPunct="1">
      <a:defRPr sz="700" kern="1200">
        <a:solidFill>
          <a:schemeClr val="tx1"/>
        </a:solidFill>
        <a:latin typeface="+mn-lt"/>
        <a:ea typeface="+mn-ea"/>
        <a:cs typeface="+mn-cs"/>
      </a:defRPr>
    </a:lvl1pPr>
    <a:lvl2pPr marL="256030" algn="l" defTabSz="512060" rtl="0" eaLnBrk="1" latinLnBrk="0" hangingPunct="1">
      <a:defRPr sz="700" kern="1200">
        <a:solidFill>
          <a:schemeClr val="tx1"/>
        </a:solidFill>
        <a:latin typeface="+mn-lt"/>
        <a:ea typeface="+mn-ea"/>
        <a:cs typeface="+mn-cs"/>
      </a:defRPr>
    </a:lvl2pPr>
    <a:lvl3pPr marL="512060" algn="l" defTabSz="512060" rtl="0" eaLnBrk="1" latinLnBrk="0" hangingPunct="1">
      <a:defRPr sz="700" kern="1200">
        <a:solidFill>
          <a:schemeClr val="tx1"/>
        </a:solidFill>
        <a:latin typeface="+mn-lt"/>
        <a:ea typeface="+mn-ea"/>
        <a:cs typeface="+mn-cs"/>
      </a:defRPr>
    </a:lvl3pPr>
    <a:lvl4pPr marL="768090" algn="l" defTabSz="512060" rtl="0" eaLnBrk="1" latinLnBrk="0" hangingPunct="1">
      <a:defRPr sz="700" kern="1200">
        <a:solidFill>
          <a:schemeClr val="tx1"/>
        </a:solidFill>
        <a:latin typeface="+mn-lt"/>
        <a:ea typeface="+mn-ea"/>
        <a:cs typeface="+mn-cs"/>
      </a:defRPr>
    </a:lvl4pPr>
    <a:lvl5pPr marL="1024120" algn="l" defTabSz="512060" rtl="0" eaLnBrk="1" latinLnBrk="0" hangingPunct="1">
      <a:defRPr sz="700" kern="1200">
        <a:solidFill>
          <a:schemeClr val="tx1"/>
        </a:solidFill>
        <a:latin typeface="+mn-lt"/>
        <a:ea typeface="+mn-ea"/>
        <a:cs typeface="+mn-cs"/>
      </a:defRPr>
    </a:lvl5pPr>
    <a:lvl6pPr marL="1280150" algn="l" defTabSz="512060" rtl="0" eaLnBrk="1" latinLnBrk="0" hangingPunct="1">
      <a:defRPr sz="700" kern="1200">
        <a:solidFill>
          <a:schemeClr val="tx1"/>
        </a:solidFill>
        <a:latin typeface="+mn-lt"/>
        <a:ea typeface="+mn-ea"/>
        <a:cs typeface="+mn-cs"/>
      </a:defRPr>
    </a:lvl6pPr>
    <a:lvl7pPr marL="1536180" algn="l" defTabSz="512060" rtl="0" eaLnBrk="1" latinLnBrk="0" hangingPunct="1">
      <a:defRPr sz="700" kern="1200">
        <a:solidFill>
          <a:schemeClr val="tx1"/>
        </a:solidFill>
        <a:latin typeface="+mn-lt"/>
        <a:ea typeface="+mn-ea"/>
        <a:cs typeface="+mn-cs"/>
      </a:defRPr>
    </a:lvl7pPr>
    <a:lvl8pPr marL="1792209" algn="l" defTabSz="512060" rtl="0" eaLnBrk="1" latinLnBrk="0" hangingPunct="1">
      <a:defRPr sz="700" kern="1200">
        <a:solidFill>
          <a:schemeClr val="tx1"/>
        </a:solidFill>
        <a:latin typeface="+mn-lt"/>
        <a:ea typeface="+mn-ea"/>
        <a:cs typeface="+mn-cs"/>
      </a:defRPr>
    </a:lvl8pPr>
    <a:lvl9pPr marL="2048240" algn="l" defTabSz="512060" rtl="0" eaLnBrk="1" latinLnBrk="0" hangingPunct="1">
      <a:defRPr sz="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7133BFC-1D30-4196-BF77-9BEA73785BF1}" type="slidenum">
              <a:rPr lang="cs-CZ" smtClean="0"/>
              <a:pPr/>
              <a:t>2</a:t>
            </a:fld>
            <a:endParaRPr lang="cs-CZ"/>
          </a:p>
        </p:txBody>
      </p:sp>
    </p:spTree>
    <p:extLst>
      <p:ext uri="{BB962C8B-B14F-4D97-AF65-F5344CB8AC3E}">
        <p14:creationId xmlns:p14="http://schemas.microsoft.com/office/powerpoint/2010/main" val="19738175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záhlaví 3"/>
          <p:cNvSpPr>
            <a:spLocks noGrp="1"/>
          </p:cNvSpPr>
          <p:nvPr>
            <p:ph type="hdr" sz="quarter"/>
          </p:nvPr>
        </p:nvSpPr>
        <p:spPr/>
        <p:txBody>
          <a:bodyPr/>
          <a:lstStyle/>
          <a:p>
            <a:endParaRPr lang="en-US"/>
          </a:p>
        </p:txBody>
      </p:sp>
      <p:sp>
        <p:nvSpPr>
          <p:cNvPr id="5" name="Zástupný symbol pro zápatí 4"/>
          <p:cNvSpPr>
            <a:spLocks noGrp="1"/>
          </p:cNvSpPr>
          <p:nvPr>
            <p:ph type="ftr" sz="quarter" idx="4"/>
          </p:nvPr>
        </p:nvSpPr>
        <p:spPr/>
        <p:txBody>
          <a:bodyPr/>
          <a:lstStyle/>
          <a:p>
            <a:endParaRPr lang="en-US"/>
          </a:p>
        </p:txBody>
      </p:sp>
      <p:sp>
        <p:nvSpPr>
          <p:cNvPr id="6" name="Zástupný symbol pro číslo snímku 5"/>
          <p:cNvSpPr>
            <a:spLocks noGrp="1"/>
          </p:cNvSpPr>
          <p:nvPr>
            <p:ph type="sldNum" sz="quarter" idx="5"/>
          </p:nvPr>
        </p:nvSpPr>
        <p:spPr/>
        <p:txBody>
          <a:bodyPr/>
          <a:lstStyle/>
          <a:p>
            <a:fld id="{D54B1372-1326-4818-ABCF-6AB79AB2126E}" type="slidenum">
              <a:rPr lang="en-US" smtClean="0"/>
              <a:t>21</a:t>
            </a:fld>
            <a:endParaRPr lang="en-US"/>
          </a:p>
        </p:txBody>
      </p:sp>
    </p:spTree>
    <p:extLst>
      <p:ext uri="{BB962C8B-B14F-4D97-AF65-F5344CB8AC3E}">
        <p14:creationId xmlns:p14="http://schemas.microsoft.com/office/powerpoint/2010/main" val="4258505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err="1"/>
              <a:t>Related</a:t>
            </a:r>
            <a:r>
              <a:rPr lang="es-ES"/>
              <a:t> </a:t>
            </a:r>
            <a:r>
              <a:rPr lang="es-ES" err="1"/>
              <a:t>to</a:t>
            </a:r>
            <a:r>
              <a:rPr lang="es-ES"/>
              <a:t> T5.3/T5.6</a:t>
            </a:r>
          </a:p>
          <a:p>
            <a:r>
              <a:rPr lang="es-ES" err="1"/>
              <a:t>To</a:t>
            </a:r>
            <a:r>
              <a:rPr lang="es-ES"/>
              <a:t> be </a:t>
            </a:r>
            <a:r>
              <a:rPr lang="es-ES" err="1"/>
              <a:t>presented</a:t>
            </a:r>
            <a:r>
              <a:rPr lang="es-ES"/>
              <a:t> </a:t>
            </a:r>
            <a:r>
              <a:rPr lang="es-ES" err="1"/>
              <a:t>by</a:t>
            </a:r>
            <a:r>
              <a:rPr lang="es-ES"/>
              <a:t> GNO</a:t>
            </a:r>
            <a:endParaRPr lang="en-GB">
              <a:cs typeface="Calibri" panose="020F0502020204030204"/>
            </a:endParaRPr>
          </a:p>
          <a:p>
            <a:endParaRPr lang="es-ES">
              <a:cs typeface="Calibri"/>
            </a:endParaRPr>
          </a:p>
          <a:p>
            <a:r>
              <a:rPr lang="es-ES" err="1">
                <a:cs typeface="Calibri"/>
              </a:rPr>
              <a:t>This</a:t>
            </a:r>
            <a:r>
              <a:rPr lang="es-ES">
                <a:cs typeface="Calibri"/>
              </a:rPr>
              <a:t> </a:t>
            </a:r>
            <a:r>
              <a:rPr lang="es-ES" err="1">
                <a:cs typeface="Calibri"/>
              </a:rPr>
              <a:t>categoty</a:t>
            </a:r>
            <a:r>
              <a:rPr lang="es-ES">
                <a:cs typeface="Calibri"/>
              </a:rPr>
              <a:t> </a:t>
            </a:r>
            <a:r>
              <a:rPr lang="es-ES" err="1">
                <a:cs typeface="Calibri"/>
              </a:rPr>
              <a:t>includes</a:t>
            </a:r>
            <a:r>
              <a:rPr lang="es-ES">
                <a:cs typeface="Calibri"/>
              </a:rPr>
              <a:t> </a:t>
            </a:r>
            <a:r>
              <a:rPr lang="es-ES" err="1">
                <a:cs typeface="Calibri"/>
              </a:rPr>
              <a:t>solutions</a:t>
            </a:r>
            <a:r>
              <a:rPr lang="es-ES">
                <a:cs typeface="Calibri"/>
              </a:rPr>
              <a:t> </a:t>
            </a:r>
            <a:r>
              <a:rPr lang="es-ES" err="1">
                <a:cs typeface="Calibri"/>
              </a:rPr>
              <a:t>that</a:t>
            </a:r>
            <a:r>
              <a:rPr lang="es-ES">
                <a:cs typeface="Calibri"/>
              </a:rPr>
              <a:t> targets </a:t>
            </a:r>
            <a:r>
              <a:rPr lang="es-ES" err="1">
                <a:cs typeface="Calibri"/>
              </a:rPr>
              <a:t>the</a:t>
            </a:r>
            <a:r>
              <a:rPr lang="es-ES">
                <a:cs typeface="Calibri"/>
              </a:rPr>
              <a:t> </a:t>
            </a:r>
            <a:r>
              <a:rPr lang="es-ES" err="1">
                <a:cs typeface="Calibri"/>
              </a:rPr>
              <a:t>patients</a:t>
            </a:r>
            <a:r>
              <a:rPr lang="es-ES">
                <a:cs typeface="Calibri"/>
              </a:rPr>
              <a:t> and </a:t>
            </a:r>
            <a:r>
              <a:rPr lang="es-ES" err="1">
                <a:cs typeface="Calibri"/>
              </a:rPr>
              <a:t>aims</a:t>
            </a:r>
            <a:r>
              <a:rPr lang="es-ES">
                <a:cs typeface="Calibri"/>
              </a:rPr>
              <a:t> </a:t>
            </a:r>
            <a:r>
              <a:rPr lang="es-ES" err="1">
                <a:cs typeface="Calibri"/>
              </a:rPr>
              <a:t>to</a:t>
            </a:r>
            <a:r>
              <a:rPr lang="es-ES">
                <a:cs typeface="Calibri"/>
              </a:rPr>
              <a:t> </a:t>
            </a:r>
            <a:r>
              <a:rPr lang="es-ES" err="1">
                <a:cs typeface="Calibri"/>
              </a:rPr>
              <a:t>contribute</a:t>
            </a:r>
            <a:r>
              <a:rPr lang="es-ES">
                <a:cs typeface="Calibri"/>
              </a:rPr>
              <a:t> </a:t>
            </a:r>
            <a:r>
              <a:rPr lang="es-ES" err="1">
                <a:cs typeface="Calibri"/>
              </a:rPr>
              <a:t>to</a:t>
            </a:r>
            <a:r>
              <a:rPr lang="es-ES">
                <a:cs typeface="Calibri"/>
              </a:rPr>
              <a:t> a </a:t>
            </a:r>
            <a:r>
              <a:rPr lang="es-ES" err="1">
                <a:cs typeface="Calibri"/>
              </a:rPr>
              <a:t>helthy</a:t>
            </a:r>
            <a:r>
              <a:rPr lang="es-ES">
                <a:cs typeface="Calibri"/>
              </a:rPr>
              <a:t> </a:t>
            </a:r>
            <a:r>
              <a:rPr lang="es-ES" err="1">
                <a:cs typeface="Calibri"/>
              </a:rPr>
              <a:t>ageing</a:t>
            </a:r>
            <a:r>
              <a:rPr lang="es-ES">
                <a:cs typeface="Calibri"/>
              </a:rPr>
              <a:t>. </a:t>
            </a:r>
          </a:p>
          <a:p>
            <a:r>
              <a:rPr lang="es-ES" err="1">
                <a:cs typeface="Calibri"/>
              </a:rPr>
              <a:t>EhealthPass</a:t>
            </a:r>
            <a:r>
              <a:rPr lang="es-ES">
                <a:cs typeface="Calibri"/>
              </a:rPr>
              <a:t> </a:t>
            </a:r>
            <a:r>
              <a:rPr lang="es-ES" err="1">
                <a:cs typeface="Calibri"/>
              </a:rPr>
              <a:t>is</a:t>
            </a:r>
            <a:r>
              <a:rPr lang="es-ES">
                <a:cs typeface="Calibri"/>
              </a:rPr>
              <a:t> a </a:t>
            </a:r>
            <a:r>
              <a:rPr lang="es-ES" err="1">
                <a:cs typeface="Calibri"/>
              </a:rPr>
              <a:t>platform</a:t>
            </a:r>
            <a:r>
              <a:rPr lang="es-ES">
                <a:cs typeface="Calibri"/>
              </a:rPr>
              <a:t> </a:t>
            </a:r>
            <a:r>
              <a:rPr lang="es-ES" err="1">
                <a:cs typeface="Calibri"/>
              </a:rPr>
              <a:t>for</a:t>
            </a:r>
            <a:r>
              <a:rPr lang="es-ES">
                <a:cs typeface="Calibri"/>
              </a:rPr>
              <a:t> </a:t>
            </a:r>
            <a:r>
              <a:rPr lang="es-ES" err="1">
                <a:cs typeface="Calibri"/>
              </a:rPr>
              <a:t>integrated</a:t>
            </a:r>
            <a:r>
              <a:rPr lang="es-ES">
                <a:cs typeface="Calibri"/>
              </a:rPr>
              <a:t> </a:t>
            </a:r>
            <a:r>
              <a:rPr lang="es-ES" err="1">
                <a:cs typeface="Calibri"/>
              </a:rPr>
              <a:t>care</a:t>
            </a:r>
            <a:r>
              <a:rPr lang="es-ES">
                <a:cs typeface="Calibri"/>
              </a:rPr>
              <a:t> </a:t>
            </a:r>
            <a:r>
              <a:rPr lang="es-ES" err="1">
                <a:cs typeface="Calibri"/>
              </a:rPr>
              <a:t>that</a:t>
            </a:r>
            <a:r>
              <a:rPr lang="es-ES">
                <a:cs typeface="Calibri"/>
              </a:rPr>
              <a:t> </a:t>
            </a:r>
            <a:r>
              <a:rPr lang="es-ES" err="1">
                <a:cs typeface="Calibri"/>
              </a:rPr>
              <a:t>allows</a:t>
            </a:r>
            <a:r>
              <a:rPr lang="es-ES">
                <a:cs typeface="Calibri"/>
              </a:rPr>
              <a:t> </a:t>
            </a:r>
            <a:r>
              <a:rPr lang="es-ES" err="1">
                <a:cs typeface="Calibri"/>
              </a:rPr>
              <a:t>the</a:t>
            </a:r>
            <a:r>
              <a:rPr lang="es-ES">
                <a:cs typeface="Calibri"/>
              </a:rPr>
              <a:t> </a:t>
            </a:r>
            <a:r>
              <a:rPr lang="es-ES" err="1">
                <a:cs typeface="Calibri"/>
              </a:rPr>
              <a:t>patients</a:t>
            </a:r>
            <a:r>
              <a:rPr lang="es-ES">
                <a:cs typeface="Calibri"/>
              </a:rPr>
              <a:t> </a:t>
            </a:r>
            <a:r>
              <a:rPr lang="es-ES" err="1">
                <a:cs typeface="Calibri"/>
              </a:rPr>
              <a:t>to</a:t>
            </a:r>
            <a:r>
              <a:rPr lang="es-ES">
                <a:cs typeface="Calibri"/>
              </a:rPr>
              <a:t> </a:t>
            </a:r>
            <a:r>
              <a:rPr lang="es-ES" err="1">
                <a:cs typeface="Calibri"/>
              </a:rPr>
              <a:t>self-manage</a:t>
            </a:r>
            <a:r>
              <a:rPr lang="es-ES">
                <a:cs typeface="Calibri"/>
              </a:rPr>
              <a:t> </a:t>
            </a:r>
            <a:r>
              <a:rPr lang="es-ES" err="1">
                <a:cs typeface="Calibri"/>
              </a:rPr>
              <a:t>their</a:t>
            </a:r>
            <a:r>
              <a:rPr lang="es-ES">
                <a:cs typeface="Calibri"/>
              </a:rPr>
              <a:t> </a:t>
            </a:r>
            <a:r>
              <a:rPr lang="es-ES" err="1">
                <a:cs typeface="Calibri"/>
              </a:rPr>
              <a:t>condition</a:t>
            </a:r>
            <a:r>
              <a:rPr lang="es-ES">
                <a:cs typeface="Calibri"/>
              </a:rPr>
              <a:t>, </a:t>
            </a:r>
            <a:r>
              <a:rPr lang="es-ES" err="1">
                <a:cs typeface="Calibri"/>
              </a:rPr>
              <a:t>such</a:t>
            </a:r>
            <a:r>
              <a:rPr lang="es-ES">
                <a:cs typeface="Calibri"/>
              </a:rPr>
              <a:t> as diabetes, </a:t>
            </a:r>
            <a:r>
              <a:rPr lang="es-ES" err="1">
                <a:cs typeface="Calibri"/>
              </a:rPr>
              <a:t>manage</a:t>
            </a:r>
            <a:r>
              <a:rPr lang="es-ES">
                <a:cs typeface="Calibri"/>
              </a:rPr>
              <a:t> </a:t>
            </a:r>
            <a:r>
              <a:rPr lang="es-ES" err="1">
                <a:cs typeface="Calibri"/>
              </a:rPr>
              <a:t>the</a:t>
            </a:r>
            <a:r>
              <a:rPr lang="es-ES">
                <a:cs typeface="Calibri"/>
              </a:rPr>
              <a:t> </a:t>
            </a:r>
            <a:r>
              <a:rPr lang="es-ES" err="1">
                <a:cs typeface="Calibri"/>
              </a:rPr>
              <a:t>consent</a:t>
            </a:r>
            <a:r>
              <a:rPr lang="es-ES">
                <a:cs typeface="Calibri"/>
              </a:rPr>
              <a:t> and control </a:t>
            </a:r>
            <a:r>
              <a:rPr lang="es-ES" err="1">
                <a:cs typeface="Calibri"/>
              </a:rPr>
              <a:t>the</a:t>
            </a:r>
            <a:r>
              <a:rPr lang="es-ES">
                <a:cs typeface="Calibri"/>
              </a:rPr>
              <a:t> </a:t>
            </a:r>
            <a:r>
              <a:rPr lang="es-ES" err="1">
                <a:cs typeface="Calibri"/>
              </a:rPr>
              <a:t>access</a:t>
            </a:r>
            <a:r>
              <a:rPr lang="es-ES">
                <a:cs typeface="Calibri"/>
              </a:rPr>
              <a:t> </a:t>
            </a:r>
            <a:r>
              <a:rPr lang="es-ES" err="1">
                <a:cs typeface="Calibri"/>
              </a:rPr>
              <a:t>to</a:t>
            </a:r>
            <a:r>
              <a:rPr lang="es-ES">
                <a:cs typeface="Calibri"/>
              </a:rPr>
              <a:t> </a:t>
            </a:r>
            <a:r>
              <a:rPr lang="es-ES" err="1">
                <a:cs typeface="Calibri"/>
              </a:rPr>
              <a:t>their</a:t>
            </a:r>
            <a:r>
              <a:rPr lang="es-ES">
                <a:cs typeface="Calibri"/>
              </a:rPr>
              <a:t> data, </a:t>
            </a:r>
            <a:r>
              <a:rPr lang="es-ES" err="1">
                <a:cs typeface="Calibri"/>
              </a:rPr>
              <a:t>increase</a:t>
            </a:r>
            <a:r>
              <a:rPr lang="es-ES">
                <a:cs typeface="Calibri"/>
              </a:rPr>
              <a:t> </a:t>
            </a:r>
            <a:r>
              <a:rPr lang="es-ES" err="1">
                <a:cs typeface="Calibri"/>
              </a:rPr>
              <a:t>the</a:t>
            </a:r>
            <a:r>
              <a:rPr lang="es-ES">
                <a:cs typeface="Calibri"/>
              </a:rPr>
              <a:t> </a:t>
            </a:r>
            <a:r>
              <a:rPr lang="es-ES" err="1">
                <a:cs typeface="Calibri"/>
              </a:rPr>
              <a:t>collaboration</a:t>
            </a:r>
            <a:r>
              <a:rPr lang="es-ES">
                <a:cs typeface="Calibri"/>
              </a:rPr>
              <a:t> </a:t>
            </a:r>
            <a:r>
              <a:rPr lang="es-ES" err="1">
                <a:cs typeface="Calibri"/>
              </a:rPr>
              <a:t>with</a:t>
            </a:r>
            <a:r>
              <a:rPr lang="es-ES">
                <a:cs typeface="Calibri"/>
              </a:rPr>
              <a:t> </a:t>
            </a:r>
            <a:r>
              <a:rPr lang="es-ES" err="1">
                <a:cs typeface="Calibri"/>
              </a:rPr>
              <a:t>the</a:t>
            </a:r>
            <a:r>
              <a:rPr lang="es-ES">
                <a:cs typeface="Calibri"/>
              </a:rPr>
              <a:t> </a:t>
            </a:r>
            <a:r>
              <a:rPr lang="es-ES" err="1">
                <a:cs typeface="Calibri"/>
              </a:rPr>
              <a:t>doctors</a:t>
            </a:r>
            <a:r>
              <a:rPr lang="es-ES">
                <a:cs typeface="Calibri"/>
              </a:rPr>
              <a:t> and </a:t>
            </a:r>
            <a:r>
              <a:rPr lang="es-ES" err="1">
                <a:cs typeface="Calibri"/>
              </a:rPr>
              <a:t>seamless</a:t>
            </a:r>
            <a:r>
              <a:rPr lang="es-ES">
                <a:cs typeface="Calibri"/>
              </a:rPr>
              <a:t> </a:t>
            </a:r>
            <a:r>
              <a:rPr lang="es-ES" err="1">
                <a:cs typeface="Calibri"/>
              </a:rPr>
              <a:t>exchange</a:t>
            </a:r>
            <a:r>
              <a:rPr lang="es-ES">
                <a:cs typeface="Calibri"/>
              </a:rPr>
              <a:t> </a:t>
            </a:r>
            <a:r>
              <a:rPr lang="es-ES" err="1">
                <a:cs typeface="Calibri"/>
              </a:rPr>
              <a:t>health</a:t>
            </a:r>
            <a:r>
              <a:rPr lang="es-ES">
                <a:cs typeface="Calibri"/>
              </a:rPr>
              <a:t> data </a:t>
            </a:r>
            <a:r>
              <a:rPr lang="es-ES" err="1">
                <a:cs typeface="Calibri"/>
              </a:rPr>
              <a:t>via</a:t>
            </a:r>
            <a:r>
              <a:rPr lang="es-ES">
                <a:cs typeface="Calibri"/>
              </a:rPr>
              <a:t> </a:t>
            </a:r>
            <a:r>
              <a:rPr lang="es-ES" err="1">
                <a:cs typeface="Calibri"/>
              </a:rPr>
              <a:t>the</a:t>
            </a:r>
            <a:r>
              <a:rPr lang="es-ES">
                <a:cs typeface="Calibri"/>
              </a:rPr>
              <a:t> </a:t>
            </a:r>
            <a:r>
              <a:rPr lang="es-ES" err="1">
                <a:cs typeface="Calibri"/>
              </a:rPr>
              <a:t>interoperability</a:t>
            </a:r>
            <a:r>
              <a:rPr lang="es-ES">
                <a:cs typeface="Calibri"/>
              </a:rPr>
              <a:t> </a:t>
            </a:r>
            <a:r>
              <a:rPr lang="es-ES" err="1">
                <a:cs typeface="Calibri"/>
              </a:rPr>
              <a:t>features</a:t>
            </a:r>
            <a:r>
              <a:rPr lang="es-ES">
                <a:cs typeface="Calibri"/>
              </a:rPr>
              <a:t>. </a:t>
            </a:r>
            <a:r>
              <a:rPr lang="es-ES" err="1">
                <a:cs typeface="Calibri"/>
              </a:rPr>
              <a:t>EHealthPass</a:t>
            </a:r>
            <a:r>
              <a:rPr lang="es-ES">
                <a:cs typeface="Calibri"/>
              </a:rPr>
              <a:t> </a:t>
            </a:r>
            <a:r>
              <a:rPr lang="es-ES" err="1">
                <a:cs typeface="Calibri"/>
              </a:rPr>
              <a:t>is</a:t>
            </a:r>
            <a:r>
              <a:rPr lang="es-ES">
                <a:cs typeface="Calibri"/>
              </a:rPr>
              <a:t> </a:t>
            </a:r>
            <a:r>
              <a:rPr lang="es-ES" err="1">
                <a:cs typeface="Calibri"/>
              </a:rPr>
              <a:t>provided</a:t>
            </a:r>
            <a:r>
              <a:rPr lang="es-ES">
                <a:cs typeface="Calibri"/>
              </a:rPr>
              <a:t> </a:t>
            </a:r>
            <a:r>
              <a:rPr lang="es-ES" err="1">
                <a:cs typeface="Calibri"/>
              </a:rPr>
              <a:t>by</a:t>
            </a:r>
            <a:r>
              <a:rPr lang="es-ES">
                <a:cs typeface="Calibri"/>
              </a:rPr>
              <a:t> Gnomon </a:t>
            </a:r>
            <a:r>
              <a:rPr lang="es-ES" err="1">
                <a:cs typeface="Calibri"/>
              </a:rPr>
              <a:t>Informatics</a:t>
            </a:r>
            <a:r>
              <a:rPr lang="es-ES">
                <a:cs typeface="Calibri"/>
              </a:rPr>
              <a:t>.</a:t>
            </a:r>
            <a:endParaRPr lang="es-ES"/>
          </a:p>
          <a:p>
            <a:r>
              <a:rPr lang="es-ES" err="1">
                <a:cs typeface="Calibri"/>
              </a:rPr>
              <a:t>ECare</a:t>
            </a:r>
            <a:r>
              <a:rPr lang="es-ES">
                <a:cs typeface="Calibri"/>
              </a:rPr>
              <a:t> </a:t>
            </a:r>
            <a:r>
              <a:rPr lang="es-ES" err="1">
                <a:cs typeface="Calibri"/>
              </a:rPr>
              <a:t>is</a:t>
            </a:r>
            <a:r>
              <a:rPr lang="es-ES">
                <a:cs typeface="Calibri"/>
              </a:rPr>
              <a:t> a </a:t>
            </a:r>
            <a:r>
              <a:rPr lang="es-ES" err="1">
                <a:cs typeface="Calibri"/>
              </a:rPr>
              <a:t>personalised</a:t>
            </a:r>
            <a:r>
              <a:rPr lang="es-ES">
                <a:cs typeface="Calibri"/>
              </a:rPr>
              <a:t> </a:t>
            </a:r>
            <a:r>
              <a:rPr lang="es-ES" err="1">
                <a:cs typeface="Calibri"/>
              </a:rPr>
              <a:t>care</a:t>
            </a:r>
            <a:r>
              <a:rPr lang="es-ES">
                <a:cs typeface="Calibri"/>
              </a:rPr>
              <a:t> </a:t>
            </a:r>
            <a:r>
              <a:rPr lang="es-ES" err="1">
                <a:cs typeface="Calibri"/>
              </a:rPr>
              <a:t>inteliggence</a:t>
            </a:r>
            <a:r>
              <a:rPr lang="es-ES">
                <a:cs typeface="Calibri"/>
              </a:rPr>
              <a:t> </a:t>
            </a:r>
            <a:r>
              <a:rPr lang="es-ES" err="1">
                <a:cs typeface="Calibri"/>
              </a:rPr>
              <a:t>platform</a:t>
            </a:r>
            <a:r>
              <a:rPr lang="es-ES">
                <a:cs typeface="Calibri"/>
              </a:rPr>
              <a:t>,  </a:t>
            </a:r>
            <a:r>
              <a:rPr lang="es-ES" err="1">
                <a:cs typeface="Calibri"/>
              </a:rPr>
              <a:t>created</a:t>
            </a:r>
            <a:r>
              <a:rPr lang="es-ES">
                <a:cs typeface="Calibri"/>
              </a:rPr>
              <a:t> </a:t>
            </a:r>
            <a:r>
              <a:rPr lang="es-ES" err="1">
                <a:cs typeface="Calibri"/>
              </a:rPr>
              <a:t>by</a:t>
            </a:r>
            <a:r>
              <a:rPr lang="es-ES">
                <a:cs typeface="Calibri"/>
              </a:rPr>
              <a:t> </a:t>
            </a:r>
            <a:r>
              <a:rPr lang="es-ES" err="1">
                <a:cs typeface="Calibri"/>
              </a:rPr>
              <a:t>Edgeeniring</a:t>
            </a:r>
            <a:r>
              <a:rPr lang="es-ES">
                <a:cs typeface="Calibri"/>
              </a:rPr>
              <a:t>, and </a:t>
            </a:r>
            <a:r>
              <a:rPr lang="es-ES" err="1">
                <a:cs typeface="Calibri"/>
              </a:rPr>
              <a:t>is</a:t>
            </a:r>
            <a:r>
              <a:rPr lang="es-ES">
                <a:cs typeface="Calibri"/>
              </a:rPr>
              <a:t> </a:t>
            </a:r>
            <a:r>
              <a:rPr lang="es-ES" err="1">
                <a:cs typeface="Calibri"/>
              </a:rPr>
              <a:t>specialised</a:t>
            </a:r>
            <a:r>
              <a:rPr lang="es-ES">
                <a:cs typeface="Calibri"/>
              </a:rPr>
              <a:t> in </a:t>
            </a:r>
            <a:r>
              <a:rPr lang="es-ES" err="1">
                <a:cs typeface="Calibri"/>
              </a:rPr>
              <a:t>mangement</a:t>
            </a:r>
            <a:r>
              <a:rPr lang="es-ES">
                <a:cs typeface="Calibri"/>
              </a:rPr>
              <a:t> </a:t>
            </a:r>
            <a:r>
              <a:rPr lang="es-ES" err="1">
                <a:cs typeface="Calibri"/>
              </a:rPr>
              <a:t>of</a:t>
            </a:r>
            <a:r>
              <a:rPr lang="es-ES">
                <a:cs typeface="Calibri"/>
              </a:rPr>
              <a:t> </a:t>
            </a:r>
            <a:r>
              <a:rPr lang="es-ES" err="1">
                <a:cs typeface="Calibri"/>
              </a:rPr>
              <a:t>chronic</a:t>
            </a:r>
            <a:r>
              <a:rPr lang="es-ES">
                <a:cs typeface="Calibri"/>
              </a:rPr>
              <a:t> </a:t>
            </a:r>
            <a:r>
              <a:rPr lang="es-ES" err="1">
                <a:cs typeface="Calibri"/>
              </a:rPr>
              <a:t>conditions</a:t>
            </a:r>
            <a:r>
              <a:rPr lang="es-ES">
                <a:cs typeface="Calibri"/>
              </a:rPr>
              <a:t>. </a:t>
            </a:r>
            <a:r>
              <a:rPr lang="es-ES" err="1">
                <a:cs typeface="Calibri"/>
              </a:rPr>
              <a:t>Among</a:t>
            </a:r>
            <a:r>
              <a:rPr lang="es-ES">
                <a:cs typeface="Calibri"/>
              </a:rPr>
              <a:t> </a:t>
            </a:r>
            <a:r>
              <a:rPr lang="es-ES" err="1">
                <a:cs typeface="Calibri"/>
              </a:rPr>
              <a:t>others</a:t>
            </a:r>
            <a:r>
              <a:rPr lang="es-ES">
                <a:cs typeface="Calibri"/>
              </a:rPr>
              <a:t>, </a:t>
            </a:r>
            <a:r>
              <a:rPr lang="es-ES" err="1">
                <a:cs typeface="Calibri"/>
              </a:rPr>
              <a:t>eCare</a:t>
            </a:r>
            <a:r>
              <a:rPr lang="es-ES">
                <a:cs typeface="Calibri"/>
              </a:rPr>
              <a:t> App </a:t>
            </a:r>
            <a:r>
              <a:rPr lang="es-ES" err="1">
                <a:cs typeface="Calibri"/>
              </a:rPr>
              <a:t>enables</a:t>
            </a:r>
            <a:r>
              <a:rPr lang="es-ES">
                <a:cs typeface="Calibri"/>
              </a:rPr>
              <a:t> </a:t>
            </a:r>
            <a:r>
              <a:rPr lang="es-ES"/>
              <a:t> </a:t>
            </a:r>
            <a:r>
              <a:rPr lang="es-ES" err="1"/>
              <a:t>the</a:t>
            </a:r>
            <a:r>
              <a:rPr lang="es-ES"/>
              <a:t> </a:t>
            </a:r>
            <a:r>
              <a:rPr lang="en-US"/>
              <a:t>collection of health and wellbeing parameters  via health and medical devices and wearables, the answering of short questionnaires and monitoring of the adherence</a:t>
            </a:r>
            <a:endParaRPr lang="en-US" err="1">
              <a:cs typeface="Calibri"/>
            </a:endParaRPr>
          </a:p>
        </p:txBody>
      </p:sp>
      <p:sp>
        <p:nvSpPr>
          <p:cNvPr id="4" name="Marcador de número de diapositiva 3"/>
          <p:cNvSpPr>
            <a:spLocks noGrp="1"/>
          </p:cNvSpPr>
          <p:nvPr>
            <p:ph type="sldNum" sz="quarter" idx="5"/>
          </p:nvPr>
        </p:nvSpPr>
        <p:spPr/>
        <p:txBody>
          <a:bodyPr/>
          <a:lstStyle/>
          <a:p>
            <a:fld id="{BA0C7F92-AC0B-4A0F-8E30-74920B29F424}" type="slidenum">
              <a:rPr lang="es-ES" smtClean="0"/>
              <a:t>22</a:t>
            </a:fld>
            <a:endParaRPr lang="es-ES"/>
          </a:p>
        </p:txBody>
      </p:sp>
    </p:spTree>
    <p:extLst>
      <p:ext uri="{BB962C8B-B14F-4D97-AF65-F5344CB8AC3E}">
        <p14:creationId xmlns:p14="http://schemas.microsoft.com/office/powerpoint/2010/main" val="42439338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w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w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w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w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Nadpis">
    <p:spTree>
      <p:nvGrpSpPr>
        <p:cNvPr id="1" name=""/>
        <p:cNvGrpSpPr/>
        <p:nvPr/>
      </p:nvGrpSpPr>
      <p:grpSpPr>
        <a:xfrm>
          <a:off x="0" y="0"/>
          <a:ext cx="0" cy="0"/>
          <a:chOff x="0" y="0"/>
          <a:chExt cx="0" cy="0"/>
        </a:xfrm>
      </p:grpSpPr>
      <p:pic>
        <p:nvPicPr>
          <p:cNvPr id="2" name="Obrázek 1"/>
          <p:cNvPicPr>
            <a:picLocks noChangeAspect="1"/>
          </p:cNvPicPr>
          <p:nvPr userDrawn="1"/>
        </p:nvPicPr>
        <p:blipFill rotWithShape="1">
          <a:blip r:embed="rId2">
            <a:extLst>
              <a:ext uri="{28A0092B-C50C-407E-A947-70E740481C1C}">
                <a14:useLocalDpi xmlns:a14="http://schemas.microsoft.com/office/drawing/2010/main" val="0"/>
              </a:ext>
            </a:extLst>
          </a:blip>
          <a:srcRect l="27563" t="450" r="33397" b="-450"/>
          <a:stretch/>
        </p:blipFill>
        <p:spPr>
          <a:xfrm>
            <a:off x="91490" y="57178"/>
            <a:ext cx="2641662" cy="5074865"/>
          </a:xfrm>
          <a:prstGeom prst="rect">
            <a:avLst/>
          </a:prstGeom>
        </p:spPr>
      </p:pic>
      <p:sp>
        <p:nvSpPr>
          <p:cNvPr id="3" name="Rectangle 28"/>
          <p:cNvSpPr/>
          <p:nvPr userDrawn="1"/>
        </p:nvSpPr>
        <p:spPr>
          <a:xfrm>
            <a:off x="0" y="0"/>
            <a:ext cx="9144000" cy="5143500"/>
          </a:xfrm>
          <a:prstGeom prst="rect">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endParaRPr lang="en-US"/>
          </a:p>
        </p:txBody>
      </p:sp>
      <p:sp>
        <p:nvSpPr>
          <p:cNvPr id="6" name="Obdélník 5"/>
          <p:cNvSpPr/>
          <p:nvPr userDrawn="1"/>
        </p:nvSpPr>
        <p:spPr>
          <a:xfrm>
            <a:off x="3337576" y="1108727"/>
            <a:ext cx="5806427" cy="9143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endParaRPr lang="cs-CZ"/>
          </a:p>
        </p:txBody>
      </p:sp>
      <p:sp>
        <p:nvSpPr>
          <p:cNvPr id="10" name="Nadpis 9"/>
          <p:cNvSpPr>
            <a:spLocks noGrp="1"/>
          </p:cNvSpPr>
          <p:nvPr>
            <p:ph type="title"/>
          </p:nvPr>
        </p:nvSpPr>
        <p:spPr>
          <a:xfrm>
            <a:off x="3276000" y="2949018"/>
            <a:ext cx="5868000" cy="720000"/>
          </a:xfrm>
        </p:spPr>
        <p:txBody>
          <a:bodyPr anchor="b" anchorCtr="0">
            <a:noAutofit/>
          </a:bodyPr>
          <a:lstStyle>
            <a:lvl1pPr>
              <a:defRPr sz="4400">
                <a:solidFill>
                  <a:schemeClr val="tx2"/>
                </a:solidFill>
                <a:effectLst>
                  <a:outerShdw blurRad="38100" dist="38100" dir="2700000" algn="tl">
                    <a:srgbClr val="000000">
                      <a:alpha val="43137"/>
                    </a:srgbClr>
                  </a:outerShdw>
                </a:effectLst>
              </a:defRPr>
            </a:lvl1pPr>
          </a:lstStyle>
          <a:p>
            <a:r>
              <a:rPr lang="cs-CZ" dirty="0"/>
              <a:t>Kliknutím lze upravit styl.</a:t>
            </a:r>
          </a:p>
        </p:txBody>
      </p:sp>
      <p:sp>
        <p:nvSpPr>
          <p:cNvPr id="14" name="Zástupný symbol pro text 13"/>
          <p:cNvSpPr>
            <a:spLocks noGrp="1"/>
          </p:cNvSpPr>
          <p:nvPr>
            <p:ph type="body" sz="quarter" idx="10"/>
          </p:nvPr>
        </p:nvSpPr>
        <p:spPr>
          <a:xfrm>
            <a:off x="3275999" y="3841240"/>
            <a:ext cx="5868003" cy="720000"/>
          </a:xfrm>
        </p:spPr>
        <p:txBody>
          <a:bodyPr/>
          <a:lstStyle>
            <a:lvl1pPr>
              <a:defRPr sz="1400">
                <a:solidFill>
                  <a:schemeClr val="bg1"/>
                </a:solidFill>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cs-CZ" dirty="0"/>
              <a:t>Kliknutím lze upravit styly předlohy textu.</a:t>
            </a:r>
          </a:p>
        </p:txBody>
      </p:sp>
      <p:pic>
        <p:nvPicPr>
          <p:cNvPr id="11" name="Picture 3" descr="D:\Dropbox\FNOL\FNOL_Design manual\PPT\FNOL_logo.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t="-16667" b="-16667"/>
          <a:stretch/>
        </p:blipFill>
        <p:spPr bwMode="auto">
          <a:xfrm>
            <a:off x="3611892" y="1272939"/>
            <a:ext cx="1887727" cy="65873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2" descr="D:\Dropbox\FNOL\Kardiovaskularni centrum\LOGO\KKVC_FNOL_logo_CM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t="-16590" b="-16590"/>
          <a:stretch/>
        </p:blipFill>
        <p:spPr bwMode="auto">
          <a:xfrm>
            <a:off x="7498048" y="1272940"/>
            <a:ext cx="1076523" cy="6587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D:\Dropbox\FNOL\Kardiovaskularni centrum\LOGO\UP_LF_logo.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t="-16718" b="-16718"/>
          <a:stretch/>
        </p:blipFill>
        <p:spPr bwMode="auto">
          <a:xfrm>
            <a:off x="5852148" y="1285947"/>
            <a:ext cx="1287465" cy="645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846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odnadpis">
    <p:spTree>
      <p:nvGrpSpPr>
        <p:cNvPr id="1" name=""/>
        <p:cNvGrpSpPr/>
        <p:nvPr/>
      </p:nvGrpSpPr>
      <p:grpSpPr>
        <a:xfrm>
          <a:off x="0" y="0"/>
          <a:ext cx="0" cy="0"/>
          <a:chOff x="0" y="0"/>
          <a:chExt cx="0" cy="0"/>
        </a:xfrm>
      </p:grpSpPr>
      <p:pic>
        <p:nvPicPr>
          <p:cNvPr id="2" name="Obrázek 1"/>
          <p:cNvPicPr>
            <a:picLocks noChangeAspect="1"/>
          </p:cNvPicPr>
          <p:nvPr userDrawn="1"/>
        </p:nvPicPr>
        <p:blipFill rotWithShape="1">
          <a:blip r:embed="rId2">
            <a:extLst>
              <a:ext uri="{28A0092B-C50C-407E-A947-70E740481C1C}">
                <a14:useLocalDpi xmlns:a14="http://schemas.microsoft.com/office/drawing/2010/main" val="0"/>
              </a:ext>
            </a:extLst>
          </a:blip>
          <a:srcRect l="27563" t="450" r="33397" b="-450"/>
          <a:stretch/>
        </p:blipFill>
        <p:spPr>
          <a:xfrm>
            <a:off x="91490" y="57178"/>
            <a:ext cx="2641662" cy="5074865"/>
          </a:xfrm>
          <a:prstGeom prst="rect">
            <a:avLst/>
          </a:prstGeom>
        </p:spPr>
      </p:pic>
      <p:sp>
        <p:nvSpPr>
          <p:cNvPr id="3" name="Rectangle 28"/>
          <p:cNvSpPr/>
          <p:nvPr userDrawn="1"/>
        </p:nvSpPr>
        <p:spPr>
          <a:xfrm>
            <a:off x="0" y="0"/>
            <a:ext cx="9144000" cy="5143500"/>
          </a:xfrm>
          <a:prstGeom prst="rect">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endParaRPr lang="en-US"/>
          </a:p>
        </p:txBody>
      </p:sp>
      <p:sp>
        <p:nvSpPr>
          <p:cNvPr id="6" name="Obdélník 5"/>
          <p:cNvSpPr/>
          <p:nvPr userDrawn="1"/>
        </p:nvSpPr>
        <p:spPr>
          <a:xfrm>
            <a:off x="3337576" y="1108727"/>
            <a:ext cx="5806427" cy="9143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endParaRPr lang="cs-CZ"/>
          </a:p>
        </p:txBody>
      </p:sp>
      <p:sp>
        <p:nvSpPr>
          <p:cNvPr id="10" name="Nadpis 9"/>
          <p:cNvSpPr>
            <a:spLocks noGrp="1"/>
          </p:cNvSpPr>
          <p:nvPr>
            <p:ph type="title"/>
          </p:nvPr>
        </p:nvSpPr>
        <p:spPr>
          <a:xfrm>
            <a:off x="0" y="2949018"/>
            <a:ext cx="9144000" cy="720000"/>
          </a:xfrm>
        </p:spPr>
        <p:txBody>
          <a:bodyPr anchor="b" anchorCtr="0">
            <a:noAutofit/>
          </a:bodyPr>
          <a:lstStyle>
            <a:lvl1pPr>
              <a:defRPr sz="4400">
                <a:solidFill>
                  <a:schemeClr val="tx2"/>
                </a:solidFill>
                <a:effectLst>
                  <a:outerShdw blurRad="38100" dist="38100" dir="2700000" algn="tl">
                    <a:srgbClr val="000000">
                      <a:alpha val="43137"/>
                    </a:srgbClr>
                  </a:outerShdw>
                </a:effectLst>
              </a:defRPr>
            </a:lvl1pPr>
          </a:lstStyle>
          <a:p>
            <a:r>
              <a:rPr lang="cs-CZ" dirty="0"/>
              <a:t>Kliknutím lze upravit styl.</a:t>
            </a:r>
          </a:p>
        </p:txBody>
      </p:sp>
      <p:pic>
        <p:nvPicPr>
          <p:cNvPr id="11" name="Picture 3" descr="D:\Dropbox\FNOL\FNOL_Design manual\PPT\FNOL_logo.pn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t="-16667" b="-16667"/>
          <a:stretch/>
        </p:blipFill>
        <p:spPr bwMode="auto">
          <a:xfrm>
            <a:off x="3611892" y="1272939"/>
            <a:ext cx="1887727" cy="65873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2" name="Picture 2" descr="D:\Dropbox\FNOL\Kardiovaskularni centrum\LOGO\KKVC_FNOL_logo_CMYK.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t="-16590" b="-16590"/>
          <a:stretch/>
        </p:blipFill>
        <p:spPr bwMode="auto">
          <a:xfrm>
            <a:off x="7498048" y="1272940"/>
            <a:ext cx="1076523" cy="6587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D:\Dropbox\FNOL\Kardiovaskularni centrum\LOGO\UP_LF_logo.png"/>
          <p:cNvPicPr>
            <a:picLocks noChangeAspect="1" noChangeArrowheads="1"/>
          </p:cNvPicPr>
          <p:nvPr userDrawn="1"/>
        </p:nvPicPr>
        <p:blipFill rotWithShape="1">
          <a:blip r:embed="rId5" cstate="print">
            <a:extLst>
              <a:ext uri="{28A0092B-C50C-407E-A947-70E740481C1C}">
                <a14:useLocalDpi xmlns:a14="http://schemas.microsoft.com/office/drawing/2010/main" val="0"/>
              </a:ext>
            </a:extLst>
          </a:blip>
          <a:srcRect t="-16718" b="-16718"/>
          <a:stretch/>
        </p:blipFill>
        <p:spPr bwMode="auto">
          <a:xfrm>
            <a:off x="5852148" y="1285947"/>
            <a:ext cx="1287465" cy="645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1319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Nadpis + obsah">
    <p:spTree>
      <p:nvGrpSpPr>
        <p:cNvPr id="1" name=""/>
        <p:cNvGrpSpPr/>
        <p:nvPr/>
      </p:nvGrpSpPr>
      <p:grpSpPr>
        <a:xfrm>
          <a:off x="0" y="0"/>
          <a:ext cx="0" cy="0"/>
          <a:chOff x="0" y="0"/>
          <a:chExt cx="0" cy="0"/>
        </a:xfrm>
      </p:grpSpPr>
      <p:sp>
        <p:nvSpPr>
          <p:cNvPr id="2" name="Nadpis 1"/>
          <p:cNvSpPr>
            <a:spLocks noGrp="1"/>
          </p:cNvSpPr>
          <p:nvPr>
            <p:ph type="title"/>
          </p:nvPr>
        </p:nvSpPr>
        <p:spPr>
          <a:xfrm>
            <a:off x="457200" y="377209"/>
            <a:ext cx="8280000" cy="457200"/>
          </a:xfrm>
        </p:spPr>
        <p:txBody>
          <a:bodyPr>
            <a:normAutofit/>
          </a:bodyPr>
          <a:lstStyle>
            <a:lvl1pPr>
              <a:defRPr sz="3200" b="1">
                <a:solidFill>
                  <a:schemeClr val="tx2"/>
                </a:solidFill>
                <a:effectLst>
                  <a:outerShdw blurRad="38100" dist="38100" dir="2700000" algn="tl">
                    <a:srgbClr val="000000">
                      <a:alpha val="43137"/>
                    </a:srgbClr>
                  </a:outerShdw>
                </a:effectLst>
              </a:defRPr>
            </a:lvl1pPr>
          </a:lstStyle>
          <a:p>
            <a:r>
              <a:rPr lang="cs-CZ" dirty="0"/>
              <a:t>Kliknutím lze upravit styl.</a:t>
            </a:r>
          </a:p>
        </p:txBody>
      </p:sp>
      <p:sp>
        <p:nvSpPr>
          <p:cNvPr id="4" name="Zástupný symbol pro obsah 3"/>
          <p:cNvSpPr>
            <a:spLocks noGrp="1"/>
          </p:cNvSpPr>
          <p:nvPr>
            <p:ph sz="quarter" idx="14"/>
          </p:nvPr>
        </p:nvSpPr>
        <p:spPr>
          <a:xfrm>
            <a:off x="457200" y="994428"/>
            <a:ext cx="8280000" cy="3609073"/>
          </a:xfrm>
        </p:spPr>
        <p:txBody>
          <a:bodyPr/>
          <a:lstStyle>
            <a:lvl1pPr marL="268288" indent="-268288">
              <a:buFont typeface="Arial" pitchFamily="34" charset="0"/>
              <a:buChar char="•"/>
              <a:defRPr sz="2800"/>
            </a:lvl1pPr>
            <a:lvl2pPr marL="536575" indent="-268288">
              <a:buFont typeface="Arial" pitchFamily="34" charset="0"/>
              <a:buChar char="•"/>
              <a:defRPr sz="2400"/>
            </a:lvl2pPr>
            <a:lvl3pPr marL="804863" indent="-268288">
              <a:buFont typeface="Arial" pitchFamily="34" charset="0"/>
              <a:buChar char="•"/>
              <a:defRPr sz="2000"/>
            </a:lvl3pPr>
            <a:lvl4pPr marL="1073150" indent="-268288">
              <a:buFont typeface="Arial" pitchFamily="34" charset="0"/>
              <a:buChar char="•"/>
              <a:tabLst/>
              <a:defRPr sz="1800"/>
            </a:lvl4pPr>
            <a:lvl5pPr marL="1258888" indent="-185738">
              <a:buFont typeface="Arial" pitchFamily="34" charset="0"/>
              <a:buChar char="•"/>
              <a:defRPr sz="1700"/>
            </a:lvl5p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5" name="Rectangle 28"/>
          <p:cNvSpPr/>
          <p:nvPr userDrawn="1"/>
        </p:nvSpPr>
        <p:spPr>
          <a:xfrm>
            <a:off x="0" y="4657500"/>
            <a:ext cx="9144000" cy="486000"/>
          </a:xfrm>
          <a:prstGeom prst="rect">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endParaRPr lang="en-US"/>
          </a:p>
        </p:txBody>
      </p:sp>
      <p:pic>
        <p:nvPicPr>
          <p:cNvPr id="10" name="Picture 2" descr="D:\Dropbox\FNOL\Kardiovaskularni centrum\LOGO\KKVC_FNOL_logo_CM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16679" b="-16679"/>
          <a:stretch/>
        </p:blipFill>
        <p:spPr bwMode="auto">
          <a:xfrm>
            <a:off x="5029195" y="4688166"/>
            <a:ext cx="823649" cy="504000"/>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750764" y="4705458"/>
            <a:ext cx="1275467" cy="391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ázek 1"/>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975234" y="4705458"/>
            <a:ext cx="1668109" cy="391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ástupný symbol pro text 8"/>
          <p:cNvSpPr>
            <a:spLocks noGrp="1"/>
          </p:cNvSpPr>
          <p:nvPr>
            <p:ph type="body" sz="quarter" idx="15"/>
          </p:nvPr>
        </p:nvSpPr>
        <p:spPr>
          <a:xfrm>
            <a:off x="457201" y="4665598"/>
            <a:ext cx="4571994" cy="377429"/>
          </a:xfrm>
        </p:spPr>
        <p:txBody>
          <a:bodyPr/>
          <a:lstStyle>
            <a:lvl1pPr>
              <a:spcBef>
                <a:spcPts val="0"/>
              </a:spcBef>
              <a:defRPr sz="1000" i="1"/>
            </a:lvl1pPr>
            <a:lvl2pPr>
              <a:defRPr sz="1100" i="1"/>
            </a:lvl2pPr>
            <a:lvl3pPr>
              <a:defRPr sz="1100" i="1"/>
            </a:lvl3pPr>
            <a:lvl4pPr>
              <a:defRPr sz="1100" i="1"/>
            </a:lvl4pPr>
            <a:lvl5pPr>
              <a:defRPr sz="1100" i="1"/>
            </a:lvl5pPr>
          </a:lstStyle>
          <a:p>
            <a:pPr lvl="0"/>
            <a:r>
              <a:rPr lang="cs-CZ" dirty="0"/>
              <a:t>Kliknutím lze upravit styly předlohy textu.</a:t>
            </a:r>
          </a:p>
        </p:txBody>
      </p:sp>
    </p:spTree>
    <p:extLst>
      <p:ext uri="{BB962C8B-B14F-4D97-AF65-F5344CB8AC3E}">
        <p14:creationId xmlns:p14="http://schemas.microsoft.com/office/powerpoint/2010/main" val="3055352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377209"/>
            <a:ext cx="8280000" cy="457200"/>
          </a:xfrm>
        </p:spPr>
        <p:txBody>
          <a:bodyPr>
            <a:normAutofit/>
          </a:bodyPr>
          <a:lstStyle>
            <a:lvl1pPr>
              <a:defRPr sz="3200" b="1">
                <a:solidFill>
                  <a:schemeClr val="tx2"/>
                </a:solidFill>
                <a:effectLst>
                  <a:outerShdw blurRad="38100" dist="38100" dir="2700000" algn="tl">
                    <a:srgbClr val="000000">
                      <a:alpha val="43137"/>
                    </a:srgbClr>
                  </a:outerShdw>
                </a:effectLst>
              </a:defRPr>
            </a:lvl1pPr>
          </a:lstStyle>
          <a:p>
            <a:r>
              <a:rPr lang="cs-CZ" dirty="0"/>
              <a:t>Kliknutím lze upravit styl.</a:t>
            </a:r>
          </a:p>
        </p:txBody>
      </p:sp>
      <p:sp>
        <p:nvSpPr>
          <p:cNvPr id="5" name="Rectangle 28"/>
          <p:cNvSpPr/>
          <p:nvPr userDrawn="1"/>
        </p:nvSpPr>
        <p:spPr>
          <a:xfrm>
            <a:off x="0" y="4657500"/>
            <a:ext cx="9144000" cy="486000"/>
          </a:xfrm>
          <a:prstGeom prst="rect">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endParaRPr lang="en-US"/>
          </a:p>
        </p:txBody>
      </p:sp>
      <p:sp>
        <p:nvSpPr>
          <p:cNvPr id="9" name="Zástupný symbol pro text 8"/>
          <p:cNvSpPr>
            <a:spLocks noGrp="1"/>
          </p:cNvSpPr>
          <p:nvPr>
            <p:ph type="body" sz="quarter" idx="15"/>
          </p:nvPr>
        </p:nvSpPr>
        <p:spPr>
          <a:xfrm>
            <a:off x="457201" y="4665598"/>
            <a:ext cx="4571994" cy="377429"/>
          </a:xfrm>
        </p:spPr>
        <p:txBody>
          <a:bodyPr/>
          <a:lstStyle>
            <a:lvl1pPr>
              <a:spcBef>
                <a:spcPts val="0"/>
              </a:spcBef>
              <a:defRPr sz="1000" i="1"/>
            </a:lvl1pPr>
            <a:lvl2pPr>
              <a:defRPr sz="1100" i="1"/>
            </a:lvl2pPr>
            <a:lvl3pPr>
              <a:defRPr sz="1100" i="1"/>
            </a:lvl3pPr>
            <a:lvl4pPr>
              <a:defRPr sz="1100" i="1"/>
            </a:lvl4pPr>
            <a:lvl5pPr>
              <a:defRPr sz="1100" i="1"/>
            </a:lvl5pPr>
          </a:lstStyle>
          <a:p>
            <a:pPr lvl="0"/>
            <a:r>
              <a:rPr lang="cs-CZ" dirty="0"/>
              <a:t>Kliknutím lze upravit styly předlohy textu.</a:t>
            </a:r>
          </a:p>
        </p:txBody>
      </p:sp>
      <p:pic>
        <p:nvPicPr>
          <p:cNvPr id="10" name="Picture 2" descr="D:\Dropbox\FNOL\Kardiovaskularni centrum\LOGO\KKVC_FNOL_logo_CM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16679" b="-16679"/>
          <a:stretch/>
        </p:blipFill>
        <p:spPr bwMode="auto">
          <a:xfrm>
            <a:off x="5029195" y="4688166"/>
            <a:ext cx="823649" cy="504000"/>
          </a:xfrm>
          <a:prstGeom prst="rect">
            <a:avLst/>
          </a:prstGeom>
          <a:noFill/>
          <a:extLst>
            <a:ext uri="{909E8E84-426E-40DD-AFC4-6F175D3DCCD1}">
              <a14:hiddenFill xmlns:a14="http://schemas.microsoft.com/office/drawing/2010/main">
                <a:solidFill>
                  <a:srgbClr val="FFFFFF"/>
                </a:solidFill>
              </a14:hiddenFill>
            </a:ext>
          </a:extLst>
        </p:spPr>
      </p:pic>
      <p:pic>
        <p:nvPicPr>
          <p:cNvPr id="11" name="Obrázek 1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750764" y="4705458"/>
            <a:ext cx="1275467" cy="391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Obrázek 1"/>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975234" y="4705458"/>
            <a:ext cx="1668109" cy="391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2005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Nadpis + 2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377209"/>
            <a:ext cx="8280000" cy="457200"/>
          </a:xfrm>
        </p:spPr>
        <p:txBody>
          <a:bodyPr>
            <a:normAutofit/>
          </a:bodyPr>
          <a:lstStyle>
            <a:lvl1pPr>
              <a:defRPr sz="3200" b="1">
                <a:solidFill>
                  <a:schemeClr val="tx2"/>
                </a:solidFill>
                <a:effectLst>
                  <a:outerShdw blurRad="38100" dist="38100" dir="2700000" algn="tl">
                    <a:srgbClr val="000000">
                      <a:alpha val="43137"/>
                    </a:srgbClr>
                  </a:outerShdw>
                </a:effectLst>
              </a:defRPr>
            </a:lvl1pPr>
          </a:lstStyle>
          <a:p>
            <a:r>
              <a:rPr lang="cs-CZ" dirty="0"/>
              <a:t>Kliknutím lze upravit styl.</a:t>
            </a:r>
          </a:p>
        </p:txBody>
      </p:sp>
      <p:sp>
        <p:nvSpPr>
          <p:cNvPr id="4" name="Zástupný symbol pro obsah 3"/>
          <p:cNvSpPr>
            <a:spLocks noGrp="1"/>
          </p:cNvSpPr>
          <p:nvPr>
            <p:ph sz="quarter" idx="14"/>
          </p:nvPr>
        </p:nvSpPr>
        <p:spPr>
          <a:xfrm>
            <a:off x="457201" y="994428"/>
            <a:ext cx="4004215" cy="3609073"/>
          </a:xfrm>
        </p:spPr>
        <p:txBody>
          <a:bodyPr/>
          <a:lstStyle>
            <a:lvl1pPr marL="268288" indent="-268288">
              <a:buFont typeface="Arial" pitchFamily="34" charset="0"/>
              <a:buChar char="•"/>
              <a:defRPr sz="2800"/>
            </a:lvl1pPr>
            <a:lvl2pPr marL="536575" indent="-268288">
              <a:buFont typeface="Arial" pitchFamily="34" charset="0"/>
              <a:buChar char="•"/>
              <a:defRPr sz="2400"/>
            </a:lvl2pPr>
            <a:lvl3pPr marL="804863" indent="-268288">
              <a:buFont typeface="Arial" pitchFamily="34" charset="0"/>
              <a:buChar char="•"/>
              <a:defRPr sz="2000"/>
            </a:lvl3pPr>
            <a:lvl4pPr marL="1073150" indent="-268288">
              <a:buFont typeface="Arial" pitchFamily="34" charset="0"/>
              <a:buChar char="•"/>
              <a:tabLst/>
              <a:defRPr sz="1800"/>
            </a:lvl4pPr>
            <a:lvl5pPr marL="1258888" indent="-185738">
              <a:buFont typeface="Arial" pitchFamily="34" charset="0"/>
              <a:buChar char="•"/>
              <a:defRPr sz="1700"/>
            </a:lvl5p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5" name="Rectangle 28"/>
          <p:cNvSpPr/>
          <p:nvPr userDrawn="1"/>
        </p:nvSpPr>
        <p:spPr>
          <a:xfrm>
            <a:off x="0" y="4657500"/>
            <a:ext cx="9144000" cy="486000"/>
          </a:xfrm>
          <a:prstGeom prst="rect">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endParaRPr lang="en-US"/>
          </a:p>
        </p:txBody>
      </p:sp>
      <p:sp>
        <p:nvSpPr>
          <p:cNvPr id="10" name="Zástupný symbol pro obsah 3"/>
          <p:cNvSpPr>
            <a:spLocks noGrp="1"/>
          </p:cNvSpPr>
          <p:nvPr>
            <p:ph sz="quarter" idx="16"/>
          </p:nvPr>
        </p:nvSpPr>
        <p:spPr>
          <a:xfrm>
            <a:off x="4754879" y="994428"/>
            <a:ext cx="4004215" cy="3609073"/>
          </a:xfrm>
        </p:spPr>
        <p:txBody>
          <a:bodyPr/>
          <a:lstStyle>
            <a:lvl1pPr marL="268288" indent="-268288">
              <a:buFont typeface="Arial" pitchFamily="34" charset="0"/>
              <a:buChar char="•"/>
              <a:defRPr sz="2800"/>
            </a:lvl1pPr>
            <a:lvl2pPr marL="536575" indent="-268288">
              <a:buFont typeface="Arial" pitchFamily="34" charset="0"/>
              <a:buChar char="•"/>
              <a:defRPr sz="2400"/>
            </a:lvl2pPr>
            <a:lvl3pPr marL="804863" indent="-268288">
              <a:buFont typeface="Arial" pitchFamily="34" charset="0"/>
              <a:buChar char="•"/>
              <a:defRPr sz="2000"/>
            </a:lvl3pPr>
            <a:lvl4pPr marL="1073150" indent="-268288">
              <a:buFont typeface="Arial" pitchFamily="34" charset="0"/>
              <a:buChar char="•"/>
              <a:tabLst/>
              <a:defRPr sz="1800"/>
            </a:lvl4pPr>
            <a:lvl5pPr marL="1258888" indent="-185738">
              <a:buFont typeface="Arial" pitchFamily="34" charset="0"/>
              <a:buChar char="•"/>
              <a:defRPr sz="1700"/>
            </a:lvl5p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pic>
        <p:nvPicPr>
          <p:cNvPr id="12" name="Picture 2" descr="D:\Dropbox\FNOL\Kardiovaskularni centrum\LOGO\KKVC_FNOL_logo_CM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16679" b="-16679"/>
          <a:stretch/>
        </p:blipFill>
        <p:spPr bwMode="auto">
          <a:xfrm>
            <a:off x="5029195" y="4688166"/>
            <a:ext cx="823649" cy="504000"/>
          </a:xfrm>
          <a:prstGeom prst="rect">
            <a:avLst/>
          </a:prstGeom>
          <a:noFill/>
          <a:extLst>
            <a:ext uri="{909E8E84-426E-40DD-AFC4-6F175D3DCCD1}">
              <a14:hiddenFill xmlns:a14="http://schemas.microsoft.com/office/drawing/2010/main">
                <a:solidFill>
                  <a:srgbClr val="FFFFFF"/>
                </a:solidFill>
              </a14:hiddenFill>
            </a:ext>
          </a:extLst>
        </p:spPr>
      </p:pic>
      <p:pic>
        <p:nvPicPr>
          <p:cNvPr id="13" name="Obrázek 1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750764" y="4705458"/>
            <a:ext cx="1275467" cy="391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Obrázek 1"/>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975234" y="4705458"/>
            <a:ext cx="1668109" cy="391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ástupný symbol pro text 8"/>
          <p:cNvSpPr>
            <a:spLocks noGrp="1"/>
          </p:cNvSpPr>
          <p:nvPr>
            <p:ph type="body" sz="quarter" idx="15"/>
          </p:nvPr>
        </p:nvSpPr>
        <p:spPr>
          <a:xfrm>
            <a:off x="457201" y="4665598"/>
            <a:ext cx="4571994" cy="377429"/>
          </a:xfrm>
        </p:spPr>
        <p:txBody>
          <a:bodyPr/>
          <a:lstStyle>
            <a:lvl1pPr>
              <a:spcBef>
                <a:spcPts val="0"/>
              </a:spcBef>
              <a:defRPr sz="1000" i="1"/>
            </a:lvl1pPr>
            <a:lvl2pPr>
              <a:defRPr sz="1100" i="1"/>
            </a:lvl2pPr>
            <a:lvl3pPr>
              <a:defRPr sz="1100" i="1"/>
            </a:lvl3pPr>
            <a:lvl4pPr>
              <a:defRPr sz="1100" i="1"/>
            </a:lvl4pPr>
            <a:lvl5pPr>
              <a:defRPr sz="1100" i="1"/>
            </a:lvl5pPr>
          </a:lstStyle>
          <a:p>
            <a:pPr lvl="0"/>
            <a:r>
              <a:rPr lang="cs-CZ" dirty="0"/>
              <a:t>Kliknutím lze upravit styly předlohy textu.</a:t>
            </a:r>
          </a:p>
        </p:txBody>
      </p:sp>
    </p:spTree>
    <p:extLst>
      <p:ext uri="{BB962C8B-B14F-4D97-AF65-F5344CB8AC3E}">
        <p14:creationId xmlns:p14="http://schemas.microsoft.com/office/powerpoint/2010/main" val="1224721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ez nadpisu">
    <p:spTree>
      <p:nvGrpSpPr>
        <p:cNvPr id="1" name=""/>
        <p:cNvGrpSpPr/>
        <p:nvPr/>
      </p:nvGrpSpPr>
      <p:grpSpPr>
        <a:xfrm>
          <a:off x="0" y="0"/>
          <a:ext cx="0" cy="0"/>
          <a:chOff x="0" y="0"/>
          <a:chExt cx="0" cy="0"/>
        </a:xfrm>
      </p:grpSpPr>
      <p:sp>
        <p:nvSpPr>
          <p:cNvPr id="4" name="Zástupný symbol pro obsah 3"/>
          <p:cNvSpPr>
            <a:spLocks noGrp="1"/>
          </p:cNvSpPr>
          <p:nvPr>
            <p:ph sz="quarter" idx="14"/>
          </p:nvPr>
        </p:nvSpPr>
        <p:spPr>
          <a:xfrm>
            <a:off x="457200" y="308635"/>
            <a:ext cx="8280000" cy="4294865"/>
          </a:xfrm>
        </p:spPr>
        <p:txBody>
          <a:bodyPr/>
          <a:lstStyle>
            <a:lvl1pPr marL="268288" indent="-268288">
              <a:buFont typeface="Arial" pitchFamily="34" charset="0"/>
              <a:buChar char="•"/>
              <a:defRPr sz="2800"/>
            </a:lvl1pPr>
            <a:lvl2pPr marL="536575" indent="-268288">
              <a:buFont typeface="Arial" pitchFamily="34" charset="0"/>
              <a:buChar char="•"/>
              <a:defRPr sz="2400"/>
            </a:lvl2pPr>
            <a:lvl3pPr marL="804863" indent="-268288">
              <a:buFont typeface="Arial" pitchFamily="34" charset="0"/>
              <a:buChar char="•"/>
              <a:defRPr sz="2000"/>
            </a:lvl3pPr>
            <a:lvl4pPr marL="1073150" indent="-268288">
              <a:buFont typeface="Arial" pitchFamily="34" charset="0"/>
              <a:buChar char="•"/>
              <a:tabLst/>
              <a:defRPr sz="1800"/>
            </a:lvl4pPr>
            <a:lvl5pPr marL="1258888" indent="-185738">
              <a:buFont typeface="Arial" pitchFamily="34" charset="0"/>
              <a:buChar char="•"/>
              <a:defRPr sz="1700"/>
            </a:lvl5p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5" name="Rectangle 28"/>
          <p:cNvSpPr/>
          <p:nvPr userDrawn="1"/>
        </p:nvSpPr>
        <p:spPr>
          <a:xfrm>
            <a:off x="0" y="4657500"/>
            <a:ext cx="9144000" cy="486000"/>
          </a:xfrm>
          <a:prstGeom prst="rect">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endParaRPr lang="en-US"/>
          </a:p>
        </p:txBody>
      </p:sp>
      <p:pic>
        <p:nvPicPr>
          <p:cNvPr id="11" name="Picture 2" descr="D:\Dropbox\FNOL\Kardiovaskularni centrum\LOGO\KKVC_FNOL_logo_CMYK.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16679" b="-16679"/>
          <a:stretch/>
        </p:blipFill>
        <p:spPr bwMode="auto">
          <a:xfrm>
            <a:off x="5029195" y="4688166"/>
            <a:ext cx="823649" cy="504000"/>
          </a:xfrm>
          <a:prstGeom prst="rect">
            <a:avLst/>
          </a:prstGeom>
          <a:noFill/>
          <a:extLst>
            <a:ext uri="{909E8E84-426E-40DD-AFC4-6F175D3DCCD1}">
              <a14:hiddenFill xmlns:a14="http://schemas.microsoft.com/office/drawing/2010/main">
                <a:solidFill>
                  <a:srgbClr val="FFFFFF"/>
                </a:solidFill>
              </a14:hiddenFill>
            </a:ext>
          </a:extLst>
        </p:spPr>
      </p:pic>
      <p:pic>
        <p:nvPicPr>
          <p:cNvPr id="12" name="Obrázek 1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750764" y="4705458"/>
            <a:ext cx="1275467" cy="391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Obrázek 1"/>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975234" y="4705458"/>
            <a:ext cx="1668109" cy="391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ástupný symbol pro text 8"/>
          <p:cNvSpPr>
            <a:spLocks noGrp="1"/>
          </p:cNvSpPr>
          <p:nvPr>
            <p:ph type="body" sz="quarter" idx="15"/>
          </p:nvPr>
        </p:nvSpPr>
        <p:spPr>
          <a:xfrm>
            <a:off x="457201" y="4665598"/>
            <a:ext cx="4571994" cy="377429"/>
          </a:xfrm>
        </p:spPr>
        <p:txBody>
          <a:bodyPr/>
          <a:lstStyle>
            <a:lvl1pPr>
              <a:spcBef>
                <a:spcPts val="0"/>
              </a:spcBef>
              <a:defRPr sz="1000" i="1"/>
            </a:lvl1pPr>
            <a:lvl2pPr>
              <a:defRPr sz="1100" i="1"/>
            </a:lvl2pPr>
            <a:lvl3pPr>
              <a:defRPr sz="1100" i="1"/>
            </a:lvl3pPr>
            <a:lvl4pPr>
              <a:defRPr sz="1100" i="1"/>
            </a:lvl4pPr>
            <a:lvl5pPr>
              <a:defRPr sz="1100" i="1"/>
            </a:lvl5pPr>
          </a:lstStyle>
          <a:p>
            <a:pPr lvl="0"/>
            <a:r>
              <a:rPr lang="cs-CZ" dirty="0"/>
              <a:t>Kliknutím lze upravit styly předlohy textu.</a:t>
            </a:r>
          </a:p>
        </p:txBody>
      </p:sp>
    </p:spTree>
    <p:extLst>
      <p:ext uri="{BB962C8B-B14F-4D97-AF65-F5344CB8AC3E}">
        <p14:creationId xmlns:p14="http://schemas.microsoft.com/office/powerpoint/2010/main" val="1116772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2" name="Picture Placeholder 6"/>
          <p:cNvSpPr>
            <a:spLocks noGrp="1"/>
          </p:cNvSpPr>
          <p:nvPr>
            <p:ph type="pic" sz="quarter" idx="13"/>
          </p:nvPr>
        </p:nvSpPr>
        <p:spPr>
          <a:xfrm>
            <a:off x="0" y="0"/>
            <a:ext cx="9144000" cy="5143500"/>
          </a:xfrm>
        </p:spPr>
        <p:txBody>
          <a:bodyPr anchor="ctr" anchorCtr="0"/>
          <a:lstStyle>
            <a:lvl1pPr algn="ctr">
              <a:defRPr/>
            </a:lvl1pPr>
          </a:lstStyle>
          <a:p>
            <a:endParaRPr lang="en-US"/>
          </a:p>
        </p:txBody>
      </p:sp>
    </p:spTree>
    <p:extLst>
      <p:ext uri="{BB962C8B-B14F-4D97-AF65-F5344CB8AC3E}">
        <p14:creationId xmlns:p14="http://schemas.microsoft.com/office/powerpoint/2010/main" val="2697582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wmf"/><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77209"/>
            <a:ext cx="8229555" cy="457200"/>
          </a:xfrm>
          <a:prstGeom prst="rect">
            <a:avLst/>
          </a:prstGeom>
        </p:spPr>
        <p:txBody>
          <a:bodyPr vert="horz" lIns="51206" tIns="25603" rIns="51206" bIns="25603" rtlCol="0" anchor="ctr">
            <a:normAutofit/>
          </a:bodyPr>
          <a:lstStyle/>
          <a:p>
            <a:r>
              <a:rPr lang="en-US" dirty="0"/>
              <a:t>Click to edit Master title style</a:t>
            </a:r>
          </a:p>
        </p:txBody>
      </p:sp>
      <p:sp>
        <p:nvSpPr>
          <p:cNvPr id="3" name="Text Placeholder 2"/>
          <p:cNvSpPr>
            <a:spLocks noGrp="1"/>
          </p:cNvSpPr>
          <p:nvPr>
            <p:ph type="body" idx="1"/>
          </p:nvPr>
        </p:nvSpPr>
        <p:spPr>
          <a:xfrm>
            <a:off x="457200" y="994428"/>
            <a:ext cx="8229600" cy="3634700"/>
          </a:xfrm>
          <a:prstGeom prst="rect">
            <a:avLst/>
          </a:prstGeom>
        </p:spPr>
        <p:txBody>
          <a:bodyPr vert="horz" lIns="51206" tIns="25603" rIns="51206" bIns="25603" rtlCol="0">
            <a:noAutofit/>
          </a:bodyPr>
          <a:lstStyle/>
          <a:p>
            <a:pPr lvl="0"/>
            <a:endParaRPr lang="en-US" dirty="0"/>
          </a:p>
        </p:txBody>
      </p:sp>
      <p:sp>
        <p:nvSpPr>
          <p:cNvPr id="4" name="Date Placeholder 3"/>
          <p:cNvSpPr>
            <a:spLocks noGrp="1"/>
          </p:cNvSpPr>
          <p:nvPr>
            <p:ph type="dt" sz="half" idx="2"/>
          </p:nvPr>
        </p:nvSpPr>
        <p:spPr>
          <a:xfrm>
            <a:off x="457246" y="4766287"/>
            <a:ext cx="1828800" cy="273844"/>
          </a:xfrm>
          <a:prstGeom prst="rect">
            <a:avLst/>
          </a:prstGeom>
        </p:spPr>
        <p:txBody>
          <a:bodyPr vert="horz" lIns="51206" tIns="25603" rIns="51206" bIns="25603" rtlCol="0" anchor="ctr"/>
          <a:lstStyle>
            <a:lvl1pPr algn="l">
              <a:defRPr sz="1000">
                <a:solidFill>
                  <a:schemeClr val="tx1">
                    <a:tint val="75000"/>
                  </a:schemeClr>
                </a:solidFill>
              </a:defRPr>
            </a:lvl1pPr>
          </a:lstStyle>
          <a:p>
            <a:fld id="{22F5A904-F81F-4843-9A8D-05C55C1EF526}" type="datetimeFigureOut">
              <a:rPr lang="en-US" smtClean="0"/>
              <a:t>11/7/2021</a:t>
            </a:fld>
            <a:endParaRPr lang="en-US"/>
          </a:p>
        </p:txBody>
      </p:sp>
      <p:sp>
        <p:nvSpPr>
          <p:cNvPr id="5" name="Footer Placeholder 4"/>
          <p:cNvSpPr>
            <a:spLocks noGrp="1"/>
          </p:cNvSpPr>
          <p:nvPr>
            <p:ph type="ftr" sz="quarter" idx="3"/>
          </p:nvPr>
        </p:nvSpPr>
        <p:spPr>
          <a:xfrm>
            <a:off x="3200400" y="4766287"/>
            <a:ext cx="2743200" cy="273844"/>
          </a:xfrm>
          <a:prstGeom prst="rect">
            <a:avLst/>
          </a:prstGeom>
        </p:spPr>
        <p:txBody>
          <a:bodyPr vert="horz" lIns="51206" tIns="25603" rIns="51206" bIns="25603" rtlCol="0" anchor="ctr"/>
          <a:lstStyle>
            <a:lvl1pPr algn="ct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857955" y="4766287"/>
            <a:ext cx="1828800" cy="273844"/>
          </a:xfrm>
          <a:prstGeom prst="rect">
            <a:avLst/>
          </a:prstGeom>
        </p:spPr>
        <p:txBody>
          <a:bodyPr vert="horz" lIns="51206" tIns="25603" rIns="51206" bIns="25603" rtlCol="0" anchor="ctr"/>
          <a:lstStyle>
            <a:lvl1pPr algn="r">
              <a:defRPr sz="1000">
                <a:solidFill>
                  <a:schemeClr val="tx1">
                    <a:tint val="75000"/>
                  </a:schemeClr>
                </a:solidFill>
              </a:defRPr>
            </a:lvl1pPr>
          </a:lstStyle>
          <a:p>
            <a:fld id="{16399E18-6253-43FE-B52C-251CEB3AE2C1}" type="slidenum">
              <a:rPr lang="en-US" smtClean="0"/>
              <a:t>‹#›</a:t>
            </a:fld>
            <a:endParaRPr lang="en-US"/>
          </a:p>
        </p:txBody>
      </p:sp>
      <p:sp>
        <p:nvSpPr>
          <p:cNvPr id="8" name="Rectangle 28"/>
          <p:cNvSpPr/>
          <p:nvPr userDrawn="1"/>
        </p:nvSpPr>
        <p:spPr>
          <a:xfrm>
            <a:off x="0" y="4657500"/>
            <a:ext cx="9144000" cy="486000"/>
          </a:xfrm>
          <a:prstGeom prst="rect">
            <a:avLst/>
          </a:prstGeom>
          <a:solidFill>
            <a:schemeClr val="accent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endParaRPr lang="en-US"/>
          </a:p>
        </p:txBody>
      </p:sp>
      <p:pic>
        <p:nvPicPr>
          <p:cNvPr id="16" name="Picture 2" descr="D:\Dropbox\FNOL\Kardiovaskularni centrum\LOGO\KKVC_FNOL_logo_CMYK.png"/>
          <p:cNvPicPr>
            <a:picLocks noChangeAspect="1" noChangeArrowheads="1"/>
          </p:cNvPicPr>
          <p:nvPr userDrawn="1"/>
        </p:nvPicPr>
        <p:blipFill rotWithShape="1">
          <a:blip r:embed="rId9" cstate="print">
            <a:extLst>
              <a:ext uri="{28A0092B-C50C-407E-A947-70E740481C1C}">
                <a14:useLocalDpi xmlns:a14="http://schemas.microsoft.com/office/drawing/2010/main" val="0"/>
              </a:ext>
            </a:extLst>
          </a:blip>
          <a:srcRect t="-16679" b="-16679"/>
          <a:stretch/>
        </p:blipFill>
        <p:spPr bwMode="auto">
          <a:xfrm>
            <a:off x="5029195" y="4688166"/>
            <a:ext cx="823649" cy="504000"/>
          </a:xfrm>
          <a:prstGeom prst="rect">
            <a:avLst/>
          </a:prstGeom>
          <a:noFill/>
          <a:extLst>
            <a:ext uri="{909E8E84-426E-40DD-AFC4-6F175D3DCCD1}">
              <a14:hiddenFill xmlns:a14="http://schemas.microsoft.com/office/drawing/2010/main">
                <a:solidFill>
                  <a:srgbClr val="FFFFFF"/>
                </a:solidFill>
              </a14:hiddenFill>
            </a:ext>
          </a:extLst>
        </p:spPr>
      </p:pic>
      <p:pic>
        <p:nvPicPr>
          <p:cNvPr id="17" name="Obrázek 19"/>
          <p:cNvPicPr>
            <a:picLocks noChangeAspect="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7750764" y="4705458"/>
            <a:ext cx="1275467" cy="391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Obrázek 1"/>
          <p:cNvPicPr>
            <a:picLocks noChangeAspect="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5975234" y="4705458"/>
            <a:ext cx="1668109" cy="391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0578704"/>
      </p:ext>
    </p:extLst>
  </p:cSld>
  <p:clrMap bg1="lt1" tx1="dk1" bg2="lt2" tx2="dk2" accent1="accent1" accent2="accent2" accent3="accent3" accent4="accent4" accent5="accent5" accent6="accent6" hlink="hlink" folHlink="folHlink"/>
  <p:sldLayoutIdLst>
    <p:sldLayoutId id="2147483667" r:id="rId1"/>
    <p:sldLayoutId id="2147483731" r:id="rId2"/>
    <p:sldLayoutId id="2147483727" r:id="rId3"/>
    <p:sldLayoutId id="2147483730" r:id="rId4"/>
    <p:sldLayoutId id="2147483729" r:id="rId5"/>
    <p:sldLayoutId id="2147483728" r:id="rId6"/>
    <p:sldLayoutId id="2147483675" r:id="rId7"/>
  </p:sldLayoutIdLst>
  <p:txStyles>
    <p:titleStyle>
      <a:lvl1pPr algn="ctr" defTabSz="768090" rtl="0" eaLnBrk="1" latinLnBrk="0" hangingPunct="1">
        <a:lnSpc>
          <a:spcPct val="90000"/>
        </a:lnSpc>
        <a:spcBef>
          <a:spcPct val="0"/>
        </a:spcBef>
        <a:buNone/>
        <a:defRPr sz="3200" b="1" kern="1200">
          <a:solidFill>
            <a:schemeClr val="tx2"/>
          </a:solidFill>
          <a:effectLst>
            <a:outerShdw blurRad="38100" dist="38100" dir="2700000" algn="tl">
              <a:srgbClr val="000000">
                <a:alpha val="43137"/>
              </a:srgbClr>
            </a:outerShdw>
          </a:effectLst>
          <a:latin typeface="+mj-lt"/>
          <a:ea typeface="+mj-ea"/>
          <a:cs typeface="+mj-cs"/>
        </a:defRPr>
      </a:lvl1pPr>
    </p:titleStyle>
    <p:bodyStyle>
      <a:lvl1pPr marL="0" indent="0" algn="l" defTabSz="768090" rtl="0" eaLnBrk="1" latinLnBrk="0" hangingPunct="1">
        <a:lnSpc>
          <a:spcPct val="90000"/>
        </a:lnSpc>
        <a:spcBef>
          <a:spcPts val="840"/>
        </a:spcBef>
        <a:buFont typeface="Arial" panose="020B0604020202020204" pitchFamily="34" charset="0"/>
        <a:buNone/>
        <a:defRPr sz="2800" kern="1200">
          <a:solidFill>
            <a:schemeClr val="tx1"/>
          </a:solidFill>
          <a:latin typeface="+mn-lt"/>
          <a:ea typeface="+mn-ea"/>
          <a:cs typeface="+mn-cs"/>
        </a:defRPr>
      </a:lvl1pPr>
      <a:lvl2pPr marL="384045" indent="0" algn="l" defTabSz="768090" rtl="0" eaLnBrk="1" latinLnBrk="0" hangingPunct="1">
        <a:lnSpc>
          <a:spcPct val="90000"/>
        </a:lnSpc>
        <a:spcBef>
          <a:spcPts val="420"/>
        </a:spcBef>
        <a:buFont typeface="Arial" panose="020B0604020202020204" pitchFamily="34" charset="0"/>
        <a:buNone/>
        <a:defRPr sz="2000" kern="1200">
          <a:solidFill>
            <a:schemeClr val="tx1"/>
          </a:solidFill>
          <a:latin typeface="+mn-lt"/>
          <a:ea typeface="+mn-ea"/>
          <a:cs typeface="+mn-cs"/>
        </a:defRPr>
      </a:lvl2pPr>
      <a:lvl3pPr marL="768090" indent="0" algn="l" defTabSz="768090" rtl="0" eaLnBrk="1" latinLnBrk="0" hangingPunct="1">
        <a:lnSpc>
          <a:spcPct val="90000"/>
        </a:lnSpc>
        <a:spcBef>
          <a:spcPts val="420"/>
        </a:spcBef>
        <a:buFont typeface="Arial" panose="020B0604020202020204" pitchFamily="34" charset="0"/>
        <a:buNone/>
        <a:defRPr sz="1700" kern="1200">
          <a:solidFill>
            <a:schemeClr val="tx1"/>
          </a:solidFill>
          <a:latin typeface="+mn-lt"/>
          <a:ea typeface="+mn-ea"/>
          <a:cs typeface="+mn-cs"/>
        </a:defRPr>
      </a:lvl3pPr>
      <a:lvl4pPr marL="1152135" indent="0" algn="l" defTabSz="768090" rtl="0" eaLnBrk="1" latinLnBrk="0" hangingPunct="1">
        <a:lnSpc>
          <a:spcPct val="90000"/>
        </a:lnSpc>
        <a:spcBef>
          <a:spcPts val="420"/>
        </a:spcBef>
        <a:buFont typeface="Arial" panose="020B0604020202020204" pitchFamily="34" charset="0"/>
        <a:buNone/>
        <a:defRPr sz="1500" kern="1200">
          <a:solidFill>
            <a:schemeClr val="tx1"/>
          </a:solidFill>
          <a:latin typeface="+mn-lt"/>
          <a:ea typeface="+mn-ea"/>
          <a:cs typeface="+mn-cs"/>
        </a:defRPr>
      </a:lvl4pPr>
      <a:lvl5pPr marL="1536180" indent="0" algn="l" defTabSz="768090" rtl="0" eaLnBrk="1" latinLnBrk="0" hangingPunct="1">
        <a:lnSpc>
          <a:spcPct val="90000"/>
        </a:lnSpc>
        <a:spcBef>
          <a:spcPts val="420"/>
        </a:spcBef>
        <a:buFont typeface="Arial" panose="020B0604020202020204" pitchFamily="34" charset="0"/>
        <a:buNone/>
        <a:defRPr sz="1500" kern="1200">
          <a:solidFill>
            <a:schemeClr val="tx1"/>
          </a:solidFill>
          <a:latin typeface="+mn-lt"/>
          <a:ea typeface="+mn-ea"/>
          <a:cs typeface="+mn-cs"/>
        </a:defRPr>
      </a:lvl5pPr>
      <a:lvl6pPr marL="2112247" indent="-192022" algn="l" defTabSz="768090" rtl="0" eaLnBrk="1" latinLnBrk="0" hangingPunct="1">
        <a:lnSpc>
          <a:spcPct val="90000"/>
        </a:lnSpc>
        <a:spcBef>
          <a:spcPts val="420"/>
        </a:spcBef>
        <a:buFont typeface="Arial" panose="020B0604020202020204" pitchFamily="34" charset="0"/>
        <a:buChar char="•"/>
        <a:defRPr sz="1500" kern="1200">
          <a:solidFill>
            <a:schemeClr val="tx1"/>
          </a:solidFill>
          <a:latin typeface="+mn-lt"/>
          <a:ea typeface="+mn-ea"/>
          <a:cs typeface="+mn-cs"/>
        </a:defRPr>
      </a:lvl6pPr>
      <a:lvl7pPr marL="2496292" indent="-192022" algn="l" defTabSz="768090" rtl="0" eaLnBrk="1" latinLnBrk="0" hangingPunct="1">
        <a:lnSpc>
          <a:spcPct val="90000"/>
        </a:lnSpc>
        <a:spcBef>
          <a:spcPts val="420"/>
        </a:spcBef>
        <a:buFont typeface="Arial" panose="020B0604020202020204" pitchFamily="34" charset="0"/>
        <a:buChar char="•"/>
        <a:defRPr sz="1500" kern="1200">
          <a:solidFill>
            <a:schemeClr val="tx1"/>
          </a:solidFill>
          <a:latin typeface="+mn-lt"/>
          <a:ea typeface="+mn-ea"/>
          <a:cs typeface="+mn-cs"/>
        </a:defRPr>
      </a:lvl7pPr>
      <a:lvl8pPr marL="2880337" indent="-192022" algn="l" defTabSz="768090" rtl="0" eaLnBrk="1" latinLnBrk="0" hangingPunct="1">
        <a:lnSpc>
          <a:spcPct val="90000"/>
        </a:lnSpc>
        <a:spcBef>
          <a:spcPts val="420"/>
        </a:spcBef>
        <a:buFont typeface="Arial" panose="020B0604020202020204" pitchFamily="34" charset="0"/>
        <a:buChar char="•"/>
        <a:defRPr sz="1500" kern="1200">
          <a:solidFill>
            <a:schemeClr val="tx1"/>
          </a:solidFill>
          <a:latin typeface="+mn-lt"/>
          <a:ea typeface="+mn-ea"/>
          <a:cs typeface="+mn-cs"/>
        </a:defRPr>
      </a:lvl8pPr>
      <a:lvl9pPr marL="3264382" indent="-192022" algn="l" defTabSz="768090" rtl="0" eaLnBrk="1" latinLnBrk="0" hangingPunct="1">
        <a:lnSpc>
          <a:spcPct val="90000"/>
        </a:lnSpc>
        <a:spcBef>
          <a:spcPts val="42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8090" rtl="0" eaLnBrk="1" latinLnBrk="0" hangingPunct="1">
        <a:defRPr sz="1500" kern="1200">
          <a:solidFill>
            <a:schemeClr val="tx1"/>
          </a:solidFill>
          <a:latin typeface="+mn-lt"/>
          <a:ea typeface="+mn-ea"/>
          <a:cs typeface="+mn-cs"/>
        </a:defRPr>
      </a:lvl1pPr>
      <a:lvl2pPr marL="384045" algn="l" defTabSz="768090" rtl="0" eaLnBrk="1" latinLnBrk="0" hangingPunct="1">
        <a:defRPr sz="1500" kern="1200">
          <a:solidFill>
            <a:schemeClr val="tx1"/>
          </a:solidFill>
          <a:latin typeface="+mn-lt"/>
          <a:ea typeface="+mn-ea"/>
          <a:cs typeface="+mn-cs"/>
        </a:defRPr>
      </a:lvl2pPr>
      <a:lvl3pPr marL="768090" algn="l" defTabSz="768090" rtl="0" eaLnBrk="1" latinLnBrk="0" hangingPunct="1">
        <a:defRPr sz="1500" kern="1200">
          <a:solidFill>
            <a:schemeClr val="tx1"/>
          </a:solidFill>
          <a:latin typeface="+mn-lt"/>
          <a:ea typeface="+mn-ea"/>
          <a:cs typeface="+mn-cs"/>
        </a:defRPr>
      </a:lvl3pPr>
      <a:lvl4pPr marL="1152135" algn="l" defTabSz="768090" rtl="0" eaLnBrk="1" latinLnBrk="0" hangingPunct="1">
        <a:defRPr sz="1500" kern="1200">
          <a:solidFill>
            <a:schemeClr val="tx1"/>
          </a:solidFill>
          <a:latin typeface="+mn-lt"/>
          <a:ea typeface="+mn-ea"/>
          <a:cs typeface="+mn-cs"/>
        </a:defRPr>
      </a:lvl4pPr>
      <a:lvl5pPr marL="1536180" algn="l" defTabSz="768090" rtl="0" eaLnBrk="1" latinLnBrk="0" hangingPunct="1">
        <a:defRPr sz="1500" kern="1200">
          <a:solidFill>
            <a:schemeClr val="tx1"/>
          </a:solidFill>
          <a:latin typeface="+mn-lt"/>
          <a:ea typeface="+mn-ea"/>
          <a:cs typeface="+mn-cs"/>
        </a:defRPr>
      </a:lvl5pPr>
      <a:lvl6pPr marL="1920225" algn="l" defTabSz="768090" rtl="0" eaLnBrk="1" latinLnBrk="0" hangingPunct="1">
        <a:defRPr sz="1500" kern="1200">
          <a:solidFill>
            <a:schemeClr val="tx1"/>
          </a:solidFill>
          <a:latin typeface="+mn-lt"/>
          <a:ea typeface="+mn-ea"/>
          <a:cs typeface="+mn-cs"/>
        </a:defRPr>
      </a:lvl6pPr>
      <a:lvl7pPr marL="2304270" algn="l" defTabSz="768090" rtl="0" eaLnBrk="1" latinLnBrk="0" hangingPunct="1">
        <a:defRPr sz="1500" kern="1200">
          <a:solidFill>
            <a:schemeClr val="tx1"/>
          </a:solidFill>
          <a:latin typeface="+mn-lt"/>
          <a:ea typeface="+mn-ea"/>
          <a:cs typeface="+mn-cs"/>
        </a:defRPr>
      </a:lvl7pPr>
      <a:lvl8pPr marL="2688315" algn="l" defTabSz="768090" rtl="0" eaLnBrk="1" latinLnBrk="0" hangingPunct="1">
        <a:defRPr sz="1500" kern="1200">
          <a:solidFill>
            <a:schemeClr val="tx1"/>
          </a:solidFill>
          <a:latin typeface="+mn-lt"/>
          <a:ea typeface="+mn-ea"/>
          <a:cs typeface="+mn-cs"/>
        </a:defRPr>
      </a:lvl8pPr>
      <a:lvl9pPr marL="3072359" algn="l" defTabSz="768090" rtl="0" eaLnBrk="1" latinLnBrk="0" hangingPunct="1">
        <a:defRPr sz="15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17.sv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eg"/><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hyperlink" Target="https://pubmed.ncbi.nlm.nih.gov/"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www.imortaisdofutebol.com/2012/08/23/esquadrao-imortal-juventus-1980-1986/" TargetMode="External"/><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7.webp"/><Relationship Id="rId2" Type="http://schemas.openxmlformats.org/officeDocument/2006/relationships/image" Target="../media/image26.webp"/><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hyperlink" Target="https://europe.medtronic.com/xd-en/healthcare-professionals/products/cardiac-rhythm/managing-your-patients/patient-clinic-services/focuson-for-cardiology.html" TargetMode="Externa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s://objednavky-kardiologie.fnol.cz/" TargetMode="Externa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mp"/><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tmp"/><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3.tmp"/><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diagramLayout" Target="../diagrams/layout2.xml"/><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11" Type="http://schemas.openxmlformats.org/officeDocument/2006/relationships/image" Target="../media/image39.png"/><Relationship Id="rId5" Type="http://schemas.openxmlformats.org/officeDocument/2006/relationships/diagramColors" Target="../diagrams/colors2.xml"/><Relationship Id="rId10" Type="http://schemas.openxmlformats.org/officeDocument/2006/relationships/image" Target="../media/image38.png"/><Relationship Id="rId4" Type="http://schemas.openxmlformats.org/officeDocument/2006/relationships/diagramQuickStyle" Target="../diagrams/quickStyle2.xml"/><Relationship Id="rId9" Type="http://schemas.openxmlformats.org/officeDocument/2006/relationships/image" Target="../media/image37.png"/><Relationship Id="rId1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1.jpe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602981E-537A-4B26-8E66-F51540094DA7}"/>
              </a:ext>
            </a:extLst>
          </p:cNvPr>
          <p:cNvSpPr>
            <a:spLocks noGrp="1"/>
          </p:cNvSpPr>
          <p:nvPr>
            <p:ph type="title"/>
          </p:nvPr>
        </p:nvSpPr>
        <p:spPr>
          <a:xfrm>
            <a:off x="0" y="2949018"/>
            <a:ext cx="9144000" cy="720000"/>
          </a:xfrm>
          <a:noFill/>
        </p:spPr>
        <p:txBody>
          <a:bodyPr/>
          <a:lstStyle/>
          <a:p>
            <a:r>
              <a:rPr lang="cs-CZ" sz="4000" dirty="0"/>
              <a:t>Má telemedicína nějaké hranice ?</a:t>
            </a:r>
          </a:p>
        </p:txBody>
      </p:sp>
      <p:sp>
        <p:nvSpPr>
          <p:cNvPr id="3" name="Podnadpis 2">
            <a:extLst>
              <a:ext uri="{FF2B5EF4-FFF2-40B4-BE49-F238E27FC236}">
                <a16:creationId xmlns:a16="http://schemas.microsoft.com/office/drawing/2014/main" id="{9FEA3D23-7759-48F2-8127-D5FD5AAC55DE}"/>
              </a:ext>
            </a:extLst>
          </p:cNvPr>
          <p:cNvSpPr>
            <a:spLocks noGrp="1"/>
          </p:cNvSpPr>
          <p:nvPr>
            <p:ph type="body" sz="quarter" idx="10"/>
          </p:nvPr>
        </p:nvSpPr>
        <p:spPr>
          <a:xfrm>
            <a:off x="232435" y="3841240"/>
            <a:ext cx="5868003" cy="720000"/>
          </a:xfrm>
        </p:spPr>
        <p:txBody>
          <a:bodyPr/>
          <a:lstStyle/>
          <a:p>
            <a:r>
              <a:rPr lang="cs-CZ" i="1" dirty="0"/>
              <a:t>M. Táborský</a:t>
            </a:r>
          </a:p>
          <a:p>
            <a:r>
              <a:rPr lang="cs-CZ" i="1" dirty="0"/>
              <a:t>Výroční sjezd ČASR</a:t>
            </a:r>
          </a:p>
          <a:p>
            <a:r>
              <a:rPr lang="cs-CZ" i="1" dirty="0"/>
              <a:t>7.11.2021</a:t>
            </a:r>
          </a:p>
        </p:txBody>
      </p:sp>
    </p:spTree>
    <p:extLst>
      <p:ext uri="{BB962C8B-B14F-4D97-AF65-F5344CB8AC3E}">
        <p14:creationId xmlns:p14="http://schemas.microsoft.com/office/powerpoint/2010/main" val="30560233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E5954FB-9D12-4702-8FED-9B02D827C5C1}"/>
              </a:ext>
            </a:extLst>
          </p:cNvPr>
          <p:cNvSpPr>
            <a:spLocks noGrp="1"/>
          </p:cNvSpPr>
          <p:nvPr>
            <p:ph type="title"/>
          </p:nvPr>
        </p:nvSpPr>
        <p:spPr/>
        <p:txBody>
          <a:bodyPr/>
          <a:lstStyle/>
          <a:p>
            <a:r>
              <a:rPr lang="cs-CZ" dirty="0"/>
              <a:t>II: Plátci ZP a jejich úloha v zavádění digitální medicíny</a:t>
            </a:r>
          </a:p>
        </p:txBody>
      </p:sp>
    </p:spTree>
    <p:extLst>
      <p:ext uri="{BB962C8B-B14F-4D97-AF65-F5344CB8AC3E}">
        <p14:creationId xmlns:p14="http://schemas.microsoft.com/office/powerpoint/2010/main" val="13834284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CD9FD8-F9D2-BF4D-9BC9-5DD05D83CFB0}"/>
              </a:ext>
            </a:extLst>
          </p:cNvPr>
          <p:cNvSpPr>
            <a:spLocks noGrp="1"/>
          </p:cNvSpPr>
          <p:nvPr>
            <p:ph type="title"/>
          </p:nvPr>
        </p:nvSpPr>
        <p:spPr/>
        <p:txBody>
          <a:bodyPr>
            <a:normAutofit fontScale="90000"/>
          </a:bodyPr>
          <a:lstStyle/>
          <a:p>
            <a:r>
              <a:rPr lang="cs-CZ" dirty="0"/>
              <a:t>Centrální role VZP v ekosystému telemedicíny</a:t>
            </a:r>
            <a:endParaRPr lang="en-CZ" dirty="0"/>
          </a:p>
        </p:txBody>
      </p:sp>
      <p:sp>
        <p:nvSpPr>
          <p:cNvPr id="2" name="Content Placeholder 1">
            <a:extLst>
              <a:ext uri="{FF2B5EF4-FFF2-40B4-BE49-F238E27FC236}">
                <a16:creationId xmlns:a16="http://schemas.microsoft.com/office/drawing/2014/main" id="{B817C60F-C253-F047-BC65-4F8045D0AE29}"/>
              </a:ext>
            </a:extLst>
          </p:cNvPr>
          <p:cNvSpPr>
            <a:spLocks noGrp="1"/>
          </p:cNvSpPr>
          <p:nvPr>
            <p:ph sz="quarter" idx="14"/>
          </p:nvPr>
        </p:nvSpPr>
        <p:spPr/>
        <p:txBody>
          <a:bodyPr vert="horz" lIns="54571" tIns="27285" rIns="54571" bIns="27285" rtlCol="0" anchor="t">
            <a:normAutofit fontScale="62500" lnSpcReduction="20000"/>
          </a:bodyPr>
          <a:lstStyle/>
          <a:p>
            <a:pPr marL="0" indent="0">
              <a:buNone/>
            </a:pPr>
            <a:r>
              <a:rPr lang="cs-CZ" b="1" dirty="0">
                <a:solidFill>
                  <a:srgbClr val="FF0000"/>
                </a:solidFill>
                <a:latin typeface="Arial"/>
                <a:cs typeface="Arial"/>
              </a:rPr>
              <a:t>Stávající stav:</a:t>
            </a:r>
          </a:p>
          <a:p>
            <a:pPr marL="171294" indent="-171294">
              <a:lnSpc>
                <a:spcPct val="120000"/>
              </a:lnSpc>
            </a:pPr>
            <a:r>
              <a:rPr lang="cs-CZ" sz="1253" dirty="0">
                <a:latin typeface="Arial"/>
                <a:cs typeface="Arial"/>
              </a:rPr>
              <a:t>Ekosystém digitálních zdravotních služeb, včetně služeb telemedicíny se nachází ve značně roztříštěném stavu a postup elektronizace je z pohledu veřejnosti velmi pomalý a zcela nedostatečný. </a:t>
            </a:r>
          </a:p>
          <a:p>
            <a:pPr marL="171294" indent="-171294">
              <a:lnSpc>
                <a:spcPct val="120000"/>
              </a:lnSpc>
            </a:pPr>
            <a:r>
              <a:rPr lang="cs-CZ" sz="1253" dirty="0">
                <a:latin typeface="Arial"/>
                <a:cs typeface="Arial"/>
              </a:rPr>
              <a:t>Pro další rozvoj elektronizace </a:t>
            </a:r>
            <a:r>
              <a:rPr lang="cs-CZ" sz="1253" b="1" dirty="0">
                <a:latin typeface="Arial"/>
                <a:cs typeface="Arial"/>
              </a:rPr>
              <a:t>je třeba realizovat konkrétní projekty s pozitivním dopadem na významné skupiny pacientů </a:t>
            </a:r>
            <a:r>
              <a:rPr lang="cs-CZ" sz="1253" dirty="0">
                <a:latin typeface="Arial"/>
                <a:cs typeface="Arial"/>
              </a:rPr>
              <a:t>v rámci služeb hrazených z veřejného zdravotního pojištění. </a:t>
            </a:r>
          </a:p>
          <a:p>
            <a:pPr marL="0" indent="0">
              <a:lnSpc>
                <a:spcPct val="120000"/>
              </a:lnSpc>
              <a:buNone/>
            </a:pPr>
            <a:endParaRPr lang="cs-CZ" sz="1253" dirty="0">
              <a:cs typeface="Arial"/>
            </a:endParaRPr>
          </a:p>
          <a:p>
            <a:pPr marL="0" indent="0">
              <a:buNone/>
            </a:pPr>
            <a:r>
              <a:rPr lang="cs-CZ" sz="1194" b="1" dirty="0">
                <a:solidFill>
                  <a:srgbClr val="FF0000"/>
                </a:solidFill>
                <a:latin typeface="Arial"/>
                <a:cs typeface="Arial"/>
              </a:rPr>
              <a:t> </a:t>
            </a:r>
            <a:r>
              <a:rPr lang="cs-CZ" b="1" dirty="0">
                <a:solidFill>
                  <a:srgbClr val="FF0000"/>
                </a:solidFill>
                <a:latin typeface="Arial"/>
                <a:cs typeface="Arial"/>
              </a:rPr>
              <a:t>Role a zájem VZP:</a:t>
            </a:r>
          </a:p>
          <a:p>
            <a:pPr marL="171294" indent="-171294">
              <a:lnSpc>
                <a:spcPct val="120000"/>
              </a:lnSpc>
            </a:pPr>
            <a:r>
              <a:rPr lang="cs-CZ" sz="1253" dirty="0">
                <a:latin typeface="Arial"/>
                <a:cs typeface="Arial"/>
              </a:rPr>
              <a:t>VZP má zájem o prosazování digitálních zdravotních služeb do každodenní péče a plánuje podporovat </a:t>
            </a:r>
            <a:r>
              <a:rPr lang="cs-CZ" sz="1253" dirty="0" err="1">
                <a:latin typeface="Arial"/>
                <a:cs typeface="Arial"/>
              </a:rPr>
              <a:t>telemedicínské</a:t>
            </a:r>
            <a:r>
              <a:rPr lang="cs-CZ" sz="1253" dirty="0">
                <a:latin typeface="Arial"/>
                <a:cs typeface="Arial"/>
              </a:rPr>
              <a:t> a další digitální zdravotní služby, které budou zajišťovat:</a:t>
            </a:r>
          </a:p>
          <a:p>
            <a:pPr marL="0" indent="0">
              <a:lnSpc>
                <a:spcPct val="120000"/>
              </a:lnSpc>
              <a:buNone/>
            </a:pPr>
            <a:endParaRPr lang="cs-CZ" sz="656" b="1" dirty="0">
              <a:solidFill>
                <a:srgbClr val="FF0000"/>
              </a:solidFill>
            </a:endParaRPr>
          </a:p>
          <a:p>
            <a:pPr marL="159167" lvl="1" indent="0">
              <a:buNone/>
            </a:pPr>
            <a:r>
              <a:rPr lang="cs-CZ" sz="1432" b="1" dirty="0">
                <a:solidFill>
                  <a:srgbClr val="FF0000"/>
                </a:solidFill>
                <a:latin typeface="Arial"/>
                <a:cs typeface="Arial"/>
              </a:rPr>
              <a:t>Klinickou prospěšnost pro pacienty</a:t>
            </a:r>
            <a:r>
              <a:rPr lang="cs-CZ" sz="1432" dirty="0">
                <a:solidFill>
                  <a:srgbClr val="FF0000"/>
                </a:solidFill>
                <a:latin typeface="Arial"/>
                <a:cs typeface="Arial"/>
              </a:rPr>
              <a:t> </a:t>
            </a:r>
            <a:endParaRPr lang="cs-CZ" sz="1432" dirty="0">
              <a:solidFill>
                <a:srgbClr val="FF0000"/>
              </a:solidFill>
            </a:endParaRPr>
          </a:p>
          <a:p>
            <a:pPr marL="159167" lvl="1" indent="0">
              <a:lnSpc>
                <a:spcPct val="120000"/>
              </a:lnSpc>
              <a:buNone/>
            </a:pPr>
            <a:r>
              <a:rPr lang="cs-CZ" sz="1253" dirty="0">
                <a:latin typeface="Arial"/>
                <a:cs typeface="Arial"/>
              </a:rPr>
              <a:t>VZP ve spolupráci s odbornými lékařskými společnostmi a poskytovateli zdravotních služeb zajistí odborné posouzení prospěšnosti a nezávadnosti digitálních zdravotních služeb pro pojištěnce</a:t>
            </a:r>
            <a:r>
              <a:rPr lang="cs-CZ" sz="1253" dirty="0">
                <a:solidFill>
                  <a:srgbClr val="FF0000"/>
                </a:solidFill>
                <a:latin typeface="Arial"/>
                <a:cs typeface="Arial"/>
              </a:rPr>
              <a:t> </a:t>
            </a:r>
            <a:endParaRPr lang="cs-CZ" sz="1253" dirty="0">
              <a:solidFill>
                <a:srgbClr val="FF0000"/>
              </a:solidFill>
            </a:endParaRPr>
          </a:p>
          <a:p>
            <a:pPr marL="159167" lvl="1" indent="0">
              <a:buNone/>
            </a:pPr>
            <a:r>
              <a:rPr lang="cs-CZ" sz="1432" b="1" dirty="0">
                <a:solidFill>
                  <a:srgbClr val="FF0000"/>
                </a:solidFill>
                <a:latin typeface="Arial"/>
                <a:cs typeface="Arial"/>
              </a:rPr>
              <a:t>Ekonomickou výhodnost pro ekosystém</a:t>
            </a:r>
          </a:p>
          <a:p>
            <a:pPr marL="159167" lvl="1" indent="0">
              <a:lnSpc>
                <a:spcPct val="120000"/>
              </a:lnSpc>
              <a:buNone/>
            </a:pPr>
            <a:r>
              <a:rPr lang="cs-CZ" sz="1253" dirty="0">
                <a:latin typeface="Arial"/>
                <a:cs typeface="Arial"/>
              </a:rPr>
              <a:t>Ve spolupráci s odbornými lékařskými společnostmi o poskytovateli zdravotních služeb VZP posoudí ekonomickou výhodnost každé digitální zdravotní služby; např. zda služba vede ke snížení administrativy, úspory času ZP, zhodnocení klinických dat či podobně.</a:t>
            </a:r>
            <a:endParaRPr lang="cs-CZ" sz="1253" dirty="0">
              <a:cs typeface="Arial"/>
            </a:endParaRPr>
          </a:p>
          <a:p>
            <a:pPr marL="159167" lvl="1" indent="0">
              <a:buNone/>
            </a:pPr>
            <a:r>
              <a:rPr lang="cs-CZ" sz="1432" b="1" dirty="0">
                <a:solidFill>
                  <a:srgbClr val="FF0000"/>
                </a:solidFill>
                <a:latin typeface="Arial"/>
                <a:cs typeface="Arial"/>
              </a:rPr>
              <a:t>Maximální transparentnost a rovný přístup</a:t>
            </a:r>
          </a:p>
          <a:p>
            <a:pPr marL="159167" lvl="1" indent="0">
              <a:lnSpc>
                <a:spcPct val="120000"/>
              </a:lnSpc>
              <a:buNone/>
            </a:pPr>
            <a:r>
              <a:rPr lang="cs-CZ" sz="1253" dirty="0">
                <a:latin typeface="Arial"/>
                <a:cs typeface="Arial"/>
              </a:rPr>
              <a:t>VZP zavede standardizovaný proces kvalifikace návrhů služeb otevřený všem navrhovatelům splňujícím veřejné kvalifikační požadavky; součástí kvalifikace bude i proces vedoucí ke stanovení formy i výše úhrady za takto kvalifikované služby</a:t>
            </a:r>
            <a:endParaRPr lang="cs-CZ" sz="1253" dirty="0">
              <a:cs typeface="Arial"/>
            </a:endParaRPr>
          </a:p>
          <a:p>
            <a:pPr marL="159167" lvl="1" indent="0">
              <a:buNone/>
            </a:pPr>
            <a:r>
              <a:rPr lang="cs-CZ" sz="1432" b="1" dirty="0">
                <a:solidFill>
                  <a:srgbClr val="FF0000"/>
                </a:solidFill>
                <a:latin typeface="Arial"/>
                <a:cs typeface="Arial"/>
              </a:rPr>
              <a:t>Oprávněný dohled a komplexní ochranu soukromí</a:t>
            </a:r>
            <a:r>
              <a:rPr lang="cs-CZ" sz="1432" dirty="0">
                <a:solidFill>
                  <a:srgbClr val="FF0000"/>
                </a:solidFill>
                <a:latin typeface="Arial"/>
                <a:cs typeface="Arial"/>
              </a:rPr>
              <a:t>, vč. kybernetického zabezpečení</a:t>
            </a:r>
          </a:p>
          <a:p>
            <a:pPr marL="159167" lvl="1" indent="0">
              <a:lnSpc>
                <a:spcPct val="120000"/>
              </a:lnSpc>
              <a:buNone/>
            </a:pPr>
            <a:r>
              <a:rPr lang="cs-CZ" sz="1253" dirty="0">
                <a:latin typeface="Arial"/>
                <a:cs typeface="Arial"/>
              </a:rPr>
              <a:t>Formou dohledu v rámci platné legislativy VZP zajistí, že tvorba i poskytování služeb bude komplexně chránit soukromí pojištěnců i ostatních účastníků ekosystému. Klinická i další data nikdy nebudou použita bez informovaného souhlasu pacientů</a:t>
            </a:r>
            <a:endParaRPr lang="cs-CZ" sz="1253" dirty="0"/>
          </a:p>
        </p:txBody>
      </p:sp>
      <p:sp>
        <p:nvSpPr>
          <p:cNvPr id="4" name="Zástupný text 3">
            <a:extLst>
              <a:ext uri="{FF2B5EF4-FFF2-40B4-BE49-F238E27FC236}">
                <a16:creationId xmlns:a16="http://schemas.microsoft.com/office/drawing/2014/main" id="{268D80D2-94CA-4DBB-A042-B4A72548F617}"/>
              </a:ext>
            </a:extLst>
          </p:cNvPr>
          <p:cNvSpPr>
            <a:spLocks noGrp="1"/>
          </p:cNvSpPr>
          <p:nvPr>
            <p:ph type="body" sz="quarter" idx="15"/>
          </p:nvPr>
        </p:nvSpPr>
        <p:spPr/>
        <p:txBody>
          <a:bodyPr/>
          <a:lstStyle/>
          <a:p>
            <a:endParaRPr lang="cs-CZ"/>
          </a:p>
        </p:txBody>
      </p:sp>
    </p:spTree>
    <p:extLst>
      <p:ext uri="{BB962C8B-B14F-4D97-AF65-F5344CB8AC3E}">
        <p14:creationId xmlns:p14="http://schemas.microsoft.com/office/powerpoint/2010/main" val="1974277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F08647-A4E7-AF44-8644-4C4A10793222}"/>
              </a:ext>
            </a:extLst>
          </p:cNvPr>
          <p:cNvSpPr>
            <a:spLocks noGrp="1"/>
          </p:cNvSpPr>
          <p:nvPr>
            <p:ph type="title"/>
          </p:nvPr>
        </p:nvSpPr>
        <p:spPr/>
        <p:txBody>
          <a:bodyPr>
            <a:noAutofit/>
          </a:bodyPr>
          <a:lstStyle/>
          <a:p>
            <a:r>
              <a:rPr lang="cs-CZ" dirty="0"/>
              <a:t>VZP a Rozvoj telemedicíny - probíhající aktivity </a:t>
            </a:r>
            <a:endParaRPr lang="en-CZ" dirty="0"/>
          </a:p>
        </p:txBody>
      </p:sp>
      <p:sp>
        <p:nvSpPr>
          <p:cNvPr id="14" name="Content Placeholder 1">
            <a:extLst>
              <a:ext uri="{FF2B5EF4-FFF2-40B4-BE49-F238E27FC236}">
                <a16:creationId xmlns:a16="http://schemas.microsoft.com/office/drawing/2014/main" id="{A5907C16-CF40-A748-855B-1AF69F0B1EBA}"/>
              </a:ext>
            </a:extLst>
          </p:cNvPr>
          <p:cNvSpPr>
            <a:spLocks noGrp="1"/>
          </p:cNvSpPr>
          <p:nvPr>
            <p:ph sz="quarter" idx="14"/>
          </p:nvPr>
        </p:nvSpPr>
        <p:spPr/>
        <p:txBody>
          <a:bodyPr vert="horz" lIns="54571" tIns="27285" rIns="54571" bIns="27285" rtlCol="0" anchor="t">
            <a:noAutofit/>
          </a:bodyPr>
          <a:lstStyle/>
          <a:p>
            <a:pPr marL="342899" lvl="1" indent="0">
              <a:lnSpc>
                <a:spcPct val="80000"/>
              </a:lnSpc>
              <a:spcBef>
                <a:spcPts val="750"/>
              </a:spcBef>
              <a:buNone/>
            </a:pPr>
            <a:r>
              <a:rPr lang="cs-CZ" sz="1600" b="1" dirty="0">
                <a:solidFill>
                  <a:srgbClr val="FF0000"/>
                </a:solidFill>
              </a:rPr>
              <a:t>Hlavní cíle:</a:t>
            </a:r>
          </a:p>
          <a:p>
            <a:pPr marL="538135" lvl="2" indent="-163904">
              <a:lnSpc>
                <a:spcPct val="120000"/>
              </a:lnSpc>
              <a:spcBef>
                <a:spcPts val="0"/>
              </a:spcBef>
            </a:pPr>
            <a:r>
              <a:rPr lang="cs-CZ" sz="1300" dirty="0"/>
              <a:t>Stanovení strategického záměru a role VZP a jeho přijetí klíčovými účastníky ekosystému</a:t>
            </a:r>
          </a:p>
          <a:p>
            <a:pPr marL="538135" lvl="2" indent="-163904">
              <a:lnSpc>
                <a:spcPct val="120000"/>
              </a:lnSpc>
              <a:spcBef>
                <a:spcPts val="0"/>
              </a:spcBef>
            </a:pPr>
            <a:r>
              <a:rPr lang="cs-CZ" sz="1300" dirty="0"/>
              <a:t>Definice otevřeného a kontrolovaného procesu kvalifikace digitálních agend a služeb</a:t>
            </a:r>
          </a:p>
          <a:p>
            <a:pPr marL="538135" lvl="2" indent="-163904">
              <a:lnSpc>
                <a:spcPct val="120000"/>
              </a:lnSpc>
              <a:spcBef>
                <a:spcPts val="0"/>
              </a:spcBef>
            </a:pPr>
            <a:r>
              <a:rPr lang="cs-CZ" sz="1300" dirty="0"/>
              <a:t>Integrace procesu do úhradového mechanismu VZP, ověření z pohledu legislativy a patentové ochrany</a:t>
            </a:r>
          </a:p>
          <a:p>
            <a:pPr marL="538135" lvl="2" indent="-163904">
              <a:lnSpc>
                <a:spcPct val="120000"/>
              </a:lnSpc>
              <a:spcBef>
                <a:spcPts val="0"/>
              </a:spcBef>
            </a:pPr>
            <a:r>
              <a:rPr lang="cs-CZ" sz="1300" dirty="0"/>
              <a:t>Definice technických a bezpečnostních požadavků pro implementaci procesu v klinické praxi</a:t>
            </a:r>
          </a:p>
          <a:p>
            <a:pPr marL="538135" lvl="2" indent="-163904">
              <a:lnSpc>
                <a:spcPct val="120000"/>
              </a:lnSpc>
              <a:spcBef>
                <a:spcPts val="0"/>
              </a:spcBef>
            </a:pPr>
            <a:r>
              <a:rPr lang="cs-CZ" sz="1300" dirty="0"/>
              <a:t>Odhad nákladů a ekonomických přínosů pro VZP i ekosystém zdravotnictví v ČR  </a:t>
            </a:r>
          </a:p>
          <a:p>
            <a:pPr marL="538135" lvl="2" indent="-163714">
              <a:lnSpc>
                <a:spcPct val="120000"/>
              </a:lnSpc>
              <a:spcBef>
                <a:spcPts val="0"/>
              </a:spcBef>
            </a:pPr>
            <a:r>
              <a:rPr lang="cs-CZ" sz="1300" dirty="0">
                <a:cs typeface="Arial"/>
              </a:rPr>
              <a:t>Nastavení procesu ověření realizovatelnosti záměru formou pilotního provozu</a:t>
            </a:r>
          </a:p>
          <a:p>
            <a:pPr marL="342899" lvl="1" indent="0">
              <a:lnSpc>
                <a:spcPct val="120000"/>
              </a:lnSpc>
              <a:spcBef>
                <a:spcPts val="750"/>
              </a:spcBef>
              <a:buNone/>
            </a:pPr>
            <a:endParaRPr lang="cs-CZ" sz="2000" dirty="0"/>
          </a:p>
          <a:p>
            <a:endParaRPr lang="en-CZ" sz="1200" dirty="0"/>
          </a:p>
        </p:txBody>
      </p:sp>
      <p:sp>
        <p:nvSpPr>
          <p:cNvPr id="2" name="Zástupný text 1">
            <a:extLst>
              <a:ext uri="{FF2B5EF4-FFF2-40B4-BE49-F238E27FC236}">
                <a16:creationId xmlns:a16="http://schemas.microsoft.com/office/drawing/2014/main" id="{0CAE987A-842B-4660-ADF1-8966CB245DBF}"/>
              </a:ext>
            </a:extLst>
          </p:cNvPr>
          <p:cNvSpPr>
            <a:spLocks noGrp="1"/>
          </p:cNvSpPr>
          <p:nvPr>
            <p:ph type="body" sz="quarter" idx="15"/>
          </p:nvPr>
        </p:nvSpPr>
        <p:spPr/>
        <p:txBody>
          <a:bodyPr/>
          <a:lstStyle/>
          <a:p>
            <a:endParaRPr lang="cs-CZ"/>
          </a:p>
        </p:txBody>
      </p:sp>
      <p:grpSp>
        <p:nvGrpSpPr>
          <p:cNvPr id="18" name="Group 17">
            <a:extLst>
              <a:ext uri="{FF2B5EF4-FFF2-40B4-BE49-F238E27FC236}">
                <a16:creationId xmlns:a16="http://schemas.microsoft.com/office/drawing/2014/main" id="{18EC4256-D7BD-5D47-92DE-3D0020F85E89}"/>
              </a:ext>
            </a:extLst>
          </p:cNvPr>
          <p:cNvGrpSpPr/>
          <p:nvPr/>
        </p:nvGrpSpPr>
        <p:grpSpPr>
          <a:xfrm>
            <a:off x="798288" y="2846067"/>
            <a:ext cx="7056770" cy="1610858"/>
            <a:chOff x="798233" y="4062238"/>
            <a:chExt cx="10918485" cy="1645373"/>
          </a:xfrm>
        </p:grpSpPr>
        <p:sp>
          <p:nvSpPr>
            <p:cNvPr id="6" name="Pentagon 5">
              <a:extLst>
                <a:ext uri="{FF2B5EF4-FFF2-40B4-BE49-F238E27FC236}">
                  <a16:creationId xmlns:a16="http://schemas.microsoft.com/office/drawing/2014/main" id="{3044EC66-6507-4645-8552-10C372997294}"/>
                </a:ext>
              </a:extLst>
            </p:cNvPr>
            <p:cNvSpPr/>
            <p:nvPr/>
          </p:nvSpPr>
          <p:spPr>
            <a:xfrm>
              <a:off x="798233" y="4222462"/>
              <a:ext cx="10918485" cy="2880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7614"/>
              <a:r>
                <a:rPr lang="en-CZ" sz="1100" dirty="0"/>
                <a:t>Klinické aspekty </a:t>
              </a:r>
            </a:p>
          </p:txBody>
        </p:sp>
        <p:sp>
          <p:nvSpPr>
            <p:cNvPr id="9" name="Pentagon 8">
              <a:extLst>
                <a:ext uri="{FF2B5EF4-FFF2-40B4-BE49-F238E27FC236}">
                  <a16:creationId xmlns:a16="http://schemas.microsoft.com/office/drawing/2014/main" id="{61EE3FEE-7B3E-634F-B56B-438FD5A5427E}"/>
                </a:ext>
              </a:extLst>
            </p:cNvPr>
            <p:cNvSpPr/>
            <p:nvPr/>
          </p:nvSpPr>
          <p:spPr>
            <a:xfrm>
              <a:off x="798233" y="4542647"/>
              <a:ext cx="10918485" cy="2880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7614"/>
              <a:r>
                <a:rPr lang="en-CZ" sz="1100" dirty="0"/>
                <a:t>Úhradové aspekty </a:t>
              </a:r>
            </a:p>
          </p:txBody>
        </p:sp>
        <p:sp>
          <p:nvSpPr>
            <p:cNvPr id="10" name="Pentagon 9">
              <a:extLst>
                <a:ext uri="{FF2B5EF4-FFF2-40B4-BE49-F238E27FC236}">
                  <a16:creationId xmlns:a16="http://schemas.microsoft.com/office/drawing/2014/main" id="{8223CB33-DDBF-424F-B08D-CD4430A143E8}"/>
                </a:ext>
              </a:extLst>
            </p:cNvPr>
            <p:cNvSpPr/>
            <p:nvPr/>
          </p:nvSpPr>
          <p:spPr>
            <a:xfrm>
              <a:off x="798233" y="4863932"/>
              <a:ext cx="10918485" cy="3168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7614"/>
              <a:r>
                <a:rPr lang="en-CZ" sz="1100" dirty="0"/>
                <a:t>Legislativní aspekty </a:t>
              </a:r>
            </a:p>
          </p:txBody>
        </p:sp>
        <p:sp>
          <p:nvSpPr>
            <p:cNvPr id="11" name="Pentagon 10">
              <a:extLst>
                <a:ext uri="{FF2B5EF4-FFF2-40B4-BE49-F238E27FC236}">
                  <a16:creationId xmlns:a16="http://schemas.microsoft.com/office/drawing/2014/main" id="{3D759645-3F7B-304A-B3EA-9009E3F812FB}"/>
                </a:ext>
              </a:extLst>
            </p:cNvPr>
            <p:cNvSpPr/>
            <p:nvPr/>
          </p:nvSpPr>
          <p:spPr>
            <a:xfrm>
              <a:off x="798233" y="5215115"/>
              <a:ext cx="10918485" cy="3168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7614"/>
              <a:r>
                <a:rPr lang="en-CZ" sz="1100" dirty="0"/>
                <a:t>Technické aspekty </a:t>
              </a:r>
            </a:p>
          </p:txBody>
        </p:sp>
        <p:sp>
          <p:nvSpPr>
            <p:cNvPr id="12" name="Rounded Rectangle 11">
              <a:extLst>
                <a:ext uri="{FF2B5EF4-FFF2-40B4-BE49-F238E27FC236}">
                  <a16:creationId xmlns:a16="http://schemas.microsoft.com/office/drawing/2014/main" id="{554FD33C-80EC-434B-8D21-A4C5475EE95D}"/>
                </a:ext>
              </a:extLst>
            </p:cNvPr>
            <p:cNvSpPr/>
            <p:nvPr/>
          </p:nvSpPr>
          <p:spPr>
            <a:xfrm>
              <a:off x="1040280" y="4062238"/>
              <a:ext cx="578223" cy="1645373"/>
            </a:xfrm>
            <a:prstGeom prst="roundRect">
              <a:avLst/>
            </a:prstGeom>
            <a:solidFill>
              <a:srgbClr val="F68C64"/>
            </a:soli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CZ" sz="1100" dirty="0"/>
                <a:t>Řízení a koordinace</a:t>
              </a:r>
            </a:p>
          </p:txBody>
        </p:sp>
      </p:grpSp>
    </p:spTree>
    <p:extLst>
      <p:ext uri="{BB962C8B-B14F-4D97-AF65-F5344CB8AC3E}">
        <p14:creationId xmlns:p14="http://schemas.microsoft.com/office/powerpoint/2010/main" val="2896947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8AC3CD-A1E2-7140-BDB4-6D79083B4132}"/>
              </a:ext>
            </a:extLst>
          </p:cNvPr>
          <p:cNvSpPr>
            <a:spLocks noGrp="1"/>
          </p:cNvSpPr>
          <p:nvPr>
            <p:ph type="title"/>
          </p:nvPr>
        </p:nvSpPr>
        <p:spPr>
          <a:xfrm>
            <a:off x="457200" y="194331"/>
            <a:ext cx="8280000" cy="457200"/>
          </a:xfrm>
        </p:spPr>
        <p:txBody>
          <a:bodyPr>
            <a:normAutofit/>
          </a:bodyPr>
          <a:lstStyle/>
          <a:p>
            <a:r>
              <a:rPr lang="cs-CZ" sz="1800" dirty="0"/>
              <a:t>Živelný rozvoj telemedicíny anebo podpora ekosystémem a platformou?</a:t>
            </a:r>
            <a:endParaRPr lang="en-CZ" dirty="0"/>
          </a:p>
        </p:txBody>
      </p:sp>
      <p:sp>
        <p:nvSpPr>
          <p:cNvPr id="13" name="Zástupný text 12">
            <a:extLst>
              <a:ext uri="{FF2B5EF4-FFF2-40B4-BE49-F238E27FC236}">
                <a16:creationId xmlns:a16="http://schemas.microsoft.com/office/drawing/2014/main" id="{8309A187-E9AB-4EB9-93FA-9CEBB576B7FF}"/>
              </a:ext>
            </a:extLst>
          </p:cNvPr>
          <p:cNvSpPr>
            <a:spLocks noGrp="1"/>
          </p:cNvSpPr>
          <p:nvPr>
            <p:ph type="body" sz="quarter" idx="15"/>
          </p:nvPr>
        </p:nvSpPr>
        <p:spPr/>
        <p:txBody>
          <a:bodyPr/>
          <a:lstStyle/>
          <a:p>
            <a:endParaRPr lang="cs-CZ"/>
          </a:p>
        </p:txBody>
      </p:sp>
      <p:pic>
        <p:nvPicPr>
          <p:cNvPr id="4" name="Graphic 3">
            <a:extLst>
              <a:ext uri="{FF2B5EF4-FFF2-40B4-BE49-F238E27FC236}">
                <a16:creationId xmlns:a16="http://schemas.microsoft.com/office/drawing/2014/main" id="{D23C5A7B-260B-3448-A8E1-574F3DA85BD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4702" y="907541"/>
            <a:ext cx="5303589" cy="2882386"/>
          </a:xfrm>
          <a:prstGeom prst="rect">
            <a:avLst/>
          </a:prstGeom>
        </p:spPr>
      </p:pic>
      <p:sp>
        <p:nvSpPr>
          <p:cNvPr id="7" name="TextBox 6">
            <a:extLst>
              <a:ext uri="{FF2B5EF4-FFF2-40B4-BE49-F238E27FC236}">
                <a16:creationId xmlns:a16="http://schemas.microsoft.com/office/drawing/2014/main" id="{2EB65D6A-4D96-C04D-A3BB-082AA552D4C7}"/>
              </a:ext>
            </a:extLst>
          </p:cNvPr>
          <p:cNvSpPr txBox="1"/>
          <p:nvPr/>
        </p:nvSpPr>
        <p:spPr>
          <a:xfrm>
            <a:off x="460383" y="4119890"/>
            <a:ext cx="7518379" cy="513504"/>
          </a:xfrm>
          <a:prstGeom prst="rect">
            <a:avLst/>
          </a:prstGeom>
          <a:solidFill>
            <a:schemeClr val="bg1">
              <a:lumMod val="95000"/>
            </a:schemeClr>
          </a:solidFill>
        </p:spPr>
        <p:txBody>
          <a:bodyPr wrap="square" numCol="3" rtlCol="0">
            <a:normAutofit lnSpcReduction="10000"/>
          </a:bodyPr>
          <a:lstStyle/>
          <a:p>
            <a:pPr marL="177750" indent="-177750">
              <a:buClr>
                <a:srgbClr val="FF0000"/>
              </a:buClr>
              <a:buFont typeface="Courier New" panose="02070309020205020404" pitchFamily="49" charset="0"/>
              <a:buChar char="o"/>
            </a:pPr>
            <a:r>
              <a:rPr lang="cs-CZ" sz="1000" i="1" dirty="0"/>
              <a:t>Mnoho </a:t>
            </a:r>
            <a:r>
              <a:rPr lang="cs-CZ" sz="1000" i="1" dirty="0" err="1"/>
              <a:t>loginů</a:t>
            </a:r>
            <a:r>
              <a:rPr lang="cs-CZ" sz="1000" i="1" dirty="0"/>
              <a:t> a hesel</a:t>
            </a:r>
          </a:p>
          <a:p>
            <a:pPr marL="177750" indent="-177750">
              <a:buClr>
                <a:srgbClr val="FF0000"/>
              </a:buClr>
              <a:buFont typeface="Courier New" panose="02070309020205020404" pitchFamily="49" charset="0"/>
              <a:buChar char="o"/>
            </a:pPr>
            <a:r>
              <a:rPr lang="cs-CZ" sz="1000" i="1" dirty="0"/>
              <a:t>Nejednotnost dat</a:t>
            </a:r>
          </a:p>
          <a:p>
            <a:pPr marL="177750" indent="-177750">
              <a:buClr>
                <a:srgbClr val="FF0000"/>
              </a:buClr>
              <a:buFont typeface="Courier New" panose="02070309020205020404" pitchFamily="49" charset="0"/>
              <a:buChar char="o"/>
            </a:pPr>
            <a:r>
              <a:rPr lang="cs-CZ" sz="1000" i="1" dirty="0"/>
              <a:t>Náročné pro starší uživatele a chroniky </a:t>
            </a:r>
          </a:p>
          <a:p>
            <a:pPr marL="177750" indent="-177750">
              <a:buClr>
                <a:srgbClr val="FF0000"/>
              </a:buClr>
              <a:buFont typeface="Courier New" panose="02070309020205020404" pitchFamily="49" charset="0"/>
              <a:buChar char="o"/>
            </a:pPr>
            <a:r>
              <a:rPr lang="cs-CZ" sz="1000" i="1" dirty="0"/>
              <a:t>Mnoho aplikací</a:t>
            </a:r>
          </a:p>
          <a:p>
            <a:pPr marL="177750" indent="-177750">
              <a:buClr>
                <a:srgbClr val="FF0000"/>
              </a:buClr>
              <a:buFont typeface="Courier New" panose="02070309020205020404" pitchFamily="49" charset="0"/>
              <a:buChar char="o"/>
            </a:pPr>
            <a:r>
              <a:rPr lang="cs-CZ" sz="1000" i="1" dirty="0"/>
              <a:t>Netransparentní úhrady</a:t>
            </a:r>
          </a:p>
          <a:p>
            <a:pPr marL="177750" indent="-177750">
              <a:buClr>
                <a:srgbClr val="FF0000"/>
              </a:buClr>
              <a:buFont typeface="Courier New" panose="02070309020205020404" pitchFamily="49" charset="0"/>
              <a:buChar char="o"/>
            </a:pPr>
            <a:r>
              <a:rPr lang="cs-CZ" sz="1000" i="1" dirty="0"/>
              <a:t>Nejasné schvalování</a:t>
            </a:r>
          </a:p>
          <a:p>
            <a:pPr marL="177750" indent="-177750">
              <a:buClr>
                <a:srgbClr val="FF0000"/>
              </a:buClr>
              <a:buFont typeface="Courier New" panose="02070309020205020404" pitchFamily="49" charset="0"/>
              <a:buChar char="o"/>
            </a:pPr>
            <a:r>
              <a:rPr lang="cs-CZ" sz="1000" i="1" dirty="0"/>
              <a:t>Obtížná kontrola</a:t>
            </a:r>
          </a:p>
          <a:p>
            <a:pPr marL="177750" indent="-177750">
              <a:buClr>
                <a:srgbClr val="FF0000"/>
              </a:buClr>
              <a:buFont typeface="Courier New" panose="02070309020205020404" pitchFamily="49" charset="0"/>
              <a:buChar char="o"/>
            </a:pPr>
            <a:r>
              <a:rPr lang="cs-CZ" sz="1000" i="1" dirty="0"/>
              <a:t>Nejednotná bezpečnost</a:t>
            </a:r>
          </a:p>
          <a:p>
            <a:pPr marL="177750" indent="-177750">
              <a:buClr>
                <a:srgbClr val="FF0000"/>
              </a:buClr>
              <a:buFont typeface="Courier New" panose="02070309020205020404" pitchFamily="49" charset="0"/>
              <a:buChar char="o"/>
            </a:pPr>
            <a:r>
              <a:rPr lang="cs-CZ" sz="1000" i="1" dirty="0"/>
              <a:t>Obtížné sekundární využití dat</a:t>
            </a:r>
          </a:p>
        </p:txBody>
      </p:sp>
      <p:sp>
        <p:nvSpPr>
          <p:cNvPr id="8" name="TextBox 7">
            <a:extLst>
              <a:ext uri="{FF2B5EF4-FFF2-40B4-BE49-F238E27FC236}">
                <a16:creationId xmlns:a16="http://schemas.microsoft.com/office/drawing/2014/main" id="{6D2D39B1-84BF-B84B-AE3B-69E5365DDCAE}"/>
              </a:ext>
            </a:extLst>
          </p:cNvPr>
          <p:cNvSpPr txBox="1"/>
          <p:nvPr/>
        </p:nvSpPr>
        <p:spPr>
          <a:xfrm>
            <a:off x="91363" y="664238"/>
            <a:ext cx="5303588" cy="261610"/>
          </a:xfrm>
          <a:prstGeom prst="rect">
            <a:avLst/>
          </a:prstGeom>
          <a:noFill/>
        </p:spPr>
        <p:txBody>
          <a:bodyPr wrap="square" rtlCol="0">
            <a:spAutoFit/>
          </a:bodyPr>
          <a:lstStyle/>
          <a:p>
            <a:r>
              <a:rPr lang="cs-CZ" sz="1100" b="1" i="1"/>
              <a:t>Varianta 1 (současný stav) </a:t>
            </a:r>
            <a:r>
              <a:rPr lang="cs-CZ" sz="1100" i="1"/>
              <a:t>- služby jsou rozvíjeny individuálně a živelně</a:t>
            </a:r>
          </a:p>
        </p:txBody>
      </p:sp>
      <p:sp>
        <p:nvSpPr>
          <p:cNvPr id="9" name="TextBox 8">
            <a:extLst>
              <a:ext uri="{FF2B5EF4-FFF2-40B4-BE49-F238E27FC236}">
                <a16:creationId xmlns:a16="http://schemas.microsoft.com/office/drawing/2014/main" id="{DACE8261-514E-714C-BDBD-2CAE2231EF84}"/>
              </a:ext>
            </a:extLst>
          </p:cNvPr>
          <p:cNvSpPr txBox="1"/>
          <p:nvPr/>
        </p:nvSpPr>
        <p:spPr>
          <a:xfrm>
            <a:off x="5840186" y="2211589"/>
            <a:ext cx="2140750" cy="553998"/>
          </a:xfrm>
          <a:prstGeom prst="rect">
            <a:avLst/>
          </a:prstGeom>
          <a:noFill/>
        </p:spPr>
        <p:txBody>
          <a:bodyPr wrap="square" rtlCol="0">
            <a:spAutoFit/>
          </a:bodyPr>
          <a:lstStyle/>
          <a:p>
            <a:pPr marL="171450" indent="-171450">
              <a:buClr>
                <a:srgbClr val="FF0000"/>
              </a:buClr>
              <a:buFont typeface="Courier New" panose="02070309020205020404" pitchFamily="49" charset="0"/>
              <a:buChar char="o"/>
            </a:pPr>
            <a:r>
              <a:rPr lang="cs-CZ" sz="1000" dirty="0"/>
              <a:t>Každá služba řeší technické, bezpečnostní, úhradové a legislativní požadavky individuálně</a:t>
            </a:r>
          </a:p>
        </p:txBody>
      </p:sp>
      <p:sp>
        <p:nvSpPr>
          <p:cNvPr id="10" name="TextBox 9">
            <a:extLst>
              <a:ext uri="{FF2B5EF4-FFF2-40B4-BE49-F238E27FC236}">
                <a16:creationId xmlns:a16="http://schemas.microsoft.com/office/drawing/2014/main" id="{2FF4BD02-A8AD-1340-821D-2415AD899F49}"/>
              </a:ext>
            </a:extLst>
          </p:cNvPr>
          <p:cNvSpPr txBox="1"/>
          <p:nvPr/>
        </p:nvSpPr>
        <p:spPr>
          <a:xfrm>
            <a:off x="5842080" y="1627711"/>
            <a:ext cx="2136681" cy="553998"/>
          </a:xfrm>
          <a:prstGeom prst="rect">
            <a:avLst/>
          </a:prstGeom>
          <a:noFill/>
        </p:spPr>
        <p:txBody>
          <a:bodyPr wrap="square" rtlCol="0">
            <a:spAutoFit/>
          </a:bodyPr>
          <a:lstStyle>
            <a:defPPr>
              <a:defRPr lang="en-US"/>
            </a:defPPr>
            <a:lvl1pPr marL="171450" indent="-171450">
              <a:buClr>
                <a:srgbClr val="FF0000"/>
              </a:buClr>
              <a:buFont typeface="Courier New" panose="02070309020205020404" pitchFamily="49" charset="0"/>
              <a:buChar char="o"/>
              <a:defRPr sz="900"/>
            </a:lvl1pPr>
          </a:lstStyle>
          <a:p>
            <a:r>
              <a:rPr lang="cs-CZ" sz="1000" dirty="0"/>
              <a:t>Pacienti a lékaři musejí spravovat mnoho systémů, přístupů, hesel, úhradových nastavení </a:t>
            </a:r>
            <a:r>
              <a:rPr lang="cs-CZ" sz="1000" dirty="0" err="1"/>
              <a:t>atd</a:t>
            </a:r>
            <a:endParaRPr lang="cs-CZ" sz="1000" dirty="0"/>
          </a:p>
        </p:txBody>
      </p:sp>
      <p:sp>
        <p:nvSpPr>
          <p:cNvPr id="11" name="Rectangle 10">
            <a:extLst>
              <a:ext uri="{FF2B5EF4-FFF2-40B4-BE49-F238E27FC236}">
                <a16:creationId xmlns:a16="http://schemas.microsoft.com/office/drawing/2014/main" id="{7985A108-E265-E245-AF43-8E423189E800}"/>
              </a:ext>
            </a:extLst>
          </p:cNvPr>
          <p:cNvSpPr/>
          <p:nvPr/>
        </p:nvSpPr>
        <p:spPr>
          <a:xfrm>
            <a:off x="362963" y="3912639"/>
            <a:ext cx="1744388" cy="261610"/>
          </a:xfrm>
          <a:prstGeom prst="rect">
            <a:avLst/>
          </a:prstGeom>
        </p:spPr>
        <p:txBody>
          <a:bodyPr wrap="none">
            <a:spAutoFit/>
          </a:bodyPr>
          <a:lstStyle/>
          <a:p>
            <a:r>
              <a:rPr lang="cs-CZ" sz="1100" i="1" u="sng"/>
              <a:t>Důsledky živelného rozvoje:</a:t>
            </a:r>
          </a:p>
        </p:txBody>
      </p:sp>
      <p:sp>
        <p:nvSpPr>
          <p:cNvPr id="12" name="TextBox 11">
            <a:extLst>
              <a:ext uri="{FF2B5EF4-FFF2-40B4-BE49-F238E27FC236}">
                <a16:creationId xmlns:a16="http://schemas.microsoft.com/office/drawing/2014/main" id="{7E98964B-6C14-9340-B635-5B323E711A62}"/>
              </a:ext>
            </a:extLst>
          </p:cNvPr>
          <p:cNvSpPr txBox="1"/>
          <p:nvPr/>
        </p:nvSpPr>
        <p:spPr>
          <a:xfrm>
            <a:off x="5840186" y="2795467"/>
            <a:ext cx="2140750" cy="707886"/>
          </a:xfrm>
          <a:prstGeom prst="rect">
            <a:avLst/>
          </a:prstGeom>
          <a:noFill/>
        </p:spPr>
        <p:txBody>
          <a:bodyPr wrap="square" rtlCol="0">
            <a:spAutoFit/>
          </a:bodyPr>
          <a:lstStyle/>
          <a:p>
            <a:pPr marL="171450" indent="-171450">
              <a:buClr>
                <a:srgbClr val="FF0000"/>
              </a:buClr>
              <a:buFont typeface="Courier New" panose="02070309020205020404" pitchFamily="49" charset="0"/>
              <a:buChar char="o"/>
            </a:pPr>
            <a:r>
              <a:rPr lang="cs-CZ" sz="1000" dirty="0"/>
              <a:t>Velké množství systémů provozovaných mnoha možnými organizacemi snižuje možnost řízené </a:t>
            </a:r>
            <a:r>
              <a:rPr lang="cs-CZ" sz="1000" dirty="0" err="1"/>
              <a:t>kyberochrany</a:t>
            </a:r>
            <a:endParaRPr lang="cs-CZ" sz="1000" dirty="0"/>
          </a:p>
        </p:txBody>
      </p:sp>
    </p:spTree>
    <p:extLst>
      <p:ext uri="{BB962C8B-B14F-4D97-AF65-F5344CB8AC3E}">
        <p14:creationId xmlns:p14="http://schemas.microsoft.com/office/powerpoint/2010/main" val="258633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5C34FA-9C3D-FE41-B226-3B3D10EB7932}"/>
              </a:ext>
            </a:extLst>
          </p:cNvPr>
          <p:cNvSpPr>
            <a:spLocks noGrp="1"/>
          </p:cNvSpPr>
          <p:nvPr>
            <p:ph type="title"/>
          </p:nvPr>
        </p:nvSpPr>
        <p:spPr>
          <a:xfrm>
            <a:off x="432000" y="25294"/>
            <a:ext cx="8280000" cy="457200"/>
          </a:xfrm>
        </p:spPr>
        <p:txBody>
          <a:bodyPr/>
          <a:lstStyle/>
          <a:p>
            <a:r>
              <a:rPr lang="cs-CZ" sz="1800" dirty="0"/>
              <a:t>Koncept podpůrné platformy pro telemedicínu v ČR</a:t>
            </a:r>
            <a:endParaRPr lang="en-CZ" dirty="0"/>
          </a:p>
        </p:txBody>
      </p:sp>
      <p:sp>
        <p:nvSpPr>
          <p:cNvPr id="10" name="Zástupný text 9">
            <a:extLst>
              <a:ext uri="{FF2B5EF4-FFF2-40B4-BE49-F238E27FC236}">
                <a16:creationId xmlns:a16="http://schemas.microsoft.com/office/drawing/2014/main" id="{05B03D57-AD7D-4425-BE10-88D545BB1DD5}"/>
              </a:ext>
            </a:extLst>
          </p:cNvPr>
          <p:cNvSpPr>
            <a:spLocks noGrp="1"/>
          </p:cNvSpPr>
          <p:nvPr>
            <p:ph type="body" sz="quarter" idx="15"/>
          </p:nvPr>
        </p:nvSpPr>
        <p:spPr/>
        <p:txBody>
          <a:bodyPr/>
          <a:lstStyle/>
          <a:p>
            <a:endParaRPr lang="cs-CZ"/>
          </a:p>
        </p:txBody>
      </p:sp>
      <p:sp>
        <p:nvSpPr>
          <p:cNvPr id="4" name="TextBox 3">
            <a:extLst>
              <a:ext uri="{FF2B5EF4-FFF2-40B4-BE49-F238E27FC236}">
                <a16:creationId xmlns:a16="http://schemas.microsoft.com/office/drawing/2014/main" id="{D8591D4A-1A0A-0745-B27C-C4F3D13D3B70}"/>
              </a:ext>
            </a:extLst>
          </p:cNvPr>
          <p:cNvSpPr txBox="1"/>
          <p:nvPr/>
        </p:nvSpPr>
        <p:spPr>
          <a:xfrm>
            <a:off x="598676" y="4161343"/>
            <a:ext cx="7398695" cy="513504"/>
          </a:xfrm>
          <a:prstGeom prst="rect">
            <a:avLst/>
          </a:prstGeom>
          <a:solidFill>
            <a:schemeClr val="bg1">
              <a:lumMod val="95000"/>
            </a:schemeClr>
          </a:solidFill>
        </p:spPr>
        <p:txBody>
          <a:bodyPr wrap="square" numCol="3" rtlCol="0">
            <a:normAutofit lnSpcReduction="10000"/>
          </a:bodyPr>
          <a:lstStyle/>
          <a:p>
            <a:pPr marL="285750" indent="-285750">
              <a:buClr>
                <a:srgbClr val="70AD47"/>
              </a:buClr>
              <a:buFont typeface="Wingdings" pitchFamily="2" charset="2"/>
              <a:buChar char="ü"/>
            </a:pPr>
            <a:r>
              <a:rPr lang="cs-CZ" sz="1000" i="1" dirty="0"/>
              <a:t>Jednotný přístup</a:t>
            </a:r>
          </a:p>
          <a:p>
            <a:pPr marL="285750" indent="-285750">
              <a:buClr>
                <a:srgbClr val="70AD47"/>
              </a:buClr>
              <a:buFont typeface="Wingdings" pitchFamily="2" charset="2"/>
              <a:buChar char="ü"/>
            </a:pPr>
            <a:r>
              <a:rPr lang="cs-CZ" sz="1000" i="1" dirty="0"/>
              <a:t>Jednodušší </a:t>
            </a:r>
            <a:r>
              <a:rPr lang="cs-CZ" sz="1000" i="1" dirty="0" err="1"/>
              <a:t>použítí</a:t>
            </a:r>
            <a:r>
              <a:rPr lang="cs-CZ" sz="1000" i="1" dirty="0"/>
              <a:t> a orientace</a:t>
            </a:r>
          </a:p>
          <a:p>
            <a:pPr marL="285750" indent="-285750">
              <a:buClr>
                <a:srgbClr val="70AD47"/>
              </a:buClr>
              <a:buFont typeface="Wingdings" pitchFamily="2" charset="2"/>
              <a:buChar char="ü"/>
            </a:pPr>
            <a:r>
              <a:rPr lang="cs-CZ" sz="1000" i="1" dirty="0"/>
              <a:t>Transparentnost v úhradách</a:t>
            </a:r>
          </a:p>
          <a:p>
            <a:pPr marL="285750" indent="-285750">
              <a:buClr>
                <a:srgbClr val="70AD47"/>
              </a:buClr>
              <a:buFont typeface="Wingdings" pitchFamily="2" charset="2"/>
              <a:buChar char="ü"/>
            </a:pPr>
            <a:r>
              <a:rPr lang="cs-CZ" sz="1000" i="1" dirty="0" err="1"/>
              <a:t>Auditovatelnost</a:t>
            </a:r>
            <a:endParaRPr lang="cs-CZ" sz="1000" i="1" dirty="0"/>
          </a:p>
          <a:p>
            <a:pPr marL="285750" indent="-285750">
              <a:buClr>
                <a:srgbClr val="70AD47"/>
              </a:buClr>
              <a:buFont typeface="Wingdings" pitchFamily="2" charset="2"/>
              <a:buChar char="ü"/>
            </a:pPr>
            <a:r>
              <a:rPr lang="cs-CZ" sz="1000" i="1" dirty="0"/>
              <a:t>Úspory z rozsahu (nižší náklady)</a:t>
            </a:r>
          </a:p>
          <a:p>
            <a:pPr marL="285750" indent="-285750">
              <a:buClr>
                <a:srgbClr val="70AD47"/>
              </a:buClr>
              <a:buFont typeface="Wingdings" pitchFamily="2" charset="2"/>
              <a:buChar char="ü"/>
            </a:pPr>
            <a:r>
              <a:rPr lang="cs-CZ" sz="1000" i="1" dirty="0"/>
              <a:t>Sekundární využití dat</a:t>
            </a:r>
          </a:p>
          <a:p>
            <a:pPr marL="285750" indent="-285750">
              <a:buClr>
                <a:srgbClr val="70AD47"/>
              </a:buClr>
              <a:buFont typeface="Wingdings" pitchFamily="2" charset="2"/>
              <a:buChar char="ü"/>
            </a:pPr>
            <a:r>
              <a:rPr lang="cs-CZ" sz="1000" i="1" dirty="0"/>
              <a:t>Spokojenost uživatelů</a:t>
            </a:r>
          </a:p>
          <a:p>
            <a:pPr marL="285750" indent="-285750">
              <a:buClr>
                <a:srgbClr val="70AD47"/>
              </a:buClr>
              <a:buFont typeface="Wingdings" pitchFamily="2" charset="2"/>
              <a:buChar char="ü"/>
            </a:pPr>
            <a:r>
              <a:rPr lang="cs-CZ" sz="1000" i="1" dirty="0"/>
              <a:t>Zajištěná </a:t>
            </a:r>
            <a:r>
              <a:rPr lang="cs-CZ" sz="1000" i="1" dirty="0" err="1"/>
              <a:t>kyberbezpečnost</a:t>
            </a:r>
            <a:endParaRPr lang="cs-CZ" sz="1000" i="1" dirty="0"/>
          </a:p>
          <a:p>
            <a:pPr marL="285750" indent="-285750">
              <a:buClr>
                <a:srgbClr val="70AD47"/>
              </a:buClr>
              <a:buFont typeface="Wingdings" pitchFamily="2" charset="2"/>
              <a:buChar char="ü"/>
            </a:pPr>
            <a:r>
              <a:rPr lang="cs-CZ" sz="1000" i="1" dirty="0"/>
              <a:t>Konsolidované propojení s NZIS a registry </a:t>
            </a:r>
          </a:p>
        </p:txBody>
      </p:sp>
      <p:sp>
        <p:nvSpPr>
          <p:cNvPr id="5" name="TextBox 4">
            <a:extLst>
              <a:ext uri="{FF2B5EF4-FFF2-40B4-BE49-F238E27FC236}">
                <a16:creationId xmlns:a16="http://schemas.microsoft.com/office/drawing/2014/main" id="{40635AC2-6A18-0449-B68F-03426721AABB}"/>
              </a:ext>
            </a:extLst>
          </p:cNvPr>
          <p:cNvSpPr txBox="1"/>
          <p:nvPr/>
        </p:nvSpPr>
        <p:spPr>
          <a:xfrm>
            <a:off x="598676" y="462982"/>
            <a:ext cx="6500041" cy="261610"/>
          </a:xfrm>
          <a:prstGeom prst="rect">
            <a:avLst/>
          </a:prstGeom>
          <a:noFill/>
        </p:spPr>
        <p:txBody>
          <a:bodyPr wrap="square" rtlCol="0">
            <a:spAutoFit/>
          </a:bodyPr>
          <a:lstStyle/>
          <a:p>
            <a:r>
              <a:rPr lang="cs-CZ" sz="1100" b="1" i="1" dirty="0"/>
              <a:t>Varianta 2 (žádoucí stav) </a:t>
            </a:r>
            <a:r>
              <a:rPr lang="cs-CZ" sz="1100" i="1" dirty="0"/>
              <a:t>- služby jsou podporovány platformou a ekosystémem kolem něj</a:t>
            </a:r>
          </a:p>
        </p:txBody>
      </p:sp>
      <p:sp>
        <p:nvSpPr>
          <p:cNvPr id="6" name="TextBox 5">
            <a:extLst>
              <a:ext uri="{FF2B5EF4-FFF2-40B4-BE49-F238E27FC236}">
                <a16:creationId xmlns:a16="http://schemas.microsoft.com/office/drawing/2014/main" id="{9E630033-ED1F-C249-A5DF-CC13244AB98B}"/>
              </a:ext>
            </a:extLst>
          </p:cNvPr>
          <p:cNvSpPr txBox="1"/>
          <p:nvPr/>
        </p:nvSpPr>
        <p:spPr>
          <a:xfrm>
            <a:off x="6246929" y="1985885"/>
            <a:ext cx="1865166" cy="861774"/>
          </a:xfrm>
          <a:prstGeom prst="rect">
            <a:avLst/>
          </a:prstGeom>
          <a:noFill/>
        </p:spPr>
        <p:txBody>
          <a:bodyPr wrap="square" rtlCol="0">
            <a:spAutoFit/>
          </a:bodyPr>
          <a:lstStyle/>
          <a:p>
            <a:pPr marL="171450" indent="-171450">
              <a:buClr>
                <a:srgbClr val="70AD47"/>
              </a:buClr>
              <a:buFont typeface="Wingdings" pitchFamily="2" charset="2"/>
              <a:buChar char="ü"/>
            </a:pPr>
            <a:r>
              <a:rPr lang="cs-CZ" sz="1000" dirty="0"/>
              <a:t>Existuje ucelená platforma, která řeší technické a bezpečnostní parametry a také  úhradové a legislativní procesy a problémy</a:t>
            </a:r>
          </a:p>
        </p:txBody>
      </p:sp>
      <p:sp>
        <p:nvSpPr>
          <p:cNvPr id="7" name="TextBox 6">
            <a:extLst>
              <a:ext uri="{FF2B5EF4-FFF2-40B4-BE49-F238E27FC236}">
                <a16:creationId xmlns:a16="http://schemas.microsoft.com/office/drawing/2014/main" id="{533AAA19-C67F-9B41-B731-E04F991CBA8C}"/>
              </a:ext>
            </a:extLst>
          </p:cNvPr>
          <p:cNvSpPr txBox="1"/>
          <p:nvPr/>
        </p:nvSpPr>
        <p:spPr>
          <a:xfrm>
            <a:off x="6273262" y="1245731"/>
            <a:ext cx="1971205" cy="707886"/>
          </a:xfrm>
          <a:prstGeom prst="rect">
            <a:avLst/>
          </a:prstGeom>
          <a:noFill/>
        </p:spPr>
        <p:txBody>
          <a:bodyPr wrap="square" rtlCol="0">
            <a:spAutoFit/>
          </a:bodyPr>
          <a:lstStyle>
            <a:defPPr>
              <a:defRPr lang="en-US"/>
            </a:defPPr>
            <a:lvl1pPr marL="171450" indent="-171450">
              <a:buClr>
                <a:srgbClr val="70AD47"/>
              </a:buClr>
              <a:buFont typeface="Wingdings" pitchFamily="2" charset="2"/>
              <a:buChar char="ü"/>
              <a:defRPr sz="900"/>
            </a:lvl1pPr>
          </a:lstStyle>
          <a:p>
            <a:r>
              <a:rPr lang="cs-CZ" sz="1000" dirty="0"/>
              <a:t>Pacienti a lékaři mají jednotné a transparentní prostředí v přístupu a využívání různých </a:t>
            </a:r>
            <a:r>
              <a:rPr lang="cs-CZ" sz="1000" dirty="0" err="1"/>
              <a:t>telemedicínských</a:t>
            </a:r>
            <a:r>
              <a:rPr lang="cs-CZ" sz="1000" dirty="0"/>
              <a:t> služeb</a:t>
            </a:r>
          </a:p>
        </p:txBody>
      </p:sp>
      <p:sp>
        <p:nvSpPr>
          <p:cNvPr id="8" name="Rectangle 7">
            <a:extLst>
              <a:ext uri="{FF2B5EF4-FFF2-40B4-BE49-F238E27FC236}">
                <a16:creationId xmlns:a16="http://schemas.microsoft.com/office/drawing/2014/main" id="{7CB0D043-04EF-6042-BFDD-62CD19DBD0F6}"/>
              </a:ext>
            </a:extLst>
          </p:cNvPr>
          <p:cNvSpPr/>
          <p:nvPr/>
        </p:nvSpPr>
        <p:spPr>
          <a:xfrm>
            <a:off x="608286" y="3918922"/>
            <a:ext cx="2047355" cy="261610"/>
          </a:xfrm>
          <a:prstGeom prst="rect">
            <a:avLst/>
          </a:prstGeom>
        </p:spPr>
        <p:txBody>
          <a:bodyPr wrap="square">
            <a:spAutoFit/>
          </a:bodyPr>
          <a:lstStyle/>
          <a:p>
            <a:r>
              <a:rPr lang="cs-CZ" sz="1100" i="1" u="sng" dirty="0"/>
              <a:t>Výhody ekosystému a platformy:</a:t>
            </a:r>
          </a:p>
        </p:txBody>
      </p:sp>
      <p:pic>
        <p:nvPicPr>
          <p:cNvPr id="11" name="Graphic 10">
            <a:extLst>
              <a:ext uri="{FF2B5EF4-FFF2-40B4-BE49-F238E27FC236}">
                <a16:creationId xmlns:a16="http://schemas.microsoft.com/office/drawing/2014/main" id="{842B5033-CE34-7848-86D4-F5E1F39FC62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0309" y="730602"/>
            <a:ext cx="5202954" cy="3125754"/>
          </a:xfrm>
          <a:prstGeom prst="rect">
            <a:avLst/>
          </a:prstGeom>
        </p:spPr>
      </p:pic>
      <p:pic>
        <p:nvPicPr>
          <p:cNvPr id="12" name="Graphic 11">
            <a:extLst>
              <a:ext uri="{FF2B5EF4-FFF2-40B4-BE49-F238E27FC236}">
                <a16:creationId xmlns:a16="http://schemas.microsoft.com/office/drawing/2014/main" id="{B48753AC-3979-B349-8C6C-88A8CEDD811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14075" y="1301979"/>
            <a:ext cx="2645298" cy="1811128"/>
          </a:xfrm>
          <a:prstGeom prst="rect">
            <a:avLst/>
          </a:prstGeom>
        </p:spPr>
      </p:pic>
      <p:sp>
        <p:nvSpPr>
          <p:cNvPr id="13" name="TextBox 12">
            <a:extLst>
              <a:ext uri="{FF2B5EF4-FFF2-40B4-BE49-F238E27FC236}">
                <a16:creationId xmlns:a16="http://schemas.microsoft.com/office/drawing/2014/main" id="{BEC9A13F-5C69-E741-951B-B3C7BDC053DD}"/>
              </a:ext>
            </a:extLst>
          </p:cNvPr>
          <p:cNvSpPr txBox="1"/>
          <p:nvPr/>
        </p:nvSpPr>
        <p:spPr>
          <a:xfrm>
            <a:off x="6273262" y="2864538"/>
            <a:ext cx="1971205" cy="553998"/>
          </a:xfrm>
          <a:prstGeom prst="rect">
            <a:avLst/>
          </a:prstGeom>
          <a:noFill/>
        </p:spPr>
        <p:txBody>
          <a:bodyPr wrap="square" rtlCol="0">
            <a:spAutoFit/>
          </a:bodyPr>
          <a:lstStyle>
            <a:defPPr>
              <a:defRPr lang="en-US"/>
            </a:defPPr>
            <a:lvl1pPr marL="171450" indent="-171450">
              <a:buClr>
                <a:srgbClr val="70AD47"/>
              </a:buClr>
              <a:buFont typeface="Wingdings" pitchFamily="2" charset="2"/>
              <a:buChar char="ü"/>
              <a:defRPr sz="900"/>
            </a:lvl1pPr>
          </a:lstStyle>
          <a:p>
            <a:r>
              <a:rPr lang="cs-CZ" sz="1000" dirty="0"/>
              <a:t>Je možno zásadně zvýšit úroveň </a:t>
            </a:r>
            <a:r>
              <a:rPr lang="cs-CZ" sz="1000" dirty="0" err="1"/>
              <a:t>kyberochrany</a:t>
            </a:r>
            <a:r>
              <a:rPr lang="cs-CZ" sz="1000" dirty="0"/>
              <a:t> a včas reagovat na možné hrozby</a:t>
            </a:r>
          </a:p>
        </p:txBody>
      </p:sp>
      <p:sp>
        <p:nvSpPr>
          <p:cNvPr id="2" name="TextBox 1">
            <a:extLst>
              <a:ext uri="{FF2B5EF4-FFF2-40B4-BE49-F238E27FC236}">
                <a16:creationId xmlns:a16="http://schemas.microsoft.com/office/drawing/2014/main" id="{D151EBEF-3EC4-6F40-88D1-D9473AC8E0F5}"/>
              </a:ext>
            </a:extLst>
          </p:cNvPr>
          <p:cNvSpPr txBox="1"/>
          <p:nvPr/>
        </p:nvSpPr>
        <p:spPr>
          <a:xfrm>
            <a:off x="2513239" y="3696379"/>
            <a:ext cx="2830286" cy="276999"/>
          </a:xfrm>
          <a:prstGeom prst="rect">
            <a:avLst/>
          </a:prstGeom>
          <a:noFill/>
          <a:ln w="12700">
            <a:solidFill>
              <a:schemeClr val="accent1"/>
            </a:solidFill>
          </a:ln>
        </p:spPr>
        <p:txBody>
          <a:bodyPr wrap="square" rtlCol="0">
            <a:spAutoFit/>
          </a:bodyPr>
          <a:lstStyle/>
          <a:p>
            <a:pPr algn="ctr"/>
            <a:r>
              <a:rPr lang="en-CZ" sz="1200" dirty="0"/>
              <a:t>Propojení s eHealth, NZIS, registry</a:t>
            </a:r>
          </a:p>
        </p:txBody>
      </p:sp>
    </p:spTree>
    <p:extLst>
      <p:ext uri="{BB962C8B-B14F-4D97-AF65-F5344CB8AC3E}">
        <p14:creationId xmlns:p14="http://schemas.microsoft.com/office/powerpoint/2010/main" val="2774854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D18721-D4A2-F94A-AB25-E08609FF5C11}"/>
              </a:ext>
            </a:extLst>
          </p:cNvPr>
          <p:cNvSpPr>
            <a:spLocks noGrp="1"/>
          </p:cNvSpPr>
          <p:nvPr>
            <p:ph type="title"/>
          </p:nvPr>
        </p:nvSpPr>
        <p:spPr>
          <a:xfrm>
            <a:off x="457200" y="11458"/>
            <a:ext cx="8280000" cy="457200"/>
          </a:xfrm>
        </p:spPr>
        <p:txBody>
          <a:bodyPr/>
          <a:lstStyle/>
          <a:p>
            <a:r>
              <a:rPr lang="cs-CZ" sz="1800" dirty="0"/>
              <a:t>Model spolupráce MZ, VZP a dalších institucí na rozvoji telemedicíny</a:t>
            </a:r>
            <a:endParaRPr lang="en-CZ" dirty="0"/>
          </a:p>
        </p:txBody>
      </p:sp>
      <p:sp>
        <p:nvSpPr>
          <p:cNvPr id="19" name="Zástupný text 18">
            <a:extLst>
              <a:ext uri="{FF2B5EF4-FFF2-40B4-BE49-F238E27FC236}">
                <a16:creationId xmlns:a16="http://schemas.microsoft.com/office/drawing/2014/main" id="{F6CCB8AE-4492-48D0-BDA7-93DDB0004524}"/>
              </a:ext>
            </a:extLst>
          </p:cNvPr>
          <p:cNvSpPr>
            <a:spLocks noGrp="1"/>
          </p:cNvSpPr>
          <p:nvPr>
            <p:ph type="body" sz="quarter" idx="15"/>
          </p:nvPr>
        </p:nvSpPr>
        <p:spPr/>
        <p:txBody>
          <a:bodyPr/>
          <a:lstStyle/>
          <a:p>
            <a:endParaRPr lang="cs-CZ"/>
          </a:p>
        </p:txBody>
      </p:sp>
      <p:sp>
        <p:nvSpPr>
          <p:cNvPr id="4" name="TextBox 3">
            <a:extLst>
              <a:ext uri="{FF2B5EF4-FFF2-40B4-BE49-F238E27FC236}">
                <a16:creationId xmlns:a16="http://schemas.microsoft.com/office/drawing/2014/main" id="{2AF5073A-8890-504B-A3EF-823E404522DB}"/>
              </a:ext>
            </a:extLst>
          </p:cNvPr>
          <p:cNvSpPr txBox="1"/>
          <p:nvPr/>
        </p:nvSpPr>
        <p:spPr>
          <a:xfrm>
            <a:off x="3888112" y="3299607"/>
            <a:ext cx="5066315" cy="900246"/>
          </a:xfrm>
          <a:prstGeom prst="rect">
            <a:avLst/>
          </a:prstGeom>
          <a:solidFill>
            <a:schemeClr val="accent5">
              <a:lumMod val="40000"/>
              <a:lumOff val="60000"/>
            </a:schemeClr>
          </a:solidFill>
        </p:spPr>
        <p:txBody>
          <a:bodyPr wrap="square" rtlCol="0">
            <a:spAutoFit/>
          </a:bodyPr>
          <a:lstStyle/>
          <a:p>
            <a:pPr marL="180000" indent="-180000">
              <a:spcAft>
                <a:spcPts val="300"/>
              </a:spcAft>
            </a:pPr>
            <a:r>
              <a:rPr lang="cs-CZ" sz="1000" b="1" dirty="0"/>
              <a:t>NTMC jako kompetenční centrum </a:t>
            </a:r>
            <a:r>
              <a:rPr lang="cs-CZ" sz="1000" dirty="0"/>
              <a:t>zajišťuje přístup a koordinaci s experty a akademickými pracovníky pro rozvoj ekosystému know-how a zkušeností</a:t>
            </a:r>
          </a:p>
          <a:p>
            <a:pPr marL="171450" indent="-171450">
              <a:spcAft>
                <a:spcPts val="300"/>
              </a:spcAft>
              <a:buFont typeface="Arial" panose="020B0604020202020204" pitchFamily="34" charset="0"/>
              <a:buChar char="•"/>
            </a:pPr>
            <a:r>
              <a:rPr lang="cs-CZ" sz="1000" dirty="0"/>
              <a:t>Vědecko-výzkumná podpora, ekonomické modely, klinické studie, ověřování, vazba na zahraničí (zejm. EU), vyhodnocování klinických přínosů, spolupráce na komunikaci výsledků projektů</a:t>
            </a:r>
          </a:p>
        </p:txBody>
      </p:sp>
      <p:sp>
        <p:nvSpPr>
          <p:cNvPr id="6" name="Rectangle 5">
            <a:extLst>
              <a:ext uri="{FF2B5EF4-FFF2-40B4-BE49-F238E27FC236}">
                <a16:creationId xmlns:a16="http://schemas.microsoft.com/office/drawing/2014/main" id="{B271545A-7490-7E41-AE8C-F855952B01C8}"/>
              </a:ext>
            </a:extLst>
          </p:cNvPr>
          <p:cNvSpPr/>
          <p:nvPr/>
        </p:nvSpPr>
        <p:spPr>
          <a:xfrm>
            <a:off x="644391" y="1280102"/>
            <a:ext cx="2636698" cy="640375"/>
          </a:xfrm>
          <a:prstGeom prst="rect">
            <a:avLst/>
          </a:prstGeom>
          <a:solidFill>
            <a:srgbClr val="4582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13" dirty="0"/>
              <a:t>Ministerstvo zdravotnictví</a:t>
            </a:r>
          </a:p>
          <a:p>
            <a:pPr algn="ctr"/>
            <a:r>
              <a:rPr lang="cs-CZ" sz="800" i="1" dirty="0"/>
              <a:t>(leader, </a:t>
            </a:r>
            <a:r>
              <a:rPr lang="cs-CZ" sz="800" i="1" dirty="0" err="1"/>
              <a:t>policymaker</a:t>
            </a:r>
            <a:r>
              <a:rPr lang="cs-CZ" sz="800" i="1" dirty="0"/>
              <a:t>)</a:t>
            </a:r>
          </a:p>
        </p:txBody>
      </p:sp>
      <p:sp>
        <p:nvSpPr>
          <p:cNvPr id="7" name="Rectangle 6">
            <a:extLst>
              <a:ext uri="{FF2B5EF4-FFF2-40B4-BE49-F238E27FC236}">
                <a16:creationId xmlns:a16="http://schemas.microsoft.com/office/drawing/2014/main" id="{1774F6F5-63A5-594E-AB54-E58E73BA3674}"/>
              </a:ext>
            </a:extLst>
          </p:cNvPr>
          <p:cNvSpPr/>
          <p:nvPr/>
        </p:nvSpPr>
        <p:spPr>
          <a:xfrm>
            <a:off x="644391" y="2641441"/>
            <a:ext cx="1245576" cy="640375"/>
          </a:xfrm>
          <a:prstGeom prst="rect">
            <a:avLst/>
          </a:prstGeom>
          <a:solidFill>
            <a:srgbClr val="E730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13" dirty="0"/>
              <a:t>VZP</a:t>
            </a:r>
          </a:p>
          <a:p>
            <a:pPr algn="ctr"/>
            <a:r>
              <a:rPr lang="cs-CZ" sz="800" dirty="0"/>
              <a:t>(realizátor)</a:t>
            </a:r>
          </a:p>
        </p:txBody>
      </p:sp>
      <p:sp>
        <p:nvSpPr>
          <p:cNvPr id="8" name="Rectangle 7">
            <a:extLst>
              <a:ext uri="{FF2B5EF4-FFF2-40B4-BE49-F238E27FC236}">
                <a16:creationId xmlns:a16="http://schemas.microsoft.com/office/drawing/2014/main" id="{340F977D-F950-864B-A5A1-A87155192FE2}"/>
              </a:ext>
            </a:extLst>
          </p:cNvPr>
          <p:cNvSpPr/>
          <p:nvPr/>
        </p:nvSpPr>
        <p:spPr>
          <a:xfrm>
            <a:off x="2035513" y="2647625"/>
            <a:ext cx="1245576" cy="640375"/>
          </a:xfrm>
          <a:prstGeom prst="rect">
            <a:avLst/>
          </a:prstGeom>
          <a:solidFill>
            <a:srgbClr val="0050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13"/>
              <a:t>NTMC – FNOL</a:t>
            </a:r>
          </a:p>
          <a:p>
            <a:pPr algn="ctr"/>
            <a:r>
              <a:rPr lang="cs-CZ" sz="800"/>
              <a:t>(centrum kompetence a výzkumu)</a:t>
            </a:r>
          </a:p>
        </p:txBody>
      </p:sp>
      <p:sp>
        <p:nvSpPr>
          <p:cNvPr id="9" name="TextBox 8">
            <a:extLst>
              <a:ext uri="{FF2B5EF4-FFF2-40B4-BE49-F238E27FC236}">
                <a16:creationId xmlns:a16="http://schemas.microsoft.com/office/drawing/2014/main" id="{64393C39-78AB-6A4A-B9A2-0DC6AD94678A}"/>
              </a:ext>
            </a:extLst>
          </p:cNvPr>
          <p:cNvSpPr txBox="1"/>
          <p:nvPr/>
        </p:nvSpPr>
        <p:spPr>
          <a:xfrm>
            <a:off x="722317" y="468653"/>
            <a:ext cx="7358600" cy="400110"/>
          </a:xfrm>
          <a:prstGeom prst="rect">
            <a:avLst/>
          </a:prstGeom>
          <a:noFill/>
        </p:spPr>
        <p:txBody>
          <a:bodyPr wrap="square" rtlCol="0">
            <a:spAutoFit/>
          </a:bodyPr>
          <a:lstStyle/>
          <a:p>
            <a:r>
              <a:rPr lang="cs-CZ" sz="1000" dirty="0"/>
              <a:t>Cílem je vytvoření organizačního modelu spolupráce klíčových institucí a dalších </a:t>
            </a:r>
            <a:r>
              <a:rPr lang="cs-CZ" sz="1000" dirty="0" err="1"/>
              <a:t>stakeholderů</a:t>
            </a:r>
            <a:r>
              <a:rPr lang="cs-CZ" sz="1000" dirty="0"/>
              <a:t> pro dlouhodobě úspěšný rozvoj telemedicíny v ČR a vytvoření prostředí a systémů pro zavádění konkrétních služeb do klinické praxe</a:t>
            </a:r>
          </a:p>
        </p:txBody>
      </p:sp>
      <p:sp>
        <p:nvSpPr>
          <p:cNvPr id="10" name="Rectangle 9">
            <a:extLst>
              <a:ext uri="{FF2B5EF4-FFF2-40B4-BE49-F238E27FC236}">
                <a16:creationId xmlns:a16="http://schemas.microsoft.com/office/drawing/2014/main" id="{486399EE-E9F6-E748-9BAE-5BD7BB5AF248}"/>
              </a:ext>
            </a:extLst>
          </p:cNvPr>
          <p:cNvSpPr/>
          <p:nvPr/>
        </p:nvSpPr>
        <p:spPr>
          <a:xfrm>
            <a:off x="644391" y="1935605"/>
            <a:ext cx="2636698" cy="3883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00" dirty="0">
                <a:solidFill>
                  <a:schemeClr val="tx1"/>
                </a:solidFill>
              </a:rPr>
              <a:t>Pracovní skupina pro telemedicínu (PS TM)</a:t>
            </a:r>
          </a:p>
        </p:txBody>
      </p:sp>
      <p:sp>
        <p:nvSpPr>
          <p:cNvPr id="11" name="Rectangle 10">
            <a:extLst>
              <a:ext uri="{FF2B5EF4-FFF2-40B4-BE49-F238E27FC236}">
                <a16:creationId xmlns:a16="http://schemas.microsoft.com/office/drawing/2014/main" id="{5495D2AE-B386-2041-972B-03648B8EF817}"/>
              </a:ext>
            </a:extLst>
          </p:cNvPr>
          <p:cNvSpPr/>
          <p:nvPr/>
        </p:nvSpPr>
        <p:spPr>
          <a:xfrm>
            <a:off x="644390" y="3605508"/>
            <a:ext cx="2636681" cy="64037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013" dirty="0">
                <a:solidFill>
                  <a:schemeClr val="tx1"/>
                </a:solidFill>
              </a:rPr>
              <a:t>Další instituce a účastníci </a:t>
            </a:r>
            <a:br>
              <a:rPr lang="cs-CZ" sz="1013" dirty="0">
                <a:solidFill>
                  <a:schemeClr val="tx1"/>
                </a:solidFill>
              </a:rPr>
            </a:br>
            <a:r>
              <a:rPr lang="cs-CZ" sz="800" dirty="0">
                <a:solidFill>
                  <a:schemeClr val="tx1"/>
                </a:solidFill>
              </a:rPr>
              <a:t>(SZP, poskytovatelé, ČLS a odborné společnosti, pacientské spolky …)  </a:t>
            </a:r>
          </a:p>
        </p:txBody>
      </p:sp>
      <p:cxnSp>
        <p:nvCxnSpPr>
          <p:cNvPr id="12" name="Straight Arrow Connector 11">
            <a:extLst>
              <a:ext uri="{FF2B5EF4-FFF2-40B4-BE49-F238E27FC236}">
                <a16:creationId xmlns:a16="http://schemas.microsoft.com/office/drawing/2014/main" id="{876D1D59-1716-964D-B0B6-301EF98ECC10}"/>
              </a:ext>
            </a:extLst>
          </p:cNvPr>
          <p:cNvCxnSpPr>
            <a:cxnSpLocks/>
            <a:endCxn id="7" idx="0"/>
          </p:cNvCxnSpPr>
          <p:nvPr/>
        </p:nvCxnSpPr>
        <p:spPr>
          <a:xfrm>
            <a:off x="1267179" y="2323934"/>
            <a:ext cx="0" cy="31750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6F429BF-B078-614E-BD91-A8B0058CE249}"/>
              </a:ext>
            </a:extLst>
          </p:cNvPr>
          <p:cNvCxnSpPr>
            <a:cxnSpLocks/>
            <a:endCxn id="8" idx="0"/>
          </p:cNvCxnSpPr>
          <p:nvPr/>
        </p:nvCxnSpPr>
        <p:spPr>
          <a:xfrm>
            <a:off x="2657347" y="2323934"/>
            <a:ext cx="954" cy="323691"/>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9291DC9-AF1D-5D4D-8996-5E83C95166FD}"/>
              </a:ext>
            </a:extLst>
          </p:cNvPr>
          <p:cNvCxnSpPr>
            <a:cxnSpLocks/>
          </p:cNvCxnSpPr>
          <p:nvPr/>
        </p:nvCxnSpPr>
        <p:spPr>
          <a:xfrm>
            <a:off x="2649939" y="3281816"/>
            <a:ext cx="0" cy="32369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2239378-F848-2D4D-BE25-1283714B9FFF}"/>
              </a:ext>
            </a:extLst>
          </p:cNvPr>
          <p:cNvCxnSpPr>
            <a:cxnSpLocks/>
            <a:stCxn id="8" idx="1"/>
            <a:endCxn id="7" idx="3"/>
          </p:cNvCxnSpPr>
          <p:nvPr/>
        </p:nvCxnSpPr>
        <p:spPr>
          <a:xfrm flipH="1" flipV="1">
            <a:off x="1889967" y="2961629"/>
            <a:ext cx="145546" cy="618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6DA4E87-AA8D-DB43-B5A9-7453F50ACEE9}"/>
              </a:ext>
            </a:extLst>
          </p:cNvPr>
          <p:cNvSpPr txBox="1"/>
          <p:nvPr/>
        </p:nvSpPr>
        <p:spPr>
          <a:xfrm>
            <a:off x="3876770" y="888666"/>
            <a:ext cx="5077659" cy="1246495"/>
          </a:xfrm>
          <a:prstGeom prst="rect">
            <a:avLst/>
          </a:prstGeom>
          <a:solidFill>
            <a:schemeClr val="accent1">
              <a:lumMod val="20000"/>
              <a:lumOff val="80000"/>
            </a:schemeClr>
          </a:solidFill>
        </p:spPr>
        <p:txBody>
          <a:bodyPr wrap="square" lIns="90000" rtlCol="0">
            <a:spAutoFit/>
          </a:bodyPr>
          <a:lstStyle/>
          <a:p>
            <a:pPr marL="180000" indent="-180000">
              <a:spcAft>
                <a:spcPts val="300"/>
              </a:spcAft>
            </a:pPr>
            <a:r>
              <a:rPr lang="cs-CZ" sz="1000" b="1" dirty="0"/>
              <a:t>MZ ČR </a:t>
            </a:r>
            <a:r>
              <a:rPr lang="cs-CZ" sz="1000" dirty="0"/>
              <a:t>je zodpovědné za </a:t>
            </a:r>
            <a:r>
              <a:rPr lang="cs-CZ" sz="1000" b="1" dirty="0"/>
              <a:t>strategii a koncepci </a:t>
            </a:r>
            <a:r>
              <a:rPr lang="cs-CZ" sz="1000" dirty="0"/>
              <a:t>telemedicíny a </a:t>
            </a:r>
            <a:r>
              <a:rPr lang="cs-CZ" sz="1000" dirty="0" err="1"/>
              <a:t>mHealth</a:t>
            </a:r>
            <a:r>
              <a:rPr lang="cs-CZ" sz="1000" dirty="0"/>
              <a:t> z pohledu dostupnosti a kvality zdravotních služeb v ČR. Prostřednictvím </a:t>
            </a:r>
            <a:r>
              <a:rPr lang="cs-CZ" sz="1000" b="1" dirty="0"/>
              <a:t>Pracovní skupiny pro telemedicínu řídí a koordinuje </a:t>
            </a:r>
            <a:r>
              <a:rPr lang="cs-CZ" sz="1000" dirty="0"/>
              <a:t>aktivitu s klíčovými </a:t>
            </a:r>
            <a:r>
              <a:rPr lang="cs-CZ" sz="1000" dirty="0" err="1"/>
              <a:t>stakeholdery</a:t>
            </a:r>
            <a:r>
              <a:rPr lang="cs-CZ" sz="1000" dirty="0"/>
              <a:t>, formuluje priority, strategické metodické návrhy opatření k TM a </a:t>
            </a:r>
            <a:r>
              <a:rPr lang="cs-CZ" sz="1000" dirty="0" err="1"/>
              <a:t>mHealth</a:t>
            </a:r>
            <a:r>
              <a:rPr lang="cs-CZ" sz="1000" dirty="0"/>
              <a:t> a provádí dohled nad plněním cílů. </a:t>
            </a:r>
          </a:p>
          <a:p>
            <a:pPr marL="171450" indent="-171450">
              <a:spcAft>
                <a:spcPts val="300"/>
              </a:spcAft>
              <a:buFont typeface="Arial" panose="020B0604020202020204" pitchFamily="34" charset="0"/>
              <a:buChar char="•"/>
            </a:pPr>
            <a:r>
              <a:rPr lang="cs-CZ" sz="1000" dirty="0"/>
              <a:t>Dále poskytuje podporu v legislativní oblasti a zajištění vazeb na další projekty </a:t>
            </a:r>
            <a:r>
              <a:rPr lang="cs-CZ" sz="1000" dirty="0" err="1"/>
              <a:t>eHealth</a:t>
            </a:r>
            <a:r>
              <a:rPr lang="cs-CZ" sz="1000" dirty="0"/>
              <a:t>. Stanovuje podmínky pro technickou  interoperabilitu. </a:t>
            </a:r>
          </a:p>
          <a:p>
            <a:pPr marL="171450" indent="-171450">
              <a:spcAft>
                <a:spcPts val="300"/>
              </a:spcAft>
              <a:buFont typeface="Arial" panose="020B0604020202020204" pitchFamily="34" charset="0"/>
              <a:buChar char="•"/>
            </a:pPr>
            <a:r>
              <a:rPr lang="cs-CZ" sz="1000" dirty="0"/>
              <a:t>Podporuje získávání financování programu a projektů z různých zdrojů (NPO, IROP2 </a:t>
            </a:r>
            <a:r>
              <a:rPr lang="cs-CZ" sz="1000" dirty="0" err="1"/>
              <a:t>atd</a:t>
            </a:r>
            <a:r>
              <a:rPr lang="cs-CZ" sz="1000" dirty="0"/>
              <a:t>)</a:t>
            </a:r>
          </a:p>
        </p:txBody>
      </p:sp>
      <p:sp>
        <p:nvSpPr>
          <p:cNvPr id="17" name="TextBox 16">
            <a:extLst>
              <a:ext uri="{FF2B5EF4-FFF2-40B4-BE49-F238E27FC236}">
                <a16:creationId xmlns:a16="http://schemas.microsoft.com/office/drawing/2014/main" id="{F086C9F1-3E12-FE42-9561-48467AACFB81}"/>
              </a:ext>
            </a:extLst>
          </p:cNvPr>
          <p:cNvSpPr txBox="1"/>
          <p:nvPr/>
        </p:nvSpPr>
        <p:spPr>
          <a:xfrm>
            <a:off x="3876770" y="2169408"/>
            <a:ext cx="5077658" cy="1092607"/>
          </a:xfrm>
          <a:prstGeom prst="rect">
            <a:avLst/>
          </a:prstGeom>
          <a:solidFill>
            <a:srgbClr val="F2D2CC"/>
          </a:solidFill>
        </p:spPr>
        <p:txBody>
          <a:bodyPr wrap="square" rtlCol="0">
            <a:spAutoFit/>
          </a:bodyPr>
          <a:lstStyle/>
          <a:p>
            <a:pPr marL="180000" indent="-180000">
              <a:spcAft>
                <a:spcPts val="300"/>
              </a:spcAft>
            </a:pPr>
            <a:r>
              <a:rPr lang="cs-CZ" sz="1000" b="1" dirty="0"/>
              <a:t>VZP ČR v roli realizátora a vykonavatele </a:t>
            </a:r>
            <a:r>
              <a:rPr lang="cs-CZ" sz="1000" dirty="0"/>
              <a:t>alokuje lidské zdroje a kapacity na realizaci programu TM, provozuje projektovou kancelář (PMO) pro TM</a:t>
            </a:r>
          </a:p>
          <a:p>
            <a:pPr marL="171450" indent="-171450">
              <a:spcAft>
                <a:spcPts val="300"/>
              </a:spcAft>
              <a:buFont typeface="Arial" panose="020B0604020202020204" pitchFamily="34" charset="0"/>
              <a:buChar char="•"/>
            </a:pPr>
            <a:r>
              <a:rPr lang="cs-CZ" sz="1000" dirty="0"/>
              <a:t>Udržuje metodiku pro ekonomicky udržitelné začleňování TM a </a:t>
            </a:r>
            <a:r>
              <a:rPr lang="cs-CZ" sz="1000" dirty="0" err="1"/>
              <a:t>mHealth</a:t>
            </a:r>
            <a:r>
              <a:rPr lang="cs-CZ" sz="1000" dirty="0"/>
              <a:t> do zdravotních služeb a </a:t>
            </a:r>
            <a:r>
              <a:rPr lang="cs-CZ" sz="1000" b="1" dirty="0"/>
              <a:t>transparentního systému jejich úhrad</a:t>
            </a:r>
            <a:r>
              <a:rPr lang="cs-CZ" sz="1000" dirty="0"/>
              <a:t>, včetně provozních otázek z pohledu pacienta a poskytovatele zdravotních služeb</a:t>
            </a:r>
          </a:p>
          <a:p>
            <a:pPr marL="171450" indent="-171450">
              <a:spcAft>
                <a:spcPts val="300"/>
              </a:spcAft>
              <a:buFont typeface="Arial" panose="020B0604020202020204" pitchFamily="34" charset="0"/>
              <a:buChar char="•"/>
            </a:pPr>
            <a:r>
              <a:rPr lang="cs-CZ" sz="1000" dirty="0"/>
              <a:t>Koordinuje a realizuje projekty TM, vyhodnocuje a předkládá výstupy pro PS TM</a:t>
            </a:r>
          </a:p>
        </p:txBody>
      </p:sp>
      <p:sp>
        <p:nvSpPr>
          <p:cNvPr id="18" name="TextBox 17">
            <a:extLst>
              <a:ext uri="{FF2B5EF4-FFF2-40B4-BE49-F238E27FC236}">
                <a16:creationId xmlns:a16="http://schemas.microsoft.com/office/drawing/2014/main" id="{BE5E9670-E5B5-8745-B29E-E3A561E4F381}"/>
              </a:ext>
            </a:extLst>
          </p:cNvPr>
          <p:cNvSpPr txBox="1"/>
          <p:nvPr/>
        </p:nvSpPr>
        <p:spPr>
          <a:xfrm>
            <a:off x="3897490" y="4252597"/>
            <a:ext cx="5056937" cy="553998"/>
          </a:xfrm>
          <a:prstGeom prst="rect">
            <a:avLst/>
          </a:prstGeom>
          <a:solidFill>
            <a:schemeClr val="accent3">
              <a:lumMod val="20000"/>
              <a:lumOff val="80000"/>
            </a:schemeClr>
          </a:solidFill>
        </p:spPr>
        <p:txBody>
          <a:bodyPr wrap="square" rtlCol="0">
            <a:spAutoFit/>
          </a:bodyPr>
          <a:lstStyle/>
          <a:p>
            <a:pPr marL="171450" indent="-171450">
              <a:spcAft>
                <a:spcPts val="300"/>
              </a:spcAft>
              <a:buFont typeface="Arial" panose="020B0604020202020204" pitchFamily="34" charset="0"/>
              <a:buChar char="•"/>
            </a:pPr>
            <a:r>
              <a:rPr lang="cs-CZ" sz="1000" dirty="0"/>
              <a:t>Další instituce spolupracují na tvorbě strategie a koncepce, podílejí se na konkrétních projektech, formulují a prosazují zájmy svých členů, jsou součástí pracovních týmů a spoluautory opatření a metodik pro rozvoj TM v ČR</a:t>
            </a:r>
          </a:p>
        </p:txBody>
      </p:sp>
      <p:cxnSp>
        <p:nvCxnSpPr>
          <p:cNvPr id="26" name="Straight Arrow Connector 25">
            <a:extLst>
              <a:ext uri="{FF2B5EF4-FFF2-40B4-BE49-F238E27FC236}">
                <a16:creationId xmlns:a16="http://schemas.microsoft.com/office/drawing/2014/main" id="{2C8BF90F-17B1-E149-B0B2-37BD72FA0724}"/>
              </a:ext>
            </a:extLst>
          </p:cNvPr>
          <p:cNvCxnSpPr>
            <a:cxnSpLocks/>
          </p:cNvCxnSpPr>
          <p:nvPr/>
        </p:nvCxnSpPr>
        <p:spPr>
          <a:xfrm flipH="1" flipV="1">
            <a:off x="1889507" y="2847706"/>
            <a:ext cx="145546" cy="618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720EFF0-A31E-7746-B1A0-75DB8E5CE81B}"/>
              </a:ext>
            </a:extLst>
          </p:cNvPr>
          <p:cNvCxnSpPr>
            <a:cxnSpLocks/>
          </p:cNvCxnSpPr>
          <p:nvPr/>
        </p:nvCxnSpPr>
        <p:spPr>
          <a:xfrm flipH="1" flipV="1">
            <a:off x="1889507" y="3085670"/>
            <a:ext cx="145546" cy="618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79A2367-F303-F547-92BE-1E61B238C691}"/>
              </a:ext>
            </a:extLst>
          </p:cNvPr>
          <p:cNvCxnSpPr>
            <a:cxnSpLocks/>
          </p:cNvCxnSpPr>
          <p:nvPr/>
        </p:nvCxnSpPr>
        <p:spPr>
          <a:xfrm>
            <a:off x="1268297" y="3281816"/>
            <a:ext cx="0" cy="32369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Curved Connector 31">
            <a:extLst>
              <a:ext uri="{FF2B5EF4-FFF2-40B4-BE49-F238E27FC236}">
                <a16:creationId xmlns:a16="http://schemas.microsoft.com/office/drawing/2014/main" id="{D05FD8AE-5D43-4A41-9BF5-36715746A5B9}"/>
              </a:ext>
            </a:extLst>
          </p:cNvPr>
          <p:cNvCxnSpPr>
            <a:stCxn id="10" idx="1"/>
            <a:endCxn id="11" idx="1"/>
          </p:cNvCxnSpPr>
          <p:nvPr/>
        </p:nvCxnSpPr>
        <p:spPr>
          <a:xfrm rot="10800000" flipV="1">
            <a:off x="644391" y="2129770"/>
            <a:ext cx="1" cy="1795926"/>
          </a:xfrm>
          <a:prstGeom prst="curvedConnector3">
            <a:avLst>
              <a:gd name="adj1" fmla="val 2286010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Curved Connector 33">
            <a:extLst>
              <a:ext uri="{FF2B5EF4-FFF2-40B4-BE49-F238E27FC236}">
                <a16:creationId xmlns:a16="http://schemas.microsoft.com/office/drawing/2014/main" id="{8FDD3586-E150-2349-AB13-430244F5DABD}"/>
              </a:ext>
            </a:extLst>
          </p:cNvPr>
          <p:cNvCxnSpPr>
            <a:stCxn id="11" idx="3"/>
            <a:endCxn id="10" idx="3"/>
          </p:cNvCxnSpPr>
          <p:nvPr/>
        </p:nvCxnSpPr>
        <p:spPr>
          <a:xfrm flipV="1">
            <a:off x="3281071" y="2129770"/>
            <a:ext cx="18" cy="1795926"/>
          </a:xfrm>
          <a:prstGeom prst="curvedConnector3">
            <a:avLst>
              <a:gd name="adj1" fmla="val 1270100000"/>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4268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861D1A-2EB1-BD40-8EEF-5D74DD342542}"/>
              </a:ext>
            </a:extLst>
          </p:cNvPr>
          <p:cNvSpPr>
            <a:spLocks noGrp="1"/>
          </p:cNvSpPr>
          <p:nvPr>
            <p:ph type="title"/>
          </p:nvPr>
        </p:nvSpPr>
        <p:spPr>
          <a:xfrm>
            <a:off x="457200" y="285775"/>
            <a:ext cx="8280000" cy="457200"/>
          </a:xfrm>
        </p:spPr>
        <p:txBody>
          <a:bodyPr>
            <a:noAutofit/>
          </a:bodyPr>
          <a:lstStyle/>
          <a:p>
            <a:r>
              <a:rPr lang="en-CZ" sz="2400" dirty="0"/>
              <a:t>Spolupráce VZP a NTMC – kombinace odbornosti, řešitelské kapacity a dostupnosti</a:t>
            </a:r>
          </a:p>
        </p:txBody>
      </p:sp>
      <p:sp>
        <p:nvSpPr>
          <p:cNvPr id="2" name="Zástupný text 1">
            <a:extLst>
              <a:ext uri="{FF2B5EF4-FFF2-40B4-BE49-F238E27FC236}">
                <a16:creationId xmlns:a16="http://schemas.microsoft.com/office/drawing/2014/main" id="{25BEE70B-AE12-46E1-A60D-74924512A397}"/>
              </a:ext>
            </a:extLst>
          </p:cNvPr>
          <p:cNvSpPr>
            <a:spLocks noGrp="1"/>
          </p:cNvSpPr>
          <p:nvPr>
            <p:ph type="body" sz="quarter" idx="15"/>
          </p:nvPr>
        </p:nvSpPr>
        <p:spPr/>
        <p:txBody>
          <a:bodyPr/>
          <a:lstStyle/>
          <a:p>
            <a:endParaRPr lang="cs-CZ"/>
          </a:p>
        </p:txBody>
      </p:sp>
      <p:pic>
        <p:nvPicPr>
          <p:cNvPr id="4" name="Obrázek 1">
            <a:extLst>
              <a:ext uri="{FF2B5EF4-FFF2-40B4-BE49-F238E27FC236}">
                <a16:creationId xmlns:a16="http://schemas.microsoft.com/office/drawing/2014/main" id="{82742AA5-691C-1347-986A-731E97DCC76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383" y="918043"/>
            <a:ext cx="5966547" cy="3349158"/>
          </a:xfrm>
          <a:prstGeom prst="rect">
            <a:avLst/>
          </a:prstGeom>
        </p:spPr>
      </p:pic>
      <p:pic>
        <p:nvPicPr>
          <p:cNvPr id="5" name="Picture 4">
            <a:extLst>
              <a:ext uri="{FF2B5EF4-FFF2-40B4-BE49-F238E27FC236}">
                <a16:creationId xmlns:a16="http://schemas.microsoft.com/office/drawing/2014/main" id="{AF76C859-23A4-5E4C-A9CB-690B1729A7EE}"/>
              </a:ext>
            </a:extLst>
          </p:cNvPr>
          <p:cNvPicPr>
            <a:picLocks noChangeAspect="1"/>
          </p:cNvPicPr>
          <p:nvPr/>
        </p:nvPicPr>
        <p:blipFill>
          <a:blip r:embed="rId3"/>
          <a:stretch>
            <a:fillRect/>
          </a:stretch>
        </p:blipFill>
        <p:spPr>
          <a:xfrm>
            <a:off x="4834197" y="2818628"/>
            <a:ext cx="636572" cy="275343"/>
          </a:xfrm>
          <a:prstGeom prst="rect">
            <a:avLst/>
          </a:prstGeom>
        </p:spPr>
      </p:pic>
      <p:sp>
        <p:nvSpPr>
          <p:cNvPr id="6" name="TextBox 5">
            <a:extLst>
              <a:ext uri="{FF2B5EF4-FFF2-40B4-BE49-F238E27FC236}">
                <a16:creationId xmlns:a16="http://schemas.microsoft.com/office/drawing/2014/main" id="{7714051B-F76A-F34F-8431-5FF66135DEB8}"/>
              </a:ext>
            </a:extLst>
          </p:cNvPr>
          <p:cNvSpPr txBox="1"/>
          <p:nvPr/>
        </p:nvSpPr>
        <p:spPr>
          <a:xfrm>
            <a:off x="6808637" y="915355"/>
            <a:ext cx="2145792" cy="3493264"/>
          </a:xfrm>
          <a:prstGeom prst="rect">
            <a:avLst/>
          </a:prstGeom>
          <a:noFill/>
        </p:spPr>
        <p:txBody>
          <a:bodyPr wrap="square" lIns="90000" rtlCol="0">
            <a:spAutoFit/>
          </a:bodyPr>
          <a:lstStyle/>
          <a:p>
            <a:pPr marL="171450" indent="-171450">
              <a:spcAft>
                <a:spcPts val="300"/>
              </a:spcAft>
              <a:buFont typeface="Wingdings" pitchFamily="2" charset="2"/>
              <a:buChar char="ü"/>
            </a:pPr>
            <a:r>
              <a:rPr lang="cs-CZ" sz="1200" dirty="0"/>
              <a:t>Strategií VZP je budování služeb s přidanou hodnotou a využití existující pobočkové sítě nejen pro administrativní úkony, ale i podporu pacientů v různých životních situacích</a:t>
            </a:r>
          </a:p>
          <a:p>
            <a:pPr marL="171450" indent="-171450">
              <a:spcAft>
                <a:spcPts val="300"/>
              </a:spcAft>
              <a:buFont typeface="Wingdings" pitchFamily="2" charset="2"/>
              <a:buChar char="ü"/>
            </a:pPr>
            <a:r>
              <a:rPr lang="cs-CZ" sz="1200" dirty="0"/>
              <a:t>Celoplošné pokrytí v rámci ČR umožňuje dosah na celou populaci </a:t>
            </a:r>
          </a:p>
          <a:p>
            <a:pPr marL="171450" indent="-171450">
              <a:spcAft>
                <a:spcPts val="300"/>
              </a:spcAft>
              <a:buFont typeface="Wingdings" pitchFamily="2" charset="2"/>
              <a:buChar char="ü"/>
            </a:pPr>
            <a:r>
              <a:rPr lang="cs-CZ" sz="1200" dirty="0"/>
              <a:t>Ve spolupráci s NTMC je možno kombinovat špičkovou odbornost, praktické zkušenosti, experty a know-how s realizační kapacitou VZP a dosahem na „poslední míli“ k pacientům v celé republice. </a:t>
            </a:r>
          </a:p>
        </p:txBody>
      </p:sp>
      <p:pic>
        <p:nvPicPr>
          <p:cNvPr id="7" name="Picture 6">
            <a:extLst>
              <a:ext uri="{FF2B5EF4-FFF2-40B4-BE49-F238E27FC236}">
                <a16:creationId xmlns:a16="http://schemas.microsoft.com/office/drawing/2014/main" id="{032F544F-D8F4-E14E-BD93-F2F4937E4D49}"/>
              </a:ext>
            </a:extLst>
          </p:cNvPr>
          <p:cNvPicPr>
            <a:picLocks noChangeAspect="1"/>
          </p:cNvPicPr>
          <p:nvPr/>
        </p:nvPicPr>
        <p:blipFill>
          <a:blip r:embed="rId4"/>
          <a:stretch>
            <a:fillRect/>
          </a:stretch>
        </p:blipFill>
        <p:spPr>
          <a:xfrm>
            <a:off x="2614735" y="2071714"/>
            <a:ext cx="360701" cy="275344"/>
          </a:xfrm>
          <a:prstGeom prst="rect">
            <a:avLst/>
          </a:prstGeom>
        </p:spPr>
      </p:pic>
    </p:spTree>
    <p:extLst>
      <p:ext uri="{BB962C8B-B14F-4D97-AF65-F5344CB8AC3E}">
        <p14:creationId xmlns:p14="http://schemas.microsoft.com/office/powerpoint/2010/main" val="19112875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Circular Arrow 108">
            <a:extLst>
              <a:ext uri="{FF2B5EF4-FFF2-40B4-BE49-F238E27FC236}">
                <a16:creationId xmlns:a16="http://schemas.microsoft.com/office/drawing/2014/main" id="{F54A8305-1AE3-514A-BE6D-73180FA34711}"/>
              </a:ext>
            </a:extLst>
          </p:cNvPr>
          <p:cNvSpPr/>
          <p:nvPr/>
        </p:nvSpPr>
        <p:spPr>
          <a:xfrm rot="194403">
            <a:off x="7177505" y="1966496"/>
            <a:ext cx="1022836" cy="1006109"/>
          </a:xfrm>
          <a:prstGeom prst="circularArrow">
            <a:avLst>
              <a:gd name="adj1" fmla="val 12500"/>
              <a:gd name="adj2" fmla="val 1142319"/>
              <a:gd name="adj3" fmla="val 20457681"/>
              <a:gd name="adj4" fmla="val 728633"/>
              <a:gd name="adj5" fmla="val 12500"/>
            </a:avLst>
          </a:prstGeom>
          <a:solidFill>
            <a:srgbClr val="C0C6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900">
              <a:solidFill>
                <a:schemeClr val="tx1"/>
              </a:solidFill>
            </a:endParaRPr>
          </a:p>
        </p:txBody>
      </p:sp>
      <p:sp>
        <p:nvSpPr>
          <p:cNvPr id="7" name="Rectangle 4"/>
          <p:cNvSpPr>
            <a:spLocks noChangeArrowheads="1"/>
          </p:cNvSpPr>
          <p:nvPr/>
        </p:nvSpPr>
        <p:spPr bwMode="auto">
          <a:xfrm>
            <a:off x="2003025" y="1400147"/>
            <a:ext cx="5452851" cy="404192"/>
          </a:xfrm>
          <a:prstGeom prst="rect">
            <a:avLst/>
          </a:prstGeom>
          <a:solidFill>
            <a:schemeClr val="bg1"/>
          </a:solidFill>
          <a:ln w="6350">
            <a:solidFill>
              <a:srgbClr val="999999"/>
            </a:solidFill>
            <a:miter lim="800000"/>
            <a:headEnd/>
            <a:tailEnd/>
          </a:ln>
        </p:spPr>
        <p:txBody>
          <a:bodyPr wrap="none" anchor="ctr"/>
          <a:lstStyle/>
          <a:p>
            <a:pPr algn="ctr"/>
            <a:endParaRPr lang="cs-CZ" sz="650" b="1">
              <a:cs typeface="Arial" charset="0"/>
            </a:endParaRPr>
          </a:p>
        </p:txBody>
      </p:sp>
      <p:sp>
        <p:nvSpPr>
          <p:cNvPr id="8" name="Rectangle 7"/>
          <p:cNvSpPr>
            <a:spLocks noChangeArrowheads="1"/>
          </p:cNvSpPr>
          <p:nvPr/>
        </p:nvSpPr>
        <p:spPr bwMode="auto">
          <a:xfrm>
            <a:off x="2003025" y="1824232"/>
            <a:ext cx="5452852" cy="1345540"/>
          </a:xfrm>
          <a:prstGeom prst="rect">
            <a:avLst/>
          </a:prstGeom>
          <a:solidFill>
            <a:schemeClr val="bg1">
              <a:lumMod val="95000"/>
            </a:schemeClr>
          </a:solidFill>
          <a:ln w="6350">
            <a:solidFill>
              <a:srgbClr val="999999"/>
            </a:solidFill>
            <a:miter lim="800000"/>
            <a:headEnd/>
            <a:tailEnd/>
          </a:ln>
          <a:effec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10" name="Line 11"/>
          <p:cNvSpPr>
            <a:spLocks noChangeShapeType="1"/>
          </p:cNvSpPr>
          <p:nvPr/>
        </p:nvSpPr>
        <p:spPr bwMode="auto">
          <a:xfrm>
            <a:off x="5492984" y="1403175"/>
            <a:ext cx="0" cy="1751666"/>
          </a:xfrm>
          <a:prstGeom prst="line">
            <a:avLst/>
          </a:prstGeom>
          <a:noFill/>
          <a:ln w="63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11" name="Line 12"/>
          <p:cNvSpPr>
            <a:spLocks noChangeShapeType="1"/>
          </p:cNvSpPr>
          <p:nvPr/>
        </p:nvSpPr>
        <p:spPr bwMode="auto">
          <a:xfrm>
            <a:off x="6444521" y="1403175"/>
            <a:ext cx="12420" cy="1739416"/>
          </a:xfrm>
          <a:prstGeom prst="line">
            <a:avLst/>
          </a:prstGeom>
          <a:noFill/>
          <a:ln w="6350">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12" name="Line 13"/>
          <p:cNvSpPr>
            <a:spLocks noChangeShapeType="1"/>
          </p:cNvSpPr>
          <p:nvPr/>
        </p:nvSpPr>
        <p:spPr bwMode="auto">
          <a:xfrm>
            <a:off x="4585699" y="1415201"/>
            <a:ext cx="17909" cy="1711724"/>
          </a:xfrm>
          <a:prstGeom prst="line">
            <a:avLst/>
          </a:prstGeom>
          <a:noFill/>
          <a:ln w="6350">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13" name="Line 14"/>
          <p:cNvSpPr>
            <a:spLocks noChangeShapeType="1"/>
          </p:cNvSpPr>
          <p:nvPr/>
        </p:nvSpPr>
        <p:spPr bwMode="auto">
          <a:xfrm>
            <a:off x="3704761" y="1407766"/>
            <a:ext cx="13079" cy="1732207"/>
          </a:xfrm>
          <a:prstGeom prst="line">
            <a:avLst/>
          </a:prstGeom>
          <a:noFill/>
          <a:ln w="63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15" name="Line 19"/>
          <p:cNvSpPr>
            <a:spLocks noChangeShapeType="1"/>
          </p:cNvSpPr>
          <p:nvPr/>
        </p:nvSpPr>
        <p:spPr bwMode="auto">
          <a:xfrm>
            <a:off x="1600782" y="1729682"/>
            <a:ext cx="1475659" cy="464990"/>
          </a:xfrm>
          <a:prstGeom prst="line">
            <a:avLst/>
          </a:prstGeom>
          <a:noFill/>
          <a:ln w="6350">
            <a:solidFill>
              <a:srgbClr val="99999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16" name="Line 20"/>
          <p:cNvSpPr>
            <a:spLocks noChangeShapeType="1"/>
          </p:cNvSpPr>
          <p:nvPr/>
        </p:nvSpPr>
        <p:spPr bwMode="auto">
          <a:xfrm>
            <a:off x="3075495" y="2194671"/>
            <a:ext cx="558025" cy="94741"/>
          </a:xfrm>
          <a:prstGeom prst="line">
            <a:avLst/>
          </a:prstGeom>
          <a:noFill/>
          <a:ln w="6350">
            <a:solidFill>
              <a:srgbClr val="99999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17" name="Line 21"/>
          <p:cNvSpPr>
            <a:spLocks noChangeShapeType="1"/>
          </p:cNvSpPr>
          <p:nvPr/>
        </p:nvSpPr>
        <p:spPr bwMode="auto">
          <a:xfrm>
            <a:off x="3629728" y="2288464"/>
            <a:ext cx="3826148" cy="103917"/>
          </a:xfrm>
          <a:prstGeom prst="line">
            <a:avLst/>
          </a:prstGeom>
          <a:noFill/>
          <a:ln w="6350">
            <a:solidFill>
              <a:srgbClr val="99999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18" name="Line 22"/>
          <p:cNvSpPr>
            <a:spLocks noChangeShapeType="1"/>
          </p:cNvSpPr>
          <p:nvPr/>
        </p:nvSpPr>
        <p:spPr bwMode="auto">
          <a:xfrm flipV="1">
            <a:off x="1914915" y="2693008"/>
            <a:ext cx="1195631" cy="515143"/>
          </a:xfrm>
          <a:prstGeom prst="line">
            <a:avLst/>
          </a:prstGeom>
          <a:noFill/>
          <a:ln w="6350">
            <a:solidFill>
              <a:srgbClr val="99999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19" name="Line 23"/>
          <p:cNvSpPr>
            <a:spLocks noChangeShapeType="1"/>
          </p:cNvSpPr>
          <p:nvPr/>
        </p:nvSpPr>
        <p:spPr bwMode="auto">
          <a:xfrm flipV="1">
            <a:off x="3109599" y="2621009"/>
            <a:ext cx="541920" cy="72950"/>
          </a:xfrm>
          <a:prstGeom prst="line">
            <a:avLst/>
          </a:prstGeom>
          <a:noFill/>
          <a:ln w="6350">
            <a:solidFill>
              <a:srgbClr val="99999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20" name="Line 24"/>
          <p:cNvSpPr>
            <a:spLocks noChangeShapeType="1"/>
          </p:cNvSpPr>
          <p:nvPr/>
        </p:nvSpPr>
        <p:spPr bwMode="auto">
          <a:xfrm flipV="1">
            <a:off x="3651521" y="2561324"/>
            <a:ext cx="3804355" cy="59683"/>
          </a:xfrm>
          <a:prstGeom prst="line">
            <a:avLst/>
          </a:prstGeom>
          <a:noFill/>
          <a:ln w="6350">
            <a:solidFill>
              <a:srgbClr val="99999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21" name="Oval 20"/>
          <p:cNvSpPr>
            <a:spLocks noChangeArrowheads="1"/>
          </p:cNvSpPr>
          <p:nvPr/>
        </p:nvSpPr>
        <p:spPr bwMode="auto">
          <a:xfrm>
            <a:off x="2620735" y="2061088"/>
            <a:ext cx="97583" cy="92846"/>
          </a:xfrm>
          <a:prstGeom prst="ellipse">
            <a:avLst/>
          </a:prstGeom>
          <a:solidFill>
            <a:srgbClr val="C7CDFD"/>
          </a:solidFill>
          <a:ln w="6350">
            <a:solidFill>
              <a:srgbClr val="9999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22" name="Oval 21"/>
          <p:cNvSpPr>
            <a:spLocks noChangeArrowheads="1"/>
          </p:cNvSpPr>
          <p:nvPr/>
        </p:nvSpPr>
        <p:spPr bwMode="auto">
          <a:xfrm>
            <a:off x="2560100" y="2222148"/>
            <a:ext cx="97583" cy="92846"/>
          </a:xfrm>
          <a:prstGeom prst="ellipse">
            <a:avLst/>
          </a:prstGeom>
          <a:solidFill>
            <a:srgbClr val="C7CDFD"/>
          </a:solidFill>
          <a:ln w="6350">
            <a:solidFill>
              <a:srgbClr val="9999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23" name="Oval 22"/>
          <p:cNvSpPr>
            <a:spLocks noChangeArrowheads="1"/>
          </p:cNvSpPr>
          <p:nvPr/>
        </p:nvSpPr>
        <p:spPr bwMode="auto">
          <a:xfrm>
            <a:off x="4662218" y="2474398"/>
            <a:ext cx="97583" cy="92846"/>
          </a:xfrm>
          <a:prstGeom prst="ellipse">
            <a:avLst/>
          </a:prstGeom>
          <a:solidFill>
            <a:srgbClr val="92B8C9"/>
          </a:solidFill>
          <a:ln w="6350">
            <a:solidFill>
              <a:srgbClr val="999999"/>
            </a:solidFill>
            <a:round/>
            <a:headEnd/>
            <a:tailEnd/>
          </a:ln>
          <a:effec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24" name="Oval 23"/>
          <p:cNvSpPr>
            <a:spLocks noChangeArrowheads="1"/>
          </p:cNvSpPr>
          <p:nvPr/>
        </p:nvSpPr>
        <p:spPr bwMode="auto">
          <a:xfrm>
            <a:off x="2561050" y="2531952"/>
            <a:ext cx="97584" cy="92846"/>
          </a:xfrm>
          <a:prstGeom prst="ellipse">
            <a:avLst/>
          </a:prstGeom>
          <a:solidFill>
            <a:srgbClr val="C7CDFD"/>
          </a:solidFill>
          <a:ln w="6350">
            <a:solidFill>
              <a:srgbClr val="9999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25" name="Oval 24"/>
          <p:cNvSpPr>
            <a:spLocks noChangeArrowheads="1"/>
          </p:cNvSpPr>
          <p:nvPr/>
        </p:nvSpPr>
        <p:spPr bwMode="auto">
          <a:xfrm>
            <a:off x="2544942" y="2693959"/>
            <a:ext cx="97583" cy="92846"/>
          </a:xfrm>
          <a:prstGeom prst="ellipse">
            <a:avLst/>
          </a:prstGeom>
          <a:solidFill>
            <a:srgbClr val="C7CDFD"/>
          </a:solidFill>
          <a:ln w="6350">
            <a:solidFill>
              <a:srgbClr val="9999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26" name="Oval 25"/>
          <p:cNvSpPr>
            <a:spLocks noChangeArrowheads="1"/>
          </p:cNvSpPr>
          <p:nvPr/>
        </p:nvSpPr>
        <p:spPr bwMode="auto">
          <a:xfrm>
            <a:off x="2680424" y="2697749"/>
            <a:ext cx="96636" cy="93794"/>
          </a:xfrm>
          <a:prstGeom prst="ellipse">
            <a:avLst/>
          </a:prstGeom>
          <a:solidFill>
            <a:srgbClr val="C7CDFD"/>
          </a:solidFill>
          <a:ln w="6350">
            <a:solidFill>
              <a:srgbClr val="9999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27" name="Oval 26"/>
          <p:cNvSpPr>
            <a:spLocks noChangeArrowheads="1"/>
          </p:cNvSpPr>
          <p:nvPr/>
        </p:nvSpPr>
        <p:spPr bwMode="auto">
          <a:xfrm>
            <a:off x="4851487" y="2459258"/>
            <a:ext cx="97584" cy="92846"/>
          </a:xfrm>
          <a:prstGeom prst="ellipse">
            <a:avLst/>
          </a:prstGeom>
          <a:solidFill>
            <a:srgbClr val="336633"/>
          </a:solidFill>
          <a:ln w="6350">
            <a:solidFill>
              <a:srgbClr val="999999"/>
            </a:solidFill>
            <a:round/>
            <a:headEnd/>
            <a:tailEnd/>
          </a:ln>
          <a:effec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28" name="Oval 27"/>
          <p:cNvSpPr>
            <a:spLocks noChangeArrowheads="1"/>
          </p:cNvSpPr>
          <p:nvPr/>
        </p:nvSpPr>
        <p:spPr bwMode="auto">
          <a:xfrm>
            <a:off x="2776055" y="2141150"/>
            <a:ext cx="96636" cy="92846"/>
          </a:xfrm>
          <a:prstGeom prst="ellipse">
            <a:avLst/>
          </a:prstGeom>
          <a:solidFill>
            <a:srgbClr val="C7CDFD"/>
          </a:solidFill>
          <a:ln w="6350">
            <a:solidFill>
              <a:srgbClr val="9999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29" name="Oval 28"/>
          <p:cNvSpPr>
            <a:spLocks noChangeArrowheads="1"/>
          </p:cNvSpPr>
          <p:nvPr/>
        </p:nvSpPr>
        <p:spPr bwMode="auto">
          <a:xfrm>
            <a:off x="2664316" y="2195621"/>
            <a:ext cx="97583" cy="92846"/>
          </a:xfrm>
          <a:prstGeom prst="ellipse">
            <a:avLst/>
          </a:prstGeom>
          <a:solidFill>
            <a:srgbClr val="C7CDFD"/>
          </a:solidFill>
          <a:ln w="6350">
            <a:solidFill>
              <a:srgbClr val="9999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30" name="Oval 29"/>
          <p:cNvSpPr>
            <a:spLocks noChangeArrowheads="1"/>
          </p:cNvSpPr>
          <p:nvPr/>
        </p:nvSpPr>
        <p:spPr bwMode="auto">
          <a:xfrm>
            <a:off x="2943804" y="2210779"/>
            <a:ext cx="97584" cy="92846"/>
          </a:xfrm>
          <a:prstGeom prst="ellipse">
            <a:avLst/>
          </a:prstGeom>
          <a:solidFill>
            <a:srgbClr val="92B8C9"/>
          </a:solidFill>
          <a:ln w="6350">
            <a:solidFill>
              <a:srgbClr val="999999"/>
            </a:solidFill>
            <a:round/>
            <a:headEnd/>
            <a:tailEnd/>
          </a:ln>
          <a:effec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31" name="Oval 30"/>
          <p:cNvSpPr>
            <a:spLocks noChangeArrowheads="1"/>
          </p:cNvSpPr>
          <p:nvPr/>
        </p:nvSpPr>
        <p:spPr bwMode="auto">
          <a:xfrm>
            <a:off x="6573380" y="2442596"/>
            <a:ext cx="96636" cy="92846"/>
          </a:xfrm>
          <a:prstGeom prst="ellipse">
            <a:avLst/>
          </a:prstGeom>
          <a:solidFill>
            <a:srgbClr val="336633"/>
          </a:solidFill>
          <a:ln w="6350">
            <a:solidFill>
              <a:srgbClr val="999999"/>
            </a:solidFill>
            <a:round/>
            <a:headEnd/>
            <a:tailEnd/>
          </a:ln>
          <a:effec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32" name="Oval 31"/>
          <p:cNvSpPr>
            <a:spLocks noChangeArrowheads="1"/>
          </p:cNvSpPr>
          <p:nvPr/>
        </p:nvSpPr>
        <p:spPr bwMode="auto">
          <a:xfrm>
            <a:off x="2657686" y="2495950"/>
            <a:ext cx="97584" cy="92846"/>
          </a:xfrm>
          <a:prstGeom prst="ellipse">
            <a:avLst/>
          </a:prstGeom>
          <a:solidFill>
            <a:srgbClr val="C7CDFD"/>
          </a:solidFill>
          <a:ln w="6350">
            <a:solidFill>
              <a:srgbClr val="9999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33" name="Oval 32"/>
          <p:cNvSpPr>
            <a:spLocks noChangeArrowheads="1"/>
          </p:cNvSpPr>
          <p:nvPr/>
        </p:nvSpPr>
        <p:spPr bwMode="auto">
          <a:xfrm>
            <a:off x="4193441" y="2401209"/>
            <a:ext cx="96636" cy="92846"/>
          </a:xfrm>
          <a:prstGeom prst="ellipse">
            <a:avLst/>
          </a:prstGeom>
          <a:solidFill>
            <a:srgbClr val="336633"/>
          </a:solidFill>
          <a:ln w="6350">
            <a:solidFill>
              <a:srgbClr val="999999"/>
            </a:solidFill>
            <a:round/>
            <a:headEnd/>
            <a:tailEnd/>
          </a:ln>
          <a:effec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34" name="Oval 33"/>
          <p:cNvSpPr>
            <a:spLocks noChangeArrowheads="1"/>
          </p:cNvSpPr>
          <p:nvPr/>
        </p:nvSpPr>
        <p:spPr bwMode="auto">
          <a:xfrm>
            <a:off x="2897382" y="2661747"/>
            <a:ext cx="96636" cy="92846"/>
          </a:xfrm>
          <a:prstGeom prst="ellipse">
            <a:avLst/>
          </a:prstGeom>
          <a:solidFill>
            <a:srgbClr val="336633"/>
          </a:solidFill>
          <a:ln w="6350">
            <a:solidFill>
              <a:srgbClr val="999999"/>
            </a:solidFill>
            <a:round/>
            <a:headEnd/>
            <a:tailEnd/>
          </a:ln>
          <a:effec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35" name="Oval 34"/>
          <p:cNvSpPr>
            <a:spLocks noChangeArrowheads="1"/>
          </p:cNvSpPr>
          <p:nvPr/>
        </p:nvSpPr>
        <p:spPr bwMode="auto">
          <a:xfrm>
            <a:off x="4026367" y="2436338"/>
            <a:ext cx="97583" cy="92846"/>
          </a:xfrm>
          <a:prstGeom prst="ellipse">
            <a:avLst/>
          </a:prstGeom>
          <a:solidFill>
            <a:srgbClr val="92B8C9"/>
          </a:solidFill>
          <a:ln w="6350">
            <a:solidFill>
              <a:srgbClr val="999999"/>
            </a:solidFill>
            <a:round/>
            <a:headEnd/>
            <a:tailEnd/>
          </a:ln>
          <a:effec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36" name="Oval 35"/>
          <p:cNvSpPr>
            <a:spLocks noChangeArrowheads="1"/>
          </p:cNvSpPr>
          <p:nvPr/>
        </p:nvSpPr>
        <p:spPr bwMode="auto">
          <a:xfrm>
            <a:off x="2939068" y="2438158"/>
            <a:ext cx="96636" cy="93794"/>
          </a:xfrm>
          <a:prstGeom prst="ellipse">
            <a:avLst/>
          </a:prstGeom>
          <a:solidFill>
            <a:srgbClr val="336633"/>
          </a:solidFill>
          <a:ln w="6350">
            <a:solidFill>
              <a:srgbClr val="999999"/>
            </a:solidFill>
            <a:round/>
            <a:headEnd/>
            <a:tailEnd/>
          </a:ln>
          <a:effec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37" name="Oval 36"/>
          <p:cNvSpPr>
            <a:spLocks noChangeArrowheads="1"/>
          </p:cNvSpPr>
          <p:nvPr/>
        </p:nvSpPr>
        <p:spPr bwMode="auto">
          <a:xfrm>
            <a:off x="3957610" y="2344658"/>
            <a:ext cx="97584" cy="92846"/>
          </a:xfrm>
          <a:prstGeom prst="ellipse">
            <a:avLst/>
          </a:prstGeom>
          <a:solidFill>
            <a:srgbClr val="0000FF"/>
          </a:solidFill>
          <a:ln w="6350">
            <a:solidFill>
              <a:srgbClr val="999999"/>
            </a:solidFill>
            <a:round/>
            <a:headEnd/>
            <a:tailEnd/>
          </a:ln>
          <a:effec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38" name="Oval 37"/>
          <p:cNvSpPr>
            <a:spLocks noChangeArrowheads="1"/>
          </p:cNvSpPr>
          <p:nvPr/>
        </p:nvSpPr>
        <p:spPr bwMode="auto">
          <a:xfrm>
            <a:off x="4350709" y="2458054"/>
            <a:ext cx="97583" cy="92846"/>
          </a:xfrm>
          <a:prstGeom prst="ellipse">
            <a:avLst/>
          </a:prstGeom>
          <a:solidFill>
            <a:srgbClr val="92B8C9"/>
          </a:solidFill>
          <a:ln w="6350">
            <a:solidFill>
              <a:srgbClr val="999999"/>
            </a:solidFill>
            <a:round/>
            <a:headEnd/>
            <a:tailEnd/>
          </a:ln>
          <a:effec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39" name="Oval 38"/>
          <p:cNvSpPr>
            <a:spLocks noChangeArrowheads="1"/>
          </p:cNvSpPr>
          <p:nvPr/>
        </p:nvSpPr>
        <p:spPr bwMode="auto">
          <a:xfrm>
            <a:off x="7203745" y="2443368"/>
            <a:ext cx="97583" cy="92846"/>
          </a:xfrm>
          <a:prstGeom prst="ellipse">
            <a:avLst/>
          </a:prstGeom>
          <a:solidFill>
            <a:srgbClr val="0000FF"/>
          </a:solidFill>
          <a:ln w="6350">
            <a:solidFill>
              <a:srgbClr val="999999"/>
            </a:solidFill>
            <a:round/>
            <a:headEnd/>
            <a:tailEnd/>
          </a:ln>
          <a:effec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40" name="Oval 39"/>
          <p:cNvSpPr>
            <a:spLocks noChangeArrowheads="1"/>
          </p:cNvSpPr>
          <p:nvPr/>
        </p:nvSpPr>
        <p:spPr bwMode="auto">
          <a:xfrm>
            <a:off x="3319925" y="2282782"/>
            <a:ext cx="97583" cy="93794"/>
          </a:xfrm>
          <a:prstGeom prst="ellipse">
            <a:avLst/>
          </a:prstGeom>
          <a:solidFill>
            <a:srgbClr val="0000FF"/>
          </a:solidFill>
          <a:ln w="6350">
            <a:solidFill>
              <a:srgbClr val="999999"/>
            </a:solidFill>
            <a:round/>
            <a:headEnd/>
            <a:tailEnd/>
          </a:ln>
          <a:effec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41" name="Oval 40"/>
          <p:cNvSpPr>
            <a:spLocks noChangeArrowheads="1"/>
          </p:cNvSpPr>
          <p:nvPr/>
        </p:nvSpPr>
        <p:spPr bwMode="auto">
          <a:xfrm>
            <a:off x="3444983" y="2515846"/>
            <a:ext cx="97583" cy="92846"/>
          </a:xfrm>
          <a:prstGeom prst="ellipse">
            <a:avLst/>
          </a:prstGeom>
          <a:solidFill>
            <a:srgbClr val="0000FF"/>
          </a:solidFill>
          <a:ln w="6350">
            <a:solidFill>
              <a:srgbClr val="999999"/>
            </a:solidFill>
            <a:round/>
            <a:headEnd/>
            <a:tailEnd/>
          </a:ln>
          <a:effec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42" name="Oval 41"/>
          <p:cNvSpPr>
            <a:spLocks noChangeArrowheads="1"/>
          </p:cNvSpPr>
          <p:nvPr/>
        </p:nvSpPr>
        <p:spPr bwMode="auto">
          <a:xfrm>
            <a:off x="3175918" y="2454264"/>
            <a:ext cx="97583" cy="92846"/>
          </a:xfrm>
          <a:prstGeom prst="ellipse">
            <a:avLst/>
          </a:prstGeom>
          <a:solidFill>
            <a:srgbClr val="336633"/>
          </a:solidFill>
          <a:ln w="6350">
            <a:solidFill>
              <a:srgbClr val="999999"/>
            </a:solidFill>
            <a:round/>
            <a:headEnd/>
            <a:tailEnd/>
          </a:ln>
          <a:effec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43" name="Oval 42"/>
          <p:cNvSpPr>
            <a:spLocks noChangeArrowheads="1"/>
          </p:cNvSpPr>
          <p:nvPr/>
        </p:nvSpPr>
        <p:spPr bwMode="auto">
          <a:xfrm>
            <a:off x="3152235" y="2308363"/>
            <a:ext cx="96636" cy="92846"/>
          </a:xfrm>
          <a:prstGeom prst="ellipse">
            <a:avLst/>
          </a:prstGeom>
          <a:solidFill>
            <a:srgbClr val="92B8C9"/>
          </a:solidFill>
          <a:ln w="6350">
            <a:solidFill>
              <a:srgbClr val="999999"/>
            </a:solidFill>
            <a:round/>
            <a:headEnd/>
            <a:tailEnd/>
          </a:ln>
          <a:effec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44" name="Oval 43"/>
          <p:cNvSpPr>
            <a:spLocks noChangeArrowheads="1"/>
          </p:cNvSpPr>
          <p:nvPr/>
        </p:nvSpPr>
        <p:spPr bwMode="auto">
          <a:xfrm>
            <a:off x="5960013" y="2418408"/>
            <a:ext cx="97583" cy="92846"/>
          </a:xfrm>
          <a:prstGeom prst="ellipse">
            <a:avLst/>
          </a:prstGeom>
          <a:solidFill>
            <a:srgbClr val="92B8C9"/>
          </a:solidFill>
          <a:ln w="6350">
            <a:solidFill>
              <a:srgbClr val="999999"/>
            </a:solidFill>
            <a:round/>
            <a:headEnd/>
            <a:tailEnd/>
          </a:ln>
          <a:effec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45" name="Oval 44"/>
          <p:cNvSpPr>
            <a:spLocks noChangeArrowheads="1"/>
          </p:cNvSpPr>
          <p:nvPr/>
        </p:nvSpPr>
        <p:spPr bwMode="auto">
          <a:xfrm>
            <a:off x="5179697" y="2442895"/>
            <a:ext cx="97584" cy="92846"/>
          </a:xfrm>
          <a:prstGeom prst="ellipse">
            <a:avLst/>
          </a:prstGeom>
          <a:solidFill>
            <a:srgbClr val="336633"/>
          </a:solidFill>
          <a:ln w="6350">
            <a:solidFill>
              <a:srgbClr val="999999"/>
            </a:solidFill>
            <a:round/>
            <a:headEnd/>
            <a:tailEnd/>
          </a:ln>
          <a:effec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47" name="Oval 46"/>
          <p:cNvSpPr>
            <a:spLocks noChangeArrowheads="1"/>
          </p:cNvSpPr>
          <p:nvPr/>
        </p:nvSpPr>
        <p:spPr bwMode="auto">
          <a:xfrm>
            <a:off x="2131870" y="1932240"/>
            <a:ext cx="97583" cy="92846"/>
          </a:xfrm>
          <a:prstGeom prst="ellipse">
            <a:avLst/>
          </a:prstGeom>
          <a:solidFill>
            <a:srgbClr val="C7CDFD"/>
          </a:solidFill>
          <a:ln w="6350">
            <a:solidFill>
              <a:srgbClr val="9999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48" name="Oval 47"/>
          <p:cNvSpPr>
            <a:spLocks noChangeArrowheads="1"/>
          </p:cNvSpPr>
          <p:nvPr/>
        </p:nvSpPr>
        <p:spPr bwMode="auto">
          <a:xfrm>
            <a:off x="2248404" y="1980558"/>
            <a:ext cx="97584" cy="92846"/>
          </a:xfrm>
          <a:prstGeom prst="ellipse">
            <a:avLst/>
          </a:prstGeom>
          <a:solidFill>
            <a:srgbClr val="C7CDFD"/>
          </a:solidFill>
          <a:ln w="6350">
            <a:solidFill>
              <a:srgbClr val="9999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49" name="Oval 48"/>
          <p:cNvSpPr>
            <a:spLocks noChangeArrowheads="1"/>
          </p:cNvSpPr>
          <p:nvPr/>
        </p:nvSpPr>
        <p:spPr bwMode="auto">
          <a:xfrm>
            <a:off x="2078815" y="2184252"/>
            <a:ext cx="97583" cy="92846"/>
          </a:xfrm>
          <a:prstGeom prst="ellipse">
            <a:avLst/>
          </a:prstGeom>
          <a:solidFill>
            <a:srgbClr val="C7CDFD"/>
          </a:solidFill>
          <a:ln w="6350">
            <a:solidFill>
              <a:srgbClr val="9999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50" name="Oval 49"/>
          <p:cNvSpPr>
            <a:spLocks noChangeArrowheads="1"/>
          </p:cNvSpPr>
          <p:nvPr/>
        </p:nvSpPr>
        <p:spPr bwMode="auto">
          <a:xfrm>
            <a:off x="2239875" y="2100879"/>
            <a:ext cx="97583" cy="92846"/>
          </a:xfrm>
          <a:prstGeom prst="ellipse">
            <a:avLst/>
          </a:prstGeom>
          <a:solidFill>
            <a:srgbClr val="C7CDFD"/>
          </a:solidFill>
          <a:ln w="6350">
            <a:solidFill>
              <a:srgbClr val="9999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51" name="Oval 50"/>
          <p:cNvSpPr>
            <a:spLocks noChangeArrowheads="1"/>
          </p:cNvSpPr>
          <p:nvPr/>
        </p:nvSpPr>
        <p:spPr bwMode="auto">
          <a:xfrm>
            <a:off x="3040811" y="2550937"/>
            <a:ext cx="97583" cy="92846"/>
          </a:xfrm>
          <a:prstGeom prst="ellipse">
            <a:avLst/>
          </a:prstGeom>
          <a:solidFill>
            <a:srgbClr val="92B8C9"/>
          </a:solidFill>
          <a:ln w="6350">
            <a:solidFill>
              <a:srgbClr val="999999"/>
            </a:solidFill>
            <a:round/>
            <a:headEnd/>
            <a:tailEnd/>
          </a:ln>
          <a:effec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52" name="Oval 51"/>
          <p:cNvSpPr>
            <a:spLocks noChangeArrowheads="1"/>
          </p:cNvSpPr>
          <p:nvPr/>
        </p:nvSpPr>
        <p:spPr bwMode="auto">
          <a:xfrm>
            <a:off x="2972051" y="2367578"/>
            <a:ext cx="97583" cy="92846"/>
          </a:xfrm>
          <a:prstGeom prst="ellipse">
            <a:avLst/>
          </a:prstGeom>
          <a:solidFill>
            <a:srgbClr val="92B8C9"/>
          </a:solidFill>
          <a:ln w="6350">
            <a:solidFill>
              <a:srgbClr val="999999"/>
            </a:solidFill>
            <a:round/>
            <a:headEnd/>
            <a:tailEnd/>
          </a:ln>
          <a:effec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53" name="Oval 52"/>
          <p:cNvSpPr>
            <a:spLocks noChangeArrowheads="1"/>
          </p:cNvSpPr>
          <p:nvPr/>
        </p:nvSpPr>
        <p:spPr bwMode="auto">
          <a:xfrm>
            <a:off x="2192505" y="2270466"/>
            <a:ext cx="97583" cy="92846"/>
          </a:xfrm>
          <a:prstGeom prst="ellipse">
            <a:avLst/>
          </a:prstGeom>
          <a:solidFill>
            <a:srgbClr val="C7CDFD"/>
          </a:solidFill>
          <a:ln w="6350">
            <a:solidFill>
              <a:srgbClr val="9999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54" name="Oval 53"/>
          <p:cNvSpPr>
            <a:spLocks noChangeArrowheads="1"/>
          </p:cNvSpPr>
          <p:nvPr/>
        </p:nvSpPr>
        <p:spPr bwMode="auto">
          <a:xfrm>
            <a:off x="2344090" y="2351944"/>
            <a:ext cx="97583" cy="92846"/>
          </a:xfrm>
          <a:prstGeom prst="ellipse">
            <a:avLst/>
          </a:prstGeom>
          <a:solidFill>
            <a:srgbClr val="C7CDFD"/>
          </a:solidFill>
          <a:ln w="6350">
            <a:solidFill>
              <a:srgbClr val="9999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55" name="Oval 54"/>
          <p:cNvSpPr>
            <a:spLocks noChangeArrowheads="1"/>
          </p:cNvSpPr>
          <p:nvPr/>
        </p:nvSpPr>
        <p:spPr bwMode="auto">
          <a:xfrm>
            <a:off x="2218087" y="2383208"/>
            <a:ext cx="97584" cy="92846"/>
          </a:xfrm>
          <a:prstGeom prst="ellipse">
            <a:avLst/>
          </a:prstGeom>
          <a:solidFill>
            <a:srgbClr val="C7CDFD"/>
          </a:solidFill>
          <a:ln w="6350">
            <a:solidFill>
              <a:srgbClr val="9999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56" name="Oval 55"/>
          <p:cNvSpPr>
            <a:spLocks noChangeArrowheads="1"/>
          </p:cNvSpPr>
          <p:nvPr/>
        </p:nvSpPr>
        <p:spPr bwMode="auto">
          <a:xfrm>
            <a:off x="5011926" y="2390498"/>
            <a:ext cx="97584" cy="92846"/>
          </a:xfrm>
          <a:prstGeom prst="ellipse">
            <a:avLst/>
          </a:prstGeom>
          <a:solidFill>
            <a:srgbClr val="0000FF"/>
          </a:solidFill>
          <a:ln w="6350">
            <a:solidFill>
              <a:srgbClr val="999999"/>
            </a:solidFill>
            <a:round/>
            <a:headEnd/>
            <a:tailEnd/>
          </a:ln>
          <a:effec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57" name="Oval 56"/>
          <p:cNvSpPr>
            <a:spLocks noChangeArrowheads="1"/>
          </p:cNvSpPr>
          <p:nvPr/>
        </p:nvSpPr>
        <p:spPr bwMode="auto">
          <a:xfrm>
            <a:off x="2053237" y="1932240"/>
            <a:ext cx="97584" cy="92846"/>
          </a:xfrm>
          <a:prstGeom prst="ellipse">
            <a:avLst/>
          </a:prstGeom>
          <a:solidFill>
            <a:srgbClr val="C7CDFD"/>
          </a:solidFill>
          <a:ln w="6350">
            <a:solidFill>
              <a:srgbClr val="9999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58" name="Oval 57"/>
          <p:cNvSpPr>
            <a:spLocks noChangeArrowheads="1"/>
          </p:cNvSpPr>
          <p:nvPr/>
        </p:nvSpPr>
        <p:spPr bwMode="auto">
          <a:xfrm>
            <a:off x="2120501" y="2526268"/>
            <a:ext cx="97583" cy="92846"/>
          </a:xfrm>
          <a:prstGeom prst="ellipse">
            <a:avLst/>
          </a:prstGeom>
          <a:solidFill>
            <a:srgbClr val="C7CDFD"/>
          </a:solidFill>
          <a:ln w="6350">
            <a:solidFill>
              <a:srgbClr val="9999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59" name="Oval 58"/>
          <p:cNvSpPr>
            <a:spLocks noChangeArrowheads="1"/>
          </p:cNvSpPr>
          <p:nvPr/>
        </p:nvSpPr>
        <p:spPr bwMode="auto">
          <a:xfrm>
            <a:off x="2237035" y="2574585"/>
            <a:ext cx="97584" cy="92846"/>
          </a:xfrm>
          <a:prstGeom prst="ellipse">
            <a:avLst/>
          </a:prstGeom>
          <a:solidFill>
            <a:srgbClr val="C7CDFD"/>
          </a:solidFill>
          <a:ln w="6350">
            <a:solidFill>
              <a:srgbClr val="9999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60" name="Oval 59"/>
          <p:cNvSpPr>
            <a:spLocks noChangeArrowheads="1"/>
          </p:cNvSpPr>
          <p:nvPr/>
        </p:nvSpPr>
        <p:spPr bwMode="auto">
          <a:xfrm>
            <a:off x="2067446" y="2778279"/>
            <a:ext cx="97583" cy="92846"/>
          </a:xfrm>
          <a:prstGeom prst="ellipse">
            <a:avLst/>
          </a:prstGeom>
          <a:solidFill>
            <a:srgbClr val="C7CDFD"/>
          </a:solidFill>
          <a:ln w="6350">
            <a:solidFill>
              <a:srgbClr val="9999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61" name="Oval 60"/>
          <p:cNvSpPr>
            <a:spLocks noChangeArrowheads="1"/>
          </p:cNvSpPr>
          <p:nvPr/>
        </p:nvSpPr>
        <p:spPr bwMode="auto">
          <a:xfrm>
            <a:off x="2228506" y="2694907"/>
            <a:ext cx="97583" cy="92846"/>
          </a:xfrm>
          <a:prstGeom prst="ellipse">
            <a:avLst/>
          </a:prstGeom>
          <a:solidFill>
            <a:srgbClr val="C7CDFD"/>
          </a:solidFill>
          <a:ln w="6350">
            <a:solidFill>
              <a:srgbClr val="9999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62" name="Oval 61"/>
          <p:cNvSpPr>
            <a:spLocks noChangeArrowheads="1"/>
          </p:cNvSpPr>
          <p:nvPr/>
        </p:nvSpPr>
        <p:spPr bwMode="auto">
          <a:xfrm>
            <a:off x="5538115" y="2369724"/>
            <a:ext cx="97584" cy="92846"/>
          </a:xfrm>
          <a:prstGeom prst="ellipse">
            <a:avLst/>
          </a:prstGeom>
          <a:solidFill>
            <a:srgbClr val="92B8C9"/>
          </a:solidFill>
          <a:ln w="6350">
            <a:solidFill>
              <a:srgbClr val="999999"/>
            </a:solidFill>
            <a:round/>
            <a:headEnd/>
            <a:tailEnd/>
          </a:ln>
          <a:effec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63" name="Oval 62"/>
          <p:cNvSpPr>
            <a:spLocks noChangeArrowheads="1"/>
          </p:cNvSpPr>
          <p:nvPr/>
        </p:nvSpPr>
        <p:spPr bwMode="auto">
          <a:xfrm>
            <a:off x="2306194" y="2799122"/>
            <a:ext cx="97583" cy="92846"/>
          </a:xfrm>
          <a:prstGeom prst="ellipse">
            <a:avLst/>
          </a:prstGeom>
          <a:solidFill>
            <a:srgbClr val="C7CDFD"/>
          </a:solidFill>
          <a:ln w="6350">
            <a:solidFill>
              <a:srgbClr val="9999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64" name="Oval 63"/>
          <p:cNvSpPr>
            <a:spLocks noChangeArrowheads="1"/>
          </p:cNvSpPr>
          <p:nvPr/>
        </p:nvSpPr>
        <p:spPr bwMode="auto">
          <a:xfrm>
            <a:off x="2181136" y="2864493"/>
            <a:ext cx="97583" cy="92846"/>
          </a:xfrm>
          <a:prstGeom prst="ellipse">
            <a:avLst/>
          </a:prstGeom>
          <a:solidFill>
            <a:srgbClr val="C7CDFD"/>
          </a:solidFill>
          <a:ln w="6350">
            <a:solidFill>
              <a:srgbClr val="9999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65" name="Oval 64"/>
          <p:cNvSpPr>
            <a:spLocks noChangeArrowheads="1"/>
          </p:cNvSpPr>
          <p:nvPr/>
        </p:nvSpPr>
        <p:spPr bwMode="auto">
          <a:xfrm>
            <a:off x="2327987" y="2657010"/>
            <a:ext cx="96636" cy="92846"/>
          </a:xfrm>
          <a:prstGeom prst="ellipse">
            <a:avLst/>
          </a:prstGeom>
          <a:solidFill>
            <a:srgbClr val="C7CDFD"/>
          </a:solidFill>
          <a:ln w="6350">
            <a:solidFill>
              <a:srgbClr val="9999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66" name="Oval 65"/>
          <p:cNvSpPr>
            <a:spLocks noChangeArrowheads="1"/>
          </p:cNvSpPr>
          <p:nvPr/>
        </p:nvSpPr>
        <p:spPr bwMode="auto">
          <a:xfrm>
            <a:off x="2151768" y="2726171"/>
            <a:ext cx="97584" cy="92846"/>
          </a:xfrm>
          <a:prstGeom prst="ellipse">
            <a:avLst/>
          </a:prstGeom>
          <a:solidFill>
            <a:srgbClr val="C7CDFD"/>
          </a:solidFill>
          <a:ln w="6350">
            <a:solidFill>
              <a:srgbClr val="9999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67" name="Oval 66"/>
          <p:cNvSpPr>
            <a:spLocks noChangeArrowheads="1"/>
          </p:cNvSpPr>
          <p:nvPr/>
        </p:nvSpPr>
        <p:spPr bwMode="auto">
          <a:xfrm>
            <a:off x="2034289" y="2258150"/>
            <a:ext cx="97584" cy="92846"/>
          </a:xfrm>
          <a:prstGeom prst="ellipse">
            <a:avLst/>
          </a:prstGeom>
          <a:solidFill>
            <a:srgbClr val="C7CDFD"/>
          </a:solidFill>
          <a:ln w="6350">
            <a:solidFill>
              <a:srgbClr val="999999"/>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68" name="Oval 67"/>
          <p:cNvSpPr>
            <a:spLocks noChangeArrowheads="1"/>
          </p:cNvSpPr>
          <p:nvPr/>
        </p:nvSpPr>
        <p:spPr bwMode="auto">
          <a:xfrm>
            <a:off x="3407532" y="2390498"/>
            <a:ext cx="97584" cy="92846"/>
          </a:xfrm>
          <a:prstGeom prst="ellipse">
            <a:avLst/>
          </a:prstGeom>
          <a:solidFill>
            <a:srgbClr val="336633"/>
          </a:solidFill>
          <a:ln w="6350">
            <a:solidFill>
              <a:srgbClr val="999999"/>
            </a:solidFill>
            <a:round/>
            <a:headEnd/>
            <a:tailEnd/>
          </a:ln>
          <a:effec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69" name="Text Box 74"/>
          <p:cNvSpPr txBox="1">
            <a:spLocks noChangeArrowheads="1"/>
          </p:cNvSpPr>
          <p:nvPr/>
        </p:nvSpPr>
        <p:spPr bwMode="auto">
          <a:xfrm>
            <a:off x="1956316" y="1401498"/>
            <a:ext cx="476413" cy="301621"/>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6350">
                <a:solidFill>
                  <a:srgbClr val="999999"/>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r>
              <a:rPr lang="cs-CZ" sz="680" dirty="0"/>
              <a:t>Podání </a:t>
            </a:r>
          </a:p>
          <a:p>
            <a:pPr>
              <a:defRPr/>
            </a:pPr>
            <a:r>
              <a:rPr lang="cs-CZ" sz="680" dirty="0"/>
              <a:t>návrhu</a:t>
            </a:r>
          </a:p>
        </p:txBody>
      </p:sp>
      <p:sp>
        <p:nvSpPr>
          <p:cNvPr id="70" name="Text Box 75"/>
          <p:cNvSpPr txBox="1">
            <a:spLocks noChangeArrowheads="1"/>
          </p:cNvSpPr>
          <p:nvPr/>
        </p:nvSpPr>
        <p:spPr bwMode="auto">
          <a:xfrm>
            <a:off x="2338191" y="1407463"/>
            <a:ext cx="671311" cy="301621"/>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6350">
                <a:solidFill>
                  <a:srgbClr val="999999"/>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r>
              <a:rPr lang="cs-CZ" sz="680" dirty="0"/>
              <a:t>Projektová</a:t>
            </a:r>
          </a:p>
          <a:p>
            <a:pPr>
              <a:defRPr/>
            </a:pPr>
            <a:r>
              <a:rPr lang="cs-CZ" sz="680" dirty="0" err="1"/>
              <a:t>fiche</a:t>
            </a:r>
            <a:endParaRPr lang="cs-CZ" sz="680" dirty="0"/>
          </a:p>
        </p:txBody>
      </p:sp>
      <p:sp>
        <p:nvSpPr>
          <p:cNvPr id="72" name="Text Box 77"/>
          <p:cNvSpPr txBox="1">
            <a:spLocks noChangeArrowheads="1"/>
          </p:cNvSpPr>
          <p:nvPr/>
        </p:nvSpPr>
        <p:spPr bwMode="auto">
          <a:xfrm>
            <a:off x="2897010" y="1401744"/>
            <a:ext cx="862049" cy="40626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6350">
                <a:solidFill>
                  <a:srgbClr val="999999"/>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r>
              <a:rPr lang="cs-CZ" sz="680" dirty="0"/>
              <a:t>Hodnocení vhodnosti a realizovatelnosti</a:t>
            </a:r>
          </a:p>
        </p:txBody>
      </p:sp>
      <p:sp>
        <p:nvSpPr>
          <p:cNvPr id="73" name="Text Box 78"/>
          <p:cNvSpPr txBox="1">
            <a:spLocks noChangeArrowheads="1"/>
          </p:cNvSpPr>
          <p:nvPr/>
        </p:nvSpPr>
        <p:spPr bwMode="auto">
          <a:xfrm>
            <a:off x="4552254" y="1398468"/>
            <a:ext cx="968752" cy="40626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6350">
                <a:solidFill>
                  <a:srgbClr val="999999"/>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r>
              <a:rPr lang="cs-CZ" sz="680" dirty="0"/>
              <a:t>Hodnocení klinické, technické a finanční</a:t>
            </a:r>
          </a:p>
        </p:txBody>
      </p:sp>
      <p:sp>
        <p:nvSpPr>
          <p:cNvPr id="74" name="Text Box 79"/>
          <p:cNvSpPr txBox="1">
            <a:spLocks noChangeArrowheads="1"/>
          </p:cNvSpPr>
          <p:nvPr/>
        </p:nvSpPr>
        <p:spPr bwMode="auto">
          <a:xfrm>
            <a:off x="3655759" y="1398630"/>
            <a:ext cx="975038" cy="40626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6350">
                <a:solidFill>
                  <a:srgbClr val="999999"/>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r>
              <a:rPr lang="cs-CZ" sz="680" dirty="0"/>
              <a:t>Vypracování a podání</a:t>
            </a:r>
          </a:p>
          <a:p>
            <a:pPr>
              <a:defRPr/>
            </a:pPr>
            <a:r>
              <a:rPr lang="cs-CZ" sz="680" dirty="0"/>
              <a:t>detailního projektu </a:t>
            </a:r>
          </a:p>
        </p:txBody>
      </p:sp>
      <p:sp>
        <p:nvSpPr>
          <p:cNvPr id="133" name="Line 13">
            <a:extLst>
              <a:ext uri="{FF2B5EF4-FFF2-40B4-BE49-F238E27FC236}">
                <a16:creationId xmlns:a16="http://schemas.microsoft.com/office/drawing/2014/main" id="{41151FF7-9DFC-F542-A83F-60761CA1E147}"/>
              </a:ext>
            </a:extLst>
          </p:cNvPr>
          <p:cNvSpPr>
            <a:spLocks noChangeShapeType="1"/>
          </p:cNvSpPr>
          <p:nvPr/>
        </p:nvSpPr>
        <p:spPr bwMode="auto">
          <a:xfrm>
            <a:off x="2943720" y="1417553"/>
            <a:ext cx="12129" cy="1732207"/>
          </a:xfrm>
          <a:prstGeom prst="line">
            <a:avLst/>
          </a:prstGeom>
          <a:noFill/>
          <a:ln w="6350">
            <a:solidFill>
              <a:schemeClr val="tx1"/>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75" name="Text Box 80"/>
          <p:cNvSpPr txBox="1">
            <a:spLocks noChangeArrowheads="1"/>
          </p:cNvSpPr>
          <p:nvPr/>
        </p:nvSpPr>
        <p:spPr bwMode="auto">
          <a:xfrm>
            <a:off x="6462668" y="1431891"/>
            <a:ext cx="1000535" cy="301621"/>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6350">
                <a:solidFill>
                  <a:srgbClr val="999999"/>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r>
              <a:rPr lang="cs-CZ" sz="680" dirty="0"/>
              <a:t>Návrh rozšíření </a:t>
            </a:r>
          </a:p>
          <a:p>
            <a:pPr>
              <a:defRPr/>
            </a:pPr>
            <a:r>
              <a:rPr lang="cs-CZ" sz="680" dirty="0"/>
              <a:t>a model úhrady</a:t>
            </a:r>
          </a:p>
        </p:txBody>
      </p:sp>
      <p:sp>
        <p:nvSpPr>
          <p:cNvPr id="76" name="Text Box 81"/>
          <p:cNvSpPr txBox="1">
            <a:spLocks noChangeArrowheads="1"/>
          </p:cNvSpPr>
          <p:nvPr/>
        </p:nvSpPr>
        <p:spPr bwMode="auto">
          <a:xfrm>
            <a:off x="5470682" y="1396950"/>
            <a:ext cx="939450" cy="40626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6350">
                <a:solidFill>
                  <a:srgbClr val="999999"/>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r>
              <a:rPr lang="cs-CZ" sz="680" dirty="0"/>
              <a:t>Pilotní provoz v klinickém prostředí</a:t>
            </a:r>
          </a:p>
        </p:txBody>
      </p:sp>
      <p:sp>
        <p:nvSpPr>
          <p:cNvPr id="77" name="AutoShape 83"/>
          <p:cNvSpPr>
            <a:spLocks noChangeArrowheads="1"/>
          </p:cNvSpPr>
          <p:nvPr/>
        </p:nvSpPr>
        <p:spPr bwMode="auto">
          <a:xfrm>
            <a:off x="2901340" y="3012440"/>
            <a:ext cx="104215" cy="146849"/>
          </a:xfrm>
          <a:prstGeom prst="triangle">
            <a:avLst>
              <a:gd name="adj" fmla="val 50000"/>
            </a:avLst>
          </a:prstGeom>
          <a:solidFill>
            <a:srgbClr val="029DD7"/>
          </a:solidFill>
          <a:ln w="6350">
            <a:solidFill>
              <a:srgbClr val="999999"/>
            </a:solidFill>
            <a:miter lim="800000"/>
            <a:headEnd/>
            <a:tailEnd/>
          </a:ln>
        </p:spPr>
        <p:txBody>
          <a:bodyPr wrap="none" anchor="ctr"/>
          <a:lstStyle/>
          <a:p>
            <a:pPr algn="ctr"/>
            <a:endParaRPr lang="cs-CZ" sz="800" b="1">
              <a:cs typeface="Arial" charset="0"/>
            </a:endParaRPr>
          </a:p>
        </p:txBody>
      </p:sp>
      <p:sp>
        <p:nvSpPr>
          <p:cNvPr id="78" name="AutoShape 85"/>
          <p:cNvSpPr>
            <a:spLocks noChangeArrowheads="1"/>
          </p:cNvSpPr>
          <p:nvPr/>
        </p:nvSpPr>
        <p:spPr bwMode="auto">
          <a:xfrm>
            <a:off x="3665886" y="3017330"/>
            <a:ext cx="104215" cy="146849"/>
          </a:xfrm>
          <a:prstGeom prst="triangle">
            <a:avLst>
              <a:gd name="adj" fmla="val 50000"/>
            </a:avLst>
          </a:prstGeom>
          <a:solidFill>
            <a:srgbClr val="FF3300"/>
          </a:solidFill>
          <a:ln w="6350">
            <a:solidFill>
              <a:srgbClr val="999999"/>
            </a:solidFill>
            <a:miter lim="800000"/>
            <a:headEnd/>
            <a:tailEnd/>
          </a:ln>
        </p:spPr>
        <p:txBody>
          <a:bodyPr wrap="none" anchor="ctr"/>
          <a:lstStyle/>
          <a:p>
            <a:pPr algn="ctr"/>
            <a:endParaRPr lang="cs-CZ" sz="800" b="1">
              <a:cs typeface="Arial" charset="0"/>
            </a:endParaRPr>
          </a:p>
        </p:txBody>
      </p:sp>
      <p:sp>
        <p:nvSpPr>
          <p:cNvPr id="79" name="AutoShape 86"/>
          <p:cNvSpPr>
            <a:spLocks noChangeArrowheads="1"/>
          </p:cNvSpPr>
          <p:nvPr/>
        </p:nvSpPr>
        <p:spPr bwMode="auto">
          <a:xfrm>
            <a:off x="4548934" y="3019115"/>
            <a:ext cx="104215" cy="146849"/>
          </a:xfrm>
          <a:prstGeom prst="triangle">
            <a:avLst>
              <a:gd name="adj" fmla="val 50000"/>
            </a:avLst>
          </a:prstGeom>
          <a:solidFill>
            <a:srgbClr val="00727B"/>
          </a:solidFill>
          <a:ln w="6350">
            <a:solidFill>
              <a:srgbClr val="999999"/>
            </a:solidFill>
            <a:miter lim="800000"/>
            <a:headEnd/>
            <a:tailEnd/>
          </a:ln>
        </p:spPr>
        <p:txBody>
          <a:bodyPr wrap="none" anchor="ctr"/>
          <a:lstStyle/>
          <a:p>
            <a:pPr algn="ctr"/>
            <a:endParaRPr lang="cs-CZ" sz="800" b="1">
              <a:cs typeface="Arial" charset="0"/>
            </a:endParaRPr>
          </a:p>
        </p:txBody>
      </p:sp>
      <p:sp>
        <p:nvSpPr>
          <p:cNvPr id="80" name="AutoShape 87"/>
          <p:cNvSpPr>
            <a:spLocks noChangeArrowheads="1"/>
          </p:cNvSpPr>
          <p:nvPr/>
        </p:nvSpPr>
        <p:spPr bwMode="auto">
          <a:xfrm>
            <a:off x="6403005" y="3017428"/>
            <a:ext cx="104215" cy="146849"/>
          </a:xfrm>
          <a:prstGeom prst="triangle">
            <a:avLst>
              <a:gd name="adj" fmla="val 50000"/>
            </a:avLst>
          </a:prstGeom>
          <a:solidFill>
            <a:srgbClr val="41AB29"/>
          </a:solidFill>
          <a:ln w="6350">
            <a:solidFill>
              <a:srgbClr val="999999"/>
            </a:solidFill>
            <a:miter lim="800000"/>
            <a:headEnd/>
            <a:tailEnd/>
          </a:ln>
          <a:effec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81" name="Text Box 90"/>
          <p:cNvSpPr txBox="1">
            <a:spLocks noChangeArrowheads="1"/>
          </p:cNvSpPr>
          <p:nvPr/>
        </p:nvSpPr>
        <p:spPr bwMode="auto">
          <a:xfrm>
            <a:off x="2701374" y="3176405"/>
            <a:ext cx="496846"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6350">
                <a:solidFill>
                  <a:srgbClr val="999999"/>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r>
              <a:rPr lang="cs-CZ" sz="800" dirty="0"/>
              <a:t>Fáze I</a:t>
            </a:r>
          </a:p>
        </p:txBody>
      </p:sp>
      <p:sp>
        <p:nvSpPr>
          <p:cNvPr id="82" name="Text Box 92"/>
          <p:cNvSpPr txBox="1">
            <a:spLocks noChangeArrowheads="1"/>
          </p:cNvSpPr>
          <p:nvPr/>
        </p:nvSpPr>
        <p:spPr bwMode="auto">
          <a:xfrm>
            <a:off x="3352825" y="3176406"/>
            <a:ext cx="772963"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6350">
                <a:solidFill>
                  <a:srgbClr val="999999"/>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r>
              <a:rPr lang="cs-CZ" sz="800" dirty="0" err="1"/>
              <a:t>Checkpoint</a:t>
            </a:r>
            <a:endParaRPr lang="cs-CZ" sz="800" dirty="0"/>
          </a:p>
        </p:txBody>
      </p:sp>
      <p:sp>
        <p:nvSpPr>
          <p:cNvPr id="83" name="Text Box 93"/>
          <p:cNvSpPr txBox="1">
            <a:spLocks noChangeArrowheads="1"/>
          </p:cNvSpPr>
          <p:nvPr/>
        </p:nvSpPr>
        <p:spPr bwMode="auto">
          <a:xfrm>
            <a:off x="5058265" y="3169773"/>
            <a:ext cx="788729"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6350">
                <a:solidFill>
                  <a:srgbClr val="999999"/>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r>
              <a:rPr lang="cs-CZ" sz="800" dirty="0" err="1"/>
              <a:t>Checkpoint</a:t>
            </a:r>
            <a:endParaRPr lang="cs-CZ" sz="800" dirty="0"/>
          </a:p>
        </p:txBody>
      </p:sp>
      <p:sp>
        <p:nvSpPr>
          <p:cNvPr id="84" name="Text Box 94"/>
          <p:cNvSpPr txBox="1">
            <a:spLocks noChangeArrowheads="1"/>
          </p:cNvSpPr>
          <p:nvPr/>
        </p:nvSpPr>
        <p:spPr bwMode="auto">
          <a:xfrm>
            <a:off x="6182077" y="3169773"/>
            <a:ext cx="568717"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6350">
                <a:solidFill>
                  <a:srgbClr val="999999"/>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r>
              <a:rPr lang="cs-CZ" sz="800" dirty="0"/>
              <a:t>Fáze III</a:t>
            </a:r>
          </a:p>
        </p:txBody>
      </p:sp>
      <p:sp>
        <p:nvSpPr>
          <p:cNvPr id="99" name="Rounded Rectangle 109"/>
          <p:cNvSpPr>
            <a:spLocks noChangeArrowheads="1"/>
          </p:cNvSpPr>
          <p:nvPr/>
        </p:nvSpPr>
        <p:spPr bwMode="auto">
          <a:xfrm>
            <a:off x="787795" y="2655344"/>
            <a:ext cx="1221280" cy="262402"/>
          </a:xfrm>
          <a:prstGeom prst="roundRect">
            <a:avLst>
              <a:gd name="adj" fmla="val 16667"/>
            </a:avLst>
          </a:prstGeom>
          <a:solidFill>
            <a:srgbClr val="333366"/>
          </a:solidFill>
          <a:ln>
            <a:noFill/>
          </a:ln>
        </p:spPr>
        <p:txBody>
          <a:bodyPr anchor="ctr"/>
          <a:lstStyle/>
          <a:p>
            <a:pPr algn="ctr"/>
            <a:r>
              <a:rPr lang="cs-CZ" sz="800" b="1">
                <a:solidFill>
                  <a:schemeClr val="bg1"/>
                </a:solidFill>
              </a:rPr>
              <a:t>Komplexní chronici</a:t>
            </a:r>
          </a:p>
        </p:txBody>
      </p:sp>
      <p:sp>
        <p:nvSpPr>
          <p:cNvPr id="100" name="Text Box 93"/>
          <p:cNvSpPr txBox="1">
            <a:spLocks noChangeArrowheads="1"/>
          </p:cNvSpPr>
          <p:nvPr/>
        </p:nvSpPr>
        <p:spPr bwMode="auto">
          <a:xfrm>
            <a:off x="4330557" y="3182089"/>
            <a:ext cx="503698"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6350">
                <a:solidFill>
                  <a:srgbClr val="999999"/>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r>
              <a:rPr lang="cs-CZ" sz="800" dirty="0"/>
              <a:t>Fáze II</a:t>
            </a:r>
          </a:p>
        </p:txBody>
      </p:sp>
      <p:sp>
        <p:nvSpPr>
          <p:cNvPr id="101" name="AutoShape 86"/>
          <p:cNvSpPr>
            <a:spLocks noChangeArrowheads="1"/>
          </p:cNvSpPr>
          <p:nvPr/>
        </p:nvSpPr>
        <p:spPr bwMode="auto">
          <a:xfrm>
            <a:off x="5439093" y="3014276"/>
            <a:ext cx="104215" cy="146849"/>
          </a:xfrm>
          <a:prstGeom prst="triangle">
            <a:avLst>
              <a:gd name="adj" fmla="val 50000"/>
            </a:avLst>
          </a:prstGeom>
          <a:solidFill>
            <a:srgbClr val="FF3300"/>
          </a:solidFill>
          <a:ln w="6350">
            <a:solidFill>
              <a:srgbClr val="999999"/>
            </a:solidFill>
            <a:miter lim="800000"/>
            <a:headEnd/>
            <a:tailEnd/>
          </a:ln>
        </p:spPr>
        <p:txBody>
          <a:bodyPr wrap="none" anchor="ctr"/>
          <a:lstStyle/>
          <a:p>
            <a:pPr algn="ctr"/>
            <a:endParaRPr lang="cs-CZ" sz="800" b="1">
              <a:cs typeface="Arial" charset="0"/>
            </a:endParaRPr>
          </a:p>
        </p:txBody>
      </p:sp>
      <p:sp>
        <p:nvSpPr>
          <p:cNvPr id="105" name="Oval 104"/>
          <p:cNvSpPr>
            <a:spLocks noChangeArrowheads="1"/>
          </p:cNvSpPr>
          <p:nvPr/>
        </p:nvSpPr>
        <p:spPr bwMode="auto">
          <a:xfrm>
            <a:off x="4284393" y="2492161"/>
            <a:ext cx="96636" cy="92846"/>
          </a:xfrm>
          <a:prstGeom prst="ellipse">
            <a:avLst/>
          </a:prstGeom>
          <a:solidFill>
            <a:srgbClr val="0000FF"/>
          </a:solidFill>
          <a:ln w="6350">
            <a:solidFill>
              <a:srgbClr val="999999"/>
            </a:solidFill>
            <a:round/>
            <a:headEnd/>
            <a:tailEnd/>
          </a:ln>
          <a:effec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106" name="Oval 105"/>
          <p:cNvSpPr>
            <a:spLocks noChangeArrowheads="1"/>
          </p:cNvSpPr>
          <p:nvPr/>
        </p:nvSpPr>
        <p:spPr bwMode="auto">
          <a:xfrm>
            <a:off x="4785574" y="2382261"/>
            <a:ext cx="96636" cy="92846"/>
          </a:xfrm>
          <a:prstGeom prst="ellipse">
            <a:avLst/>
          </a:prstGeom>
          <a:solidFill>
            <a:srgbClr val="92B8C9"/>
          </a:solidFill>
          <a:ln w="6350">
            <a:solidFill>
              <a:srgbClr val="999999"/>
            </a:solidFill>
            <a:round/>
            <a:headEnd/>
            <a:tailEnd/>
          </a:ln>
          <a:effec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107" name="Oval 106"/>
          <p:cNvSpPr>
            <a:spLocks noChangeArrowheads="1"/>
          </p:cNvSpPr>
          <p:nvPr/>
        </p:nvSpPr>
        <p:spPr bwMode="auto">
          <a:xfrm>
            <a:off x="6200771" y="2399315"/>
            <a:ext cx="97584" cy="92846"/>
          </a:xfrm>
          <a:prstGeom prst="ellipse">
            <a:avLst/>
          </a:prstGeom>
          <a:solidFill>
            <a:srgbClr val="0000FF"/>
          </a:solidFill>
          <a:ln w="6350">
            <a:solidFill>
              <a:srgbClr val="999999"/>
            </a:solidFill>
            <a:round/>
            <a:headEnd/>
            <a:tailEnd/>
          </a:ln>
          <a:effec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108" name="Oval 107"/>
          <p:cNvSpPr>
            <a:spLocks noChangeArrowheads="1"/>
          </p:cNvSpPr>
          <p:nvPr/>
        </p:nvSpPr>
        <p:spPr bwMode="auto">
          <a:xfrm>
            <a:off x="6880855" y="2409437"/>
            <a:ext cx="96636" cy="92846"/>
          </a:xfrm>
          <a:prstGeom prst="ellipse">
            <a:avLst/>
          </a:prstGeom>
          <a:solidFill>
            <a:srgbClr val="92B8C9"/>
          </a:solidFill>
          <a:ln w="6350">
            <a:solidFill>
              <a:srgbClr val="999999"/>
            </a:solidFill>
            <a:round/>
            <a:headEnd/>
            <a:tailEnd/>
          </a:ln>
          <a:effec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110" name="Rounded Rectangle 109"/>
          <p:cNvSpPr>
            <a:spLocks noChangeArrowheads="1"/>
          </p:cNvSpPr>
          <p:nvPr/>
        </p:nvSpPr>
        <p:spPr bwMode="auto">
          <a:xfrm>
            <a:off x="801959" y="1824132"/>
            <a:ext cx="1207459" cy="269467"/>
          </a:xfrm>
          <a:prstGeom prst="roundRect">
            <a:avLst>
              <a:gd name="adj" fmla="val 16667"/>
            </a:avLst>
          </a:prstGeom>
          <a:solidFill>
            <a:srgbClr val="333366"/>
          </a:solidFill>
          <a:ln>
            <a:noFill/>
          </a:ln>
        </p:spPr>
        <p:txBody>
          <a:bodyPr anchor="ctr"/>
          <a:lstStyle/>
          <a:p>
            <a:pPr algn="ctr"/>
            <a:r>
              <a:rPr lang="cs-CZ" sz="800" b="1" dirty="0">
                <a:solidFill>
                  <a:schemeClr val="bg1"/>
                </a:solidFill>
              </a:rPr>
              <a:t>Diabetes</a:t>
            </a:r>
          </a:p>
        </p:txBody>
      </p:sp>
      <p:sp>
        <p:nvSpPr>
          <p:cNvPr id="111" name="Rounded Rectangle 109"/>
          <p:cNvSpPr>
            <a:spLocks noChangeArrowheads="1"/>
          </p:cNvSpPr>
          <p:nvPr/>
        </p:nvSpPr>
        <p:spPr bwMode="auto">
          <a:xfrm>
            <a:off x="788138" y="932904"/>
            <a:ext cx="1615639" cy="416439"/>
          </a:xfrm>
          <a:prstGeom prst="roundRect">
            <a:avLst>
              <a:gd name="adj" fmla="val 16667"/>
            </a:avLst>
          </a:prstGeom>
          <a:solidFill>
            <a:srgbClr val="333366"/>
          </a:solidFill>
          <a:ln>
            <a:noFill/>
          </a:ln>
        </p:spPr>
        <p:txBody>
          <a:bodyPr anchor="ctr"/>
          <a:lstStyle/>
          <a:p>
            <a:pPr algn="ctr"/>
            <a:r>
              <a:rPr lang="cs-CZ" sz="800" b="1" dirty="0">
                <a:solidFill>
                  <a:schemeClr val="bg1"/>
                </a:solidFill>
              </a:rPr>
              <a:t>Transparentní  proces ověřování  </a:t>
            </a:r>
            <a:r>
              <a:rPr lang="cs-CZ" sz="800" b="1" dirty="0" err="1">
                <a:solidFill>
                  <a:schemeClr val="bg1"/>
                </a:solidFill>
              </a:rPr>
              <a:t>telemedicínských</a:t>
            </a:r>
            <a:r>
              <a:rPr lang="cs-CZ" sz="800" b="1" dirty="0">
                <a:solidFill>
                  <a:schemeClr val="bg1"/>
                </a:solidFill>
              </a:rPr>
              <a:t> služeb v praxi</a:t>
            </a:r>
          </a:p>
        </p:txBody>
      </p:sp>
      <p:sp>
        <p:nvSpPr>
          <p:cNvPr id="112" name="Oval 111"/>
          <p:cNvSpPr>
            <a:spLocks noChangeArrowheads="1"/>
          </p:cNvSpPr>
          <p:nvPr/>
        </p:nvSpPr>
        <p:spPr bwMode="auto">
          <a:xfrm>
            <a:off x="3843008" y="2482178"/>
            <a:ext cx="97583" cy="92846"/>
          </a:xfrm>
          <a:prstGeom prst="ellipse">
            <a:avLst/>
          </a:prstGeom>
          <a:solidFill>
            <a:srgbClr val="336633"/>
          </a:solidFill>
          <a:ln w="6350">
            <a:solidFill>
              <a:srgbClr val="999999"/>
            </a:solidFill>
            <a:round/>
            <a:headEnd/>
            <a:tailEnd/>
          </a:ln>
          <a:effec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113" name="Rounded Rectangle 109"/>
          <p:cNvSpPr>
            <a:spLocks noChangeArrowheads="1"/>
          </p:cNvSpPr>
          <p:nvPr/>
        </p:nvSpPr>
        <p:spPr bwMode="auto">
          <a:xfrm>
            <a:off x="2088290" y="1868589"/>
            <a:ext cx="802911" cy="273318"/>
          </a:xfrm>
          <a:prstGeom prst="roundRect">
            <a:avLst>
              <a:gd name="adj" fmla="val 16667"/>
            </a:avLst>
          </a:prstGeom>
          <a:solidFill>
            <a:srgbClr val="336633"/>
          </a:solidFill>
          <a:ln>
            <a:noFill/>
          </a:ln>
        </p:spPr>
        <p:txBody>
          <a:bodyPr anchor="ctr"/>
          <a:lstStyle/>
          <a:p>
            <a:pPr algn="ctr"/>
            <a:r>
              <a:rPr lang="cs-CZ" sz="650" b="1" dirty="0">
                <a:solidFill>
                  <a:schemeClr val="bg1"/>
                </a:solidFill>
              </a:rPr>
              <a:t>Projekty poskytovatelů</a:t>
            </a:r>
          </a:p>
        </p:txBody>
      </p:sp>
      <p:sp>
        <p:nvSpPr>
          <p:cNvPr id="114" name="Rounded Rectangle 109"/>
          <p:cNvSpPr>
            <a:spLocks noChangeArrowheads="1"/>
          </p:cNvSpPr>
          <p:nvPr/>
        </p:nvSpPr>
        <p:spPr bwMode="auto">
          <a:xfrm>
            <a:off x="2084943" y="2180078"/>
            <a:ext cx="808537" cy="250681"/>
          </a:xfrm>
          <a:prstGeom prst="roundRect">
            <a:avLst>
              <a:gd name="adj" fmla="val 16667"/>
            </a:avLst>
          </a:prstGeom>
          <a:solidFill>
            <a:srgbClr val="336699"/>
          </a:solidFill>
          <a:ln>
            <a:noFill/>
          </a:ln>
        </p:spPr>
        <p:txBody>
          <a:bodyPr anchor="ctr"/>
          <a:lstStyle/>
          <a:p>
            <a:pPr algn="ctr"/>
            <a:r>
              <a:rPr lang="cs-CZ" sz="650" b="1" dirty="0">
                <a:solidFill>
                  <a:schemeClr val="bg1"/>
                </a:solidFill>
              </a:rPr>
              <a:t>Projekty soukromé sféry</a:t>
            </a:r>
          </a:p>
        </p:txBody>
      </p:sp>
      <p:sp>
        <p:nvSpPr>
          <p:cNvPr id="115" name="Rounded Rectangle 114"/>
          <p:cNvSpPr>
            <a:spLocks noChangeArrowheads="1"/>
          </p:cNvSpPr>
          <p:nvPr/>
        </p:nvSpPr>
        <p:spPr bwMode="auto">
          <a:xfrm>
            <a:off x="2084199" y="2478703"/>
            <a:ext cx="812812" cy="250681"/>
          </a:xfrm>
          <a:prstGeom prst="roundRect">
            <a:avLst>
              <a:gd name="adj" fmla="val 16667"/>
            </a:avLst>
          </a:prstGeom>
          <a:solidFill>
            <a:srgbClr val="000090"/>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r>
              <a:rPr lang="cs-CZ" sz="630" b="1" dirty="0">
                <a:solidFill>
                  <a:schemeClr val="bg1"/>
                </a:solidFill>
              </a:rPr>
              <a:t>Akademické záměry a projekty</a:t>
            </a:r>
          </a:p>
        </p:txBody>
      </p:sp>
      <p:sp>
        <p:nvSpPr>
          <p:cNvPr id="119" name="Rounded Rectangle 109"/>
          <p:cNvSpPr>
            <a:spLocks noChangeArrowheads="1"/>
          </p:cNvSpPr>
          <p:nvPr/>
        </p:nvSpPr>
        <p:spPr bwMode="auto">
          <a:xfrm>
            <a:off x="6110869" y="932903"/>
            <a:ext cx="1344102" cy="416439"/>
          </a:xfrm>
          <a:prstGeom prst="roundRect">
            <a:avLst>
              <a:gd name="adj" fmla="val 16667"/>
            </a:avLst>
          </a:prstGeom>
          <a:solidFill>
            <a:srgbClr val="003366"/>
          </a:solidFill>
          <a:ln>
            <a:noFill/>
          </a:ln>
        </p:spPr>
        <p:txBody>
          <a:bodyPr anchor="ctr"/>
          <a:lstStyle/>
          <a:p>
            <a:pPr algn="ctr"/>
            <a:r>
              <a:rPr lang="cs-CZ" sz="800" b="1" dirty="0">
                <a:solidFill>
                  <a:schemeClr val="bg1"/>
                </a:solidFill>
              </a:rPr>
              <a:t>Tvorba a kultivace ekosystému telemedicíny</a:t>
            </a:r>
          </a:p>
        </p:txBody>
      </p:sp>
      <p:sp>
        <p:nvSpPr>
          <p:cNvPr id="120" name="Rounded Rectangle 109"/>
          <p:cNvSpPr>
            <a:spLocks noChangeArrowheads="1"/>
          </p:cNvSpPr>
          <p:nvPr/>
        </p:nvSpPr>
        <p:spPr bwMode="auto">
          <a:xfrm>
            <a:off x="2577645" y="932904"/>
            <a:ext cx="1445569" cy="416439"/>
          </a:xfrm>
          <a:prstGeom prst="roundRect">
            <a:avLst>
              <a:gd name="adj" fmla="val 16667"/>
            </a:avLst>
          </a:prstGeom>
          <a:solidFill>
            <a:srgbClr val="336633"/>
          </a:solidFill>
          <a:ln>
            <a:noFill/>
          </a:ln>
        </p:spPr>
        <p:txBody>
          <a:bodyPr anchor="ctr"/>
          <a:lstStyle/>
          <a:p>
            <a:pPr algn="ctr"/>
            <a:r>
              <a:rPr lang="cs-CZ" sz="800" b="1" dirty="0">
                <a:solidFill>
                  <a:schemeClr val="bg1"/>
                </a:solidFill>
              </a:rPr>
              <a:t>Umožnění klinického ověřování, výzkumu a publikací</a:t>
            </a:r>
          </a:p>
        </p:txBody>
      </p:sp>
      <p:sp>
        <p:nvSpPr>
          <p:cNvPr id="121" name="Rounded Rectangle 109"/>
          <p:cNvSpPr>
            <a:spLocks noChangeArrowheads="1"/>
          </p:cNvSpPr>
          <p:nvPr/>
        </p:nvSpPr>
        <p:spPr bwMode="auto">
          <a:xfrm>
            <a:off x="4171139" y="941937"/>
            <a:ext cx="1820783" cy="407406"/>
          </a:xfrm>
          <a:prstGeom prst="roundRect">
            <a:avLst>
              <a:gd name="adj" fmla="val 16667"/>
            </a:avLst>
          </a:prstGeom>
          <a:solidFill>
            <a:srgbClr val="336699"/>
          </a:solidFill>
          <a:ln>
            <a:noFill/>
          </a:ln>
        </p:spPr>
        <p:txBody>
          <a:bodyPr lIns="54571" tIns="27285" rIns="54571" bIns="27285" anchor="ctr"/>
          <a:lstStyle/>
          <a:p>
            <a:pPr algn="ctr"/>
            <a:r>
              <a:rPr lang="cs-CZ" sz="800" b="1" dirty="0">
                <a:solidFill>
                  <a:schemeClr val="bg1"/>
                </a:solidFill>
              </a:rPr>
              <a:t>Podpora inovací ve službách poskytovatelů, veřejných i soukromých</a:t>
            </a:r>
            <a:endParaRPr lang="cs-CZ" sz="800" b="1" dirty="0">
              <a:solidFill>
                <a:schemeClr val="bg1"/>
              </a:solidFill>
              <a:cs typeface="Arial"/>
            </a:endParaRPr>
          </a:p>
        </p:txBody>
      </p:sp>
      <p:sp>
        <p:nvSpPr>
          <p:cNvPr id="123" name="Rounded Rectangle 109"/>
          <p:cNvSpPr>
            <a:spLocks noChangeArrowheads="1"/>
          </p:cNvSpPr>
          <p:nvPr/>
        </p:nvSpPr>
        <p:spPr bwMode="auto">
          <a:xfrm>
            <a:off x="795039" y="2108291"/>
            <a:ext cx="1221281" cy="252119"/>
          </a:xfrm>
          <a:prstGeom prst="roundRect">
            <a:avLst>
              <a:gd name="adj" fmla="val 16667"/>
            </a:avLst>
          </a:prstGeom>
          <a:solidFill>
            <a:srgbClr val="333366"/>
          </a:solidFill>
          <a:ln>
            <a:noFill/>
          </a:ln>
        </p:spPr>
        <p:txBody>
          <a:bodyPr anchor="ctr"/>
          <a:lstStyle/>
          <a:p>
            <a:pPr algn="ctr"/>
            <a:r>
              <a:rPr lang="cs-CZ" sz="800" b="1">
                <a:solidFill>
                  <a:schemeClr val="bg1"/>
                </a:solidFill>
              </a:rPr>
              <a:t>Kardio</a:t>
            </a:r>
          </a:p>
        </p:txBody>
      </p:sp>
      <p:sp>
        <p:nvSpPr>
          <p:cNvPr id="124" name="Rounded Rectangle 109"/>
          <p:cNvSpPr>
            <a:spLocks noChangeArrowheads="1"/>
          </p:cNvSpPr>
          <p:nvPr/>
        </p:nvSpPr>
        <p:spPr bwMode="auto">
          <a:xfrm>
            <a:off x="788137" y="2383330"/>
            <a:ext cx="1221281" cy="252119"/>
          </a:xfrm>
          <a:prstGeom prst="roundRect">
            <a:avLst>
              <a:gd name="adj" fmla="val 16667"/>
            </a:avLst>
          </a:prstGeom>
          <a:solidFill>
            <a:srgbClr val="333366"/>
          </a:solidFill>
          <a:ln>
            <a:noFill/>
          </a:ln>
        </p:spPr>
        <p:txBody>
          <a:bodyPr anchor="ctr"/>
          <a:lstStyle/>
          <a:p>
            <a:pPr algn="ctr"/>
            <a:r>
              <a:rPr lang="cs-CZ" sz="800" b="1">
                <a:solidFill>
                  <a:schemeClr val="bg1"/>
                </a:solidFill>
              </a:rPr>
              <a:t>Duševní zdraví</a:t>
            </a:r>
          </a:p>
        </p:txBody>
      </p:sp>
      <p:sp>
        <p:nvSpPr>
          <p:cNvPr id="126" name="Oval 125"/>
          <p:cNvSpPr>
            <a:spLocks noChangeArrowheads="1"/>
          </p:cNvSpPr>
          <p:nvPr/>
        </p:nvSpPr>
        <p:spPr bwMode="auto">
          <a:xfrm>
            <a:off x="5724028" y="2469088"/>
            <a:ext cx="97584" cy="92846"/>
          </a:xfrm>
          <a:prstGeom prst="ellipse">
            <a:avLst/>
          </a:prstGeom>
          <a:solidFill>
            <a:srgbClr val="336633"/>
          </a:solidFill>
          <a:ln w="6350">
            <a:solidFill>
              <a:srgbClr val="999999"/>
            </a:solidFill>
            <a:round/>
            <a:headEnd/>
            <a:tailEnd/>
          </a:ln>
          <a:effectLst/>
        </p:spPr>
        <p:txBody>
          <a:bodyPr wrap="none" anchor="ct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endParaRPr lang="cs-CZ" sz="800"/>
          </a:p>
        </p:txBody>
      </p:sp>
      <p:sp>
        <p:nvSpPr>
          <p:cNvPr id="117" name="Rectangle 116"/>
          <p:cNvSpPr/>
          <p:nvPr/>
        </p:nvSpPr>
        <p:spPr>
          <a:xfrm>
            <a:off x="2067446" y="3393583"/>
            <a:ext cx="1590126" cy="1345540"/>
          </a:xfrm>
          <a:prstGeom prst="rect">
            <a:avLst/>
          </a:prstGeom>
          <a:solidFill>
            <a:srgbClr val="0099CC"/>
          </a:solidFill>
        </p:spPr>
        <p:style>
          <a:lnRef idx="1">
            <a:schemeClr val="accent1"/>
          </a:lnRef>
          <a:fillRef idx="3">
            <a:schemeClr val="accent1"/>
          </a:fillRef>
          <a:effectRef idx="2">
            <a:schemeClr val="accent1"/>
          </a:effectRef>
          <a:fontRef idx="minor">
            <a:schemeClr val="lt1"/>
          </a:fontRef>
        </p:style>
        <p:txBody>
          <a:bodyPr rtlCol="0" anchor="t"/>
          <a:lstStyle/>
          <a:p>
            <a:pPr algn="ctr"/>
            <a:r>
              <a:rPr lang="cs-CZ" sz="900" b="1" dirty="0">
                <a:latin typeface="Calibri"/>
                <a:cs typeface="Calibri"/>
              </a:rPr>
              <a:t>Ověření záměru (</a:t>
            </a:r>
            <a:r>
              <a:rPr lang="cs-CZ" sz="900" b="1" dirty="0" err="1">
                <a:latin typeface="Calibri"/>
                <a:cs typeface="Calibri"/>
              </a:rPr>
              <a:t>screening</a:t>
            </a:r>
            <a:r>
              <a:rPr lang="cs-CZ" sz="900" b="1" dirty="0">
                <a:latin typeface="Calibri"/>
                <a:cs typeface="Calibri"/>
              </a:rPr>
              <a:t>)</a:t>
            </a:r>
          </a:p>
          <a:p>
            <a:pPr algn="ctr"/>
            <a:endParaRPr lang="cs-CZ" sz="900" dirty="0">
              <a:latin typeface="Calibri"/>
              <a:cs typeface="Calibri"/>
            </a:endParaRPr>
          </a:p>
          <a:p>
            <a:pPr marL="102321" indent="-102321">
              <a:buFont typeface="Arial" panose="020B0604020202020204" pitchFamily="34" charset="0"/>
              <a:buChar char="•"/>
            </a:pPr>
            <a:r>
              <a:rPr lang="cs-CZ" sz="900" dirty="0">
                <a:cs typeface="Calibri"/>
              </a:rPr>
              <a:t>Posouzení projektového záměru z hlediska základních parametrů a proveditelnosti</a:t>
            </a:r>
          </a:p>
          <a:p>
            <a:pPr marL="102321" indent="-102321">
              <a:buFont typeface="Arial" panose="020B0604020202020204" pitchFamily="34" charset="0"/>
              <a:buChar char="•"/>
            </a:pPr>
            <a:r>
              <a:rPr lang="cs-CZ" sz="900" dirty="0">
                <a:cs typeface="Calibri"/>
              </a:rPr>
              <a:t>Vyhodnocení projektu z hlediska přínosů, nákladů a efektů na cílové skupiny</a:t>
            </a:r>
          </a:p>
          <a:p>
            <a:pPr algn="ctr"/>
            <a:endParaRPr lang="cs-CZ" sz="900" dirty="0">
              <a:latin typeface="Calibri"/>
              <a:cs typeface="Calibri"/>
            </a:endParaRPr>
          </a:p>
        </p:txBody>
      </p:sp>
      <p:sp>
        <p:nvSpPr>
          <p:cNvPr id="118" name="Rectangle 117"/>
          <p:cNvSpPr/>
          <p:nvPr/>
        </p:nvSpPr>
        <p:spPr>
          <a:xfrm>
            <a:off x="3770842" y="3399391"/>
            <a:ext cx="1645949" cy="1339732"/>
          </a:xfrm>
          <a:prstGeom prst="rect">
            <a:avLst/>
          </a:prstGeom>
          <a:solidFill>
            <a:srgbClr val="00727B"/>
          </a:solidFill>
        </p:spPr>
        <p:style>
          <a:lnRef idx="1">
            <a:schemeClr val="accent1"/>
          </a:lnRef>
          <a:fillRef idx="3">
            <a:schemeClr val="accent1"/>
          </a:fillRef>
          <a:effectRef idx="2">
            <a:schemeClr val="accent1"/>
          </a:effectRef>
          <a:fontRef idx="minor">
            <a:schemeClr val="lt1"/>
          </a:fontRef>
        </p:style>
        <p:txBody>
          <a:bodyPr rtlCol="0" anchor="t"/>
          <a:lstStyle/>
          <a:p>
            <a:pPr algn="ctr"/>
            <a:r>
              <a:rPr lang="cs-CZ" sz="900" b="1" dirty="0"/>
              <a:t>Detailní analýza projektu</a:t>
            </a:r>
          </a:p>
          <a:p>
            <a:pPr algn="ctr"/>
            <a:endParaRPr lang="cs-CZ" sz="900" dirty="0"/>
          </a:p>
          <a:p>
            <a:pPr marL="170536" indent="-170536">
              <a:buFont typeface="Arial" panose="020B0604020202020204" pitchFamily="34" charset="0"/>
              <a:buChar char="•"/>
            </a:pPr>
            <a:r>
              <a:rPr lang="cs-CZ" sz="900" dirty="0"/>
              <a:t>Detailní posouzení projektu z hlediska 5U. </a:t>
            </a:r>
          </a:p>
          <a:p>
            <a:pPr marL="170536" indent="-170536">
              <a:buFont typeface="Arial" panose="020B0604020202020204" pitchFamily="34" charset="0"/>
              <a:buChar char="•"/>
            </a:pPr>
            <a:r>
              <a:rPr lang="cs-CZ" sz="900" dirty="0"/>
              <a:t>Detailní analýza nákladů a přínosů </a:t>
            </a:r>
          </a:p>
          <a:p>
            <a:pPr marL="170536" indent="-170536">
              <a:buFont typeface="Arial" panose="020B0604020202020204" pitchFamily="34" charset="0"/>
              <a:buChar char="•"/>
            </a:pPr>
            <a:r>
              <a:rPr lang="cs-CZ" sz="900" dirty="0"/>
              <a:t>Analýza technické a business proveditelnosti projektu</a:t>
            </a:r>
            <a:endParaRPr lang="cs-CZ" sz="900" dirty="0">
              <a:latin typeface="Calibri"/>
              <a:cs typeface="Calibri"/>
            </a:endParaRPr>
          </a:p>
        </p:txBody>
      </p:sp>
      <p:sp>
        <p:nvSpPr>
          <p:cNvPr id="122" name="Rectangle 121"/>
          <p:cNvSpPr/>
          <p:nvPr/>
        </p:nvSpPr>
        <p:spPr>
          <a:xfrm>
            <a:off x="5521006" y="3399391"/>
            <a:ext cx="1934870" cy="1339732"/>
          </a:xfrm>
          <a:prstGeom prst="rect">
            <a:avLst/>
          </a:prstGeom>
          <a:solidFill>
            <a:srgbClr val="0099CC"/>
          </a:solidFill>
        </p:spPr>
        <p:style>
          <a:lnRef idx="1">
            <a:schemeClr val="accent1"/>
          </a:lnRef>
          <a:fillRef idx="3">
            <a:schemeClr val="accent1"/>
          </a:fillRef>
          <a:effectRef idx="2">
            <a:schemeClr val="accent1"/>
          </a:effectRef>
          <a:fontRef idx="minor">
            <a:schemeClr val="lt1"/>
          </a:fontRef>
        </p:style>
        <p:txBody>
          <a:bodyPr rtlCol="0" anchor="t"/>
          <a:lstStyle/>
          <a:p>
            <a:pPr algn="ctr"/>
            <a:r>
              <a:rPr lang="cs-CZ" sz="900" b="1" dirty="0"/>
              <a:t>Ověření v klinickém prostředí </a:t>
            </a:r>
          </a:p>
          <a:p>
            <a:pPr algn="ctr"/>
            <a:endParaRPr lang="cs-CZ" sz="900" b="1" dirty="0">
              <a:latin typeface="Calibri"/>
              <a:cs typeface="Calibri"/>
            </a:endParaRPr>
          </a:p>
          <a:p>
            <a:pPr marL="102321" indent="-102321">
              <a:buFont typeface="Arial" panose="020B0604020202020204" pitchFamily="34" charset="0"/>
              <a:buChar char="•"/>
            </a:pPr>
            <a:r>
              <a:rPr lang="cs-CZ" sz="900" dirty="0">
                <a:cs typeface="Calibri"/>
              </a:rPr>
              <a:t>Otestování projektu v reálném prostředí poskytování zdravotní péče</a:t>
            </a:r>
          </a:p>
          <a:p>
            <a:pPr marL="102321" indent="-102321">
              <a:buFont typeface="Arial" panose="020B0604020202020204" pitchFamily="34" charset="0"/>
              <a:buChar char="•"/>
            </a:pPr>
            <a:r>
              <a:rPr lang="cs-CZ" sz="900" dirty="0">
                <a:cs typeface="Calibri"/>
              </a:rPr>
              <a:t>Posouzení proveditelnosti rozšíření aktivit do celého systému</a:t>
            </a:r>
          </a:p>
          <a:p>
            <a:pPr marL="102321" indent="-102321">
              <a:buFont typeface="Arial" panose="020B0604020202020204" pitchFamily="34" charset="0"/>
              <a:buChar char="•"/>
            </a:pPr>
            <a:r>
              <a:rPr lang="cs-CZ" sz="900" dirty="0">
                <a:cs typeface="Calibri"/>
              </a:rPr>
              <a:t>Analýza nastavení úhradového mechanismu </a:t>
            </a:r>
            <a:endParaRPr lang="cs-CZ" sz="900" dirty="0">
              <a:latin typeface="Calibri"/>
              <a:cs typeface="Calibri"/>
            </a:endParaRPr>
          </a:p>
        </p:txBody>
      </p:sp>
      <p:sp>
        <p:nvSpPr>
          <p:cNvPr id="132" name="Rounded Rectangle 109">
            <a:extLst>
              <a:ext uri="{FF2B5EF4-FFF2-40B4-BE49-F238E27FC236}">
                <a16:creationId xmlns:a16="http://schemas.microsoft.com/office/drawing/2014/main" id="{04B1F6B5-0A20-4E42-B953-2E1542C4F51A}"/>
              </a:ext>
            </a:extLst>
          </p:cNvPr>
          <p:cNvSpPr>
            <a:spLocks noChangeArrowheads="1"/>
          </p:cNvSpPr>
          <p:nvPr/>
        </p:nvSpPr>
        <p:spPr bwMode="auto">
          <a:xfrm>
            <a:off x="787796" y="2934599"/>
            <a:ext cx="1224368" cy="235268"/>
          </a:xfrm>
          <a:prstGeom prst="roundRect">
            <a:avLst>
              <a:gd name="adj" fmla="val 16667"/>
            </a:avLst>
          </a:prstGeom>
          <a:solidFill>
            <a:srgbClr val="333366"/>
          </a:solidFill>
          <a:ln>
            <a:noFill/>
          </a:ln>
        </p:spPr>
        <p:txBody>
          <a:bodyPr anchor="ctr"/>
          <a:lstStyle/>
          <a:p>
            <a:pPr algn="ctr"/>
            <a:r>
              <a:rPr lang="cs-CZ" sz="800" b="1">
                <a:solidFill>
                  <a:schemeClr val="bg1"/>
                </a:solidFill>
              </a:rPr>
              <a:t>….</a:t>
            </a:r>
          </a:p>
        </p:txBody>
      </p:sp>
      <p:sp>
        <p:nvSpPr>
          <p:cNvPr id="134" name="Text Box 93">
            <a:extLst>
              <a:ext uri="{FF2B5EF4-FFF2-40B4-BE49-F238E27FC236}">
                <a16:creationId xmlns:a16="http://schemas.microsoft.com/office/drawing/2014/main" id="{1C6B1B75-5220-AE4F-B0DC-F1445C01AD2D}"/>
              </a:ext>
            </a:extLst>
          </p:cNvPr>
          <p:cNvSpPr txBox="1">
            <a:spLocks noChangeArrowheads="1"/>
          </p:cNvSpPr>
          <p:nvPr/>
        </p:nvSpPr>
        <p:spPr bwMode="auto">
          <a:xfrm>
            <a:off x="6995853" y="3158790"/>
            <a:ext cx="1017906"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6350">
                <a:solidFill>
                  <a:srgbClr val="999999"/>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r>
              <a:rPr lang="cs-CZ" sz="800" dirty="0"/>
              <a:t>Klinický provoz</a:t>
            </a:r>
          </a:p>
        </p:txBody>
      </p:sp>
      <p:sp>
        <p:nvSpPr>
          <p:cNvPr id="135" name="Rounded Rectangle 134">
            <a:extLst>
              <a:ext uri="{FF2B5EF4-FFF2-40B4-BE49-F238E27FC236}">
                <a16:creationId xmlns:a16="http://schemas.microsoft.com/office/drawing/2014/main" id="{7E46093B-1B75-0E4A-8FA7-D7DAC15C9071}"/>
              </a:ext>
            </a:extLst>
          </p:cNvPr>
          <p:cNvSpPr>
            <a:spLocks noChangeArrowheads="1"/>
          </p:cNvSpPr>
          <p:nvPr/>
        </p:nvSpPr>
        <p:spPr bwMode="auto">
          <a:xfrm>
            <a:off x="2076269" y="2777603"/>
            <a:ext cx="821981" cy="361429"/>
          </a:xfrm>
          <a:prstGeom prst="roundRect">
            <a:avLst>
              <a:gd name="adj" fmla="val 16667"/>
            </a:avLst>
          </a:prstGeom>
          <a:solidFill>
            <a:srgbClr val="003366"/>
          </a:solidFill>
          <a:ln>
            <a:noFill/>
          </a:ln>
          <a:extLst>
            <a:ext uri="{91240B29-F687-4f45-9708-019B960494DF}">
              <a14:hiddenLine xmlns:a14="http://schemas.microsoft.com/office/drawing/2010/main" xmlns="" w="9525">
                <a:solidFill>
                  <a:srgbClr val="000000"/>
                </a:solidFill>
                <a:round/>
                <a:headEnd/>
                <a:tailEnd/>
              </a14:hiddenLine>
            </a:ext>
          </a:extLst>
        </p:spPr>
        <p:txBody>
          <a:bodyPr anchor="ctr"/>
          <a:lstStyle/>
          <a:p>
            <a:pPr algn="ctr"/>
            <a:r>
              <a:rPr lang="cs-CZ" sz="650" b="1" dirty="0">
                <a:solidFill>
                  <a:schemeClr val="bg1"/>
                </a:solidFill>
              </a:rPr>
              <a:t>Společné veřejné + soukromé záměry  </a:t>
            </a:r>
          </a:p>
        </p:txBody>
      </p:sp>
      <p:sp>
        <p:nvSpPr>
          <p:cNvPr id="139" name="Text Box 93">
            <a:extLst>
              <a:ext uri="{FF2B5EF4-FFF2-40B4-BE49-F238E27FC236}">
                <a16:creationId xmlns:a16="http://schemas.microsoft.com/office/drawing/2014/main" id="{CC75514F-8807-584F-B942-8D87BF8FAA5C}"/>
              </a:ext>
            </a:extLst>
          </p:cNvPr>
          <p:cNvSpPr txBox="1">
            <a:spLocks noChangeArrowheads="1"/>
          </p:cNvSpPr>
          <p:nvPr/>
        </p:nvSpPr>
        <p:spPr bwMode="auto">
          <a:xfrm>
            <a:off x="852175" y="3154850"/>
            <a:ext cx="1189027"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6350">
                <a:solidFill>
                  <a:srgbClr val="999999"/>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r>
              <a:rPr lang="cs-CZ" sz="800" dirty="0"/>
              <a:t>Návrhy a nápady </a:t>
            </a:r>
          </a:p>
        </p:txBody>
      </p:sp>
      <p:sp>
        <p:nvSpPr>
          <p:cNvPr id="140" name="Text Box 93">
            <a:extLst>
              <a:ext uri="{FF2B5EF4-FFF2-40B4-BE49-F238E27FC236}">
                <a16:creationId xmlns:a16="http://schemas.microsoft.com/office/drawing/2014/main" id="{46DE1D85-392C-E54A-AA56-A782AF578925}"/>
              </a:ext>
            </a:extLst>
          </p:cNvPr>
          <p:cNvSpPr txBox="1">
            <a:spLocks noChangeArrowheads="1"/>
          </p:cNvSpPr>
          <p:nvPr/>
        </p:nvSpPr>
        <p:spPr bwMode="auto">
          <a:xfrm>
            <a:off x="1222377" y="1461025"/>
            <a:ext cx="1007489"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6350">
                <a:solidFill>
                  <a:srgbClr val="999999"/>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r>
              <a:rPr lang="cs-CZ" sz="800" dirty="0"/>
              <a:t>Vstupy</a:t>
            </a:r>
          </a:p>
        </p:txBody>
      </p:sp>
      <p:sp>
        <p:nvSpPr>
          <p:cNvPr id="146" name="Rectangle 145">
            <a:extLst>
              <a:ext uri="{FF2B5EF4-FFF2-40B4-BE49-F238E27FC236}">
                <a16:creationId xmlns:a16="http://schemas.microsoft.com/office/drawing/2014/main" id="{2D3205EC-BB76-5F4C-9FB8-0227C13080EF}"/>
              </a:ext>
            </a:extLst>
          </p:cNvPr>
          <p:cNvSpPr/>
          <p:nvPr/>
        </p:nvSpPr>
        <p:spPr>
          <a:xfrm>
            <a:off x="801959" y="3394525"/>
            <a:ext cx="1161619" cy="1344598"/>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cs-CZ" sz="900" dirty="0">
                <a:latin typeface="Calibri"/>
                <a:cs typeface="Calibri"/>
              </a:rPr>
              <a:t>Otevření výzvy na návrhy nových služeb tele- medicíny</a:t>
            </a:r>
          </a:p>
          <a:p>
            <a:pPr algn="ctr"/>
            <a:endParaRPr lang="cs-CZ" sz="900" dirty="0">
              <a:latin typeface="Calibri"/>
              <a:cs typeface="Calibri"/>
            </a:endParaRPr>
          </a:p>
        </p:txBody>
      </p:sp>
      <p:sp>
        <p:nvSpPr>
          <p:cNvPr id="116" name="Text Box 93">
            <a:extLst>
              <a:ext uri="{FF2B5EF4-FFF2-40B4-BE49-F238E27FC236}">
                <a16:creationId xmlns:a16="http://schemas.microsoft.com/office/drawing/2014/main" id="{2451DEEC-8192-E04E-B961-9019120306EF}"/>
              </a:ext>
            </a:extLst>
          </p:cNvPr>
          <p:cNvSpPr txBox="1">
            <a:spLocks noChangeArrowheads="1"/>
          </p:cNvSpPr>
          <p:nvPr/>
        </p:nvSpPr>
        <p:spPr bwMode="auto">
          <a:xfrm>
            <a:off x="8032571" y="2204744"/>
            <a:ext cx="799400" cy="461665"/>
          </a:xfrm>
          <a:prstGeom prst="rect">
            <a:avLst/>
          </a:prstGeom>
          <a:noFill/>
          <a:ln>
            <a:noFill/>
          </a:ln>
          <a:effectLst/>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6350">
                <a:solidFill>
                  <a:srgbClr val="999999"/>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defPPr>
              <a:defRPr lang="en-GB"/>
            </a:defPPr>
            <a:lvl1pPr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1pPr>
            <a:lvl2pPr marL="4572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2pPr>
            <a:lvl3pPr marL="9144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3pPr>
            <a:lvl4pPr marL="13716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4pPr>
            <a:lvl5pPr marL="1828800" algn="ctr" rtl="0" fontAlgn="base">
              <a:spcBef>
                <a:spcPct val="0"/>
              </a:spcBef>
              <a:spcAft>
                <a:spcPct val="0"/>
              </a:spcAft>
              <a:buFont typeface="Wingdings" charset="0"/>
              <a:defRPr sz="1000" b="1" kern="1200">
                <a:solidFill>
                  <a:schemeClr val="tx1"/>
                </a:solidFill>
                <a:latin typeface="Arial" charset="0"/>
                <a:ea typeface="ＭＳ Ｐゴシック" charset="0"/>
                <a:cs typeface="Arial" charset="0"/>
              </a:defRPr>
            </a:lvl5pPr>
            <a:lvl6pPr marL="2286000" algn="l" defTabSz="457200" rtl="0" eaLnBrk="1" latinLnBrk="0" hangingPunct="1">
              <a:defRPr sz="1000" b="1" kern="1200">
                <a:solidFill>
                  <a:schemeClr val="tx1"/>
                </a:solidFill>
                <a:latin typeface="Arial" charset="0"/>
                <a:ea typeface="ＭＳ Ｐゴシック" charset="0"/>
                <a:cs typeface="Arial" charset="0"/>
              </a:defRPr>
            </a:lvl6pPr>
            <a:lvl7pPr marL="2743200" algn="l" defTabSz="457200" rtl="0" eaLnBrk="1" latinLnBrk="0" hangingPunct="1">
              <a:defRPr sz="1000" b="1" kern="1200">
                <a:solidFill>
                  <a:schemeClr val="tx1"/>
                </a:solidFill>
                <a:latin typeface="Arial" charset="0"/>
                <a:ea typeface="ＭＳ Ｐゴシック" charset="0"/>
                <a:cs typeface="Arial" charset="0"/>
              </a:defRPr>
            </a:lvl7pPr>
            <a:lvl8pPr marL="3200400" algn="l" defTabSz="457200" rtl="0" eaLnBrk="1" latinLnBrk="0" hangingPunct="1">
              <a:defRPr sz="1000" b="1" kern="1200">
                <a:solidFill>
                  <a:schemeClr val="tx1"/>
                </a:solidFill>
                <a:latin typeface="Arial" charset="0"/>
                <a:ea typeface="ＭＳ Ｐゴシック" charset="0"/>
                <a:cs typeface="Arial" charset="0"/>
              </a:defRPr>
            </a:lvl8pPr>
            <a:lvl9pPr marL="3657600" algn="l" defTabSz="457200" rtl="0" eaLnBrk="1" latinLnBrk="0" hangingPunct="1">
              <a:defRPr sz="1000" b="1" kern="1200">
                <a:solidFill>
                  <a:schemeClr val="tx1"/>
                </a:solidFill>
                <a:latin typeface="Arial" charset="0"/>
                <a:ea typeface="ＭＳ Ｐゴシック" charset="0"/>
                <a:cs typeface="Arial" charset="0"/>
              </a:defRPr>
            </a:lvl9pPr>
          </a:lstStyle>
          <a:p>
            <a:pPr>
              <a:defRPr/>
            </a:pPr>
            <a:r>
              <a:rPr lang="cs-CZ" sz="800" dirty="0"/>
              <a:t>Kontinuální evaluace v provozu</a:t>
            </a:r>
          </a:p>
        </p:txBody>
      </p:sp>
      <p:sp>
        <p:nvSpPr>
          <p:cNvPr id="2" name="Nadpis 1">
            <a:extLst>
              <a:ext uri="{FF2B5EF4-FFF2-40B4-BE49-F238E27FC236}">
                <a16:creationId xmlns:a16="http://schemas.microsoft.com/office/drawing/2014/main" id="{DB45EECD-719B-40A5-8052-DAEE62EE835E}"/>
              </a:ext>
            </a:extLst>
          </p:cNvPr>
          <p:cNvSpPr>
            <a:spLocks noGrp="1"/>
          </p:cNvSpPr>
          <p:nvPr>
            <p:ph type="title"/>
          </p:nvPr>
        </p:nvSpPr>
        <p:spPr>
          <a:xfrm>
            <a:off x="457200" y="285775"/>
            <a:ext cx="8280000" cy="457200"/>
          </a:xfrm>
        </p:spPr>
        <p:txBody>
          <a:bodyPr>
            <a:normAutofit fontScale="90000"/>
          </a:bodyPr>
          <a:lstStyle/>
          <a:p>
            <a:r>
              <a:rPr lang="cs-CZ" sz="3200" b="1" dirty="0">
                <a:cs typeface="Calibri"/>
              </a:rPr>
              <a:t>Pracovní koncept kvalifikačního procesu služeb</a:t>
            </a:r>
            <a:br>
              <a:rPr lang="cs-CZ" sz="3200" b="1" dirty="0">
                <a:cs typeface="Calibri"/>
              </a:rPr>
            </a:br>
            <a:r>
              <a:rPr lang="cs-CZ" sz="3200" b="0" dirty="0">
                <a:cs typeface="Calibri"/>
              </a:rPr>
              <a:t>inovační „trychtýř“</a:t>
            </a:r>
            <a:endParaRPr lang="cs-CZ" b="0" dirty="0"/>
          </a:p>
        </p:txBody>
      </p:sp>
      <p:sp>
        <p:nvSpPr>
          <p:cNvPr id="3" name="Zástupný text 2">
            <a:extLst>
              <a:ext uri="{FF2B5EF4-FFF2-40B4-BE49-F238E27FC236}">
                <a16:creationId xmlns:a16="http://schemas.microsoft.com/office/drawing/2014/main" id="{D3D2D553-2754-46FD-9260-E93ABC56587C}"/>
              </a:ext>
            </a:extLst>
          </p:cNvPr>
          <p:cNvSpPr>
            <a:spLocks noGrp="1"/>
          </p:cNvSpPr>
          <p:nvPr>
            <p:ph type="body" sz="quarter" idx="15"/>
          </p:nvPr>
        </p:nvSpPr>
        <p:spPr/>
        <p:txBody>
          <a:bodyPr/>
          <a:lstStyle/>
          <a:p>
            <a:endParaRPr lang="cs-CZ"/>
          </a:p>
        </p:txBody>
      </p:sp>
    </p:spTree>
    <p:extLst>
      <p:ext uri="{BB962C8B-B14F-4D97-AF65-F5344CB8AC3E}">
        <p14:creationId xmlns:p14="http://schemas.microsoft.com/office/powerpoint/2010/main" val="2689739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3C66C98-D6EE-7649-8336-099E59BC80F2}"/>
              </a:ext>
            </a:extLst>
          </p:cNvPr>
          <p:cNvSpPr txBox="1"/>
          <p:nvPr/>
        </p:nvSpPr>
        <p:spPr>
          <a:xfrm>
            <a:off x="347263" y="1370110"/>
            <a:ext cx="7916204" cy="830997"/>
          </a:xfrm>
          <a:prstGeom prst="rect">
            <a:avLst/>
          </a:prstGeom>
          <a:noFill/>
        </p:spPr>
        <p:txBody>
          <a:bodyPr wrap="square" rtlCol="0">
            <a:spAutoFit/>
          </a:bodyPr>
          <a:lstStyle/>
          <a:p>
            <a:r>
              <a:rPr lang="cs-CZ" sz="1200" dirty="0"/>
              <a:t>V rámci podpory rozvoje telemedicíny je nutno vyřešit umožnění managementu inovací, přicházejících od mnoha různých subjektů. Již existují a bude se objevovat celá řada nápadů a záměrů na telemedicínu. Metodou </a:t>
            </a:r>
            <a:r>
              <a:rPr lang="cs-CZ" sz="1200" b="1" dirty="0"/>
              <a:t>inovačního trychtýře </a:t>
            </a:r>
            <a:r>
              <a:rPr lang="cs-CZ" sz="1200" dirty="0"/>
              <a:t>(</a:t>
            </a:r>
            <a:r>
              <a:rPr lang="cs-CZ" sz="1200" dirty="0" err="1"/>
              <a:t>funnel</a:t>
            </a:r>
            <a:r>
              <a:rPr lang="cs-CZ" sz="1200" dirty="0"/>
              <a:t>), která je ověřena pro řízení inovací, je možno transparentně procesovat záměry, řízeně ověřovat v klinické praxi až do stanovení úhrady ze zdravotního pojištění na konci procesu. </a:t>
            </a:r>
          </a:p>
        </p:txBody>
      </p:sp>
      <p:sp>
        <p:nvSpPr>
          <p:cNvPr id="6" name="Zástupný obsah 1">
            <a:extLst>
              <a:ext uri="{FF2B5EF4-FFF2-40B4-BE49-F238E27FC236}">
                <a16:creationId xmlns:a16="http://schemas.microsoft.com/office/drawing/2014/main" id="{0725DCD6-77CC-554A-BE7B-52698F5A992B}"/>
              </a:ext>
            </a:extLst>
          </p:cNvPr>
          <p:cNvSpPr txBox="1">
            <a:spLocks/>
          </p:cNvSpPr>
          <p:nvPr/>
        </p:nvSpPr>
        <p:spPr>
          <a:xfrm>
            <a:off x="347263" y="2455402"/>
            <a:ext cx="5915025" cy="811858"/>
          </a:xfrm>
          <a:prstGeom prst="rect">
            <a:avLst/>
          </a:prstGeom>
          <a:noFill/>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50000"/>
              </a:lnSpc>
              <a:spcBef>
                <a:spcPts val="300"/>
              </a:spcBef>
              <a:buFont typeface="Arial" panose="020B0604020202020204" pitchFamily="34" charset="0"/>
              <a:buNone/>
            </a:pPr>
            <a:r>
              <a:rPr lang="cs-CZ" sz="1200" u="sng" dirty="0"/>
              <a:t>Metodika využívá principy dobré praxe:</a:t>
            </a:r>
          </a:p>
          <a:p>
            <a:pPr>
              <a:lnSpc>
                <a:spcPct val="150000"/>
              </a:lnSpc>
              <a:spcBef>
                <a:spcPts val="300"/>
              </a:spcBef>
            </a:pPr>
            <a:r>
              <a:rPr lang="cs-CZ" sz="1200" dirty="0"/>
              <a:t>Dotačních titulů zaměřených na oblast zdravotnictví</a:t>
            </a:r>
          </a:p>
          <a:p>
            <a:pPr>
              <a:lnSpc>
                <a:spcPct val="150000"/>
              </a:lnSpc>
              <a:spcBef>
                <a:spcPts val="300"/>
              </a:spcBef>
            </a:pPr>
            <a:r>
              <a:rPr lang="cs-CZ" sz="1200" dirty="0"/>
              <a:t>Nastavení způsobu výběru projektů hrazených z veřejných prostředků v ČR</a:t>
            </a:r>
          </a:p>
          <a:p>
            <a:pPr>
              <a:lnSpc>
                <a:spcPct val="150000"/>
              </a:lnSpc>
              <a:spcBef>
                <a:spcPts val="300"/>
              </a:spcBef>
            </a:pPr>
            <a:r>
              <a:rPr lang="cs-CZ" sz="1200" dirty="0"/>
              <a:t>Obvyklých postupů klinických studií u poskytovatelů / v akademické sféře</a:t>
            </a:r>
          </a:p>
          <a:p>
            <a:pPr>
              <a:lnSpc>
                <a:spcPct val="150000"/>
              </a:lnSpc>
              <a:spcBef>
                <a:spcPts val="300"/>
              </a:spcBef>
            </a:pPr>
            <a:r>
              <a:rPr lang="cs-CZ" sz="1200" dirty="0"/>
              <a:t>Zahraničních subjektů, které již podobné iniciativy realizovaly </a:t>
            </a:r>
          </a:p>
          <a:p>
            <a:pPr lvl="1">
              <a:lnSpc>
                <a:spcPct val="150000"/>
              </a:lnSpc>
            </a:pPr>
            <a:endParaRPr lang="cs-CZ" sz="1200" dirty="0"/>
          </a:p>
        </p:txBody>
      </p:sp>
      <p:pic>
        <p:nvPicPr>
          <p:cNvPr id="7" name="Picture 6">
            <a:extLst>
              <a:ext uri="{FF2B5EF4-FFF2-40B4-BE49-F238E27FC236}">
                <a16:creationId xmlns:a16="http://schemas.microsoft.com/office/drawing/2014/main" id="{D7EBB9C7-F5A0-0247-A992-57569DDB2FA5}"/>
              </a:ext>
            </a:extLst>
          </p:cNvPr>
          <p:cNvPicPr>
            <a:picLocks noChangeAspect="1"/>
          </p:cNvPicPr>
          <p:nvPr/>
        </p:nvPicPr>
        <p:blipFill>
          <a:blip r:embed="rId2"/>
          <a:stretch>
            <a:fillRect/>
          </a:stretch>
        </p:blipFill>
        <p:spPr>
          <a:xfrm>
            <a:off x="5593535" y="2635957"/>
            <a:ext cx="3340100" cy="1591026"/>
          </a:xfrm>
          <a:prstGeom prst="rect">
            <a:avLst/>
          </a:prstGeom>
        </p:spPr>
      </p:pic>
      <p:sp>
        <p:nvSpPr>
          <p:cNvPr id="2" name="Nadpis 1">
            <a:extLst>
              <a:ext uri="{FF2B5EF4-FFF2-40B4-BE49-F238E27FC236}">
                <a16:creationId xmlns:a16="http://schemas.microsoft.com/office/drawing/2014/main" id="{61AB0614-2C23-4570-8151-BCF164B2925C}"/>
              </a:ext>
            </a:extLst>
          </p:cNvPr>
          <p:cNvSpPr>
            <a:spLocks noGrp="1"/>
          </p:cNvSpPr>
          <p:nvPr>
            <p:ph type="title"/>
          </p:nvPr>
        </p:nvSpPr>
        <p:spPr/>
        <p:txBody>
          <a:bodyPr>
            <a:normAutofit fontScale="90000"/>
          </a:bodyPr>
          <a:lstStyle/>
          <a:p>
            <a:r>
              <a:rPr lang="cs-CZ" sz="3200" b="1" dirty="0">
                <a:cs typeface="Calibri"/>
              </a:rPr>
              <a:t>Pracovní koncept kvalifikačního procesu služeb</a:t>
            </a:r>
            <a:br>
              <a:rPr lang="cs-CZ" sz="3200" b="1" dirty="0">
                <a:cs typeface="Calibri"/>
              </a:rPr>
            </a:br>
            <a:r>
              <a:rPr lang="cs-CZ" sz="3200" b="0" dirty="0">
                <a:cs typeface="Calibri"/>
              </a:rPr>
              <a:t>inovační „trychtýř“</a:t>
            </a:r>
            <a:endParaRPr lang="cs-CZ" b="0" dirty="0"/>
          </a:p>
        </p:txBody>
      </p:sp>
      <p:sp>
        <p:nvSpPr>
          <p:cNvPr id="9" name="Zástupný text 8">
            <a:extLst>
              <a:ext uri="{FF2B5EF4-FFF2-40B4-BE49-F238E27FC236}">
                <a16:creationId xmlns:a16="http://schemas.microsoft.com/office/drawing/2014/main" id="{6FBD734B-A91D-4E18-BDBA-E9E6556CEB23}"/>
              </a:ext>
            </a:extLst>
          </p:cNvPr>
          <p:cNvSpPr>
            <a:spLocks noGrp="1"/>
          </p:cNvSpPr>
          <p:nvPr>
            <p:ph type="body" sz="quarter" idx="15"/>
          </p:nvPr>
        </p:nvSpPr>
        <p:spPr/>
        <p:txBody>
          <a:bodyPr/>
          <a:lstStyle/>
          <a:p>
            <a:endParaRPr lang="cs-CZ"/>
          </a:p>
        </p:txBody>
      </p:sp>
    </p:spTree>
    <p:extLst>
      <p:ext uri="{BB962C8B-B14F-4D97-AF65-F5344CB8AC3E}">
        <p14:creationId xmlns:p14="http://schemas.microsoft.com/office/powerpoint/2010/main" val="30111513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98DA2D-985C-B848-866A-8AD88BA502F4}"/>
              </a:ext>
            </a:extLst>
          </p:cNvPr>
          <p:cNvSpPr>
            <a:spLocks noGrp="1"/>
          </p:cNvSpPr>
          <p:nvPr>
            <p:ph type="title"/>
          </p:nvPr>
        </p:nvSpPr>
        <p:spPr>
          <a:xfrm>
            <a:off x="457200" y="285775"/>
            <a:ext cx="8280400" cy="457200"/>
          </a:xfrm>
        </p:spPr>
        <p:txBody>
          <a:bodyPr>
            <a:normAutofit fontScale="90000"/>
          </a:bodyPr>
          <a:lstStyle/>
          <a:p>
            <a:r>
              <a:rPr lang="cs-CZ" dirty="0"/>
              <a:t>Příklady nasazení a benefitů telemedicíny</a:t>
            </a:r>
            <a:endParaRPr lang="en-CZ" dirty="0"/>
          </a:p>
        </p:txBody>
      </p:sp>
      <p:sp>
        <p:nvSpPr>
          <p:cNvPr id="8" name="Zástupný text 7">
            <a:extLst>
              <a:ext uri="{FF2B5EF4-FFF2-40B4-BE49-F238E27FC236}">
                <a16:creationId xmlns:a16="http://schemas.microsoft.com/office/drawing/2014/main" id="{4833A818-94BC-476C-B300-4F05A1C49C8F}"/>
              </a:ext>
            </a:extLst>
          </p:cNvPr>
          <p:cNvSpPr>
            <a:spLocks noGrp="1"/>
          </p:cNvSpPr>
          <p:nvPr>
            <p:ph type="body" sz="quarter" idx="15"/>
          </p:nvPr>
        </p:nvSpPr>
        <p:spPr/>
        <p:txBody>
          <a:bodyPr/>
          <a:lstStyle/>
          <a:p>
            <a:endParaRPr lang="cs-CZ"/>
          </a:p>
        </p:txBody>
      </p:sp>
      <p:sp>
        <p:nvSpPr>
          <p:cNvPr id="5" name="Content Placeholder 4">
            <a:extLst>
              <a:ext uri="{FF2B5EF4-FFF2-40B4-BE49-F238E27FC236}">
                <a16:creationId xmlns:a16="http://schemas.microsoft.com/office/drawing/2014/main" id="{2B2193A5-E6A1-6E4C-967E-DECA1E31F13F}"/>
              </a:ext>
            </a:extLst>
          </p:cNvPr>
          <p:cNvSpPr txBox="1">
            <a:spLocks/>
          </p:cNvSpPr>
          <p:nvPr/>
        </p:nvSpPr>
        <p:spPr>
          <a:xfrm>
            <a:off x="450633" y="1484269"/>
            <a:ext cx="7338700" cy="3273998"/>
          </a:xfrm>
          <a:prstGeom prst="rect">
            <a:avLst/>
          </a:prstGeom>
        </p:spPr>
        <p:txBody>
          <a:bodyPr numCol="2" spcCol="216000">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300"/>
              </a:spcBef>
            </a:pPr>
            <a:r>
              <a:rPr lang="cs-CZ" sz="1100" b="1" dirty="0" err="1">
                <a:solidFill>
                  <a:srgbClr val="FF0000"/>
                </a:solidFill>
              </a:rPr>
              <a:t>Nosokomiální</a:t>
            </a:r>
            <a:r>
              <a:rPr lang="cs-CZ" sz="1100" b="1" dirty="0">
                <a:solidFill>
                  <a:srgbClr val="FF0000"/>
                </a:solidFill>
              </a:rPr>
              <a:t> nákazy</a:t>
            </a:r>
          </a:p>
          <a:p>
            <a:pPr lvl="1"/>
            <a:r>
              <a:rPr lang="cs-CZ" sz="1100" dirty="0"/>
              <a:t>6-7% pacientů získá v nemocnici HAI = 4,8mld Kč / rok dodatečné náklady </a:t>
            </a:r>
            <a:r>
              <a:rPr lang="cs-CZ" sz="700" dirty="0"/>
              <a:t>(zdroj: </a:t>
            </a:r>
            <a:r>
              <a:rPr lang="cs-CZ" sz="700" dirty="0">
                <a:hlinkClick r:id="rId2"/>
              </a:rPr>
              <a:t>klinická studie </a:t>
            </a:r>
            <a:r>
              <a:rPr lang="cs-CZ" sz="700" dirty="0"/>
              <a:t>a data VZP)</a:t>
            </a:r>
          </a:p>
          <a:p>
            <a:pPr lvl="1"/>
            <a:r>
              <a:rPr lang="cs-CZ" sz="1100" dirty="0"/>
              <a:t>kontinuální práce na snižování HAI založená na pokročilé analýze dat a procesním  přenastavení péče mohou snížit HAI až -25% </a:t>
            </a:r>
            <a:r>
              <a:rPr lang="cs-CZ" sz="700" dirty="0"/>
              <a:t>(zdroj: </a:t>
            </a:r>
            <a:r>
              <a:rPr lang="cs-CZ" sz="700" dirty="0">
                <a:hlinkClick r:id="rId2"/>
              </a:rPr>
              <a:t>klinická studie</a:t>
            </a:r>
            <a:r>
              <a:rPr lang="cs-CZ" sz="700" dirty="0"/>
              <a:t>)</a:t>
            </a:r>
          </a:p>
          <a:p>
            <a:pPr>
              <a:spcBef>
                <a:spcPts val="300"/>
              </a:spcBef>
            </a:pPr>
            <a:r>
              <a:rPr lang="cs-CZ" sz="1100" b="1" dirty="0">
                <a:solidFill>
                  <a:srgbClr val="FF0000"/>
                </a:solidFill>
              </a:rPr>
              <a:t>Diabetes</a:t>
            </a:r>
          </a:p>
          <a:p>
            <a:pPr lvl="1"/>
            <a:r>
              <a:rPr lang="cs-CZ" sz="1100" dirty="0"/>
              <a:t>2,2m vyšetření ročně á 20min </a:t>
            </a:r>
          </a:p>
          <a:p>
            <a:pPr lvl="1"/>
            <a:r>
              <a:rPr lang="cs-CZ" sz="1100" dirty="0"/>
              <a:t>vzdálený monitoring a kontroly mohou uvolnit kapacitu strávenou na vyšetření o -15 až -35% </a:t>
            </a:r>
            <a:r>
              <a:rPr lang="cs-CZ" sz="700" dirty="0"/>
              <a:t>(zdroj: </a:t>
            </a:r>
            <a:r>
              <a:rPr lang="cs-CZ" sz="700" dirty="0">
                <a:hlinkClick r:id="rId2"/>
              </a:rPr>
              <a:t>klinická studie</a:t>
            </a:r>
            <a:r>
              <a:rPr lang="cs-CZ" sz="700" dirty="0"/>
              <a:t>)</a:t>
            </a:r>
          </a:p>
          <a:p>
            <a:pPr lvl="1"/>
            <a:r>
              <a:rPr lang="cs-CZ" sz="1100" dirty="0"/>
              <a:t>Potenciál úspor až 35%  </a:t>
            </a:r>
            <a:r>
              <a:rPr lang="cs-CZ" sz="700" dirty="0"/>
              <a:t>(zdroj: CTS-FNO, RBP)</a:t>
            </a:r>
          </a:p>
          <a:p>
            <a:pPr>
              <a:spcBef>
                <a:spcPts val="300"/>
              </a:spcBef>
            </a:pPr>
            <a:r>
              <a:rPr lang="cs-CZ" sz="1100" b="1" dirty="0">
                <a:solidFill>
                  <a:srgbClr val="FF0000"/>
                </a:solidFill>
              </a:rPr>
              <a:t>Srdeční selhání</a:t>
            </a:r>
          </a:p>
          <a:p>
            <a:pPr lvl="1"/>
            <a:r>
              <a:rPr lang="cs-CZ" sz="1100" dirty="0"/>
              <a:t>230,000 chronických pacientů; odhadované náklady na léčbu = 8 </a:t>
            </a:r>
            <a:r>
              <a:rPr lang="cs-CZ" sz="1100" dirty="0" err="1"/>
              <a:t>mld</a:t>
            </a:r>
            <a:r>
              <a:rPr lang="cs-CZ" sz="1100" dirty="0"/>
              <a:t> Kč / rok </a:t>
            </a:r>
            <a:r>
              <a:rPr lang="cs-CZ" sz="700" dirty="0"/>
              <a:t>(zdroj: VZP)</a:t>
            </a:r>
          </a:p>
          <a:p>
            <a:pPr lvl="1"/>
            <a:r>
              <a:rPr lang="cs-CZ" sz="1100" dirty="0"/>
              <a:t>vzdálený monitoring a kontroly mohou snížit hospitalizace o -15 až -20% </a:t>
            </a:r>
            <a:r>
              <a:rPr lang="cs-CZ" sz="700" dirty="0"/>
              <a:t>(zdroj: </a:t>
            </a:r>
            <a:r>
              <a:rPr lang="cs-CZ" sz="700" dirty="0">
                <a:hlinkClick r:id="rId2"/>
              </a:rPr>
              <a:t>klinická studie</a:t>
            </a:r>
            <a:r>
              <a:rPr lang="cs-CZ" sz="700" dirty="0"/>
              <a:t>)</a:t>
            </a:r>
          </a:p>
          <a:p>
            <a:pPr lvl="1"/>
            <a:r>
              <a:rPr lang="cs-CZ" sz="1100" dirty="0"/>
              <a:t>Potenciál úspor až 32% </a:t>
            </a:r>
            <a:r>
              <a:rPr lang="cs-CZ" sz="700" dirty="0"/>
              <a:t>(zdroj: CTS-FNO, RBP)</a:t>
            </a:r>
            <a:br>
              <a:rPr lang="cs-CZ" sz="700" dirty="0"/>
            </a:br>
            <a:endParaRPr lang="cs-CZ" sz="700" dirty="0"/>
          </a:p>
          <a:p>
            <a:pPr marL="171450" lvl="1">
              <a:spcBef>
                <a:spcPts val="300"/>
              </a:spcBef>
            </a:pPr>
            <a:r>
              <a:rPr lang="cs-CZ" sz="1100" b="1" dirty="0">
                <a:solidFill>
                  <a:srgbClr val="FF0000"/>
                </a:solidFill>
              </a:rPr>
              <a:t>CHOPN - chronická obstrukční plicní nemoc</a:t>
            </a:r>
          </a:p>
          <a:p>
            <a:pPr marL="514350" lvl="2">
              <a:spcBef>
                <a:spcPts val="300"/>
              </a:spcBef>
            </a:pPr>
            <a:r>
              <a:rPr lang="cs-CZ" sz="1100" dirty="0"/>
              <a:t>současné náklady VZP na léčbu chronické obstrukční plicní nemoci = 1,5mld Kč / rok</a:t>
            </a:r>
          </a:p>
          <a:p>
            <a:pPr marL="171450" lvl="1">
              <a:spcBef>
                <a:spcPts val="300"/>
              </a:spcBef>
            </a:pPr>
            <a:endParaRPr lang="cs-CZ" sz="1100" dirty="0"/>
          </a:p>
          <a:p>
            <a:pPr marL="171450" lvl="1">
              <a:spcBef>
                <a:spcPts val="300"/>
              </a:spcBef>
            </a:pPr>
            <a:r>
              <a:rPr lang="cs-CZ" sz="1100" dirty="0"/>
              <a:t>digitální management nemoci může snížit počet urgentních příjmů a hospitalizací o -18 až -30% </a:t>
            </a:r>
            <a:r>
              <a:rPr lang="cs-CZ" sz="800" dirty="0"/>
              <a:t>(zdroj: </a:t>
            </a:r>
            <a:r>
              <a:rPr lang="cs-CZ" sz="800" dirty="0">
                <a:hlinkClick r:id="rId2"/>
              </a:rPr>
              <a:t>klinická studie</a:t>
            </a:r>
            <a:r>
              <a:rPr lang="cs-CZ" sz="800" dirty="0"/>
              <a:t>)</a:t>
            </a:r>
            <a:endParaRPr lang="cs-CZ" sz="1100" dirty="0"/>
          </a:p>
          <a:p>
            <a:pPr marL="0" lvl="1" indent="0">
              <a:spcBef>
                <a:spcPts val="300"/>
              </a:spcBef>
              <a:buNone/>
            </a:pPr>
            <a:endParaRPr lang="cs-CZ" sz="1100" b="1" dirty="0">
              <a:solidFill>
                <a:srgbClr val="FF0000"/>
              </a:solidFill>
            </a:endParaRPr>
          </a:p>
          <a:p>
            <a:pPr marL="171450" lvl="1">
              <a:spcBef>
                <a:spcPts val="300"/>
              </a:spcBef>
            </a:pPr>
            <a:r>
              <a:rPr lang="cs-CZ" sz="1100" b="1" dirty="0">
                <a:solidFill>
                  <a:srgbClr val="FF0000"/>
                </a:solidFill>
              </a:rPr>
              <a:t>Duševní zdraví</a:t>
            </a:r>
          </a:p>
          <a:p>
            <a:pPr marL="514350" lvl="2">
              <a:spcBef>
                <a:spcPts val="300"/>
              </a:spcBef>
            </a:pPr>
            <a:r>
              <a:rPr lang="cs-CZ" sz="1100" dirty="0"/>
              <a:t>Podpora multidisciplinárních týmů CDZ</a:t>
            </a:r>
          </a:p>
          <a:p>
            <a:pPr marL="514350" lvl="2">
              <a:spcBef>
                <a:spcPts val="300"/>
              </a:spcBef>
            </a:pPr>
            <a:r>
              <a:rPr lang="cs-CZ" sz="1100" dirty="0" err="1"/>
              <a:t>Telepsychiatrie</a:t>
            </a:r>
            <a:r>
              <a:rPr lang="cs-CZ" sz="1100" dirty="0"/>
              <a:t> (dětská </a:t>
            </a:r>
            <a:r>
              <a:rPr lang="cs-CZ" sz="1100" dirty="0" err="1"/>
              <a:t>telepsychiatrie</a:t>
            </a:r>
            <a:r>
              <a:rPr lang="cs-CZ" sz="1100" dirty="0"/>
              <a:t>)</a:t>
            </a:r>
          </a:p>
          <a:p>
            <a:pPr marL="514350" lvl="2">
              <a:spcBef>
                <a:spcPts val="300"/>
              </a:spcBef>
            </a:pPr>
            <a:r>
              <a:rPr lang="cs-CZ" sz="1100" dirty="0"/>
              <a:t>Včasný záchyt či prevence relapsů u pacientů</a:t>
            </a:r>
          </a:p>
          <a:p>
            <a:pPr marL="342900" lvl="2" indent="0">
              <a:spcBef>
                <a:spcPts val="300"/>
              </a:spcBef>
              <a:buNone/>
            </a:pPr>
            <a:endParaRPr lang="cs-CZ" sz="1100" dirty="0"/>
          </a:p>
          <a:p>
            <a:pPr marL="171450" lvl="1">
              <a:spcBef>
                <a:spcPts val="300"/>
              </a:spcBef>
            </a:pPr>
            <a:r>
              <a:rPr lang="cs-CZ" sz="1100" b="1" dirty="0">
                <a:solidFill>
                  <a:srgbClr val="FF0000"/>
                </a:solidFill>
              </a:rPr>
              <a:t>Onkologie</a:t>
            </a:r>
          </a:p>
          <a:p>
            <a:pPr marL="514350" lvl="2">
              <a:spcBef>
                <a:spcPts val="300"/>
              </a:spcBef>
            </a:pPr>
            <a:r>
              <a:rPr lang="cs-CZ" sz="1100" dirty="0"/>
              <a:t>Snížení </a:t>
            </a:r>
            <a:r>
              <a:rPr lang="cs-CZ" sz="1100" dirty="0" err="1"/>
              <a:t>nonadherence</a:t>
            </a:r>
            <a:r>
              <a:rPr lang="cs-CZ" sz="1100" dirty="0"/>
              <a:t> pacientů v domácí péči o 6-10% </a:t>
            </a:r>
            <a:r>
              <a:rPr lang="cs-CZ" sz="700" dirty="0"/>
              <a:t>(zdroj: </a:t>
            </a:r>
            <a:r>
              <a:rPr lang="cs-CZ" sz="700" dirty="0">
                <a:hlinkClick r:id="rId2"/>
              </a:rPr>
              <a:t>klinická studie</a:t>
            </a:r>
            <a:r>
              <a:rPr lang="cs-CZ" sz="700" dirty="0"/>
              <a:t>)</a:t>
            </a:r>
          </a:p>
          <a:p>
            <a:pPr marL="514350" lvl="2">
              <a:spcBef>
                <a:spcPts val="300"/>
              </a:spcBef>
            </a:pPr>
            <a:r>
              <a:rPr lang="cs-CZ" sz="1100" dirty="0"/>
              <a:t>Podpora </a:t>
            </a:r>
            <a:r>
              <a:rPr lang="cs-CZ" sz="1100" dirty="0" err="1"/>
              <a:t>screeningu</a:t>
            </a:r>
            <a:r>
              <a:rPr lang="cs-CZ" sz="1100" dirty="0"/>
              <a:t> – zvýšení participace</a:t>
            </a:r>
          </a:p>
          <a:p>
            <a:pPr marL="514350" lvl="2">
              <a:spcBef>
                <a:spcPts val="300"/>
              </a:spcBef>
            </a:pPr>
            <a:r>
              <a:rPr lang="cs-CZ" sz="1100" dirty="0" err="1"/>
              <a:t>Patient</a:t>
            </a:r>
            <a:r>
              <a:rPr lang="cs-CZ" sz="1100" dirty="0"/>
              <a:t> </a:t>
            </a:r>
            <a:r>
              <a:rPr lang="cs-CZ" sz="1100" dirty="0" err="1"/>
              <a:t>reported</a:t>
            </a:r>
            <a:r>
              <a:rPr lang="cs-CZ" sz="1100" dirty="0"/>
              <a:t> </a:t>
            </a:r>
            <a:r>
              <a:rPr lang="cs-CZ" sz="1100" dirty="0" err="1"/>
              <a:t>outcomes</a:t>
            </a:r>
            <a:r>
              <a:rPr lang="cs-CZ" sz="1100" dirty="0"/>
              <a:t> přes mobilní aplikace</a:t>
            </a:r>
          </a:p>
          <a:p>
            <a:pPr marL="514350" lvl="2">
              <a:spcBef>
                <a:spcPts val="300"/>
              </a:spcBef>
            </a:pPr>
            <a:endParaRPr lang="cs-CZ" sz="1100" dirty="0"/>
          </a:p>
          <a:p>
            <a:pPr marL="514350" lvl="2">
              <a:spcBef>
                <a:spcPts val="300"/>
              </a:spcBef>
            </a:pPr>
            <a:endParaRPr lang="cs-CZ" sz="1100" dirty="0"/>
          </a:p>
          <a:p>
            <a:pPr marL="0" indent="0">
              <a:buNone/>
            </a:pPr>
            <a:endParaRPr lang="cs-CZ" sz="1400" dirty="0"/>
          </a:p>
          <a:p>
            <a:endParaRPr lang="cs-CZ" sz="1400" dirty="0"/>
          </a:p>
        </p:txBody>
      </p:sp>
      <p:sp>
        <p:nvSpPr>
          <p:cNvPr id="7" name="TextBox 6">
            <a:extLst>
              <a:ext uri="{FF2B5EF4-FFF2-40B4-BE49-F238E27FC236}">
                <a16:creationId xmlns:a16="http://schemas.microsoft.com/office/drawing/2014/main" id="{68D0F684-BFCC-DC4A-8826-2D55B64CD00D}"/>
              </a:ext>
            </a:extLst>
          </p:cNvPr>
          <p:cNvSpPr txBox="1"/>
          <p:nvPr/>
        </p:nvSpPr>
        <p:spPr>
          <a:xfrm>
            <a:off x="598675" y="800270"/>
            <a:ext cx="7971473" cy="577081"/>
          </a:xfrm>
          <a:prstGeom prst="rect">
            <a:avLst/>
          </a:prstGeom>
          <a:noFill/>
        </p:spPr>
        <p:txBody>
          <a:bodyPr wrap="square" rtlCol="0">
            <a:spAutoFit/>
          </a:bodyPr>
          <a:lstStyle/>
          <a:p>
            <a:r>
              <a:rPr lang="cs-CZ" sz="1050" dirty="0"/>
              <a:t>Vzhledem k připravenosti některých projektů a jejich již úspěšného ověření v laboratorních i praktických podmínkách, je možno v relativně velmi krátké době začít realizovat pilotní projekty s dosahem na pacienty. Při správném organizačním a procesním uchopení je možno demonstrovat výsledky a benefity pro pacienty již v roce 2022. N2které vhodné okruhy jsou například:  </a:t>
            </a:r>
          </a:p>
        </p:txBody>
      </p:sp>
      <p:sp>
        <p:nvSpPr>
          <p:cNvPr id="2" name="TextBox 1">
            <a:extLst>
              <a:ext uri="{FF2B5EF4-FFF2-40B4-BE49-F238E27FC236}">
                <a16:creationId xmlns:a16="http://schemas.microsoft.com/office/drawing/2014/main" id="{BD714723-34C9-A24D-9725-6670CB0F0E9A}"/>
              </a:ext>
            </a:extLst>
          </p:cNvPr>
          <p:cNvSpPr txBox="1"/>
          <p:nvPr/>
        </p:nvSpPr>
        <p:spPr>
          <a:xfrm>
            <a:off x="4304370" y="3850193"/>
            <a:ext cx="3836019" cy="830997"/>
          </a:xfrm>
          <a:prstGeom prst="rect">
            <a:avLst/>
          </a:prstGeom>
          <a:noFill/>
        </p:spPr>
        <p:txBody>
          <a:bodyPr wrap="square" rtlCol="0">
            <a:spAutoFit/>
          </a:bodyPr>
          <a:lstStyle/>
          <a:p>
            <a:r>
              <a:rPr lang="cs-CZ" sz="1600" b="1" dirty="0"/>
              <a:t>Pro připravené pilotní projekty je možno dosáhnout výsledky a pomoci reálným pacientům již v r. 2022</a:t>
            </a:r>
            <a:endParaRPr lang="en-CZ" sz="1600" dirty="0"/>
          </a:p>
        </p:txBody>
      </p:sp>
    </p:spTree>
    <p:extLst>
      <p:ext uri="{BB962C8B-B14F-4D97-AF65-F5344CB8AC3E}">
        <p14:creationId xmlns:p14="http://schemas.microsoft.com/office/powerpoint/2010/main" val="2526187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symbol pro obrázek 5"/>
          <p:cNvPicPr>
            <a:picLocks noGrp="1" noChangeAspect="1"/>
          </p:cNvPicPr>
          <p:nvPr>
            <p:ph sz="quarter" idx="14"/>
          </p:nvPr>
        </p:nvPicPr>
        <p:blipFill>
          <a:blip r:embed="rId3"/>
          <a:stretch>
            <a:fillRect/>
          </a:stretch>
        </p:blipFill>
        <p:spPr>
          <a:xfrm>
            <a:off x="1580123" y="103188"/>
            <a:ext cx="6034554" cy="4500562"/>
          </a:xfrm>
        </p:spPr>
      </p:pic>
      <p:sp>
        <p:nvSpPr>
          <p:cNvPr id="12" name="Zástupný symbol pro text 11"/>
          <p:cNvSpPr>
            <a:spLocks noGrp="1"/>
          </p:cNvSpPr>
          <p:nvPr>
            <p:ph type="body" sz="quarter" idx="15"/>
          </p:nvPr>
        </p:nvSpPr>
        <p:spPr/>
        <p:txBody>
          <a:bodyPr/>
          <a:lstStyle/>
          <a:p>
            <a:endParaRPr lang="cs-CZ"/>
          </a:p>
        </p:txBody>
      </p:sp>
    </p:spTree>
    <p:extLst>
      <p:ext uri="{BB962C8B-B14F-4D97-AF65-F5344CB8AC3E}">
        <p14:creationId xmlns:p14="http://schemas.microsoft.com/office/powerpoint/2010/main" val="34978480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B978E1-FE0A-B544-8D3A-C492C5A9C74F}"/>
              </a:ext>
            </a:extLst>
          </p:cNvPr>
          <p:cNvSpPr>
            <a:spLocks noGrp="1"/>
          </p:cNvSpPr>
          <p:nvPr>
            <p:ph type="title"/>
          </p:nvPr>
        </p:nvSpPr>
        <p:spPr>
          <a:xfrm>
            <a:off x="457200" y="102897"/>
            <a:ext cx="8280400" cy="457200"/>
          </a:xfrm>
        </p:spPr>
        <p:txBody>
          <a:bodyPr>
            <a:normAutofit fontScale="90000"/>
          </a:bodyPr>
          <a:lstStyle/>
          <a:p>
            <a:r>
              <a:rPr lang="en-CZ" dirty="0"/>
              <a:t>Časový </a:t>
            </a:r>
            <a:r>
              <a:rPr lang="cs-CZ" dirty="0"/>
              <a:t>h</a:t>
            </a:r>
            <a:r>
              <a:rPr lang="en-CZ" dirty="0"/>
              <a:t>armonogram</a:t>
            </a:r>
          </a:p>
        </p:txBody>
      </p:sp>
      <p:sp>
        <p:nvSpPr>
          <p:cNvPr id="8" name="Zástupný text 7">
            <a:extLst>
              <a:ext uri="{FF2B5EF4-FFF2-40B4-BE49-F238E27FC236}">
                <a16:creationId xmlns:a16="http://schemas.microsoft.com/office/drawing/2014/main" id="{226675F3-87D1-4484-908F-28AF4BD8CB79}"/>
              </a:ext>
            </a:extLst>
          </p:cNvPr>
          <p:cNvSpPr>
            <a:spLocks noGrp="1"/>
          </p:cNvSpPr>
          <p:nvPr>
            <p:ph type="body" sz="quarter" idx="15"/>
          </p:nvPr>
        </p:nvSpPr>
        <p:spPr/>
        <p:txBody>
          <a:bodyPr/>
          <a:lstStyle/>
          <a:p>
            <a:endParaRPr lang="cs-CZ"/>
          </a:p>
        </p:txBody>
      </p:sp>
      <p:sp>
        <p:nvSpPr>
          <p:cNvPr id="12" name="Pentagon 11">
            <a:extLst>
              <a:ext uri="{FF2B5EF4-FFF2-40B4-BE49-F238E27FC236}">
                <a16:creationId xmlns:a16="http://schemas.microsoft.com/office/drawing/2014/main" id="{E4DFFB6E-300B-1B43-B979-35351C46763C}"/>
              </a:ext>
            </a:extLst>
          </p:cNvPr>
          <p:cNvSpPr/>
          <p:nvPr/>
        </p:nvSpPr>
        <p:spPr>
          <a:xfrm>
            <a:off x="880793" y="541555"/>
            <a:ext cx="2062747" cy="826482"/>
          </a:xfrm>
          <a:prstGeom prst="homePlate">
            <a:avLst>
              <a:gd name="adj" fmla="val 29913"/>
            </a:avLst>
          </a:prstGeom>
          <a:solidFill>
            <a:srgbClr val="F2C4B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26528">
              <a:spcAft>
                <a:spcPts val="358"/>
              </a:spcAft>
            </a:pPr>
            <a:r>
              <a:rPr lang="en-CZ" sz="1050" b="1" dirty="0">
                <a:solidFill>
                  <a:srgbClr val="D22D0F"/>
                </a:solidFill>
              </a:rPr>
              <a:t>Výběr a zasmluvnění partnerů a dodavatelů, analýza</a:t>
            </a:r>
          </a:p>
          <a:p>
            <a:pPr marL="164851" indent="-138323">
              <a:buFont typeface="Arial" panose="020B0604020202020204" pitchFamily="34" charset="0"/>
              <a:buChar char="•"/>
            </a:pPr>
            <a:r>
              <a:rPr lang="cs-CZ" sz="800" dirty="0">
                <a:solidFill>
                  <a:schemeClr val="tx1"/>
                </a:solidFill>
              </a:rPr>
              <a:t>NTMC, MZ ČR</a:t>
            </a:r>
            <a:endParaRPr lang="en-CZ" sz="800" dirty="0">
              <a:solidFill>
                <a:schemeClr val="tx1"/>
              </a:solidFill>
            </a:endParaRPr>
          </a:p>
          <a:p>
            <a:pPr marL="164851" indent="-138323">
              <a:buFont typeface="Arial" panose="020B0604020202020204" pitchFamily="34" charset="0"/>
              <a:buChar char="•"/>
            </a:pPr>
            <a:r>
              <a:rPr lang="en-CZ" sz="800" dirty="0">
                <a:solidFill>
                  <a:schemeClr val="tx1"/>
                </a:solidFill>
              </a:rPr>
              <a:t>Odborné společnosti, ČLS</a:t>
            </a:r>
          </a:p>
          <a:p>
            <a:pPr marL="164851" indent="-138323">
              <a:buFont typeface="Arial" panose="020B0604020202020204" pitchFamily="34" charset="0"/>
              <a:buChar char="•"/>
            </a:pPr>
            <a:r>
              <a:rPr lang="en-GB" sz="800" dirty="0" err="1">
                <a:solidFill>
                  <a:schemeClr val="tx1"/>
                </a:solidFill>
              </a:rPr>
              <a:t>konzultační</a:t>
            </a:r>
            <a:r>
              <a:rPr lang="en-GB" sz="800" dirty="0">
                <a:solidFill>
                  <a:schemeClr val="tx1"/>
                </a:solidFill>
              </a:rPr>
              <a:t> a t</a:t>
            </a:r>
            <a:r>
              <a:rPr lang="en-CZ" sz="800" dirty="0">
                <a:solidFill>
                  <a:schemeClr val="tx1"/>
                </a:solidFill>
              </a:rPr>
              <a:t>echnologičtí partneři</a:t>
            </a:r>
            <a:endParaRPr lang="en-CZ" sz="800" dirty="0">
              <a:solidFill>
                <a:srgbClr val="D22D0F"/>
              </a:solidFill>
            </a:endParaRPr>
          </a:p>
        </p:txBody>
      </p:sp>
      <p:sp>
        <p:nvSpPr>
          <p:cNvPr id="5" name="Pentagon 4">
            <a:extLst>
              <a:ext uri="{FF2B5EF4-FFF2-40B4-BE49-F238E27FC236}">
                <a16:creationId xmlns:a16="http://schemas.microsoft.com/office/drawing/2014/main" id="{115EE623-AEEC-4A4E-97C2-1828AC0360A3}"/>
              </a:ext>
            </a:extLst>
          </p:cNvPr>
          <p:cNvSpPr/>
          <p:nvPr/>
        </p:nvSpPr>
        <p:spPr>
          <a:xfrm>
            <a:off x="1258104" y="1442791"/>
            <a:ext cx="2348514" cy="977296"/>
          </a:xfrm>
          <a:prstGeom prst="homePlate">
            <a:avLst>
              <a:gd name="adj" fmla="val 30237"/>
            </a:avLst>
          </a:prstGeom>
          <a:solidFill>
            <a:srgbClr val="F1C4B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6528">
              <a:spcAft>
                <a:spcPts val="358"/>
              </a:spcAft>
            </a:pPr>
            <a:r>
              <a:rPr lang="en-CZ" sz="1050" b="1" dirty="0">
                <a:solidFill>
                  <a:srgbClr val="D22D0F"/>
                </a:solidFill>
              </a:rPr>
              <a:t>Finalizace a ověření metodologie kvalifikace nových služeb</a:t>
            </a:r>
          </a:p>
          <a:p>
            <a:pPr marL="164851" lvl="1" indent="-156325">
              <a:buFont typeface="Arial" panose="020B0604020202020204" pitchFamily="34" charset="0"/>
              <a:buChar char="•"/>
            </a:pPr>
            <a:r>
              <a:rPr lang="en-CZ" sz="800" dirty="0">
                <a:solidFill>
                  <a:schemeClr val="tx1"/>
                </a:solidFill>
              </a:rPr>
              <a:t>sestavení kvalifikačního týmu</a:t>
            </a:r>
          </a:p>
          <a:p>
            <a:pPr marL="164851" lvl="1" indent="-156325">
              <a:buFont typeface="Arial" panose="020B0604020202020204" pitchFamily="34" charset="0"/>
              <a:buChar char="•"/>
            </a:pPr>
            <a:r>
              <a:rPr lang="en-CZ" sz="800" dirty="0">
                <a:solidFill>
                  <a:schemeClr val="tx1"/>
                </a:solidFill>
              </a:rPr>
              <a:t>finalizace konceptů postupu, kvalifikačních požadavků a hodnotících kriterií</a:t>
            </a:r>
          </a:p>
          <a:p>
            <a:pPr marL="164851" lvl="1" indent="-156325">
              <a:buFont typeface="Arial" panose="020B0604020202020204" pitchFamily="34" charset="0"/>
              <a:buChar char="•"/>
            </a:pPr>
            <a:r>
              <a:rPr lang="en-CZ" sz="800" dirty="0">
                <a:solidFill>
                  <a:schemeClr val="tx1"/>
                </a:solidFill>
              </a:rPr>
              <a:t>ověření u vybraných kandidátů služeb</a:t>
            </a:r>
            <a:endParaRPr lang="en-CZ" sz="1000" dirty="0">
              <a:solidFill>
                <a:srgbClr val="D22D0F"/>
              </a:solidFill>
            </a:endParaRPr>
          </a:p>
        </p:txBody>
      </p:sp>
      <p:sp>
        <p:nvSpPr>
          <p:cNvPr id="6" name="Pentagon 5">
            <a:extLst>
              <a:ext uri="{FF2B5EF4-FFF2-40B4-BE49-F238E27FC236}">
                <a16:creationId xmlns:a16="http://schemas.microsoft.com/office/drawing/2014/main" id="{3C3C7047-3946-1D42-82F0-1694451A695B}"/>
              </a:ext>
            </a:extLst>
          </p:cNvPr>
          <p:cNvSpPr/>
          <p:nvPr/>
        </p:nvSpPr>
        <p:spPr>
          <a:xfrm>
            <a:off x="2738312" y="2497110"/>
            <a:ext cx="2781542" cy="706769"/>
          </a:xfrm>
          <a:prstGeom prst="homePlate">
            <a:avLst>
              <a:gd name="adj" fmla="val 33015"/>
            </a:avLst>
          </a:prstGeom>
          <a:solidFill>
            <a:srgbClr val="F1C4B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6528">
              <a:spcAft>
                <a:spcPts val="358"/>
              </a:spcAft>
            </a:pPr>
            <a:r>
              <a:rPr lang="en-CZ" sz="1050" b="1" dirty="0">
                <a:solidFill>
                  <a:srgbClr val="D22D0F"/>
                </a:solidFill>
              </a:rPr>
              <a:t>Definice a spuštění podpůrných platforem</a:t>
            </a:r>
          </a:p>
          <a:p>
            <a:pPr marL="164851" lvl="1" indent="-164851">
              <a:buFont typeface="Arial" panose="020B0604020202020204" pitchFamily="34" charset="0"/>
              <a:buChar char="•"/>
            </a:pPr>
            <a:r>
              <a:rPr lang="cs-CZ" sz="800" dirty="0">
                <a:solidFill>
                  <a:schemeClr val="tx1"/>
                </a:solidFill>
              </a:rPr>
              <a:t>Komunikace s pacienty</a:t>
            </a:r>
          </a:p>
          <a:p>
            <a:pPr marL="164851" lvl="1" indent="-164851">
              <a:buFont typeface="Arial" panose="020B0604020202020204" pitchFamily="34" charset="0"/>
              <a:buChar char="•"/>
            </a:pPr>
            <a:r>
              <a:rPr lang="cs-CZ" sz="800" dirty="0">
                <a:solidFill>
                  <a:schemeClr val="tx1"/>
                </a:solidFill>
              </a:rPr>
              <a:t>Sběr a vyhodnocování dat s PZS</a:t>
            </a:r>
          </a:p>
          <a:p>
            <a:pPr marL="164851" lvl="1" indent="-164851">
              <a:buFont typeface="Arial" panose="020B0604020202020204" pitchFamily="34" charset="0"/>
              <a:buChar char="•"/>
            </a:pPr>
            <a:r>
              <a:rPr lang="cs-CZ" sz="800" dirty="0">
                <a:solidFill>
                  <a:schemeClr val="tx1"/>
                </a:solidFill>
              </a:rPr>
              <a:t>Napojení a integrace s registry a NZIS</a:t>
            </a:r>
            <a:endParaRPr lang="en-CZ" sz="1000" b="1" dirty="0">
              <a:solidFill>
                <a:srgbClr val="D22D0F"/>
              </a:solidFill>
            </a:endParaRPr>
          </a:p>
        </p:txBody>
      </p:sp>
      <p:sp>
        <p:nvSpPr>
          <p:cNvPr id="7" name="Pentagon 6">
            <a:extLst>
              <a:ext uri="{FF2B5EF4-FFF2-40B4-BE49-F238E27FC236}">
                <a16:creationId xmlns:a16="http://schemas.microsoft.com/office/drawing/2014/main" id="{D66DC03E-3391-934E-ADC1-313E76917279}"/>
              </a:ext>
            </a:extLst>
          </p:cNvPr>
          <p:cNvSpPr/>
          <p:nvPr/>
        </p:nvSpPr>
        <p:spPr>
          <a:xfrm>
            <a:off x="4243838" y="3269750"/>
            <a:ext cx="2989906" cy="697776"/>
          </a:xfrm>
          <a:prstGeom prst="homePlate">
            <a:avLst/>
          </a:prstGeom>
          <a:solidFill>
            <a:srgbClr val="F1C4B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6528">
              <a:spcAft>
                <a:spcPts val="358"/>
              </a:spcAft>
            </a:pPr>
            <a:r>
              <a:rPr lang="en-CZ" sz="1050" b="1" dirty="0">
                <a:solidFill>
                  <a:srgbClr val="D22D0F"/>
                </a:solidFill>
              </a:rPr>
              <a:t>Zkušební provoz a piloty vybraných služeb</a:t>
            </a:r>
          </a:p>
          <a:p>
            <a:pPr marL="139271" lvl="1" indent="-130744">
              <a:buFont typeface="Arial" panose="020B0604020202020204" pitchFamily="34" charset="0"/>
              <a:buChar char="•"/>
            </a:pPr>
            <a:r>
              <a:rPr lang="en-CZ" sz="800" dirty="0">
                <a:solidFill>
                  <a:schemeClr val="tx1"/>
                </a:solidFill>
              </a:rPr>
              <a:t>Výběr, zprovoznění a propojení pilotních služeb</a:t>
            </a:r>
          </a:p>
          <a:p>
            <a:pPr marL="139271" lvl="1" indent="-130744">
              <a:buFont typeface="Arial" panose="020B0604020202020204" pitchFamily="34" charset="0"/>
              <a:buChar char="•"/>
            </a:pPr>
            <a:r>
              <a:rPr lang="en-CZ" sz="800" dirty="0">
                <a:solidFill>
                  <a:schemeClr val="tx1"/>
                </a:solidFill>
              </a:rPr>
              <a:t>Stanovení metri a KPI pro vyhodnocování</a:t>
            </a:r>
          </a:p>
          <a:p>
            <a:pPr marL="139271" lvl="1" indent="-130744">
              <a:buFont typeface="Arial" panose="020B0604020202020204" pitchFamily="34" charset="0"/>
              <a:buChar char="•"/>
            </a:pPr>
            <a:r>
              <a:rPr lang="en-CZ" sz="800" dirty="0">
                <a:solidFill>
                  <a:schemeClr val="tx1"/>
                </a:solidFill>
              </a:rPr>
              <a:t>Spuštění pro cílové skupiny pacientů</a:t>
            </a:r>
          </a:p>
          <a:p>
            <a:pPr marL="26528"/>
            <a:r>
              <a:rPr lang="en-CZ" sz="800" dirty="0">
                <a:solidFill>
                  <a:srgbClr val="D22D0F"/>
                </a:solidFill>
              </a:rPr>
              <a:t> </a:t>
            </a:r>
          </a:p>
        </p:txBody>
      </p:sp>
      <p:sp>
        <p:nvSpPr>
          <p:cNvPr id="13" name="Pentagon 12">
            <a:extLst>
              <a:ext uri="{FF2B5EF4-FFF2-40B4-BE49-F238E27FC236}">
                <a16:creationId xmlns:a16="http://schemas.microsoft.com/office/drawing/2014/main" id="{55AE98FD-776B-CE4E-B078-1B5FEE30AF17}"/>
              </a:ext>
            </a:extLst>
          </p:cNvPr>
          <p:cNvSpPr/>
          <p:nvPr/>
        </p:nvSpPr>
        <p:spPr>
          <a:xfrm>
            <a:off x="7341164" y="570805"/>
            <a:ext cx="754621" cy="3416738"/>
          </a:xfrm>
          <a:prstGeom prst="homePlate">
            <a:avLst>
              <a:gd name="adj" fmla="val 47295"/>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nchorCtr="1"/>
          <a:lstStyle/>
          <a:p>
            <a:pPr marL="26528" algn="ctr">
              <a:spcAft>
                <a:spcPts val="358"/>
              </a:spcAft>
            </a:pPr>
            <a:r>
              <a:rPr lang="cs-CZ" sz="1194" b="1" dirty="0">
                <a:solidFill>
                  <a:srgbClr val="D22D0F"/>
                </a:solidFill>
              </a:rPr>
              <a:t>Průběžné hodnocení provozu a pilotů</a:t>
            </a:r>
            <a:endParaRPr lang="en-CZ" sz="955" dirty="0">
              <a:solidFill>
                <a:srgbClr val="D22D0F"/>
              </a:solidFill>
            </a:endParaRPr>
          </a:p>
        </p:txBody>
      </p:sp>
      <p:cxnSp>
        <p:nvCxnSpPr>
          <p:cNvPr id="15" name="Straight Arrow Connector 14">
            <a:extLst>
              <a:ext uri="{FF2B5EF4-FFF2-40B4-BE49-F238E27FC236}">
                <a16:creationId xmlns:a16="http://schemas.microsoft.com/office/drawing/2014/main" id="{3A71AD63-1780-5545-ABA6-D455E711B7FC}"/>
              </a:ext>
            </a:extLst>
          </p:cNvPr>
          <p:cNvCxnSpPr>
            <a:cxnSpLocks/>
          </p:cNvCxnSpPr>
          <p:nvPr/>
        </p:nvCxnSpPr>
        <p:spPr>
          <a:xfrm>
            <a:off x="797312" y="4112382"/>
            <a:ext cx="7718038" cy="0"/>
          </a:xfrm>
          <a:prstGeom prst="straightConnector1">
            <a:avLst/>
          </a:prstGeom>
          <a:ln w="174625">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C1D0BFB0-4427-5642-8E92-5460AFAEF952}"/>
              </a:ext>
            </a:extLst>
          </p:cNvPr>
          <p:cNvSpPr>
            <a:spLocks noChangeAspect="1"/>
          </p:cNvSpPr>
          <p:nvPr/>
        </p:nvSpPr>
        <p:spPr>
          <a:xfrm>
            <a:off x="758359" y="4006999"/>
            <a:ext cx="214846" cy="2148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074"/>
          </a:p>
        </p:txBody>
      </p:sp>
      <p:sp>
        <p:nvSpPr>
          <p:cNvPr id="17" name="Oval 16">
            <a:extLst>
              <a:ext uri="{FF2B5EF4-FFF2-40B4-BE49-F238E27FC236}">
                <a16:creationId xmlns:a16="http://schemas.microsoft.com/office/drawing/2014/main" id="{24FF6724-5362-3C4A-9304-F4A5092BE45F}"/>
              </a:ext>
            </a:extLst>
          </p:cNvPr>
          <p:cNvSpPr>
            <a:spLocks noChangeAspect="1"/>
          </p:cNvSpPr>
          <p:nvPr/>
        </p:nvSpPr>
        <p:spPr>
          <a:xfrm>
            <a:off x="1414812" y="4006417"/>
            <a:ext cx="214846" cy="2148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074"/>
          </a:p>
        </p:txBody>
      </p:sp>
      <p:sp>
        <p:nvSpPr>
          <p:cNvPr id="18" name="Oval 17">
            <a:extLst>
              <a:ext uri="{FF2B5EF4-FFF2-40B4-BE49-F238E27FC236}">
                <a16:creationId xmlns:a16="http://schemas.microsoft.com/office/drawing/2014/main" id="{C5D30A89-65B2-4B48-ABF4-BEDC4EB47B9D}"/>
              </a:ext>
            </a:extLst>
          </p:cNvPr>
          <p:cNvSpPr>
            <a:spLocks noChangeAspect="1"/>
          </p:cNvSpPr>
          <p:nvPr/>
        </p:nvSpPr>
        <p:spPr>
          <a:xfrm>
            <a:off x="2630889" y="4007296"/>
            <a:ext cx="214846" cy="2148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074"/>
          </a:p>
        </p:txBody>
      </p:sp>
      <p:sp>
        <p:nvSpPr>
          <p:cNvPr id="19" name="Oval 18">
            <a:extLst>
              <a:ext uri="{FF2B5EF4-FFF2-40B4-BE49-F238E27FC236}">
                <a16:creationId xmlns:a16="http://schemas.microsoft.com/office/drawing/2014/main" id="{E7FA79EC-E024-FF48-9D82-E73F5A28A6EC}"/>
              </a:ext>
            </a:extLst>
          </p:cNvPr>
          <p:cNvSpPr>
            <a:spLocks noChangeAspect="1"/>
          </p:cNvSpPr>
          <p:nvPr/>
        </p:nvSpPr>
        <p:spPr>
          <a:xfrm>
            <a:off x="4136414" y="4004959"/>
            <a:ext cx="214846" cy="2148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074"/>
          </a:p>
        </p:txBody>
      </p:sp>
      <p:sp>
        <p:nvSpPr>
          <p:cNvPr id="22" name="Oval 21">
            <a:extLst>
              <a:ext uri="{FF2B5EF4-FFF2-40B4-BE49-F238E27FC236}">
                <a16:creationId xmlns:a16="http://schemas.microsoft.com/office/drawing/2014/main" id="{64FC79D5-8CEC-CC4F-BD4B-3892EA08E517}"/>
              </a:ext>
            </a:extLst>
          </p:cNvPr>
          <p:cNvSpPr>
            <a:spLocks noChangeAspect="1"/>
          </p:cNvSpPr>
          <p:nvPr/>
        </p:nvSpPr>
        <p:spPr>
          <a:xfrm>
            <a:off x="7126321" y="4007559"/>
            <a:ext cx="214846" cy="2148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Z" sz="1074"/>
          </a:p>
        </p:txBody>
      </p:sp>
      <p:sp>
        <p:nvSpPr>
          <p:cNvPr id="23" name="Rectangle 22">
            <a:extLst>
              <a:ext uri="{FF2B5EF4-FFF2-40B4-BE49-F238E27FC236}">
                <a16:creationId xmlns:a16="http://schemas.microsoft.com/office/drawing/2014/main" id="{F05C9E40-0376-BB42-A13D-3E018908E64B}"/>
              </a:ext>
            </a:extLst>
          </p:cNvPr>
          <p:cNvSpPr/>
          <p:nvPr/>
        </p:nvSpPr>
        <p:spPr>
          <a:xfrm>
            <a:off x="585096" y="4303702"/>
            <a:ext cx="561372" cy="257635"/>
          </a:xfrm>
          <a:prstGeom prst="rect">
            <a:avLst/>
          </a:prstGeom>
        </p:spPr>
        <p:txBody>
          <a:bodyPr wrap="none">
            <a:spAutoFit/>
          </a:bodyPr>
          <a:lstStyle/>
          <a:p>
            <a:r>
              <a:rPr lang="en-CZ" sz="1074" b="1" dirty="0">
                <a:solidFill>
                  <a:srgbClr val="D22D0F"/>
                </a:solidFill>
              </a:rPr>
              <a:t>10/’21</a:t>
            </a:r>
            <a:endParaRPr lang="en-CZ" sz="1074" dirty="0"/>
          </a:p>
        </p:txBody>
      </p:sp>
      <p:sp>
        <p:nvSpPr>
          <p:cNvPr id="24" name="Rectangle 23">
            <a:extLst>
              <a:ext uri="{FF2B5EF4-FFF2-40B4-BE49-F238E27FC236}">
                <a16:creationId xmlns:a16="http://schemas.microsoft.com/office/drawing/2014/main" id="{6E93F6E1-4BAD-A042-BCA1-D37FF36F17F9}"/>
              </a:ext>
            </a:extLst>
          </p:cNvPr>
          <p:cNvSpPr/>
          <p:nvPr/>
        </p:nvSpPr>
        <p:spPr>
          <a:xfrm>
            <a:off x="1258104" y="4303701"/>
            <a:ext cx="561372" cy="257635"/>
          </a:xfrm>
          <a:prstGeom prst="rect">
            <a:avLst/>
          </a:prstGeom>
        </p:spPr>
        <p:txBody>
          <a:bodyPr wrap="none">
            <a:spAutoFit/>
          </a:bodyPr>
          <a:lstStyle/>
          <a:p>
            <a:r>
              <a:rPr lang="en-CZ" sz="1074" b="1" dirty="0">
                <a:solidFill>
                  <a:srgbClr val="D22D0F"/>
                </a:solidFill>
              </a:rPr>
              <a:t>11/’21</a:t>
            </a:r>
            <a:endParaRPr lang="en-CZ" sz="1074" dirty="0"/>
          </a:p>
        </p:txBody>
      </p:sp>
      <p:sp>
        <p:nvSpPr>
          <p:cNvPr id="25" name="Rectangle 24">
            <a:extLst>
              <a:ext uri="{FF2B5EF4-FFF2-40B4-BE49-F238E27FC236}">
                <a16:creationId xmlns:a16="http://schemas.microsoft.com/office/drawing/2014/main" id="{D57B63A1-55B7-E147-8B4B-8BCFFE392218}"/>
              </a:ext>
            </a:extLst>
          </p:cNvPr>
          <p:cNvSpPr/>
          <p:nvPr/>
        </p:nvSpPr>
        <p:spPr>
          <a:xfrm>
            <a:off x="2485359" y="4323057"/>
            <a:ext cx="561372" cy="257635"/>
          </a:xfrm>
          <a:prstGeom prst="rect">
            <a:avLst/>
          </a:prstGeom>
        </p:spPr>
        <p:txBody>
          <a:bodyPr wrap="none">
            <a:spAutoFit/>
          </a:bodyPr>
          <a:lstStyle/>
          <a:p>
            <a:r>
              <a:rPr lang="en-CZ" sz="1074" b="1" dirty="0">
                <a:solidFill>
                  <a:srgbClr val="D22D0F"/>
                </a:solidFill>
              </a:rPr>
              <a:t>03/’22</a:t>
            </a:r>
            <a:endParaRPr lang="en-CZ" sz="1074" dirty="0"/>
          </a:p>
        </p:txBody>
      </p:sp>
      <p:sp>
        <p:nvSpPr>
          <p:cNvPr id="26" name="Rectangle 25">
            <a:extLst>
              <a:ext uri="{FF2B5EF4-FFF2-40B4-BE49-F238E27FC236}">
                <a16:creationId xmlns:a16="http://schemas.microsoft.com/office/drawing/2014/main" id="{9BD13C8D-0A7E-C541-9152-1D1A971C1F73}"/>
              </a:ext>
            </a:extLst>
          </p:cNvPr>
          <p:cNvSpPr/>
          <p:nvPr/>
        </p:nvSpPr>
        <p:spPr>
          <a:xfrm>
            <a:off x="3963151" y="4323057"/>
            <a:ext cx="561372" cy="257635"/>
          </a:xfrm>
          <a:prstGeom prst="rect">
            <a:avLst/>
          </a:prstGeom>
        </p:spPr>
        <p:txBody>
          <a:bodyPr wrap="none">
            <a:spAutoFit/>
          </a:bodyPr>
          <a:lstStyle/>
          <a:p>
            <a:r>
              <a:rPr lang="en-CZ" sz="1074" b="1" dirty="0">
                <a:solidFill>
                  <a:srgbClr val="D22D0F"/>
                </a:solidFill>
              </a:rPr>
              <a:t>07/’22</a:t>
            </a:r>
            <a:endParaRPr lang="en-CZ" sz="1074" dirty="0"/>
          </a:p>
        </p:txBody>
      </p:sp>
      <p:sp>
        <p:nvSpPr>
          <p:cNvPr id="28" name="Rectangle 27">
            <a:extLst>
              <a:ext uri="{FF2B5EF4-FFF2-40B4-BE49-F238E27FC236}">
                <a16:creationId xmlns:a16="http://schemas.microsoft.com/office/drawing/2014/main" id="{CCD1A9D8-8896-494C-8FF1-09FE11F7D2CE}"/>
              </a:ext>
            </a:extLst>
          </p:cNvPr>
          <p:cNvSpPr/>
          <p:nvPr/>
        </p:nvSpPr>
        <p:spPr>
          <a:xfrm>
            <a:off x="6953058" y="4329828"/>
            <a:ext cx="561372" cy="257635"/>
          </a:xfrm>
          <a:prstGeom prst="rect">
            <a:avLst/>
          </a:prstGeom>
        </p:spPr>
        <p:txBody>
          <a:bodyPr wrap="none">
            <a:spAutoFit/>
          </a:bodyPr>
          <a:lstStyle/>
          <a:p>
            <a:r>
              <a:rPr lang="en-CZ" sz="1074" b="1" dirty="0">
                <a:solidFill>
                  <a:srgbClr val="D22D0F"/>
                </a:solidFill>
              </a:rPr>
              <a:t>06/’23</a:t>
            </a:r>
            <a:endParaRPr lang="en-CZ" sz="1074" dirty="0"/>
          </a:p>
        </p:txBody>
      </p:sp>
      <p:sp>
        <p:nvSpPr>
          <p:cNvPr id="27" name="Pentagon 26">
            <a:extLst>
              <a:ext uri="{FF2B5EF4-FFF2-40B4-BE49-F238E27FC236}">
                <a16:creationId xmlns:a16="http://schemas.microsoft.com/office/drawing/2014/main" id="{B77DDD66-E460-9B4D-AC2E-455F3663324E}"/>
              </a:ext>
            </a:extLst>
          </p:cNvPr>
          <p:cNvSpPr/>
          <p:nvPr/>
        </p:nvSpPr>
        <p:spPr>
          <a:xfrm rot="16200000">
            <a:off x="392147" y="2775622"/>
            <a:ext cx="977294" cy="754620"/>
          </a:xfrm>
          <a:prstGeom prst="homePlate">
            <a:avLst>
              <a:gd name="adj" fmla="val 27117"/>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nchorCtr="1"/>
          <a:lstStyle/>
          <a:p>
            <a:pPr marL="26528" algn="ctr">
              <a:spcAft>
                <a:spcPts val="358"/>
              </a:spcAft>
            </a:pPr>
            <a:r>
              <a:rPr lang="cs-CZ" sz="1194" b="1" dirty="0">
                <a:solidFill>
                  <a:srgbClr val="D22D0F"/>
                </a:solidFill>
              </a:rPr>
              <a:t>PS TM a SR VZP</a:t>
            </a:r>
          </a:p>
        </p:txBody>
      </p:sp>
      <p:cxnSp>
        <p:nvCxnSpPr>
          <p:cNvPr id="11" name="Straight Arrow Connector 10">
            <a:extLst>
              <a:ext uri="{FF2B5EF4-FFF2-40B4-BE49-F238E27FC236}">
                <a16:creationId xmlns:a16="http://schemas.microsoft.com/office/drawing/2014/main" id="{EB36F4D0-302F-0745-A094-6717C016118A}"/>
              </a:ext>
            </a:extLst>
          </p:cNvPr>
          <p:cNvCxnSpPr/>
          <p:nvPr/>
        </p:nvCxnSpPr>
        <p:spPr>
          <a:xfrm flipV="1">
            <a:off x="880793" y="1517683"/>
            <a:ext cx="0" cy="1031488"/>
          </a:xfrm>
          <a:prstGeom prst="straightConnector1">
            <a:avLst/>
          </a:prstGeom>
          <a:ln w="47625">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3833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D5F129-110C-457C-BC2E-ADB35164A1CB}"/>
              </a:ext>
            </a:extLst>
          </p:cNvPr>
          <p:cNvSpPr>
            <a:spLocks noGrp="1"/>
          </p:cNvSpPr>
          <p:nvPr>
            <p:ph type="title"/>
          </p:nvPr>
        </p:nvSpPr>
        <p:spPr>
          <a:xfrm>
            <a:off x="0" y="3211823"/>
            <a:ext cx="9144000" cy="720000"/>
          </a:xfrm>
        </p:spPr>
        <p:txBody>
          <a:bodyPr/>
          <a:lstStyle/>
          <a:p>
            <a:pPr algn="ctr"/>
            <a:r>
              <a:rPr lang="cs-CZ" sz="4000" b="1" dirty="0"/>
              <a:t>Co můžeme navíc nabídnou nově našim pacientům v rámci </a:t>
            </a:r>
            <a:r>
              <a:rPr lang="cs-CZ" sz="4000" b="1" dirty="0" err="1"/>
              <a:t>arytmologie</a:t>
            </a:r>
            <a:r>
              <a:rPr lang="cs-CZ" sz="4000" b="1" dirty="0"/>
              <a:t> ?</a:t>
            </a:r>
          </a:p>
        </p:txBody>
      </p:sp>
    </p:spTree>
    <p:extLst>
      <p:ext uri="{BB962C8B-B14F-4D97-AF65-F5344CB8AC3E}">
        <p14:creationId xmlns:p14="http://schemas.microsoft.com/office/powerpoint/2010/main" val="36144792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442B3-71A0-2643-A360-52ACEC5CC8E4}"/>
              </a:ext>
            </a:extLst>
          </p:cNvPr>
          <p:cNvSpPr>
            <a:spLocks noGrp="1"/>
          </p:cNvSpPr>
          <p:nvPr>
            <p:ph type="title"/>
          </p:nvPr>
        </p:nvSpPr>
        <p:spPr>
          <a:xfrm>
            <a:off x="457200" y="194336"/>
            <a:ext cx="8280000" cy="457200"/>
          </a:xfrm>
        </p:spPr>
        <p:txBody>
          <a:bodyPr>
            <a:normAutofit fontScale="90000"/>
          </a:bodyPr>
          <a:lstStyle/>
          <a:p>
            <a:pPr defTabSz="685732"/>
            <a:r>
              <a:rPr lang="es-ES" sz="3000" dirty="0" err="1"/>
              <a:t>Health</a:t>
            </a:r>
            <a:r>
              <a:rPr lang="es-ES" sz="3000" dirty="0"/>
              <a:t> and </a:t>
            </a:r>
            <a:r>
              <a:rPr lang="es-ES" sz="3000" dirty="0" err="1"/>
              <a:t>Wellbeing</a:t>
            </a:r>
            <a:r>
              <a:rPr lang="es-ES" sz="3000" dirty="0"/>
              <a:t> </a:t>
            </a:r>
            <a:r>
              <a:rPr lang="es-ES" sz="3000" dirty="0" err="1"/>
              <a:t>Platforms</a:t>
            </a:r>
            <a:endParaRPr lang="en-US" dirty="0">
              <a:cs typeface="Calibri Light"/>
            </a:endParaRPr>
          </a:p>
        </p:txBody>
      </p:sp>
      <p:sp>
        <p:nvSpPr>
          <p:cNvPr id="3" name="Content Placeholder 2">
            <a:extLst>
              <a:ext uri="{FF2B5EF4-FFF2-40B4-BE49-F238E27FC236}">
                <a16:creationId xmlns:a16="http://schemas.microsoft.com/office/drawing/2014/main" id="{D57DE25F-CAD1-4342-A6EF-4BFE151FE11C}"/>
              </a:ext>
            </a:extLst>
          </p:cNvPr>
          <p:cNvSpPr>
            <a:spLocks noGrp="1"/>
          </p:cNvSpPr>
          <p:nvPr>
            <p:ph sz="quarter" idx="14"/>
          </p:nvPr>
        </p:nvSpPr>
        <p:spPr/>
        <p:txBody>
          <a:bodyPr vert="horz" lIns="68580" tIns="34290" rIns="68580" bIns="34290" rtlCol="0" anchor="t">
            <a:normAutofit/>
          </a:bodyPr>
          <a:lstStyle/>
          <a:p>
            <a:endParaRPr lang="en-US">
              <a:cs typeface="Calibri"/>
            </a:endParaRPr>
          </a:p>
          <a:p>
            <a:endParaRPr lang="en-US"/>
          </a:p>
        </p:txBody>
      </p:sp>
      <p:sp>
        <p:nvSpPr>
          <p:cNvPr id="4" name="Zástupný text 3">
            <a:extLst>
              <a:ext uri="{FF2B5EF4-FFF2-40B4-BE49-F238E27FC236}">
                <a16:creationId xmlns:a16="http://schemas.microsoft.com/office/drawing/2014/main" id="{5795C1EA-1113-4408-883A-4AECA365335D}"/>
              </a:ext>
            </a:extLst>
          </p:cNvPr>
          <p:cNvSpPr>
            <a:spLocks noGrp="1"/>
          </p:cNvSpPr>
          <p:nvPr>
            <p:ph type="body" sz="quarter" idx="15"/>
          </p:nvPr>
        </p:nvSpPr>
        <p:spPr/>
        <p:txBody>
          <a:bodyPr/>
          <a:lstStyle/>
          <a:p>
            <a:endParaRPr lang="cs-CZ"/>
          </a:p>
        </p:txBody>
      </p:sp>
      <p:sp>
        <p:nvSpPr>
          <p:cNvPr id="5" name="CuadroTexto 3">
            <a:extLst>
              <a:ext uri="{FF2B5EF4-FFF2-40B4-BE49-F238E27FC236}">
                <a16:creationId xmlns:a16="http://schemas.microsoft.com/office/drawing/2014/main" id="{19BCDECA-F571-48DD-9807-A1F24E935E1E}"/>
              </a:ext>
            </a:extLst>
          </p:cNvPr>
          <p:cNvSpPr txBox="1"/>
          <p:nvPr/>
        </p:nvSpPr>
        <p:spPr>
          <a:xfrm>
            <a:off x="267216" y="788159"/>
            <a:ext cx="3570737" cy="131164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125" b="1" dirty="0">
                <a:cs typeface="Calibri"/>
              </a:rPr>
              <a:t>EHealthPass (GNO)</a:t>
            </a:r>
          </a:p>
          <a:p>
            <a:pPr algn="just">
              <a:lnSpc>
                <a:spcPct val="90000"/>
              </a:lnSpc>
              <a:spcBef>
                <a:spcPts val="375"/>
              </a:spcBef>
            </a:pPr>
            <a:r>
              <a:rPr lang="en-GB" sz="1050" dirty="0">
                <a:ea typeface="+mn-lt"/>
                <a:cs typeface="+mn-lt"/>
              </a:rPr>
              <a:t>eHealthPass is a platform for integrated care that provides its users with an overview of their daily health and care activities, their treatment plan, a self-assessment tool with personalised questionnaires (uses a text-based chatbot) and notifications. Further, due to the </a:t>
            </a:r>
            <a:r>
              <a:rPr lang="en-GB" sz="1050" dirty="0" err="1">
                <a:ea typeface="+mn-lt"/>
                <a:cs typeface="+mn-lt"/>
              </a:rPr>
              <a:t>interoperabiity</a:t>
            </a:r>
            <a:r>
              <a:rPr lang="en-GB" sz="1050" dirty="0">
                <a:ea typeface="+mn-lt"/>
                <a:cs typeface="+mn-lt"/>
              </a:rPr>
              <a:t> with their healthcare service provider, the user may also book, manage and cancel medical appointments.</a:t>
            </a:r>
            <a:r>
              <a:rPr lang="en-US" sz="1050" dirty="0">
                <a:ea typeface="+mn-lt"/>
                <a:cs typeface="+mn-lt"/>
              </a:rPr>
              <a:t>  </a:t>
            </a:r>
            <a:endParaRPr lang="en-GB" sz="1050" dirty="0">
              <a:cs typeface="Calibri"/>
            </a:endParaRPr>
          </a:p>
        </p:txBody>
      </p:sp>
      <p:pic>
        <p:nvPicPr>
          <p:cNvPr id="11" name="Picture 11" descr="A picture containing drawing, food&#10;&#10;Description automatically generated">
            <a:extLst>
              <a:ext uri="{FF2B5EF4-FFF2-40B4-BE49-F238E27FC236}">
                <a16:creationId xmlns:a16="http://schemas.microsoft.com/office/drawing/2014/main" id="{3E2384B4-B5DB-4D22-AA72-E29D8FD7C342}"/>
              </a:ext>
            </a:extLst>
          </p:cNvPr>
          <p:cNvPicPr>
            <a:picLocks noChangeAspect="1"/>
          </p:cNvPicPr>
          <p:nvPr/>
        </p:nvPicPr>
        <p:blipFill>
          <a:blip r:embed="rId3"/>
          <a:stretch>
            <a:fillRect/>
          </a:stretch>
        </p:blipFill>
        <p:spPr>
          <a:xfrm>
            <a:off x="487973" y="3416892"/>
            <a:ext cx="1493228" cy="603044"/>
          </a:xfrm>
          <a:prstGeom prst="rect">
            <a:avLst/>
          </a:prstGeom>
        </p:spPr>
      </p:pic>
      <p:pic>
        <p:nvPicPr>
          <p:cNvPr id="12" name="Picture 12" descr="A screenshot of a cell phone&#10;&#10;Description automatically generated">
            <a:extLst>
              <a:ext uri="{FF2B5EF4-FFF2-40B4-BE49-F238E27FC236}">
                <a16:creationId xmlns:a16="http://schemas.microsoft.com/office/drawing/2014/main" id="{DB19A0B9-3639-4B90-9092-D72201F36433}"/>
              </a:ext>
            </a:extLst>
          </p:cNvPr>
          <p:cNvPicPr>
            <a:picLocks noChangeAspect="1"/>
          </p:cNvPicPr>
          <p:nvPr/>
        </p:nvPicPr>
        <p:blipFill>
          <a:blip r:embed="rId4"/>
          <a:stretch>
            <a:fillRect/>
          </a:stretch>
        </p:blipFill>
        <p:spPr>
          <a:xfrm>
            <a:off x="2143860" y="1968647"/>
            <a:ext cx="1737677" cy="2756388"/>
          </a:xfrm>
          <a:prstGeom prst="rect">
            <a:avLst/>
          </a:prstGeom>
        </p:spPr>
      </p:pic>
      <p:sp>
        <p:nvSpPr>
          <p:cNvPr id="6" name="Content Placeholder 2">
            <a:extLst>
              <a:ext uri="{FF2B5EF4-FFF2-40B4-BE49-F238E27FC236}">
                <a16:creationId xmlns:a16="http://schemas.microsoft.com/office/drawing/2014/main" id="{EFC3FBAB-E434-4AE1-85F6-21D6AA2BACCF}"/>
              </a:ext>
            </a:extLst>
          </p:cNvPr>
          <p:cNvSpPr txBox="1">
            <a:spLocks/>
          </p:cNvSpPr>
          <p:nvPr/>
        </p:nvSpPr>
        <p:spPr>
          <a:xfrm>
            <a:off x="4585189" y="751534"/>
            <a:ext cx="4295042" cy="2356130"/>
          </a:xfrm>
          <a:prstGeom prst="rect">
            <a:avLst/>
          </a:prstGeom>
        </p:spPr>
        <p:txBody>
          <a:bodyPr vert="horz" lIns="68580" tIns="34290" rIns="68580" bIns="3429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375"/>
              </a:spcBef>
              <a:buNone/>
            </a:pPr>
            <a:r>
              <a:rPr lang="en-US" sz="1200" b="1" dirty="0" err="1">
                <a:ea typeface="+mn-lt"/>
                <a:cs typeface="+mn-lt"/>
              </a:rPr>
              <a:t>eCare</a:t>
            </a:r>
            <a:r>
              <a:rPr lang="en-US" sz="1200" b="1" dirty="0">
                <a:ea typeface="+mn-lt"/>
                <a:cs typeface="+mn-lt"/>
              </a:rPr>
              <a:t> – Personalised Care Intelligence Platform (EDGE)</a:t>
            </a:r>
          </a:p>
          <a:p>
            <a:pPr marL="0" indent="0" algn="just">
              <a:lnSpc>
                <a:spcPct val="110000"/>
              </a:lnSpc>
              <a:spcBef>
                <a:spcPts val="375"/>
              </a:spcBef>
              <a:buNone/>
            </a:pPr>
            <a:r>
              <a:rPr lang="en-US" sz="1050" dirty="0">
                <a:ea typeface="+mn-lt"/>
                <a:cs typeface="+mn-lt"/>
              </a:rPr>
              <a:t>Personalised care intelligence platform that  provides (1) day-to-day non-intrusive and responsible monitoring of wellbeing parameters of individuals as well as (2) the delivery of remote monitoring of health parameters of patients at home who live with a chronic condition requiring periodic or permanent monitoring or who have undergone a medical intervention and need further observation.  </a:t>
            </a:r>
          </a:p>
          <a:p>
            <a:pPr marL="0" indent="0" algn="just">
              <a:lnSpc>
                <a:spcPct val="110000"/>
              </a:lnSpc>
              <a:spcBef>
                <a:spcPts val="375"/>
              </a:spcBef>
              <a:buNone/>
            </a:pPr>
            <a:r>
              <a:rPr lang="en-US" sz="1050" dirty="0">
                <a:ea typeface="+mn-lt"/>
                <a:cs typeface="+mn-lt"/>
              </a:rPr>
              <a:t>Individuals interact with the </a:t>
            </a:r>
            <a:r>
              <a:rPr lang="en-US" sz="1050" b="1" dirty="0" err="1">
                <a:ea typeface="+mn-lt"/>
                <a:cs typeface="+mn-lt"/>
              </a:rPr>
              <a:t>eCare</a:t>
            </a:r>
            <a:r>
              <a:rPr lang="en-US" sz="1050" b="1" dirty="0">
                <a:ea typeface="+mn-lt"/>
                <a:cs typeface="+mn-lt"/>
              </a:rPr>
              <a:t> Platform</a:t>
            </a:r>
            <a:r>
              <a:rPr lang="en-US" sz="1050" dirty="0">
                <a:ea typeface="+mn-lt"/>
                <a:cs typeface="+mn-lt"/>
              </a:rPr>
              <a:t> through the </a:t>
            </a:r>
            <a:r>
              <a:rPr lang="en-US" sz="1050" b="1" dirty="0" err="1">
                <a:ea typeface="+mn-lt"/>
                <a:cs typeface="+mn-lt"/>
              </a:rPr>
              <a:t>eCare</a:t>
            </a:r>
            <a:r>
              <a:rPr lang="en-US" sz="1050" b="1" dirty="0">
                <a:ea typeface="+mn-lt"/>
                <a:cs typeface="+mn-lt"/>
              </a:rPr>
              <a:t> App</a:t>
            </a:r>
            <a:r>
              <a:rPr lang="en-US" sz="1050" dirty="0">
                <a:ea typeface="+mn-lt"/>
                <a:cs typeface="+mn-lt"/>
              </a:rPr>
              <a:t> that enable an easy manual or automatic collection of health and wellbeing parameters. Automated parameters may be collected via health and medical devices and wearables. Also, the App allows individuals to answer to simple and short questionnaires and feedback forms on symptoms (e.g., pain, anxiety), medication adherence, nutrition and diet, mental state and quality of life.</a:t>
            </a:r>
          </a:p>
        </p:txBody>
      </p:sp>
      <p:pic>
        <p:nvPicPr>
          <p:cNvPr id="7" name="Picture 5" descr="A close up of a sign&#10;&#10;Description automatically generated">
            <a:extLst>
              <a:ext uri="{FF2B5EF4-FFF2-40B4-BE49-F238E27FC236}">
                <a16:creationId xmlns:a16="http://schemas.microsoft.com/office/drawing/2014/main" id="{C5442A87-0780-4605-AAF4-A9FAED071B3C}"/>
              </a:ext>
            </a:extLst>
          </p:cNvPr>
          <p:cNvPicPr>
            <a:picLocks noChangeAspect="1"/>
          </p:cNvPicPr>
          <p:nvPr/>
        </p:nvPicPr>
        <p:blipFill>
          <a:blip r:embed="rId5"/>
          <a:stretch>
            <a:fillRect/>
          </a:stretch>
        </p:blipFill>
        <p:spPr>
          <a:xfrm>
            <a:off x="7939454" y="2779338"/>
            <a:ext cx="764931" cy="675071"/>
          </a:xfrm>
          <a:prstGeom prst="rect">
            <a:avLst/>
          </a:prstGeom>
        </p:spPr>
      </p:pic>
      <p:pic>
        <p:nvPicPr>
          <p:cNvPr id="9" name="Picture 12" descr="A screenshot of a cell phone&#10;&#10;Description automatically generated">
            <a:extLst>
              <a:ext uri="{FF2B5EF4-FFF2-40B4-BE49-F238E27FC236}">
                <a16:creationId xmlns:a16="http://schemas.microsoft.com/office/drawing/2014/main" id="{6391065A-986E-46EA-A6E1-C248A1B1793A}"/>
              </a:ext>
            </a:extLst>
          </p:cNvPr>
          <p:cNvPicPr>
            <a:picLocks noChangeAspect="1"/>
          </p:cNvPicPr>
          <p:nvPr/>
        </p:nvPicPr>
        <p:blipFill>
          <a:blip r:embed="rId6"/>
          <a:stretch>
            <a:fillRect/>
          </a:stretch>
        </p:blipFill>
        <p:spPr>
          <a:xfrm>
            <a:off x="4747848" y="3026626"/>
            <a:ext cx="3771899" cy="1974125"/>
          </a:xfrm>
          <a:prstGeom prst="rect">
            <a:avLst/>
          </a:prstGeom>
        </p:spPr>
      </p:pic>
    </p:spTree>
    <p:extLst>
      <p:ext uri="{BB962C8B-B14F-4D97-AF65-F5344CB8AC3E}">
        <p14:creationId xmlns:p14="http://schemas.microsoft.com/office/powerpoint/2010/main" val="1799804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9F817E-3044-4CD2-B5A6-FC3ED45999EF}"/>
              </a:ext>
            </a:extLst>
          </p:cNvPr>
          <p:cNvSpPr>
            <a:spLocks noGrp="1"/>
          </p:cNvSpPr>
          <p:nvPr>
            <p:ph type="title"/>
          </p:nvPr>
        </p:nvSpPr>
        <p:spPr/>
        <p:txBody>
          <a:bodyPr>
            <a:normAutofit fontScale="90000"/>
          </a:bodyPr>
          <a:lstStyle/>
          <a:p>
            <a:r>
              <a:rPr lang="cs-CZ" dirty="0"/>
              <a:t>TM koncept šitý na míru pacienta</a:t>
            </a:r>
          </a:p>
        </p:txBody>
      </p:sp>
      <p:sp>
        <p:nvSpPr>
          <p:cNvPr id="3" name="Zástupný obsah 2">
            <a:extLst>
              <a:ext uri="{FF2B5EF4-FFF2-40B4-BE49-F238E27FC236}">
                <a16:creationId xmlns:a16="http://schemas.microsoft.com/office/drawing/2014/main" id="{18A669F1-AD0E-4865-9B8A-22C32329EFD2}"/>
              </a:ext>
            </a:extLst>
          </p:cNvPr>
          <p:cNvSpPr>
            <a:spLocks noGrp="1"/>
          </p:cNvSpPr>
          <p:nvPr>
            <p:ph sz="quarter" idx="14"/>
          </p:nvPr>
        </p:nvSpPr>
        <p:spPr/>
        <p:txBody>
          <a:bodyPr/>
          <a:lstStyle/>
          <a:p>
            <a:endParaRPr lang="cs-CZ" dirty="0"/>
          </a:p>
        </p:txBody>
      </p:sp>
      <p:sp>
        <p:nvSpPr>
          <p:cNvPr id="4" name="Zástupný text 3">
            <a:extLst>
              <a:ext uri="{FF2B5EF4-FFF2-40B4-BE49-F238E27FC236}">
                <a16:creationId xmlns:a16="http://schemas.microsoft.com/office/drawing/2014/main" id="{0BFA4930-D939-4A8D-8C77-5267310C2782}"/>
              </a:ext>
            </a:extLst>
          </p:cNvPr>
          <p:cNvSpPr>
            <a:spLocks noGrp="1"/>
          </p:cNvSpPr>
          <p:nvPr>
            <p:ph type="body" sz="quarter" idx="15"/>
          </p:nvPr>
        </p:nvSpPr>
        <p:spPr/>
        <p:txBody>
          <a:bodyPr/>
          <a:lstStyle/>
          <a:p>
            <a:endParaRPr lang="cs-CZ"/>
          </a:p>
        </p:txBody>
      </p:sp>
      <p:sp>
        <p:nvSpPr>
          <p:cNvPr id="5" name="Obdélník: se zakulacenými rohy 4">
            <a:extLst>
              <a:ext uri="{FF2B5EF4-FFF2-40B4-BE49-F238E27FC236}">
                <a16:creationId xmlns:a16="http://schemas.microsoft.com/office/drawing/2014/main" id="{D1C7D8FF-7345-4A34-AB29-3D715C41EC61}"/>
              </a:ext>
            </a:extLst>
          </p:cNvPr>
          <p:cNvSpPr/>
          <p:nvPr/>
        </p:nvSpPr>
        <p:spPr>
          <a:xfrm>
            <a:off x="780912" y="2341764"/>
            <a:ext cx="914400" cy="9144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dirty="0"/>
              <a:t>Bez TM řešení</a:t>
            </a:r>
          </a:p>
        </p:txBody>
      </p:sp>
      <p:sp>
        <p:nvSpPr>
          <p:cNvPr id="6" name="Obdélník: se zakulacenými rohy 5">
            <a:extLst>
              <a:ext uri="{FF2B5EF4-FFF2-40B4-BE49-F238E27FC236}">
                <a16:creationId xmlns:a16="http://schemas.microsoft.com/office/drawing/2014/main" id="{62D8AFD4-4C67-4649-878E-4D67EF0484BE}"/>
              </a:ext>
            </a:extLst>
          </p:cNvPr>
          <p:cNvSpPr/>
          <p:nvPr/>
        </p:nvSpPr>
        <p:spPr>
          <a:xfrm>
            <a:off x="3557481" y="2341764"/>
            <a:ext cx="914400" cy="914400"/>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100" dirty="0"/>
              <a:t>Pacientská jednotka</a:t>
            </a:r>
          </a:p>
        </p:txBody>
      </p:sp>
      <p:sp>
        <p:nvSpPr>
          <p:cNvPr id="7" name="Obdélník: se zakulacenými rohy 6">
            <a:extLst>
              <a:ext uri="{FF2B5EF4-FFF2-40B4-BE49-F238E27FC236}">
                <a16:creationId xmlns:a16="http://schemas.microsoft.com/office/drawing/2014/main" id="{6579F04B-5656-47F0-82A6-D81155364788}"/>
              </a:ext>
            </a:extLst>
          </p:cNvPr>
          <p:cNvSpPr/>
          <p:nvPr/>
        </p:nvSpPr>
        <p:spPr>
          <a:xfrm>
            <a:off x="6334050" y="2341764"/>
            <a:ext cx="914400" cy="91440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400" dirty="0"/>
              <a:t>Aplikace</a:t>
            </a:r>
          </a:p>
        </p:txBody>
      </p:sp>
      <p:cxnSp>
        <p:nvCxnSpPr>
          <p:cNvPr id="9" name="Přímá spojnice se šipkou 8">
            <a:extLst>
              <a:ext uri="{FF2B5EF4-FFF2-40B4-BE49-F238E27FC236}">
                <a16:creationId xmlns:a16="http://schemas.microsoft.com/office/drawing/2014/main" id="{57560920-93C5-4939-96C6-FED6CFB1DF7A}"/>
              </a:ext>
            </a:extLst>
          </p:cNvPr>
          <p:cNvCxnSpPr>
            <a:stCxn id="3" idx="0"/>
          </p:cNvCxnSpPr>
          <p:nvPr/>
        </p:nvCxnSpPr>
        <p:spPr>
          <a:xfrm flipH="1">
            <a:off x="1238112" y="994428"/>
            <a:ext cx="3359088" cy="1347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Přímá spojnice se šipkou 10">
            <a:extLst>
              <a:ext uri="{FF2B5EF4-FFF2-40B4-BE49-F238E27FC236}">
                <a16:creationId xmlns:a16="http://schemas.microsoft.com/office/drawing/2014/main" id="{848C2D27-78BE-4351-B00A-3A7DBF608989}"/>
              </a:ext>
            </a:extLst>
          </p:cNvPr>
          <p:cNvCxnSpPr>
            <a:stCxn id="3" idx="0"/>
          </p:cNvCxnSpPr>
          <p:nvPr/>
        </p:nvCxnSpPr>
        <p:spPr>
          <a:xfrm>
            <a:off x="4597200" y="994428"/>
            <a:ext cx="2194050" cy="1347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Přímá spojnice se šipkou 12">
            <a:extLst>
              <a:ext uri="{FF2B5EF4-FFF2-40B4-BE49-F238E27FC236}">
                <a16:creationId xmlns:a16="http://schemas.microsoft.com/office/drawing/2014/main" id="{93BB4203-B29D-4C92-B456-5E8B83F25265}"/>
              </a:ext>
            </a:extLst>
          </p:cNvPr>
          <p:cNvCxnSpPr>
            <a:stCxn id="3" idx="0"/>
            <a:endCxn id="6" idx="0"/>
          </p:cNvCxnSpPr>
          <p:nvPr/>
        </p:nvCxnSpPr>
        <p:spPr>
          <a:xfrm flipH="1">
            <a:off x="4014681" y="994428"/>
            <a:ext cx="582519" cy="1347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3944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A85F32-9F0B-4633-B4C5-04B22944AA8E}"/>
              </a:ext>
            </a:extLst>
          </p:cNvPr>
          <p:cNvSpPr>
            <a:spLocks noGrp="1"/>
          </p:cNvSpPr>
          <p:nvPr>
            <p:ph type="title"/>
          </p:nvPr>
        </p:nvSpPr>
        <p:spPr/>
        <p:txBody>
          <a:bodyPr>
            <a:normAutofit fontScale="90000"/>
          </a:bodyPr>
          <a:lstStyle/>
          <a:p>
            <a:r>
              <a:rPr lang="cs-CZ" dirty="0"/>
              <a:t>Tým TM centra je podmínkou fungování konceptu</a:t>
            </a:r>
          </a:p>
        </p:txBody>
      </p:sp>
      <p:pic>
        <p:nvPicPr>
          <p:cNvPr id="41" name="Obrázek 40">
            <a:extLst>
              <a:ext uri="{FF2B5EF4-FFF2-40B4-BE49-F238E27FC236}">
                <a16:creationId xmlns:a16="http://schemas.microsoft.com/office/drawing/2014/main" id="{AF73C2FE-B826-4A5B-BEF0-A47ED8CF7EF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168996" y="834409"/>
            <a:ext cx="6856408" cy="378626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0269610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095BE47-16BB-48DB-AC0D-F239D8374717}"/>
              </a:ext>
            </a:extLst>
          </p:cNvPr>
          <p:cNvSpPr>
            <a:spLocks noGrp="1"/>
          </p:cNvSpPr>
          <p:nvPr>
            <p:ph type="title"/>
          </p:nvPr>
        </p:nvSpPr>
        <p:spPr/>
        <p:txBody>
          <a:bodyPr>
            <a:normAutofit fontScale="90000"/>
          </a:bodyPr>
          <a:lstStyle/>
          <a:p>
            <a:r>
              <a:rPr lang="cs-CZ" dirty="0"/>
              <a:t>Příklad komplexního </a:t>
            </a:r>
            <a:r>
              <a:rPr lang="cs-CZ" dirty="0" err="1"/>
              <a:t>řšení</a:t>
            </a:r>
            <a:endParaRPr lang="cs-CZ" dirty="0"/>
          </a:p>
        </p:txBody>
      </p:sp>
      <p:pic>
        <p:nvPicPr>
          <p:cNvPr id="14" name="Zástupný obsah 13">
            <a:extLst>
              <a:ext uri="{FF2B5EF4-FFF2-40B4-BE49-F238E27FC236}">
                <a16:creationId xmlns:a16="http://schemas.microsoft.com/office/drawing/2014/main" id="{09E8FC22-4321-4BD3-B519-18BBD36039C7}"/>
              </a:ext>
            </a:extLst>
          </p:cNvPr>
          <p:cNvPicPr>
            <a:picLocks noGrp="1" noChangeAspect="1"/>
          </p:cNvPicPr>
          <p:nvPr>
            <p:ph sz="quarter" idx="16"/>
          </p:nvPr>
        </p:nvPicPr>
        <p:blipFill>
          <a:blip r:embed="rId2">
            <a:extLst>
              <a:ext uri="{28A0092B-C50C-407E-A947-70E740481C1C}">
                <a14:useLocalDpi xmlns:a14="http://schemas.microsoft.com/office/drawing/2010/main" val="0"/>
              </a:ext>
            </a:extLst>
          </a:blip>
          <a:stretch>
            <a:fillRect/>
          </a:stretch>
        </p:blipFill>
        <p:spPr>
          <a:xfrm>
            <a:off x="3710996" y="1755381"/>
            <a:ext cx="5369513" cy="2149174"/>
          </a:xfrm>
        </p:spPr>
      </p:pic>
      <p:sp>
        <p:nvSpPr>
          <p:cNvPr id="5" name="Zástupný text 4">
            <a:extLst>
              <a:ext uri="{FF2B5EF4-FFF2-40B4-BE49-F238E27FC236}">
                <a16:creationId xmlns:a16="http://schemas.microsoft.com/office/drawing/2014/main" id="{CFC31D92-6AF5-4323-A9A2-DDA1968B4585}"/>
              </a:ext>
            </a:extLst>
          </p:cNvPr>
          <p:cNvSpPr>
            <a:spLocks noGrp="1"/>
          </p:cNvSpPr>
          <p:nvPr>
            <p:ph type="body" sz="quarter" idx="15"/>
          </p:nvPr>
        </p:nvSpPr>
        <p:spPr/>
        <p:txBody>
          <a:bodyPr/>
          <a:lstStyle/>
          <a:p>
            <a:endParaRPr lang="cs-CZ"/>
          </a:p>
        </p:txBody>
      </p:sp>
      <p:pic>
        <p:nvPicPr>
          <p:cNvPr id="12" name="Zástupný obsah 11">
            <a:extLst>
              <a:ext uri="{FF2B5EF4-FFF2-40B4-BE49-F238E27FC236}">
                <a16:creationId xmlns:a16="http://schemas.microsoft.com/office/drawing/2014/main" id="{882EB2E3-598D-4CCD-88D9-25CA8888AC35}"/>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310701" y="993775"/>
            <a:ext cx="3162021" cy="3609975"/>
          </a:xfrm>
        </p:spPr>
      </p:pic>
    </p:spTree>
    <p:extLst>
      <p:ext uri="{BB962C8B-B14F-4D97-AF65-F5344CB8AC3E}">
        <p14:creationId xmlns:p14="http://schemas.microsoft.com/office/powerpoint/2010/main" val="33401010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FA01FB4-BBCD-4DE5-ACC2-1F352101A219}"/>
              </a:ext>
            </a:extLst>
          </p:cNvPr>
          <p:cNvSpPr>
            <a:spLocks noGrp="1"/>
          </p:cNvSpPr>
          <p:nvPr>
            <p:ph type="title"/>
          </p:nvPr>
        </p:nvSpPr>
        <p:spPr/>
        <p:txBody>
          <a:bodyPr>
            <a:normAutofit fontScale="90000"/>
          </a:bodyPr>
          <a:lstStyle/>
          <a:p>
            <a:r>
              <a:rPr lang="cs-CZ" dirty="0"/>
              <a:t>Adherence pacientů k systémům</a:t>
            </a:r>
          </a:p>
        </p:txBody>
      </p:sp>
      <p:sp>
        <p:nvSpPr>
          <p:cNvPr id="3" name="Zástupný obsah 2">
            <a:extLst>
              <a:ext uri="{FF2B5EF4-FFF2-40B4-BE49-F238E27FC236}">
                <a16:creationId xmlns:a16="http://schemas.microsoft.com/office/drawing/2014/main" id="{A92E36B7-4C7A-4CD3-A467-8168EF0DB750}"/>
              </a:ext>
            </a:extLst>
          </p:cNvPr>
          <p:cNvSpPr>
            <a:spLocks noGrp="1"/>
          </p:cNvSpPr>
          <p:nvPr>
            <p:ph sz="quarter" idx="14"/>
          </p:nvPr>
        </p:nvSpPr>
        <p:spPr/>
        <p:txBody>
          <a:bodyPr/>
          <a:lstStyle/>
          <a:p>
            <a:r>
              <a:rPr lang="en-US" b="0" i="0" dirty="0" err="1">
                <a:effectLst/>
                <a:latin typeface="Avenir Next World Regular"/>
              </a:rPr>
              <a:t>MyCareLink</a:t>
            </a:r>
            <a:r>
              <a:rPr lang="en-US" b="0" i="0" dirty="0">
                <a:effectLst/>
                <a:latin typeface="Avenir Next World Regular"/>
              </a:rPr>
              <a:t> Heart results in</a:t>
            </a:r>
            <a:r>
              <a:rPr lang="en-US" b="1" i="0" dirty="0">
                <a:effectLst/>
                <a:latin typeface="Avenir Next World Regular"/>
              </a:rPr>
              <a:t> 94.6% patient adherence to transmission schedule</a:t>
            </a:r>
            <a:r>
              <a:rPr lang="en-US" b="0" i="0" dirty="0">
                <a:effectLst/>
                <a:latin typeface="Avenir Next World Regular"/>
              </a:rPr>
              <a:t> compared to 77% patient adherence for bedside monitors.</a:t>
            </a:r>
            <a:r>
              <a:rPr lang="en-US" b="0" i="0" baseline="30000" dirty="0">
                <a:solidFill>
                  <a:srgbClr val="FFFFFF"/>
                </a:solidFill>
                <a:effectLst/>
                <a:latin typeface="Arial" panose="020B0604020202020204" pitchFamily="34" charset="0"/>
              </a:rPr>
              <a:t>7</a:t>
            </a:r>
            <a:endParaRPr lang="cs-CZ" dirty="0"/>
          </a:p>
        </p:txBody>
      </p:sp>
      <p:sp>
        <p:nvSpPr>
          <p:cNvPr id="5" name="Zástupný text 4">
            <a:extLst>
              <a:ext uri="{FF2B5EF4-FFF2-40B4-BE49-F238E27FC236}">
                <a16:creationId xmlns:a16="http://schemas.microsoft.com/office/drawing/2014/main" id="{943659B3-7DA8-42CD-AEF3-68F3C5780002}"/>
              </a:ext>
            </a:extLst>
          </p:cNvPr>
          <p:cNvSpPr>
            <a:spLocks noGrp="1"/>
          </p:cNvSpPr>
          <p:nvPr>
            <p:ph type="body" sz="quarter" idx="15"/>
          </p:nvPr>
        </p:nvSpPr>
        <p:spPr/>
        <p:txBody>
          <a:bodyPr/>
          <a:lstStyle/>
          <a:p>
            <a:r>
              <a:rPr lang="en-US" b="0" dirty="0" err="1">
                <a:effectLst/>
                <a:latin typeface="Avenir Next World Regular"/>
              </a:rPr>
              <a:t>Tarakji</a:t>
            </a:r>
            <a:r>
              <a:rPr lang="en-US" b="0" dirty="0">
                <a:effectLst/>
                <a:latin typeface="Avenir Next World Regular"/>
              </a:rPr>
              <a:t> KG, Zaidi AM, </a:t>
            </a:r>
            <a:r>
              <a:rPr lang="en-US" b="0" dirty="0" err="1">
                <a:effectLst/>
                <a:latin typeface="Avenir Next World Regular"/>
              </a:rPr>
              <a:t>Zweibel</a:t>
            </a:r>
            <a:r>
              <a:rPr lang="en-US" b="0" dirty="0">
                <a:effectLst/>
                <a:latin typeface="Avenir Next World Regular"/>
              </a:rPr>
              <a:t> SL, et al. Performance of First in the World Pacemaker to Use Smart Device App for Remote Monitoring. Late-breaking clinical trial presented online at HRS 2020.</a:t>
            </a:r>
            <a:endParaRPr lang="cs-CZ" dirty="0"/>
          </a:p>
        </p:txBody>
      </p:sp>
      <p:pic>
        <p:nvPicPr>
          <p:cNvPr id="1026" name="Picture 2">
            <a:extLst>
              <a:ext uri="{FF2B5EF4-FFF2-40B4-BE49-F238E27FC236}">
                <a16:creationId xmlns:a16="http://schemas.microsoft.com/office/drawing/2014/main" id="{4A312DA1-A4E0-44C4-88E0-F5A2BDC4473F}"/>
              </a:ext>
            </a:extLst>
          </p:cNvPr>
          <p:cNvPicPr>
            <a:picLocks noGrp="1" noChangeAspect="1" noChangeArrowheads="1"/>
          </p:cNvPicPr>
          <p:nvPr>
            <p:ph sz="quarter" idx="16"/>
          </p:nvPr>
        </p:nvPicPr>
        <p:blipFill>
          <a:blip r:embed="rId2">
            <a:extLst>
              <a:ext uri="{28A0092B-C50C-407E-A947-70E740481C1C}">
                <a14:useLocalDpi xmlns:a14="http://schemas.microsoft.com/office/drawing/2010/main" val="0"/>
              </a:ext>
            </a:extLst>
          </a:blip>
          <a:srcRect/>
          <a:stretch>
            <a:fillRect/>
          </a:stretch>
        </p:blipFill>
        <p:spPr bwMode="auto">
          <a:xfrm>
            <a:off x="4298111" y="766762"/>
            <a:ext cx="3609975" cy="3609975"/>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E13EBDA5-5706-46A0-BA32-88B3F1B073FD}"/>
              </a:ext>
            </a:extLst>
          </p:cNvPr>
          <p:cNvPicPr>
            <a:picLocks noChangeAspect="1"/>
          </p:cNvPicPr>
          <p:nvPr/>
        </p:nvPicPr>
        <p:blipFill>
          <a:blip r:embed="rId3"/>
          <a:stretch>
            <a:fillRect/>
          </a:stretch>
        </p:blipFill>
        <p:spPr>
          <a:xfrm>
            <a:off x="6664023" y="1343510"/>
            <a:ext cx="1943100" cy="2524125"/>
          </a:xfrm>
          <a:prstGeom prst="rect">
            <a:avLst/>
          </a:prstGeom>
        </p:spPr>
      </p:pic>
      <p:sp>
        <p:nvSpPr>
          <p:cNvPr id="7" name="TextovéPole 6">
            <a:extLst>
              <a:ext uri="{FF2B5EF4-FFF2-40B4-BE49-F238E27FC236}">
                <a16:creationId xmlns:a16="http://schemas.microsoft.com/office/drawing/2014/main" id="{8128E90B-73C7-463D-8AD7-53F62CC4B359}"/>
              </a:ext>
            </a:extLst>
          </p:cNvPr>
          <p:cNvSpPr txBox="1"/>
          <p:nvPr/>
        </p:nvSpPr>
        <p:spPr>
          <a:xfrm>
            <a:off x="6227267" y="2729851"/>
            <a:ext cx="290464" cy="323165"/>
          </a:xfrm>
          <a:prstGeom prst="rect">
            <a:avLst/>
          </a:prstGeom>
          <a:noFill/>
        </p:spPr>
        <p:txBody>
          <a:bodyPr wrap="none" rtlCol="0">
            <a:spAutoFit/>
          </a:bodyPr>
          <a:lstStyle/>
          <a:p>
            <a:r>
              <a:rPr lang="cs-CZ" b="1" dirty="0"/>
              <a:t>X</a:t>
            </a:r>
          </a:p>
        </p:txBody>
      </p:sp>
    </p:spTree>
    <p:extLst>
      <p:ext uri="{BB962C8B-B14F-4D97-AF65-F5344CB8AC3E}">
        <p14:creationId xmlns:p14="http://schemas.microsoft.com/office/powerpoint/2010/main" val="34707292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D0D7FE0-19B5-4663-9285-4FBA961CDF01}"/>
              </a:ext>
            </a:extLst>
          </p:cNvPr>
          <p:cNvSpPr>
            <a:spLocks noGrp="1"/>
          </p:cNvSpPr>
          <p:nvPr>
            <p:ph type="title"/>
          </p:nvPr>
        </p:nvSpPr>
        <p:spPr/>
        <p:txBody>
          <a:bodyPr>
            <a:normAutofit fontScale="90000"/>
          </a:bodyPr>
          <a:lstStyle/>
          <a:p>
            <a:r>
              <a:rPr lang="cs-CZ" b="1" i="0" cap="all" dirty="0">
                <a:solidFill>
                  <a:srgbClr val="004B87"/>
                </a:solidFill>
                <a:effectLst/>
                <a:latin typeface="Avenir Next World Bold"/>
              </a:rPr>
              <a:t>Služba Focus On</a:t>
            </a:r>
          </a:p>
        </p:txBody>
      </p:sp>
      <p:sp>
        <p:nvSpPr>
          <p:cNvPr id="4" name="Zástupný text 3">
            <a:extLst>
              <a:ext uri="{FF2B5EF4-FFF2-40B4-BE49-F238E27FC236}">
                <a16:creationId xmlns:a16="http://schemas.microsoft.com/office/drawing/2014/main" id="{97BC6EC0-CB71-4217-9A16-62CB90EFCEEC}"/>
              </a:ext>
            </a:extLst>
          </p:cNvPr>
          <p:cNvSpPr>
            <a:spLocks noGrp="1"/>
          </p:cNvSpPr>
          <p:nvPr>
            <p:ph type="body" sz="quarter" idx="15"/>
          </p:nvPr>
        </p:nvSpPr>
        <p:spPr/>
        <p:txBody>
          <a:bodyPr/>
          <a:lstStyle/>
          <a:p>
            <a:r>
              <a:rPr lang="cs-CZ" dirty="0" err="1">
                <a:hlinkClick r:id="rId2">
                  <a:extLst>
                    <a:ext uri="{A12FA001-AC4F-418D-AE19-62706E023703}">
                      <ahyp:hlinkClr xmlns:ahyp="http://schemas.microsoft.com/office/drawing/2018/hyperlinkcolor" val="tx"/>
                    </a:ext>
                  </a:extLst>
                </a:hlinkClick>
              </a:rPr>
              <a:t>FocusOn</a:t>
            </a:r>
            <a:r>
              <a:rPr lang="cs-CZ" dirty="0">
                <a:hlinkClick r:id="rId2">
                  <a:extLst>
                    <a:ext uri="{A12FA001-AC4F-418D-AE19-62706E023703}">
                      <ahyp:hlinkClr xmlns:ahyp="http://schemas.microsoft.com/office/drawing/2018/hyperlinkcolor" val="tx"/>
                    </a:ext>
                  </a:extLst>
                </a:hlinkClick>
              </a:rPr>
              <a:t> </a:t>
            </a:r>
            <a:r>
              <a:rPr lang="cs-CZ" dirty="0" err="1">
                <a:hlinkClick r:id="rId2">
                  <a:extLst>
                    <a:ext uri="{A12FA001-AC4F-418D-AE19-62706E023703}">
                      <ahyp:hlinkClr xmlns:ahyp="http://schemas.microsoft.com/office/drawing/2018/hyperlinkcolor" val="tx"/>
                    </a:ext>
                  </a:extLst>
                </a:hlinkClick>
              </a:rPr>
              <a:t>for</a:t>
            </a:r>
            <a:r>
              <a:rPr lang="cs-CZ" dirty="0">
                <a:hlinkClick r:id="rId2">
                  <a:extLst>
                    <a:ext uri="{A12FA001-AC4F-418D-AE19-62706E023703}">
                      <ahyp:hlinkClr xmlns:ahyp="http://schemas.microsoft.com/office/drawing/2018/hyperlinkcolor" val="tx"/>
                    </a:ext>
                  </a:extLst>
                </a:hlinkClick>
              </a:rPr>
              <a:t> Cardiology | </a:t>
            </a:r>
            <a:r>
              <a:rPr lang="cs-CZ" dirty="0" err="1">
                <a:hlinkClick r:id="rId2">
                  <a:extLst>
                    <a:ext uri="{A12FA001-AC4F-418D-AE19-62706E023703}">
                      <ahyp:hlinkClr xmlns:ahyp="http://schemas.microsoft.com/office/drawing/2018/hyperlinkcolor" val="tx"/>
                    </a:ext>
                  </a:extLst>
                </a:hlinkClick>
              </a:rPr>
              <a:t>Medtronic</a:t>
            </a:r>
            <a:endParaRPr lang="cs-CZ" dirty="0"/>
          </a:p>
        </p:txBody>
      </p:sp>
      <p:pic>
        <p:nvPicPr>
          <p:cNvPr id="17" name="Zástupný obsah 16">
            <a:extLst>
              <a:ext uri="{FF2B5EF4-FFF2-40B4-BE49-F238E27FC236}">
                <a16:creationId xmlns:a16="http://schemas.microsoft.com/office/drawing/2014/main" id="{8E43EA2B-E849-4082-95D3-8C9DDC402B7F}"/>
              </a:ext>
            </a:extLst>
          </p:cNvPr>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987425" y="993775"/>
            <a:ext cx="7219949" cy="3609975"/>
          </a:xfrm>
        </p:spPr>
      </p:pic>
    </p:spTree>
    <p:extLst>
      <p:ext uri="{BB962C8B-B14F-4D97-AF65-F5344CB8AC3E}">
        <p14:creationId xmlns:p14="http://schemas.microsoft.com/office/powerpoint/2010/main" val="25792456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ACAB90B-9DFA-4A7A-A938-919E9000BFC4}"/>
              </a:ext>
            </a:extLst>
          </p:cNvPr>
          <p:cNvSpPr>
            <a:spLocks noGrp="1"/>
          </p:cNvSpPr>
          <p:nvPr>
            <p:ph type="title"/>
          </p:nvPr>
        </p:nvSpPr>
        <p:spPr>
          <a:xfrm>
            <a:off x="457200" y="377209"/>
            <a:ext cx="4644328" cy="457200"/>
          </a:xfrm>
        </p:spPr>
        <p:txBody>
          <a:bodyPr>
            <a:normAutofit fontScale="90000"/>
          </a:bodyPr>
          <a:lstStyle/>
          <a:p>
            <a:r>
              <a:rPr lang="cs-CZ" dirty="0"/>
              <a:t>Digitální objednání pacientů k výkonům/indikacím</a:t>
            </a:r>
          </a:p>
        </p:txBody>
      </p:sp>
      <p:sp>
        <p:nvSpPr>
          <p:cNvPr id="3" name="Zástupný symbol pro obsah 2">
            <a:extLst>
              <a:ext uri="{FF2B5EF4-FFF2-40B4-BE49-F238E27FC236}">
                <a16:creationId xmlns:a16="http://schemas.microsoft.com/office/drawing/2014/main" id="{796F1E07-D2B4-413B-8B58-56E7740C1036}"/>
              </a:ext>
            </a:extLst>
          </p:cNvPr>
          <p:cNvSpPr>
            <a:spLocks noGrp="1"/>
          </p:cNvSpPr>
          <p:nvPr>
            <p:ph sz="quarter" idx="14"/>
          </p:nvPr>
        </p:nvSpPr>
        <p:spPr>
          <a:xfrm>
            <a:off x="457201" y="1551709"/>
            <a:ext cx="4862944" cy="3051792"/>
          </a:xfrm>
        </p:spPr>
        <p:txBody>
          <a:bodyPr/>
          <a:lstStyle/>
          <a:p>
            <a:pPr marL="0" indent="0">
              <a:buNone/>
            </a:pPr>
            <a:r>
              <a:rPr lang="cs-CZ" sz="2300" u="sng" dirty="0">
                <a:hlinkClick r:id="rId2"/>
              </a:rPr>
              <a:t>https://objednavky-kardiologie.fnol.cz</a:t>
            </a:r>
            <a:endParaRPr lang="cs-CZ" sz="2300" dirty="0"/>
          </a:p>
        </p:txBody>
      </p:sp>
      <p:pic>
        <p:nvPicPr>
          <p:cNvPr id="6" name="Zástupný symbol pro obsah 5">
            <a:extLst>
              <a:ext uri="{FF2B5EF4-FFF2-40B4-BE49-F238E27FC236}">
                <a16:creationId xmlns:a16="http://schemas.microsoft.com/office/drawing/2014/main" id="{F42538B3-18FE-46FC-94B1-C8062067DF19}"/>
              </a:ext>
            </a:extLst>
          </p:cNvPr>
          <p:cNvPicPr>
            <a:picLocks noGrp="1" noChangeAspect="1"/>
          </p:cNvPicPr>
          <p:nvPr>
            <p:ph sz="quarter" idx="16"/>
          </p:nvPr>
        </p:nvPicPr>
        <p:blipFill rotWithShape="1">
          <a:blip r:embed="rId3"/>
          <a:srcRect l="20597" r="22098" b="3599"/>
          <a:stretch/>
        </p:blipFill>
        <p:spPr>
          <a:xfrm>
            <a:off x="5601855" y="0"/>
            <a:ext cx="2789381" cy="5115639"/>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4" name="Zástupný text 3">
            <a:extLst>
              <a:ext uri="{FF2B5EF4-FFF2-40B4-BE49-F238E27FC236}">
                <a16:creationId xmlns:a16="http://schemas.microsoft.com/office/drawing/2014/main" id="{DCCD3279-A9B7-445C-B3D3-CD14AD8C2BA4}"/>
              </a:ext>
            </a:extLst>
          </p:cNvPr>
          <p:cNvSpPr>
            <a:spLocks noGrp="1"/>
          </p:cNvSpPr>
          <p:nvPr>
            <p:ph type="body" sz="quarter" idx="15"/>
          </p:nvPr>
        </p:nvSpPr>
        <p:spPr/>
        <p:txBody>
          <a:bodyPr/>
          <a:lstStyle/>
          <a:p>
            <a:endParaRPr lang="cs-CZ"/>
          </a:p>
        </p:txBody>
      </p:sp>
    </p:spTree>
    <p:extLst>
      <p:ext uri="{BB962C8B-B14F-4D97-AF65-F5344CB8AC3E}">
        <p14:creationId xmlns:p14="http://schemas.microsoft.com/office/powerpoint/2010/main" val="17592574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1E6F6C-8372-4F83-A891-55F4E7C0D041}"/>
              </a:ext>
            </a:extLst>
          </p:cNvPr>
          <p:cNvSpPr>
            <a:spLocks noGrp="1"/>
          </p:cNvSpPr>
          <p:nvPr>
            <p:ph type="title"/>
          </p:nvPr>
        </p:nvSpPr>
        <p:spPr/>
        <p:txBody>
          <a:bodyPr/>
          <a:lstStyle/>
          <a:p>
            <a:r>
              <a:rPr lang="cs-CZ" dirty="0"/>
              <a:t>Co je ale problém …</a:t>
            </a:r>
          </a:p>
        </p:txBody>
      </p:sp>
    </p:spTree>
    <p:extLst>
      <p:ext uri="{BB962C8B-B14F-4D97-AF65-F5344CB8AC3E}">
        <p14:creationId xmlns:p14="http://schemas.microsoft.com/office/powerpoint/2010/main" val="3621185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C69E70B3-0584-418F-81FA-FBCB2D34534C}"/>
              </a:ext>
            </a:extLst>
          </p:cNvPr>
          <p:cNvSpPr>
            <a:spLocks noGrp="1"/>
          </p:cNvSpPr>
          <p:nvPr>
            <p:ph type="title"/>
          </p:nvPr>
        </p:nvSpPr>
        <p:spPr>
          <a:xfrm>
            <a:off x="457200" y="377209"/>
            <a:ext cx="8280000" cy="457200"/>
          </a:xfrm>
        </p:spPr>
        <p:txBody>
          <a:bodyPr>
            <a:normAutofit fontScale="90000"/>
          </a:bodyPr>
          <a:lstStyle/>
          <a:p>
            <a:r>
              <a:rPr lang="cs-CZ" dirty="0"/>
              <a:t>Nezávislá analýza současného stavu</a:t>
            </a:r>
          </a:p>
        </p:txBody>
      </p:sp>
      <p:sp>
        <p:nvSpPr>
          <p:cNvPr id="2" name="Zástupný obsah 1">
            <a:extLst>
              <a:ext uri="{FF2B5EF4-FFF2-40B4-BE49-F238E27FC236}">
                <a16:creationId xmlns:a16="http://schemas.microsoft.com/office/drawing/2014/main" id="{C636069C-6124-4159-A752-CB5E7FD90387}"/>
              </a:ext>
            </a:extLst>
          </p:cNvPr>
          <p:cNvSpPr>
            <a:spLocks noGrp="1"/>
          </p:cNvSpPr>
          <p:nvPr>
            <p:ph sz="quarter" idx="14"/>
          </p:nvPr>
        </p:nvSpPr>
        <p:spPr>
          <a:xfrm>
            <a:off x="457200" y="994428"/>
            <a:ext cx="8280000" cy="3609073"/>
          </a:xfrm>
        </p:spPr>
        <p:txBody>
          <a:bodyPr/>
          <a:lstStyle/>
          <a:p>
            <a:r>
              <a:rPr lang="cs-CZ" sz="2000" dirty="0"/>
              <a:t>K objektivizaci stávajícího stavu digitalizace medicíny je přípravě nezávislá analýza zahrnující nejen medicínské, ale i ekonomické, vědecké a celospolečenské aspekty</a:t>
            </a:r>
          </a:p>
          <a:p>
            <a:endParaRPr lang="cs-CZ" sz="2000" dirty="0"/>
          </a:p>
          <a:p>
            <a:r>
              <a:rPr lang="cs-CZ" sz="2000" dirty="0"/>
              <a:t>Příklady: SRN, Rakousko a další země</a:t>
            </a:r>
          </a:p>
          <a:p>
            <a:endParaRPr lang="cs-CZ" sz="2000" dirty="0"/>
          </a:p>
          <a:p>
            <a:r>
              <a:rPr lang="cs-CZ" sz="2000" dirty="0"/>
              <a:t>ČR: NTMC + AAU Praha</a:t>
            </a:r>
          </a:p>
        </p:txBody>
      </p:sp>
      <p:sp>
        <p:nvSpPr>
          <p:cNvPr id="4" name="Zástupný text 3">
            <a:extLst>
              <a:ext uri="{FF2B5EF4-FFF2-40B4-BE49-F238E27FC236}">
                <a16:creationId xmlns:a16="http://schemas.microsoft.com/office/drawing/2014/main" id="{9FACFA8E-EC0C-4AE1-87AE-0C4EE07E81AF}"/>
              </a:ext>
            </a:extLst>
          </p:cNvPr>
          <p:cNvSpPr>
            <a:spLocks noGrp="1"/>
          </p:cNvSpPr>
          <p:nvPr>
            <p:ph type="body" sz="quarter" idx="15"/>
          </p:nvPr>
        </p:nvSpPr>
        <p:spPr>
          <a:xfrm>
            <a:off x="457201" y="4665598"/>
            <a:ext cx="4571994" cy="377429"/>
          </a:xfrm>
        </p:spPr>
        <p:txBody>
          <a:bodyPr/>
          <a:lstStyle/>
          <a:p>
            <a:r>
              <a:rPr lang="cs-CZ" dirty="0" err="1"/>
              <a:t>Bertelsmann</a:t>
            </a:r>
            <a:r>
              <a:rPr lang="cs-CZ" dirty="0"/>
              <a:t> </a:t>
            </a:r>
            <a:r>
              <a:rPr lang="cs-CZ" dirty="0" err="1"/>
              <a:t>Stiftung</a:t>
            </a:r>
            <a:endParaRPr lang="cs-CZ" dirty="0"/>
          </a:p>
        </p:txBody>
      </p:sp>
      <p:pic>
        <p:nvPicPr>
          <p:cNvPr id="5" name="Obrázek 4">
            <a:extLst>
              <a:ext uri="{FF2B5EF4-FFF2-40B4-BE49-F238E27FC236}">
                <a16:creationId xmlns:a16="http://schemas.microsoft.com/office/drawing/2014/main" id="{E3ED2CB2-F5DC-4F83-BDE4-1CB1E4D60BD8}"/>
              </a:ext>
            </a:extLst>
          </p:cNvPr>
          <p:cNvPicPr>
            <a:picLocks noChangeAspect="1"/>
          </p:cNvPicPr>
          <p:nvPr/>
        </p:nvPicPr>
        <p:blipFill>
          <a:blip r:embed="rId2"/>
          <a:stretch>
            <a:fillRect/>
          </a:stretch>
        </p:blipFill>
        <p:spPr>
          <a:xfrm>
            <a:off x="5212073" y="1606726"/>
            <a:ext cx="2729087" cy="32131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 name="Picture 5">
            <a:extLst>
              <a:ext uri="{FF2B5EF4-FFF2-40B4-BE49-F238E27FC236}">
                <a16:creationId xmlns:a16="http://schemas.microsoft.com/office/drawing/2014/main" id="{02725831-47E8-654F-9232-0F378899E5DD}"/>
              </a:ext>
            </a:extLst>
          </p:cNvPr>
          <p:cNvPicPr>
            <a:picLocks noChangeAspect="1"/>
          </p:cNvPicPr>
          <p:nvPr/>
        </p:nvPicPr>
        <p:blipFill>
          <a:blip r:embed="rId3"/>
          <a:stretch>
            <a:fillRect/>
          </a:stretch>
        </p:blipFill>
        <p:spPr>
          <a:xfrm>
            <a:off x="7844450" y="0"/>
            <a:ext cx="1294891" cy="560092"/>
          </a:xfrm>
          <a:prstGeom prst="rect">
            <a:avLst/>
          </a:prstGeom>
        </p:spPr>
      </p:pic>
    </p:spTree>
    <p:extLst>
      <p:ext uri="{BB962C8B-B14F-4D97-AF65-F5344CB8AC3E}">
        <p14:creationId xmlns:p14="http://schemas.microsoft.com/office/powerpoint/2010/main" val="5403403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7B09C9-84D0-4DEA-A2FA-0CF0EE74B357}"/>
              </a:ext>
            </a:extLst>
          </p:cNvPr>
          <p:cNvSpPr>
            <a:spLocks noGrp="1"/>
          </p:cNvSpPr>
          <p:nvPr>
            <p:ph type="title"/>
          </p:nvPr>
        </p:nvSpPr>
        <p:spPr/>
        <p:txBody>
          <a:bodyPr/>
          <a:lstStyle/>
          <a:p>
            <a:r>
              <a:rPr lang="cs-CZ" dirty="0" err="1"/>
              <a:t>Inkompabilita</a:t>
            </a:r>
            <a:r>
              <a:rPr lang="cs-CZ" dirty="0"/>
              <a:t> systémů !!!</a:t>
            </a:r>
          </a:p>
        </p:txBody>
      </p:sp>
    </p:spTree>
    <p:extLst>
      <p:ext uri="{BB962C8B-B14F-4D97-AF65-F5344CB8AC3E}">
        <p14:creationId xmlns:p14="http://schemas.microsoft.com/office/powerpoint/2010/main" val="10559125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5AE9DEE-3825-4100-91DB-C69A2D4E198F}"/>
              </a:ext>
            </a:extLst>
          </p:cNvPr>
          <p:cNvSpPr>
            <a:spLocks noGrp="1"/>
          </p:cNvSpPr>
          <p:nvPr>
            <p:ph type="title"/>
          </p:nvPr>
        </p:nvSpPr>
        <p:spPr/>
        <p:txBody>
          <a:bodyPr>
            <a:normAutofit fontScale="90000"/>
          </a:bodyPr>
          <a:lstStyle/>
          <a:p>
            <a:r>
              <a:rPr lang="cs-CZ" dirty="0"/>
              <a:t>CCC Platforma: Reálná digitalizace v </a:t>
            </a:r>
            <a:r>
              <a:rPr lang="cs-CZ" dirty="0" err="1"/>
              <a:t>arytmologii</a:t>
            </a:r>
            <a:r>
              <a:rPr lang="cs-CZ" dirty="0"/>
              <a:t>:         Bez ohledu na výrobce</a:t>
            </a:r>
          </a:p>
        </p:txBody>
      </p:sp>
      <p:pic>
        <p:nvPicPr>
          <p:cNvPr id="6" name="Zástupný obsah 5">
            <a:extLst>
              <a:ext uri="{FF2B5EF4-FFF2-40B4-BE49-F238E27FC236}">
                <a16:creationId xmlns:a16="http://schemas.microsoft.com/office/drawing/2014/main" id="{B8B4C90F-AFE3-4174-9E84-2DAA3271A5D7}"/>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1913414" y="993775"/>
            <a:ext cx="5367972" cy="3609975"/>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4" name="Zástupný text 3">
            <a:extLst>
              <a:ext uri="{FF2B5EF4-FFF2-40B4-BE49-F238E27FC236}">
                <a16:creationId xmlns:a16="http://schemas.microsoft.com/office/drawing/2014/main" id="{683C5766-FC8E-4301-815E-1E0A5DB38132}"/>
              </a:ext>
            </a:extLst>
          </p:cNvPr>
          <p:cNvSpPr>
            <a:spLocks noGrp="1"/>
          </p:cNvSpPr>
          <p:nvPr>
            <p:ph type="body" sz="quarter" idx="15"/>
          </p:nvPr>
        </p:nvSpPr>
        <p:spPr/>
        <p:txBody>
          <a:bodyPr/>
          <a:lstStyle/>
          <a:p>
            <a:r>
              <a:rPr lang="cs-CZ" dirty="0"/>
              <a:t>Zdroj: FNOL IT</a:t>
            </a:r>
          </a:p>
        </p:txBody>
      </p:sp>
    </p:spTree>
    <p:extLst>
      <p:ext uri="{BB962C8B-B14F-4D97-AF65-F5344CB8AC3E}">
        <p14:creationId xmlns:p14="http://schemas.microsoft.com/office/powerpoint/2010/main" val="36230539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AAFE403-89CC-4705-8605-A29B1217D1D4}"/>
              </a:ext>
            </a:extLst>
          </p:cNvPr>
          <p:cNvSpPr>
            <a:spLocks noGrp="1"/>
          </p:cNvSpPr>
          <p:nvPr>
            <p:ph type="title"/>
          </p:nvPr>
        </p:nvSpPr>
        <p:spPr/>
        <p:txBody>
          <a:bodyPr>
            <a:normAutofit fontScale="90000"/>
          </a:bodyPr>
          <a:lstStyle/>
          <a:p>
            <a:r>
              <a:rPr lang="cs-CZ" dirty="0"/>
              <a:t>Jak zmírnit </a:t>
            </a:r>
            <a:r>
              <a:rPr lang="cs-CZ" dirty="0" err="1"/>
              <a:t>overload</a:t>
            </a:r>
            <a:r>
              <a:rPr lang="cs-CZ" dirty="0"/>
              <a:t> našich ambulancí ?</a:t>
            </a:r>
          </a:p>
        </p:txBody>
      </p:sp>
      <p:pic>
        <p:nvPicPr>
          <p:cNvPr id="6" name="Zástupný obsah 5">
            <a:extLst>
              <a:ext uri="{FF2B5EF4-FFF2-40B4-BE49-F238E27FC236}">
                <a16:creationId xmlns:a16="http://schemas.microsoft.com/office/drawing/2014/main" id="{B2708FD5-C560-4406-8FEC-300AA221250C}"/>
              </a:ext>
            </a:extLst>
          </p:cNvPr>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1857155" y="993775"/>
            <a:ext cx="5480489" cy="3609975"/>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4" name="Zástupný text 3">
            <a:extLst>
              <a:ext uri="{FF2B5EF4-FFF2-40B4-BE49-F238E27FC236}">
                <a16:creationId xmlns:a16="http://schemas.microsoft.com/office/drawing/2014/main" id="{99A21043-0B80-4C56-A86E-26375D1EC922}"/>
              </a:ext>
            </a:extLst>
          </p:cNvPr>
          <p:cNvSpPr>
            <a:spLocks noGrp="1"/>
          </p:cNvSpPr>
          <p:nvPr>
            <p:ph type="body" sz="quarter" idx="15"/>
          </p:nvPr>
        </p:nvSpPr>
        <p:spPr/>
        <p:txBody>
          <a:bodyPr/>
          <a:lstStyle/>
          <a:p>
            <a:r>
              <a:rPr lang="cs-CZ" dirty="0"/>
              <a:t>Zdroj: FNOL IT</a:t>
            </a:r>
          </a:p>
        </p:txBody>
      </p:sp>
    </p:spTree>
    <p:extLst>
      <p:ext uri="{BB962C8B-B14F-4D97-AF65-F5344CB8AC3E}">
        <p14:creationId xmlns:p14="http://schemas.microsoft.com/office/powerpoint/2010/main" val="1330441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B40493-CBFF-4B8C-B8D9-624C7DCEA9F2}"/>
              </a:ext>
            </a:extLst>
          </p:cNvPr>
          <p:cNvSpPr>
            <a:spLocks noGrp="1"/>
          </p:cNvSpPr>
          <p:nvPr>
            <p:ph type="title"/>
          </p:nvPr>
        </p:nvSpPr>
        <p:spPr>
          <a:xfrm>
            <a:off x="0" y="2949018"/>
            <a:ext cx="9144000" cy="720000"/>
          </a:xfrm>
          <a:noFill/>
        </p:spPr>
        <p:txBody>
          <a:bodyPr/>
          <a:lstStyle/>
          <a:p>
            <a:r>
              <a:rPr lang="cs-CZ" dirty="0"/>
              <a:t>Jak dostat digitální prvky do každodenní klinické praxe ?</a:t>
            </a:r>
          </a:p>
        </p:txBody>
      </p:sp>
    </p:spTree>
    <p:extLst>
      <p:ext uri="{BB962C8B-B14F-4D97-AF65-F5344CB8AC3E}">
        <p14:creationId xmlns:p14="http://schemas.microsoft.com/office/powerpoint/2010/main" val="26541307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2A3C8B6-1B74-314D-B890-A0B5697705A8}"/>
              </a:ext>
            </a:extLst>
          </p:cNvPr>
          <p:cNvSpPr>
            <a:spLocks noGrp="1"/>
          </p:cNvSpPr>
          <p:nvPr>
            <p:ph type="title"/>
          </p:nvPr>
        </p:nvSpPr>
        <p:spPr/>
        <p:txBody>
          <a:bodyPr>
            <a:noAutofit/>
          </a:bodyPr>
          <a:lstStyle/>
          <a:p>
            <a:r>
              <a:rPr lang="cs-CZ" sz="1800" dirty="0"/>
              <a:t>Kardiovaskulární riziko a léčba rizikových faktorů u zjevně zdravých osob – příklad postupného přístupu</a:t>
            </a:r>
          </a:p>
        </p:txBody>
      </p:sp>
      <p:pic>
        <p:nvPicPr>
          <p:cNvPr id="6" name="Zástupný symbol pro obsah 5">
            <a:extLst>
              <a:ext uri="{FF2B5EF4-FFF2-40B4-BE49-F238E27FC236}">
                <a16:creationId xmlns:a16="http://schemas.microsoft.com/office/drawing/2014/main" id="{4DAA9452-2A03-6240-8864-2CD8879B42E6}"/>
              </a:ext>
            </a:extLst>
          </p:cNvPr>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823001" y="834409"/>
            <a:ext cx="2890064" cy="3831189"/>
          </a:xfrm>
        </p:spPr>
      </p:pic>
      <p:sp>
        <p:nvSpPr>
          <p:cNvPr id="4" name="Zástupný symbol pro text 3">
            <a:extLst>
              <a:ext uri="{FF2B5EF4-FFF2-40B4-BE49-F238E27FC236}">
                <a16:creationId xmlns:a16="http://schemas.microsoft.com/office/drawing/2014/main" id="{C85E1511-775D-914B-BB73-651AD2066EB2}"/>
              </a:ext>
            </a:extLst>
          </p:cNvPr>
          <p:cNvSpPr>
            <a:spLocks noGrp="1"/>
          </p:cNvSpPr>
          <p:nvPr>
            <p:ph type="body" sz="quarter" idx="15"/>
          </p:nvPr>
        </p:nvSpPr>
        <p:spPr/>
        <p:txBody>
          <a:bodyPr/>
          <a:lstStyle/>
          <a:p>
            <a:r>
              <a:rPr lang="cs-CZ" dirty="0"/>
              <a:t>2021 ESC </a:t>
            </a:r>
            <a:r>
              <a:rPr lang="cs-CZ" dirty="0" err="1"/>
              <a:t>Guidelines</a:t>
            </a:r>
            <a:r>
              <a:rPr lang="cs-CZ" dirty="0"/>
              <a:t> on </a:t>
            </a:r>
            <a:r>
              <a:rPr lang="cs-CZ" dirty="0" err="1"/>
              <a:t>cardiovascular</a:t>
            </a:r>
            <a:r>
              <a:rPr lang="cs-CZ" dirty="0"/>
              <a:t> </a:t>
            </a:r>
            <a:r>
              <a:rPr lang="cs-CZ" dirty="0" err="1"/>
              <a:t>prevention</a:t>
            </a:r>
            <a:r>
              <a:rPr lang="cs-CZ" dirty="0"/>
              <a:t> in </a:t>
            </a:r>
            <a:r>
              <a:rPr lang="cs-CZ" dirty="0" err="1"/>
              <a:t>clinical</a:t>
            </a:r>
            <a:r>
              <a:rPr lang="cs-CZ" dirty="0"/>
              <a:t> </a:t>
            </a:r>
            <a:r>
              <a:rPr lang="cs-CZ" dirty="0" err="1"/>
              <a:t>practice</a:t>
            </a:r>
            <a:r>
              <a:rPr lang="cs-CZ" dirty="0"/>
              <a:t> </a:t>
            </a:r>
          </a:p>
          <a:p>
            <a:r>
              <a:rPr lang="cs-CZ" sz="900" dirty="0"/>
              <a:t>(</a:t>
            </a:r>
            <a:r>
              <a:rPr lang="cs-CZ" sz="900" dirty="0" err="1"/>
              <a:t>European</a:t>
            </a:r>
            <a:r>
              <a:rPr lang="cs-CZ" sz="900" dirty="0"/>
              <a:t> </a:t>
            </a:r>
            <a:r>
              <a:rPr lang="cs-CZ" sz="900" dirty="0" err="1"/>
              <a:t>Hear</a:t>
            </a:r>
            <a:r>
              <a:rPr lang="cs-CZ" sz="900" dirty="0"/>
              <a:t> </a:t>
            </a:r>
            <a:r>
              <a:rPr lang="cs-CZ" sz="900" dirty="0" err="1"/>
              <a:t>Journal</a:t>
            </a:r>
            <a:r>
              <a:rPr lang="cs-CZ" sz="900" dirty="0"/>
              <a:t> 2021 – </a:t>
            </a:r>
            <a:r>
              <a:rPr lang="cs-CZ" sz="900" dirty="0" err="1"/>
              <a:t>doi</a:t>
            </a:r>
            <a:r>
              <a:rPr lang="cs-CZ" sz="900" dirty="0"/>
              <a:t>: 10.1093/</a:t>
            </a:r>
            <a:r>
              <a:rPr lang="cs-CZ" sz="900" dirty="0" err="1"/>
              <a:t>eurheatj</a:t>
            </a:r>
            <a:r>
              <a:rPr lang="cs-CZ" sz="900" dirty="0"/>
              <a:t>/ehab484)</a:t>
            </a:r>
          </a:p>
          <a:p>
            <a:endParaRPr lang="cs-CZ" dirty="0"/>
          </a:p>
        </p:txBody>
      </p:sp>
      <p:sp>
        <p:nvSpPr>
          <p:cNvPr id="7" name="TextovéPole 6">
            <a:extLst>
              <a:ext uri="{FF2B5EF4-FFF2-40B4-BE49-F238E27FC236}">
                <a16:creationId xmlns:a16="http://schemas.microsoft.com/office/drawing/2014/main" id="{F740C1E5-BAF3-7343-A663-4757382F9312}"/>
              </a:ext>
            </a:extLst>
          </p:cNvPr>
          <p:cNvSpPr txBox="1"/>
          <p:nvPr/>
        </p:nvSpPr>
        <p:spPr>
          <a:xfrm>
            <a:off x="4144477" y="894927"/>
            <a:ext cx="4020817" cy="323165"/>
          </a:xfrm>
          <a:prstGeom prst="rect">
            <a:avLst/>
          </a:prstGeom>
          <a:noFill/>
        </p:spPr>
        <p:txBody>
          <a:bodyPr wrap="square" rtlCol="0">
            <a:spAutoFit/>
          </a:bodyPr>
          <a:lstStyle/>
          <a:p>
            <a:r>
              <a:rPr lang="cs-CZ" dirty="0"/>
              <a:t>Preventivní opatření pro všechny pacienty</a:t>
            </a:r>
          </a:p>
        </p:txBody>
      </p:sp>
      <p:sp>
        <p:nvSpPr>
          <p:cNvPr id="8" name="TextovéPole 7">
            <a:extLst>
              <a:ext uri="{FF2B5EF4-FFF2-40B4-BE49-F238E27FC236}">
                <a16:creationId xmlns:a16="http://schemas.microsoft.com/office/drawing/2014/main" id="{CAA7D187-F5B1-584E-A1E5-2EA3119CEFCF}"/>
              </a:ext>
            </a:extLst>
          </p:cNvPr>
          <p:cNvSpPr txBox="1"/>
          <p:nvPr/>
        </p:nvSpPr>
        <p:spPr>
          <a:xfrm>
            <a:off x="4160524" y="1791389"/>
            <a:ext cx="3657560" cy="323165"/>
          </a:xfrm>
          <a:prstGeom prst="rect">
            <a:avLst/>
          </a:prstGeom>
          <a:noFill/>
        </p:spPr>
        <p:txBody>
          <a:bodyPr wrap="square" rtlCol="0">
            <a:spAutoFit/>
          </a:bodyPr>
          <a:lstStyle/>
          <a:p>
            <a:r>
              <a:rPr lang="cs-CZ" dirty="0"/>
              <a:t>Zahájení terapie/zvážení zahájení terapie</a:t>
            </a:r>
          </a:p>
        </p:txBody>
      </p:sp>
      <p:sp>
        <p:nvSpPr>
          <p:cNvPr id="9" name="TextovéPole 8">
            <a:extLst>
              <a:ext uri="{FF2B5EF4-FFF2-40B4-BE49-F238E27FC236}">
                <a16:creationId xmlns:a16="http://schemas.microsoft.com/office/drawing/2014/main" id="{CE7C1779-25CC-634B-BA06-161BC25E0BBC}"/>
              </a:ext>
            </a:extLst>
          </p:cNvPr>
          <p:cNvSpPr txBox="1"/>
          <p:nvPr/>
        </p:nvSpPr>
        <p:spPr>
          <a:xfrm>
            <a:off x="4206244" y="3394701"/>
            <a:ext cx="3566121" cy="323165"/>
          </a:xfrm>
          <a:prstGeom prst="rect">
            <a:avLst/>
          </a:prstGeom>
          <a:noFill/>
        </p:spPr>
        <p:txBody>
          <a:bodyPr wrap="square" rtlCol="0">
            <a:spAutoFit/>
          </a:bodyPr>
          <a:lstStyle/>
          <a:p>
            <a:r>
              <a:rPr lang="cs-CZ" dirty="0"/>
              <a:t>Intenzifikace léčby </a:t>
            </a:r>
          </a:p>
        </p:txBody>
      </p:sp>
      <p:sp>
        <p:nvSpPr>
          <p:cNvPr id="3" name="Šipka: doprava 2">
            <a:extLst>
              <a:ext uri="{FF2B5EF4-FFF2-40B4-BE49-F238E27FC236}">
                <a16:creationId xmlns:a16="http://schemas.microsoft.com/office/drawing/2014/main" id="{682F0B96-DE8D-43A0-862F-071D1DA1EC8B}"/>
              </a:ext>
            </a:extLst>
          </p:cNvPr>
          <p:cNvSpPr/>
          <p:nvPr/>
        </p:nvSpPr>
        <p:spPr>
          <a:xfrm>
            <a:off x="3984648" y="4131486"/>
            <a:ext cx="978408" cy="484632"/>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cs-CZ"/>
          </a:p>
        </p:txBody>
      </p:sp>
      <p:sp>
        <p:nvSpPr>
          <p:cNvPr id="5" name="TextovéPole 4">
            <a:extLst>
              <a:ext uri="{FF2B5EF4-FFF2-40B4-BE49-F238E27FC236}">
                <a16:creationId xmlns:a16="http://schemas.microsoft.com/office/drawing/2014/main" id="{17F96AD7-485B-4183-9DE1-F58E77623735}"/>
              </a:ext>
            </a:extLst>
          </p:cNvPr>
          <p:cNvSpPr txBox="1"/>
          <p:nvPr/>
        </p:nvSpPr>
        <p:spPr>
          <a:xfrm>
            <a:off x="5105959" y="4198234"/>
            <a:ext cx="3982693" cy="323165"/>
          </a:xfrm>
          <a:prstGeom prst="rect">
            <a:avLst/>
          </a:prstGeom>
          <a:solidFill>
            <a:schemeClr val="accent3">
              <a:lumMod val="40000"/>
              <a:lumOff val="60000"/>
            </a:schemeClr>
          </a:solidFill>
        </p:spPr>
        <p:txBody>
          <a:bodyPr wrap="none" rtlCol="0">
            <a:spAutoFit/>
          </a:bodyPr>
          <a:lstStyle/>
          <a:p>
            <a:r>
              <a:rPr lang="cs-CZ" dirty="0"/>
              <a:t>Automatizace detekce rizik a návrh kroků terapie</a:t>
            </a:r>
          </a:p>
        </p:txBody>
      </p:sp>
    </p:spTree>
    <p:extLst>
      <p:ext uri="{BB962C8B-B14F-4D97-AF65-F5344CB8AC3E}">
        <p14:creationId xmlns:p14="http://schemas.microsoft.com/office/powerpoint/2010/main" val="31602631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057"/>
            <a:ext cx="8280400" cy="457200"/>
          </a:xfrm>
        </p:spPr>
        <p:txBody>
          <a:bodyPr>
            <a:normAutofit fontScale="90000"/>
          </a:bodyPr>
          <a:lstStyle/>
          <a:p>
            <a:r>
              <a:rPr lang="en-GB" dirty="0"/>
              <a:t>Tactics &amp; next steps</a:t>
            </a:r>
          </a:p>
        </p:txBody>
      </p:sp>
      <p:sp>
        <p:nvSpPr>
          <p:cNvPr id="45" name="Zástupný text 44">
            <a:extLst>
              <a:ext uri="{FF2B5EF4-FFF2-40B4-BE49-F238E27FC236}">
                <a16:creationId xmlns:a16="http://schemas.microsoft.com/office/drawing/2014/main" id="{A44171B5-C1C7-4637-94F3-D28781C8C845}"/>
              </a:ext>
            </a:extLst>
          </p:cNvPr>
          <p:cNvSpPr>
            <a:spLocks noGrp="1"/>
          </p:cNvSpPr>
          <p:nvPr>
            <p:ph type="body" sz="quarter" idx="15"/>
          </p:nvPr>
        </p:nvSpPr>
        <p:spPr/>
        <p:txBody>
          <a:bodyPr/>
          <a:lstStyle/>
          <a:p>
            <a:endParaRPr lang="cs-CZ"/>
          </a:p>
        </p:txBody>
      </p:sp>
      <p:graphicFrame>
        <p:nvGraphicFramePr>
          <p:cNvPr id="46" name="Content Placeholder 6">
            <a:extLst>
              <a:ext uri="{FF2B5EF4-FFF2-40B4-BE49-F238E27FC236}">
                <a16:creationId xmlns:a16="http://schemas.microsoft.com/office/drawing/2014/main" id="{0121A5CC-C378-47DA-B24F-6564B0EAACCB}"/>
              </a:ext>
            </a:extLst>
          </p:cNvPr>
          <p:cNvGraphicFramePr>
            <a:graphicFrameLocks/>
          </p:cNvGraphicFramePr>
          <p:nvPr>
            <p:extLst>
              <p:ext uri="{D42A27DB-BD31-4B8C-83A1-F6EECF244321}">
                <p14:modId xmlns:p14="http://schemas.microsoft.com/office/powerpoint/2010/main" val="1742475072"/>
              </p:ext>
            </p:extLst>
          </p:nvPr>
        </p:nvGraphicFramePr>
        <p:xfrm>
          <a:off x="154717" y="1268845"/>
          <a:ext cx="4188683" cy="29031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7" name="TextBox 7">
            <a:extLst>
              <a:ext uri="{FF2B5EF4-FFF2-40B4-BE49-F238E27FC236}">
                <a16:creationId xmlns:a16="http://schemas.microsoft.com/office/drawing/2014/main" id="{00DB6C0A-F0E6-4F5C-98E7-76CE1823FA10}"/>
              </a:ext>
            </a:extLst>
          </p:cNvPr>
          <p:cNvSpPr txBox="1"/>
          <p:nvPr/>
        </p:nvSpPr>
        <p:spPr>
          <a:xfrm>
            <a:off x="170917" y="1427243"/>
            <a:ext cx="609600" cy="461665"/>
          </a:xfrm>
          <a:prstGeom prst="rect">
            <a:avLst/>
          </a:prstGeom>
          <a:noFill/>
        </p:spPr>
        <p:txBody>
          <a:bodyPr wrap="square" rtlCol="0">
            <a:spAutoFit/>
          </a:bodyPr>
          <a:lstStyle/>
          <a:p>
            <a:pPr algn="ctr"/>
            <a:r>
              <a:rPr lang="en-GB" sz="2400" b="1" dirty="0">
                <a:solidFill>
                  <a:srgbClr val="0070C0"/>
                </a:solidFill>
              </a:rPr>
              <a:t>I.</a:t>
            </a:r>
          </a:p>
        </p:txBody>
      </p:sp>
      <p:sp>
        <p:nvSpPr>
          <p:cNvPr id="48" name="TextBox 8">
            <a:extLst>
              <a:ext uri="{FF2B5EF4-FFF2-40B4-BE49-F238E27FC236}">
                <a16:creationId xmlns:a16="http://schemas.microsoft.com/office/drawing/2014/main" id="{E19F73E3-12B1-4A3A-820C-7C294C97CA8A}"/>
              </a:ext>
            </a:extLst>
          </p:cNvPr>
          <p:cNvSpPr txBox="1"/>
          <p:nvPr/>
        </p:nvSpPr>
        <p:spPr>
          <a:xfrm>
            <a:off x="443967" y="2140179"/>
            <a:ext cx="609600" cy="461665"/>
          </a:xfrm>
          <a:prstGeom prst="rect">
            <a:avLst/>
          </a:prstGeom>
          <a:noFill/>
        </p:spPr>
        <p:txBody>
          <a:bodyPr wrap="square" rtlCol="0">
            <a:spAutoFit/>
          </a:bodyPr>
          <a:lstStyle/>
          <a:p>
            <a:pPr algn="ctr"/>
            <a:r>
              <a:rPr lang="en-GB" sz="2400" b="1" dirty="0">
                <a:solidFill>
                  <a:srgbClr val="0070C0"/>
                </a:solidFill>
              </a:rPr>
              <a:t>II.</a:t>
            </a:r>
          </a:p>
        </p:txBody>
      </p:sp>
      <p:sp>
        <p:nvSpPr>
          <p:cNvPr id="49" name="TextBox 9">
            <a:extLst>
              <a:ext uri="{FF2B5EF4-FFF2-40B4-BE49-F238E27FC236}">
                <a16:creationId xmlns:a16="http://schemas.microsoft.com/office/drawing/2014/main" id="{BC31D9D3-E09C-4FAC-BA13-32262410EBF3}"/>
              </a:ext>
            </a:extLst>
          </p:cNvPr>
          <p:cNvSpPr txBox="1"/>
          <p:nvPr/>
        </p:nvSpPr>
        <p:spPr>
          <a:xfrm>
            <a:off x="460390" y="2828554"/>
            <a:ext cx="609600" cy="461665"/>
          </a:xfrm>
          <a:prstGeom prst="rect">
            <a:avLst/>
          </a:prstGeom>
          <a:noFill/>
        </p:spPr>
        <p:txBody>
          <a:bodyPr wrap="square" rtlCol="0">
            <a:spAutoFit/>
          </a:bodyPr>
          <a:lstStyle/>
          <a:p>
            <a:pPr algn="ctr"/>
            <a:r>
              <a:rPr lang="en-GB" sz="2400" b="1" dirty="0">
                <a:solidFill>
                  <a:srgbClr val="0070C0"/>
                </a:solidFill>
              </a:rPr>
              <a:t>III.</a:t>
            </a:r>
          </a:p>
        </p:txBody>
      </p:sp>
      <p:sp>
        <p:nvSpPr>
          <p:cNvPr id="50" name="Rectangle 10">
            <a:extLst>
              <a:ext uri="{FF2B5EF4-FFF2-40B4-BE49-F238E27FC236}">
                <a16:creationId xmlns:a16="http://schemas.microsoft.com/office/drawing/2014/main" id="{5F6F0D38-358D-4DB0-BBB8-C5C7C58A7642}"/>
              </a:ext>
            </a:extLst>
          </p:cNvPr>
          <p:cNvSpPr/>
          <p:nvPr/>
        </p:nvSpPr>
        <p:spPr>
          <a:xfrm>
            <a:off x="-16119" y="768903"/>
            <a:ext cx="9144000" cy="375354"/>
          </a:xfrm>
          <a:prstGeom prst="rect">
            <a:avLst/>
          </a:prstGeom>
          <a:gradFill>
            <a:gsLst>
              <a:gs pos="0">
                <a:schemeClr val="accent1">
                  <a:lumMod val="5000"/>
                  <a:lumOff val="95000"/>
                </a:schemeClr>
              </a:gs>
              <a:gs pos="45000">
                <a:schemeClr val="accent1">
                  <a:lumMod val="45000"/>
                  <a:lumOff val="55000"/>
                </a:schemeClr>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365760" lvl="0"/>
            <a:endParaRPr lang="en-GB" sz="1200" b="1" u="sng" dirty="0">
              <a:solidFill>
                <a:schemeClr val="bg1"/>
              </a:solidFill>
            </a:endParaRPr>
          </a:p>
        </p:txBody>
      </p:sp>
      <p:sp>
        <p:nvSpPr>
          <p:cNvPr id="51" name="TextBox 11">
            <a:extLst>
              <a:ext uri="{FF2B5EF4-FFF2-40B4-BE49-F238E27FC236}">
                <a16:creationId xmlns:a16="http://schemas.microsoft.com/office/drawing/2014/main" id="{6FB9A27A-1DFA-4339-A1E6-5E75A25E4F9E}"/>
              </a:ext>
            </a:extLst>
          </p:cNvPr>
          <p:cNvSpPr txBox="1"/>
          <p:nvPr/>
        </p:nvSpPr>
        <p:spPr>
          <a:xfrm>
            <a:off x="170917" y="3494386"/>
            <a:ext cx="609600" cy="461665"/>
          </a:xfrm>
          <a:prstGeom prst="rect">
            <a:avLst/>
          </a:prstGeom>
          <a:noFill/>
        </p:spPr>
        <p:txBody>
          <a:bodyPr wrap="square" rtlCol="0">
            <a:spAutoFit/>
          </a:bodyPr>
          <a:lstStyle/>
          <a:p>
            <a:pPr algn="ctr"/>
            <a:r>
              <a:rPr lang="en-GB" sz="2400" b="1" dirty="0">
                <a:solidFill>
                  <a:srgbClr val="0070C0"/>
                </a:solidFill>
              </a:rPr>
              <a:t>IV.</a:t>
            </a:r>
          </a:p>
        </p:txBody>
      </p:sp>
      <p:sp>
        <p:nvSpPr>
          <p:cNvPr id="52" name="Rectangle 12">
            <a:extLst>
              <a:ext uri="{FF2B5EF4-FFF2-40B4-BE49-F238E27FC236}">
                <a16:creationId xmlns:a16="http://schemas.microsoft.com/office/drawing/2014/main" id="{04FCB05D-D7CB-4729-BE0B-64A5751FC2C7}"/>
              </a:ext>
            </a:extLst>
          </p:cNvPr>
          <p:cNvSpPr/>
          <p:nvPr/>
        </p:nvSpPr>
        <p:spPr>
          <a:xfrm>
            <a:off x="4495800" y="1442103"/>
            <a:ext cx="4568417" cy="300035"/>
          </a:xfrm>
          <a:prstGeom prst="rect">
            <a:avLst/>
          </a:prstGeom>
          <a:gradFill>
            <a:gsLst>
              <a:gs pos="0">
                <a:schemeClr val="accent1">
                  <a:lumMod val="5000"/>
                  <a:lumOff val="95000"/>
                </a:schemeClr>
              </a:gs>
              <a:gs pos="45000">
                <a:schemeClr val="accent1">
                  <a:lumMod val="45000"/>
                  <a:lumOff val="55000"/>
                </a:schemeClr>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365760" lvl="0"/>
            <a:r>
              <a:rPr lang="en-GB" sz="1400" b="1" dirty="0">
                <a:solidFill>
                  <a:srgbClr val="FFFF00"/>
                </a:solidFill>
              </a:rPr>
              <a:t>Wins/ what we can achieve...</a:t>
            </a:r>
            <a:endParaRPr lang="en-GB" sz="1400" b="1" u="sng" dirty="0">
              <a:solidFill>
                <a:srgbClr val="FFFF00"/>
              </a:solidFill>
            </a:endParaRPr>
          </a:p>
        </p:txBody>
      </p:sp>
      <p:sp>
        <p:nvSpPr>
          <p:cNvPr id="53" name="TextBox 2">
            <a:extLst>
              <a:ext uri="{FF2B5EF4-FFF2-40B4-BE49-F238E27FC236}">
                <a16:creationId xmlns:a16="http://schemas.microsoft.com/office/drawing/2014/main" id="{785B2D30-91BC-4E48-8C4B-0C18E090F82E}"/>
              </a:ext>
            </a:extLst>
          </p:cNvPr>
          <p:cNvSpPr txBox="1"/>
          <p:nvPr/>
        </p:nvSpPr>
        <p:spPr>
          <a:xfrm>
            <a:off x="5481793" y="1816654"/>
            <a:ext cx="3331819" cy="2400657"/>
          </a:xfrm>
          <a:prstGeom prst="rect">
            <a:avLst/>
          </a:prstGeom>
          <a:noFill/>
        </p:spPr>
        <p:txBody>
          <a:bodyPr wrap="square" rtlCol="0">
            <a:spAutoFit/>
          </a:bodyPr>
          <a:lstStyle/>
          <a:p>
            <a:r>
              <a:rPr lang="en-GB" sz="900" b="1" dirty="0">
                <a:solidFill>
                  <a:srgbClr val="00B0F0"/>
                </a:solidFill>
              </a:rPr>
              <a:t>Patients</a:t>
            </a:r>
            <a:endParaRPr lang="en-GB" sz="900" dirty="0">
              <a:solidFill>
                <a:srgbClr val="00B0F0"/>
              </a:solidFill>
            </a:endParaRPr>
          </a:p>
          <a:p>
            <a:pPr marL="171450" indent="-171450">
              <a:buFontTx/>
              <a:buChar char="-"/>
            </a:pPr>
            <a:r>
              <a:rPr lang="en-GB" sz="900" dirty="0"/>
              <a:t>better mgmt. of their disease &amp; higher outcomes</a:t>
            </a:r>
          </a:p>
          <a:p>
            <a:pPr marL="171450" indent="-171450">
              <a:spcAft>
                <a:spcPts val="600"/>
              </a:spcAft>
              <a:buFontTx/>
              <a:buChar char="-"/>
            </a:pPr>
            <a:r>
              <a:rPr lang="en-GB" sz="900" dirty="0"/>
              <a:t>Improve communication with physicians</a:t>
            </a:r>
          </a:p>
          <a:p>
            <a:r>
              <a:rPr lang="en-GB" sz="900" b="1" dirty="0">
                <a:solidFill>
                  <a:srgbClr val="00B0F0"/>
                </a:solidFill>
              </a:rPr>
              <a:t>Payers/ HICs</a:t>
            </a:r>
          </a:p>
          <a:p>
            <a:pPr marL="171450" indent="-171450">
              <a:buFontTx/>
              <a:buChar char="-"/>
            </a:pPr>
            <a:r>
              <a:rPr lang="en-GB" sz="900" dirty="0"/>
              <a:t>Tool to deploy addressed qualitative measures</a:t>
            </a:r>
          </a:p>
          <a:p>
            <a:pPr marL="171450" indent="-171450">
              <a:buFontTx/>
              <a:buChar char="-"/>
            </a:pPr>
            <a:r>
              <a:rPr lang="en-GB" sz="900" dirty="0"/>
              <a:t>Payment for better outcomes (very addressed)</a:t>
            </a:r>
          </a:p>
          <a:p>
            <a:pPr marL="171450" indent="-171450">
              <a:spcAft>
                <a:spcPts val="600"/>
              </a:spcAft>
              <a:buFontTx/>
              <a:buChar char="-"/>
            </a:pPr>
            <a:r>
              <a:rPr lang="en-GB" sz="900" dirty="0"/>
              <a:t>RWE generation platform to measure program outcomes</a:t>
            </a:r>
          </a:p>
          <a:p>
            <a:r>
              <a:rPr lang="en-GB" sz="900" b="1" dirty="0">
                <a:solidFill>
                  <a:srgbClr val="00B0F0"/>
                </a:solidFill>
              </a:rPr>
              <a:t>MOH</a:t>
            </a:r>
          </a:p>
          <a:p>
            <a:pPr marL="171450" indent="-171450">
              <a:buFontTx/>
              <a:buChar char="-"/>
            </a:pPr>
            <a:r>
              <a:rPr lang="en-GB" sz="900" dirty="0"/>
              <a:t>Buy/ reach huge health gain on population level</a:t>
            </a:r>
          </a:p>
          <a:p>
            <a:pPr marL="171450" indent="-171450">
              <a:spcAft>
                <a:spcPts val="600"/>
              </a:spcAft>
              <a:buFontTx/>
              <a:buChar char="-"/>
            </a:pPr>
            <a:r>
              <a:rPr lang="en-GB" sz="900" dirty="0"/>
              <a:t>To own the use-case to accelerate digitalization</a:t>
            </a:r>
          </a:p>
          <a:p>
            <a:r>
              <a:rPr lang="en-GB" sz="900" b="1" dirty="0">
                <a:solidFill>
                  <a:srgbClr val="00B0F0"/>
                </a:solidFill>
              </a:rPr>
              <a:t>Prof. Medical associations:</a:t>
            </a:r>
          </a:p>
          <a:p>
            <a:pPr marL="171450" indent="-171450">
              <a:buFontTx/>
              <a:buChar char="-"/>
            </a:pPr>
            <a:r>
              <a:rPr lang="en-GB" sz="900" dirty="0"/>
              <a:t>On the top of educational activities, tool for calling for concrete actions</a:t>
            </a:r>
          </a:p>
          <a:p>
            <a:pPr marL="171450" indent="-171450">
              <a:buFontTx/>
              <a:buChar char="-"/>
            </a:pPr>
            <a:r>
              <a:rPr lang="en-GB" sz="900" dirty="0"/>
              <a:t>Decrease CVD mortality by 5% by 2030</a:t>
            </a:r>
          </a:p>
          <a:p>
            <a:pPr marL="171450" indent="-171450">
              <a:buFontTx/>
              <a:buChar char="-"/>
            </a:pPr>
            <a:r>
              <a:rPr lang="en-GB" sz="900" dirty="0"/>
              <a:t>have the RWE generation platform and feed back on programs</a:t>
            </a:r>
          </a:p>
        </p:txBody>
      </p:sp>
      <p:cxnSp>
        <p:nvCxnSpPr>
          <p:cNvPr id="54" name="Straight Connector 14">
            <a:extLst>
              <a:ext uri="{FF2B5EF4-FFF2-40B4-BE49-F238E27FC236}">
                <a16:creationId xmlns:a16="http://schemas.microsoft.com/office/drawing/2014/main" id="{583CC67B-85BF-40DE-92B8-AFD822C51D04}"/>
              </a:ext>
            </a:extLst>
          </p:cNvPr>
          <p:cNvCxnSpPr/>
          <p:nvPr/>
        </p:nvCxnSpPr>
        <p:spPr>
          <a:xfrm>
            <a:off x="4495800" y="1777030"/>
            <a:ext cx="0" cy="2394920"/>
          </a:xfrm>
          <a:prstGeom prst="line">
            <a:avLst/>
          </a:prstGeom>
        </p:spPr>
        <p:style>
          <a:lnRef idx="1">
            <a:schemeClr val="accent1"/>
          </a:lnRef>
          <a:fillRef idx="0">
            <a:schemeClr val="accent1"/>
          </a:fillRef>
          <a:effectRef idx="0">
            <a:schemeClr val="accent1"/>
          </a:effectRef>
          <a:fontRef idx="minor">
            <a:schemeClr val="tx1"/>
          </a:fontRef>
        </p:style>
      </p:cxnSp>
      <p:grpSp>
        <p:nvGrpSpPr>
          <p:cNvPr id="55" name="Group 13">
            <a:extLst>
              <a:ext uri="{FF2B5EF4-FFF2-40B4-BE49-F238E27FC236}">
                <a16:creationId xmlns:a16="http://schemas.microsoft.com/office/drawing/2014/main" id="{E186D61C-57A4-4354-8F3C-21D770DDA3B9}"/>
              </a:ext>
            </a:extLst>
          </p:cNvPr>
          <p:cNvGrpSpPr/>
          <p:nvPr/>
        </p:nvGrpSpPr>
        <p:grpSpPr>
          <a:xfrm>
            <a:off x="4692253" y="1816654"/>
            <a:ext cx="298339" cy="324221"/>
            <a:chOff x="1371600" y="2514829"/>
            <a:chExt cx="762000" cy="916155"/>
          </a:xfrm>
        </p:grpSpPr>
        <p:grpSp>
          <p:nvGrpSpPr>
            <p:cNvPr id="56" name="Group 15">
              <a:extLst>
                <a:ext uri="{FF2B5EF4-FFF2-40B4-BE49-F238E27FC236}">
                  <a16:creationId xmlns:a16="http://schemas.microsoft.com/office/drawing/2014/main" id="{7715B9B0-FF1A-4D29-8A26-97A81C51A7CA}"/>
                </a:ext>
              </a:extLst>
            </p:cNvPr>
            <p:cNvGrpSpPr/>
            <p:nvPr/>
          </p:nvGrpSpPr>
          <p:grpSpPr>
            <a:xfrm>
              <a:off x="1371600" y="2514829"/>
              <a:ext cx="762000" cy="800912"/>
              <a:chOff x="6743283" y="885965"/>
              <a:chExt cx="1386276" cy="1386276"/>
            </a:xfrm>
          </p:grpSpPr>
          <p:sp>
            <p:nvSpPr>
              <p:cNvPr id="58" name="Oval 62">
                <a:extLst>
                  <a:ext uri="{FF2B5EF4-FFF2-40B4-BE49-F238E27FC236}">
                    <a16:creationId xmlns:a16="http://schemas.microsoft.com/office/drawing/2014/main" id="{EA41F044-D299-45AB-9856-1F2B2F858EAC}"/>
                  </a:ext>
                </a:extLst>
              </p:cNvPr>
              <p:cNvSpPr>
                <a:spLocks noChangeArrowheads="1"/>
              </p:cNvSpPr>
              <p:nvPr/>
            </p:nvSpPr>
            <p:spPr bwMode="auto">
              <a:xfrm>
                <a:off x="6743283" y="885965"/>
                <a:ext cx="1386276" cy="1386276"/>
              </a:xfrm>
              <a:prstGeom prst="ellipse">
                <a:avLst/>
              </a:prstGeom>
              <a:solidFill>
                <a:srgbClr val="B533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 name="Freeform 63">
                <a:extLst>
                  <a:ext uri="{FF2B5EF4-FFF2-40B4-BE49-F238E27FC236}">
                    <a16:creationId xmlns:a16="http://schemas.microsoft.com/office/drawing/2014/main" id="{30F6244C-50C9-4377-8B99-61E88C623751}"/>
                  </a:ext>
                </a:extLst>
              </p:cNvPr>
              <p:cNvSpPr>
                <a:spLocks/>
              </p:cNvSpPr>
              <p:nvPr/>
            </p:nvSpPr>
            <p:spPr bwMode="auto">
              <a:xfrm>
                <a:off x="7436421" y="885965"/>
                <a:ext cx="693138" cy="1386276"/>
              </a:xfrm>
              <a:custGeom>
                <a:avLst/>
                <a:gdLst>
                  <a:gd name="T0" fmla="*/ 340 w 340"/>
                  <a:gd name="T1" fmla="*/ 340 h 680"/>
                  <a:gd name="T2" fmla="*/ 0 w 340"/>
                  <a:gd name="T3" fmla="*/ 0 h 680"/>
                  <a:gd name="T4" fmla="*/ 0 w 340"/>
                  <a:gd name="T5" fmla="*/ 680 h 680"/>
                  <a:gd name="T6" fmla="*/ 340 w 340"/>
                  <a:gd name="T7" fmla="*/ 340 h 680"/>
                </a:gdLst>
                <a:ahLst/>
                <a:cxnLst>
                  <a:cxn ang="0">
                    <a:pos x="T0" y="T1"/>
                  </a:cxn>
                  <a:cxn ang="0">
                    <a:pos x="T2" y="T3"/>
                  </a:cxn>
                  <a:cxn ang="0">
                    <a:pos x="T4" y="T5"/>
                  </a:cxn>
                  <a:cxn ang="0">
                    <a:pos x="T6" y="T7"/>
                  </a:cxn>
                </a:cxnLst>
                <a:rect l="0" t="0" r="r" b="b"/>
                <a:pathLst>
                  <a:path w="340" h="680">
                    <a:moveTo>
                      <a:pt x="340" y="340"/>
                    </a:moveTo>
                    <a:cubicBezTo>
                      <a:pt x="340" y="152"/>
                      <a:pt x="188" y="0"/>
                      <a:pt x="0" y="0"/>
                    </a:cubicBezTo>
                    <a:cubicBezTo>
                      <a:pt x="0" y="680"/>
                      <a:pt x="0" y="680"/>
                      <a:pt x="0" y="680"/>
                    </a:cubicBezTo>
                    <a:cubicBezTo>
                      <a:pt x="188" y="680"/>
                      <a:pt x="340" y="528"/>
                      <a:pt x="340" y="340"/>
                    </a:cubicBezTo>
                    <a:close/>
                  </a:path>
                </a:pathLst>
              </a:custGeom>
              <a:solidFill>
                <a:srgbClr val="A22D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 name="Rectangle 64">
                <a:extLst>
                  <a:ext uri="{FF2B5EF4-FFF2-40B4-BE49-F238E27FC236}">
                    <a16:creationId xmlns:a16="http://schemas.microsoft.com/office/drawing/2014/main" id="{5148A816-E192-4F1A-8784-03E6D8D78072}"/>
                  </a:ext>
                </a:extLst>
              </p:cNvPr>
              <p:cNvSpPr>
                <a:spLocks noChangeArrowheads="1"/>
              </p:cNvSpPr>
              <p:nvPr/>
            </p:nvSpPr>
            <p:spPr bwMode="auto">
              <a:xfrm>
                <a:off x="7334451" y="1754646"/>
                <a:ext cx="203940" cy="222011"/>
              </a:xfrm>
              <a:prstGeom prst="rect">
                <a:avLst/>
              </a:prstGeom>
              <a:solidFill>
                <a:srgbClr val="D9A7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1" name="Freeform 65">
                <a:extLst>
                  <a:ext uri="{FF2B5EF4-FFF2-40B4-BE49-F238E27FC236}">
                    <a16:creationId xmlns:a16="http://schemas.microsoft.com/office/drawing/2014/main" id="{2137AB9C-615E-4D97-9402-C48A90B50E99}"/>
                  </a:ext>
                </a:extLst>
              </p:cNvPr>
              <p:cNvSpPr>
                <a:spLocks/>
              </p:cNvSpPr>
              <p:nvPr/>
            </p:nvSpPr>
            <p:spPr bwMode="auto">
              <a:xfrm>
                <a:off x="7436421" y="1887595"/>
                <a:ext cx="436277" cy="384646"/>
              </a:xfrm>
              <a:custGeom>
                <a:avLst/>
                <a:gdLst>
                  <a:gd name="T0" fmla="*/ 62 w 214"/>
                  <a:gd name="T1" fmla="*/ 0 h 189"/>
                  <a:gd name="T2" fmla="*/ 171 w 214"/>
                  <a:gd name="T3" fmla="*/ 28 h 189"/>
                  <a:gd name="T4" fmla="*/ 214 w 214"/>
                  <a:gd name="T5" fmla="*/ 189 h 189"/>
                  <a:gd name="T6" fmla="*/ 0 w 214"/>
                  <a:gd name="T7" fmla="*/ 189 h 189"/>
                  <a:gd name="T8" fmla="*/ 0 w 214"/>
                  <a:gd name="T9" fmla="*/ 5 h 189"/>
                  <a:gd name="T10" fmla="*/ 62 w 214"/>
                  <a:gd name="T11" fmla="*/ 0 h 189"/>
                </a:gdLst>
                <a:ahLst/>
                <a:cxnLst>
                  <a:cxn ang="0">
                    <a:pos x="T0" y="T1"/>
                  </a:cxn>
                  <a:cxn ang="0">
                    <a:pos x="T2" y="T3"/>
                  </a:cxn>
                  <a:cxn ang="0">
                    <a:pos x="T4" y="T5"/>
                  </a:cxn>
                  <a:cxn ang="0">
                    <a:pos x="T6" y="T7"/>
                  </a:cxn>
                  <a:cxn ang="0">
                    <a:pos x="T8" y="T9"/>
                  </a:cxn>
                  <a:cxn ang="0">
                    <a:pos x="T10" y="T11"/>
                  </a:cxn>
                </a:cxnLst>
                <a:rect l="0" t="0" r="r" b="b"/>
                <a:pathLst>
                  <a:path w="214" h="189">
                    <a:moveTo>
                      <a:pt x="62" y="0"/>
                    </a:moveTo>
                    <a:cubicBezTo>
                      <a:pt x="62" y="0"/>
                      <a:pt x="157" y="14"/>
                      <a:pt x="171" y="28"/>
                    </a:cubicBezTo>
                    <a:cubicBezTo>
                      <a:pt x="183" y="41"/>
                      <a:pt x="208" y="162"/>
                      <a:pt x="214" y="189"/>
                    </a:cubicBezTo>
                    <a:cubicBezTo>
                      <a:pt x="48" y="189"/>
                      <a:pt x="0" y="189"/>
                      <a:pt x="0" y="189"/>
                    </a:cubicBezTo>
                    <a:cubicBezTo>
                      <a:pt x="0" y="5"/>
                      <a:pt x="0" y="5"/>
                      <a:pt x="0" y="5"/>
                    </a:cubicBezTo>
                    <a:lnTo>
                      <a:pt x="62" y="0"/>
                    </a:lnTo>
                    <a:close/>
                  </a:path>
                </a:pathLst>
              </a:custGeom>
              <a:solidFill>
                <a:srgbClr val="C0D4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2" name="Freeform 66">
                <a:extLst>
                  <a:ext uri="{FF2B5EF4-FFF2-40B4-BE49-F238E27FC236}">
                    <a16:creationId xmlns:a16="http://schemas.microsoft.com/office/drawing/2014/main" id="{8AC1A040-FF11-4F31-A0E1-5D8C19B24A5C}"/>
                  </a:ext>
                </a:extLst>
              </p:cNvPr>
              <p:cNvSpPr>
                <a:spLocks/>
              </p:cNvSpPr>
              <p:nvPr/>
            </p:nvSpPr>
            <p:spPr bwMode="auto">
              <a:xfrm>
                <a:off x="7436421" y="1115720"/>
                <a:ext cx="255570" cy="677649"/>
              </a:xfrm>
              <a:custGeom>
                <a:avLst/>
                <a:gdLst>
                  <a:gd name="T0" fmla="*/ 0 w 125"/>
                  <a:gd name="T1" fmla="*/ 0 h 332"/>
                  <a:gd name="T2" fmla="*/ 125 w 125"/>
                  <a:gd name="T3" fmla="*/ 157 h 332"/>
                  <a:gd name="T4" fmla="*/ 90 w 125"/>
                  <a:gd name="T5" fmla="*/ 293 h 332"/>
                  <a:gd name="T6" fmla="*/ 0 w 125"/>
                  <a:gd name="T7" fmla="*/ 332 h 332"/>
                  <a:gd name="T8" fmla="*/ 0 w 125"/>
                  <a:gd name="T9" fmla="*/ 0 h 332"/>
                </a:gdLst>
                <a:ahLst/>
                <a:cxnLst>
                  <a:cxn ang="0">
                    <a:pos x="T0" y="T1"/>
                  </a:cxn>
                  <a:cxn ang="0">
                    <a:pos x="T2" y="T3"/>
                  </a:cxn>
                  <a:cxn ang="0">
                    <a:pos x="T4" y="T5"/>
                  </a:cxn>
                  <a:cxn ang="0">
                    <a:pos x="T6" y="T7"/>
                  </a:cxn>
                  <a:cxn ang="0">
                    <a:pos x="T8" y="T9"/>
                  </a:cxn>
                </a:cxnLst>
                <a:rect l="0" t="0" r="r" b="b"/>
                <a:pathLst>
                  <a:path w="125" h="332">
                    <a:moveTo>
                      <a:pt x="0" y="0"/>
                    </a:moveTo>
                    <a:cubicBezTo>
                      <a:pt x="48" y="0"/>
                      <a:pt x="125" y="28"/>
                      <a:pt x="125" y="157"/>
                    </a:cubicBezTo>
                    <a:cubicBezTo>
                      <a:pt x="125" y="231"/>
                      <a:pt x="101" y="280"/>
                      <a:pt x="90" y="293"/>
                    </a:cubicBezTo>
                    <a:cubicBezTo>
                      <a:pt x="80" y="306"/>
                      <a:pt x="26" y="332"/>
                      <a:pt x="0" y="332"/>
                    </a:cubicBezTo>
                    <a:cubicBezTo>
                      <a:pt x="0" y="202"/>
                      <a:pt x="0" y="0"/>
                      <a:pt x="0" y="0"/>
                    </a:cubicBezTo>
                    <a:close/>
                  </a:path>
                </a:pathLst>
              </a:custGeom>
              <a:solidFill>
                <a:srgbClr val="EAC0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3" name="Freeform 67">
                <a:extLst>
                  <a:ext uri="{FF2B5EF4-FFF2-40B4-BE49-F238E27FC236}">
                    <a16:creationId xmlns:a16="http://schemas.microsoft.com/office/drawing/2014/main" id="{FE048DED-6EDF-45EC-BB3D-B6B9FD0F1A1C}"/>
                  </a:ext>
                </a:extLst>
              </p:cNvPr>
              <p:cNvSpPr>
                <a:spLocks/>
              </p:cNvSpPr>
              <p:nvPr/>
            </p:nvSpPr>
            <p:spPr bwMode="auto">
              <a:xfrm>
                <a:off x="7630035" y="1411304"/>
                <a:ext cx="114878" cy="160054"/>
              </a:xfrm>
              <a:custGeom>
                <a:avLst/>
                <a:gdLst>
                  <a:gd name="T0" fmla="*/ 54 w 56"/>
                  <a:gd name="T1" fmla="*/ 42 h 78"/>
                  <a:gd name="T2" fmla="*/ 32 w 56"/>
                  <a:gd name="T3" fmla="*/ 2 h 78"/>
                  <a:gd name="T4" fmla="*/ 2 w 56"/>
                  <a:gd name="T5" fmla="*/ 35 h 78"/>
                  <a:gd name="T6" fmla="*/ 24 w 56"/>
                  <a:gd name="T7" fmla="*/ 76 h 78"/>
                  <a:gd name="T8" fmla="*/ 54 w 56"/>
                  <a:gd name="T9" fmla="*/ 42 h 78"/>
                </a:gdLst>
                <a:ahLst/>
                <a:cxnLst>
                  <a:cxn ang="0">
                    <a:pos x="T0" y="T1"/>
                  </a:cxn>
                  <a:cxn ang="0">
                    <a:pos x="T2" y="T3"/>
                  </a:cxn>
                  <a:cxn ang="0">
                    <a:pos x="T4" y="T5"/>
                  </a:cxn>
                  <a:cxn ang="0">
                    <a:pos x="T6" y="T7"/>
                  </a:cxn>
                  <a:cxn ang="0">
                    <a:pos x="T8" y="T9"/>
                  </a:cxn>
                </a:cxnLst>
                <a:rect l="0" t="0" r="r" b="b"/>
                <a:pathLst>
                  <a:path w="56" h="78">
                    <a:moveTo>
                      <a:pt x="54" y="42"/>
                    </a:moveTo>
                    <a:cubicBezTo>
                      <a:pt x="56" y="22"/>
                      <a:pt x="46" y="4"/>
                      <a:pt x="32" y="2"/>
                    </a:cubicBezTo>
                    <a:cubicBezTo>
                      <a:pt x="18" y="0"/>
                      <a:pt x="5" y="15"/>
                      <a:pt x="2" y="35"/>
                    </a:cubicBezTo>
                    <a:cubicBezTo>
                      <a:pt x="0" y="56"/>
                      <a:pt x="10" y="74"/>
                      <a:pt x="24" y="76"/>
                    </a:cubicBezTo>
                    <a:cubicBezTo>
                      <a:pt x="39" y="78"/>
                      <a:pt x="52" y="63"/>
                      <a:pt x="54" y="42"/>
                    </a:cubicBezTo>
                    <a:close/>
                  </a:path>
                </a:pathLst>
              </a:custGeom>
              <a:solidFill>
                <a:srgbClr val="EAC0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4" name="Freeform 68">
                <a:extLst>
                  <a:ext uri="{FF2B5EF4-FFF2-40B4-BE49-F238E27FC236}">
                    <a16:creationId xmlns:a16="http://schemas.microsoft.com/office/drawing/2014/main" id="{8A90510E-89F8-4681-84F9-F9C653084AFC}"/>
                  </a:ext>
                </a:extLst>
              </p:cNvPr>
              <p:cNvSpPr>
                <a:spLocks/>
              </p:cNvSpPr>
              <p:nvPr/>
            </p:nvSpPr>
            <p:spPr bwMode="auto">
              <a:xfrm>
                <a:off x="7182141" y="1115720"/>
                <a:ext cx="254280" cy="677649"/>
              </a:xfrm>
              <a:custGeom>
                <a:avLst/>
                <a:gdLst>
                  <a:gd name="T0" fmla="*/ 125 w 125"/>
                  <a:gd name="T1" fmla="*/ 0 h 332"/>
                  <a:gd name="T2" fmla="*/ 0 w 125"/>
                  <a:gd name="T3" fmla="*/ 157 h 332"/>
                  <a:gd name="T4" fmla="*/ 35 w 125"/>
                  <a:gd name="T5" fmla="*/ 293 h 332"/>
                  <a:gd name="T6" fmla="*/ 125 w 125"/>
                  <a:gd name="T7" fmla="*/ 332 h 332"/>
                  <a:gd name="T8" fmla="*/ 125 w 125"/>
                  <a:gd name="T9" fmla="*/ 0 h 332"/>
                </a:gdLst>
                <a:ahLst/>
                <a:cxnLst>
                  <a:cxn ang="0">
                    <a:pos x="T0" y="T1"/>
                  </a:cxn>
                  <a:cxn ang="0">
                    <a:pos x="T2" y="T3"/>
                  </a:cxn>
                  <a:cxn ang="0">
                    <a:pos x="T4" y="T5"/>
                  </a:cxn>
                  <a:cxn ang="0">
                    <a:pos x="T6" y="T7"/>
                  </a:cxn>
                  <a:cxn ang="0">
                    <a:pos x="T8" y="T9"/>
                  </a:cxn>
                </a:cxnLst>
                <a:rect l="0" t="0" r="r" b="b"/>
                <a:pathLst>
                  <a:path w="125" h="332">
                    <a:moveTo>
                      <a:pt x="125" y="0"/>
                    </a:moveTo>
                    <a:cubicBezTo>
                      <a:pt x="77" y="0"/>
                      <a:pt x="0" y="28"/>
                      <a:pt x="0" y="157"/>
                    </a:cubicBezTo>
                    <a:cubicBezTo>
                      <a:pt x="0" y="231"/>
                      <a:pt x="25" y="280"/>
                      <a:pt x="35" y="293"/>
                    </a:cubicBezTo>
                    <a:cubicBezTo>
                      <a:pt x="45" y="306"/>
                      <a:pt x="99" y="332"/>
                      <a:pt x="125" y="332"/>
                    </a:cubicBezTo>
                    <a:cubicBezTo>
                      <a:pt x="125" y="202"/>
                      <a:pt x="125" y="0"/>
                      <a:pt x="125" y="0"/>
                    </a:cubicBezTo>
                    <a:close/>
                  </a:path>
                </a:pathLst>
              </a:custGeom>
              <a:solidFill>
                <a:srgbClr val="F2D7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5" name="Freeform 69">
                <a:extLst>
                  <a:ext uri="{FF2B5EF4-FFF2-40B4-BE49-F238E27FC236}">
                    <a16:creationId xmlns:a16="http://schemas.microsoft.com/office/drawing/2014/main" id="{6F1F4D18-3C2D-4469-8ED4-A2FDF2C40AF8}"/>
                  </a:ext>
                </a:extLst>
              </p:cNvPr>
              <p:cNvSpPr>
                <a:spLocks/>
              </p:cNvSpPr>
              <p:nvPr/>
            </p:nvSpPr>
            <p:spPr bwMode="auto">
              <a:xfrm>
                <a:off x="7127929" y="1411304"/>
                <a:ext cx="114878" cy="160054"/>
              </a:xfrm>
              <a:custGeom>
                <a:avLst/>
                <a:gdLst>
                  <a:gd name="T0" fmla="*/ 2 w 56"/>
                  <a:gd name="T1" fmla="*/ 42 h 78"/>
                  <a:gd name="T2" fmla="*/ 24 w 56"/>
                  <a:gd name="T3" fmla="*/ 2 h 78"/>
                  <a:gd name="T4" fmla="*/ 54 w 56"/>
                  <a:gd name="T5" fmla="*/ 35 h 78"/>
                  <a:gd name="T6" fmla="*/ 32 w 56"/>
                  <a:gd name="T7" fmla="*/ 76 h 78"/>
                  <a:gd name="T8" fmla="*/ 2 w 56"/>
                  <a:gd name="T9" fmla="*/ 42 h 78"/>
                </a:gdLst>
                <a:ahLst/>
                <a:cxnLst>
                  <a:cxn ang="0">
                    <a:pos x="T0" y="T1"/>
                  </a:cxn>
                  <a:cxn ang="0">
                    <a:pos x="T2" y="T3"/>
                  </a:cxn>
                  <a:cxn ang="0">
                    <a:pos x="T4" y="T5"/>
                  </a:cxn>
                  <a:cxn ang="0">
                    <a:pos x="T6" y="T7"/>
                  </a:cxn>
                  <a:cxn ang="0">
                    <a:pos x="T8" y="T9"/>
                  </a:cxn>
                </a:cxnLst>
                <a:rect l="0" t="0" r="r" b="b"/>
                <a:pathLst>
                  <a:path w="56" h="78">
                    <a:moveTo>
                      <a:pt x="2" y="42"/>
                    </a:moveTo>
                    <a:cubicBezTo>
                      <a:pt x="0" y="22"/>
                      <a:pt x="10" y="4"/>
                      <a:pt x="24" y="2"/>
                    </a:cubicBezTo>
                    <a:cubicBezTo>
                      <a:pt x="38" y="0"/>
                      <a:pt x="52" y="15"/>
                      <a:pt x="54" y="35"/>
                    </a:cubicBezTo>
                    <a:cubicBezTo>
                      <a:pt x="56" y="56"/>
                      <a:pt x="46" y="74"/>
                      <a:pt x="32" y="76"/>
                    </a:cubicBezTo>
                    <a:cubicBezTo>
                      <a:pt x="18" y="78"/>
                      <a:pt x="4" y="63"/>
                      <a:pt x="2" y="42"/>
                    </a:cubicBezTo>
                    <a:close/>
                  </a:path>
                </a:pathLst>
              </a:custGeom>
              <a:solidFill>
                <a:srgbClr val="F2D7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6" name="Freeform 70">
                <a:extLst>
                  <a:ext uri="{FF2B5EF4-FFF2-40B4-BE49-F238E27FC236}">
                    <a16:creationId xmlns:a16="http://schemas.microsoft.com/office/drawing/2014/main" id="{9BA55048-E5A3-4344-AF1E-87852B47BD02}"/>
                  </a:ext>
                </a:extLst>
              </p:cNvPr>
              <p:cNvSpPr>
                <a:spLocks/>
              </p:cNvSpPr>
              <p:nvPr/>
            </p:nvSpPr>
            <p:spPr bwMode="auto">
              <a:xfrm>
                <a:off x="7000144" y="1887595"/>
                <a:ext cx="436277" cy="384646"/>
              </a:xfrm>
              <a:custGeom>
                <a:avLst/>
                <a:gdLst>
                  <a:gd name="T0" fmla="*/ 152 w 214"/>
                  <a:gd name="T1" fmla="*/ 0 h 189"/>
                  <a:gd name="T2" fmla="*/ 44 w 214"/>
                  <a:gd name="T3" fmla="*/ 28 h 189"/>
                  <a:gd name="T4" fmla="*/ 0 w 214"/>
                  <a:gd name="T5" fmla="*/ 189 h 189"/>
                  <a:gd name="T6" fmla="*/ 214 w 214"/>
                  <a:gd name="T7" fmla="*/ 189 h 189"/>
                  <a:gd name="T8" fmla="*/ 214 w 214"/>
                  <a:gd name="T9" fmla="*/ 5 h 189"/>
                  <a:gd name="T10" fmla="*/ 152 w 214"/>
                  <a:gd name="T11" fmla="*/ 0 h 189"/>
                </a:gdLst>
                <a:ahLst/>
                <a:cxnLst>
                  <a:cxn ang="0">
                    <a:pos x="T0" y="T1"/>
                  </a:cxn>
                  <a:cxn ang="0">
                    <a:pos x="T2" y="T3"/>
                  </a:cxn>
                  <a:cxn ang="0">
                    <a:pos x="T4" y="T5"/>
                  </a:cxn>
                  <a:cxn ang="0">
                    <a:pos x="T6" y="T7"/>
                  </a:cxn>
                  <a:cxn ang="0">
                    <a:pos x="T8" y="T9"/>
                  </a:cxn>
                  <a:cxn ang="0">
                    <a:pos x="T10" y="T11"/>
                  </a:cxn>
                </a:cxnLst>
                <a:rect l="0" t="0" r="r" b="b"/>
                <a:pathLst>
                  <a:path w="214" h="189">
                    <a:moveTo>
                      <a:pt x="152" y="0"/>
                    </a:moveTo>
                    <a:cubicBezTo>
                      <a:pt x="152" y="0"/>
                      <a:pt x="58" y="14"/>
                      <a:pt x="44" y="28"/>
                    </a:cubicBezTo>
                    <a:cubicBezTo>
                      <a:pt x="31" y="41"/>
                      <a:pt x="6" y="162"/>
                      <a:pt x="0" y="189"/>
                    </a:cubicBezTo>
                    <a:cubicBezTo>
                      <a:pt x="166" y="189"/>
                      <a:pt x="214" y="189"/>
                      <a:pt x="214" y="189"/>
                    </a:cubicBezTo>
                    <a:cubicBezTo>
                      <a:pt x="214" y="5"/>
                      <a:pt x="214" y="5"/>
                      <a:pt x="214" y="5"/>
                    </a:cubicBezTo>
                    <a:lnTo>
                      <a:pt x="152" y="0"/>
                    </a:lnTo>
                    <a:close/>
                  </a:path>
                </a:pathLst>
              </a:custGeom>
              <a:solidFill>
                <a:srgbClr val="CFE1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7" name="Freeform 71">
                <a:extLst>
                  <a:ext uri="{FF2B5EF4-FFF2-40B4-BE49-F238E27FC236}">
                    <a16:creationId xmlns:a16="http://schemas.microsoft.com/office/drawing/2014/main" id="{072FC51B-D9A3-4D25-8F7E-1A551176D083}"/>
                  </a:ext>
                </a:extLst>
              </p:cNvPr>
              <p:cNvSpPr>
                <a:spLocks/>
              </p:cNvSpPr>
              <p:nvPr/>
            </p:nvSpPr>
            <p:spPr bwMode="auto">
              <a:xfrm>
                <a:off x="7308636" y="1856616"/>
                <a:ext cx="127785" cy="138111"/>
              </a:xfrm>
              <a:custGeom>
                <a:avLst/>
                <a:gdLst>
                  <a:gd name="T0" fmla="*/ 99 w 99"/>
                  <a:gd name="T1" fmla="*/ 32 h 107"/>
                  <a:gd name="T2" fmla="*/ 20 w 99"/>
                  <a:gd name="T3" fmla="*/ 0 h 107"/>
                  <a:gd name="T4" fmla="*/ 0 w 99"/>
                  <a:gd name="T5" fmla="*/ 19 h 107"/>
                  <a:gd name="T6" fmla="*/ 39 w 99"/>
                  <a:gd name="T7" fmla="*/ 107 h 107"/>
                  <a:gd name="T8" fmla="*/ 99 w 99"/>
                  <a:gd name="T9" fmla="*/ 32 h 107"/>
                </a:gdLst>
                <a:ahLst/>
                <a:cxnLst>
                  <a:cxn ang="0">
                    <a:pos x="T0" y="T1"/>
                  </a:cxn>
                  <a:cxn ang="0">
                    <a:pos x="T2" y="T3"/>
                  </a:cxn>
                  <a:cxn ang="0">
                    <a:pos x="T4" y="T5"/>
                  </a:cxn>
                  <a:cxn ang="0">
                    <a:pos x="T6" y="T7"/>
                  </a:cxn>
                  <a:cxn ang="0">
                    <a:pos x="T8" y="T9"/>
                  </a:cxn>
                </a:cxnLst>
                <a:rect l="0" t="0" r="r" b="b"/>
                <a:pathLst>
                  <a:path w="99" h="107">
                    <a:moveTo>
                      <a:pt x="99" y="32"/>
                    </a:moveTo>
                    <a:lnTo>
                      <a:pt x="20" y="0"/>
                    </a:lnTo>
                    <a:lnTo>
                      <a:pt x="0" y="19"/>
                    </a:lnTo>
                    <a:lnTo>
                      <a:pt x="39" y="107"/>
                    </a:lnTo>
                    <a:lnTo>
                      <a:pt x="99"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8" name="Freeform 72">
                <a:extLst>
                  <a:ext uri="{FF2B5EF4-FFF2-40B4-BE49-F238E27FC236}">
                    <a16:creationId xmlns:a16="http://schemas.microsoft.com/office/drawing/2014/main" id="{02CF7DF1-13EE-47FA-9EE3-5E3C9558AB36}"/>
                  </a:ext>
                </a:extLst>
              </p:cNvPr>
              <p:cNvSpPr>
                <a:spLocks/>
              </p:cNvSpPr>
              <p:nvPr/>
            </p:nvSpPr>
            <p:spPr bwMode="auto">
              <a:xfrm>
                <a:off x="7436421" y="1856616"/>
                <a:ext cx="129076" cy="138111"/>
              </a:xfrm>
              <a:custGeom>
                <a:avLst/>
                <a:gdLst>
                  <a:gd name="T0" fmla="*/ 0 w 100"/>
                  <a:gd name="T1" fmla="*/ 32 h 107"/>
                  <a:gd name="T2" fmla="*/ 81 w 100"/>
                  <a:gd name="T3" fmla="*/ 0 h 107"/>
                  <a:gd name="T4" fmla="*/ 100 w 100"/>
                  <a:gd name="T5" fmla="*/ 19 h 107"/>
                  <a:gd name="T6" fmla="*/ 60 w 100"/>
                  <a:gd name="T7" fmla="*/ 107 h 107"/>
                  <a:gd name="T8" fmla="*/ 0 w 100"/>
                  <a:gd name="T9" fmla="*/ 32 h 107"/>
                </a:gdLst>
                <a:ahLst/>
                <a:cxnLst>
                  <a:cxn ang="0">
                    <a:pos x="T0" y="T1"/>
                  </a:cxn>
                  <a:cxn ang="0">
                    <a:pos x="T2" y="T3"/>
                  </a:cxn>
                  <a:cxn ang="0">
                    <a:pos x="T4" y="T5"/>
                  </a:cxn>
                  <a:cxn ang="0">
                    <a:pos x="T6" y="T7"/>
                  </a:cxn>
                  <a:cxn ang="0">
                    <a:pos x="T8" y="T9"/>
                  </a:cxn>
                </a:cxnLst>
                <a:rect l="0" t="0" r="r" b="b"/>
                <a:pathLst>
                  <a:path w="100" h="107">
                    <a:moveTo>
                      <a:pt x="0" y="32"/>
                    </a:moveTo>
                    <a:lnTo>
                      <a:pt x="81" y="0"/>
                    </a:lnTo>
                    <a:lnTo>
                      <a:pt x="100" y="19"/>
                    </a:lnTo>
                    <a:lnTo>
                      <a:pt x="60" y="107"/>
                    </a:lnTo>
                    <a:lnTo>
                      <a:pt x="0"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9" name="Freeform 73">
                <a:extLst>
                  <a:ext uri="{FF2B5EF4-FFF2-40B4-BE49-F238E27FC236}">
                    <a16:creationId xmlns:a16="http://schemas.microsoft.com/office/drawing/2014/main" id="{A451573F-F2DA-40D8-A547-6059EF071645}"/>
                  </a:ext>
                </a:extLst>
              </p:cNvPr>
              <p:cNvSpPr>
                <a:spLocks/>
              </p:cNvSpPr>
              <p:nvPr/>
            </p:nvSpPr>
            <p:spPr bwMode="auto">
              <a:xfrm>
                <a:off x="7087916" y="1040856"/>
                <a:ext cx="693138" cy="464674"/>
              </a:xfrm>
              <a:custGeom>
                <a:avLst/>
                <a:gdLst>
                  <a:gd name="T0" fmla="*/ 299 w 340"/>
                  <a:gd name="T1" fmla="*/ 187 h 228"/>
                  <a:gd name="T2" fmla="*/ 170 w 340"/>
                  <a:gd name="T3" fmla="*/ 0 h 228"/>
                  <a:gd name="T4" fmla="*/ 43 w 340"/>
                  <a:gd name="T5" fmla="*/ 182 h 228"/>
                  <a:gd name="T6" fmla="*/ 66 w 340"/>
                  <a:gd name="T7" fmla="*/ 228 h 228"/>
                  <a:gd name="T8" fmla="*/ 70 w 340"/>
                  <a:gd name="T9" fmla="*/ 228 h 228"/>
                  <a:gd name="T10" fmla="*/ 81 w 340"/>
                  <a:gd name="T11" fmla="*/ 152 h 228"/>
                  <a:gd name="T12" fmla="*/ 238 w 340"/>
                  <a:gd name="T13" fmla="*/ 108 h 228"/>
                  <a:gd name="T14" fmla="*/ 267 w 340"/>
                  <a:gd name="T15" fmla="*/ 163 h 228"/>
                  <a:gd name="T16" fmla="*/ 256 w 340"/>
                  <a:gd name="T17" fmla="*/ 167 h 228"/>
                  <a:gd name="T18" fmla="*/ 267 w 340"/>
                  <a:gd name="T19" fmla="*/ 228 h 228"/>
                  <a:gd name="T20" fmla="*/ 275 w 340"/>
                  <a:gd name="T21" fmla="*/ 228 h 228"/>
                  <a:gd name="T22" fmla="*/ 299 w 340"/>
                  <a:gd name="T23" fmla="*/ 18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0" h="228">
                    <a:moveTo>
                      <a:pt x="299" y="187"/>
                    </a:moveTo>
                    <a:cubicBezTo>
                      <a:pt x="299" y="187"/>
                      <a:pt x="340" y="0"/>
                      <a:pt x="170" y="0"/>
                    </a:cubicBezTo>
                    <a:cubicBezTo>
                      <a:pt x="0" y="0"/>
                      <a:pt x="43" y="182"/>
                      <a:pt x="43" y="182"/>
                    </a:cubicBezTo>
                    <a:cubicBezTo>
                      <a:pt x="43" y="182"/>
                      <a:pt x="66" y="168"/>
                      <a:pt x="66" y="228"/>
                    </a:cubicBezTo>
                    <a:cubicBezTo>
                      <a:pt x="75" y="228"/>
                      <a:pt x="70" y="228"/>
                      <a:pt x="70" y="228"/>
                    </a:cubicBezTo>
                    <a:cubicBezTo>
                      <a:pt x="70" y="228"/>
                      <a:pt x="79" y="188"/>
                      <a:pt x="81" y="152"/>
                    </a:cubicBezTo>
                    <a:cubicBezTo>
                      <a:pt x="141" y="152"/>
                      <a:pt x="194" y="144"/>
                      <a:pt x="238" y="108"/>
                    </a:cubicBezTo>
                    <a:cubicBezTo>
                      <a:pt x="264" y="108"/>
                      <a:pt x="267" y="139"/>
                      <a:pt x="267" y="163"/>
                    </a:cubicBezTo>
                    <a:cubicBezTo>
                      <a:pt x="256" y="167"/>
                      <a:pt x="256" y="167"/>
                      <a:pt x="256" y="167"/>
                    </a:cubicBezTo>
                    <a:cubicBezTo>
                      <a:pt x="256" y="167"/>
                      <a:pt x="267" y="188"/>
                      <a:pt x="267" y="228"/>
                    </a:cubicBezTo>
                    <a:cubicBezTo>
                      <a:pt x="275" y="228"/>
                      <a:pt x="275" y="228"/>
                      <a:pt x="275" y="228"/>
                    </a:cubicBezTo>
                    <a:cubicBezTo>
                      <a:pt x="275" y="228"/>
                      <a:pt x="274" y="162"/>
                      <a:pt x="299" y="187"/>
                    </a:cubicBezTo>
                    <a:close/>
                  </a:path>
                </a:pathLst>
              </a:custGeom>
              <a:solidFill>
                <a:srgbClr val="8B5F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0" name="Freeform 74">
                <a:extLst>
                  <a:ext uri="{FF2B5EF4-FFF2-40B4-BE49-F238E27FC236}">
                    <a16:creationId xmlns:a16="http://schemas.microsoft.com/office/drawing/2014/main" id="{DB1CFBE0-20F3-4815-A52D-929DBC4325C6}"/>
                  </a:ext>
                </a:extLst>
              </p:cNvPr>
              <p:cNvSpPr>
                <a:spLocks/>
              </p:cNvSpPr>
              <p:nvPr/>
            </p:nvSpPr>
            <p:spPr bwMode="auto">
              <a:xfrm>
                <a:off x="7352522" y="1660421"/>
                <a:ext cx="167799" cy="32269"/>
              </a:xfrm>
              <a:custGeom>
                <a:avLst/>
                <a:gdLst>
                  <a:gd name="T0" fmla="*/ 41 w 82"/>
                  <a:gd name="T1" fmla="*/ 16 h 16"/>
                  <a:gd name="T2" fmla="*/ 82 w 82"/>
                  <a:gd name="T3" fmla="*/ 0 h 16"/>
                  <a:gd name="T4" fmla="*/ 0 w 82"/>
                  <a:gd name="T5" fmla="*/ 0 h 16"/>
                  <a:gd name="T6" fmla="*/ 41 w 82"/>
                  <a:gd name="T7" fmla="*/ 16 h 16"/>
                </a:gdLst>
                <a:ahLst/>
                <a:cxnLst>
                  <a:cxn ang="0">
                    <a:pos x="T0" y="T1"/>
                  </a:cxn>
                  <a:cxn ang="0">
                    <a:pos x="T2" y="T3"/>
                  </a:cxn>
                  <a:cxn ang="0">
                    <a:pos x="T4" y="T5"/>
                  </a:cxn>
                  <a:cxn ang="0">
                    <a:pos x="T6" y="T7"/>
                  </a:cxn>
                </a:cxnLst>
                <a:rect l="0" t="0" r="r" b="b"/>
                <a:pathLst>
                  <a:path w="82" h="16">
                    <a:moveTo>
                      <a:pt x="41" y="16"/>
                    </a:moveTo>
                    <a:cubicBezTo>
                      <a:pt x="64" y="16"/>
                      <a:pt x="82" y="9"/>
                      <a:pt x="82" y="0"/>
                    </a:cubicBezTo>
                    <a:cubicBezTo>
                      <a:pt x="0" y="0"/>
                      <a:pt x="0" y="0"/>
                      <a:pt x="0" y="0"/>
                    </a:cubicBezTo>
                    <a:cubicBezTo>
                      <a:pt x="0" y="9"/>
                      <a:pt x="19" y="16"/>
                      <a:pt x="41"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pic>
          <p:nvPicPr>
            <p:cNvPr id="57" name="Picture 16">
              <a:extLst>
                <a:ext uri="{FF2B5EF4-FFF2-40B4-BE49-F238E27FC236}">
                  <a16:creationId xmlns:a16="http://schemas.microsoft.com/office/drawing/2014/main" id="{40449E26-364B-48EF-BA55-CEE5A35EE9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1885" y="3016704"/>
              <a:ext cx="414280" cy="414280"/>
            </a:xfrm>
            <a:prstGeom prst="rect">
              <a:avLst/>
            </a:prstGeom>
          </p:spPr>
        </p:pic>
      </p:grpSp>
      <p:grpSp>
        <p:nvGrpSpPr>
          <p:cNvPr id="71" name="Group 38">
            <a:extLst>
              <a:ext uri="{FF2B5EF4-FFF2-40B4-BE49-F238E27FC236}">
                <a16:creationId xmlns:a16="http://schemas.microsoft.com/office/drawing/2014/main" id="{1F57652B-0F2E-4C68-A439-64B428AF38DE}"/>
              </a:ext>
            </a:extLst>
          </p:cNvPr>
          <p:cNvGrpSpPr/>
          <p:nvPr/>
        </p:nvGrpSpPr>
        <p:grpSpPr>
          <a:xfrm>
            <a:off x="4633066" y="2309894"/>
            <a:ext cx="524770" cy="273160"/>
            <a:chOff x="4876800" y="1898925"/>
            <a:chExt cx="524770" cy="273160"/>
          </a:xfrm>
        </p:grpSpPr>
        <p:pic>
          <p:nvPicPr>
            <p:cNvPr id="72" name="Picture 30">
              <a:extLst>
                <a:ext uri="{FF2B5EF4-FFF2-40B4-BE49-F238E27FC236}">
                  <a16:creationId xmlns:a16="http://schemas.microsoft.com/office/drawing/2014/main" id="{8880EF0A-FFDB-4792-9FD3-7EF730859FD1}"/>
                </a:ext>
              </a:extLst>
            </p:cNvPr>
            <p:cNvPicPr>
              <a:picLocks noChangeAspect="1"/>
            </p:cNvPicPr>
            <p:nvPr/>
          </p:nvPicPr>
          <p:blipFill rotWithShape="1">
            <a:blip r:embed="rId8"/>
            <a:srcRect t="12089" r="69934"/>
            <a:stretch/>
          </p:blipFill>
          <p:spPr>
            <a:xfrm>
              <a:off x="4876800" y="1932474"/>
              <a:ext cx="255053" cy="239611"/>
            </a:xfrm>
            <a:prstGeom prst="rect">
              <a:avLst/>
            </a:prstGeom>
          </p:spPr>
        </p:pic>
        <p:pic>
          <p:nvPicPr>
            <p:cNvPr id="73" name="Picture 31">
              <a:extLst>
                <a:ext uri="{FF2B5EF4-FFF2-40B4-BE49-F238E27FC236}">
                  <a16:creationId xmlns:a16="http://schemas.microsoft.com/office/drawing/2014/main" id="{437927E1-C3C8-4045-A4A7-2774AA505246}"/>
                </a:ext>
              </a:extLst>
            </p:cNvPr>
            <p:cNvPicPr>
              <a:picLocks noChangeAspect="1"/>
            </p:cNvPicPr>
            <p:nvPr/>
          </p:nvPicPr>
          <p:blipFill>
            <a:blip r:embed="rId9"/>
            <a:stretch>
              <a:fillRect/>
            </a:stretch>
          </p:blipFill>
          <p:spPr>
            <a:xfrm>
              <a:off x="5105474" y="1898925"/>
              <a:ext cx="296096" cy="272249"/>
            </a:xfrm>
            <a:prstGeom prst="rect">
              <a:avLst/>
            </a:prstGeom>
          </p:spPr>
        </p:pic>
      </p:grpSp>
      <p:pic>
        <p:nvPicPr>
          <p:cNvPr id="74" name="Picture 32">
            <a:extLst>
              <a:ext uri="{FF2B5EF4-FFF2-40B4-BE49-F238E27FC236}">
                <a16:creationId xmlns:a16="http://schemas.microsoft.com/office/drawing/2014/main" id="{098F276A-93ED-4F0A-A695-7F6A548D3A11}"/>
              </a:ext>
            </a:extLst>
          </p:cNvPr>
          <p:cNvPicPr>
            <a:picLocks noChangeAspect="1"/>
          </p:cNvPicPr>
          <p:nvPr/>
        </p:nvPicPr>
        <p:blipFill rotWithShape="1">
          <a:blip r:embed="rId10"/>
          <a:srcRect r="57584" b="-6892"/>
          <a:stretch/>
        </p:blipFill>
        <p:spPr>
          <a:xfrm>
            <a:off x="4645428" y="2967327"/>
            <a:ext cx="582805" cy="205771"/>
          </a:xfrm>
          <a:prstGeom prst="rect">
            <a:avLst/>
          </a:prstGeom>
        </p:spPr>
      </p:pic>
      <p:grpSp>
        <p:nvGrpSpPr>
          <p:cNvPr id="75" name="Group 39">
            <a:extLst>
              <a:ext uri="{FF2B5EF4-FFF2-40B4-BE49-F238E27FC236}">
                <a16:creationId xmlns:a16="http://schemas.microsoft.com/office/drawing/2014/main" id="{D7FBC7D0-FC96-44E4-9247-ACB4EADDC152}"/>
              </a:ext>
            </a:extLst>
          </p:cNvPr>
          <p:cNvGrpSpPr/>
          <p:nvPr/>
        </p:nvGrpSpPr>
        <p:grpSpPr>
          <a:xfrm>
            <a:off x="4598330" y="3581659"/>
            <a:ext cx="928468" cy="344015"/>
            <a:chOff x="4785289" y="3041585"/>
            <a:chExt cx="928468" cy="344015"/>
          </a:xfrm>
        </p:grpSpPr>
        <p:pic>
          <p:nvPicPr>
            <p:cNvPr id="76" name="Picture 33">
              <a:extLst>
                <a:ext uri="{FF2B5EF4-FFF2-40B4-BE49-F238E27FC236}">
                  <a16:creationId xmlns:a16="http://schemas.microsoft.com/office/drawing/2014/main" id="{22636E01-901C-472D-9FD5-D91BFCCAE36C}"/>
                </a:ext>
              </a:extLst>
            </p:cNvPr>
            <p:cNvPicPr>
              <a:picLocks noChangeAspect="1"/>
            </p:cNvPicPr>
            <p:nvPr/>
          </p:nvPicPr>
          <p:blipFill>
            <a:blip r:embed="rId11"/>
            <a:stretch>
              <a:fillRect/>
            </a:stretch>
          </p:blipFill>
          <p:spPr>
            <a:xfrm>
              <a:off x="5013250" y="3061619"/>
              <a:ext cx="435196" cy="125858"/>
            </a:xfrm>
            <a:prstGeom prst="rect">
              <a:avLst/>
            </a:prstGeom>
          </p:spPr>
        </p:pic>
        <p:pic>
          <p:nvPicPr>
            <p:cNvPr id="77" name="Picture 34">
              <a:extLst>
                <a:ext uri="{FF2B5EF4-FFF2-40B4-BE49-F238E27FC236}">
                  <a16:creationId xmlns:a16="http://schemas.microsoft.com/office/drawing/2014/main" id="{EC09EF41-3A75-4D0D-A32D-9AA2DAD3EB2F}"/>
                </a:ext>
              </a:extLst>
            </p:cNvPr>
            <p:cNvPicPr>
              <a:picLocks noChangeAspect="1"/>
            </p:cNvPicPr>
            <p:nvPr/>
          </p:nvPicPr>
          <p:blipFill>
            <a:blip r:embed="rId12"/>
            <a:stretch>
              <a:fillRect/>
            </a:stretch>
          </p:blipFill>
          <p:spPr>
            <a:xfrm>
              <a:off x="5190240" y="3218230"/>
              <a:ext cx="523517" cy="167370"/>
            </a:xfrm>
            <a:prstGeom prst="rect">
              <a:avLst/>
            </a:prstGeom>
          </p:spPr>
        </p:pic>
        <p:pic>
          <p:nvPicPr>
            <p:cNvPr id="78" name="Picture 35">
              <a:extLst>
                <a:ext uri="{FF2B5EF4-FFF2-40B4-BE49-F238E27FC236}">
                  <a16:creationId xmlns:a16="http://schemas.microsoft.com/office/drawing/2014/main" id="{49EB841E-A02E-4BEA-8833-AB0EDB55F4E7}"/>
                </a:ext>
              </a:extLst>
            </p:cNvPr>
            <p:cNvPicPr>
              <a:picLocks noChangeAspect="1"/>
            </p:cNvPicPr>
            <p:nvPr/>
          </p:nvPicPr>
          <p:blipFill>
            <a:blip r:embed="rId13"/>
            <a:stretch>
              <a:fillRect/>
            </a:stretch>
          </p:blipFill>
          <p:spPr>
            <a:xfrm>
              <a:off x="4785289" y="3207312"/>
              <a:ext cx="391506" cy="178170"/>
            </a:xfrm>
            <a:prstGeom prst="rect">
              <a:avLst/>
            </a:prstGeom>
          </p:spPr>
        </p:pic>
        <p:pic>
          <p:nvPicPr>
            <p:cNvPr id="79" name="Picture 36">
              <a:extLst>
                <a:ext uri="{FF2B5EF4-FFF2-40B4-BE49-F238E27FC236}">
                  <a16:creationId xmlns:a16="http://schemas.microsoft.com/office/drawing/2014/main" id="{C5570A27-E91A-46FD-BA38-A4C0CBBEC87F}"/>
                </a:ext>
              </a:extLst>
            </p:cNvPr>
            <p:cNvPicPr>
              <a:picLocks noChangeAspect="1"/>
            </p:cNvPicPr>
            <p:nvPr/>
          </p:nvPicPr>
          <p:blipFill>
            <a:blip r:embed="rId14"/>
            <a:stretch>
              <a:fillRect/>
            </a:stretch>
          </p:blipFill>
          <p:spPr>
            <a:xfrm>
              <a:off x="4791671" y="3041585"/>
              <a:ext cx="184911" cy="173636"/>
            </a:xfrm>
            <a:prstGeom prst="rect">
              <a:avLst/>
            </a:prstGeom>
          </p:spPr>
        </p:pic>
      </p:grpSp>
      <p:sp>
        <p:nvSpPr>
          <p:cNvPr id="80" name="Rectangle 37">
            <a:extLst>
              <a:ext uri="{FF2B5EF4-FFF2-40B4-BE49-F238E27FC236}">
                <a16:creationId xmlns:a16="http://schemas.microsoft.com/office/drawing/2014/main" id="{24D9B578-FF81-4C1B-BFE8-616E0FA63208}"/>
              </a:ext>
            </a:extLst>
          </p:cNvPr>
          <p:cNvSpPr/>
          <p:nvPr/>
        </p:nvSpPr>
        <p:spPr>
          <a:xfrm>
            <a:off x="97165" y="724316"/>
            <a:ext cx="8839200" cy="461665"/>
          </a:xfrm>
          <a:prstGeom prst="rect">
            <a:avLst/>
          </a:prstGeom>
        </p:spPr>
        <p:txBody>
          <a:bodyPr wrap="square">
            <a:spAutoFit/>
          </a:bodyPr>
          <a:lstStyle/>
          <a:p>
            <a:pPr lvl="0"/>
            <a:r>
              <a:rPr lang="en-GB" sz="1200" b="1" dirty="0">
                <a:solidFill>
                  <a:schemeClr val="bg1"/>
                </a:solidFill>
              </a:rPr>
              <a:t>TH solution of efficient dis. </a:t>
            </a:r>
            <a:r>
              <a:rPr lang="en-GB" sz="1200" b="1" dirty="0" err="1">
                <a:solidFill>
                  <a:schemeClr val="bg1"/>
                </a:solidFill>
              </a:rPr>
              <a:t>Mgmt</a:t>
            </a:r>
            <a:r>
              <a:rPr lang="en-GB" sz="1200" b="1" dirty="0">
                <a:solidFill>
                  <a:schemeClr val="bg1"/>
                </a:solidFill>
              </a:rPr>
              <a:t> (ASCVD PJ digitalization) and communication among HCPs and patients</a:t>
            </a:r>
          </a:p>
          <a:p>
            <a:pPr lvl="0"/>
            <a:r>
              <a:rPr lang="en-GB" sz="1200" b="1" dirty="0">
                <a:solidFill>
                  <a:schemeClr val="bg1"/>
                </a:solidFill>
              </a:rPr>
              <a:t>&amp; to deploy quality measures/ incentives for better patients‘ outcome</a:t>
            </a:r>
          </a:p>
        </p:txBody>
      </p:sp>
      <p:sp>
        <p:nvSpPr>
          <p:cNvPr id="81" name="TextBox 40">
            <a:extLst>
              <a:ext uri="{FF2B5EF4-FFF2-40B4-BE49-F238E27FC236}">
                <a16:creationId xmlns:a16="http://schemas.microsoft.com/office/drawing/2014/main" id="{4CFAB1B6-89DB-469B-BE81-DC7FACADE6EC}"/>
              </a:ext>
            </a:extLst>
          </p:cNvPr>
          <p:cNvSpPr txBox="1"/>
          <p:nvPr/>
        </p:nvSpPr>
        <p:spPr>
          <a:xfrm>
            <a:off x="688022" y="4214624"/>
            <a:ext cx="2207578" cy="369332"/>
          </a:xfrm>
          <a:prstGeom prst="rect">
            <a:avLst/>
          </a:prstGeom>
          <a:noFill/>
        </p:spPr>
        <p:txBody>
          <a:bodyPr wrap="square" rtlCol="0">
            <a:spAutoFit/>
          </a:bodyPr>
          <a:lstStyle/>
          <a:p>
            <a:r>
              <a:rPr lang="en-GB" sz="600" dirty="0"/>
              <a:t>ASCVD – Atherosclerotic cardiovascular disease</a:t>
            </a:r>
          </a:p>
          <a:p>
            <a:r>
              <a:rPr lang="en-GB" sz="600" dirty="0"/>
              <a:t>EHR – Electronic health records</a:t>
            </a:r>
          </a:p>
          <a:p>
            <a:r>
              <a:rPr lang="en-GB" sz="600" dirty="0"/>
              <a:t>RWE – Real World Evidence</a:t>
            </a:r>
          </a:p>
        </p:txBody>
      </p:sp>
      <p:sp>
        <p:nvSpPr>
          <p:cNvPr id="82" name="Rectangle 41">
            <a:extLst>
              <a:ext uri="{FF2B5EF4-FFF2-40B4-BE49-F238E27FC236}">
                <a16:creationId xmlns:a16="http://schemas.microsoft.com/office/drawing/2014/main" id="{048798D4-60BE-446E-958A-5AC58036D382}"/>
              </a:ext>
            </a:extLst>
          </p:cNvPr>
          <p:cNvSpPr/>
          <p:nvPr/>
        </p:nvSpPr>
        <p:spPr>
          <a:xfrm>
            <a:off x="2667000" y="4214624"/>
            <a:ext cx="1525691" cy="369332"/>
          </a:xfrm>
          <a:prstGeom prst="rect">
            <a:avLst/>
          </a:prstGeom>
        </p:spPr>
        <p:txBody>
          <a:bodyPr wrap="square">
            <a:spAutoFit/>
          </a:bodyPr>
          <a:lstStyle/>
          <a:p>
            <a:r>
              <a:rPr lang="en-GB" sz="600" dirty="0"/>
              <a:t>MOH – Ministry of Health</a:t>
            </a:r>
          </a:p>
          <a:p>
            <a:r>
              <a:rPr lang="en-GB" sz="600" dirty="0"/>
              <a:t>HICs – Health insurance companies</a:t>
            </a:r>
          </a:p>
          <a:p>
            <a:r>
              <a:rPr lang="en-GB" sz="600" dirty="0"/>
              <a:t>PJ – Patient journey</a:t>
            </a:r>
          </a:p>
        </p:txBody>
      </p:sp>
    </p:spTree>
    <p:extLst>
      <p:ext uri="{BB962C8B-B14F-4D97-AF65-F5344CB8AC3E}">
        <p14:creationId xmlns:p14="http://schemas.microsoft.com/office/powerpoint/2010/main" val="40320389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36"/>
            <a:ext cx="8280000" cy="457200"/>
          </a:xfrm>
        </p:spPr>
        <p:txBody>
          <a:bodyPr>
            <a:normAutofit fontScale="90000"/>
          </a:bodyPr>
          <a:lstStyle/>
          <a:p>
            <a:r>
              <a:rPr lang="en-US" dirty="0"/>
              <a:t>How we want to achieve ASCVD digitalization of PJ</a:t>
            </a:r>
            <a:r>
              <a:rPr lang="cs-CZ" dirty="0"/>
              <a:t>?</a:t>
            </a:r>
            <a:endParaRPr lang="en-US" dirty="0"/>
          </a:p>
        </p:txBody>
      </p:sp>
      <p:sp>
        <p:nvSpPr>
          <p:cNvPr id="13" name="Zástupný text 12">
            <a:extLst>
              <a:ext uri="{FF2B5EF4-FFF2-40B4-BE49-F238E27FC236}">
                <a16:creationId xmlns:a16="http://schemas.microsoft.com/office/drawing/2014/main" id="{59D3656A-071C-4E27-A107-E37B1FA3A565}"/>
              </a:ext>
            </a:extLst>
          </p:cNvPr>
          <p:cNvSpPr>
            <a:spLocks noGrp="1"/>
          </p:cNvSpPr>
          <p:nvPr>
            <p:ph type="body" sz="quarter" idx="15"/>
          </p:nvPr>
        </p:nvSpPr>
        <p:spPr/>
        <p:txBody>
          <a:bodyPr/>
          <a:lstStyle/>
          <a:p>
            <a:r>
              <a:rPr lang="en-US" sz="800" dirty="0"/>
              <a:t>ASCVD – Atherosclerotic cardiovascular disease</a:t>
            </a:r>
          </a:p>
          <a:p>
            <a:r>
              <a:rPr lang="en-US" sz="800" dirty="0"/>
              <a:t>EHR – Electronic health records</a:t>
            </a:r>
          </a:p>
          <a:p>
            <a:r>
              <a:rPr lang="en-US" sz="800" dirty="0"/>
              <a:t>RWE – Real World Evidence</a:t>
            </a:r>
            <a:endParaRPr lang="cs-CZ" dirty="0"/>
          </a:p>
        </p:txBody>
      </p:sp>
      <p:sp>
        <p:nvSpPr>
          <p:cNvPr id="51" name="Oval 5">
            <a:extLst>
              <a:ext uri="{FF2B5EF4-FFF2-40B4-BE49-F238E27FC236}">
                <a16:creationId xmlns:a16="http://schemas.microsoft.com/office/drawing/2014/main" id="{87A05E1F-C74A-4398-B620-E187E7A1ED9C}"/>
              </a:ext>
            </a:extLst>
          </p:cNvPr>
          <p:cNvSpPr/>
          <p:nvPr/>
        </p:nvSpPr>
        <p:spPr>
          <a:xfrm>
            <a:off x="900395" y="2130055"/>
            <a:ext cx="1600200" cy="1459230"/>
          </a:xfrm>
          <a:prstGeom prst="ellipse">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52" name="Pie 8">
            <a:extLst>
              <a:ext uri="{FF2B5EF4-FFF2-40B4-BE49-F238E27FC236}">
                <a16:creationId xmlns:a16="http://schemas.microsoft.com/office/drawing/2014/main" id="{63D2558C-9F26-45B2-9FF0-44A91F8949F8}"/>
              </a:ext>
            </a:extLst>
          </p:cNvPr>
          <p:cNvSpPr/>
          <p:nvPr/>
        </p:nvSpPr>
        <p:spPr>
          <a:xfrm>
            <a:off x="915635" y="2156725"/>
            <a:ext cx="1522949" cy="1432207"/>
          </a:xfrm>
          <a:prstGeom prst="pie">
            <a:avLst>
              <a:gd name="adj1" fmla="val 2968843"/>
              <a:gd name="adj2" fmla="val 16200000"/>
            </a:avLst>
          </a:prstGeom>
          <a:solidFill>
            <a:schemeClr val="accent4">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endParaRPr lang="en-US">
              <a:solidFill>
                <a:schemeClr val="tx1"/>
              </a:solidFill>
            </a:endParaRPr>
          </a:p>
        </p:txBody>
      </p:sp>
      <p:sp>
        <p:nvSpPr>
          <p:cNvPr id="53" name="Rounded Rectangle 9">
            <a:extLst>
              <a:ext uri="{FF2B5EF4-FFF2-40B4-BE49-F238E27FC236}">
                <a16:creationId xmlns:a16="http://schemas.microsoft.com/office/drawing/2014/main" id="{B810600D-D382-4B61-87B0-57F9A9D1DA88}"/>
              </a:ext>
            </a:extLst>
          </p:cNvPr>
          <p:cNvSpPr/>
          <p:nvPr/>
        </p:nvSpPr>
        <p:spPr>
          <a:xfrm>
            <a:off x="254917" y="3539218"/>
            <a:ext cx="2209800" cy="330589"/>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12700">
            <a:solidFill>
              <a:schemeClr val="accent1"/>
            </a:solidFill>
            <a:prstDash val="sysDash"/>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r>
              <a:rPr lang="en-US" sz="1100" dirty="0"/>
              <a:t>Out-patient computer systems for managing care/ EHR records</a:t>
            </a:r>
          </a:p>
        </p:txBody>
      </p:sp>
      <p:sp>
        <p:nvSpPr>
          <p:cNvPr id="54" name="TextBox 10">
            <a:extLst>
              <a:ext uri="{FF2B5EF4-FFF2-40B4-BE49-F238E27FC236}">
                <a16:creationId xmlns:a16="http://schemas.microsoft.com/office/drawing/2014/main" id="{F1F658E8-4232-473D-BEA8-7D32DE0E20DB}"/>
              </a:ext>
            </a:extLst>
          </p:cNvPr>
          <p:cNvSpPr txBox="1"/>
          <p:nvPr/>
        </p:nvSpPr>
        <p:spPr>
          <a:xfrm>
            <a:off x="1075654" y="2674221"/>
            <a:ext cx="676945" cy="415498"/>
          </a:xfrm>
          <a:prstGeom prst="rect">
            <a:avLst/>
          </a:prstGeom>
          <a:noFill/>
        </p:spPr>
        <p:txBody>
          <a:bodyPr wrap="square" rtlCol="0">
            <a:spAutoFit/>
          </a:bodyPr>
          <a:lstStyle/>
          <a:p>
            <a:r>
              <a:rPr lang="cs-CZ" sz="1050" b="1" dirty="0"/>
              <a:t>CGM</a:t>
            </a:r>
          </a:p>
          <a:p>
            <a:r>
              <a:rPr lang="cs-CZ" sz="1050" dirty="0"/>
              <a:t>(60%)</a:t>
            </a:r>
            <a:endParaRPr lang="en-US" sz="1050" dirty="0"/>
          </a:p>
        </p:txBody>
      </p:sp>
      <p:sp>
        <p:nvSpPr>
          <p:cNvPr id="55" name="TextBox 11">
            <a:extLst>
              <a:ext uri="{FF2B5EF4-FFF2-40B4-BE49-F238E27FC236}">
                <a16:creationId xmlns:a16="http://schemas.microsoft.com/office/drawing/2014/main" id="{4F39D798-7603-45EC-99AD-637BE97E00EB}"/>
              </a:ext>
            </a:extLst>
          </p:cNvPr>
          <p:cNvSpPr txBox="1"/>
          <p:nvPr/>
        </p:nvSpPr>
        <p:spPr>
          <a:xfrm>
            <a:off x="1631915" y="2172027"/>
            <a:ext cx="982980" cy="815608"/>
          </a:xfrm>
          <a:prstGeom prst="rect">
            <a:avLst/>
          </a:prstGeom>
          <a:noFill/>
        </p:spPr>
        <p:txBody>
          <a:bodyPr wrap="square" rtlCol="0">
            <a:spAutoFit/>
          </a:bodyPr>
          <a:lstStyle/>
          <a:p>
            <a:pPr>
              <a:spcBef>
                <a:spcPts val="600"/>
              </a:spcBef>
            </a:pPr>
            <a:r>
              <a:rPr lang="en-US" sz="800" dirty="0"/>
              <a:t>Unicorn</a:t>
            </a:r>
          </a:p>
          <a:p>
            <a:pPr>
              <a:spcBef>
                <a:spcPts val="600"/>
              </a:spcBef>
            </a:pPr>
            <a:r>
              <a:rPr lang="en-US" sz="800" dirty="0" err="1"/>
              <a:t>SmartMedics</a:t>
            </a:r>
            <a:endParaRPr lang="en-US" sz="800" dirty="0"/>
          </a:p>
          <a:p>
            <a:pPr>
              <a:spcBef>
                <a:spcPts val="600"/>
              </a:spcBef>
            </a:pPr>
            <a:r>
              <a:rPr lang="en-US" sz="800" dirty="0" err="1"/>
              <a:t>Medicalc</a:t>
            </a:r>
            <a:endParaRPr lang="en-US" sz="800" dirty="0"/>
          </a:p>
          <a:p>
            <a:pPr>
              <a:spcBef>
                <a:spcPts val="600"/>
              </a:spcBef>
            </a:pPr>
            <a:r>
              <a:rPr lang="en-US" sz="800" dirty="0" err="1"/>
              <a:t>Etc</a:t>
            </a:r>
            <a:r>
              <a:rPr lang="cs-CZ" sz="800" dirty="0"/>
              <a:t>.</a:t>
            </a:r>
            <a:endParaRPr lang="en-US" sz="800" dirty="0"/>
          </a:p>
        </p:txBody>
      </p:sp>
      <p:sp>
        <p:nvSpPr>
          <p:cNvPr id="56" name="Isosceles Triangle 13">
            <a:extLst>
              <a:ext uri="{FF2B5EF4-FFF2-40B4-BE49-F238E27FC236}">
                <a16:creationId xmlns:a16="http://schemas.microsoft.com/office/drawing/2014/main" id="{52F48145-BD0B-49D3-8A97-26A14DF49B93}"/>
              </a:ext>
            </a:extLst>
          </p:cNvPr>
          <p:cNvSpPr/>
          <p:nvPr/>
        </p:nvSpPr>
        <p:spPr>
          <a:xfrm>
            <a:off x="847012" y="1962028"/>
            <a:ext cx="1691640" cy="14963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57" name="Rectangle 14">
            <a:extLst>
              <a:ext uri="{FF2B5EF4-FFF2-40B4-BE49-F238E27FC236}">
                <a16:creationId xmlns:a16="http://schemas.microsoft.com/office/drawing/2014/main" id="{4F7D2AF1-0527-46BE-AC15-708846E53E46}"/>
              </a:ext>
            </a:extLst>
          </p:cNvPr>
          <p:cNvSpPr/>
          <p:nvPr/>
        </p:nvSpPr>
        <p:spPr>
          <a:xfrm>
            <a:off x="847012" y="1645703"/>
            <a:ext cx="1691640" cy="304800"/>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lIns="0" tIns="0" rIns="0" bIns="0" rtlCol="0" anchor="ctr"/>
          <a:lstStyle/>
          <a:p>
            <a:pPr algn="ctr"/>
            <a:r>
              <a:rPr lang="en-US" sz="900" b="1" dirty="0">
                <a:solidFill>
                  <a:srgbClr val="00B050"/>
                </a:solidFill>
              </a:rPr>
              <a:t>Extraction of ASCVD relevant</a:t>
            </a:r>
            <a:endParaRPr lang="cs-CZ" sz="900" b="1" dirty="0">
              <a:solidFill>
                <a:srgbClr val="00B050"/>
              </a:solidFill>
            </a:endParaRPr>
          </a:p>
          <a:p>
            <a:pPr algn="ctr"/>
            <a:r>
              <a:rPr lang="en-US" sz="900" b="1" dirty="0">
                <a:solidFill>
                  <a:srgbClr val="00B050"/>
                </a:solidFill>
              </a:rPr>
              <a:t>EHR</a:t>
            </a:r>
            <a:r>
              <a:rPr lang="cs-CZ" sz="900" b="1" dirty="0"/>
              <a:t> </a:t>
            </a:r>
            <a:r>
              <a:rPr lang="cs-CZ" sz="900" dirty="0"/>
              <a:t>via API</a:t>
            </a:r>
            <a:endParaRPr lang="en-US" sz="900" dirty="0"/>
          </a:p>
        </p:txBody>
      </p:sp>
      <p:pic>
        <p:nvPicPr>
          <p:cNvPr id="58" name="Picture 18">
            <a:extLst>
              <a:ext uri="{FF2B5EF4-FFF2-40B4-BE49-F238E27FC236}">
                <a16:creationId xmlns:a16="http://schemas.microsoft.com/office/drawing/2014/main" id="{4F18832F-354E-4B1F-AEE6-5B2884A46731}"/>
              </a:ext>
            </a:extLst>
          </p:cNvPr>
          <p:cNvPicPr>
            <a:picLocks noChangeAspect="1"/>
          </p:cNvPicPr>
          <p:nvPr/>
        </p:nvPicPr>
        <p:blipFill>
          <a:blip r:embed="rId2"/>
          <a:stretch>
            <a:fillRect/>
          </a:stretch>
        </p:blipFill>
        <p:spPr>
          <a:xfrm>
            <a:off x="5113508" y="3466666"/>
            <a:ext cx="3543764" cy="1193018"/>
          </a:xfrm>
          <a:prstGeom prst="rect">
            <a:avLst/>
          </a:prstGeom>
        </p:spPr>
      </p:pic>
      <p:sp>
        <p:nvSpPr>
          <p:cNvPr id="59" name="Rounded Rectangle 19">
            <a:extLst>
              <a:ext uri="{FF2B5EF4-FFF2-40B4-BE49-F238E27FC236}">
                <a16:creationId xmlns:a16="http://schemas.microsoft.com/office/drawing/2014/main" id="{16BD4F1C-29F0-4289-A0E5-20EF0791B86F}"/>
              </a:ext>
            </a:extLst>
          </p:cNvPr>
          <p:cNvSpPr/>
          <p:nvPr/>
        </p:nvSpPr>
        <p:spPr>
          <a:xfrm>
            <a:off x="222215" y="2221664"/>
            <a:ext cx="1371600" cy="35353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chemeClr val="tx1"/>
                </a:solidFill>
              </a:rPr>
              <a:t>I. </a:t>
            </a:r>
            <a:r>
              <a:rPr lang="en-US" sz="900" b="1" dirty="0">
                <a:solidFill>
                  <a:schemeClr val="tx1"/>
                </a:solidFill>
              </a:rPr>
              <a:t>Implement/ imbed the diss. </a:t>
            </a:r>
            <a:r>
              <a:rPr lang="en-US" sz="900" b="1" dirty="0" err="1">
                <a:solidFill>
                  <a:schemeClr val="tx1"/>
                </a:solidFill>
              </a:rPr>
              <a:t>Mgmt</a:t>
            </a:r>
            <a:r>
              <a:rPr lang="en-US" sz="900" b="1" dirty="0">
                <a:solidFill>
                  <a:schemeClr val="tx1"/>
                </a:solidFill>
              </a:rPr>
              <a:t> guidance</a:t>
            </a:r>
          </a:p>
        </p:txBody>
      </p:sp>
      <p:sp>
        <p:nvSpPr>
          <p:cNvPr id="60" name="Cloud 21">
            <a:extLst>
              <a:ext uri="{FF2B5EF4-FFF2-40B4-BE49-F238E27FC236}">
                <a16:creationId xmlns:a16="http://schemas.microsoft.com/office/drawing/2014/main" id="{3B4D3EA7-0AA5-4F0A-8053-5C497A5D80A0}"/>
              </a:ext>
            </a:extLst>
          </p:cNvPr>
          <p:cNvSpPr/>
          <p:nvPr/>
        </p:nvSpPr>
        <p:spPr>
          <a:xfrm>
            <a:off x="619789" y="1074678"/>
            <a:ext cx="2085658" cy="471999"/>
          </a:xfrm>
          <a:prstGeom prst="cloud">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pPr algn="ctr"/>
            <a:endParaRPr lang="en-US" sz="1050" b="1" dirty="0"/>
          </a:p>
        </p:txBody>
      </p:sp>
      <p:sp>
        <p:nvSpPr>
          <p:cNvPr id="61" name="TextBox 22">
            <a:extLst>
              <a:ext uri="{FF2B5EF4-FFF2-40B4-BE49-F238E27FC236}">
                <a16:creationId xmlns:a16="http://schemas.microsoft.com/office/drawing/2014/main" id="{E429D6D7-8AB9-4DC1-8DAD-5149A8FEB793}"/>
              </a:ext>
            </a:extLst>
          </p:cNvPr>
          <p:cNvSpPr txBox="1"/>
          <p:nvPr/>
        </p:nvSpPr>
        <p:spPr>
          <a:xfrm>
            <a:off x="879064" y="1068463"/>
            <a:ext cx="1584960" cy="461665"/>
          </a:xfrm>
          <a:prstGeom prst="rect">
            <a:avLst/>
          </a:prstGeom>
          <a:noFill/>
        </p:spPr>
        <p:txBody>
          <a:bodyPr wrap="square" rtlCol="0">
            <a:spAutoFit/>
          </a:bodyPr>
          <a:lstStyle/>
          <a:p>
            <a:pPr algn="ctr"/>
            <a:r>
              <a:rPr lang="en-US" sz="1200" b="1" dirty="0">
                <a:solidFill>
                  <a:schemeClr val="tx1">
                    <a:lumMod val="85000"/>
                    <a:lumOff val="15000"/>
                  </a:schemeClr>
                </a:solidFill>
              </a:rPr>
              <a:t>ASCVD digital card storage</a:t>
            </a:r>
          </a:p>
        </p:txBody>
      </p:sp>
      <p:grpSp>
        <p:nvGrpSpPr>
          <p:cNvPr id="62" name="Group 23">
            <a:extLst>
              <a:ext uri="{FF2B5EF4-FFF2-40B4-BE49-F238E27FC236}">
                <a16:creationId xmlns:a16="http://schemas.microsoft.com/office/drawing/2014/main" id="{85B14454-BE12-4AE7-8C50-1CFD7FF2338B}"/>
              </a:ext>
            </a:extLst>
          </p:cNvPr>
          <p:cNvGrpSpPr/>
          <p:nvPr/>
        </p:nvGrpSpPr>
        <p:grpSpPr>
          <a:xfrm>
            <a:off x="3651733" y="1062668"/>
            <a:ext cx="619399" cy="743936"/>
            <a:chOff x="1371600" y="2514829"/>
            <a:chExt cx="762000" cy="916155"/>
          </a:xfrm>
        </p:grpSpPr>
        <p:grpSp>
          <p:nvGrpSpPr>
            <p:cNvPr id="65" name="Group 24">
              <a:extLst>
                <a:ext uri="{FF2B5EF4-FFF2-40B4-BE49-F238E27FC236}">
                  <a16:creationId xmlns:a16="http://schemas.microsoft.com/office/drawing/2014/main" id="{53D12F2D-AF56-4CBF-97EC-582F003CAD18}"/>
                </a:ext>
              </a:extLst>
            </p:cNvPr>
            <p:cNvGrpSpPr/>
            <p:nvPr/>
          </p:nvGrpSpPr>
          <p:grpSpPr>
            <a:xfrm>
              <a:off x="1371600" y="2514829"/>
              <a:ext cx="762000" cy="800912"/>
              <a:chOff x="6743283" y="885965"/>
              <a:chExt cx="1386276" cy="1386276"/>
            </a:xfrm>
          </p:grpSpPr>
          <p:sp>
            <p:nvSpPr>
              <p:cNvPr id="68" name="Oval 62">
                <a:extLst>
                  <a:ext uri="{FF2B5EF4-FFF2-40B4-BE49-F238E27FC236}">
                    <a16:creationId xmlns:a16="http://schemas.microsoft.com/office/drawing/2014/main" id="{10DA543C-4686-4BFF-82EB-E7B6D9DE5FD5}"/>
                  </a:ext>
                </a:extLst>
              </p:cNvPr>
              <p:cNvSpPr>
                <a:spLocks noChangeArrowheads="1"/>
              </p:cNvSpPr>
              <p:nvPr/>
            </p:nvSpPr>
            <p:spPr bwMode="auto">
              <a:xfrm>
                <a:off x="6743283" y="885965"/>
                <a:ext cx="1386276" cy="1386276"/>
              </a:xfrm>
              <a:prstGeom prst="ellipse">
                <a:avLst/>
              </a:prstGeom>
              <a:solidFill>
                <a:srgbClr val="B533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0" name="Freeform 63">
                <a:extLst>
                  <a:ext uri="{FF2B5EF4-FFF2-40B4-BE49-F238E27FC236}">
                    <a16:creationId xmlns:a16="http://schemas.microsoft.com/office/drawing/2014/main" id="{826096A7-5BC7-4507-9805-4DAAED15147F}"/>
                  </a:ext>
                </a:extLst>
              </p:cNvPr>
              <p:cNvSpPr>
                <a:spLocks/>
              </p:cNvSpPr>
              <p:nvPr/>
            </p:nvSpPr>
            <p:spPr bwMode="auto">
              <a:xfrm>
                <a:off x="7436421" y="885965"/>
                <a:ext cx="693138" cy="1386276"/>
              </a:xfrm>
              <a:custGeom>
                <a:avLst/>
                <a:gdLst>
                  <a:gd name="T0" fmla="*/ 340 w 340"/>
                  <a:gd name="T1" fmla="*/ 340 h 680"/>
                  <a:gd name="T2" fmla="*/ 0 w 340"/>
                  <a:gd name="T3" fmla="*/ 0 h 680"/>
                  <a:gd name="T4" fmla="*/ 0 w 340"/>
                  <a:gd name="T5" fmla="*/ 680 h 680"/>
                  <a:gd name="T6" fmla="*/ 340 w 340"/>
                  <a:gd name="T7" fmla="*/ 340 h 680"/>
                </a:gdLst>
                <a:ahLst/>
                <a:cxnLst>
                  <a:cxn ang="0">
                    <a:pos x="T0" y="T1"/>
                  </a:cxn>
                  <a:cxn ang="0">
                    <a:pos x="T2" y="T3"/>
                  </a:cxn>
                  <a:cxn ang="0">
                    <a:pos x="T4" y="T5"/>
                  </a:cxn>
                  <a:cxn ang="0">
                    <a:pos x="T6" y="T7"/>
                  </a:cxn>
                </a:cxnLst>
                <a:rect l="0" t="0" r="r" b="b"/>
                <a:pathLst>
                  <a:path w="340" h="680">
                    <a:moveTo>
                      <a:pt x="340" y="340"/>
                    </a:moveTo>
                    <a:cubicBezTo>
                      <a:pt x="340" y="152"/>
                      <a:pt x="188" y="0"/>
                      <a:pt x="0" y="0"/>
                    </a:cubicBezTo>
                    <a:cubicBezTo>
                      <a:pt x="0" y="680"/>
                      <a:pt x="0" y="680"/>
                      <a:pt x="0" y="680"/>
                    </a:cubicBezTo>
                    <a:cubicBezTo>
                      <a:pt x="188" y="680"/>
                      <a:pt x="340" y="528"/>
                      <a:pt x="340" y="340"/>
                    </a:cubicBezTo>
                    <a:close/>
                  </a:path>
                </a:pathLst>
              </a:custGeom>
              <a:solidFill>
                <a:srgbClr val="A22D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Rectangle 64">
                <a:extLst>
                  <a:ext uri="{FF2B5EF4-FFF2-40B4-BE49-F238E27FC236}">
                    <a16:creationId xmlns:a16="http://schemas.microsoft.com/office/drawing/2014/main" id="{9DF43D6C-FB7D-40B3-B004-EB4DED4AAF93}"/>
                  </a:ext>
                </a:extLst>
              </p:cNvPr>
              <p:cNvSpPr>
                <a:spLocks noChangeArrowheads="1"/>
              </p:cNvSpPr>
              <p:nvPr/>
            </p:nvSpPr>
            <p:spPr bwMode="auto">
              <a:xfrm>
                <a:off x="7334451" y="1754646"/>
                <a:ext cx="203940" cy="222011"/>
              </a:xfrm>
              <a:prstGeom prst="rect">
                <a:avLst/>
              </a:prstGeom>
              <a:solidFill>
                <a:srgbClr val="D9A78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Freeform 65">
                <a:extLst>
                  <a:ext uri="{FF2B5EF4-FFF2-40B4-BE49-F238E27FC236}">
                    <a16:creationId xmlns:a16="http://schemas.microsoft.com/office/drawing/2014/main" id="{8B2F4940-994C-413A-B095-124F7D6F6005}"/>
                  </a:ext>
                </a:extLst>
              </p:cNvPr>
              <p:cNvSpPr>
                <a:spLocks/>
              </p:cNvSpPr>
              <p:nvPr/>
            </p:nvSpPr>
            <p:spPr bwMode="auto">
              <a:xfrm>
                <a:off x="7436421" y="1887595"/>
                <a:ext cx="436277" cy="384646"/>
              </a:xfrm>
              <a:custGeom>
                <a:avLst/>
                <a:gdLst>
                  <a:gd name="T0" fmla="*/ 62 w 214"/>
                  <a:gd name="T1" fmla="*/ 0 h 189"/>
                  <a:gd name="T2" fmla="*/ 171 w 214"/>
                  <a:gd name="T3" fmla="*/ 28 h 189"/>
                  <a:gd name="T4" fmla="*/ 214 w 214"/>
                  <a:gd name="T5" fmla="*/ 189 h 189"/>
                  <a:gd name="T6" fmla="*/ 0 w 214"/>
                  <a:gd name="T7" fmla="*/ 189 h 189"/>
                  <a:gd name="T8" fmla="*/ 0 w 214"/>
                  <a:gd name="T9" fmla="*/ 5 h 189"/>
                  <a:gd name="T10" fmla="*/ 62 w 214"/>
                  <a:gd name="T11" fmla="*/ 0 h 189"/>
                </a:gdLst>
                <a:ahLst/>
                <a:cxnLst>
                  <a:cxn ang="0">
                    <a:pos x="T0" y="T1"/>
                  </a:cxn>
                  <a:cxn ang="0">
                    <a:pos x="T2" y="T3"/>
                  </a:cxn>
                  <a:cxn ang="0">
                    <a:pos x="T4" y="T5"/>
                  </a:cxn>
                  <a:cxn ang="0">
                    <a:pos x="T6" y="T7"/>
                  </a:cxn>
                  <a:cxn ang="0">
                    <a:pos x="T8" y="T9"/>
                  </a:cxn>
                  <a:cxn ang="0">
                    <a:pos x="T10" y="T11"/>
                  </a:cxn>
                </a:cxnLst>
                <a:rect l="0" t="0" r="r" b="b"/>
                <a:pathLst>
                  <a:path w="214" h="189">
                    <a:moveTo>
                      <a:pt x="62" y="0"/>
                    </a:moveTo>
                    <a:cubicBezTo>
                      <a:pt x="62" y="0"/>
                      <a:pt x="157" y="14"/>
                      <a:pt x="171" y="28"/>
                    </a:cubicBezTo>
                    <a:cubicBezTo>
                      <a:pt x="183" y="41"/>
                      <a:pt x="208" y="162"/>
                      <a:pt x="214" y="189"/>
                    </a:cubicBezTo>
                    <a:cubicBezTo>
                      <a:pt x="48" y="189"/>
                      <a:pt x="0" y="189"/>
                      <a:pt x="0" y="189"/>
                    </a:cubicBezTo>
                    <a:cubicBezTo>
                      <a:pt x="0" y="5"/>
                      <a:pt x="0" y="5"/>
                      <a:pt x="0" y="5"/>
                    </a:cubicBezTo>
                    <a:lnTo>
                      <a:pt x="62" y="0"/>
                    </a:lnTo>
                    <a:close/>
                  </a:path>
                </a:pathLst>
              </a:custGeom>
              <a:solidFill>
                <a:srgbClr val="C0D4D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66">
                <a:extLst>
                  <a:ext uri="{FF2B5EF4-FFF2-40B4-BE49-F238E27FC236}">
                    <a16:creationId xmlns:a16="http://schemas.microsoft.com/office/drawing/2014/main" id="{A47AE30F-5DE7-464E-A247-DE0F2AD8FE4C}"/>
                  </a:ext>
                </a:extLst>
              </p:cNvPr>
              <p:cNvSpPr>
                <a:spLocks/>
              </p:cNvSpPr>
              <p:nvPr/>
            </p:nvSpPr>
            <p:spPr bwMode="auto">
              <a:xfrm>
                <a:off x="7436421" y="1115720"/>
                <a:ext cx="255570" cy="677649"/>
              </a:xfrm>
              <a:custGeom>
                <a:avLst/>
                <a:gdLst>
                  <a:gd name="T0" fmla="*/ 0 w 125"/>
                  <a:gd name="T1" fmla="*/ 0 h 332"/>
                  <a:gd name="T2" fmla="*/ 125 w 125"/>
                  <a:gd name="T3" fmla="*/ 157 h 332"/>
                  <a:gd name="T4" fmla="*/ 90 w 125"/>
                  <a:gd name="T5" fmla="*/ 293 h 332"/>
                  <a:gd name="T6" fmla="*/ 0 w 125"/>
                  <a:gd name="T7" fmla="*/ 332 h 332"/>
                  <a:gd name="T8" fmla="*/ 0 w 125"/>
                  <a:gd name="T9" fmla="*/ 0 h 332"/>
                </a:gdLst>
                <a:ahLst/>
                <a:cxnLst>
                  <a:cxn ang="0">
                    <a:pos x="T0" y="T1"/>
                  </a:cxn>
                  <a:cxn ang="0">
                    <a:pos x="T2" y="T3"/>
                  </a:cxn>
                  <a:cxn ang="0">
                    <a:pos x="T4" y="T5"/>
                  </a:cxn>
                  <a:cxn ang="0">
                    <a:pos x="T6" y="T7"/>
                  </a:cxn>
                  <a:cxn ang="0">
                    <a:pos x="T8" y="T9"/>
                  </a:cxn>
                </a:cxnLst>
                <a:rect l="0" t="0" r="r" b="b"/>
                <a:pathLst>
                  <a:path w="125" h="332">
                    <a:moveTo>
                      <a:pt x="0" y="0"/>
                    </a:moveTo>
                    <a:cubicBezTo>
                      <a:pt x="48" y="0"/>
                      <a:pt x="125" y="28"/>
                      <a:pt x="125" y="157"/>
                    </a:cubicBezTo>
                    <a:cubicBezTo>
                      <a:pt x="125" y="231"/>
                      <a:pt x="101" y="280"/>
                      <a:pt x="90" y="293"/>
                    </a:cubicBezTo>
                    <a:cubicBezTo>
                      <a:pt x="80" y="306"/>
                      <a:pt x="26" y="332"/>
                      <a:pt x="0" y="332"/>
                    </a:cubicBezTo>
                    <a:cubicBezTo>
                      <a:pt x="0" y="202"/>
                      <a:pt x="0" y="0"/>
                      <a:pt x="0" y="0"/>
                    </a:cubicBezTo>
                    <a:close/>
                  </a:path>
                </a:pathLst>
              </a:custGeom>
              <a:solidFill>
                <a:srgbClr val="EAC0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5" name="Freeform 67">
                <a:extLst>
                  <a:ext uri="{FF2B5EF4-FFF2-40B4-BE49-F238E27FC236}">
                    <a16:creationId xmlns:a16="http://schemas.microsoft.com/office/drawing/2014/main" id="{0C273DE8-630B-4912-8D37-6815BFA77EF1}"/>
                  </a:ext>
                </a:extLst>
              </p:cNvPr>
              <p:cNvSpPr>
                <a:spLocks/>
              </p:cNvSpPr>
              <p:nvPr/>
            </p:nvSpPr>
            <p:spPr bwMode="auto">
              <a:xfrm>
                <a:off x="7630035" y="1411304"/>
                <a:ext cx="114878" cy="160054"/>
              </a:xfrm>
              <a:custGeom>
                <a:avLst/>
                <a:gdLst>
                  <a:gd name="T0" fmla="*/ 54 w 56"/>
                  <a:gd name="T1" fmla="*/ 42 h 78"/>
                  <a:gd name="T2" fmla="*/ 32 w 56"/>
                  <a:gd name="T3" fmla="*/ 2 h 78"/>
                  <a:gd name="T4" fmla="*/ 2 w 56"/>
                  <a:gd name="T5" fmla="*/ 35 h 78"/>
                  <a:gd name="T6" fmla="*/ 24 w 56"/>
                  <a:gd name="T7" fmla="*/ 76 h 78"/>
                  <a:gd name="T8" fmla="*/ 54 w 56"/>
                  <a:gd name="T9" fmla="*/ 42 h 78"/>
                </a:gdLst>
                <a:ahLst/>
                <a:cxnLst>
                  <a:cxn ang="0">
                    <a:pos x="T0" y="T1"/>
                  </a:cxn>
                  <a:cxn ang="0">
                    <a:pos x="T2" y="T3"/>
                  </a:cxn>
                  <a:cxn ang="0">
                    <a:pos x="T4" y="T5"/>
                  </a:cxn>
                  <a:cxn ang="0">
                    <a:pos x="T6" y="T7"/>
                  </a:cxn>
                  <a:cxn ang="0">
                    <a:pos x="T8" y="T9"/>
                  </a:cxn>
                </a:cxnLst>
                <a:rect l="0" t="0" r="r" b="b"/>
                <a:pathLst>
                  <a:path w="56" h="78">
                    <a:moveTo>
                      <a:pt x="54" y="42"/>
                    </a:moveTo>
                    <a:cubicBezTo>
                      <a:pt x="56" y="22"/>
                      <a:pt x="46" y="4"/>
                      <a:pt x="32" y="2"/>
                    </a:cubicBezTo>
                    <a:cubicBezTo>
                      <a:pt x="18" y="0"/>
                      <a:pt x="5" y="15"/>
                      <a:pt x="2" y="35"/>
                    </a:cubicBezTo>
                    <a:cubicBezTo>
                      <a:pt x="0" y="56"/>
                      <a:pt x="10" y="74"/>
                      <a:pt x="24" y="76"/>
                    </a:cubicBezTo>
                    <a:cubicBezTo>
                      <a:pt x="39" y="78"/>
                      <a:pt x="52" y="63"/>
                      <a:pt x="54" y="42"/>
                    </a:cubicBezTo>
                    <a:close/>
                  </a:path>
                </a:pathLst>
              </a:custGeom>
              <a:solidFill>
                <a:srgbClr val="EAC0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6" name="Freeform 68">
                <a:extLst>
                  <a:ext uri="{FF2B5EF4-FFF2-40B4-BE49-F238E27FC236}">
                    <a16:creationId xmlns:a16="http://schemas.microsoft.com/office/drawing/2014/main" id="{B477FC0B-1012-4986-9947-E8EB75E3D21E}"/>
                  </a:ext>
                </a:extLst>
              </p:cNvPr>
              <p:cNvSpPr>
                <a:spLocks/>
              </p:cNvSpPr>
              <p:nvPr/>
            </p:nvSpPr>
            <p:spPr bwMode="auto">
              <a:xfrm>
                <a:off x="7182141" y="1115720"/>
                <a:ext cx="254280" cy="677649"/>
              </a:xfrm>
              <a:custGeom>
                <a:avLst/>
                <a:gdLst>
                  <a:gd name="T0" fmla="*/ 125 w 125"/>
                  <a:gd name="T1" fmla="*/ 0 h 332"/>
                  <a:gd name="T2" fmla="*/ 0 w 125"/>
                  <a:gd name="T3" fmla="*/ 157 h 332"/>
                  <a:gd name="T4" fmla="*/ 35 w 125"/>
                  <a:gd name="T5" fmla="*/ 293 h 332"/>
                  <a:gd name="T6" fmla="*/ 125 w 125"/>
                  <a:gd name="T7" fmla="*/ 332 h 332"/>
                  <a:gd name="T8" fmla="*/ 125 w 125"/>
                  <a:gd name="T9" fmla="*/ 0 h 332"/>
                </a:gdLst>
                <a:ahLst/>
                <a:cxnLst>
                  <a:cxn ang="0">
                    <a:pos x="T0" y="T1"/>
                  </a:cxn>
                  <a:cxn ang="0">
                    <a:pos x="T2" y="T3"/>
                  </a:cxn>
                  <a:cxn ang="0">
                    <a:pos x="T4" y="T5"/>
                  </a:cxn>
                  <a:cxn ang="0">
                    <a:pos x="T6" y="T7"/>
                  </a:cxn>
                  <a:cxn ang="0">
                    <a:pos x="T8" y="T9"/>
                  </a:cxn>
                </a:cxnLst>
                <a:rect l="0" t="0" r="r" b="b"/>
                <a:pathLst>
                  <a:path w="125" h="332">
                    <a:moveTo>
                      <a:pt x="125" y="0"/>
                    </a:moveTo>
                    <a:cubicBezTo>
                      <a:pt x="77" y="0"/>
                      <a:pt x="0" y="28"/>
                      <a:pt x="0" y="157"/>
                    </a:cubicBezTo>
                    <a:cubicBezTo>
                      <a:pt x="0" y="231"/>
                      <a:pt x="25" y="280"/>
                      <a:pt x="35" y="293"/>
                    </a:cubicBezTo>
                    <a:cubicBezTo>
                      <a:pt x="45" y="306"/>
                      <a:pt x="99" y="332"/>
                      <a:pt x="125" y="332"/>
                    </a:cubicBezTo>
                    <a:cubicBezTo>
                      <a:pt x="125" y="202"/>
                      <a:pt x="125" y="0"/>
                      <a:pt x="125" y="0"/>
                    </a:cubicBezTo>
                    <a:close/>
                  </a:path>
                </a:pathLst>
              </a:custGeom>
              <a:solidFill>
                <a:srgbClr val="F2D7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1" name="Freeform 69">
                <a:extLst>
                  <a:ext uri="{FF2B5EF4-FFF2-40B4-BE49-F238E27FC236}">
                    <a16:creationId xmlns:a16="http://schemas.microsoft.com/office/drawing/2014/main" id="{5B452AF1-DB98-4243-85D7-F7ADBC15014F}"/>
                  </a:ext>
                </a:extLst>
              </p:cNvPr>
              <p:cNvSpPr>
                <a:spLocks/>
              </p:cNvSpPr>
              <p:nvPr/>
            </p:nvSpPr>
            <p:spPr bwMode="auto">
              <a:xfrm>
                <a:off x="7127929" y="1411304"/>
                <a:ext cx="114878" cy="160054"/>
              </a:xfrm>
              <a:custGeom>
                <a:avLst/>
                <a:gdLst>
                  <a:gd name="T0" fmla="*/ 2 w 56"/>
                  <a:gd name="T1" fmla="*/ 42 h 78"/>
                  <a:gd name="T2" fmla="*/ 24 w 56"/>
                  <a:gd name="T3" fmla="*/ 2 h 78"/>
                  <a:gd name="T4" fmla="*/ 54 w 56"/>
                  <a:gd name="T5" fmla="*/ 35 h 78"/>
                  <a:gd name="T6" fmla="*/ 32 w 56"/>
                  <a:gd name="T7" fmla="*/ 76 h 78"/>
                  <a:gd name="T8" fmla="*/ 2 w 56"/>
                  <a:gd name="T9" fmla="*/ 42 h 78"/>
                </a:gdLst>
                <a:ahLst/>
                <a:cxnLst>
                  <a:cxn ang="0">
                    <a:pos x="T0" y="T1"/>
                  </a:cxn>
                  <a:cxn ang="0">
                    <a:pos x="T2" y="T3"/>
                  </a:cxn>
                  <a:cxn ang="0">
                    <a:pos x="T4" y="T5"/>
                  </a:cxn>
                  <a:cxn ang="0">
                    <a:pos x="T6" y="T7"/>
                  </a:cxn>
                  <a:cxn ang="0">
                    <a:pos x="T8" y="T9"/>
                  </a:cxn>
                </a:cxnLst>
                <a:rect l="0" t="0" r="r" b="b"/>
                <a:pathLst>
                  <a:path w="56" h="78">
                    <a:moveTo>
                      <a:pt x="2" y="42"/>
                    </a:moveTo>
                    <a:cubicBezTo>
                      <a:pt x="0" y="22"/>
                      <a:pt x="10" y="4"/>
                      <a:pt x="24" y="2"/>
                    </a:cubicBezTo>
                    <a:cubicBezTo>
                      <a:pt x="38" y="0"/>
                      <a:pt x="52" y="15"/>
                      <a:pt x="54" y="35"/>
                    </a:cubicBezTo>
                    <a:cubicBezTo>
                      <a:pt x="56" y="56"/>
                      <a:pt x="46" y="74"/>
                      <a:pt x="32" y="76"/>
                    </a:cubicBezTo>
                    <a:cubicBezTo>
                      <a:pt x="18" y="78"/>
                      <a:pt x="4" y="63"/>
                      <a:pt x="2" y="42"/>
                    </a:cubicBezTo>
                    <a:close/>
                  </a:path>
                </a:pathLst>
              </a:custGeom>
              <a:solidFill>
                <a:srgbClr val="F2D7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Freeform 70">
                <a:extLst>
                  <a:ext uri="{FF2B5EF4-FFF2-40B4-BE49-F238E27FC236}">
                    <a16:creationId xmlns:a16="http://schemas.microsoft.com/office/drawing/2014/main" id="{FE444CD2-A86D-48B3-9A90-494DDD310BAC}"/>
                  </a:ext>
                </a:extLst>
              </p:cNvPr>
              <p:cNvSpPr>
                <a:spLocks/>
              </p:cNvSpPr>
              <p:nvPr/>
            </p:nvSpPr>
            <p:spPr bwMode="auto">
              <a:xfrm>
                <a:off x="7000144" y="1887595"/>
                <a:ext cx="436277" cy="384646"/>
              </a:xfrm>
              <a:custGeom>
                <a:avLst/>
                <a:gdLst>
                  <a:gd name="T0" fmla="*/ 152 w 214"/>
                  <a:gd name="T1" fmla="*/ 0 h 189"/>
                  <a:gd name="T2" fmla="*/ 44 w 214"/>
                  <a:gd name="T3" fmla="*/ 28 h 189"/>
                  <a:gd name="T4" fmla="*/ 0 w 214"/>
                  <a:gd name="T5" fmla="*/ 189 h 189"/>
                  <a:gd name="T6" fmla="*/ 214 w 214"/>
                  <a:gd name="T7" fmla="*/ 189 h 189"/>
                  <a:gd name="T8" fmla="*/ 214 w 214"/>
                  <a:gd name="T9" fmla="*/ 5 h 189"/>
                  <a:gd name="T10" fmla="*/ 152 w 214"/>
                  <a:gd name="T11" fmla="*/ 0 h 189"/>
                </a:gdLst>
                <a:ahLst/>
                <a:cxnLst>
                  <a:cxn ang="0">
                    <a:pos x="T0" y="T1"/>
                  </a:cxn>
                  <a:cxn ang="0">
                    <a:pos x="T2" y="T3"/>
                  </a:cxn>
                  <a:cxn ang="0">
                    <a:pos x="T4" y="T5"/>
                  </a:cxn>
                  <a:cxn ang="0">
                    <a:pos x="T6" y="T7"/>
                  </a:cxn>
                  <a:cxn ang="0">
                    <a:pos x="T8" y="T9"/>
                  </a:cxn>
                  <a:cxn ang="0">
                    <a:pos x="T10" y="T11"/>
                  </a:cxn>
                </a:cxnLst>
                <a:rect l="0" t="0" r="r" b="b"/>
                <a:pathLst>
                  <a:path w="214" h="189">
                    <a:moveTo>
                      <a:pt x="152" y="0"/>
                    </a:moveTo>
                    <a:cubicBezTo>
                      <a:pt x="152" y="0"/>
                      <a:pt x="58" y="14"/>
                      <a:pt x="44" y="28"/>
                    </a:cubicBezTo>
                    <a:cubicBezTo>
                      <a:pt x="31" y="41"/>
                      <a:pt x="6" y="162"/>
                      <a:pt x="0" y="189"/>
                    </a:cubicBezTo>
                    <a:cubicBezTo>
                      <a:pt x="166" y="189"/>
                      <a:pt x="214" y="189"/>
                      <a:pt x="214" y="189"/>
                    </a:cubicBezTo>
                    <a:cubicBezTo>
                      <a:pt x="214" y="5"/>
                      <a:pt x="214" y="5"/>
                      <a:pt x="214" y="5"/>
                    </a:cubicBezTo>
                    <a:lnTo>
                      <a:pt x="152" y="0"/>
                    </a:lnTo>
                    <a:close/>
                  </a:path>
                </a:pathLst>
              </a:custGeom>
              <a:solidFill>
                <a:srgbClr val="CFE1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3" name="Freeform 71">
                <a:extLst>
                  <a:ext uri="{FF2B5EF4-FFF2-40B4-BE49-F238E27FC236}">
                    <a16:creationId xmlns:a16="http://schemas.microsoft.com/office/drawing/2014/main" id="{9BEFECFA-B08A-4034-B9E6-08541259C487}"/>
                  </a:ext>
                </a:extLst>
              </p:cNvPr>
              <p:cNvSpPr>
                <a:spLocks/>
              </p:cNvSpPr>
              <p:nvPr/>
            </p:nvSpPr>
            <p:spPr bwMode="auto">
              <a:xfrm>
                <a:off x="7308636" y="1856616"/>
                <a:ext cx="127785" cy="138111"/>
              </a:xfrm>
              <a:custGeom>
                <a:avLst/>
                <a:gdLst>
                  <a:gd name="T0" fmla="*/ 99 w 99"/>
                  <a:gd name="T1" fmla="*/ 32 h 107"/>
                  <a:gd name="T2" fmla="*/ 20 w 99"/>
                  <a:gd name="T3" fmla="*/ 0 h 107"/>
                  <a:gd name="T4" fmla="*/ 0 w 99"/>
                  <a:gd name="T5" fmla="*/ 19 h 107"/>
                  <a:gd name="T6" fmla="*/ 39 w 99"/>
                  <a:gd name="T7" fmla="*/ 107 h 107"/>
                  <a:gd name="T8" fmla="*/ 99 w 99"/>
                  <a:gd name="T9" fmla="*/ 32 h 107"/>
                </a:gdLst>
                <a:ahLst/>
                <a:cxnLst>
                  <a:cxn ang="0">
                    <a:pos x="T0" y="T1"/>
                  </a:cxn>
                  <a:cxn ang="0">
                    <a:pos x="T2" y="T3"/>
                  </a:cxn>
                  <a:cxn ang="0">
                    <a:pos x="T4" y="T5"/>
                  </a:cxn>
                  <a:cxn ang="0">
                    <a:pos x="T6" y="T7"/>
                  </a:cxn>
                  <a:cxn ang="0">
                    <a:pos x="T8" y="T9"/>
                  </a:cxn>
                </a:cxnLst>
                <a:rect l="0" t="0" r="r" b="b"/>
                <a:pathLst>
                  <a:path w="99" h="107">
                    <a:moveTo>
                      <a:pt x="99" y="32"/>
                    </a:moveTo>
                    <a:lnTo>
                      <a:pt x="20" y="0"/>
                    </a:lnTo>
                    <a:lnTo>
                      <a:pt x="0" y="19"/>
                    </a:lnTo>
                    <a:lnTo>
                      <a:pt x="39" y="107"/>
                    </a:lnTo>
                    <a:lnTo>
                      <a:pt x="99"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 name="Freeform 72">
                <a:extLst>
                  <a:ext uri="{FF2B5EF4-FFF2-40B4-BE49-F238E27FC236}">
                    <a16:creationId xmlns:a16="http://schemas.microsoft.com/office/drawing/2014/main" id="{3D021760-8517-4BDF-B173-676BC0A60D11}"/>
                  </a:ext>
                </a:extLst>
              </p:cNvPr>
              <p:cNvSpPr>
                <a:spLocks/>
              </p:cNvSpPr>
              <p:nvPr/>
            </p:nvSpPr>
            <p:spPr bwMode="auto">
              <a:xfrm>
                <a:off x="7436421" y="1856616"/>
                <a:ext cx="129076" cy="138111"/>
              </a:xfrm>
              <a:custGeom>
                <a:avLst/>
                <a:gdLst>
                  <a:gd name="T0" fmla="*/ 0 w 100"/>
                  <a:gd name="T1" fmla="*/ 32 h 107"/>
                  <a:gd name="T2" fmla="*/ 81 w 100"/>
                  <a:gd name="T3" fmla="*/ 0 h 107"/>
                  <a:gd name="T4" fmla="*/ 100 w 100"/>
                  <a:gd name="T5" fmla="*/ 19 h 107"/>
                  <a:gd name="T6" fmla="*/ 60 w 100"/>
                  <a:gd name="T7" fmla="*/ 107 h 107"/>
                  <a:gd name="T8" fmla="*/ 0 w 100"/>
                  <a:gd name="T9" fmla="*/ 32 h 107"/>
                </a:gdLst>
                <a:ahLst/>
                <a:cxnLst>
                  <a:cxn ang="0">
                    <a:pos x="T0" y="T1"/>
                  </a:cxn>
                  <a:cxn ang="0">
                    <a:pos x="T2" y="T3"/>
                  </a:cxn>
                  <a:cxn ang="0">
                    <a:pos x="T4" y="T5"/>
                  </a:cxn>
                  <a:cxn ang="0">
                    <a:pos x="T6" y="T7"/>
                  </a:cxn>
                  <a:cxn ang="0">
                    <a:pos x="T8" y="T9"/>
                  </a:cxn>
                </a:cxnLst>
                <a:rect l="0" t="0" r="r" b="b"/>
                <a:pathLst>
                  <a:path w="100" h="107">
                    <a:moveTo>
                      <a:pt x="0" y="32"/>
                    </a:moveTo>
                    <a:lnTo>
                      <a:pt x="81" y="0"/>
                    </a:lnTo>
                    <a:lnTo>
                      <a:pt x="100" y="19"/>
                    </a:lnTo>
                    <a:lnTo>
                      <a:pt x="60" y="107"/>
                    </a:lnTo>
                    <a:lnTo>
                      <a:pt x="0"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5" name="Freeform 73">
                <a:extLst>
                  <a:ext uri="{FF2B5EF4-FFF2-40B4-BE49-F238E27FC236}">
                    <a16:creationId xmlns:a16="http://schemas.microsoft.com/office/drawing/2014/main" id="{15503381-AE0C-490A-9F31-2C8776158234}"/>
                  </a:ext>
                </a:extLst>
              </p:cNvPr>
              <p:cNvSpPr>
                <a:spLocks/>
              </p:cNvSpPr>
              <p:nvPr/>
            </p:nvSpPr>
            <p:spPr bwMode="auto">
              <a:xfrm>
                <a:off x="7087916" y="1040856"/>
                <a:ext cx="693138" cy="464674"/>
              </a:xfrm>
              <a:custGeom>
                <a:avLst/>
                <a:gdLst>
                  <a:gd name="T0" fmla="*/ 299 w 340"/>
                  <a:gd name="T1" fmla="*/ 187 h 228"/>
                  <a:gd name="T2" fmla="*/ 170 w 340"/>
                  <a:gd name="T3" fmla="*/ 0 h 228"/>
                  <a:gd name="T4" fmla="*/ 43 w 340"/>
                  <a:gd name="T5" fmla="*/ 182 h 228"/>
                  <a:gd name="T6" fmla="*/ 66 w 340"/>
                  <a:gd name="T7" fmla="*/ 228 h 228"/>
                  <a:gd name="T8" fmla="*/ 70 w 340"/>
                  <a:gd name="T9" fmla="*/ 228 h 228"/>
                  <a:gd name="T10" fmla="*/ 81 w 340"/>
                  <a:gd name="T11" fmla="*/ 152 h 228"/>
                  <a:gd name="T12" fmla="*/ 238 w 340"/>
                  <a:gd name="T13" fmla="*/ 108 h 228"/>
                  <a:gd name="T14" fmla="*/ 267 w 340"/>
                  <a:gd name="T15" fmla="*/ 163 h 228"/>
                  <a:gd name="T16" fmla="*/ 256 w 340"/>
                  <a:gd name="T17" fmla="*/ 167 h 228"/>
                  <a:gd name="T18" fmla="*/ 267 w 340"/>
                  <a:gd name="T19" fmla="*/ 228 h 228"/>
                  <a:gd name="T20" fmla="*/ 275 w 340"/>
                  <a:gd name="T21" fmla="*/ 228 h 228"/>
                  <a:gd name="T22" fmla="*/ 299 w 340"/>
                  <a:gd name="T23" fmla="*/ 18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0" h="228">
                    <a:moveTo>
                      <a:pt x="299" y="187"/>
                    </a:moveTo>
                    <a:cubicBezTo>
                      <a:pt x="299" y="187"/>
                      <a:pt x="340" y="0"/>
                      <a:pt x="170" y="0"/>
                    </a:cubicBezTo>
                    <a:cubicBezTo>
                      <a:pt x="0" y="0"/>
                      <a:pt x="43" y="182"/>
                      <a:pt x="43" y="182"/>
                    </a:cubicBezTo>
                    <a:cubicBezTo>
                      <a:pt x="43" y="182"/>
                      <a:pt x="66" y="168"/>
                      <a:pt x="66" y="228"/>
                    </a:cubicBezTo>
                    <a:cubicBezTo>
                      <a:pt x="75" y="228"/>
                      <a:pt x="70" y="228"/>
                      <a:pt x="70" y="228"/>
                    </a:cubicBezTo>
                    <a:cubicBezTo>
                      <a:pt x="70" y="228"/>
                      <a:pt x="79" y="188"/>
                      <a:pt x="81" y="152"/>
                    </a:cubicBezTo>
                    <a:cubicBezTo>
                      <a:pt x="141" y="152"/>
                      <a:pt x="194" y="144"/>
                      <a:pt x="238" y="108"/>
                    </a:cubicBezTo>
                    <a:cubicBezTo>
                      <a:pt x="264" y="108"/>
                      <a:pt x="267" y="139"/>
                      <a:pt x="267" y="163"/>
                    </a:cubicBezTo>
                    <a:cubicBezTo>
                      <a:pt x="256" y="167"/>
                      <a:pt x="256" y="167"/>
                      <a:pt x="256" y="167"/>
                    </a:cubicBezTo>
                    <a:cubicBezTo>
                      <a:pt x="256" y="167"/>
                      <a:pt x="267" y="188"/>
                      <a:pt x="267" y="228"/>
                    </a:cubicBezTo>
                    <a:cubicBezTo>
                      <a:pt x="275" y="228"/>
                      <a:pt x="275" y="228"/>
                      <a:pt x="275" y="228"/>
                    </a:cubicBezTo>
                    <a:cubicBezTo>
                      <a:pt x="275" y="228"/>
                      <a:pt x="274" y="162"/>
                      <a:pt x="299" y="187"/>
                    </a:cubicBezTo>
                    <a:close/>
                  </a:path>
                </a:pathLst>
              </a:custGeom>
              <a:solidFill>
                <a:srgbClr val="8B5F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6" name="Freeform 74">
                <a:extLst>
                  <a:ext uri="{FF2B5EF4-FFF2-40B4-BE49-F238E27FC236}">
                    <a16:creationId xmlns:a16="http://schemas.microsoft.com/office/drawing/2014/main" id="{8C0A98ED-B05A-41DE-8D5E-3479AB5DDA75}"/>
                  </a:ext>
                </a:extLst>
              </p:cNvPr>
              <p:cNvSpPr>
                <a:spLocks/>
              </p:cNvSpPr>
              <p:nvPr/>
            </p:nvSpPr>
            <p:spPr bwMode="auto">
              <a:xfrm>
                <a:off x="7352522" y="1660421"/>
                <a:ext cx="167799" cy="32269"/>
              </a:xfrm>
              <a:custGeom>
                <a:avLst/>
                <a:gdLst>
                  <a:gd name="T0" fmla="*/ 41 w 82"/>
                  <a:gd name="T1" fmla="*/ 16 h 16"/>
                  <a:gd name="T2" fmla="*/ 82 w 82"/>
                  <a:gd name="T3" fmla="*/ 0 h 16"/>
                  <a:gd name="T4" fmla="*/ 0 w 82"/>
                  <a:gd name="T5" fmla="*/ 0 h 16"/>
                  <a:gd name="T6" fmla="*/ 41 w 82"/>
                  <a:gd name="T7" fmla="*/ 16 h 16"/>
                </a:gdLst>
                <a:ahLst/>
                <a:cxnLst>
                  <a:cxn ang="0">
                    <a:pos x="T0" y="T1"/>
                  </a:cxn>
                  <a:cxn ang="0">
                    <a:pos x="T2" y="T3"/>
                  </a:cxn>
                  <a:cxn ang="0">
                    <a:pos x="T4" y="T5"/>
                  </a:cxn>
                  <a:cxn ang="0">
                    <a:pos x="T6" y="T7"/>
                  </a:cxn>
                </a:cxnLst>
                <a:rect l="0" t="0" r="r" b="b"/>
                <a:pathLst>
                  <a:path w="82" h="16">
                    <a:moveTo>
                      <a:pt x="41" y="16"/>
                    </a:moveTo>
                    <a:cubicBezTo>
                      <a:pt x="64" y="16"/>
                      <a:pt x="82" y="9"/>
                      <a:pt x="82" y="0"/>
                    </a:cubicBezTo>
                    <a:cubicBezTo>
                      <a:pt x="0" y="0"/>
                      <a:pt x="0" y="0"/>
                      <a:pt x="0" y="0"/>
                    </a:cubicBezTo>
                    <a:cubicBezTo>
                      <a:pt x="0" y="9"/>
                      <a:pt x="19" y="16"/>
                      <a:pt x="41"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67" name="Picture 25">
              <a:extLst>
                <a:ext uri="{FF2B5EF4-FFF2-40B4-BE49-F238E27FC236}">
                  <a16:creationId xmlns:a16="http://schemas.microsoft.com/office/drawing/2014/main" id="{DEEEF1CA-C251-46F5-A310-34B79D17AD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1885" y="3016704"/>
              <a:ext cx="414280" cy="414280"/>
            </a:xfrm>
            <a:prstGeom prst="rect">
              <a:avLst/>
            </a:prstGeom>
          </p:spPr>
        </p:pic>
      </p:grpSp>
      <p:pic>
        <p:nvPicPr>
          <p:cNvPr id="87" name="Obrázek 5">
            <a:extLst>
              <a:ext uri="{FF2B5EF4-FFF2-40B4-BE49-F238E27FC236}">
                <a16:creationId xmlns:a16="http://schemas.microsoft.com/office/drawing/2014/main" id="{6DBC7001-A496-47FF-B323-3290E6822AC2}"/>
              </a:ext>
            </a:extLst>
          </p:cNvPr>
          <p:cNvPicPr>
            <a:picLocks noChangeAspect="1"/>
          </p:cNvPicPr>
          <p:nvPr/>
        </p:nvPicPr>
        <p:blipFill>
          <a:blip r:embed="rId4"/>
          <a:stretch>
            <a:fillRect/>
          </a:stretch>
        </p:blipFill>
        <p:spPr>
          <a:xfrm>
            <a:off x="4169325" y="1307041"/>
            <a:ext cx="313245" cy="551580"/>
          </a:xfrm>
          <a:prstGeom prst="rect">
            <a:avLst/>
          </a:prstGeom>
        </p:spPr>
      </p:pic>
      <p:sp>
        <p:nvSpPr>
          <p:cNvPr id="88" name="Rectangle 41">
            <a:extLst>
              <a:ext uri="{FF2B5EF4-FFF2-40B4-BE49-F238E27FC236}">
                <a16:creationId xmlns:a16="http://schemas.microsoft.com/office/drawing/2014/main" id="{D073AE0B-53E3-4CF5-8691-E3A61ABB7853}"/>
              </a:ext>
            </a:extLst>
          </p:cNvPr>
          <p:cNvSpPr/>
          <p:nvPr/>
        </p:nvSpPr>
        <p:spPr>
          <a:xfrm>
            <a:off x="4522770" y="1282261"/>
            <a:ext cx="3445266" cy="577081"/>
          </a:xfrm>
          <a:prstGeom prst="rect">
            <a:avLst/>
          </a:prstGeom>
        </p:spPr>
        <p:txBody>
          <a:bodyPr wrap="square">
            <a:spAutoFit/>
          </a:bodyPr>
          <a:lstStyle/>
          <a:p>
            <a:r>
              <a:rPr lang="en-US" sz="1050" b="1" dirty="0"/>
              <a:t>Patient mobile app. &amp; risk calculator </a:t>
            </a:r>
            <a:r>
              <a:rPr lang="en-US" sz="1050" dirty="0"/>
              <a:t>with dashboard around history of lab values &amp; co-morbidities</a:t>
            </a:r>
          </a:p>
          <a:p>
            <a:r>
              <a:rPr lang="en-US" sz="1050" dirty="0"/>
              <a:t>=&gt; </a:t>
            </a:r>
            <a:r>
              <a:rPr lang="en-US" sz="1050" b="1" dirty="0"/>
              <a:t>Coaching an</a:t>
            </a:r>
            <a:r>
              <a:rPr lang="cs-CZ" sz="1050" b="1" dirty="0"/>
              <a:t>d</a:t>
            </a:r>
            <a:r>
              <a:rPr lang="en-US" sz="1050" b="1" dirty="0"/>
              <a:t> communication with HCP</a:t>
            </a:r>
          </a:p>
        </p:txBody>
      </p:sp>
      <p:sp>
        <p:nvSpPr>
          <p:cNvPr id="89" name="Rounded Rectangle 62">
            <a:extLst>
              <a:ext uri="{FF2B5EF4-FFF2-40B4-BE49-F238E27FC236}">
                <a16:creationId xmlns:a16="http://schemas.microsoft.com/office/drawing/2014/main" id="{C0F719B8-0540-43D2-B342-F49B3DB2AC7E}"/>
              </a:ext>
            </a:extLst>
          </p:cNvPr>
          <p:cNvSpPr/>
          <p:nvPr/>
        </p:nvSpPr>
        <p:spPr>
          <a:xfrm>
            <a:off x="4695452" y="2212711"/>
            <a:ext cx="1371600" cy="30932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chemeClr val="tx1"/>
                </a:solidFill>
              </a:rPr>
              <a:t>II. </a:t>
            </a:r>
            <a:r>
              <a:rPr lang="en-US" sz="900" b="1" dirty="0">
                <a:solidFill>
                  <a:schemeClr val="tx1"/>
                </a:solidFill>
              </a:rPr>
              <a:t>Connect the </a:t>
            </a:r>
            <a:r>
              <a:rPr lang="cs-CZ" sz="900" b="1" dirty="0" err="1">
                <a:solidFill>
                  <a:schemeClr val="tx1"/>
                </a:solidFill>
              </a:rPr>
              <a:t>HCPs</a:t>
            </a:r>
            <a:endParaRPr lang="en-US" sz="900" b="1" dirty="0">
              <a:solidFill>
                <a:schemeClr val="tx1"/>
              </a:solidFill>
            </a:endParaRPr>
          </a:p>
        </p:txBody>
      </p:sp>
      <p:sp>
        <p:nvSpPr>
          <p:cNvPr id="90" name="Rectangle 63">
            <a:extLst>
              <a:ext uri="{FF2B5EF4-FFF2-40B4-BE49-F238E27FC236}">
                <a16:creationId xmlns:a16="http://schemas.microsoft.com/office/drawing/2014/main" id="{3ACF3351-D46E-4B12-ADE8-E6F1F7A78467}"/>
              </a:ext>
            </a:extLst>
          </p:cNvPr>
          <p:cNvSpPr/>
          <p:nvPr/>
        </p:nvSpPr>
        <p:spPr>
          <a:xfrm>
            <a:off x="4695452" y="2586270"/>
            <a:ext cx="3457948" cy="723275"/>
          </a:xfrm>
          <a:prstGeom prst="rect">
            <a:avLst/>
          </a:prstGeom>
        </p:spPr>
        <p:txBody>
          <a:bodyPr wrap="square">
            <a:spAutoFit/>
          </a:bodyPr>
          <a:lstStyle/>
          <a:p>
            <a:pPr>
              <a:spcBef>
                <a:spcPts val="0"/>
              </a:spcBef>
            </a:pPr>
            <a:r>
              <a:rPr lang="en-US" sz="1050" b="1" dirty="0"/>
              <a:t>Digital patient health profile</a:t>
            </a:r>
            <a:r>
              <a:rPr lang="en-US" sz="1050" dirty="0"/>
              <a:t> shared with all physicians involved</a:t>
            </a:r>
          </a:p>
          <a:p>
            <a:pPr marL="171450" indent="-171450">
              <a:buFont typeface="Arial" panose="020B0604020202020204" pitchFamily="34" charset="0"/>
              <a:buChar char="•"/>
            </a:pPr>
            <a:r>
              <a:rPr lang="en-US" sz="1000" dirty="0">
                <a:solidFill>
                  <a:schemeClr val="tx1">
                    <a:lumMod val="95000"/>
                    <a:lumOff val="5000"/>
                  </a:schemeClr>
                </a:solidFill>
              </a:rPr>
              <a:t>comorbidities, risk profile</a:t>
            </a:r>
            <a:r>
              <a:rPr lang="cs-CZ" sz="1000" dirty="0">
                <a:solidFill>
                  <a:schemeClr val="tx1">
                    <a:lumMod val="95000"/>
                    <a:lumOff val="5000"/>
                  </a:schemeClr>
                </a:solidFill>
              </a:rPr>
              <a:t> (ICD-</a:t>
            </a:r>
            <a:r>
              <a:rPr lang="cs-CZ" sz="1000" dirty="0" err="1">
                <a:solidFill>
                  <a:schemeClr val="tx1">
                    <a:lumMod val="95000"/>
                    <a:lumOff val="5000"/>
                  </a:schemeClr>
                </a:solidFill>
              </a:rPr>
              <a:t>codes</a:t>
            </a:r>
            <a:r>
              <a:rPr lang="cs-CZ" sz="1000" dirty="0">
                <a:solidFill>
                  <a:schemeClr val="tx1">
                    <a:lumMod val="95000"/>
                    <a:lumOff val="5000"/>
                  </a:schemeClr>
                </a:solidFill>
              </a:rPr>
              <a:t>)</a:t>
            </a:r>
            <a:r>
              <a:rPr lang="en-US" sz="1000" dirty="0">
                <a:solidFill>
                  <a:schemeClr val="tx1">
                    <a:lumMod val="95000"/>
                    <a:lumOff val="5000"/>
                  </a:schemeClr>
                </a:solidFill>
              </a:rPr>
              <a:t>, lab values, drug history</a:t>
            </a:r>
          </a:p>
        </p:txBody>
      </p:sp>
      <p:cxnSp>
        <p:nvCxnSpPr>
          <p:cNvPr id="91" name="Straight Arrow Connector 65">
            <a:extLst>
              <a:ext uri="{FF2B5EF4-FFF2-40B4-BE49-F238E27FC236}">
                <a16:creationId xmlns:a16="http://schemas.microsoft.com/office/drawing/2014/main" id="{B1332350-A1B4-42A6-9333-E8E960781851}"/>
              </a:ext>
            </a:extLst>
          </p:cNvPr>
          <p:cNvCxnSpPr/>
          <p:nvPr/>
        </p:nvCxnSpPr>
        <p:spPr>
          <a:xfrm>
            <a:off x="2932074" y="1301869"/>
            <a:ext cx="622007" cy="7256"/>
          </a:xfrm>
          <a:prstGeom prst="straightConnector1">
            <a:avLst/>
          </a:prstGeom>
          <a:ln w="38100">
            <a:solidFill>
              <a:schemeClr val="accent3"/>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68">
            <a:extLst>
              <a:ext uri="{FF2B5EF4-FFF2-40B4-BE49-F238E27FC236}">
                <a16:creationId xmlns:a16="http://schemas.microsoft.com/office/drawing/2014/main" id="{D79272C7-FBA3-4AD3-94DD-7A5EFF599D7F}"/>
              </a:ext>
            </a:extLst>
          </p:cNvPr>
          <p:cNvCxnSpPr/>
          <p:nvPr/>
        </p:nvCxnSpPr>
        <p:spPr>
          <a:xfrm>
            <a:off x="2835008" y="1330278"/>
            <a:ext cx="652867" cy="799777"/>
          </a:xfrm>
          <a:prstGeom prst="straightConnector1">
            <a:avLst/>
          </a:prstGeom>
          <a:ln w="38100">
            <a:solidFill>
              <a:schemeClr val="accent3"/>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93" name="Picture 71">
            <a:extLst>
              <a:ext uri="{FF2B5EF4-FFF2-40B4-BE49-F238E27FC236}">
                <a16:creationId xmlns:a16="http://schemas.microsoft.com/office/drawing/2014/main" id="{C61C4827-B6A8-4473-942F-0923C2519714}"/>
              </a:ext>
            </a:extLst>
          </p:cNvPr>
          <p:cNvPicPr>
            <a:picLocks noChangeAspect="1"/>
          </p:cNvPicPr>
          <p:nvPr/>
        </p:nvPicPr>
        <p:blipFill>
          <a:blip r:embed="rId5"/>
          <a:stretch>
            <a:fillRect/>
          </a:stretch>
        </p:blipFill>
        <p:spPr>
          <a:xfrm>
            <a:off x="3126451" y="2013951"/>
            <a:ext cx="1757680" cy="1757680"/>
          </a:xfrm>
          <a:prstGeom prst="rect">
            <a:avLst/>
          </a:prstGeom>
        </p:spPr>
      </p:pic>
      <p:sp>
        <p:nvSpPr>
          <p:cNvPr id="94" name="Rectangle 76">
            <a:extLst>
              <a:ext uri="{FF2B5EF4-FFF2-40B4-BE49-F238E27FC236}">
                <a16:creationId xmlns:a16="http://schemas.microsoft.com/office/drawing/2014/main" id="{B2F35E75-A703-485F-AD57-9356E8ABF285}"/>
              </a:ext>
            </a:extLst>
          </p:cNvPr>
          <p:cNvSpPr/>
          <p:nvPr/>
        </p:nvSpPr>
        <p:spPr>
          <a:xfrm>
            <a:off x="254917" y="4190006"/>
            <a:ext cx="2920752" cy="466281"/>
          </a:xfrm>
          <a:prstGeom prst="rect">
            <a:avLst/>
          </a:prstGeom>
        </p:spPr>
        <p:txBody>
          <a:bodyPr wrap="square">
            <a:spAutoFit/>
          </a:bodyPr>
          <a:lstStyle/>
          <a:p>
            <a:pPr marL="171450" indent="-171450">
              <a:lnSpc>
                <a:spcPct val="90000"/>
              </a:lnSpc>
              <a:buFont typeface="Arial" panose="020B0604020202020204" pitchFamily="34" charset="0"/>
              <a:buChar char="•"/>
            </a:pPr>
            <a:r>
              <a:rPr lang="en-US" sz="900" dirty="0">
                <a:latin typeface="Arial" panose="020B0604020202020204" pitchFamily="34" charset="0"/>
                <a:ea typeface="Calibri" panose="020F0502020204030204" pitchFamily="34" charset="0"/>
              </a:rPr>
              <a:t>Identification of uncontrolled ASCVD patients </a:t>
            </a:r>
          </a:p>
          <a:p>
            <a:pPr marL="171450" indent="-171450">
              <a:lnSpc>
                <a:spcPct val="90000"/>
              </a:lnSpc>
              <a:buFont typeface="Arial" panose="020B0604020202020204" pitchFamily="34" charset="0"/>
              <a:buChar char="•"/>
            </a:pPr>
            <a:r>
              <a:rPr lang="en-US" sz="900" dirty="0">
                <a:latin typeface="Arial" panose="020B0604020202020204" pitchFamily="34" charset="0"/>
                <a:ea typeface="Calibri" panose="020F0502020204030204" pitchFamily="34" charset="0"/>
              </a:rPr>
              <a:t>Overcome low LDL-c testing frequency</a:t>
            </a:r>
          </a:p>
          <a:p>
            <a:pPr marL="171450" indent="-171450">
              <a:lnSpc>
                <a:spcPct val="90000"/>
              </a:lnSpc>
              <a:buFont typeface="Arial" panose="020B0604020202020204" pitchFamily="34" charset="0"/>
              <a:buChar char="•"/>
            </a:pPr>
            <a:r>
              <a:rPr lang="en-US" sz="900" dirty="0">
                <a:latin typeface="Arial" panose="020B0604020202020204" pitchFamily="34" charset="0"/>
                <a:ea typeface="Calibri" panose="020F0502020204030204" pitchFamily="34" charset="0"/>
              </a:rPr>
              <a:t>Therapy escalation</a:t>
            </a:r>
            <a:r>
              <a:rPr lang="cs-CZ" sz="900" dirty="0">
                <a:latin typeface="Arial" panose="020B0604020202020204" pitchFamily="34" charset="0"/>
                <a:ea typeface="Calibri" panose="020F0502020204030204" pitchFamily="34" charset="0"/>
              </a:rPr>
              <a:t> &amp; </a:t>
            </a:r>
            <a:r>
              <a:rPr lang="en-US" sz="900" dirty="0">
                <a:latin typeface="Arial" panose="020B0604020202020204" pitchFamily="34" charset="0"/>
                <a:ea typeface="Calibri" panose="020F0502020204030204" pitchFamily="34" charset="0"/>
              </a:rPr>
              <a:t>Optimize risk stratification</a:t>
            </a:r>
          </a:p>
        </p:txBody>
      </p:sp>
      <p:sp>
        <p:nvSpPr>
          <p:cNvPr id="95" name="Round Same Side Corner Rectangle 77">
            <a:extLst>
              <a:ext uri="{FF2B5EF4-FFF2-40B4-BE49-F238E27FC236}">
                <a16:creationId xmlns:a16="http://schemas.microsoft.com/office/drawing/2014/main" id="{6F184C8F-168D-4669-B149-6A6EF0854968}"/>
              </a:ext>
            </a:extLst>
          </p:cNvPr>
          <p:cNvSpPr/>
          <p:nvPr/>
        </p:nvSpPr>
        <p:spPr>
          <a:xfrm>
            <a:off x="258375" y="3961820"/>
            <a:ext cx="4437077" cy="211719"/>
          </a:xfrm>
          <a:prstGeom prst="round2Same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p>
            <a:r>
              <a:rPr lang="cs-CZ" sz="1100" b="1" dirty="0"/>
              <a:t>ASCVD EHR </a:t>
            </a:r>
            <a:r>
              <a:rPr lang="en-US" sz="1100" b="1" dirty="0"/>
              <a:t>utilization</a:t>
            </a:r>
          </a:p>
        </p:txBody>
      </p:sp>
      <p:sp>
        <p:nvSpPr>
          <p:cNvPr id="96" name="Rectangle 78">
            <a:extLst>
              <a:ext uri="{FF2B5EF4-FFF2-40B4-BE49-F238E27FC236}">
                <a16:creationId xmlns:a16="http://schemas.microsoft.com/office/drawing/2014/main" id="{2ECE1D2E-CE71-4EFB-91D5-F2D7FC01C778}"/>
              </a:ext>
            </a:extLst>
          </p:cNvPr>
          <p:cNvSpPr/>
          <p:nvPr/>
        </p:nvSpPr>
        <p:spPr>
          <a:xfrm>
            <a:off x="2984136" y="4161812"/>
            <a:ext cx="1757680" cy="466281"/>
          </a:xfrm>
          <a:prstGeom prst="rect">
            <a:avLst/>
          </a:prstGeom>
        </p:spPr>
        <p:txBody>
          <a:bodyPr wrap="square">
            <a:spAutoFit/>
          </a:bodyPr>
          <a:lstStyle/>
          <a:p>
            <a:pPr marL="171450" indent="-171450">
              <a:lnSpc>
                <a:spcPct val="90000"/>
              </a:lnSpc>
              <a:buFont typeface="Arial" panose="020B0604020202020204" pitchFamily="34" charset="0"/>
              <a:buChar char="•"/>
            </a:pPr>
            <a:r>
              <a:rPr lang="en-US" sz="900" dirty="0">
                <a:latin typeface="Arial" panose="020B0604020202020204" pitchFamily="34" charset="0"/>
                <a:ea typeface="Calibri" panose="020F0502020204030204" pitchFamily="34" charset="0"/>
              </a:rPr>
              <a:t>Referral</a:t>
            </a:r>
          </a:p>
          <a:p>
            <a:pPr marL="171450" indent="-171450">
              <a:lnSpc>
                <a:spcPct val="90000"/>
              </a:lnSpc>
              <a:buFont typeface="Arial" panose="020B0604020202020204" pitchFamily="34" charset="0"/>
              <a:buChar char="•"/>
            </a:pPr>
            <a:r>
              <a:rPr lang="en-US" sz="900" dirty="0">
                <a:latin typeface="Arial" panose="020B0604020202020204" pitchFamily="34" charset="0"/>
                <a:ea typeface="Calibri" panose="020F0502020204030204" pitchFamily="34" charset="0"/>
              </a:rPr>
              <a:t>Patient Recall</a:t>
            </a:r>
          </a:p>
          <a:p>
            <a:pPr marL="171450" indent="-171450">
              <a:lnSpc>
                <a:spcPct val="90000"/>
              </a:lnSpc>
              <a:buFont typeface="Arial" panose="020B0604020202020204" pitchFamily="34" charset="0"/>
              <a:buChar char="•"/>
            </a:pPr>
            <a:r>
              <a:rPr lang="en-US" sz="900" dirty="0">
                <a:latin typeface="Arial" panose="020B0604020202020204" pitchFamily="34" charset="0"/>
                <a:ea typeface="Calibri" panose="020F0502020204030204" pitchFamily="34" charset="0"/>
              </a:rPr>
              <a:t>Adherence to medication</a:t>
            </a:r>
          </a:p>
        </p:txBody>
      </p:sp>
      <p:sp>
        <p:nvSpPr>
          <p:cNvPr id="97" name="Rectangle 79">
            <a:extLst>
              <a:ext uri="{FF2B5EF4-FFF2-40B4-BE49-F238E27FC236}">
                <a16:creationId xmlns:a16="http://schemas.microsoft.com/office/drawing/2014/main" id="{BBFF8604-9F80-49DC-82E9-6027DC64B1B1}"/>
              </a:ext>
            </a:extLst>
          </p:cNvPr>
          <p:cNvSpPr/>
          <p:nvPr/>
        </p:nvSpPr>
        <p:spPr>
          <a:xfrm>
            <a:off x="254917" y="3969405"/>
            <a:ext cx="4440535" cy="668485"/>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lIns="0" tIns="0" rIns="0" bIns="0" rtlCol="0" anchor="ctr"/>
          <a:lstStyle/>
          <a:p>
            <a:pPr algn="ctr"/>
            <a:endParaRPr lang="en-US"/>
          </a:p>
        </p:txBody>
      </p:sp>
      <p:sp>
        <p:nvSpPr>
          <p:cNvPr id="98" name="Rounded Rectangle 3">
            <a:extLst>
              <a:ext uri="{FF2B5EF4-FFF2-40B4-BE49-F238E27FC236}">
                <a16:creationId xmlns:a16="http://schemas.microsoft.com/office/drawing/2014/main" id="{A0711ECB-9B33-40F7-88C6-F3C51E8F56E8}"/>
              </a:ext>
            </a:extLst>
          </p:cNvPr>
          <p:cNvSpPr/>
          <p:nvPr/>
        </p:nvSpPr>
        <p:spPr>
          <a:xfrm>
            <a:off x="2377601" y="863868"/>
            <a:ext cx="621936" cy="341954"/>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cs-CZ" sz="1400" b="1" dirty="0"/>
              <a:t>VZP+</a:t>
            </a:r>
          </a:p>
          <a:p>
            <a:pPr algn="ctr"/>
            <a:r>
              <a:rPr lang="en-US" sz="800" b="1" dirty="0"/>
              <a:t>(enriched)</a:t>
            </a:r>
          </a:p>
        </p:txBody>
      </p:sp>
      <p:sp>
        <p:nvSpPr>
          <p:cNvPr id="99" name="Rounded Rectangle 44">
            <a:extLst>
              <a:ext uri="{FF2B5EF4-FFF2-40B4-BE49-F238E27FC236}">
                <a16:creationId xmlns:a16="http://schemas.microsoft.com/office/drawing/2014/main" id="{75004017-8219-40BA-BFA6-4BFF1A7011CF}"/>
              </a:ext>
            </a:extLst>
          </p:cNvPr>
          <p:cNvSpPr/>
          <p:nvPr/>
        </p:nvSpPr>
        <p:spPr>
          <a:xfrm>
            <a:off x="4788998" y="1041073"/>
            <a:ext cx="1371600" cy="30932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chemeClr val="tx1"/>
                </a:solidFill>
              </a:rPr>
              <a:t>II. </a:t>
            </a:r>
            <a:r>
              <a:rPr lang="en-US" sz="900" b="1" dirty="0">
                <a:solidFill>
                  <a:schemeClr val="tx1"/>
                </a:solidFill>
              </a:rPr>
              <a:t>Connect the patients</a:t>
            </a:r>
          </a:p>
        </p:txBody>
      </p:sp>
      <p:sp>
        <p:nvSpPr>
          <p:cNvPr id="100" name="Rounded Rectangle 40">
            <a:extLst>
              <a:ext uri="{FF2B5EF4-FFF2-40B4-BE49-F238E27FC236}">
                <a16:creationId xmlns:a16="http://schemas.microsoft.com/office/drawing/2014/main" id="{8D63CEDE-6617-4509-97DB-8FFCAA88866D}"/>
              </a:ext>
            </a:extLst>
          </p:cNvPr>
          <p:cNvSpPr/>
          <p:nvPr/>
        </p:nvSpPr>
        <p:spPr>
          <a:xfrm>
            <a:off x="2950565" y="771301"/>
            <a:ext cx="622007" cy="309326"/>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chemeClr val="tx1"/>
                </a:solidFill>
              </a:rPr>
              <a:t>II</a:t>
            </a:r>
            <a:r>
              <a:rPr lang="cs-CZ" sz="1400" b="1" dirty="0">
                <a:solidFill>
                  <a:schemeClr val="tx1"/>
                </a:solidFill>
              </a:rPr>
              <a:t>I &amp; IV</a:t>
            </a:r>
            <a:r>
              <a:rPr lang="en-US" sz="1400" b="1" dirty="0">
                <a:solidFill>
                  <a:schemeClr val="tx1"/>
                </a:solidFill>
              </a:rPr>
              <a:t>. </a:t>
            </a:r>
            <a:endParaRPr lang="en-US" sz="900" b="1" dirty="0">
              <a:solidFill>
                <a:schemeClr val="tx1"/>
              </a:solidFill>
            </a:endParaRPr>
          </a:p>
        </p:txBody>
      </p:sp>
      <p:sp>
        <p:nvSpPr>
          <p:cNvPr id="101" name="Rectangle 45">
            <a:extLst>
              <a:ext uri="{FF2B5EF4-FFF2-40B4-BE49-F238E27FC236}">
                <a16:creationId xmlns:a16="http://schemas.microsoft.com/office/drawing/2014/main" id="{F40ABB47-002B-4BCF-B64C-7E12DBA2F8A5}"/>
              </a:ext>
            </a:extLst>
          </p:cNvPr>
          <p:cNvSpPr/>
          <p:nvPr/>
        </p:nvSpPr>
        <p:spPr>
          <a:xfrm>
            <a:off x="0" y="478561"/>
            <a:ext cx="9125651" cy="282943"/>
          </a:xfrm>
          <a:prstGeom prst="rect">
            <a:avLst/>
          </a:prstGeom>
          <a:gradFill>
            <a:gsLst>
              <a:gs pos="0">
                <a:schemeClr val="accent1">
                  <a:lumMod val="5000"/>
                  <a:lumOff val="95000"/>
                </a:schemeClr>
              </a:gs>
              <a:gs pos="45000">
                <a:schemeClr val="accent1">
                  <a:lumMod val="45000"/>
                  <a:lumOff val="55000"/>
                </a:schemeClr>
              </a:gs>
              <a:gs pos="100000">
                <a:schemeClr val="accent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endParaRPr lang="en-US" sz="1600" b="1" dirty="0"/>
          </a:p>
        </p:txBody>
      </p:sp>
      <p:sp>
        <p:nvSpPr>
          <p:cNvPr id="102" name="Rectangle 46">
            <a:extLst>
              <a:ext uri="{FF2B5EF4-FFF2-40B4-BE49-F238E27FC236}">
                <a16:creationId xmlns:a16="http://schemas.microsoft.com/office/drawing/2014/main" id="{06734AEA-9116-4BCF-9A60-204459E5C1AB}"/>
              </a:ext>
            </a:extLst>
          </p:cNvPr>
          <p:cNvSpPr/>
          <p:nvPr/>
        </p:nvSpPr>
        <p:spPr>
          <a:xfrm>
            <a:off x="376438" y="450743"/>
            <a:ext cx="7472162" cy="369332"/>
          </a:xfrm>
          <a:prstGeom prst="rect">
            <a:avLst/>
          </a:prstGeom>
        </p:spPr>
        <p:txBody>
          <a:bodyPr wrap="square">
            <a:spAutoFit/>
          </a:bodyPr>
          <a:lstStyle/>
          <a:p>
            <a:pPr lvl="0"/>
            <a:r>
              <a:rPr lang="en-US" sz="900" b="1" dirty="0">
                <a:solidFill>
                  <a:schemeClr val="bg1"/>
                </a:solidFill>
              </a:rPr>
              <a:t>TH solution of efficient dis. </a:t>
            </a:r>
            <a:r>
              <a:rPr lang="en-US" sz="900" b="1" dirty="0" err="1">
                <a:solidFill>
                  <a:schemeClr val="bg1"/>
                </a:solidFill>
              </a:rPr>
              <a:t>Mgmt</a:t>
            </a:r>
            <a:r>
              <a:rPr lang="en-US" sz="900" b="1" dirty="0">
                <a:solidFill>
                  <a:schemeClr val="bg1"/>
                </a:solidFill>
              </a:rPr>
              <a:t> (ASCVD PJ digitalization) and communication among HCPs </a:t>
            </a:r>
            <a:r>
              <a:rPr lang="cs-CZ" sz="900" b="1" dirty="0">
                <a:solidFill>
                  <a:schemeClr val="bg1"/>
                </a:solidFill>
              </a:rPr>
              <a:t>and</a:t>
            </a:r>
            <a:r>
              <a:rPr lang="en-US" sz="900" b="1" dirty="0">
                <a:solidFill>
                  <a:schemeClr val="bg1"/>
                </a:solidFill>
              </a:rPr>
              <a:t> patients</a:t>
            </a:r>
            <a:endParaRPr lang="cs-CZ" sz="900" b="1" dirty="0">
              <a:solidFill>
                <a:schemeClr val="bg1"/>
              </a:solidFill>
            </a:endParaRPr>
          </a:p>
          <a:p>
            <a:pPr lvl="0"/>
            <a:r>
              <a:rPr lang="cs-CZ" sz="900" b="1" dirty="0">
                <a:solidFill>
                  <a:schemeClr val="bg1"/>
                </a:solidFill>
              </a:rPr>
              <a:t>&amp;</a:t>
            </a:r>
            <a:r>
              <a:rPr lang="en-US" sz="900" b="1" dirty="0">
                <a:solidFill>
                  <a:schemeClr val="bg1"/>
                </a:solidFill>
              </a:rPr>
              <a:t> to deploy quality measures/ incentives for better patients‘ outcome</a:t>
            </a:r>
          </a:p>
        </p:txBody>
      </p:sp>
    </p:spTree>
    <p:extLst>
      <p:ext uri="{BB962C8B-B14F-4D97-AF65-F5344CB8AC3E}">
        <p14:creationId xmlns:p14="http://schemas.microsoft.com/office/powerpoint/2010/main" val="11286650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8D386-7FC1-B245-A132-5BAF2C23417A}"/>
              </a:ext>
            </a:extLst>
          </p:cNvPr>
          <p:cNvSpPr>
            <a:spLocks noGrp="1"/>
          </p:cNvSpPr>
          <p:nvPr>
            <p:ph type="title"/>
          </p:nvPr>
        </p:nvSpPr>
        <p:spPr>
          <a:xfrm>
            <a:off x="457200" y="377209"/>
            <a:ext cx="8280000" cy="457200"/>
          </a:xfrm>
        </p:spPr>
        <p:txBody>
          <a:bodyPr>
            <a:normAutofit fontScale="90000"/>
          </a:bodyPr>
          <a:lstStyle/>
          <a:p>
            <a:r>
              <a:rPr lang="cs-CZ" dirty="0"/>
              <a:t>Návrh dalšího postupu implementace</a:t>
            </a:r>
            <a:br>
              <a:rPr lang="cs-CZ" dirty="0"/>
            </a:br>
            <a:r>
              <a:rPr lang="cs-CZ" dirty="0"/>
              <a:t>digitální medicíny do klinické praxe</a:t>
            </a:r>
            <a:endParaRPr lang="en-CZ" dirty="0"/>
          </a:p>
        </p:txBody>
      </p:sp>
      <p:sp>
        <p:nvSpPr>
          <p:cNvPr id="6" name="Zástupný obsah 5">
            <a:extLst>
              <a:ext uri="{FF2B5EF4-FFF2-40B4-BE49-F238E27FC236}">
                <a16:creationId xmlns:a16="http://schemas.microsoft.com/office/drawing/2014/main" id="{AEFB4C25-0BAF-4725-BDEE-307B15250C47}"/>
              </a:ext>
            </a:extLst>
          </p:cNvPr>
          <p:cNvSpPr>
            <a:spLocks noGrp="1"/>
          </p:cNvSpPr>
          <p:nvPr>
            <p:ph sz="quarter" idx="14"/>
          </p:nvPr>
        </p:nvSpPr>
        <p:spPr>
          <a:xfrm>
            <a:off x="457200" y="994428"/>
            <a:ext cx="8280000" cy="3609073"/>
          </a:xfrm>
        </p:spPr>
        <p:txBody>
          <a:bodyPr/>
          <a:lstStyle/>
          <a:p>
            <a:pPr>
              <a:buFont typeface="+mj-lt"/>
              <a:buAutoNum type="arabicPeriod"/>
            </a:pPr>
            <a:r>
              <a:rPr lang="cs-CZ" sz="2000" dirty="0"/>
              <a:t>Nezávislá analýza současného stavu</a:t>
            </a:r>
          </a:p>
          <a:p>
            <a:pPr>
              <a:buFont typeface="+mj-lt"/>
              <a:buAutoNum type="arabicPeriod"/>
            </a:pPr>
            <a:r>
              <a:rPr lang="cs-CZ" sz="2000" dirty="0"/>
              <a:t>Vytvoření modelu spolupráce zainteresovaných subjektů</a:t>
            </a:r>
          </a:p>
          <a:p>
            <a:pPr>
              <a:buFont typeface="+mj-lt"/>
              <a:buAutoNum type="arabicPeriod"/>
            </a:pPr>
            <a:r>
              <a:rPr lang="cs-CZ" sz="2000" dirty="0"/>
              <a:t>Koncepce kvalifikačního procesu posuzování služeb</a:t>
            </a:r>
          </a:p>
          <a:p>
            <a:pPr>
              <a:buFont typeface="+mj-lt"/>
              <a:buAutoNum type="arabicPeriod"/>
            </a:pPr>
            <a:r>
              <a:rPr lang="cs-CZ" sz="2000" dirty="0"/>
              <a:t>První fáze – 5 pilotních klinických oblastí</a:t>
            </a:r>
          </a:p>
          <a:p>
            <a:pPr>
              <a:buFont typeface="+mj-lt"/>
              <a:buAutoNum type="arabicPeriod"/>
            </a:pPr>
            <a:r>
              <a:rPr lang="cs-CZ" sz="2000" dirty="0"/>
              <a:t>Úhradová skupina VZP/SP/MZČR</a:t>
            </a:r>
          </a:p>
          <a:p>
            <a:pPr>
              <a:buFont typeface="+mj-lt"/>
              <a:buAutoNum type="arabicPeriod"/>
            </a:pPr>
            <a:r>
              <a:rPr lang="cs-CZ" sz="2000" dirty="0"/>
              <a:t>Vzdělávání v oblasti digitální medicíny</a:t>
            </a:r>
          </a:p>
          <a:p>
            <a:pPr>
              <a:buFont typeface="+mj-lt"/>
              <a:buAutoNum type="arabicPeriod"/>
            </a:pPr>
            <a:r>
              <a:rPr lang="cs-CZ" sz="2000" dirty="0"/>
              <a:t>Registr TM sledovaných pacientů</a:t>
            </a:r>
          </a:p>
          <a:p>
            <a:pPr>
              <a:buFont typeface="+mj-lt"/>
              <a:buAutoNum type="arabicPeriod"/>
            </a:pPr>
            <a:r>
              <a:rPr lang="cs-CZ" sz="2000" dirty="0"/>
              <a:t>Definice zdrojů pro financování projektu – IROP, FO, přímé projekty EU…</a:t>
            </a:r>
          </a:p>
          <a:p>
            <a:pPr>
              <a:buFont typeface="+mj-lt"/>
              <a:buAutoNum type="arabicPeriod"/>
            </a:pPr>
            <a:r>
              <a:rPr lang="cs-CZ" sz="2000" dirty="0"/>
              <a:t>Motto:</a:t>
            </a:r>
            <a:br>
              <a:rPr lang="cs-CZ" sz="2000" dirty="0"/>
            </a:br>
            <a:r>
              <a:rPr lang="cs-CZ" sz="1800" i="1" dirty="0"/>
              <a:t>„Od regionálních aktivit k systémovému obecně akceptovanému centrálnímu řešení“</a:t>
            </a:r>
          </a:p>
        </p:txBody>
      </p:sp>
      <p:sp>
        <p:nvSpPr>
          <p:cNvPr id="10" name="Zástupný text 9">
            <a:extLst>
              <a:ext uri="{FF2B5EF4-FFF2-40B4-BE49-F238E27FC236}">
                <a16:creationId xmlns:a16="http://schemas.microsoft.com/office/drawing/2014/main" id="{C31D0A97-0CCB-46F4-BC91-4D765E4D95E7}"/>
              </a:ext>
            </a:extLst>
          </p:cNvPr>
          <p:cNvSpPr>
            <a:spLocks noGrp="1"/>
          </p:cNvSpPr>
          <p:nvPr>
            <p:ph type="body" sz="quarter" idx="15"/>
          </p:nvPr>
        </p:nvSpPr>
        <p:spPr/>
        <p:txBody>
          <a:bodyPr/>
          <a:lstStyle/>
          <a:p>
            <a:endParaRPr lang="cs-CZ"/>
          </a:p>
        </p:txBody>
      </p:sp>
      <p:pic>
        <p:nvPicPr>
          <p:cNvPr id="5" name="Picture 5">
            <a:extLst>
              <a:ext uri="{FF2B5EF4-FFF2-40B4-BE49-F238E27FC236}">
                <a16:creationId xmlns:a16="http://schemas.microsoft.com/office/drawing/2014/main" id="{84135294-E2A0-4E75-86C9-A0D9E961269E}"/>
              </a:ext>
            </a:extLst>
          </p:cNvPr>
          <p:cNvPicPr>
            <a:picLocks noChangeAspect="1"/>
          </p:cNvPicPr>
          <p:nvPr/>
        </p:nvPicPr>
        <p:blipFill>
          <a:blip r:embed="rId2"/>
          <a:stretch>
            <a:fillRect/>
          </a:stretch>
        </p:blipFill>
        <p:spPr>
          <a:xfrm>
            <a:off x="7844450" y="0"/>
            <a:ext cx="1294891" cy="560092"/>
          </a:xfrm>
          <a:prstGeom prst="rect">
            <a:avLst/>
          </a:prstGeom>
        </p:spPr>
      </p:pic>
    </p:spTree>
    <p:extLst>
      <p:ext uri="{BB962C8B-B14F-4D97-AF65-F5344CB8AC3E}">
        <p14:creationId xmlns:p14="http://schemas.microsoft.com/office/powerpoint/2010/main" val="41582653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CCC32B49-11E0-4F5C-878A-54058786E132}"/>
              </a:ext>
            </a:extLst>
          </p:cNvPr>
          <p:cNvSpPr>
            <a:spLocks noGrp="1"/>
          </p:cNvSpPr>
          <p:nvPr>
            <p:ph type="title"/>
          </p:nvPr>
        </p:nvSpPr>
        <p:spPr/>
        <p:txBody>
          <a:bodyPr>
            <a:normAutofit fontScale="90000"/>
          </a:bodyPr>
          <a:lstStyle/>
          <a:p>
            <a:endParaRPr lang="cs-CZ"/>
          </a:p>
        </p:txBody>
      </p:sp>
      <p:sp>
        <p:nvSpPr>
          <p:cNvPr id="5" name="Zástupný text 4">
            <a:extLst>
              <a:ext uri="{FF2B5EF4-FFF2-40B4-BE49-F238E27FC236}">
                <a16:creationId xmlns:a16="http://schemas.microsoft.com/office/drawing/2014/main" id="{2CD575A4-81A0-4561-8B4D-FEFFAFC99E00}"/>
              </a:ext>
            </a:extLst>
          </p:cNvPr>
          <p:cNvSpPr>
            <a:spLocks noGrp="1"/>
          </p:cNvSpPr>
          <p:nvPr>
            <p:ph type="body" sz="quarter" idx="15"/>
          </p:nvPr>
        </p:nvSpPr>
        <p:spPr/>
        <p:txBody>
          <a:bodyPr/>
          <a:lstStyle/>
          <a:p>
            <a:endParaRPr lang="cs-CZ"/>
          </a:p>
        </p:txBody>
      </p:sp>
      <p:pic>
        <p:nvPicPr>
          <p:cNvPr id="3" name="Picture 2">
            <a:extLst>
              <a:ext uri="{FF2B5EF4-FFF2-40B4-BE49-F238E27FC236}">
                <a16:creationId xmlns:a16="http://schemas.microsoft.com/office/drawing/2014/main" id="{6FA259E1-E0D1-394C-B69F-79426434F5B5}"/>
              </a:ext>
            </a:extLst>
          </p:cNvPr>
          <p:cNvPicPr>
            <a:picLocks noChangeAspect="1"/>
          </p:cNvPicPr>
          <p:nvPr/>
        </p:nvPicPr>
        <p:blipFill>
          <a:blip r:embed="rId2"/>
          <a:stretch>
            <a:fillRect/>
          </a:stretch>
        </p:blipFill>
        <p:spPr>
          <a:xfrm>
            <a:off x="7053766" y="273844"/>
            <a:ext cx="1912434" cy="827204"/>
          </a:xfrm>
          <a:prstGeom prst="rect">
            <a:avLst/>
          </a:prstGeom>
        </p:spPr>
      </p:pic>
      <p:pic>
        <p:nvPicPr>
          <p:cNvPr id="8" name="Obrázek 7">
            <a:extLst>
              <a:ext uri="{FF2B5EF4-FFF2-40B4-BE49-F238E27FC236}">
                <a16:creationId xmlns:a16="http://schemas.microsoft.com/office/drawing/2014/main" id="{8D92EDEB-6208-4848-8B1A-EC162387DA22}"/>
              </a:ext>
            </a:extLst>
          </p:cNvPr>
          <p:cNvPicPr>
            <a:picLocks noChangeAspect="1"/>
          </p:cNvPicPr>
          <p:nvPr/>
        </p:nvPicPr>
        <p:blipFill>
          <a:blip r:embed="rId3"/>
          <a:stretch>
            <a:fillRect/>
          </a:stretch>
        </p:blipFill>
        <p:spPr>
          <a:xfrm>
            <a:off x="0" y="0"/>
            <a:ext cx="9144000" cy="5143500"/>
          </a:xfrm>
          <a:prstGeom prst="rect">
            <a:avLst/>
          </a:prstGeom>
        </p:spPr>
      </p:pic>
      <p:sp>
        <p:nvSpPr>
          <p:cNvPr id="9" name="TextovéPole 8">
            <a:extLst>
              <a:ext uri="{FF2B5EF4-FFF2-40B4-BE49-F238E27FC236}">
                <a16:creationId xmlns:a16="http://schemas.microsoft.com/office/drawing/2014/main" id="{662CD8C2-38EF-40AA-A49F-19BB0ACB9174}"/>
              </a:ext>
            </a:extLst>
          </p:cNvPr>
          <p:cNvSpPr txBox="1"/>
          <p:nvPr/>
        </p:nvSpPr>
        <p:spPr>
          <a:xfrm>
            <a:off x="425450" y="603250"/>
            <a:ext cx="1995418" cy="369332"/>
          </a:xfrm>
          <a:prstGeom prst="rect">
            <a:avLst/>
          </a:prstGeom>
          <a:noFill/>
        </p:spPr>
        <p:txBody>
          <a:bodyPr wrap="none" rtlCol="0">
            <a:spAutoFit/>
          </a:bodyPr>
          <a:lstStyle/>
          <a:p>
            <a:r>
              <a:rPr lang="cs-CZ" sz="1800" i="1" dirty="0">
                <a:solidFill>
                  <a:schemeClr val="bg1"/>
                </a:solidFill>
                <a:effectLst>
                  <a:outerShdw blurRad="38100" dist="38100" dir="2700000" algn="tl">
                    <a:srgbClr val="000000">
                      <a:alpha val="43137"/>
                    </a:srgbClr>
                  </a:outerShdw>
                </a:effectLst>
              </a:rPr>
              <a:t>Děkuji za pozornost</a:t>
            </a:r>
          </a:p>
        </p:txBody>
      </p:sp>
    </p:spTree>
    <p:extLst>
      <p:ext uri="{BB962C8B-B14F-4D97-AF65-F5344CB8AC3E}">
        <p14:creationId xmlns:p14="http://schemas.microsoft.com/office/powerpoint/2010/main" val="1678157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6A0859-C791-49E8-9BF6-D7C836BCFBCE}"/>
              </a:ext>
            </a:extLst>
          </p:cNvPr>
          <p:cNvSpPr>
            <a:spLocks noGrp="1"/>
          </p:cNvSpPr>
          <p:nvPr>
            <p:ph type="title"/>
          </p:nvPr>
        </p:nvSpPr>
        <p:spPr>
          <a:xfrm>
            <a:off x="0" y="377209"/>
            <a:ext cx="9144000" cy="457200"/>
          </a:xfrm>
        </p:spPr>
        <p:txBody>
          <a:bodyPr>
            <a:normAutofit fontScale="90000"/>
          </a:bodyPr>
          <a:lstStyle/>
          <a:p>
            <a:r>
              <a:rPr lang="cs-CZ" dirty="0"/>
              <a:t>Kdo všechno se podílí na etablování digitální medicíny</a:t>
            </a:r>
          </a:p>
        </p:txBody>
      </p:sp>
      <p:graphicFrame>
        <p:nvGraphicFramePr>
          <p:cNvPr id="6" name="Zástupný symbol pro obsah 5">
            <a:extLst>
              <a:ext uri="{FF2B5EF4-FFF2-40B4-BE49-F238E27FC236}">
                <a16:creationId xmlns:a16="http://schemas.microsoft.com/office/drawing/2014/main" id="{2148CEBC-1ECE-4BE8-B841-4A078A0CF172}"/>
              </a:ext>
            </a:extLst>
          </p:cNvPr>
          <p:cNvGraphicFramePr>
            <a:graphicFrameLocks noGrp="1"/>
          </p:cNvGraphicFramePr>
          <p:nvPr>
            <p:ph sz="quarter" idx="14"/>
            <p:extLst>
              <p:ext uri="{D42A27DB-BD31-4B8C-83A1-F6EECF244321}">
                <p14:modId xmlns:p14="http://schemas.microsoft.com/office/powerpoint/2010/main" val="2147466698"/>
              </p:ext>
            </p:extLst>
          </p:nvPr>
        </p:nvGraphicFramePr>
        <p:xfrm>
          <a:off x="457200" y="993775"/>
          <a:ext cx="8280400" cy="3609975"/>
        </p:xfrm>
        <a:graphic>
          <a:graphicData uri="http://schemas.openxmlformats.org/drawingml/2006/chart">
            <c:chart xmlns:c="http://schemas.openxmlformats.org/drawingml/2006/chart" xmlns:r="http://schemas.openxmlformats.org/officeDocument/2006/relationships" r:id="rId2"/>
          </a:graphicData>
        </a:graphic>
      </p:graphicFrame>
      <p:sp>
        <p:nvSpPr>
          <p:cNvPr id="3" name="Zástupný text 2">
            <a:extLst>
              <a:ext uri="{FF2B5EF4-FFF2-40B4-BE49-F238E27FC236}">
                <a16:creationId xmlns:a16="http://schemas.microsoft.com/office/drawing/2014/main" id="{B6C657DA-BA50-4003-B1F8-90EDE79543E0}"/>
              </a:ext>
            </a:extLst>
          </p:cNvPr>
          <p:cNvSpPr>
            <a:spLocks noGrp="1"/>
          </p:cNvSpPr>
          <p:nvPr>
            <p:ph type="body" sz="quarter" idx="15"/>
          </p:nvPr>
        </p:nvSpPr>
        <p:spPr/>
        <p:txBody>
          <a:bodyPr/>
          <a:lstStyle/>
          <a:p>
            <a:endParaRPr lang="cs-CZ"/>
          </a:p>
        </p:txBody>
      </p:sp>
    </p:spTree>
    <p:extLst>
      <p:ext uri="{BB962C8B-B14F-4D97-AF65-F5344CB8AC3E}">
        <p14:creationId xmlns:p14="http://schemas.microsoft.com/office/powerpoint/2010/main" val="448220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285C97B8-00AD-4BFB-A641-683D122A8451}"/>
              </a:ext>
            </a:extLst>
          </p:cNvPr>
          <p:cNvPicPr>
            <a:picLocks noChangeAspect="1"/>
          </p:cNvPicPr>
          <p:nvPr/>
        </p:nvPicPr>
        <p:blipFill>
          <a:blip r:embed="rId2"/>
          <a:stretch>
            <a:fillRect/>
          </a:stretch>
        </p:blipFill>
        <p:spPr>
          <a:xfrm>
            <a:off x="7844450" y="0"/>
            <a:ext cx="1294891" cy="560092"/>
          </a:xfrm>
          <a:prstGeom prst="rect">
            <a:avLst/>
          </a:prstGeom>
        </p:spPr>
      </p:pic>
      <p:sp>
        <p:nvSpPr>
          <p:cNvPr id="3" name="Nadpis 2">
            <a:extLst>
              <a:ext uri="{FF2B5EF4-FFF2-40B4-BE49-F238E27FC236}">
                <a16:creationId xmlns:a16="http://schemas.microsoft.com/office/drawing/2014/main" id="{2CD0BA05-63B2-494A-AC41-F913EEB2031D}"/>
              </a:ext>
            </a:extLst>
          </p:cNvPr>
          <p:cNvSpPr>
            <a:spLocks noGrp="1"/>
          </p:cNvSpPr>
          <p:nvPr>
            <p:ph type="title"/>
          </p:nvPr>
        </p:nvSpPr>
        <p:spPr/>
        <p:txBody>
          <a:bodyPr>
            <a:normAutofit fontScale="90000"/>
          </a:bodyPr>
          <a:lstStyle/>
          <a:p>
            <a:pPr algn="ctr"/>
            <a:r>
              <a:rPr lang="cs-CZ" dirty="0"/>
              <a:t>Percepce základních pilířů digitální medicíny 2021  </a:t>
            </a:r>
          </a:p>
        </p:txBody>
      </p:sp>
      <p:graphicFrame>
        <p:nvGraphicFramePr>
          <p:cNvPr id="6" name="Zástupný obsah 5">
            <a:extLst>
              <a:ext uri="{FF2B5EF4-FFF2-40B4-BE49-F238E27FC236}">
                <a16:creationId xmlns:a16="http://schemas.microsoft.com/office/drawing/2014/main" id="{696E4059-2C60-4772-B4CB-A097F9F8D9B1}"/>
              </a:ext>
            </a:extLst>
          </p:cNvPr>
          <p:cNvGraphicFramePr>
            <a:graphicFrameLocks noGrp="1"/>
          </p:cNvGraphicFramePr>
          <p:nvPr>
            <p:ph sz="quarter" idx="14"/>
            <p:extLst>
              <p:ext uri="{D42A27DB-BD31-4B8C-83A1-F6EECF244321}">
                <p14:modId xmlns:p14="http://schemas.microsoft.com/office/powerpoint/2010/main" val="4282921853"/>
              </p:ext>
            </p:extLst>
          </p:nvPr>
        </p:nvGraphicFramePr>
        <p:xfrm>
          <a:off x="457200" y="993775"/>
          <a:ext cx="8280400" cy="3609975"/>
        </p:xfrm>
        <a:graphic>
          <a:graphicData uri="http://schemas.openxmlformats.org/drawingml/2006/chart">
            <c:chart xmlns:c="http://schemas.openxmlformats.org/drawingml/2006/chart" xmlns:r="http://schemas.openxmlformats.org/officeDocument/2006/relationships" r:id="rId3"/>
          </a:graphicData>
        </a:graphic>
      </p:graphicFrame>
      <p:sp>
        <p:nvSpPr>
          <p:cNvPr id="2" name="Zástupný text 1">
            <a:extLst>
              <a:ext uri="{FF2B5EF4-FFF2-40B4-BE49-F238E27FC236}">
                <a16:creationId xmlns:a16="http://schemas.microsoft.com/office/drawing/2014/main" id="{FFF83502-B67B-4B3B-8ECB-210834B9E5B1}"/>
              </a:ext>
            </a:extLst>
          </p:cNvPr>
          <p:cNvSpPr>
            <a:spLocks noGrp="1"/>
          </p:cNvSpPr>
          <p:nvPr>
            <p:ph type="body" sz="quarter" idx="15"/>
          </p:nvPr>
        </p:nvSpPr>
        <p:spPr/>
        <p:txBody>
          <a:bodyPr/>
          <a:lstStyle/>
          <a:p>
            <a:endParaRPr lang="cs-CZ"/>
          </a:p>
        </p:txBody>
      </p:sp>
    </p:spTree>
    <p:extLst>
      <p:ext uri="{BB962C8B-B14F-4D97-AF65-F5344CB8AC3E}">
        <p14:creationId xmlns:p14="http://schemas.microsoft.com/office/powerpoint/2010/main" val="960676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4950C-D79A-044F-8AFC-8E629403E134}"/>
              </a:ext>
            </a:extLst>
          </p:cNvPr>
          <p:cNvSpPr>
            <a:spLocks noGrp="1"/>
          </p:cNvSpPr>
          <p:nvPr>
            <p:ph type="title"/>
          </p:nvPr>
        </p:nvSpPr>
        <p:spPr/>
        <p:txBody>
          <a:bodyPr>
            <a:normAutofit/>
          </a:bodyPr>
          <a:lstStyle/>
          <a:p>
            <a:r>
              <a:rPr lang="cs-CZ" sz="2800" dirty="0"/>
              <a:t>Požadavky odborných společností na TM </a:t>
            </a:r>
            <a:endParaRPr lang="en-CZ" sz="2800" dirty="0"/>
          </a:p>
        </p:txBody>
      </p:sp>
      <p:sp>
        <p:nvSpPr>
          <p:cNvPr id="6" name="Zástupný text 5">
            <a:extLst>
              <a:ext uri="{FF2B5EF4-FFF2-40B4-BE49-F238E27FC236}">
                <a16:creationId xmlns:a16="http://schemas.microsoft.com/office/drawing/2014/main" id="{825748EF-C08E-48C0-B8A0-DC9143605B04}"/>
              </a:ext>
            </a:extLst>
          </p:cNvPr>
          <p:cNvSpPr>
            <a:spLocks noGrp="1"/>
          </p:cNvSpPr>
          <p:nvPr>
            <p:ph type="body" sz="quarter" idx="15"/>
          </p:nvPr>
        </p:nvSpPr>
        <p:spPr/>
        <p:txBody>
          <a:bodyPr/>
          <a:lstStyle/>
          <a:p>
            <a:endParaRPr lang="cs-CZ"/>
          </a:p>
        </p:txBody>
      </p:sp>
      <p:pic>
        <p:nvPicPr>
          <p:cNvPr id="5" name="Picture 5">
            <a:extLst>
              <a:ext uri="{FF2B5EF4-FFF2-40B4-BE49-F238E27FC236}">
                <a16:creationId xmlns:a16="http://schemas.microsoft.com/office/drawing/2014/main" id="{677F3885-B6DD-4B81-9982-FC9E2351B222}"/>
              </a:ext>
            </a:extLst>
          </p:cNvPr>
          <p:cNvPicPr>
            <a:picLocks noChangeAspect="1"/>
          </p:cNvPicPr>
          <p:nvPr/>
        </p:nvPicPr>
        <p:blipFill>
          <a:blip r:embed="rId2"/>
          <a:stretch>
            <a:fillRect/>
          </a:stretch>
        </p:blipFill>
        <p:spPr>
          <a:xfrm>
            <a:off x="7844450" y="0"/>
            <a:ext cx="1294891" cy="560092"/>
          </a:xfrm>
          <a:prstGeom prst="rect">
            <a:avLst/>
          </a:prstGeom>
        </p:spPr>
      </p:pic>
      <p:graphicFrame>
        <p:nvGraphicFramePr>
          <p:cNvPr id="13" name="Zástupný obsah 12">
            <a:extLst>
              <a:ext uri="{FF2B5EF4-FFF2-40B4-BE49-F238E27FC236}">
                <a16:creationId xmlns:a16="http://schemas.microsoft.com/office/drawing/2014/main" id="{8992455C-AD19-4467-9CEB-0D6D44335AD2}"/>
              </a:ext>
            </a:extLst>
          </p:cNvPr>
          <p:cNvGraphicFramePr>
            <a:graphicFrameLocks noGrp="1"/>
          </p:cNvGraphicFramePr>
          <p:nvPr>
            <p:ph sz="quarter" idx="14"/>
            <p:extLst>
              <p:ext uri="{D42A27DB-BD31-4B8C-83A1-F6EECF244321}">
                <p14:modId xmlns:p14="http://schemas.microsoft.com/office/powerpoint/2010/main" val="330836869"/>
              </p:ext>
            </p:extLst>
          </p:nvPr>
        </p:nvGraphicFramePr>
        <p:xfrm>
          <a:off x="182929" y="875722"/>
          <a:ext cx="8828941" cy="4106613"/>
        </p:xfrm>
        <a:graphic>
          <a:graphicData uri="http://schemas.openxmlformats.org/drawingml/2006/table">
            <a:tbl>
              <a:tblPr firstRow="1" bandRow="1">
                <a:tableStyleId>{5C22544A-7EE6-4342-B048-85BDC9FD1C3A}</a:tableStyleId>
              </a:tblPr>
              <a:tblGrid>
                <a:gridCol w="274316">
                  <a:extLst>
                    <a:ext uri="{9D8B030D-6E8A-4147-A177-3AD203B41FA5}">
                      <a16:colId xmlns:a16="http://schemas.microsoft.com/office/drawing/2014/main" val="312987437"/>
                    </a:ext>
                  </a:extLst>
                </a:gridCol>
                <a:gridCol w="731512">
                  <a:extLst>
                    <a:ext uri="{9D8B030D-6E8A-4147-A177-3AD203B41FA5}">
                      <a16:colId xmlns:a16="http://schemas.microsoft.com/office/drawing/2014/main" val="3273274323"/>
                    </a:ext>
                  </a:extLst>
                </a:gridCol>
                <a:gridCol w="822951">
                  <a:extLst>
                    <a:ext uri="{9D8B030D-6E8A-4147-A177-3AD203B41FA5}">
                      <a16:colId xmlns:a16="http://schemas.microsoft.com/office/drawing/2014/main" val="1533690107"/>
                    </a:ext>
                  </a:extLst>
                </a:gridCol>
                <a:gridCol w="822951">
                  <a:extLst>
                    <a:ext uri="{9D8B030D-6E8A-4147-A177-3AD203B41FA5}">
                      <a16:colId xmlns:a16="http://schemas.microsoft.com/office/drawing/2014/main" val="3871014413"/>
                    </a:ext>
                  </a:extLst>
                </a:gridCol>
                <a:gridCol w="548634">
                  <a:extLst>
                    <a:ext uri="{9D8B030D-6E8A-4147-A177-3AD203B41FA5}">
                      <a16:colId xmlns:a16="http://schemas.microsoft.com/office/drawing/2014/main" val="3906115424"/>
                    </a:ext>
                  </a:extLst>
                </a:gridCol>
                <a:gridCol w="640073">
                  <a:extLst>
                    <a:ext uri="{9D8B030D-6E8A-4147-A177-3AD203B41FA5}">
                      <a16:colId xmlns:a16="http://schemas.microsoft.com/office/drawing/2014/main" val="2144477551"/>
                    </a:ext>
                  </a:extLst>
                </a:gridCol>
                <a:gridCol w="1645902">
                  <a:extLst>
                    <a:ext uri="{9D8B030D-6E8A-4147-A177-3AD203B41FA5}">
                      <a16:colId xmlns:a16="http://schemas.microsoft.com/office/drawing/2014/main" val="3970015205"/>
                    </a:ext>
                  </a:extLst>
                </a:gridCol>
                <a:gridCol w="2560292">
                  <a:extLst>
                    <a:ext uri="{9D8B030D-6E8A-4147-A177-3AD203B41FA5}">
                      <a16:colId xmlns:a16="http://schemas.microsoft.com/office/drawing/2014/main" val="170138681"/>
                    </a:ext>
                  </a:extLst>
                </a:gridCol>
                <a:gridCol w="782310">
                  <a:extLst>
                    <a:ext uri="{9D8B030D-6E8A-4147-A177-3AD203B41FA5}">
                      <a16:colId xmlns:a16="http://schemas.microsoft.com/office/drawing/2014/main" val="1619862343"/>
                    </a:ext>
                  </a:extLst>
                </a:gridCol>
              </a:tblGrid>
              <a:tr h="48690">
                <a:tc>
                  <a:txBody>
                    <a:bodyPr/>
                    <a:lstStyle/>
                    <a:p>
                      <a:pPr>
                        <a:lnSpc>
                          <a:spcPct val="115000"/>
                        </a:lnSpc>
                        <a:spcAft>
                          <a:spcPts val="1000"/>
                        </a:spcAft>
                      </a:pPr>
                      <a:r>
                        <a:rPr lang="cs-CZ" sz="700">
                          <a:effectLst/>
                          <a:latin typeface="+mn-lt"/>
                        </a:rPr>
                        <a:t>Pořadí</a:t>
                      </a:r>
                      <a:endParaRPr lang="cs-CZ" sz="700">
                        <a:effectLst/>
                        <a:latin typeface="+mn-lt"/>
                        <a:ea typeface="Calibri" panose="020F0502020204030204" pitchFamily="34" charset="0"/>
                        <a:cs typeface="Times New Roman" panose="02020603050405020304" pitchFamily="18" charset="0"/>
                      </a:endParaRPr>
                    </a:p>
                  </a:txBody>
                  <a:tcPr marL="1785" marR="1785" marT="0" marB="0"/>
                </a:tc>
                <a:tc>
                  <a:txBody>
                    <a:bodyPr/>
                    <a:lstStyle/>
                    <a:p>
                      <a:pPr>
                        <a:lnSpc>
                          <a:spcPct val="115000"/>
                        </a:lnSpc>
                        <a:spcAft>
                          <a:spcPts val="1000"/>
                        </a:spcAft>
                      </a:pPr>
                      <a:r>
                        <a:rPr lang="cs-CZ" sz="700">
                          <a:effectLst/>
                          <a:latin typeface="+mn-lt"/>
                        </a:rPr>
                        <a:t>Odbornost</a:t>
                      </a:r>
                      <a:endParaRPr lang="cs-CZ" sz="700">
                        <a:effectLst/>
                        <a:latin typeface="+mn-lt"/>
                        <a:ea typeface="Calibri" panose="020F0502020204030204" pitchFamily="34" charset="0"/>
                        <a:cs typeface="Times New Roman" panose="02020603050405020304" pitchFamily="18" charset="0"/>
                      </a:endParaRPr>
                    </a:p>
                  </a:txBody>
                  <a:tcPr marL="1785" marR="1785" marT="0" marB="0"/>
                </a:tc>
                <a:tc>
                  <a:txBody>
                    <a:bodyPr/>
                    <a:lstStyle/>
                    <a:p>
                      <a:pPr>
                        <a:lnSpc>
                          <a:spcPct val="115000"/>
                        </a:lnSpc>
                        <a:spcAft>
                          <a:spcPts val="1000"/>
                        </a:spcAft>
                      </a:pPr>
                      <a:r>
                        <a:rPr lang="cs-CZ" sz="700">
                          <a:effectLst/>
                          <a:latin typeface="+mn-lt"/>
                        </a:rPr>
                        <a:t>Skupina chronických onemocnění</a:t>
                      </a:r>
                      <a:endParaRPr lang="cs-CZ" sz="700">
                        <a:effectLst/>
                        <a:latin typeface="+mn-lt"/>
                        <a:ea typeface="Calibri" panose="020F0502020204030204" pitchFamily="34" charset="0"/>
                        <a:cs typeface="Times New Roman" panose="02020603050405020304" pitchFamily="18" charset="0"/>
                      </a:endParaRPr>
                    </a:p>
                  </a:txBody>
                  <a:tcPr marL="1785" marR="1785" marT="0" marB="0"/>
                </a:tc>
                <a:tc>
                  <a:txBody>
                    <a:bodyPr/>
                    <a:lstStyle/>
                    <a:p>
                      <a:pPr>
                        <a:lnSpc>
                          <a:spcPct val="115000"/>
                        </a:lnSpc>
                        <a:spcAft>
                          <a:spcPts val="1000"/>
                        </a:spcAft>
                      </a:pPr>
                      <a:r>
                        <a:rPr lang="cs-CZ" sz="700">
                          <a:effectLst/>
                          <a:latin typeface="+mn-lt"/>
                        </a:rPr>
                        <a:t>Diagnózy</a:t>
                      </a:r>
                      <a:endParaRPr lang="cs-CZ" sz="700">
                        <a:effectLst/>
                        <a:latin typeface="+mn-lt"/>
                        <a:ea typeface="Calibri" panose="020F0502020204030204" pitchFamily="34" charset="0"/>
                        <a:cs typeface="Times New Roman" panose="02020603050405020304" pitchFamily="18" charset="0"/>
                      </a:endParaRPr>
                    </a:p>
                  </a:txBody>
                  <a:tcPr marL="1785" marR="1785" marT="0" marB="0"/>
                </a:tc>
                <a:tc>
                  <a:txBody>
                    <a:bodyPr/>
                    <a:lstStyle/>
                    <a:p>
                      <a:pPr>
                        <a:lnSpc>
                          <a:spcPct val="115000"/>
                        </a:lnSpc>
                        <a:spcAft>
                          <a:spcPts val="1000"/>
                        </a:spcAft>
                      </a:pPr>
                      <a:r>
                        <a:rPr lang="cs-CZ" sz="700">
                          <a:effectLst/>
                          <a:latin typeface="+mn-lt"/>
                        </a:rPr>
                        <a:t>Mezinárodní klasifikace</a:t>
                      </a:r>
                      <a:endParaRPr lang="cs-CZ" sz="700">
                        <a:effectLst/>
                        <a:latin typeface="+mn-lt"/>
                        <a:ea typeface="Calibri" panose="020F0502020204030204" pitchFamily="34" charset="0"/>
                        <a:cs typeface="Times New Roman" panose="02020603050405020304" pitchFamily="18" charset="0"/>
                      </a:endParaRPr>
                    </a:p>
                  </a:txBody>
                  <a:tcPr marL="1785" marR="1785" marT="0" marB="0"/>
                </a:tc>
                <a:tc>
                  <a:txBody>
                    <a:bodyPr/>
                    <a:lstStyle/>
                    <a:p>
                      <a:pPr>
                        <a:lnSpc>
                          <a:spcPct val="115000"/>
                        </a:lnSpc>
                        <a:spcAft>
                          <a:spcPts val="1000"/>
                        </a:spcAft>
                      </a:pPr>
                      <a:r>
                        <a:rPr lang="cs-CZ" sz="700">
                          <a:effectLst/>
                          <a:latin typeface="+mn-lt"/>
                        </a:rPr>
                        <a:t>Odbornosti</a:t>
                      </a:r>
                      <a:endParaRPr lang="cs-CZ" sz="700">
                        <a:effectLst/>
                        <a:latin typeface="+mn-lt"/>
                        <a:ea typeface="Calibri" panose="020F0502020204030204" pitchFamily="34" charset="0"/>
                        <a:cs typeface="Times New Roman" panose="02020603050405020304" pitchFamily="18" charset="0"/>
                      </a:endParaRPr>
                    </a:p>
                  </a:txBody>
                  <a:tcPr marL="1785" marR="1785" marT="0" marB="0"/>
                </a:tc>
                <a:tc>
                  <a:txBody>
                    <a:bodyPr/>
                    <a:lstStyle/>
                    <a:p>
                      <a:pPr>
                        <a:lnSpc>
                          <a:spcPct val="115000"/>
                        </a:lnSpc>
                        <a:spcAft>
                          <a:spcPts val="1000"/>
                        </a:spcAft>
                      </a:pPr>
                      <a:r>
                        <a:rPr lang="cs-CZ" sz="700">
                          <a:effectLst/>
                          <a:latin typeface="+mn-lt"/>
                        </a:rPr>
                        <a:t>Guidelines</a:t>
                      </a:r>
                      <a:endParaRPr lang="cs-CZ" sz="700">
                        <a:effectLst/>
                        <a:latin typeface="+mn-lt"/>
                        <a:ea typeface="Calibri" panose="020F0502020204030204" pitchFamily="34" charset="0"/>
                        <a:cs typeface="Times New Roman" panose="02020603050405020304" pitchFamily="18" charset="0"/>
                      </a:endParaRPr>
                    </a:p>
                  </a:txBody>
                  <a:tcPr marL="1785" marR="1785" marT="0" marB="0"/>
                </a:tc>
                <a:tc>
                  <a:txBody>
                    <a:bodyPr/>
                    <a:lstStyle/>
                    <a:p>
                      <a:pPr>
                        <a:lnSpc>
                          <a:spcPct val="115000"/>
                        </a:lnSpc>
                        <a:spcAft>
                          <a:spcPts val="1000"/>
                        </a:spcAft>
                      </a:pPr>
                      <a:r>
                        <a:rPr lang="cs-CZ" sz="700">
                          <a:effectLst/>
                          <a:latin typeface="+mn-lt"/>
                        </a:rPr>
                        <a:t>Technologie</a:t>
                      </a:r>
                      <a:endParaRPr lang="cs-CZ" sz="700">
                        <a:effectLst/>
                        <a:latin typeface="+mn-lt"/>
                        <a:ea typeface="Calibri" panose="020F0502020204030204" pitchFamily="34" charset="0"/>
                        <a:cs typeface="Times New Roman" panose="02020603050405020304" pitchFamily="18" charset="0"/>
                      </a:endParaRPr>
                    </a:p>
                  </a:txBody>
                  <a:tcPr marL="1785" marR="1785" marT="0" marB="0"/>
                </a:tc>
                <a:tc>
                  <a:txBody>
                    <a:bodyPr/>
                    <a:lstStyle/>
                    <a:p>
                      <a:pPr>
                        <a:lnSpc>
                          <a:spcPct val="115000"/>
                        </a:lnSpc>
                        <a:spcAft>
                          <a:spcPts val="1000"/>
                        </a:spcAft>
                      </a:pPr>
                      <a:r>
                        <a:rPr lang="cs-CZ" sz="700">
                          <a:effectLst/>
                          <a:latin typeface="+mn-lt"/>
                        </a:rPr>
                        <a:t>Četnost</a:t>
                      </a:r>
                      <a:endParaRPr lang="cs-CZ" sz="700">
                        <a:effectLst/>
                        <a:latin typeface="+mn-lt"/>
                        <a:ea typeface="Calibri" panose="020F0502020204030204" pitchFamily="34" charset="0"/>
                        <a:cs typeface="Times New Roman" panose="02020603050405020304" pitchFamily="18" charset="0"/>
                      </a:endParaRPr>
                    </a:p>
                  </a:txBody>
                  <a:tcPr marL="1785" marR="1785" marT="0" marB="0"/>
                </a:tc>
                <a:extLst>
                  <a:ext uri="{0D108BD9-81ED-4DB2-BD59-A6C34878D82A}">
                    <a16:rowId xmlns:a16="http://schemas.microsoft.com/office/drawing/2014/main" val="3535182323"/>
                  </a:ext>
                </a:extLst>
              </a:tr>
              <a:tr h="38836">
                <a:tc rowSpan="2">
                  <a:txBody>
                    <a:bodyPr/>
                    <a:lstStyle/>
                    <a:p>
                      <a:pPr>
                        <a:lnSpc>
                          <a:spcPct val="115000"/>
                        </a:lnSpc>
                        <a:spcAft>
                          <a:spcPts val="1000"/>
                        </a:spcAft>
                      </a:pPr>
                      <a:r>
                        <a:rPr lang="cs-CZ" sz="700">
                          <a:effectLst/>
                          <a:latin typeface="+mn-lt"/>
                        </a:rPr>
                        <a:t>1</a:t>
                      </a:r>
                      <a:endParaRPr lang="cs-CZ" sz="700">
                        <a:effectLst/>
                        <a:latin typeface="+mn-lt"/>
                        <a:ea typeface="Calibri" panose="020F0502020204030204" pitchFamily="34" charset="0"/>
                        <a:cs typeface="Times New Roman" panose="02020603050405020304" pitchFamily="18" charset="0"/>
                      </a:endParaRPr>
                    </a:p>
                  </a:txBody>
                  <a:tcPr marL="1785" marR="1785" marT="0" marB="0"/>
                </a:tc>
                <a:tc rowSpan="2">
                  <a:txBody>
                    <a:bodyPr/>
                    <a:lstStyle/>
                    <a:p>
                      <a:pPr>
                        <a:lnSpc>
                          <a:spcPct val="115000"/>
                        </a:lnSpc>
                        <a:spcAft>
                          <a:spcPts val="1000"/>
                        </a:spcAft>
                      </a:pPr>
                      <a:r>
                        <a:rPr lang="cs-CZ" sz="700">
                          <a:effectLst/>
                          <a:latin typeface="+mn-lt"/>
                        </a:rPr>
                        <a:t>001 - Všeobecné praktické lékařství</a:t>
                      </a:r>
                      <a:endParaRPr lang="cs-CZ" sz="700">
                        <a:effectLst/>
                        <a:latin typeface="+mn-lt"/>
                        <a:ea typeface="Calibri" panose="020F0502020204030204" pitchFamily="34" charset="0"/>
                        <a:cs typeface="Times New Roman" panose="02020603050405020304" pitchFamily="18" charset="0"/>
                      </a:endParaRPr>
                    </a:p>
                  </a:txBody>
                  <a:tcPr marL="1785" marR="1785" marT="0" marB="0"/>
                </a:tc>
                <a:tc rowSpan="2">
                  <a:txBody>
                    <a:bodyPr/>
                    <a:lstStyle/>
                    <a:p>
                      <a:pPr>
                        <a:lnSpc>
                          <a:spcPct val="115000"/>
                        </a:lnSpc>
                      </a:pPr>
                      <a:endParaRPr lang="cs-CZ" sz="700">
                        <a:effectLst/>
                        <a:latin typeface="+mn-lt"/>
                        <a:cs typeface="Times New Roman" panose="02020603050405020304" pitchFamily="18" charset="0"/>
                      </a:endParaRPr>
                    </a:p>
                  </a:txBody>
                  <a:tcPr marL="1785" marR="1785" marT="0" marB="0"/>
                </a:tc>
                <a:tc>
                  <a:txBody>
                    <a:bodyPr/>
                    <a:lstStyle/>
                    <a:p>
                      <a:pPr>
                        <a:lnSpc>
                          <a:spcPct val="115000"/>
                        </a:lnSpc>
                        <a:spcAft>
                          <a:spcPts val="1000"/>
                        </a:spcAft>
                      </a:pPr>
                      <a:r>
                        <a:rPr lang="cs-CZ" sz="700">
                          <a:effectLst/>
                          <a:latin typeface="+mn-lt"/>
                        </a:rPr>
                        <a:t>Arteriální hypertenze</a:t>
                      </a:r>
                      <a:endParaRPr lang="cs-CZ" sz="700">
                        <a:effectLst/>
                        <a:latin typeface="+mn-lt"/>
                        <a:ea typeface="Calibri" panose="020F0502020204030204" pitchFamily="34" charset="0"/>
                        <a:cs typeface="Times New Roman" panose="02020603050405020304" pitchFamily="18" charset="0"/>
                      </a:endParaRPr>
                    </a:p>
                  </a:txBody>
                  <a:tcPr marL="1785" marR="1785" marT="0" marB="0"/>
                </a:tc>
                <a:tc>
                  <a:txBody>
                    <a:bodyPr/>
                    <a:lstStyle/>
                    <a:p>
                      <a:pPr>
                        <a:lnSpc>
                          <a:spcPct val="115000"/>
                        </a:lnSpc>
                      </a:pPr>
                      <a:endParaRPr lang="cs-CZ" sz="700">
                        <a:effectLst/>
                        <a:latin typeface="+mn-lt"/>
                        <a:cs typeface="Times New Roman" panose="02020603050405020304" pitchFamily="18" charset="0"/>
                      </a:endParaRPr>
                    </a:p>
                  </a:txBody>
                  <a:tcPr marL="1785" marR="1785" marT="0" marB="0"/>
                </a:tc>
                <a:tc rowSpan="2">
                  <a:txBody>
                    <a:bodyPr/>
                    <a:lstStyle/>
                    <a:p>
                      <a:pPr>
                        <a:lnSpc>
                          <a:spcPct val="115000"/>
                        </a:lnSpc>
                        <a:spcAft>
                          <a:spcPts val="1000"/>
                        </a:spcAft>
                      </a:pPr>
                      <a:r>
                        <a:rPr lang="cs-CZ" sz="700">
                          <a:effectLst/>
                          <a:latin typeface="+mn-lt"/>
                        </a:rPr>
                        <a:t>VPL, internisti, kardiologové, diabetologové</a:t>
                      </a:r>
                      <a:endParaRPr lang="cs-CZ" sz="700">
                        <a:effectLst/>
                        <a:latin typeface="+mn-lt"/>
                        <a:ea typeface="Calibri" panose="020F0502020204030204" pitchFamily="34" charset="0"/>
                        <a:cs typeface="Times New Roman" panose="02020603050405020304" pitchFamily="18" charset="0"/>
                      </a:endParaRPr>
                    </a:p>
                  </a:txBody>
                  <a:tcPr marL="1785" marR="1785" marT="0" marB="0"/>
                </a:tc>
                <a:tc rowSpan="2">
                  <a:txBody>
                    <a:bodyPr/>
                    <a:lstStyle/>
                    <a:p>
                      <a:pPr>
                        <a:lnSpc>
                          <a:spcPct val="115000"/>
                        </a:lnSpc>
                        <a:spcAft>
                          <a:spcPts val="1000"/>
                        </a:spcAft>
                      </a:pPr>
                      <a:r>
                        <a:rPr lang="cs-CZ" sz="700">
                          <a:effectLst/>
                          <a:latin typeface="+mn-lt"/>
                        </a:rPr>
                        <a:t>www.svl.cz DP Arteriální hypertenze a Diabetes mellitus</a:t>
                      </a:r>
                      <a:endParaRPr lang="cs-CZ" sz="700">
                        <a:effectLst/>
                        <a:latin typeface="+mn-lt"/>
                        <a:ea typeface="Calibri" panose="020F0502020204030204" pitchFamily="34" charset="0"/>
                        <a:cs typeface="Times New Roman" panose="02020603050405020304" pitchFamily="18" charset="0"/>
                      </a:endParaRPr>
                    </a:p>
                  </a:txBody>
                  <a:tcPr marL="1785" marR="1785" marT="0" marB="0"/>
                </a:tc>
                <a:tc rowSpan="2">
                  <a:txBody>
                    <a:bodyPr/>
                    <a:lstStyle/>
                    <a:p>
                      <a:pPr>
                        <a:lnSpc>
                          <a:spcPct val="115000"/>
                        </a:lnSpc>
                        <a:spcAft>
                          <a:spcPts val="1000"/>
                        </a:spcAft>
                      </a:pPr>
                      <a:r>
                        <a:rPr lang="cs-CZ" sz="700">
                          <a:effectLst/>
                          <a:latin typeface="+mn-lt"/>
                        </a:rPr>
                        <a:t>V bydlišti pacienta tonometr, přístroj na vyšetření glykemie, spojení telefonem nebo e-mailem s VPL. V pracovně VPL standardní PC SW vybavení s možnost e-preskripce, e-PN</a:t>
                      </a:r>
                      <a:endParaRPr lang="cs-CZ" sz="700">
                        <a:effectLst/>
                        <a:latin typeface="+mn-lt"/>
                        <a:ea typeface="Calibri" panose="020F0502020204030204" pitchFamily="34" charset="0"/>
                        <a:cs typeface="Times New Roman" panose="02020603050405020304" pitchFamily="18" charset="0"/>
                      </a:endParaRPr>
                    </a:p>
                  </a:txBody>
                  <a:tcPr marL="1785" marR="1785" marT="0" marB="0"/>
                </a:tc>
                <a:tc rowSpan="2">
                  <a:txBody>
                    <a:bodyPr/>
                    <a:lstStyle/>
                    <a:p>
                      <a:pPr>
                        <a:lnSpc>
                          <a:spcPct val="115000"/>
                        </a:lnSpc>
                        <a:spcAft>
                          <a:spcPts val="1000"/>
                        </a:spcAft>
                      </a:pPr>
                      <a:r>
                        <a:rPr lang="cs-CZ" sz="700">
                          <a:effectLst/>
                          <a:latin typeface="+mn-lt"/>
                        </a:rPr>
                        <a:t>Při kompenzaci 4× ročně u obou DG</a:t>
                      </a:r>
                      <a:endParaRPr lang="cs-CZ" sz="700">
                        <a:effectLst/>
                        <a:latin typeface="+mn-lt"/>
                        <a:ea typeface="Calibri" panose="020F0502020204030204" pitchFamily="34" charset="0"/>
                        <a:cs typeface="Times New Roman" panose="02020603050405020304" pitchFamily="18" charset="0"/>
                      </a:endParaRPr>
                    </a:p>
                  </a:txBody>
                  <a:tcPr marL="1785" marR="1785" marT="0" marB="0"/>
                </a:tc>
                <a:extLst>
                  <a:ext uri="{0D108BD9-81ED-4DB2-BD59-A6C34878D82A}">
                    <a16:rowId xmlns:a16="http://schemas.microsoft.com/office/drawing/2014/main" val="2607830430"/>
                  </a:ext>
                </a:extLst>
              </a:tr>
              <a:tr h="157661">
                <a:tc vMerge="1">
                  <a:txBody>
                    <a:bodyPr/>
                    <a:lstStyle/>
                    <a:p>
                      <a:endParaRPr lang="cs-CZ"/>
                    </a:p>
                  </a:txBody>
                  <a:tcPr/>
                </a:tc>
                <a:tc vMerge="1">
                  <a:txBody>
                    <a:bodyPr/>
                    <a:lstStyle/>
                    <a:p>
                      <a:endParaRPr lang="cs-CZ"/>
                    </a:p>
                  </a:txBody>
                  <a:tcPr/>
                </a:tc>
                <a:tc vMerge="1">
                  <a:txBody>
                    <a:bodyPr/>
                    <a:lstStyle/>
                    <a:p>
                      <a:endParaRPr lang="cs-CZ"/>
                    </a:p>
                  </a:txBody>
                  <a:tcPr/>
                </a:tc>
                <a:tc>
                  <a:txBody>
                    <a:bodyPr/>
                    <a:lstStyle/>
                    <a:p>
                      <a:pPr>
                        <a:lnSpc>
                          <a:spcPct val="115000"/>
                        </a:lnSpc>
                        <a:spcAft>
                          <a:spcPts val="1000"/>
                        </a:spcAft>
                      </a:pPr>
                      <a:r>
                        <a:rPr lang="cs-CZ" sz="700">
                          <a:effectLst/>
                          <a:latin typeface="+mn-lt"/>
                        </a:rPr>
                        <a:t>Diabetes mellitus II. typu</a:t>
                      </a:r>
                      <a:endParaRPr lang="cs-CZ" sz="700">
                        <a:effectLst/>
                        <a:latin typeface="+mn-lt"/>
                        <a:ea typeface="Calibri" panose="020F0502020204030204" pitchFamily="34" charset="0"/>
                        <a:cs typeface="Times New Roman" panose="02020603050405020304" pitchFamily="18" charset="0"/>
                      </a:endParaRPr>
                    </a:p>
                  </a:txBody>
                  <a:tcPr marL="1785" marR="1785" marT="0" marB="0"/>
                </a:tc>
                <a:tc>
                  <a:txBody>
                    <a:bodyPr/>
                    <a:lstStyle/>
                    <a:p>
                      <a:pPr>
                        <a:lnSpc>
                          <a:spcPct val="115000"/>
                        </a:lnSpc>
                      </a:pPr>
                      <a:endParaRPr lang="cs-CZ" sz="700">
                        <a:effectLst/>
                        <a:latin typeface="+mn-lt"/>
                        <a:cs typeface="Times New Roman" panose="02020603050405020304" pitchFamily="18" charset="0"/>
                      </a:endParaRPr>
                    </a:p>
                  </a:txBody>
                  <a:tcPr marL="1785" marR="1785" marT="0" marB="0"/>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3557694552"/>
                  </a:ext>
                </a:extLst>
              </a:tr>
              <a:tr h="28983">
                <a:tc rowSpan="2">
                  <a:txBody>
                    <a:bodyPr/>
                    <a:lstStyle/>
                    <a:p>
                      <a:pPr>
                        <a:lnSpc>
                          <a:spcPct val="115000"/>
                        </a:lnSpc>
                        <a:spcAft>
                          <a:spcPts val="1000"/>
                        </a:spcAft>
                      </a:pPr>
                      <a:r>
                        <a:rPr lang="cs-CZ" sz="700">
                          <a:effectLst/>
                          <a:latin typeface="+mn-lt"/>
                        </a:rPr>
                        <a:t>2</a:t>
                      </a:r>
                      <a:endParaRPr lang="cs-CZ" sz="700">
                        <a:effectLst/>
                        <a:latin typeface="+mn-lt"/>
                        <a:ea typeface="Calibri" panose="020F0502020204030204" pitchFamily="34" charset="0"/>
                        <a:cs typeface="Times New Roman" panose="02020603050405020304" pitchFamily="18" charset="0"/>
                      </a:endParaRPr>
                    </a:p>
                  </a:txBody>
                  <a:tcPr marL="1785" marR="1785" marT="0" marB="0"/>
                </a:tc>
                <a:tc rowSpan="2">
                  <a:txBody>
                    <a:bodyPr/>
                    <a:lstStyle/>
                    <a:p>
                      <a:pPr>
                        <a:lnSpc>
                          <a:spcPct val="115000"/>
                        </a:lnSpc>
                        <a:spcAft>
                          <a:spcPts val="1000"/>
                        </a:spcAft>
                      </a:pPr>
                      <a:r>
                        <a:rPr lang="cs-CZ" sz="700">
                          <a:effectLst/>
                          <a:latin typeface="+mn-lt"/>
                        </a:rPr>
                        <a:t>105 - Gastroenterologie</a:t>
                      </a:r>
                      <a:endParaRPr lang="cs-CZ" sz="700">
                        <a:effectLst/>
                        <a:latin typeface="+mn-lt"/>
                        <a:ea typeface="Calibri" panose="020F0502020204030204" pitchFamily="34" charset="0"/>
                        <a:cs typeface="Times New Roman" panose="02020603050405020304" pitchFamily="18" charset="0"/>
                      </a:endParaRPr>
                    </a:p>
                  </a:txBody>
                  <a:tcPr marL="1785" marR="1785" marT="0" marB="0"/>
                </a:tc>
                <a:tc rowSpan="2">
                  <a:txBody>
                    <a:bodyPr/>
                    <a:lstStyle/>
                    <a:p>
                      <a:pPr>
                        <a:lnSpc>
                          <a:spcPct val="115000"/>
                        </a:lnSpc>
                        <a:spcAft>
                          <a:spcPts val="1000"/>
                        </a:spcAft>
                      </a:pPr>
                      <a:r>
                        <a:rPr lang="cs-CZ" sz="700">
                          <a:effectLst/>
                          <a:latin typeface="+mn-lt"/>
                        </a:rPr>
                        <a:t>Idiopatické střevní záněty</a:t>
                      </a:r>
                      <a:endParaRPr lang="cs-CZ" sz="700">
                        <a:effectLst/>
                        <a:latin typeface="+mn-lt"/>
                        <a:ea typeface="Calibri" panose="020F0502020204030204" pitchFamily="34" charset="0"/>
                        <a:cs typeface="Times New Roman" panose="02020603050405020304" pitchFamily="18" charset="0"/>
                      </a:endParaRPr>
                    </a:p>
                  </a:txBody>
                  <a:tcPr marL="1785" marR="1785" marT="0" marB="0"/>
                </a:tc>
                <a:tc>
                  <a:txBody>
                    <a:bodyPr/>
                    <a:lstStyle/>
                    <a:p>
                      <a:pPr>
                        <a:lnSpc>
                          <a:spcPct val="115000"/>
                        </a:lnSpc>
                        <a:spcAft>
                          <a:spcPts val="1000"/>
                        </a:spcAft>
                      </a:pPr>
                      <a:r>
                        <a:rPr lang="cs-CZ" sz="700">
                          <a:effectLst/>
                          <a:latin typeface="+mn-lt"/>
                        </a:rPr>
                        <a:t>Crohnova nemoc</a:t>
                      </a:r>
                      <a:endParaRPr lang="cs-CZ" sz="700">
                        <a:effectLst/>
                        <a:latin typeface="+mn-lt"/>
                        <a:ea typeface="Calibri" panose="020F0502020204030204" pitchFamily="34" charset="0"/>
                        <a:cs typeface="Times New Roman" panose="02020603050405020304" pitchFamily="18" charset="0"/>
                      </a:endParaRPr>
                    </a:p>
                  </a:txBody>
                  <a:tcPr marL="1785" marR="1785" marT="0" marB="0"/>
                </a:tc>
                <a:tc>
                  <a:txBody>
                    <a:bodyPr/>
                    <a:lstStyle/>
                    <a:p>
                      <a:pPr>
                        <a:lnSpc>
                          <a:spcPct val="115000"/>
                        </a:lnSpc>
                        <a:spcAft>
                          <a:spcPts val="1000"/>
                        </a:spcAft>
                      </a:pPr>
                      <a:r>
                        <a:rPr lang="cs-CZ" sz="700">
                          <a:effectLst/>
                          <a:latin typeface="+mn-lt"/>
                        </a:rPr>
                        <a:t>K50</a:t>
                      </a:r>
                      <a:endParaRPr lang="cs-CZ" sz="700">
                        <a:effectLst/>
                        <a:latin typeface="+mn-lt"/>
                        <a:ea typeface="Calibri" panose="020F0502020204030204" pitchFamily="34" charset="0"/>
                        <a:cs typeface="Times New Roman" panose="02020603050405020304" pitchFamily="18" charset="0"/>
                      </a:endParaRPr>
                    </a:p>
                  </a:txBody>
                  <a:tcPr marL="1785" marR="1785" marT="0" marB="0"/>
                </a:tc>
                <a:tc rowSpan="2">
                  <a:txBody>
                    <a:bodyPr/>
                    <a:lstStyle/>
                    <a:p>
                      <a:pPr>
                        <a:lnSpc>
                          <a:spcPct val="115000"/>
                        </a:lnSpc>
                      </a:pPr>
                      <a:endParaRPr lang="cs-CZ" sz="700">
                        <a:effectLst/>
                        <a:latin typeface="+mn-lt"/>
                        <a:cs typeface="Times New Roman" panose="02020603050405020304" pitchFamily="18" charset="0"/>
                      </a:endParaRPr>
                    </a:p>
                  </a:txBody>
                  <a:tcPr marL="1785" marR="1785" marT="0" marB="0"/>
                </a:tc>
                <a:tc rowSpan="2">
                  <a:txBody>
                    <a:bodyPr/>
                    <a:lstStyle/>
                    <a:p>
                      <a:pPr>
                        <a:lnSpc>
                          <a:spcPct val="115000"/>
                        </a:lnSpc>
                        <a:spcAft>
                          <a:spcPts val="1000"/>
                        </a:spcAft>
                      </a:pPr>
                      <a:r>
                        <a:rPr lang="cs-CZ" sz="700">
                          <a:effectLst/>
                          <a:latin typeface="+mn-lt"/>
                        </a:rPr>
                        <a:t>viz návrh registračního listu 15150. 2 nedílné součásti: (1) telekonzultace prostřednictvím validovaných dotazníků a (2) telemetrie prostřednictvím POCT monitorování fekálního kalprotektinu</a:t>
                      </a:r>
                      <a:endParaRPr lang="cs-CZ" sz="700">
                        <a:effectLst/>
                        <a:latin typeface="+mn-lt"/>
                        <a:ea typeface="Calibri" panose="020F0502020204030204" pitchFamily="34" charset="0"/>
                        <a:cs typeface="Times New Roman" panose="02020603050405020304" pitchFamily="18" charset="0"/>
                      </a:endParaRPr>
                    </a:p>
                  </a:txBody>
                  <a:tcPr marL="1785" marR="1785" marT="0" marB="0"/>
                </a:tc>
                <a:tc rowSpan="2">
                  <a:txBody>
                    <a:bodyPr/>
                    <a:lstStyle/>
                    <a:p>
                      <a:pPr>
                        <a:lnSpc>
                          <a:spcPct val="115000"/>
                        </a:lnSpc>
                      </a:pPr>
                      <a:endParaRPr lang="cs-CZ" sz="700">
                        <a:effectLst/>
                        <a:latin typeface="+mn-lt"/>
                        <a:cs typeface="Times New Roman" panose="02020603050405020304" pitchFamily="18" charset="0"/>
                      </a:endParaRPr>
                    </a:p>
                  </a:txBody>
                  <a:tcPr marL="1785" marR="1785" marT="0" marB="0"/>
                </a:tc>
                <a:tc rowSpan="2">
                  <a:txBody>
                    <a:bodyPr/>
                    <a:lstStyle/>
                    <a:p>
                      <a:pPr>
                        <a:lnSpc>
                          <a:spcPct val="115000"/>
                        </a:lnSpc>
                        <a:spcAft>
                          <a:spcPts val="1000"/>
                        </a:spcAft>
                      </a:pPr>
                      <a:r>
                        <a:rPr lang="cs-CZ" sz="700">
                          <a:effectLst/>
                          <a:latin typeface="+mn-lt"/>
                        </a:rPr>
                        <a:t>1/1 den, 3/1 čtvrtletí, 4/1 rok</a:t>
                      </a:r>
                      <a:endParaRPr lang="cs-CZ" sz="700">
                        <a:effectLst/>
                        <a:latin typeface="+mn-lt"/>
                        <a:ea typeface="Calibri" panose="020F0502020204030204" pitchFamily="34" charset="0"/>
                        <a:cs typeface="Times New Roman" panose="02020603050405020304" pitchFamily="18" charset="0"/>
                      </a:endParaRPr>
                    </a:p>
                  </a:txBody>
                  <a:tcPr marL="1785" marR="1785" marT="0" marB="0"/>
                </a:tc>
                <a:extLst>
                  <a:ext uri="{0D108BD9-81ED-4DB2-BD59-A6C34878D82A}">
                    <a16:rowId xmlns:a16="http://schemas.microsoft.com/office/drawing/2014/main" val="4086403026"/>
                  </a:ext>
                </a:extLst>
              </a:tr>
              <a:tr h="28983">
                <a:tc vMerge="1">
                  <a:txBody>
                    <a:bodyPr/>
                    <a:lstStyle/>
                    <a:p>
                      <a:endParaRPr lang="cs-CZ"/>
                    </a:p>
                  </a:txBody>
                  <a:tcPr/>
                </a:tc>
                <a:tc vMerge="1">
                  <a:txBody>
                    <a:bodyPr/>
                    <a:lstStyle/>
                    <a:p>
                      <a:endParaRPr lang="cs-CZ"/>
                    </a:p>
                  </a:txBody>
                  <a:tcPr/>
                </a:tc>
                <a:tc vMerge="1">
                  <a:txBody>
                    <a:bodyPr/>
                    <a:lstStyle/>
                    <a:p>
                      <a:endParaRPr lang="cs-CZ"/>
                    </a:p>
                  </a:txBody>
                  <a:tcPr/>
                </a:tc>
                <a:tc>
                  <a:txBody>
                    <a:bodyPr/>
                    <a:lstStyle/>
                    <a:p>
                      <a:pPr>
                        <a:lnSpc>
                          <a:spcPct val="115000"/>
                        </a:lnSpc>
                        <a:spcAft>
                          <a:spcPts val="1000"/>
                        </a:spcAft>
                      </a:pPr>
                      <a:r>
                        <a:rPr lang="cs-CZ" sz="700">
                          <a:effectLst/>
                          <a:latin typeface="+mn-lt"/>
                        </a:rPr>
                        <a:t>Ulcerózní kolitida</a:t>
                      </a:r>
                      <a:endParaRPr lang="cs-CZ" sz="700">
                        <a:effectLst/>
                        <a:latin typeface="+mn-lt"/>
                        <a:ea typeface="Calibri" panose="020F0502020204030204" pitchFamily="34" charset="0"/>
                        <a:cs typeface="Times New Roman" panose="02020603050405020304" pitchFamily="18" charset="0"/>
                      </a:endParaRPr>
                    </a:p>
                  </a:txBody>
                  <a:tcPr marL="1785" marR="1785" marT="0" marB="0"/>
                </a:tc>
                <a:tc>
                  <a:txBody>
                    <a:bodyPr/>
                    <a:lstStyle/>
                    <a:p>
                      <a:pPr>
                        <a:lnSpc>
                          <a:spcPct val="115000"/>
                        </a:lnSpc>
                        <a:spcAft>
                          <a:spcPts val="1000"/>
                        </a:spcAft>
                      </a:pPr>
                      <a:r>
                        <a:rPr lang="cs-CZ" sz="700">
                          <a:effectLst/>
                          <a:latin typeface="+mn-lt"/>
                        </a:rPr>
                        <a:t>K51</a:t>
                      </a:r>
                      <a:endParaRPr lang="cs-CZ" sz="700">
                        <a:effectLst/>
                        <a:latin typeface="+mn-lt"/>
                        <a:ea typeface="Calibri" panose="020F0502020204030204" pitchFamily="34" charset="0"/>
                        <a:cs typeface="Times New Roman" panose="02020603050405020304" pitchFamily="18" charset="0"/>
                      </a:endParaRPr>
                    </a:p>
                  </a:txBody>
                  <a:tcPr marL="1785" marR="1785" marT="0" marB="0"/>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3498475915"/>
                  </a:ext>
                </a:extLst>
              </a:tr>
              <a:tr h="38836">
                <a:tc rowSpan="4">
                  <a:txBody>
                    <a:bodyPr/>
                    <a:lstStyle/>
                    <a:p>
                      <a:pPr>
                        <a:lnSpc>
                          <a:spcPct val="115000"/>
                        </a:lnSpc>
                        <a:spcAft>
                          <a:spcPts val="1000"/>
                        </a:spcAft>
                      </a:pPr>
                      <a:r>
                        <a:rPr lang="cs-CZ" sz="700">
                          <a:effectLst/>
                          <a:latin typeface="+mn-lt"/>
                        </a:rPr>
                        <a:t>3</a:t>
                      </a:r>
                      <a:endParaRPr lang="cs-CZ" sz="700">
                        <a:effectLst/>
                        <a:latin typeface="+mn-lt"/>
                        <a:ea typeface="Calibri" panose="020F0502020204030204" pitchFamily="34" charset="0"/>
                        <a:cs typeface="Times New Roman" panose="02020603050405020304" pitchFamily="18" charset="0"/>
                      </a:endParaRPr>
                    </a:p>
                  </a:txBody>
                  <a:tcPr marL="1785" marR="1785" marT="0" marB="0"/>
                </a:tc>
                <a:tc rowSpan="4">
                  <a:txBody>
                    <a:bodyPr/>
                    <a:lstStyle/>
                    <a:p>
                      <a:pPr>
                        <a:lnSpc>
                          <a:spcPct val="115000"/>
                        </a:lnSpc>
                        <a:spcAft>
                          <a:spcPts val="1000"/>
                        </a:spcAft>
                      </a:pPr>
                      <a:r>
                        <a:rPr lang="cs-CZ" sz="700">
                          <a:effectLst/>
                          <a:latin typeface="+mn-lt"/>
                        </a:rPr>
                        <a:t>107 - Kardiologie</a:t>
                      </a:r>
                      <a:endParaRPr lang="cs-CZ" sz="700">
                        <a:effectLst/>
                        <a:latin typeface="+mn-lt"/>
                        <a:ea typeface="Calibri" panose="020F0502020204030204" pitchFamily="34" charset="0"/>
                        <a:cs typeface="Times New Roman" panose="02020603050405020304" pitchFamily="18" charset="0"/>
                      </a:endParaRPr>
                    </a:p>
                  </a:txBody>
                  <a:tcPr marL="1785" marR="1785" marT="0" marB="0"/>
                </a:tc>
                <a:tc rowSpan="4">
                  <a:txBody>
                    <a:bodyPr/>
                    <a:lstStyle/>
                    <a:p>
                      <a:pPr>
                        <a:lnSpc>
                          <a:spcPct val="115000"/>
                        </a:lnSpc>
                        <a:spcAft>
                          <a:spcPts val="1000"/>
                        </a:spcAft>
                      </a:pPr>
                      <a:r>
                        <a:rPr lang="cs-CZ" sz="700">
                          <a:effectLst/>
                          <a:latin typeface="+mn-lt"/>
                        </a:rPr>
                        <a:t>CHSS, HN, poruchy rytmu, KS, ICD, SRL</a:t>
                      </a:r>
                      <a:endParaRPr lang="cs-CZ" sz="700">
                        <a:effectLst/>
                        <a:latin typeface="+mn-lt"/>
                        <a:ea typeface="Calibri" panose="020F0502020204030204" pitchFamily="34" charset="0"/>
                        <a:cs typeface="Times New Roman" panose="02020603050405020304" pitchFamily="18" charset="0"/>
                      </a:endParaRPr>
                    </a:p>
                  </a:txBody>
                  <a:tcPr marL="1785" marR="1785" marT="0" marB="0"/>
                </a:tc>
                <a:tc>
                  <a:txBody>
                    <a:bodyPr/>
                    <a:lstStyle/>
                    <a:p>
                      <a:pPr>
                        <a:lnSpc>
                          <a:spcPct val="115000"/>
                        </a:lnSpc>
                        <a:spcAft>
                          <a:spcPts val="1000"/>
                        </a:spcAft>
                      </a:pPr>
                      <a:r>
                        <a:rPr lang="cs-CZ" sz="700">
                          <a:effectLst/>
                          <a:latin typeface="+mn-lt"/>
                        </a:rPr>
                        <a:t>Chronické srdeční selhání</a:t>
                      </a:r>
                      <a:endParaRPr lang="cs-CZ" sz="700">
                        <a:effectLst/>
                        <a:latin typeface="+mn-lt"/>
                        <a:ea typeface="Calibri" panose="020F0502020204030204" pitchFamily="34" charset="0"/>
                        <a:cs typeface="Times New Roman" panose="02020603050405020304" pitchFamily="18" charset="0"/>
                      </a:endParaRPr>
                    </a:p>
                  </a:txBody>
                  <a:tcPr marL="1785" marR="1785" marT="0" marB="0"/>
                </a:tc>
                <a:tc>
                  <a:txBody>
                    <a:bodyPr/>
                    <a:lstStyle/>
                    <a:p>
                      <a:pPr>
                        <a:lnSpc>
                          <a:spcPct val="115000"/>
                        </a:lnSpc>
                        <a:spcAft>
                          <a:spcPts val="1000"/>
                        </a:spcAft>
                      </a:pPr>
                      <a:r>
                        <a:rPr lang="cs-CZ" sz="700">
                          <a:effectLst/>
                          <a:latin typeface="+mn-lt"/>
                        </a:rPr>
                        <a:t>I50.0 – I50.1</a:t>
                      </a:r>
                      <a:endParaRPr lang="cs-CZ" sz="700">
                        <a:effectLst/>
                        <a:latin typeface="+mn-lt"/>
                        <a:ea typeface="Calibri" panose="020F0502020204030204" pitchFamily="34" charset="0"/>
                        <a:cs typeface="Times New Roman" panose="02020603050405020304" pitchFamily="18" charset="0"/>
                      </a:endParaRPr>
                    </a:p>
                  </a:txBody>
                  <a:tcPr marL="1785" marR="1785" marT="0" marB="0"/>
                </a:tc>
                <a:tc rowSpan="4">
                  <a:txBody>
                    <a:bodyPr/>
                    <a:lstStyle/>
                    <a:p>
                      <a:pPr>
                        <a:lnSpc>
                          <a:spcPct val="115000"/>
                        </a:lnSpc>
                      </a:pPr>
                      <a:endParaRPr lang="cs-CZ" sz="700">
                        <a:effectLst/>
                        <a:latin typeface="+mn-lt"/>
                        <a:cs typeface="Times New Roman" panose="02020603050405020304" pitchFamily="18" charset="0"/>
                      </a:endParaRPr>
                    </a:p>
                  </a:txBody>
                  <a:tcPr marL="1785" marR="1785" marT="0" marB="0"/>
                </a:tc>
                <a:tc rowSpan="4">
                  <a:txBody>
                    <a:bodyPr/>
                    <a:lstStyle/>
                    <a:p>
                      <a:pPr>
                        <a:lnSpc>
                          <a:spcPct val="115000"/>
                        </a:lnSpc>
                        <a:spcAft>
                          <a:spcPts val="1000"/>
                        </a:spcAft>
                      </a:pPr>
                      <a:r>
                        <a:rPr lang="cs-CZ" sz="700" u="none" dirty="0">
                          <a:effectLst/>
                          <a:latin typeface="+mn-lt"/>
                        </a:rPr>
                        <a:t>https://www.e-coretvasa.cz/artkey/cor-202101-0017_remote-monitoring-of-cardiac-implanted-electronic-devices-legal-requirements-and-ethical-principles-esc-reg.php?back=%2Fsearch.php%3Fquery%3DMilo%25B9%2BT%25E1borsk%25FD%2Bin%253Aauth%2Bname%2Bkey%2Babstr%26sfrom%3D0%26spage%3D30</a:t>
                      </a:r>
                      <a:endParaRPr lang="cs-CZ" sz="700" u="none" dirty="0">
                        <a:effectLst/>
                        <a:latin typeface="+mn-lt"/>
                        <a:ea typeface="Calibri" panose="020F0502020204030204" pitchFamily="34" charset="0"/>
                        <a:cs typeface="Times New Roman" panose="02020603050405020304" pitchFamily="18" charset="0"/>
                      </a:endParaRPr>
                    </a:p>
                  </a:txBody>
                  <a:tcPr marL="1785" marR="1785" marT="0" marB="0"/>
                </a:tc>
                <a:tc rowSpan="4">
                  <a:txBody>
                    <a:bodyPr/>
                    <a:lstStyle/>
                    <a:p>
                      <a:pPr>
                        <a:lnSpc>
                          <a:spcPct val="115000"/>
                        </a:lnSpc>
                      </a:pPr>
                      <a:endParaRPr lang="cs-CZ" sz="700">
                        <a:effectLst/>
                        <a:latin typeface="+mn-lt"/>
                        <a:cs typeface="Times New Roman" panose="02020603050405020304" pitchFamily="18" charset="0"/>
                      </a:endParaRPr>
                    </a:p>
                  </a:txBody>
                  <a:tcPr marL="1785" marR="1785" marT="0" marB="0"/>
                </a:tc>
                <a:tc rowSpan="4">
                  <a:txBody>
                    <a:bodyPr/>
                    <a:lstStyle/>
                    <a:p>
                      <a:pPr>
                        <a:lnSpc>
                          <a:spcPct val="115000"/>
                        </a:lnSpc>
                        <a:spcAft>
                          <a:spcPts val="1000"/>
                        </a:spcAft>
                      </a:pPr>
                      <a:r>
                        <a:rPr lang="cs-CZ" sz="700">
                          <a:effectLst/>
                          <a:latin typeface="+mn-lt"/>
                        </a:rPr>
                        <a:t>obecně max: 1/1 den, a: 12× ročně, b: 6× ročně, c: 6× ročně d: 4× ročně</a:t>
                      </a:r>
                      <a:endParaRPr lang="cs-CZ" sz="700">
                        <a:effectLst/>
                        <a:latin typeface="+mn-lt"/>
                        <a:ea typeface="Calibri" panose="020F0502020204030204" pitchFamily="34" charset="0"/>
                        <a:cs typeface="Times New Roman" panose="02020603050405020304" pitchFamily="18" charset="0"/>
                      </a:endParaRPr>
                    </a:p>
                  </a:txBody>
                  <a:tcPr marL="1785" marR="1785" marT="0" marB="0"/>
                </a:tc>
                <a:extLst>
                  <a:ext uri="{0D108BD9-81ED-4DB2-BD59-A6C34878D82A}">
                    <a16:rowId xmlns:a16="http://schemas.microsoft.com/office/drawing/2014/main" val="816407410"/>
                  </a:ext>
                </a:extLst>
              </a:tr>
              <a:tr h="38836">
                <a:tc vMerge="1">
                  <a:txBody>
                    <a:bodyPr/>
                    <a:lstStyle/>
                    <a:p>
                      <a:endParaRPr lang="cs-CZ"/>
                    </a:p>
                  </a:txBody>
                  <a:tcPr/>
                </a:tc>
                <a:tc vMerge="1">
                  <a:txBody>
                    <a:bodyPr/>
                    <a:lstStyle/>
                    <a:p>
                      <a:endParaRPr lang="cs-CZ"/>
                    </a:p>
                  </a:txBody>
                  <a:tcPr/>
                </a:tc>
                <a:tc vMerge="1">
                  <a:txBody>
                    <a:bodyPr/>
                    <a:lstStyle/>
                    <a:p>
                      <a:endParaRPr lang="cs-CZ"/>
                    </a:p>
                  </a:txBody>
                  <a:tcPr/>
                </a:tc>
                <a:tc>
                  <a:txBody>
                    <a:bodyPr/>
                    <a:lstStyle/>
                    <a:p>
                      <a:pPr>
                        <a:lnSpc>
                          <a:spcPct val="115000"/>
                        </a:lnSpc>
                        <a:spcAft>
                          <a:spcPts val="1000"/>
                        </a:spcAft>
                      </a:pPr>
                      <a:r>
                        <a:rPr lang="cs-CZ" sz="700">
                          <a:effectLst/>
                          <a:latin typeface="+mn-lt"/>
                        </a:rPr>
                        <a:t>Rezistentní hypertenze</a:t>
                      </a:r>
                      <a:endParaRPr lang="cs-CZ" sz="700">
                        <a:effectLst/>
                        <a:latin typeface="+mn-lt"/>
                        <a:ea typeface="Calibri" panose="020F0502020204030204" pitchFamily="34" charset="0"/>
                        <a:cs typeface="Times New Roman" panose="02020603050405020304" pitchFamily="18" charset="0"/>
                      </a:endParaRPr>
                    </a:p>
                  </a:txBody>
                  <a:tcPr marL="1785" marR="1785" marT="0" marB="0"/>
                </a:tc>
                <a:tc>
                  <a:txBody>
                    <a:bodyPr/>
                    <a:lstStyle/>
                    <a:p>
                      <a:pPr>
                        <a:lnSpc>
                          <a:spcPct val="115000"/>
                        </a:lnSpc>
                        <a:spcAft>
                          <a:spcPts val="1000"/>
                        </a:spcAft>
                      </a:pPr>
                      <a:r>
                        <a:rPr lang="cs-CZ" sz="700">
                          <a:effectLst/>
                          <a:latin typeface="+mn-lt"/>
                        </a:rPr>
                        <a:t>I10</a:t>
                      </a:r>
                      <a:endParaRPr lang="cs-CZ" sz="700">
                        <a:effectLst/>
                        <a:latin typeface="+mn-lt"/>
                        <a:ea typeface="Calibri" panose="020F0502020204030204" pitchFamily="34" charset="0"/>
                        <a:cs typeface="Times New Roman" panose="02020603050405020304" pitchFamily="18" charset="0"/>
                      </a:endParaRPr>
                    </a:p>
                  </a:txBody>
                  <a:tcPr marL="1785" marR="1785" marT="0" marB="0"/>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1177481639"/>
                  </a:ext>
                </a:extLst>
              </a:tr>
              <a:tr h="0">
                <a:tc vMerge="1">
                  <a:txBody>
                    <a:bodyPr/>
                    <a:lstStyle/>
                    <a:p>
                      <a:endParaRPr lang="cs-CZ"/>
                    </a:p>
                  </a:txBody>
                  <a:tcPr/>
                </a:tc>
                <a:tc vMerge="1">
                  <a:txBody>
                    <a:bodyPr/>
                    <a:lstStyle/>
                    <a:p>
                      <a:endParaRPr lang="cs-CZ"/>
                    </a:p>
                  </a:txBody>
                  <a:tcPr/>
                </a:tc>
                <a:tc vMerge="1">
                  <a:txBody>
                    <a:bodyPr/>
                    <a:lstStyle/>
                    <a:p>
                      <a:endParaRPr lang="cs-CZ"/>
                    </a:p>
                  </a:txBody>
                  <a:tcPr/>
                </a:tc>
                <a:tc>
                  <a:txBody>
                    <a:bodyPr/>
                    <a:lstStyle/>
                    <a:p>
                      <a:pPr>
                        <a:lnSpc>
                          <a:spcPct val="115000"/>
                        </a:lnSpc>
                        <a:spcAft>
                          <a:spcPts val="1000"/>
                        </a:spcAft>
                      </a:pPr>
                      <a:r>
                        <a:rPr lang="cs-CZ" sz="700">
                          <a:effectLst/>
                          <a:latin typeface="+mn-lt"/>
                        </a:rPr>
                        <a:t>Poruchy rytmu</a:t>
                      </a:r>
                      <a:endParaRPr lang="cs-CZ" sz="700">
                        <a:effectLst/>
                        <a:latin typeface="+mn-lt"/>
                        <a:ea typeface="Calibri" panose="020F0502020204030204" pitchFamily="34" charset="0"/>
                        <a:cs typeface="Times New Roman" panose="02020603050405020304" pitchFamily="18" charset="0"/>
                      </a:endParaRPr>
                    </a:p>
                  </a:txBody>
                  <a:tcPr marL="1785" marR="1785" marT="0" marB="0"/>
                </a:tc>
                <a:tc>
                  <a:txBody>
                    <a:bodyPr/>
                    <a:lstStyle/>
                    <a:p>
                      <a:pPr>
                        <a:lnSpc>
                          <a:spcPct val="115000"/>
                        </a:lnSpc>
                        <a:spcAft>
                          <a:spcPts val="1000"/>
                        </a:spcAft>
                      </a:pPr>
                      <a:r>
                        <a:rPr lang="cs-CZ" sz="700">
                          <a:effectLst/>
                          <a:latin typeface="+mn-lt"/>
                        </a:rPr>
                        <a:t>I48.9, I47.1</a:t>
                      </a:r>
                      <a:endParaRPr lang="cs-CZ" sz="700">
                        <a:effectLst/>
                        <a:latin typeface="+mn-lt"/>
                        <a:ea typeface="Calibri" panose="020F0502020204030204" pitchFamily="34" charset="0"/>
                        <a:cs typeface="Times New Roman" panose="02020603050405020304" pitchFamily="18" charset="0"/>
                      </a:endParaRPr>
                    </a:p>
                  </a:txBody>
                  <a:tcPr marL="1785" marR="1785" marT="0" marB="0"/>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2051319478"/>
                  </a:ext>
                </a:extLst>
              </a:tr>
              <a:tr h="157082">
                <a:tc vMerge="1">
                  <a:txBody>
                    <a:bodyPr/>
                    <a:lstStyle/>
                    <a:p>
                      <a:endParaRPr lang="cs-CZ"/>
                    </a:p>
                  </a:txBody>
                  <a:tcPr/>
                </a:tc>
                <a:tc vMerge="1">
                  <a:txBody>
                    <a:bodyPr/>
                    <a:lstStyle/>
                    <a:p>
                      <a:endParaRPr lang="cs-CZ"/>
                    </a:p>
                  </a:txBody>
                  <a:tcPr/>
                </a:tc>
                <a:tc vMerge="1">
                  <a:txBody>
                    <a:bodyPr/>
                    <a:lstStyle/>
                    <a:p>
                      <a:endParaRPr lang="cs-CZ"/>
                    </a:p>
                  </a:txBody>
                  <a:tcPr/>
                </a:tc>
                <a:tc>
                  <a:txBody>
                    <a:bodyPr/>
                    <a:lstStyle/>
                    <a:p>
                      <a:pPr>
                        <a:lnSpc>
                          <a:spcPct val="115000"/>
                        </a:lnSpc>
                        <a:spcAft>
                          <a:spcPts val="1000"/>
                        </a:spcAft>
                      </a:pPr>
                      <a:r>
                        <a:rPr lang="cs-CZ" sz="700">
                          <a:effectLst/>
                          <a:latin typeface="+mn-lt"/>
                        </a:rPr>
                        <a:t>Implantované KS a ICD a SRL bradykardie, komorové tachykardie (viz indikační kritéria)</a:t>
                      </a:r>
                      <a:endParaRPr lang="cs-CZ" sz="700">
                        <a:effectLst/>
                        <a:latin typeface="+mn-lt"/>
                        <a:ea typeface="Calibri" panose="020F0502020204030204" pitchFamily="34" charset="0"/>
                        <a:cs typeface="Times New Roman" panose="02020603050405020304" pitchFamily="18" charset="0"/>
                      </a:endParaRPr>
                    </a:p>
                  </a:txBody>
                  <a:tcPr marL="1785" marR="1785" marT="0" marB="0"/>
                </a:tc>
                <a:tc>
                  <a:txBody>
                    <a:bodyPr/>
                    <a:lstStyle/>
                    <a:p>
                      <a:pPr>
                        <a:lnSpc>
                          <a:spcPct val="115000"/>
                        </a:lnSpc>
                      </a:pPr>
                      <a:endParaRPr lang="cs-CZ" sz="700">
                        <a:effectLst/>
                        <a:latin typeface="+mn-lt"/>
                        <a:cs typeface="Times New Roman" panose="02020603050405020304" pitchFamily="18" charset="0"/>
                      </a:endParaRPr>
                    </a:p>
                  </a:txBody>
                  <a:tcPr marL="1785" marR="1785" marT="0" marB="0"/>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4030462349"/>
                  </a:ext>
                </a:extLst>
              </a:tr>
              <a:tr h="679333">
                <a:tc rowSpan="2">
                  <a:txBody>
                    <a:bodyPr/>
                    <a:lstStyle/>
                    <a:p>
                      <a:pPr>
                        <a:lnSpc>
                          <a:spcPct val="115000"/>
                        </a:lnSpc>
                        <a:spcAft>
                          <a:spcPts val="1000"/>
                        </a:spcAft>
                      </a:pPr>
                      <a:r>
                        <a:rPr lang="cs-CZ" sz="700">
                          <a:effectLst/>
                          <a:latin typeface="+mn-lt"/>
                        </a:rPr>
                        <a:t>4</a:t>
                      </a:r>
                      <a:endParaRPr lang="cs-CZ" sz="700">
                        <a:effectLst/>
                        <a:latin typeface="+mn-lt"/>
                        <a:ea typeface="Calibri" panose="020F0502020204030204" pitchFamily="34" charset="0"/>
                        <a:cs typeface="Times New Roman" panose="02020603050405020304" pitchFamily="18" charset="0"/>
                      </a:endParaRPr>
                    </a:p>
                  </a:txBody>
                  <a:tcPr marL="1785" marR="1785" marT="0" marB="0"/>
                </a:tc>
                <a:tc rowSpan="2">
                  <a:txBody>
                    <a:bodyPr/>
                    <a:lstStyle/>
                    <a:p>
                      <a:pPr>
                        <a:lnSpc>
                          <a:spcPct val="115000"/>
                        </a:lnSpc>
                        <a:spcAft>
                          <a:spcPts val="1000"/>
                        </a:spcAft>
                      </a:pPr>
                      <a:r>
                        <a:rPr lang="cs-CZ" sz="700">
                          <a:effectLst/>
                          <a:latin typeface="+mn-lt"/>
                        </a:rPr>
                        <a:t>103- Diabetologie</a:t>
                      </a:r>
                      <a:endParaRPr lang="cs-CZ" sz="700">
                        <a:effectLst/>
                        <a:latin typeface="+mn-lt"/>
                        <a:ea typeface="Calibri" panose="020F0502020204030204" pitchFamily="34" charset="0"/>
                        <a:cs typeface="Times New Roman" panose="02020603050405020304" pitchFamily="18" charset="0"/>
                      </a:endParaRPr>
                    </a:p>
                  </a:txBody>
                  <a:tcPr marL="1785" marR="1785" marT="0" marB="0"/>
                </a:tc>
                <a:tc rowSpan="2">
                  <a:txBody>
                    <a:bodyPr/>
                    <a:lstStyle/>
                    <a:p>
                      <a:pPr>
                        <a:lnSpc>
                          <a:spcPct val="115000"/>
                        </a:lnSpc>
                      </a:pPr>
                      <a:endParaRPr lang="cs-CZ" sz="700" dirty="0">
                        <a:effectLst/>
                        <a:latin typeface="+mn-lt"/>
                        <a:cs typeface="Times New Roman" panose="02020603050405020304" pitchFamily="18" charset="0"/>
                      </a:endParaRPr>
                    </a:p>
                  </a:txBody>
                  <a:tcPr marL="1785" marR="1785" marT="0" marB="0"/>
                </a:tc>
                <a:tc>
                  <a:txBody>
                    <a:bodyPr/>
                    <a:lstStyle/>
                    <a:p>
                      <a:pPr>
                        <a:lnSpc>
                          <a:spcPct val="115000"/>
                        </a:lnSpc>
                        <a:spcAft>
                          <a:spcPts val="1000"/>
                        </a:spcAft>
                      </a:pPr>
                      <a:r>
                        <a:rPr lang="cs-CZ" sz="700">
                          <a:effectLst/>
                          <a:latin typeface="+mn-lt"/>
                        </a:rPr>
                        <a:t>Diabetes mellitus 1. typu</a:t>
                      </a:r>
                      <a:endParaRPr lang="cs-CZ" sz="700">
                        <a:effectLst/>
                        <a:latin typeface="+mn-lt"/>
                        <a:ea typeface="Calibri" panose="020F0502020204030204" pitchFamily="34" charset="0"/>
                        <a:cs typeface="Times New Roman" panose="02020603050405020304" pitchFamily="18" charset="0"/>
                      </a:endParaRPr>
                    </a:p>
                  </a:txBody>
                  <a:tcPr marL="1785" marR="1785" marT="0" marB="0"/>
                </a:tc>
                <a:tc>
                  <a:txBody>
                    <a:bodyPr/>
                    <a:lstStyle/>
                    <a:p>
                      <a:pPr>
                        <a:lnSpc>
                          <a:spcPct val="115000"/>
                        </a:lnSpc>
                        <a:spcAft>
                          <a:spcPts val="1000"/>
                        </a:spcAft>
                      </a:pPr>
                      <a:r>
                        <a:rPr lang="cs-CZ" sz="700">
                          <a:effectLst/>
                          <a:latin typeface="+mn-lt"/>
                        </a:rPr>
                        <a:t>E10.x</a:t>
                      </a:r>
                      <a:endParaRPr lang="cs-CZ" sz="700">
                        <a:effectLst/>
                        <a:latin typeface="+mn-lt"/>
                        <a:ea typeface="Calibri" panose="020F0502020204030204" pitchFamily="34" charset="0"/>
                        <a:cs typeface="Times New Roman" panose="02020603050405020304" pitchFamily="18" charset="0"/>
                      </a:endParaRPr>
                    </a:p>
                  </a:txBody>
                  <a:tcPr marL="1785" marR="1785" marT="0" marB="0"/>
                </a:tc>
                <a:tc>
                  <a:txBody>
                    <a:bodyPr/>
                    <a:lstStyle/>
                    <a:p>
                      <a:pPr>
                        <a:lnSpc>
                          <a:spcPct val="115000"/>
                        </a:lnSpc>
                        <a:spcAft>
                          <a:spcPts val="1000"/>
                        </a:spcAft>
                      </a:pPr>
                      <a:r>
                        <a:rPr lang="cs-CZ" sz="700">
                          <a:effectLst/>
                          <a:latin typeface="+mn-lt"/>
                        </a:rPr>
                        <a:t>Diabetologie, dětská endokrinologie a diabetologie</a:t>
                      </a:r>
                      <a:endParaRPr lang="cs-CZ" sz="700">
                        <a:effectLst/>
                        <a:latin typeface="+mn-lt"/>
                        <a:ea typeface="Calibri" panose="020F0502020204030204" pitchFamily="34" charset="0"/>
                        <a:cs typeface="Times New Roman" panose="02020603050405020304" pitchFamily="18" charset="0"/>
                      </a:endParaRPr>
                    </a:p>
                  </a:txBody>
                  <a:tcPr marL="1785" marR="1785" marT="0" marB="0"/>
                </a:tc>
                <a:tc>
                  <a:txBody>
                    <a:bodyPr/>
                    <a:lstStyle/>
                    <a:p>
                      <a:pPr>
                        <a:lnSpc>
                          <a:spcPct val="115000"/>
                        </a:lnSpc>
                        <a:spcAft>
                          <a:spcPts val="1000"/>
                        </a:spcAft>
                      </a:pPr>
                      <a:r>
                        <a:rPr lang="cs-CZ" sz="700">
                          <a:effectLst/>
                          <a:latin typeface="+mn-lt"/>
                        </a:rPr>
                        <a:t>Použití inzulínové pumpy a glukózových senzorů u pacientů s diabetem léčených inzulínem</a:t>
                      </a:r>
                      <a:br>
                        <a:rPr lang="cs-CZ" sz="700">
                          <a:effectLst/>
                          <a:latin typeface="+mn-lt"/>
                        </a:rPr>
                      </a:br>
                      <a:r>
                        <a:rPr lang="cs-CZ" sz="700">
                          <a:effectLst/>
                          <a:latin typeface="+mn-lt"/>
                        </a:rPr>
                        <a:t>https://www.diab.cz/dokumenty/doporuceny_postup_inzulin_pumpa.pdf</a:t>
                      </a:r>
                      <a:br>
                        <a:rPr lang="cs-CZ" sz="700">
                          <a:effectLst/>
                          <a:latin typeface="+mn-lt"/>
                        </a:rPr>
                      </a:br>
                      <a:r>
                        <a:rPr lang="cs-CZ" sz="700">
                          <a:effectLst/>
                          <a:latin typeface="+mn-lt"/>
                        </a:rPr>
                        <a:t>https://kdp.uzis.cz/res/guideline/pouziti-inzulinove-pumpy-glukozovych-senzoru-u-pacientu-s-diabetem-lecenych-inzulinem-final.pdf</a:t>
                      </a:r>
                      <a:endParaRPr lang="cs-CZ" sz="700">
                        <a:effectLst/>
                        <a:latin typeface="+mn-lt"/>
                        <a:ea typeface="Calibri" panose="020F0502020204030204" pitchFamily="34" charset="0"/>
                        <a:cs typeface="Times New Roman" panose="02020603050405020304" pitchFamily="18" charset="0"/>
                      </a:endParaRPr>
                    </a:p>
                  </a:txBody>
                  <a:tcPr marL="1785" marR="1785" marT="0" marB="0"/>
                </a:tc>
                <a:tc>
                  <a:txBody>
                    <a:bodyPr/>
                    <a:lstStyle/>
                    <a:p>
                      <a:pPr>
                        <a:lnSpc>
                          <a:spcPct val="115000"/>
                        </a:lnSpc>
                        <a:spcAft>
                          <a:spcPts val="1000"/>
                        </a:spcAft>
                      </a:pPr>
                      <a:r>
                        <a:rPr lang="cs-CZ" sz="700">
                          <a:effectLst/>
                          <a:latin typeface="+mn-lt"/>
                        </a:rPr>
                        <a:t>1. Glukózové senzory; kontinuální monitorace glukózy, hodnocení záznamu z glukózového senzoru, cloudové zpracování dat</a:t>
                      </a:r>
                      <a:br>
                        <a:rPr lang="cs-CZ" sz="700">
                          <a:effectLst/>
                          <a:latin typeface="+mn-lt"/>
                        </a:rPr>
                      </a:br>
                      <a:r>
                        <a:rPr lang="cs-CZ" sz="700">
                          <a:effectLst/>
                          <a:latin typeface="+mn-lt"/>
                        </a:rPr>
                        <a:t>2. Inzulínové pumpy; nastavení, kontrola a optimalizace nastavení inzulínové pumpy, nastavení, kontrola a optimalizace algoritmů pro uzavřené dávkování inzulínu, cloudové zpracování dat</a:t>
                      </a:r>
                      <a:br>
                        <a:rPr lang="cs-CZ" sz="700">
                          <a:effectLst/>
                          <a:latin typeface="+mn-lt"/>
                        </a:rPr>
                      </a:br>
                      <a:r>
                        <a:rPr lang="cs-CZ" sz="700">
                          <a:effectLst/>
                          <a:latin typeface="+mn-lt"/>
                        </a:rPr>
                        <a:t>3. Kalkulátory bolusu; nastavení indexů kalkulátoru, kontrola a optimalizace algoritmu pro kalkulaci bolusu</a:t>
                      </a:r>
                      <a:br>
                        <a:rPr lang="cs-CZ" sz="700">
                          <a:effectLst/>
                          <a:latin typeface="+mn-lt"/>
                        </a:rPr>
                      </a:br>
                      <a:r>
                        <a:rPr lang="cs-CZ" sz="700">
                          <a:effectLst/>
                          <a:latin typeface="+mn-lt"/>
                        </a:rPr>
                        <a:t>4. Telemonitorace fyzické aktivity pacienta s diabetem pomocí krokoměru nebo senzorů „smart“ zařízení, cloudové zpracování a analýza dat</a:t>
                      </a:r>
                      <a:endParaRPr lang="cs-CZ" sz="700">
                        <a:effectLst/>
                        <a:latin typeface="+mn-lt"/>
                        <a:ea typeface="Calibri" panose="020F0502020204030204" pitchFamily="34" charset="0"/>
                        <a:cs typeface="Times New Roman" panose="02020603050405020304" pitchFamily="18" charset="0"/>
                      </a:endParaRPr>
                    </a:p>
                  </a:txBody>
                  <a:tcPr marL="1785" marR="1785" marT="0" marB="0"/>
                </a:tc>
                <a:tc>
                  <a:txBody>
                    <a:bodyPr/>
                    <a:lstStyle/>
                    <a:p>
                      <a:pPr>
                        <a:lnSpc>
                          <a:spcPct val="115000"/>
                        </a:lnSpc>
                        <a:spcAft>
                          <a:spcPts val="1000"/>
                        </a:spcAft>
                      </a:pPr>
                      <a:r>
                        <a:rPr lang="cs-CZ" sz="700">
                          <a:effectLst/>
                          <a:latin typeface="+mn-lt"/>
                        </a:rPr>
                        <a:t>nejméně 4 kontakty/rok</a:t>
                      </a:r>
                      <a:endParaRPr lang="cs-CZ" sz="700">
                        <a:effectLst/>
                        <a:latin typeface="+mn-lt"/>
                        <a:ea typeface="Calibri" panose="020F0502020204030204" pitchFamily="34" charset="0"/>
                        <a:cs typeface="Times New Roman" panose="02020603050405020304" pitchFamily="18" charset="0"/>
                      </a:endParaRPr>
                    </a:p>
                  </a:txBody>
                  <a:tcPr marL="1785" marR="1785" marT="0" marB="0"/>
                </a:tc>
                <a:extLst>
                  <a:ext uri="{0D108BD9-81ED-4DB2-BD59-A6C34878D82A}">
                    <a16:rowId xmlns:a16="http://schemas.microsoft.com/office/drawing/2014/main" val="773225799"/>
                  </a:ext>
                </a:extLst>
              </a:tr>
              <a:tr h="344304">
                <a:tc vMerge="1">
                  <a:txBody>
                    <a:bodyPr/>
                    <a:lstStyle/>
                    <a:p>
                      <a:endParaRPr lang="cs-CZ"/>
                    </a:p>
                  </a:txBody>
                  <a:tcPr/>
                </a:tc>
                <a:tc vMerge="1">
                  <a:txBody>
                    <a:bodyPr/>
                    <a:lstStyle/>
                    <a:p>
                      <a:endParaRPr lang="cs-CZ"/>
                    </a:p>
                  </a:txBody>
                  <a:tcPr/>
                </a:tc>
                <a:tc vMerge="1">
                  <a:txBody>
                    <a:bodyPr/>
                    <a:lstStyle/>
                    <a:p>
                      <a:endParaRPr lang="cs-CZ"/>
                    </a:p>
                  </a:txBody>
                  <a:tcPr/>
                </a:tc>
                <a:tc>
                  <a:txBody>
                    <a:bodyPr/>
                    <a:lstStyle/>
                    <a:p>
                      <a:pPr>
                        <a:lnSpc>
                          <a:spcPct val="115000"/>
                        </a:lnSpc>
                        <a:spcAft>
                          <a:spcPts val="1000"/>
                        </a:spcAft>
                      </a:pPr>
                      <a:r>
                        <a:rPr lang="cs-CZ" sz="700">
                          <a:effectLst/>
                          <a:latin typeface="+mn-lt"/>
                        </a:rPr>
                        <a:t>Syndrom diabetické nohy</a:t>
                      </a:r>
                      <a:endParaRPr lang="cs-CZ" sz="700">
                        <a:effectLst/>
                        <a:latin typeface="+mn-lt"/>
                        <a:ea typeface="Calibri" panose="020F0502020204030204" pitchFamily="34" charset="0"/>
                        <a:cs typeface="Times New Roman" panose="02020603050405020304" pitchFamily="18" charset="0"/>
                      </a:endParaRPr>
                    </a:p>
                  </a:txBody>
                  <a:tcPr marL="1785" marR="1785" marT="0" marB="0"/>
                </a:tc>
                <a:tc>
                  <a:txBody>
                    <a:bodyPr/>
                    <a:lstStyle/>
                    <a:p>
                      <a:pPr>
                        <a:lnSpc>
                          <a:spcPct val="115000"/>
                        </a:lnSpc>
                        <a:spcAft>
                          <a:spcPts val="1000"/>
                        </a:spcAft>
                      </a:pPr>
                      <a:r>
                        <a:rPr lang="cs-CZ" sz="700">
                          <a:effectLst/>
                          <a:latin typeface="+mn-lt"/>
                        </a:rPr>
                        <a:t>nejednotná</a:t>
                      </a:r>
                      <a:endParaRPr lang="cs-CZ" sz="700">
                        <a:effectLst/>
                        <a:latin typeface="+mn-lt"/>
                        <a:ea typeface="Calibri" panose="020F0502020204030204" pitchFamily="34" charset="0"/>
                        <a:cs typeface="Times New Roman" panose="02020603050405020304" pitchFamily="18" charset="0"/>
                      </a:endParaRPr>
                    </a:p>
                  </a:txBody>
                  <a:tcPr marL="1785" marR="1785" marT="0" marB="0"/>
                </a:tc>
                <a:tc>
                  <a:txBody>
                    <a:bodyPr/>
                    <a:lstStyle/>
                    <a:p>
                      <a:pPr>
                        <a:lnSpc>
                          <a:spcPct val="115000"/>
                        </a:lnSpc>
                        <a:spcAft>
                          <a:spcPts val="1000"/>
                        </a:spcAft>
                      </a:pPr>
                      <a:r>
                        <a:rPr lang="cs-CZ" sz="700">
                          <a:effectLst/>
                          <a:latin typeface="+mn-lt"/>
                        </a:rPr>
                        <a:t>Diabetologie, podiatrická pracoviště</a:t>
                      </a:r>
                      <a:endParaRPr lang="cs-CZ" sz="700">
                        <a:effectLst/>
                        <a:latin typeface="+mn-lt"/>
                        <a:ea typeface="Calibri" panose="020F0502020204030204" pitchFamily="34" charset="0"/>
                        <a:cs typeface="Times New Roman" panose="02020603050405020304" pitchFamily="18" charset="0"/>
                      </a:endParaRPr>
                    </a:p>
                  </a:txBody>
                  <a:tcPr marL="1785" marR="1785" marT="0" marB="0"/>
                </a:tc>
                <a:tc>
                  <a:txBody>
                    <a:bodyPr/>
                    <a:lstStyle/>
                    <a:p>
                      <a:pPr>
                        <a:lnSpc>
                          <a:spcPct val="115000"/>
                        </a:lnSpc>
                        <a:spcAft>
                          <a:spcPts val="1000"/>
                        </a:spcAft>
                      </a:pPr>
                      <a:r>
                        <a:rPr lang="cs-CZ" sz="700">
                          <a:effectLst/>
                          <a:latin typeface="+mn-lt"/>
                        </a:rPr>
                        <a:t>https://www.diab.cz/dokumenty/standard_diab_noha.pdf</a:t>
                      </a:r>
                      <a:br>
                        <a:rPr lang="cs-CZ" sz="700">
                          <a:effectLst/>
                          <a:latin typeface="+mn-lt"/>
                        </a:rPr>
                      </a:br>
                      <a:r>
                        <a:rPr lang="cs-CZ" sz="700">
                          <a:effectLst/>
                          <a:latin typeface="+mn-lt"/>
                        </a:rPr>
                        <a:t>https://kdp.uzis.cz/index.php?pg=kdp&amp;id=34 v přípravě</a:t>
                      </a:r>
                      <a:endParaRPr lang="cs-CZ" sz="700">
                        <a:effectLst/>
                        <a:latin typeface="+mn-lt"/>
                        <a:ea typeface="Calibri" panose="020F0502020204030204" pitchFamily="34" charset="0"/>
                        <a:cs typeface="Times New Roman" panose="02020603050405020304" pitchFamily="18" charset="0"/>
                      </a:endParaRPr>
                    </a:p>
                  </a:txBody>
                  <a:tcPr marL="1785" marR="1785" marT="0" marB="0"/>
                </a:tc>
                <a:tc>
                  <a:txBody>
                    <a:bodyPr/>
                    <a:lstStyle/>
                    <a:p>
                      <a:pPr>
                        <a:lnSpc>
                          <a:spcPct val="115000"/>
                        </a:lnSpc>
                        <a:spcAft>
                          <a:spcPts val="1000"/>
                        </a:spcAft>
                      </a:pPr>
                      <a:r>
                        <a:rPr lang="cs-CZ" sz="700">
                          <a:effectLst/>
                          <a:latin typeface="+mn-lt"/>
                        </a:rPr>
                        <a:t>Kontrola podiatrického pacienta se syndromem diabetické nohy: monitorace pacienta se SDN, fotodokumentace + popis klinického stavu pacientem (přítomnost otoku, kolorických změn, změn tvaru DK, bolestí, monitorace kožních teplot), popis efektu léčby, vyhodnocení lékařem</a:t>
                      </a:r>
                      <a:endParaRPr lang="cs-CZ" sz="700">
                        <a:effectLst/>
                        <a:latin typeface="+mn-lt"/>
                        <a:ea typeface="Calibri" panose="020F0502020204030204" pitchFamily="34" charset="0"/>
                        <a:cs typeface="Times New Roman" panose="02020603050405020304" pitchFamily="18" charset="0"/>
                      </a:endParaRPr>
                    </a:p>
                  </a:txBody>
                  <a:tcPr marL="1785" marR="1785" marT="0" marB="0"/>
                </a:tc>
                <a:tc>
                  <a:txBody>
                    <a:bodyPr/>
                    <a:lstStyle/>
                    <a:p>
                      <a:pPr>
                        <a:lnSpc>
                          <a:spcPct val="115000"/>
                        </a:lnSpc>
                        <a:spcAft>
                          <a:spcPts val="1000"/>
                        </a:spcAft>
                      </a:pPr>
                      <a:r>
                        <a:rPr lang="cs-CZ" sz="700" dirty="0">
                          <a:effectLst/>
                          <a:latin typeface="+mn-lt"/>
                        </a:rPr>
                        <a:t>podle potřeby, nejméně 4 kontakty/rok</a:t>
                      </a:r>
                      <a:endParaRPr lang="cs-CZ" sz="700" dirty="0">
                        <a:effectLst/>
                        <a:latin typeface="+mn-lt"/>
                        <a:ea typeface="Calibri" panose="020F0502020204030204" pitchFamily="34" charset="0"/>
                        <a:cs typeface="Times New Roman" panose="02020603050405020304" pitchFamily="18" charset="0"/>
                      </a:endParaRPr>
                    </a:p>
                  </a:txBody>
                  <a:tcPr marL="1785" marR="1785" marT="0" marB="0"/>
                </a:tc>
                <a:extLst>
                  <a:ext uri="{0D108BD9-81ED-4DB2-BD59-A6C34878D82A}">
                    <a16:rowId xmlns:a16="http://schemas.microsoft.com/office/drawing/2014/main" val="2776541345"/>
                  </a:ext>
                </a:extLst>
              </a:tr>
            </a:tbl>
          </a:graphicData>
        </a:graphic>
      </p:graphicFrame>
    </p:spTree>
    <p:extLst>
      <p:ext uri="{BB962C8B-B14F-4D97-AF65-F5344CB8AC3E}">
        <p14:creationId xmlns:p14="http://schemas.microsoft.com/office/powerpoint/2010/main" val="18665833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8E639-6328-F848-914A-F298804BCF1C}"/>
              </a:ext>
            </a:extLst>
          </p:cNvPr>
          <p:cNvSpPr>
            <a:spLocks noGrp="1"/>
          </p:cNvSpPr>
          <p:nvPr>
            <p:ph type="title"/>
          </p:nvPr>
        </p:nvSpPr>
        <p:spPr/>
        <p:txBody>
          <a:bodyPr>
            <a:normAutofit fontScale="90000"/>
          </a:bodyPr>
          <a:lstStyle/>
          <a:p>
            <a:pPr algn="ctr"/>
            <a:r>
              <a:rPr lang="cs-CZ" b="1" dirty="0"/>
              <a:t>Subjekty, které realizují TM bez ohledu</a:t>
            </a:r>
            <a:br>
              <a:rPr lang="cs-CZ" b="1" dirty="0"/>
            </a:br>
            <a:r>
              <a:rPr lang="cs-CZ" b="1" dirty="0"/>
              <a:t> na současný stav</a:t>
            </a:r>
            <a:endParaRPr lang="en-CZ" b="1" dirty="0"/>
          </a:p>
        </p:txBody>
      </p:sp>
      <p:sp>
        <p:nvSpPr>
          <p:cNvPr id="6" name="Zástupný text 5">
            <a:extLst>
              <a:ext uri="{FF2B5EF4-FFF2-40B4-BE49-F238E27FC236}">
                <a16:creationId xmlns:a16="http://schemas.microsoft.com/office/drawing/2014/main" id="{AD14CEEA-A267-496F-890C-BE215BF27A15}"/>
              </a:ext>
            </a:extLst>
          </p:cNvPr>
          <p:cNvSpPr>
            <a:spLocks noGrp="1"/>
          </p:cNvSpPr>
          <p:nvPr>
            <p:ph type="body" sz="quarter" idx="15"/>
          </p:nvPr>
        </p:nvSpPr>
        <p:spPr/>
        <p:txBody>
          <a:bodyPr/>
          <a:lstStyle/>
          <a:p>
            <a:endParaRPr lang="cs-CZ"/>
          </a:p>
        </p:txBody>
      </p:sp>
      <p:pic>
        <p:nvPicPr>
          <p:cNvPr id="5" name="Picture 5">
            <a:extLst>
              <a:ext uri="{FF2B5EF4-FFF2-40B4-BE49-F238E27FC236}">
                <a16:creationId xmlns:a16="http://schemas.microsoft.com/office/drawing/2014/main" id="{EFF52BBE-4F70-453B-9010-6EF51DF14557}"/>
              </a:ext>
            </a:extLst>
          </p:cNvPr>
          <p:cNvPicPr>
            <a:picLocks noChangeAspect="1"/>
          </p:cNvPicPr>
          <p:nvPr/>
        </p:nvPicPr>
        <p:blipFill>
          <a:blip r:embed="rId2"/>
          <a:stretch>
            <a:fillRect/>
          </a:stretch>
        </p:blipFill>
        <p:spPr>
          <a:xfrm>
            <a:off x="7844450" y="0"/>
            <a:ext cx="1294891" cy="560092"/>
          </a:xfrm>
          <a:prstGeom prst="rect">
            <a:avLst/>
          </a:prstGeom>
        </p:spPr>
      </p:pic>
      <p:graphicFrame>
        <p:nvGraphicFramePr>
          <p:cNvPr id="8" name="Zástupný obsah 7">
            <a:extLst>
              <a:ext uri="{FF2B5EF4-FFF2-40B4-BE49-F238E27FC236}">
                <a16:creationId xmlns:a16="http://schemas.microsoft.com/office/drawing/2014/main" id="{68A78AC4-696A-45FE-AE7C-EE14DA8D117F}"/>
              </a:ext>
            </a:extLst>
          </p:cNvPr>
          <p:cNvGraphicFramePr>
            <a:graphicFrameLocks noGrp="1"/>
          </p:cNvGraphicFramePr>
          <p:nvPr>
            <p:ph sz="quarter" idx="14"/>
          </p:nvPr>
        </p:nvGraphicFramePr>
        <p:xfrm>
          <a:off x="457200" y="993775"/>
          <a:ext cx="8280400" cy="36099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07275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ouvisejÃ­cÃ­ obrÃ¡ze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67410" y="2963842"/>
            <a:ext cx="2865248" cy="217965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p:cNvGraphicFramePr/>
          <p:nvPr/>
        </p:nvGraphicFramePr>
        <p:xfrm>
          <a:off x="471487" y="743755"/>
          <a:ext cx="8241071" cy="42886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7" name="Přímá spojnice se šipkou 16"/>
          <p:cNvCxnSpPr/>
          <p:nvPr/>
        </p:nvCxnSpPr>
        <p:spPr>
          <a:xfrm>
            <a:off x="4320586" y="496729"/>
            <a:ext cx="8854" cy="33395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Přímá spojnice se šipkou 29"/>
          <p:cNvCxnSpPr/>
          <p:nvPr/>
        </p:nvCxnSpPr>
        <p:spPr>
          <a:xfrm>
            <a:off x="3145665" y="496729"/>
            <a:ext cx="3220" cy="33395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 name="Pravoúhlá spojnice 6"/>
          <p:cNvCxnSpPr/>
          <p:nvPr/>
        </p:nvCxnSpPr>
        <p:spPr>
          <a:xfrm rot="10800000" flipV="1">
            <a:off x="956256" y="211259"/>
            <a:ext cx="1965639" cy="619428"/>
          </a:xfrm>
          <a:prstGeom prst="bentConnector3">
            <a:avLst>
              <a:gd name="adj1" fmla="val 10012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Přímá spojnice se šipkou 21"/>
          <p:cNvCxnSpPr/>
          <p:nvPr/>
        </p:nvCxnSpPr>
        <p:spPr>
          <a:xfrm>
            <a:off x="5518848" y="496729"/>
            <a:ext cx="8854" cy="33395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Pravoúhlá spojnice 19"/>
          <p:cNvCxnSpPr/>
          <p:nvPr/>
        </p:nvCxnSpPr>
        <p:spPr>
          <a:xfrm>
            <a:off x="6177029" y="196675"/>
            <a:ext cx="1965639" cy="634013"/>
          </a:xfrm>
          <a:prstGeom prst="bentConnector3">
            <a:avLst>
              <a:gd name="adj1" fmla="val 10012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3" name="Pravoúhlá spojnice 32"/>
          <p:cNvCxnSpPr/>
          <p:nvPr/>
        </p:nvCxnSpPr>
        <p:spPr>
          <a:xfrm rot="10800000" flipV="1">
            <a:off x="1973964" y="350860"/>
            <a:ext cx="947931" cy="479828"/>
          </a:xfrm>
          <a:prstGeom prst="bentConnector3">
            <a:avLst>
              <a:gd name="adj1" fmla="val 9993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Pravoúhlá spojnice 38"/>
          <p:cNvCxnSpPr/>
          <p:nvPr/>
        </p:nvCxnSpPr>
        <p:spPr>
          <a:xfrm>
            <a:off x="6177030" y="350859"/>
            <a:ext cx="729266" cy="479828"/>
          </a:xfrm>
          <a:prstGeom prst="bentConnector3">
            <a:avLst>
              <a:gd name="adj1" fmla="val 10033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6" name="Přímá spojnice se šipkou 45"/>
          <p:cNvCxnSpPr/>
          <p:nvPr/>
        </p:nvCxnSpPr>
        <p:spPr>
          <a:xfrm>
            <a:off x="1429555" y="1149440"/>
            <a:ext cx="202843"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2361FA3D-C58D-4246-9CC2-C40CDBEE58BA}"/>
              </a:ext>
            </a:extLst>
          </p:cNvPr>
          <p:cNvPicPr>
            <a:picLocks noChangeAspect="1"/>
          </p:cNvPicPr>
          <p:nvPr/>
        </p:nvPicPr>
        <p:blipFill>
          <a:blip r:embed="rId8"/>
          <a:stretch>
            <a:fillRect/>
          </a:stretch>
        </p:blipFill>
        <p:spPr>
          <a:xfrm>
            <a:off x="8365544" y="14002"/>
            <a:ext cx="778456" cy="336713"/>
          </a:xfrm>
          <a:prstGeom prst="rect">
            <a:avLst/>
          </a:prstGeom>
        </p:spPr>
      </p:pic>
      <p:sp>
        <p:nvSpPr>
          <p:cNvPr id="8" name="TextovéPole 7"/>
          <p:cNvSpPr txBox="1"/>
          <p:nvPr/>
        </p:nvSpPr>
        <p:spPr>
          <a:xfrm>
            <a:off x="2921896" y="47772"/>
            <a:ext cx="3255134" cy="707886"/>
          </a:xfrm>
          <a:prstGeom prst="rect">
            <a:avLst/>
          </a:prstGeom>
          <a:effectLst>
            <a:outerShdw blurRad="76200" dir="18900000" sy="23000" kx="-1200000" algn="bl" rotWithShape="0">
              <a:prstClr val="black">
                <a:alpha val="20000"/>
              </a:prstClr>
            </a:outerShdw>
          </a:effectLst>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cs-CZ" sz="2000" dirty="0"/>
              <a:t>NTMC Kompetenční centrum MZČR</a:t>
            </a:r>
          </a:p>
        </p:txBody>
      </p:sp>
      <p:sp>
        <p:nvSpPr>
          <p:cNvPr id="3" name="Zástupný text 2">
            <a:extLst>
              <a:ext uri="{FF2B5EF4-FFF2-40B4-BE49-F238E27FC236}">
                <a16:creationId xmlns:a16="http://schemas.microsoft.com/office/drawing/2014/main" id="{3C24D22C-5392-46EC-A248-50F87DE2117E}"/>
              </a:ext>
            </a:extLst>
          </p:cNvPr>
          <p:cNvSpPr>
            <a:spLocks noGrp="1"/>
          </p:cNvSpPr>
          <p:nvPr>
            <p:ph type="body" sz="quarter" idx="15"/>
          </p:nvPr>
        </p:nvSpPr>
        <p:spPr/>
        <p:txBody>
          <a:bodyPr/>
          <a:lstStyle/>
          <a:p>
            <a:endParaRPr lang="cs-CZ"/>
          </a:p>
        </p:txBody>
      </p:sp>
    </p:spTree>
    <p:extLst>
      <p:ext uri="{BB962C8B-B14F-4D97-AF65-F5344CB8AC3E}">
        <p14:creationId xmlns:p14="http://schemas.microsoft.com/office/powerpoint/2010/main" val="1030738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9BBE1915-EBB3-46F2-8F23-20AB0F58C332}"/>
              </a:ext>
            </a:extLst>
          </p:cNvPr>
          <p:cNvSpPr>
            <a:spLocks noGrp="1"/>
          </p:cNvSpPr>
          <p:nvPr>
            <p:ph type="title"/>
          </p:nvPr>
        </p:nvSpPr>
        <p:spPr/>
        <p:txBody>
          <a:bodyPr>
            <a:normAutofit fontScale="90000"/>
          </a:bodyPr>
          <a:lstStyle/>
          <a:p>
            <a:r>
              <a:rPr lang="cs-CZ" dirty="0"/>
              <a:t>Transfer dobrých praxí zemí EU </a:t>
            </a:r>
            <a:br>
              <a:rPr lang="cs-CZ" dirty="0"/>
            </a:br>
            <a:r>
              <a:rPr lang="cs-CZ" dirty="0"/>
              <a:t>v TM via NTMC do systému</a:t>
            </a:r>
          </a:p>
        </p:txBody>
      </p:sp>
      <p:sp>
        <p:nvSpPr>
          <p:cNvPr id="2" name="Zástupný obsah 1">
            <a:extLst>
              <a:ext uri="{FF2B5EF4-FFF2-40B4-BE49-F238E27FC236}">
                <a16:creationId xmlns:a16="http://schemas.microsoft.com/office/drawing/2014/main" id="{E9FCDCB4-A859-4675-885D-A0B04D8189A8}"/>
              </a:ext>
            </a:extLst>
          </p:cNvPr>
          <p:cNvSpPr>
            <a:spLocks noGrp="1"/>
          </p:cNvSpPr>
          <p:nvPr>
            <p:ph sz="quarter" idx="14"/>
          </p:nvPr>
        </p:nvSpPr>
        <p:spPr/>
        <p:txBody>
          <a:bodyPr>
            <a:normAutofit fontScale="40000" lnSpcReduction="20000"/>
          </a:bodyPr>
          <a:lstStyle/>
          <a:p>
            <a:pPr marL="179388" indent="-179388"/>
            <a:r>
              <a:rPr lang="cs-CZ" b="1" dirty="0"/>
              <a:t>Digitální inovační hub Digi2Health</a:t>
            </a:r>
          </a:p>
          <a:p>
            <a:pPr marL="360363" lvl="1" indent="-180975"/>
            <a:r>
              <a:rPr lang="cs-CZ" dirty="0"/>
              <a:t>Inovační spolupráce a podpora MSP v Olomouckém a Zlínském kraji.</a:t>
            </a:r>
          </a:p>
          <a:p>
            <a:pPr marL="179388" indent="-179388"/>
            <a:r>
              <a:rPr lang="cs-CZ" b="1" dirty="0" err="1"/>
              <a:t>Health</a:t>
            </a:r>
            <a:r>
              <a:rPr lang="cs-CZ" b="1" dirty="0"/>
              <a:t> 2020 JADECARE </a:t>
            </a:r>
          </a:p>
          <a:p>
            <a:pPr marL="360363" lvl="1" indent="-180975"/>
            <a:r>
              <a:rPr lang="cs-CZ" dirty="0"/>
              <a:t>Přenos dobrých praxí z Katalánská, Baskicka, Jižního Dánska a Bavorska do pilotního regionu Jesenicka.</a:t>
            </a:r>
          </a:p>
          <a:p>
            <a:pPr marL="179388" indent="-179388"/>
            <a:r>
              <a:rPr lang="cs-CZ" b="1" dirty="0"/>
              <a:t>Integrační platforma a regionální </a:t>
            </a:r>
            <a:r>
              <a:rPr lang="cs-CZ" b="1" dirty="0" err="1"/>
              <a:t>eHealth</a:t>
            </a:r>
            <a:r>
              <a:rPr lang="cs-CZ" b="1" dirty="0"/>
              <a:t> v rámci Olomouckého kraje</a:t>
            </a:r>
          </a:p>
          <a:p>
            <a:pPr marL="360363" lvl="1" indent="-180975"/>
            <a:r>
              <a:rPr lang="cs-CZ" dirty="0"/>
              <a:t>Zahájená fyzická realizace v rámci projektu IROP</a:t>
            </a:r>
          </a:p>
          <a:p>
            <a:pPr marL="179388" indent="-179388"/>
            <a:r>
              <a:rPr lang="cs-CZ" b="1" dirty="0"/>
              <a:t>Nástroj pro podporu křehkých seniorů propuštěných z nemocnice do domácí péče</a:t>
            </a:r>
          </a:p>
          <a:p>
            <a:pPr marL="360363" lvl="1" indent="-180975"/>
            <a:r>
              <a:rPr lang="cs-CZ" dirty="0"/>
              <a:t>Součást mezinárodního </a:t>
            </a:r>
            <a:r>
              <a:rPr lang="cs-CZ" dirty="0" err="1"/>
              <a:t>Interreg</a:t>
            </a:r>
            <a:r>
              <a:rPr lang="cs-CZ" dirty="0"/>
              <a:t> projektu </a:t>
            </a:r>
            <a:r>
              <a:rPr lang="cs-CZ" dirty="0" err="1"/>
              <a:t>niCE-life</a:t>
            </a:r>
            <a:endParaRPr lang="cs-CZ" dirty="0"/>
          </a:p>
          <a:p>
            <a:pPr marL="179388" indent="-179388"/>
            <a:r>
              <a:rPr lang="cs-CZ" sz="2700" b="1" dirty="0"/>
              <a:t>SHAPES projekt</a:t>
            </a:r>
          </a:p>
          <a:p>
            <a:pPr marL="360363" lvl="1" indent="-180975"/>
            <a:r>
              <a:rPr lang="cs-CZ" dirty="0"/>
              <a:t>Digitální nástroj, který spojuje širokou škálu digitálních řešení zaměřených na zlepšení zdravotních indikátorů, blahobytu a nezávislosti lidí stárnoucí populace. Vývoj vlastní mobilní aplikace a webového portálu.</a:t>
            </a:r>
          </a:p>
          <a:p>
            <a:pPr marL="179388" indent="-179388"/>
            <a:r>
              <a:rPr lang="cs-CZ" b="1" dirty="0"/>
              <a:t>Telemedicína pro chronicky nemocné pacienty </a:t>
            </a:r>
          </a:p>
          <a:p>
            <a:pPr marL="360363" lvl="1" indent="-180975"/>
            <a:r>
              <a:rPr lang="cs-CZ" dirty="0"/>
              <a:t>Dálková monitorace, videokonzultace</a:t>
            </a:r>
          </a:p>
          <a:p>
            <a:pPr marL="179388" indent="-179388"/>
            <a:r>
              <a:rPr lang="cs-CZ" b="1" dirty="0"/>
              <a:t>Projekty TAČR </a:t>
            </a:r>
          </a:p>
          <a:p>
            <a:pPr marL="360363" lvl="1" indent="-180975"/>
            <a:r>
              <a:rPr lang="cs-CZ" dirty="0"/>
              <a:t>Vzdálená psychologická podpora v rámci paliativní péče</a:t>
            </a:r>
          </a:p>
          <a:p>
            <a:pPr marL="360363" lvl="1" indent="-180975"/>
            <a:r>
              <a:rPr lang="cs-CZ" dirty="0"/>
              <a:t>Ekonomický model poskytování telemedicínských služeb</a:t>
            </a:r>
          </a:p>
          <a:p>
            <a:pPr marL="179388" indent="-179388" algn="just"/>
            <a:r>
              <a:rPr lang="cs-CZ" b="1" dirty="0"/>
              <a:t>OP VVV Podpora mezinárodních mobilit pracovníků FN Olomouc </a:t>
            </a:r>
            <a:r>
              <a:rPr lang="cs-CZ" dirty="0"/>
              <a:t>– zahájen 1/2021</a:t>
            </a:r>
          </a:p>
          <a:p>
            <a:pPr marL="179388" indent="-179388" algn="just"/>
            <a:r>
              <a:rPr lang="cs-CZ" b="1" dirty="0"/>
              <a:t>MV ČR Systém včasného záchytu infekce COVID-19 pro bezpečnost ohrožených skupin obyvatelstva s využitím umělé inteligence</a:t>
            </a:r>
          </a:p>
          <a:p>
            <a:pPr marL="179388" indent="-179388" algn="just"/>
            <a:r>
              <a:rPr lang="cs-CZ" b="1" dirty="0"/>
              <a:t>H2020 </a:t>
            </a:r>
            <a:r>
              <a:rPr lang="en-US" b="1" dirty="0"/>
              <a:t>PROFID</a:t>
            </a:r>
            <a:r>
              <a:rPr lang="cs-CZ" dirty="0"/>
              <a:t> - </a:t>
            </a:r>
            <a:r>
              <a:rPr lang="en-US" dirty="0"/>
              <a:t>Implementation of </a:t>
            </a:r>
            <a:r>
              <a:rPr lang="en-US" dirty="0" err="1"/>
              <a:t>personalised</a:t>
            </a:r>
            <a:r>
              <a:rPr lang="en-US" dirty="0"/>
              <a:t> risk prediction and prevention of sudden cardiac death after myocardial infarction</a:t>
            </a:r>
            <a:endParaRPr lang="cs-CZ" dirty="0"/>
          </a:p>
          <a:p>
            <a:endParaRPr lang="cs-CZ" dirty="0"/>
          </a:p>
        </p:txBody>
      </p:sp>
      <p:sp>
        <p:nvSpPr>
          <p:cNvPr id="6" name="Zástupný text 5">
            <a:extLst>
              <a:ext uri="{FF2B5EF4-FFF2-40B4-BE49-F238E27FC236}">
                <a16:creationId xmlns:a16="http://schemas.microsoft.com/office/drawing/2014/main" id="{8A536FAF-96B1-41E9-B54C-E8446CD8A772}"/>
              </a:ext>
            </a:extLst>
          </p:cNvPr>
          <p:cNvSpPr>
            <a:spLocks noGrp="1"/>
          </p:cNvSpPr>
          <p:nvPr>
            <p:ph type="body" sz="quarter" idx="15"/>
          </p:nvPr>
        </p:nvSpPr>
        <p:spPr/>
        <p:txBody>
          <a:bodyPr/>
          <a:lstStyle/>
          <a:p>
            <a:endParaRPr lang="cs-CZ"/>
          </a:p>
        </p:txBody>
      </p:sp>
      <p:pic>
        <p:nvPicPr>
          <p:cNvPr id="5" name="Picture 5">
            <a:extLst>
              <a:ext uri="{FF2B5EF4-FFF2-40B4-BE49-F238E27FC236}">
                <a16:creationId xmlns:a16="http://schemas.microsoft.com/office/drawing/2014/main" id="{D6B1D163-98CD-4C67-8365-DB28F1CA4C3D}"/>
              </a:ext>
            </a:extLst>
          </p:cNvPr>
          <p:cNvPicPr>
            <a:picLocks noChangeAspect="1"/>
          </p:cNvPicPr>
          <p:nvPr/>
        </p:nvPicPr>
        <p:blipFill>
          <a:blip r:embed="rId2"/>
          <a:stretch>
            <a:fillRect/>
          </a:stretch>
        </p:blipFill>
        <p:spPr>
          <a:xfrm>
            <a:off x="7844450" y="0"/>
            <a:ext cx="1294891" cy="560092"/>
          </a:xfrm>
          <a:prstGeom prst="rect">
            <a:avLst/>
          </a:prstGeom>
        </p:spPr>
      </p:pic>
    </p:spTree>
    <p:extLst>
      <p:ext uri="{BB962C8B-B14F-4D97-AF65-F5344CB8AC3E}">
        <p14:creationId xmlns:p14="http://schemas.microsoft.com/office/powerpoint/2010/main" val="724790583"/>
      </p:ext>
    </p:extLst>
  </p:cSld>
  <p:clrMapOvr>
    <a:masterClrMapping/>
  </p:clrMapOvr>
</p:sld>
</file>

<file path=ppt/theme/theme1.xml><?xml version="1.0" encoding="utf-8"?>
<a:theme xmlns:a="http://schemas.openxmlformats.org/drawingml/2006/main" name="Medical">
  <a:themeElements>
    <a:clrScheme name="FNOL">
      <a:dk1>
        <a:sysClr val="windowText" lastClr="000000"/>
      </a:dk1>
      <a:lt1>
        <a:sysClr val="window" lastClr="FFFFFF"/>
      </a:lt1>
      <a:dk2>
        <a:srgbClr val="254B90"/>
      </a:dk2>
      <a:lt2>
        <a:srgbClr val="DFE3E5"/>
      </a:lt2>
      <a:accent1>
        <a:srgbClr val="76A4BD"/>
      </a:accent1>
      <a:accent2>
        <a:srgbClr val="EE7976"/>
      </a:accent2>
      <a:accent3>
        <a:srgbClr val="4887C0"/>
      </a:accent3>
      <a:accent4>
        <a:srgbClr val="6CA33E"/>
      </a:accent4>
      <a:accent5>
        <a:srgbClr val="E4A71A"/>
      </a:accent5>
      <a:accent6>
        <a:srgbClr val="B31218"/>
      </a:accent6>
      <a:hlink>
        <a:srgbClr val="76A4BD"/>
      </a:hlink>
      <a:folHlink>
        <a:srgbClr val="4887C0"/>
      </a:folHlink>
    </a:clrScheme>
    <a:fontScheme name="FNOL">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3037</TotalTime>
  <Words>3598</Words>
  <Application>Microsoft Office PowerPoint</Application>
  <PresentationFormat>Předvádění na obrazovce (16:9)</PresentationFormat>
  <Paragraphs>446</Paragraphs>
  <Slides>38</Slides>
  <Notes>3</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38</vt:i4>
      </vt:variant>
    </vt:vector>
  </HeadingPairs>
  <TitlesOfParts>
    <vt:vector size="45" baseType="lpstr">
      <vt:lpstr>Wingdings</vt:lpstr>
      <vt:lpstr>Calibri</vt:lpstr>
      <vt:lpstr>Courier New</vt:lpstr>
      <vt:lpstr>Avenir Next World Bold</vt:lpstr>
      <vt:lpstr>Arial</vt:lpstr>
      <vt:lpstr>Avenir Next World Regular</vt:lpstr>
      <vt:lpstr>Medical</vt:lpstr>
      <vt:lpstr>Má telemedicína nějaké hranice ?</vt:lpstr>
      <vt:lpstr>Prezentace aplikace PowerPoint</vt:lpstr>
      <vt:lpstr>Nezávislá analýza současného stavu</vt:lpstr>
      <vt:lpstr>Kdo všechno se podílí na etablování digitální medicíny</vt:lpstr>
      <vt:lpstr>Percepce základních pilířů digitální medicíny 2021  </vt:lpstr>
      <vt:lpstr>Požadavky odborných společností na TM </vt:lpstr>
      <vt:lpstr>Subjekty, které realizují TM bez ohledu  na současný stav</vt:lpstr>
      <vt:lpstr>Prezentace aplikace PowerPoint</vt:lpstr>
      <vt:lpstr>Transfer dobrých praxí zemí EU  v TM via NTMC do systému</vt:lpstr>
      <vt:lpstr>II: Plátci ZP a jejich úloha v zavádění digitální medicíny</vt:lpstr>
      <vt:lpstr>Centrální role VZP v ekosystému telemedicíny</vt:lpstr>
      <vt:lpstr>VZP a Rozvoj telemedicíny - probíhající aktivity </vt:lpstr>
      <vt:lpstr>Živelný rozvoj telemedicíny anebo podpora ekosystémem a platformou?</vt:lpstr>
      <vt:lpstr>Koncept podpůrné platformy pro telemedicínu v ČR</vt:lpstr>
      <vt:lpstr>Model spolupráce MZ, VZP a dalších institucí na rozvoji telemedicíny</vt:lpstr>
      <vt:lpstr>Spolupráce VZP a NTMC – kombinace odbornosti, řešitelské kapacity a dostupnosti</vt:lpstr>
      <vt:lpstr>Pracovní koncept kvalifikačního procesu služeb inovační „trychtýř“</vt:lpstr>
      <vt:lpstr>Pracovní koncept kvalifikačního procesu služeb inovační „trychtýř“</vt:lpstr>
      <vt:lpstr>Příklady nasazení a benefitů telemedicíny</vt:lpstr>
      <vt:lpstr>Časový harmonogram</vt:lpstr>
      <vt:lpstr>Co můžeme navíc nabídnou nově našim pacientům v rámci arytmologie ?</vt:lpstr>
      <vt:lpstr>Health and Wellbeing Platforms</vt:lpstr>
      <vt:lpstr>TM koncept šitý na míru pacienta</vt:lpstr>
      <vt:lpstr>Tým TM centra je podmínkou fungování konceptu</vt:lpstr>
      <vt:lpstr>Příklad komplexního řšení</vt:lpstr>
      <vt:lpstr>Adherence pacientů k systémům</vt:lpstr>
      <vt:lpstr>Služba Focus On</vt:lpstr>
      <vt:lpstr>Digitální objednání pacientů k výkonům/indikacím</vt:lpstr>
      <vt:lpstr>Co je ale problém …</vt:lpstr>
      <vt:lpstr>Inkompabilita systémů !!!</vt:lpstr>
      <vt:lpstr>CCC Platforma: Reálná digitalizace v arytmologii:         Bez ohledu na výrobce</vt:lpstr>
      <vt:lpstr>Jak zmírnit overload našich ambulancí ?</vt:lpstr>
      <vt:lpstr>Jak dostat digitální prvky do každodenní klinické praxe ?</vt:lpstr>
      <vt:lpstr>Kardiovaskulární riziko a léčba rizikových faktorů u zjevně zdravých osob – příklad postupného přístupu</vt:lpstr>
      <vt:lpstr>Tactics &amp; next steps</vt:lpstr>
      <vt:lpstr>How we want to achieve ASCVD digitalization of PJ?</vt:lpstr>
      <vt:lpstr>Návrh dalšího postupu implementace digitální medicíny do klinické praxe</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dc:creator>
  <cp:lastModifiedBy>Miloš Táborský</cp:lastModifiedBy>
  <cp:revision>1044</cp:revision>
  <dcterms:created xsi:type="dcterms:W3CDTF">2015-11-01T18:08:10Z</dcterms:created>
  <dcterms:modified xsi:type="dcterms:W3CDTF">2021-11-07T07:28:39Z</dcterms:modified>
</cp:coreProperties>
</file>