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1566" r:id="rId4"/>
    <p:sldId id="257" r:id="rId5"/>
    <p:sldId id="1478" r:id="rId6"/>
    <p:sldId id="1560" r:id="rId7"/>
    <p:sldId id="1517" r:id="rId8"/>
    <p:sldId id="1582" r:id="rId9"/>
    <p:sldId id="1523" r:id="rId10"/>
    <p:sldId id="1541" r:id="rId11"/>
    <p:sldId id="1562" r:id="rId12"/>
    <p:sldId id="1563" r:id="rId13"/>
    <p:sldId id="1565" r:id="rId14"/>
    <p:sldId id="1572" r:id="rId15"/>
    <p:sldId id="1502" r:id="rId1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Kovanda" initials="JK" lastIdx="1" clrIdx="0">
    <p:extLst>
      <p:ext uri="{19B8F6BF-5375-455C-9EA6-DF929625EA0E}">
        <p15:presenceInfo xmlns:p15="http://schemas.microsoft.com/office/powerpoint/2012/main" userId="15dd3448d4d093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7" d="100"/>
          <a:sy n="77" d="100"/>
        </p:scale>
        <p:origin x="75" y="111"/>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EEEC6-8062-4D88-9E10-18ADE85E13B0}" type="datetimeFigureOut">
              <a:rPr lang="cs-CZ" smtClean="0"/>
              <a:t>08.11.2021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04F05-8362-4877-AA6D-36565CD506BE}" type="slidenum">
              <a:rPr lang="cs-CZ" smtClean="0"/>
              <a:t>‹#›</a:t>
            </a:fld>
            <a:endParaRPr lang="cs-CZ"/>
          </a:p>
        </p:txBody>
      </p:sp>
    </p:spTree>
    <p:extLst>
      <p:ext uri="{BB962C8B-B14F-4D97-AF65-F5344CB8AC3E}">
        <p14:creationId xmlns:p14="http://schemas.microsoft.com/office/powerpoint/2010/main" val="229443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obrázek snímku 1">
            <a:extLst>
              <a:ext uri="{FF2B5EF4-FFF2-40B4-BE49-F238E27FC236}">
                <a16:creationId xmlns:a16="http://schemas.microsoft.com/office/drawing/2014/main" id="{5A57ED26-649C-4804-9259-41F5BEFD11B7}"/>
              </a:ext>
            </a:extLst>
          </p:cNvPr>
          <p:cNvSpPr>
            <a:spLocks noGrp="1" noRot="1" noChangeAspect="1" noChangeArrowheads="1" noTextEdit="1"/>
          </p:cNvSpPr>
          <p:nvPr>
            <p:ph type="sldImg"/>
          </p:nvPr>
        </p:nvSpPr>
        <p:spPr>
          <a:ln/>
        </p:spPr>
      </p:sp>
      <p:sp>
        <p:nvSpPr>
          <p:cNvPr id="7171" name="Zástupný symbol pro poznámky 2">
            <a:extLst>
              <a:ext uri="{FF2B5EF4-FFF2-40B4-BE49-F238E27FC236}">
                <a16:creationId xmlns:a16="http://schemas.microsoft.com/office/drawing/2014/main" id="{A7F04173-6A9E-45F6-9FAE-E08618E5761D}"/>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spcBef>
                <a:spcPct val="0"/>
              </a:spcBef>
            </a:pPr>
            <a:r>
              <a:rPr lang="cs-CZ" altLang="cs-CZ" sz="2000">
                <a:latin typeface="Arial" panose="020B0604020202020204" pitchFamily="34" charset="0"/>
                <a:cs typeface="Arial" panose="020B0604020202020204" pitchFamily="34" charset="0"/>
              </a:rPr>
              <a:t>Jedním z témat je RVcrt. ToF after surgical repair is an optimal clinical RV FEILJr </a:t>
            </a:r>
            <a:r>
              <a:rPr lang="cs-CZ" altLang="cs-CZ" sz="2000" b="1">
                <a:latin typeface="Arial" panose="020B0604020202020204" pitchFamily="34" charset="0"/>
                <a:cs typeface="Arial" panose="020B0604020202020204" pitchFamily="34" charset="0"/>
              </a:rPr>
              <a:t>MODL</a:t>
            </a:r>
            <a:r>
              <a:rPr lang="cs-CZ" altLang="cs-CZ" sz="2000">
                <a:latin typeface="Arial" panose="020B0604020202020204" pitchFamily="34" charset="0"/>
                <a:cs typeface="Arial" panose="020B0604020202020204" pitchFamily="34" charset="0"/>
              </a:rPr>
              <a:t> due to volume overload and </a:t>
            </a:r>
            <a:r>
              <a:rPr lang="cs-CZ" altLang="cs-CZ" sz="2000" b="1">
                <a:latin typeface="Arial" panose="020B0604020202020204" pitchFamily="34" charset="0"/>
                <a:cs typeface="Arial" panose="020B0604020202020204" pitchFamily="34" charset="0"/>
              </a:rPr>
              <a:t>ELEKTROu</a:t>
            </a:r>
            <a:r>
              <a:rPr lang="cs-CZ" altLang="cs-CZ" sz="2000">
                <a:latin typeface="Arial" panose="020B0604020202020204" pitchFamily="34" charset="0"/>
                <a:cs typeface="Arial" panose="020B0604020202020204" pitchFamily="34" charset="0"/>
              </a:rPr>
              <a:t>M</a:t>
            </a:r>
            <a:r>
              <a:rPr lang="cs-CZ" altLang="cs-CZ" sz="2000" b="1">
                <a:latin typeface="Arial" panose="020B0604020202020204" pitchFamily="34" charset="0"/>
                <a:cs typeface="Arial" panose="020B0604020202020204" pitchFamily="34" charset="0"/>
              </a:rPr>
              <a:t>e</a:t>
            </a:r>
            <a:r>
              <a:rPr lang="cs-CZ" altLang="cs-CZ" sz="2000">
                <a:latin typeface="Arial" panose="020B0604020202020204" pitchFamily="34" charset="0"/>
                <a:cs typeface="Arial" panose="020B0604020202020204" pitchFamily="34" charset="0"/>
              </a:rPr>
              <a:t>K</a:t>
            </a:r>
            <a:r>
              <a:rPr lang="cs-CZ" altLang="cs-CZ" sz="2000" b="1">
                <a:latin typeface="Arial" panose="020B0604020202020204" pitchFamily="34" charset="0"/>
                <a:cs typeface="Arial" panose="020B0604020202020204" pitchFamily="34" charset="0"/>
              </a:rPr>
              <a:t>EN</a:t>
            </a:r>
            <a:r>
              <a:rPr lang="cs-CZ" altLang="cs-CZ" sz="2000">
                <a:latin typeface="Arial" panose="020B0604020202020204" pitchFamily="34" charset="0"/>
                <a:cs typeface="Arial" panose="020B0604020202020204" pitchFamily="34" charset="0"/>
              </a:rPr>
              <a:t>IKL dyssyn</a:t>
            </a:r>
            <a:r>
              <a:rPr lang="cs-CZ" altLang="cs-CZ" sz="2000" b="1">
                <a:latin typeface="Arial" panose="020B0604020202020204" pitchFamily="34" charset="0"/>
                <a:cs typeface="Arial" panose="020B0604020202020204" pitchFamily="34" charset="0"/>
              </a:rPr>
              <a:t>K</a:t>
            </a:r>
            <a:r>
              <a:rPr lang="cs-CZ" altLang="cs-CZ" sz="2000">
                <a:latin typeface="Arial" panose="020B0604020202020204" pitchFamily="34" charset="0"/>
                <a:cs typeface="Arial" panose="020B0604020202020204" pitchFamily="34" charset="0"/>
              </a:rPr>
              <a:t>rony. It has been shown in previous studies that decreased probability of RV reverse remo</a:t>
            </a:r>
            <a:r>
              <a:rPr lang="cs-CZ" altLang="cs-CZ" sz="2000" b="1">
                <a:latin typeface="Arial" panose="020B0604020202020204" pitchFamily="34" charset="0"/>
                <a:cs typeface="Arial" panose="020B0604020202020204" pitchFamily="34" charset="0"/>
              </a:rPr>
              <a:t>DLI</a:t>
            </a:r>
            <a:r>
              <a:rPr lang="cs-CZ" altLang="cs-CZ" sz="2000">
                <a:latin typeface="Arial" panose="020B0604020202020204" pitchFamily="34" charset="0"/>
                <a:cs typeface="Arial" panose="020B0604020202020204" pitchFamily="34" charset="0"/>
              </a:rPr>
              <a:t>NG after pulmonary VAeLV replacement is seen in very dilated ventricles, in pts with QRS more than 160 ms and in poor right ventricular systolic function. In those pts the PVR alone may not lead…normalization. So there are other factors </a:t>
            </a:r>
            <a:r>
              <a:rPr lang="cs-CZ" altLang="cs-CZ" sz="2000" b="1">
                <a:latin typeface="Arial" panose="020B0604020202020204" pitchFamily="34" charset="0"/>
                <a:cs typeface="Arial" panose="020B0604020202020204" pitchFamily="34" charset="0"/>
              </a:rPr>
              <a:t>NEGTIVLY</a:t>
            </a:r>
            <a:r>
              <a:rPr lang="cs-CZ" altLang="cs-CZ" sz="2000">
                <a:latin typeface="Arial" panose="020B0604020202020204" pitchFamily="34" charset="0"/>
                <a:cs typeface="Arial" panose="020B0604020202020204" pitchFamily="34" charset="0"/>
              </a:rPr>
              <a:t> influencing RV function and dyssynchrony</a:t>
            </a:r>
          </a:p>
          <a:p>
            <a:pPr eaLnBrk="1" hangingPunct="1">
              <a:spcBef>
                <a:spcPct val="0"/>
              </a:spcBef>
            </a:pPr>
            <a:endParaRPr lang="cs-CZ" altLang="cs-CZ" sz="2000">
              <a:latin typeface="Arial" panose="020B0604020202020204" pitchFamily="34" charset="0"/>
              <a:cs typeface="Arial" panose="020B0604020202020204" pitchFamily="34" charset="0"/>
            </a:endParaRPr>
          </a:p>
          <a:p>
            <a:pPr eaLnBrk="1" hangingPunct="1">
              <a:spcBef>
                <a:spcPct val="0"/>
              </a:spcBef>
            </a:pPr>
            <a:r>
              <a:rPr lang="cs-CZ" altLang="cs-CZ" sz="2000">
                <a:latin typeface="Arial" panose="020B0604020202020204" pitchFamily="34" charset="0"/>
                <a:cs typeface="Arial" panose="020B0604020202020204" pitchFamily="34" charset="0"/>
              </a:rPr>
              <a:t>This is a CARTO activation map of the right ventricle of a typical repaired ToF patient in our EP lab, showing early septal and delayed RV free wall local activation time. </a:t>
            </a:r>
            <a:r>
              <a:rPr lang="cs-CZ" altLang="cs-CZ" sz="2000" b="1">
                <a:latin typeface="Arial" panose="020B0604020202020204" pitchFamily="34" charset="0"/>
                <a:cs typeface="Arial" panose="020B0604020202020204" pitchFamily="34" charset="0"/>
              </a:rPr>
              <a:t>We simplified that map for the simulation purpose</a:t>
            </a:r>
            <a:r>
              <a:rPr lang="cs-CZ" altLang="cs-CZ" sz="2000">
                <a:latin typeface="Arial" panose="020B0604020202020204" pitchFamily="34" charset="0"/>
                <a:cs typeface="Arial" panose="020B0604020202020204" pitchFamily="34" charset="0"/>
              </a:rPr>
              <a:t>.</a:t>
            </a:r>
          </a:p>
          <a:p>
            <a:pPr eaLnBrk="1" hangingPunct="1">
              <a:spcBef>
                <a:spcPct val="0"/>
              </a:spcBef>
            </a:pPr>
            <a:endParaRPr lang="cs-CZ" altLang="cs-CZ"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35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93700" y="857250"/>
            <a:ext cx="6070600" cy="3416300"/>
          </a:xfrm>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dirty="0"/>
              <a:t>Elektromechanická</a:t>
            </a:r>
            <a:r>
              <a:rPr lang="cs-CZ" baseline="0" dirty="0"/>
              <a:t> </a:t>
            </a:r>
            <a:r>
              <a:rPr lang="cs-CZ" baseline="0" dirty="0" err="1"/>
              <a:t>dyssynchronie</a:t>
            </a:r>
            <a:r>
              <a:rPr lang="cs-CZ" baseline="0" dirty="0"/>
              <a:t> při RBBB může vést </a:t>
            </a:r>
            <a:r>
              <a:rPr lang="cs-CZ" baseline="0" dirty="0" err="1"/>
              <a:t>hemodynamickému</a:t>
            </a:r>
            <a:r>
              <a:rPr lang="cs-CZ" baseline="0" dirty="0"/>
              <a:t> zhoršení u pac. po </a:t>
            </a:r>
            <a:r>
              <a:rPr lang="cs-CZ" baseline="0" dirty="0" err="1"/>
              <a:t>op</a:t>
            </a:r>
            <a:r>
              <a:rPr lang="cs-CZ" baseline="0" dirty="0"/>
              <a:t> TOF. V letos publikované studii P. </a:t>
            </a:r>
            <a:r>
              <a:rPr lang="cs-CZ" baseline="0" dirty="0" err="1"/>
              <a:t>Vojtoviče</a:t>
            </a:r>
            <a:r>
              <a:rPr lang="cs-CZ" baseline="0" dirty="0"/>
              <a:t>  bylo v bezprostředním pooperačním období použito síněmi spouštěné stimulace RVFW ve fúzi se spontánní aktivací komor přes převodní systém. Obr ukazuje nárůst arteriálního systémového tlaku v průběhu stimulace a jeho opětovný pokles při spontánním rytmu s </a:t>
            </a:r>
            <a:r>
              <a:rPr lang="cs-CZ" baseline="0" dirty="0" err="1"/>
              <a:t>raménkovou</a:t>
            </a:r>
            <a:r>
              <a:rPr lang="cs-CZ" baseline="0" dirty="0"/>
              <a:t> blokádou. Všimněte si zkrácení trvání QRS při zapnuté stimulaci, které je projevem synchronní elektrické aktivace srdce.</a:t>
            </a:r>
            <a:endParaRPr lang="cs-CZ" dirty="0"/>
          </a:p>
        </p:txBody>
      </p:sp>
    </p:spTree>
    <p:extLst>
      <p:ext uri="{BB962C8B-B14F-4D97-AF65-F5344CB8AC3E}">
        <p14:creationId xmlns:p14="http://schemas.microsoft.com/office/powerpoint/2010/main" val="1631580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93700" y="857250"/>
            <a:ext cx="6070600" cy="3416300"/>
          </a:xfrm>
        </p:spPr>
      </p:sp>
      <p:sp>
        <p:nvSpPr>
          <p:cNvPr id="3" name="Zástupný symbol pro poznámky 2"/>
          <p:cNvSpPr>
            <a:spLocks noGrp="1"/>
          </p:cNvSpPr>
          <p:nvPr>
            <p:ph type="body" idx="1"/>
          </p:nvPr>
        </p:nvSpPr>
        <p:spPr/>
        <p:txBody>
          <a:bodyPr>
            <a:normAutofit fontScale="85000" lnSpcReduction="10000"/>
          </a:bodyPr>
          <a:lstStyle/>
          <a:p>
            <a:r>
              <a:rPr lang="cs-CZ" dirty="0"/>
              <a:t>V čerstvě publikované studii jsme navázali</a:t>
            </a:r>
            <a:r>
              <a:rPr lang="cs-CZ" baseline="0" dirty="0"/>
              <a:t> na předchozí práce týkající se akutní CRT u pac. se </a:t>
            </a:r>
            <a:r>
              <a:rPr lang="cs-CZ" baseline="0" dirty="0" err="1"/>
              <a:t>subpulmonální</a:t>
            </a:r>
            <a:r>
              <a:rPr lang="cs-CZ" baseline="0" dirty="0"/>
              <a:t> PK. Dříve zmíněný klasický obraz </a:t>
            </a:r>
            <a:r>
              <a:rPr lang="cs-CZ" baseline="0" dirty="0" err="1"/>
              <a:t>dyssynchronie</a:t>
            </a:r>
            <a:r>
              <a:rPr lang="cs-CZ" baseline="0" dirty="0"/>
              <a:t> jsme adaptovali na podmínky pravé komory, podobně jako index mechanické </a:t>
            </a:r>
            <a:r>
              <a:rPr lang="cs-CZ" baseline="0" dirty="0" err="1"/>
              <a:t>diskoordinace</a:t>
            </a:r>
            <a:r>
              <a:rPr lang="cs-CZ" baseline="0" dirty="0"/>
              <a:t>, tzv. ISF, která je podílem </a:t>
            </a:r>
            <a:r>
              <a:rPr lang="cs-CZ" baseline="0" dirty="0" err="1"/>
              <a:t>strečovaných</a:t>
            </a:r>
            <a:r>
              <a:rPr lang="cs-CZ" baseline="0" dirty="0"/>
              <a:t> a kontrahujících se segmentů v průběhu systoly a vyjadřuje míru efektivity kontrakce komory.</a:t>
            </a:r>
          </a:p>
          <a:p>
            <a:endParaRPr lang="cs-CZ" baseline="0" dirty="0"/>
          </a:p>
          <a:p>
            <a:endParaRPr lang="cs-CZ" baseline="0" dirty="0"/>
          </a:p>
          <a:p>
            <a:r>
              <a:rPr lang="cs-CZ" baseline="0" dirty="0" err="1"/>
              <a:t>There</a:t>
            </a:r>
            <a:r>
              <a:rPr lang="cs-CZ" baseline="0" dirty="0"/>
              <a:t> </a:t>
            </a:r>
            <a:r>
              <a:rPr lang="cs-CZ" baseline="0" dirty="0" err="1"/>
              <a:t>is</a:t>
            </a:r>
            <a:r>
              <a:rPr lang="cs-CZ" baseline="0" dirty="0"/>
              <a:t> </a:t>
            </a:r>
            <a:r>
              <a:rPr lang="cs-CZ" baseline="0" dirty="0" err="1"/>
              <a:t>clear</a:t>
            </a:r>
            <a:r>
              <a:rPr lang="cs-CZ" baseline="0" dirty="0"/>
              <a:t> </a:t>
            </a:r>
            <a:r>
              <a:rPr lang="cs-CZ" baseline="0" dirty="0" err="1"/>
              <a:t>elimination</a:t>
            </a:r>
            <a:r>
              <a:rPr lang="cs-CZ" baseline="0" dirty="0"/>
              <a:t> </a:t>
            </a:r>
            <a:r>
              <a:rPr lang="cs-CZ" baseline="0" dirty="0" err="1"/>
              <a:t>of</a:t>
            </a:r>
            <a:r>
              <a:rPr lang="cs-CZ" baseline="0" dirty="0"/>
              <a:t> </a:t>
            </a:r>
            <a:r>
              <a:rPr lang="cs-CZ" baseline="0" dirty="0" err="1"/>
              <a:t>this</a:t>
            </a:r>
            <a:r>
              <a:rPr lang="cs-CZ" baseline="0" dirty="0"/>
              <a:t> </a:t>
            </a:r>
            <a:r>
              <a:rPr lang="cs-CZ" baseline="0" dirty="0" err="1"/>
              <a:t>parameter</a:t>
            </a:r>
            <a:r>
              <a:rPr lang="cs-CZ" baseline="0" dirty="0"/>
              <a:t> </a:t>
            </a:r>
            <a:r>
              <a:rPr lang="cs-CZ" baseline="0" dirty="0" err="1"/>
              <a:t>after</a:t>
            </a:r>
            <a:r>
              <a:rPr lang="cs-CZ" baseline="0" dirty="0"/>
              <a:t> RV CRT </a:t>
            </a:r>
            <a:r>
              <a:rPr lang="cs-CZ" baseline="0" dirty="0" err="1"/>
              <a:t>was</a:t>
            </a:r>
            <a:r>
              <a:rPr lang="cs-CZ" baseline="0" dirty="0"/>
              <a:t> </a:t>
            </a:r>
            <a:r>
              <a:rPr lang="cs-CZ" baseline="0" dirty="0" err="1"/>
              <a:t>introduced</a:t>
            </a:r>
            <a:r>
              <a:rPr lang="cs-CZ" baseline="0" dirty="0"/>
              <a:t>.</a:t>
            </a:r>
          </a:p>
          <a:p>
            <a:endParaRPr lang="cs-CZ" baseline="0" dirty="0"/>
          </a:p>
          <a:p>
            <a:endParaRPr lang="cs-CZ" baseline="0" dirty="0"/>
          </a:p>
          <a:p>
            <a:r>
              <a:rPr lang="cs-CZ" baseline="0" dirty="0" err="1"/>
              <a:t>The</a:t>
            </a:r>
            <a:r>
              <a:rPr lang="cs-CZ" baseline="0" dirty="0"/>
              <a:t> idea </a:t>
            </a:r>
            <a:r>
              <a:rPr lang="cs-CZ" baseline="0" dirty="0" err="1"/>
              <a:t>of</a:t>
            </a:r>
            <a:r>
              <a:rPr lang="cs-CZ" baseline="0" dirty="0"/>
              <a:t> ISF </a:t>
            </a:r>
            <a:r>
              <a:rPr lang="cs-CZ" baseline="0" dirty="0" err="1"/>
              <a:t>is</a:t>
            </a:r>
            <a:r>
              <a:rPr lang="cs-CZ" baseline="0" dirty="0"/>
              <a:t> </a:t>
            </a:r>
            <a:r>
              <a:rPr lang="cs-CZ" baseline="0" dirty="0" err="1"/>
              <a:t>that</a:t>
            </a:r>
            <a:r>
              <a:rPr lang="cs-CZ" baseline="0" dirty="0"/>
              <a:t> </a:t>
            </a:r>
            <a:r>
              <a:rPr lang="cs-CZ" baseline="0" dirty="0" err="1"/>
              <a:t>mechanical</a:t>
            </a:r>
            <a:r>
              <a:rPr lang="cs-CZ" baseline="0" dirty="0"/>
              <a:t> </a:t>
            </a:r>
            <a:r>
              <a:rPr lang="cs-CZ" baseline="0" dirty="0" err="1"/>
              <a:t>discoordination</a:t>
            </a:r>
            <a:r>
              <a:rPr lang="cs-CZ" baseline="0" dirty="0"/>
              <a:t> </a:t>
            </a:r>
            <a:r>
              <a:rPr lang="cs-CZ" baseline="0" dirty="0" err="1"/>
              <a:t>rather</a:t>
            </a:r>
            <a:r>
              <a:rPr lang="cs-CZ" baseline="0" dirty="0"/>
              <a:t> </a:t>
            </a:r>
            <a:r>
              <a:rPr lang="cs-CZ" baseline="0" dirty="0" err="1"/>
              <a:t>than</a:t>
            </a:r>
            <a:r>
              <a:rPr lang="cs-CZ" baseline="0" dirty="0"/>
              <a:t> </a:t>
            </a:r>
            <a:r>
              <a:rPr lang="cs-CZ" baseline="0" dirty="0" err="1"/>
              <a:t>dyssynchrony</a:t>
            </a:r>
            <a:r>
              <a:rPr lang="cs-CZ" baseline="0" dirty="0"/>
              <a:t> </a:t>
            </a:r>
            <a:r>
              <a:rPr lang="cs-CZ" baseline="0" dirty="0" err="1"/>
              <a:t>predicts</a:t>
            </a:r>
            <a:r>
              <a:rPr lang="cs-CZ" baseline="0" dirty="0"/>
              <a:t> reverse </a:t>
            </a:r>
            <a:r>
              <a:rPr lang="cs-CZ" baseline="0" dirty="0" err="1"/>
              <a:t>remodeling</a:t>
            </a:r>
            <a:r>
              <a:rPr lang="cs-CZ" baseline="0" dirty="0"/>
              <a:t> </a:t>
            </a:r>
            <a:r>
              <a:rPr lang="cs-CZ" baseline="0" dirty="0" err="1"/>
              <a:t>upon</a:t>
            </a:r>
            <a:r>
              <a:rPr lang="cs-CZ" baseline="0" dirty="0"/>
              <a:t> CRT</a:t>
            </a:r>
            <a:r>
              <a:rPr lang="cs-CZ" i="1" baseline="0" dirty="0"/>
              <a:t>, in </a:t>
            </a:r>
            <a:r>
              <a:rPr lang="cs-CZ" i="1" baseline="0" dirty="0" err="1"/>
              <a:t>other</a:t>
            </a:r>
            <a:r>
              <a:rPr lang="cs-CZ" i="1" baseline="0" dirty="0"/>
              <a:t> </a:t>
            </a:r>
            <a:r>
              <a:rPr lang="cs-CZ" i="1" baseline="0" dirty="0" err="1"/>
              <a:t>words</a:t>
            </a:r>
            <a:r>
              <a:rPr lang="cs-CZ" i="1" baseline="0" dirty="0"/>
              <a:t>, pump </a:t>
            </a:r>
            <a:r>
              <a:rPr lang="cs-CZ" i="1" baseline="0" dirty="0" err="1"/>
              <a:t>function</a:t>
            </a:r>
            <a:r>
              <a:rPr lang="cs-CZ" i="1" baseline="0" dirty="0"/>
              <a:t> </a:t>
            </a:r>
            <a:r>
              <a:rPr lang="cs-CZ" i="1" baseline="0" dirty="0" err="1"/>
              <a:t>is</a:t>
            </a:r>
            <a:r>
              <a:rPr lang="cs-CZ" i="1" baseline="0" dirty="0"/>
              <a:t> </a:t>
            </a:r>
            <a:r>
              <a:rPr lang="cs-CZ" i="1" baseline="0" dirty="0" err="1"/>
              <a:t>dependent</a:t>
            </a:r>
            <a:r>
              <a:rPr lang="cs-CZ" i="1" baseline="0" dirty="0"/>
              <a:t> on </a:t>
            </a:r>
            <a:r>
              <a:rPr lang="cs-CZ" i="1" baseline="0" dirty="0" err="1"/>
              <a:t>coordination</a:t>
            </a:r>
            <a:r>
              <a:rPr lang="cs-CZ" i="1" baseline="0" dirty="0"/>
              <a:t> </a:t>
            </a:r>
            <a:r>
              <a:rPr lang="cs-CZ" i="1" baseline="0" dirty="0" err="1"/>
              <a:t>of</a:t>
            </a:r>
            <a:r>
              <a:rPr lang="cs-CZ" i="1" baseline="0" dirty="0"/>
              <a:t> </a:t>
            </a:r>
            <a:r>
              <a:rPr lang="cs-CZ" i="1" baseline="0" dirty="0" err="1"/>
              <a:t>contraction</a:t>
            </a:r>
            <a:r>
              <a:rPr lang="cs-CZ" i="1" baseline="0" dirty="0"/>
              <a:t> </a:t>
            </a:r>
            <a:r>
              <a:rPr lang="cs-CZ" i="1" baseline="0" dirty="0" err="1"/>
              <a:t>rather</a:t>
            </a:r>
            <a:r>
              <a:rPr lang="cs-CZ" i="1" baseline="0" dirty="0"/>
              <a:t> </a:t>
            </a:r>
            <a:r>
              <a:rPr lang="cs-CZ" i="1" baseline="0" dirty="0" err="1"/>
              <a:t>than</a:t>
            </a:r>
            <a:r>
              <a:rPr lang="cs-CZ" i="1" baseline="0" dirty="0"/>
              <a:t> on </a:t>
            </a:r>
            <a:r>
              <a:rPr lang="cs-CZ" i="1" baseline="0" dirty="0" err="1"/>
              <a:t>regional</a:t>
            </a:r>
            <a:r>
              <a:rPr lang="cs-CZ" i="1" baseline="0" dirty="0"/>
              <a:t> </a:t>
            </a:r>
            <a:r>
              <a:rPr lang="cs-CZ" i="1" baseline="0" dirty="0" err="1"/>
              <a:t>differences</a:t>
            </a:r>
            <a:r>
              <a:rPr lang="cs-CZ" i="1" baseline="0" dirty="0"/>
              <a:t> in </a:t>
            </a:r>
            <a:r>
              <a:rPr lang="cs-CZ" i="1" baseline="0" dirty="0" err="1"/>
              <a:t>timing</a:t>
            </a:r>
            <a:r>
              <a:rPr lang="cs-CZ" i="1" baseline="0" dirty="0"/>
              <a:t> </a:t>
            </a:r>
            <a:r>
              <a:rPr lang="cs-CZ" i="1" baseline="0" dirty="0" err="1"/>
              <a:t>of</a:t>
            </a:r>
            <a:r>
              <a:rPr lang="cs-CZ" i="1" baseline="0" dirty="0"/>
              <a:t> </a:t>
            </a:r>
            <a:r>
              <a:rPr lang="cs-CZ" i="1" baseline="0" dirty="0" err="1"/>
              <a:t>onset</a:t>
            </a:r>
            <a:r>
              <a:rPr lang="cs-CZ" i="1" baseline="0" dirty="0"/>
              <a:t> </a:t>
            </a:r>
            <a:r>
              <a:rPr lang="cs-CZ" i="1" baseline="0" dirty="0" err="1"/>
              <a:t>or</a:t>
            </a:r>
            <a:r>
              <a:rPr lang="cs-CZ" i="1" baseline="0" dirty="0"/>
              <a:t> </a:t>
            </a:r>
            <a:r>
              <a:rPr lang="cs-CZ" i="1" baseline="0" dirty="0" err="1"/>
              <a:t>peak</a:t>
            </a:r>
            <a:r>
              <a:rPr lang="cs-CZ" i="1" baseline="0" dirty="0"/>
              <a:t> </a:t>
            </a:r>
            <a:r>
              <a:rPr lang="cs-CZ" i="1" baseline="0" dirty="0" err="1"/>
              <a:t>contraction</a:t>
            </a:r>
            <a:r>
              <a:rPr lang="cs-CZ" i="1" baseline="0" dirty="0"/>
              <a:t>. ISF </a:t>
            </a:r>
            <a:r>
              <a:rPr lang="cs-CZ" i="1" baseline="0" dirty="0" err="1"/>
              <a:t>is</a:t>
            </a:r>
            <a:r>
              <a:rPr lang="cs-CZ" i="1" baseline="0" dirty="0"/>
              <a:t> </a:t>
            </a:r>
            <a:r>
              <a:rPr lang="cs-CZ" i="1" baseline="0" dirty="0" err="1"/>
              <a:t>an</a:t>
            </a:r>
            <a:r>
              <a:rPr lang="cs-CZ" i="1" baseline="0" dirty="0"/>
              <a:t> index </a:t>
            </a:r>
            <a:r>
              <a:rPr lang="cs-CZ" i="1" baseline="0" dirty="0" err="1"/>
              <a:t>of</a:t>
            </a:r>
            <a:r>
              <a:rPr lang="cs-CZ" i="1" baseline="0" dirty="0"/>
              <a:t> </a:t>
            </a:r>
            <a:r>
              <a:rPr lang="cs-CZ" i="1" baseline="0" dirty="0" err="1"/>
              <a:t>mechanical</a:t>
            </a:r>
            <a:r>
              <a:rPr lang="cs-CZ" i="1" baseline="0" dirty="0"/>
              <a:t> </a:t>
            </a:r>
            <a:r>
              <a:rPr lang="cs-CZ" i="1" baseline="0" dirty="0" err="1"/>
              <a:t>discoordination</a:t>
            </a:r>
            <a:r>
              <a:rPr lang="cs-CZ" baseline="0" dirty="0"/>
              <a:t>. ISF </a:t>
            </a:r>
            <a:r>
              <a:rPr lang="cs-CZ" baseline="0" dirty="0" err="1"/>
              <a:t>is</a:t>
            </a:r>
            <a:r>
              <a:rPr lang="cs-CZ" baseline="0" dirty="0"/>
              <a:t> </a:t>
            </a:r>
            <a:r>
              <a:rPr lang="cs-CZ" baseline="0" dirty="0" err="1"/>
              <a:t>related</a:t>
            </a:r>
            <a:r>
              <a:rPr lang="cs-CZ" baseline="0" dirty="0"/>
              <a:t> to </a:t>
            </a:r>
            <a:r>
              <a:rPr lang="cs-CZ" baseline="0" dirty="0" err="1"/>
              <a:t>increase</a:t>
            </a:r>
            <a:r>
              <a:rPr lang="cs-CZ" baseline="0" dirty="0"/>
              <a:t> </a:t>
            </a:r>
            <a:r>
              <a:rPr lang="cs-CZ" baseline="0" dirty="0" err="1"/>
              <a:t>of</a:t>
            </a:r>
            <a:r>
              <a:rPr lang="cs-CZ" baseline="0" dirty="0"/>
              <a:t> LVEF.</a:t>
            </a:r>
          </a:p>
          <a:p>
            <a:r>
              <a:rPr lang="cs-CZ" i="1" baseline="0" dirty="0" err="1"/>
              <a:t>Better</a:t>
            </a:r>
            <a:r>
              <a:rPr lang="cs-CZ" i="1" baseline="0" dirty="0"/>
              <a:t> </a:t>
            </a:r>
            <a:r>
              <a:rPr lang="cs-CZ" i="1" baseline="0" dirty="0" err="1"/>
              <a:t>ejection</a:t>
            </a:r>
            <a:r>
              <a:rPr lang="cs-CZ" i="1" baseline="0" dirty="0"/>
              <a:t> </a:t>
            </a:r>
            <a:r>
              <a:rPr lang="cs-CZ" i="1" baseline="0" dirty="0" err="1"/>
              <a:t>helps</a:t>
            </a:r>
            <a:r>
              <a:rPr lang="cs-CZ" i="1" baseline="0" dirty="0"/>
              <a:t> to </a:t>
            </a:r>
            <a:r>
              <a:rPr lang="cs-CZ" i="1" baseline="0" dirty="0" err="1"/>
              <a:t>have</a:t>
            </a:r>
            <a:r>
              <a:rPr lang="cs-CZ" i="1" baseline="0" dirty="0"/>
              <a:t> </a:t>
            </a:r>
            <a:r>
              <a:rPr lang="cs-CZ" i="1" baseline="0" dirty="0" err="1"/>
              <a:t>smaller</a:t>
            </a:r>
            <a:r>
              <a:rPr lang="cs-CZ" i="1" baseline="0" dirty="0"/>
              <a:t> </a:t>
            </a:r>
            <a:r>
              <a:rPr lang="cs-CZ" i="1" baseline="0" dirty="0" err="1"/>
              <a:t>volumes</a:t>
            </a:r>
            <a:r>
              <a:rPr lang="cs-CZ" i="1" baseline="0" dirty="0"/>
              <a:t> </a:t>
            </a:r>
            <a:r>
              <a:rPr lang="cs-CZ" i="1" baseline="0" dirty="0" err="1"/>
              <a:t>therby</a:t>
            </a:r>
            <a:r>
              <a:rPr lang="cs-CZ" i="1" baseline="0" dirty="0"/>
              <a:t> </a:t>
            </a:r>
            <a:r>
              <a:rPr lang="cs-CZ" i="1" baseline="0" dirty="0" err="1"/>
              <a:t>allowing</a:t>
            </a:r>
            <a:r>
              <a:rPr lang="cs-CZ" i="1" baseline="0" dirty="0"/>
              <a:t> a </a:t>
            </a:r>
            <a:r>
              <a:rPr lang="cs-CZ" i="1" baseline="0" dirty="0" err="1"/>
              <a:t>decrease</a:t>
            </a:r>
            <a:r>
              <a:rPr lang="cs-CZ" i="1" baseline="0" dirty="0"/>
              <a:t> </a:t>
            </a:r>
            <a:r>
              <a:rPr lang="cs-CZ" i="1" baseline="0" dirty="0" err="1"/>
              <a:t>of</a:t>
            </a:r>
            <a:r>
              <a:rPr lang="cs-CZ" i="1" baseline="0" dirty="0"/>
              <a:t> V </a:t>
            </a:r>
            <a:r>
              <a:rPr lang="cs-CZ" i="1" baseline="0" dirty="0" err="1"/>
              <a:t>dilation</a:t>
            </a:r>
            <a:r>
              <a:rPr lang="cs-CZ" i="1" baseline="0" dirty="0"/>
              <a:t> in </a:t>
            </a:r>
            <a:r>
              <a:rPr lang="cs-CZ" i="1" baseline="0" dirty="0" err="1"/>
              <a:t>the</a:t>
            </a:r>
            <a:r>
              <a:rPr lang="cs-CZ" i="1" baseline="0" dirty="0"/>
              <a:t> </a:t>
            </a:r>
            <a:r>
              <a:rPr lang="cs-CZ" i="1" baseline="0" dirty="0" err="1"/>
              <a:t>long</a:t>
            </a:r>
            <a:r>
              <a:rPr lang="cs-CZ" i="1" baseline="0" dirty="0"/>
              <a:t> run.</a:t>
            </a:r>
          </a:p>
          <a:p>
            <a:endParaRPr lang="cs-CZ" baseline="0" dirty="0"/>
          </a:p>
          <a:p>
            <a:r>
              <a:rPr lang="cs-CZ" dirty="0" err="1"/>
              <a:t>Low</a:t>
            </a:r>
            <a:r>
              <a:rPr lang="cs-CZ" dirty="0"/>
              <a:t> ISF </a:t>
            </a:r>
            <a:r>
              <a:rPr lang="cs-CZ" dirty="0" err="1"/>
              <a:t>may</a:t>
            </a:r>
            <a:r>
              <a:rPr lang="cs-CZ" baseline="0" dirty="0"/>
              <a:t> </a:t>
            </a:r>
            <a:r>
              <a:rPr lang="cs-CZ" baseline="0" dirty="0" err="1"/>
              <a:t>indicate</a:t>
            </a:r>
            <a:r>
              <a:rPr lang="cs-CZ" baseline="0" dirty="0"/>
              <a:t> </a:t>
            </a:r>
            <a:r>
              <a:rPr lang="cs-CZ" baseline="0" dirty="0" err="1"/>
              <a:t>the</a:t>
            </a:r>
            <a:r>
              <a:rPr lang="cs-CZ" baseline="0" dirty="0"/>
              <a:t> absence </a:t>
            </a:r>
            <a:r>
              <a:rPr lang="cs-CZ" baseline="0" dirty="0" err="1"/>
              <a:t>of</a:t>
            </a:r>
            <a:r>
              <a:rPr lang="cs-CZ" baseline="0" dirty="0"/>
              <a:t> LBBB, </a:t>
            </a:r>
            <a:r>
              <a:rPr lang="cs-CZ" baseline="0" dirty="0" err="1"/>
              <a:t>or</a:t>
            </a:r>
            <a:r>
              <a:rPr lang="cs-CZ" baseline="0" dirty="0"/>
              <a:t> </a:t>
            </a:r>
            <a:r>
              <a:rPr lang="cs-CZ" baseline="0" dirty="0" err="1"/>
              <a:t>maybe</a:t>
            </a:r>
            <a:r>
              <a:rPr lang="cs-CZ" baseline="0" dirty="0"/>
              <a:t>, </a:t>
            </a:r>
            <a:r>
              <a:rPr lang="cs-CZ" baseline="0" dirty="0" err="1"/>
              <a:t>also</a:t>
            </a:r>
            <a:r>
              <a:rPr lang="cs-CZ" baseline="0" dirty="0"/>
              <a:t> </a:t>
            </a:r>
            <a:r>
              <a:rPr lang="cs-CZ" baseline="0" dirty="0" err="1"/>
              <a:t>increased</a:t>
            </a:r>
            <a:r>
              <a:rPr lang="cs-CZ" baseline="0" dirty="0"/>
              <a:t> </a:t>
            </a:r>
            <a:r>
              <a:rPr lang="cs-CZ" baseline="0" dirty="0" err="1"/>
              <a:t>stiffness</a:t>
            </a:r>
            <a:r>
              <a:rPr lang="cs-CZ" baseline="0" dirty="0"/>
              <a:t> </a:t>
            </a:r>
            <a:r>
              <a:rPr lang="cs-CZ" baseline="0" dirty="0" err="1"/>
              <a:t>of</a:t>
            </a:r>
            <a:r>
              <a:rPr lang="cs-CZ" baseline="0" dirty="0"/>
              <a:t> </a:t>
            </a:r>
            <a:r>
              <a:rPr lang="cs-CZ" baseline="0" dirty="0" err="1"/>
              <a:t>the</a:t>
            </a:r>
            <a:r>
              <a:rPr lang="cs-CZ" baseline="0" dirty="0"/>
              <a:t> </a:t>
            </a:r>
            <a:r>
              <a:rPr lang="cs-CZ" baseline="0" dirty="0" err="1"/>
              <a:t>myocardium</a:t>
            </a:r>
            <a:r>
              <a:rPr lang="cs-CZ" baseline="0" dirty="0"/>
              <a:t> (</a:t>
            </a:r>
            <a:r>
              <a:rPr lang="cs-CZ" baseline="0" dirty="0" err="1"/>
              <a:t>scars</a:t>
            </a:r>
            <a:r>
              <a:rPr lang="cs-CZ" baseline="0" dirty="0"/>
              <a:t>, </a:t>
            </a:r>
            <a:r>
              <a:rPr lang="cs-CZ" baseline="0" dirty="0" err="1"/>
              <a:t>generalized</a:t>
            </a:r>
            <a:r>
              <a:rPr lang="cs-CZ" baseline="0" dirty="0"/>
              <a:t> </a:t>
            </a:r>
            <a:r>
              <a:rPr lang="cs-CZ" baseline="0" dirty="0" err="1"/>
              <a:t>fibrosis</a:t>
            </a:r>
            <a:r>
              <a:rPr lang="cs-CZ" baseline="0" dirty="0"/>
              <a:t> as a </a:t>
            </a:r>
            <a:r>
              <a:rPr lang="cs-CZ" baseline="0" dirty="0" err="1"/>
              <a:t>result</a:t>
            </a:r>
            <a:r>
              <a:rPr lang="cs-CZ" baseline="0" dirty="0"/>
              <a:t> </a:t>
            </a:r>
            <a:r>
              <a:rPr lang="cs-CZ" baseline="0" dirty="0" err="1"/>
              <a:t>of</a:t>
            </a:r>
            <a:r>
              <a:rPr lang="cs-CZ" baseline="0" dirty="0"/>
              <a:t> </a:t>
            </a:r>
            <a:r>
              <a:rPr lang="cs-CZ" baseline="0" dirty="0" err="1"/>
              <a:t>myocardial</a:t>
            </a:r>
            <a:r>
              <a:rPr lang="cs-CZ" baseline="0" dirty="0"/>
              <a:t> </a:t>
            </a:r>
            <a:r>
              <a:rPr lang="cs-CZ" baseline="0" dirty="0" err="1"/>
              <a:t>remodeling</a:t>
            </a:r>
            <a:r>
              <a:rPr lang="cs-CZ" baseline="0" dirty="0"/>
              <a:t>).</a:t>
            </a:r>
          </a:p>
          <a:p>
            <a:r>
              <a:rPr lang="cs-CZ" baseline="0" dirty="0" err="1"/>
              <a:t>Theoretical</a:t>
            </a:r>
            <a:r>
              <a:rPr lang="cs-CZ" baseline="0" dirty="0"/>
              <a:t> </a:t>
            </a:r>
            <a:r>
              <a:rPr lang="cs-CZ" baseline="0" dirty="0" err="1"/>
              <a:t>advantage</a:t>
            </a:r>
            <a:r>
              <a:rPr lang="cs-CZ" baseline="0" dirty="0"/>
              <a:t> </a:t>
            </a:r>
            <a:r>
              <a:rPr lang="cs-CZ" baseline="0" dirty="0" err="1"/>
              <a:t>of</a:t>
            </a:r>
            <a:r>
              <a:rPr lang="cs-CZ" baseline="0" dirty="0"/>
              <a:t> ISF </a:t>
            </a:r>
            <a:r>
              <a:rPr lang="cs-CZ" baseline="0" dirty="0" err="1"/>
              <a:t>is</a:t>
            </a:r>
            <a:r>
              <a:rPr lang="cs-CZ" baseline="0" dirty="0"/>
              <a:t> </a:t>
            </a:r>
            <a:r>
              <a:rPr lang="cs-CZ" baseline="0" dirty="0" err="1"/>
              <a:t>that</a:t>
            </a:r>
            <a:r>
              <a:rPr lang="cs-CZ" baseline="0" dirty="0"/>
              <a:t> </a:t>
            </a:r>
            <a:r>
              <a:rPr lang="cs-CZ" baseline="0" dirty="0" err="1"/>
              <a:t>it</a:t>
            </a:r>
            <a:r>
              <a:rPr lang="cs-CZ" baseline="0" dirty="0"/>
              <a:t> </a:t>
            </a:r>
            <a:r>
              <a:rPr lang="cs-CZ" baseline="0" dirty="0" err="1"/>
              <a:t>takes</a:t>
            </a:r>
            <a:r>
              <a:rPr lang="cs-CZ" baseline="0" dirty="0"/>
              <a:t> </a:t>
            </a:r>
            <a:r>
              <a:rPr lang="cs-CZ" baseline="0" dirty="0" err="1"/>
              <a:t>into</a:t>
            </a:r>
            <a:r>
              <a:rPr lang="cs-CZ" baseline="0" dirty="0"/>
              <a:t> </a:t>
            </a:r>
            <a:r>
              <a:rPr lang="cs-CZ" baseline="0" dirty="0" err="1"/>
              <a:t>account</a:t>
            </a:r>
            <a:r>
              <a:rPr lang="cs-CZ" baseline="0" dirty="0"/>
              <a:t> </a:t>
            </a:r>
            <a:r>
              <a:rPr lang="cs-CZ" baseline="0" dirty="0" err="1"/>
              <a:t>regional</a:t>
            </a:r>
            <a:r>
              <a:rPr lang="cs-CZ" baseline="0" dirty="0"/>
              <a:t> </a:t>
            </a:r>
            <a:r>
              <a:rPr lang="cs-CZ" baseline="0" dirty="0" err="1"/>
              <a:t>dispersion</a:t>
            </a:r>
            <a:r>
              <a:rPr lang="cs-CZ" baseline="0" dirty="0"/>
              <a:t> </a:t>
            </a:r>
            <a:r>
              <a:rPr lang="cs-CZ" baseline="0" dirty="0" err="1"/>
              <a:t>of</a:t>
            </a:r>
            <a:r>
              <a:rPr lang="cs-CZ" baseline="0" dirty="0"/>
              <a:t> </a:t>
            </a:r>
            <a:r>
              <a:rPr lang="cs-CZ" baseline="0" dirty="0" err="1"/>
              <a:t>strain</a:t>
            </a:r>
            <a:r>
              <a:rPr lang="cs-CZ" baseline="0" dirty="0"/>
              <a:t> </a:t>
            </a:r>
            <a:r>
              <a:rPr lang="cs-CZ" baseline="0" dirty="0" err="1"/>
              <a:t>throuout</a:t>
            </a:r>
            <a:r>
              <a:rPr lang="cs-CZ" baseline="0" dirty="0"/>
              <a:t> </a:t>
            </a:r>
            <a:r>
              <a:rPr lang="cs-CZ" baseline="0" dirty="0" err="1"/>
              <a:t>the</a:t>
            </a:r>
            <a:r>
              <a:rPr lang="cs-CZ" baseline="0" dirty="0"/>
              <a:t> </a:t>
            </a:r>
            <a:r>
              <a:rPr lang="cs-CZ" baseline="0" dirty="0" err="1"/>
              <a:t>entire</a:t>
            </a:r>
            <a:r>
              <a:rPr lang="cs-CZ" baseline="0" dirty="0"/>
              <a:t> </a:t>
            </a:r>
            <a:r>
              <a:rPr lang="cs-CZ" baseline="0" dirty="0" err="1"/>
              <a:t>ejection</a:t>
            </a:r>
            <a:r>
              <a:rPr lang="cs-CZ" baseline="0" dirty="0"/>
              <a:t> </a:t>
            </a:r>
            <a:r>
              <a:rPr lang="cs-CZ" baseline="0" dirty="0" err="1"/>
              <a:t>phase</a:t>
            </a:r>
            <a:r>
              <a:rPr lang="cs-CZ" baseline="0" dirty="0"/>
              <a:t> </a:t>
            </a:r>
            <a:r>
              <a:rPr lang="cs-CZ" baseline="0" dirty="0" err="1"/>
              <a:t>rather</a:t>
            </a:r>
            <a:r>
              <a:rPr lang="cs-CZ" baseline="0" dirty="0"/>
              <a:t> </a:t>
            </a:r>
            <a:r>
              <a:rPr lang="cs-CZ" baseline="0" dirty="0" err="1"/>
              <a:t>than</a:t>
            </a:r>
            <a:r>
              <a:rPr lang="cs-CZ" baseline="0" dirty="0"/>
              <a:t> </a:t>
            </a:r>
            <a:r>
              <a:rPr lang="cs-CZ" baseline="0" dirty="0" err="1"/>
              <a:t>at</a:t>
            </a:r>
            <a:r>
              <a:rPr lang="cs-CZ" baseline="0" dirty="0"/>
              <a:t> a single point in a </a:t>
            </a:r>
            <a:r>
              <a:rPr lang="cs-CZ" baseline="0" dirty="0" err="1"/>
              <a:t>strain</a:t>
            </a:r>
            <a:r>
              <a:rPr lang="cs-CZ" baseline="0" dirty="0"/>
              <a:t> </a:t>
            </a:r>
            <a:r>
              <a:rPr lang="cs-CZ" baseline="0" dirty="0" err="1"/>
              <a:t>signal</a:t>
            </a:r>
            <a:r>
              <a:rPr lang="cs-CZ" baseline="0" dirty="0"/>
              <a:t>. </a:t>
            </a:r>
          </a:p>
          <a:p>
            <a:endParaRPr lang="cs-CZ" baseline="0" dirty="0"/>
          </a:p>
          <a:p>
            <a:r>
              <a:rPr lang="cs-CZ" baseline="0" dirty="0" err="1"/>
              <a:t>Considering</a:t>
            </a:r>
            <a:r>
              <a:rPr lang="cs-CZ" baseline="0" dirty="0"/>
              <a:t> </a:t>
            </a:r>
            <a:r>
              <a:rPr lang="cs-CZ" baseline="0" dirty="0" err="1"/>
              <a:t>septal</a:t>
            </a:r>
            <a:r>
              <a:rPr lang="cs-CZ" baseline="0" dirty="0"/>
              <a:t> to </a:t>
            </a:r>
            <a:r>
              <a:rPr lang="cs-CZ" baseline="0" dirty="0" err="1"/>
              <a:t>lateral</a:t>
            </a:r>
            <a:r>
              <a:rPr lang="cs-CZ" baseline="0" dirty="0"/>
              <a:t> </a:t>
            </a:r>
            <a:r>
              <a:rPr lang="cs-CZ" baseline="0" dirty="0" err="1"/>
              <a:t>delay</a:t>
            </a:r>
            <a:r>
              <a:rPr lang="cs-CZ" baseline="0" dirty="0"/>
              <a:t>, PROSPECT study </a:t>
            </a:r>
            <a:r>
              <a:rPr lang="cs-CZ" baseline="0" dirty="0" err="1"/>
              <a:t>showed</a:t>
            </a:r>
            <a:r>
              <a:rPr lang="cs-CZ" baseline="0" dirty="0"/>
              <a:t> </a:t>
            </a:r>
            <a:r>
              <a:rPr lang="cs-CZ" baseline="0" dirty="0" err="1"/>
              <a:t>that</a:t>
            </a:r>
            <a:r>
              <a:rPr lang="cs-CZ" baseline="0" dirty="0"/>
              <a:t> </a:t>
            </a:r>
            <a:r>
              <a:rPr lang="cs-CZ" baseline="0" dirty="0" err="1"/>
              <a:t>the</a:t>
            </a:r>
            <a:r>
              <a:rPr lang="cs-CZ" baseline="0" dirty="0"/>
              <a:t> </a:t>
            </a:r>
            <a:r>
              <a:rPr lang="cs-CZ" baseline="0" dirty="0" err="1"/>
              <a:t>prediction</a:t>
            </a:r>
            <a:r>
              <a:rPr lang="cs-CZ" baseline="0" dirty="0"/>
              <a:t> </a:t>
            </a:r>
            <a:r>
              <a:rPr lang="cs-CZ" baseline="0" dirty="0" err="1"/>
              <a:t>of</a:t>
            </a:r>
            <a:r>
              <a:rPr lang="cs-CZ" baseline="0" dirty="0"/>
              <a:t> </a:t>
            </a:r>
            <a:r>
              <a:rPr lang="cs-CZ" baseline="0" dirty="0" err="1"/>
              <a:t>responders</a:t>
            </a:r>
            <a:r>
              <a:rPr lang="cs-CZ" baseline="0" dirty="0"/>
              <a:t> </a:t>
            </a:r>
            <a:r>
              <a:rPr lang="cs-CZ" baseline="0" dirty="0" err="1"/>
              <a:t>is</a:t>
            </a:r>
            <a:r>
              <a:rPr lang="cs-CZ" baseline="0" dirty="0"/>
              <a:t> </a:t>
            </a:r>
            <a:r>
              <a:rPr lang="cs-CZ" baseline="0" dirty="0" err="1"/>
              <a:t>hardly</a:t>
            </a:r>
            <a:r>
              <a:rPr lang="cs-CZ" baseline="0" dirty="0"/>
              <a:t> </a:t>
            </a:r>
            <a:r>
              <a:rPr lang="cs-CZ" baseline="0" dirty="0" err="1"/>
              <a:t>better</a:t>
            </a:r>
            <a:r>
              <a:rPr lang="cs-CZ" baseline="0" dirty="0"/>
              <a:t> </a:t>
            </a:r>
            <a:r>
              <a:rPr lang="cs-CZ" baseline="0" dirty="0" err="1"/>
              <a:t>than</a:t>
            </a:r>
            <a:r>
              <a:rPr lang="cs-CZ" baseline="0" dirty="0"/>
              <a:t> </a:t>
            </a:r>
            <a:r>
              <a:rPr lang="cs-CZ" baseline="0" dirty="0" err="1"/>
              <a:t>that</a:t>
            </a:r>
            <a:r>
              <a:rPr lang="cs-CZ" baseline="0" dirty="0"/>
              <a:t> by QRS </a:t>
            </a:r>
            <a:r>
              <a:rPr lang="cs-CZ" baseline="0" dirty="0" err="1"/>
              <a:t>width</a:t>
            </a:r>
            <a:r>
              <a:rPr lang="cs-CZ" baseline="0" dirty="0"/>
              <a:t> </a:t>
            </a:r>
            <a:r>
              <a:rPr lang="cs-CZ" baseline="0" dirty="0" err="1"/>
              <a:t>alone</a:t>
            </a:r>
            <a:r>
              <a:rPr lang="cs-CZ" baseline="0" dirty="0"/>
              <a:t>.</a:t>
            </a:r>
          </a:p>
          <a:p>
            <a:endParaRPr lang="cs-CZ" baseline="0" dirty="0"/>
          </a:p>
          <a:p>
            <a:r>
              <a:rPr lang="cs-CZ" baseline="0" dirty="0" err="1"/>
              <a:t>Dp</a:t>
            </a:r>
            <a:r>
              <a:rPr lang="cs-CZ" baseline="0" dirty="0"/>
              <a:t>/</a:t>
            </a:r>
            <a:r>
              <a:rPr lang="cs-CZ" baseline="0" dirty="0" err="1"/>
              <a:t>dt</a:t>
            </a:r>
            <a:r>
              <a:rPr lang="cs-CZ" baseline="0" dirty="0"/>
              <a:t> </a:t>
            </a:r>
            <a:r>
              <a:rPr lang="cs-CZ" baseline="0" dirty="0" err="1"/>
              <a:t>is</a:t>
            </a:r>
            <a:r>
              <a:rPr lang="cs-CZ" baseline="0" dirty="0"/>
              <a:t> ok, </a:t>
            </a:r>
            <a:r>
              <a:rPr lang="cs-CZ" baseline="0" dirty="0" err="1"/>
              <a:t>but</a:t>
            </a:r>
            <a:r>
              <a:rPr lang="cs-CZ" baseline="0" dirty="0"/>
              <a:t> no study on </a:t>
            </a:r>
            <a:r>
              <a:rPr lang="cs-CZ" baseline="0" dirty="0" err="1"/>
              <a:t>the</a:t>
            </a:r>
            <a:r>
              <a:rPr lang="cs-CZ" baseline="0" dirty="0"/>
              <a:t> </a:t>
            </a:r>
            <a:r>
              <a:rPr lang="cs-CZ" baseline="0" dirty="0" err="1"/>
              <a:t>prediction</a:t>
            </a:r>
            <a:r>
              <a:rPr lang="cs-CZ" baseline="0" dirty="0"/>
              <a:t> </a:t>
            </a:r>
            <a:r>
              <a:rPr lang="cs-CZ" baseline="0" dirty="0" err="1"/>
              <a:t>of</a:t>
            </a:r>
            <a:r>
              <a:rPr lang="cs-CZ" baseline="0" dirty="0"/>
              <a:t> </a:t>
            </a:r>
            <a:r>
              <a:rPr lang="cs-CZ" baseline="0" dirty="0" err="1"/>
              <a:t>long</a:t>
            </a:r>
            <a:r>
              <a:rPr lang="cs-CZ" baseline="0" dirty="0"/>
              <a:t> term </a:t>
            </a:r>
            <a:r>
              <a:rPr lang="cs-CZ" baseline="0" dirty="0" err="1"/>
              <a:t>effect</a:t>
            </a:r>
            <a:r>
              <a:rPr lang="cs-CZ" baseline="0" dirty="0"/>
              <a:t> </a:t>
            </a:r>
            <a:r>
              <a:rPr lang="cs-CZ" baseline="0" dirty="0" err="1"/>
              <a:t>based</a:t>
            </a:r>
            <a:r>
              <a:rPr lang="cs-CZ" baseline="0" dirty="0"/>
              <a:t> on </a:t>
            </a:r>
            <a:r>
              <a:rPr lang="cs-CZ" baseline="0" dirty="0" err="1"/>
              <a:t>acute</a:t>
            </a:r>
            <a:r>
              <a:rPr lang="cs-CZ" baseline="0" dirty="0"/>
              <a:t> </a:t>
            </a:r>
            <a:r>
              <a:rPr lang="cs-CZ" baseline="0" dirty="0" err="1"/>
              <a:t>dpdt</a:t>
            </a:r>
            <a:r>
              <a:rPr lang="cs-CZ" baseline="0" dirty="0"/>
              <a:t> </a:t>
            </a:r>
            <a:r>
              <a:rPr lang="cs-CZ" baseline="0" dirty="0" err="1"/>
              <a:t>improvement</a:t>
            </a:r>
            <a:endParaRPr lang="cs-CZ" dirty="0"/>
          </a:p>
          <a:p>
            <a:endParaRPr lang="cs-CZ" dirty="0"/>
          </a:p>
          <a:p>
            <a:endParaRPr lang="cs-CZ"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93700" y="857250"/>
            <a:ext cx="6070600" cy="3416300"/>
          </a:xfrm>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cs-CZ" sz="1200" kern="1200" dirty="0">
                <a:solidFill>
                  <a:schemeClr val="tx1"/>
                </a:solidFill>
                <a:latin typeface="Arial" charset="0"/>
                <a:ea typeface="+mn-ea"/>
                <a:cs typeface="+mn-cs"/>
              </a:rPr>
              <a:t>Po 6 měsících stimulace byla patrná reverzní </a:t>
            </a:r>
            <a:r>
              <a:rPr lang="cs-CZ" sz="1200" kern="1200" dirty="0" err="1">
                <a:solidFill>
                  <a:schemeClr val="tx1"/>
                </a:solidFill>
                <a:latin typeface="Arial" charset="0"/>
                <a:ea typeface="+mn-ea"/>
                <a:cs typeface="+mn-cs"/>
              </a:rPr>
              <a:t>remodelace</a:t>
            </a:r>
            <a:r>
              <a:rPr lang="cs-CZ" sz="1200" kern="1200" dirty="0">
                <a:solidFill>
                  <a:schemeClr val="tx1"/>
                </a:solidFill>
                <a:latin typeface="Arial" charset="0"/>
                <a:ea typeface="+mn-ea"/>
                <a:cs typeface="+mn-cs"/>
              </a:rPr>
              <a:t> dilatované dysfunkční PK s významným snížením indexovaného RV EDV spolu se zvýšením EF PK. Došlo rovněž k významnému zlepšení funkce LK. Vzrostla </a:t>
            </a:r>
            <a:r>
              <a:rPr lang="cs-CZ" sz="1200" kern="1200" dirty="0" err="1">
                <a:solidFill>
                  <a:schemeClr val="tx1"/>
                </a:solidFill>
                <a:latin typeface="Arial" charset="0"/>
                <a:ea typeface="+mn-ea"/>
                <a:cs typeface="+mn-cs"/>
              </a:rPr>
              <a:t>max</a:t>
            </a:r>
            <a:r>
              <a:rPr lang="cs-CZ" sz="1200" kern="1200" dirty="0">
                <a:solidFill>
                  <a:schemeClr val="tx1"/>
                </a:solidFill>
                <a:latin typeface="Arial" charset="0"/>
                <a:ea typeface="+mn-ea"/>
                <a:cs typeface="+mn-cs"/>
              </a:rPr>
              <a:t> spotřeba O2 při zátěžovém testu a pacient se klinicky posunul do třídy I NYHA klasifikace.</a:t>
            </a:r>
          </a:p>
          <a:p>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A94812-5548-4CA6-BE74-E440F069BA68}"/>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C91CA37-6E7A-4B5B-A88B-30AC9559B3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486C749-7118-43CB-ADEC-9D5CF5018C2D}"/>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FB135276-C3D0-4D58-A8EA-E146CCB8641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F5E046A-2282-42A9-9BFC-F97885205C9E}"/>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3638259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F447A2-541B-48E3-B660-AEAF563E21A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E33E8B32-D170-40DA-B22C-51D7F5E9818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C380BB2-DD55-4AD9-85D1-57799DCA471F}"/>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770817E4-2CE5-4F79-90CF-BC5495EBF4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FE6791D-C85E-4289-B3A5-84F83A029215}"/>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151381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D1A4340A-C13A-4995-9B59-34BD4FFF6E6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F1EDF74-E0AE-4972-8A7B-31F9717C2EA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FC8CF49-DDC5-4BF5-AE12-4ED74DFEB5A1}"/>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87D3E7EC-2DAB-4157-B918-3EF1C66A85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501ED46-DF6E-4789-A4A1-D58B36152BC4}"/>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49023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948B3-5002-4F8A-B120-6A920BD11AA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F712AA2-B4DE-45E3-9F48-F238EED46B2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F267F72-FD9C-45D6-9B7D-21FE611F0F28}"/>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8C0D24C9-B8A7-4852-B66F-83E149C3089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235A828-F590-4DC6-9DF2-4F0725DDB130}"/>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25673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9A0E22-1E56-4D99-9739-A026479E9B47}"/>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E2710871-1CD4-48D0-B435-2BA5C52C09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0E93F46-5B1E-4B9A-A1B0-0AE30B4E0D46}"/>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191EF4FE-508C-4616-9C28-6AD2E5F8E72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843D172-92B3-4032-BD46-5398E5D68312}"/>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83976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2D715D-61FA-4ABB-BC62-494194D7CC94}"/>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77E172C-701E-4275-BA17-68C884C0165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DE6B487-7C1F-4164-BE2C-BCB26E7975C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837B218-0A9C-4953-B62E-DF583D9DA6EB}"/>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6" name="Zástupný symbol pro zápatí 5">
            <a:extLst>
              <a:ext uri="{FF2B5EF4-FFF2-40B4-BE49-F238E27FC236}">
                <a16:creationId xmlns:a16="http://schemas.microsoft.com/office/drawing/2014/main" id="{0D6AA2DE-C2BD-4FBB-9147-23D1E62A5C8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9F38133-9B5C-46E7-BCD1-D3741A0468A7}"/>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127540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B30CAD-AA09-442D-8CBE-E4F32DEEED6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ACA92758-FEB5-40F1-99AA-5D78FC249C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8487EAB-216E-49B2-8B54-3DB2BDC7318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33291C8-F0DF-41FC-A06F-A247CEE9F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30150E2-C415-4F57-9960-9789F37300AA}"/>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24511BE-7E02-41F2-B495-935AC6B2BE81}"/>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8" name="Zástupný symbol pro zápatí 7">
            <a:extLst>
              <a:ext uri="{FF2B5EF4-FFF2-40B4-BE49-F238E27FC236}">
                <a16:creationId xmlns:a16="http://schemas.microsoft.com/office/drawing/2014/main" id="{644BD5B6-3EE4-4BAB-8E62-9BA0E4EEEE1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A529464-ED9C-44D8-80DA-ABD519B72814}"/>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382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D9832A-9CDC-4115-AFA0-6486B7BD1C1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12D1E25-FC8A-4820-B772-49E96247D517}"/>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4" name="Zástupný symbol pro zápatí 3">
            <a:extLst>
              <a:ext uri="{FF2B5EF4-FFF2-40B4-BE49-F238E27FC236}">
                <a16:creationId xmlns:a16="http://schemas.microsoft.com/office/drawing/2014/main" id="{21C8E09D-9CEA-4D5B-87BA-451621B28E9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577725B-8994-43D5-BFC1-293B349A191D}"/>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313898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3094666-D666-4F97-B71D-01B08861FBA4}"/>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3" name="Zástupný symbol pro zápatí 2">
            <a:extLst>
              <a:ext uri="{FF2B5EF4-FFF2-40B4-BE49-F238E27FC236}">
                <a16:creationId xmlns:a16="http://schemas.microsoft.com/office/drawing/2014/main" id="{7E371883-C316-447B-9A8B-6156E2FDA882}"/>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1D57CAF-D9EB-4E9E-A843-6DB99FB848F7}"/>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3187701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711682-A4C1-47A3-A28C-1DD116208B2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DDC41CB-7FB8-413D-A42A-A94FBF5A33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79BAF36-29FF-4642-B1AA-40B88FFB0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BCE0941-8492-4ADD-9CC3-5F8BFD4D628C}"/>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6" name="Zástupný symbol pro zápatí 5">
            <a:extLst>
              <a:ext uri="{FF2B5EF4-FFF2-40B4-BE49-F238E27FC236}">
                <a16:creationId xmlns:a16="http://schemas.microsoft.com/office/drawing/2014/main" id="{2224D846-2B4B-406D-AFC6-A6C9B6D5D0E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BD9C65A-9493-48A2-B3F3-F942FF922FEA}"/>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164702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D9CA0F-F966-4B95-9945-CBCD2328984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55DB61A7-6C7E-4EF0-8047-BF41E72D5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B64BBE6-890A-4478-9D29-AC00699EE3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6825873-706D-439B-B7B4-D1317A5D64A0}"/>
              </a:ext>
            </a:extLst>
          </p:cNvPr>
          <p:cNvSpPr>
            <a:spLocks noGrp="1"/>
          </p:cNvSpPr>
          <p:nvPr>
            <p:ph type="dt" sz="half" idx="10"/>
          </p:nvPr>
        </p:nvSpPr>
        <p:spPr/>
        <p:txBody>
          <a:bodyPr/>
          <a:lstStyle/>
          <a:p>
            <a:fld id="{FF531747-8734-41B0-BB6E-094363480CAA}" type="datetimeFigureOut">
              <a:rPr lang="cs-CZ" smtClean="0"/>
              <a:t>08.11.2021</a:t>
            </a:fld>
            <a:endParaRPr lang="cs-CZ"/>
          </a:p>
        </p:txBody>
      </p:sp>
      <p:sp>
        <p:nvSpPr>
          <p:cNvPr id="6" name="Zástupný symbol pro zápatí 5">
            <a:extLst>
              <a:ext uri="{FF2B5EF4-FFF2-40B4-BE49-F238E27FC236}">
                <a16:creationId xmlns:a16="http://schemas.microsoft.com/office/drawing/2014/main" id="{F35B1B47-1160-4989-ADFA-67AFEE37AB8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87D8289-7A3F-4560-BE43-F456B5D7547C}"/>
              </a:ext>
            </a:extLst>
          </p:cNvPr>
          <p:cNvSpPr>
            <a:spLocks noGrp="1"/>
          </p:cNvSpPr>
          <p:nvPr>
            <p:ph type="sldNum" sz="quarter" idx="12"/>
          </p:nvPr>
        </p:nvSpPr>
        <p:spPr/>
        <p:txBody>
          <a:bodyPr/>
          <a:lstStyle/>
          <a:p>
            <a:fld id="{93BECDCE-FA20-446D-AC07-FF8F05B0757A}" type="slidenum">
              <a:rPr lang="cs-CZ" smtClean="0"/>
              <a:t>‹#›</a:t>
            </a:fld>
            <a:endParaRPr lang="cs-CZ"/>
          </a:p>
        </p:txBody>
      </p:sp>
    </p:spTree>
    <p:extLst>
      <p:ext uri="{BB962C8B-B14F-4D97-AF65-F5344CB8AC3E}">
        <p14:creationId xmlns:p14="http://schemas.microsoft.com/office/powerpoint/2010/main" val="3103891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7CCDDCB-203E-4FAB-9D6C-BEFE4F6AC4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6F128316-ECEA-42E0-9766-526F45999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D04BE99-5C9B-4036-A6CD-5CA317F85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31747-8734-41B0-BB6E-094363480CAA}" type="datetimeFigureOut">
              <a:rPr lang="cs-CZ" smtClean="0"/>
              <a:t>08.11.2021</a:t>
            </a:fld>
            <a:endParaRPr lang="cs-CZ"/>
          </a:p>
        </p:txBody>
      </p:sp>
      <p:sp>
        <p:nvSpPr>
          <p:cNvPr id="5" name="Zástupný symbol pro zápatí 4">
            <a:extLst>
              <a:ext uri="{FF2B5EF4-FFF2-40B4-BE49-F238E27FC236}">
                <a16:creationId xmlns:a16="http://schemas.microsoft.com/office/drawing/2014/main" id="{6C5A43F4-C363-4866-AA7B-BE531C2BE2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13B7664-0E0D-4A61-9525-34E523EB4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ECDCE-FA20-446D-AC07-FF8F05B0757A}" type="slidenum">
              <a:rPr lang="cs-CZ" smtClean="0"/>
              <a:t>‹#›</a:t>
            </a:fld>
            <a:endParaRPr lang="cs-CZ"/>
          </a:p>
        </p:txBody>
      </p:sp>
    </p:spTree>
    <p:extLst>
      <p:ext uri="{BB962C8B-B14F-4D97-AF65-F5344CB8AC3E}">
        <p14:creationId xmlns:p14="http://schemas.microsoft.com/office/powerpoint/2010/main" val="88030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video" Target="../media/media4.mp4"/><Relationship Id="rId7" Type="http://schemas.openxmlformats.org/officeDocument/2006/relationships/notesSlide" Target="../notesSlides/notesSlide4.xml"/><Relationship Id="rId2" Type="http://schemas.microsoft.com/office/2007/relationships/media" Target="../media/media4.mp4"/><Relationship Id="rId1" Type="http://schemas.openxmlformats.org/officeDocument/2006/relationships/tags" Target="../tags/tag4.xml"/><Relationship Id="rId6" Type="http://schemas.openxmlformats.org/officeDocument/2006/relationships/slideLayout" Target="../slideLayouts/slideLayout5.xml"/><Relationship Id="rId5" Type="http://schemas.openxmlformats.org/officeDocument/2006/relationships/video" Target="../media/media5.mp4"/><Relationship Id="rId10" Type="http://schemas.openxmlformats.org/officeDocument/2006/relationships/image" Target="../media/image30.png"/><Relationship Id="rId4" Type="http://schemas.microsoft.com/office/2007/relationships/media" Target="../media/media5.mp4"/><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ircadapt.org/"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4"/><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6.xml"/><Relationship Id="rId4" Type="http://schemas.openxmlformats.org/officeDocument/2006/relationships/video" Target="../media/media2.mp4"/><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8D1D94-1EDE-41AB-87D2-2F5236BFC083}"/>
              </a:ext>
            </a:extLst>
          </p:cNvPr>
          <p:cNvSpPr>
            <a:spLocks noGrp="1"/>
          </p:cNvSpPr>
          <p:nvPr>
            <p:ph type="ctrTitle"/>
          </p:nvPr>
        </p:nvSpPr>
        <p:spPr>
          <a:xfrm>
            <a:off x="551773" y="102504"/>
            <a:ext cx="11280449" cy="1912631"/>
          </a:xfrm>
        </p:spPr>
        <p:txBody>
          <a:bodyPr>
            <a:normAutofit/>
          </a:bodyPr>
          <a:lstStyle/>
          <a:p>
            <a:r>
              <a:rPr lang="cs-CZ" sz="4000" dirty="0">
                <a:latin typeface="+mn-lt"/>
              </a:rPr>
              <a:t>Elektromechanická </a:t>
            </a:r>
            <a:r>
              <a:rPr lang="cs-CZ" sz="4000" dirty="0" err="1">
                <a:latin typeface="+mn-lt"/>
              </a:rPr>
              <a:t>dyssynchronie</a:t>
            </a:r>
            <a:r>
              <a:rPr lang="cs-CZ" sz="4000" dirty="0">
                <a:latin typeface="+mn-lt"/>
              </a:rPr>
              <a:t> pravé komory </a:t>
            </a:r>
            <a:r>
              <a:rPr lang="cs-CZ" sz="3200" dirty="0">
                <a:latin typeface="+mn-lt"/>
              </a:rPr>
              <a:t>Pokročilé zobrazovací metody, matematické modelování </a:t>
            </a:r>
            <a:br>
              <a:rPr lang="cs-CZ" sz="3200" dirty="0">
                <a:latin typeface="+mn-lt"/>
              </a:rPr>
            </a:br>
            <a:r>
              <a:rPr lang="cs-CZ" sz="3200" dirty="0">
                <a:latin typeface="+mn-lt"/>
              </a:rPr>
              <a:t>a možnosti </a:t>
            </a:r>
            <a:r>
              <a:rPr lang="cs-CZ" sz="3200" dirty="0" err="1">
                <a:latin typeface="+mn-lt"/>
              </a:rPr>
              <a:t>resynchronizační</a:t>
            </a:r>
            <a:r>
              <a:rPr lang="cs-CZ" sz="3200" dirty="0">
                <a:latin typeface="+mn-lt"/>
              </a:rPr>
              <a:t> léčby</a:t>
            </a:r>
            <a:endParaRPr lang="cs-CZ" sz="4000" dirty="0">
              <a:latin typeface="+mn-lt"/>
              <a:cs typeface="Calibri" panose="020F0502020204030204" pitchFamily="34" charset="0"/>
            </a:endParaRPr>
          </a:p>
        </p:txBody>
      </p:sp>
      <p:sp>
        <p:nvSpPr>
          <p:cNvPr id="7" name="Podnadpis 2">
            <a:extLst>
              <a:ext uri="{FF2B5EF4-FFF2-40B4-BE49-F238E27FC236}">
                <a16:creationId xmlns:a16="http://schemas.microsoft.com/office/drawing/2014/main" id="{73F75473-DCAE-49D9-B9CB-78003ECD7E1C}"/>
              </a:ext>
            </a:extLst>
          </p:cNvPr>
          <p:cNvSpPr txBox="1">
            <a:spLocks/>
          </p:cNvSpPr>
          <p:nvPr/>
        </p:nvSpPr>
        <p:spPr bwMode="auto">
          <a:xfrm>
            <a:off x="1380063" y="4842866"/>
            <a:ext cx="4066896" cy="2112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cs-CZ" sz="2000" i="1" dirty="0">
                <a:solidFill>
                  <a:schemeClr val="tx1"/>
                </a:solidFill>
              </a:rPr>
              <a:t>Jan Janoušek</a:t>
            </a:r>
          </a:p>
          <a:p>
            <a:r>
              <a:rPr lang="cs-CZ" sz="2000" i="1" dirty="0">
                <a:solidFill>
                  <a:schemeClr val="tx1"/>
                </a:solidFill>
              </a:rPr>
              <a:t>Dětské Kardiocentrum </a:t>
            </a:r>
          </a:p>
          <a:p>
            <a:r>
              <a:rPr lang="cs-CZ" sz="2000" i="1" dirty="0">
                <a:solidFill>
                  <a:schemeClr val="tx1"/>
                </a:solidFill>
              </a:rPr>
              <a:t>2.LF UK a FN v Motole</a:t>
            </a:r>
          </a:p>
        </p:txBody>
      </p:sp>
      <p:pic>
        <p:nvPicPr>
          <p:cNvPr id="9" name="Obrázek 8">
            <a:extLst>
              <a:ext uri="{FF2B5EF4-FFF2-40B4-BE49-F238E27FC236}">
                <a16:creationId xmlns:a16="http://schemas.microsoft.com/office/drawing/2014/main" id="{CD7494FA-0AB0-4C2C-9E58-FE66944F7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579" y="3347673"/>
            <a:ext cx="792480" cy="1126236"/>
          </a:xfrm>
          <a:prstGeom prst="rect">
            <a:avLst/>
          </a:prstGeom>
        </p:spPr>
      </p:pic>
      <p:pic>
        <p:nvPicPr>
          <p:cNvPr id="11" name="Obrázek 10">
            <a:extLst>
              <a:ext uri="{FF2B5EF4-FFF2-40B4-BE49-F238E27FC236}">
                <a16:creationId xmlns:a16="http://schemas.microsoft.com/office/drawing/2014/main" id="{A9FAB36B-53AB-4E1D-8B28-7B147504D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723" y="3429000"/>
            <a:ext cx="988550" cy="1050620"/>
          </a:xfrm>
          <a:prstGeom prst="rect">
            <a:avLst/>
          </a:prstGeom>
        </p:spPr>
      </p:pic>
      <p:pic>
        <p:nvPicPr>
          <p:cNvPr id="6" name="muzika objem">
            <a:hlinkClick r:id="" action="ppaction://media"/>
            <a:extLst>
              <a:ext uri="{FF2B5EF4-FFF2-40B4-BE49-F238E27FC236}">
                <a16:creationId xmlns:a16="http://schemas.microsoft.com/office/drawing/2014/main" id="{FD69C75D-82CF-4182-AE95-ACA9307949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4313" t="10488" r="27048" b="59648"/>
          <a:stretch/>
        </p:blipFill>
        <p:spPr>
          <a:xfrm>
            <a:off x="7387709" y="2314989"/>
            <a:ext cx="3518293" cy="3928762"/>
          </a:xfrm>
          <a:prstGeom prst="rect">
            <a:avLst/>
          </a:prstGeom>
        </p:spPr>
      </p:pic>
      <p:pic>
        <p:nvPicPr>
          <p:cNvPr id="8" name="Picture 2">
            <a:extLst>
              <a:ext uri="{FF2B5EF4-FFF2-40B4-BE49-F238E27FC236}">
                <a16:creationId xmlns:a16="http://schemas.microsoft.com/office/drawing/2014/main" id="{8B7A2E41-9DF5-40E2-8A10-B6B56C77B98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700025" y="3005153"/>
            <a:ext cx="1893568" cy="189831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Přímá spojnice 11">
            <a:extLst>
              <a:ext uri="{FF2B5EF4-FFF2-40B4-BE49-F238E27FC236}">
                <a16:creationId xmlns:a16="http://schemas.microsoft.com/office/drawing/2014/main" id="{44727982-EF19-4B26-9EA3-5ACB4B69F792}"/>
              </a:ext>
            </a:extLst>
          </p:cNvPr>
          <p:cNvCxnSpPr>
            <a:cxnSpLocks/>
          </p:cNvCxnSpPr>
          <p:nvPr/>
        </p:nvCxnSpPr>
        <p:spPr>
          <a:xfrm>
            <a:off x="0" y="2109720"/>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95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7728" y="-11436"/>
            <a:ext cx="7992888" cy="2432324"/>
          </a:xfrm>
          <a:prstGeom prst="rect">
            <a:avLst/>
          </a:prstGeom>
          <a:noFill/>
          <a:ln w="9525">
            <a:noFill/>
            <a:miter lim="800000"/>
            <a:headEnd/>
            <a:tailEnd/>
          </a:ln>
        </p:spPr>
      </p:pic>
      <p:cxnSp>
        <p:nvCxnSpPr>
          <p:cNvPr id="13" name="Přímá spojovací čára 12"/>
          <p:cNvCxnSpPr>
            <a:cxnSpLocks/>
          </p:cNvCxnSpPr>
          <p:nvPr/>
        </p:nvCxnSpPr>
        <p:spPr>
          <a:xfrm>
            <a:off x="0" y="2420888"/>
            <a:ext cx="12184272"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51206" name="Picture 6"/>
          <p:cNvPicPr>
            <a:picLocks noChangeAspect="1" noChangeArrowheads="1"/>
          </p:cNvPicPr>
          <p:nvPr/>
        </p:nvPicPr>
        <p:blipFill>
          <a:blip r:embed="rId4" cstate="print"/>
          <a:srcRect/>
          <a:stretch>
            <a:fillRect/>
          </a:stretch>
        </p:blipFill>
        <p:spPr bwMode="auto">
          <a:xfrm>
            <a:off x="522477" y="2924944"/>
            <a:ext cx="5501515" cy="2808312"/>
          </a:xfrm>
          <a:prstGeom prst="rect">
            <a:avLst/>
          </a:prstGeom>
          <a:noFill/>
          <a:ln w="9525">
            <a:noFill/>
            <a:miter lim="800000"/>
            <a:headEnd/>
            <a:tailEnd/>
          </a:ln>
        </p:spPr>
      </p:pic>
      <p:sp>
        <p:nvSpPr>
          <p:cNvPr id="10" name="TextovéPole 9"/>
          <p:cNvSpPr txBox="1"/>
          <p:nvPr/>
        </p:nvSpPr>
        <p:spPr>
          <a:xfrm>
            <a:off x="522476" y="2524834"/>
            <a:ext cx="3852299" cy="369332"/>
          </a:xfrm>
          <a:prstGeom prst="rect">
            <a:avLst/>
          </a:prstGeom>
          <a:noFill/>
        </p:spPr>
        <p:txBody>
          <a:bodyPr wrap="square" rtlCol="0">
            <a:spAutoFit/>
          </a:bodyPr>
          <a:lstStyle/>
          <a:p>
            <a:r>
              <a:rPr lang="cs-CZ" sz="1800" dirty="0"/>
              <a:t>RV </a:t>
            </a:r>
            <a:r>
              <a:rPr lang="cs-CZ" sz="1800" dirty="0" err="1"/>
              <a:t>mechanical</a:t>
            </a:r>
            <a:r>
              <a:rPr lang="cs-CZ" sz="1800" dirty="0"/>
              <a:t> </a:t>
            </a:r>
            <a:r>
              <a:rPr lang="cs-CZ" sz="1800" dirty="0" err="1"/>
              <a:t>discoordination</a:t>
            </a:r>
            <a:endParaRPr lang="cs-CZ" sz="1800" dirty="0"/>
          </a:p>
        </p:txBody>
      </p:sp>
      <p:grpSp>
        <p:nvGrpSpPr>
          <p:cNvPr id="16" name="Skupina 15"/>
          <p:cNvGrpSpPr/>
          <p:nvPr/>
        </p:nvGrpSpPr>
        <p:grpSpPr>
          <a:xfrm>
            <a:off x="6240016" y="3419708"/>
            <a:ext cx="5944256" cy="3439254"/>
            <a:chOff x="3383962" y="3419708"/>
            <a:chExt cx="5944256" cy="3439254"/>
          </a:xfrm>
        </p:grpSpPr>
        <p:grpSp>
          <p:nvGrpSpPr>
            <p:cNvPr id="12" name="Skupina 11"/>
            <p:cNvGrpSpPr/>
            <p:nvPr/>
          </p:nvGrpSpPr>
          <p:grpSpPr>
            <a:xfrm>
              <a:off x="3537710" y="3419708"/>
              <a:ext cx="5507838" cy="3192354"/>
              <a:chOff x="3537710" y="3419708"/>
              <a:chExt cx="5507838" cy="3192354"/>
            </a:xfrm>
          </p:grpSpPr>
          <p:pic>
            <p:nvPicPr>
              <p:cNvPr id="51205" name="Picture 5"/>
              <p:cNvPicPr>
                <a:picLocks noChangeAspect="1" noChangeArrowheads="1"/>
              </p:cNvPicPr>
              <p:nvPr/>
            </p:nvPicPr>
            <p:blipFill>
              <a:blip r:embed="rId5" cstate="print"/>
              <a:srcRect/>
              <a:stretch>
                <a:fillRect/>
              </a:stretch>
            </p:blipFill>
            <p:spPr bwMode="auto">
              <a:xfrm>
                <a:off x="3537710" y="3789040"/>
                <a:ext cx="5507838" cy="2823022"/>
              </a:xfrm>
              <a:prstGeom prst="rect">
                <a:avLst/>
              </a:prstGeom>
              <a:noFill/>
              <a:ln w="9525">
                <a:noFill/>
                <a:miter lim="800000"/>
                <a:headEnd/>
                <a:tailEnd/>
              </a:ln>
            </p:spPr>
          </p:pic>
          <p:sp>
            <p:nvSpPr>
              <p:cNvPr id="11" name="TextovéPole 10"/>
              <p:cNvSpPr txBox="1"/>
              <p:nvPr/>
            </p:nvSpPr>
            <p:spPr>
              <a:xfrm>
                <a:off x="5546864" y="3419708"/>
                <a:ext cx="3417624" cy="369332"/>
              </a:xfrm>
              <a:prstGeom prst="rect">
                <a:avLst/>
              </a:prstGeom>
              <a:noFill/>
            </p:spPr>
            <p:txBody>
              <a:bodyPr wrap="square" rtlCol="0">
                <a:spAutoFit/>
              </a:bodyPr>
              <a:lstStyle/>
              <a:p>
                <a:pPr algn="r"/>
                <a:r>
                  <a:rPr lang="cs-CZ" sz="1800" dirty="0"/>
                  <a:t>RV </a:t>
                </a:r>
                <a:r>
                  <a:rPr lang="cs-CZ" sz="1800" dirty="0" err="1"/>
                  <a:t>contraction</a:t>
                </a:r>
                <a:r>
                  <a:rPr lang="cs-CZ" sz="1800" dirty="0"/>
                  <a:t> </a:t>
                </a:r>
                <a:r>
                  <a:rPr lang="cs-CZ" sz="1800" dirty="0" err="1"/>
                  <a:t>efficiency</a:t>
                </a:r>
                <a:endParaRPr lang="cs-CZ" sz="1800" dirty="0"/>
              </a:p>
            </p:txBody>
          </p:sp>
        </p:grpSp>
        <p:sp>
          <p:nvSpPr>
            <p:cNvPr id="14" name="TextovéPole 13"/>
            <p:cNvSpPr txBox="1"/>
            <p:nvPr/>
          </p:nvSpPr>
          <p:spPr>
            <a:xfrm>
              <a:off x="3383962" y="6597352"/>
              <a:ext cx="5944256" cy="261610"/>
            </a:xfrm>
            <a:prstGeom prst="rect">
              <a:avLst/>
            </a:prstGeom>
            <a:noFill/>
          </p:spPr>
          <p:txBody>
            <a:bodyPr wrap="none" rtlCol="0">
              <a:spAutoFit/>
            </a:bodyPr>
            <a:lstStyle/>
            <a:p>
              <a:r>
                <a:rPr lang="cs-CZ" sz="1100" i="1" dirty="0"/>
                <a:t> </a:t>
              </a:r>
              <a:r>
                <a:rPr lang="cs-CZ" sz="1050" i="1" dirty="0" err="1"/>
                <a:t>Adapted</a:t>
              </a:r>
              <a:r>
                <a:rPr lang="cs-CZ" sz="1050" i="1" dirty="0"/>
                <a:t> </a:t>
              </a:r>
              <a:r>
                <a:rPr lang="cs-CZ" sz="1050" i="1" dirty="0" err="1"/>
                <a:t>according</a:t>
              </a:r>
              <a:r>
                <a:rPr lang="cs-CZ" sz="1050" i="1" dirty="0"/>
                <a:t> to: </a:t>
              </a:r>
              <a:r>
                <a:rPr lang="cs-CZ" sz="1050" i="1" dirty="0" err="1"/>
                <a:t>Kirn</a:t>
              </a:r>
              <a:r>
                <a:rPr lang="cs-CZ" sz="1050" i="1" dirty="0"/>
                <a:t> et al., AJP </a:t>
              </a:r>
              <a:r>
                <a:rPr lang="cs-CZ" sz="1050" i="1" dirty="0" err="1"/>
                <a:t>Heart</a:t>
              </a:r>
              <a:r>
                <a:rPr lang="cs-CZ" sz="1050" i="1" dirty="0"/>
                <a:t> and </a:t>
              </a:r>
              <a:r>
                <a:rPr lang="cs-CZ" sz="1050" i="1" dirty="0" err="1"/>
                <a:t>Circ</a:t>
              </a:r>
              <a:r>
                <a:rPr lang="cs-CZ" sz="1050" i="1" dirty="0"/>
                <a:t>. </a:t>
              </a:r>
              <a:r>
                <a:rPr lang="cs-CZ" sz="1050" i="1" dirty="0" err="1"/>
                <a:t>Phys</a:t>
              </a:r>
              <a:r>
                <a:rPr lang="cs-CZ" sz="1050" i="1" dirty="0"/>
                <a:t>. 2008; 10.1152/ajpheart.00106.2008</a:t>
              </a:r>
              <a:endParaRPr lang="cs-CZ" sz="1600" dirty="0"/>
            </a:p>
          </p:txBody>
        </p:sp>
      </p:grpSp>
      <p:sp>
        <p:nvSpPr>
          <p:cNvPr id="2" name="TextovéPole 1">
            <a:extLst>
              <a:ext uri="{FF2B5EF4-FFF2-40B4-BE49-F238E27FC236}">
                <a16:creationId xmlns:a16="http://schemas.microsoft.com/office/drawing/2014/main" id="{0DAF2E03-667D-4F4E-BEAB-9C28C187F62D}"/>
              </a:ext>
            </a:extLst>
          </p:cNvPr>
          <p:cNvSpPr txBox="1"/>
          <p:nvPr/>
        </p:nvSpPr>
        <p:spPr>
          <a:xfrm>
            <a:off x="5846445" y="1237403"/>
            <a:ext cx="2983519" cy="369332"/>
          </a:xfrm>
          <a:prstGeom prst="rect">
            <a:avLst/>
          </a:prstGeom>
          <a:noFill/>
        </p:spPr>
        <p:txBody>
          <a:bodyPr wrap="square" rtlCol="0">
            <a:spAutoFit/>
          </a:bodyPr>
          <a:lstStyle/>
          <a:p>
            <a:r>
              <a:rPr lang="cs-CZ" dirty="0" err="1"/>
              <a:t>Circ</a:t>
            </a:r>
            <a:r>
              <a:rPr lang="cs-CZ" dirty="0"/>
              <a:t> </a:t>
            </a:r>
            <a:r>
              <a:rPr lang="cs-CZ" dirty="0" err="1"/>
              <a:t>Cardiovasc</a:t>
            </a:r>
            <a:r>
              <a:rPr lang="cs-CZ" dirty="0"/>
              <a:t> </a:t>
            </a:r>
            <a:r>
              <a:rPr lang="cs-CZ" dirty="0" err="1"/>
              <a:t>Imaging</a:t>
            </a:r>
            <a:r>
              <a:rPr lang="cs-CZ" dirty="0"/>
              <a:t> 2017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31EF592-E096-43B7-B710-4387AAACD8E6}"/>
              </a:ext>
            </a:extLst>
          </p:cNvPr>
          <p:cNvPicPr>
            <a:picLocks noChangeAspect="1"/>
          </p:cNvPicPr>
          <p:nvPr/>
        </p:nvPicPr>
        <p:blipFill>
          <a:blip r:embed="rId2"/>
          <a:stretch>
            <a:fillRect/>
          </a:stretch>
        </p:blipFill>
        <p:spPr>
          <a:xfrm>
            <a:off x="119337" y="116632"/>
            <a:ext cx="5112568" cy="1816889"/>
          </a:xfrm>
          <a:prstGeom prst="rect">
            <a:avLst/>
          </a:prstGeom>
        </p:spPr>
      </p:pic>
      <p:sp>
        <p:nvSpPr>
          <p:cNvPr id="3" name="TextovéPole 2">
            <a:extLst>
              <a:ext uri="{FF2B5EF4-FFF2-40B4-BE49-F238E27FC236}">
                <a16:creationId xmlns:a16="http://schemas.microsoft.com/office/drawing/2014/main" id="{6571A0B2-66D9-4A72-96DD-A49B875243F8}"/>
              </a:ext>
            </a:extLst>
          </p:cNvPr>
          <p:cNvSpPr txBox="1"/>
          <p:nvPr/>
        </p:nvSpPr>
        <p:spPr>
          <a:xfrm>
            <a:off x="3359696" y="476672"/>
            <a:ext cx="1763624" cy="276999"/>
          </a:xfrm>
          <a:prstGeom prst="rect">
            <a:avLst/>
          </a:prstGeom>
          <a:noFill/>
        </p:spPr>
        <p:txBody>
          <a:bodyPr wrap="none" rtlCol="0">
            <a:spAutoFit/>
          </a:bodyPr>
          <a:lstStyle/>
          <a:p>
            <a:r>
              <a:rPr lang="cs-CZ" sz="1200" i="1" dirty="0"/>
              <a:t>Janousek J et al., 2019</a:t>
            </a:r>
          </a:p>
        </p:txBody>
      </p:sp>
      <p:pic>
        <p:nvPicPr>
          <p:cNvPr id="4" name="Obrázek 3">
            <a:extLst>
              <a:ext uri="{FF2B5EF4-FFF2-40B4-BE49-F238E27FC236}">
                <a16:creationId xmlns:a16="http://schemas.microsoft.com/office/drawing/2014/main" id="{8FA45CD5-4C25-4862-8B30-10A498889218}"/>
              </a:ext>
            </a:extLst>
          </p:cNvPr>
          <p:cNvPicPr>
            <a:picLocks noChangeAspect="1"/>
          </p:cNvPicPr>
          <p:nvPr/>
        </p:nvPicPr>
        <p:blipFill>
          <a:blip r:embed="rId3"/>
          <a:stretch>
            <a:fillRect/>
          </a:stretch>
        </p:blipFill>
        <p:spPr>
          <a:xfrm>
            <a:off x="5224736" y="1340768"/>
            <a:ext cx="6876507" cy="5373216"/>
          </a:xfrm>
          <a:prstGeom prst="rect">
            <a:avLst/>
          </a:prstGeom>
        </p:spPr>
      </p:pic>
      <p:sp>
        <p:nvSpPr>
          <p:cNvPr id="5" name="Ovál 4">
            <a:extLst>
              <a:ext uri="{FF2B5EF4-FFF2-40B4-BE49-F238E27FC236}">
                <a16:creationId xmlns:a16="http://schemas.microsoft.com/office/drawing/2014/main" id="{FF8D3B03-87E7-484C-965A-B4BAABFC145D}"/>
              </a:ext>
            </a:extLst>
          </p:cNvPr>
          <p:cNvSpPr/>
          <p:nvPr/>
        </p:nvSpPr>
        <p:spPr>
          <a:xfrm>
            <a:off x="5231905" y="1628800"/>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vál 5">
            <a:extLst>
              <a:ext uri="{FF2B5EF4-FFF2-40B4-BE49-F238E27FC236}">
                <a16:creationId xmlns:a16="http://schemas.microsoft.com/office/drawing/2014/main" id="{8606D84B-B504-463C-8E39-0CA5D760D7EB}"/>
              </a:ext>
            </a:extLst>
          </p:cNvPr>
          <p:cNvSpPr/>
          <p:nvPr/>
        </p:nvSpPr>
        <p:spPr>
          <a:xfrm>
            <a:off x="10920536" y="2933306"/>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vál 6">
            <a:extLst>
              <a:ext uri="{FF2B5EF4-FFF2-40B4-BE49-F238E27FC236}">
                <a16:creationId xmlns:a16="http://schemas.microsoft.com/office/drawing/2014/main" id="{4245BEDA-823F-4491-842A-8A06F22F2289}"/>
              </a:ext>
            </a:extLst>
          </p:cNvPr>
          <p:cNvSpPr/>
          <p:nvPr/>
        </p:nvSpPr>
        <p:spPr>
          <a:xfrm>
            <a:off x="5231905" y="2924944"/>
            <a:ext cx="1944215"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ál 7">
            <a:extLst>
              <a:ext uri="{FF2B5EF4-FFF2-40B4-BE49-F238E27FC236}">
                <a16:creationId xmlns:a16="http://schemas.microsoft.com/office/drawing/2014/main" id="{7B8D1DD1-3DB0-4477-B842-1627952A25B2}"/>
              </a:ext>
            </a:extLst>
          </p:cNvPr>
          <p:cNvSpPr/>
          <p:nvPr/>
        </p:nvSpPr>
        <p:spPr>
          <a:xfrm>
            <a:off x="5224736" y="2132856"/>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D51CD5AC-BDE0-47CF-9EF9-2A087911E35B}"/>
              </a:ext>
            </a:extLst>
          </p:cNvPr>
          <p:cNvSpPr/>
          <p:nvPr/>
        </p:nvSpPr>
        <p:spPr>
          <a:xfrm>
            <a:off x="10943182" y="2132856"/>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vál 9">
            <a:extLst>
              <a:ext uri="{FF2B5EF4-FFF2-40B4-BE49-F238E27FC236}">
                <a16:creationId xmlns:a16="http://schemas.microsoft.com/office/drawing/2014/main" id="{97D421B5-DCE9-447F-83C6-3E3C1AF9B7C9}"/>
              </a:ext>
            </a:extLst>
          </p:cNvPr>
          <p:cNvSpPr/>
          <p:nvPr/>
        </p:nvSpPr>
        <p:spPr>
          <a:xfrm>
            <a:off x="10928920" y="1628799"/>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vál 10">
            <a:extLst>
              <a:ext uri="{FF2B5EF4-FFF2-40B4-BE49-F238E27FC236}">
                <a16:creationId xmlns:a16="http://schemas.microsoft.com/office/drawing/2014/main" id="{22CB7C28-6D85-4DDA-BBB7-51D82F1807E8}"/>
              </a:ext>
            </a:extLst>
          </p:cNvPr>
          <p:cNvSpPr/>
          <p:nvPr/>
        </p:nvSpPr>
        <p:spPr>
          <a:xfrm>
            <a:off x="5231904" y="4437112"/>
            <a:ext cx="1440160"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a:extLst>
              <a:ext uri="{FF2B5EF4-FFF2-40B4-BE49-F238E27FC236}">
                <a16:creationId xmlns:a16="http://schemas.microsoft.com/office/drawing/2014/main" id="{ECEBE97D-D04F-442E-8C6D-010DBDC5AB15}"/>
              </a:ext>
            </a:extLst>
          </p:cNvPr>
          <p:cNvSpPr/>
          <p:nvPr/>
        </p:nvSpPr>
        <p:spPr>
          <a:xfrm>
            <a:off x="10920536" y="4437112"/>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a:extLst>
              <a:ext uri="{FF2B5EF4-FFF2-40B4-BE49-F238E27FC236}">
                <a16:creationId xmlns:a16="http://schemas.microsoft.com/office/drawing/2014/main" id="{D70BF3B3-A4FC-4592-9971-3D05E03A47D0}"/>
              </a:ext>
            </a:extLst>
          </p:cNvPr>
          <p:cNvSpPr/>
          <p:nvPr/>
        </p:nvSpPr>
        <p:spPr>
          <a:xfrm>
            <a:off x="5231904" y="5212511"/>
            <a:ext cx="2592288"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a:extLst>
              <a:ext uri="{FF2B5EF4-FFF2-40B4-BE49-F238E27FC236}">
                <a16:creationId xmlns:a16="http://schemas.microsoft.com/office/drawing/2014/main" id="{CB8FD277-B4C6-4006-87C6-7D86B4775F60}"/>
              </a:ext>
            </a:extLst>
          </p:cNvPr>
          <p:cNvSpPr/>
          <p:nvPr/>
        </p:nvSpPr>
        <p:spPr>
          <a:xfrm>
            <a:off x="10920536" y="5212511"/>
            <a:ext cx="1296143" cy="30472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a:extLst>
              <a:ext uri="{FF2B5EF4-FFF2-40B4-BE49-F238E27FC236}">
                <a16:creationId xmlns:a16="http://schemas.microsoft.com/office/drawing/2014/main" id="{888ADE94-9AB7-43DF-91CB-032B0DA602E5}"/>
              </a:ext>
            </a:extLst>
          </p:cNvPr>
          <p:cNvSpPr txBox="1"/>
          <p:nvPr/>
        </p:nvSpPr>
        <p:spPr>
          <a:xfrm>
            <a:off x="119337" y="1933520"/>
            <a:ext cx="4873009" cy="307777"/>
          </a:xfrm>
          <a:prstGeom prst="rect">
            <a:avLst/>
          </a:prstGeom>
          <a:noFill/>
        </p:spPr>
        <p:txBody>
          <a:bodyPr wrap="square" rtlCol="0">
            <a:spAutoFit/>
          </a:bodyPr>
          <a:lstStyle/>
          <a:p>
            <a:r>
              <a:rPr lang="cs-CZ" sz="1400" dirty="0">
                <a:effectLst/>
                <a:latin typeface="Arial" panose="020B0604020202020204" pitchFamily="34" charset="0"/>
              </a:rPr>
              <a:t>2019;12:e007157</a:t>
            </a:r>
            <a:endParaRPr lang="cs-CZ" sz="1400" dirty="0"/>
          </a:p>
        </p:txBody>
      </p:sp>
    </p:spTree>
    <p:extLst>
      <p:ext uri="{BB962C8B-B14F-4D97-AF65-F5344CB8AC3E}">
        <p14:creationId xmlns:p14="http://schemas.microsoft.com/office/powerpoint/2010/main" val="76943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329131" y="1714149"/>
            <a:ext cx="4040188" cy="639762"/>
          </a:xfrm>
        </p:spPr>
        <p:txBody>
          <a:bodyPr/>
          <a:lstStyle/>
          <a:p>
            <a:r>
              <a:rPr lang="cs-CZ" dirty="0" err="1"/>
              <a:t>Before</a:t>
            </a:r>
            <a:endParaRPr lang="cs-CZ" dirty="0"/>
          </a:p>
        </p:txBody>
      </p:sp>
      <p:sp>
        <p:nvSpPr>
          <p:cNvPr id="4" name="Zástupný symbol pro obsah 3"/>
          <p:cNvSpPr>
            <a:spLocks noGrp="1"/>
          </p:cNvSpPr>
          <p:nvPr>
            <p:ph sz="half" idx="2"/>
          </p:nvPr>
        </p:nvSpPr>
        <p:spPr>
          <a:xfrm>
            <a:off x="1329131" y="2390900"/>
            <a:ext cx="4040188" cy="750069"/>
          </a:xfrm>
        </p:spPr>
        <p:txBody>
          <a:bodyPr>
            <a:normAutofit/>
          </a:bodyPr>
          <a:lstStyle/>
          <a:p>
            <a:r>
              <a:rPr lang="cs-CZ" sz="1800" dirty="0"/>
              <a:t>RV: EDV/ESV 212/172 ml/m2, EF 19 %</a:t>
            </a:r>
          </a:p>
          <a:p>
            <a:r>
              <a:rPr lang="cs-CZ" sz="1800" dirty="0"/>
              <a:t>LV:  EDV/ESV 80/46 ml/m2, EF 41 %</a:t>
            </a:r>
          </a:p>
        </p:txBody>
      </p:sp>
      <p:sp>
        <p:nvSpPr>
          <p:cNvPr id="5" name="Zástupný symbol pro text 4"/>
          <p:cNvSpPr>
            <a:spLocks noGrp="1"/>
          </p:cNvSpPr>
          <p:nvPr>
            <p:ph type="body" sz="quarter" idx="3"/>
          </p:nvPr>
        </p:nvSpPr>
        <p:spPr>
          <a:xfrm>
            <a:off x="6603736" y="1714149"/>
            <a:ext cx="4041775" cy="639762"/>
          </a:xfrm>
        </p:spPr>
        <p:txBody>
          <a:bodyPr/>
          <a:lstStyle/>
          <a:p>
            <a:r>
              <a:rPr lang="cs-CZ" dirty="0"/>
              <a:t>6 </a:t>
            </a:r>
            <a:r>
              <a:rPr lang="cs-CZ" dirty="0" err="1"/>
              <a:t>months</a:t>
            </a:r>
            <a:r>
              <a:rPr lang="cs-CZ" dirty="0"/>
              <a:t> </a:t>
            </a:r>
            <a:r>
              <a:rPr lang="cs-CZ" dirty="0" err="1"/>
              <a:t>after</a:t>
            </a:r>
            <a:endParaRPr lang="cs-CZ" dirty="0"/>
          </a:p>
        </p:txBody>
      </p:sp>
      <p:sp>
        <p:nvSpPr>
          <p:cNvPr id="6" name="Zástupný symbol pro obsah 5"/>
          <p:cNvSpPr>
            <a:spLocks noGrp="1"/>
          </p:cNvSpPr>
          <p:nvPr>
            <p:ph sz="quarter" idx="4"/>
          </p:nvPr>
        </p:nvSpPr>
        <p:spPr>
          <a:xfrm>
            <a:off x="6603736" y="2390900"/>
            <a:ext cx="4041775" cy="750069"/>
          </a:xfrm>
        </p:spPr>
        <p:txBody>
          <a:bodyPr>
            <a:normAutofit/>
          </a:bodyPr>
          <a:lstStyle/>
          <a:p>
            <a:r>
              <a:rPr lang="cs-CZ" sz="1800" dirty="0"/>
              <a:t>RV: EDV/ESV 141/87 ml/m2, EF 38 %</a:t>
            </a:r>
          </a:p>
          <a:p>
            <a:r>
              <a:rPr lang="cs-CZ" sz="1800" dirty="0"/>
              <a:t>LV: EDV/ESV 63/28 ml/m2, EF 56 %</a:t>
            </a:r>
          </a:p>
        </p:txBody>
      </p:sp>
      <p:grpSp>
        <p:nvGrpSpPr>
          <p:cNvPr id="7" name="Skupina 20"/>
          <p:cNvGrpSpPr/>
          <p:nvPr/>
        </p:nvGrpSpPr>
        <p:grpSpPr>
          <a:xfrm>
            <a:off x="1940270" y="2353911"/>
            <a:ext cx="3288832" cy="432048"/>
            <a:chOff x="1068339" y="2132856"/>
            <a:chExt cx="3288832" cy="432048"/>
          </a:xfrm>
        </p:grpSpPr>
        <p:sp>
          <p:nvSpPr>
            <p:cNvPr id="14" name="Elipsa 13"/>
            <p:cNvSpPr/>
            <p:nvPr/>
          </p:nvSpPr>
          <p:spPr>
            <a:xfrm>
              <a:off x="1068339" y="2132856"/>
              <a:ext cx="1741551"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Elipsa 18"/>
            <p:cNvSpPr/>
            <p:nvPr/>
          </p:nvSpPr>
          <p:spPr>
            <a:xfrm>
              <a:off x="3493075" y="2132856"/>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8" name="Skupina 21"/>
          <p:cNvGrpSpPr/>
          <p:nvPr/>
        </p:nvGrpSpPr>
        <p:grpSpPr>
          <a:xfrm>
            <a:off x="7214202" y="2353911"/>
            <a:ext cx="3181499" cy="432048"/>
            <a:chOff x="5255492" y="2132856"/>
            <a:chExt cx="3181499" cy="432048"/>
          </a:xfrm>
        </p:grpSpPr>
        <p:sp>
          <p:nvSpPr>
            <p:cNvPr id="18" name="Elipsa 17"/>
            <p:cNvSpPr/>
            <p:nvPr/>
          </p:nvSpPr>
          <p:spPr>
            <a:xfrm>
              <a:off x="5255492" y="2132856"/>
              <a:ext cx="164099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Elipsa 19"/>
            <p:cNvSpPr/>
            <p:nvPr/>
          </p:nvSpPr>
          <p:spPr>
            <a:xfrm>
              <a:off x="7572895" y="2132856"/>
              <a:ext cx="864096"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22" name="Picture 1"/>
          <p:cNvPicPr>
            <a:picLocks noChangeAspect="1" noChangeArrowheads="1"/>
          </p:cNvPicPr>
          <p:nvPr/>
        </p:nvPicPr>
        <p:blipFill>
          <a:blip r:embed="rId8" cstate="print"/>
          <a:srcRect b="24591"/>
          <a:stretch>
            <a:fillRect/>
          </a:stretch>
        </p:blipFill>
        <p:spPr bwMode="auto">
          <a:xfrm>
            <a:off x="1524001" y="0"/>
            <a:ext cx="7092279" cy="1772816"/>
          </a:xfrm>
          <a:prstGeom prst="rect">
            <a:avLst/>
          </a:prstGeom>
          <a:noFill/>
          <a:ln w="9525">
            <a:noFill/>
            <a:miter lim="800000"/>
            <a:headEnd/>
            <a:tailEnd/>
          </a:ln>
        </p:spPr>
      </p:pic>
      <p:pic>
        <p:nvPicPr>
          <p:cNvPr id="24" name="Picture 1"/>
          <p:cNvPicPr>
            <a:picLocks noChangeAspect="1" noChangeArrowheads="1"/>
          </p:cNvPicPr>
          <p:nvPr/>
        </p:nvPicPr>
        <p:blipFill>
          <a:blip r:embed="rId8" cstate="print"/>
          <a:srcRect t="88826" b="87"/>
          <a:stretch>
            <a:fillRect/>
          </a:stretch>
        </p:blipFill>
        <p:spPr bwMode="auto">
          <a:xfrm>
            <a:off x="1524002" y="908720"/>
            <a:ext cx="7092279" cy="260648"/>
          </a:xfrm>
          <a:prstGeom prst="rect">
            <a:avLst/>
          </a:prstGeom>
          <a:noFill/>
          <a:ln w="9525">
            <a:noFill/>
            <a:miter lim="800000"/>
            <a:headEnd/>
            <a:tailEnd/>
          </a:ln>
        </p:spPr>
      </p:pic>
      <p:sp>
        <p:nvSpPr>
          <p:cNvPr id="26" name="TextovéPole 9"/>
          <p:cNvSpPr txBox="1">
            <a:spLocks noChangeArrowheads="1"/>
          </p:cNvSpPr>
          <p:nvPr/>
        </p:nvSpPr>
        <p:spPr bwMode="auto">
          <a:xfrm>
            <a:off x="612680" y="6319247"/>
            <a:ext cx="10963564" cy="369332"/>
          </a:xfrm>
          <a:prstGeom prst="rect">
            <a:avLst/>
          </a:prstGeom>
          <a:noFill/>
          <a:ln w="9525">
            <a:noFill/>
            <a:miter lim="800000"/>
            <a:headEnd/>
            <a:tailEnd/>
          </a:ln>
        </p:spPr>
        <p:txBody>
          <a:bodyPr wrap="square">
            <a:spAutoFit/>
          </a:bodyPr>
          <a:lstStyle/>
          <a:p>
            <a:pPr algn="ctr"/>
            <a:r>
              <a:rPr lang="cs-CZ" dirty="0">
                <a:solidFill>
                  <a:srgbClr val="000000"/>
                </a:solidFill>
                <a:latin typeface="Calibri" pitchFamily="34" charset="0"/>
              </a:rPr>
              <a:t>VO</a:t>
            </a:r>
            <a:r>
              <a:rPr lang="cs-CZ" baseline="-25000" dirty="0">
                <a:solidFill>
                  <a:srgbClr val="000000"/>
                </a:solidFill>
                <a:latin typeface="Calibri" pitchFamily="34" charset="0"/>
              </a:rPr>
              <a:t>2</a:t>
            </a:r>
            <a:r>
              <a:rPr lang="cs-CZ" dirty="0">
                <a:solidFill>
                  <a:srgbClr val="000000"/>
                </a:solidFill>
                <a:latin typeface="Calibri" pitchFamily="34" charset="0"/>
              </a:rPr>
              <a:t> max: 21.0       30.4 ml/kg/min., </a:t>
            </a:r>
            <a:r>
              <a:rPr lang="en-US" dirty="0">
                <a:solidFill>
                  <a:srgbClr val="000000"/>
                </a:solidFill>
                <a:latin typeface="Calibri" pitchFamily="34" charset="0"/>
              </a:rPr>
              <a:t>NYHA II      </a:t>
            </a:r>
            <a:r>
              <a:rPr lang="cs-CZ" dirty="0">
                <a:solidFill>
                  <a:srgbClr val="000000"/>
                </a:solidFill>
                <a:latin typeface="Calibri" pitchFamily="34" charset="0"/>
              </a:rPr>
              <a:t>  </a:t>
            </a:r>
            <a:r>
              <a:rPr lang="en-US" dirty="0">
                <a:solidFill>
                  <a:srgbClr val="000000"/>
                </a:solidFill>
                <a:latin typeface="Calibri" pitchFamily="34" charset="0"/>
              </a:rPr>
              <a:t>I</a:t>
            </a:r>
            <a:r>
              <a:rPr lang="cs-CZ" dirty="0">
                <a:solidFill>
                  <a:srgbClr val="000000"/>
                </a:solidFill>
                <a:latin typeface="Calibri" pitchFamily="34" charset="0"/>
              </a:rPr>
              <a:t>.</a:t>
            </a:r>
          </a:p>
        </p:txBody>
      </p:sp>
      <p:sp>
        <p:nvSpPr>
          <p:cNvPr id="27" name="Šipka doprava 26"/>
          <p:cNvSpPr/>
          <p:nvPr/>
        </p:nvSpPr>
        <p:spPr bwMode="auto">
          <a:xfrm>
            <a:off x="5255845" y="6477629"/>
            <a:ext cx="217487" cy="714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solidFill>
                <a:prstClr val="white"/>
              </a:solidFill>
            </a:endParaRPr>
          </a:p>
        </p:txBody>
      </p:sp>
      <p:sp>
        <p:nvSpPr>
          <p:cNvPr id="28" name="Šipka doprava 27"/>
          <p:cNvSpPr/>
          <p:nvPr/>
        </p:nvSpPr>
        <p:spPr bwMode="auto">
          <a:xfrm>
            <a:off x="7913597" y="6468194"/>
            <a:ext cx="217487" cy="71438"/>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a:solidFill>
                <a:prstClr val="white"/>
              </a:solidFill>
            </a:endParaRPr>
          </a:p>
        </p:txBody>
      </p:sp>
      <p:cxnSp>
        <p:nvCxnSpPr>
          <p:cNvPr id="21" name="Přímá spojovací čára 40">
            <a:extLst>
              <a:ext uri="{FF2B5EF4-FFF2-40B4-BE49-F238E27FC236}">
                <a16:creationId xmlns:a16="http://schemas.microsoft.com/office/drawing/2014/main" id="{E4F6F349-D478-445F-9BE9-E2364804FCF2}"/>
              </a:ext>
            </a:extLst>
          </p:cNvPr>
          <p:cNvCxnSpPr>
            <a:cxnSpLocks/>
          </p:cNvCxnSpPr>
          <p:nvPr/>
        </p:nvCxnSpPr>
        <p:spPr>
          <a:xfrm>
            <a:off x="-3038" y="1916832"/>
            <a:ext cx="12192000"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2" name="pred CRT">
            <a:hlinkClick r:id="" action="ppaction://media"/>
            <a:extLst>
              <a:ext uri="{FF2B5EF4-FFF2-40B4-BE49-F238E27FC236}">
                <a16:creationId xmlns:a16="http://schemas.microsoft.com/office/drawing/2014/main" id="{21812857-613E-4ECC-8E89-B2C4FFBE7540}"/>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194586" y="3207136"/>
            <a:ext cx="4121203" cy="3032920"/>
          </a:xfrm>
          <a:prstGeom prst="rect">
            <a:avLst/>
          </a:prstGeom>
        </p:spPr>
      </p:pic>
      <p:pic>
        <p:nvPicPr>
          <p:cNvPr id="9" name="po CRT">
            <a:hlinkClick r:id="" action="ppaction://media"/>
            <a:extLst>
              <a:ext uri="{FF2B5EF4-FFF2-40B4-BE49-F238E27FC236}">
                <a16:creationId xmlns:a16="http://schemas.microsoft.com/office/drawing/2014/main" id="{C5175288-C50A-4664-BBDF-729106A576C5}"/>
              </a:ext>
            </a:extLst>
          </p:cNvPr>
          <p:cNvPicPr>
            <a:picLocks noChangeAspect="1"/>
          </p:cNvPicPr>
          <p:nvPr>
            <a:videoFile r:link="rId5"/>
            <p:extLst>
              <p:ext uri="{DAA4B4D4-6D71-4841-9C94-3DE7FCFB9230}">
                <p14:media xmlns:p14="http://schemas.microsoft.com/office/powerpoint/2010/main" r:embed="rId4"/>
              </p:ext>
            </p:extLst>
          </p:nvPr>
        </p:nvPicPr>
        <p:blipFill>
          <a:blip r:embed="rId10"/>
          <a:stretch>
            <a:fillRect/>
          </a:stretch>
        </p:blipFill>
        <p:spPr>
          <a:xfrm>
            <a:off x="6818432" y="3177959"/>
            <a:ext cx="4178863" cy="306209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repeatCount="indefinite"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E237FE-0826-4BC9-A406-E5D259A8D702}"/>
              </a:ext>
            </a:extLst>
          </p:cNvPr>
          <p:cNvSpPr>
            <a:spLocks noGrp="1"/>
          </p:cNvSpPr>
          <p:nvPr>
            <p:ph type="title"/>
          </p:nvPr>
        </p:nvSpPr>
        <p:spPr>
          <a:xfrm>
            <a:off x="270827" y="211947"/>
            <a:ext cx="10515600" cy="1325563"/>
          </a:xfrm>
        </p:spPr>
        <p:txBody>
          <a:bodyPr/>
          <a:lstStyle/>
          <a:p>
            <a:r>
              <a:rPr lang="cs-CZ" dirty="0" err="1">
                <a:latin typeface="+mn-lt"/>
              </a:rPr>
              <a:t>Předpověd</a:t>
            </a:r>
            <a:r>
              <a:rPr lang="cs-CZ" dirty="0">
                <a:latin typeface="+mn-lt"/>
              </a:rPr>
              <a:t> efektu RV-CRT s pomocí modelu</a:t>
            </a:r>
          </a:p>
        </p:txBody>
      </p:sp>
      <p:sp>
        <p:nvSpPr>
          <p:cNvPr id="6" name="TextovéPole 5">
            <a:extLst>
              <a:ext uri="{FF2B5EF4-FFF2-40B4-BE49-F238E27FC236}">
                <a16:creationId xmlns:a16="http://schemas.microsoft.com/office/drawing/2014/main" id="{5C3F4B4B-5F2E-406D-9443-1FF0BE952311}"/>
              </a:ext>
            </a:extLst>
          </p:cNvPr>
          <p:cNvSpPr txBox="1"/>
          <p:nvPr/>
        </p:nvSpPr>
        <p:spPr>
          <a:xfrm>
            <a:off x="10029914" y="208680"/>
            <a:ext cx="2162086" cy="584775"/>
          </a:xfrm>
          <a:prstGeom prst="rect">
            <a:avLst/>
          </a:prstGeom>
          <a:noFill/>
        </p:spPr>
        <p:txBody>
          <a:bodyPr wrap="square" rtlCol="0">
            <a:spAutoFit/>
          </a:bodyPr>
          <a:lstStyle/>
          <a:p>
            <a:pPr algn="ctr"/>
            <a:r>
              <a:rPr lang="cs-CZ" i="1" dirty="0" err="1"/>
              <a:t>CircAdapt</a:t>
            </a:r>
            <a:r>
              <a:rPr lang="cs-CZ" i="1" dirty="0"/>
              <a:t> model </a:t>
            </a:r>
            <a:r>
              <a:rPr lang="en-US" sz="1400" u="sng" dirty="0">
                <a:hlinkClick r:id="rId2"/>
              </a:rPr>
              <a:t>www.circadapt.org</a:t>
            </a:r>
            <a:r>
              <a:rPr lang="cs-CZ" sz="1400" i="1" dirty="0"/>
              <a:t> </a:t>
            </a:r>
            <a:endParaRPr lang="cs-CZ" i="1" dirty="0"/>
          </a:p>
        </p:txBody>
      </p:sp>
      <p:grpSp>
        <p:nvGrpSpPr>
          <p:cNvPr id="27" name="Skupina 26">
            <a:extLst>
              <a:ext uri="{FF2B5EF4-FFF2-40B4-BE49-F238E27FC236}">
                <a16:creationId xmlns:a16="http://schemas.microsoft.com/office/drawing/2014/main" id="{BCEEA918-8BCC-4D21-A6AC-93EC2AAE91B1}"/>
              </a:ext>
            </a:extLst>
          </p:cNvPr>
          <p:cNvGrpSpPr/>
          <p:nvPr/>
        </p:nvGrpSpPr>
        <p:grpSpPr>
          <a:xfrm>
            <a:off x="270827" y="3700881"/>
            <a:ext cx="8684393" cy="2838583"/>
            <a:chOff x="270827" y="3700881"/>
            <a:chExt cx="8684393" cy="2838583"/>
          </a:xfrm>
        </p:grpSpPr>
        <p:pic>
          <p:nvPicPr>
            <p:cNvPr id="5" name="Obrázek 4">
              <a:extLst>
                <a:ext uri="{FF2B5EF4-FFF2-40B4-BE49-F238E27FC236}">
                  <a16:creationId xmlns:a16="http://schemas.microsoft.com/office/drawing/2014/main" id="{51E30562-3CD2-4CE5-8D65-0697CACD340F}"/>
                </a:ext>
              </a:extLst>
            </p:cNvPr>
            <p:cNvPicPr>
              <a:picLocks noChangeAspect="1"/>
            </p:cNvPicPr>
            <p:nvPr/>
          </p:nvPicPr>
          <p:blipFill rotWithShape="1">
            <a:blip r:embed="rId3">
              <a:extLst>
                <a:ext uri="{28A0092B-C50C-407E-A947-70E740481C1C}">
                  <a14:useLocalDpi xmlns:a14="http://schemas.microsoft.com/office/drawing/2010/main" val="0"/>
                </a:ext>
              </a:extLst>
            </a:blip>
            <a:srcRect b="50657"/>
            <a:stretch/>
          </p:blipFill>
          <p:spPr>
            <a:xfrm>
              <a:off x="270827" y="3700881"/>
              <a:ext cx="8684393" cy="2838583"/>
            </a:xfrm>
            <a:prstGeom prst="rect">
              <a:avLst/>
            </a:prstGeom>
            <a:ln>
              <a:solidFill>
                <a:schemeClr val="accent1"/>
              </a:solidFill>
            </a:ln>
          </p:spPr>
        </p:pic>
        <p:grpSp>
          <p:nvGrpSpPr>
            <p:cNvPr id="20" name="Skupina 19">
              <a:extLst>
                <a:ext uri="{FF2B5EF4-FFF2-40B4-BE49-F238E27FC236}">
                  <a16:creationId xmlns:a16="http://schemas.microsoft.com/office/drawing/2014/main" id="{9066CC5B-0649-4C21-886C-92F07313D05F}"/>
                </a:ext>
              </a:extLst>
            </p:cNvPr>
            <p:cNvGrpSpPr/>
            <p:nvPr/>
          </p:nvGrpSpPr>
          <p:grpSpPr>
            <a:xfrm>
              <a:off x="2708779" y="3949298"/>
              <a:ext cx="1629731" cy="461665"/>
              <a:chOff x="3677112" y="2901920"/>
              <a:chExt cx="1629731" cy="461665"/>
            </a:xfrm>
            <a:solidFill>
              <a:schemeClr val="bg1"/>
            </a:solidFill>
          </p:grpSpPr>
          <p:sp>
            <p:nvSpPr>
              <p:cNvPr id="12" name="TextovéPole 11">
                <a:extLst>
                  <a:ext uri="{FF2B5EF4-FFF2-40B4-BE49-F238E27FC236}">
                    <a16:creationId xmlns:a16="http://schemas.microsoft.com/office/drawing/2014/main" id="{032B6F37-9AD6-4A3F-AF05-0578458BF28F}"/>
                  </a:ext>
                </a:extLst>
              </p:cNvPr>
              <p:cNvSpPr txBox="1"/>
              <p:nvPr/>
            </p:nvSpPr>
            <p:spPr>
              <a:xfrm>
                <a:off x="3677112" y="2901920"/>
                <a:ext cx="1629731" cy="461665"/>
              </a:xfrm>
              <a:prstGeom prst="rect">
                <a:avLst/>
              </a:prstGeom>
              <a:grpFill/>
              <a:ln>
                <a:solidFill>
                  <a:schemeClr val="tx1"/>
                </a:solidFill>
              </a:ln>
            </p:spPr>
            <p:txBody>
              <a:bodyPr wrap="square" rtlCol="0">
                <a:spAutoFit/>
              </a:bodyPr>
              <a:lstStyle/>
              <a:p>
                <a:pPr algn="r"/>
                <a:r>
                  <a:rPr lang="en-US" sz="1200" dirty="0"/>
                  <a:t>Baseline (model)</a:t>
                </a:r>
              </a:p>
              <a:p>
                <a:pPr algn="r"/>
                <a:r>
                  <a:rPr lang="en-US" sz="1200" dirty="0"/>
                  <a:t>RV-CRT (model)</a:t>
                </a:r>
                <a:endParaRPr lang="cs-CZ" sz="1200" dirty="0"/>
              </a:p>
            </p:txBody>
          </p:sp>
          <p:cxnSp>
            <p:nvCxnSpPr>
              <p:cNvPr id="14" name="Přímá spojnice 13">
                <a:extLst>
                  <a:ext uri="{FF2B5EF4-FFF2-40B4-BE49-F238E27FC236}">
                    <a16:creationId xmlns:a16="http://schemas.microsoft.com/office/drawing/2014/main" id="{A3D9CA58-D3A5-48E2-9028-53447248CF2A}"/>
                  </a:ext>
                </a:extLst>
              </p:cNvPr>
              <p:cNvCxnSpPr>
                <a:cxnSpLocks/>
              </p:cNvCxnSpPr>
              <p:nvPr/>
            </p:nvCxnSpPr>
            <p:spPr>
              <a:xfrm>
                <a:off x="3751440" y="3041200"/>
                <a:ext cx="394570" cy="0"/>
              </a:xfrm>
              <a:prstGeom prst="line">
                <a:avLst/>
              </a:prstGeom>
              <a:grp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98705394-8532-4073-B5B7-824CE4454932}"/>
                  </a:ext>
                </a:extLst>
              </p:cNvPr>
              <p:cNvCxnSpPr>
                <a:cxnSpLocks/>
              </p:cNvCxnSpPr>
              <p:nvPr/>
            </p:nvCxnSpPr>
            <p:spPr>
              <a:xfrm>
                <a:off x="3751440" y="3238369"/>
                <a:ext cx="394570" cy="0"/>
              </a:xfrm>
              <a:prstGeom prst="line">
                <a:avLst/>
              </a:prstGeom>
              <a:grp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Skupina 22">
              <a:extLst>
                <a:ext uri="{FF2B5EF4-FFF2-40B4-BE49-F238E27FC236}">
                  <a16:creationId xmlns:a16="http://schemas.microsoft.com/office/drawing/2014/main" id="{BFB22F99-9619-4889-851F-2E0B93546F87}"/>
                </a:ext>
              </a:extLst>
            </p:cNvPr>
            <p:cNvGrpSpPr/>
            <p:nvPr/>
          </p:nvGrpSpPr>
          <p:grpSpPr>
            <a:xfrm>
              <a:off x="6883240" y="3949297"/>
              <a:ext cx="1629731" cy="461665"/>
              <a:chOff x="3677112" y="2901920"/>
              <a:chExt cx="1629731" cy="461665"/>
            </a:xfrm>
            <a:solidFill>
              <a:schemeClr val="bg1"/>
            </a:solidFill>
          </p:grpSpPr>
          <p:sp>
            <p:nvSpPr>
              <p:cNvPr id="24" name="TextovéPole 23">
                <a:extLst>
                  <a:ext uri="{FF2B5EF4-FFF2-40B4-BE49-F238E27FC236}">
                    <a16:creationId xmlns:a16="http://schemas.microsoft.com/office/drawing/2014/main" id="{4F555138-F3B3-45A5-801F-D845520E39FA}"/>
                  </a:ext>
                </a:extLst>
              </p:cNvPr>
              <p:cNvSpPr txBox="1"/>
              <p:nvPr/>
            </p:nvSpPr>
            <p:spPr>
              <a:xfrm>
                <a:off x="3677112" y="2901920"/>
                <a:ext cx="1629731" cy="461665"/>
              </a:xfrm>
              <a:prstGeom prst="rect">
                <a:avLst/>
              </a:prstGeom>
              <a:grpFill/>
              <a:ln>
                <a:solidFill>
                  <a:schemeClr val="tx1"/>
                </a:solidFill>
              </a:ln>
            </p:spPr>
            <p:txBody>
              <a:bodyPr wrap="square" rtlCol="0">
                <a:spAutoFit/>
              </a:bodyPr>
              <a:lstStyle/>
              <a:p>
                <a:pPr algn="r"/>
                <a:r>
                  <a:rPr lang="en-US" sz="1200" dirty="0"/>
                  <a:t>Baseline (model)</a:t>
                </a:r>
              </a:p>
              <a:p>
                <a:pPr algn="r"/>
                <a:r>
                  <a:rPr lang="en-US" sz="1200" dirty="0"/>
                  <a:t>RV-CRT (model)</a:t>
                </a:r>
                <a:endParaRPr lang="cs-CZ" sz="1200" dirty="0"/>
              </a:p>
            </p:txBody>
          </p:sp>
          <p:cxnSp>
            <p:nvCxnSpPr>
              <p:cNvPr id="25" name="Přímá spojnice 24">
                <a:extLst>
                  <a:ext uri="{FF2B5EF4-FFF2-40B4-BE49-F238E27FC236}">
                    <a16:creationId xmlns:a16="http://schemas.microsoft.com/office/drawing/2014/main" id="{5151829F-4704-4B61-998A-83657B5F60C6}"/>
                  </a:ext>
                </a:extLst>
              </p:cNvPr>
              <p:cNvCxnSpPr>
                <a:cxnSpLocks/>
              </p:cNvCxnSpPr>
              <p:nvPr/>
            </p:nvCxnSpPr>
            <p:spPr>
              <a:xfrm>
                <a:off x="3751440" y="3041200"/>
                <a:ext cx="394570" cy="0"/>
              </a:xfrm>
              <a:prstGeom prst="line">
                <a:avLst/>
              </a:prstGeom>
              <a:grpFill/>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C18645C0-3F95-484E-BF70-9D4EE90C40E9}"/>
                  </a:ext>
                </a:extLst>
              </p:cNvPr>
              <p:cNvCxnSpPr>
                <a:cxnSpLocks/>
              </p:cNvCxnSpPr>
              <p:nvPr/>
            </p:nvCxnSpPr>
            <p:spPr>
              <a:xfrm>
                <a:off x="3751440" y="3238369"/>
                <a:ext cx="394570" cy="0"/>
              </a:xfrm>
              <a:prstGeom prst="line">
                <a:avLst/>
              </a:prstGeom>
              <a:grpFill/>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35" name="Skupina 34">
            <a:extLst>
              <a:ext uri="{FF2B5EF4-FFF2-40B4-BE49-F238E27FC236}">
                <a16:creationId xmlns:a16="http://schemas.microsoft.com/office/drawing/2014/main" id="{41679C45-A5D2-45CE-AE6A-B348C6C23DB0}"/>
              </a:ext>
            </a:extLst>
          </p:cNvPr>
          <p:cNvGrpSpPr/>
          <p:nvPr/>
        </p:nvGrpSpPr>
        <p:grpSpPr>
          <a:xfrm>
            <a:off x="6500635" y="1512854"/>
            <a:ext cx="5433581" cy="5136466"/>
            <a:chOff x="6500635" y="1512854"/>
            <a:chExt cx="5433581" cy="5136466"/>
          </a:xfrm>
        </p:grpSpPr>
        <p:grpSp>
          <p:nvGrpSpPr>
            <p:cNvPr id="30" name="Skupina 29">
              <a:extLst>
                <a:ext uri="{FF2B5EF4-FFF2-40B4-BE49-F238E27FC236}">
                  <a16:creationId xmlns:a16="http://schemas.microsoft.com/office/drawing/2014/main" id="{729A7352-C485-42BD-A8A8-D654A1CF40A8}"/>
                </a:ext>
              </a:extLst>
            </p:cNvPr>
            <p:cNvGrpSpPr/>
            <p:nvPr/>
          </p:nvGrpSpPr>
          <p:grpSpPr>
            <a:xfrm>
              <a:off x="6500635" y="1512854"/>
              <a:ext cx="5433581" cy="5136466"/>
              <a:chOff x="6500635" y="1512854"/>
              <a:chExt cx="5433581" cy="5136466"/>
            </a:xfrm>
          </p:grpSpPr>
          <p:grpSp>
            <p:nvGrpSpPr>
              <p:cNvPr id="21" name="Skupina 20">
                <a:extLst>
                  <a:ext uri="{FF2B5EF4-FFF2-40B4-BE49-F238E27FC236}">
                    <a16:creationId xmlns:a16="http://schemas.microsoft.com/office/drawing/2014/main" id="{70184AB8-F4D2-4217-B667-754D5C7575E3}"/>
                  </a:ext>
                </a:extLst>
              </p:cNvPr>
              <p:cNvGrpSpPr/>
              <p:nvPr/>
            </p:nvGrpSpPr>
            <p:grpSpPr>
              <a:xfrm>
                <a:off x="6500635" y="1512854"/>
                <a:ext cx="5433581" cy="5136466"/>
                <a:chOff x="6240758" y="1402998"/>
                <a:chExt cx="5433581" cy="5136466"/>
              </a:xfrm>
            </p:grpSpPr>
            <p:pic>
              <p:nvPicPr>
                <p:cNvPr id="8" name="Obrázek 7">
                  <a:extLst>
                    <a:ext uri="{FF2B5EF4-FFF2-40B4-BE49-F238E27FC236}">
                      <a16:creationId xmlns:a16="http://schemas.microsoft.com/office/drawing/2014/main" id="{12FF20CB-3D0C-45DE-99AC-83A898090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758" y="1452310"/>
                  <a:ext cx="5433581" cy="5087154"/>
                </a:xfrm>
                <a:prstGeom prst="rect">
                  <a:avLst/>
                </a:prstGeom>
                <a:ln>
                  <a:solidFill>
                    <a:schemeClr val="accent1"/>
                  </a:solidFill>
                </a:ln>
              </p:spPr>
            </p:pic>
            <p:sp>
              <p:nvSpPr>
                <p:cNvPr id="9" name="TextovéPole 8">
                  <a:extLst>
                    <a:ext uri="{FF2B5EF4-FFF2-40B4-BE49-F238E27FC236}">
                      <a16:creationId xmlns:a16="http://schemas.microsoft.com/office/drawing/2014/main" id="{3A7773D7-D2A5-4A0A-86AF-66CD02C71C6B}"/>
                    </a:ext>
                  </a:extLst>
                </p:cNvPr>
                <p:cNvSpPr txBox="1"/>
                <p:nvPr/>
              </p:nvSpPr>
              <p:spPr>
                <a:xfrm>
                  <a:off x="8213197" y="1402998"/>
                  <a:ext cx="922047" cy="369332"/>
                </a:xfrm>
                <a:prstGeom prst="rect">
                  <a:avLst/>
                </a:prstGeom>
                <a:noFill/>
              </p:spPr>
              <p:txBody>
                <a:bodyPr wrap="none" rtlCol="0">
                  <a:spAutoFit/>
                </a:bodyPr>
                <a:lstStyle/>
                <a:p>
                  <a:r>
                    <a:rPr lang="cs-CZ" dirty="0"/>
                    <a:t>(model)</a:t>
                  </a:r>
                </a:p>
              </p:txBody>
            </p:sp>
            <p:sp>
              <p:nvSpPr>
                <p:cNvPr id="10" name="TextovéPole 9">
                  <a:extLst>
                    <a:ext uri="{FF2B5EF4-FFF2-40B4-BE49-F238E27FC236}">
                      <a16:creationId xmlns:a16="http://schemas.microsoft.com/office/drawing/2014/main" id="{C6994053-5357-4C64-B488-793CB8747DCF}"/>
                    </a:ext>
                  </a:extLst>
                </p:cNvPr>
                <p:cNvSpPr txBox="1"/>
                <p:nvPr/>
              </p:nvSpPr>
              <p:spPr>
                <a:xfrm>
                  <a:off x="10749964" y="1402998"/>
                  <a:ext cx="922047" cy="369332"/>
                </a:xfrm>
                <a:prstGeom prst="rect">
                  <a:avLst/>
                </a:prstGeom>
                <a:noFill/>
              </p:spPr>
              <p:txBody>
                <a:bodyPr wrap="none" rtlCol="0">
                  <a:spAutoFit/>
                </a:bodyPr>
                <a:lstStyle/>
                <a:p>
                  <a:r>
                    <a:rPr lang="cs-CZ" dirty="0"/>
                    <a:t>(model)</a:t>
                  </a:r>
                </a:p>
              </p:txBody>
            </p:sp>
          </p:grpSp>
          <p:sp>
            <p:nvSpPr>
              <p:cNvPr id="28" name="TextovéPole 27">
                <a:extLst>
                  <a:ext uri="{FF2B5EF4-FFF2-40B4-BE49-F238E27FC236}">
                    <a16:creationId xmlns:a16="http://schemas.microsoft.com/office/drawing/2014/main" id="{BEE68AF6-28EE-4F1A-A12F-FF512582C685}"/>
                  </a:ext>
                </a:extLst>
              </p:cNvPr>
              <p:cNvSpPr txBox="1"/>
              <p:nvPr/>
            </p:nvSpPr>
            <p:spPr>
              <a:xfrm>
                <a:off x="8645758" y="1767837"/>
                <a:ext cx="1558632" cy="338554"/>
              </a:xfrm>
              <a:prstGeom prst="rect">
                <a:avLst/>
              </a:prstGeom>
              <a:noFill/>
            </p:spPr>
            <p:txBody>
              <a:bodyPr wrap="none" rtlCol="0">
                <a:spAutoFit/>
              </a:bodyPr>
              <a:lstStyle/>
              <a:p>
                <a:pPr algn="ctr"/>
                <a:r>
                  <a:rPr lang="en-US" sz="1600" dirty="0"/>
                  <a:t>RV strain curves </a:t>
                </a:r>
                <a:endParaRPr lang="cs-CZ" sz="1600" dirty="0"/>
              </a:p>
            </p:txBody>
          </p:sp>
          <p:sp>
            <p:nvSpPr>
              <p:cNvPr id="29" name="TextovéPole 28">
                <a:extLst>
                  <a:ext uri="{FF2B5EF4-FFF2-40B4-BE49-F238E27FC236}">
                    <a16:creationId xmlns:a16="http://schemas.microsoft.com/office/drawing/2014/main" id="{9F2A8604-229E-4435-B1CD-A9E69F06BB72}"/>
                  </a:ext>
                </a:extLst>
              </p:cNvPr>
              <p:cNvSpPr txBox="1"/>
              <p:nvPr/>
            </p:nvSpPr>
            <p:spPr>
              <a:xfrm>
                <a:off x="8237061" y="4118687"/>
                <a:ext cx="2376036" cy="338554"/>
              </a:xfrm>
              <a:prstGeom prst="rect">
                <a:avLst/>
              </a:prstGeom>
              <a:noFill/>
            </p:spPr>
            <p:txBody>
              <a:bodyPr wrap="none" rtlCol="0">
                <a:spAutoFit/>
              </a:bodyPr>
              <a:lstStyle/>
              <a:p>
                <a:pPr algn="ctr"/>
                <a:r>
                  <a:rPr lang="en-US" sz="1600" dirty="0"/>
                  <a:t>RV systolic stretch fraction</a:t>
                </a:r>
                <a:endParaRPr lang="cs-CZ" sz="1600" dirty="0"/>
              </a:p>
            </p:txBody>
          </p:sp>
        </p:grpSp>
        <p:sp>
          <p:nvSpPr>
            <p:cNvPr id="31" name="TextovéPole 30">
              <a:extLst>
                <a:ext uri="{FF2B5EF4-FFF2-40B4-BE49-F238E27FC236}">
                  <a16:creationId xmlns:a16="http://schemas.microsoft.com/office/drawing/2014/main" id="{EADCFE67-431A-4EEC-8102-E369BA48FCD2}"/>
                </a:ext>
              </a:extLst>
            </p:cNvPr>
            <p:cNvSpPr txBox="1"/>
            <p:nvPr/>
          </p:nvSpPr>
          <p:spPr>
            <a:xfrm>
              <a:off x="7406563" y="2044611"/>
              <a:ext cx="429926" cy="261610"/>
            </a:xfrm>
            <a:prstGeom prst="rect">
              <a:avLst/>
            </a:prstGeom>
            <a:noFill/>
          </p:spPr>
          <p:txBody>
            <a:bodyPr wrap="none" rtlCol="0">
              <a:spAutoFit/>
            </a:bodyPr>
            <a:lstStyle/>
            <a:p>
              <a:r>
                <a:rPr lang="en-US" sz="1050" dirty="0"/>
                <a:t>PVO</a:t>
              </a:r>
              <a:endParaRPr lang="cs-CZ" sz="1050" dirty="0"/>
            </a:p>
          </p:txBody>
        </p:sp>
        <p:sp>
          <p:nvSpPr>
            <p:cNvPr id="32" name="TextovéPole 31">
              <a:extLst>
                <a:ext uri="{FF2B5EF4-FFF2-40B4-BE49-F238E27FC236}">
                  <a16:creationId xmlns:a16="http://schemas.microsoft.com/office/drawing/2014/main" id="{6701F362-941D-4C0C-A9FF-ABEE80E883E2}"/>
                </a:ext>
              </a:extLst>
            </p:cNvPr>
            <p:cNvSpPr txBox="1"/>
            <p:nvPr/>
          </p:nvSpPr>
          <p:spPr>
            <a:xfrm>
              <a:off x="8258111" y="2051576"/>
              <a:ext cx="402674" cy="253916"/>
            </a:xfrm>
            <a:prstGeom prst="rect">
              <a:avLst/>
            </a:prstGeom>
            <a:noFill/>
          </p:spPr>
          <p:txBody>
            <a:bodyPr wrap="none" rtlCol="0">
              <a:spAutoFit/>
            </a:bodyPr>
            <a:lstStyle/>
            <a:p>
              <a:r>
                <a:rPr lang="en-US" sz="1050" dirty="0"/>
                <a:t>PVC</a:t>
              </a:r>
              <a:endParaRPr lang="cs-CZ" sz="1050" dirty="0"/>
            </a:p>
          </p:txBody>
        </p:sp>
        <p:sp>
          <p:nvSpPr>
            <p:cNvPr id="33" name="TextovéPole 32">
              <a:extLst>
                <a:ext uri="{FF2B5EF4-FFF2-40B4-BE49-F238E27FC236}">
                  <a16:creationId xmlns:a16="http://schemas.microsoft.com/office/drawing/2014/main" id="{8AF9EA68-B773-48AF-B46E-8C13868CE763}"/>
                </a:ext>
              </a:extLst>
            </p:cNvPr>
            <p:cNvSpPr txBox="1"/>
            <p:nvPr/>
          </p:nvSpPr>
          <p:spPr>
            <a:xfrm>
              <a:off x="10055621" y="2044611"/>
              <a:ext cx="429926" cy="261610"/>
            </a:xfrm>
            <a:prstGeom prst="rect">
              <a:avLst/>
            </a:prstGeom>
            <a:noFill/>
          </p:spPr>
          <p:txBody>
            <a:bodyPr wrap="none" rtlCol="0">
              <a:spAutoFit/>
            </a:bodyPr>
            <a:lstStyle/>
            <a:p>
              <a:r>
                <a:rPr lang="en-US" sz="1050" dirty="0"/>
                <a:t>PVO</a:t>
              </a:r>
              <a:endParaRPr lang="cs-CZ" sz="1050" dirty="0"/>
            </a:p>
          </p:txBody>
        </p:sp>
        <p:sp>
          <p:nvSpPr>
            <p:cNvPr id="34" name="TextovéPole 33">
              <a:extLst>
                <a:ext uri="{FF2B5EF4-FFF2-40B4-BE49-F238E27FC236}">
                  <a16:creationId xmlns:a16="http://schemas.microsoft.com/office/drawing/2014/main" id="{5C4B6F3C-A364-435A-B236-4BEF45149699}"/>
                </a:ext>
              </a:extLst>
            </p:cNvPr>
            <p:cNvSpPr txBox="1"/>
            <p:nvPr/>
          </p:nvSpPr>
          <p:spPr>
            <a:xfrm>
              <a:off x="10907169" y="2051576"/>
              <a:ext cx="402674" cy="253916"/>
            </a:xfrm>
            <a:prstGeom prst="rect">
              <a:avLst/>
            </a:prstGeom>
            <a:noFill/>
          </p:spPr>
          <p:txBody>
            <a:bodyPr wrap="none" rtlCol="0">
              <a:spAutoFit/>
            </a:bodyPr>
            <a:lstStyle/>
            <a:p>
              <a:r>
                <a:rPr lang="en-US" sz="1050" dirty="0"/>
                <a:t>PVC</a:t>
              </a:r>
              <a:endParaRPr lang="cs-CZ" sz="1050" dirty="0"/>
            </a:p>
          </p:txBody>
        </p:sp>
      </p:grpSp>
      <p:sp>
        <p:nvSpPr>
          <p:cNvPr id="36" name="Zástupný obsah 10">
            <a:extLst>
              <a:ext uri="{FF2B5EF4-FFF2-40B4-BE49-F238E27FC236}">
                <a16:creationId xmlns:a16="http://schemas.microsoft.com/office/drawing/2014/main" id="{E879DFDE-B051-4B9E-8812-FF75817D859D}"/>
              </a:ext>
            </a:extLst>
          </p:cNvPr>
          <p:cNvSpPr txBox="1">
            <a:spLocks/>
          </p:cNvSpPr>
          <p:nvPr/>
        </p:nvSpPr>
        <p:spPr>
          <a:xfrm>
            <a:off x="-32671" y="1676790"/>
            <a:ext cx="6128671" cy="1197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cs-CZ" sz="2000" dirty="0"/>
              <a:t>Rozlišení efektu </a:t>
            </a:r>
            <a:r>
              <a:rPr lang="cs-CZ" sz="2000" dirty="0" err="1"/>
              <a:t>revalvulace</a:t>
            </a:r>
            <a:r>
              <a:rPr lang="cs-CZ" sz="2000" dirty="0"/>
              <a:t> RV a RV-CRT</a:t>
            </a:r>
            <a:endParaRPr lang="en-US" sz="2000" dirty="0"/>
          </a:p>
          <a:p>
            <a:pPr lvl="1"/>
            <a:r>
              <a:rPr lang="cs-CZ" sz="2000" dirty="0" err="1"/>
              <a:t>Předpověd</a:t>
            </a:r>
            <a:r>
              <a:rPr lang="cs-CZ" sz="2000" dirty="0"/>
              <a:t> trvajícího benefitu dlouhodobé RV-CRT</a:t>
            </a:r>
            <a:endParaRPr lang="en-US" sz="2000" dirty="0"/>
          </a:p>
          <a:p>
            <a:endParaRPr lang="cs-CZ" sz="2400" dirty="0"/>
          </a:p>
        </p:txBody>
      </p:sp>
      <p:cxnSp>
        <p:nvCxnSpPr>
          <p:cNvPr id="38" name="Přímá spojnice 37">
            <a:extLst>
              <a:ext uri="{FF2B5EF4-FFF2-40B4-BE49-F238E27FC236}">
                <a16:creationId xmlns:a16="http://schemas.microsoft.com/office/drawing/2014/main" id="{09C297D2-C362-4C11-AB33-9B28272FFE42}"/>
              </a:ext>
            </a:extLst>
          </p:cNvPr>
          <p:cNvCxnSpPr>
            <a:cxnSpLocks/>
          </p:cNvCxnSpPr>
          <p:nvPr/>
        </p:nvCxnSpPr>
        <p:spPr>
          <a:xfrm>
            <a:off x="0" y="1286760"/>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735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8741F4D-48A9-47D8-9C0F-68EB5133A1B7}"/>
              </a:ext>
            </a:extLst>
          </p:cNvPr>
          <p:cNvPicPr>
            <a:picLocks noChangeAspect="1"/>
          </p:cNvPicPr>
          <p:nvPr/>
        </p:nvPicPr>
        <p:blipFill>
          <a:blip r:embed="rId2"/>
          <a:stretch>
            <a:fillRect/>
          </a:stretch>
        </p:blipFill>
        <p:spPr>
          <a:xfrm>
            <a:off x="0" y="28367"/>
            <a:ext cx="8184232" cy="1409724"/>
          </a:xfrm>
          <a:prstGeom prst="rect">
            <a:avLst/>
          </a:prstGeom>
        </p:spPr>
      </p:pic>
      <p:pic>
        <p:nvPicPr>
          <p:cNvPr id="5" name="Obrázek 4">
            <a:extLst>
              <a:ext uri="{FF2B5EF4-FFF2-40B4-BE49-F238E27FC236}">
                <a16:creationId xmlns:a16="http://schemas.microsoft.com/office/drawing/2014/main" id="{4650FE8F-F4AB-4295-86A5-37749074554F}"/>
              </a:ext>
            </a:extLst>
          </p:cNvPr>
          <p:cNvPicPr>
            <a:picLocks noChangeAspect="1"/>
          </p:cNvPicPr>
          <p:nvPr/>
        </p:nvPicPr>
        <p:blipFill rotWithShape="1">
          <a:blip r:embed="rId3"/>
          <a:srcRect l="2950" r="3211"/>
          <a:stretch/>
        </p:blipFill>
        <p:spPr>
          <a:xfrm>
            <a:off x="7984384" y="707097"/>
            <a:ext cx="2310063" cy="181477"/>
          </a:xfrm>
          <a:prstGeom prst="rect">
            <a:avLst/>
          </a:prstGeom>
        </p:spPr>
      </p:pic>
      <p:pic>
        <p:nvPicPr>
          <p:cNvPr id="6" name="Obrázek 5">
            <a:extLst>
              <a:ext uri="{FF2B5EF4-FFF2-40B4-BE49-F238E27FC236}">
                <a16:creationId xmlns:a16="http://schemas.microsoft.com/office/drawing/2014/main" id="{31D3F99D-CC5D-4C67-B95B-FC5F152AE68E}"/>
              </a:ext>
            </a:extLst>
          </p:cNvPr>
          <p:cNvPicPr>
            <a:picLocks noChangeAspect="1"/>
          </p:cNvPicPr>
          <p:nvPr/>
        </p:nvPicPr>
        <p:blipFill rotWithShape="1">
          <a:blip r:embed="rId4"/>
          <a:srcRect t="2844"/>
          <a:stretch/>
        </p:blipFill>
        <p:spPr>
          <a:xfrm>
            <a:off x="509899" y="1755445"/>
            <a:ext cx="11280576" cy="5030031"/>
          </a:xfrm>
          <a:prstGeom prst="rect">
            <a:avLst/>
          </a:prstGeom>
        </p:spPr>
      </p:pic>
      <p:sp>
        <p:nvSpPr>
          <p:cNvPr id="2" name="TextovéPole 1">
            <a:extLst>
              <a:ext uri="{FF2B5EF4-FFF2-40B4-BE49-F238E27FC236}">
                <a16:creationId xmlns:a16="http://schemas.microsoft.com/office/drawing/2014/main" id="{B65226CE-ABF0-4CC2-A75C-ADA716087600}"/>
              </a:ext>
            </a:extLst>
          </p:cNvPr>
          <p:cNvSpPr txBox="1"/>
          <p:nvPr/>
        </p:nvSpPr>
        <p:spPr>
          <a:xfrm>
            <a:off x="3870960" y="2211494"/>
            <a:ext cx="1189813" cy="369332"/>
          </a:xfrm>
          <a:prstGeom prst="rect">
            <a:avLst/>
          </a:prstGeom>
          <a:noFill/>
        </p:spPr>
        <p:txBody>
          <a:bodyPr wrap="none" rtlCol="0">
            <a:spAutoFit/>
          </a:bodyPr>
          <a:lstStyle/>
          <a:p>
            <a:r>
              <a:rPr lang="en-US" dirty="0"/>
              <a:t>Normal RV</a:t>
            </a:r>
            <a:endParaRPr lang="cs-CZ" dirty="0"/>
          </a:p>
        </p:txBody>
      </p:sp>
      <p:sp>
        <p:nvSpPr>
          <p:cNvPr id="7" name="TextovéPole 6">
            <a:extLst>
              <a:ext uri="{FF2B5EF4-FFF2-40B4-BE49-F238E27FC236}">
                <a16:creationId xmlns:a16="http://schemas.microsoft.com/office/drawing/2014/main" id="{6CFB70D2-16BA-4C73-8FB7-DC9E3F9891E8}"/>
              </a:ext>
            </a:extLst>
          </p:cNvPr>
          <p:cNvSpPr txBox="1"/>
          <p:nvPr/>
        </p:nvSpPr>
        <p:spPr>
          <a:xfrm>
            <a:off x="9157546" y="2211494"/>
            <a:ext cx="1090620" cy="369332"/>
          </a:xfrm>
          <a:prstGeom prst="rect">
            <a:avLst/>
          </a:prstGeom>
          <a:noFill/>
        </p:spPr>
        <p:txBody>
          <a:bodyPr wrap="none" rtlCol="0">
            <a:spAutoFit/>
          </a:bodyPr>
          <a:lstStyle/>
          <a:p>
            <a:r>
              <a:rPr lang="en-US" dirty="0"/>
              <a:t>Failing RV</a:t>
            </a:r>
            <a:endParaRPr lang="cs-CZ" dirty="0"/>
          </a:p>
        </p:txBody>
      </p:sp>
      <p:cxnSp>
        <p:nvCxnSpPr>
          <p:cNvPr id="8" name="Přímá spojnice 7">
            <a:extLst>
              <a:ext uri="{FF2B5EF4-FFF2-40B4-BE49-F238E27FC236}">
                <a16:creationId xmlns:a16="http://schemas.microsoft.com/office/drawing/2014/main" id="{23996B64-9B84-4EBA-BA6E-FFE09CE6D67C}"/>
              </a:ext>
            </a:extLst>
          </p:cNvPr>
          <p:cNvCxnSpPr>
            <a:cxnSpLocks/>
          </p:cNvCxnSpPr>
          <p:nvPr/>
        </p:nvCxnSpPr>
        <p:spPr>
          <a:xfrm>
            <a:off x="0" y="1557693"/>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001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07368" y="427127"/>
            <a:ext cx="8602663" cy="757238"/>
          </a:xfrm>
        </p:spPr>
        <p:txBody>
          <a:bodyPr/>
          <a:lstStyle/>
          <a:p>
            <a:r>
              <a:rPr lang="cs-CZ" b="1" dirty="0">
                <a:latin typeface="+mn-lt"/>
              </a:rPr>
              <a:t>Shrnutí</a:t>
            </a:r>
          </a:p>
        </p:txBody>
      </p:sp>
      <p:sp>
        <p:nvSpPr>
          <p:cNvPr id="31747" name="Rectangle 3"/>
          <p:cNvSpPr>
            <a:spLocks noGrp="1" noChangeArrowheads="1"/>
          </p:cNvSpPr>
          <p:nvPr>
            <p:ph type="body" idx="1"/>
          </p:nvPr>
        </p:nvSpPr>
        <p:spPr>
          <a:xfrm>
            <a:off x="407368" y="1867029"/>
            <a:ext cx="11449272" cy="4752975"/>
          </a:xfrm>
        </p:spPr>
        <p:txBody>
          <a:bodyPr>
            <a:normAutofit fontScale="92500"/>
          </a:bodyPr>
          <a:lstStyle/>
          <a:p>
            <a:pPr>
              <a:lnSpc>
                <a:spcPct val="150000"/>
              </a:lnSpc>
              <a:spcBef>
                <a:spcPct val="0"/>
              </a:spcBef>
            </a:pPr>
            <a:r>
              <a:rPr lang="cs-CZ" dirty="0"/>
              <a:t>Elektromechanická dyssynchronie pravé komory</a:t>
            </a:r>
            <a:r>
              <a:rPr lang="en-US" dirty="0"/>
              <a:t>:</a:t>
            </a:r>
          </a:p>
          <a:p>
            <a:pPr lvl="1">
              <a:lnSpc>
                <a:spcPct val="150000"/>
              </a:lnSpc>
              <a:spcBef>
                <a:spcPct val="0"/>
              </a:spcBef>
            </a:pPr>
            <a:r>
              <a:rPr lang="cs-CZ" dirty="0"/>
              <a:t>Výrazně snižuje efektivitu kontrakce pravé komory</a:t>
            </a:r>
            <a:endParaRPr lang="en-US" dirty="0"/>
          </a:p>
          <a:p>
            <a:pPr lvl="1">
              <a:lnSpc>
                <a:spcPct val="150000"/>
              </a:lnSpc>
              <a:spcBef>
                <a:spcPct val="0"/>
              </a:spcBef>
            </a:pPr>
            <a:r>
              <a:rPr lang="cs-CZ" dirty="0"/>
              <a:t>Snižuje její funkci a působí patologickou </a:t>
            </a:r>
            <a:r>
              <a:rPr lang="cs-CZ" dirty="0" err="1"/>
              <a:t>remodelaci</a:t>
            </a:r>
            <a:endParaRPr lang="en-US" dirty="0"/>
          </a:p>
          <a:p>
            <a:pPr>
              <a:lnSpc>
                <a:spcPct val="150000"/>
              </a:lnSpc>
              <a:spcBef>
                <a:spcPct val="0"/>
              </a:spcBef>
            </a:pPr>
            <a:r>
              <a:rPr lang="cs-CZ" dirty="0" err="1"/>
              <a:t>Resynchronizační</a:t>
            </a:r>
            <a:r>
              <a:rPr lang="cs-CZ" dirty="0"/>
              <a:t> léčba pravé komory (RV-CRT) je vhodná</a:t>
            </a:r>
            <a:r>
              <a:rPr lang="en-US" dirty="0"/>
              <a:t>:</a:t>
            </a:r>
          </a:p>
          <a:p>
            <a:pPr lvl="1">
              <a:lnSpc>
                <a:spcPct val="150000"/>
              </a:lnSpc>
              <a:spcBef>
                <a:spcPct val="0"/>
              </a:spcBef>
            </a:pPr>
            <a:r>
              <a:rPr lang="cs-CZ" dirty="0"/>
              <a:t>Akutní léčba nízkého srdečního výdeje v časném pooperačním období</a:t>
            </a:r>
            <a:endParaRPr lang="en-US" dirty="0"/>
          </a:p>
          <a:p>
            <a:pPr lvl="1">
              <a:lnSpc>
                <a:spcPct val="150000"/>
              </a:lnSpc>
              <a:spcBef>
                <a:spcPct val="0"/>
              </a:spcBef>
            </a:pPr>
            <a:r>
              <a:rPr lang="cs-CZ" dirty="0"/>
              <a:t>Léčba chronického </a:t>
            </a:r>
            <a:r>
              <a:rPr lang="cs-CZ" dirty="0" err="1"/>
              <a:t>dyssynchronního</a:t>
            </a:r>
            <a:r>
              <a:rPr lang="cs-CZ" dirty="0"/>
              <a:t> srdečního selhání (</a:t>
            </a:r>
            <a:r>
              <a:rPr lang="en-US" dirty="0"/>
              <a:t>+/- n</a:t>
            </a:r>
            <a:r>
              <a:rPr lang="cs-CZ" dirty="0" err="1"/>
              <a:t>áhrada</a:t>
            </a:r>
            <a:r>
              <a:rPr lang="cs-CZ" dirty="0"/>
              <a:t> pulmonální chlopně)</a:t>
            </a:r>
            <a:endParaRPr lang="en-US" dirty="0"/>
          </a:p>
          <a:p>
            <a:pPr>
              <a:lnSpc>
                <a:spcPct val="150000"/>
              </a:lnSpc>
              <a:spcBef>
                <a:spcPct val="0"/>
              </a:spcBef>
            </a:pPr>
            <a:r>
              <a:rPr lang="cs-CZ" dirty="0"/>
              <a:t>Modelování může při plánování léčby</a:t>
            </a:r>
            <a:r>
              <a:rPr lang="en-US" dirty="0"/>
              <a:t> </a:t>
            </a:r>
            <a:r>
              <a:rPr lang="cs-CZ" dirty="0"/>
              <a:t>pomoci odhadnout relativní přínos RV-CRT a pulmonální </a:t>
            </a:r>
            <a:r>
              <a:rPr lang="cs-CZ" dirty="0" err="1"/>
              <a:t>revalvulace</a:t>
            </a:r>
            <a:endParaRPr lang="en-US" dirty="0"/>
          </a:p>
        </p:txBody>
      </p:sp>
      <p:cxnSp>
        <p:nvCxnSpPr>
          <p:cNvPr id="6" name="Přímá spojnice 5">
            <a:extLst>
              <a:ext uri="{FF2B5EF4-FFF2-40B4-BE49-F238E27FC236}">
                <a16:creationId xmlns:a16="http://schemas.microsoft.com/office/drawing/2014/main" id="{240CBCBF-82BE-419F-90BD-0A78D9835B85}"/>
              </a:ext>
            </a:extLst>
          </p:cNvPr>
          <p:cNvCxnSpPr>
            <a:cxnSpLocks/>
          </p:cNvCxnSpPr>
          <p:nvPr/>
        </p:nvCxnSpPr>
        <p:spPr>
          <a:xfrm>
            <a:off x="0" y="1557693"/>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a:extLst>
              <a:ext uri="{FF2B5EF4-FFF2-40B4-BE49-F238E27FC236}">
                <a16:creationId xmlns:a16="http://schemas.microsoft.com/office/drawing/2014/main" id="{61B159FC-0F09-40ED-8CF7-230EBE3B35C5}"/>
              </a:ext>
            </a:extLst>
          </p:cNvPr>
          <p:cNvGraphicFramePr>
            <a:graphicFrameLocks noGrp="1"/>
          </p:cNvGraphicFramePr>
          <p:nvPr>
            <p:extLst>
              <p:ext uri="{D42A27DB-BD31-4B8C-83A1-F6EECF244321}">
                <p14:modId xmlns:p14="http://schemas.microsoft.com/office/powerpoint/2010/main" val="1421435296"/>
              </p:ext>
            </p:extLst>
          </p:nvPr>
        </p:nvGraphicFramePr>
        <p:xfrm>
          <a:off x="1737065" y="1190752"/>
          <a:ext cx="8797771" cy="4679785"/>
        </p:xfrm>
        <a:graphic>
          <a:graphicData uri="http://schemas.openxmlformats.org/drawingml/2006/table">
            <a:tbl>
              <a:tblPr firstRow="1" bandRow="1">
                <a:tableStyleId>{5C22544A-7EE6-4342-B048-85BDC9FD1C3A}</a:tableStyleId>
              </a:tblPr>
              <a:tblGrid>
                <a:gridCol w="2643321">
                  <a:extLst>
                    <a:ext uri="{9D8B030D-6E8A-4147-A177-3AD203B41FA5}">
                      <a16:colId xmlns:a16="http://schemas.microsoft.com/office/drawing/2014/main" val="3906957397"/>
                    </a:ext>
                  </a:extLst>
                </a:gridCol>
                <a:gridCol w="1216925">
                  <a:extLst>
                    <a:ext uri="{9D8B030D-6E8A-4147-A177-3AD203B41FA5}">
                      <a16:colId xmlns:a16="http://schemas.microsoft.com/office/drawing/2014/main" val="517683055"/>
                    </a:ext>
                  </a:extLst>
                </a:gridCol>
                <a:gridCol w="1306697">
                  <a:extLst>
                    <a:ext uri="{9D8B030D-6E8A-4147-A177-3AD203B41FA5}">
                      <a16:colId xmlns:a16="http://schemas.microsoft.com/office/drawing/2014/main" val="728487569"/>
                    </a:ext>
                  </a:extLst>
                </a:gridCol>
                <a:gridCol w="3630828">
                  <a:extLst>
                    <a:ext uri="{9D8B030D-6E8A-4147-A177-3AD203B41FA5}">
                      <a16:colId xmlns:a16="http://schemas.microsoft.com/office/drawing/2014/main" val="1216515480"/>
                    </a:ext>
                  </a:extLst>
                </a:gridCol>
              </a:tblGrid>
              <a:tr h="558005">
                <a:tc>
                  <a:txBody>
                    <a:bodyPr/>
                    <a:lstStyle/>
                    <a:p>
                      <a:pPr algn="l"/>
                      <a:endParaRPr lang="cs-CZ"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b="0" i="0" u="none" strike="noStrike" kern="1200" baseline="0" dirty="0">
                          <a:solidFill>
                            <a:schemeClr val="tx1"/>
                          </a:solidFill>
                          <a:latin typeface="+mn-lt"/>
                          <a:ea typeface="+mn-ea"/>
                          <a:cs typeface="+mn-cs"/>
                        </a:rPr>
                        <a:t> </a:t>
                      </a:r>
                      <a:r>
                        <a:rPr lang="cs-CZ" sz="1400" b="1" i="0" u="none" strike="noStrike" kern="1200" baseline="0" dirty="0">
                          <a:solidFill>
                            <a:schemeClr val="tx1"/>
                          </a:solidFill>
                          <a:latin typeface="+mn-lt"/>
                          <a:ea typeface="+mn-ea"/>
                          <a:cs typeface="+mn-cs"/>
                        </a:rPr>
                        <a:t>Nemám konflikt </a:t>
                      </a:r>
                      <a:endParaRPr lang="cs-CZ" sz="1400" b="0" i="0" u="none" strike="noStrike" kern="1200" baseline="0" dirty="0">
                        <a:solidFill>
                          <a:schemeClr val="tx1"/>
                        </a:solidFill>
                        <a:latin typeface="+mn-lt"/>
                        <a:ea typeface="+mn-ea"/>
                        <a:cs typeface="+mn-cs"/>
                      </a:endParaRPr>
                    </a:p>
                    <a:p>
                      <a:pPr algn="ctr"/>
                      <a:r>
                        <a:rPr lang="cs-CZ" sz="1400" dirty="0">
                          <a:solidFill>
                            <a:schemeClr val="tx1"/>
                          </a:solidFill>
                        </a:rPr>
                        <a:t>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Mám konflikt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r>
                        <a:rPr lang="cs-CZ" sz="1400" dirty="0">
                          <a:solidFill>
                            <a:schemeClr val="tx1"/>
                          </a:solidFill>
                        </a:rPr>
                        <a:t>Specifikace konfliktu (vyjmenujte subjekty, firmy či instituce, se kterými Vaše spolupráce může vést ke konfliktu zájmů)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2932067838"/>
                  </a:ext>
                </a:extLst>
              </a:tr>
              <a:tr h="558005">
                <a:tc>
                  <a:txBody>
                    <a:bodyPr/>
                    <a:lstStyle/>
                    <a:p>
                      <a:pPr algn="l"/>
                      <a:r>
                        <a:rPr lang="cs-CZ" sz="1600" b="0" dirty="0"/>
                        <a:t>Zaměstnanecký poměr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Font typeface="Wingdings" panose="05000000000000000000" pitchFamily="2" charset="2"/>
                        <a:buNone/>
                      </a:pPr>
                      <a:r>
                        <a:rPr lang="en-US" sz="1400" dirty="0"/>
                        <a:t>X</a:t>
                      </a: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1231484910"/>
                  </a:ext>
                </a:extLst>
              </a:tr>
              <a:tr h="558005">
                <a:tc>
                  <a:txBody>
                    <a:bodyPr/>
                    <a:lstStyle/>
                    <a:p>
                      <a:pPr algn="l"/>
                      <a:r>
                        <a:rPr lang="cs-CZ" sz="1600" dirty="0"/>
                        <a:t>Vlastník / akcionář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3107545113"/>
                  </a:ext>
                </a:extLst>
              </a:tr>
              <a:tr h="558005">
                <a:tc>
                  <a:txBody>
                    <a:bodyPr/>
                    <a:lstStyle/>
                    <a:p>
                      <a:pPr algn="l"/>
                      <a:r>
                        <a:rPr lang="cs-CZ" sz="1600" dirty="0"/>
                        <a:t>Konzultant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523498532"/>
                  </a:ext>
                </a:extLst>
              </a:tr>
              <a:tr h="558005">
                <a:tc>
                  <a:txBody>
                    <a:bodyPr/>
                    <a:lstStyle/>
                    <a:p>
                      <a:pPr algn="l"/>
                      <a:r>
                        <a:rPr lang="cs-CZ" sz="1600" dirty="0"/>
                        <a:t>Přednášková činnost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1757319712"/>
                  </a:ext>
                </a:extLst>
              </a:tr>
              <a:tr h="558005">
                <a:tc>
                  <a:txBody>
                    <a:bodyPr/>
                    <a:lstStyle/>
                    <a:p>
                      <a:pPr algn="l"/>
                      <a:r>
                        <a:rPr lang="cs-CZ" sz="1600" dirty="0"/>
                        <a:t>Člen poradních sborů (</a:t>
                      </a:r>
                      <a:r>
                        <a:rPr lang="cs-CZ" sz="1600" dirty="0" err="1"/>
                        <a:t>advisory</a:t>
                      </a:r>
                      <a:r>
                        <a:rPr lang="cs-CZ" sz="1600" dirty="0"/>
                        <a:t> </a:t>
                      </a:r>
                      <a:r>
                        <a:rPr lang="cs-CZ" sz="1600" dirty="0" err="1"/>
                        <a:t>boards</a:t>
                      </a:r>
                      <a:r>
                        <a:rPr lang="cs-CZ"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2924211609"/>
                  </a:ext>
                </a:extLst>
              </a:tr>
              <a:tr h="558005">
                <a:tc>
                  <a:txBody>
                    <a:bodyPr/>
                    <a:lstStyle/>
                    <a:p>
                      <a:pPr algn="l"/>
                      <a:r>
                        <a:rPr lang="cs-CZ" sz="1600" dirty="0"/>
                        <a:t>Podpora výzkumu / granty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E4D6"/>
                    </a:solidFill>
                  </a:tcPr>
                </a:tc>
                <a:extLst>
                  <a:ext uri="{0D108BD9-81ED-4DB2-BD59-A6C34878D82A}">
                    <a16:rowId xmlns:a16="http://schemas.microsoft.com/office/drawing/2014/main" val="93121771"/>
                  </a:ext>
                </a:extLst>
              </a:tr>
              <a:tr h="558005">
                <a:tc>
                  <a:txBody>
                    <a:bodyPr/>
                    <a:lstStyle/>
                    <a:p>
                      <a:pPr algn="l"/>
                      <a:r>
                        <a:rPr lang="cs-CZ" sz="1600" dirty="0"/>
                        <a:t>Jiné honoráře (např. za klinické studie či registry)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X</a:t>
                      </a:r>
                      <a:endParaRPr lang="cs-CZ" sz="1400" dirty="0"/>
                    </a:p>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tc>
                  <a:txBody>
                    <a:bodyPr/>
                    <a:lstStyle/>
                    <a:p>
                      <a:pPr algn="ctr"/>
                      <a:endParaRPr lang="cs-CZ"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8CBAD"/>
                    </a:solidFill>
                  </a:tcPr>
                </a:tc>
                <a:extLst>
                  <a:ext uri="{0D108BD9-81ED-4DB2-BD59-A6C34878D82A}">
                    <a16:rowId xmlns:a16="http://schemas.microsoft.com/office/drawing/2014/main" val="348542458"/>
                  </a:ext>
                </a:extLst>
              </a:tr>
            </a:tbl>
          </a:graphicData>
        </a:graphic>
      </p:graphicFrame>
    </p:spTree>
    <p:extLst>
      <p:ext uri="{BB962C8B-B14F-4D97-AF65-F5344CB8AC3E}">
        <p14:creationId xmlns:p14="http://schemas.microsoft.com/office/powerpoint/2010/main" val="106017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701110" y="402882"/>
            <a:ext cx="11006179" cy="914400"/>
          </a:xfrm>
        </p:spPr>
        <p:txBody>
          <a:bodyPr>
            <a:normAutofit/>
          </a:bodyPr>
          <a:lstStyle/>
          <a:p>
            <a:r>
              <a:rPr lang="cs-CZ" sz="3600" dirty="0">
                <a:latin typeface="+mn-lt"/>
              </a:rPr>
              <a:t>Mechanismus </a:t>
            </a:r>
            <a:r>
              <a:rPr lang="cs-CZ" sz="3600" dirty="0" err="1">
                <a:latin typeface="+mn-lt"/>
              </a:rPr>
              <a:t>dyssynchronie</a:t>
            </a:r>
            <a:r>
              <a:rPr lang="cs-CZ" sz="3600" dirty="0">
                <a:latin typeface="+mn-lt"/>
              </a:rPr>
              <a:t> PK u VSV</a:t>
            </a:r>
          </a:p>
        </p:txBody>
      </p:sp>
      <p:sp>
        <p:nvSpPr>
          <p:cNvPr id="26631" name="Text Box 47"/>
          <p:cNvSpPr txBox="1">
            <a:spLocks noChangeArrowheads="1"/>
          </p:cNvSpPr>
          <p:nvPr/>
        </p:nvSpPr>
        <p:spPr bwMode="auto">
          <a:xfrm>
            <a:off x="1629879" y="6487764"/>
            <a:ext cx="2127956" cy="274434"/>
          </a:xfrm>
          <a:prstGeom prst="rect">
            <a:avLst/>
          </a:prstGeom>
          <a:noFill/>
          <a:ln w="38100">
            <a:noFill/>
            <a:miter lim="800000"/>
            <a:headEnd/>
            <a:tailEnd/>
          </a:ln>
        </p:spPr>
        <p:txBody>
          <a:bodyPr wrap="none" lIns="90488" tIns="44450" rIns="90488" bIns="44450">
            <a:spAutoFit/>
          </a:bodyPr>
          <a:lstStyle/>
          <a:p>
            <a:r>
              <a:rPr lang="cs-CZ" sz="1200" i="1" dirty="0"/>
              <a:t>Helm RH </a:t>
            </a:r>
            <a:r>
              <a:rPr lang="de-DE" sz="1200" i="1" dirty="0"/>
              <a:t>et al.,</a:t>
            </a:r>
            <a:r>
              <a:rPr lang="cs-CZ" sz="1200" i="1" dirty="0" err="1"/>
              <a:t>Circulation</a:t>
            </a:r>
            <a:r>
              <a:rPr lang="de-DE" sz="1200" i="1" dirty="0"/>
              <a:t> 200</a:t>
            </a:r>
            <a:r>
              <a:rPr lang="cs-CZ" sz="1200" i="1" dirty="0"/>
              <a:t>5</a:t>
            </a:r>
          </a:p>
        </p:txBody>
      </p:sp>
      <p:sp>
        <p:nvSpPr>
          <p:cNvPr id="4" name="Kruh: dutý 3">
            <a:extLst>
              <a:ext uri="{FF2B5EF4-FFF2-40B4-BE49-F238E27FC236}">
                <a16:creationId xmlns:a16="http://schemas.microsoft.com/office/drawing/2014/main" id="{B349563C-BB4C-4D65-B9D8-F5760F6D2885}"/>
              </a:ext>
            </a:extLst>
          </p:cNvPr>
          <p:cNvSpPr/>
          <p:nvPr/>
        </p:nvSpPr>
        <p:spPr>
          <a:xfrm>
            <a:off x="1380650" y="2932756"/>
            <a:ext cx="3017227" cy="2832096"/>
          </a:xfrm>
          <a:prstGeom prst="donut">
            <a:avLst>
              <a:gd name="adj" fmla="val 100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grpSp>
        <p:nvGrpSpPr>
          <p:cNvPr id="2" name="Group 43"/>
          <p:cNvGrpSpPr>
            <a:grpSpLocks/>
          </p:cNvGrpSpPr>
          <p:nvPr/>
        </p:nvGrpSpPr>
        <p:grpSpPr bwMode="auto">
          <a:xfrm>
            <a:off x="1713575" y="2394587"/>
            <a:ext cx="3313113" cy="3879850"/>
            <a:chOff x="3552" y="1570"/>
            <a:chExt cx="2087" cy="2444"/>
          </a:xfrm>
        </p:grpSpPr>
        <p:sp>
          <p:nvSpPr>
            <p:cNvPr id="26651" name="Line 21"/>
            <p:cNvSpPr>
              <a:spLocks noChangeShapeType="1"/>
            </p:cNvSpPr>
            <p:nvPr/>
          </p:nvSpPr>
          <p:spPr bwMode="auto">
            <a:xfrm flipV="1">
              <a:off x="4569" y="1570"/>
              <a:ext cx="144" cy="384"/>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52" name="Line 22"/>
            <p:cNvSpPr>
              <a:spLocks noChangeShapeType="1"/>
            </p:cNvSpPr>
            <p:nvPr/>
          </p:nvSpPr>
          <p:spPr bwMode="auto">
            <a:xfrm flipV="1">
              <a:off x="5184" y="2256"/>
              <a:ext cx="384" cy="192"/>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53" name="Line 23"/>
            <p:cNvSpPr>
              <a:spLocks noChangeShapeType="1"/>
            </p:cNvSpPr>
            <p:nvPr/>
          </p:nvSpPr>
          <p:spPr bwMode="auto">
            <a:xfrm>
              <a:off x="5136" y="3216"/>
              <a:ext cx="336" cy="240"/>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54" name="Line 24"/>
            <p:cNvSpPr>
              <a:spLocks noChangeShapeType="1"/>
            </p:cNvSpPr>
            <p:nvPr/>
          </p:nvSpPr>
          <p:spPr bwMode="auto">
            <a:xfrm>
              <a:off x="4494" y="3678"/>
              <a:ext cx="96" cy="336"/>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55" name="Line 28"/>
            <p:cNvSpPr>
              <a:spLocks noChangeShapeType="1"/>
            </p:cNvSpPr>
            <p:nvPr/>
          </p:nvSpPr>
          <p:spPr bwMode="auto">
            <a:xfrm>
              <a:off x="4224" y="2112"/>
              <a:ext cx="48" cy="336"/>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56" name="Line 31"/>
            <p:cNvSpPr>
              <a:spLocks noChangeShapeType="1"/>
            </p:cNvSpPr>
            <p:nvPr/>
          </p:nvSpPr>
          <p:spPr bwMode="auto">
            <a:xfrm>
              <a:off x="3648" y="2448"/>
              <a:ext cx="336" cy="192"/>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57" name="Line 32"/>
            <p:cNvSpPr>
              <a:spLocks noChangeShapeType="1"/>
            </p:cNvSpPr>
            <p:nvPr/>
          </p:nvSpPr>
          <p:spPr bwMode="auto">
            <a:xfrm flipV="1">
              <a:off x="3600" y="2928"/>
              <a:ext cx="384" cy="192"/>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58" name="Line 33"/>
            <p:cNvSpPr>
              <a:spLocks noChangeShapeType="1"/>
            </p:cNvSpPr>
            <p:nvPr/>
          </p:nvSpPr>
          <p:spPr bwMode="auto">
            <a:xfrm flipV="1">
              <a:off x="4128" y="3186"/>
              <a:ext cx="91" cy="318"/>
            </a:xfrm>
            <a:prstGeom prst="line">
              <a:avLst/>
            </a:prstGeom>
            <a:noFill/>
            <a:ln w="38100">
              <a:solidFill>
                <a:schemeClr val="tx1"/>
              </a:solidFill>
              <a:round/>
              <a:headEnd/>
              <a:tailEnd type="triangle" w="med" len="med"/>
            </a:ln>
          </p:spPr>
          <p:txBody>
            <a:bodyPr wrap="square" lIns="90488" tIns="44450" rIns="90488" bIns="44450" anchor="ctr">
              <a:spAutoFit/>
            </a:bodyPr>
            <a:lstStyle/>
            <a:p>
              <a:endParaRPr lang="cs-CZ" dirty="0"/>
            </a:p>
          </p:txBody>
        </p:sp>
        <p:sp>
          <p:nvSpPr>
            <p:cNvPr id="26659" name="Line 36"/>
            <p:cNvSpPr>
              <a:spLocks noChangeShapeType="1"/>
            </p:cNvSpPr>
            <p:nvPr/>
          </p:nvSpPr>
          <p:spPr bwMode="auto">
            <a:xfrm flipV="1">
              <a:off x="4938" y="1851"/>
              <a:ext cx="288" cy="288"/>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60" name="Line 37"/>
            <p:cNvSpPr>
              <a:spLocks noChangeShapeType="1"/>
            </p:cNvSpPr>
            <p:nvPr/>
          </p:nvSpPr>
          <p:spPr bwMode="auto">
            <a:xfrm>
              <a:off x="5255" y="2874"/>
              <a:ext cx="384" cy="0"/>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61" name="Line 38"/>
            <p:cNvSpPr>
              <a:spLocks noChangeShapeType="1"/>
            </p:cNvSpPr>
            <p:nvPr/>
          </p:nvSpPr>
          <p:spPr bwMode="auto">
            <a:xfrm>
              <a:off x="4896" y="3507"/>
              <a:ext cx="240" cy="288"/>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dirty="0"/>
            </a:p>
          </p:txBody>
        </p:sp>
        <p:sp>
          <p:nvSpPr>
            <p:cNvPr id="26662" name="Line 39"/>
            <p:cNvSpPr>
              <a:spLocks noChangeShapeType="1"/>
            </p:cNvSpPr>
            <p:nvPr/>
          </p:nvSpPr>
          <p:spPr bwMode="auto">
            <a:xfrm>
              <a:off x="3888" y="2208"/>
              <a:ext cx="240" cy="336"/>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63" name="Line 40"/>
            <p:cNvSpPr>
              <a:spLocks noChangeShapeType="1"/>
            </p:cNvSpPr>
            <p:nvPr/>
          </p:nvSpPr>
          <p:spPr bwMode="auto">
            <a:xfrm>
              <a:off x="3552" y="2784"/>
              <a:ext cx="384" cy="0"/>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sp>
          <p:nvSpPr>
            <p:cNvPr id="26664" name="Line 41"/>
            <p:cNvSpPr>
              <a:spLocks noChangeShapeType="1"/>
            </p:cNvSpPr>
            <p:nvPr/>
          </p:nvSpPr>
          <p:spPr bwMode="auto">
            <a:xfrm flipV="1">
              <a:off x="3840" y="3072"/>
              <a:ext cx="240" cy="288"/>
            </a:xfrm>
            <a:prstGeom prst="line">
              <a:avLst/>
            </a:prstGeom>
            <a:noFill/>
            <a:ln w="38100">
              <a:solidFill>
                <a:schemeClr val="tx1"/>
              </a:solidFill>
              <a:round/>
              <a:headEnd/>
              <a:tailEnd type="triangle" w="med" len="med"/>
            </a:ln>
          </p:spPr>
          <p:txBody>
            <a:bodyPr wrap="none" lIns="90488" tIns="44450" rIns="90488" bIns="44450" anchor="ctr">
              <a:spAutoFit/>
            </a:bodyPr>
            <a:lstStyle/>
            <a:p>
              <a:endParaRPr lang="cs-CZ"/>
            </a:p>
          </p:txBody>
        </p:sp>
      </p:grpSp>
      <p:grpSp>
        <p:nvGrpSpPr>
          <p:cNvPr id="3" name="Group 74"/>
          <p:cNvGrpSpPr>
            <a:grpSpLocks/>
          </p:cNvGrpSpPr>
          <p:nvPr/>
        </p:nvGrpSpPr>
        <p:grpSpPr bwMode="auto">
          <a:xfrm>
            <a:off x="855532" y="2383128"/>
            <a:ext cx="3276600" cy="3886200"/>
            <a:chOff x="3024" y="1584"/>
            <a:chExt cx="2064" cy="2448"/>
          </a:xfrm>
        </p:grpSpPr>
        <p:sp>
          <p:nvSpPr>
            <p:cNvPr id="26636" name="Line 21"/>
            <p:cNvSpPr>
              <a:spLocks noChangeShapeType="1"/>
            </p:cNvSpPr>
            <p:nvPr/>
          </p:nvSpPr>
          <p:spPr bwMode="auto">
            <a:xfrm flipH="1">
              <a:off x="4458" y="2150"/>
              <a:ext cx="96" cy="336"/>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37" name="Line 22"/>
            <p:cNvSpPr>
              <a:spLocks noChangeShapeType="1"/>
            </p:cNvSpPr>
            <p:nvPr/>
          </p:nvSpPr>
          <p:spPr bwMode="auto">
            <a:xfrm flipH="1">
              <a:off x="4728" y="2533"/>
              <a:ext cx="288" cy="144"/>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38" name="Line 23"/>
            <p:cNvSpPr>
              <a:spLocks noChangeShapeType="1"/>
            </p:cNvSpPr>
            <p:nvPr/>
          </p:nvSpPr>
          <p:spPr bwMode="auto">
            <a:xfrm flipH="1" flipV="1">
              <a:off x="4752" y="2976"/>
              <a:ext cx="288" cy="144"/>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39" name="Line 24"/>
            <p:cNvSpPr>
              <a:spLocks noChangeShapeType="1"/>
            </p:cNvSpPr>
            <p:nvPr/>
          </p:nvSpPr>
          <p:spPr bwMode="auto">
            <a:xfrm flipH="1" flipV="1">
              <a:off x="4410" y="3189"/>
              <a:ext cx="48" cy="336"/>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40" name="Line 28"/>
            <p:cNvSpPr>
              <a:spLocks noChangeShapeType="1"/>
            </p:cNvSpPr>
            <p:nvPr/>
          </p:nvSpPr>
          <p:spPr bwMode="auto">
            <a:xfrm flipH="1" flipV="1">
              <a:off x="4128" y="1584"/>
              <a:ext cx="48" cy="336"/>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1" name="Line 31"/>
            <p:cNvSpPr>
              <a:spLocks noChangeShapeType="1"/>
            </p:cNvSpPr>
            <p:nvPr/>
          </p:nvSpPr>
          <p:spPr bwMode="auto">
            <a:xfrm flipH="1" flipV="1">
              <a:off x="3216" y="2160"/>
              <a:ext cx="288" cy="192"/>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2" name="Line 32"/>
            <p:cNvSpPr>
              <a:spLocks noChangeShapeType="1"/>
            </p:cNvSpPr>
            <p:nvPr/>
          </p:nvSpPr>
          <p:spPr bwMode="auto">
            <a:xfrm flipH="1">
              <a:off x="3120" y="3168"/>
              <a:ext cx="336" cy="192"/>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3" name="Line 33"/>
            <p:cNvSpPr>
              <a:spLocks noChangeShapeType="1"/>
            </p:cNvSpPr>
            <p:nvPr/>
          </p:nvSpPr>
          <p:spPr bwMode="auto">
            <a:xfrm flipH="1">
              <a:off x="4020" y="3696"/>
              <a:ext cx="48" cy="336"/>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44" name="Line 36"/>
            <p:cNvSpPr>
              <a:spLocks noChangeShapeType="1"/>
            </p:cNvSpPr>
            <p:nvPr/>
          </p:nvSpPr>
          <p:spPr bwMode="auto">
            <a:xfrm flipH="1">
              <a:off x="4629" y="2304"/>
              <a:ext cx="192" cy="240"/>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45" name="Line 37"/>
            <p:cNvSpPr>
              <a:spLocks noChangeShapeType="1"/>
            </p:cNvSpPr>
            <p:nvPr/>
          </p:nvSpPr>
          <p:spPr bwMode="auto">
            <a:xfrm flipH="1">
              <a:off x="4800" y="2832"/>
              <a:ext cx="288" cy="0"/>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6" name="Line 38"/>
            <p:cNvSpPr>
              <a:spLocks noChangeShapeType="1"/>
            </p:cNvSpPr>
            <p:nvPr/>
          </p:nvSpPr>
          <p:spPr bwMode="auto">
            <a:xfrm flipH="1" flipV="1">
              <a:off x="4608" y="3120"/>
              <a:ext cx="192" cy="240"/>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7" name="Line 39"/>
            <p:cNvSpPr>
              <a:spLocks noChangeShapeType="1"/>
            </p:cNvSpPr>
            <p:nvPr/>
          </p:nvSpPr>
          <p:spPr bwMode="auto">
            <a:xfrm flipH="1" flipV="1">
              <a:off x="3600" y="1776"/>
              <a:ext cx="192" cy="288"/>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dirty="0"/>
            </a:p>
          </p:txBody>
        </p:sp>
        <p:sp>
          <p:nvSpPr>
            <p:cNvPr id="26648" name="Line 40"/>
            <p:cNvSpPr>
              <a:spLocks noChangeShapeType="1"/>
            </p:cNvSpPr>
            <p:nvPr/>
          </p:nvSpPr>
          <p:spPr bwMode="auto">
            <a:xfrm flipH="1">
              <a:off x="3024" y="2784"/>
              <a:ext cx="336" cy="0"/>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sp>
          <p:nvSpPr>
            <p:cNvPr id="26649" name="Line 41"/>
            <p:cNvSpPr>
              <a:spLocks noChangeShapeType="1"/>
            </p:cNvSpPr>
            <p:nvPr/>
          </p:nvSpPr>
          <p:spPr bwMode="auto">
            <a:xfrm flipH="1">
              <a:off x="3504" y="3504"/>
              <a:ext cx="240" cy="288"/>
            </a:xfrm>
            <a:prstGeom prst="line">
              <a:avLst/>
            </a:prstGeom>
            <a:noFill/>
            <a:ln w="38100">
              <a:solidFill>
                <a:schemeClr val="tx1"/>
              </a:solidFill>
              <a:round/>
              <a:headEnd/>
              <a:tailEnd type="triangle" w="med" len="med"/>
            </a:ln>
          </p:spPr>
          <p:txBody>
            <a:bodyPr lIns="90488" tIns="44450" rIns="90488" bIns="44450" anchor="ctr">
              <a:spAutoFit/>
            </a:bodyPr>
            <a:lstStyle/>
            <a:p>
              <a:endParaRPr lang="cs-CZ"/>
            </a:p>
          </p:txBody>
        </p:sp>
      </p:grpSp>
      <p:grpSp>
        <p:nvGrpSpPr>
          <p:cNvPr id="6" name="Skupina 5">
            <a:extLst>
              <a:ext uri="{FF2B5EF4-FFF2-40B4-BE49-F238E27FC236}">
                <a16:creationId xmlns:a16="http://schemas.microsoft.com/office/drawing/2014/main" id="{07593132-D3AB-42CC-8C56-94570D310C8A}"/>
              </a:ext>
            </a:extLst>
          </p:cNvPr>
          <p:cNvGrpSpPr/>
          <p:nvPr/>
        </p:nvGrpSpPr>
        <p:grpSpPr>
          <a:xfrm>
            <a:off x="5614987" y="1392116"/>
            <a:ext cx="6056226" cy="5335638"/>
            <a:chOff x="5614987" y="1392116"/>
            <a:chExt cx="6056226" cy="5335638"/>
          </a:xfrm>
        </p:grpSpPr>
        <p:pic>
          <p:nvPicPr>
            <p:cNvPr id="37" name="Picture 2" descr="Transventricular (left) and transatrial-transpulmonary (right) approach to tetralogy of Fallot (ToF) repair. VSD, ventricular septal defect. Adapted from Bushman 18 with permission from the publisher.">
              <a:extLst>
                <a:ext uri="{FF2B5EF4-FFF2-40B4-BE49-F238E27FC236}">
                  <a16:creationId xmlns:a16="http://schemas.microsoft.com/office/drawing/2014/main" id="{B966A4A2-1D73-4EC6-B48E-D46AF4704A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14" r="49024"/>
            <a:stretch/>
          </p:blipFill>
          <p:spPr bwMode="auto">
            <a:xfrm>
              <a:off x="5614987" y="3880735"/>
              <a:ext cx="2947122" cy="284214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8" name="Picture 2" descr="Transventricular (left) and transatrial-transpulmonary (right) approach to tetralogy of Fallot (ToF) repair. VSD, ventricular septal defect. Adapted from Bushman 18 with permission from the publisher.">
              <a:extLst>
                <a:ext uri="{FF2B5EF4-FFF2-40B4-BE49-F238E27FC236}">
                  <a16:creationId xmlns:a16="http://schemas.microsoft.com/office/drawing/2014/main" id="{9A239B7E-8920-4AD2-8103-6088D0245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11" r="6311"/>
            <a:stretch/>
          </p:blipFill>
          <p:spPr bwMode="auto">
            <a:xfrm>
              <a:off x="8777624" y="3886856"/>
              <a:ext cx="2893589" cy="284089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40" name="Obrázek 39">
              <a:extLst>
                <a:ext uri="{FF2B5EF4-FFF2-40B4-BE49-F238E27FC236}">
                  <a16:creationId xmlns:a16="http://schemas.microsoft.com/office/drawing/2014/main" id="{E72D537A-B747-426A-BA2B-008B1C6ABBF1}"/>
                </a:ext>
              </a:extLst>
            </p:cNvPr>
            <p:cNvPicPr>
              <a:picLocks noChangeAspect="1"/>
            </p:cNvPicPr>
            <p:nvPr/>
          </p:nvPicPr>
          <p:blipFill rotWithShape="1">
            <a:blip r:embed="rId4"/>
            <a:srcRect l="22535" r="12164"/>
            <a:stretch/>
          </p:blipFill>
          <p:spPr>
            <a:xfrm>
              <a:off x="7278027" y="1392116"/>
              <a:ext cx="2788910" cy="2407664"/>
            </a:xfrm>
            <a:prstGeom prst="rect">
              <a:avLst/>
            </a:prstGeom>
          </p:spPr>
        </p:pic>
      </p:grpSp>
      <p:sp>
        <p:nvSpPr>
          <p:cNvPr id="42" name="TextovéPole 41">
            <a:extLst>
              <a:ext uri="{FF2B5EF4-FFF2-40B4-BE49-F238E27FC236}">
                <a16:creationId xmlns:a16="http://schemas.microsoft.com/office/drawing/2014/main" id="{47BBB36E-F449-4D82-A042-F931A569A389}"/>
              </a:ext>
            </a:extLst>
          </p:cNvPr>
          <p:cNvSpPr txBox="1"/>
          <p:nvPr/>
        </p:nvSpPr>
        <p:spPr>
          <a:xfrm>
            <a:off x="206268" y="1333510"/>
            <a:ext cx="5132340" cy="781624"/>
          </a:xfrm>
          <a:prstGeom prst="rect">
            <a:avLst/>
          </a:prstGeom>
          <a:noFill/>
        </p:spPr>
        <p:txBody>
          <a:bodyPr wrap="square">
            <a:spAutoFit/>
          </a:bodyPr>
          <a:lstStyle/>
          <a:p>
            <a:pPr marL="88900" lvl="2" algn="ctr">
              <a:lnSpc>
                <a:spcPts val="2800"/>
              </a:lnSpc>
            </a:pPr>
            <a:r>
              <a:rPr lang="cs-CZ" altLang="cs-CZ" dirty="0"/>
              <a:t>RBBB zdaleka nejčastější EKG obraz </a:t>
            </a:r>
            <a:r>
              <a:rPr lang="cs-CZ" altLang="cs-CZ" dirty="0" err="1"/>
              <a:t>dyssynchronie</a:t>
            </a:r>
            <a:r>
              <a:rPr lang="cs-CZ" altLang="cs-CZ" dirty="0"/>
              <a:t> po korekci VSV (</a:t>
            </a:r>
            <a:r>
              <a:rPr lang="cs-CZ" altLang="cs-CZ" dirty="0" err="1"/>
              <a:t>Fallotova</a:t>
            </a:r>
            <a:r>
              <a:rPr lang="cs-CZ" altLang="cs-CZ" dirty="0"/>
              <a:t> tetralogie a příbuzné vady) </a:t>
            </a:r>
            <a:endParaRPr lang="en-US" altLang="cs-CZ" dirty="0"/>
          </a:p>
        </p:txBody>
      </p:sp>
      <p:cxnSp>
        <p:nvCxnSpPr>
          <p:cNvPr id="44" name="Přímá spojnice 43">
            <a:extLst>
              <a:ext uri="{FF2B5EF4-FFF2-40B4-BE49-F238E27FC236}">
                <a16:creationId xmlns:a16="http://schemas.microsoft.com/office/drawing/2014/main" id="{4232174C-AB70-4812-A905-421A34FE9675}"/>
              </a:ext>
            </a:extLst>
          </p:cNvPr>
          <p:cNvCxnSpPr>
            <a:cxnSpLocks/>
          </p:cNvCxnSpPr>
          <p:nvPr/>
        </p:nvCxnSpPr>
        <p:spPr>
          <a:xfrm>
            <a:off x="0" y="1246120"/>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DBD94-FBF6-435C-BBB8-00AD3ECE05D5}"/>
              </a:ext>
            </a:extLst>
          </p:cNvPr>
          <p:cNvSpPr>
            <a:spLocks noGrp="1"/>
          </p:cNvSpPr>
          <p:nvPr>
            <p:ph type="title"/>
          </p:nvPr>
        </p:nvSpPr>
        <p:spPr>
          <a:xfrm>
            <a:off x="416406" y="122541"/>
            <a:ext cx="9986818" cy="1325563"/>
          </a:xfrm>
        </p:spPr>
        <p:txBody>
          <a:bodyPr>
            <a:noAutofit/>
          </a:bodyPr>
          <a:lstStyle/>
          <a:p>
            <a:r>
              <a:rPr lang="cs-CZ" sz="3600" dirty="0">
                <a:latin typeface="+mn-lt"/>
              </a:rPr>
              <a:t>Pravděpodobnost přežití po korekci </a:t>
            </a:r>
            <a:r>
              <a:rPr lang="cs-CZ" sz="3600" dirty="0" err="1">
                <a:latin typeface="+mn-lt"/>
              </a:rPr>
              <a:t>Fallotovy</a:t>
            </a:r>
            <a:r>
              <a:rPr lang="cs-CZ" sz="3600" dirty="0">
                <a:latin typeface="+mn-lt"/>
              </a:rPr>
              <a:t> tetralogie v dětství dle typu korekce</a:t>
            </a:r>
            <a:br>
              <a:rPr lang="cs-CZ" sz="3600" dirty="0">
                <a:latin typeface="+mn-lt"/>
              </a:rPr>
            </a:br>
            <a:r>
              <a:rPr lang="cs-CZ" sz="2400" i="1" dirty="0">
                <a:solidFill>
                  <a:schemeClr val="tx1"/>
                </a:solidFill>
                <a:latin typeface="+mn-lt"/>
              </a:rPr>
              <a:t>Dětské </a:t>
            </a:r>
            <a:r>
              <a:rPr lang="cs-CZ" sz="2400" i="1" dirty="0">
                <a:latin typeface="+mn-lt"/>
              </a:rPr>
              <a:t>K</a:t>
            </a:r>
            <a:r>
              <a:rPr lang="cs-CZ" sz="2400" i="1" dirty="0">
                <a:solidFill>
                  <a:schemeClr val="tx1"/>
                </a:solidFill>
                <a:latin typeface="+mn-lt"/>
              </a:rPr>
              <a:t>ardiocentrum, </a:t>
            </a:r>
            <a:r>
              <a:rPr lang="cs-CZ" sz="2400" i="1" dirty="0">
                <a:latin typeface="+mn-lt"/>
              </a:rPr>
              <a:t>N=814, 1979-2016</a:t>
            </a:r>
            <a:endParaRPr lang="cs-CZ" sz="3600" dirty="0">
              <a:latin typeface="+mn-lt"/>
            </a:endParaRPr>
          </a:p>
        </p:txBody>
      </p:sp>
      <p:pic>
        <p:nvPicPr>
          <p:cNvPr id="7" name="Obrázek 6">
            <a:extLst>
              <a:ext uri="{FF2B5EF4-FFF2-40B4-BE49-F238E27FC236}">
                <a16:creationId xmlns:a16="http://schemas.microsoft.com/office/drawing/2014/main" id="{8399A1BE-B33F-4A46-BFF4-5B7CFA596000}"/>
              </a:ext>
            </a:extLst>
          </p:cNvPr>
          <p:cNvPicPr>
            <a:picLocks noChangeAspect="1"/>
          </p:cNvPicPr>
          <p:nvPr/>
        </p:nvPicPr>
        <p:blipFill>
          <a:blip r:embed="rId2"/>
          <a:stretch>
            <a:fillRect/>
          </a:stretch>
        </p:blipFill>
        <p:spPr>
          <a:xfrm>
            <a:off x="195477" y="1804751"/>
            <a:ext cx="5691883" cy="4940982"/>
          </a:xfrm>
          <a:prstGeom prst="rect">
            <a:avLst/>
          </a:prstGeom>
        </p:spPr>
      </p:pic>
      <p:sp>
        <p:nvSpPr>
          <p:cNvPr id="10" name="Obdélník 9">
            <a:extLst>
              <a:ext uri="{FF2B5EF4-FFF2-40B4-BE49-F238E27FC236}">
                <a16:creationId xmlns:a16="http://schemas.microsoft.com/office/drawing/2014/main" id="{85B3A53C-5DE4-429F-915A-87C82D98AE25}"/>
              </a:ext>
            </a:extLst>
          </p:cNvPr>
          <p:cNvSpPr/>
          <p:nvPr/>
        </p:nvSpPr>
        <p:spPr>
          <a:xfrm>
            <a:off x="4309039" y="3030029"/>
            <a:ext cx="1402577" cy="1048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1BF5A053-2B0D-4C8F-A23B-5BCF2417681C}"/>
              </a:ext>
            </a:extLst>
          </p:cNvPr>
          <p:cNvSpPr txBox="1"/>
          <p:nvPr/>
        </p:nvSpPr>
        <p:spPr>
          <a:xfrm>
            <a:off x="2284876" y="6308209"/>
            <a:ext cx="1636282" cy="369332"/>
          </a:xfrm>
          <a:prstGeom prst="rect">
            <a:avLst/>
          </a:prstGeom>
          <a:solidFill>
            <a:schemeClr val="bg1"/>
          </a:solidFill>
          <a:ln>
            <a:solidFill>
              <a:schemeClr val="bg1"/>
            </a:solidFill>
          </a:ln>
        </p:spPr>
        <p:txBody>
          <a:bodyPr wrap="none" rtlCol="0">
            <a:spAutoFit/>
          </a:bodyPr>
          <a:lstStyle/>
          <a:p>
            <a:r>
              <a:rPr lang="cs-CZ" b="1" dirty="0"/>
              <a:t>Interval (</a:t>
            </a:r>
            <a:r>
              <a:rPr lang="cs-CZ" b="1" dirty="0" err="1"/>
              <a:t>Years</a:t>
            </a:r>
            <a:r>
              <a:rPr lang="cs-CZ" b="1" dirty="0"/>
              <a:t>)</a:t>
            </a:r>
          </a:p>
        </p:txBody>
      </p:sp>
      <p:sp>
        <p:nvSpPr>
          <p:cNvPr id="4" name="TextovéPole 3">
            <a:extLst>
              <a:ext uri="{FF2B5EF4-FFF2-40B4-BE49-F238E27FC236}">
                <a16:creationId xmlns:a16="http://schemas.microsoft.com/office/drawing/2014/main" id="{EC4A9AE5-D661-4534-97E2-9EA1B238233B}"/>
              </a:ext>
            </a:extLst>
          </p:cNvPr>
          <p:cNvSpPr txBox="1"/>
          <p:nvPr/>
        </p:nvSpPr>
        <p:spPr>
          <a:xfrm>
            <a:off x="1051902" y="1880075"/>
            <a:ext cx="3526222" cy="369332"/>
          </a:xfrm>
          <a:prstGeom prst="rect">
            <a:avLst/>
          </a:prstGeom>
          <a:solidFill>
            <a:schemeClr val="bg1"/>
          </a:solidFill>
        </p:spPr>
        <p:txBody>
          <a:bodyPr wrap="none" rtlCol="0">
            <a:spAutoFit/>
          </a:bodyPr>
          <a:lstStyle/>
          <a:p>
            <a:r>
              <a:rPr lang="en-US" dirty="0"/>
              <a:t>Freedom from cardiovascular death</a:t>
            </a:r>
            <a:endParaRPr lang="cs-CZ" dirty="0"/>
          </a:p>
        </p:txBody>
      </p:sp>
      <p:grpSp>
        <p:nvGrpSpPr>
          <p:cNvPr id="5" name="Skupina 4">
            <a:extLst>
              <a:ext uri="{FF2B5EF4-FFF2-40B4-BE49-F238E27FC236}">
                <a16:creationId xmlns:a16="http://schemas.microsoft.com/office/drawing/2014/main" id="{94B8CAAD-04C6-44A1-9190-E19ECCD8767F}"/>
              </a:ext>
            </a:extLst>
          </p:cNvPr>
          <p:cNvGrpSpPr/>
          <p:nvPr/>
        </p:nvGrpSpPr>
        <p:grpSpPr>
          <a:xfrm>
            <a:off x="5938804" y="1794477"/>
            <a:ext cx="6006275" cy="4940982"/>
            <a:chOff x="5281301" y="1804751"/>
            <a:chExt cx="6675172" cy="4925618"/>
          </a:xfrm>
        </p:grpSpPr>
        <p:grpSp>
          <p:nvGrpSpPr>
            <p:cNvPr id="3" name="Skupina 2">
              <a:extLst>
                <a:ext uri="{FF2B5EF4-FFF2-40B4-BE49-F238E27FC236}">
                  <a16:creationId xmlns:a16="http://schemas.microsoft.com/office/drawing/2014/main" id="{5CB0C5A9-BC88-4F1A-8340-2C1CC5E1DCFF}"/>
                </a:ext>
              </a:extLst>
            </p:cNvPr>
            <p:cNvGrpSpPr/>
            <p:nvPr/>
          </p:nvGrpSpPr>
          <p:grpSpPr>
            <a:xfrm>
              <a:off x="5281301" y="1804751"/>
              <a:ext cx="6675172" cy="4925618"/>
              <a:chOff x="5281301" y="1804751"/>
              <a:chExt cx="6675172" cy="4925618"/>
            </a:xfrm>
          </p:grpSpPr>
          <p:pic>
            <p:nvPicPr>
              <p:cNvPr id="9" name="Obrázek 8">
                <a:extLst>
                  <a:ext uri="{FF2B5EF4-FFF2-40B4-BE49-F238E27FC236}">
                    <a16:creationId xmlns:a16="http://schemas.microsoft.com/office/drawing/2014/main" id="{CD5B5531-0867-45FB-889C-23E9832096E1}"/>
                  </a:ext>
                </a:extLst>
              </p:cNvPr>
              <p:cNvPicPr/>
              <p:nvPr/>
            </p:nvPicPr>
            <p:blipFill>
              <a:blip r:embed="rId3"/>
              <a:stretch>
                <a:fillRect/>
              </a:stretch>
            </p:blipFill>
            <p:spPr>
              <a:xfrm>
                <a:off x="5281301" y="1804751"/>
                <a:ext cx="6675172" cy="4925618"/>
              </a:xfrm>
              <a:prstGeom prst="rect">
                <a:avLst/>
              </a:prstGeom>
              <a:ln w="28575">
                <a:solidFill>
                  <a:schemeClr val="tx1"/>
                </a:solidFill>
              </a:ln>
            </p:spPr>
          </p:pic>
          <p:sp>
            <p:nvSpPr>
              <p:cNvPr id="12" name="Obdélník 11">
                <a:extLst>
                  <a:ext uri="{FF2B5EF4-FFF2-40B4-BE49-F238E27FC236}">
                    <a16:creationId xmlns:a16="http://schemas.microsoft.com/office/drawing/2014/main" id="{B20AF963-7E46-4305-933D-A8E592B289B0}"/>
                  </a:ext>
                </a:extLst>
              </p:cNvPr>
              <p:cNvSpPr/>
              <p:nvPr/>
            </p:nvSpPr>
            <p:spPr>
              <a:xfrm>
                <a:off x="10280045" y="3141428"/>
                <a:ext cx="1423940" cy="10483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 name="TextovéPole 12">
              <a:extLst>
                <a:ext uri="{FF2B5EF4-FFF2-40B4-BE49-F238E27FC236}">
                  <a16:creationId xmlns:a16="http://schemas.microsoft.com/office/drawing/2014/main" id="{8F07520F-DFE5-4BF0-B662-A3A6452AD44F}"/>
                </a:ext>
              </a:extLst>
            </p:cNvPr>
            <p:cNvSpPr txBox="1"/>
            <p:nvPr/>
          </p:nvSpPr>
          <p:spPr>
            <a:xfrm>
              <a:off x="5751003" y="1880075"/>
              <a:ext cx="4381008" cy="369332"/>
            </a:xfrm>
            <a:prstGeom prst="rect">
              <a:avLst/>
            </a:prstGeom>
            <a:solidFill>
              <a:schemeClr val="bg1"/>
            </a:solidFill>
          </p:spPr>
          <p:txBody>
            <a:bodyPr wrap="none" rtlCol="0">
              <a:spAutoFit/>
            </a:bodyPr>
            <a:lstStyle/>
            <a:p>
              <a:r>
                <a:rPr lang="en-US" dirty="0"/>
                <a:t>Freedom from pulmonary valve replacement</a:t>
              </a:r>
              <a:endParaRPr lang="cs-CZ" dirty="0"/>
            </a:p>
          </p:txBody>
        </p:sp>
      </p:grpSp>
      <p:sp>
        <p:nvSpPr>
          <p:cNvPr id="16" name="TextovéPole 15">
            <a:extLst>
              <a:ext uri="{FF2B5EF4-FFF2-40B4-BE49-F238E27FC236}">
                <a16:creationId xmlns:a16="http://schemas.microsoft.com/office/drawing/2014/main" id="{D619CFA2-13F2-4B4A-824C-5398BAEE8993}"/>
              </a:ext>
            </a:extLst>
          </p:cNvPr>
          <p:cNvSpPr txBox="1"/>
          <p:nvPr/>
        </p:nvSpPr>
        <p:spPr>
          <a:xfrm>
            <a:off x="7514299" y="6308209"/>
            <a:ext cx="1636282" cy="369332"/>
          </a:xfrm>
          <a:prstGeom prst="rect">
            <a:avLst/>
          </a:prstGeom>
          <a:solidFill>
            <a:schemeClr val="bg1"/>
          </a:solidFill>
          <a:ln>
            <a:solidFill>
              <a:schemeClr val="bg1"/>
            </a:solidFill>
          </a:ln>
        </p:spPr>
        <p:txBody>
          <a:bodyPr wrap="none" rtlCol="0">
            <a:spAutoFit/>
          </a:bodyPr>
          <a:lstStyle/>
          <a:p>
            <a:r>
              <a:rPr lang="cs-CZ" b="1" dirty="0"/>
              <a:t>Interval (</a:t>
            </a:r>
            <a:r>
              <a:rPr lang="cs-CZ" b="1" dirty="0" err="1"/>
              <a:t>Years</a:t>
            </a:r>
            <a:r>
              <a:rPr lang="cs-CZ" b="1" dirty="0"/>
              <a:t>)</a:t>
            </a:r>
          </a:p>
        </p:txBody>
      </p:sp>
      <p:cxnSp>
        <p:nvCxnSpPr>
          <p:cNvPr id="14" name="Přímá spojnice 13">
            <a:extLst>
              <a:ext uri="{FF2B5EF4-FFF2-40B4-BE49-F238E27FC236}">
                <a16:creationId xmlns:a16="http://schemas.microsoft.com/office/drawing/2014/main" id="{71195C20-0D21-4A79-B477-EDCD2D2BBCA9}"/>
              </a:ext>
            </a:extLst>
          </p:cNvPr>
          <p:cNvCxnSpPr>
            <a:cxnSpLocks/>
          </p:cNvCxnSpPr>
          <p:nvPr/>
        </p:nvCxnSpPr>
        <p:spPr>
          <a:xfrm>
            <a:off x="0" y="1557693"/>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49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ovéPole 5">
            <a:extLst>
              <a:ext uri="{FF2B5EF4-FFF2-40B4-BE49-F238E27FC236}">
                <a16:creationId xmlns:a16="http://schemas.microsoft.com/office/drawing/2014/main" id="{4EA3A6D2-8519-4CE9-846A-DB840769281D}"/>
              </a:ext>
            </a:extLst>
          </p:cNvPr>
          <p:cNvSpPr txBox="1">
            <a:spLocks noChangeArrowheads="1"/>
          </p:cNvSpPr>
          <p:nvPr/>
        </p:nvSpPr>
        <p:spPr bwMode="auto">
          <a:xfrm>
            <a:off x="8832304" y="5589240"/>
            <a:ext cx="308360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i="1" dirty="0" err="1">
                <a:latin typeface="Arial" panose="020B0604020202020204" pitchFamily="34" charset="0"/>
              </a:rPr>
              <a:t>Therrien</a:t>
            </a:r>
            <a:r>
              <a:rPr lang="cs-CZ" altLang="cs-CZ" sz="1200" i="1" dirty="0">
                <a:latin typeface="Arial" panose="020B0604020202020204" pitchFamily="34" charset="0"/>
              </a:rPr>
              <a:t> J</a:t>
            </a:r>
            <a:r>
              <a:rPr lang="en-US" altLang="cs-CZ" sz="1200" i="1" dirty="0">
                <a:latin typeface="Arial" panose="020B0604020202020204" pitchFamily="34" charset="0"/>
              </a:rPr>
              <a:t>, Am J </a:t>
            </a:r>
            <a:r>
              <a:rPr lang="en-US" altLang="cs-CZ" sz="1200" i="1" dirty="0" err="1">
                <a:latin typeface="Arial" panose="020B0604020202020204" pitchFamily="34" charset="0"/>
              </a:rPr>
              <a:t>Cardiol</a:t>
            </a:r>
            <a:r>
              <a:rPr lang="en-US" altLang="cs-CZ" sz="1200" i="1" dirty="0">
                <a:latin typeface="Arial" panose="020B0604020202020204" pitchFamily="34" charset="0"/>
              </a:rPr>
              <a:t> 2005</a:t>
            </a:r>
          </a:p>
          <a:p>
            <a:pPr eaLnBrk="1" hangingPunct="1">
              <a:spcBef>
                <a:spcPct val="0"/>
              </a:spcBef>
              <a:buFontTx/>
              <a:buNone/>
            </a:pPr>
            <a:r>
              <a:rPr lang="cs-CZ" altLang="cs-CZ" sz="1200" i="1" dirty="0" err="1">
                <a:latin typeface="Arial" panose="020B0604020202020204" pitchFamily="34" charset="0"/>
              </a:rPr>
              <a:t>Oosterhof</a:t>
            </a:r>
            <a:r>
              <a:rPr lang="cs-CZ" altLang="cs-CZ" sz="1200" i="1" dirty="0">
                <a:latin typeface="Arial" panose="020B0604020202020204" pitchFamily="34" charset="0"/>
              </a:rPr>
              <a:t> T,</a:t>
            </a:r>
            <a:r>
              <a:rPr lang="en-US" altLang="cs-CZ" sz="1200" i="1" dirty="0">
                <a:latin typeface="Arial" panose="020B0604020202020204" pitchFamily="34" charset="0"/>
              </a:rPr>
              <a:t> Circulation 2007</a:t>
            </a:r>
          </a:p>
          <a:p>
            <a:pPr eaLnBrk="1" hangingPunct="1">
              <a:spcBef>
                <a:spcPct val="0"/>
              </a:spcBef>
              <a:buFontTx/>
              <a:buNone/>
            </a:pPr>
            <a:r>
              <a:rPr lang="cs-CZ" altLang="cs-CZ" sz="1200" i="1" dirty="0" err="1">
                <a:latin typeface="Arial" panose="020B0604020202020204" pitchFamily="34" charset="0"/>
              </a:rPr>
              <a:t>Henkens</a:t>
            </a:r>
            <a:r>
              <a:rPr lang="cs-CZ" altLang="cs-CZ" sz="1200" i="1" dirty="0">
                <a:latin typeface="Arial" panose="020B0604020202020204" pitchFamily="34" charset="0"/>
              </a:rPr>
              <a:t> IR</a:t>
            </a:r>
            <a:r>
              <a:rPr lang="en-US" altLang="cs-CZ" sz="1200" i="1" dirty="0">
                <a:latin typeface="Arial" panose="020B0604020202020204" pitchFamily="34" charset="0"/>
              </a:rPr>
              <a:t>, Ann </a:t>
            </a:r>
            <a:r>
              <a:rPr lang="en-US" altLang="cs-CZ" sz="1200" i="1" dirty="0" err="1">
                <a:latin typeface="Arial" panose="020B0604020202020204" pitchFamily="34" charset="0"/>
              </a:rPr>
              <a:t>Thorac</a:t>
            </a:r>
            <a:r>
              <a:rPr lang="en-US" altLang="cs-CZ" sz="1200" i="1" dirty="0">
                <a:latin typeface="Arial" panose="020B0604020202020204" pitchFamily="34" charset="0"/>
              </a:rPr>
              <a:t> Surg 2007</a:t>
            </a:r>
            <a:endParaRPr lang="cs-CZ" altLang="cs-CZ" sz="1200" i="1" dirty="0">
              <a:latin typeface="Arial" panose="020B0604020202020204" pitchFamily="34" charset="0"/>
            </a:endParaRPr>
          </a:p>
          <a:p>
            <a:pPr eaLnBrk="1" hangingPunct="1">
              <a:spcBef>
                <a:spcPct val="0"/>
              </a:spcBef>
              <a:buFontTx/>
              <a:buNone/>
            </a:pPr>
            <a:r>
              <a:rPr lang="cs-CZ" altLang="cs-CZ" sz="1200" i="1" dirty="0" err="1">
                <a:latin typeface="Arial" panose="020B0604020202020204" pitchFamily="34" charset="0"/>
              </a:rPr>
              <a:t>Baumgartner</a:t>
            </a:r>
            <a:r>
              <a:rPr lang="en-US" altLang="cs-CZ" sz="1200" i="1" dirty="0">
                <a:latin typeface="Arial" panose="020B0604020202020204" pitchFamily="34" charset="0"/>
              </a:rPr>
              <a:t> H</a:t>
            </a:r>
            <a:r>
              <a:rPr lang="cs-CZ" altLang="cs-CZ" sz="1200" i="1" dirty="0">
                <a:latin typeface="Arial" panose="020B0604020202020204" pitchFamily="34" charset="0"/>
              </a:rPr>
              <a:t> et al. EHJ 2010</a:t>
            </a:r>
          </a:p>
          <a:p>
            <a:pPr eaLnBrk="1" hangingPunct="1">
              <a:spcBef>
                <a:spcPct val="0"/>
              </a:spcBef>
              <a:buFontTx/>
              <a:buNone/>
            </a:pPr>
            <a:r>
              <a:rPr lang="cs-CZ" altLang="cs-CZ" sz="1200" i="1" dirty="0" err="1">
                <a:latin typeface="Arial" panose="020B0604020202020204" pitchFamily="34" charset="0"/>
              </a:rPr>
              <a:t>Kutty</a:t>
            </a:r>
            <a:r>
              <a:rPr lang="cs-CZ" altLang="cs-CZ" sz="1200" i="1" dirty="0">
                <a:latin typeface="Arial" panose="020B0604020202020204" pitchFamily="34" charset="0"/>
              </a:rPr>
              <a:t> S et al. J </a:t>
            </a:r>
            <a:r>
              <a:rPr lang="cs-CZ" altLang="cs-CZ" sz="1200" i="1" dirty="0" err="1">
                <a:latin typeface="Arial" panose="020B0604020202020204" pitchFamily="34" charset="0"/>
              </a:rPr>
              <a:t>Am</a:t>
            </a:r>
            <a:r>
              <a:rPr lang="cs-CZ" altLang="cs-CZ" sz="1200" i="1" dirty="0">
                <a:latin typeface="Arial" panose="020B0604020202020204" pitchFamily="34" charset="0"/>
              </a:rPr>
              <a:t> Soc </a:t>
            </a:r>
            <a:r>
              <a:rPr lang="cs-CZ" altLang="cs-CZ" sz="1200" i="1" dirty="0" err="1">
                <a:latin typeface="Arial" panose="020B0604020202020204" pitchFamily="34" charset="0"/>
              </a:rPr>
              <a:t>Echocardiogr</a:t>
            </a:r>
            <a:r>
              <a:rPr lang="cs-CZ" altLang="cs-CZ" sz="1200" i="1" dirty="0">
                <a:latin typeface="Arial" panose="020B0604020202020204" pitchFamily="34" charset="0"/>
              </a:rPr>
              <a:t> 2008</a:t>
            </a:r>
          </a:p>
          <a:p>
            <a:pPr eaLnBrk="1" hangingPunct="1">
              <a:spcBef>
                <a:spcPct val="0"/>
              </a:spcBef>
              <a:buFontTx/>
              <a:buNone/>
            </a:pPr>
            <a:r>
              <a:rPr lang="cs-CZ" altLang="cs-CZ" sz="1200" i="1" dirty="0" err="1">
                <a:latin typeface="Arial" panose="020B0604020202020204" pitchFamily="34" charset="0"/>
              </a:rPr>
              <a:t>Geva</a:t>
            </a:r>
            <a:r>
              <a:rPr lang="cs-CZ" altLang="cs-CZ" sz="1200" i="1" dirty="0">
                <a:latin typeface="Arial" panose="020B0604020202020204" pitchFamily="34" charset="0"/>
              </a:rPr>
              <a:t> T et al. </a:t>
            </a:r>
            <a:r>
              <a:rPr lang="cs-CZ" altLang="cs-CZ" sz="1200" i="1" dirty="0" err="1">
                <a:latin typeface="Arial" panose="020B0604020202020204" pitchFamily="34" charset="0"/>
              </a:rPr>
              <a:t>Circulation</a:t>
            </a:r>
            <a:r>
              <a:rPr lang="cs-CZ" altLang="cs-CZ" sz="1200" i="1" dirty="0">
                <a:latin typeface="Arial" panose="020B0604020202020204" pitchFamily="34" charset="0"/>
              </a:rPr>
              <a:t> 2010</a:t>
            </a:r>
            <a:endParaRPr lang="en-US" altLang="cs-CZ" sz="1200" i="1" dirty="0">
              <a:latin typeface="Arial" panose="020B0604020202020204" pitchFamily="34" charset="0"/>
            </a:endParaRPr>
          </a:p>
        </p:txBody>
      </p:sp>
      <p:sp>
        <p:nvSpPr>
          <p:cNvPr id="6147" name="Zástupný symbol pro obsah 4">
            <a:extLst>
              <a:ext uri="{FF2B5EF4-FFF2-40B4-BE49-F238E27FC236}">
                <a16:creationId xmlns:a16="http://schemas.microsoft.com/office/drawing/2014/main" id="{AFA6E41D-4235-4C4A-98C5-5827A4FB1C78}"/>
              </a:ext>
            </a:extLst>
          </p:cNvPr>
          <p:cNvSpPr>
            <a:spLocks noGrp="1"/>
          </p:cNvSpPr>
          <p:nvPr>
            <p:ph idx="1"/>
          </p:nvPr>
        </p:nvSpPr>
        <p:spPr>
          <a:xfrm>
            <a:off x="619661" y="1793374"/>
            <a:ext cx="11089232" cy="2304493"/>
          </a:xfrm>
        </p:spPr>
        <p:txBody>
          <a:bodyPr>
            <a:normAutofit/>
          </a:bodyPr>
          <a:lstStyle/>
          <a:p>
            <a:pPr>
              <a:lnSpc>
                <a:spcPts val="2800"/>
              </a:lnSpc>
              <a:buFont typeface="Calibri" panose="020F0502020204030204" pitchFamily="34" charset="0"/>
              <a:buChar char="•"/>
            </a:pPr>
            <a:r>
              <a:rPr lang="cs-CZ" altLang="cs-CZ" dirty="0"/>
              <a:t>Tlaková a objemová zátěž, </a:t>
            </a:r>
            <a:r>
              <a:rPr lang="cs-CZ" altLang="cs-CZ" dirty="0" err="1"/>
              <a:t>dyssynchronopatie</a:t>
            </a:r>
            <a:endParaRPr lang="cs-CZ" altLang="cs-CZ" dirty="0"/>
          </a:p>
          <a:p>
            <a:pPr>
              <a:lnSpc>
                <a:spcPts val="2800"/>
              </a:lnSpc>
              <a:buFont typeface="Calibri" panose="020F0502020204030204" pitchFamily="34" charset="0"/>
              <a:buChar char="•"/>
            </a:pPr>
            <a:r>
              <a:rPr lang="cs-CZ" altLang="cs-CZ" dirty="0"/>
              <a:t>Snížená pravděpodobnost reverzní </a:t>
            </a:r>
            <a:r>
              <a:rPr lang="cs-CZ" altLang="cs-CZ" dirty="0" err="1"/>
              <a:t>remodelace</a:t>
            </a:r>
            <a:r>
              <a:rPr lang="cs-CZ" altLang="cs-CZ" dirty="0"/>
              <a:t> RV po </a:t>
            </a:r>
            <a:r>
              <a:rPr lang="cs-CZ" altLang="cs-CZ" dirty="0" err="1"/>
              <a:t>revalvulaci</a:t>
            </a:r>
            <a:r>
              <a:rPr lang="cs-CZ" altLang="cs-CZ" dirty="0"/>
              <a:t>:</a:t>
            </a:r>
            <a:endParaRPr lang="en-US" altLang="cs-CZ" dirty="0"/>
          </a:p>
          <a:p>
            <a:pPr lvl="1">
              <a:lnSpc>
                <a:spcPts val="2800"/>
              </a:lnSpc>
            </a:pPr>
            <a:r>
              <a:rPr lang="en-US" altLang="cs-CZ" dirty="0"/>
              <a:t>RVEDV &gt;150 to 170 mL/m2  or RVESV &gt; 82 to 90 mL/m2</a:t>
            </a:r>
          </a:p>
          <a:p>
            <a:pPr lvl="1">
              <a:lnSpc>
                <a:spcPts val="2800"/>
              </a:lnSpc>
            </a:pPr>
            <a:r>
              <a:rPr lang="en-US" altLang="cs-CZ" dirty="0"/>
              <a:t>RV EF ≤45%</a:t>
            </a:r>
          </a:p>
          <a:p>
            <a:pPr lvl="1">
              <a:lnSpc>
                <a:spcPts val="2800"/>
              </a:lnSpc>
            </a:pPr>
            <a:r>
              <a:rPr lang="en-US" altLang="cs-CZ" b="1" dirty="0">
                <a:solidFill>
                  <a:schemeClr val="accent2"/>
                </a:solidFill>
              </a:rPr>
              <a:t>QRS ≥160 </a:t>
            </a:r>
            <a:r>
              <a:rPr lang="en-US" altLang="cs-CZ" b="1" dirty="0" err="1">
                <a:solidFill>
                  <a:schemeClr val="accent2"/>
                </a:solidFill>
              </a:rPr>
              <a:t>ms</a:t>
            </a:r>
            <a:r>
              <a:rPr lang="cs-CZ" altLang="cs-CZ" b="1" dirty="0">
                <a:solidFill>
                  <a:schemeClr val="accent2"/>
                </a:solidFill>
              </a:rPr>
              <a:t>!</a:t>
            </a:r>
          </a:p>
          <a:p>
            <a:pPr marL="457200" lvl="1" indent="0">
              <a:lnSpc>
                <a:spcPts val="2800"/>
              </a:lnSpc>
              <a:buNone/>
            </a:pPr>
            <a:endParaRPr lang="cs-CZ" altLang="cs-CZ" b="1" dirty="0">
              <a:solidFill>
                <a:schemeClr val="accent2"/>
              </a:solidFill>
            </a:endParaRPr>
          </a:p>
        </p:txBody>
      </p:sp>
      <p:sp>
        <p:nvSpPr>
          <p:cNvPr id="6149" name="Nadpis 1">
            <a:extLst>
              <a:ext uri="{FF2B5EF4-FFF2-40B4-BE49-F238E27FC236}">
                <a16:creationId xmlns:a16="http://schemas.microsoft.com/office/drawing/2014/main" id="{FA214BA1-67F6-4571-8D03-4AD54EBF8D11}"/>
              </a:ext>
            </a:extLst>
          </p:cNvPr>
          <p:cNvSpPr>
            <a:spLocks noGrp="1"/>
          </p:cNvSpPr>
          <p:nvPr>
            <p:ph type="title" idx="4294967295"/>
          </p:nvPr>
        </p:nvSpPr>
        <p:spPr>
          <a:xfrm>
            <a:off x="695400" y="359202"/>
            <a:ext cx="10188624" cy="1143000"/>
          </a:xfrm>
        </p:spPr>
        <p:txBody>
          <a:bodyPr>
            <a:noAutofit/>
          </a:bodyPr>
          <a:lstStyle/>
          <a:p>
            <a:r>
              <a:rPr lang="cs-CZ" altLang="cs-CZ" sz="3600" dirty="0" err="1">
                <a:latin typeface="+mn-lt"/>
              </a:rPr>
              <a:t>Poop</a:t>
            </a:r>
            <a:r>
              <a:rPr lang="cs-CZ" altLang="cs-CZ" sz="3600" dirty="0">
                <a:latin typeface="+mn-lt"/>
              </a:rPr>
              <a:t>. </a:t>
            </a:r>
            <a:r>
              <a:rPr lang="cs-CZ" altLang="cs-CZ" sz="3600" dirty="0" err="1">
                <a:latin typeface="+mn-lt"/>
              </a:rPr>
              <a:t>Fallotova</a:t>
            </a:r>
            <a:r>
              <a:rPr lang="cs-CZ" altLang="cs-CZ" sz="3600" dirty="0">
                <a:latin typeface="+mn-lt"/>
              </a:rPr>
              <a:t> tetralogie: model pravostranného srdečního selhání</a:t>
            </a:r>
            <a:endParaRPr lang="en-US" altLang="cs-CZ" sz="3600" dirty="0">
              <a:latin typeface="+mn-lt"/>
            </a:endParaRPr>
          </a:p>
        </p:txBody>
      </p:sp>
      <p:cxnSp>
        <p:nvCxnSpPr>
          <p:cNvPr id="9" name="Přímá spojnice 8">
            <a:extLst>
              <a:ext uri="{FF2B5EF4-FFF2-40B4-BE49-F238E27FC236}">
                <a16:creationId xmlns:a16="http://schemas.microsoft.com/office/drawing/2014/main" id="{F00817DB-3FE8-489B-A126-1C8F512B3174}"/>
              </a:ext>
            </a:extLst>
          </p:cNvPr>
          <p:cNvCxnSpPr>
            <a:cxnSpLocks/>
          </p:cNvCxnSpPr>
          <p:nvPr/>
        </p:nvCxnSpPr>
        <p:spPr>
          <a:xfrm>
            <a:off x="0" y="1557693"/>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74894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6"/>
          <p:cNvGraphicFramePr>
            <a:graphicFrameLocks noChangeAspect="1"/>
          </p:cNvGraphicFramePr>
          <p:nvPr/>
        </p:nvGraphicFramePr>
        <p:xfrm>
          <a:off x="269692" y="2171735"/>
          <a:ext cx="1944216" cy="4238442"/>
        </p:xfrm>
        <a:graphic>
          <a:graphicData uri="http://schemas.openxmlformats.org/presentationml/2006/ole">
            <mc:AlternateContent xmlns:mc="http://schemas.openxmlformats.org/markup-compatibility/2006">
              <mc:Choice xmlns:v="urn:schemas-microsoft-com:vml" Requires="v">
                <p:oleObj spid="_x0000_s1059" name="Rastrový obrázek" r:id="rId6" imgW="3801006" imgH="8287907" progId="PBrush">
                  <p:embed/>
                </p:oleObj>
              </mc:Choice>
              <mc:Fallback>
                <p:oleObj name="Rastrový obrázek" r:id="rId6" imgW="3801006" imgH="8287907" progId="PBrush">
                  <p:embed/>
                  <p:pic>
                    <p:nvPicPr>
                      <p:cNvPr id="7" name="Object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92" y="2171735"/>
                        <a:ext cx="1944216" cy="423844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Elipsa 8"/>
          <p:cNvSpPr/>
          <p:nvPr/>
        </p:nvSpPr>
        <p:spPr>
          <a:xfrm>
            <a:off x="629732" y="2315751"/>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symbol pro text 3"/>
          <p:cNvSpPr txBox="1">
            <a:spLocks/>
          </p:cNvSpPr>
          <p:nvPr/>
        </p:nvSpPr>
        <p:spPr bwMode="auto">
          <a:xfrm>
            <a:off x="58811" y="1803138"/>
            <a:ext cx="2542505" cy="307778"/>
          </a:xfrm>
          <a:prstGeom prst="rect">
            <a:avLst/>
          </a:prstGeom>
          <a:noFill/>
          <a:ln w="9525">
            <a:noFill/>
            <a:miter lim="800000"/>
            <a:headEnd/>
            <a:tailEnd/>
          </a:ln>
        </p:spPr>
        <p:txBody>
          <a:bodyPr vert="horz" wrap="none" lIns="91440" tIns="45720" rIns="91440" bIns="45720" numCol="1" anchor="t" anchorCtr="0" compatLnSpc="1">
            <a:prstTxWarp prst="textNoShape">
              <a:avLst/>
            </a:prstTxWarp>
            <a:noAutofit/>
          </a:bodyPr>
          <a:lstStyle/>
          <a:p>
            <a:pPr marL="342900" marR="0" lvl="0" indent="-342900" algn="ctr" defTabSz="914400" rtl="0" eaLnBrk="0" fontAlgn="base" latinLnBrk="0" hangingPunct="0">
              <a:lnSpc>
                <a:spcPts val="1600"/>
              </a:lnSpc>
              <a:spcBef>
                <a:spcPct val="20000"/>
              </a:spcBef>
              <a:spcAft>
                <a:spcPct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RBBB</a:t>
            </a:r>
          </a:p>
        </p:txBody>
      </p:sp>
      <p:sp>
        <p:nvSpPr>
          <p:cNvPr id="2" name="Nadpis 1">
            <a:extLst>
              <a:ext uri="{FF2B5EF4-FFF2-40B4-BE49-F238E27FC236}">
                <a16:creationId xmlns:a16="http://schemas.microsoft.com/office/drawing/2014/main" id="{6EA2E587-5ED9-4B36-B19E-A763CB7988A1}"/>
              </a:ext>
            </a:extLst>
          </p:cNvPr>
          <p:cNvSpPr>
            <a:spLocks noGrp="1"/>
          </p:cNvSpPr>
          <p:nvPr>
            <p:ph type="title"/>
          </p:nvPr>
        </p:nvSpPr>
        <p:spPr>
          <a:xfrm>
            <a:off x="703440" y="568960"/>
            <a:ext cx="11242257" cy="920506"/>
          </a:xfrm>
        </p:spPr>
        <p:txBody>
          <a:bodyPr>
            <a:noAutofit/>
          </a:bodyPr>
          <a:lstStyle/>
          <a:p>
            <a:r>
              <a:rPr lang="cs-CZ" dirty="0">
                <a:latin typeface="+mn-lt"/>
              </a:rPr>
              <a:t>EKG -  elektrická aktivace - funkce pravé komory</a:t>
            </a:r>
            <a:endParaRPr lang="cs-CZ" sz="6600" dirty="0">
              <a:latin typeface="+mn-lt"/>
            </a:endParaRPr>
          </a:p>
        </p:txBody>
      </p:sp>
      <p:sp>
        <p:nvSpPr>
          <p:cNvPr id="3" name="TextovéPole 2">
            <a:extLst>
              <a:ext uri="{FF2B5EF4-FFF2-40B4-BE49-F238E27FC236}">
                <a16:creationId xmlns:a16="http://schemas.microsoft.com/office/drawing/2014/main" id="{9E771104-C180-4774-B2C9-D117AD1D0631}"/>
              </a:ext>
            </a:extLst>
          </p:cNvPr>
          <p:cNvSpPr txBox="1"/>
          <p:nvPr/>
        </p:nvSpPr>
        <p:spPr>
          <a:xfrm>
            <a:off x="41343" y="6503062"/>
            <a:ext cx="20160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Kubu</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s P, </a:t>
            </a:r>
            <a:r>
              <a:rPr kumimoji="0" lang="de-DE" sz="1400" b="0" i="1" u="none" strike="noStrike" kern="1200" cap="none" spc="0" normalizeH="0" baseline="0" noProof="0" dirty="0" err="1">
                <a:ln>
                  <a:noFill/>
                </a:ln>
                <a:solidFill>
                  <a:prstClr val="black"/>
                </a:solidFill>
                <a:effectLst/>
                <a:uLnTx/>
                <a:uFillTx/>
                <a:latin typeface="Calibri" panose="020F0502020204030204"/>
                <a:ea typeface="+mn-ea"/>
                <a:cs typeface="+mn-cs"/>
              </a:rPr>
              <a:t>Circulation</a:t>
            </a:r>
            <a:r>
              <a:rPr kumimoji="0" lang="de-DE" sz="1400" b="0" i="1" u="none" strike="noStrike" kern="1200" cap="none" spc="0" normalizeH="0" baseline="0" noProof="0" dirty="0">
                <a:ln>
                  <a:noFill/>
                </a:ln>
                <a:solidFill>
                  <a:prstClr val="black"/>
                </a:solidFill>
                <a:effectLst/>
                <a:uLnTx/>
                <a:uFillTx/>
                <a:latin typeface="Calibri" panose="020F0502020204030204"/>
                <a:ea typeface="+mn-ea"/>
                <a:cs typeface="+mn-cs"/>
              </a:rPr>
              <a:t> 2014</a:t>
            </a:r>
            <a:endParaRPr kumimoji="0" lang="cs-CZ"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red CRT">
            <a:hlinkClick r:id="" action="ppaction://media"/>
            <a:extLst>
              <a:ext uri="{FF2B5EF4-FFF2-40B4-BE49-F238E27FC236}">
                <a16:creationId xmlns:a16="http://schemas.microsoft.com/office/drawing/2014/main" id="{631856B1-1160-4167-B385-CBDC03D5B8A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72507" y="2171736"/>
            <a:ext cx="5768942" cy="4245542"/>
          </a:xfrm>
          <a:prstGeom prst="rect">
            <a:avLst/>
          </a:prstGeom>
        </p:spPr>
      </p:pic>
      <p:grpSp>
        <p:nvGrpSpPr>
          <p:cNvPr id="32" name="Skupina 31">
            <a:extLst>
              <a:ext uri="{FF2B5EF4-FFF2-40B4-BE49-F238E27FC236}">
                <a16:creationId xmlns:a16="http://schemas.microsoft.com/office/drawing/2014/main" id="{B3615323-DF85-4152-8F14-A6C309B1AC13}"/>
              </a:ext>
            </a:extLst>
          </p:cNvPr>
          <p:cNvGrpSpPr/>
          <p:nvPr/>
        </p:nvGrpSpPr>
        <p:grpSpPr>
          <a:xfrm>
            <a:off x="2350827" y="1733538"/>
            <a:ext cx="8008672" cy="4683739"/>
            <a:chOff x="2350827" y="1733538"/>
            <a:chExt cx="8008672" cy="4683739"/>
          </a:xfrm>
        </p:grpSpPr>
        <p:sp>
          <p:nvSpPr>
            <p:cNvPr id="21" name="Zástupný symbol pro text 3">
              <a:extLst>
                <a:ext uri="{FF2B5EF4-FFF2-40B4-BE49-F238E27FC236}">
                  <a16:creationId xmlns:a16="http://schemas.microsoft.com/office/drawing/2014/main" id="{D8DC4693-CB91-45DD-829B-B33271AAB666}"/>
                </a:ext>
              </a:extLst>
            </p:cNvPr>
            <p:cNvSpPr txBox="1">
              <a:spLocks/>
            </p:cNvSpPr>
            <p:nvPr/>
          </p:nvSpPr>
          <p:spPr bwMode="auto">
            <a:xfrm>
              <a:off x="7779153" y="1733538"/>
              <a:ext cx="2580346" cy="3773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Funkce RV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Skupina 30">
              <a:extLst>
                <a:ext uri="{FF2B5EF4-FFF2-40B4-BE49-F238E27FC236}">
                  <a16:creationId xmlns:a16="http://schemas.microsoft.com/office/drawing/2014/main" id="{6F1600A1-B2A1-417B-BECF-06421A4C6616}"/>
                </a:ext>
              </a:extLst>
            </p:cNvPr>
            <p:cNvGrpSpPr/>
            <p:nvPr/>
          </p:nvGrpSpPr>
          <p:grpSpPr>
            <a:xfrm>
              <a:off x="2350827" y="1739102"/>
              <a:ext cx="3790044" cy="4678175"/>
              <a:chOff x="2350827" y="1739102"/>
              <a:chExt cx="3790044" cy="4678175"/>
            </a:xfrm>
          </p:grpSpPr>
          <p:grpSp>
            <p:nvGrpSpPr>
              <p:cNvPr id="14" name="Skupina 13">
                <a:extLst>
                  <a:ext uri="{FF2B5EF4-FFF2-40B4-BE49-F238E27FC236}">
                    <a16:creationId xmlns:a16="http://schemas.microsoft.com/office/drawing/2014/main" id="{E899EF68-B6E0-415E-9FBF-FCA9FE02D393}"/>
                  </a:ext>
                </a:extLst>
              </p:cNvPr>
              <p:cNvGrpSpPr/>
              <p:nvPr/>
            </p:nvGrpSpPr>
            <p:grpSpPr>
              <a:xfrm>
                <a:off x="2350827" y="1739102"/>
                <a:ext cx="3398538" cy="4678175"/>
                <a:chOff x="2350827" y="1739102"/>
                <a:chExt cx="3398538" cy="4678175"/>
              </a:xfrm>
            </p:grpSpPr>
            <p:pic>
              <p:nvPicPr>
                <p:cNvPr id="16" name="Picture 2">
                  <a:extLst>
                    <a:ext uri="{FF2B5EF4-FFF2-40B4-BE49-F238E27FC236}">
                      <a16:creationId xmlns:a16="http://schemas.microsoft.com/office/drawing/2014/main" id="{ABAB5CE7-B455-4353-AB85-AADB84842417}"/>
                    </a:ext>
                  </a:extLst>
                </p:cNvPr>
                <p:cNvPicPr>
                  <a:picLocks noChangeAspect="1" noChangeArrowheads="1"/>
                </p:cNvPicPr>
                <p:nvPr/>
              </p:nvPicPr>
              <p:blipFill rotWithShape="1">
                <a:blip r:embed="rId9" cstate="print"/>
                <a:srcRect l="1962" t="12201" r="55656" b="5901"/>
                <a:stretch/>
              </p:blipFill>
              <p:spPr bwMode="auto">
                <a:xfrm>
                  <a:off x="2758102" y="2171735"/>
                  <a:ext cx="2930412" cy="4245542"/>
                </a:xfrm>
                <a:prstGeom prst="rect">
                  <a:avLst/>
                </a:prstGeom>
                <a:noFill/>
                <a:ln w="9525">
                  <a:solidFill>
                    <a:schemeClr val="tx2"/>
                  </a:solidFill>
                  <a:miter lim="800000"/>
                  <a:headEnd/>
                  <a:tailEnd/>
                </a:ln>
              </p:spPr>
            </p:pic>
            <p:sp>
              <p:nvSpPr>
                <p:cNvPr id="19" name="Zástupný symbol pro text 3">
                  <a:extLst>
                    <a:ext uri="{FF2B5EF4-FFF2-40B4-BE49-F238E27FC236}">
                      <a16:creationId xmlns:a16="http://schemas.microsoft.com/office/drawing/2014/main" id="{08E9A123-3B08-409E-AD6E-16DCCF4036C2}"/>
                    </a:ext>
                  </a:extLst>
                </p:cNvPr>
                <p:cNvSpPr txBox="1">
                  <a:spLocks/>
                </p:cNvSpPr>
                <p:nvPr/>
              </p:nvSpPr>
              <p:spPr bwMode="auto">
                <a:xfrm>
                  <a:off x="2758102" y="1739102"/>
                  <a:ext cx="2991263" cy="371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Aktivační mapa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Šipka: doprava 7">
                  <a:extLst>
                    <a:ext uri="{FF2B5EF4-FFF2-40B4-BE49-F238E27FC236}">
                      <a16:creationId xmlns:a16="http://schemas.microsoft.com/office/drawing/2014/main" id="{46ED70E4-6C35-4C13-B241-75407DF8BCC5}"/>
                    </a:ext>
                  </a:extLst>
                </p:cNvPr>
                <p:cNvSpPr/>
                <p:nvPr/>
              </p:nvSpPr>
              <p:spPr>
                <a:xfrm>
                  <a:off x="2350827" y="4217158"/>
                  <a:ext cx="320722" cy="211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Šipka: doprava 24">
                <a:extLst>
                  <a:ext uri="{FF2B5EF4-FFF2-40B4-BE49-F238E27FC236}">
                    <a16:creationId xmlns:a16="http://schemas.microsoft.com/office/drawing/2014/main" id="{105DDC56-DB21-49CF-B24E-82E981BF13EE}"/>
                  </a:ext>
                </a:extLst>
              </p:cNvPr>
              <p:cNvSpPr/>
              <p:nvPr/>
            </p:nvSpPr>
            <p:spPr>
              <a:xfrm>
                <a:off x="5820149" y="4217158"/>
                <a:ext cx="320722" cy="211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20" name="Přímá spojnice 19">
            <a:extLst>
              <a:ext uri="{FF2B5EF4-FFF2-40B4-BE49-F238E27FC236}">
                <a16:creationId xmlns:a16="http://schemas.microsoft.com/office/drawing/2014/main" id="{345601CB-A78E-4D36-8B43-6B037A4C20DD}"/>
              </a:ext>
            </a:extLst>
          </p:cNvPr>
          <p:cNvCxnSpPr>
            <a:cxnSpLocks/>
          </p:cNvCxnSpPr>
          <p:nvPr/>
        </p:nvCxnSpPr>
        <p:spPr>
          <a:xfrm>
            <a:off x="0" y="1557693"/>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183250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8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18A795D-2039-4556-828D-611853597A61}"/>
              </a:ext>
            </a:extLst>
          </p:cNvPr>
          <p:cNvPicPr>
            <a:picLocks noChangeAspect="1"/>
          </p:cNvPicPr>
          <p:nvPr/>
        </p:nvPicPr>
        <p:blipFill>
          <a:blip r:embed="rId2"/>
          <a:stretch>
            <a:fillRect/>
          </a:stretch>
        </p:blipFill>
        <p:spPr>
          <a:xfrm>
            <a:off x="188787" y="181262"/>
            <a:ext cx="6828413" cy="1535100"/>
          </a:xfrm>
          <a:prstGeom prst="rect">
            <a:avLst/>
          </a:prstGeom>
        </p:spPr>
      </p:pic>
      <p:pic>
        <p:nvPicPr>
          <p:cNvPr id="4" name="Obrázek 3">
            <a:extLst>
              <a:ext uri="{FF2B5EF4-FFF2-40B4-BE49-F238E27FC236}">
                <a16:creationId xmlns:a16="http://schemas.microsoft.com/office/drawing/2014/main" id="{6FD7EF06-338D-4028-9260-278ADC4AA728}"/>
              </a:ext>
            </a:extLst>
          </p:cNvPr>
          <p:cNvPicPr>
            <a:picLocks noChangeAspect="1"/>
          </p:cNvPicPr>
          <p:nvPr/>
        </p:nvPicPr>
        <p:blipFill>
          <a:blip r:embed="rId3"/>
          <a:stretch>
            <a:fillRect/>
          </a:stretch>
        </p:blipFill>
        <p:spPr>
          <a:xfrm>
            <a:off x="6050122" y="894295"/>
            <a:ext cx="1934156" cy="216300"/>
          </a:xfrm>
          <a:prstGeom prst="rect">
            <a:avLst/>
          </a:prstGeom>
        </p:spPr>
      </p:pic>
      <p:pic>
        <p:nvPicPr>
          <p:cNvPr id="5" name="Obrázek 4">
            <a:extLst>
              <a:ext uri="{FF2B5EF4-FFF2-40B4-BE49-F238E27FC236}">
                <a16:creationId xmlns:a16="http://schemas.microsoft.com/office/drawing/2014/main" id="{18697CAD-D346-434B-94F9-BEA80CD14B09}"/>
              </a:ext>
            </a:extLst>
          </p:cNvPr>
          <p:cNvPicPr>
            <a:picLocks noChangeAspect="1"/>
          </p:cNvPicPr>
          <p:nvPr/>
        </p:nvPicPr>
        <p:blipFill>
          <a:blip r:embed="rId4"/>
          <a:stretch>
            <a:fillRect/>
          </a:stretch>
        </p:blipFill>
        <p:spPr>
          <a:xfrm>
            <a:off x="343344" y="1925152"/>
            <a:ext cx="4114741" cy="3487906"/>
          </a:xfrm>
          <a:prstGeom prst="rect">
            <a:avLst/>
          </a:prstGeom>
        </p:spPr>
      </p:pic>
      <p:cxnSp>
        <p:nvCxnSpPr>
          <p:cNvPr id="7" name="Přímá spojovací čára 40">
            <a:extLst>
              <a:ext uri="{FF2B5EF4-FFF2-40B4-BE49-F238E27FC236}">
                <a16:creationId xmlns:a16="http://schemas.microsoft.com/office/drawing/2014/main" id="{B29CAF75-1AA6-4623-A912-08EBBB134902}"/>
              </a:ext>
            </a:extLst>
          </p:cNvPr>
          <p:cNvCxnSpPr>
            <a:cxnSpLocks/>
          </p:cNvCxnSpPr>
          <p:nvPr/>
        </p:nvCxnSpPr>
        <p:spPr>
          <a:xfrm>
            <a:off x="0" y="1813481"/>
            <a:ext cx="12192000"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2BC1BB25-A8FC-413B-A077-8E87CF0F6DAD}"/>
              </a:ext>
            </a:extLst>
          </p:cNvPr>
          <p:cNvSpPr txBox="1"/>
          <p:nvPr/>
        </p:nvSpPr>
        <p:spPr>
          <a:xfrm>
            <a:off x="271761" y="5385271"/>
            <a:ext cx="4888288" cy="1384995"/>
          </a:xfrm>
          <a:prstGeom prst="rect">
            <a:avLst/>
          </a:prstGeom>
          <a:noFill/>
        </p:spPr>
        <p:txBody>
          <a:bodyPr wrap="square" rtlCol="0">
            <a:spAutoFit/>
          </a:bodyPr>
          <a:lstStyle/>
          <a:p>
            <a:r>
              <a:rPr lang="cs-CZ" sz="1400" b="1" dirty="0" err="1"/>
              <a:t>Classic-pattern</a:t>
            </a:r>
            <a:r>
              <a:rPr lang="cs-CZ" sz="1400" b="1" dirty="0"/>
              <a:t> </a:t>
            </a:r>
            <a:r>
              <a:rPr lang="cs-CZ" sz="1400" b="1" dirty="0" err="1"/>
              <a:t>dyssynchrony</a:t>
            </a:r>
            <a:endParaRPr lang="cs-CZ" sz="1400" b="1" dirty="0"/>
          </a:p>
          <a:p>
            <a:pPr marL="457200" indent="-457200">
              <a:buAutoNum type="arabicPeriod"/>
            </a:pPr>
            <a:r>
              <a:rPr lang="cs-CZ" sz="1400" dirty="0"/>
              <a:t>Early </a:t>
            </a:r>
            <a:r>
              <a:rPr lang="cs-CZ" sz="1400" dirty="0" err="1"/>
              <a:t>septal</a:t>
            </a:r>
            <a:r>
              <a:rPr lang="cs-CZ" sz="1400" dirty="0"/>
              <a:t> </a:t>
            </a:r>
            <a:r>
              <a:rPr lang="cs-CZ" sz="1400" dirty="0" err="1"/>
              <a:t>contraction</a:t>
            </a:r>
            <a:r>
              <a:rPr lang="cs-CZ" sz="1400" dirty="0"/>
              <a:t> and </a:t>
            </a:r>
            <a:r>
              <a:rPr lang="cs-CZ" sz="1400" i="1" dirty="0"/>
              <a:t>early </a:t>
            </a:r>
            <a:r>
              <a:rPr lang="cs-CZ" sz="1400" i="1" dirty="0" err="1"/>
              <a:t>lateral</a:t>
            </a:r>
            <a:r>
              <a:rPr lang="cs-CZ" sz="1400" i="1" dirty="0"/>
              <a:t> </a:t>
            </a:r>
            <a:r>
              <a:rPr lang="cs-CZ" sz="1400" i="1" dirty="0" err="1"/>
              <a:t>wall</a:t>
            </a:r>
            <a:r>
              <a:rPr lang="cs-CZ" sz="1400" i="1" dirty="0"/>
              <a:t> </a:t>
            </a:r>
            <a:r>
              <a:rPr lang="cs-CZ" sz="1400" i="1" dirty="0" err="1"/>
              <a:t>stretching</a:t>
            </a:r>
            <a:endParaRPr lang="cs-CZ" sz="1400" i="1" dirty="0"/>
          </a:p>
          <a:p>
            <a:pPr marL="457200" indent="-457200">
              <a:buAutoNum type="arabicPeriod"/>
            </a:pPr>
            <a:r>
              <a:rPr lang="cs-CZ" sz="1400" dirty="0" err="1"/>
              <a:t>Peak</a:t>
            </a:r>
            <a:r>
              <a:rPr lang="cs-CZ" sz="1400" dirty="0"/>
              <a:t> </a:t>
            </a:r>
            <a:r>
              <a:rPr lang="cs-CZ" sz="1400" dirty="0" err="1"/>
              <a:t>septal</a:t>
            </a:r>
            <a:r>
              <a:rPr lang="cs-CZ" sz="1400" dirty="0"/>
              <a:t> </a:t>
            </a:r>
            <a:r>
              <a:rPr lang="cs-CZ" sz="1400" dirty="0" err="1"/>
              <a:t>contraction</a:t>
            </a:r>
            <a:r>
              <a:rPr lang="cs-CZ" sz="1400" dirty="0"/>
              <a:t> </a:t>
            </a:r>
            <a:r>
              <a:rPr lang="en-US" sz="1400" dirty="0"/>
              <a:t>&lt;70 </a:t>
            </a:r>
            <a:r>
              <a:rPr lang="cs-CZ" sz="1400" dirty="0"/>
              <a:t>% </a:t>
            </a:r>
            <a:r>
              <a:rPr lang="cs-CZ" sz="1400" dirty="0" err="1"/>
              <a:t>of</a:t>
            </a:r>
            <a:r>
              <a:rPr lang="cs-CZ" sz="1400" dirty="0"/>
              <a:t> </a:t>
            </a:r>
            <a:r>
              <a:rPr lang="cs-CZ" sz="1400" dirty="0" err="1"/>
              <a:t>ejection</a:t>
            </a:r>
            <a:r>
              <a:rPr lang="cs-CZ" sz="1400" dirty="0"/>
              <a:t> </a:t>
            </a:r>
            <a:r>
              <a:rPr lang="cs-CZ" sz="1400" dirty="0" err="1"/>
              <a:t>phase</a:t>
            </a:r>
            <a:r>
              <a:rPr lang="en-US" sz="1400" dirty="0"/>
              <a:t> followed by </a:t>
            </a:r>
            <a:r>
              <a:rPr lang="en-US" sz="1400" i="1" dirty="0"/>
              <a:t>rebound stretch</a:t>
            </a:r>
            <a:endParaRPr lang="cs-CZ" sz="1400" i="1" dirty="0"/>
          </a:p>
          <a:p>
            <a:pPr marL="457200" indent="-457200">
              <a:buAutoNum type="arabicPeriod"/>
            </a:pPr>
            <a:r>
              <a:rPr lang="cs-CZ" sz="1400" dirty="0" err="1"/>
              <a:t>Peak</a:t>
            </a:r>
            <a:r>
              <a:rPr lang="cs-CZ" sz="1400" dirty="0"/>
              <a:t> </a:t>
            </a:r>
            <a:r>
              <a:rPr lang="cs-CZ" sz="1400" dirty="0" err="1"/>
              <a:t>lateral</a:t>
            </a:r>
            <a:r>
              <a:rPr lang="cs-CZ" sz="1400" dirty="0"/>
              <a:t> </a:t>
            </a:r>
            <a:r>
              <a:rPr lang="cs-CZ" sz="1400" dirty="0" err="1"/>
              <a:t>wall</a:t>
            </a:r>
            <a:r>
              <a:rPr lang="cs-CZ" sz="1400" dirty="0"/>
              <a:t> </a:t>
            </a:r>
            <a:r>
              <a:rPr lang="cs-CZ" sz="1400" dirty="0" err="1"/>
              <a:t>contraction</a:t>
            </a:r>
            <a:r>
              <a:rPr lang="cs-CZ" sz="1400" dirty="0"/>
              <a:t> </a:t>
            </a:r>
            <a:r>
              <a:rPr lang="cs-CZ" sz="1400" dirty="0" err="1"/>
              <a:t>after</a:t>
            </a:r>
            <a:r>
              <a:rPr lang="cs-CZ" sz="1400" dirty="0"/>
              <a:t> AVC</a:t>
            </a:r>
            <a:endParaRPr lang="en-US" sz="1400" dirty="0"/>
          </a:p>
          <a:p>
            <a:r>
              <a:rPr lang="en-US" sz="1400" b="1" dirty="0"/>
              <a:t>Correlates wit CRT efficacy</a:t>
            </a:r>
            <a:endParaRPr lang="cs-CZ" sz="1400" dirty="0"/>
          </a:p>
        </p:txBody>
      </p:sp>
      <p:pic>
        <p:nvPicPr>
          <p:cNvPr id="15" name="Obrázek 14">
            <a:extLst>
              <a:ext uri="{FF2B5EF4-FFF2-40B4-BE49-F238E27FC236}">
                <a16:creationId xmlns:a16="http://schemas.microsoft.com/office/drawing/2014/main" id="{256D362B-F5DE-4E14-8ED9-13C90A6A5EE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68813" y="2419248"/>
            <a:ext cx="6379843" cy="3784444"/>
          </a:xfrm>
          <a:prstGeom prst="rect">
            <a:avLst/>
          </a:prstGeom>
          <a:solidFill>
            <a:srgbClr val="00B0F0"/>
          </a:solidFill>
          <a:ln>
            <a:solidFill>
              <a:schemeClr val="bg1"/>
            </a:solidFill>
          </a:ln>
        </p:spPr>
      </p:pic>
      <p:grpSp>
        <p:nvGrpSpPr>
          <p:cNvPr id="24" name="Skupina 23">
            <a:extLst>
              <a:ext uri="{FF2B5EF4-FFF2-40B4-BE49-F238E27FC236}">
                <a16:creationId xmlns:a16="http://schemas.microsoft.com/office/drawing/2014/main" id="{E5368D98-99F0-4306-AB9C-7098D406DDB5}"/>
              </a:ext>
            </a:extLst>
          </p:cNvPr>
          <p:cNvGrpSpPr/>
          <p:nvPr/>
        </p:nvGrpSpPr>
        <p:grpSpPr>
          <a:xfrm>
            <a:off x="8341278" y="2861225"/>
            <a:ext cx="1084583" cy="1519960"/>
            <a:chOff x="8341278" y="2861225"/>
            <a:chExt cx="1084583" cy="1519960"/>
          </a:xfrm>
        </p:grpSpPr>
        <p:sp>
          <p:nvSpPr>
            <p:cNvPr id="16" name="Šipka: doprava 15">
              <a:extLst>
                <a:ext uri="{FF2B5EF4-FFF2-40B4-BE49-F238E27FC236}">
                  <a16:creationId xmlns:a16="http://schemas.microsoft.com/office/drawing/2014/main" id="{DD98808E-1E76-48AC-AD8D-97F8044DDC9B}"/>
                </a:ext>
              </a:extLst>
            </p:cNvPr>
            <p:cNvSpPr/>
            <p:nvPr/>
          </p:nvSpPr>
          <p:spPr>
            <a:xfrm rot="17373665">
              <a:off x="8476239" y="3437589"/>
              <a:ext cx="1229150" cy="76421"/>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TextovéPole 16">
              <a:extLst>
                <a:ext uri="{FF2B5EF4-FFF2-40B4-BE49-F238E27FC236}">
                  <a16:creationId xmlns:a16="http://schemas.microsoft.com/office/drawing/2014/main" id="{19A1FCA9-F079-4730-B9B6-14403FAE297E}"/>
                </a:ext>
              </a:extLst>
            </p:cNvPr>
            <p:cNvSpPr txBox="1"/>
            <p:nvPr/>
          </p:nvSpPr>
          <p:spPr>
            <a:xfrm>
              <a:off x="8341278" y="4013465"/>
              <a:ext cx="1084583" cy="367720"/>
            </a:xfrm>
            <a:prstGeom prst="rect">
              <a:avLst/>
            </a:prstGeom>
            <a:noFill/>
          </p:spPr>
          <p:txBody>
            <a:bodyPr wrap="none" rtlCol="0">
              <a:spAutoFit/>
            </a:bodyPr>
            <a:lstStyle/>
            <a:p>
              <a:r>
                <a:rPr lang="cs-CZ" sz="1200" dirty="0" err="1">
                  <a:solidFill>
                    <a:schemeClr val="bg1"/>
                  </a:solidFill>
                </a:rPr>
                <a:t>Pre-Stretch</a:t>
              </a:r>
              <a:endParaRPr lang="cs-CZ" sz="1200" dirty="0">
                <a:solidFill>
                  <a:schemeClr val="bg1"/>
                </a:solidFill>
              </a:endParaRPr>
            </a:p>
          </p:txBody>
        </p:sp>
      </p:grpSp>
      <p:grpSp>
        <p:nvGrpSpPr>
          <p:cNvPr id="25" name="Skupina 24">
            <a:extLst>
              <a:ext uri="{FF2B5EF4-FFF2-40B4-BE49-F238E27FC236}">
                <a16:creationId xmlns:a16="http://schemas.microsoft.com/office/drawing/2014/main" id="{F7BA0362-E573-4285-9D6F-F14F10AAB6BD}"/>
              </a:ext>
            </a:extLst>
          </p:cNvPr>
          <p:cNvGrpSpPr/>
          <p:nvPr/>
        </p:nvGrpSpPr>
        <p:grpSpPr>
          <a:xfrm>
            <a:off x="10021693" y="4318855"/>
            <a:ext cx="1566245" cy="834250"/>
            <a:chOff x="10021693" y="4318855"/>
            <a:chExt cx="1566245" cy="834250"/>
          </a:xfrm>
        </p:grpSpPr>
        <p:sp>
          <p:nvSpPr>
            <p:cNvPr id="18" name="TextovéPole 17">
              <a:extLst>
                <a:ext uri="{FF2B5EF4-FFF2-40B4-BE49-F238E27FC236}">
                  <a16:creationId xmlns:a16="http://schemas.microsoft.com/office/drawing/2014/main" id="{CA3FF3F7-9035-46DD-93F6-4258342B301D}"/>
                </a:ext>
              </a:extLst>
            </p:cNvPr>
            <p:cNvSpPr txBox="1"/>
            <p:nvPr/>
          </p:nvSpPr>
          <p:spPr>
            <a:xfrm>
              <a:off x="10021693" y="4785385"/>
              <a:ext cx="1566245" cy="367720"/>
            </a:xfrm>
            <a:prstGeom prst="rect">
              <a:avLst/>
            </a:prstGeom>
            <a:noFill/>
          </p:spPr>
          <p:txBody>
            <a:bodyPr wrap="none" rtlCol="0">
              <a:spAutoFit/>
            </a:bodyPr>
            <a:lstStyle/>
            <a:p>
              <a:r>
                <a:rPr lang="cs-CZ" sz="1200" dirty="0">
                  <a:solidFill>
                    <a:schemeClr val="bg1"/>
                  </a:solidFill>
                </a:rPr>
                <a:t>Late </a:t>
              </a:r>
              <a:r>
                <a:rPr lang="cs-CZ" sz="1200" dirty="0" err="1">
                  <a:solidFill>
                    <a:schemeClr val="bg1"/>
                  </a:solidFill>
                </a:rPr>
                <a:t>contraction</a:t>
              </a:r>
              <a:r>
                <a:rPr lang="cs-CZ" sz="1200" dirty="0">
                  <a:solidFill>
                    <a:schemeClr val="bg1"/>
                  </a:solidFill>
                </a:rPr>
                <a:t> </a:t>
              </a:r>
            </a:p>
          </p:txBody>
        </p:sp>
        <p:sp>
          <p:nvSpPr>
            <p:cNvPr id="19" name="Šipka: doprava 18">
              <a:extLst>
                <a:ext uri="{FF2B5EF4-FFF2-40B4-BE49-F238E27FC236}">
                  <a16:creationId xmlns:a16="http://schemas.microsoft.com/office/drawing/2014/main" id="{619F8C71-048B-4D54-9289-43A5F303B013}"/>
                </a:ext>
              </a:extLst>
            </p:cNvPr>
            <p:cNvSpPr/>
            <p:nvPr/>
          </p:nvSpPr>
          <p:spPr>
            <a:xfrm rot="16200000">
              <a:off x="10399356" y="4540680"/>
              <a:ext cx="522934" cy="7928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sp>
        <p:nvSpPr>
          <p:cNvPr id="10" name="Zástupný symbol pro text 3">
            <a:extLst>
              <a:ext uri="{FF2B5EF4-FFF2-40B4-BE49-F238E27FC236}">
                <a16:creationId xmlns:a16="http://schemas.microsoft.com/office/drawing/2014/main" id="{D35BB113-D7A5-4FF9-B331-F82A14F05DF0}"/>
              </a:ext>
            </a:extLst>
          </p:cNvPr>
          <p:cNvSpPr txBox="1">
            <a:spLocks/>
          </p:cNvSpPr>
          <p:nvPr/>
        </p:nvSpPr>
        <p:spPr bwMode="auto">
          <a:xfrm>
            <a:off x="8241942" y="5223057"/>
            <a:ext cx="3168739" cy="5009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indent="-342900" algn="ctr" eaLnBrk="0" fontAlgn="base" hangingPunct="0">
              <a:spcBef>
                <a:spcPct val="20000"/>
              </a:spcBef>
              <a:spcAft>
                <a:spcPct val="0"/>
              </a:spcAft>
              <a:defRPr/>
            </a:pPr>
            <a:r>
              <a:rPr lang="en-US" dirty="0">
                <a:solidFill>
                  <a:schemeClr val="bg1"/>
                </a:solidFill>
              </a:rPr>
              <a:t>RV longitudinal strain</a:t>
            </a:r>
          </a:p>
        </p:txBody>
      </p:sp>
      <p:grpSp>
        <p:nvGrpSpPr>
          <p:cNvPr id="23" name="Skupina 22">
            <a:extLst>
              <a:ext uri="{FF2B5EF4-FFF2-40B4-BE49-F238E27FC236}">
                <a16:creationId xmlns:a16="http://schemas.microsoft.com/office/drawing/2014/main" id="{F9822C43-24F3-4FD3-9C00-F2B0538C18BB}"/>
              </a:ext>
            </a:extLst>
          </p:cNvPr>
          <p:cNvGrpSpPr/>
          <p:nvPr/>
        </p:nvGrpSpPr>
        <p:grpSpPr>
          <a:xfrm>
            <a:off x="10363262" y="2414403"/>
            <a:ext cx="1224676" cy="612866"/>
            <a:chOff x="10363262" y="2414403"/>
            <a:chExt cx="1224676" cy="612866"/>
          </a:xfrm>
        </p:grpSpPr>
        <p:sp>
          <p:nvSpPr>
            <p:cNvPr id="12" name="Šipka: doprava 11">
              <a:extLst>
                <a:ext uri="{FF2B5EF4-FFF2-40B4-BE49-F238E27FC236}">
                  <a16:creationId xmlns:a16="http://schemas.microsoft.com/office/drawing/2014/main" id="{1667C4F2-7EE1-4D0D-A9DD-E7DD2F51DF0E}"/>
                </a:ext>
              </a:extLst>
            </p:cNvPr>
            <p:cNvSpPr/>
            <p:nvPr/>
          </p:nvSpPr>
          <p:spPr>
            <a:xfrm rot="6955106">
              <a:off x="10728169" y="2741709"/>
              <a:ext cx="286324" cy="70294"/>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72E1912E-EDEF-4B1D-99A7-76624CDA8DDC}"/>
                </a:ext>
              </a:extLst>
            </p:cNvPr>
            <p:cNvSpPr txBox="1"/>
            <p:nvPr/>
          </p:nvSpPr>
          <p:spPr>
            <a:xfrm>
              <a:off x="10363262" y="2414403"/>
              <a:ext cx="1224676" cy="612866"/>
            </a:xfrm>
            <a:prstGeom prst="rect">
              <a:avLst/>
            </a:prstGeom>
            <a:noFill/>
          </p:spPr>
          <p:txBody>
            <a:bodyPr wrap="square" rtlCol="0">
              <a:spAutoFit/>
            </a:bodyPr>
            <a:lstStyle/>
            <a:p>
              <a:pPr algn="ctr"/>
              <a:r>
                <a:rPr lang="cs-CZ" sz="1200" dirty="0" err="1">
                  <a:solidFill>
                    <a:schemeClr val="bg1"/>
                  </a:solidFill>
                </a:rPr>
                <a:t>Rebound</a:t>
              </a:r>
              <a:r>
                <a:rPr lang="cs-CZ" sz="1200" dirty="0">
                  <a:solidFill>
                    <a:schemeClr val="bg1"/>
                  </a:solidFill>
                </a:rPr>
                <a:t> </a:t>
              </a:r>
              <a:r>
                <a:rPr lang="cs-CZ" sz="1200" dirty="0" err="1">
                  <a:solidFill>
                    <a:schemeClr val="bg1"/>
                  </a:solidFill>
                </a:rPr>
                <a:t>Stretch</a:t>
              </a:r>
              <a:endParaRPr lang="cs-CZ" sz="1200" dirty="0">
                <a:solidFill>
                  <a:schemeClr val="bg1"/>
                </a:solidFill>
              </a:endParaRPr>
            </a:p>
          </p:txBody>
        </p:sp>
      </p:grpSp>
      <p:sp>
        <p:nvSpPr>
          <p:cNvPr id="20" name="TextovéPole 19">
            <a:extLst>
              <a:ext uri="{FF2B5EF4-FFF2-40B4-BE49-F238E27FC236}">
                <a16:creationId xmlns:a16="http://schemas.microsoft.com/office/drawing/2014/main" id="{8D637153-8F98-4983-B389-8FFB7EDFE94A}"/>
              </a:ext>
            </a:extLst>
          </p:cNvPr>
          <p:cNvSpPr txBox="1"/>
          <p:nvPr/>
        </p:nvSpPr>
        <p:spPr>
          <a:xfrm>
            <a:off x="10150276" y="2688626"/>
            <a:ext cx="412292" cy="261610"/>
          </a:xfrm>
          <a:prstGeom prst="rect">
            <a:avLst/>
          </a:prstGeom>
          <a:solidFill>
            <a:schemeClr val="tx1"/>
          </a:solidFill>
        </p:spPr>
        <p:txBody>
          <a:bodyPr wrap="none" rtlCol="0">
            <a:spAutoFit/>
          </a:bodyPr>
          <a:lstStyle/>
          <a:p>
            <a:r>
              <a:rPr lang="cs-CZ" sz="1050" b="1" dirty="0">
                <a:solidFill>
                  <a:srgbClr val="92D050"/>
                </a:solidFill>
              </a:rPr>
              <a:t>PVC</a:t>
            </a:r>
          </a:p>
        </p:txBody>
      </p:sp>
      <p:grpSp>
        <p:nvGrpSpPr>
          <p:cNvPr id="8" name="Skupina 7">
            <a:extLst>
              <a:ext uri="{FF2B5EF4-FFF2-40B4-BE49-F238E27FC236}">
                <a16:creationId xmlns:a16="http://schemas.microsoft.com/office/drawing/2014/main" id="{888F4E1D-E2B1-495C-AD48-8B65C8F4A64C}"/>
              </a:ext>
            </a:extLst>
          </p:cNvPr>
          <p:cNvGrpSpPr/>
          <p:nvPr/>
        </p:nvGrpSpPr>
        <p:grpSpPr>
          <a:xfrm>
            <a:off x="8456559" y="4058703"/>
            <a:ext cx="1237455" cy="728442"/>
            <a:chOff x="8456559" y="4058703"/>
            <a:chExt cx="1237455" cy="728442"/>
          </a:xfrm>
        </p:grpSpPr>
        <p:sp>
          <p:nvSpPr>
            <p:cNvPr id="21" name="TextovéPole 20">
              <a:extLst>
                <a:ext uri="{FF2B5EF4-FFF2-40B4-BE49-F238E27FC236}">
                  <a16:creationId xmlns:a16="http://schemas.microsoft.com/office/drawing/2014/main" id="{B901DC46-C0F5-4EB5-9594-4F60389BD6A9}"/>
                </a:ext>
              </a:extLst>
            </p:cNvPr>
            <p:cNvSpPr txBox="1"/>
            <p:nvPr/>
          </p:nvSpPr>
          <p:spPr>
            <a:xfrm>
              <a:off x="8456559" y="4510146"/>
              <a:ext cx="1237455" cy="276999"/>
            </a:xfrm>
            <a:prstGeom prst="rect">
              <a:avLst/>
            </a:prstGeom>
            <a:noFill/>
          </p:spPr>
          <p:txBody>
            <a:bodyPr wrap="none" rtlCol="0">
              <a:spAutoFit/>
            </a:bodyPr>
            <a:lstStyle/>
            <a:p>
              <a:r>
                <a:rPr lang="cs-CZ" sz="1200" dirty="0">
                  <a:solidFill>
                    <a:schemeClr val="bg1"/>
                  </a:solidFill>
                </a:rPr>
                <a:t>Early </a:t>
              </a:r>
              <a:r>
                <a:rPr lang="cs-CZ" sz="1200" dirty="0" err="1">
                  <a:solidFill>
                    <a:schemeClr val="bg1"/>
                  </a:solidFill>
                </a:rPr>
                <a:t>contraction</a:t>
              </a:r>
              <a:endParaRPr lang="cs-CZ" sz="1200" dirty="0">
                <a:solidFill>
                  <a:schemeClr val="bg1"/>
                </a:solidFill>
              </a:endParaRPr>
            </a:p>
          </p:txBody>
        </p:sp>
        <p:sp>
          <p:nvSpPr>
            <p:cNvPr id="22" name="Šipka: doprava 21">
              <a:extLst>
                <a:ext uri="{FF2B5EF4-FFF2-40B4-BE49-F238E27FC236}">
                  <a16:creationId xmlns:a16="http://schemas.microsoft.com/office/drawing/2014/main" id="{14B8984E-4532-4D8A-8C93-14D4A23A70D1}"/>
                </a:ext>
              </a:extLst>
            </p:cNvPr>
            <p:cNvSpPr/>
            <p:nvPr/>
          </p:nvSpPr>
          <p:spPr>
            <a:xfrm rot="17770220">
              <a:off x="8964714" y="4280528"/>
              <a:ext cx="522934" cy="79283"/>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grpSp>
    </p:spTree>
    <p:extLst>
      <p:ext uri="{BB962C8B-B14F-4D97-AF65-F5344CB8AC3E}">
        <p14:creationId xmlns:p14="http://schemas.microsoft.com/office/powerpoint/2010/main" val="11051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a:extLst>
              <a:ext uri="{FF2B5EF4-FFF2-40B4-BE49-F238E27FC236}">
                <a16:creationId xmlns:a16="http://schemas.microsoft.com/office/drawing/2014/main" id="{40675007-B97C-45F2-A74B-3852FFC75CD8}"/>
              </a:ext>
            </a:extLst>
          </p:cNvPr>
          <p:cNvGrpSpPr/>
          <p:nvPr/>
        </p:nvGrpSpPr>
        <p:grpSpPr>
          <a:xfrm>
            <a:off x="23470" y="0"/>
            <a:ext cx="6191250" cy="6858000"/>
            <a:chOff x="3000375" y="0"/>
            <a:chExt cx="6191250" cy="6858000"/>
          </a:xfrm>
        </p:grpSpPr>
        <p:pic>
          <p:nvPicPr>
            <p:cNvPr id="3" name="Obrázek 2">
              <a:extLst>
                <a:ext uri="{FF2B5EF4-FFF2-40B4-BE49-F238E27FC236}">
                  <a16:creationId xmlns:a16="http://schemas.microsoft.com/office/drawing/2014/main" id="{373B8483-1287-4D63-B0EF-10700873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75" y="0"/>
              <a:ext cx="6191250" cy="6858000"/>
            </a:xfrm>
            <a:prstGeom prst="rect">
              <a:avLst/>
            </a:prstGeom>
          </p:spPr>
        </p:pic>
        <p:sp>
          <p:nvSpPr>
            <p:cNvPr id="4" name="TextovéPole 3">
              <a:extLst>
                <a:ext uri="{FF2B5EF4-FFF2-40B4-BE49-F238E27FC236}">
                  <a16:creationId xmlns:a16="http://schemas.microsoft.com/office/drawing/2014/main" id="{DC55B77C-684E-498C-B9B2-5D292AF0593D}"/>
                </a:ext>
              </a:extLst>
            </p:cNvPr>
            <p:cNvSpPr txBox="1"/>
            <p:nvPr/>
          </p:nvSpPr>
          <p:spPr>
            <a:xfrm>
              <a:off x="8231081" y="3299750"/>
              <a:ext cx="790601" cy="338554"/>
            </a:xfrm>
            <a:prstGeom prst="rect">
              <a:avLst/>
            </a:prstGeom>
            <a:noFill/>
          </p:spPr>
          <p:txBody>
            <a:bodyPr wrap="none" rtlCol="0">
              <a:spAutoFit/>
            </a:bodyPr>
            <a:lstStyle/>
            <a:p>
              <a:r>
                <a:rPr lang="cs-CZ" sz="800" b="1" dirty="0">
                  <a:solidFill>
                    <a:schemeClr val="accent4">
                      <a:lumMod val="60000"/>
                      <a:lumOff val="40000"/>
                    </a:schemeClr>
                  </a:solidFill>
                </a:rPr>
                <a:t>PULMONARY</a:t>
              </a:r>
            </a:p>
            <a:p>
              <a:r>
                <a:rPr lang="cs-CZ" sz="800" b="1" dirty="0">
                  <a:solidFill>
                    <a:schemeClr val="accent4">
                      <a:lumMod val="60000"/>
                      <a:lumOff val="40000"/>
                    </a:schemeClr>
                  </a:solidFill>
                </a:rPr>
                <a:t>ARTERY FLOW</a:t>
              </a:r>
            </a:p>
          </p:txBody>
        </p:sp>
        <p:cxnSp>
          <p:nvCxnSpPr>
            <p:cNvPr id="6" name="Přímá spojnice se šipkou 5">
              <a:extLst>
                <a:ext uri="{FF2B5EF4-FFF2-40B4-BE49-F238E27FC236}">
                  <a16:creationId xmlns:a16="http://schemas.microsoft.com/office/drawing/2014/main" id="{3269EF67-7B90-4EA1-8614-C642398148F1}"/>
                </a:ext>
              </a:extLst>
            </p:cNvPr>
            <p:cNvCxnSpPr/>
            <p:nvPr/>
          </p:nvCxnSpPr>
          <p:spPr>
            <a:xfrm flipH="1">
              <a:off x="7345990" y="3626812"/>
              <a:ext cx="1582497" cy="0"/>
            </a:xfrm>
            <a:prstGeom prst="straightConnector1">
              <a:avLst/>
            </a:prstGeom>
            <a:ln w="190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Skupina 13">
            <a:extLst>
              <a:ext uri="{FF2B5EF4-FFF2-40B4-BE49-F238E27FC236}">
                <a16:creationId xmlns:a16="http://schemas.microsoft.com/office/drawing/2014/main" id="{616F2762-2A29-4CC0-8D24-294EAB1EE5DD}"/>
              </a:ext>
            </a:extLst>
          </p:cNvPr>
          <p:cNvGrpSpPr/>
          <p:nvPr/>
        </p:nvGrpSpPr>
        <p:grpSpPr>
          <a:xfrm>
            <a:off x="6305973" y="1151466"/>
            <a:ext cx="5757570" cy="4845376"/>
            <a:chOff x="6305973" y="1151466"/>
            <a:chExt cx="5757570" cy="4845376"/>
          </a:xfrm>
        </p:grpSpPr>
        <p:pic>
          <p:nvPicPr>
            <p:cNvPr id="8" name="Obrázek 1" descr="Snímek4.TIF">
              <a:extLst>
                <a:ext uri="{FF2B5EF4-FFF2-40B4-BE49-F238E27FC236}">
                  <a16:creationId xmlns:a16="http://schemas.microsoft.com/office/drawing/2014/main" id="{7D2593B4-E9EE-4947-865E-857A8275A8B7}"/>
                </a:ext>
              </a:extLst>
            </p:cNvPr>
            <p:cNvPicPr>
              <a:picLocks noChangeAspect="1"/>
            </p:cNvPicPr>
            <p:nvPr/>
          </p:nvPicPr>
          <p:blipFill>
            <a:blip r:embed="rId3" cstate="print"/>
            <a:srcRect/>
            <a:stretch>
              <a:fillRect/>
            </a:stretch>
          </p:blipFill>
          <p:spPr bwMode="auto">
            <a:xfrm>
              <a:off x="6305973" y="1679046"/>
              <a:ext cx="5757570" cy="4317796"/>
            </a:xfrm>
            <a:prstGeom prst="rect">
              <a:avLst/>
            </a:prstGeom>
            <a:noFill/>
            <a:ln w="9525">
              <a:noFill/>
              <a:miter lim="800000"/>
              <a:headEnd/>
              <a:tailEnd/>
            </a:ln>
          </p:spPr>
        </p:pic>
        <p:sp>
          <p:nvSpPr>
            <p:cNvPr id="9" name="TextovéPole 8">
              <a:extLst>
                <a:ext uri="{FF2B5EF4-FFF2-40B4-BE49-F238E27FC236}">
                  <a16:creationId xmlns:a16="http://schemas.microsoft.com/office/drawing/2014/main" id="{593BA336-2E30-4E22-ACFD-DA3B917E4834}"/>
                </a:ext>
              </a:extLst>
            </p:cNvPr>
            <p:cNvSpPr txBox="1"/>
            <p:nvPr/>
          </p:nvSpPr>
          <p:spPr>
            <a:xfrm>
              <a:off x="8100906" y="1151466"/>
              <a:ext cx="2024080" cy="461665"/>
            </a:xfrm>
            <a:prstGeom prst="rect">
              <a:avLst/>
            </a:prstGeom>
            <a:noFill/>
          </p:spPr>
          <p:txBody>
            <a:bodyPr wrap="none" rtlCol="0">
              <a:spAutoFit/>
            </a:bodyPr>
            <a:lstStyle/>
            <a:p>
              <a:r>
                <a:rPr lang="en-US" sz="2400" dirty="0"/>
                <a:t>Princip RV-CRT</a:t>
              </a:r>
              <a:endParaRPr lang="cs-CZ" sz="2400" dirty="0"/>
            </a:p>
          </p:txBody>
        </p:sp>
        <p:pic>
          <p:nvPicPr>
            <p:cNvPr id="13" name="Obrázek 12">
              <a:extLst>
                <a:ext uri="{FF2B5EF4-FFF2-40B4-BE49-F238E27FC236}">
                  <a16:creationId xmlns:a16="http://schemas.microsoft.com/office/drawing/2014/main" id="{189CDC1F-A969-41DE-991B-9BB18F862665}"/>
                </a:ext>
              </a:extLst>
            </p:cNvPr>
            <p:cNvPicPr>
              <a:picLocks noChangeAspect="1"/>
            </p:cNvPicPr>
            <p:nvPr/>
          </p:nvPicPr>
          <p:blipFill>
            <a:blip r:embed="rId4"/>
            <a:stretch>
              <a:fillRect/>
            </a:stretch>
          </p:blipFill>
          <p:spPr>
            <a:xfrm>
              <a:off x="9784608" y="2821092"/>
              <a:ext cx="1895475" cy="301415"/>
            </a:xfrm>
            <a:prstGeom prst="rect">
              <a:avLst/>
            </a:prstGeom>
          </p:spPr>
        </p:pic>
      </p:grpSp>
    </p:spTree>
    <p:extLst>
      <p:ext uri="{BB962C8B-B14F-4D97-AF65-F5344CB8AC3E}">
        <p14:creationId xmlns:p14="http://schemas.microsoft.com/office/powerpoint/2010/main" val="34535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5" cstate="print"/>
          <a:srcRect/>
          <a:stretch>
            <a:fillRect/>
          </a:stretch>
        </p:blipFill>
        <p:spPr bwMode="auto">
          <a:xfrm>
            <a:off x="42759" y="56406"/>
            <a:ext cx="7051104" cy="1998883"/>
          </a:xfrm>
          <a:prstGeom prst="rect">
            <a:avLst/>
          </a:prstGeom>
          <a:noFill/>
          <a:ln w="9525">
            <a:noFill/>
            <a:miter lim="800000"/>
            <a:headEnd/>
            <a:tailEnd/>
          </a:ln>
        </p:spPr>
      </p:pic>
      <p:sp>
        <p:nvSpPr>
          <p:cNvPr id="31" name="TextovéPole 30"/>
          <p:cNvSpPr txBox="1"/>
          <p:nvPr/>
        </p:nvSpPr>
        <p:spPr>
          <a:xfrm>
            <a:off x="5880847" y="969416"/>
            <a:ext cx="1679227" cy="369332"/>
          </a:xfrm>
          <a:prstGeom prst="rect">
            <a:avLst/>
          </a:prstGeom>
          <a:noFill/>
        </p:spPr>
        <p:txBody>
          <a:bodyPr wrap="square" rtlCol="0">
            <a:spAutoFit/>
          </a:bodyPr>
          <a:lstStyle/>
          <a:p>
            <a:pPr lvl="0"/>
            <a:r>
              <a:rPr lang="cs-CZ" dirty="0" err="1"/>
              <a:t>Europace</a:t>
            </a:r>
            <a:r>
              <a:rPr lang="cs-CZ" dirty="0"/>
              <a:t> 2018</a:t>
            </a:r>
          </a:p>
        </p:txBody>
      </p:sp>
      <p:cxnSp>
        <p:nvCxnSpPr>
          <p:cNvPr id="30" name="Přímá spojovací čára 40">
            <a:extLst>
              <a:ext uri="{FF2B5EF4-FFF2-40B4-BE49-F238E27FC236}">
                <a16:creationId xmlns:a16="http://schemas.microsoft.com/office/drawing/2014/main" id="{15F7BF98-6192-4FB5-9D76-CD6395D1ABFA}"/>
              </a:ext>
            </a:extLst>
          </p:cNvPr>
          <p:cNvCxnSpPr>
            <a:cxnSpLocks/>
          </p:cNvCxnSpPr>
          <p:nvPr/>
        </p:nvCxnSpPr>
        <p:spPr>
          <a:xfrm>
            <a:off x="-3038" y="2150132"/>
            <a:ext cx="12192000"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4340" name="Picture 2" descr="TOF_AVB1_RBBB_VDDRVOTpace vs spont"/>
          <p:cNvPicPr>
            <a:picLocks noChangeAspect="1" noChangeArrowheads="1"/>
          </p:cNvPicPr>
          <p:nvPr/>
        </p:nvPicPr>
        <p:blipFill>
          <a:blip r:embed="rId6" cstate="print">
            <a:lum bright="6000"/>
          </a:blip>
          <a:srcRect l="25941" t="3166" r="4050" b="50858"/>
          <a:stretch>
            <a:fillRect/>
          </a:stretch>
        </p:blipFill>
        <p:spPr bwMode="auto">
          <a:xfrm>
            <a:off x="6361371" y="2503406"/>
            <a:ext cx="5559695" cy="3437200"/>
          </a:xfrm>
          <a:prstGeom prst="rect">
            <a:avLst/>
          </a:prstGeom>
          <a:noFill/>
          <a:ln w="9525">
            <a:solidFill>
              <a:schemeClr val="tx1"/>
            </a:solidFill>
            <a:miter lim="800000"/>
            <a:headEnd/>
            <a:tailEnd/>
          </a:ln>
        </p:spPr>
      </p:pic>
      <p:sp>
        <p:nvSpPr>
          <p:cNvPr id="14342" name="Rectangle 52"/>
          <p:cNvSpPr>
            <a:spLocks noChangeArrowheads="1"/>
          </p:cNvSpPr>
          <p:nvPr/>
        </p:nvSpPr>
        <p:spPr bwMode="auto">
          <a:xfrm>
            <a:off x="6308734" y="4222006"/>
            <a:ext cx="576263" cy="71437"/>
          </a:xfrm>
          <a:prstGeom prst="rect">
            <a:avLst/>
          </a:prstGeom>
          <a:solidFill>
            <a:schemeClr val="bg1"/>
          </a:solidFill>
          <a:ln w="9525">
            <a:solidFill>
              <a:schemeClr val="bg1"/>
            </a:solidFill>
            <a:miter lim="800000"/>
            <a:headEnd/>
            <a:tailEnd/>
          </a:ln>
        </p:spPr>
        <p:txBody>
          <a:bodyPr wrap="none" anchor="ctr"/>
          <a:lstStyle/>
          <a:p>
            <a:pPr fontAlgn="base">
              <a:spcBef>
                <a:spcPct val="0"/>
              </a:spcBef>
              <a:spcAft>
                <a:spcPct val="0"/>
              </a:spcAft>
            </a:pPr>
            <a:endParaRPr lang="cs-CZ" sz="2400">
              <a:solidFill>
                <a:prstClr val="black"/>
              </a:solidFill>
              <a:latin typeface="Times New Roman" pitchFamily="18" charset="0"/>
              <a:cs typeface="Arial" pitchFamily="34" charset="0"/>
            </a:endParaRPr>
          </a:p>
        </p:txBody>
      </p:sp>
      <p:pic>
        <p:nvPicPr>
          <p:cNvPr id="2" name="verner_BIVODO">
            <a:hlinkClick r:id="" action="ppaction://media"/>
            <a:extLst>
              <a:ext uri="{FF2B5EF4-FFF2-40B4-BE49-F238E27FC236}">
                <a16:creationId xmlns:a16="http://schemas.microsoft.com/office/drawing/2014/main" id="{E7CB76FA-CF0F-4144-A02B-D4C418FE3B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3562" y="2340518"/>
            <a:ext cx="5746468" cy="3903261"/>
          </a:xfrm>
          <a:prstGeom prst="rect">
            <a:avLst/>
          </a:prstGeom>
        </p:spPr>
      </p:pic>
      <p:pic>
        <p:nvPicPr>
          <p:cNvPr id="6" name="Obrázek 5">
            <a:extLst>
              <a:ext uri="{FF2B5EF4-FFF2-40B4-BE49-F238E27FC236}">
                <a16:creationId xmlns:a16="http://schemas.microsoft.com/office/drawing/2014/main" id="{F4E75FA0-48E9-447B-BDE1-1D7206ABAC0D}"/>
              </a:ext>
            </a:extLst>
          </p:cNvPr>
          <p:cNvPicPr>
            <a:picLocks noChangeAspect="1"/>
          </p:cNvPicPr>
          <p:nvPr/>
        </p:nvPicPr>
        <p:blipFill>
          <a:blip r:embed="rId8"/>
          <a:stretch>
            <a:fillRect/>
          </a:stretch>
        </p:blipFill>
        <p:spPr>
          <a:xfrm>
            <a:off x="6308733" y="2358048"/>
            <a:ext cx="5703773" cy="3885731"/>
          </a:xfrm>
          <a:prstGeom prst="rect">
            <a:avLst/>
          </a:prstGeom>
          <a:ln>
            <a:solidFill>
              <a:schemeClr val="tx2"/>
            </a:solidFill>
          </a:ln>
        </p:spPr>
      </p:pic>
    </p:spTree>
    <p:extLst>
      <p:ext uri="{BB962C8B-B14F-4D97-AF65-F5344CB8AC3E}">
        <p14:creationId xmlns:p14="http://schemas.microsoft.com/office/powerpoint/2010/main" val="379947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ISRESPONSED" val="1"/>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RESPONSETYPE" val="Slide"/>
  <p:tag name="ARS_SLIDE_ISRESPONSED" val="1"/>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RESPONSETYPE" val="Slide"/>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SLIDE_ISRESPONSED" val="1"/>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RESPONSETYPE" val="Slide"/>
  <p:tag name="ARS_SLIDE_ISRESPONSED" val="1"/>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DATAPERCENTBASE" val="crParticipant"/>
  <p:tag name="ARS_CHARTPARA_NUMBERDEC" val="0"/>
  <p:tag name="ARS_CHARTPARA_PERCENTDEC" val="1"/>
  <p:tag name="ARS_CHARTPARA_SHOW3D" val="0"/>
  <p:tag name="ARS_CHARTPOINTWIDTH" val="0.5"/>
  <p:tag name="ARS_SLIDE_ISRESPONSED" val="1"/>
  <p:tag name="ARS_SLIDE_DUENO" val="100"/>
  <p:tag name="ARS_SLIDE_PARTICIPANTNUM" val="100"/>
  <p:tag name="ARS_SLIDE_SUBMITNUM" val="0"/>
  <p:tag name="ARS_SLIDE_CORRECTNUM" val="0"/>
  <p:tag name="ARS_SLIDE_VOTEMEAN"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Lst>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1281</TotalTime>
  <Words>1071</Words>
  <Application>Microsoft Office PowerPoint</Application>
  <PresentationFormat>Širokoúhlá obrazovka</PresentationFormat>
  <Paragraphs>121</Paragraphs>
  <Slides>15</Slides>
  <Notes>4</Notes>
  <HiddenSlides>0</HiddenSlides>
  <MMClips>5</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15</vt:i4>
      </vt:variant>
    </vt:vector>
  </HeadingPairs>
  <TitlesOfParts>
    <vt:vector size="22" baseType="lpstr">
      <vt:lpstr>Arial</vt:lpstr>
      <vt:lpstr>Calibri</vt:lpstr>
      <vt:lpstr>Calibri Light</vt:lpstr>
      <vt:lpstr>Times New Roman</vt:lpstr>
      <vt:lpstr>Wingdings</vt:lpstr>
      <vt:lpstr>Motiv Office</vt:lpstr>
      <vt:lpstr>Rastrový obrázek</vt:lpstr>
      <vt:lpstr>Elektromechanická dyssynchronie pravé komory Pokročilé zobrazovací metody, matematické modelování  a možnosti resynchronizační léčby</vt:lpstr>
      <vt:lpstr>Prezentace aplikace PowerPoint</vt:lpstr>
      <vt:lpstr>Mechanismus dyssynchronie PK u VSV</vt:lpstr>
      <vt:lpstr>Pravděpodobnost přežití po korekci Fallotovy tetralogie v dětství dle typu korekce Dětské Kardiocentrum, N=814, 1979-2016</vt:lpstr>
      <vt:lpstr>Poop. Fallotova tetralogie: model pravostranného srdečního selhání</vt:lpstr>
      <vt:lpstr>EKG -  elektrická aktivace - funkce pravé komory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Předpověd efektu RV-CRT s pomocí modelu</vt:lpstr>
      <vt:lpstr>Prezentace aplikace PowerPoint</vt:lpstr>
      <vt:lpstr>Shrnutí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right ventricular resynchronization in congenital heart disease</dc:title>
  <dc:creator>Jan Janoušek</dc:creator>
  <cp:lastModifiedBy>Jan Janoušek</cp:lastModifiedBy>
  <cp:revision>92</cp:revision>
  <dcterms:created xsi:type="dcterms:W3CDTF">2020-08-23T17:53:22Z</dcterms:created>
  <dcterms:modified xsi:type="dcterms:W3CDTF">2021-11-08T09:48:13Z</dcterms:modified>
</cp:coreProperties>
</file>