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475" r:id="rId3"/>
    <p:sldId id="271" r:id="rId4"/>
    <p:sldId id="270" r:id="rId5"/>
    <p:sldId id="660" r:id="rId6"/>
    <p:sldId id="263" r:id="rId7"/>
    <p:sldId id="262" r:id="rId8"/>
    <p:sldId id="264" r:id="rId9"/>
    <p:sldId id="265" r:id="rId10"/>
    <p:sldId id="266" r:id="rId11"/>
    <p:sldId id="267" r:id="rId12"/>
    <p:sldId id="268" r:id="rId13"/>
    <p:sldId id="260" r:id="rId14"/>
    <p:sldId id="261" r:id="rId15"/>
    <p:sldId id="257" r:id="rId16"/>
    <p:sldId id="258" r:id="rId17"/>
    <p:sldId id="259" r:id="rId18"/>
    <p:sldId id="269" r:id="rId19"/>
    <p:sldId id="272" r:id="rId2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2785"/>
  </p:normalViewPr>
  <p:slideViewPr>
    <p:cSldViewPr snapToGrid="0" snapToObjects="1">
      <p:cViewPr>
        <p:scale>
          <a:sx n="163" d="100"/>
          <a:sy n="163" d="100"/>
        </p:scale>
        <p:origin x="144" y="-64"/>
      </p:cViewPr>
      <p:guideLst/>
    </p:cSldViewPr>
  </p:slideViewPr>
  <p:notesTextViewPr>
    <p:cViewPr>
      <p:scale>
        <a:sx n="1" d="1"/>
        <a:sy n="1" d="1"/>
      </p:scale>
      <p:origin x="0" y="0"/>
    </p:cViewPr>
  </p:notesTextViewPr>
  <p:sorterViewPr>
    <p:cViewPr>
      <p:scale>
        <a:sx n="147" d="100"/>
        <a:sy n="14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B6B57-3C45-FC44-82D9-57C9E7758073}" type="datetimeFigureOut">
              <a:rPr lang="en-SK" smtClean="0"/>
              <a:t>08/11/2021</a:t>
            </a:fld>
            <a:endParaRPr lang="en-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B2DFC-7AD1-C746-B3E9-0F879094C759}" type="slidenum">
              <a:rPr lang="en-SK" smtClean="0"/>
              <a:t>‹#›</a:t>
            </a:fld>
            <a:endParaRPr lang="en-SK"/>
          </a:p>
        </p:txBody>
      </p:sp>
    </p:spTree>
    <p:extLst>
      <p:ext uri="{BB962C8B-B14F-4D97-AF65-F5344CB8AC3E}">
        <p14:creationId xmlns:p14="http://schemas.microsoft.com/office/powerpoint/2010/main" val="1236996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linicaltrials.gov/show/NCT0273581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solidFill>
                <a:prstClr val="black"/>
              </a:solidFill>
            </a:endParaRPr>
          </a:p>
        </p:txBody>
      </p:sp>
      <p:sp>
        <p:nvSpPr>
          <p:cNvPr id="5" name="Footer Placeholder 4"/>
          <p:cNvSpPr>
            <a:spLocks noGrp="1"/>
          </p:cNvSpPr>
          <p:nvPr>
            <p:ph type="ftr" sz="quarter" idx="4"/>
          </p:nvPr>
        </p:nvSpPr>
        <p:spPr/>
        <p:txBody>
          <a:bodyPr/>
          <a:lstStyle/>
          <a:p>
            <a:endParaRPr lang="en-US">
              <a:solidFill>
                <a:prstClr val="black"/>
              </a:solidFill>
            </a:endParaRPr>
          </a:p>
        </p:txBody>
      </p:sp>
      <p:sp>
        <p:nvSpPr>
          <p:cNvPr id="6" name="Slide Number Placeholder 5"/>
          <p:cNvSpPr>
            <a:spLocks noGrp="1"/>
          </p:cNvSpPr>
          <p:nvPr>
            <p:ph type="sldNum" sz="quarter" idx="5"/>
          </p:nvPr>
        </p:nvSpPr>
        <p:spPr/>
        <p:txBody>
          <a:bodyPr/>
          <a:lstStyle/>
          <a:p>
            <a:fld id="{FD53F0F5-4E7A-4F2F-B9CC-CD5F9735EE17}"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554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Fernandes GC, Fernandes A, Cardoso R, et al. Association of SGLT2 inhibitors with arrhythmias and sudden cardiac death in patients with type 2 diabetes or heart failure: A meta-analysis of 34 randomized controlled trials. </a:t>
            </a:r>
            <a:r>
              <a:rPr lang="en-GB" i="1" dirty="0"/>
              <a:t>Heart Rhythm</a:t>
            </a:r>
            <a:r>
              <a:rPr lang="en-GB" dirty="0"/>
              <a:t>. 2021;18(7):1098-1105. doi:10.1016/j.hrthm.2021.03.028</a:t>
            </a:r>
          </a:p>
          <a:p>
            <a:endParaRPr lang="en-SK" dirty="0"/>
          </a:p>
          <a:p>
            <a:endParaRPr lang="en-SK" dirty="0"/>
          </a:p>
          <a:p>
            <a:r>
              <a:rPr lang="en-GB" b="1" dirty="0"/>
              <a:t>Abstract </a:t>
            </a:r>
          </a:p>
          <a:p>
            <a:r>
              <a:rPr lang="en-GB" b="1" dirty="0"/>
              <a:t>Background: </a:t>
            </a:r>
            <a:r>
              <a:rPr lang="en-GB" dirty="0"/>
              <a:t>Sodium-glucose cotransporter 2 inhibitors (SGLT2is) reduce hospitalizations and death from heart failure (HF), but their effect on arrhythmia expression has been poorly investigated. </a:t>
            </a:r>
          </a:p>
          <a:p>
            <a:r>
              <a:rPr lang="en-GB" b="1" dirty="0"/>
              <a:t>Objective: </a:t>
            </a:r>
            <a:r>
              <a:rPr lang="en-GB" dirty="0"/>
              <a:t>The purpose of this study was to evaluate the association of SGLT2is with arrhythmias in patients with type 2 diabetes mellitus (T2DM) or HF. </a:t>
            </a:r>
          </a:p>
          <a:p>
            <a:r>
              <a:rPr lang="en-GB" b="1" dirty="0"/>
              <a:t>Methods: </a:t>
            </a:r>
            <a:r>
              <a:rPr lang="en-GB" dirty="0"/>
              <a:t>We searched PubMed and </a:t>
            </a:r>
            <a:r>
              <a:rPr lang="en-GB" dirty="0" err="1"/>
              <a:t>ClinicalTrials.gov</a:t>
            </a:r>
            <a:r>
              <a:rPr lang="en-GB" dirty="0"/>
              <a:t>. Two independent investigators identified randomized double-blind trials that compared SGLT2is with placebo or active control for adults with T2DM or HF. Primary outcomes were incident atrial arrhythmias, ventricular arrhythmias (VAs), and sudden cardiac death (SCD). </a:t>
            </a:r>
          </a:p>
          <a:p>
            <a:r>
              <a:rPr lang="en-GB" b="1" dirty="0"/>
              <a:t>Results: </a:t>
            </a:r>
            <a:r>
              <a:rPr lang="en-GB" dirty="0"/>
              <a:t>We included 34 randomized (25 placebo-controlled and 9 active-controlled) trials with 63,166 patients (35,883 SGLT2is vs 27,273 control: mean age 53-67 years; 63% male). Medications included canagliflozin, dapagliflozin, empagliflozin, or ertugliflozin. Except for 1 study of HF, all patients had T2DM. Follow-up ranged from 24 weeks to 5.7 years. The cumulative incidence of events was low: 3.6, 1.4, and 2.5 per 1000 patient-years for atrial arrhythmias, VAs and SCD, respectively. SGLT2i therapy was associated with a significant reduction in the risk of incident atrial arrhythmias (odds ratio 0.81; 95% confidence interval 0.69-0.95; P = .008) and the "SCD" component of the SCD outcome (odds ratio 0.72; 95% confidence interval 0.54-0.97; P = .03) compared with control. There was no significant difference in incident VA or the "cardiac arrest" SCD component between groups. </a:t>
            </a:r>
          </a:p>
          <a:p>
            <a:r>
              <a:rPr lang="en-GB" b="1" dirty="0"/>
              <a:t>Conclusion: </a:t>
            </a:r>
            <a:r>
              <a:rPr lang="en-GB" dirty="0"/>
              <a:t>SGLT2is are associated with significantly reduced risks of incident atrial arrhythmias and SCD in patients with T2DM. Prospective trials are warranted to confirm the antiarrhythmic effect of SGLT2is and whether this is a class or drug-specific effect. </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11</a:t>
            </a:fld>
            <a:endParaRPr lang="en-SK"/>
          </a:p>
        </p:txBody>
      </p:sp>
    </p:spTree>
    <p:extLst>
      <p:ext uri="{BB962C8B-B14F-4D97-AF65-F5344CB8AC3E}">
        <p14:creationId xmlns:p14="http://schemas.microsoft.com/office/powerpoint/2010/main" val="1709273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 HL, Lip GYH, Feng Q, et al. Sodium-glucose cotransporter 2 inhibitors (SGLT2i) and cardiac arrhythmias: a systematic review and meta-analysis [published correction appears in Cardiovasc </a:t>
            </a:r>
            <a:r>
              <a:rPr lang="en-GB" dirty="0" err="1"/>
              <a:t>Diabetol</a:t>
            </a:r>
            <a:r>
              <a:rPr lang="en-GB" dirty="0"/>
              <a:t>. 2021 Sep 4;20(1):177]. </a:t>
            </a:r>
            <a:r>
              <a:rPr lang="en-GB" i="1" dirty="0"/>
              <a:t>Cardiovasc </a:t>
            </a:r>
            <a:r>
              <a:rPr lang="en-GB" i="1" dirty="0" err="1"/>
              <a:t>Diabetol</a:t>
            </a:r>
            <a:r>
              <a:rPr lang="en-GB" dirty="0"/>
              <a:t>. 2021;20(1):100. Published 2021 May 7. doi:10.1186/s12933-021-01293-8</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12</a:t>
            </a:fld>
            <a:endParaRPr lang="en-SK"/>
          </a:p>
        </p:txBody>
      </p:sp>
    </p:spTree>
    <p:extLst>
      <p:ext uri="{BB962C8B-B14F-4D97-AF65-F5344CB8AC3E}">
        <p14:creationId xmlns:p14="http://schemas.microsoft.com/office/powerpoint/2010/main" val="205148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Kaplan–Meier estimates of the cumulative time free from ES according to clinical  response to CRT.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Guerra F, Palmisano P, </a:t>
            </a:r>
            <a:r>
              <a:rPr lang="en-GB" dirty="0" err="1"/>
              <a:t>Dell'Era</a:t>
            </a:r>
            <a:r>
              <a:rPr lang="en-GB" dirty="0"/>
              <a:t> G, et al. Cardiac resynchronization therapy and electrical storm: results of the </a:t>
            </a:r>
            <a:r>
              <a:rPr lang="en-GB" dirty="0" err="1"/>
              <a:t>OBSERVational</a:t>
            </a:r>
            <a:r>
              <a:rPr lang="en-GB" dirty="0"/>
              <a:t> registry on long-term outcome of ICD patients (OBSERVO-ICD). </a:t>
            </a:r>
            <a:r>
              <a:rPr lang="en-GB" i="1" dirty="0" err="1"/>
              <a:t>Europace</a:t>
            </a:r>
            <a:r>
              <a:rPr lang="en-GB" dirty="0"/>
              <a:t>. 2018;20(6):979-985. doi:10.1093/</a:t>
            </a:r>
            <a:r>
              <a:rPr lang="en-GB" dirty="0" err="1"/>
              <a:t>europace</a:t>
            </a:r>
            <a:r>
              <a:rPr lang="en-GB" dirty="0"/>
              <a:t>/eux166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b="1" dirty="0"/>
              <a:t>Abstract </a:t>
            </a:r>
          </a:p>
          <a:p>
            <a:r>
              <a:rPr lang="en-GB" b="1" dirty="0"/>
              <a:t>Aims: </a:t>
            </a:r>
            <a:r>
              <a:rPr lang="en-GB" dirty="0"/>
              <a:t>Electrical storm (ES) is a condition defined as three or more episodes of ventricular fibrillation (VF) or ventricular tachycardia (VT) within 24 h, and usually coexist with advanced heart failure in patients with structural heart disease. The aim of the present study is to test whether cardiac resynchronization therapy (CRT) can be associated with a lower incidence of ES. </a:t>
            </a:r>
          </a:p>
          <a:p>
            <a:r>
              <a:rPr lang="en-GB" b="1" dirty="0"/>
              <a:t>Methods and results: </a:t>
            </a:r>
            <a:r>
              <a:rPr lang="en-GB" dirty="0"/>
              <a:t>The OBSERVO-ICD (</a:t>
            </a:r>
            <a:r>
              <a:rPr lang="en-GB" dirty="0">
                <a:hlinkClick r:id="rId3" tooltip="See in ClinicalTrials.gov"/>
              </a:rPr>
              <a:t>NCT02735811</a:t>
            </a:r>
            <a:r>
              <a:rPr lang="en-GB" dirty="0"/>
              <a:t>) is a multicentre, retrospective registry, enrolling all consecutive patients undergoing ICD or CRT-D implantation from 2010 to 2012 in five Italian high-volume arrhythmia centres. Propensity score matching was used to compare two equally sized cohorts of ICD and CRT-D patients with similar characteristics. The primary endpoint was the time free from ES. Secondary endpoints were time free from </a:t>
            </a:r>
            <a:r>
              <a:rPr lang="en-GB" dirty="0" err="1"/>
              <a:t>unclustered</a:t>
            </a:r>
            <a:r>
              <a:rPr lang="en-GB" dirty="0"/>
              <a:t> VT/VF episodes and time free from ES in CRT-D patients according to clinical or </a:t>
            </a:r>
            <a:r>
              <a:rPr lang="en-GB" dirty="0" err="1"/>
              <a:t>echographic</a:t>
            </a:r>
            <a:r>
              <a:rPr lang="en-GB" dirty="0"/>
              <a:t> response. CRT-D was associated with a 45% relative risk reduction in ES when compared with ICD (5.6% vs. 12.3%; log rank P = 0.014). CRT-responders presented lower rates of ES when compared with non-responders and negative responders according to both clinical and </a:t>
            </a:r>
            <a:r>
              <a:rPr lang="en-GB" dirty="0" err="1"/>
              <a:t>echographic</a:t>
            </a:r>
            <a:r>
              <a:rPr lang="en-GB" dirty="0"/>
              <a:t> criteria (log-rank P = 0.017 and 0.023, respectively). No ES was detected in any of the 133 full responders to CRT-D. Clinical and </a:t>
            </a:r>
            <a:r>
              <a:rPr lang="en-GB" dirty="0" err="1"/>
              <a:t>echographic</a:t>
            </a:r>
            <a:r>
              <a:rPr lang="en-GB" dirty="0"/>
              <a:t> positive responses, but not CRT-implant per se, were associated with lower estimate rates of </a:t>
            </a:r>
            <a:r>
              <a:rPr lang="en-GB" dirty="0" err="1"/>
              <a:t>unclustered</a:t>
            </a:r>
            <a:r>
              <a:rPr lang="en-GB" dirty="0"/>
              <a:t> VTs/VFs. </a:t>
            </a:r>
          </a:p>
          <a:p>
            <a:r>
              <a:rPr lang="en-GB" b="1" dirty="0"/>
              <a:t>Conclusion: </a:t>
            </a:r>
            <a:r>
              <a:rPr lang="en-GB" dirty="0"/>
              <a:t>Patients with CRT had a lower incidence of ES when compared with propensity-matched ICD patients. The long-term benefit of CRT seems to be due to the improved </a:t>
            </a:r>
            <a:r>
              <a:rPr lang="en-GB" dirty="0" err="1"/>
              <a:t>haemodynamics</a:t>
            </a:r>
            <a:r>
              <a:rPr lang="en-GB" dirty="0"/>
              <a:t>, as CRT-responders performed markedly better over a long-term follow-up.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13</a:t>
            </a:fld>
            <a:endParaRPr lang="en-SK"/>
          </a:p>
        </p:txBody>
      </p:sp>
    </p:spTree>
    <p:extLst>
      <p:ext uri="{BB962C8B-B14F-4D97-AF65-F5344CB8AC3E}">
        <p14:creationId xmlns:p14="http://schemas.microsoft.com/office/powerpoint/2010/main" val="2202152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Izquierdo</a:t>
            </a:r>
            <a:r>
              <a:rPr lang="en-GB" dirty="0"/>
              <a:t> M, Ruiz-</a:t>
            </a:r>
            <a:r>
              <a:rPr lang="en-GB" dirty="0" err="1"/>
              <a:t>Granell</a:t>
            </a:r>
            <a:r>
              <a:rPr lang="en-GB" dirty="0"/>
              <a:t> R, Ferrero A, et al. Ablation or conservative management of electrical storm due to monomorphic ventricular tachycardia: differences in outcome. </a:t>
            </a:r>
            <a:r>
              <a:rPr lang="en-GB" i="1" dirty="0" err="1"/>
              <a:t>Europace</a:t>
            </a:r>
            <a:r>
              <a:rPr lang="en-GB" dirty="0"/>
              <a:t>. 2012;14(12):1734-1739. doi:10.1093/</a:t>
            </a:r>
            <a:r>
              <a:rPr lang="en-GB" dirty="0" err="1"/>
              <a:t>europace</a:t>
            </a:r>
            <a:r>
              <a:rPr lang="en-GB" dirty="0"/>
              <a:t>/eus186</a:t>
            </a:r>
          </a:p>
          <a:p>
            <a:endParaRPr lang="en-SK" dirty="0"/>
          </a:p>
          <a:p>
            <a:endParaRPr lang="en-SK" dirty="0"/>
          </a:p>
          <a:p>
            <a:r>
              <a:rPr lang="en-GB" b="1" dirty="0"/>
              <a:t>Abstract </a:t>
            </a:r>
          </a:p>
          <a:p>
            <a:r>
              <a:rPr lang="en-GB" b="1" dirty="0"/>
              <a:t>Aims: </a:t>
            </a:r>
            <a:r>
              <a:rPr lang="en-GB" dirty="0"/>
              <a:t>Electrical storm (ES) is a life-threatening condition that predicts bad prognosis. Treatment includes antiarrhythmic drugs (AAD) and catheter ablation (CA). The present study aims to retrospectively compare prognosis in terms of survival and ES recurrence in 52 consecutive patients experiencing a first ES episode. </a:t>
            </a:r>
          </a:p>
          <a:p>
            <a:r>
              <a:rPr lang="en-GB" b="1" dirty="0"/>
              <a:t>Methods and results: </a:t>
            </a:r>
            <a:r>
              <a:rPr lang="en-GB" dirty="0"/>
              <a:t>Patients were admitted from 1995 to 2011 and treated for ES by conservative therapy (pharmacological, 29 patients) or by CA (23 patients), according to the physician's preference and time of occurrence, i.e. conservative treatments were more frequently administered during the first years of the study, as catheter ablation became more frequent as the years passed by. After a median follow-up of 28 months, no differences either in survival (32% vs. 29% P = 0.8) or in ES recurrence (38% in ablated vs. 57% in non-ablated patients, P = 0.29) were observed between groups. Low left ventricle ejection fraction (LVEF) was the only variable associated with ES recurrence in ablated patients. When including patients with LVEF &gt; 25%, ES recurrence was significantly lower in ablated patients (24 months estimated risk of ES recurrence was 21% vs. 62% in ablated and non-ablated patients, respectively); however, no benefit in survival was observed. </a:t>
            </a:r>
          </a:p>
          <a:p>
            <a:r>
              <a:rPr lang="en-GB" b="1" dirty="0"/>
              <a:t>Conclusion: </a:t>
            </a:r>
            <a:r>
              <a:rPr lang="en-GB" dirty="0"/>
              <a:t>Our data suggest that in most patients, especially those with an LVEF &gt; 25%, catheter ablation following a first ES episode, decreases the risk of ES recurrence, without increasing survival. </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14</a:t>
            </a:fld>
            <a:endParaRPr lang="en-SK"/>
          </a:p>
        </p:txBody>
      </p:sp>
    </p:spTree>
    <p:extLst>
      <p:ext uri="{BB962C8B-B14F-4D97-AF65-F5344CB8AC3E}">
        <p14:creationId xmlns:p14="http://schemas.microsoft.com/office/powerpoint/2010/main" val="316372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Martens P, </a:t>
            </a:r>
            <a:r>
              <a:rPr lang="en-GB" dirty="0" err="1"/>
              <a:t>Nuyens</a:t>
            </a:r>
            <a:r>
              <a:rPr lang="en-GB" dirty="0"/>
              <a:t> D, Rivero-Ayerza M, et al. Sacubitril/valsartan reduces ventricular arrhythmias in parallel with left ventricular reverse </a:t>
            </a:r>
            <a:r>
              <a:rPr lang="en-GB" dirty="0" err="1"/>
              <a:t>remodeling</a:t>
            </a:r>
            <a:r>
              <a:rPr lang="en-GB" dirty="0"/>
              <a:t> in heart failure with reduced ejection fraction. </a:t>
            </a:r>
            <a:r>
              <a:rPr lang="en-GB" i="1" dirty="0"/>
              <a:t>Clin Res </a:t>
            </a:r>
            <a:r>
              <a:rPr lang="en-GB" i="1" dirty="0" err="1"/>
              <a:t>Cardiol</a:t>
            </a:r>
            <a:r>
              <a:rPr lang="en-GB" dirty="0"/>
              <a:t>. 2019;108(10):1074-1082. doi:10.1007/s00392-019-01440-y</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16</a:t>
            </a:fld>
            <a:endParaRPr lang="en-SK"/>
          </a:p>
        </p:txBody>
      </p:sp>
    </p:spTree>
    <p:extLst>
      <p:ext uri="{BB962C8B-B14F-4D97-AF65-F5344CB8AC3E}">
        <p14:creationId xmlns:p14="http://schemas.microsoft.com/office/powerpoint/2010/main" val="594825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Martens P, </a:t>
            </a:r>
            <a:r>
              <a:rPr lang="en-GB" dirty="0" err="1"/>
              <a:t>Nuyens</a:t>
            </a:r>
            <a:r>
              <a:rPr lang="en-GB" dirty="0"/>
              <a:t> D, Rivero-Ayerza M, et al. Sacubitril/valsartan reduces ventricular arrhythmias in parallel with left ventricular reverse </a:t>
            </a:r>
            <a:r>
              <a:rPr lang="en-GB" dirty="0" err="1"/>
              <a:t>remodeling</a:t>
            </a:r>
            <a:r>
              <a:rPr lang="en-GB" dirty="0"/>
              <a:t> in heart failure with reduced ejection fraction. </a:t>
            </a:r>
            <a:r>
              <a:rPr lang="en-GB" i="1" dirty="0"/>
              <a:t>Clin Res </a:t>
            </a:r>
            <a:r>
              <a:rPr lang="en-GB" i="1" dirty="0" err="1"/>
              <a:t>Cardiol</a:t>
            </a:r>
            <a:r>
              <a:rPr lang="en-GB" dirty="0"/>
              <a:t>. 2019;108(10):1074-1082. doi:10.1007/s00392-019-01440-y</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17</a:t>
            </a:fld>
            <a:endParaRPr lang="en-SK"/>
          </a:p>
        </p:txBody>
      </p:sp>
    </p:spTree>
    <p:extLst>
      <p:ext uri="{BB962C8B-B14F-4D97-AF65-F5344CB8AC3E}">
        <p14:creationId xmlns:p14="http://schemas.microsoft.com/office/powerpoint/2010/main" val="265492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McDonagh TA, </a:t>
            </a:r>
            <a:r>
              <a:rPr lang="en-GB" dirty="0" err="1"/>
              <a:t>Metra</a:t>
            </a:r>
            <a:r>
              <a:rPr lang="en-GB" dirty="0"/>
              <a:t> M, Adamo M, et al. 2021 ESC Guidelines for the diagnosis and treatment of acute and chronic heart failure [published correction appears in Eur Heart J. 2021 Oct 14;:]. </a:t>
            </a:r>
            <a:r>
              <a:rPr lang="en-GB" i="1" dirty="0"/>
              <a:t>Eur Heart J</a:t>
            </a:r>
            <a:r>
              <a:rPr lang="en-GB" dirty="0"/>
              <a:t>. 2021;42(36):3599-3726. doi:10.1093/</a:t>
            </a:r>
            <a:r>
              <a:rPr lang="en-GB" dirty="0" err="1"/>
              <a:t>eurheartj</a:t>
            </a:r>
            <a:r>
              <a:rPr lang="en-GB" dirty="0"/>
              <a:t>/ehab368</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18</a:t>
            </a:fld>
            <a:endParaRPr lang="en-SK"/>
          </a:p>
        </p:txBody>
      </p:sp>
    </p:spTree>
    <p:extLst>
      <p:ext uri="{BB962C8B-B14F-4D97-AF65-F5344CB8AC3E}">
        <p14:creationId xmlns:p14="http://schemas.microsoft.com/office/powerpoint/2010/main" val="317163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Alvarez CK, Cronin E, Baker WL, Kluger J. Heart failure as a substrate and trigger for ventricular tachycardia. </a:t>
            </a:r>
            <a:r>
              <a:rPr lang="en-GB" i="1" dirty="0"/>
              <a:t>J </a:t>
            </a:r>
            <a:r>
              <a:rPr lang="en-GB" i="1" dirty="0" err="1"/>
              <a:t>Interv</a:t>
            </a:r>
            <a:r>
              <a:rPr lang="en-GB" i="1" dirty="0"/>
              <a:t> Card </a:t>
            </a:r>
            <a:r>
              <a:rPr lang="en-GB" i="1" dirty="0" err="1"/>
              <a:t>Electrophysiol</a:t>
            </a:r>
            <a:r>
              <a:rPr lang="en-GB" dirty="0"/>
              <a:t>. 2019;56(3):229-247. doi:10.1007/s10840-019-00623-x</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3</a:t>
            </a:fld>
            <a:endParaRPr lang="en-SK"/>
          </a:p>
        </p:txBody>
      </p:sp>
    </p:spTree>
    <p:extLst>
      <p:ext uri="{BB962C8B-B14F-4D97-AF65-F5344CB8AC3E}">
        <p14:creationId xmlns:p14="http://schemas.microsoft.com/office/powerpoint/2010/main" val="2626469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a:t>
            </a:r>
            <a:r>
              <a:rPr lang="en-GB" dirty="0" err="1"/>
              <a:t>Gobari</a:t>
            </a:r>
            <a:r>
              <a:rPr lang="en-GB" dirty="0"/>
              <a:t> M, El Khatib C, </a:t>
            </a:r>
            <a:r>
              <a:rPr lang="en-GB" dirty="0" err="1"/>
              <a:t>Pillon</a:t>
            </a:r>
            <a:r>
              <a:rPr lang="en-GB" dirty="0"/>
              <a:t> F, </a:t>
            </a:r>
            <a:r>
              <a:rPr lang="en-GB" dirty="0" err="1"/>
              <a:t>Gueyffier</a:t>
            </a:r>
            <a:r>
              <a:rPr lang="en-GB" dirty="0"/>
              <a:t> F. </a:t>
            </a:r>
            <a:r>
              <a:rPr lang="el-GR" dirty="0"/>
              <a:t>β-</a:t>
            </a:r>
            <a:r>
              <a:rPr lang="en-GB" dirty="0"/>
              <a:t>Blockers for the prevention of sudden cardiac death in heart failure patients: a meta-analysis of randomized controlled trials. </a:t>
            </a:r>
            <a:r>
              <a:rPr lang="en-GB" i="1" dirty="0"/>
              <a:t>BMC Cardiovasc </a:t>
            </a:r>
            <a:r>
              <a:rPr lang="en-GB" i="1" dirty="0" err="1"/>
              <a:t>Disord</a:t>
            </a:r>
            <a:r>
              <a:rPr lang="en-GB" dirty="0"/>
              <a:t>. 2013;13:52. Published 2013 Jul 13. doi:10.1186/1471-2261-13-52</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4</a:t>
            </a:fld>
            <a:endParaRPr lang="en-SK"/>
          </a:p>
        </p:txBody>
      </p:sp>
    </p:spTree>
    <p:extLst>
      <p:ext uri="{BB962C8B-B14F-4D97-AF65-F5344CB8AC3E}">
        <p14:creationId xmlns:p14="http://schemas.microsoft.com/office/powerpoint/2010/main" val="320090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Kaplan–Meier estimates of the rate of all-cause mortality (A), the rate of death from cardiovascular causes or cardiovascular hospitalization for cardiovascular events (B), and the rate of sudden cardiac death (C).</a:t>
            </a:r>
          </a:p>
          <a:p>
            <a:pPr eaLnBrk="1">
              <a:lnSpc>
                <a:spcPct val="93000"/>
              </a:lnSpc>
              <a:spcBef>
                <a:spcPct val="0"/>
              </a:spcBef>
              <a:buSzPct val="45000"/>
              <a:buFont typeface="Wingdings" charset="0"/>
              <a:buNone/>
            </a:pPr>
            <a:endParaRPr lang="en-GB" dirty="0">
              <a:latin typeface="Arial" charset="0"/>
              <a:cs typeface="msgothic" charset="0"/>
            </a:endParaRPr>
          </a:p>
          <a:p>
            <a:r>
              <a:rPr lang="en-US" sz="1100" b="1" dirty="0"/>
              <a:t>Aims</a:t>
            </a:r>
            <a:r>
              <a:rPr lang="en-US" sz="1100" dirty="0"/>
              <a:t> To test the hypothesis that an earlier post-acute myocardial infarction (AMI) </a:t>
            </a:r>
            <a:r>
              <a:rPr lang="en-US" sz="1100" dirty="0" err="1"/>
              <a:t>eplerenone</a:t>
            </a:r>
            <a:r>
              <a:rPr lang="en-US" sz="1100" dirty="0"/>
              <a:t> initiation in patients with left ventricular systolic dysfunction (LVSD) and heart failure (HF) is associated with better long-term outcomes.</a:t>
            </a:r>
          </a:p>
          <a:p>
            <a:r>
              <a:rPr lang="en-US" sz="1100" b="1" dirty="0"/>
              <a:t>Methods and results</a:t>
            </a:r>
            <a:r>
              <a:rPr lang="en-US" sz="1100" dirty="0"/>
              <a:t> The 6632 patients of the EPHESUS study were randomized from day 3 to 14 after the index AMI (median = 7 days), of these 3319 were assigned to </a:t>
            </a:r>
            <a:r>
              <a:rPr lang="en-US" sz="1100" dirty="0" err="1"/>
              <a:t>eplerenone</a:t>
            </a:r>
            <a:r>
              <a:rPr lang="en-US" sz="1100" dirty="0"/>
              <a:t>. We </a:t>
            </a:r>
            <a:r>
              <a:rPr lang="en-US" sz="1100" dirty="0" err="1"/>
              <a:t>analysed</a:t>
            </a:r>
            <a:r>
              <a:rPr lang="en-US" sz="1100" dirty="0"/>
              <a:t> the differential effects of time-to-</a:t>
            </a:r>
            <a:r>
              <a:rPr lang="en-US" sz="1100" dirty="0" err="1"/>
              <a:t>eplerenone</a:t>
            </a:r>
            <a:r>
              <a:rPr lang="en-US" sz="1100" dirty="0"/>
              <a:t> initiation vs. placebo, based on the median time to initiation of treatment (&lt;7 days—‘earlier’, ≥7days—‘later’). Effects on outcomes were evaluated over a mean 16-month follow-up, using Cox proportional hazards regression analysis. The earlier </a:t>
            </a:r>
            <a:r>
              <a:rPr lang="en-US" sz="1100" dirty="0" err="1"/>
              <a:t>eplerenone</a:t>
            </a:r>
            <a:r>
              <a:rPr lang="en-US" sz="1100" dirty="0"/>
              <a:t> initiation (&lt;7 days) reduced the risk of all-cause mortality by 31% (P = 0.001) when compared with the ‘earlier’ placebo’ and also reduced the risks of cardiovascular (CV) hospitalization/CV mortality by 24% (P &lt; 0.0001) and sudden cardiac death (SCD) by 34% (P &lt; 0.0001). In contrast, later </a:t>
            </a:r>
            <a:r>
              <a:rPr lang="en-US" sz="1100" dirty="0" err="1"/>
              <a:t>eplerenone</a:t>
            </a:r>
            <a:r>
              <a:rPr lang="en-US" sz="1100" dirty="0"/>
              <a:t> initiation (≥7 days) had no significant effect on outcomes. Interactions between time-to-randomization and treatment were significant. These associations remained substantially unchanged after risk adjustment in multivariable models.</a:t>
            </a:r>
          </a:p>
          <a:p>
            <a:r>
              <a:rPr lang="en-US" sz="1100" b="1" dirty="0"/>
              <a:t>Conclusion</a:t>
            </a:r>
            <a:r>
              <a:rPr lang="en-US" sz="1100" dirty="0"/>
              <a:t> An earlier </a:t>
            </a:r>
            <a:r>
              <a:rPr lang="en-US" sz="1100" dirty="0" err="1"/>
              <a:t>eplerenone</a:t>
            </a:r>
            <a:r>
              <a:rPr lang="en-US" sz="1100" dirty="0"/>
              <a:t> administration (3–7days) post-AMI improved outcomes in patients with LVSD and HF. This benefit was not observed when eplerenone was initiated later (≥7days).</a:t>
            </a:r>
            <a:endParaRPr lang="en-GB" dirty="0">
              <a:latin typeface="Arial" charset="0"/>
              <a:cs typeface="ms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Treatments to reduce sudden cardiac death by effecting the cardiac substrate or the ventricular arrhythmogenicity. ACE, </a:t>
            </a:r>
            <a:r>
              <a:rPr lang="en-GB" sz="1200" kern="1200" dirty="0" err="1">
                <a:solidFill>
                  <a:schemeClr val="tx1"/>
                </a:solidFill>
                <a:effectLst/>
                <a:latin typeface="+mn-lt"/>
                <a:ea typeface="+mn-ea"/>
                <a:cs typeface="+mn-cs"/>
              </a:rPr>
              <a:t>angiotensinconverting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enzyme; AED, automated external defibrillator; ARB, angiotensin-receptor blocker; ARNI, angiotensin-receptor </a:t>
            </a:r>
            <a:r>
              <a:rPr lang="en-GB" sz="1200" kern="1200" dirty="0" err="1">
                <a:solidFill>
                  <a:schemeClr val="tx1"/>
                </a:solidFill>
                <a:effectLst/>
                <a:latin typeface="+mn-lt"/>
                <a:ea typeface="+mn-ea"/>
                <a:cs typeface="+mn-cs"/>
              </a:rPr>
              <a:t>neprilysin</a:t>
            </a:r>
            <a:r>
              <a:rPr lang="en-GB" sz="1200" kern="1200" dirty="0">
                <a:solidFill>
                  <a:schemeClr val="tx1"/>
                </a:solidFill>
                <a:effectLst/>
                <a:latin typeface="+mn-lt"/>
                <a:ea typeface="+mn-ea"/>
                <a:cs typeface="+mn-cs"/>
              </a:rPr>
              <a:t> inhibitor; ICD,</a:t>
            </a:r>
          </a:p>
          <a:p>
            <a:r>
              <a:rPr lang="en-GB" sz="1200" kern="1200" dirty="0">
                <a:solidFill>
                  <a:schemeClr val="tx1"/>
                </a:solidFill>
                <a:effectLst/>
                <a:latin typeface="+mn-lt"/>
                <a:ea typeface="+mn-ea"/>
                <a:cs typeface="+mn-cs"/>
              </a:rPr>
              <a:t>implantable cardioverter-defibrillator; MRA, mineralocorticoid receptor antagonist.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Figure 4 Data from PARADIGM-HF trial on the effect of sacubitril/</a:t>
            </a:r>
          </a:p>
          <a:p>
            <a:r>
              <a:rPr lang="en-GB" sz="1200" kern="1200" dirty="0">
                <a:solidFill>
                  <a:schemeClr val="tx1"/>
                </a:solidFill>
                <a:effectLst/>
                <a:latin typeface="+mn-lt"/>
                <a:ea typeface="+mn-ea"/>
                <a:cs typeface="+mn-cs"/>
              </a:rPr>
              <a:t>valsartan vs. enalapril in the subgroups without (n=7156) and</a:t>
            </a:r>
          </a:p>
          <a:p>
            <a:r>
              <a:rPr lang="en-GB" sz="1200" kern="1200" dirty="0">
                <a:solidFill>
                  <a:schemeClr val="tx1"/>
                </a:solidFill>
                <a:effectLst/>
                <a:latin typeface="+mn-lt"/>
                <a:ea typeface="+mn-ea"/>
                <a:cs typeface="+mn-cs"/>
              </a:rPr>
              <a:t>with defibrillator therapy back-up (with an ICD or CRTD device)</a:t>
            </a:r>
          </a:p>
          <a:p>
            <a:r>
              <a:rPr lang="en-GB" sz="1200" kern="1200" dirty="0">
                <a:solidFill>
                  <a:schemeClr val="tx1"/>
                </a:solidFill>
                <a:effectLst/>
                <a:latin typeface="+mn-lt"/>
                <a:ea typeface="+mn-ea"/>
                <a:cs typeface="+mn-cs"/>
              </a:rPr>
              <a:t>(n = 1243).62 No significant interaction was found (Pint was not significant).</a:t>
            </a:r>
          </a:p>
          <a:p>
            <a:r>
              <a:rPr lang="en-GB" sz="1200" kern="1200" dirty="0">
                <a:solidFill>
                  <a:schemeClr val="tx1"/>
                </a:solidFill>
                <a:effectLst/>
                <a:latin typeface="+mn-lt"/>
                <a:ea typeface="+mn-ea"/>
                <a:cs typeface="+mn-cs"/>
              </a:rPr>
              <a:t>CRTD, cardiac resynchronization therapy defibrillator; CV,</a:t>
            </a:r>
          </a:p>
          <a:p>
            <a:r>
              <a:rPr lang="en-GB" sz="1200" kern="1200" dirty="0">
                <a:solidFill>
                  <a:schemeClr val="tx1"/>
                </a:solidFill>
                <a:effectLst/>
                <a:latin typeface="+mn-lt"/>
                <a:ea typeface="+mn-ea"/>
                <a:cs typeface="+mn-cs"/>
              </a:rPr>
              <a:t>cardiovascular; HF, heart failure; ICD, implantable </a:t>
            </a:r>
            <a:r>
              <a:rPr lang="en-GB" sz="1200" kern="1200" dirty="0" err="1">
                <a:solidFill>
                  <a:schemeClr val="tx1"/>
                </a:solidFill>
                <a:effectLst/>
                <a:latin typeface="+mn-lt"/>
                <a:ea typeface="+mn-ea"/>
                <a:cs typeface="+mn-cs"/>
              </a:rPr>
              <a:t>cardioverterdefibrillator</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S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Boriani</a:t>
            </a:r>
            <a:r>
              <a:rPr lang="en-GB" dirty="0"/>
              <a:t> G, De Ponti R, Guerra F, et al. Sinergy between drugs and devices in the fight against sudden cardiac death and heart failure. </a:t>
            </a:r>
            <a:r>
              <a:rPr lang="en-GB" i="1" dirty="0"/>
              <a:t>Eur J </a:t>
            </a:r>
            <a:r>
              <a:rPr lang="en-GB" i="1" dirty="0" err="1"/>
              <a:t>Prev</a:t>
            </a:r>
            <a:r>
              <a:rPr lang="en-GB" i="1" dirty="0"/>
              <a:t> </a:t>
            </a:r>
            <a:r>
              <a:rPr lang="en-GB" i="1" dirty="0" err="1"/>
              <a:t>Cardiol</a:t>
            </a:r>
            <a:r>
              <a:rPr lang="en-GB" dirty="0"/>
              <a:t>. 2021;28(1):110-123. doi:10.1093/</a:t>
            </a:r>
            <a:r>
              <a:rPr lang="en-GB" dirty="0" err="1"/>
              <a:t>eurjpc</a:t>
            </a:r>
            <a:r>
              <a:rPr lang="en-GB" dirty="0"/>
              <a:t>/zwaa015</a:t>
            </a:r>
          </a:p>
          <a:p>
            <a:endParaRPr lang="en-SK" dirty="0"/>
          </a:p>
          <a:p>
            <a:endParaRPr lang="en-SK" dirty="0"/>
          </a:p>
          <a:p>
            <a:r>
              <a:rPr lang="en-GB" b="1" dirty="0"/>
              <a:t>Abstract </a:t>
            </a:r>
          </a:p>
          <a:p>
            <a:r>
              <a:rPr lang="en-GB" dirty="0"/>
              <a:t>The impact of sudden cardiac death (SCD) in heart failure (HF) patients is important and prevention of SCD is a reasonable and clinically justified endpoint if associated with a reduction in all-cause mortality. According to literature, in HF with reduced ejection fraction, only three classes of agents were found effective in reducing SCD and all-cause mortality: beta-blockers, </a:t>
            </a:r>
            <a:r>
              <a:rPr lang="en-GB" dirty="0" err="1"/>
              <a:t>mineralcorticoid</a:t>
            </a:r>
            <a:r>
              <a:rPr lang="en-GB" dirty="0"/>
              <a:t> receptor antagonists and, more recently, angiotensin-receptor </a:t>
            </a:r>
            <a:r>
              <a:rPr lang="en-GB" dirty="0" err="1"/>
              <a:t>neprilysin</a:t>
            </a:r>
            <a:r>
              <a:rPr lang="en-GB" dirty="0"/>
              <a:t>-inhibitors. In the PARADIGM trial that tested sacubitril/valsartan vs. enalapril, the 20% relative risk reduction in cardiovascular deaths obtained with sacubitril/valsartan was attributable to reductions in the incidence of both SCD and death due to HF worsening and this effect can be added to the known positive effect of implantable cardioverter-defibrillators in appropriately selected patients. In order to maximize the implementation of all the available treatments, patients with HF should be included in virtuous networks with a dialogue between all the physician involved, with commitment by all these physicians for appropriate decision-making on application of pharmacological and device treatments according to available evidence, as well as commitment for drug titration before and after device implant, taking advantage from remote monitoring, and with the safety of back up device therapy when indicated. There are potential synergistic effects of drug therapy, with all the therapies acting on neuro-hormonal and sympathetic activation, but specifically with sacubitril/valsartan, and device therapy, in particular cardiac resynchronization therapy, with added incremental benefits on positive cardiac remodelling, prevention of HF progression, and prevention of ventricular tachyarrhythmias. </a:t>
            </a:r>
          </a:p>
          <a:p>
            <a:r>
              <a:rPr lang="en-GB" b="1" dirty="0"/>
              <a:t>Keywords: </a:t>
            </a:r>
            <a:r>
              <a:rPr lang="en-GB" dirty="0"/>
              <a:t>Sacubitril/valsartan; Beta-blockers; Heart failure; </a:t>
            </a:r>
            <a:r>
              <a:rPr lang="en-GB" dirty="0" err="1"/>
              <a:t>Mineralcorticoid</a:t>
            </a:r>
            <a:r>
              <a:rPr lang="en-GB" dirty="0"/>
              <a:t> receptor antagonists; Mortality; Remote monitoring; Sudden cardiac death. </a:t>
            </a:r>
          </a:p>
          <a:p>
            <a:endParaRPr lang="en-SK" dirty="0"/>
          </a:p>
          <a:p>
            <a:endParaRPr lang="en-SK" dirty="0"/>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6</a:t>
            </a:fld>
            <a:endParaRPr lang="en-SK"/>
          </a:p>
        </p:txBody>
      </p:sp>
    </p:spTree>
    <p:extLst>
      <p:ext uri="{BB962C8B-B14F-4D97-AF65-F5344CB8AC3E}">
        <p14:creationId xmlns:p14="http://schemas.microsoft.com/office/powerpoint/2010/main" val="288403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Effects of sacubitril/valsartan vs. enalapril on a series of clinical outcomes in the PARADIGM-HF trial. Data are reported as hazard or rate</a:t>
            </a:r>
          </a:p>
          <a:p>
            <a:r>
              <a:rPr lang="en-GB" sz="1200" kern="1200" dirty="0">
                <a:solidFill>
                  <a:schemeClr val="tx1"/>
                </a:solidFill>
                <a:effectLst/>
                <a:latin typeface="+mn-lt"/>
                <a:ea typeface="+mn-ea"/>
                <a:cs typeface="+mn-cs"/>
              </a:rPr>
              <a:t>ratios and 95% confidence intervals. From Refs.56–58. CV, cardiovascular; ED, emergency department; HF, heart failure.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Boriani</a:t>
            </a:r>
            <a:r>
              <a:rPr lang="en-GB" dirty="0"/>
              <a:t> G, De Ponti R, Guerra F, et al. Sinergy between drugs and devices in the fight against sudden cardiac death and heart failure. </a:t>
            </a:r>
            <a:r>
              <a:rPr lang="en-GB" i="1" dirty="0"/>
              <a:t>Eur J </a:t>
            </a:r>
            <a:r>
              <a:rPr lang="en-GB" i="1" dirty="0" err="1"/>
              <a:t>Prev</a:t>
            </a:r>
            <a:r>
              <a:rPr lang="en-GB" i="1" dirty="0"/>
              <a:t> </a:t>
            </a:r>
            <a:r>
              <a:rPr lang="en-GB" i="1" dirty="0" err="1"/>
              <a:t>Cardiol</a:t>
            </a:r>
            <a:r>
              <a:rPr lang="en-GB" dirty="0"/>
              <a:t>. 2021;28(1):110-123. doi:10.1093/</a:t>
            </a:r>
            <a:r>
              <a:rPr lang="en-GB" dirty="0" err="1"/>
              <a:t>eurjpc</a:t>
            </a:r>
            <a:r>
              <a:rPr lang="en-GB" dirty="0"/>
              <a:t>/zwaa015</a:t>
            </a:r>
          </a:p>
          <a:p>
            <a:endParaRPr lang="en-GB" sz="1200" kern="1200" dirty="0">
              <a:solidFill>
                <a:schemeClr val="tx1"/>
              </a:solidFill>
              <a:effectLst/>
              <a:latin typeface="+mn-lt"/>
              <a:ea typeface="+mn-ea"/>
              <a:cs typeface="+mn-cs"/>
            </a:endParaRPr>
          </a:p>
          <a:p>
            <a:r>
              <a:rPr lang="en-GB" b="1" dirty="0"/>
              <a:t>Abstract </a:t>
            </a:r>
          </a:p>
          <a:p>
            <a:r>
              <a:rPr lang="en-GB" dirty="0"/>
              <a:t>The impact of sudden cardiac death (SCD) in heart failure (HF) patients is important and prevention of SCD is a reasonable and clinically justified endpoint if associated with a reduction in all-cause mortality. According to literature, in HF with reduced ejection fraction, only three classes of agents were found effective in reducing SCD and all-cause mortality: beta-blockers, </a:t>
            </a:r>
            <a:r>
              <a:rPr lang="en-GB" dirty="0" err="1"/>
              <a:t>mineralcorticoid</a:t>
            </a:r>
            <a:r>
              <a:rPr lang="en-GB" dirty="0"/>
              <a:t> receptor antagonists and, more recently, angiotensin-receptor </a:t>
            </a:r>
            <a:r>
              <a:rPr lang="en-GB" dirty="0" err="1"/>
              <a:t>neprilysin</a:t>
            </a:r>
            <a:r>
              <a:rPr lang="en-GB" dirty="0"/>
              <a:t>-inhibitors. In the PARADIGM trial that tested sacubitril/valsartan vs. enalapril, the 20% relative risk reduction in cardiovascular deaths obtained with sacubitril/valsartan was attributable to reductions in the incidence of both SCD and death due to HF worsening and this effect can be added to the known positive effect of implantable cardioverter-defibrillators in appropriately selected patients. In order to maximize the implementation of all the available treatments, patients with HF should be included in virtuous networks with a dialogue between all the physician involved, with commitment by all these physicians for appropriate decision-making on application of pharmacological and device treatments according to available evidence, as well as commitment for drug titration before and after device implant, taking advantage from remote monitoring, and with the safety of back up device therapy when indicated. There are potential synergistic effects of drug therapy, with all the therapies acting on neuro-hormonal and sympathetic activation, but specifically with sacubitril/valsartan, and device therapy, in particular cardiac resynchronization therapy, with added incremental benefits on positive cardiac remodelling, prevention of HF progression, and prevention of ventricular tachyarrhythmias. </a:t>
            </a:r>
          </a:p>
          <a:p>
            <a:r>
              <a:rPr lang="en-GB" b="1" dirty="0"/>
              <a:t>Keywords: </a:t>
            </a:r>
            <a:r>
              <a:rPr lang="en-GB" dirty="0"/>
              <a:t>Sacubitril/valsartan; Beta-blockers; Heart failure; </a:t>
            </a:r>
            <a:r>
              <a:rPr lang="en-GB" dirty="0" err="1"/>
              <a:t>Mineralcorticoid</a:t>
            </a:r>
            <a:r>
              <a:rPr lang="en-GB" dirty="0"/>
              <a:t> receptor antagonists; Mortality; Remote monitoring; Sudden cardiac death. </a:t>
            </a:r>
          </a:p>
          <a:p>
            <a:endParaRPr lang="en-GB" sz="1200" kern="1200" dirty="0">
              <a:solidFill>
                <a:schemeClr val="tx1"/>
              </a:solidFill>
              <a:effectLst/>
              <a:latin typeface="+mn-lt"/>
              <a:ea typeface="+mn-ea"/>
              <a:cs typeface="+mn-cs"/>
            </a:endParaRP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7</a:t>
            </a:fld>
            <a:endParaRPr lang="en-SK"/>
          </a:p>
        </p:txBody>
      </p:sp>
    </p:spTree>
    <p:extLst>
      <p:ext uri="{BB962C8B-B14F-4D97-AF65-F5344CB8AC3E}">
        <p14:creationId xmlns:p14="http://schemas.microsoft.com/office/powerpoint/2010/main" val="380526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Joshi SS, Singh T, Newby DE, Singh J. Sodium-glucose co-transporter 2 inhibitor therapy: mechanisms of action in heart failure [published online ahead of print, 2021 Feb 26] [published correction appears in Heart. 2021 Nov;107(22):e15]. </a:t>
            </a:r>
            <a:r>
              <a:rPr lang="en-GB" i="1" dirty="0"/>
              <a:t>Heart</a:t>
            </a:r>
            <a:r>
              <a:rPr lang="en-GB" dirty="0"/>
              <a:t>. 2021;107(13):1032-1038. doi:10.1136/heartjnl-2020-318060</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8</a:t>
            </a:fld>
            <a:endParaRPr lang="en-SK"/>
          </a:p>
        </p:txBody>
      </p:sp>
    </p:spTree>
    <p:extLst>
      <p:ext uri="{BB962C8B-B14F-4D97-AF65-F5344CB8AC3E}">
        <p14:creationId xmlns:p14="http://schemas.microsoft.com/office/powerpoint/2010/main" val="517415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Joshi SS, Singh T, Newby DE, Singh J. Sodium-glucose co-transporter 2 inhibitor therapy: mechanisms of action in heart failure [published online ahead of print, 2021 Feb 26] [published correction appears in Heart. 2021 Nov;107(22):e15]. </a:t>
            </a:r>
            <a:r>
              <a:rPr lang="en-GB" i="1" dirty="0"/>
              <a:t>Heart</a:t>
            </a:r>
            <a:r>
              <a:rPr lang="en-GB" dirty="0"/>
              <a:t>. 2021;107(13):1032-1038. doi:10.1136/heartjnl-2020-318060</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9</a:t>
            </a:fld>
            <a:endParaRPr lang="en-SK"/>
          </a:p>
        </p:txBody>
      </p:sp>
    </p:spTree>
    <p:extLst>
      <p:ext uri="{BB962C8B-B14F-4D97-AF65-F5344CB8AC3E}">
        <p14:creationId xmlns:p14="http://schemas.microsoft.com/office/powerpoint/2010/main" val="266921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Joshi SS, Singh T, Newby DE, Singh J. Sodium-glucose co-transporter 2 inhibitor therapy: mechanisms of action in heart failure [published online ahead of print, 2021 Feb 26] [published correction appears in Heart. 2021 Nov;107(22):e15]. </a:t>
            </a:r>
            <a:r>
              <a:rPr lang="en-GB" i="1" dirty="0"/>
              <a:t>Heart</a:t>
            </a:r>
            <a:r>
              <a:rPr lang="en-GB" dirty="0"/>
              <a:t>. 2021;107(13):1032-1038. doi:10.1136/heartjnl-2020-318060</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10</a:t>
            </a:fld>
            <a:endParaRPr lang="en-SK"/>
          </a:p>
        </p:txBody>
      </p:sp>
    </p:spTree>
    <p:extLst>
      <p:ext uri="{BB962C8B-B14F-4D97-AF65-F5344CB8AC3E}">
        <p14:creationId xmlns:p14="http://schemas.microsoft.com/office/powerpoint/2010/main" val="354742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2B80DF-422F-3F4E-8D0D-B2CCF3FEA573}"/>
              </a:ext>
            </a:extLst>
          </p:cNvPr>
          <p:cNvSpPr>
            <a:spLocks noGrp="1"/>
          </p:cNvSpPr>
          <p:nvPr>
            <p:ph type="dt" sz="half" idx="10"/>
          </p:nvPr>
        </p:nvSpPr>
        <p:spPr/>
        <p:txBody>
          <a:bodyPr/>
          <a:lstStyle>
            <a:lvl1pPr>
              <a:defRPr/>
            </a:lvl1pPr>
          </a:lstStyle>
          <a:p>
            <a:fld id="{D5884373-D4B6-DC48-BE04-230FC458BB19}"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C07D3E3F-2370-FE44-9DD3-F47865B974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2CB18B-52E1-9445-A58F-623EA194FEBA}"/>
              </a:ext>
            </a:extLst>
          </p:cNvPr>
          <p:cNvSpPr>
            <a:spLocks noGrp="1"/>
          </p:cNvSpPr>
          <p:nvPr>
            <p:ph type="sldNum" sz="quarter" idx="12"/>
          </p:nvPr>
        </p:nvSpPr>
        <p:spPr/>
        <p:txBody>
          <a:bodyPr/>
          <a:lstStyle>
            <a:lvl1pPr>
              <a:defRPr/>
            </a:lvl1pPr>
          </a:lstStyle>
          <a:p>
            <a:fld id="{A3288513-9C2B-7A48-A925-CAFD563BBED7}" type="slidenum">
              <a:rPr lang="en-US" altLang="sk-SK"/>
              <a:pPr/>
              <a:t>‹#›</a:t>
            </a:fld>
            <a:endParaRPr lang="en-US" altLang="sk-SK"/>
          </a:p>
        </p:txBody>
      </p:sp>
    </p:spTree>
    <p:extLst>
      <p:ext uri="{BB962C8B-B14F-4D97-AF65-F5344CB8AC3E}">
        <p14:creationId xmlns:p14="http://schemas.microsoft.com/office/powerpoint/2010/main" val="45424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75B1BE-B4B5-E146-948D-1B924357BB47}"/>
              </a:ext>
            </a:extLst>
          </p:cNvPr>
          <p:cNvSpPr>
            <a:spLocks noGrp="1"/>
          </p:cNvSpPr>
          <p:nvPr>
            <p:ph type="dt" sz="half" idx="10"/>
          </p:nvPr>
        </p:nvSpPr>
        <p:spPr/>
        <p:txBody>
          <a:bodyPr/>
          <a:lstStyle>
            <a:lvl1pPr>
              <a:defRPr/>
            </a:lvl1pPr>
          </a:lstStyle>
          <a:p>
            <a:fld id="{74173E0F-8A58-714E-98BC-FCE7CF19FC0B}"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2078D41B-C435-9043-B706-AEF1028915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6619C5-39B6-B04A-A19B-CD1AE57ABC38}"/>
              </a:ext>
            </a:extLst>
          </p:cNvPr>
          <p:cNvSpPr>
            <a:spLocks noGrp="1"/>
          </p:cNvSpPr>
          <p:nvPr>
            <p:ph type="sldNum" sz="quarter" idx="12"/>
          </p:nvPr>
        </p:nvSpPr>
        <p:spPr/>
        <p:txBody>
          <a:bodyPr/>
          <a:lstStyle>
            <a:lvl1pPr>
              <a:defRPr/>
            </a:lvl1pPr>
          </a:lstStyle>
          <a:p>
            <a:fld id="{6F936B2D-106D-AD48-80AD-AD8F104C87C3}" type="slidenum">
              <a:rPr lang="en-US" altLang="sk-SK"/>
              <a:pPr/>
              <a:t>‹#›</a:t>
            </a:fld>
            <a:endParaRPr lang="en-US" altLang="sk-SK"/>
          </a:p>
        </p:txBody>
      </p:sp>
    </p:spTree>
    <p:extLst>
      <p:ext uri="{BB962C8B-B14F-4D97-AF65-F5344CB8AC3E}">
        <p14:creationId xmlns:p14="http://schemas.microsoft.com/office/powerpoint/2010/main" val="131407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45E86C-6854-BF43-8A78-4CDF03EC058E}"/>
              </a:ext>
            </a:extLst>
          </p:cNvPr>
          <p:cNvSpPr>
            <a:spLocks noGrp="1"/>
          </p:cNvSpPr>
          <p:nvPr>
            <p:ph type="dt" sz="half" idx="10"/>
          </p:nvPr>
        </p:nvSpPr>
        <p:spPr/>
        <p:txBody>
          <a:bodyPr/>
          <a:lstStyle>
            <a:lvl1pPr>
              <a:defRPr/>
            </a:lvl1pPr>
          </a:lstStyle>
          <a:p>
            <a:fld id="{CAB696DC-9E17-C74D-A02C-E4FDE994CC0C}"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4D01DBC3-7508-4843-8CF4-EFE4EFAECE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B2C7F7-F208-494A-A098-A6C13012A635}"/>
              </a:ext>
            </a:extLst>
          </p:cNvPr>
          <p:cNvSpPr>
            <a:spLocks noGrp="1"/>
          </p:cNvSpPr>
          <p:nvPr>
            <p:ph type="sldNum" sz="quarter" idx="12"/>
          </p:nvPr>
        </p:nvSpPr>
        <p:spPr/>
        <p:txBody>
          <a:bodyPr/>
          <a:lstStyle>
            <a:lvl1pPr>
              <a:defRPr/>
            </a:lvl1pPr>
          </a:lstStyle>
          <a:p>
            <a:fld id="{12F705B2-67A1-3D47-B7ED-E2E348F8688E}" type="slidenum">
              <a:rPr lang="en-US" altLang="sk-SK"/>
              <a:pPr/>
              <a:t>‹#›</a:t>
            </a:fld>
            <a:endParaRPr lang="en-US" altLang="sk-SK"/>
          </a:p>
        </p:txBody>
      </p:sp>
    </p:spTree>
    <p:extLst>
      <p:ext uri="{BB962C8B-B14F-4D97-AF65-F5344CB8AC3E}">
        <p14:creationId xmlns:p14="http://schemas.microsoft.com/office/powerpoint/2010/main" val="10326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3AD580-E216-984B-A699-9B8E0A687F45}"/>
              </a:ext>
            </a:extLst>
          </p:cNvPr>
          <p:cNvSpPr>
            <a:spLocks noGrp="1"/>
          </p:cNvSpPr>
          <p:nvPr>
            <p:ph type="dt" sz="half" idx="10"/>
          </p:nvPr>
        </p:nvSpPr>
        <p:spPr/>
        <p:txBody>
          <a:bodyPr/>
          <a:lstStyle>
            <a:lvl1pPr>
              <a:defRPr/>
            </a:lvl1pPr>
          </a:lstStyle>
          <a:p>
            <a:fld id="{3E632472-CEB7-0443-952C-80D765339DE7}"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AB676F73-3779-C54D-BBAC-59E6087604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174A03-7EB7-3742-A5FF-9F448FAFE13A}"/>
              </a:ext>
            </a:extLst>
          </p:cNvPr>
          <p:cNvSpPr>
            <a:spLocks noGrp="1"/>
          </p:cNvSpPr>
          <p:nvPr>
            <p:ph type="sldNum" sz="quarter" idx="12"/>
          </p:nvPr>
        </p:nvSpPr>
        <p:spPr/>
        <p:txBody>
          <a:bodyPr/>
          <a:lstStyle>
            <a:lvl1pPr>
              <a:defRPr/>
            </a:lvl1pPr>
          </a:lstStyle>
          <a:p>
            <a:fld id="{77300FC3-7F71-9C43-9FD9-FD406DBA748C}" type="slidenum">
              <a:rPr lang="en-US" altLang="sk-SK"/>
              <a:pPr/>
              <a:t>‹#›</a:t>
            </a:fld>
            <a:endParaRPr lang="en-US" altLang="sk-SK"/>
          </a:p>
        </p:txBody>
      </p:sp>
    </p:spTree>
    <p:extLst>
      <p:ext uri="{BB962C8B-B14F-4D97-AF65-F5344CB8AC3E}">
        <p14:creationId xmlns:p14="http://schemas.microsoft.com/office/powerpoint/2010/main" val="112081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A63C8D-D784-3445-BEE3-C3D896A7AAC4}"/>
              </a:ext>
            </a:extLst>
          </p:cNvPr>
          <p:cNvSpPr>
            <a:spLocks noGrp="1"/>
          </p:cNvSpPr>
          <p:nvPr>
            <p:ph type="dt" sz="half" idx="10"/>
          </p:nvPr>
        </p:nvSpPr>
        <p:spPr/>
        <p:txBody>
          <a:bodyPr/>
          <a:lstStyle>
            <a:lvl1pPr>
              <a:defRPr/>
            </a:lvl1pPr>
          </a:lstStyle>
          <a:p>
            <a:fld id="{C488D9A6-86F8-A249-A4C4-EA9C292D8CC6}"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A50EF2B9-CD5A-6546-8396-F43BBE7552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AD13FC-547E-7A40-9CEF-E06CFE00D093}"/>
              </a:ext>
            </a:extLst>
          </p:cNvPr>
          <p:cNvSpPr>
            <a:spLocks noGrp="1"/>
          </p:cNvSpPr>
          <p:nvPr>
            <p:ph type="sldNum" sz="quarter" idx="12"/>
          </p:nvPr>
        </p:nvSpPr>
        <p:spPr/>
        <p:txBody>
          <a:bodyPr/>
          <a:lstStyle>
            <a:lvl1pPr>
              <a:defRPr/>
            </a:lvl1pPr>
          </a:lstStyle>
          <a:p>
            <a:fld id="{E2CCC68F-63E4-4C4B-B1A9-921D08B86ADA}" type="slidenum">
              <a:rPr lang="en-US" altLang="sk-SK"/>
              <a:pPr/>
              <a:t>‹#›</a:t>
            </a:fld>
            <a:endParaRPr lang="en-US" altLang="sk-SK"/>
          </a:p>
        </p:txBody>
      </p:sp>
    </p:spTree>
    <p:extLst>
      <p:ext uri="{BB962C8B-B14F-4D97-AF65-F5344CB8AC3E}">
        <p14:creationId xmlns:p14="http://schemas.microsoft.com/office/powerpoint/2010/main" val="414781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920482EF-ECB9-504E-BC3E-9F1F0318A706}"/>
              </a:ext>
            </a:extLst>
          </p:cNvPr>
          <p:cNvSpPr>
            <a:spLocks noGrp="1"/>
          </p:cNvSpPr>
          <p:nvPr>
            <p:ph type="dt" sz="half" idx="10"/>
          </p:nvPr>
        </p:nvSpPr>
        <p:spPr/>
        <p:txBody>
          <a:bodyPr/>
          <a:lstStyle>
            <a:lvl1pPr>
              <a:defRPr/>
            </a:lvl1pPr>
          </a:lstStyle>
          <a:p>
            <a:fld id="{F9304334-A59F-A34B-9812-002C26DFF5DE}" type="datetimeFigureOut">
              <a:rPr lang="en-US" altLang="sk-SK"/>
              <a:pPr/>
              <a:t>11/8/21</a:t>
            </a:fld>
            <a:endParaRPr lang="en-US" altLang="sk-SK"/>
          </a:p>
        </p:txBody>
      </p:sp>
      <p:sp>
        <p:nvSpPr>
          <p:cNvPr id="6" name="Footer Placeholder 4">
            <a:extLst>
              <a:ext uri="{FF2B5EF4-FFF2-40B4-BE49-F238E27FC236}">
                <a16:creationId xmlns:a16="http://schemas.microsoft.com/office/drawing/2014/main" id="{96F00B65-C1B2-AC46-A426-B0B70A49CA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B2805F-9CB3-5645-93A3-8B964ABD99D8}"/>
              </a:ext>
            </a:extLst>
          </p:cNvPr>
          <p:cNvSpPr>
            <a:spLocks noGrp="1"/>
          </p:cNvSpPr>
          <p:nvPr>
            <p:ph type="sldNum" sz="quarter" idx="12"/>
          </p:nvPr>
        </p:nvSpPr>
        <p:spPr/>
        <p:txBody>
          <a:bodyPr/>
          <a:lstStyle>
            <a:lvl1pPr>
              <a:defRPr/>
            </a:lvl1pPr>
          </a:lstStyle>
          <a:p>
            <a:fld id="{ADA6482F-5700-7245-AB09-5B393B57B850}" type="slidenum">
              <a:rPr lang="en-US" altLang="sk-SK"/>
              <a:pPr/>
              <a:t>‹#›</a:t>
            </a:fld>
            <a:endParaRPr lang="en-US" altLang="sk-SK"/>
          </a:p>
        </p:txBody>
      </p:sp>
    </p:spTree>
    <p:extLst>
      <p:ext uri="{BB962C8B-B14F-4D97-AF65-F5344CB8AC3E}">
        <p14:creationId xmlns:p14="http://schemas.microsoft.com/office/powerpoint/2010/main" val="99596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68F4E27C-6EF6-D940-8174-8FE86680CCC3}"/>
              </a:ext>
            </a:extLst>
          </p:cNvPr>
          <p:cNvSpPr>
            <a:spLocks noGrp="1"/>
          </p:cNvSpPr>
          <p:nvPr>
            <p:ph type="dt" sz="half" idx="10"/>
          </p:nvPr>
        </p:nvSpPr>
        <p:spPr/>
        <p:txBody>
          <a:bodyPr/>
          <a:lstStyle>
            <a:lvl1pPr>
              <a:defRPr/>
            </a:lvl1pPr>
          </a:lstStyle>
          <a:p>
            <a:fld id="{FDFA4D35-D683-4143-BA30-C30E075DDA5F}" type="datetimeFigureOut">
              <a:rPr lang="en-US" altLang="sk-SK"/>
              <a:pPr/>
              <a:t>11/8/21</a:t>
            </a:fld>
            <a:endParaRPr lang="en-US" altLang="sk-SK"/>
          </a:p>
        </p:txBody>
      </p:sp>
      <p:sp>
        <p:nvSpPr>
          <p:cNvPr id="8" name="Footer Placeholder 4">
            <a:extLst>
              <a:ext uri="{FF2B5EF4-FFF2-40B4-BE49-F238E27FC236}">
                <a16:creationId xmlns:a16="http://schemas.microsoft.com/office/drawing/2014/main" id="{40E452A7-915A-E74A-9D38-403AE77392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53C9DE-41D0-B248-B797-F26C047220EA}"/>
              </a:ext>
            </a:extLst>
          </p:cNvPr>
          <p:cNvSpPr>
            <a:spLocks noGrp="1"/>
          </p:cNvSpPr>
          <p:nvPr>
            <p:ph type="sldNum" sz="quarter" idx="12"/>
          </p:nvPr>
        </p:nvSpPr>
        <p:spPr/>
        <p:txBody>
          <a:bodyPr/>
          <a:lstStyle>
            <a:lvl1pPr>
              <a:defRPr/>
            </a:lvl1pPr>
          </a:lstStyle>
          <a:p>
            <a:fld id="{5E069446-8AF1-0E47-8550-AD96CE133B75}" type="slidenum">
              <a:rPr lang="en-US" altLang="sk-SK"/>
              <a:pPr/>
              <a:t>‹#›</a:t>
            </a:fld>
            <a:endParaRPr lang="en-US" altLang="sk-SK"/>
          </a:p>
        </p:txBody>
      </p:sp>
    </p:spTree>
    <p:extLst>
      <p:ext uri="{BB962C8B-B14F-4D97-AF65-F5344CB8AC3E}">
        <p14:creationId xmlns:p14="http://schemas.microsoft.com/office/powerpoint/2010/main" val="11590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B778CC7B-5839-A047-AA3D-95C1F1B563A0}"/>
              </a:ext>
            </a:extLst>
          </p:cNvPr>
          <p:cNvSpPr>
            <a:spLocks noGrp="1"/>
          </p:cNvSpPr>
          <p:nvPr>
            <p:ph type="dt" sz="half" idx="10"/>
          </p:nvPr>
        </p:nvSpPr>
        <p:spPr/>
        <p:txBody>
          <a:bodyPr/>
          <a:lstStyle>
            <a:lvl1pPr>
              <a:defRPr/>
            </a:lvl1pPr>
          </a:lstStyle>
          <a:p>
            <a:fld id="{9CFF6B7B-EB1A-CE4D-A344-209D2C542052}" type="datetimeFigureOut">
              <a:rPr lang="en-US" altLang="sk-SK"/>
              <a:pPr/>
              <a:t>11/8/21</a:t>
            </a:fld>
            <a:endParaRPr lang="en-US" altLang="sk-SK"/>
          </a:p>
        </p:txBody>
      </p:sp>
      <p:sp>
        <p:nvSpPr>
          <p:cNvPr id="4" name="Footer Placeholder 4">
            <a:extLst>
              <a:ext uri="{FF2B5EF4-FFF2-40B4-BE49-F238E27FC236}">
                <a16:creationId xmlns:a16="http://schemas.microsoft.com/office/drawing/2014/main" id="{3C1C1625-A461-F547-913E-28C2662D7B2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1E8E464-FD8B-3445-903E-147838EB09E3}"/>
              </a:ext>
            </a:extLst>
          </p:cNvPr>
          <p:cNvSpPr>
            <a:spLocks noGrp="1"/>
          </p:cNvSpPr>
          <p:nvPr>
            <p:ph type="sldNum" sz="quarter" idx="12"/>
          </p:nvPr>
        </p:nvSpPr>
        <p:spPr/>
        <p:txBody>
          <a:bodyPr/>
          <a:lstStyle>
            <a:lvl1pPr>
              <a:defRPr/>
            </a:lvl1pPr>
          </a:lstStyle>
          <a:p>
            <a:fld id="{E4955175-7773-2F49-97EC-CC20F7C7F4A5}" type="slidenum">
              <a:rPr lang="en-US" altLang="sk-SK"/>
              <a:pPr/>
              <a:t>‹#›</a:t>
            </a:fld>
            <a:endParaRPr lang="en-US" altLang="sk-SK"/>
          </a:p>
        </p:txBody>
      </p:sp>
    </p:spTree>
    <p:extLst>
      <p:ext uri="{BB962C8B-B14F-4D97-AF65-F5344CB8AC3E}">
        <p14:creationId xmlns:p14="http://schemas.microsoft.com/office/powerpoint/2010/main" val="293808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0FC96E2-2090-7344-8B84-188725CDDCB2}"/>
              </a:ext>
            </a:extLst>
          </p:cNvPr>
          <p:cNvSpPr>
            <a:spLocks noGrp="1"/>
          </p:cNvSpPr>
          <p:nvPr>
            <p:ph type="dt" sz="half" idx="10"/>
          </p:nvPr>
        </p:nvSpPr>
        <p:spPr/>
        <p:txBody>
          <a:bodyPr/>
          <a:lstStyle>
            <a:lvl1pPr>
              <a:defRPr/>
            </a:lvl1pPr>
          </a:lstStyle>
          <a:p>
            <a:fld id="{F072C4EF-328D-514B-9E4C-7B3C49EE0A33}" type="datetimeFigureOut">
              <a:rPr lang="en-US" altLang="sk-SK"/>
              <a:pPr/>
              <a:t>11/8/21</a:t>
            </a:fld>
            <a:endParaRPr lang="en-US" altLang="sk-SK"/>
          </a:p>
        </p:txBody>
      </p:sp>
      <p:sp>
        <p:nvSpPr>
          <p:cNvPr id="3" name="Footer Placeholder 4">
            <a:extLst>
              <a:ext uri="{FF2B5EF4-FFF2-40B4-BE49-F238E27FC236}">
                <a16:creationId xmlns:a16="http://schemas.microsoft.com/office/drawing/2014/main" id="{82A2D53F-B46D-4C4D-BBF3-3B54268F428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3925D40-245F-A544-A1E3-2C22B9BA9E55}"/>
              </a:ext>
            </a:extLst>
          </p:cNvPr>
          <p:cNvSpPr>
            <a:spLocks noGrp="1"/>
          </p:cNvSpPr>
          <p:nvPr>
            <p:ph type="sldNum" sz="quarter" idx="12"/>
          </p:nvPr>
        </p:nvSpPr>
        <p:spPr/>
        <p:txBody>
          <a:bodyPr/>
          <a:lstStyle>
            <a:lvl1pPr>
              <a:defRPr/>
            </a:lvl1pPr>
          </a:lstStyle>
          <a:p>
            <a:fld id="{042C65FD-1F36-5F4F-AA8F-44A048E20B0B}" type="slidenum">
              <a:rPr lang="en-US" altLang="sk-SK"/>
              <a:pPr/>
              <a:t>‹#›</a:t>
            </a:fld>
            <a:endParaRPr lang="en-US" altLang="sk-SK"/>
          </a:p>
        </p:txBody>
      </p:sp>
    </p:spTree>
    <p:extLst>
      <p:ext uri="{BB962C8B-B14F-4D97-AF65-F5344CB8AC3E}">
        <p14:creationId xmlns:p14="http://schemas.microsoft.com/office/powerpoint/2010/main" val="16746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CD972ABC-044C-9348-B380-5D518693BDD1}"/>
              </a:ext>
            </a:extLst>
          </p:cNvPr>
          <p:cNvSpPr>
            <a:spLocks noGrp="1"/>
          </p:cNvSpPr>
          <p:nvPr>
            <p:ph type="dt" sz="half" idx="10"/>
          </p:nvPr>
        </p:nvSpPr>
        <p:spPr/>
        <p:txBody>
          <a:bodyPr/>
          <a:lstStyle>
            <a:lvl1pPr>
              <a:defRPr/>
            </a:lvl1pPr>
          </a:lstStyle>
          <a:p>
            <a:fld id="{1C833A55-D896-5E45-AA1B-377F928D55D6}" type="datetimeFigureOut">
              <a:rPr lang="en-US" altLang="sk-SK"/>
              <a:pPr/>
              <a:t>11/8/21</a:t>
            </a:fld>
            <a:endParaRPr lang="en-US" altLang="sk-SK"/>
          </a:p>
        </p:txBody>
      </p:sp>
      <p:sp>
        <p:nvSpPr>
          <p:cNvPr id="6" name="Footer Placeholder 4">
            <a:extLst>
              <a:ext uri="{FF2B5EF4-FFF2-40B4-BE49-F238E27FC236}">
                <a16:creationId xmlns:a16="http://schemas.microsoft.com/office/drawing/2014/main" id="{4CACFA5D-53F1-7C4D-833C-79FA4BF690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4CEEE9-BD85-654D-A27C-0E907E470390}"/>
              </a:ext>
            </a:extLst>
          </p:cNvPr>
          <p:cNvSpPr>
            <a:spLocks noGrp="1"/>
          </p:cNvSpPr>
          <p:nvPr>
            <p:ph type="sldNum" sz="quarter" idx="12"/>
          </p:nvPr>
        </p:nvSpPr>
        <p:spPr/>
        <p:txBody>
          <a:bodyPr/>
          <a:lstStyle>
            <a:lvl1pPr>
              <a:defRPr/>
            </a:lvl1pPr>
          </a:lstStyle>
          <a:p>
            <a:fld id="{F10192D9-AD71-1542-8A42-BCFE08CCF314}" type="slidenum">
              <a:rPr lang="en-US" altLang="sk-SK"/>
              <a:pPr/>
              <a:t>‹#›</a:t>
            </a:fld>
            <a:endParaRPr lang="en-US" altLang="sk-SK"/>
          </a:p>
        </p:txBody>
      </p:sp>
    </p:spTree>
    <p:extLst>
      <p:ext uri="{BB962C8B-B14F-4D97-AF65-F5344CB8AC3E}">
        <p14:creationId xmlns:p14="http://schemas.microsoft.com/office/powerpoint/2010/main" val="287645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9A4619F8-F1A3-4C43-AA8C-8C2569136143}"/>
              </a:ext>
            </a:extLst>
          </p:cNvPr>
          <p:cNvSpPr>
            <a:spLocks noGrp="1"/>
          </p:cNvSpPr>
          <p:nvPr>
            <p:ph type="dt" sz="half" idx="10"/>
          </p:nvPr>
        </p:nvSpPr>
        <p:spPr/>
        <p:txBody>
          <a:bodyPr/>
          <a:lstStyle>
            <a:lvl1pPr>
              <a:defRPr/>
            </a:lvl1pPr>
          </a:lstStyle>
          <a:p>
            <a:fld id="{88CB0068-9DFC-A34D-904C-788DA2CDF47C}" type="datetimeFigureOut">
              <a:rPr lang="en-US" altLang="sk-SK"/>
              <a:pPr/>
              <a:t>11/8/21</a:t>
            </a:fld>
            <a:endParaRPr lang="en-US" altLang="sk-SK"/>
          </a:p>
        </p:txBody>
      </p:sp>
      <p:sp>
        <p:nvSpPr>
          <p:cNvPr id="6" name="Footer Placeholder 4">
            <a:extLst>
              <a:ext uri="{FF2B5EF4-FFF2-40B4-BE49-F238E27FC236}">
                <a16:creationId xmlns:a16="http://schemas.microsoft.com/office/drawing/2014/main" id="{EE331158-DF51-064F-9B1A-44D789A6B8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A85ADA-99A8-A241-9FE5-A00149F02BF6}"/>
              </a:ext>
            </a:extLst>
          </p:cNvPr>
          <p:cNvSpPr>
            <a:spLocks noGrp="1"/>
          </p:cNvSpPr>
          <p:nvPr>
            <p:ph type="sldNum" sz="quarter" idx="12"/>
          </p:nvPr>
        </p:nvSpPr>
        <p:spPr/>
        <p:txBody>
          <a:bodyPr/>
          <a:lstStyle>
            <a:lvl1pPr>
              <a:defRPr/>
            </a:lvl1pPr>
          </a:lstStyle>
          <a:p>
            <a:fld id="{53FD4CA4-A922-7E45-A4DB-6FA1FBDBB522}" type="slidenum">
              <a:rPr lang="en-US" altLang="sk-SK"/>
              <a:pPr/>
              <a:t>‹#›</a:t>
            </a:fld>
            <a:endParaRPr lang="en-US" altLang="sk-SK"/>
          </a:p>
        </p:txBody>
      </p:sp>
    </p:spTree>
    <p:extLst>
      <p:ext uri="{BB962C8B-B14F-4D97-AF65-F5344CB8AC3E}">
        <p14:creationId xmlns:p14="http://schemas.microsoft.com/office/powerpoint/2010/main" val="162049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E9512C4-BD9A-2046-A4EA-D685C92862FC}"/>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sk-SK"/>
              <a:t>Click to edit Master title style</a:t>
            </a:r>
            <a:endParaRPr lang="en-US" altLang="sk-SK"/>
          </a:p>
        </p:txBody>
      </p:sp>
      <p:sp>
        <p:nvSpPr>
          <p:cNvPr id="1027" name="Text Placeholder 2">
            <a:extLst>
              <a:ext uri="{FF2B5EF4-FFF2-40B4-BE49-F238E27FC236}">
                <a16:creationId xmlns:a16="http://schemas.microsoft.com/office/drawing/2014/main" id="{EAF9CEB8-3A1D-3843-ACF9-379D349FDAA2}"/>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k-SK"/>
              <a:t>Click to edit Master text styles</a:t>
            </a:r>
          </a:p>
          <a:p>
            <a:pPr lvl="1"/>
            <a:r>
              <a:rPr lang="en-GB" altLang="sk-SK"/>
              <a:t>Second level</a:t>
            </a:r>
          </a:p>
          <a:p>
            <a:pPr lvl="2"/>
            <a:r>
              <a:rPr lang="en-GB" altLang="sk-SK"/>
              <a:t>Third level</a:t>
            </a:r>
          </a:p>
          <a:p>
            <a:pPr lvl="3"/>
            <a:r>
              <a:rPr lang="en-GB" altLang="sk-SK"/>
              <a:t>Fourth level</a:t>
            </a:r>
          </a:p>
          <a:p>
            <a:pPr lvl="4"/>
            <a:r>
              <a:rPr lang="en-GB" altLang="sk-SK"/>
              <a:t>Fifth level</a:t>
            </a:r>
            <a:endParaRPr lang="en-US" altLang="sk-SK"/>
          </a:p>
        </p:txBody>
      </p:sp>
      <p:sp>
        <p:nvSpPr>
          <p:cNvPr id="4" name="Date Placeholder 3">
            <a:extLst>
              <a:ext uri="{FF2B5EF4-FFF2-40B4-BE49-F238E27FC236}">
                <a16:creationId xmlns:a16="http://schemas.microsoft.com/office/drawing/2014/main" id="{42FF7659-6ECB-5646-BB64-18AF1DD648F1}"/>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9045270-9572-A543-8F66-0664773A9F45}"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BB9E9B1E-4911-8942-A274-4B3BD648F7A1}"/>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C97DC55-40DC-BE49-989D-A7EE8B6F32A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CBA507D-7218-3547-B95D-91318B1FEC3F}" type="slidenum">
              <a:rPr lang="en-US" altLang="sk-SK"/>
              <a:pPr/>
              <a:t>‹#›</a:t>
            </a:fld>
            <a:endParaRPr lang="en-US" alt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5CA611AB-6E0D-F248-A7D9-BD541DCEA38D}"/>
              </a:ext>
            </a:extLst>
          </p:cNvPr>
          <p:cNvSpPr>
            <a:spLocks noGrp="1"/>
          </p:cNvSpPr>
          <p:nvPr>
            <p:ph type="ctrTitle"/>
          </p:nvPr>
        </p:nvSpPr>
        <p:spPr>
          <a:xfrm>
            <a:off x="-358588" y="1797426"/>
            <a:ext cx="10022541" cy="1101725"/>
          </a:xfrm>
        </p:spPr>
        <p:txBody>
          <a:bodyPr/>
          <a:lstStyle/>
          <a:p>
            <a:r>
              <a:rPr lang="en-GB" sz="2400" b="1" dirty="0"/>
              <a:t>PACIENT SO SRDCOVÝM ZLYHÁVANÍM </a:t>
            </a:r>
            <a:br>
              <a:rPr lang="en-GB" sz="2400" b="1" dirty="0"/>
            </a:br>
            <a:r>
              <a:rPr lang="en-GB" sz="2400" b="1" dirty="0"/>
              <a:t>A KOMOROVÝMI ARYTMIAMI : </a:t>
            </a:r>
            <a:br>
              <a:rPr lang="en-GB" sz="2400" b="1" dirty="0"/>
            </a:br>
            <a:r>
              <a:rPr lang="en-GB" sz="2400" b="1" dirty="0"/>
              <a:t>TENTO PACIENT POTREBUJE LIEČBU SRDCOVÉHO ZLYHÁVANIA</a:t>
            </a:r>
            <a:br>
              <a:rPr lang="en-GB" sz="2400" b="1" dirty="0"/>
            </a:br>
            <a:endParaRPr lang="sk-SK" altLang="sk-SK" sz="2400" b="1" dirty="0"/>
          </a:p>
        </p:txBody>
      </p:sp>
      <p:pic>
        <p:nvPicPr>
          <p:cNvPr id="4" name="Picture 3" descr="A picture containing sky, outdoor&#10;&#10;Description automatically generated">
            <a:extLst>
              <a:ext uri="{FF2B5EF4-FFF2-40B4-BE49-F238E27FC236}">
                <a16:creationId xmlns:a16="http://schemas.microsoft.com/office/drawing/2014/main" id="{A818BA62-6265-7949-ABBC-EE275EC9E502}"/>
              </a:ext>
            </a:extLst>
          </p:cNvPr>
          <p:cNvPicPr>
            <a:picLocks noChangeAspect="1"/>
          </p:cNvPicPr>
          <p:nvPr/>
        </p:nvPicPr>
        <p:blipFill>
          <a:blip r:embed="rId2"/>
          <a:stretch>
            <a:fillRect/>
          </a:stretch>
        </p:blipFill>
        <p:spPr>
          <a:xfrm>
            <a:off x="685799" y="3048982"/>
            <a:ext cx="2251508" cy="1688631"/>
          </a:xfrm>
          <a:prstGeom prst="rect">
            <a:avLst/>
          </a:prstGeom>
        </p:spPr>
      </p:pic>
      <p:sp>
        <p:nvSpPr>
          <p:cNvPr id="5" name="Subtitle 4">
            <a:extLst>
              <a:ext uri="{FF2B5EF4-FFF2-40B4-BE49-F238E27FC236}">
                <a16:creationId xmlns:a16="http://schemas.microsoft.com/office/drawing/2014/main" id="{9E523E6B-DFFC-314F-ABAC-EAD5F405996E}"/>
              </a:ext>
            </a:extLst>
          </p:cNvPr>
          <p:cNvSpPr txBox="1">
            <a:spLocks/>
          </p:cNvSpPr>
          <p:nvPr/>
        </p:nvSpPr>
        <p:spPr bwMode="auto">
          <a:xfrm>
            <a:off x="1541810" y="3198813"/>
            <a:ext cx="8462802" cy="16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defTabSz="457200" rtl="0" eaLnBrk="1" fontAlgn="base" hangingPunct="1">
              <a:spcBef>
                <a:spcPct val="20000"/>
              </a:spcBef>
              <a:spcAft>
                <a:spcPct val="0"/>
              </a:spcAft>
              <a:buFont typeface="arial" panose="020B0604020202020204" pitchFamily="34" charset="0"/>
              <a:buNone/>
              <a:defRPr sz="3200" kern="1200">
                <a:solidFill>
                  <a:schemeClr val="tx1">
                    <a:tint val="75000"/>
                  </a:schemeClr>
                </a:solidFill>
                <a:latin typeface="+mn-lt"/>
                <a:ea typeface="ＭＳ Ｐゴシック" panose="020B0600070205080204" pitchFamily="34" charset="-128"/>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panose="020B0600070205080204" pitchFamily="34" charset="-128"/>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panose="020B0600070205080204" pitchFamily="34" charset="-128"/>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panose="020B0600070205080204" pitchFamily="34" charset="-128"/>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SK" sz="2800" b="1" dirty="0"/>
              <a:t>ROBERT HATALA</a:t>
            </a:r>
          </a:p>
          <a:p>
            <a:pPr>
              <a:spcBef>
                <a:spcPts val="0"/>
              </a:spcBef>
            </a:pPr>
            <a:r>
              <a:rPr lang="en-SK" sz="2800" i="1" dirty="0"/>
              <a:t>Klinika kardiológie a angiológie </a:t>
            </a:r>
          </a:p>
          <a:p>
            <a:pPr>
              <a:spcBef>
                <a:spcPts val="0"/>
              </a:spcBef>
            </a:pPr>
            <a:r>
              <a:rPr lang="en-SK" sz="2800" i="1" dirty="0"/>
              <a:t>NÚSCH a.s. a LF SZU  Bratislava</a:t>
            </a:r>
          </a:p>
        </p:txBody>
      </p:sp>
      <p:pic>
        <p:nvPicPr>
          <p:cNvPr id="6" name="Picture 5">
            <a:extLst>
              <a:ext uri="{FF2B5EF4-FFF2-40B4-BE49-F238E27FC236}">
                <a16:creationId xmlns:a16="http://schemas.microsoft.com/office/drawing/2014/main" id="{08BEC11D-FF08-9F44-B6E5-B20AE4789D3A}"/>
              </a:ext>
            </a:extLst>
          </p:cNvPr>
          <p:cNvPicPr>
            <a:picLocks noChangeAspect="1"/>
          </p:cNvPicPr>
          <p:nvPr/>
        </p:nvPicPr>
        <p:blipFill>
          <a:blip r:embed="rId3"/>
          <a:stretch>
            <a:fillRect/>
          </a:stretch>
        </p:blipFill>
        <p:spPr>
          <a:xfrm>
            <a:off x="6316307" y="256056"/>
            <a:ext cx="2540822" cy="9120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872C-F84D-D24C-8C4E-A05D729405A2}"/>
              </a:ext>
            </a:extLst>
          </p:cNvPr>
          <p:cNvSpPr>
            <a:spLocks noGrp="1"/>
          </p:cNvSpPr>
          <p:nvPr>
            <p:ph type="title"/>
          </p:nvPr>
        </p:nvSpPr>
        <p:spPr>
          <a:xfrm>
            <a:off x="533047" y="192109"/>
            <a:ext cx="8229600" cy="857250"/>
          </a:xfrm>
        </p:spPr>
        <p:txBody>
          <a:bodyPr/>
          <a:lstStyle/>
          <a:p>
            <a:r>
              <a:rPr lang="en-SK" sz="2200" b="1" dirty="0"/>
              <a:t>Nové mechanizmy KV benefitov inhibítorov SGLT2 pri SZ</a:t>
            </a:r>
          </a:p>
        </p:txBody>
      </p:sp>
      <p:sp>
        <p:nvSpPr>
          <p:cNvPr id="7" name="TextBox 6">
            <a:extLst>
              <a:ext uri="{FF2B5EF4-FFF2-40B4-BE49-F238E27FC236}">
                <a16:creationId xmlns:a16="http://schemas.microsoft.com/office/drawing/2014/main" id="{A87F3D36-BE6E-6F44-ADA3-80BBE4EE9824}"/>
              </a:ext>
            </a:extLst>
          </p:cNvPr>
          <p:cNvSpPr txBox="1"/>
          <p:nvPr/>
        </p:nvSpPr>
        <p:spPr>
          <a:xfrm>
            <a:off x="1428857" y="4660207"/>
            <a:ext cx="84560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Joshi SS et al. Heart. 2021;107(13):1032-1038. doi:10.1136/heartjnl-2020-318060</a:t>
            </a:r>
          </a:p>
        </p:txBody>
      </p:sp>
      <p:pic>
        <p:nvPicPr>
          <p:cNvPr id="3" name="Picture 2">
            <a:extLst>
              <a:ext uri="{FF2B5EF4-FFF2-40B4-BE49-F238E27FC236}">
                <a16:creationId xmlns:a16="http://schemas.microsoft.com/office/drawing/2014/main" id="{3FF81DEE-D45E-2741-841A-28BC81316058}"/>
              </a:ext>
            </a:extLst>
          </p:cNvPr>
          <p:cNvPicPr>
            <a:picLocks noChangeAspect="1"/>
          </p:cNvPicPr>
          <p:nvPr/>
        </p:nvPicPr>
        <p:blipFill>
          <a:blip r:embed="rId3"/>
          <a:stretch>
            <a:fillRect/>
          </a:stretch>
        </p:blipFill>
        <p:spPr>
          <a:xfrm>
            <a:off x="1428857" y="959288"/>
            <a:ext cx="6286285" cy="3647453"/>
          </a:xfrm>
          <a:prstGeom prst="rect">
            <a:avLst/>
          </a:prstGeom>
        </p:spPr>
      </p:pic>
    </p:spTree>
    <p:extLst>
      <p:ext uri="{BB962C8B-B14F-4D97-AF65-F5344CB8AC3E}">
        <p14:creationId xmlns:p14="http://schemas.microsoft.com/office/powerpoint/2010/main" val="124110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EEBE14-184E-F241-990F-D49E504D23F6}"/>
              </a:ext>
            </a:extLst>
          </p:cNvPr>
          <p:cNvPicPr>
            <a:picLocks noChangeAspect="1"/>
          </p:cNvPicPr>
          <p:nvPr/>
        </p:nvPicPr>
        <p:blipFill>
          <a:blip r:embed="rId3"/>
          <a:stretch>
            <a:fillRect/>
          </a:stretch>
        </p:blipFill>
        <p:spPr>
          <a:xfrm>
            <a:off x="596682" y="1852235"/>
            <a:ext cx="8229600" cy="2600325"/>
          </a:xfrm>
          <a:prstGeom prst="rect">
            <a:avLst/>
          </a:prstGeom>
        </p:spPr>
      </p:pic>
      <p:pic>
        <p:nvPicPr>
          <p:cNvPr id="5" name="Picture 4">
            <a:extLst>
              <a:ext uri="{FF2B5EF4-FFF2-40B4-BE49-F238E27FC236}">
                <a16:creationId xmlns:a16="http://schemas.microsoft.com/office/drawing/2014/main" id="{B916932C-1B55-9948-8014-2D73A2FC2332}"/>
              </a:ext>
            </a:extLst>
          </p:cNvPr>
          <p:cNvPicPr>
            <a:picLocks noChangeAspect="1"/>
          </p:cNvPicPr>
          <p:nvPr/>
        </p:nvPicPr>
        <p:blipFill>
          <a:blip r:embed="rId4"/>
          <a:stretch>
            <a:fillRect/>
          </a:stretch>
        </p:blipFill>
        <p:spPr>
          <a:xfrm>
            <a:off x="666428" y="216910"/>
            <a:ext cx="4294214" cy="1499850"/>
          </a:xfrm>
          <a:prstGeom prst="rect">
            <a:avLst/>
          </a:prstGeom>
        </p:spPr>
      </p:pic>
      <p:sp>
        <p:nvSpPr>
          <p:cNvPr id="7" name="TextBox 6">
            <a:extLst>
              <a:ext uri="{FF2B5EF4-FFF2-40B4-BE49-F238E27FC236}">
                <a16:creationId xmlns:a16="http://schemas.microsoft.com/office/drawing/2014/main" id="{F53B2D66-DC91-CD46-8221-B3653FB28B5E}"/>
              </a:ext>
            </a:extLst>
          </p:cNvPr>
          <p:cNvSpPr txBox="1"/>
          <p:nvPr/>
        </p:nvSpPr>
        <p:spPr>
          <a:xfrm>
            <a:off x="1005086" y="4618813"/>
            <a:ext cx="8760074" cy="307777"/>
          </a:xfrm>
          <a:prstGeom prst="rect">
            <a:avLst/>
          </a:prstGeom>
          <a:noFill/>
        </p:spPr>
        <p:txBody>
          <a:bodyPr wrap="square">
            <a:spAutoFit/>
          </a:bodyPr>
          <a:lstStyle/>
          <a:p>
            <a:r>
              <a:rPr lang="en-GB" sz="1400" i="1" dirty="0"/>
              <a:t>Fernandez GC et al. Heart Rhythm. 2021;18(7):1098-1105. doi:10.1016/j.hrthm.2021.03.028</a:t>
            </a:r>
            <a:endParaRPr lang="en-SK" sz="1400" i="1" dirty="0"/>
          </a:p>
        </p:txBody>
      </p:sp>
      <p:sp>
        <p:nvSpPr>
          <p:cNvPr id="8" name="TextBox 7">
            <a:extLst>
              <a:ext uri="{FF2B5EF4-FFF2-40B4-BE49-F238E27FC236}">
                <a16:creationId xmlns:a16="http://schemas.microsoft.com/office/drawing/2014/main" id="{1530E1D5-A88C-2A40-B467-230EF9E27F34}"/>
              </a:ext>
            </a:extLst>
          </p:cNvPr>
          <p:cNvSpPr txBox="1"/>
          <p:nvPr/>
        </p:nvSpPr>
        <p:spPr>
          <a:xfrm>
            <a:off x="4559408" y="1368999"/>
            <a:ext cx="4266874" cy="400110"/>
          </a:xfrm>
          <a:prstGeom prst="rect">
            <a:avLst/>
          </a:prstGeom>
          <a:solidFill>
            <a:srgbClr val="FFFF00"/>
          </a:solidFill>
        </p:spPr>
        <p:txBody>
          <a:bodyPr wrap="none" rtlCol="0">
            <a:spAutoFit/>
          </a:bodyPr>
          <a:lstStyle/>
          <a:p>
            <a:r>
              <a:rPr lang="sk-SK" sz="2000" b="1" dirty="0"/>
              <a:t>RRR </a:t>
            </a:r>
            <a:r>
              <a:rPr lang="en-SK" sz="2000" b="1" dirty="0"/>
              <a:t>NKS pri SGLT2 inhibítoroch = -46%</a:t>
            </a:r>
          </a:p>
        </p:txBody>
      </p:sp>
    </p:spTree>
    <p:extLst>
      <p:ext uri="{BB962C8B-B14F-4D97-AF65-F5344CB8AC3E}">
        <p14:creationId xmlns:p14="http://schemas.microsoft.com/office/powerpoint/2010/main" val="423878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D15BA-1315-3C4A-95B7-A912C17795D2}"/>
              </a:ext>
            </a:extLst>
          </p:cNvPr>
          <p:cNvPicPr>
            <a:picLocks noChangeAspect="1"/>
          </p:cNvPicPr>
          <p:nvPr/>
        </p:nvPicPr>
        <p:blipFill>
          <a:blip r:embed="rId3"/>
          <a:stretch>
            <a:fillRect/>
          </a:stretch>
        </p:blipFill>
        <p:spPr>
          <a:xfrm>
            <a:off x="552261" y="165610"/>
            <a:ext cx="3939388" cy="1365956"/>
          </a:xfrm>
          <a:prstGeom prst="rect">
            <a:avLst/>
          </a:prstGeom>
        </p:spPr>
      </p:pic>
      <p:pic>
        <p:nvPicPr>
          <p:cNvPr id="5" name="Picture 4">
            <a:extLst>
              <a:ext uri="{FF2B5EF4-FFF2-40B4-BE49-F238E27FC236}">
                <a16:creationId xmlns:a16="http://schemas.microsoft.com/office/drawing/2014/main" id="{9867D148-1D6B-DC44-B79D-90D9F59E2DFF}"/>
              </a:ext>
            </a:extLst>
          </p:cNvPr>
          <p:cNvPicPr>
            <a:picLocks noChangeAspect="1"/>
          </p:cNvPicPr>
          <p:nvPr/>
        </p:nvPicPr>
        <p:blipFill>
          <a:blip r:embed="rId4"/>
          <a:stretch>
            <a:fillRect/>
          </a:stretch>
        </p:blipFill>
        <p:spPr>
          <a:xfrm>
            <a:off x="2735323" y="1727704"/>
            <a:ext cx="6235700" cy="3009900"/>
          </a:xfrm>
          <a:prstGeom prst="rect">
            <a:avLst/>
          </a:prstGeom>
        </p:spPr>
      </p:pic>
      <p:sp>
        <p:nvSpPr>
          <p:cNvPr id="6" name="TextBox 5">
            <a:extLst>
              <a:ext uri="{FF2B5EF4-FFF2-40B4-BE49-F238E27FC236}">
                <a16:creationId xmlns:a16="http://schemas.microsoft.com/office/drawing/2014/main" id="{9FD18468-7C52-2445-9751-07799F067C40}"/>
              </a:ext>
            </a:extLst>
          </p:cNvPr>
          <p:cNvSpPr txBox="1"/>
          <p:nvPr/>
        </p:nvSpPr>
        <p:spPr>
          <a:xfrm>
            <a:off x="291849" y="2909488"/>
            <a:ext cx="2443474" cy="707886"/>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SK" sz="2000" b="1" dirty="0"/>
              <a:t>43 963 pacientov</a:t>
            </a:r>
          </a:p>
          <a:p>
            <a:pPr marL="285750" indent="-285750">
              <a:buFont typeface="Arial" panose="020B0604020202020204" pitchFamily="34" charset="0"/>
              <a:buChar char="•"/>
            </a:pPr>
            <a:r>
              <a:rPr lang="en-SK" sz="2000" b="1" dirty="0"/>
              <a:t>163 prípadov VT</a:t>
            </a:r>
          </a:p>
        </p:txBody>
      </p:sp>
      <p:sp>
        <p:nvSpPr>
          <p:cNvPr id="7" name="TextBox 6">
            <a:extLst>
              <a:ext uri="{FF2B5EF4-FFF2-40B4-BE49-F238E27FC236}">
                <a16:creationId xmlns:a16="http://schemas.microsoft.com/office/drawing/2014/main" id="{A6DE3C18-E447-DD45-907C-829A60EF1327}"/>
              </a:ext>
            </a:extLst>
          </p:cNvPr>
          <p:cNvSpPr txBox="1"/>
          <p:nvPr/>
        </p:nvSpPr>
        <p:spPr>
          <a:xfrm>
            <a:off x="3879213" y="1327594"/>
            <a:ext cx="4116448" cy="400110"/>
          </a:xfrm>
          <a:prstGeom prst="rect">
            <a:avLst/>
          </a:prstGeom>
          <a:solidFill>
            <a:srgbClr val="FFFF00"/>
          </a:solidFill>
        </p:spPr>
        <p:txBody>
          <a:bodyPr wrap="none" rtlCol="0">
            <a:spAutoFit/>
          </a:bodyPr>
          <a:lstStyle/>
          <a:p>
            <a:r>
              <a:rPr lang="sk-SK" sz="2000" b="1" dirty="0"/>
              <a:t>RRR </a:t>
            </a:r>
            <a:r>
              <a:rPr lang="en-SK" sz="2000" b="1" dirty="0"/>
              <a:t>VT pri SGLT2 inhibítoroch = -27%</a:t>
            </a:r>
          </a:p>
        </p:txBody>
      </p:sp>
      <p:sp>
        <p:nvSpPr>
          <p:cNvPr id="9" name="TextBox 8">
            <a:extLst>
              <a:ext uri="{FF2B5EF4-FFF2-40B4-BE49-F238E27FC236}">
                <a16:creationId xmlns:a16="http://schemas.microsoft.com/office/drawing/2014/main" id="{250D1ECA-FD92-5444-A0FF-7513300E8B53}"/>
              </a:ext>
            </a:extLst>
          </p:cNvPr>
          <p:cNvSpPr txBox="1"/>
          <p:nvPr/>
        </p:nvSpPr>
        <p:spPr>
          <a:xfrm>
            <a:off x="1163369" y="4737604"/>
            <a:ext cx="8050919" cy="307777"/>
          </a:xfrm>
          <a:prstGeom prst="rect">
            <a:avLst/>
          </a:prstGeom>
          <a:noFill/>
        </p:spPr>
        <p:txBody>
          <a:bodyPr wrap="square">
            <a:spAutoFit/>
          </a:bodyPr>
          <a:lstStyle/>
          <a:p>
            <a:r>
              <a:rPr lang="en-GB" sz="1400" i="1" dirty="0"/>
              <a:t>Li HL et al. Cardiovasc </a:t>
            </a:r>
            <a:r>
              <a:rPr lang="en-GB" sz="1400" i="1" dirty="0" err="1"/>
              <a:t>Diabetol</a:t>
            </a:r>
            <a:r>
              <a:rPr lang="en-GB" sz="1400" i="1" dirty="0"/>
              <a:t>. 2021;20(1):100. doi:10.1186/s12933-021-01293-8</a:t>
            </a:r>
            <a:endParaRPr lang="en-SK" sz="1400" i="1" dirty="0"/>
          </a:p>
        </p:txBody>
      </p:sp>
    </p:spTree>
    <p:extLst>
      <p:ext uri="{BB962C8B-B14F-4D97-AF65-F5344CB8AC3E}">
        <p14:creationId xmlns:p14="http://schemas.microsoft.com/office/powerpoint/2010/main" val="1556164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4717-30BD-AE4D-A391-C4CC2A9D3909}"/>
              </a:ext>
            </a:extLst>
          </p:cNvPr>
          <p:cNvSpPr>
            <a:spLocks noGrp="1"/>
          </p:cNvSpPr>
          <p:nvPr>
            <p:ph type="title"/>
          </p:nvPr>
        </p:nvSpPr>
        <p:spPr/>
        <p:txBody>
          <a:bodyPr/>
          <a:lstStyle/>
          <a:p>
            <a:endParaRPr lang="en-SK"/>
          </a:p>
        </p:txBody>
      </p:sp>
      <p:pic>
        <p:nvPicPr>
          <p:cNvPr id="4" name="Picture 3">
            <a:extLst>
              <a:ext uri="{FF2B5EF4-FFF2-40B4-BE49-F238E27FC236}">
                <a16:creationId xmlns:a16="http://schemas.microsoft.com/office/drawing/2014/main" id="{76B8C148-74EC-7944-9E46-E2953CDA70AC}"/>
              </a:ext>
            </a:extLst>
          </p:cNvPr>
          <p:cNvPicPr>
            <a:picLocks noChangeAspect="1"/>
          </p:cNvPicPr>
          <p:nvPr/>
        </p:nvPicPr>
        <p:blipFill>
          <a:blip r:embed="rId3"/>
          <a:stretch>
            <a:fillRect/>
          </a:stretch>
        </p:blipFill>
        <p:spPr>
          <a:xfrm>
            <a:off x="592669" y="1273175"/>
            <a:ext cx="3505200" cy="3644900"/>
          </a:xfrm>
          <a:prstGeom prst="rect">
            <a:avLst/>
          </a:prstGeom>
        </p:spPr>
      </p:pic>
      <p:pic>
        <p:nvPicPr>
          <p:cNvPr id="5" name="Picture 4">
            <a:extLst>
              <a:ext uri="{FF2B5EF4-FFF2-40B4-BE49-F238E27FC236}">
                <a16:creationId xmlns:a16="http://schemas.microsoft.com/office/drawing/2014/main" id="{57FCE11A-55D1-A147-9CD2-F05A2E53BFBC}"/>
              </a:ext>
            </a:extLst>
          </p:cNvPr>
          <p:cNvPicPr>
            <a:picLocks noChangeAspect="1"/>
          </p:cNvPicPr>
          <p:nvPr/>
        </p:nvPicPr>
        <p:blipFill>
          <a:blip r:embed="rId4"/>
          <a:stretch>
            <a:fillRect/>
          </a:stretch>
        </p:blipFill>
        <p:spPr>
          <a:xfrm>
            <a:off x="643471" y="283276"/>
            <a:ext cx="2454277" cy="1020591"/>
          </a:xfrm>
          <a:prstGeom prst="rect">
            <a:avLst/>
          </a:prstGeom>
        </p:spPr>
      </p:pic>
      <p:sp>
        <p:nvSpPr>
          <p:cNvPr id="7" name="TextBox 6">
            <a:extLst>
              <a:ext uri="{FF2B5EF4-FFF2-40B4-BE49-F238E27FC236}">
                <a16:creationId xmlns:a16="http://schemas.microsoft.com/office/drawing/2014/main" id="{3F5C1F8C-B49E-3C40-8F22-1F0CDE7EE1ED}"/>
              </a:ext>
            </a:extLst>
          </p:cNvPr>
          <p:cNvSpPr txBox="1"/>
          <p:nvPr/>
        </p:nvSpPr>
        <p:spPr>
          <a:xfrm>
            <a:off x="4140744" y="1173182"/>
            <a:ext cx="4538127" cy="372409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err="1">
                <a:effectLst/>
                <a:latin typeface="Helvetica" pitchFamily="2" charset="0"/>
              </a:rPr>
              <a:t>Pacienti</a:t>
            </a:r>
            <a:r>
              <a:rPr lang="en-GB" dirty="0">
                <a:effectLst/>
                <a:latin typeface="Helvetica" pitchFamily="2" charset="0"/>
              </a:rPr>
              <a:t> s CRT-D </a:t>
            </a:r>
            <a:r>
              <a:rPr lang="en-GB" dirty="0" err="1">
                <a:effectLst/>
                <a:latin typeface="Helvetica" pitchFamily="2" charset="0"/>
              </a:rPr>
              <a:t>mali</a:t>
            </a:r>
            <a:r>
              <a:rPr lang="en-GB" dirty="0">
                <a:effectLst/>
                <a:latin typeface="Helvetica" pitchFamily="2" charset="0"/>
              </a:rPr>
              <a:t> </a:t>
            </a:r>
            <a:r>
              <a:rPr lang="en-GB" dirty="0" err="1">
                <a:effectLst/>
                <a:latin typeface="Helvetica" pitchFamily="2" charset="0"/>
              </a:rPr>
              <a:t>počas</a:t>
            </a:r>
            <a:r>
              <a:rPr lang="en-GB" dirty="0">
                <a:effectLst/>
                <a:latin typeface="Helvetica" pitchFamily="2" charset="0"/>
              </a:rPr>
              <a:t> 3-ročného </a:t>
            </a:r>
            <a:r>
              <a:rPr lang="en-GB" dirty="0" err="1">
                <a:effectLst/>
                <a:latin typeface="Helvetica" pitchFamily="2" charset="0"/>
              </a:rPr>
              <a:t>sledovania</a:t>
            </a:r>
            <a:r>
              <a:rPr lang="en-GB" dirty="0">
                <a:effectLst/>
                <a:latin typeface="Helvetica" pitchFamily="2" charset="0"/>
              </a:rPr>
              <a:t> o 45% </a:t>
            </a:r>
            <a:r>
              <a:rPr lang="en-GB" dirty="0" err="1">
                <a:effectLst/>
                <a:latin typeface="Helvetica" pitchFamily="2" charset="0"/>
              </a:rPr>
              <a:t>nižšiu</a:t>
            </a:r>
            <a:r>
              <a:rPr lang="en-GB" dirty="0">
                <a:effectLst/>
                <a:latin typeface="Helvetica" pitchFamily="2" charset="0"/>
              </a:rPr>
              <a:t> </a:t>
            </a:r>
            <a:r>
              <a:rPr lang="en-GB" dirty="0" err="1">
                <a:effectLst/>
                <a:latin typeface="Helvetica" pitchFamily="2" charset="0"/>
              </a:rPr>
              <a:t>incidenciu</a:t>
            </a:r>
            <a:r>
              <a:rPr lang="en-GB" dirty="0">
                <a:effectLst/>
                <a:latin typeface="Helvetica" pitchFamily="2" charset="0"/>
              </a:rPr>
              <a:t> AB v </a:t>
            </a:r>
            <a:r>
              <a:rPr lang="en-GB" dirty="0" err="1">
                <a:effectLst/>
                <a:latin typeface="Helvetica" pitchFamily="2" charset="0"/>
              </a:rPr>
              <a:t>porovnaní</a:t>
            </a:r>
            <a:r>
              <a:rPr lang="en-GB" dirty="0">
                <a:effectLst/>
                <a:latin typeface="Helvetica" pitchFamily="2" charset="0"/>
              </a:rPr>
              <a:t> s </a:t>
            </a:r>
            <a:r>
              <a:rPr lang="en-GB" dirty="0" err="1">
                <a:effectLst/>
                <a:latin typeface="Helvetica" pitchFamily="2" charset="0"/>
              </a:rPr>
              <a:t>pacientami</a:t>
            </a:r>
            <a:r>
              <a:rPr lang="en-GB" dirty="0">
                <a:effectLst/>
                <a:latin typeface="Helvetica" pitchFamily="2" charset="0"/>
              </a:rPr>
              <a:t> s ICD. </a:t>
            </a:r>
          </a:p>
          <a:p>
            <a:pPr marL="285750" indent="-285750">
              <a:spcAft>
                <a:spcPts val="600"/>
              </a:spcAft>
              <a:buFont typeface="Arial" panose="020B0604020202020204" pitchFamily="34" charset="0"/>
              <a:buChar char="•"/>
            </a:pPr>
            <a:r>
              <a:rPr lang="en-GB" dirty="0" err="1">
                <a:latin typeface="Helvetica" pitchFamily="2" charset="0"/>
              </a:rPr>
              <a:t>Dlhodobý</a:t>
            </a:r>
            <a:r>
              <a:rPr lang="en-GB" dirty="0">
                <a:latin typeface="Helvetica" pitchFamily="2" charset="0"/>
              </a:rPr>
              <a:t> benefit CRT-D </a:t>
            </a:r>
            <a:r>
              <a:rPr lang="en-GB" dirty="0" err="1">
                <a:latin typeface="Helvetica" pitchFamily="2" charset="0"/>
              </a:rPr>
              <a:t>liečby</a:t>
            </a:r>
            <a:r>
              <a:rPr lang="en-GB" dirty="0">
                <a:latin typeface="Helvetica" pitchFamily="2" charset="0"/>
              </a:rPr>
              <a:t> je </a:t>
            </a:r>
            <a:r>
              <a:rPr lang="en-GB" dirty="0" err="1">
                <a:latin typeface="Helvetica" pitchFamily="2" charset="0"/>
              </a:rPr>
              <a:t>dôsledkom</a:t>
            </a:r>
            <a:r>
              <a:rPr lang="en-GB" dirty="0">
                <a:latin typeface="Helvetica" pitchFamily="2" charset="0"/>
              </a:rPr>
              <a:t> </a:t>
            </a:r>
            <a:r>
              <a:rPr lang="en-GB" dirty="0" err="1">
                <a:latin typeface="Helvetica" pitchFamily="2" charset="0"/>
              </a:rPr>
              <a:t>zlepšenej</a:t>
            </a:r>
            <a:r>
              <a:rPr lang="en-GB" dirty="0">
                <a:latin typeface="Helvetica" pitchFamily="2" charset="0"/>
              </a:rPr>
              <a:t> </a:t>
            </a:r>
            <a:r>
              <a:rPr lang="en-GB" dirty="0" err="1">
                <a:latin typeface="Helvetica" pitchFamily="2" charset="0"/>
              </a:rPr>
              <a:t>hemodynamiky</a:t>
            </a:r>
            <a:r>
              <a:rPr lang="en-GB" dirty="0">
                <a:latin typeface="Helvetica" pitchFamily="2" charset="0"/>
              </a:rPr>
              <a:t> - CRT </a:t>
            </a:r>
            <a:r>
              <a:rPr lang="en-GB" dirty="0" err="1">
                <a:latin typeface="Helvetica" pitchFamily="2" charset="0"/>
              </a:rPr>
              <a:t>responderi</a:t>
            </a:r>
            <a:r>
              <a:rPr lang="en-GB" dirty="0">
                <a:latin typeface="Helvetica" pitchFamily="2" charset="0"/>
              </a:rPr>
              <a:t> </a:t>
            </a:r>
            <a:r>
              <a:rPr lang="en-GB" dirty="0" err="1">
                <a:latin typeface="Helvetica" pitchFamily="2" charset="0"/>
              </a:rPr>
              <a:t>majú</a:t>
            </a:r>
            <a:r>
              <a:rPr lang="en-GB" dirty="0">
                <a:latin typeface="Helvetica" pitchFamily="2" charset="0"/>
              </a:rPr>
              <a:t> </a:t>
            </a:r>
            <a:r>
              <a:rPr lang="en-GB" dirty="0" err="1">
                <a:latin typeface="Helvetica" pitchFamily="2" charset="0"/>
              </a:rPr>
              <a:t>veľmi</a:t>
            </a:r>
            <a:r>
              <a:rPr lang="en-GB" dirty="0">
                <a:latin typeface="Helvetica" pitchFamily="2" charset="0"/>
              </a:rPr>
              <a:t> </a:t>
            </a:r>
            <a:r>
              <a:rPr lang="en-GB" dirty="0" err="1">
                <a:latin typeface="Helvetica" pitchFamily="2" charset="0"/>
              </a:rPr>
              <a:t>nízku</a:t>
            </a:r>
            <a:r>
              <a:rPr lang="en-GB" dirty="0">
                <a:latin typeface="Helvetica" pitchFamily="2" charset="0"/>
              </a:rPr>
              <a:t> </a:t>
            </a:r>
            <a:r>
              <a:rPr lang="en-GB" dirty="0" err="1">
                <a:latin typeface="Helvetica" pitchFamily="2" charset="0"/>
              </a:rPr>
              <a:t>incidenciu</a:t>
            </a:r>
            <a:r>
              <a:rPr lang="en-GB" dirty="0">
                <a:latin typeface="Helvetica" pitchFamily="2" charset="0"/>
              </a:rPr>
              <a:t> AB.</a:t>
            </a:r>
          </a:p>
          <a:p>
            <a:pPr marL="285750" indent="-285750">
              <a:spcAft>
                <a:spcPts val="600"/>
              </a:spcAft>
              <a:buFont typeface="Arial" panose="020B0604020202020204" pitchFamily="34" charset="0"/>
              <a:buChar char="•"/>
            </a:pPr>
            <a:r>
              <a:rPr lang="en-GB" dirty="0">
                <a:latin typeface="Helvetica" pitchFamily="2" charset="0"/>
              </a:rPr>
              <a:t>AB </a:t>
            </a:r>
            <a:r>
              <a:rPr lang="en-GB" dirty="0" err="1">
                <a:latin typeface="Helvetica" pitchFamily="2" charset="0"/>
              </a:rPr>
              <a:t>treba</a:t>
            </a:r>
            <a:r>
              <a:rPr lang="en-GB" dirty="0">
                <a:latin typeface="Helvetica" pitchFamily="2" charset="0"/>
              </a:rPr>
              <a:t> </a:t>
            </a:r>
            <a:r>
              <a:rPr lang="en-GB" dirty="0" err="1">
                <a:latin typeface="Helvetica" pitchFamily="2" charset="0"/>
              </a:rPr>
              <a:t>interpretovať</a:t>
            </a:r>
            <a:r>
              <a:rPr lang="en-GB" dirty="0">
                <a:latin typeface="Helvetica" pitchFamily="2" charset="0"/>
              </a:rPr>
              <a:t> </a:t>
            </a:r>
            <a:r>
              <a:rPr lang="en-GB" dirty="0" err="1">
                <a:latin typeface="Helvetica" pitchFamily="2" charset="0"/>
              </a:rPr>
              <a:t>ako</a:t>
            </a:r>
            <a:r>
              <a:rPr lang="en-GB" dirty="0">
                <a:latin typeface="Helvetica" pitchFamily="2" charset="0"/>
              </a:rPr>
              <a:t> </a:t>
            </a:r>
            <a:r>
              <a:rPr lang="en-GB" dirty="0" err="1">
                <a:latin typeface="Helvetica" pitchFamily="2" charset="0"/>
              </a:rPr>
              <a:t>symptóm</a:t>
            </a:r>
            <a:r>
              <a:rPr lang="en-GB" dirty="0">
                <a:latin typeface="Helvetica" pitchFamily="2" charset="0"/>
              </a:rPr>
              <a:t> </a:t>
            </a:r>
            <a:r>
              <a:rPr lang="en-GB" dirty="0" err="1">
                <a:latin typeface="Helvetica" pitchFamily="2" charset="0"/>
              </a:rPr>
              <a:t>bezprostredne</a:t>
            </a:r>
            <a:r>
              <a:rPr lang="en-GB" dirty="0">
                <a:latin typeface="Helvetica" pitchFamily="2" charset="0"/>
              </a:rPr>
              <a:t> </a:t>
            </a:r>
            <a:r>
              <a:rPr lang="en-GB" dirty="0" err="1">
                <a:latin typeface="Helvetica" pitchFamily="2" charset="0"/>
              </a:rPr>
              <a:t>hroziaceho</a:t>
            </a:r>
            <a:r>
              <a:rPr lang="en-GB" dirty="0">
                <a:latin typeface="Helvetica" pitchFamily="2" charset="0"/>
              </a:rPr>
              <a:t> </a:t>
            </a:r>
            <a:r>
              <a:rPr lang="en-GB" dirty="0" err="1">
                <a:latin typeface="Helvetica" pitchFamily="2" charset="0"/>
              </a:rPr>
              <a:t>prechodu</a:t>
            </a:r>
            <a:r>
              <a:rPr lang="en-GB" dirty="0">
                <a:latin typeface="Helvetica" pitchFamily="2" charset="0"/>
              </a:rPr>
              <a:t> do </a:t>
            </a:r>
            <a:r>
              <a:rPr lang="en-GB" dirty="0" err="1">
                <a:latin typeface="Helvetica" pitchFamily="2" charset="0"/>
              </a:rPr>
              <a:t>terminálneho</a:t>
            </a:r>
            <a:r>
              <a:rPr lang="en-GB" dirty="0">
                <a:latin typeface="Helvetica" pitchFamily="2" charset="0"/>
              </a:rPr>
              <a:t> SZ</a:t>
            </a:r>
          </a:p>
          <a:p>
            <a:pPr>
              <a:spcAft>
                <a:spcPts val="600"/>
              </a:spcAft>
            </a:pPr>
            <a:endParaRPr lang="en-GB" dirty="0">
              <a:latin typeface="Helvetica" pitchFamily="2" charset="0"/>
            </a:endParaRPr>
          </a:p>
          <a:p>
            <a:pPr>
              <a:spcAft>
                <a:spcPts val="600"/>
              </a:spcAft>
            </a:pPr>
            <a:r>
              <a:rPr lang="en-GB" dirty="0">
                <a:effectLst/>
                <a:latin typeface="Helvetica" pitchFamily="2" charset="0"/>
              </a:rPr>
              <a:t>.</a:t>
            </a:r>
          </a:p>
        </p:txBody>
      </p:sp>
      <p:sp>
        <p:nvSpPr>
          <p:cNvPr id="9" name="TextBox 8">
            <a:extLst>
              <a:ext uri="{FF2B5EF4-FFF2-40B4-BE49-F238E27FC236}">
                <a16:creationId xmlns:a16="http://schemas.microsoft.com/office/drawing/2014/main" id="{EAA9EA58-888C-3C47-A7A5-C4ECDEEFA7A6}"/>
              </a:ext>
            </a:extLst>
          </p:cNvPr>
          <p:cNvSpPr txBox="1"/>
          <p:nvPr/>
        </p:nvSpPr>
        <p:spPr>
          <a:xfrm>
            <a:off x="4420679" y="4483615"/>
            <a:ext cx="4572000" cy="523220"/>
          </a:xfrm>
          <a:prstGeom prst="rect">
            <a:avLst/>
          </a:prstGeom>
          <a:noFill/>
        </p:spPr>
        <p:txBody>
          <a:bodyPr wrap="square">
            <a:spAutoFit/>
          </a:bodyPr>
          <a:lstStyle/>
          <a:p>
            <a:r>
              <a:rPr lang="en-GB" sz="1400" i="1" dirty="0"/>
              <a:t>Guerra F et al. </a:t>
            </a:r>
            <a:r>
              <a:rPr lang="en-GB" sz="1400" i="1" dirty="0" err="1"/>
              <a:t>Europace</a:t>
            </a:r>
            <a:r>
              <a:rPr lang="en-GB" sz="1400" dirty="0"/>
              <a:t>. 2018;20(6):979-985. doi:10.1093/</a:t>
            </a:r>
            <a:r>
              <a:rPr lang="en-GB" sz="1400" dirty="0" err="1"/>
              <a:t>europace</a:t>
            </a:r>
            <a:r>
              <a:rPr lang="en-GB" sz="1400" dirty="0"/>
              <a:t>/eux166</a:t>
            </a:r>
          </a:p>
        </p:txBody>
      </p:sp>
    </p:spTree>
    <p:extLst>
      <p:ext uri="{BB962C8B-B14F-4D97-AF65-F5344CB8AC3E}">
        <p14:creationId xmlns:p14="http://schemas.microsoft.com/office/powerpoint/2010/main" val="2989629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F44ECF-00A3-1642-9B67-3FE3CD0016E1}"/>
              </a:ext>
            </a:extLst>
          </p:cNvPr>
          <p:cNvPicPr>
            <a:picLocks noGrp="1" noChangeAspect="1"/>
          </p:cNvPicPr>
          <p:nvPr>
            <p:ph idx="1"/>
          </p:nvPr>
        </p:nvPicPr>
        <p:blipFill>
          <a:blip r:embed="rId3"/>
          <a:stretch>
            <a:fillRect/>
          </a:stretch>
        </p:blipFill>
        <p:spPr>
          <a:xfrm>
            <a:off x="4329943" y="321022"/>
            <a:ext cx="4589158" cy="4440160"/>
          </a:xfrm>
          <a:prstGeom prst="rect">
            <a:avLst/>
          </a:prstGeom>
        </p:spPr>
      </p:pic>
      <p:pic>
        <p:nvPicPr>
          <p:cNvPr id="4" name="Picture 3">
            <a:extLst>
              <a:ext uri="{FF2B5EF4-FFF2-40B4-BE49-F238E27FC236}">
                <a16:creationId xmlns:a16="http://schemas.microsoft.com/office/drawing/2014/main" id="{DD09A7D4-B8AC-9D4C-986E-DB3109E1D935}"/>
              </a:ext>
            </a:extLst>
          </p:cNvPr>
          <p:cNvPicPr>
            <a:picLocks noChangeAspect="1"/>
          </p:cNvPicPr>
          <p:nvPr/>
        </p:nvPicPr>
        <p:blipFill>
          <a:blip r:embed="rId4"/>
          <a:stretch>
            <a:fillRect/>
          </a:stretch>
        </p:blipFill>
        <p:spPr>
          <a:xfrm>
            <a:off x="640396" y="217282"/>
            <a:ext cx="3423661" cy="1475716"/>
          </a:xfrm>
          <a:prstGeom prst="rect">
            <a:avLst/>
          </a:prstGeom>
        </p:spPr>
      </p:pic>
      <p:sp>
        <p:nvSpPr>
          <p:cNvPr id="7" name="TextBox 6">
            <a:extLst>
              <a:ext uri="{FF2B5EF4-FFF2-40B4-BE49-F238E27FC236}">
                <a16:creationId xmlns:a16="http://schemas.microsoft.com/office/drawing/2014/main" id="{AF2888C5-996A-5949-B476-100C9B5E9F54}"/>
              </a:ext>
            </a:extLst>
          </p:cNvPr>
          <p:cNvSpPr txBox="1"/>
          <p:nvPr/>
        </p:nvSpPr>
        <p:spPr>
          <a:xfrm>
            <a:off x="456595" y="2149392"/>
            <a:ext cx="3791262" cy="1754326"/>
          </a:xfrm>
          <a:prstGeom prst="rect">
            <a:avLst/>
          </a:prstGeom>
          <a:noFill/>
        </p:spPr>
        <p:txBody>
          <a:bodyPr wrap="square">
            <a:spAutoFit/>
          </a:bodyPr>
          <a:lstStyle/>
          <a:p>
            <a:pPr algn="ctr"/>
            <a:r>
              <a:rPr lang="en-GB" b="1" dirty="0">
                <a:solidFill>
                  <a:srgbClr val="231F20"/>
                </a:solidFill>
                <a:latin typeface="Helvetica" pitchFamily="2" charset="0"/>
              </a:rPr>
              <a:t>RFCA </a:t>
            </a:r>
            <a:r>
              <a:rPr lang="en-GB" b="1" dirty="0" err="1">
                <a:solidFill>
                  <a:srgbClr val="231F20"/>
                </a:solidFill>
                <a:latin typeface="Helvetica" pitchFamily="2" charset="0"/>
              </a:rPr>
              <a:t>arytmickej</a:t>
            </a:r>
            <a:r>
              <a:rPr lang="en-GB" b="1" dirty="0">
                <a:solidFill>
                  <a:srgbClr val="231F20"/>
                </a:solidFill>
                <a:latin typeface="Helvetica" pitchFamily="2" charset="0"/>
              </a:rPr>
              <a:t> </a:t>
            </a:r>
            <a:r>
              <a:rPr lang="en-GB" b="1" dirty="0" err="1">
                <a:solidFill>
                  <a:srgbClr val="231F20"/>
                </a:solidFill>
                <a:latin typeface="Helvetica" pitchFamily="2" charset="0"/>
              </a:rPr>
              <a:t>búrky</a:t>
            </a:r>
            <a:r>
              <a:rPr lang="en-GB" b="1" dirty="0">
                <a:solidFill>
                  <a:srgbClr val="231F20"/>
                </a:solidFill>
                <a:latin typeface="Helvetica" pitchFamily="2" charset="0"/>
              </a:rPr>
              <a:t> (AB) </a:t>
            </a:r>
          </a:p>
          <a:p>
            <a:pPr algn="ctr"/>
            <a:r>
              <a:rPr lang="en-GB" b="1" dirty="0">
                <a:solidFill>
                  <a:srgbClr val="231F20"/>
                </a:solidFill>
                <a:latin typeface="Helvetica" pitchFamily="2" charset="0"/>
              </a:rPr>
              <a:t>s </a:t>
            </a:r>
            <a:r>
              <a:rPr lang="en-GB" b="1" dirty="0" err="1">
                <a:solidFill>
                  <a:srgbClr val="231F20"/>
                </a:solidFill>
                <a:latin typeface="Helvetica" pitchFamily="2" charset="0"/>
              </a:rPr>
              <a:t>monomorfnou</a:t>
            </a:r>
            <a:r>
              <a:rPr lang="en-GB" b="1" dirty="0">
                <a:solidFill>
                  <a:srgbClr val="231F20"/>
                </a:solidFill>
                <a:latin typeface="Helvetica" pitchFamily="2" charset="0"/>
              </a:rPr>
              <a:t> VT </a:t>
            </a:r>
            <a:r>
              <a:rPr lang="en-GB" b="1" dirty="0" err="1">
                <a:solidFill>
                  <a:srgbClr val="231F20"/>
                </a:solidFill>
                <a:latin typeface="Helvetica" pitchFamily="2" charset="0"/>
              </a:rPr>
              <a:t>znižuje</a:t>
            </a:r>
            <a:r>
              <a:rPr lang="en-GB" b="1" dirty="0">
                <a:solidFill>
                  <a:srgbClr val="231F20"/>
                </a:solidFill>
                <a:latin typeface="Helvetica" pitchFamily="2" charset="0"/>
              </a:rPr>
              <a:t> </a:t>
            </a:r>
          </a:p>
          <a:p>
            <a:pPr algn="ctr"/>
            <a:r>
              <a:rPr lang="en-GB" b="1" dirty="0" err="1">
                <a:solidFill>
                  <a:srgbClr val="231F20"/>
                </a:solidFill>
                <a:latin typeface="Helvetica" pitchFamily="2" charset="0"/>
              </a:rPr>
              <a:t>osobitne</a:t>
            </a:r>
            <a:r>
              <a:rPr lang="en-GB" b="1" dirty="0">
                <a:solidFill>
                  <a:srgbClr val="231F20"/>
                </a:solidFill>
                <a:latin typeface="Helvetica" pitchFamily="2" charset="0"/>
              </a:rPr>
              <a:t> u </a:t>
            </a:r>
            <a:r>
              <a:rPr lang="en-GB" b="1" dirty="0" err="1">
                <a:solidFill>
                  <a:srgbClr val="231F20"/>
                </a:solidFill>
                <a:latin typeface="Helvetica" pitchFamily="2" charset="0"/>
              </a:rPr>
              <a:t>pacientov</a:t>
            </a:r>
            <a:r>
              <a:rPr lang="en-GB" b="1" dirty="0">
                <a:solidFill>
                  <a:srgbClr val="231F20"/>
                </a:solidFill>
                <a:latin typeface="Helvetica" pitchFamily="2" charset="0"/>
              </a:rPr>
              <a:t> </a:t>
            </a:r>
          </a:p>
          <a:p>
            <a:pPr algn="ctr"/>
            <a:r>
              <a:rPr lang="en-GB" b="1" dirty="0">
                <a:solidFill>
                  <a:srgbClr val="231F20"/>
                </a:solidFill>
                <a:latin typeface="Helvetica" pitchFamily="2" charset="0"/>
              </a:rPr>
              <a:t>s LVEF &gt; 25% </a:t>
            </a:r>
            <a:r>
              <a:rPr lang="en-GB" b="1" dirty="0" err="1">
                <a:solidFill>
                  <a:srgbClr val="231F20"/>
                </a:solidFill>
                <a:latin typeface="Helvetica" pitchFamily="2" charset="0"/>
              </a:rPr>
              <a:t>riziko</a:t>
            </a:r>
            <a:r>
              <a:rPr lang="en-GB" b="1" dirty="0">
                <a:solidFill>
                  <a:srgbClr val="231F20"/>
                </a:solidFill>
                <a:latin typeface="Helvetica" pitchFamily="2" charset="0"/>
              </a:rPr>
              <a:t> </a:t>
            </a:r>
            <a:r>
              <a:rPr lang="en-GB" b="1" dirty="0" err="1">
                <a:solidFill>
                  <a:srgbClr val="231F20"/>
                </a:solidFill>
                <a:latin typeface="Helvetica" pitchFamily="2" charset="0"/>
              </a:rPr>
              <a:t>rekurencie</a:t>
            </a:r>
            <a:r>
              <a:rPr lang="en-GB" b="1" dirty="0">
                <a:solidFill>
                  <a:srgbClr val="231F20"/>
                </a:solidFill>
                <a:latin typeface="Helvetica" pitchFamily="2" charset="0"/>
              </a:rPr>
              <a:t> AB, </a:t>
            </a:r>
            <a:r>
              <a:rPr lang="en-GB" b="1" dirty="0" err="1">
                <a:solidFill>
                  <a:srgbClr val="231F20"/>
                </a:solidFill>
                <a:latin typeface="Helvetica" pitchFamily="2" charset="0"/>
              </a:rPr>
              <a:t>avšak</a:t>
            </a:r>
            <a:r>
              <a:rPr lang="en-GB" b="1" dirty="0">
                <a:solidFill>
                  <a:srgbClr val="231F20"/>
                </a:solidFill>
                <a:latin typeface="Helvetica" pitchFamily="2" charset="0"/>
              </a:rPr>
              <a:t> bez </a:t>
            </a:r>
            <a:r>
              <a:rPr lang="en-GB" b="1" dirty="0" err="1">
                <a:solidFill>
                  <a:srgbClr val="231F20"/>
                </a:solidFill>
                <a:latin typeface="Helvetica" pitchFamily="2" charset="0"/>
              </a:rPr>
              <a:t>zlepšenia</a:t>
            </a:r>
            <a:r>
              <a:rPr lang="en-GB" b="1" dirty="0">
                <a:solidFill>
                  <a:srgbClr val="231F20"/>
                </a:solidFill>
                <a:latin typeface="Helvetica" pitchFamily="2" charset="0"/>
              </a:rPr>
              <a:t> </a:t>
            </a:r>
            <a:r>
              <a:rPr lang="en-GB" b="1" dirty="0" err="1">
                <a:solidFill>
                  <a:srgbClr val="231F20"/>
                </a:solidFill>
                <a:latin typeface="Helvetica" pitchFamily="2" charset="0"/>
              </a:rPr>
              <a:t>prežívania</a:t>
            </a:r>
            <a:r>
              <a:rPr lang="en-GB" b="1" dirty="0">
                <a:solidFill>
                  <a:srgbClr val="231F20"/>
                </a:solidFill>
                <a:latin typeface="Helvetica" pitchFamily="2" charset="0"/>
              </a:rPr>
              <a:t>.</a:t>
            </a:r>
            <a:endParaRPr lang="en-GB" b="1" dirty="0">
              <a:solidFill>
                <a:srgbClr val="231F20"/>
              </a:solidFill>
              <a:effectLst/>
              <a:latin typeface="Helvetica" pitchFamily="2" charset="0"/>
            </a:endParaRPr>
          </a:p>
        </p:txBody>
      </p:sp>
      <p:sp>
        <p:nvSpPr>
          <p:cNvPr id="9" name="TextBox 8">
            <a:extLst>
              <a:ext uri="{FF2B5EF4-FFF2-40B4-BE49-F238E27FC236}">
                <a16:creationId xmlns:a16="http://schemas.microsoft.com/office/drawing/2014/main" id="{F10C4048-1045-574C-9BDC-D79566A71892}"/>
              </a:ext>
            </a:extLst>
          </p:cNvPr>
          <p:cNvSpPr txBox="1"/>
          <p:nvPr/>
        </p:nvSpPr>
        <p:spPr>
          <a:xfrm>
            <a:off x="1357402" y="4668589"/>
            <a:ext cx="804009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 </a:t>
            </a:r>
            <a:r>
              <a:rPr lang="en-GB" sz="1400" i="1" dirty="0" err="1"/>
              <a:t>Izquierdo</a:t>
            </a:r>
            <a:r>
              <a:rPr lang="en-GB" sz="1400" i="1" dirty="0"/>
              <a:t> M et al., </a:t>
            </a:r>
            <a:r>
              <a:rPr lang="en-GB" sz="1400" i="1" dirty="0" err="1"/>
              <a:t>Europace</a:t>
            </a:r>
            <a:r>
              <a:rPr lang="en-GB" sz="1400" i="1" dirty="0"/>
              <a:t>. 2012;14(12):1734-1739. doi:10.1093/</a:t>
            </a:r>
            <a:r>
              <a:rPr lang="en-GB" sz="1400" i="1" dirty="0" err="1"/>
              <a:t>europace</a:t>
            </a:r>
            <a:r>
              <a:rPr lang="en-GB" sz="1400" i="1" dirty="0"/>
              <a:t>/eus186</a:t>
            </a:r>
          </a:p>
        </p:txBody>
      </p:sp>
    </p:spTree>
    <p:extLst>
      <p:ext uri="{BB962C8B-B14F-4D97-AF65-F5344CB8AC3E}">
        <p14:creationId xmlns:p14="http://schemas.microsoft.com/office/powerpoint/2010/main" val="1034843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75695-55F2-114B-B98F-334BA2A18C58}"/>
              </a:ext>
            </a:extLst>
          </p:cNvPr>
          <p:cNvSpPr>
            <a:spLocks noGrp="1"/>
          </p:cNvSpPr>
          <p:nvPr>
            <p:ph type="title"/>
          </p:nvPr>
        </p:nvSpPr>
        <p:spPr>
          <a:xfrm>
            <a:off x="4572000" y="654264"/>
            <a:ext cx="4190300" cy="829702"/>
          </a:xfrm>
        </p:spPr>
        <p:txBody>
          <a:bodyPr/>
          <a:lstStyle/>
          <a:p>
            <a:r>
              <a:rPr lang="en-SK" sz="2800" dirty="0"/>
              <a:t>Design štúdie</a:t>
            </a:r>
            <a:br>
              <a:rPr lang="en-SK" sz="2800" dirty="0"/>
            </a:br>
            <a:r>
              <a:rPr lang="en-SK" sz="2000" dirty="0"/>
              <a:t>(retrospektívna analýza)</a:t>
            </a:r>
            <a:endParaRPr lang="en-SK" sz="2800" dirty="0"/>
          </a:p>
        </p:txBody>
      </p:sp>
      <p:pic>
        <p:nvPicPr>
          <p:cNvPr id="4" name="Picture 3">
            <a:extLst>
              <a:ext uri="{FF2B5EF4-FFF2-40B4-BE49-F238E27FC236}">
                <a16:creationId xmlns:a16="http://schemas.microsoft.com/office/drawing/2014/main" id="{2DC7363E-0686-2B41-A654-59D43018120E}"/>
              </a:ext>
            </a:extLst>
          </p:cNvPr>
          <p:cNvPicPr>
            <a:picLocks noChangeAspect="1"/>
          </p:cNvPicPr>
          <p:nvPr/>
        </p:nvPicPr>
        <p:blipFill>
          <a:blip r:embed="rId2"/>
          <a:stretch>
            <a:fillRect/>
          </a:stretch>
        </p:blipFill>
        <p:spPr>
          <a:xfrm>
            <a:off x="530906" y="206375"/>
            <a:ext cx="4041094" cy="1517316"/>
          </a:xfrm>
          <a:prstGeom prst="rect">
            <a:avLst/>
          </a:prstGeom>
        </p:spPr>
      </p:pic>
      <p:pic>
        <p:nvPicPr>
          <p:cNvPr id="5" name="Picture 4">
            <a:extLst>
              <a:ext uri="{FF2B5EF4-FFF2-40B4-BE49-F238E27FC236}">
                <a16:creationId xmlns:a16="http://schemas.microsoft.com/office/drawing/2014/main" id="{3B37081E-AAA5-EF47-94AD-BEEBF6829C56}"/>
              </a:ext>
            </a:extLst>
          </p:cNvPr>
          <p:cNvPicPr>
            <a:picLocks noChangeAspect="1"/>
          </p:cNvPicPr>
          <p:nvPr/>
        </p:nvPicPr>
        <p:blipFill>
          <a:blip r:embed="rId3"/>
          <a:stretch>
            <a:fillRect/>
          </a:stretch>
        </p:blipFill>
        <p:spPr>
          <a:xfrm>
            <a:off x="3489158" y="1655137"/>
            <a:ext cx="5382460" cy="3281988"/>
          </a:xfrm>
          <a:prstGeom prst="rect">
            <a:avLst/>
          </a:prstGeom>
        </p:spPr>
      </p:pic>
      <p:sp>
        <p:nvSpPr>
          <p:cNvPr id="6" name="TextBox 5">
            <a:extLst>
              <a:ext uri="{FF2B5EF4-FFF2-40B4-BE49-F238E27FC236}">
                <a16:creationId xmlns:a16="http://schemas.microsoft.com/office/drawing/2014/main" id="{491BAD37-7A80-5346-AE57-584FFD6507DC}"/>
              </a:ext>
            </a:extLst>
          </p:cNvPr>
          <p:cNvSpPr txBox="1"/>
          <p:nvPr/>
        </p:nvSpPr>
        <p:spPr>
          <a:xfrm>
            <a:off x="733129" y="4290794"/>
            <a:ext cx="31003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Martens P et al. Clin Res </a:t>
            </a:r>
            <a:r>
              <a:rPr lang="en-GB" sz="1200" i="1" dirty="0" err="1"/>
              <a:t>Cardiol</a:t>
            </a:r>
            <a:r>
              <a:rPr lang="en-GB" sz="1200" i="1" dirty="0"/>
              <a:t>. 2019; 108(10): 1074-1082.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doi:10.1007/s00392-019-01440-y</a:t>
            </a:r>
          </a:p>
        </p:txBody>
      </p:sp>
    </p:spTree>
    <p:extLst>
      <p:ext uri="{BB962C8B-B14F-4D97-AF65-F5344CB8AC3E}">
        <p14:creationId xmlns:p14="http://schemas.microsoft.com/office/powerpoint/2010/main" val="388690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8497-AB12-ED44-B3ED-9027C6F91570}"/>
              </a:ext>
            </a:extLst>
          </p:cNvPr>
          <p:cNvSpPr>
            <a:spLocks noGrp="1"/>
          </p:cNvSpPr>
          <p:nvPr>
            <p:ph type="title"/>
          </p:nvPr>
        </p:nvSpPr>
        <p:spPr>
          <a:xfrm>
            <a:off x="308530" y="206375"/>
            <a:ext cx="8229600" cy="857250"/>
          </a:xfrm>
        </p:spPr>
        <p:txBody>
          <a:bodyPr/>
          <a:lstStyle/>
          <a:p>
            <a:r>
              <a:rPr lang="en-SK" sz="2400" b="1" dirty="0">
                <a:latin typeface="+mn-lt"/>
              </a:rPr>
              <a:t>Dopad ARNI liečby SZ na výskyt komorových arytmií</a:t>
            </a:r>
          </a:p>
        </p:txBody>
      </p:sp>
      <p:grpSp>
        <p:nvGrpSpPr>
          <p:cNvPr id="7" name="Group 6">
            <a:extLst>
              <a:ext uri="{FF2B5EF4-FFF2-40B4-BE49-F238E27FC236}">
                <a16:creationId xmlns:a16="http://schemas.microsoft.com/office/drawing/2014/main" id="{70027FB5-2AC7-8C4E-BDA6-8226F30C80FB}"/>
              </a:ext>
            </a:extLst>
          </p:cNvPr>
          <p:cNvGrpSpPr/>
          <p:nvPr/>
        </p:nvGrpSpPr>
        <p:grpSpPr>
          <a:xfrm>
            <a:off x="1160585" y="957192"/>
            <a:ext cx="6525491" cy="3641379"/>
            <a:chOff x="1847850" y="1333500"/>
            <a:chExt cx="5499100" cy="2746375"/>
          </a:xfrm>
        </p:grpSpPr>
        <p:pic>
          <p:nvPicPr>
            <p:cNvPr id="4" name="Picture 3">
              <a:extLst>
                <a:ext uri="{FF2B5EF4-FFF2-40B4-BE49-F238E27FC236}">
                  <a16:creationId xmlns:a16="http://schemas.microsoft.com/office/drawing/2014/main" id="{9E779F95-E71C-CD4A-A90F-84A7D7021164}"/>
                </a:ext>
              </a:extLst>
            </p:cNvPr>
            <p:cNvPicPr>
              <a:picLocks noChangeAspect="1"/>
            </p:cNvPicPr>
            <p:nvPr/>
          </p:nvPicPr>
          <p:blipFill>
            <a:blip r:embed="rId3"/>
            <a:stretch>
              <a:fillRect/>
            </a:stretch>
          </p:blipFill>
          <p:spPr>
            <a:xfrm>
              <a:off x="1847850" y="1333500"/>
              <a:ext cx="5448300" cy="2476500"/>
            </a:xfrm>
            <a:prstGeom prst="rect">
              <a:avLst/>
            </a:prstGeom>
          </p:spPr>
        </p:pic>
        <p:pic>
          <p:nvPicPr>
            <p:cNvPr id="6" name="Picture 5">
              <a:extLst>
                <a:ext uri="{FF2B5EF4-FFF2-40B4-BE49-F238E27FC236}">
                  <a16:creationId xmlns:a16="http://schemas.microsoft.com/office/drawing/2014/main" id="{8A6481A0-0AE4-B04E-A69A-BF0665C5A819}"/>
                </a:ext>
              </a:extLst>
            </p:cNvPr>
            <p:cNvPicPr>
              <a:picLocks noChangeAspect="1"/>
            </p:cNvPicPr>
            <p:nvPr/>
          </p:nvPicPr>
          <p:blipFill>
            <a:blip r:embed="rId4"/>
            <a:stretch>
              <a:fillRect/>
            </a:stretch>
          </p:blipFill>
          <p:spPr>
            <a:xfrm>
              <a:off x="1847850" y="3825875"/>
              <a:ext cx="5499100" cy="254000"/>
            </a:xfrm>
            <a:prstGeom prst="rect">
              <a:avLst/>
            </a:prstGeom>
          </p:spPr>
        </p:pic>
      </p:grpSp>
      <p:sp>
        <p:nvSpPr>
          <p:cNvPr id="9" name="TextBox 8">
            <a:extLst>
              <a:ext uri="{FF2B5EF4-FFF2-40B4-BE49-F238E27FC236}">
                <a16:creationId xmlns:a16="http://schemas.microsoft.com/office/drawing/2014/main" id="{C1E28E17-4D14-1340-94F1-D0024A1870AD}"/>
              </a:ext>
            </a:extLst>
          </p:cNvPr>
          <p:cNvSpPr txBox="1"/>
          <p:nvPr/>
        </p:nvSpPr>
        <p:spPr>
          <a:xfrm>
            <a:off x="756138" y="4598571"/>
            <a:ext cx="92495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Martens P et al. Clin Res </a:t>
            </a:r>
            <a:r>
              <a:rPr lang="en-GB" sz="1400" i="1" dirty="0" err="1"/>
              <a:t>Cardiol</a:t>
            </a:r>
            <a:r>
              <a:rPr lang="en-GB" sz="1400" i="1" dirty="0"/>
              <a:t>. 2019;108(10):1074-1082. doi:10.1007/s00392-019-01440-y</a:t>
            </a:r>
          </a:p>
        </p:txBody>
      </p:sp>
    </p:spTree>
    <p:extLst>
      <p:ext uri="{BB962C8B-B14F-4D97-AF65-F5344CB8AC3E}">
        <p14:creationId xmlns:p14="http://schemas.microsoft.com/office/powerpoint/2010/main" val="630103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8497-AB12-ED44-B3ED-9027C6F91570}"/>
              </a:ext>
            </a:extLst>
          </p:cNvPr>
          <p:cNvSpPr>
            <a:spLocks noGrp="1"/>
          </p:cNvSpPr>
          <p:nvPr>
            <p:ph type="title"/>
          </p:nvPr>
        </p:nvSpPr>
        <p:spPr>
          <a:xfrm>
            <a:off x="282893" y="206375"/>
            <a:ext cx="8229600" cy="857250"/>
          </a:xfrm>
        </p:spPr>
        <p:txBody>
          <a:bodyPr/>
          <a:lstStyle/>
          <a:p>
            <a:r>
              <a:rPr lang="en-SK" sz="2400" b="1" dirty="0">
                <a:latin typeface="+mn-lt"/>
              </a:rPr>
              <a:t>Dopad ARNI liečby SZ na výskyt komorových arytmií</a:t>
            </a:r>
          </a:p>
        </p:txBody>
      </p:sp>
      <p:sp>
        <p:nvSpPr>
          <p:cNvPr id="9" name="TextBox 8">
            <a:extLst>
              <a:ext uri="{FF2B5EF4-FFF2-40B4-BE49-F238E27FC236}">
                <a16:creationId xmlns:a16="http://schemas.microsoft.com/office/drawing/2014/main" id="{C1E28E17-4D14-1340-94F1-D0024A1870AD}"/>
              </a:ext>
            </a:extLst>
          </p:cNvPr>
          <p:cNvSpPr txBox="1"/>
          <p:nvPr/>
        </p:nvSpPr>
        <p:spPr>
          <a:xfrm>
            <a:off x="756138" y="4598571"/>
            <a:ext cx="92495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Martens P et al. Clin Res </a:t>
            </a:r>
            <a:r>
              <a:rPr lang="en-GB" sz="1400" i="1" dirty="0" err="1"/>
              <a:t>Cardiol</a:t>
            </a:r>
            <a:r>
              <a:rPr lang="en-GB" sz="1400" i="1" dirty="0"/>
              <a:t>. 2019;108(10):1074-1082. doi:10.1007/s00392-019-01440-y</a:t>
            </a:r>
          </a:p>
        </p:txBody>
      </p:sp>
      <p:pic>
        <p:nvPicPr>
          <p:cNvPr id="3" name="Picture 2">
            <a:extLst>
              <a:ext uri="{FF2B5EF4-FFF2-40B4-BE49-F238E27FC236}">
                <a16:creationId xmlns:a16="http://schemas.microsoft.com/office/drawing/2014/main" id="{31EAE5D6-48D1-424A-A164-026AA50D98EC}"/>
              </a:ext>
            </a:extLst>
          </p:cNvPr>
          <p:cNvPicPr>
            <a:picLocks noChangeAspect="1"/>
          </p:cNvPicPr>
          <p:nvPr/>
        </p:nvPicPr>
        <p:blipFill>
          <a:blip r:embed="rId3"/>
          <a:stretch>
            <a:fillRect/>
          </a:stretch>
        </p:blipFill>
        <p:spPr>
          <a:xfrm>
            <a:off x="1643183" y="1063625"/>
            <a:ext cx="5803032" cy="3534946"/>
          </a:xfrm>
          <a:prstGeom prst="rect">
            <a:avLst/>
          </a:prstGeom>
        </p:spPr>
      </p:pic>
      <p:sp>
        <p:nvSpPr>
          <p:cNvPr id="5" name="Right Arrow 4">
            <a:extLst>
              <a:ext uri="{FF2B5EF4-FFF2-40B4-BE49-F238E27FC236}">
                <a16:creationId xmlns:a16="http://schemas.microsoft.com/office/drawing/2014/main" id="{5C95F0EC-A07E-F84C-AB51-897452D0E1C4}"/>
              </a:ext>
            </a:extLst>
          </p:cNvPr>
          <p:cNvSpPr/>
          <p:nvPr/>
        </p:nvSpPr>
        <p:spPr>
          <a:xfrm>
            <a:off x="4572000" y="1063625"/>
            <a:ext cx="2514600" cy="22860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K"/>
          </a:p>
        </p:txBody>
      </p:sp>
      <p:sp>
        <p:nvSpPr>
          <p:cNvPr id="10" name="TextBox 9">
            <a:extLst>
              <a:ext uri="{FF2B5EF4-FFF2-40B4-BE49-F238E27FC236}">
                <a16:creationId xmlns:a16="http://schemas.microsoft.com/office/drawing/2014/main" id="{8AE82633-93CE-C24F-AD26-CE3387A9111B}"/>
              </a:ext>
            </a:extLst>
          </p:cNvPr>
          <p:cNvSpPr txBox="1"/>
          <p:nvPr/>
        </p:nvSpPr>
        <p:spPr>
          <a:xfrm>
            <a:off x="5029722" y="808593"/>
            <a:ext cx="1639038" cy="369332"/>
          </a:xfrm>
          <a:prstGeom prst="rect">
            <a:avLst/>
          </a:prstGeom>
          <a:noFill/>
        </p:spPr>
        <p:txBody>
          <a:bodyPr wrap="none" rtlCol="0">
            <a:spAutoFit/>
          </a:bodyPr>
          <a:lstStyle/>
          <a:p>
            <a:r>
              <a:rPr lang="en-SK" b="1" dirty="0">
                <a:solidFill>
                  <a:srgbClr val="C00000"/>
                </a:solidFill>
              </a:rPr>
              <a:t>ARNI uptitrácia</a:t>
            </a:r>
          </a:p>
        </p:txBody>
      </p:sp>
    </p:spTree>
    <p:extLst>
      <p:ext uri="{BB962C8B-B14F-4D97-AF65-F5344CB8AC3E}">
        <p14:creationId xmlns:p14="http://schemas.microsoft.com/office/powerpoint/2010/main" val="1297444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7AEB-40AF-ED46-85BA-3C09352A78D6}"/>
              </a:ext>
            </a:extLst>
          </p:cNvPr>
          <p:cNvSpPr>
            <a:spLocks noGrp="1"/>
          </p:cNvSpPr>
          <p:nvPr>
            <p:ph type="title"/>
          </p:nvPr>
        </p:nvSpPr>
        <p:spPr/>
        <p:txBody>
          <a:bodyPr/>
          <a:lstStyle/>
          <a:p>
            <a:endParaRPr lang="en-SK"/>
          </a:p>
        </p:txBody>
      </p:sp>
      <p:pic>
        <p:nvPicPr>
          <p:cNvPr id="4" name="Picture 3">
            <a:extLst>
              <a:ext uri="{FF2B5EF4-FFF2-40B4-BE49-F238E27FC236}">
                <a16:creationId xmlns:a16="http://schemas.microsoft.com/office/drawing/2014/main" id="{CE69FB9D-8AD3-2E44-B744-08EB6C51DBB7}"/>
              </a:ext>
            </a:extLst>
          </p:cNvPr>
          <p:cNvPicPr>
            <a:picLocks noChangeAspect="1"/>
          </p:cNvPicPr>
          <p:nvPr/>
        </p:nvPicPr>
        <p:blipFill>
          <a:blip r:embed="rId3"/>
          <a:stretch>
            <a:fillRect/>
          </a:stretch>
        </p:blipFill>
        <p:spPr>
          <a:xfrm>
            <a:off x="1482362" y="206375"/>
            <a:ext cx="5835243" cy="4346795"/>
          </a:xfrm>
          <a:prstGeom prst="rect">
            <a:avLst/>
          </a:prstGeom>
        </p:spPr>
      </p:pic>
      <p:sp>
        <p:nvSpPr>
          <p:cNvPr id="6" name="TextBox 5">
            <a:extLst>
              <a:ext uri="{FF2B5EF4-FFF2-40B4-BE49-F238E27FC236}">
                <a16:creationId xmlns:a16="http://schemas.microsoft.com/office/drawing/2014/main" id="{5C92D928-90F8-3941-8779-E4CD90DA4BE5}"/>
              </a:ext>
            </a:extLst>
          </p:cNvPr>
          <p:cNvSpPr txBox="1"/>
          <p:nvPr/>
        </p:nvSpPr>
        <p:spPr>
          <a:xfrm>
            <a:off x="1145263" y="4679918"/>
            <a:ext cx="98728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McDonagh TA et al. Eur Heart J. 2021;42(36):3599-3726. doi:10.1093/</a:t>
            </a:r>
            <a:r>
              <a:rPr lang="en-GB" sz="1400" i="1" dirty="0" err="1"/>
              <a:t>eurheartj</a:t>
            </a:r>
            <a:r>
              <a:rPr lang="en-GB" sz="1400" i="1" dirty="0"/>
              <a:t>/ehab368</a:t>
            </a:r>
          </a:p>
        </p:txBody>
      </p:sp>
    </p:spTree>
    <p:extLst>
      <p:ext uri="{BB962C8B-B14F-4D97-AF65-F5344CB8AC3E}">
        <p14:creationId xmlns:p14="http://schemas.microsoft.com/office/powerpoint/2010/main" val="371427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90F7-839A-8949-98A1-E526CDF8A349}"/>
              </a:ext>
            </a:extLst>
          </p:cNvPr>
          <p:cNvSpPr>
            <a:spLocks noGrp="1"/>
          </p:cNvSpPr>
          <p:nvPr>
            <p:ph type="title"/>
          </p:nvPr>
        </p:nvSpPr>
        <p:spPr>
          <a:xfrm>
            <a:off x="461269" y="321785"/>
            <a:ext cx="8496300" cy="857250"/>
          </a:xfrm>
        </p:spPr>
        <p:txBody>
          <a:bodyPr/>
          <a:lstStyle/>
          <a:p>
            <a:r>
              <a:rPr lang="en-SK" sz="2800" b="1" dirty="0"/>
              <a:t>Farmakologická a elektroimpulzná liečba SZ predlžuje život pacienta s komorovými arytmiami </a:t>
            </a:r>
          </a:p>
        </p:txBody>
      </p:sp>
      <p:sp>
        <p:nvSpPr>
          <p:cNvPr id="3" name="Content Placeholder 2">
            <a:extLst>
              <a:ext uri="{FF2B5EF4-FFF2-40B4-BE49-F238E27FC236}">
                <a16:creationId xmlns:a16="http://schemas.microsoft.com/office/drawing/2014/main" id="{4E076BF0-0670-6B45-84DD-74A551C9A8DD}"/>
              </a:ext>
            </a:extLst>
          </p:cNvPr>
          <p:cNvSpPr>
            <a:spLocks noGrp="1"/>
          </p:cNvSpPr>
          <p:nvPr>
            <p:ph idx="1"/>
          </p:nvPr>
        </p:nvSpPr>
        <p:spPr>
          <a:xfrm>
            <a:off x="647700" y="1316392"/>
            <a:ext cx="8123438" cy="3394075"/>
          </a:xfrm>
          <a:solidFill>
            <a:schemeClr val="bg1"/>
          </a:solidFill>
        </p:spPr>
        <p:txBody>
          <a:bodyPr/>
          <a:lstStyle/>
          <a:p>
            <a:r>
              <a:rPr lang="en-GB" sz="2800" dirty="0"/>
              <a:t>H</a:t>
            </a:r>
            <a:r>
              <a:rPr lang="en-SK" sz="2800" dirty="0"/>
              <a:t>lavným mechanizmom komorovej arytmogenézy pri SZ je remodelácia ĽK.</a:t>
            </a:r>
          </a:p>
          <a:p>
            <a:r>
              <a:rPr lang="en-SK" sz="2800" dirty="0"/>
              <a:t>Farmakoterapia SZ a CRT predstavujú vysoko účinnú deceleráciu remodelácie, ktorá nespochybniteľne znižuje riziko malignych komorových arytmií a NKS.</a:t>
            </a:r>
          </a:p>
          <a:p>
            <a:r>
              <a:rPr lang="en-SK" sz="2800" b="1" dirty="0"/>
              <a:t>Táto liečba predlžuje život a nemá v súčasnosti alternatívu.</a:t>
            </a:r>
          </a:p>
        </p:txBody>
      </p:sp>
    </p:spTree>
    <p:extLst>
      <p:ext uri="{BB962C8B-B14F-4D97-AF65-F5344CB8AC3E}">
        <p14:creationId xmlns:p14="http://schemas.microsoft.com/office/powerpoint/2010/main" val="76230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pPr algn="ctr"/>
            <a:r>
              <a:rPr lang="sk-SK" sz="2250" b="1" dirty="0"/>
              <a:t>Vyhlásenie o potenciálnom </a:t>
            </a:r>
            <a:br>
              <a:rPr lang="sk-SK" sz="2250" b="1" dirty="0"/>
            </a:br>
            <a:r>
              <a:rPr lang="sk-SK" sz="2250" b="1" dirty="0"/>
              <a:t>konflikte záujmov autora</a:t>
            </a:r>
          </a:p>
        </p:txBody>
      </p:sp>
      <p:graphicFrame>
        <p:nvGraphicFramePr>
          <p:cNvPr id="6" name="Zástupný objekt pre obsah 5"/>
          <p:cNvGraphicFramePr>
            <a:graphicFrameLocks noGrp="1"/>
          </p:cNvGraphicFramePr>
          <p:nvPr>
            <p:ph idx="1"/>
            <p:extLst>
              <p:ext uri="{D42A27DB-BD31-4B8C-83A1-F6EECF244321}">
                <p14:modId xmlns:p14="http://schemas.microsoft.com/office/powerpoint/2010/main" val="18976261"/>
              </p:ext>
            </p:extLst>
          </p:nvPr>
        </p:nvGraphicFramePr>
        <p:xfrm>
          <a:off x="1614487" y="1417931"/>
          <a:ext cx="6416330" cy="2332434"/>
        </p:xfrm>
        <a:graphic>
          <a:graphicData uri="http://schemas.openxmlformats.org/drawingml/2006/table">
            <a:tbl>
              <a:tblPr firstRow="1" bandRow="1">
                <a:tableStyleId>{073A0DAA-6AF3-43AB-8588-CEC1D06C72B9}</a:tableStyleId>
              </a:tblPr>
              <a:tblGrid>
                <a:gridCol w="3208165">
                  <a:extLst>
                    <a:ext uri="{9D8B030D-6E8A-4147-A177-3AD203B41FA5}">
                      <a16:colId xmlns:a16="http://schemas.microsoft.com/office/drawing/2014/main" val="3946931703"/>
                    </a:ext>
                  </a:extLst>
                </a:gridCol>
                <a:gridCol w="3208165">
                  <a:extLst>
                    <a:ext uri="{9D8B030D-6E8A-4147-A177-3AD203B41FA5}">
                      <a16:colId xmlns:a16="http://schemas.microsoft.com/office/drawing/2014/main" val="2706723847"/>
                    </a:ext>
                  </a:extLst>
                </a:gridCol>
              </a:tblGrid>
              <a:tr h="312656">
                <a:tc>
                  <a:txBody>
                    <a:bodyPr/>
                    <a:lstStyle/>
                    <a:p>
                      <a:pPr algn="ctr"/>
                      <a:r>
                        <a:rPr lang="sk-SK" sz="1100" dirty="0"/>
                        <a:t>Forma</a:t>
                      </a:r>
                      <a:r>
                        <a:rPr lang="sk-SK" sz="1100" baseline="0" dirty="0"/>
                        <a:t> finančného prepojenia</a:t>
                      </a:r>
                      <a:endParaRPr lang="sk-SK" sz="1100" dirty="0"/>
                    </a:p>
                  </a:txBody>
                  <a:tcPr marL="51435" marR="51435" marT="25718" marB="25718">
                    <a:solidFill>
                      <a:schemeClr val="tx1">
                        <a:lumMod val="65000"/>
                        <a:lumOff val="35000"/>
                      </a:schemeClr>
                    </a:solidFill>
                  </a:tcPr>
                </a:tc>
                <a:tc>
                  <a:txBody>
                    <a:bodyPr/>
                    <a:lstStyle/>
                    <a:p>
                      <a:pPr algn="ctr"/>
                      <a:r>
                        <a:rPr lang="sk-SK" sz="1100" dirty="0"/>
                        <a:t>Spoločnosť</a:t>
                      </a:r>
                    </a:p>
                  </a:txBody>
                  <a:tcPr marL="51435" marR="51435" marT="25718" marB="25718">
                    <a:solidFill>
                      <a:schemeClr val="tx1">
                        <a:lumMod val="65000"/>
                        <a:lumOff val="35000"/>
                      </a:schemeClr>
                    </a:solidFill>
                  </a:tcPr>
                </a:tc>
                <a:extLst>
                  <a:ext uri="{0D108BD9-81ED-4DB2-BD59-A6C34878D82A}">
                    <a16:rowId xmlns:a16="http://schemas.microsoft.com/office/drawing/2014/main" val="2265855447"/>
                  </a:ext>
                </a:extLst>
              </a:tr>
              <a:tr h="456498">
                <a:tc>
                  <a:txBody>
                    <a:bodyPr/>
                    <a:lstStyle/>
                    <a:p>
                      <a:r>
                        <a:rPr lang="sk-SK" sz="1100" dirty="0"/>
                        <a:t>Participácia</a:t>
                      </a:r>
                      <a:r>
                        <a:rPr lang="sk-SK" sz="1100" baseline="0" dirty="0"/>
                        <a:t> na klinických štúdiách/firemnom grante</a:t>
                      </a:r>
                      <a:endParaRPr lang="sk-SK" sz="1100" dirty="0"/>
                    </a:p>
                  </a:txBody>
                  <a:tcPr marL="51435" marR="51435" marT="25718" marB="25718"/>
                </a:tc>
                <a:tc>
                  <a:txBody>
                    <a:bodyPr/>
                    <a:lstStyle/>
                    <a:p>
                      <a:r>
                        <a:rPr lang="sk-SK" sz="1100" dirty="0" err="1"/>
                        <a:t>Medtronic</a:t>
                      </a:r>
                      <a:r>
                        <a:rPr lang="sk-SK" sz="1100" dirty="0"/>
                        <a:t>, Biotronik, </a:t>
                      </a:r>
                      <a:r>
                        <a:rPr lang="sk-SK" sz="1100" dirty="0" err="1"/>
                        <a:t>Abbott</a:t>
                      </a:r>
                      <a:r>
                        <a:rPr lang="sk-SK" sz="1100" dirty="0"/>
                        <a:t>, SASA</a:t>
                      </a:r>
                    </a:p>
                  </a:txBody>
                  <a:tcPr marL="51435" marR="51435" marT="25718" marB="25718"/>
                </a:tc>
                <a:extLst>
                  <a:ext uri="{0D108BD9-81ED-4DB2-BD59-A6C34878D82A}">
                    <a16:rowId xmlns:a16="http://schemas.microsoft.com/office/drawing/2014/main" val="2876214709"/>
                  </a:ext>
                </a:extLst>
              </a:tr>
              <a:tr h="312656">
                <a:tc>
                  <a:txBody>
                    <a:bodyPr/>
                    <a:lstStyle/>
                    <a:p>
                      <a:r>
                        <a:rPr lang="sk-SK" sz="1100" dirty="0"/>
                        <a:t>Nepeňažné plnenie (v zmysle zákona)</a:t>
                      </a:r>
                    </a:p>
                  </a:txBody>
                  <a:tcPr marL="51435" marR="51435" marT="25718" marB="25718"/>
                </a:tc>
                <a:tc>
                  <a:txBody>
                    <a:bodyPr/>
                    <a:lstStyle/>
                    <a:p>
                      <a:r>
                        <a:rPr lang="sk-SK" sz="1100" dirty="0"/>
                        <a:t>-</a:t>
                      </a:r>
                    </a:p>
                  </a:txBody>
                  <a:tcPr marL="51435" marR="51435" marT="25718" marB="25718"/>
                </a:tc>
                <a:extLst>
                  <a:ext uri="{0D108BD9-81ED-4DB2-BD59-A6C34878D82A}">
                    <a16:rowId xmlns:a16="http://schemas.microsoft.com/office/drawing/2014/main" val="570772196"/>
                  </a:ext>
                </a:extLst>
              </a:tr>
              <a:tr h="312656">
                <a:tc>
                  <a:txBody>
                    <a:bodyPr/>
                    <a:lstStyle/>
                    <a:p>
                      <a:r>
                        <a:rPr lang="sk-SK" sz="1100" dirty="0"/>
                        <a:t>Honorované prednášky</a:t>
                      </a:r>
                    </a:p>
                  </a:txBody>
                  <a:tcPr marL="51435" marR="51435" marT="25718" marB="25718"/>
                </a:tc>
                <a:tc>
                  <a:txBody>
                    <a:bodyPr/>
                    <a:lstStyle/>
                    <a:p>
                      <a:r>
                        <a:rPr lang="sk-SK" sz="1100" dirty="0"/>
                        <a:t>ESC, Novartis, </a:t>
                      </a:r>
                      <a:r>
                        <a:rPr lang="sk-SK" sz="1100" dirty="0" err="1"/>
                        <a:t>Medtronic</a:t>
                      </a:r>
                      <a:r>
                        <a:rPr lang="sk-SK" sz="1100" dirty="0"/>
                        <a:t>, </a:t>
                      </a:r>
                      <a:r>
                        <a:rPr lang="sk-SK" sz="1100" dirty="0" err="1"/>
                        <a:t>Abbott</a:t>
                      </a:r>
                      <a:endParaRPr lang="sk-SK" sz="1100" dirty="0"/>
                    </a:p>
                  </a:txBody>
                  <a:tcPr marL="51435" marR="51435" marT="25718" marB="25718"/>
                </a:tc>
                <a:extLst>
                  <a:ext uri="{0D108BD9-81ED-4DB2-BD59-A6C34878D82A}">
                    <a16:rowId xmlns:a16="http://schemas.microsoft.com/office/drawing/2014/main" val="2840367870"/>
                  </a:ext>
                </a:extLst>
              </a:tr>
              <a:tr h="31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100" dirty="0"/>
                        <a:t>Akcionár</a:t>
                      </a:r>
                    </a:p>
                  </a:txBody>
                  <a:tcPr marL="51435" marR="51435" marT="25718" marB="25718"/>
                </a:tc>
                <a:tc>
                  <a:txBody>
                    <a:bodyPr/>
                    <a:lstStyle/>
                    <a:p>
                      <a:r>
                        <a:rPr lang="sk-SK" sz="1100" dirty="0"/>
                        <a:t>nie</a:t>
                      </a:r>
                    </a:p>
                  </a:txBody>
                  <a:tcPr marL="51435" marR="51435" marT="25718" marB="25718"/>
                </a:tc>
                <a:extLst>
                  <a:ext uri="{0D108BD9-81ED-4DB2-BD59-A6C34878D82A}">
                    <a16:rowId xmlns:a16="http://schemas.microsoft.com/office/drawing/2014/main" val="2494226184"/>
                  </a:ext>
                </a:extLst>
              </a:tr>
              <a:tr h="312656">
                <a:tc>
                  <a:txBody>
                    <a:bodyPr/>
                    <a:lstStyle/>
                    <a:p>
                      <a:r>
                        <a:rPr lang="sk-SK" sz="1100" dirty="0"/>
                        <a:t>Konzultant/odborný poradca</a:t>
                      </a:r>
                    </a:p>
                  </a:txBody>
                  <a:tcPr marL="51435" marR="51435" marT="25718" marB="25718"/>
                </a:tc>
                <a:tc>
                  <a:txBody>
                    <a:bodyPr/>
                    <a:lstStyle/>
                    <a:p>
                      <a:r>
                        <a:rPr lang="sk-SK" sz="1100" dirty="0"/>
                        <a:t>Novartis</a:t>
                      </a:r>
                    </a:p>
                  </a:txBody>
                  <a:tcPr marL="51435" marR="51435" marT="25718" marB="25718"/>
                </a:tc>
                <a:extLst>
                  <a:ext uri="{0D108BD9-81ED-4DB2-BD59-A6C34878D82A}">
                    <a16:rowId xmlns:a16="http://schemas.microsoft.com/office/drawing/2014/main" val="1140815822"/>
                  </a:ext>
                </a:extLst>
              </a:tr>
              <a:tr h="312656">
                <a:tc>
                  <a:txBody>
                    <a:bodyPr/>
                    <a:lstStyle/>
                    <a:p>
                      <a:r>
                        <a:rPr lang="sk-SK" sz="1100" dirty="0"/>
                        <a:t>Ostatné príjmy (špecifikovať)</a:t>
                      </a:r>
                    </a:p>
                  </a:txBody>
                  <a:tcPr marL="51435" marR="51435" marT="25718" marB="25718"/>
                </a:tc>
                <a:tc>
                  <a:txBody>
                    <a:bodyPr/>
                    <a:lstStyle/>
                    <a:p>
                      <a:r>
                        <a:rPr lang="sk-SK" sz="1100" dirty="0"/>
                        <a:t>-</a:t>
                      </a:r>
                    </a:p>
                  </a:txBody>
                  <a:tcPr marL="51435" marR="51435" marT="25718" marB="25718"/>
                </a:tc>
                <a:extLst>
                  <a:ext uri="{0D108BD9-81ED-4DB2-BD59-A6C34878D82A}">
                    <a16:rowId xmlns:a16="http://schemas.microsoft.com/office/drawing/2014/main" val="111598698"/>
                  </a:ext>
                </a:extLst>
              </a:tr>
            </a:tbl>
          </a:graphicData>
        </a:graphic>
      </p:graphicFrame>
      <p:sp>
        <p:nvSpPr>
          <p:cNvPr id="2" name="BlokTextu 1"/>
          <p:cNvSpPr txBox="1"/>
          <p:nvPr/>
        </p:nvSpPr>
        <p:spPr>
          <a:xfrm>
            <a:off x="1577269" y="4359270"/>
            <a:ext cx="3304110" cy="246221"/>
          </a:xfrm>
          <a:prstGeom prst="rect">
            <a:avLst/>
          </a:prstGeom>
          <a:noFill/>
        </p:spPr>
        <p:txBody>
          <a:bodyPr wrap="none" rtlCol="0">
            <a:spAutoFit/>
          </a:bodyPr>
          <a:lstStyle/>
          <a:p>
            <a:r>
              <a:rPr lang="sk-SK" sz="1000" dirty="0">
                <a:solidFill>
                  <a:prstClr val="black"/>
                </a:solidFill>
              </a:rPr>
              <a:t>Podľa ESC a UEMS (upravené v zmysle slovenskej legislatívy)</a:t>
            </a:r>
          </a:p>
        </p:txBody>
      </p:sp>
    </p:spTree>
    <p:extLst>
      <p:ext uri="{BB962C8B-B14F-4D97-AF65-F5344CB8AC3E}">
        <p14:creationId xmlns:p14="http://schemas.microsoft.com/office/powerpoint/2010/main" val="1052577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AAF4-747D-1444-AF89-6D3F0F28F02E}"/>
              </a:ext>
            </a:extLst>
          </p:cNvPr>
          <p:cNvSpPr>
            <a:spLocks noGrp="1"/>
          </p:cNvSpPr>
          <p:nvPr>
            <p:ph type="title"/>
          </p:nvPr>
        </p:nvSpPr>
        <p:spPr>
          <a:xfrm>
            <a:off x="6007100" y="1714499"/>
            <a:ext cx="2628900" cy="857250"/>
          </a:xfrm>
        </p:spPr>
        <p:txBody>
          <a:bodyPr/>
          <a:lstStyle/>
          <a:p>
            <a:r>
              <a:rPr lang="en-SK" sz="3200" dirty="0"/>
              <a:t>Celulárne a multicelulárne arytmogénne mechanizmy pri SZ</a:t>
            </a:r>
          </a:p>
        </p:txBody>
      </p:sp>
      <p:pic>
        <p:nvPicPr>
          <p:cNvPr id="4" name="Picture 3">
            <a:extLst>
              <a:ext uri="{FF2B5EF4-FFF2-40B4-BE49-F238E27FC236}">
                <a16:creationId xmlns:a16="http://schemas.microsoft.com/office/drawing/2014/main" id="{7B71B182-93C7-1248-A012-76A06EE48541}"/>
              </a:ext>
            </a:extLst>
          </p:cNvPr>
          <p:cNvPicPr>
            <a:picLocks noChangeAspect="1"/>
          </p:cNvPicPr>
          <p:nvPr/>
        </p:nvPicPr>
        <p:blipFill>
          <a:blip r:embed="rId3"/>
          <a:stretch>
            <a:fillRect/>
          </a:stretch>
        </p:blipFill>
        <p:spPr>
          <a:xfrm>
            <a:off x="608710" y="263724"/>
            <a:ext cx="5056382" cy="4442679"/>
          </a:xfrm>
          <a:prstGeom prst="rect">
            <a:avLst/>
          </a:prstGeom>
        </p:spPr>
      </p:pic>
      <p:sp>
        <p:nvSpPr>
          <p:cNvPr id="6" name="TextBox 5">
            <a:extLst>
              <a:ext uri="{FF2B5EF4-FFF2-40B4-BE49-F238E27FC236}">
                <a16:creationId xmlns:a16="http://schemas.microsoft.com/office/drawing/2014/main" id="{CC8F1031-0160-4543-869F-DD279BAC7F8B}"/>
              </a:ext>
            </a:extLst>
          </p:cNvPr>
          <p:cNvSpPr txBox="1"/>
          <p:nvPr/>
        </p:nvSpPr>
        <p:spPr>
          <a:xfrm>
            <a:off x="749300" y="4706403"/>
            <a:ext cx="95377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Alvarez CK et al. J </a:t>
            </a:r>
            <a:r>
              <a:rPr lang="en-GB" sz="1400" i="1" dirty="0" err="1"/>
              <a:t>Interv</a:t>
            </a:r>
            <a:r>
              <a:rPr lang="en-GB" sz="1400" i="1" dirty="0"/>
              <a:t> Card </a:t>
            </a:r>
            <a:r>
              <a:rPr lang="en-GB" sz="1400" i="1" dirty="0" err="1"/>
              <a:t>Electrophysiol</a:t>
            </a:r>
            <a:r>
              <a:rPr lang="en-GB" sz="1400" dirty="0"/>
              <a:t>. 2019;56(3):229-247. doi:10.1007/s10840-019-00623-x</a:t>
            </a:r>
          </a:p>
        </p:txBody>
      </p:sp>
    </p:spTree>
    <p:extLst>
      <p:ext uri="{BB962C8B-B14F-4D97-AF65-F5344CB8AC3E}">
        <p14:creationId xmlns:p14="http://schemas.microsoft.com/office/powerpoint/2010/main" val="130909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B6A5-68F1-7C46-872C-9C49609BF7FD}"/>
              </a:ext>
            </a:extLst>
          </p:cNvPr>
          <p:cNvSpPr>
            <a:spLocks noGrp="1"/>
          </p:cNvSpPr>
          <p:nvPr>
            <p:ph type="title"/>
          </p:nvPr>
        </p:nvSpPr>
        <p:spPr>
          <a:xfrm>
            <a:off x="6436657" y="1317813"/>
            <a:ext cx="2268071" cy="471954"/>
          </a:xfrm>
        </p:spPr>
        <p:txBody>
          <a:bodyPr/>
          <a:lstStyle/>
          <a:p>
            <a:r>
              <a:rPr lang="en-SK" sz="2800" dirty="0">
                <a:latin typeface="+mn-lt"/>
              </a:rPr>
              <a:t>Betablokátory v liečbe SZ - dopad na NKS</a:t>
            </a:r>
          </a:p>
        </p:txBody>
      </p:sp>
      <p:pic>
        <p:nvPicPr>
          <p:cNvPr id="4" name="Picture 3">
            <a:extLst>
              <a:ext uri="{FF2B5EF4-FFF2-40B4-BE49-F238E27FC236}">
                <a16:creationId xmlns:a16="http://schemas.microsoft.com/office/drawing/2014/main" id="{A28A06B9-F9D9-1944-85C9-A4925FAD2AC8}"/>
              </a:ext>
            </a:extLst>
          </p:cNvPr>
          <p:cNvPicPr>
            <a:picLocks noChangeAspect="1"/>
          </p:cNvPicPr>
          <p:nvPr/>
        </p:nvPicPr>
        <p:blipFill>
          <a:blip r:embed="rId3"/>
          <a:stretch>
            <a:fillRect/>
          </a:stretch>
        </p:blipFill>
        <p:spPr>
          <a:xfrm>
            <a:off x="562805" y="69275"/>
            <a:ext cx="5738611" cy="4650254"/>
          </a:xfrm>
          <a:prstGeom prst="rect">
            <a:avLst/>
          </a:prstGeom>
        </p:spPr>
      </p:pic>
      <p:sp>
        <p:nvSpPr>
          <p:cNvPr id="5" name="TextBox 4">
            <a:extLst>
              <a:ext uri="{FF2B5EF4-FFF2-40B4-BE49-F238E27FC236}">
                <a16:creationId xmlns:a16="http://schemas.microsoft.com/office/drawing/2014/main" id="{2C3A9059-CFCC-A645-B123-07375C477A8C}"/>
              </a:ext>
            </a:extLst>
          </p:cNvPr>
          <p:cNvSpPr txBox="1"/>
          <p:nvPr/>
        </p:nvSpPr>
        <p:spPr>
          <a:xfrm>
            <a:off x="6659603" y="2792707"/>
            <a:ext cx="1670650" cy="461665"/>
          </a:xfrm>
          <a:prstGeom prst="rect">
            <a:avLst/>
          </a:prstGeom>
          <a:solidFill>
            <a:srgbClr val="FFFF00"/>
          </a:solidFill>
        </p:spPr>
        <p:txBody>
          <a:bodyPr wrap="none" rtlCol="0">
            <a:spAutoFit/>
          </a:bodyPr>
          <a:lstStyle/>
          <a:p>
            <a:r>
              <a:rPr lang="en-SK" sz="2400" dirty="0"/>
              <a:t> RRR = -31%</a:t>
            </a:r>
          </a:p>
        </p:txBody>
      </p:sp>
      <p:sp>
        <p:nvSpPr>
          <p:cNvPr id="7" name="TextBox 6">
            <a:extLst>
              <a:ext uri="{FF2B5EF4-FFF2-40B4-BE49-F238E27FC236}">
                <a16:creationId xmlns:a16="http://schemas.microsoft.com/office/drawing/2014/main" id="{8F7A714E-B0DE-1A46-A831-085FB27A879F}"/>
              </a:ext>
            </a:extLst>
          </p:cNvPr>
          <p:cNvSpPr txBox="1"/>
          <p:nvPr/>
        </p:nvSpPr>
        <p:spPr>
          <a:xfrm>
            <a:off x="-1682254" y="4766955"/>
            <a:ext cx="1022872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dirty="0"/>
              <a:t>Al-</a:t>
            </a:r>
            <a:r>
              <a:rPr lang="en-GB" sz="1200" i="1" dirty="0" err="1"/>
              <a:t>Gobari</a:t>
            </a:r>
            <a:r>
              <a:rPr lang="en-GB" sz="1200" i="1" dirty="0"/>
              <a:t> M et al. BMC Cardiovasc </a:t>
            </a:r>
            <a:r>
              <a:rPr lang="en-GB" sz="1200" i="1" dirty="0" err="1"/>
              <a:t>Disord</a:t>
            </a:r>
            <a:r>
              <a:rPr lang="en-GB" sz="1200" dirty="0"/>
              <a:t>. 2013;13:52. doi:10.1186/1471-2261-13-52</a:t>
            </a:r>
          </a:p>
        </p:txBody>
      </p:sp>
    </p:spTree>
    <p:extLst>
      <p:ext uri="{BB962C8B-B14F-4D97-AF65-F5344CB8AC3E}">
        <p14:creationId xmlns:p14="http://schemas.microsoft.com/office/powerpoint/2010/main" val="51322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885242" y="315383"/>
            <a:ext cx="5903651" cy="461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lnSpc>
                <a:spcPct val="114000"/>
              </a:lnSpc>
            </a:pPr>
            <a:r>
              <a:rPr lang="en-GB" sz="1800" b="1" dirty="0" err="1">
                <a:latin typeface="Arial" charset="0"/>
              </a:rPr>
              <a:t>Štúdia</a:t>
            </a:r>
            <a:r>
              <a:rPr lang="en-GB" sz="1800" b="1" dirty="0">
                <a:latin typeface="Arial" charset="0"/>
              </a:rPr>
              <a:t> EPHESUS - </a:t>
            </a:r>
            <a:r>
              <a:rPr lang="en-GB" sz="1800" b="1" dirty="0" err="1">
                <a:latin typeface="Arial" charset="0"/>
              </a:rPr>
              <a:t>eplerenon</a:t>
            </a:r>
            <a:r>
              <a:rPr lang="en-GB" sz="1800" b="1" dirty="0">
                <a:latin typeface="Arial" charset="0"/>
              </a:rPr>
              <a:t> </a:t>
            </a:r>
            <a:r>
              <a:rPr lang="en-GB" sz="1800" b="1" dirty="0" err="1">
                <a:latin typeface="Arial" charset="0"/>
              </a:rPr>
              <a:t>pri</a:t>
            </a:r>
            <a:r>
              <a:rPr lang="en-GB" sz="1800" b="1" dirty="0">
                <a:latin typeface="Arial" charset="0"/>
              </a:rPr>
              <a:t> SZ po IM</a:t>
            </a:r>
          </a:p>
          <a:p>
            <a:pPr algn="ctr">
              <a:lnSpc>
                <a:spcPct val="114000"/>
              </a:lnSpc>
            </a:pPr>
            <a:r>
              <a:rPr lang="en-GB" sz="1800" dirty="0">
                <a:latin typeface="Arial" charset="0"/>
              </a:rPr>
              <a:t>Kaplan–</a:t>
            </a:r>
            <a:r>
              <a:rPr lang="en-GB" sz="1800" dirty="0" err="1">
                <a:latin typeface="Arial" charset="0"/>
              </a:rPr>
              <a:t>Meierova</a:t>
            </a:r>
            <a:r>
              <a:rPr lang="en-GB" sz="1800" dirty="0">
                <a:latin typeface="Arial" charset="0"/>
              </a:rPr>
              <a:t> </a:t>
            </a:r>
            <a:r>
              <a:rPr lang="en-GB" sz="1800" dirty="0" err="1">
                <a:latin typeface="Arial" charset="0"/>
              </a:rPr>
              <a:t>analýza</a:t>
            </a:r>
            <a:r>
              <a:rPr lang="en-GB" sz="1800" dirty="0">
                <a:latin typeface="Arial" charset="0"/>
              </a:rPr>
              <a:t>  </a:t>
            </a:r>
            <a:r>
              <a:rPr lang="en-GB" sz="1800" dirty="0" err="1">
                <a:latin typeface="Arial" charset="0"/>
              </a:rPr>
              <a:t>prežívania</a:t>
            </a:r>
            <a:r>
              <a:rPr lang="en-GB" sz="1800" dirty="0">
                <a:latin typeface="Arial" charset="0"/>
              </a:rPr>
              <a:t>:</a:t>
            </a:r>
          </a:p>
          <a:p>
            <a:pPr algn="ctr">
              <a:lnSpc>
                <a:spcPct val="114000"/>
              </a:lnSpc>
            </a:pPr>
            <a:r>
              <a:rPr lang="en-GB" sz="1800" dirty="0" err="1">
                <a:latin typeface="Arial" charset="0"/>
              </a:rPr>
              <a:t>celková</a:t>
            </a:r>
            <a:r>
              <a:rPr lang="en-GB" sz="1800" dirty="0">
                <a:latin typeface="Arial" charset="0"/>
              </a:rPr>
              <a:t> </a:t>
            </a:r>
            <a:r>
              <a:rPr lang="en-GB" sz="1800" dirty="0" err="1">
                <a:latin typeface="Arial" charset="0"/>
              </a:rPr>
              <a:t>mortalita</a:t>
            </a:r>
            <a:r>
              <a:rPr lang="en-GB" sz="1800" dirty="0">
                <a:latin typeface="Arial" charset="0"/>
              </a:rPr>
              <a:t> (A), KV </a:t>
            </a:r>
            <a:r>
              <a:rPr lang="en-GB" sz="1800" dirty="0" err="1">
                <a:latin typeface="Arial" charset="0"/>
              </a:rPr>
              <a:t>mortalita</a:t>
            </a:r>
            <a:r>
              <a:rPr lang="en-GB" sz="1800" dirty="0">
                <a:latin typeface="Arial" charset="0"/>
              </a:rPr>
              <a:t> (B) a NKS (C)</a:t>
            </a:r>
          </a:p>
          <a:p>
            <a:pPr algn="ctr">
              <a:lnSpc>
                <a:spcPct val="114000"/>
              </a:lnSpc>
            </a:pPr>
            <a:endParaRPr lang="en-GB" sz="1800"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00" y="162144"/>
            <a:ext cx="1944216" cy="48192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478181" y="4716802"/>
            <a:ext cx="4310712" cy="1113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000" i="1" dirty="0" err="1">
                <a:latin typeface="Arial" charset="0"/>
              </a:rPr>
              <a:t>Adamopoulos</a:t>
            </a:r>
            <a:r>
              <a:rPr lang="en-GB" sz="1000" i="1" dirty="0">
                <a:latin typeface="Arial" charset="0"/>
              </a:rPr>
              <a:t> C et al. </a:t>
            </a:r>
            <a:r>
              <a:rPr lang="en-GB" sz="1000" i="1" dirty="0" err="1">
                <a:latin typeface="Arial" charset="0"/>
              </a:rPr>
              <a:t>Eur</a:t>
            </a:r>
            <a:r>
              <a:rPr lang="en-GB" sz="1000" i="1" dirty="0">
                <a:latin typeface="Arial" charset="0"/>
              </a:rPr>
              <a:t> J Heart Fail 2009;11:1099-1105</a:t>
            </a:r>
          </a:p>
        </p:txBody>
      </p:sp>
      <p:pic>
        <p:nvPicPr>
          <p:cNvPr id="10" name="Picture 9"/>
          <p:cNvPicPr>
            <a:picLocks noChangeAspect="1"/>
          </p:cNvPicPr>
          <p:nvPr/>
        </p:nvPicPr>
        <p:blipFill>
          <a:blip r:embed="rId4"/>
          <a:stretch>
            <a:fillRect/>
          </a:stretch>
        </p:blipFill>
        <p:spPr>
          <a:xfrm>
            <a:off x="4061531" y="1392580"/>
            <a:ext cx="3807600" cy="3046080"/>
          </a:xfrm>
          <a:prstGeom prst="rect">
            <a:avLst/>
          </a:prstGeom>
        </p:spPr>
      </p:pic>
      <p:sp>
        <p:nvSpPr>
          <p:cNvPr id="4" name="Striped Right Arrow 3"/>
          <p:cNvSpPr/>
          <p:nvPr/>
        </p:nvSpPr>
        <p:spPr bwMode="auto">
          <a:xfrm rot="20093253">
            <a:off x="2765201" y="3385264"/>
            <a:ext cx="972108" cy="864096"/>
          </a:xfrm>
          <a:prstGeom prst="striped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4610" eaLnBrk="0" hangingPunct="0"/>
            <a:endParaRPr lang="en-US" sz="1500" b="1">
              <a:latin typeface="Times New Roman" pitchFamily="18" charset="0"/>
            </a:endParaRPr>
          </a:p>
        </p:txBody>
      </p:sp>
    </p:spTree>
    <p:extLst>
      <p:ext uri="{BB962C8B-B14F-4D97-AF65-F5344CB8AC3E}">
        <p14:creationId xmlns:p14="http://schemas.microsoft.com/office/powerpoint/2010/main" val="792065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97C57-9474-6545-BEC9-657BEFB1E82C}"/>
              </a:ext>
            </a:extLst>
          </p:cNvPr>
          <p:cNvSpPr>
            <a:spLocks noGrp="1"/>
          </p:cNvSpPr>
          <p:nvPr>
            <p:ph type="title"/>
          </p:nvPr>
        </p:nvSpPr>
        <p:spPr>
          <a:xfrm>
            <a:off x="5132472" y="3241235"/>
            <a:ext cx="3765115" cy="857250"/>
          </a:xfrm>
        </p:spPr>
        <p:txBody>
          <a:bodyPr/>
          <a:lstStyle/>
          <a:p>
            <a:r>
              <a:rPr lang="en-SK" sz="1800" b="1" dirty="0"/>
              <a:t>PARADIGM-HF</a:t>
            </a:r>
            <a:r>
              <a:rPr lang="en-SK" sz="1800" dirty="0"/>
              <a:t> </a:t>
            </a:r>
            <a:r>
              <a:rPr lang="en-SK" sz="1400" dirty="0"/>
              <a:t>(sacubitril/valsartan pri SZ</a:t>
            </a:r>
            <a:r>
              <a:rPr lang="en-SK" sz="1200" dirty="0"/>
              <a:t>)</a:t>
            </a:r>
            <a:br>
              <a:rPr lang="en-SK" sz="1200" dirty="0"/>
            </a:br>
            <a:br>
              <a:rPr lang="en-SK" sz="1200" dirty="0"/>
            </a:br>
            <a:r>
              <a:rPr lang="en-GB" sz="1800" dirty="0"/>
              <a:t>8442 patients with chronic HF, NYHA</a:t>
            </a:r>
            <a:br>
              <a:rPr lang="en-GB" sz="1800" dirty="0"/>
            </a:br>
            <a:r>
              <a:rPr lang="en-GB" sz="1800" dirty="0"/>
              <a:t>II–IV, with LVEF ≤ 35% (≤ 40% for the first of the 3 years of patient enrolment)</a:t>
            </a:r>
            <a:br>
              <a:rPr lang="en-GB" sz="3200" dirty="0"/>
            </a:br>
            <a:endParaRPr lang="en-SK" sz="1600" dirty="0"/>
          </a:p>
        </p:txBody>
      </p:sp>
      <p:pic>
        <p:nvPicPr>
          <p:cNvPr id="4" name="Picture 3">
            <a:extLst>
              <a:ext uri="{FF2B5EF4-FFF2-40B4-BE49-F238E27FC236}">
                <a16:creationId xmlns:a16="http://schemas.microsoft.com/office/drawing/2014/main" id="{B1B69602-9AD0-E14C-BC00-F6E8990A185C}"/>
              </a:ext>
            </a:extLst>
          </p:cNvPr>
          <p:cNvPicPr>
            <a:picLocks noChangeAspect="1"/>
          </p:cNvPicPr>
          <p:nvPr/>
        </p:nvPicPr>
        <p:blipFill>
          <a:blip r:embed="rId3"/>
          <a:stretch>
            <a:fillRect/>
          </a:stretch>
        </p:blipFill>
        <p:spPr>
          <a:xfrm>
            <a:off x="569380" y="231979"/>
            <a:ext cx="4563091" cy="4453467"/>
          </a:xfrm>
          <a:prstGeom prst="rect">
            <a:avLst/>
          </a:prstGeom>
        </p:spPr>
      </p:pic>
      <p:sp>
        <p:nvSpPr>
          <p:cNvPr id="7" name="TextBox 6">
            <a:extLst>
              <a:ext uri="{FF2B5EF4-FFF2-40B4-BE49-F238E27FC236}">
                <a16:creationId xmlns:a16="http://schemas.microsoft.com/office/drawing/2014/main" id="{FEEFF99B-C89C-BC45-9891-246D7BB60C95}"/>
              </a:ext>
            </a:extLst>
          </p:cNvPr>
          <p:cNvSpPr txBox="1"/>
          <p:nvPr/>
        </p:nvSpPr>
        <p:spPr>
          <a:xfrm>
            <a:off x="1363719" y="4685446"/>
            <a:ext cx="81271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err="1"/>
              <a:t>Boriani</a:t>
            </a:r>
            <a:r>
              <a:rPr lang="en-GB" sz="1400" i="1" dirty="0"/>
              <a:t> G et al. Eur J </a:t>
            </a:r>
            <a:r>
              <a:rPr lang="en-GB" sz="1400" i="1" dirty="0" err="1"/>
              <a:t>Prev</a:t>
            </a:r>
            <a:r>
              <a:rPr lang="en-GB" sz="1400" i="1" dirty="0"/>
              <a:t> </a:t>
            </a:r>
            <a:r>
              <a:rPr lang="en-GB" sz="1400" i="1" dirty="0" err="1"/>
              <a:t>Cardiol</a:t>
            </a:r>
            <a:r>
              <a:rPr lang="en-GB" sz="1400" i="1" dirty="0"/>
              <a:t>. 2021;28(1):110-123. doi:10.1093/</a:t>
            </a:r>
            <a:r>
              <a:rPr lang="en-GB" sz="1400" i="1" dirty="0" err="1"/>
              <a:t>eurjpc</a:t>
            </a:r>
            <a:r>
              <a:rPr lang="en-GB" sz="1400" i="1" dirty="0"/>
              <a:t>/zwaa015</a:t>
            </a:r>
          </a:p>
        </p:txBody>
      </p:sp>
      <p:sp>
        <p:nvSpPr>
          <p:cNvPr id="8" name="TextBox 7">
            <a:extLst>
              <a:ext uri="{FF2B5EF4-FFF2-40B4-BE49-F238E27FC236}">
                <a16:creationId xmlns:a16="http://schemas.microsoft.com/office/drawing/2014/main" id="{402247BF-0DE7-FB43-BBB7-C4956DA30466}"/>
              </a:ext>
            </a:extLst>
          </p:cNvPr>
          <p:cNvSpPr txBox="1"/>
          <p:nvPr/>
        </p:nvSpPr>
        <p:spPr>
          <a:xfrm>
            <a:off x="5356942" y="345603"/>
            <a:ext cx="3043480" cy="1938992"/>
          </a:xfrm>
          <a:prstGeom prst="rect">
            <a:avLst/>
          </a:prstGeom>
          <a:noFill/>
        </p:spPr>
        <p:txBody>
          <a:bodyPr wrap="square" rtlCol="0">
            <a:spAutoFit/>
          </a:bodyPr>
          <a:lstStyle/>
          <a:p>
            <a:pPr algn="ctr"/>
            <a:r>
              <a:rPr lang="en-SK" sz="2400" b="1" dirty="0"/>
              <a:t>Liečba redukujúca NKS cestou “neutralizácie”</a:t>
            </a:r>
          </a:p>
          <a:p>
            <a:pPr algn="ctr"/>
            <a:r>
              <a:rPr lang="en-GB" sz="2400" b="1" dirty="0"/>
              <a:t>K</a:t>
            </a:r>
            <a:r>
              <a:rPr lang="en-SK" sz="2400" b="1" dirty="0"/>
              <a:t>omorového proarytmogénneho milieu pri SZ </a:t>
            </a:r>
          </a:p>
        </p:txBody>
      </p:sp>
      <p:sp>
        <p:nvSpPr>
          <p:cNvPr id="3" name="Oval 2">
            <a:extLst>
              <a:ext uri="{FF2B5EF4-FFF2-40B4-BE49-F238E27FC236}">
                <a16:creationId xmlns:a16="http://schemas.microsoft.com/office/drawing/2014/main" id="{5D13FB42-A4A7-1146-BBF1-093C26FB71B8}"/>
              </a:ext>
            </a:extLst>
          </p:cNvPr>
          <p:cNvSpPr/>
          <p:nvPr/>
        </p:nvSpPr>
        <p:spPr>
          <a:xfrm>
            <a:off x="2381799" y="2496711"/>
            <a:ext cx="469127" cy="24649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K"/>
          </a:p>
        </p:txBody>
      </p:sp>
      <p:sp>
        <p:nvSpPr>
          <p:cNvPr id="9" name="Oval 8">
            <a:extLst>
              <a:ext uri="{FF2B5EF4-FFF2-40B4-BE49-F238E27FC236}">
                <a16:creationId xmlns:a16="http://schemas.microsoft.com/office/drawing/2014/main" id="{BD560390-4889-1F48-BB8A-3DA5646B5266}"/>
              </a:ext>
            </a:extLst>
          </p:cNvPr>
          <p:cNvSpPr/>
          <p:nvPr/>
        </p:nvSpPr>
        <p:spPr>
          <a:xfrm>
            <a:off x="2381799" y="3117990"/>
            <a:ext cx="469127" cy="24649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K"/>
          </a:p>
        </p:txBody>
      </p:sp>
      <p:sp>
        <p:nvSpPr>
          <p:cNvPr id="10" name="Oval 9">
            <a:extLst>
              <a:ext uri="{FF2B5EF4-FFF2-40B4-BE49-F238E27FC236}">
                <a16:creationId xmlns:a16="http://schemas.microsoft.com/office/drawing/2014/main" id="{41657CFD-11BB-1241-83D2-C276C935553D}"/>
              </a:ext>
            </a:extLst>
          </p:cNvPr>
          <p:cNvSpPr/>
          <p:nvPr/>
        </p:nvSpPr>
        <p:spPr>
          <a:xfrm>
            <a:off x="2381798" y="1875432"/>
            <a:ext cx="469127" cy="24649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K"/>
          </a:p>
        </p:txBody>
      </p:sp>
    </p:spTree>
    <p:extLst>
      <p:ext uri="{BB962C8B-B14F-4D97-AF65-F5344CB8AC3E}">
        <p14:creationId xmlns:p14="http://schemas.microsoft.com/office/powerpoint/2010/main" val="8512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161C4-4D4F-7746-9720-A790FC8F743D}"/>
              </a:ext>
            </a:extLst>
          </p:cNvPr>
          <p:cNvPicPr>
            <a:picLocks noChangeAspect="1"/>
          </p:cNvPicPr>
          <p:nvPr/>
        </p:nvPicPr>
        <p:blipFill>
          <a:blip r:embed="rId3"/>
          <a:stretch>
            <a:fillRect/>
          </a:stretch>
        </p:blipFill>
        <p:spPr>
          <a:xfrm>
            <a:off x="3020149" y="808019"/>
            <a:ext cx="5971148" cy="4090472"/>
          </a:xfrm>
          <a:prstGeom prst="rect">
            <a:avLst/>
          </a:prstGeom>
        </p:spPr>
      </p:pic>
      <p:pic>
        <p:nvPicPr>
          <p:cNvPr id="5" name="Picture 4">
            <a:extLst>
              <a:ext uri="{FF2B5EF4-FFF2-40B4-BE49-F238E27FC236}">
                <a16:creationId xmlns:a16="http://schemas.microsoft.com/office/drawing/2014/main" id="{022C30E6-1377-3047-9A80-DF307EFEF051}"/>
              </a:ext>
            </a:extLst>
          </p:cNvPr>
          <p:cNvPicPr>
            <a:picLocks noChangeAspect="1"/>
          </p:cNvPicPr>
          <p:nvPr/>
        </p:nvPicPr>
        <p:blipFill>
          <a:blip r:embed="rId4"/>
          <a:stretch>
            <a:fillRect/>
          </a:stretch>
        </p:blipFill>
        <p:spPr>
          <a:xfrm>
            <a:off x="570368" y="245009"/>
            <a:ext cx="3149600" cy="1238250"/>
          </a:xfrm>
          <a:prstGeom prst="rect">
            <a:avLst/>
          </a:prstGeom>
        </p:spPr>
      </p:pic>
      <p:pic>
        <p:nvPicPr>
          <p:cNvPr id="6" name="Picture 5">
            <a:extLst>
              <a:ext uri="{FF2B5EF4-FFF2-40B4-BE49-F238E27FC236}">
                <a16:creationId xmlns:a16="http://schemas.microsoft.com/office/drawing/2014/main" id="{A61AD27F-7C17-9D44-B4AE-E0B0857D0407}"/>
              </a:ext>
            </a:extLst>
          </p:cNvPr>
          <p:cNvPicPr>
            <a:picLocks noChangeAspect="1"/>
          </p:cNvPicPr>
          <p:nvPr/>
        </p:nvPicPr>
        <p:blipFill>
          <a:blip r:embed="rId5"/>
          <a:stretch>
            <a:fillRect/>
          </a:stretch>
        </p:blipFill>
        <p:spPr>
          <a:xfrm>
            <a:off x="471739" y="2082027"/>
            <a:ext cx="2647040" cy="1706884"/>
          </a:xfrm>
          <a:prstGeom prst="rect">
            <a:avLst/>
          </a:prstGeom>
        </p:spPr>
      </p:pic>
    </p:spTree>
    <p:extLst>
      <p:ext uri="{BB962C8B-B14F-4D97-AF65-F5344CB8AC3E}">
        <p14:creationId xmlns:p14="http://schemas.microsoft.com/office/powerpoint/2010/main" val="14661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872C-F84D-D24C-8C4E-A05D729405A2}"/>
              </a:ext>
            </a:extLst>
          </p:cNvPr>
          <p:cNvSpPr>
            <a:spLocks noGrp="1"/>
          </p:cNvSpPr>
          <p:nvPr>
            <p:ph type="title"/>
          </p:nvPr>
        </p:nvSpPr>
        <p:spPr>
          <a:xfrm>
            <a:off x="541756" y="450215"/>
            <a:ext cx="8229600" cy="857250"/>
          </a:xfrm>
        </p:spPr>
        <p:txBody>
          <a:bodyPr/>
          <a:lstStyle/>
          <a:p>
            <a:r>
              <a:rPr lang="en-SK" sz="3600" b="1" dirty="0"/>
              <a:t>Mechanizmy KV benefitov SGLT2 inhibítorov pri SZ</a:t>
            </a:r>
          </a:p>
        </p:txBody>
      </p:sp>
      <p:pic>
        <p:nvPicPr>
          <p:cNvPr id="4" name="Picture 3">
            <a:extLst>
              <a:ext uri="{FF2B5EF4-FFF2-40B4-BE49-F238E27FC236}">
                <a16:creationId xmlns:a16="http://schemas.microsoft.com/office/drawing/2014/main" id="{5006C9E0-3EC2-054B-990A-52CD80AD4E62}"/>
              </a:ext>
            </a:extLst>
          </p:cNvPr>
          <p:cNvPicPr>
            <a:picLocks noChangeAspect="1"/>
          </p:cNvPicPr>
          <p:nvPr/>
        </p:nvPicPr>
        <p:blipFill>
          <a:blip r:embed="rId3"/>
          <a:stretch>
            <a:fillRect/>
          </a:stretch>
        </p:blipFill>
        <p:spPr>
          <a:xfrm>
            <a:off x="763270" y="1703613"/>
            <a:ext cx="7843272" cy="2345873"/>
          </a:xfrm>
          <a:prstGeom prst="rect">
            <a:avLst/>
          </a:prstGeom>
        </p:spPr>
      </p:pic>
      <p:sp>
        <p:nvSpPr>
          <p:cNvPr id="7" name="TextBox 6">
            <a:extLst>
              <a:ext uri="{FF2B5EF4-FFF2-40B4-BE49-F238E27FC236}">
                <a16:creationId xmlns:a16="http://schemas.microsoft.com/office/drawing/2014/main" id="{A87F3D36-BE6E-6F44-ADA3-80BBE4EE9824}"/>
              </a:ext>
            </a:extLst>
          </p:cNvPr>
          <p:cNvSpPr txBox="1"/>
          <p:nvPr/>
        </p:nvSpPr>
        <p:spPr>
          <a:xfrm>
            <a:off x="1149531" y="4606741"/>
            <a:ext cx="84560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t>Joshi SS et al. Heart. 2021;107(13):1032-1038. doi:10.1136/heartjnl-2020-318060</a:t>
            </a:r>
          </a:p>
        </p:txBody>
      </p:sp>
    </p:spTree>
    <p:extLst>
      <p:ext uri="{BB962C8B-B14F-4D97-AF65-F5344CB8AC3E}">
        <p14:creationId xmlns:p14="http://schemas.microsoft.com/office/powerpoint/2010/main" val="247040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872C-F84D-D24C-8C4E-A05D729405A2}"/>
              </a:ext>
            </a:extLst>
          </p:cNvPr>
          <p:cNvSpPr>
            <a:spLocks noGrp="1"/>
          </p:cNvSpPr>
          <p:nvPr>
            <p:ph type="title"/>
          </p:nvPr>
        </p:nvSpPr>
        <p:spPr>
          <a:xfrm>
            <a:off x="550465" y="0"/>
            <a:ext cx="8229600" cy="857250"/>
          </a:xfrm>
        </p:spPr>
        <p:txBody>
          <a:bodyPr/>
          <a:lstStyle/>
          <a:p>
            <a:r>
              <a:rPr lang="en-SK" sz="2200" b="1" dirty="0"/>
              <a:t>“Konvenčné” mechanizmy KV benefitov inhibítorov SGLT2 pri SZ</a:t>
            </a:r>
          </a:p>
        </p:txBody>
      </p:sp>
      <p:sp>
        <p:nvSpPr>
          <p:cNvPr id="7" name="TextBox 6">
            <a:extLst>
              <a:ext uri="{FF2B5EF4-FFF2-40B4-BE49-F238E27FC236}">
                <a16:creationId xmlns:a16="http://schemas.microsoft.com/office/drawing/2014/main" id="{A87F3D36-BE6E-6F44-ADA3-80BBE4EE9824}"/>
              </a:ext>
            </a:extLst>
          </p:cNvPr>
          <p:cNvSpPr txBox="1"/>
          <p:nvPr/>
        </p:nvSpPr>
        <p:spPr>
          <a:xfrm>
            <a:off x="1149531" y="4606741"/>
            <a:ext cx="84560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t>Joshi SS et al. Heart. 2021;107(13):1032-1038. doi:10.1136/heartjnl-2020-318060</a:t>
            </a:r>
          </a:p>
        </p:txBody>
      </p:sp>
      <p:pic>
        <p:nvPicPr>
          <p:cNvPr id="3" name="Picture 2">
            <a:extLst>
              <a:ext uri="{FF2B5EF4-FFF2-40B4-BE49-F238E27FC236}">
                <a16:creationId xmlns:a16="http://schemas.microsoft.com/office/drawing/2014/main" id="{84F5FEEE-E6F5-C448-AC1C-772E3FA7BACD}"/>
              </a:ext>
            </a:extLst>
          </p:cNvPr>
          <p:cNvPicPr>
            <a:picLocks noChangeAspect="1"/>
          </p:cNvPicPr>
          <p:nvPr/>
        </p:nvPicPr>
        <p:blipFill>
          <a:blip r:embed="rId3"/>
          <a:stretch>
            <a:fillRect/>
          </a:stretch>
        </p:blipFill>
        <p:spPr>
          <a:xfrm>
            <a:off x="1659165" y="667836"/>
            <a:ext cx="5645290" cy="3938905"/>
          </a:xfrm>
          <a:prstGeom prst="rect">
            <a:avLst/>
          </a:prstGeom>
        </p:spPr>
      </p:pic>
    </p:spTree>
    <p:extLst>
      <p:ext uri="{BB962C8B-B14F-4D97-AF65-F5344CB8AC3E}">
        <p14:creationId xmlns:p14="http://schemas.microsoft.com/office/powerpoint/2010/main" val="1031321444"/>
      </p:ext>
    </p:extLst>
  </p:cSld>
  <p:clrMapOvr>
    <a:masterClrMapping/>
  </p:clrMapOvr>
</p:sld>
</file>

<file path=ppt/theme/theme1.xml><?xml version="1.0" encoding="utf-8"?>
<a:theme xmlns:a="http://schemas.openxmlformats.org/drawingml/2006/main" name="Spiral noteboo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irsal for new ppt" id="{C5370C23-DE12-884D-8FE3-EF9A72B6FAB5}" vid="{537386C0-6941-2149-87CC-4C2A2DD41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Spiral notebook</Template>
  <TotalTime>780</TotalTime>
  <Words>3399</Words>
  <Application>Microsoft Macintosh PowerPoint</Application>
  <PresentationFormat>On-screen Show (16:9)</PresentationFormat>
  <Paragraphs>149</Paragraphs>
  <Slides>19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vt:lpstr>
      <vt:lpstr>Calibri</vt:lpstr>
      <vt:lpstr>Helvetica</vt:lpstr>
      <vt:lpstr>Times New Roman</vt:lpstr>
      <vt:lpstr>Wingdings</vt:lpstr>
      <vt:lpstr>Spiral notebook</vt:lpstr>
      <vt:lpstr>PACIENT SO SRDCOVÝM ZLYHÁVANÍM  A KOMOROVÝMI ARYTMIAMI :  TENTO PACIENT POTREBUJE LIEČBU SRDCOVÉHO ZLYHÁVANIA </vt:lpstr>
      <vt:lpstr>Vyhlásenie o potenciálnom  konflikte záujmov autora</vt:lpstr>
      <vt:lpstr>Celulárne a multicelulárne arytmogénne mechanizmy pri SZ</vt:lpstr>
      <vt:lpstr>Betablokátory v liečbe SZ - dopad na NKS</vt:lpstr>
      <vt:lpstr>PowerPoint Presentation</vt:lpstr>
      <vt:lpstr>PARADIGM-HF (sacubitril/valsartan pri SZ)  8442 patients with chronic HF, NYHA II–IV, with LVEF ≤ 35% (≤ 40% for the first of the 3 years of patient enrolment) </vt:lpstr>
      <vt:lpstr>PowerPoint Presentation</vt:lpstr>
      <vt:lpstr>Mechanizmy KV benefitov SGLT2 inhibítorov pri SZ</vt:lpstr>
      <vt:lpstr>“Konvenčné” mechanizmy KV benefitov inhibítorov SGLT2 pri SZ</vt:lpstr>
      <vt:lpstr>Nové mechanizmy KV benefitov inhibítorov SGLT2 pri SZ</vt:lpstr>
      <vt:lpstr>PowerPoint Presentation</vt:lpstr>
      <vt:lpstr>PowerPoint Presentation</vt:lpstr>
      <vt:lpstr>PowerPoint Presentation</vt:lpstr>
      <vt:lpstr>PowerPoint Presentation</vt:lpstr>
      <vt:lpstr>Design štúdie (retrospektívna analýza)</vt:lpstr>
      <vt:lpstr>Dopad ARNI liečby SZ na výskyt komorových arytmií</vt:lpstr>
      <vt:lpstr>Dopad ARNI liečby SZ na výskyt komorových arytmií</vt:lpstr>
      <vt:lpstr>PowerPoint Presentation</vt:lpstr>
      <vt:lpstr>Farmakologická a elektroimpulzná liečba SZ predlžuje život pacienta s komorovými arytmiami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Hatala</dc:creator>
  <cp:lastModifiedBy>Robert Hatala</cp:lastModifiedBy>
  <cp:revision>18</cp:revision>
  <dcterms:created xsi:type="dcterms:W3CDTF">2021-11-07T14:46:43Z</dcterms:created>
  <dcterms:modified xsi:type="dcterms:W3CDTF">2021-11-08T11:47:02Z</dcterms:modified>
</cp:coreProperties>
</file>