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0" r:id="rId3"/>
    <p:sldId id="257" r:id="rId4"/>
    <p:sldId id="258" r:id="rId5"/>
    <p:sldId id="259" r:id="rId6"/>
    <p:sldId id="267" r:id="rId7"/>
    <p:sldId id="260" r:id="rId8"/>
    <p:sldId id="261" r:id="rId9"/>
    <p:sldId id="268" r:id="rId10"/>
    <p:sldId id="262" r:id="rId11"/>
    <p:sldId id="263" r:id="rId12"/>
    <p:sldId id="264" r:id="rId13"/>
    <p:sldId id="26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18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48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22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71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4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13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58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32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81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62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B5FDA-9651-429C-B4EC-FEE24AC725C3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A4AF-EC0D-4E5B-AE2B-5E9127BF3DB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50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50937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Specifika péče o pacienty postupující katétrovou ablaci klasických </a:t>
            </a:r>
            <a:r>
              <a:rPr lang="cs-CZ" b="1" dirty="0" err="1"/>
              <a:t>pravosíňových</a:t>
            </a:r>
            <a:r>
              <a:rPr lang="cs-CZ" b="1" dirty="0"/>
              <a:t> arytmií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9532" y="4214361"/>
            <a:ext cx="9531530" cy="1232852"/>
          </a:xfrm>
        </p:spPr>
        <p:txBody>
          <a:bodyPr>
            <a:normAutofit fontScale="62500" lnSpcReduction="20000"/>
          </a:bodyPr>
          <a:lstStyle/>
          <a:p>
            <a:r>
              <a:rPr lang="cs-CZ" sz="3800" b="1" dirty="0"/>
              <a:t>Autor: Pavlína Šmerdová, Martin Zahálka</a:t>
            </a:r>
          </a:p>
          <a:p>
            <a:r>
              <a:rPr lang="cs-CZ" sz="3800" b="1" dirty="0"/>
              <a:t>Pracoviště: </a:t>
            </a:r>
            <a:r>
              <a:rPr lang="cs-CZ" sz="3800" b="1" dirty="0" err="1"/>
              <a:t>Arytmologické</a:t>
            </a:r>
            <a:r>
              <a:rPr lang="cs-CZ" sz="3800" b="1" dirty="0"/>
              <a:t> a elektrofyziologické operační sály I.IKAK</a:t>
            </a:r>
          </a:p>
          <a:p>
            <a:r>
              <a:rPr lang="cs-CZ" sz="3800" b="1" dirty="0"/>
              <a:t> FN USA  Brno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1" y="116523"/>
            <a:ext cx="3208157" cy="14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9451"/>
            <a:ext cx="10515600" cy="2116183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Převaz a </a:t>
            </a:r>
            <a:r>
              <a:rPr lang="cs-CZ" sz="4900" b="1" dirty="0" err="1"/>
              <a:t>vertikalizace</a:t>
            </a:r>
            <a:r>
              <a:rPr lang="cs-CZ" sz="4900" b="1" dirty="0"/>
              <a:t> po zákroku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98617"/>
            <a:ext cx="10515600" cy="41539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200" b="1" dirty="0"/>
              <a:t>- Převaz lékařem po odstranění komprese po 6ti hodinách</a:t>
            </a:r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r>
              <a:rPr lang="cs-CZ" sz="3200" b="1" dirty="0"/>
              <a:t>Postupná </a:t>
            </a:r>
            <a:r>
              <a:rPr lang="cs-CZ" sz="3200" b="1" dirty="0" err="1"/>
              <a:t>vertikalizace</a:t>
            </a:r>
            <a:r>
              <a:rPr lang="cs-CZ" sz="3200" b="1" dirty="0"/>
              <a:t> za asistence zdravotní sestry</a:t>
            </a:r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r>
              <a:rPr lang="cs-CZ" sz="3200" b="1" dirty="0"/>
              <a:t>Doprovod na toaletu a nácvik chůze s odlehčením PDK</a:t>
            </a:r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r>
              <a:rPr lang="cs-CZ" sz="3200" b="1" dirty="0"/>
              <a:t>Edukace pro následnou domácí péči</a:t>
            </a:r>
          </a:p>
        </p:txBody>
      </p:sp>
    </p:spTree>
    <p:extLst>
      <p:ext uri="{BB962C8B-B14F-4D97-AF65-F5344CB8AC3E}">
        <p14:creationId xmlns:p14="http://schemas.microsoft.com/office/powerpoint/2010/main" val="3705780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5500099"/>
          </a:xfrm>
        </p:spPr>
        <p:txBody>
          <a:bodyPr>
            <a:normAutofit/>
          </a:bodyPr>
          <a:lstStyle/>
          <a:p>
            <a:r>
              <a:rPr lang="cs-CZ" b="1" dirty="0"/>
              <a:t>Propuštění do domácí péče 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-</a:t>
            </a:r>
            <a:r>
              <a:rPr lang="cs-CZ" sz="3600" b="1" dirty="0"/>
              <a:t>v doprovodu rodinných </a:t>
            </a:r>
            <a:br>
              <a:rPr lang="cs-CZ" sz="3600" b="1" dirty="0"/>
            </a:br>
            <a:r>
              <a:rPr lang="cs-CZ" sz="3600" b="1" dirty="0"/>
              <a:t> příslušníků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600" b="1" dirty="0"/>
              <a:t>-sanitním vozem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9177" y="2132227"/>
            <a:ext cx="5381896" cy="4243387"/>
          </a:xfrm>
        </p:spPr>
      </p:pic>
    </p:spTree>
    <p:extLst>
      <p:ext uri="{BB962C8B-B14F-4D97-AF65-F5344CB8AC3E}">
        <p14:creationId xmlns:p14="http://schemas.microsoft.com/office/powerpoint/2010/main" val="416813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4935991"/>
          </a:xfrm>
        </p:spPr>
        <p:txBody>
          <a:bodyPr/>
          <a:lstStyle/>
          <a:p>
            <a:pPr>
              <a:buNone/>
            </a:pPr>
            <a:r>
              <a:rPr lang="cs-CZ" sz="4400" b="1" dirty="0"/>
              <a:t>Statistika </a:t>
            </a:r>
          </a:p>
          <a:p>
            <a:pPr>
              <a:buNone/>
            </a:pPr>
            <a:endParaRPr lang="cs-CZ" sz="4000" b="1" dirty="0"/>
          </a:p>
          <a:p>
            <a:pPr>
              <a:buFontTx/>
              <a:buChar char="-"/>
            </a:pPr>
            <a:r>
              <a:rPr lang="cs-CZ" b="1" dirty="0"/>
              <a:t>11.1.2021- 26.5 2021 - 56 katétrových ablací v rámci jednodenní hospitalizace</a:t>
            </a:r>
          </a:p>
          <a:p>
            <a:pPr>
              <a:buFontTx/>
              <a:buChar char="-"/>
            </a:pPr>
            <a:endParaRPr lang="cs-CZ" b="1" dirty="0"/>
          </a:p>
          <a:p>
            <a:pPr>
              <a:buFontTx/>
              <a:buChar char="-"/>
            </a:pPr>
            <a:r>
              <a:rPr lang="cs-CZ" b="1"/>
              <a:t>41 pacientů-SVT</a:t>
            </a:r>
          </a:p>
          <a:p>
            <a:pPr>
              <a:buFontTx/>
              <a:buChar char="-"/>
            </a:pPr>
            <a:endParaRPr lang="cs-CZ" b="1" dirty="0"/>
          </a:p>
          <a:p>
            <a:pPr>
              <a:buFontTx/>
              <a:buChar char="-"/>
            </a:pPr>
            <a:r>
              <a:rPr lang="cs-CZ" b="1" dirty="0"/>
              <a:t>15 pacientů-typický </a:t>
            </a:r>
            <a:r>
              <a:rPr lang="cs-CZ" b="1" dirty="0" err="1"/>
              <a:t>flutter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3287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                   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                     </a:t>
            </a:r>
            <a:r>
              <a:rPr lang="cs-CZ" sz="6000" b="1" dirty="0"/>
              <a:t>Děkuji za pozornost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80430" y="3220872"/>
            <a:ext cx="5950424" cy="295609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9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931" y="18542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300" b="1" dirty="0"/>
              <a:t>Omezení lůžkové kapacity – COVID-19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sz="3600" b="1" dirty="0"/>
              <a:t>-nedostatek pooperačních lůžek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600" b="1" dirty="0"/>
              <a:t>-zvýšená potřeba personálu pro péči o</a:t>
            </a:r>
            <a:br>
              <a:rPr lang="cs-CZ" sz="3600" b="1" dirty="0"/>
            </a:br>
            <a:r>
              <a:rPr lang="cs-CZ" sz="3600" b="1" dirty="0"/>
              <a:t>  pacienty postižené </a:t>
            </a:r>
            <a:r>
              <a:rPr lang="cs-CZ" sz="3600" b="1" dirty="0" err="1"/>
              <a:t>covidem</a:t>
            </a:r>
            <a:r>
              <a:rPr lang="cs-CZ" sz="3600" b="1" dirty="0"/>
              <a:t>-19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20929" r="1880" b="6407"/>
          <a:stretch/>
        </p:blipFill>
        <p:spPr>
          <a:xfrm rot="5400000">
            <a:off x="7358156" y="2224455"/>
            <a:ext cx="5309045" cy="3958045"/>
          </a:xfrm>
        </p:spPr>
      </p:pic>
    </p:spTree>
    <p:extLst>
      <p:ext uri="{BB962C8B-B14F-4D97-AF65-F5344CB8AC3E}">
        <p14:creationId xmlns:p14="http://schemas.microsoft.com/office/powerpoint/2010/main" val="347446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b="1" dirty="0"/>
              <a:t>Příjem pacienta k jednodenní hospitalizaci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1389" b="2922"/>
          <a:stretch/>
        </p:blipFill>
        <p:spPr>
          <a:xfrm rot="5400000">
            <a:off x="6849061" y="1580518"/>
            <a:ext cx="4643663" cy="5082987"/>
          </a:xfrm>
        </p:spPr>
      </p:pic>
      <p:sp>
        <p:nvSpPr>
          <p:cNvPr id="13" name="Obdélník 12"/>
          <p:cNvSpPr/>
          <p:nvPr/>
        </p:nvSpPr>
        <p:spPr>
          <a:xfrm>
            <a:off x="349624" y="2205317"/>
            <a:ext cx="691178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sz="3200" b="1" dirty="0"/>
              <a:t> Administrativní úkony</a:t>
            </a:r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r>
              <a:rPr lang="cs-CZ" sz="3200" b="1" dirty="0"/>
              <a:t> Kontrola laboratorních výsledků</a:t>
            </a:r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r>
              <a:rPr lang="cs-CZ" sz="3200" b="1" dirty="0"/>
              <a:t> Zajištění žilního vstupu</a:t>
            </a:r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r>
              <a:rPr lang="cs-CZ" sz="3200" b="1" dirty="0"/>
              <a:t> Příprava operačního pole</a:t>
            </a:r>
          </a:p>
          <a:p>
            <a:pPr>
              <a:buFontTx/>
              <a:buChar char="-"/>
            </a:pPr>
            <a:endParaRPr lang="cs-CZ" b="1" dirty="0"/>
          </a:p>
          <a:p>
            <a:pPr>
              <a:buFontTx/>
              <a:buChar char="-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0456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/>
              <a:t>Příprava pacienta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t="15426" r="29240" b="18116"/>
          <a:stretch/>
        </p:blipFill>
        <p:spPr>
          <a:xfrm rot="5400000">
            <a:off x="7448741" y="1580961"/>
            <a:ext cx="3847720" cy="457199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963" r="11667" b="14973"/>
          <a:stretch/>
        </p:blipFill>
        <p:spPr>
          <a:xfrm rot="5400000">
            <a:off x="220433" y="2130881"/>
            <a:ext cx="4611189" cy="39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/>
              <a:t>Příprava sterilního stolku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21097" b="10198"/>
          <a:stretch/>
        </p:blipFill>
        <p:spPr>
          <a:xfrm>
            <a:off x="1476104" y="1843442"/>
            <a:ext cx="9209314" cy="4533545"/>
          </a:xfrm>
        </p:spPr>
      </p:pic>
    </p:spTree>
    <p:extLst>
      <p:ext uri="{BB962C8B-B14F-4D97-AF65-F5344CB8AC3E}">
        <p14:creationId xmlns:p14="http://schemas.microsoft.com/office/powerpoint/2010/main" val="124168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65458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Sledování </a:t>
            </a:r>
            <a:r>
              <a:rPr lang="cs-CZ" sz="4900" b="1" dirty="0" err="1"/>
              <a:t>fyzilogických</a:t>
            </a:r>
            <a:r>
              <a:rPr lang="cs-CZ" sz="4900" b="1" dirty="0"/>
              <a:t> funkcí</a:t>
            </a:r>
            <a:br>
              <a:rPr lang="cs-CZ" dirty="0"/>
            </a:br>
            <a:br>
              <a:rPr lang="cs-CZ" dirty="0"/>
            </a:br>
            <a:r>
              <a:rPr lang="cs-CZ" sz="3600" b="1" dirty="0"/>
              <a:t>-EKG</a:t>
            </a:r>
            <a:br>
              <a:rPr lang="cs-CZ" sz="3600" b="1" dirty="0"/>
            </a:br>
            <a:r>
              <a:rPr lang="cs-CZ" sz="3600" b="1" dirty="0"/>
              <a:t>-NIBP</a:t>
            </a:r>
            <a:br>
              <a:rPr lang="cs-CZ" sz="3600" b="1" dirty="0"/>
            </a:br>
            <a:r>
              <a:rPr lang="cs-CZ" sz="3600" b="1" dirty="0"/>
              <a:t>-Respirace</a:t>
            </a:r>
            <a:br>
              <a:rPr lang="cs-CZ" sz="3600" b="1" dirty="0"/>
            </a:br>
            <a:r>
              <a:rPr lang="cs-CZ" sz="3600" b="1" dirty="0"/>
              <a:t>-SpO2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r="10005"/>
          <a:stretch/>
        </p:blipFill>
        <p:spPr>
          <a:xfrm>
            <a:off x="2515362" y="4284616"/>
            <a:ext cx="3976875" cy="224681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t="20596" r="18720"/>
          <a:stretch/>
        </p:blipFill>
        <p:spPr>
          <a:xfrm>
            <a:off x="7527359" y="1423851"/>
            <a:ext cx="4346778" cy="21961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9792" b="-407"/>
          <a:stretch/>
        </p:blipFill>
        <p:spPr>
          <a:xfrm>
            <a:off x="7471954" y="4258491"/>
            <a:ext cx="4415246" cy="22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88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8823"/>
            <a:ext cx="10095411" cy="4846320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Komprese místa vstupu</a:t>
            </a:r>
            <a:br>
              <a:rPr lang="cs-CZ" sz="4900" b="1" dirty="0"/>
            </a:br>
            <a:r>
              <a:rPr lang="cs-CZ" sz="4900" b="1" dirty="0"/>
              <a:t>katétrů po zákroku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600" b="1" dirty="0"/>
              <a:t>-krytí sterilními tampony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600" b="1" dirty="0"/>
              <a:t>-kompresní mulové válečky - 6 hodin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600" b="1" dirty="0"/>
              <a:t>-kompresní polštářek – 1 hodinu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71" r="25622" b="-271"/>
          <a:stretch/>
        </p:blipFill>
        <p:spPr>
          <a:xfrm>
            <a:off x="7724241" y="1102180"/>
            <a:ext cx="4230451" cy="4968648"/>
          </a:xfrm>
        </p:spPr>
      </p:pic>
    </p:spTree>
    <p:extLst>
      <p:ext uri="{BB962C8B-B14F-4D97-AF65-F5344CB8AC3E}">
        <p14:creationId xmlns:p14="http://schemas.microsoft.com/office/powerpoint/2010/main" val="162014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141561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Sledování pacienta po zákroku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-monitoring fyziologických </a:t>
            </a:r>
            <a:br>
              <a:rPr lang="cs-CZ" b="1" dirty="0"/>
            </a:br>
            <a:r>
              <a:rPr lang="cs-CZ" b="1" dirty="0"/>
              <a:t> funkcí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-kontrola místa komprese</a:t>
            </a:r>
          </a:p>
        </p:txBody>
      </p:sp>
      <p:pic>
        <p:nvPicPr>
          <p:cNvPr id="6" name="Zástupný symbol pro obsah 5" descr="20211013_091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40879" y="901337"/>
            <a:ext cx="4689567" cy="565621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232</TotalTime>
  <Words>299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Specifika péče o pacienty postupující katétrovou ablaci klasických pravosíňových arytmií </vt:lpstr>
      <vt:lpstr>PowerPoint Presentation</vt:lpstr>
      <vt:lpstr>Omezení lůžkové kapacity – COVID-19   -nedostatek pooperačních lůžek  -zvýšená potřeba personálu pro péči o   pacienty postižené covidem-19</vt:lpstr>
      <vt:lpstr>Příjem pacienta k jednodenní hospitalizaci</vt:lpstr>
      <vt:lpstr>Příprava pacienta</vt:lpstr>
      <vt:lpstr>Příprava sterilního stolku</vt:lpstr>
      <vt:lpstr>Sledování fyzilogických funkcí  -EKG -NIBP -Respirace -SpO2</vt:lpstr>
      <vt:lpstr>Komprese místa vstupu katétrů po zákroku  -krytí sterilními tampony  -kompresní mulové válečky - 6 hodin  -kompresní polštářek – 1 hodinu  </vt:lpstr>
      <vt:lpstr>Sledování pacienta po zákroku    -monitoring fyziologických   funkcí  -kontrola místa komprese</vt:lpstr>
      <vt:lpstr>Převaz a vertikalizace po zákroku   </vt:lpstr>
      <vt:lpstr>Propuštění do domácí péče     -v doprovodu rodinných   příslušníků  -sanitním vozem</vt:lpstr>
      <vt:lpstr>PowerPoint Presentation</vt:lpstr>
      <vt:lpstr>                                              Děkuji za pozornost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Specifika péče o pacienty postupující katétrovou ablaci klasických pravosíňových arytmií</dc:title>
  <dc:creator>Administrator</dc:creator>
  <cp:lastModifiedBy>GT3</cp:lastModifiedBy>
  <cp:revision>39</cp:revision>
  <dcterms:created xsi:type="dcterms:W3CDTF">2021-11-03T12:37:06Z</dcterms:created>
  <dcterms:modified xsi:type="dcterms:W3CDTF">2021-11-07T12:03:24Z</dcterms:modified>
</cp:coreProperties>
</file>