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30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A57D1-948B-46B3-B469-6DEAC0A4C055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FF959-E938-469C-ADEA-5E100C062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20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rgbClr val="F9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65A9A-E400-4B7D-989D-3D7E61205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937" y="2535116"/>
            <a:ext cx="11160125" cy="3594222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cs-CZ" dirty="0"/>
              <a:t>Název prezentace (max. 3 řádky)</a:t>
            </a:r>
            <a:br>
              <a:rPr lang="cs-CZ" dirty="0"/>
            </a:br>
            <a:r>
              <a:rPr lang="cs-CZ" dirty="0"/>
              <a:t>řádek 2 </a:t>
            </a:r>
            <a:br>
              <a:rPr lang="cs-CZ" dirty="0"/>
            </a:br>
            <a:r>
              <a:rPr lang="cs-CZ" dirty="0"/>
              <a:t>řádek 3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dirty="0"/>
              <a:t>JUDr. Ondřej Dostál, Ph.D., LL.M.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DA9CB-1FFD-4143-96A2-5A300C0D68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937" y="4562941"/>
            <a:ext cx="11160126" cy="408109"/>
          </a:xfrm>
        </p:spPr>
        <p:txBody>
          <a:bodyPr>
            <a:normAutofit/>
          </a:bodyPr>
          <a:lstStyle>
            <a:lvl1pPr marL="0" indent="0" algn="ctr">
              <a:buNone/>
              <a:defRPr sz="2100" b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WEBINÁŘ, DUBEN 2020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D4DAC8E-DABF-46DD-956A-1A5EE975DB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81871"/>
            <a:ext cx="12192000" cy="3613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698F477-2236-4B3E-B8EC-ED4015BC615A}"/>
              </a:ext>
            </a:extLst>
          </p:cNvPr>
          <p:cNvSpPr/>
          <p:nvPr userDrawn="1"/>
        </p:nvSpPr>
        <p:spPr>
          <a:xfrm>
            <a:off x="0" y="1"/>
            <a:ext cx="12192000" cy="2171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29629C-A908-49F0-99FB-191F27B390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6625" y="6109"/>
            <a:ext cx="5418750" cy="216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72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Slide">
    <p:bg>
      <p:bgPr>
        <a:solidFill>
          <a:srgbClr val="F9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65A9A-E400-4B7D-989D-3D7E61205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937" y="2886075"/>
            <a:ext cx="11160125" cy="1800225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cs-CZ" dirty="0"/>
              <a:t>Děkuji za pozornost</a:t>
            </a:r>
            <a:br>
              <a:rPr lang="cs-CZ" dirty="0"/>
            </a:br>
            <a:br>
              <a:rPr lang="cs-CZ" dirty="0"/>
            </a:br>
            <a:r>
              <a:rPr lang="cs-CZ" dirty="0"/>
              <a:t>JUDr. Ondřej Dostál, Ph.D., LL.M.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DA9CB-1FFD-4143-96A2-5A300C0D68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937" y="4686301"/>
            <a:ext cx="11160126" cy="1443037"/>
          </a:xfrm>
        </p:spPr>
        <p:txBody>
          <a:bodyPr>
            <a:normAutofit/>
          </a:bodyPr>
          <a:lstStyle>
            <a:lvl1pPr marL="0" indent="0" algn="ctr">
              <a:buNone/>
              <a:defRPr sz="3600" b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ondrej.dostal@zdravopravo.cz</a:t>
            </a:r>
          </a:p>
          <a:p>
            <a:r>
              <a:rPr lang="cs-CZ" dirty="0"/>
              <a:t>www.zdravopravo.cz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D4DAC8E-DABF-46DD-956A-1A5EE975DB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81871"/>
            <a:ext cx="12192000" cy="3613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698F477-2236-4B3E-B8EC-ED4015BC615A}"/>
              </a:ext>
            </a:extLst>
          </p:cNvPr>
          <p:cNvSpPr/>
          <p:nvPr userDrawn="1"/>
        </p:nvSpPr>
        <p:spPr>
          <a:xfrm>
            <a:off x="0" y="1"/>
            <a:ext cx="12192000" cy="2171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29629C-A908-49F0-99FB-191F27B390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6625" y="6109"/>
            <a:ext cx="5418750" cy="216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3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AC2D0-CC54-4099-AC57-A17CA1BF3C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Nepoužívat-nemazat: Pouze pro import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1F96D-CC44-4B9C-92D5-6C0009778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01850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6BB30D-B124-4E53-8485-2C76DB62901B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dirty="0"/>
              <a:t>Nepoužívat-nemazat: Pouze pro import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BF5C25-DB96-40F8-A4C9-D17FF0774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99065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14906-7FE7-445F-8655-A89A17AA5D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Název obsahový slide 1 sloupec (max. 2 řádky)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0E27-49AA-462B-96A9-3D67C4577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601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71972-9358-4360-8F64-A92A73A63E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449388"/>
            <a:ext cx="11160125" cy="16081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br>
              <a:rPr lang="cs-CZ" dirty="0"/>
            </a:br>
            <a:r>
              <a:rPr lang="cs-CZ" dirty="0"/>
              <a:t>Název kapitoly (max. 3 řádky)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60AB0-6415-4042-A162-4D08EAF4DC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38" y="3248025"/>
            <a:ext cx="11160124" cy="1608137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Podnadpis (max. 3 řádky)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dirty="0"/>
              <a:t>Podnadpis</a:t>
            </a:r>
            <a:endParaRPr lang="en-US" dirty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dirty="0"/>
              <a:t>Podnadpis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86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D4FE-FCE6-40CF-A096-5F11389385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Název obsahový slide 2 sloupce (max. 2 řádky)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9DA38-B008-426C-A29E-B18992E6B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449389"/>
            <a:ext cx="5503862" cy="46799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DE774-8E89-4F8C-A87D-BA51DDF35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449389"/>
            <a:ext cx="5514975" cy="46799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369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0124A-DB06-4CFF-956C-64F3663F02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88914"/>
            <a:ext cx="11160125" cy="10795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Porovnávací slide (max. 2 řádky)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BD985-0930-4C48-93D8-926DBE0ABA7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38" y="1449388"/>
            <a:ext cx="5478461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Porovnávané 1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F2874-DB25-471D-9F03-716ADEDD5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273301"/>
            <a:ext cx="5481637" cy="38560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03B83C-035E-484D-A5D8-BF1F498820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449388"/>
            <a:ext cx="5503862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Porovnávané 2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6942B-5F2F-41B4-82D2-7E78609E4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73301"/>
            <a:ext cx="5503862" cy="38560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40CA6FE-5890-412A-87AC-51339EBFDE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67777" y="1783469"/>
            <a:ext cx="56444" cy="432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51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A8B5-61DA-475D-9605-3D947BE4B5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875" y="1449388"/>
            <a:ext cx="11163300" cy="1617662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kapitoly (max. 2 řádky)</a:t>
            </a:r>
          </a:p>
        </p:txBody>
      </p:sp>
    </p:spTree>
    <p:extLst>
      <p:ext uri="{BB962C8B-B14F-4D97-AF65-F5344CB8AC3E}">
        <p14:creationId xmlns:p14="http://schemas.microsoft.com/office/powerpoint/2010/main" val="28889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59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49D35-BA97-4115-85B2-B2A9F5DC62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88914"/>
            <a:ext cx="11160125" cy="1079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/>
              <a:t>Poznámkový slide (max. 2 řádky)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049D9-421D-42BA-B40E-34779C8BF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1449388"/>
            <a:ext cx="6492875" cy="44116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505B47-26EA-4990-93DF-595A4871B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5938" y="1449388"/>
            <a:ext cx="4256087" cy="4419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51880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3268-A6A4-48AB-B580-6A72887164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88914"/>
            <a:ext cx="11160125" cy="10795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Obrázkový slide (max. 2 řádky)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4A7C66-FDFF-41E5-AA52-BA32979FB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1449388"/>
            <a:ext cx="6492875" cy="441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3B7AF-B9C6-4BB2-9127-032660AEE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5938" y="1449388"/>
            <a:ext cx="4256087" cy="4419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75020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A563C-14F9-44CB-823F-1AEA3935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188913"/>
            <a:ext cx="11163300" cy="1068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4273A-E0EC-44F1-BBC4-581D4EC8D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3875" y="1447801"/>
            <a:ext cx="11152188" cy="468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102B9-B20D-4B6A-A770-DC84C1F69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8" y="6356351"/>
            <a:ext cx="1246187" cy="312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06. 08. 2020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0F943-AE29-4013-9212-15B132020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6450" y="6356351"/>
            <a:ext cx="2695575" cy="312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4C51E-9C8E-4F81-A478-D59504CA6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72775" y="6334246"/>
            <a:ext cx="903288" cy="3348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C687-DF93-4C8E-9BE4-3721059EA149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59ADB91-2C32-4317-A471-C63BE4028E6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91396"/>
            <a:ext cx="4972755" cy="4571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0F8996-811A-4C35-9B62-1E6906B2829B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982280" y="6051901"/>
            <a:ext cx="2246489" cy="8692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86C61F3-3539-4636-B7B3-45F8037E6E5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228769" y="6391396"/>
            <a:ext cx="4972755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35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17145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61925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524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tabLst>
          <a:tab pos="1438275" algn="l"/>
        </a:tabLst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142875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2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3" orient="horz" pos="4201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pos="325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orient="horz" pos="799" userDrawn="1">
          <p15:clr>
            <a:srgbClr val="F26B43"/>
          </p15:clr>
        </p15:guide>
        <p15:guide id="8" orient="horz" pos="913" userDrawn="1">
          <p15:clr>
            <a:srgbClr val="F26B43"/>
          </p15:clr>
        </p15:guide>
        <p15:guide id="9" orient="horz" pos="3861" userDrawn="1">
          <p15:clr>
            <a:srgbClr val="F26B43"/>
          </p15:clr>
        </p15:guide>
        <p15:guide id="10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D8356-2E6B-456D-A4D5-623A48177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937" y="2535116"/>
            <a:ext cx="11160125" cy="1561871"/>
          </a:xfrm>
        </p:spPr>
        <p:txBody>
          <a:bodyPr>
            <a:normAutofit/>
          </a:bodyPr>
          <a:lstStyle/>
          <a:p>
            <a:r>
              <a:rPr lang="cs-CZ" dirty="0"/>
              <a:t>Zdravotnické prostředky a aktuální legislativa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9F09FF-00C8-4BCB-8E58-918D1562A4A0}"/>
              </a:ext>
            </a:extLst>
          </p:cNvPr>
          <p:cNvSpPr txBox="1">
            <a:spLocks/>
          </p:cNvSpPr>
          <p:nvPr/>
        </p:nvSpPr>
        <p:spPr>
          <a:xfrm>
            <a:off x="515937" y="4733544"/>
            <a:ext cx="11160125" cy="15618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JUDr. Ondřej Dostál, Ph.D., LL.M.</a:t>
            </a:r>
          </a:p>
        </p:txBody>
      </p:sp>
    </p:spTree>
    <p:extLst>
      <p:ext uri="{BB962C8B-B14F-4D97-AF65-F5344CB8AC3E}">
        <p14:creationId xmlns:p14="http://schemas.microsoft.com/office/powerpoint/2010/main" val="130002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/>
        </p:nvGraphicFramePr>
        <p:xfrm>
          <a:off x="514905" y="1670434"/>
          <a:ext cx="11088209" cy="4572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491">
                  <a:extLst>
                    <a:ext uri="{9D8B030D-6E8A-4147-A177-3AD203B41FA5}">
                      <a16:colId xmlns:a16="http://schemas.microsoft.com/office/drawing/2014/main" val="3906957397"/>
                    </a:ext>
                  </a:extLst>
                </a:gridCol>
                <a:gridCol w="1790924">
                  <a:extLst>
                    <a:ext uri="{9D8B030D-6E8A-4147-A177-3AD203B41FA5}">
                      <a16:colId xmlns:a16="http://schemas.microsoft.com/office/drawing/2014/main" val="517683055"/>
                    </a:ext>
                  </a:extLst>
                </a:gridCol>
                <a:gridCol w="1624614">
                  <a:extLst>
                    <a:ext uri="{9D8B030D-6E8A-4147-A177-3AD203B41FA5}">
                      <a16:colId xmlns:a16="http://schemas.microsoft.com/office/drawing/2014/main" val="728487569"/>
                    </a:ext>
                  </a:extLst>
                </a:gridCol>
                <a:gridCol w="4341180">
                  <a:extLst>
                    <a:ext uri="{9D8B030D-6E8A-4147-A177-3AD203B41FA5}">
                      <a16:colId xmlns:a16="http://schemas.microsoft.com/office/drawing/2014/main" val="1216515480"/>
                    </a:ext>
                  </a:extLst>
                </a:gridCol>
              </a:tblGrid>
              <a:tr h="558005">
                <a:tc>
                  <a:txBody>
                    <a:bodyPr/>
                    <a:lstStyle/>
                    <a:p>
                      <a:pPr algn="l"/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067838"/>
                  </a:ext>
                </a:extLst>
              </a:tr>
              <a:tr h="450983">
                <a:tc>
                  <a:txBody>
                    <a:bodyPr/>
                    <a:lstStyle/>
                    <a:p>
                      <a:pPr algn="l"/>
                      <a:r>
                        <a:rPr lang="cs-CZ" sz="1600" b="0" dirty="0"/>
                        <a:t>Zaměstnanecký poměr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84910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Vlastník / akcionář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45113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Konzultant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49853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Přednášková činnost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1971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Člen poradních sborů (</a:t>
                      </a:r>
                      <a:r>
                        <a:rPr lang="cs-CZ" sz="1600" dirty="0" err="1"/>
                        <a:t>advisory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boards</a:t>
                      </a:r>
                      <a:r>
                        <a:rPr lang="cs-CZ" sz="1600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211609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Podpora výzkumu / granty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1771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Jiné honoráře (např. za klinické studie či registry)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458"/>
                  </a:ext>
                </a:extLst>
              </a:tr>
            </a:tbl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8F838168-C737-4553-910C-F47B148B7F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699"/>
          <a:stretch/>
        </p:blipFill>
        <p:spPr>
          <a:xfrm>
            <a:off x="0" y="0"/>
            <a:ext cx="12192000" cy="159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8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324D5-5A4B-4223-A7B1-117D9297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Oblasti právní regulace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D3949-9226-41EF-AE85-AD4B6C338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Použití, vstup na trh</a:t>
            </a:r>
          </a:p>
          <a:p>
            <a:pPr lvl="1"/>
            <a:r>
              <a:rPr lang="cs-CZ" dirty="0"/>
              <a:t>Nařízení (EU) 2017/745 o zdravotnických prostředcích (</a:t>
            </a:r>
            <a:r>
              <a:rPr lang="cs-CZ" dirty="0" err="1"/>
              <a:t>Medical</a:t>
            </a:r>
            <a:r>
              <a:rPr lang="cs-CZ" dirty="0"/>
              <a:t> </a:t>
            </a:r>
            <a:r>
              <a:rPr lang="cs-CZ" dirty="0" err="1"/>
              <a:t>Devices</a:t>
            </a:r>
            <a:r>
              <a:rPr lang="cs-CZ" dirty="0"/>
              <a:t> </a:t>
            </a:r>
            <a:r>
              <a:rPr lang="cs-CZ" dirty="0" err="1"/>
              <a:t>Regulation</a:t>
            </a:r>
            <a:r>
              <a:rPr lang="cs-CZ" dirty="0"/>
              <a:t>, MDR)</a:t>
            </a:r>
          </a:p>
          <a:p>
            <a:pPr lvl="1"/>
            <a:r>
              <a:rPr lang="cs-CZ" dirty="0"/>
              <a:t>Směrnice Rady 90/385/EHS o aktivních </a:t>
            </a:r>
            <a:r>
              <a:rPr lang="cs-CZ" dirty="0" err="1"/>
              <a:t>implantabilních</a:t>
            </a:r>
            <a:r>
              <a:rPr lang="cs-CZ" dirty="0"/>
              <a:t> zdravotnických prostředcích (AIMDD) (1990)</a:t>
            </a:r>
          </a:p>
          <a:p>
            <a:pPr lvl="1"/>
            <a:r>
              <a:rPr lang="cs-CZ" dirty="0"/>
              <a:t>Směrnice Rady 93/42/EHS o zdravotnických prostředcích (MDD) (1993)89/2021 Sb., Zákon o zdravotnických prostředcích</a:t>
            </a:r>
          </a:p>
          <a:p>
            <a:pPr lvl="1"/>
            <a:r>
              <a:rPr lang="cs-CZ" dirty="0"/>
              <a:t>90/2021 Sb., „Změnový zákon“ (regulace reklamy)</a:t>
            </a:r>
          </a:p>
          <a:p>
            <a:r>
              <a:rPr lang="cs-CZ" dirty="0"/>
              <a:t>Nakládání s osobnímu údaji</a:t>
            </a:r>
          </a:p>
          <a:p>
            <a:pPr lvl="1"/>
            <a:r>
              <a:rPr lang="cs-CZ" dirty="0"/>
              <a:t>GDPR, zákon 110/2019 Sb. o ochraně osobních údajů</a:t>
            </a:r>
          </a:p>
          <a:p>
            <a:pPr lvl="1"/>
            <a:r>
              <a:rPr lang="cs-CZ" dirty="0"/>
              <a:t>Zákon 372/2011 Sb., dokumentace, mlčenlivost, návaznost péče</a:t>
            </a:r>
          </a:p>
          <a:p>
            <a:r>
              <a:rPr lang="cs-CZ" dirty="0"/>
              <a:t>Poskytování péče a úhradová regulace</a:t>
            </a:r>
          </a:p>
          <a:p>
            <a:pPr lvl="1"/>
            <a:r>
              <a:rPr lang="cs-CZ" dirty="0"/>
              <a:t>372/2011 Sb., poučení o alternativách a o ceně</a:t>
            </a:r>
          </a:p>
          <a:p>
            <a:pPr lvl="1"/>
            <a:r>
              <a:rPr lang="cs-CZ" dirty="0"/>
              <a:t>Zákon 48/1997 Sb., úhrada v lůžkové a v ambulantní péči</a:t>
            </a:r>
          </a:p>
          <a:p>
            <a:pPr lvl="1"/>
            <a:r>
              <a:rPr lang="cs-CZ" dirty="0"/>
              <a:t>Úhradové regulace v návaznosti na § 17 zákona 48/1997 Sb.</a:t>
            </a:r>
          </a:p>
          <a:p>
            <a:pPr lvl="1"/>
            <a:r>
              <a:rPr lang="cs-CZ" dirty="0"/>
              <a:t>Judikatura k „nadstandardu“ a k ústavnosti úhradové regulace</a:t>
            </a:r>
          </a:p>
          <a:p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0146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324D5-5A4B-4223-A7B1-117D9297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Použití, vstup na trh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D3949-9226-41EF-AE85-AD4B6C338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40/1995 Sb. o regulaci reklamy, po novele</a:t>
            </a:r>
          </a:p>
          <a:p>
            <a:pPr lvl="1"/>
            <a:r>
              <a:rPr lang="cs-CZ" dirty="0"/>
              <a:t>§ 1 (2) Reklamou se rozumí oznámení, předvedení či jiná prezentace šířené zejména komunikačními médii, </a:t>
            </a:r>
            <a:r>
              <a:rPr lang="cs-CZ" dirty="0">
                <a:solidFill>
                  <a:srgbClr val="FF0000"/>
                </a:solidFill>
              </a:rPr>
              <a:t>mající za cíl </a:t>
            </a:r>
            <a:r>
              <a:rPr lang="cs-CZ" dirty="0"/>
              <a:t>podporu podnikatelské činnosti, </a:t>
            </a:r>
            <a:r>
              <a:rPr lang="cs-CZ" dirty="0">
                <a:solidFill>
                  <a:srgbClr val="FF0000"/>
                </a:solidFill>
              </a:rPr>
              <a:t>zejména podporu spotřeby nebo prodeje zboží</a:t>
            </a:r>
            <a:r>
              <a:rPr lang="cs-CZ" dirty="0"/>
              <a:t>…, </a:t>
            </a:r>
            <a:r>
              <a:rPr lang="cs-CZ" dirty="0">
                <a:solidFill>
                  <a:srgbClr val="FF0000"/>
                </a:solidFill>
              </a:rPr>
              <a:t>podporu poskytování služeb</a:t>
            </a:r>
            <a:r>
              <a:rPr lang="cs-CZ" dirty="0"/>
              <a:t>, …pokud není dále stanoveno jinak.</a:t>
            </a:r>
          </a:p>
          <a:p>
            <a:pPr lvl="1"/>
            <a:r>
              <a:rPr lang="cs-CZ" dirty="0"/>
              <a:t>§ 2a Srovnávací reklama na …zdravotní služby, zdravotnické prostředky …je při splnění podmínek stanovených občanským zákoníkem </a:t>
            </a:r>
            <a:r>
              <a:rPr lang="cs-CZ" dirty="0">
                <a:solidFill>
                  <a:srgbClr val="FF0000"/>
                </a:solidFill>
              </a:rPr>
              <a:t>přípustná, je-li zaměřena na osoby oprávněné tyto …předepisovat nebo vydávat </a:t>
            </a:r>
            <a:r>
              <a:rPr lang="cs-CZ" dirty="0"/>
              <a:t>(dále jen „odborníci“) anebo tyto zdravotní služby poskytovat.</a:t>
            </a:r>
          </a:p>
          <a:p>
            <a:pPr lvl="1"/>
            <a:r>
              <a:rPr lang="cs-CZ" dirty="0"/>
              <a:t>§ 5k Zdravotnické prostředky a diagnostické zdravotnické prostředky in vitro</a:t>
            </a:r>
          </a:p>
          <a:p>
            <a:pPr lvl="2"/>
            <a:r>
              <a:rPr lang="cs-CZ" dirty="0"/>
              <a:t>(1) Za reklamu na zdravotnické prostředky…se považují také všechny formy informování, průzkumu nebo </a:t>
            </a:r>
            <a:r>
              <a:rPr lang="cs-CZ" dirty="0">
                <a:solidFill>
                  <a:srgbClr val="FF0000"/>
                </a:solidFill>
              </a:rPr>
              <a:t>pobídek</a:t>
            </a:r>
            <a:r>
              <a:rPr lang="cs-CZ" dirty="0"/>
              <a:t>, konané </a:t>
            </a:r>
            <a:r>
              <a:rPr lang="cs-CZ" dirty="0">
                <a:solidFill>
                  <a:srgbClr val="FF0000"/>
                </a:solidFill>
              </a:rPr>
              <a:t>za účelem podpory předepisování, výdeje, prodeje nebo používání </a:t>
            </a:r>
            <a:r>
              <a:rPr lang="cs-CZ" dirty="0"/>
              <a:t>zdravotnických prostředků …(demonstrativní výčet)</a:t>
            </a:r>
          </a:p>
          <a:p>
            <a:pPr lvl="2"/>
            <a:r>
              <a:rPr lang="cs-CZ" dirty="0"/>
              <a:t>(2) Ustanovení tohoto zákona se nevztahují na</a:t>
            </a:r>
          </a:p>
          <a:p>
            <a:pPr lvl="2"/>
            <a:r>
              <a:rPr lang="cs-CZ" dirty="0"/>
              <a:t>a) korespondenci nutnou k zodpovězení specifických dotazů na konkrétní zdravotnický prostředek a případné doprovodné materiály nereklamní povahy,</a:t>
            </a:r>
          </a:p>
          <a:p>
            <a:pPr lvl="2"/>
            <a:r>
              <a:rPr lang="cs-CZ" dirty="0"/>
              <a:t>b) prodejní katalogy a ceníky, pokud neobsahují popis vlastností zdravotnických prostředků,</a:t>
            </a:r>
          </a:p>
          <a:p>
            <a:pPr lvl="2"/>
            <a:r>
              <a:rPr lang="cs-CZ" dirty="0"/>
              <a:t>c) údaje o lidském zdraví nebo onemocněních, pokud neobsahují žádný odkaz, a to ani nepřímý, na zdravotnický prostředek.</a:t>
            </a:r>
          </a:p>
          <a:p>
            <a:pPr lvl="1"/>
            <a:r>
              <a:rPr lang="cs-CZ" dirty="0"/>
              <a:t>Regulace reklamy cílená na odborníky, na laiky</a:t>
            </a:r>
          </a:p>
          <a:p>
            <a:r>
              <a:rPr lang="cs-CZ" dirty="0"/>
              <a:t>Oblasti k řešení (</a:t>
            </a:r>
            <a:r>
              <a:rPr lang="cs-CZ" dirty="0" err="1"/>
              <a:t>srv</a:t>
            </a:r>
            <a:r>
              <a:rPr lang="cs-CZ" dirty="0"/>
              <a:t>. poznatky regulace reklamy na léčiva)</a:t>
            </a:r>
          </a:p>
          <a:p>
            <a:pPr lvl="1"/>
            <a:r>
              <a:rPr lang="cs-CZ" dirty="0"/>
              <a:t>Reklama na produkt vs. poučení o alternativách, informace o (nových) možnostech léčby</a:t>
            </a:r>
          </a:p>
          <a:p>
            <a:pPr lvl="1"/>
            <a:r>
              <a:rPr lang="cs-CZ" dirty="0"/>
              <a:t>Reklama „na službu“ vs. reklama na lék nebo </a:t>
            </a:r>
            <a:r>
              <a:rPr lang="cs-CZ" dirty="0" err="1"/>
              <a:t>zdr</a:t>
            </a:r>
            <a:r>
              <a:rPr lang="cs-CZ" dirty="0"/>
              <a:t>. prostředek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39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324D5-5A4B-4223-A7B1-117D9297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Zpracování osobních údajů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D3949-9226-41EF-AE85-AD4B6C338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Povinnost vést zdravotnickou dokumentaci</a:t>
            </a:r>
          </a:p>
          <a:p>
            <a:pPr lvl="1"/>
            <a:r>
              <a:rPr lang="cs-CZ" dirty="0"/>
              <a:t>Vyhláška 98/2012 Sb.:  § 2 Součástí zdravotnické dokumentace vedené o pacientovi jsou...</a:t>
            </a:r>
          </a:p>
          <a:p>
            <a:pPr lvl="2"/>
            <a:r>
              <a:rPr lang="cs-CZ" dirty="0"/>
              <a:t>a) výsledky vyšetření ve formě písemných popisů, grafických, </a:t>
            </a:r>
            <a:r>
              <a:rPr lang="cs-CZ" dirty="0">
                <a:solidFill>
                  <a:srgbClr val="FF0000"/>
                </a:solidFill>
              </a:rPr>
              <a:t>audiovizuálních, digitálních nebo jiných obdobných záznamů </a:t>
            </a:r>
            <a:r>
              <a:rPr lang="cs-CZ" dirty="0"/>
              <a:t>těchto vyšetření…</a:t>
            </a:r>
          </a:p>
          <a:p>
            <a:pPr lvl="2"/>
            <a:r>
              <a:rPr lang="cs-CZ" i="1" dirty="0"/>
              <a:t>g)</a:t>
            </a:r>
            <a:r>
              <a:rPr lang="cs-CZ" dirty="0"/>
              <a:t> informace o průběhu a výsledku poskytovaných zdravotních služeb a o </a:t>
            </a:r>
            <a:r>
              <a:rPr lang="cs-CZ" dirty="0">
                <a:solidFill>
                  <a:srgbClr val="FF0000"/>
                </a:solidFill>
              </a:rPr>
              <a:t>dalších významných okolnostech souvisejících se zdravotním stavem pacienta a s postupem při poskytování</a:t>
            </a:r>
            <a:r>
              <a:rPr lang="cs-CZ" dirty="0"/>
              <a:t> zdravotních služeb, včetně </a:t>
            </a:r>
            <a:r>
              <a:rPr lang="cs-CZ" dirty="0">
                <a:solidFill>
                  <a:srgbClr val="FF0000"/>
                </a:solidFill>
              </a:rPr>
              <a:t>anamnestických údajů</a:t>
            </a:r>
            <a:r>
              <a:rPr lang="cs-CZ" dirty="0"/>
              <a:t> potřebných pro poskytování zdravotních služeb,</a:t>
            </a:r>
          </a:p>
          <a:p>
            <a:pPr lvl="1"/>
            <a:r>
              <a:rPr lang="cs-CZ" dirty="0"/>
              <a:t>Zákon 372/2011 Sb. a návaznost péče: §45/2 Poskytovatel je povinen…</a:t>
            </a:r>
          </a:p>
          <a:p>
            <a:pPr lvl="2"/>
            <a:r>
              <a:rPr lang="cs-CZ" dirty="0"/>
              <a:t>f)</a:t>
            </a:r>
            <a:r>
              <a:rPr lang="cs-CZ" i="1" dirty="0"/>
              <a:t> </a:t>
            </a:r>
            <a:r>
              <a:rPr lang="cs-CZ" dirty="0">
                <a:solidFill>
                  <a:srgbClr val="FF0000"/>
                </a:solidFill>
              </a:rPr>
              <a:t>předat zprávu </a:t>
            </a:r>
            <a:r>
              <a:rPr lang="cs-CZ" dirty="0"/>
              <a:t>o poskytnutých zdravotních službách </a:t>
            </a:r>
            <a:r>
              <a:rPr lang="cs-CZ" dirty="0">
                <a:solidFill>
                  <a:srgbClr val="FF0000"/>
                </a:solidFill>
              </a:rPr>
              <a:t>registrujícímu poskytovateli v oboru všeobecné praktické lékařství </a:t>
            </a:r>
            <a:r>
              <a:rPr lang="cs-CZ" dirty="0"/>
              <a:t>nebo v oboru praktické lékařství pro děti a dorost, je-li mu tento poskytovatel znám, a </a:t>
            </a:r>
            <a:r>
              <a:rPr lang="cs-CZ" dirty="0">
                <a:solidFill>
                  <a:srgbClr val="FF0000"/>
                </a:solidFill>
              </a:rPr>
              <a:t>na vyžádání </a:t>
            </a:r>
            <a:r>
              <a:rPr lang="cs-CZ" dirty="0"/>
              <a:t>též poskytovateli zdravotnické záchranné služby nebo </a:t>
            </a:r>
            <a:r>
              <a:rPr lang="cs-CZ" dirty="0">
                <a:solidFill>
                  <a:srgbClr val="FF0000"/>
                </a:solidFill>
              </a:rPr>
              <a:t>pacientovi</a:t>
            </a:r>
            <a:r>
              <a:rPr lang="cs-CZ" dirty="0"/>
              <a:t>…,</a:t>
            </a:r>
          </a:p>
          <a:p>
            <a:pPr lvl="2"/>
            <a:r>
              <a:rPr lang="cs-CZ" i="1" dirty="0"/>
              <a:t>g)</a:t>
            </a:r>
            <a:r>
              <a:rPr lang="cs-CZ" dirty="0"/>
              <a:t> předat </a:t>
            </a:r>
            <a:r>
              <a:rPr lang="cs-CZ" dirty="0">
                <a:solidFill>
                  <a:srgbClr val="FF0000"/>
                </a:solidFill>
              </a:rPr>
              <a:t>jiným poskytovatelům zdravotních služeb nebo poskytovatelům sociálních služeb potřebné informace </a:t>
            </a:r>
            <a:r>
              <a:rPr lang="cs-CZ" dirty="0"/>
              <a:t>o zdravotním stavu pacienta </a:t>
            </a:r>
            <a:r>
              <a:rPr lang="cs-CZ" dirty="0">
                <a:solidFill>
                  <a:srgbClr val="FF0000"/>
                </a:solidFill>
              </a:rPr>
              <a:t>nezbytné k zajištění návaznosti dalších zdravotních a sociálních služeb </a:t>
            </a:r>
            <a:r>
              <a:rPr lang="cs-CZ" dirty="0"/>
              <a:t>poskytovaných pacientovi,</a:t>
            </a:r>
          </a:p>
          <a:p>
            <a:r>
              <a:rPr lang="cs-CZ" dirty="0"/>
              <a:t>Právní otázky k řešení</a:t>
            </a:r>
          </a:p>
          <a:p>
            <a:pPr lvl="1"/>
            <a:r>
              <a:rPr lang="cs-CZ" dirty="0"/>
              <a:t>Dokumentování a práce s širokým spektrem nositelných/</a:t>
            </a:r>
            <a:r>
              <a:rPr lang="cs-CZ" dirty="0" err="1"/>
              <a:t>implantabilních</a:t>
            </a:r>
            <a:r>
              <a:rPr lang="cs-CZ" dirty="0"/>
              <a:t> technologií (ne nutně </a:t>
            </a:r>
            <a:r>
              <a:rPr lang="cs-CZ" dirty="0" err="1"/>
              <a:t>zdr.prostředky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Přijímání informací ze zdravotnického prostředku a „povinnost varovat“ (další lékaře, pacienta, opatrovníka…)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533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324D5-5A4B-4223-A7B1-117D9297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péče a úhrady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D3949-9226-41EF-AE85-AD4B6C338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48/1997 Sb., § 15 (5) </a:t>
            </a:r>
          </a:p>
          <a:p>
            <a:pPr lvl="1"/>
            <a:r>
              <a:rPr lang="cs-CZ" dirty="0"/>
              <a:t>Ze zdravotního pojištění se při poskytování </a:t>
            </a:r>
            <a:r>
              <a:rPr lang="cs-CZ" dirty="0">
                <a:solidFill>
                  <a:srgbClr val="FF0000"/>
                </a:solidFill>
              </a:rPr>
              <a:t>lůžkové péče </a:t>
            </a:r>
            <a:r>
              <a:rPr lang="cs-CZ" dirty="0"/>
              <a:t>plně hradí …zdravotnické prostředky…, </a:t>
            </a:r>
            <a:r>
              <a:rPr lang="cs-CZ" dirty="0">
                <a:solidFill>
                  <a:srgbClr val="FF0000"/>
                </a:solidFill>
              </a:rPr>
              <a:t>v provedení nejméně ekonomicky náročném, v závislosti na míře a závažnosti onemocnění</a:t>
            </a:r>
            <a:r>
              <a:rPr lang="cs-CZ" dirty="0"/>
              <a:t>, a </a:t>
            </a:r>
            <a:r>
              <a:rPr lang="cs-CZ" dirty="0">
                <a:solidFill>
                  <a:srgbClr val="FF0000"/>
                </a:solidFill>
              </a:rPr>
              <a:t>pojištěnec se na jejich úhradě nepodílí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Rozlišení ambulantní – lůžková: §§7-9 zákona 372/2011 Sb. </a:t>
            </a:r>
          </a:p>
          <a:p>
            <a:pPr lvl="1"/>
            <a:r>
              <a:rPr lang="cs-CZ" dirty="0"/>
              <a:t>Navazující (ne)související úhradová regulace – případový paušál, objemová limitace, balíčky</a:t>
            </a:r>
          </a:p>
          <a:p>
            <a:r>
              <a:rPr lang="cs-CZ" altLang="cs-CZ" sz="1800" dirty="0"/>
              <a:t>„Nadstandard“ v judikatuře NSS (</a:t>
            </a:r>
            <a:r>
              <a:rPr lang="cs-CZ" dirty="0"/>
              <a:t>9 </a:t>
            </a:r>
            <a:r>
              <a:rPr lang="cs-CZ" dirty="0" err="1"/>
              <a:t>Ads</a:t>
            </a:r>
            <a:r>
              <a:rPr lang="cs-CZ" dirty="0"/>
              <a:t> 434/2017)</a:t>
            </a:r>
            <a:endParaRPr lang="cs-CZ" altLang="cs-CZ" sz="1800" dirty="0"/>
          </a:p>
          <a:p>
            <a:pPr lvl="1">
              <a:defRPr/>
            </a:pPr>
            <a:r>
              <a:rPr lang="cs-CZ" i="1" dirty="0"/>
              <a:t>Nejvyšší  správní  soud  </a:t>
            </a:r>
            <a:r>
              <a:rPr lang="cs-CZ" i="1" dirty="0">
                <a:solidFill>
                  <a:srgbClr val="FF0000"/>
                </a:solidFill>
              </a:rPr>
              <a:t>nesouhlasí </a:t>
            </a:r>
            <a:r>
              <a:rPr lang="cs-CZ" i="1" dirty="0"/>
              <a:t> s názorem  městského  soudu,  dle  kterého  poskytnutí úhrady zdravotních výkonů se z hlediska logiky a systematičnosti zákona o veřejném zdravotním pojištění  odvíjí  od  toho,  zda  jde  o  zdravotní  výkony  spojené  s aplikací  léčivých  přípravků hrazených  ze  systému  veřejného  zdravotního  pojištění.  </a:t>
            </a:r>
          </a:p>
          <a:p>
            <a:pPr lvl="1">
              <a:defRPr/>
            </a:pPr>
            <a:r>
              <a:rPr lang="cs-CZ" i="1" dirty="0"/>
              <a:t>Ze  systematiky  zákona  o  veřejném zdravotním pojištění vyplývá, že zdravotní služby vymezené v § 13 tohoto zákona jsou obecně hrazeny,  není-li  dále  stanoveno  jinak.  </a:t>
            </a:r>
          </a:p>
          <a:p>
            <a:pPr lvl="1">
              <a:defRPr/>
            </a:pPr>
            <a:r>
              <a:rPr lang="cs-CZ" i="1" dirty="0">
                <a:solidFill>
                  <a:srgbClr val="FF0000"/>
                </a:solidFill>
              </a:rPr>
              <a:t>Zdravotní  léčebná  péče  a poskytnutí  léčivého  přípravku jsou  dvě  samostatné  zdravotní  služby,  jejichž  úhradu  zákon  vzájemně  nepodmiňuje,  a  není zřejmé, z čeho by měl vyplývat opak</a:t>
            </a:r>
            <a:r>
              <a:rPr lang="cs-CZ" i="1" dirty="0"/>
              <a:t>.  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8025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324D5-5A4B-4223-A7B1-117D9297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péče a úhrady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D3949-9226-41EF-AE85-AD4B6C338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Poučení o ceně</a:t>
            </a:r>
          </a:p>
          <a:p>
            <a:pPr lvl="1"/>
            <a:r>
              <a:rPr lang="cs-CZ" dirty="0"/>
              <a:t>Zákon 372/2011 Sb. a návaznost péče: §45/2 Poskytovatel je povinen…</a:t>
            </a:r>
          </a:p>
          <a:p>
            <a:pPr lvl="1"/>
            <a:r>
              <a:rPr lang="cs-CZ" i="1" dirty="0"/>
              <a:t>a)</a:t>
            </a: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informovat pacienta o ceně </a:t>
            </a:r>
            <a:r>
              <a:rPr lang="cs-CZ" dirty="0"/>
              <a:t>poskytovaných zdravotních služeb nehrazených nebo částečně hrazených z veřejného zdravotního pojištění, a to </a:t>
            </a:r>
            <a:r>
              <a:rPr lang="cs-CZ" dirty="0">
                <a:solidFill>
                  <a:srgbClr val="FF0000"/>
                </a:solidFill>
              </a:rPr>
              <a:t>před jejich poskytnutím</a:t>
            </a:r>
            <a:r>
              <a:rPr lang="cs-CZ" dirty="0"/>
              <a:t>, a vystavit účet za uhrazené zdravotní služby, nestanoví-li jiný právní předpis jinak,</a:t>
            </a:r>
          </a:p>
          <a:p>
            <a:pPr lvl="1"/>
            <a:r>
              <a:rPr lang="cs-CZ" i="1" dirty="0"/>
              <a:t>b)</a:t>
            </a:r>
            <a:r>
              <a:rPr lang="cs-CZ" dirty="0"/>
              <a:t> zpracovat </a:t>
            </a:r>
            <a:r>
              <a:rPr lang="cs-CZ" dirty="0">
                <a:solidFill>
                  <a:srgbClr val="FF0000"/>
                </a:solidFill>
              </a:rPr>
              <a:t>seznam cen poskytovaných zdravotních služeb nehrazených a částečně hrazených </a:t>
            </a:r>
            <a:r>
              <a:rPr lang="cs-CZ" dirty="0"/>
              <a:t>z veřejného zdravotního pojištění a umístit ho tak, aby byl seznam </a:t>
            </a:r>
            <a:r>
              <a:rPr lang="cs-CZ" dirty="0">
                <a:solidFill>
                  <a:srgbClr val="FF0000"/>
                </a:solidFill>
              </a:rPr>
              <a:t>přístupný pacientům</a:t>
            </a:r>
            <a:r>
              <a:rPr lang="cs-CZ" dirty="0"/>
              <a:t>; to neplatí pro poskytovatele lékárenské péče</a:t>
            </a:r>
          </a:p>
          <a:p>
            <a:r>
              <a:rPr lang="cs-CZ" dirty="0"/>
              <a:t>Některé právní otázky k řešení</a:t>
            </a:r>
          </a:p>
          <a:p>
            <a:pPr lvl="1"/>
            <a:r>
              <a:rPr lang="cs-CZ" dirty="0"/>
              <a:t>Možnost volby zdravotnického prostředku v nemocnici</a:t>
            </a:r>
          </a:p>
          <a:p>
            <a:pPr lvl="1"/>
            <a:r>
              <a:rPr lang="cs-CZ" dirty="0"/>
              <a:t>Otázka určení „ekonomicky nejméně náročné varianty“ vzhledem k potřebě pacienta</a:t>
            </a:r>
          </a:p>
          <a:p>
            <a:pPr lvl="1"/>
            <a:r>
              <a:rPr lang="cs-CZ" dirty="0"/>
              <a:t>Otázka „dílčí“ </a:t>
            </a:r>
            <a:r>
              <a:rPr lang="cs-CZ" dirty="0" err="1"/>
              <a:t>samoplatby</a:t>
            </a:r>
            <a:r>
              <a:rPr lang="cs-CZ" dirty="0"/>
              <a:t> zdravotnického prostředku v prostředí úhrady případovým paušálem nebo balíčkem</a:t>
            </a:r>
          </a:p>
          <a:p>
            <a:pPr lvl="1"/>
            <a:r>
              <a:rPr lang="cs-CZ" dirty="0"/>
              <a:t>Otázka vlastnictví zdravotnického prostředku (resp. dichotomie „osoba-věc“) a pacientovy kontroly nad ním</a:t>
            </a:r>
          </a:p>
          <a:p>
            <a:endParaRPr lang="cs-CZ" i="1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892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EEDD9-A85D-4FC1-8550-DA30B018F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  <a:br>
              <a:rPr lang="cs-CZ" dirty="0"/>
            </a:br>
            <a:br>
              <a:rPr lang="cs-CZ" dirty="0"/>
            </a:br>
            <a:r>
              <a:rPr lang="cs-CZ" dirty="0"/>
              <a:t>Ondřej Dostál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4A82B41-D65D-4EE0-A689-3797417DC2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ondrej.dostal@zdravopravo.cz</a:t>
            </a:r>
          </a:p>
        </p:txBody>
      </p:sp>
    </p:spTree>
    <p:extLst>
      <p:ext uri="{BB962C8B-B14F-4D97-AF65-F5344CB8AC3E}">
        <p14:creationId xmlns:p14="http://schemas.microsoft.com/office/powerpoint/2010/main" val="22368659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Dostal Consulting">
      <a:dk1>
        <a:sysClr val="windowText" lastClr="000000"/>
      </a:dk1>
      <a:lt1>
        <a:sysClr val="window" lastClr="FFFFFF"/>
      </a:lt1>
      <a:dk2>
        <a:srgbClr val="231544"/>
      </a:dk2>
      <a:lt2>
        <a:srgbClr val="F9F9F3"/>
      </a:lt2>
      <a:accent1>
        <a:srgbClr val="231544"/>
      </a:accent1>
      <a:accent2>
        <a:srgbClr val="443151"/>
      </a:accent2>
      <a:accent3>
        <a:srgbClr val="F9F9F3"/>
      </a:accent3>
      <a:accent4>
        <a:srgbClr val="666666"/>
      </a:accent4>
      <a:accent5>
        <a:srgbClr val="999999"/>
      </a:accent5>
      <a:accent6>
        <a:srgbClr val="CCCCCC"/>
      </a:accent6>
      <a:hlink>
        <a:srgbClr val="231544"/>
      </a:hlink>
      <a:folHlink>
        <a:srgbClr val="443151"/>
      </a:folHlink>
    </a:clrScheme>
    <a:fontScheme name="Custom 2">
      <a:majorFont>
        <a:latin typeface="Arial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c_prezentace_19082020.potx" id="{26D4AA9B-DF01-4EAE-9D23-58125B09AAAC}" vid="{58A6B961-D573-4352-8B8F-C75CC04297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!Sablona_DostalConsulting</Template>
  <TotalTime>376</TotalTime>
  <Words>1035</Words>
  <Application>Microsoft Office PowerPoint</Application>
  <PresentationFormat>Widescreen</PresentationFormat>
  <Paragraphs>106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Wingdings</vt:lpstr>
      <vt:lpstr>Motiv Office</vt:lpstr>
      <vt:lpstr>Zdravotnické prostředky a aktuální legislativa</vt:lpstr>
      <vt:lpstr>PowerPoint Presentation</vt:lpstr>
      <vt:lpstr>Oblasti právní regulace</vt:lpstr>
      <vt:lpstr>Použití, vstup na trh</vt:lpstr>
      <vt:lpstr>Zpracování osobních údajů</vt:lpstr>
      <vt:lpstr>Poskytování péče a úhrady</vt:lpstr>
      <vt:lpstr>Poskytování péče a úhrady</vt:lpstr>
      <vt:lpstr>Děkuji za pozornost  Ondřej Dostál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postavení pacienta v systému zdravotní péče</dc:title>
  <dc:creator>Ondřej Dostál</dc:creator>
  <cp:lastModifiedBy>GT3</cp:lastModifiedBy>
  <cp:revision>45</cp:revision>
  <dcterms:created xsi:type="dcterms:W3CDTF">2020-08-22T08:26:16Z</dcterms:created>
  <dcterms:modified xsi:type="dcterms:W3CDTF">2021-11-08T10:57:23Z</dcterms:modified>
</cp:coreProperties>
</file>