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sldIdLst>
    <p:sldId id="256" r:id="rId3"/>
    <p:sldId id="430" r:id="rId4"/>
    <p:sldId id="257" r:id="rId5"/>
    <p:sldId id="260" r:id="rId6"/>
    <p:sldId id="261" r:id="rId7"/>
    <p:sldId id="266" r:id="rId8"/>
    <p:sldId id="267" r:id="rId9"/>
    <p:sldId id="258" r:id="rId10"/>
    <p:sldId id="265" r:id="rId11"/>
    <p:sldId id="270" r:id="rId12"/>
    <p:sldId id="259" r:id="rId13"/>
    <p:sldId id="262" r:id="rId14"/>
    <p:sldId id="263" r:id="rId15"/>
    <p:sldId id="268" r:id="rId16"/>
    <p:sldId id="264" r:id="rId17"/>
    <p:sldId id="269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318" autoAdjust="0"/>
  </p:normalViewPr>
  <p:slideViewPr>
    <p:cSldViewPr snapToGrid="0">
      <p:cViewPr varScale="1">
        <p:scale>
          <a:sx n="91" d="100"/>
          <a:sy n="91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C58753-EA06-4EF0-A737-32E2422DE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E5543D0-2492-4108-B5C5-D62FDF7C9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cs-CZ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741DA43-85E8-4A2B-BD83-D3411F7D0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77A92BB-549A-4E0F-8D82-F210E413F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41CC413-9593-40BE-8989-661FE69E9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881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08773F-D53F-4836-B617-3DE24FE0A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4D4BBD80-AA06-4EA2-88A2-35C4F9063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78362BF-6AE5-453F-88F5-90FF0150B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C812AAF-0911-4B9F-9FCD-E00C3C8AF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6A72127-D2D3-437A-8F7B-18AC32270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21CA44D-C72C-4CA1-85F4-4B11D5914C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7445A553-63B2-4FED-A44A-3818BE086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CBE5E92-117A-40D2-A88C-6DD27EEE7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F6C2681-1DEA-43C4-BDC5-D6360C9A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C7E72B2-2FFC-4E80-92CA-A2332E516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488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8F2AA6-FA04-46A7-A701-5ECE49FA39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E00BFA-3173-4399-B041-A837E2DD4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B68FE88-CD21-4C0B-8122-5A273AFD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39928D-CF00-4DCA-B9D4-AFF30ADF6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947FF7-58F3-4C0F-8322-01543C733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473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C337FC-6257-4EDE-9578-17637D8ED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3DF33DE-EF0D-4DBA-8E53-B5AE9E3D5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224BAF2-0067-4586-9564-4CDEC3355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43678B0-ED84-4A8C-AC57-865038407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0C9616-7070-43C7-861E-BD2F88112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364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0CCBC2-841D-4CBB-AF6A-287B239A5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9AF4772-E8F0-4457-A302-FB0865815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CAEFFB-E527-4244-8212-449722123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FDE2A4-553F-432A-8C1E-8E5091034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434769-9DD8-4543-9ECE-029070190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5394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CCC3F9-42BF-43DA-9960-54C3376F2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DCCB812-39E9-4925-8B9D-578E20CD69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ECA7A8B-0973-4CCA-ACFD-D7FAD3F90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BCC7558-69C5-43DD-B8D9-BE0B2E185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C4EEB64-1AC5-428F-8114-73B24CEEB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164E6A4-A082-48AB-9F4A-E36AA7DAA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878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343FD1-AE35-4F8C-9C53-3BBF22501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5D3FBF6-0992-4988-8DBB-DF9D02967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4CA9C1D-D467-4AAF-8AFE-506C370860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5293CA9-B773-41A6-BD83-9A2988E1B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DD2A7A2-2366-49D8-9A82-55F688280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3EBDDBF-1AB5-414D-A940-A6159C8FD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E55D385-ADE0-44C8-BD73-AEC16BE73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F8088C0-6FCF-4FC4-AFF6-242D7C5C5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8467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428AFF-DB14-4BB1-84A8-B2957D86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A714960-3273-4B1D-8A6A-42902163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542EE79-DE9B-4A99-B09F-6CAE73A70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9A57C9A-E55B-484C-8B29-395E28B22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09991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316DD1C-C9B8-433F-BEA9-B1B24095E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8860D5B-4516-467E-9E3C-E5446CF2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C57182C-D227-4BF3-AAC3-D6BE0A47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2351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ECAA9F-CCB4-44A1-AAE5-297E11782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41BD64-80AA-4357-84D3-9960D9774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B47A769-5812-4066-9006-067B7886D4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C26B49-8B8E-4DAA-B3F6-1A07FF11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1F3B88-0D4F-42D4-8FAB-1AA1A53C1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D4CB22B-574C-4B07-8CB1-72DFCE441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63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9687E8-2F17-42CB-897A-D53141C3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23C5BA0-AC8D-4E38-BFE9-1C901C721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F441296-D371-4F28-B923-C284FCAB7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A14B42F6-B30C-47AC-9240-5CBCD9004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BAAC3BE-79E8-4EF5-9FC8-C1E057213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003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D949A0-DFBB-4762-B1D2-690CC7437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28354F9-9399-4AAC-8826-01A6CA49D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CCAAAF53-9C51-4FCF-BF17-772151061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C58602C-8670-4128-873C-994E6CD76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EAFB6C4-CADA-4B7B-BD9A-E4E752E16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E360469-19AB-46D0-8911-F6C95FD4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6970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D8C097-AAFF-4BA1-9F0C-FCFCBA4EC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C5E37BB-3154-4528-BD78-09D74FAD78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12A1E9-AB06-4C38-A455-2C4B15ED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2DAD64-A96D-4FEF-A15C-1AC778F5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D159E1-6098-49E1-8260-1F46D32B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49545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5794264-040B-4803-A48E-1B2666E818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1DF0B53-369E-48F0-B12F-8D806BE92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1D5880-140D-40B4-84BA-2852A66B8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AE92843-96D4-44FC-9251-DDB772625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2730F3-ABBA-4586-BB5B-727797210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2030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8BA39A-65F0-47C3-A04D-D49AF17B2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902990-F246-4E9D-80B9-51B228AE8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B4B37C4-8974-4E25-B9B9-99B3FF194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B1C8E92-C55A-45D4-9F21-58B5865E2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132ED37-357E-448B-90F3-333AE7E75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462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290E5F-670B-44FF-B32A-36336B77A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976387C-BD6D-469D-B31B-8ECC0F870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05213A73-50B7-4054-A99F-EF52B49DCE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F5B713F-6017-473B-947D-1D91D2751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6377267-DEF7-425E-93BC-A429A37B7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97C0ED2D-CC24-41FE-99FB-D1CF64B18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83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3EAFDF-5549-4590-830E-D02B9FE51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6D296A-C3CB-41A5-B2E1-22B4639DD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99636D3-88E8-41D5-84E4-5CC1098CE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0C78212-FC22-477A-B479-867E0A50A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2527BA9-B38F-4322-B6A3-A517E5736E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EE48A838-CD71-4DEC-BE68-6A8F2E66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00A0A7D8-15C5-4D41-B042-7FAD7157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A1C0F2C9-5902-413E-A1AD-B49792749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70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63EEA1-C63E-4496-AA4A-A8906207C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4A89B4E4-53FB-45B5-964A-FA8B830C2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A5B8B18E-385B-40B4-9962-53E4BE85B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09903D1-08A4-4DA4-A9CE-05D5370F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7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BEDE37B7-17A1-4C03-95F9-5E89A00BC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436C1ED5-C63D-4220-9E4E-288E8E557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81A2254B-0904-43A8-9E4B-5F49E40BA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706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EA72B2-03FA-460A-AE3A-9ED598200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64FEDF9-A339-4A9B-A66F-FB139A96F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BF2E0EC-1DC6-480C-B0CC-703D2BCC5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15FF76C-BA72-4909-9CBD-EE6E5585D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4DF2B97-C8C4-403E-9F45-01892F69E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65F0931A-9F22-42C2-A96D-649F21662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046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B7D64-67BD-47FC-85F3-03C014950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2897CEA9-C0C6-4AD2-8786-FD946C46EA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A58299B-54AB-4EDE-8208-885A8BDD4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1A22F04-5D3F-4191-9C3A-B5C030B8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D971668-BD4B-404B-865D-364A94ABE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4416F0D1-15B1-4CAC-AD2C-825F8BEFD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87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A9DEC1EA-FFB7-4AE8-AF68-BF41BC4EC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cs-CZ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5D839A5-04C9-4E7E-8834-F7B6396E2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cs-CZ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F95E650-F707-478F-AD4B-D6528ACC60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0CC8A-A634-4007-BBCF-622078D6AB61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814842D-86B7-41D1-9AFA-C6E5904C37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DDF57FD-5BAD-4DF9-8B03-0A8CC59D8B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02774-65A5-469E-8B09-F2E139E29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21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1989E73-F3DF-4DF8-A2E1-14F263B0B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382B87B-93E2-48BA-AA4F-8991859BD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37F4EA-D7B2-4610-9BA7-002B4E7955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80564-18DF-44AD-837A-9A1F503F7317}" type="datetimeFigureOut">
              <a:rPr lang="cs-CZ" smtClean="0"/>
              <a:t>08.11.2021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33E900-642D-414F-9B65-2B3B25A0C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3FCFF4-474B-45DB-BD56-19350A8058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6CC54-DAF3-4867-99BE-1974401EAD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646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010808-3585-4285-93D9-EC5D1737C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111" y="351802"/>
            <a:ext cx="9144000" cy="340201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Pilotní zkušenosti s </a:t>
            </a:r>
            <a:r>
              <a:rPr lang="cs-CZ" sz="3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endokardiální</a:t>
            </a:r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radiofrekvenční ablaci septální hypertrofie u pacientů s hypertrofickou obstrukční kardiomyopatii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2BF6749-2BCE-4C7B-BCB2-E0E9F878F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602" y="4353818"/>
            <a:ext cx="9144000" cy="705681"/>
          </a:xfrm>
        </p:spPr>
        <p:txBody>
          <a:bodyPr>
            <a:noAutofit/>
          </a:bodyPr>
          <a:lstStyle/>
          <a:p>
            <a:r>
              <a:rPr lang="cs-CZ" dirty="0"/>
              <a:t>  </a:t>
            </a:r>
            <a:r>
              <a:rPr lang="cs-CZ" b="0" i="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Doležalová K.</a:t>
            </a:r>
            <a:r>
              <a:rPr lang="cs-CZ" b="0" i="0" baseline="3000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cs-CZ" b="0" i="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, Stárek Z.</a:t>
            </a:r>
            <a:r>
              <a:rPr lang="cs-CZ" b="0" i="0" baseline="3000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cs-CZ" b="0" i="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cs-CZ" b="0" i="0" dirty="0" err="1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Lehar</a:t>
            </a:r>
            <a:r>
              <a:rPr lang="cs-CZ" b="0" i="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 F.</a:t>
            </a:r>
            <a:r>
              <a:rPr lang="cs-CZ" b="0" i="0" baseline="3000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cs-CZ" b="0" i="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, Jež J.</a:t>
            </a:r>
            <a:r>
              <a:rPr lang="cs-CZ" b="0" i="0" baseline="3000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cs-CZ" b="0" i="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, Pešl M.</a:t>
            </a:r>
            <a:r>
              <a:rPr lang="cs-CZ" b="0" i="0" baseline="3000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1</a:t>
            </a:r>
            <a:r>
              <a:rPr lang="cs-CZ" b="0" i="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, Souček F.</a:t>
            </a:r>
            <a:r>
              <a:rPr lang="cs-CZ" b="0" i="0" baseline="30000" dirty="0">
                <a:solidFill>
                  <a:srgbClr val="666666"/>
                </a:solidFill>
                <a:effectLst/>
                <a:latin typeface="Open Sans" panose="020B0606030504020204" pitchFamily="34" charset="0"/>
              </a:rPr>
              <a:t>1</a:t>
            </a:r>
            <a:endParaRPr lang="cs-CZ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667765-DC97-4FCA-A407-FC12D72A7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855" y="5424481"/>
            <a:ext cx="10652289" cy="961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/>
            <a:r>
              <a:rPr lang="en-US" sz="2000" b="0" dirty="0"/>
              <a:t>Interventional Cardiac Electrophysiology Group, International Clinical Research Center, St. Anne's University Hospital Brno, Czech Republic</a:t>
            </a:r>
          </a:p>
          <a:p>
            <a:pPr algn="ctr"/>
            <a:r>
              <a:rPr lang="en-US" sz="2000" b="0" dirty="0"/>
              <a:t>1st Department of Internal Medicine - </a:t>
            </a:r>
            <a:r>
              <a:rPr lang="en-US" sz="2000" b="0" dirty="0" err="1"/>
              <a:t>Cardioangiology</a:t>
            </a:r>
            <a:r>
              <a:rPr lang="en-US" sz="2000" b="0" dirty="0"/>
              <a:t>, St. Anne's University Hospital Brno</a:t>
            </a:r>
            <a:endParaRPr lang="cs-CZ" sz="2000" b="0" dirty="0"/>
          </a:p>
        </p:txBody>
      </p:sp>
    </p:spTree>
    <p:extLst>
      <p:ext uri="{BB962C8B-B14F-4D97-AF65-F5344CB8AC3E}">
        <p14:creationId xmlns:p14="http://schemas.microsoft.com/office/powerpoint/2010/main" val="227776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D290ED-BAFF-4CD7-9B76-ACE5DB17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4287F2FC-7326-48AE-9331-C129035C4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77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400" dirty="0"/>
              <a:t>3D mapa levé komory pomocí systému </a:t>
            </a:r>
            <a:r>
              <a:rPr lang="cs-CZ" sz="2400" dirty="0" err="1"/>
              <a:t>EnSite</a:t>
            </a:r>
            <a:r>
              <a:rPr lang="cs-CZ" sz="2400" dirty="0"/>
              <a:t> </a:t>
            </a:r>
            <a:r>
              <a:rPr lang="cs-CZ" sz="2400" dirty="0" err="1"/>
              <a:t>Precision</a:t>
            </a:r>
            <a:r>
              <a:rPr lang="cs-CZ" sz="2400" dirty="0"/>
              <a:t>, žluté body – převodní systém, modré body – hypertrofická oblast septa v LVOT, šedě – levá komora, fialově – bulbus aorty, bíle a červené body – zaznačené body ablace</a:t>
            </a:r>
          </a:p>
        </p:txBody>
      </p:sp>
      <p:pic>
        <p:nvPicPr>
          <p:cNvPr id="9" name="Obrázok 8" descr="Obrázok, na ktorom je text, elektronika, zobraziť, počítač&#10;&#10;Automaticky generovaný popis">
            <a:extLst>
              <a:ext uri="{FF2B5EF4-FFF2-40B4-BE49-F238E27FC236}">
                <a16:creationId xmlns:a16="http://schemas.microsoft.com/office/drawing/2014/main" id="{17A02AC8-BBF0-43F0-B1EA-847B1C6B0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587" y="488746"/>
            <a:ext cx="9330653" cy="470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359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jekt pre obsah 4" descr="Obrázok, na ktorom je čierne, brnenie&#10;&#10;Automaticky generovaný popis">
            <a:extLst>
              <a:ext uri="{FF2B5EF4-FFF2-40B4-BE49-F238E27FC236}">
                <a16:creationId xmlns:a16="http://schemas.microsoft.com/office/drawing/2014/main" id="{3FDF001E-7794-41DB-8671-333F10FDF7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441" y="375286"/>
            <a:ext cx="7680960" cy="5489590"/>
          </a:xfrm>
        </p:spPr>
      </p:pic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75EC9984-3590-4336-B914-A771FFB3932A}"/>
              </a:ext>
            </a:extLst>
          </p:cNvPr>
          <p:cNvSpPr txBox="1">
            <a:spLocks/>
          </p:cNvSpPr>
          <p:nvPr/>
        </p:nvSpPr>
        <p:spPr>
          <a:xfrm>
            <a:off x="288108" y="1407560"/>
            <a:ext cx="3430453" cy="538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400" dirty="0"/>
              <a:t>ICE pohled z PK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/>
              <a:t>A – měření hypertrofického septa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/>
              <a:t>B – SAM naléhající na hypertrofické septum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/>
              <a:t>C – ablační katetr opřený o septum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/>
              <a:t>D – ablační katetr opřený o bazální septum a ablační léze </a:t>
            </a:r>
          </a:p>
        </p:txBody>
      </p:sp>
      <p:sp>
        <p:nvSpPr>
          <p:cNvPr id="6" name="Zástupný objekt pre obsah 2">
            <a:extLst>
              <a:ext uri="{FF2B5EF4-FFF2-40B4-BE49-F238E27FC236}">
                <a16:creationId xmlns:a16="http://schemas.microsoft.com/office/drawing/2014/main" id="{160AFF45-C313-4620-88F3-C26BE585BACC}"/>
              </a:ext>
            </a:extLst>
          </p:cNvPr>
          <p:cNvSpPr txBox="1">
            <a:spLocks/>
          </p:cNvSpPr>
          <p:nvPr/>
        </p:nvSpPr>
        <p:spPr>
          <a:xfrm>
            <a:off x="562428" y="230142"/>
            <a:ext cx="1784532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Metody</a:t>
            </a:r>
          </a:p>
        </p:txBody>
      </p:sp>
    </p:spTree>
    <p:extLst>
      <p:ext uri="{BB962C8B-B14F-4D97-AF65-F5344CB8AC3E}">
        <p14:creationId xmlns:p14="http://schemas.microsoft.com/office/powerpoint/2010/main" val="695714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B66422A-56B8-4FC6-A9B6-9D831D7F5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737"/>
            <a:ext cx="10515600" cy="4966912"/>
          </a:xfrm>
        </p:spPr>
        <p:txBody>
          <a:bodyPr>
            <a:noAutofit/>
          </a:bodyPr>
          <a:lstStyle/>
          <a:p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září 2018 do září 2021 podstoupilo na naší klinice ERASH celkem 6 pacientů s HOKMP</a:t>
            </a:r>
          </a:p>
          <a:p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50% žen </a:t>
            </a:r>
            <a:endParaRPr lang="cs-CZ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ormální systolická funkce LK</a:t>
            </a:r>
          </a:p>
          <a:p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průměrný věk 58 let</a:t>
            </a:r>
          </a:p>
          <a:p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NYHA III-IV.</a:t>
            </a:r>
            <a:endParaRPr lang="cs-C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průměrný LVOTG 99mmHg v klidu a 115mmHg při zátěži</a:t>
            </a:r>
          </a:p>
          <a:p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pacienti v minulosti podstoupili ASA s následným RBBB</a:t>
            </a:r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129E6731-624D-438F-9080-7C606A176B4C}"/>
              </a:ext>
            </a:extLst>
          </p:cNvPr>
          <p:cNvSpPr txBox="1">
            <a:spLocks/>
          </p:cNvSpPr>
          <p:nvPr/>
        </p:nvSpPr>
        <p:spPr>
          <a:xfrm>
            <a:off x="562428" y="230142"/>
            <a:ext cx="1784532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Výsledky</a:t>
            </a:r>
          </a:p>
        </p:txBody>
      </p:sp>
    </p:spTree>
    <p:extLst>
      <p:ext uri="{BB962C8B-B14F-4D97-AF65-F5344CB8AC3E}">
        <p14:creationId xmlns:p14="http://schemas.microsoft.com/office/powerpoint/2010/main" val="574182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8D47E1-CDB5-4DEB-B0F9-AB05E9E21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669280"/>
          </a:xfrm>
        </p:spPr>
        <p:txBody>
          <a:bodyPr>
            <a:noAutofit/>
          </a:bodyPr>
          <a:lstStyle/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Průměrná doba výkonu 225 min., průměrný počet ablací 31, průměrný RTG čas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18,8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min.</a:t>
            </a:r>
          </a:p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LVOTG po výkonu průměrně 23,5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mmHg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 klidu, 57,5mmHg po zátěži. </a:t>
            </a:r>
          </a:p>
          <a:p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Periprocedurální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omplikace:</a:t>
            </a:r>
          </a:p>
          <a:p>
            <a:pPr lvl="1"/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1x AVB III. stupně s nutností trvalé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kardiostimulace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obtížné zavedení dočasné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kardiostimulace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 nutností repozice a následným vznikem srdeční tamponády</a:t>
            </a:r>
          </a:p>
          <a:p>
            <a:pPr lvl="1"/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1x AVB II. stupně se spontánní úpravou. </a:t>
            </a:r>
          </a:p>
          <a:p>
            <a:pPr lvl="1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1x 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došlo k 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periprocedurální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tamponádě s nutností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perikardiocentézy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1x vznik fibrilace síní</a:t>
            </a:r>
          </a:p>
          <a:p>
            <a:pPr lvl="1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3x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vznik blokády levého raménka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Tawarova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sz="2400" dirty="0"/>
              <a:t>3 měsíční </a:t>
            </a:r>
            <a:r>
              <a:rPr lang="cs-CZ" sz="2400" dirty="0" err="1"/>
              <a:t>follow</a:t>
            </a:r>
            <a:r>
              <a:rPr lang="cs-CZ" sz="2400" dirty="0"/>
              <a:t>-up 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bez významné obstrukce v LVOT - průměrný gradient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17,5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mmHg </a:t>
            </a:r>
          </a:p>
          <a:p>
            <a:r>
              <a:rPr lang="cs-CZ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3 pacienti již 6 měsíční </a:t>
            </a:r>
            <a:r>
              <a:rPr lang="cs-CZ" sz="24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follow</a:t>
            </a:r>
            <a:r>
              <a:rPr lang="cs-CZ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-up</a:t>
            </a:r>
            <a:endParaRPr lang="cs-CZ" sz="2400" dirty="0"/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3908DDEC-8026-4702-9D27-21AE2B161C72}"/>
              </a:ext>
            </a:extLst>
          </p:cNvPr>
          <p:cNvSpPr txBox="1">
            <a:spLocks/>
          </p:cNvSpPr>
          <p:nvPr/>
        </p:nvSpPr>
        <p:spPr>
          <a:xfrm>
            <a:off x="562428" y="199662"/>
            <a:ext cx="7163738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Výsledky – </a:t>
            </a:r>
            <a:r>
              <a:rPr lang="cs-CZ" sz="3200" dirty="0" err="1"/>
              <a:t>periprocedurální</a:t>
            </a:r>
            <a:r>
              <a:rPr lang="cs-CZ" sz="3200" dirty="0"/>
              <a:t> parametry</a:t>
            </a:r>
          </a:p>
        </p:txBody>
      </p:sp>
    </p:spTree>
    <p:extLst>
      <p:ext uri="{BB962C8B-B14F-4D97-AF65-F5344CB8AC3E}">
        <p14:creationId xmlns:p14="http://schemas.microsoft.com/office/powerpoint/2010/main" val="3927118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8D47E1-CDB5-4DEB-B0F9-AB05E9E21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669280"/>
          </a:xfrm>
        </p:spPr>
        <p:txBody>
          <a:bodyPr>
            <a:noAutofit/>
          </a:bodyPr>
          <a:lstStyle/>
          <a:p>
            <a:endParaRPr lang="cs-CZ" sz="2400" dirty="0"/>
          </a:p>
          <a:p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LVOTG po výkonu průměrně 23,5 </a:t>
            </a:r>
            <a:r>
              <a:rPr lang="cs-CZ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mmHg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 klidu, 57,5mmHg po zátěži</a:t>
            </a:r>
            <a:endParaRPr lang="cs-CZ" sz="3200" dirty="0"/>
          </a:p>
          <a:p>
            <a:r>
              <a:rPr lang="cs-CZ" sz="3200" dirty="0"/>
              <a:t>3 měsíční </a:t>
            </a:r>
            <a:r>
              <a:rPr lang="cs-CZ" sz="3200" dirty="0" err="1"/>
              <a:t>follow</a:t>
            </a:r>
            <a:r>
              <a:rPr lang="cs-CZ" sz="3200" dirty="0"/>
              <a:t>-up 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bez významné obstrukce v LVOT - průměrný gradient </a:t>
            </a:r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17,5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mmHg </a:t>
            </a:r>
          </a:p>
          <a:p>
            <a:r>
              <a:rPr lang="cs-CZ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3 pacienti již 6 měsíční </a:t>
            </a:r>
            <a:r>
              <a:rPr lang="cs-CZ" sz="32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follow</a:t>
            </a:r>
            <a:r>
              <a:rPr lang="cs-CZ" sz="3200" dirty="0">
                <a:latin typeface="Calibri" panose="020F0502020204030204" pitchFamily="34" charset="0"/>
                <a:cs typeface="Times New Roman" panose="02020603050405020304" pitchFamily="18" charset="0"/>
              </a:rPr>
              <a:t>-up s průměrným LVOTG 23,3mmHg</a:t>
            </a:r>
            <a:endParaRPr lang="cs-CZ" sz="3200" dirty="0"/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3908DDEC-8026-4702-9D27-21AE2B161C72}"/>
              </a:ext>
            </a:extLst>
          </p:cNvPr>
          <p:cNvSpPr txBox="1">
            <a:spLocks/>
          </p:cNvSpPr>
          <p:nvPr/>
        </p:nvSpPr>
        <p:spPr>
          <a:xfrm>
            <a:off x="562428" y="199662"/>
            <a:ext cx="3762992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Výsledky – </a:t>
            </a:r>
            <a:r>
              <a:rPr lang="cs-CZ" sz="3200" dirty="0" err="1"/>
              <a:t>follow</a:t>
            </a:r>
            <a:r>
              <a:rPr lang="cs-CZ" sz="3200" dirty="0"/>
              <a:t> up</a:t>
            </a:r>
          </a:p>
        </p:txBody>
      </p:sp>
    </p:spTree>
    <p:extLst>
      <p:ext uri="{BB962C8B-B14F-4D97-AF65-F5344CB8AC3E}">
        <p14:creationId xmlns:p14="http://schemas.microsoft.com/office/powerpoint/2010/main" val="2208111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C0F328-4892-4F9E-BC78-CCF50DA7A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51049" cy="4351338"/>
          </a:xfrm>
        </p:spPr>
        <p:txBody>
          <a:bodyPr>
            <a:noAutofit/>
          </a:bodyPr>
          <a:lstStyle/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Dle našich zkušeností se ERASH jeví jako proveditelná metoda intervenční léčby HOKMP</a:t>
            </a:r>
          </a:p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rizika srovnatelná s ASA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Pacienti s předchozí ASA se jeví jako nevhodní kandidáti vzhledem k 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preexistující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RBBB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yšší četnost komplikací v našem souboru je dána předchozí ASA a learning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curve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nutnost dokázat tuto premisu na větším souboru pacientů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F1E2803E-00CE-436B-8502-ACB0F1F85E3B}"/>
              </a:ext>
            </a:extLst>
          </p:cNvPr>
          <p:cNvSpPr txBox="1">
            <a:spLocks/>
          </p:cNvSpPr>
          <p:nvPr/>
        </p:nvSpPr>
        <p:spPr>
          <a:xfrm>
            <a:off x="562428" y="230142"/>
            <a:ext cx="1784532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630369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F1E2803E-00CE-436B-8502-ACB0F1F85E3B}"/>
              </a:ext>
            </a:extLst>
          </p:cNvPr>
          <p:cNvSpPr txBox="1">
            <a:spLocks/>
          </p:cNvSpPr>
          <p:nvPr/>
        </p:nvSpPr>
        <p:spPr>
          <a:xfrm>
            <a:off x="3305627" y="2470421"/>
            <a:ext cx="5273293" cy="2533093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88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550388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61B159FC-0F09-40ED-8CF7-230EBE3B35C5}"/>
              </a:ext>
            </a:extLst>
          </p:cNvPr>
          <p:cNvGraphicFramePr>
            <a:graphicFrameLocks noGrp="1"/>
          </p:cNvGraphicFramePr>
          <p:nvPr/>
        </p:nvGraphicFramePr>
        <p:xfrm>
          <a:off x="514905" y="1670434"/>
          <a:ext cx="11088209" cy="4572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491">
                  <a:extLst>
                    <a:ext uri="{9D8B030D-6E8A-4147-A177-3AD203B41FA5}">
                      <a16:colId xmlns:a16="http://schemas.microsoft.com/office/drawing/2014/main" val="3906957397"/>
                    </a:ext>
                  </a:extLst>
                </a:gridCol>
                <a:gridCol w="1790924">
                  <a:extLst>
                    <a:ext uri="{9D8B030D-6E8A-4147-A177-3AD203B41FA5}">
                      <a16:colId xmlns:a16="http://schemas.microsoft.com/office/drawing/2014/main" val="517683055"/>
                    </a:ext>
                  </a:extLst>
                </a:gridCol>
                <a:gridCol w="1624614">
                  <a:extLst>
                    <a:ext uri="{9D8B030D-6E8A-4147-A177-3AD203B41FA5}">
                      <a16:colId xmlns:a16="http://schemas.microsoft.com/office/drawing/2014/main" val="728487569"/>
                    </a:ext>
                  </a:extLst>
                </a:gridCol>
                <a:gridCol w="4341180">
                  <a:extLst>
                    <a:ext uri="{9D8B030D-6E8A-4147-A177-3AD203B41FA5}">
                      <a16:colId xmlns:a16="http://schemas.microsoft.com/office/drawing/2014/main" val="1216515480"/>
                    </a:ext>
                  </a:extLst>
                </a:gridCol>
              </a:tblGrid>
              <a:tr h="558005">
                <a:tc>
                  <a:txBody>
                    <a:bodyPr/>
                    <a:lstStyle/>
                    <a:p>
                      <a:pPr algn="l"/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Nemám konflikt </a:t>
                      </a:r>
                      <a:endParaRPr lang="cs-CZ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zájmů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Mám konflikt zájmů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Specifikace konfliktu (vyjmenujte subjekty, firmy či instituce, se kterými Vaše spolupráce může vést ke konfliktu zájmů)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067838"/>
                  </a:ext>
                </a:extLst>
              </a:tr>
              <a:tr h="450983">
                <a:tc>
                  <a:txBody>
                    <a:bodyPr/>
                    <a:lstStyle/>
                    <a:p>
                      <a:pPr algn="l"/>
                      <a:r>
                        <a:rPr lang="cs-CZ" sz="1600" b="0" dirty="0"/>
                        <a:t>Zaměstnanecký poměr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484910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Vlastník / akcionář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545113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Konzultant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498532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Přednášková činnost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319712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Člen poradních sborů (</a:t>
                      </a:r>
                      <a:r>
                        <a:rPr lang="cs-CZ" sz="1600" dirty="0" err="1"/>
                        <a:t>advisory</a:t>
                      </a:r>
                      <a:r>
                        <a:rPr lang="cs-CZ" sz="1600" dirty="0"/>
                        <a:t> </a:t>
                      </a:r>
                      <a:r>
                        <a:rPr lang="cs-CZ" sz="1600" dirty="0" err="1"/>
                        <a:t>boards</a:t>
                      </a:r>
                      <a:r>
                        <a:rPr lang="cs-CZ" sz="1600" dirty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211609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Podpora výzkumu / granty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21771"/>
                  </a:ext>
                </a:extLst>
              </a:tr>
              <a:tr h="558005">
                <a:tc>
                  <a:txBody>
                    <a:bodyPr/>
                    <a:lstStyle/>
                    <a:p>
                      <a:pPr algn="l"/>
                      <a:r>
                        <a:rPr lang="cs-CZ" sz="1600" dirty="0"/>
                        <a:t>Jiné honoráře (např. za klinické studie či registry)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42458"/>
                  </a:ext>
                </a:extLst>
              </a:tr>
            </a:tbl>
          </a:graphicData>
        </a:graphic>
      </p:graphicFrame>
      <p:pic>
        <p:nvPicPr>
          <p:cNvPr id="3" name="Obrázek 2">
            <a:extLst>
              <a:ext uri="{FF2B5EF4-FFF2-40B4-BE49-F238E27FC236}">
                <a16:creationId xmlns:a16="http://schemas.microsoft.com/office/drawing/2014/main" id="{8F838168-C737-4553-910C-F47B148B7F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6699"/>
          <a:stretch/>
        </p:blipFill>
        <p:spPr>
          <a:xfrm>
            <a:off x="0" y="0"/>
            <a:ext cx="12192000" cy="1597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85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0276E6-A737-4492-9492-AEDF0698F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7250"/>
            <a:ext cx="10515600" cy="5319713"/>
          </a:xfrm>
        </p:spPr>
        <p:txBody>
          <a:bodyPr>
            <a:noAutofit/>
          </a:bodyPr>
          <a:lstStyle/>
          <a:p>
            <a:r>
              <a:rPr lang="cs-CZ" dirty="0">
                <a:effectLst/>
                <a:ea typeface="Calibri" panose="020F0502020204030204" pitchFamily="34" charset="0"/>
              </a:rPr>
              <a:t>Hypertrofická obstrukční kardiomyopatie je charakterizována ztluštěním stěn a zvětšením masy myokardu nedilatované levé komory srdeční bez vysvětlujících </a:t>
            </a:r>
            <a:r>
              <a:rPr lang="cs-CZ" dirty="0" err="1">
                <a:effectLst/>
                <a:ea typeface="Calibri" panose="020F0502020204030204" pitchFamily="34" charset="0"/>
              </a:rPr>
              <a:t>hemodynamických</a:t>
            </a:r>
            <a:r>
              <a:rPr lang="cs-CZ" dirty="0">
                <a:effectLst/>
                <a:ea typeface="Calibri" panose="020F0502020204030204" pitchFamily="34" charset="0"/>
              </a:rPr>
              <a:t> příčin a přítomností obstrukce ve výtokovém traktu levé komory</a:t>
            </a:r>
            <a:endParaRPr lang="cs-CZ" sz="4000" dirty="0"/>
          </a:p>
          <a:p>
            <a:r>
              <a:rPr lang="cs-CZ" dirty="0"/>
              <a:t>Pacient s HOKMP a vysokým LVOTG trvajícím i přes maximální možnou farmakoterapii je indikován k intervenčnímu řešení septální hypertrofie</a:t>
            </a:r>
          </a:p>
          <a:p>
            <a:r>
              <a:rPr lang="cs-CZ" dirty="0"/>
              <a:t>Nefarmakologická terapie</a:t>
            </a:r>
          </a:p>
          <a:p>
            <a:pPr lvl="1"/>
            <a:r>
              <a:rPr lang="cs-CZ" dirty="0"/>
              <a:t>Zlatý standard septální </a:t>
            </a:r>
            <a:r>
              <a:rPr lang="cs-CZ" dirty="0" err="1"/>
              <a:t>myektomie</a:t>
            </a:r>
            <a:r>
              <a:rPr lang="cs-CZ" dirty="0"/>
              <a:t> – chirurgická metoda</a:t>
            </a:r>
          </a:p>
          <a:p>
            <a:pPr lvl="1"/>
            <a:r>
              <a:rPr lang="cs-CZ" dirty="0"/>
              <a:t>Stimulace z hrotu PK (PM DDD), </a:t>
            </a:r>
            <a:r>
              <a:rPr lang="cs-CZ" dirty="0" err="1"/>
              <a:t>obsolentní</a:t>
            </a:r>
            <a:r>
              <a:rPr lang="cs-CZ" dirty="0"/>
              <a:t>, bez prokázaného efektu</a:t>
            </a:r>
          </a:p>
          <a:p>
            <a:pPr lvl="1"/>
            <a:r>
              <a:rPr lang="cs-CZ" dirty="0"/>
              <a:t>Od r. 1992 alkoholová septální ablace (ASA) u pacientů s vhodnou anatomii koronárních arterií  - </a:t>
            </a:r>
            <a:r>
              <a:rPr lang="cs-CZ" dirty="0" err="1"/>
              <a:t>arteficielní</a:t>
            </a:r>
            <a:r>
              <a:rPr lang="cs-CZ" dirty="0"/>
              <a:t> infarkt myokardu septální větve</a:t>
            </a:r>
          </a:p>
          <a:p>
            <a:pPr lvl="1"/>
            <a:r>
              <a:rPr lang="cs-CZ" dirty="0"/>
              <a:t>Od r. 2004 ERASH</a:t>
            </a:r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3E81EC3B-0C6E-49AE-BC62-7425FDEBFC0E}"/>
              </a:ext>
            </a:extLst>
          </p:cNvPr>
          <p:cNvSpPr txBox="1">
            <a:spLocks/>
          </p:cNvSpPr>
          <p:nvPr/>
        </p:nvSpPr>
        <p:spPr>
          <a:xfrm>
            <a:off x="562428" y="230142"/>
            <a:ext cx="1784532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Úvod</a:t>
            </a:r>
          </a:p>
        </p:txBody>
      </p:sp>
    </p:spTree>
    <p:extLst>
      <p:ext uri="{BB962C8B-B14F-4D97-AF65-F5344CB8AC3E}">
        <p14:creationId xmlns:p14="http://schemas.microsoft.com/office/powerpoint/2010/main" val="3064907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2AF8761-5762-42B7-B9B3-BC5A99774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Endokardiální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radiofrekvenční ablaci septální hypertrofie (ERASH) je novou potenciálně účinnou a bezpečnou intervenční  metodou v léčbě hypertrofické obstrukční kardiomyopatie (HOKMP). </a:t>
            </a:r>
          </a:p>
          <a:p>
            <a:endParaRPr lang="cs-C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F2E16596-1116-4F3D-9B91-DE39344EF099}"/>
              </a:ext>
            </a:extLst>
          </p:cNvPr>
          <p:cNvSpPr txBox="1">
            <a:spLocks/>
          </p:cNvSpPr>
          <p:nvPr/>
        </p:nvSpPr>
        <p:spPr>
          <a:xfrm>
            <a:off x="562428" y="230142"/>
            <a:ext cx="1784532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Úvod</a:t>
            </a:r>
          </a:p>
        </p:txBody>
      </p:sp>
    </p:spTree>
    <p:extLst>
      <p:ext uri="{BB962C8B-B14F-4D97-AF65-F5344CB8AC3E}">
        <p14:creationId xmlns:p14="http://schemas.microsoft.com/office/powerpoint/2010/main" val="1481632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DC49CD-59A4-469C-8495-1CE2C6A24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4611"/>
            <a:ext cx="10515600" cy="5253038"/>
          </a:xfrm>
        </p:spPr>
        <p:txBody>
          <a:bodyPr>
            <a:noAutofit/>
          </a:bodyPr>
          <a:lstStyle/>
          <a:p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Účinnost srovnatelná s ASA - pokles LVOTG po provedení ERASH dle publikovaných malých sérií nemocných je obdobný jako v případě ASA</a:t>
            </a:r>
          </a:p>
          <a:p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</a:rPr>
              <a:t>Doposud publikováno 9 studií s celkovým souborem 100 pacientů, které zahrnovaly také pacienty dětského věku</a:t>
            </a:r>
            <a:endParaRPr lang="cs-CZ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</a:rPr>
              <a:t>Výhody ERASH</a:t>
            </a:r>
          </a:p>
          <a:p>
            <a:pPr lvl="1"/>
            <a:r>
              <a:rPr lang="cs-CZ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Možnost opakování výkonu</a:t>
            </a:r>
          </a:p>
          <a:p>
            <a:pPr lvl="1"/>
            <a:r>
              <a:rPr lang="cs-CZ" sz="2800" dirty="0">
                <a:latin typeface="Calibri" panose="020F0502020204030204" pitchFamily="34" charset="0"/>
              </a:rPr>
              <a:t>Při nevhodné anatomii koronárních tepen jediná metoda</a:t>
            </a:r>
          </a:p>
          <a:p>
            <a:pPr lvl="1"/>
            <a:r>
              <a:rPr lang="cs-CZ" sz="2800" dirty="0">
                <a:latin typeface="Calibri" panose="020F0502020204030204" pitchFamily="34" charset="0"/>
              </a:rPr>
              <a:t>Nižší riziko poruch převodního systému</a:t>
            </a:r>
            <a:endParaRPr lang="cs-CZ" sz="2800" dirty="0"/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DC826B88-C572-49D3-AE66-F23A71F696FF}"/>
              </a:ext>
            </a:extLst>
          </p:cNvPr>
          <p:cNvSpPr txBox="1">
            <a:spLocks/>
          </p:cNvSpPr>
          <p:nvPr/>
        </p:nvSpPr>
        <p:spPr>
          <a:xfrm>
            <a:off x="562428" y="230142"/>
            <a:ext cx="1784532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Úvod</a:t>
            </a:r>
          </a:p>
        </p:txBody>
      </p:sp>
    </p:spTree>
    <p:extLst>
      <p:ext uri="{BB962C8B-B14F-4D97-AF65-F5344CB8AC3E}">
        <p14:creationId xmlns:p14="http://schemas.microsoft.com/office/powerpoint/2010/main" val="44257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DC49CD-59A4-469C-8495-1CE2C6A24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3925"/>
            <a:ext cx="10515600" cy="5253038"/>
          </a:xfrm>
        </p:spPr>
        <p:txBody>
          <a:bodyPr>
            <a:noAutofit/>
          </a:bodyPr>
          <a:lstStyle/>
          <a:p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</a:rPr>
              <a:t>Bezpečnost - d</a:t>
            </a:r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publikovaných dat se jedná o bezpečnou terapii s minimálním rizikem poškození koronárních tepen a s nižším rizikem poškození převodního systému srdečního </a:t>
            </a:r>
          </a:p>
          <a:p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</a:rPr>
              <a:t>AVB vyššího stupně + </a:t>
            </a:r>
            <a:r>
              <a:rPr lang="cs-CZ" sz="3200" dirty="0" err="1">
                <a:latin typeface="Calibri" panose="020F0502020204030204" pitchFamily="34" charset="0"/>
                <a:ea typeface="Calibri" panose="020F0502020204030204" pitchFamily="34" charset="0"/>
              </a:rPr>
              <a:t>impl</a:t>
            </a:r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</a:rPr>
              <a:t>. PM</a:t>
            </a:r>
            <a:endParaRPr lang="cs-CZ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Myectomie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4%</a:t>
            </a:r>
          </a:p>
          <a:p>
            <a:pPr lvl="1"/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ASA 12%</a:t>
            </a:r>
          </a:p>
          <a:p>
            <a:pPr lvl="1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</a:rPr>
              <a:t>ERASH 6,9%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</a:rPr>
              <a:t>Mortalita</a:t>
            </a:r>
          </a:p>
          <a:p>
            <a:pPr lvl="1"/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Myectomie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2%</a:t>
            </a:r>
          </a:p>
          <a:p>
            <a:pPr lvl="1"/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ASA 4%</a:t>
            </a:r>
          </a:p>
          <a:p>
            <a:pPr lvl="1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</a:rPr>
              <a:t>ERASH 2%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lvl="1" indent="0">
              <a:buNone/>
            </a:pP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E41570F4-C3F7-4A04-BA39-9D5702D3233F}"/>
              </a:ext>
            </a:extLst>
          </p:cNvPr>
          <p:cNvSpPr txBox="1">
            <a:spLocks/>
          </p:cNvSpPr>
          <p:nvPr/>
        </p:nvSpPr>
        <p:spPr>
          <a:xfrm>
            <a:off x="562428" y="230142"/>
            <a:ext cx="1784532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Úvod</a:t>
            </a:r>
          </a:p>
        </p:txBody>
      </p:sp>
    </p:spTree>
    <p:extLst>
      <p:ext uri="{BB962C8B-B14F-4D97-AF65-F5344CB8AC3E}">
        <p14:creationId xmlns:p14="http://schemas.microsoft.com/office/powerpoint/2010/main" val="1493255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2AF8761-5762-42B7-B9B3-BC5A99774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cs-CZ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našeho sdělení je přiblížit první zkušenosti s touto metodou na našem pracovišti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482047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520DEB7-5770-4909-B140-53843C03E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925" y="1104862"/>
            <a:ext cx="10515600" cy="5811838"/>
          </a:xfrm>
        </p:spPr>
        <p:txBody>
          <a:bodyPr>
            <a:noAutofit/>
          </a:bodyPr>
          <a:lstStyle/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ERASH - 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metoda spočívá v radiofrekvenční ablaci (RFA) hypertrofického septa pomocí standardního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proplachového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ablačního katétru většinou z levé komory retrográdním či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transseptálním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přístupem</a:t>
            </a:r>
          </a:p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za podpory 3D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elektroanatomického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mapovacího systému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</a:rPr>
              <a:t>Hospitalizace po dobu 24 hodin na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</a:rPr>
              <a:t>arytmologické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</a:rPr>
              <a:t> jednotce – výkon na EP sále, telemetrická monitorace</a:t>
            </a:r>
          </a:p>
          <a:p>
            <a:r>
              <a:rPr lang="cs-CZ" sz="2800" dirty="0"/>
              <a:t>Všichni pacienti jsou sledování v ambulanci srdečního selhání </a:t>
            </a:r>
          </a:p>
          <a:p>
            <a:pPr marL="0" indent="0">
              <a:buNone/>
            </a:pP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cs-CZ" sz="4000" dirty="0"/>
          </a:p>
        </p:txBody>
      </p:sp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85AE40C1-2F94-48BD-98C5-5B307B7DD115}"/>
              </a:ext>
            </a:extLst>
          </p:cNvPr>
          <p:cNvSpPr txBox="1">
            <a:spLocks/>
          </p:cNvSpPr>
          <p:nvPr/>
        </p:nvSpPr>
        <p:spPr>
          <a:xfrm>
            <a:off x="562428" y="230142"/>
            <a:ext cx="1784532" cy="59281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Metody</a:t>
            </a:r>
          </a:p>
        </p:txBody>
      </p:sp>
    </p:spTree>
    <p:extLst>
      <p:ext uri="{BB962C8B-B14F-4D97-AF65-F5344CB8AC3E}">
        <p14:creationId xmlns:p14="http://schemas.microsoft.com/office/powerpoint/2010/main" val="3678661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520DEB7-5770-4909-B140-53843C03E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988" y="5985380"/>
            <a:ext cx="11570324" cy="7852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3D mapa levé komory pomocí systému </a:t>
            </a:r>
            <a:r>
              <a:rPr lang="cs-CZ" sz="2400" dirty="0" err="1"/>
              <a:t>EnSite</a:t>
            </a:r>
            <a:r>
              <a:rPr lang="cs-CZ" sz="2400" dirty="0"/>
              <a:t> </a:t>
            </a:r>
            <a:r>
              <a:rPr lang="cs-CZ" sz="2400" dirty="0" err="1"/>
              <a:t>Precision</a:t>
            </a:r>
            <a:r>
              <a:rPr lang="cs-CZ" sz="2400" dirty="0"/>
              <a:t>, žluté body – převodní systém, modré body – hypertrofická oblast septa v LVOT, šedě – levá komora, fialově – bulbus aorty </a:t>
            </a:r>
          </a:p>
        </p:txBody>
      </p:sp>
      <p:pic>
        <p:nvPicPr>
          <p:cNvPr id="7" name="Obrázok 6" descr="Obrázok, na ktorom je text, elektronika, počítač, snímka obrazovky&#10;&#10;Automaticky generovaný popis">
            <a:extLst>
              <a:ext uri="{FF2B5EF4-FFF2-40B4-BE49-F238E27FC236}">
                <a16:creationId xmlns:a16="http://schemas.microsoft.com/office/drawing/2014/main" id="{5515A697-BBF3-4E38-A789-D478D6C0A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608" y="61645"/>
            <a:ext cx="9450255" cy="5904456"/>
          </a:xfrm>
          <a:prstGeom prst="rect">
            <a:avLst/>
          </a:prstGeom>
        </p:spPr>
      </p:pic>
      <p:sp>
        <p:nvSpPr>
          <p:cNvPr id="4" name="Zástupný objekt pre obsah 2">
            <a:extLst>
              <a:ext uri="{FF2B5EF4-FFF2-40B4-BE49-F238E27FC236}">
                <a16:creationId xmlns:a16="http://schemas.microsoft.com/office/drawing/2014/main" id="{C828E0D0-E59D-424F-AB86-E5A5034062EE}"/>
              </a:ext>
            </a:extLst>
          </p:cNvPr>
          <p:cNvSpPr txBox="1">
            <a:spLocks/>
          </p:cNvSpPr>
          <p:nvPr/>
        </p:nvSpPr>
        <p:spPr>
          <a:xfrm>
            <a:off x="377496" y="230142"/>
            <a:ext cx="1784532" cy="592818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cs-CZ" sz="3200" dirty="0"/>
              <a:t>Metody</a:t>
            </a:r>
          </a:p>
        </p:txBody>
      </p:sp>
    </p:spTree>
    <p:extLst>
      <p:ext uri="{BB962C8B-B14F-4D97-AF65-F5344CB8AC3E}">
        <p14:creationId xmlns:p14="http://schemas.microsoft.com/office/powerpoint/2010/main" val="644753536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5887</TotalTime>
  <Words>797</Words>
  <Application>Microsoft Office PowerPoint</Application>
  <PresentationFormat>Widescreen</PresentationFormat>
  <Paragraphs>105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Wingdings</vt:lpstr>
      <vt:lpstr>Motív Office</vt:lpstr>
      <vt:lpstr>Motiv Office</vt:lpstr>
      <vt:lpstr>Pilotní zkušenosti s endokardiální radiofrekvenční ablaci septální hypertrofie u pacientů s hypertrofickou obstrukční kardiomyopatii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Pilotní zkušenosti s endokardiální radiofrekvenční ablaci septální hypertrofie u pacientů s hypertrofickou obstrukční kardiomyopatii </dc:title>
  <dc:creator>Katarína Doležalová</dc:creator>
  <cp:lastModifiedBy>GT3</cp:lastModifiedBy>
  <cp:revision>48</cp:revision>
  <dcterms:created xsi:type="dcterms:W3CDTF">2021-10-28T15:58:35Z</dcterms:created>
  <dcterms:modified xsi:type="dcterms:W3CDTF">2021-11-08T08:23:16Z</dcterms:modified>
</cp:coreProperties>
</file>