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8732" r:id="rId3"/>
    <p:sldId id="258" r:id="rId4"/>
    <p:sldId id="8733" r:id="rId5"/>
    <p:sldId id="259" r:id="rId6"/>
    <p:sldId id="8738" r:id="rId7"/>
    <p:sldId id="8739" r:id="rId8"/>
    <p:sldId id="8736" r:id="rId9"/>
    <p:sldId id="8737" r:id="rId10"/>
    <p:sldId id="8731" r:id="rId11"/>
    <p:sldId id="3159" r:id="rId12"/>
    <p:sldId id="3293" r:id="rId13"/>
    <p:sldId id="3294" r:id="rId14"/>
    <p:sldId id="264" r:id="rId15"/>
    <p:sldId id="3342" r:id="rId16"/>
    <p:sldId id="8728" r:id="rId17"/>
    <p:sldId id="263" r:id="rId18"/>
    <p:sldId id="8741" r:id="rId19"/>
    <p:sldId id="8747" r:id="rId20"/>
    <p:sldId id="8748" r:id="rId21"/>
    <p:sldId id="260" r:id="rId22"/>
    <p:sldId id="8743" r:id="rId23"/>
    <p:sldId id="8742" r:id="rId24"/>
    <p:sldId id="8744" r:id="rId25"/>
    <p:sldId id="8746" r:id="rId26"/>
    <p:sldId id="8745" r:id="rId27"/>
    <p:sldId id="257" r:id="rId28"/>
    <p:sldId id="8734" r:id="rId29"/>
    <p:sldId id="8740" r:id="rId3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7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197"/>
  </p:normalViewPr>
  <p:slideViewPr>
    <p:cSldViewPr snapToGrid="0" snapToObjects="1">
      <p:cViewPr>
        <p:scale>
          <a:sx n="115" d="100"/>
          <a:sy n="115" d="100"/>
        </p:scale>
        <p:origin x="1464" y="904"/>
      </p:cViewPr>
      <p:guideLst/>
    </p:cSldViewPr>
  </p:slideViewPr>
  <p:notesTextViewPr>
    <p:cViewPr>
      <p:scale>
        <a:sx n="110" d="100"/>
        <a:sy n="11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B6B57-3C45-FC44-82D9-57C9E7758073}" type="datetimeFigureOut">
              <a:rPr lang="en-SK" smtClean="0"/>
              <a:t>08/11/2021</a:t>
            </a:fld>
            <a:endParaRPr lang="en-S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3B2DFC-7AD1-C746-B3E9-0F879094C759}" type="slidenum">
              <a:rPr lang="en-SK" smtClean="0"/>
              <a:t>‹#›</a:t>
            </a:fld>
            <a:endParaRPr lang="en-SK"/>
          </a:p>
        </p:txBody>
      </p:sp>
    </p:spTree>
    <p:extLst>
      <p:ext uri="{BB962C8B-B14F-4D97-AF65-F5344CB8AC3E}">
        <p14:creationId xmlns:p14="http://schemas.microsoft.com/office/powerpoint/2010/main" val="1236996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Singhal A, Cowie MR. Digital Health: Implications for Heart Failure Management. </a:t>
            </a:r>
            <a:r>
              <a:rPr lang="en-GB" i="1" dirty="0"/>
              <a:t>Card Fail Rev</a:t>
            </a:r>
            <a:r>
              <a:rPr lang="en-GB" dirty="0"/>
              <a:t>. 2021;7:e08. Published 2021 May 11. doi:10.15420/cfr.2020.28</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2</a:t>
            </a:fld>
            <a:endParaRPr lang="en-SK"/>
          </a:p>
        </p:txBody>
      </p:sp>
    </p:spTree>
    <p:extLst>
      <p:ext uri="{BB962C8B-B14F-4D97-AF65-F5344CB8AC3E}">
        <p14:creationId xmlns:p14="http://schemas.microsoft.com/office/powerpoint/2010/main" val="151384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4F7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FEB72-D39A-4EDB-8A2A-539F422A2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398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 name="Google Shape;48;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Stemming from these clinical needs, we have developed PMcardio, an intuitive clinical assistant in the form of a smartphone application that empowers any healthcare professional with the access to an EKG with knowledge from millions of previous cases in the matter of seconds!</a:t>
            </a:r>
            <a:endParaRPr/>
          </a:p>
          <a:p>
            <a:pPr marL="171450" marR="0" lvl="0" indent="-17145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PMcardio can accurately detect up to 60 CVD diagnoses in less than 4 seconds</a:t>
            </a:r>
            <a:endParaRPr/>
          </a:p>
          <a:p>
            <a:pPr marL="171450" marR="0" lvl="0" indent="-17145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We have tested and benchmarked our diagnostic AI on the largest prospectively labeled, cross-validated dataset containing tens of thousands of EKGs</a:t>
            </a:r>
            <a:endParaRPr/>
          </a:p>
          <a:p>
            <a:pPr marL="171450" marR="0" lvl="0" indent="-17145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PMcardio will soon be CE certified as one of the first Class IIb Software as a medical device in the form of a smartphone application with FDA following beginning of next year</a:t>
            </a:r>
            <a:endParaRPr/>
          </a:p>
          <a:p>
            <a:pPr marL="171450" marR="0" lvl="0" indent="-17145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To see a live demo of PMcardio, please see the supplmentary video that is available online</a:t>
            </a:r>
            <a:endParaRPr sz="1200">
              <a:solidFill>
                <a:schemeClr val="dk1"/>
              </a:solidFill>
              <a:latin typeface="Calibri"/>
              <a:ea typeface="Calibri"/>
              <a:cs typeface="Calibri"/>
              <a:sym typeface="Calibri"/>
            </a:endParaRPr>
          </a:p>
        </p:txBody>
      </p:sp>
      <p:sp>
        <p:nvSpPr>
          <p:cNvPr id="49" name="Google Shape;49;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19</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 name="Google Shape;63;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So let’s see how PMcardio works:</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First, the user takes an image of the 12-lead EKG, we support taking pictures of both paper-form or screen-based EKGs</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In the background our patent-pending digitization algorithms extract the waveforms from the image and reliably converts them into digital datapoints</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Meanwhile the user enters some baseline demographics of the patient</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Using deep learning PMcardio can diagnose up to 60 CVDs in less then 4 seconds</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The user then fills out follow-up questions to receive a guideline-based recommendation for immediate patient management and further diagnostic procedures.</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In the last step he is able to share the whole report, including the digitized ECG securely in a GDPR and HIPAA compliant chat.</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So to summarize, with PMcardio, a healthcare professional is able to scan and digitize any ECG format, get a fast AI-powered interpretation, receive immediate guideline-based management recommendations and share the report with specialists in their network.</a:t>
            </a:r>
            <a:endParaRPr/>
          </a:p>
        </p:txBody>
      </p:sp>
      <p:sp>
        <p:nvSpPr>
          <p:cNvPr id="64" name="Google Shape;64;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20</a:t>
            </a:fld>
            <a:endParaRPr sz="18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To demonstrate the clinical effectiveness of PMcardio we have also launched several trials in the respective clinical use environments.</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Following next are trials in the Ambulance and Emergency department setting.</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In conclusion, we have developed a very accessible Class IIb medical device empowering all non-cardiologist healthcare professionals with a fast diagnosis of the ECG, recommendations for immediate patient management and remote consultation with specialists. PMcardio is soon to be certified in the EU and available on both Android and iOS platforms and used by thousands of physicians already. And with that being said I would like to thank you for your attention, and if there are any questions, I'm happy to answer them!</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5" name="Google Shape;85;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Bonnesen</a:t>
            </a:r>
            <a:r>
              <a:rPr lang="en-GB" dirty="0"/>
              <a:t> MP, </a:t>
            </a:r>
            <a:r>
              <a:rPr lang="en-GB" dirty="0" err="1"/>
              <a:t>Frodi</a:t>
            </a:r>
            <a:r>
              <a:rPr lang="en-GB" dirty="0"/>
              <a:t> DM, </a:t>
            </a:r>
            <a:r>
              <a:rPr lang="en-GB" dirty="0" err="1"/>
              <a:t>Haugan</a:t>
            </a:r>
            <a:r>
              <a:rPr lang="en-GB" dirty="0"/>
              <a:t> KJ, et al. Day-to-day measurement of physical activity and risk of atrial fibrillation. </a:t>
            </a:r>
            <a:r>
              <a:rPr lang="en-GB" i="1" dirty="0"/>
              <a:t>Eur Heart J</a:t>
            </a:r>
            <a:r>
              <a:rPr lang="en-GB" dirty="0"/>
              <a:t>. 2021;42(38):3979-3988. doi:10.1093/</a:t>
            </a:r>
            <a:r>
              <a:rPr lang="en-GB" dirty="0" err="1"/>
              <a:t>eurheartj</a:t>
            </a:r>
            <a:r>
              <a:rPr lang="en-GB" dirty="0"/>
              <a:t>/ehab597</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23</a:t>
            </a:fld>
            <a:endParaRPr lang="en-SK"/>
          </a:p>
        </p:txBody>
      </p:sp>
    </p:spTree>
    <p:extLst>
      <p:ext uri="{BB962C8B-B14F-4D97-AF65-F5344CB8AC3E}">
        <p14:creationId xmlns:p14="http://schemas.microsoft.com/office/powerpoint/2010/main" val="1485235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Schierbeck</a:t>
            </a:r>
            <a:r>
              <a:rPr lang="en-GB" dirty="0"/>
              <a:t> S, </a:t>
            </a:r>
            <a:r>
              <a:rPr lang="en-GB" dirty="0" err="1"/>
              <a:t>Hollenberg</a:t>
            </a:r>
            <a:r>
              <a:rPr lang="en-GB" dirty="0"/>
              <a:t> J, Nord A, et al. Automated external defibrillators delivered by drones to patients with suspected out-of-hospital cardiac arrest [published online ahead of print, 2021 Aug 26]. </a:t>
            </a:r>
            <a:r>
              <a:rPr lang="en-GB" i="1" dirty="0"/>
              <a:t>Eur Heart J</a:t>
            </a:r>
            <a:r>
              <a:rPr lang="en-GB" dirty="0"/>
              <a:t>. 2021;ehab498. doi:10.1093/</a:t>
            </a:r>
            <a:r>
              <a:rPr lang="en-GB" dirty="0" err="1"/>
              <a:t>eurheartj</a:t>
            </a:r>
            <a:r>
              <a:rPr lang="en-GB" dirty="0"/>
              <a:t>/ehab498</a:t>
            </a:r>
          </a:p>
          <a:p>
            <a:endParaRPr lang="en-SK" dirty="0"/>
          </a:p>
          <a:p>
            <a:endParaRPr lang="en-SK" dirty="0"/>
          </a:p>
          <a:p>
            <a:r>
              <a:rPr lang="en-GB" b="1" dirty="0"/>
              <a:t>Abstract </a:t>
            </a:r>
          </a:p>
          <a:p>
            <a:r>
              <a:rPr lang="en-GB" b="1" dirty="0"/>
              <a:t>Aims : </a:t>
            </a:r>
            <a:r>
              <a:rPr lang="en-GB" dirty="0"/>
              <a:t>Early defibrillation is critical for the chance of survival in out-of-hospital cardiac arrest (OHCA). Drones, used to deliver automated external defibrillators (AEDs), may shorten time to defibrillation, but this has never been evaluated in real-life emergencies. The aim of this study was to investigate the feasibility of AED delivery by drones in real-life cases of OHCA. </a:t>
            </a:r>
          </a:p>
          <a:p>
            <a:r>
              <a:rPr lang="en-GB" b="1" dirty="0"/>
              <a:t>Methods and results : </a:t>
            </a:r>
            <a:r>
              <a:rPr lang="en-GB" dirty="0"/>
              <a:t>In this prospective clinical trial, three AED-equipped drones were placed within controlled airspace in Sweden, covering approximately 80 000 inhabitants (125 km2). Drones were integrated in the emergency medical services for automated deployment in beyond-visual-line-of-sight flights: (</a:t>
            </a:r>
            <a:r>
              <a:rPr lang="en-GB" dirty="0" err="1"/>
              <a:t>i</a:t>
            </a:r>
            <a:r>
              <a:rPr lang="en-GB" dirty="0"/>
              <a:t>) test flights from 1 June to 30 September 2020 and (ii) consecutive real-life suspected OHCAs. Primary outcome was the proportion of successful AED deliveries when drones were dispatched in cases of suspected OHCA. Among secondary outcomes was the proportion of cases where AED drones arrived prior to ambulance and time benefit vs. ambulance. Totally, 14 cases were eligible for dispatch during the study period in which AED drones took off in 12 alerts to suspected OHCA, with a median distance to location of 3.1 km [interquartile range (IQR) 2.8-3.4). AED delivery was feasible within 9 m (IQR 7.5-10.5) from the location and successful in 11 alerts (92%). AED drones arrived prior to ambulances in 64%, with a median time benefit of 01:52 min (IQR 01:35-04:54) when drone arrived first. In an additional 61 test flights, the AED delivery success rate was 90% (55/61). </a:t>
            </a:r>
          </a:p>
          <a:p>
            <a:r>
              <a:rPr lang="en-GB" b="1" dirty="0"/>
              <a:t>Conclusion : </a:t>
            </a:r>
            <a:r>
              <a:rPr lang="en-GB" dirty="0"/>
              <a:t>In this pilot study, we have shown that AEDs can be carried by drones to real-life cases of OHCA with a successful AED delivery rate of 92%. There was a time benefit as compared to emergency medical services in cases where the drone arrived first. However, further improvements are needed to increase dispatch rate and time benefits. </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24</a:t>
            </a:fld>
            <a:endParaRPr lang="en-SK"/>
          </a:p>
        </p:txBody>
      </p:sp>
    </p:spTree>
    <p:extLst>
      <p:ext uri="{BB962C8B-B14F-4D97-AF65-F5344CB8AC3E}">
        <p14:creationId xmlns:p14="http://schemas.microsoft.com/office/powerpoint/2010/main" val="2827267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Frederix</a:t>
            </a:r>
            <a:r>
              <a:rPr lang="en-GB" dirty="0"/>
              <a:t> I, </a:t>
            </a:r>
            <a:r>
              <a:rPr lang="en-GB" dirty="0" err="1"/>
              <a:t>Caiani</a:t>
            </a:r>
            <a:r>
              <a:rPr lang="en-GB" dirty="0"/>
              <a:t> EG, </a:t>
            </a:r>
            <a:r>
              <a:rPr lang="en-GB" dirty="0" err="1"/>
              <a:t>Dendale</a:t>
            </a:r>
            <a:r>
              <a:rPr lang="en-GB" dirty="0"/>
              <a:t> P, et al. ESC e-Cardiology Working Group Position Paper: Overcoming challenges in digital health implementation in cardiovascular medicine. </a:t>
            </a:r>
            <a:r>
              <a:rPr lang="en-GB" i="1" dirty="0"/>
              <a:t>Eur J </a:t>
            </a:r>
            <a:r>
              <a:rPr lang="en-GB" i="1" dirty="0" err="1"/>
              <a:t>Prev</a:t>
            </a:r>
            <a:r>
              <a:rPr lang="en-GB" i="1" dirty="0"/>
              <a:t> </a:t>
            </a:r>
            <a:r>
              <a:rPr lang="en-GB" i="1" dirty="0" err="1"/>
              <a:t>Cardiol</a:t>
            </a:r>
            <a:r>
              <a:rPr lang="en-GB" dirty="0"/>
              <a:t>. 2019;26(11):1166-1177. doi:10.1177/2047487319832394</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27</a:t>
            </a:fld>
            <a:endParaRPr lang="en-SK"/>
          </a:p>
        </p:txBody>
      </p:sp>
    </p:spTree>
    <p:extLst>
      <p:ext uri="{BB962C8B-B14F-4D97-AF65-F5344CB8AC3E}">
        <p14:creationId xmlns:p14="http://schemas.microsoft.com/office/powerpoint/2010/main" val="1246519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Singhal A, Cowie MR. Digital Health: Implications for Heart Failure Management. </a:t>
            </a:r>
            <a:r>
              <a:rPr lang="en-GB" i="1" dirty="0"/>
              <a:t>Card Fail Rev</a:t>
            </a:r>
            <a:r>
              <a:rPr lang="en-GB" dirty="0"/>
              <a:t>. 2021;7:e08. Published 2021 May 11. doi:10.15420/cfr.2020.28</a:t>
            </a:r>
          </a:p>
          <a:p>
            <a:endParaRPr lang="en-SK" dirty="0"/>
          </a:p>
          <a:p>
            <a:r>
              <a:rPr lang="en-GB" b="1" dirty="0"/>
              <a:t>Abstract </a:t>
            </a:r>
          </a:p>
          <a:p>
            <a:r>
              <a:rPr lang="en-GB" dirty="0"/>
              <a:t>Digital health encompasses the use of information and communications technology and the use of advanced computing sciences in healthcare. This review covers the application of digital health in heart failure patients, focusing on teleconsultation, remote monitoring and apps and wearables, looking at how these technologies can be used to support care and improve outcomes. Interest in and use of these technologies, particularly teleconsultation, have been accelerated by the coronavirus disease 2019 pandemic. Remote monitoring of heart failure patients, to identify those patients at high risk of hospitalisation and to support clinical stability, has been studied with mixed results. Remote monitoring of pulmonary artery pressure has a consistent effect on reducing hospitalisation rates for patients with moderately severe symptoms and multiparameter monitoring shows promise for the future. Wearable devices and apps are increasingly used by patients for health and lifestyle support. Some wearable technologies have shown promise in AF detection, and others may be useful in supporting self-care and guiding prognosis, but more evidence is required to guide their optimal use. Support for patients and clinicians wishing to use these technologies is important, along with consideration of data validity and privacy and appropriate recording of decision-making. </a:t>
            </a:r>
          </a:p>
          <a:p>
            <a:r>
              <a:rPr lang="en-GB" b="1" dirty="0"/>
              <a:t>Keywords: </a:t>
            </a:r>
            <a:r>
              <a:rPr lang="en-GB" dirty="0"/>
              <a:t>COVID-19; Digital health; apps; cardiology; e-health; heart failure; m-health; machine learning; telemedicine; wearable</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28</a:t>
            </a:fld>
            <a:endParaRPr lang="en-SK"/>
          </a:p>
        </p:txBody>
      </p:sp>
    </p:spTree>
    <p:extLst>
      <p:ext uri="{BB962C8B-B14F-4D97-AF65-F5344CB8AC3E}">
        <p14:creationId xmlns:p14="http://schemas.microsoft.com/office/powerpoint/2010/main" val="278956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Singhal A, Cowie MR. Digital Health: Implications for Heart Failure Management. </a:t>
            </a:r>
            <a:r>
              <a:rPr lang="en-GB" i="1" dirty="0"/>
              <a:t>Card Fail Rev</a:t>
            </a:r>
            <a:r>
              <a:rPr lang="en-GB" dirty="0"/>
              <a:t>. 2021;7:e08. Published 2021 May 11. doi:10.15420/cfr.2020.28</a:t>
            </a:r>
          </a:p>
          <a:p>
            <a:endParaRPr lang="en-SK" dirty="0"/>
          </a:p>
          <a:p>
            <a:endParaRPr lang="en-SK" dirty="0"/>
          </a:p>
          <a:p>
            <a:r>
              <a:rPr lang="en-GB" b="1" dirty="0"/>
              <a:t>Abstract </a:t>
            </a:r>
          </a:p>
          <a:p>
            <a:r>
              <a:rPr lang="en-GB" dirty="0"/>
              <a:t>Digital health encompasses the use of information and communications technology and the use of advanced computing sciences in healthcare. This review covers the application of digital health in heart failure patients, focusing on teleconsultation, remote monitoring and apps and wearables, looking at how these technologies can be used to support care and improve outcomes. Interest in and use of these technologies, particularly teleconsultation, have been accelerated by the coronavirus disease 2019 pandemic. Remote monitoring of heart failure patients, to identify those patients at high risk of hospitalisation and to support clinical stability, has been studied with mixed results. Remote monitoring of pulmonary artery pressure has a consistent effect on reducing hospitalisation rates for patients with moderately severe symptoms and multiparameter monitoring shows promise for the future. Wearable devices and apps are increasingly used by patients for health and lifestyle support. Some wearable technologies have shown promise in AF detection, and others may be useful in supporting self-care and guiding prognosis, but more evidence is required to guide their optimal use. Support for patients and clinicians wishing to use these technologies is important, along with consideration of data validity and privacy and appropriate recording of decision-making. </a:t>
            </a:r>
          </a:p>
          <a:p>
            <a:r>
              <a:rPr lang="en-GB" b="1" dirty="0"/>
              <a:t>Keywords: </a:t>
            </a:r>
            <a:r>
              <a:rPr lang="en-GB" dirty="0"/>
              <a:t>COVID-19; Digital health; apps; cardiology; e-health; heart failure; m-health; machine learning; telemedicine; wearable</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4</a:t>
            </a:fld>
            <a:endParaRPr lang="en-SK"/>
          </a:p>
        </p:txBody>
      </p:sp>
    </p:spTree>
    <p:extLst>
      <p:ext uri="{BB962C8B-B14F-4D97-AF65-F5344CB8AC3E}">
        <p14:creationId xmlns:p14="http://schemas.microsoft.com/office/powerpoint/2010/main" val="238603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5</a:t>
            </a:fld>
            <a:endParaRPr lang="en-SK"/>
          </a:p>
        </p:txBody>
      </p:sp>
    </p:spTree>
    <p:extLst>
      <p:ext uri="{BB962C8B-B14F-4D97-AF65-F5344CB8AC3E}">
        <p14:creationId xmlns:p14="http://schemas.microsoft.com/office/powerpoint/2010/main" val="420197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Tarakji</a:t>
            </a:r>
            <a:r>
              <a:rPr lang="en-GB" dirty="0"/>
              <a:t> KG, Silva J, Chen LY, et al. Digital Health and the Care of the Patient With Arrhythmia: What Every Electrophysiologist Needs to Know. </a:t>
            </a:r>
            <a:r>
              <a:rPr lang="en-GB" i="1" dirty="0" err="1"/>
              <a:t>Circ</a:t>
            </a:r>
            <a:r>
              <a:rPr lang="en-GB" i="1" dirty="0"/>
              <a:t> </a:t>
            </a:r>
            <a:r>
              <a:rPr lang="en-GB" i="1" dirty="0" err="1"/>
              <a:t>Arrhythm</a:t>
            </a:r>
            <a:r>
              <a:rPr lang="en-GB" i="1" dirty="0"/>
              <a:t> </a:t>
            </a:r>
            <a:r>
              <a:rPr lang="en-GB" i="1" dirty="0" err="1"/>
              <a:t>Electrophysiol</a:t>
            </a:r>
            <a:r>
              <a:rPr lang="en-GB" dirty="0"/>
              <a:t>. 2020;13(11):e007953. doi:10.1161/CIRCEP.120.007953</a:t>
            </a:r>
          </a:p>
          <a:p>
            <a:endParaRPr lang="en-SK" dirty="0"/>
          </a:p>
          <a:p>
            <a:r>
              <a:rPr lang="en-GB" b="1" dirty="0"/>
              <a:t>Abstract </a:t>
            </a:r>
          </a:p>
          <a:p>
            <a:r>
              <a:rPr lang="en-GB" dirty="0"/>
              <a:t>The field of cardiac electrophysiology has been on the cutting edge of advanced digital technologies for many years. More recently, medical device development through traditional clinical trials has been supplemented by direct to consumer products with advancement of wearables and health care apps. The rapid growth of innovation along with the mega-data generated has created challenges and opportunities. This review summarizes the regulatory landscape, applications to clinical practice, opportunities for virtual clinical trials, the use of artificial intelligence to streamline and interpret data, and integration into the electronic medical records and medical practice. Preparation of the new generation of physicians, guidance and promotion by professional societies, and advancement of research in the interpretation and application of big data and the impact of digital technologies on health outcomes will help to advance the adoption and the future of digital health care. </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6</a:t>
            </a:fld>
            <a:endParaRPr lang="en-SK"/>
          </a:p>
        </p:txBody>
      </p:sp>
    </p:spTree>
    <p:extLst>
      <p:ext uri="{BB962C8B-B14F-4D97-AF65-F5344CB8AC3E}">
        <p14:creationId xmlns:p14="http://schemas.microsoft.com/office/powerpoint/2010/main" val="90022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Tarakji</a:t>
            </a:r>
            <a:r>
              <a:rPr lang="en-GB" dirty="0"/>
              <a:t> KG, Silva J, Chen LY, et al. Digital Health and the Care of the Patient With Arrhythmia: What Every Electrophysiologist Needs to Know. </a:t>
            </a:r>
            <a:r>
              <a:rPr lang="en-GB" i="1" dirty="0" err="1"/>
              <a:t>Circ</a:t>
            </a:r>
            <a:r>
              <a:rPr lang="en-GB" i="1" dirty="0"/>
              <a:t> </a:t>
            </a:r>
            <a:r>
              <a:rPr lang="en-GB" i="1" dirty="0" err="1"/>
              <a:t>Arrhythm</a:t>
            </a:r>
            <a:r>
              <a:rPr lang="en-GB" i="1" dirty="0"/>
              <a:t> </a:t>
            </a:r>
            <a:r>
              <a:rPr lang="en-GB" i="1" dirty="0" err="1"/>
              <a:t>Electrophysiol</a:t>
            </a:r>
            <a:r>
              <a:rPr lang="en-GB" dirty="0"/>
              <a:t>. 2020;13(11):e007953. doi:10.1161/CIRCEP.120.007953</a:t>
            </a:r>
          </a:p>
          <a:p>
            <a:endParaRPr lang="en-SK" dirty="0"/>
          </a:p>
          <a:p>
            <a:r>
              <a:rPr lang="en-GB" b="1" dirty="0"/>
              <a:t>Abstract </a:t>
            </a:r>
          </a:p>
          <a:p>
            <a:r>
              <a:rPr lang="en-GB" dirty="0"/>
              <a:t>The field of cardiac electrophysiology has been on the cutting edge of advanced digital technologies for many years. More recently, medical device development through traditional clinical trials has been supplemented by direct to consumer products with advancement of wearables and health care apps. The rapid growth of innovation along with the mega-data generated has created challenges and opportunities. This review summarizes the regulatory landscape, applications to clinical practice, opportunities for virtual clinical trials, the use of artificial intelligence to streamline and interpret data, and integration into the electronic medical records and medical practice. Preparation of the new generation of physicians, guidance and promotion by professional societies, and advancement of research in the interpretation and application of big data and the impact of digital technologies on health outcomes will help to advance the adoption and the future of digital health care. </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7</a:t>
            </a:fld>
            <a:endParaRPr lang="en-SK"/>
          </a:p>
        </p:txBody>
      </p:sp>
    </p:spTree>
    <p:extLst>
      <p:ext uri="{BB962C8B-B14F-4D97-AF65-F5344CB8AC3E}">
        <p14:creationId xmlns:p14="http://schemas.microsoft.com/office/powerpoint/2010/main" val="4029013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Varma N, </a:t>
            </a:r>
            <a:r>
              <a:rPr lang="en-GB" dirty="0" err="1"/>
              <a:t>Marrouche</a:t>
            </a:r>
            <a:r>
              <a:rPr lang="en-GB" dirty="0"/>
              <a:t> NF, </a:t>
            </a:r>
            <a:r>
              <a:rPr lang="en-GB" dirty="0" err="1"/>
              <a:t>Aguinaga</a:t>
            </a:r>
            <a:r>
              <a:rPr lang="en-GB" dirty="0"/>
              <a:t> L, et al. HRS/EHRA/APHRS/LAHRS/ACC/AHA worldwide practice update for telehealth and arrhythmia monitoring during and after a pandemic. </a:t>
            </a:r>
            <a:r>
              <a:rPr lang="en-GB" i="1" dirty="0" err="1"/>
              <a:t>Europace</a:t>
            </a:r>
            <a:r>
              <a:rPr lang="en-GB" dirty="0"/>
              <a:t>. 2021;23(2):313. doi:10.1093/</a:t>
            </a:r>
            <a:r>
              <a:rPr lang="en-GB" dirty="0" err="1"/>
              <a:t>europace</a:t>
            </a:r>
            <a:r>
              <a:rPr lang="en-GB" dirty="0"/>
              <a:t>/euaa187</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8</a:t>
            </a:fld>
            <a:endParaRPr lang="en-SK"/>
          </a:p>
        </p:txBody>
      </p:sp>
    </p:spTree>
    <p:extLst>
      <p:ext uri="{BB962C8B-B14F-4D97-AF65-F5344CB8AC3E}">
        <p14:creationId xmlns:p14="http://schemas.microsoft.com/office/powerpoint/2010/main" val="964741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Hindricks</a:t>
            </a:r>
            <a:r>
              <a:rPr lang="en-GB" dirty="0"/>
              <a:t> G, Varma N, </a:t>
            </a:r>
            <a:r>
              <a:rPr lang="en-GB" dirty="0" err="1"/>
              <a:t>Kacet</a:t>
            </a:r>
            <a:r>
              <a:rPr lang="en-GB" dirty="0"/>
              <a:t> S, et al. Daily remote monitoring of implantable cardioverter-defibrillators: insights from the pooled patient-level data from three randomized controlled trials (IN-TIME, ECOST, TRUST). </a:t>
            </a:r>
            <a:r>
              <a:rPr lang="en-GB" i="1" dirty="0"/>
              <a:t>Eur Heart J</a:t>
            </a:r>
            <a:r>
              <a:rPr lang="en-GB" dirty="0"/>
              <a:t>. 2017;38(22):1749-1755. doi:10.1093/</a:t>
            </a:r>
            <a:r>
              <a:rPr lang="en-GB" dirty="0" err="1"/>
              <a:t>eurheartj</a:t>
            </a:r>
            <a:r>
              <a:rPr lang="en-GB" dirty="0"/>
              <a:t>/ehx015</a:t>
            </a:r>
          </a:p>
          <a:p>
            <a:endParaRPr lang="en-SK" dirty="0"/>
          </a:p>
          <a:p>
            <a:r>
              <a:rPr lang="en-GB" b="1" dirty="0"/>
              <a:t>Abstract </a:t>
            </a:r>
          </a:p>
          <a:p>
            <a:r>
              <a:rPr lang="en-GB" b="1" dirty="0"/>
              <a:t>Aims: </a:t>
            </a:r>
            <a:r>
              <a:rPr lang="en-GB" dirty="0"/>
              <a:t>Remote monitoring of implantable cardioverter-defibrillators may improve clinical outcome. A recent meta-analysis of three randomized controlled trials (TRUST, ECOST, IN-TIME) using a specific remote monitoring system with daily transmissions [</a:t>
            </a:r>
            <a:r>
              <a:rPr lang="en-GB" dirty="0" err="1"/>
              <a:t>Biotronik</a:t>
            </a:r>
            <a:r>
              <a:rPr lang="en-GB" dirty="0"/>
              <a:t> Home Monitoring (HM)] demonstrated improved survival. We performed a patient-level analysis to verify this result with appropriate time-to-event statistics and to investigate further clinical endpoints. </a:t>
            </a:r>
          </a:p>
          <a:p>
            <a:r>
              <a:rPr lang="en-GB" b="1" dirty="0"/>
              <a:t>Methods and results: </a:t>
            </a:r>
            <a:r>
              <a:rPr lang="en-GB" dirty="0"/>
              <a:t>Individual data of the TRUST, ECOST, and IN-TIME patients were pooled to calculate absolute risks of endpoints at 1-year follow-up for HM vs. conventional follow-up. All-cause mortality analysis involved all three trials (2405 patients). Other endpoints involved two trials, ECOST and IN-TIME (1078 patients), in which an independent blinded endpoint committee adjudicated the underlying causes of hospitalizations and deaths. The absolute risk of death at 1 year was reduced by 1.9% in the HM group (95% CI: 0.1-3.8%; P = 0.037), equivalent to a risk ratio of 0.62. Also the combined endpoint of all-cause mortality or hospitalization for worsening heart failure (WHF) was significantly reduced (by 5.6%; P = 0.007; risk ratio 0.64). The composite endpoint of all-cause mortality or cardiovascular (CV) hospitalization tended to be reduced by a similar degree (4.1%; P = 0.13; risk ratio 0.85) but without statistical significance. </a:t>
            </a:r>
          </a:p>
          <a:p>
            <a:r>
              <a:rPr lang="en-GB" b="1" dirty="0"/>
              <a:t>Conclusion: </a:t>
            </a:r>
            <a:r>
              <a:rPr lang="en-GB" dirty="0"/>
              <a:t>In a pooled analysis of the three trials, HM reduced all-cause mortality and the composite endpoint of all-cause mortality or WHF hospitalization. The similar magnitudes of absolute risk reductions for WHF and CV endpoints suggest that the benefit of HM is driven by the prevention of heart failure exacerbation. </a:t>
            </a:r>
          </a:p>
          <a:p>
            <a:endParaRPr lang="en-SK" dirty="0"/>
          </a:p>
        </p:txBody>
      </p:sp>
      <p:sp>
        <p:nvSpPr>
          <p:cNvPr id="4" name="Slide Number Placeholder 3"/>
          <p:cNvSpPr>
            <a:spLocks noGrp="1"/>
          </p:cNvSpPr>
          <p:nvPr>
            <p:ph type="sldNum" sz="quarter" idx="5"/>
          </p:nvPr>
        </p:nvSpPr>
        <p:spPr/>
        <p:txBody>
          <a:bodyPr/>
          <a:lstStyle/>
          <a:p>
            <a:fld id="{7A3B2DFC-7AD1-C746-B3E9-0F879094C759}" type="slidenum">
              <a:rPr lang="en-SK" smtClean="0"/>
              <a:t>9</a:t>
            </a:fld>
            <a:endParaRPr lang="en-SK"/>
          </a:p>
        </p:txBody>
      </p:sp>
    </p:spTree>
    <p:extLst>
      <p:ext uri="{BB962C8B-B14F-4D97-AF65-F5344CB8AC3E}">
        <p14:creationId xmlns:p14="http://schemas.microsoft.com/office/powerpoint/2010/main" val="416590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4F71"/>
                </a:solidFill>
              </a:rPr>
              <a:t>The App can store up to 5 encrypted sessions locally </a:t>
            </a:r>
            <a:r>
              <a:rPr lang="en-US" sz="1200" dirty="0">
                <a:solidFill>
                  <a:srgbClr val="004F71"/>
                </a:solidFill>
              </a:rPr>
              <a:t>until a data or </a:t>
            </a:r>
            <a:r>
              <a:rPr lang="en-US" sz="1200" dirty="0" err="1">
                <a:solidFill>
                  <a:srgbClr val="004F71"/>
                </a:solidFill>
              </a:rPr>
              <a:t>WiFi</a:t>
            </a:r>
            <a:r>
              <a:rPr lang="en-US" sz="1200" dirty="0">
                <a:solidFill>
                  <a:srgbClr val="004F71"/>
                </a:solidFill>
              </a:rPr>
              <a:t> connection is re-established.  Once uploaded successfully, data is deleted from the app.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FEB72-D39A-4EDB-8A2A-539F422A2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440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4F71"/>
                </a:solidFill>
              </a:rPr>
              <a:t>A yellow alert symbol will appear on the home page to alert the patient, and a notification will be sent through the app.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FEB72-D39A-4EDB-8A2A-539F422A2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602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C2B80DF-422F-3F4E-8D0D-B2CCF3FEA573}"/>
              </a:ext>
            </a:extLst>
          </p:cNvPr>
          <p:cNvSpPr>
            <a:spLocks noGrp="1"/>
          </p:cNvSpPr>
          <p:nvPr>
            <p:ph type="dt" sz="half" idx="10"/>
          </p:nvPr>
        </p:nvSpPr>
        <p:spPr/>
        <p:txBody>
          <a:bodyPr/>
          <a:lstStyle>
            <a:lvl1pPr>
              <a:defRPr/>
            </a:lvl1pPr>
          </a:lstStyle>
          <a:p>
            <a:fld id="{D5884373-D4B6-DC48-BE04-230FC458BB19}"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C07D3E3F-2370-FE44-9DD3-F47865B974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2CB18B-52E1-9445-A58F-623EA194FEBA}"/>
              </a:ext>
            </a:extLst>
          </p:cNvPr>
          <p:cNvSpPr>
            <a:spLocks noGrp="1"/>
          </p:cNvSpPr>
          <p:nvPr>
            <p:ph type="sldNum" sz="quarter" idx="12"/>
          </p:nvPr>
        </p:nvSpPr>
        <p:spPr/>
        <p:txBody>
          <a:bodyPr/>
          <a:lstStyle>
            <a:lvl1pPr>
              <a:defRPr/>
            </a:lvl1pPr>
          </a:lstStyle>
          <a:p>
            <a:fld id="{A3288513-9C2B-7A48-A925-CAFD563BBED7}" type="slidenum">
              <a:rPr lang="en-US" altLang="sk-SK"/>
              <a:pPr/>
              <a:t>‹#›</a:t>
            </a:fld>
            <a:endParaRPr lang="en-US" altLang="sk-SK"/>
          </a:p>
        </p:txBody>
      </p:sp>
    </p:spTree>
    <p:extLst>
      <p:ext uri="{BB962C8B-B14F-4D97-AF65-F5344CB8AC3E}">
        <p14:creationId xmlns:p14="http://schemas.microsoft.com/office/powerpoint/2010/main" val="454249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75B1BE-B4B5-E146-948D-1B924357BB47}"/>
              </a:ext>
            </a:extLst>
          </p:cNvPr>
          <p:cNvSpPr>
            <a:spLocks noGrp="1"/>
          </p:cNvSpPr>
          <p:nvPr>
            <p:ph type="dt" sz="half" idx="10"/>
          </p:nvPr>
        </p:nvSpPr>
        <p:spPr/>
        <p:txBody>
          <a:bodyPr/>
          <a:lstStyle>
            <a:lvl1pPr>
              <a:defRPr/>
            </a:lvl1pPr>
          </a:lstStyle>
          <a:p>
            <a:fld id="{74173E0F-8A58-714E-98BC-FCE7CF19FC0B}"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2078D41B-C435-9043-B706-AEF1028915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6619C5-39B6-B04A-A19B-CD1AE57ABC38}"/>
              </a:ext>
            </a:extLst>
          </p:cNvPr>
          <p:cNvSpPr>
            <a:spLocks noGrp="1"/>
          </p:cNvSpPr>
          <p:nvPr>
            <p:ph type="sldNum" sz="quarter" idx="12"/>
          </p:nvPr>
        </p:nvSpPr>
        <p:spPr/>
        <p:txBody>
          <a:bodyPr/>
          <a:lstStyle>
            <a:lvl1pPr>
              <a:defRPr/>
            </a:lvl1pPr>
          </a:lstStyle>
          <a:p>
            <a:fld id="{6F936B2D-106D-AD48-80AD-AD8F104C87C3}" type="slidenum">
              <a:rPr lang="en-US" altLang="sk-SK"/>
              <a:pPr/>
              <a:t>‹#›</a:t>
            </a:fld>
            <a:endParaRPr lang="en-US" altLang="sk-SK"/>
          </a:p>
        </p:txBody>
      </p:sp>
    </p:spTree>
    <p:extLst>
      <p:ext uri="{BB962C8B-B14F-4D97-AF65-F5344CB8AC3E}">
        <p14:creationId xmlns:p14="http://schemas.microsoft.com/office/powerpoint/2010/main" val="1314072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45E86C-6854-BF43-8A78-4CDF03EC058E}"/>
              </a:ext>
            </a:extLst>
          </p:cNvPr>
          <p:cNvSpPr>
            <a:spLocks noGrp="1"/>
          </p:cNvSpPr>
          <p:nvPr>
            <p:ph type="dt" sz="half" idx="10"/>
          </p:nvPr>
        </p:nvSpPr>
        <p:spPr/>
        <p:txBody>
          <a:bodyPr/>
          <a:lstStyle>
            <a:lvl1pPr>
              <a:defRPr/>
            </a:lvl1pPr>
          </a:lstStyle>
          <a:p>
            <a:fld id="{CAB696DC-9E17-C74D-A02C-E4FDE994CC0C}"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4D01DBC3-7508-4843-8CF4-EFE4EFAECE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B2C7F7-F208-494A-A098-A6C13012A635}"/>
              </a:ext>
            </a:extLst>
          </p:cNvPr>
          <p:cNvSpPr>
            <a:spLocks noGrp="1"/>
          </p:cNvSpPr>
          <p:nvPr>
            <p:ph type="sldNum" sz="quarter" idx="12"/>
          </p:nvPr>
        </p:nvSpPr>
        <p:spPr/>
        <p:txBody>
          <a:bodyPr/>
          <a:lstStyle>
            <a:lvl1pPr>
              <a:defRPr/>
            </a:lvl1pPr>
          </a:lstStyle>
          <a:p>
            <a:fld id="{12F705B2-67A1-3D47-B7ED-E2E348F8688E}" type="slidenum">
              <a:rPr lang="en-US" altLang="sk-SK"/>
              <a:pPr/>
              <a:t>‹#›</a:t>
            </a:fld>
            <a:endParaRPr lang="en-US" altLang="sk-SK"/>
          </a:p>
        </p:txBody>
      </p:sp>
    </p:spTree>
    <p:extLst>
      <p:ext uri="{BB962C8B-B14F-4D97-AF65-F5344CB8AC3E}">
        <p14:creationId xmlns:p14="http://schemas.microsoft.com/office/powerpoint/2010/main" val="103263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380585"/>
            <a:ext cx="8229240" cy="507831"/>
          </a:xfrm>
          <a:prstGeom prst="rect">
            <a:avLst/>
          </a:prstGeom>
        </p:spPr>
        <p:txBody>
          <a:bodyPr lIns="0" tIns="0" rIns="0" bIns="0" anchor="ctr">
            <a:spAutoFit/>
          </a:bodyPr>
          <a:lstStyle/>
          <a:p>
            <a:pPr algn="ctr"/>
            <a:endParaRPr lang="en-US" sz="3300" b="0" strike="noStrike" spc="-1">
              <a:latin typeface="Arial"/>
            </a:endParaRPr>
          </a:p>
        </p:txBody>
      </p:sp>
      <p:sp>
        <p:nvSpPr>
          <p:cNvPr id="3" name="PlaceHolder 2"/>
          <p:cNvSpPr>
            <a:spLocks noGrp="1"/>
          </p:cNvSpPr>
          <p:nvPr>
            <p:ph type="subTitle"/>
          </p:nvPr>
        </p:nvSpPr>
        <p:spPr>
          <a:xfrm>
            <a:off x="457200" y="2510205"/>
            <a:ext cx="8229240" cy="369332"/>
          </a:xfrm>
          <a:prstGeom prst="rect">
            <a:avLst/>
          </a:prstGeom>
        </p:spPr>
        <p:txBody>
          <a:bodyPr lIns="0" tIns="0" rIns="0" bIns="0" anchor="ctr">
            <a:spAutoFit/>
          </a:bodyPr>
          <a:lstStyle/>
          <a:p>
            <a:pPr algn="ctr"/>
            <a:endParaRPr lang="en-US" sz="2400" b="0" strike="noStrike" spc="-1">
              <a:latin typeface="Arial"/>
            </a:endParaRPr>
          </a:p>
        </p:txBody>
      </p:sp>
    </p:spTree>
    <p:extLst>
      <p:ext uri="{BB962C8B-B14F-4D97-AF65-F5344CB8AC3E}">
        <p14:creationId xmlns:p14="http://schemas.microsoft.com/office/powerpoint/2010/main" val="219070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One Column">
    <p:spTree>
      <p:nvGrpSpPr>
        <p:cNvPr id="1" name=""/>
        <p:cNvGrpSpPr/>
        <p:nvPr/>
      </p:nvGrpSpPr>
      <p:grpSpPr>
        <a:xfrm>
          <a:off x="0" y="0"/>
          <a:ext cx="0" cy="0"/>
          <a:chOff x="0" y="0"/>
          <a:chExt cx="0" cy="0"/>
        </a:xfrm>
      </p:grpSpPr>
      <p:sp>
        <p:nvSpPr>
          <p:cNvPr id="24" name="Text Placeholder 17">
            <a:extLst>
              <a:ext uri="{FF2B5EF4-FFF2-40B4-BE49-F238E27FC236}">
                <a16:creationId xmlns:a16="http://schemas.microsoft.com/office/drawing/2014/main" id="{25D780D8-E599-CF4B-B2CA-A71B9F71C60F}"/>
              </a:ext>
            </a:extLst>
          </p:cNvPr>
          <p:cNvSpPr>
            <a:spLocks noGrp="1"/>
          </p:cNvSpPr>
          <p:nvPr>
            <p:ph type="body" sz="quarter" idx="18" hasCustomPrompt="1"/>
          </p:nvPr>
        </p:nvSpPr>
        <p:spPr>
          <a:xfrm>
            <a:off x="348559" y="577331"/>
            <a:ext cx="8420537" cy="324849"/>
          </a:xfrm>
          <a:prstGeom prst="rect">
            <a:avLst/>
          </a:prstGeom>
        </p:spPr>
        <p:txBody>
          <a:bodyPr anchor="b"/>
          <a:lstStyle>
            <a:lvl1pPr marL="0" indent="0">
              <a:buNone/>
              <a:defRPr sz="1500" b="1" i="0" cap="none">
                <a:solidFill>
                  <a:srgbClr val="009CDE"/>
                </a:solidFill>
                <a:latin typeface="Calibri" panose="020F0502020204030204" pitchFamily="34" charset="0"/>
                <a:cs typeface="Calibri" panose="020F0502020204030204" pitchFamily="34" charset="0"/>
              </a:defRPr>
            </a:lvl1pPr>
            <a:lvl2pPr>
              <a:defRPr sz="1800" b="0" i="0">
                <a:solidFill>
                  <a:srgbClr val="FF9933"/>
                </a:solidFill>
                <a:latin typeface="Calibri Light" panose="020F0302020204030204" pitchFamily="34" charset="0"/>
                <a:cs typeface="Calibri Light" panose="020F0302020204030204" pitchFamily="34" charset="0"/>
              </a:defRPr>
            </a:lvl2pPr>
            <a:lvl3pPr>
              <a:defRPr sz="1800" b="0" i="0">
                <a:solidFill>
                  <a:srgbClr val="FF9933"/>
                </a:solidFill>
                <a:latin typeface="Calibri Light" panose="020F0302020204030204" pitchFamily="34" charset="0"/>
                <a:cs typeface="Calibri Light" panose="020F0302020204030204" pitchFamily="34" charset="0"/>
              </a:defRPr>
            </a:lvl3pPr>
            <a:lvl4pPr>
              <a:defRPr sz="1800" b="0" i="0">
                <a:solidFill>
                  <a:srgbClr val="FF9933"/>
                </a:solidFill>
                <a:latin typeface="Calibri Light" panose="020F0302020204030204" pitchFamily="34" charset="0"/>
                <a:cs typeface="Calibri Light" panose="020F0302020204030204" pitchFamily="34" charset="0"/>
              </a:defRPr>
            </a:lvl4pPr>
            <a:lvl5pPr>
              <a:defRPr sz="1800" b="0" i="0">
                <a:solidFill>
                  <a:srgbClr val="FF9933"/>
                </a:solidFill>
                <a:latin typeface="Calibri Light" panose="020F0302020204030204" pitchFamily="34" charset="0"/>
                <a:cs typeface="Calibri Light" panose="020F0302020204030204" pitchFamily="34" charset="0"/>
              </a:defRPr>
            </a:lvl5pPr>
          </a:lstStyle>
          <a:p>
            <a:pPr lvl="0"/>
            <a:r>
              <a:rPr lang="en-US" dirty="0"/>
              <a:t>Click To Edit Master Text Styles</a:t>
            </a:r>
          </a:p>
        </p:txBody>
      </p:sp>
      <p:sp>
        <p:nvSpPr>
          <p:cNvPr id="15" name="Title 1">
            <a:extLst>
              <a:ext uri="{FF2B5EF4-FFF2-40B4-BE49-F238E27FC236}">
                <a16:creationId xmlns:a16="http://schemas.microsoft.com/office/drawing/2014/main" id="{BB0F7003-BFB5-1D46-AFF8-8ED2BCCC428E}"/>
              </a:ext>
            </a:extLst>
          </p:cNvPr>
          <p:cNvSpPr>
            <a:spLocks noGrp="1"/>
          </p:cNvSpPr>
          <p:nvPr>
            <p:ph type="title" hasCustomPrompt="1"/>
          </p:nvPr>
        </p:nvSpPr>
        <p:spPr>
          <a:xfrm>
            <a:off x="334843" y="369480"/>
            <a:ext cx="8420537" cy="353750"/>
          </a:xfrm>
          <a:prstGeom prst="rect">
            <a:avLst/>
          </a:prstGeom>
        </p:spPr>
        <p:txBody>
          <a:bodyPr anchor="b"/>
          <a:lstStyle>
            <a:lvl1pPr>
              <a:defRPr sz="2700" b="0" i="0">
                <a:solidFill>
                  <a:srgbClr val="AA0061"/>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51E55BC5-417D-1049-A377-27F920D2C0CA}"/>
              </a:ext>
            </a:extLst>
          </p:cNvPr>
          <p:cNvSpPr>
            <a:spLocks noGrp="1"/>
          </p:cNvSpPr>
          <p:nvPr>
            <p:ph type="body" sz="quarter" idx="19" hasCustomPrompt="1"/>
          </p:nvPr>
        </p:nvSpPr>
        <p:spPr>
          <a:xfrm>
            <a:off x="429966" y="1653577"/>
            <a:ext cx="8249948" cy="2759009"/>
          </a:xfrm>
          <a:prstGeom prst="rect">
            <a:avLst/>
          </a:prstGeom>
        </p:spPr>
        <p:txBody>
          <a:bodyPr/>
          <a:lstStyle>
            <a:lvl1pPr marL="0" indent="0">
              <a:buNone/>
              <a:defRPr sz="1350">
                <a:solidFill>
                  <a:srgbClr val="009CDE"/>
                </a:solidFill>
              </a:defRPr>
            </a:lvl1pPr>
            <a:lvl2pPr marL="0" indent="-171450">
              <a:buClr>
                <a:srgbClr val="912463"/>
              </a:buClr>
              <a:buFont typeface="Wingdings" pitchFamily="2" charset="2"/>
              <a:buChar char="§"/>
              <a:defRPr sz="1200">
                <a:solidFill>
                  <a:schemeClr val="bg2"/>
                </a:solidFill>
              </a:defRPr>
            </a:lvl2pPr>
            <a:lvl3pPr marL="514350" indent="-171450">
              <a:buClr>
                <a:srgbClr val="912463"/>
              </a:buClr>
              <a:buFont typeface="Wingdings" pitchFamily="2" charset="2"/>
              <a:buChar char="§"/>
              <a:defRPr sz="1050">
                <a:solidFill>
                  <a:schemeClr val="bg2"/>
                </a:solidFill>
              </a:defRPr>
            </a:lvl3pPr>
            <a:lvl4pPr marL="1028700" indent="0">
              <a:buClr>
                <a:srgbClr val="912463"/>
              </a:buClr>
              <a:buFont typeface="Wingdings" pitchFamily="2" charset="2"/>
              <a:buNone/>
              <a:defRPr sz="900">
                <a:solidFill>
                  <a:schemeClr val="tx1">
                    <a:lumMod val="65000"/>
                    <a:lumOff val="35000"/>
                  </a:schemeClr>
                </a:solidFill>
              </a:defRPr>
            </a:lvl4pPr>
            <a:lvl5pPr marL="1543050" indent="-171450">
              <a:buClr>
                <a:srgbClr val="912463"/>
              </a:buClr>
              <a:buFont typeface="Wingdings" pitchFamily="2" charset="2"/>
              <a:buChar char="§"/>
              <a:defRPr sz="9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9" name="Rectangle 8">
            <a:extLst>
              <a:ext uri="{FF2B5EF4-FFF2-40B4-BE49-F238E27FC236}">
                <a16:creationId xmlns:a16="http://schemas.microsoft.com/office/drawing/2014/main" id="{C7B43E70-C476-634E-8B2B-F8E162C4ACE4}"/>
              </a:ext>
            </a:extLst>
          </p:cNvPr>
          <p:cNvSpPr/>
          <p:nvPr userDrawn="1"/>
        </p:nvSpPr>
        <p:spPr>
          <a:xfrm rot="16200000">
            <a:off x="4461158" y="460653"/>
            <a:ext cx="221688" cy="9144001"/>
          </a:xfrm>
          <a:prstGeom prst="rect">
            <a:avLst/>
          </a:prstGeom>
          <a:gradFill flip="none" rotWithShape="1">
            <a:gsLst>
              <a:gs pos="0">
                <a:srgbClr val="48C6EC"/>
              </a:gs>
              <a:gs pos="43000">
                <a:srgbClr val="26B3E4"/>
              </a:gs>
              <a:gs pos="100000">
                <a:srgbClr val="0098D8"/>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8C30853F-F64F-4F68-92CA-1F68ED976C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738386" y="0"/>
            <a:ext cx="2405616" cy="702766"/>
          </a:xfrm>
          <a:prstGeom prst="rect">
            <a:avLst/>
          </a:prstGeom>
        </p:spPr>
      </p:pic>
      <p:pic>
        <p:nvPicPr>
          <p:cNvPr id="13" name="Graphic 12">
            <a:extLst>
              <a:ext uri="{FF2B5EF4-FFF2-40B4-BE49-F238E27FC236}">
                <a16:creationId xmlns:a16="http://schemas.microsoft.com/office/drawing/2014/main" id="{D798990C-C95B-4929-B19B-BDE3033E6E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42459" y="151947"/>
            <a:ext cx="1169352" cy="405694"/>
          </a:xfrm>
          <a:prstGeom prst="rect">
            <a:avLst/>
          </a:prstGeom>
        </p:spPr>
      </p:pic>
      <p:sp>
        <p:nvSpPr>
          <p:cNvPr id="10" name="TextBox 9">
            <a:extLst>
              <a:ext uri="{FF2B5EF4-FFF2-40B4-BE49-F238E27FC236}">
                <a16:creationId xmlns:a16="http://schemas.microsoft.com/office/drawing/2014/main" id="{CF9D1B69-49F4-6D44-B797-D5603FFC591B}"/>
              </a:ext>
            </a:extLst>
          </p:cNvPr>
          <p:cNvSpPr txBox="1"/>
          <p:nvPr userDrawn="1"/>
        </p:nvSpPr>
        <p:spPr>
          <a:xfrm>
            <a:off x="8698761" y="4895168"/>
            <a:ext cx="332423" cy="230832"/>
          </a:xfrm>
          <a:prstGeom prst="rect">
            <a:avLst/>
          </a:prstGeom>
          <a:noFill/>
        </p:spPr>
        <p:txBody>
          <a:bodyPr wrap="square" rtlCol="0" anchor="ctr">
            <a:spAutoFit/>
          </a:bodyPr>
          <a:lstStyle/>
          <a:p>
            <a:pPr algn="r"/>
            <a:fld id="{FC105B73-F8BE-944B-BB53-5C733A237E66}" type="slidenum">
              <a:rPr lang="en-US" sz="900" b="0" i="0" smtClean="0">
                <a:solidFill>
                  <a:schemeClr val="bg1"/>
                </a:solidFill>
                <a:latin typeface="Calibri" panose="020F0502020204030204" pitchFamily="34" charset="0"/>
                <a:cs typeface="Calibri" panose="020F0502020204030204" pitchFamily="34" charset="0"/>
              </a:rPr>
              <a:pPr algn="r"/>
              <a:t>‹#›</a:t>
            </a:fld>
            <a:endParaRPr lang="en-US" sz="900" b="0" i="0" dirty="0" err="1">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E9BA8DF-37A1-4C12-9278-AE31A13AA17B}"/>
              </a:ext>
            </a:extLst>
          </p:cNvPr>
          <p:cNvSpPr/>
          <p:nvPr userDrawn="1"/>
        </p:nvSpPr>
        <p:spPr>
          <a:xfrm>
            <a:off x="6948713" y="4951409"/>
            <a:ext cx="1954381" cy="196208"/>
          </a:xfrm>
          <a:prstGeom prst="rect">
            <a:avLst/>
          </a:prstGeom>
        </p:spPr>
        <p:txBody>
          <a:bodyPr wrap="none">
            <a:spAutoFit/>
          </a:bodyPr>
          <a:lstStyle/>
          <a:p>
            <a:r>
              <a:rPr lang="en-US" sz="675" dirty="0">
                <a:solidFill>
                  <a:schemeClr val="bg1"/>
                </a:solidFill>
                <a:latin typeface="Calibri" panose="020F0502020204030204" pitchFamily="34" charset="0"/>
                <a:ea typeface="Calibri" panose="020F0502020204030204" pitchFamily="34" charset="0"/>
              </a:rPr>
              <a:t>MAT-2009036 v1.0 | Item approved for global use.</a:t>
            </a:r>
          </a:p>
        </p:txBody>
      </p:sp>
    </p:spTree>
    <p:custDataLst>
      <p:tags r:id="rId1"/>
    </p:custDataLst>
    <p:extLst>
      <p:ext uri="{BB962C8B-B14F-4D97-AF65-F5344CB8AC3E}">
        <p14:creationId xmlns:p14="http://schemas.microsoft.com/office/powerpoint/2010/main" val="315832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One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C6D259-E5B0-4231-ACF9-18DD906C9788}"/>
              </a:ext>
            </a:extLst>
          </p:cNvPr>
          <p:cNvSpPr/>
          <p:nvPr userDrawn="1"/>
        </p:nvSpPr>
        <p:spPr>
          <a:xfrm rot="16200000">
            <a:off x="4465803" y="465302"/>
            <a:ext cx="212394" cy="9144001"/>
          </a:xfrm>
          <a:prstGeom prst="rect">
            <a:avLst/>
          </a:prstGeom>
          <a:gradFill flip="none" rotWithShape="1">
            <a:gsLst>
              <a:gs pos="42000">
                <a:srgbClr val="FCD50C"/>
              </a:gs>
              <a:gs pos="12000">
                <a:srgbClr val="FEBC34">
                  <a:lumMod val="90000"/>
                </a:srgbClr>
              </a:gs>
              <a:gs pos="100000">
                <a:srgbClr val="F8B63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EC20E9F-68F9-554F-A121-2840EBB65622}"/>
              </a:ext>
            </a:extLst>
          </p:cNvPr>
          <p:cNvSpPr txBox="1"/>
          <p:nvPr userDrawn="1"/>
        </p:nvSpPr>
        <p:spPr>
          <a:xfrm>
            <a:off x="8698761" y="4912981"/>
            <a:ext cx="332423" cy="230832"/>
          </a:xfrm>
          <a:prstGeom prst="rect">
            <a:avLst/>
          </a:prstGeom>
          <a:noFill/>
        </p:spPr>
        <p:txBody>
          <a:bodyPr wrap="square" rtlCol="0" anchor="ctr">
            <a:spAutoFit/>
          </a:bodyPr>
          <a:lstStyle/>
          <a:p>
            <a:pPr algn="r"/>
            <a:fld id="{FC105B73-F8BE-944B-BB53-5C733A237E66}" type="slidenum">
              <a:rPr lang="en-US" sz="900" b="0" i="0" smtClean="0">
                <a:solidFill>
                  <a:schemeClr val="tx1"/>
                </a:solidFill>
                <a:latin typeface="Calibri" panose="020F0502020204030204" pitchFamily="34" charset="0"/>
                <a:cs typeface="Calibri" panose="020F0502020204030204" pitchFamily="34" charset="0"/>
              </a:rPr>
              <a:pPr algn="r"/>
              <a:t>‹#›</a:t>
            </a:fld>
            <a:endParaRPr lang="en-US" sz="900" b="0" i="0" dirty="0" err="1">
              <a:solidFill>
                <a:schemeClr val="tx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1E55BC5-417D-1049-A377-27F920D2C0CA}"/>
              </a:ext>
            </a:extLst>
          </p:cNvPr>
          <p:cNvSpPr>
            <a:spLocks noGrp="1"/>
          </p:cNvSpPr>
          <p:nvPr>
            <p:ph type="body" sz="quarter" idx="19" hasCustomPrompt="1"/>
          </p:nvPr>
        </p:nvSpPr>
        <p:spPr>
          <a:xfrm>
            <a:off x="429966" y="1400176"/>
            <a:ext cx="8249948" cy="3012410"/>
          </a:xfrm>
          <a:prstGeom prst="rect">
            <a:avLst/>
          </a:prstGeom>
        </p:spPr>
        <p:txBody>
          <a:bodyPr/>
          <a:lstStyle>
            <a:lvl1pPr marL="0" indent="0">
              <a:buNone/>
              <a:defRPr sz="1350">
                <a:solidFill>
                  <a:srgbClr val="61BDBE"/>
                </a:solidFill>
              </a:defRPr>
            </a:lvl1pPr>
            <a:lvl2pPr marL="0" indent="-171450">
              <a:buClr>
                <a:srgbClr val="912463"/>
              </a:buClr>
              <a:buFont typeface="Wingdings" pitchFamily="2" charset="2"/>
              <a:buChar char="§"/>
              <a:defRPr sz="1200">
                <a:solidFill>
                  <a:schemeClr val="tx1">
                    <a:lumMod val="65000"/>
                    <a:lumOff val="35000"/>
                  </a:schemeClr>
                </a:solidFill>
              </a:defRPr>
            </a:lvl2pPr>
            <a:lvl3pPr marL="514350" indent="-171450">
              <a:buClr>
                <a:srgbClr val="912463"/>
              </a:buClr>
              <a:buFont typeface="Wingdings" pitchFamily="2" charset="2"/>
              <a:buChar char="§"/>
              <a:defRPr sz="1050">
                <a:solidFill>
                  <a:schemeClr val="tx1">
                    <a:lumMod val="65000"/>
                    <a:lumOff val="35000"/>
                  </a:schemeClr>
                </a:solidFill>
              </a:defRPr>
            </a:lvl3pPr>
            <a:lvl4pPr marL="1028700" indent="0">
              <a:buClr>
                <a:srgbClr val="912463"/>
              </a:buClr>
              <a:buFont typeface="Wingdings" pitchFamily="2" charset="2"/>
              <a:buNone/>
              <a:defRPr sz="900">
                <a:solidFill>
                  <a:schemeClr val="tx1">
                    <a:lumMod val="65000"/>
                    <a:lumOff val="35000"/>
                  </a:schemeClr>
                </a:solidFill>
              </a:defRPr>
            </a:lvl4pPr>
            <a:lvl5pPr marL="1543050" indent="-171450">
              <a:buClr>
                <a:srgbClr val="912463"/>
              </a:buClr>
              <a:buFont typeface="Wingdings" pitchFamily="2" charset="2"/>
              <a:buChar char="§"/>
              <a:defRPr sz="9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9" name="Text Placeholder 17">
            <a:extLst>
              <a:ext uri="{FF2B5EF4-FFF2-40B4-BE49-F238E27FC236}">
                <a16:creationId xmlns:a16="http://schemas.microsoft.com/office/drawing/2014/main" id="{9AE01F7B-1643-4714-AD3F-5D4AE03E9FF8}"/>
              </a:ext>
            </a:extLst>
          </p:cNvPr>
          <p:cNvSpPr>
            <a:spLocks noGrp="1"/>
          </p:cNvSpPr>
          <p:nvPr>
            <p:ph type="body" sz="quarter" idx="18" hasCustomPrompt="1"/>
          </p:nvPr>
        </p:nvSpPr>
        <p:spPr>
          <a:xfrm>
            <a:off x="348559" y="577331"/>
            <a:ext cx="8420537" cy="324849"/>
          </a:xfrm>
          <a:prstGeom prst="rect">
            <a:avLst/>
          </a:prstGeom>
        </p:spPr>
        <p:txBody>
          <a:bodyPr anchor="b"/>
          <a:lstStyle>
            <a:lvl1pPr marL="0" indent="0">
              <a:buNone/>
              <a:defRPr sz="1500" b="1" i="0" cap="none">
                <a:solidFill>
                  <a:srgbClr val="61BDBE"/>
                </a:solidFill>
                <a:latin typeface="Calibri" panose="020F0502020204030204" pitchFamily="34" charset="0"/>
                <a:cs typeface="Calibri" panose="020F0502020204030204" pitchFamily="34" charset="0"/>
              </a:defRPr>
            </a:lvl1pPr>
            <a:lvl2pPr>
              <a:defRPr sz="1800" b="0" i="0">
                <a:solidFill>
                  <a:srgbClr val="FF9933"/>
                </a:solidFill>
                <a:latin typeface="Calibri Light" panose="020F0302020204030204" pitchFamily="34" charset="0"/>
                <a:cs typeface="Calibri Light" panose="020F0302020204030204" pitchFamily="34" charset="0"/>
              </a:defRPr>
            </a:lvl2pPr>
            <a:lvl3pPr>
              <a:defRPr sz="1800" b="0" i="0">
                <a:solidFill>
                  <a:srgbClr val="FF9933"/>
                </a:solidFill>
                <a:latin typeface="Calibri Light" panose="020F0302020204030204" pitchFamily="34" charset="0"/>
                <a:cs typeface="Calibri Light" panose="020F0302020204030204" pitchFamily="34" charset="0"/>
              </a:defRPr>
            </a:lvl3pPr>
            <a:lvl4pPr>
              <a:defRPr sz="1800" b="0" i="0">
                <a:solidFill>
                  <a:srgbClr val="FF9933"/>
                </a:solidFill>
                <a:latin typeface="Calibri Light" panose="020F0302020204030204" pitchFamily="34" charset="0"/>
                <a:cs typeface="Calibri Light" panose="020F0302020204030204" pitchFamily="34" charset="0"/>
              </a:defRPr>
            </a:lvl4pPr>
            <a:lvl5pPr>
              <a:defRPr sz="1800" b="0" i="0">
                <a:solidFill>
                  <a:srgbClr val="FF9933"/>
                </a:solidFill>
                <a:latin typeface="Calibri Light" panose="020F0302020204030204" pitchFamily="34" charset="0"/>
                <a:cs typeface="Calibri Light" panose="020F0302020204030204" pitchFamily="34" charset="0"/>
              </a:defRPr>
            </a:lvl5pPr>
          </a:lstStyle>
          <a:p>
            <a:pPr lvl="0"/>
            <a:r>
              <a:rPr lang="en-US" dirty="0"/>
              <a:t>Click To Edit Master Text Styles</a:t>
            </a:r>
          </a:p>
        </p:txBody>
      </p:sp>
      <p:sp>
        <p:nvSpPr>
          <p:cNvPr id="11" name="Title 1">
            <a:extLst>
              <a:ext uri="{FF2B5EF4-FFF2-40B4-BE49-F238E27FC236}">
                <a16:creationId xmlns:a16="http://schemas.microsoft.com/office/drawing/2014/main" id="{CB01FCBA-94F8-45F4-A1CC-281B1E8CB29B}"/>
              </a:ext>
            </a:extLst>
          </p:cNvPr>
          <p:cNvSpPr>
            <a:spLocks noGrp="1"/>
          </p:cNvSpPr>
          <p:nvPr>
            <p:ph type="title" hasCustomPrompt="1"/>
          </p:nvPr>
        </p:nvSpPr>
        <p:spPr>
          <a:xfrm>
            <a:off x="334843" y="369480"/>
            <a:ext cx="8420537" cy="353750"/>
          </a:xfrm>
          <a:prstGeom prst="rect">
            <a:avLst/>
          </a:prstGeom>
        </p:spPr>
        <p:txBody>
          <a:bodyPr anchor="b"/>
          <a:lstStyle>
            <a:lvl1pPr>
              <a:defRPr sz="2700" b="0" i="0">
                <a:solidFill>
                  <a:srgbClr val="AA0061"/>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7" name="Rectangle 6">
            <a:extLst>
              <a:ext uri="{FF2B5EF4-FFF2-40B4-BE49-F238E27FC236}">
                <a16:creationId xmlns:a16="http://schemas.microsoft.com/office/drawing/2014/main" id="{91B8B710-1361-4300-A5FE-6A30A4AD2491}"/>
              </a:ext>
            </a:extLst>
          </p:cNvPr>
          <p:cNvSpPr/>
          <p:nvPr userDrawn="1"/>
        </p:nvSpPr>
        <p:spPr>
          <a:xfrm>
            <a:off x="6948713" y="4951409"/>
            <a:ext cx="1954381" cy="196208"/>
          </a:xfrm>
          <a:prstGeom prst="rect">
            <a:avLst/>
          </a:prstGeom>
        </p:spPr>
        <p:txBody>
          <a:bodyPr wrap="none">
            <a:spAutoFit/>
          </a:bodyPr>
          <a:lstStyle/>
          <a:p>
            <a:r>
              <a:rPr lang="en-US" sz="675" dirty="0">
                <a:latin typeface="Calibri" panose="020F0502020204030204" pitchFamily="34" charset="0"/>
                <a:ea typeface="Calibri" panose="020F0502020204030204" pitchFamily="34" charset="0"/>
              </a:rPr>
              <a:t>MAT-2009036 v1.0 | Item approved for global use.</a:t>
            </a:r>
          </a:p>
        </p:txBody>
      </p:sp>
    </p:spTree>
    <p:custDataLst>
      <p:tags r:id="rId1"/>
    </p:custDataLst>
    <p:extLst>
      <p:ext uri="{BB962C8B-B14F-4D97-AF65-F5344CB8AC3E}">
        <p14:creationId xmlns:p14="http://schemas.microsoft.com/office/powerpoint/2010/main" val="3678194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3348783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3AD580-E216-984B-A699-9B8E0A687F45}"/>
              </a:ext>
            </a:extLst>
          </p:cNvPr>
          <p:cNvSpPr>
            <a:spLocks noGrp="1"/>
          </p:cNvSpPr>
          <p:nvPr>
            <p:ph type="dt" sz="half" idx="10"/>
          </p:nvPr>
        </p:nvSpPr>
        <p:spPr/>
        <p:txBody>
          <a:bodyPr/>
          <a:lstStyle>
            <a:lvl1pPr>
              <a:defRPr/>
            </a:lvl1pPr>
          </a:lstStyle>
          <a:p>
            <a:fld id="{3E632472-CEB7-0443-952C-80D765339DE7}"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AB676F73-3779-C54D-BBAC-59E6087604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174A03-7EB7-3742-A5FF-9F448FAFE13A}"/>
              </a:ext>
            </a:extLst>
          </p:cNvPr>
          <p:cNvSpPr>
            <a:spLocks noGrp="1"/>
          </p:cNvSpPr>
          <p:nvPr>
            <p:ph type="sldNum" sz="quarter" idx="12"/>
          </p:nvPr>
        </p:nvSpPr>
        <p:spPr/>
        <p:txBody>
          <a:bodyPr/>
          <a:lstStyle>
            <a:lvl1pPr>
              <a:defRPr/>
            </a:lvl1pPr>
          </a:lstStyle>
          <a:p>
            <a:fld id="{77300FC3-7F71-9C43-9FD9-FD406DBA748C}" type="slidenum">
              <a:rPr lang="en-US" altLang="sk-SK"/>
              <a:pPr/>
              <a:t>‹#›</a:t>
            </a:fld>
            <a:endParaRPr lang="en-US" altLang="sk-SK"/>
          </a:p>
        </p:txBody>
      </p:sp>
    </p:spTree>
    <p:extLst>
      <p:ext uri="{BB962C8B-B14F-4D97-AF65-F5344CB8AC3E}">
        <p14:creationId xmlns:p14="http://schemas.microsoft.com/office/powerpoint/2010/main" val="1120818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DA63C8D-D784-3445-BEE3-C3D896A7AAC4}"/>
              </a:ext>
            </a:extLst>
          </p:cNvPr>
          <p:cNvSpPr>
            <a:spLocks noGrp="1"/>
          </p:cNvSpPr>
          <p:nvPr>
            <p:ph type="dt" sz="half" idx="10"/>
          </p:nvPr>
        </p:nvSpPr>
        <p:spPr/>
        <p:txBody>
          <a:bodyPr/>
          <a:lstStyle>
            <a:lvl1pPr>
              <a:defRPr/>
            </a:lvl1pPr>
          </a:lstStyle>
          <a:p>
            <a:fld id="{C488D9A6-86F8-A249-A4C4-EA9C292D8CC6}"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A50EF2B9-CD5A-6546-8396-F43BBE7552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AD13FC-547E-7A40-9CEF-E06CFE00D093}"/>
              </a:ext>
            </a:extLst>
          </p:cNvPr>
          <p:cNvSpPr>
            <a:spLocks noGrp="1"/>
          </p:cNvSpPr>
          <p:nvPr>
            <p:ph type="sldNum" sz="quarter" idx="12"/>
          </p:nvPr>
        </p:nvSpPr>
        <p:spPr/>
        <p:txBody>
          <a:bodyPr/>
          <a:lstStyle>
            <a:lvl1pPr>
              <a:defRPr/>
            </a:lvl1pPr>
          </a:lstStyle>
          <a:p>
            <a:fld id="{E2CCC68F-63E4-4C4B-B1A9-921D08B86ADA}" type="slidenum">
              <a:rPr lang="en-US" altLang="sk-SK"/>
              <a:pPr/>
              <a:t>‹#›</a:t>
            </a:fld>
            <a:endParaRPr lang="en-US" altLang="sk-SK"/>
          </a:p>
        </p:txBody>
      </p:sp>
    </p:spTree>
    <p:extLst>
      <p:ext uri="{BB962C8B-B14F-4D97-AF65-F5344CB8AC3E}">
        <p14:creationId xmlns:p14="http://schemas.microsoft.com/office/powerpoint/2010/main" val="414781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920482EF-ECB9-504E-BC3E-9F1F0318A706}"/>
              </a:ext>
            </a:extLst>
          </p:cNvPr>
          <p:cNvSpPr>
            <a:spLocks noGrp="1"/>
          </p:cNvSpPr>
          <p:nvPr>
            <p:ph type="dt" sz="half" idx="10"/>
          </p:nvPr>
        </p:nvSpPr>
        <p:spPr/>
        <p:txBody>
          <a:bodyPr/>
          <a:lstStyle>
            <a:lvl1pPr>
              <a:defRPr/>
            </a:lvl1pPr>
          </a:lstStyle>
          <a:p>
            <a:fld id="{F9304334-A59F-A34B-9812-002C26DFF5DE}" type="datetimeFigureOut">
              <a:rPr lang="en-US" altLang="sk-SK"/>
              <a:pPr/>
              <a:t>11/8/21</a:t>
            </a:fld>
            <a:endParaRPr lang="en-US" altLang="sk-SK"/>
          </a:p>
        </p:txBody>
      </p:sp>
      <p:sp>
        <p:nvSpPr>
          <p:cNvPr id="6" name="Footer Placeholder 4">
            <a:extLst>
              <a:ext uri="{FF2B5EF4-FFF2-40B4-BE49-F238E27FC236}">
                <a16:creationId xmlns:a16="http://schemas.microsoft.com/office/drawing/2014/main" id="{96F00B65-C1B2-AC46-A426-B0B70A49CA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B2805F-9CB3-5645-93A3-8B964ABD99D8}"/>
              </a:ext>
            </a:extLst>
          </p:cNvPr>
          <p:cNvSpPr>
            <a:spLocks noGrp="1"/>
          </p:cNvSpPr>
          <p:nvPr>
            <p:ph type="sldNum" sz="quarter" idx="12"/>
          </p:nvPr>
        </p:nvSpPr>
        <p:spPr/>
        <p:txBody>
          <a:bodyPr/>
          <a:lstStyle>
            <a:lvl1pPr>
              <a:defRPr/>
            </a:lvl1pPr>
          </a:lstStyle>
          <a:p>
            <a:fld id="{ADA6482F-5700-7245-AB09-5B393B57B850}" type="slidenum">
              <a:rPr lang="en-US" altLang="sk-SK"/>
              <a:pPr/>
              <a:t>‹#›</a:t>
            </a:fld>
            <a:endParaRPr lang="en-US" altLang="sk-SK"/>
          </a:p>
        </p:txBody>
      </p:sp>
    </p:spTree>
    <p:extLst>
      <p:ext uri="{BB962C8B-B14F-4D97-AF65-F5344CB8AC3E}">
        <p14:creationId xmlns:p14="http://schemas.microsoft.com/office/powerpoint/2010/main" val="99596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68F4E27C-6EF6-D940-8174-8FE86680CCC3}"/>
              </a:ext>
            </a:extLst>
          </p:cNvPr>
          <p:cNvSpPr>
            <a:spLocks noGrp="1"/>
          </p:cNvSpPr>
          <p:nvPr>
            <p:ph type="dt" sz="half" idx="10"/>
          </p:nvPr>
        </p:nvSpPr>
        <p:spPr/>
        <p:txBody>
          <a:bodyPr/>
          <a:lstStyle>
            <a:lvl1pPr>
              <a:defRPr/>
            </a:lvl1pPr>
          </a:lstStyle>
          <a:p>
            <a:fld id="{FDFA4D35-D683-4143-BA30-C30E075DDA5F}" type="datetimeFigureOut">
              <a:rPr lang="en-US" altLang="sk-SK"/>
              <a:pPr/>
              <a:t>11/8/21</a:t>
            </a:fld>
            <a:endParaRPr lang="en-US" altLang="sk-SK"/>
          </a:p>
        </p:txBody>
      </p:sp>
      <p:sp>
        <p:nvSpPr>
          <p:cNvPr id="8" name="Footer Placeholder 4">
            <a:extLst>
              <a:ext uri="{FF2B5EF4-FFF2-40B4-BE49-F238E27FC236}">
                <a16:creationId xmlns:a16="http://schemas.microsoft.com/office/drawing/2014/main" id="{40E452A7-915A-E74A-9D38-403AE773926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653C9DE-41D0-B248-B797-F26C047220EA}"/>
              </a:ext>
            </a:extLst>
          </p:cNvPr>
          <p:cNvSpPr>
            <a:spLocks noGrp="1"/>
          </p:cNvSpPr>
          <p:nvPr>
            <p:ph type="sldNum" sz="quarter" idx="12"/>
          </p:nvPr>
        </p:nvSpPr>
        <p:spPr/>
        <p:txBody>
          <a:bodyPr/>
          <a:lstStyle>
            <a:lvl1pPr>
              <a:defRPr/>
            </a:lvl1pPr>
          </a:lstStyle>
          <a:p>
            <a:fld id="{5E069446-8AF1-0E47-8550-AD96CE133B75}" type="slidenum">
              <a:rPr lang="en-US" altLang="sk-SK"/>
              <a:pPr/>
              <a:t>‹#›</a:t>
            </a:fld>
            <a:endParaRPr lang="en-US" altLang="sk-SK"/>
          </a:p>
        </p:txBody>
      </p:sp>
    </p:spTree>
    <p:extLst>
      <p:ext uri="{BB962C8B-B14F-4D97-AF65-F5344CB8AC3E}">
        <p14:creationId xmlns:p14="http://schemas.microsoft.com/office/powerpoint/2010/main" val="115906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B778CC7B-5839-A047-AA3D-95C1F1B563A0}"/>
              </a:ext>
            </a:extLst>
          </p:cNvPr>
          <p:cNvSpPr>
            <a:spLocks noGrp="1"/>
          </p:cNvSpPr>
          <p:nvPr>
            <p:ph type="dt" sz="half" idx="10"/>
          </p:nvPr>
        </p:nvSpPr>
        <p:spPr/>
        <p:txBody>
          <a:bodyPr/>
          <a:lstStyle>
            <a:lvl1pPr>
              <a:defRPr/>
            </a:lvl1pPr>
          </a:lstStyle>
          <a:p>
            <a:fld id="{9CFF6B7B-EB1A-CE4D-A344-209D2C542052}" type="datetimeFigureOut">
              <a:rPr lang="en-US" altLang="sk-SK"/>
              <a:pPr/>
              <a:t>11/8/21</a:t>
            </a:fld>
            <a:endParaRPr lang="en-US" altLang="sk-SK"/>
          </a:p>
        </p:txBody>
      </p:sp>
      <p:sp>
        <p:nvSpPr>
          <p:cNvPr id="4" name="Footer Placeholder 4">
            <a:extLst>
              <a:ext uri="{FF2B5EF4-FFF2-40B4-BE49-F238E27FC236}">
                <a16:creationId xmlns:a16="http://schemas.microsoft.com/office/drawing/2014/main" id="{3C1C1625-A461-F547-913E-28C2662D7B2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1E8E464-FD8B-3445-903E-147838EB09E3}"/>
              </a:ext>
            </a:extLst>
          </p:cNvPr>
          <p:cNvSpPr>
            <a:spLocks noGrp="1"/>
          </p:cNvSpPr>
          <p:nvPr>
            <p:ph type="sldNum" sz="quarter" idx="12"/>
          </p:nvPr>
        </p:nvSpPr>
        <p:spPr/>
        <p:txBody>
          <a:bodyPr/>
          <a:lstStyle>
            <a:lvl1pPr>
              <a:defRPr/>
            </a:lvl1pPr>
          </a:lstStyle>
          <a:p>
            <a:fld id="{E4955175-7773-2F49-97EC-CC20F7C7F4A5}" type="slidenum">
              <a:rPr lang="en-US" altLang="sk-SK"/>
              <a:pPr/>
              <a:t>‹#›</a:t>
            </a:fld>
            <a:endParaRPr lang="en-US" altLang="sk-SK"/>
          </a:p>
        </p:txBody>
      </p:sp>
    </p:spTree>
    <p:extLst>
      <p:ext uri="{BB962C8B-B14F-4D97-AF65-F5344CB8AC3E}">
        <p14:creationId xmlns:p14="http://schemas.microsoft.com/office/powerpoint/2010/main" val="2938083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0FC96E2-2090-7344-8B84-188725CDDCB2}"/>
              </a:ext>
            </a:extLst>
          </p:cNvPr>
          <p:cNvSpPr>
            <a:spLocks noGrp="1"/>
          </p:cNvSpPr>
          <p:nvPr>
            <p:ph type="dt" sz="half" idx="10"/>
          </p:nvPr>
        </p:nvSpPr>
        <p:spPr/>
        <p:txBody>
          <a:bodyPr/>
          <a:lstStyle>
            <a:lvl1pPr>
              <a:defRPr/>
            </a:lvl1pPr>
          </a:lstStyle>
          <a:p>
            <a:fld id="{F072C4EF-328D-514B-9E4C-7B3C49EE0A33}" type="datetimeFigureOut">
              <a:rPr lang="en-US" altLang="sk-SK"/>
              <a:pPr/>
              <a:t>11/8/21</a:t>
            </a:fld>
            <a:endParaRPr lang="en-US" altLang="sk-SK"/>
          </a:p>
        </p:txBody>
      </p:sp>
      <p:sp>
        <p:nvSpPr>
          <p:cNvPr id="3" name="Footer Placeholder 4">
            <a:extLst>
              <a:ext uri="{FF2B5EF4-FFF2-40B4-BE49-F238E27FC236}">
                <a16:creationId xmlns:a16="http://schemas.microsoft.com/office/drawing/2014/main" id="{82A2D53F-B46D-4C4D-BBF3-3B54268F428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3925D40-245F-A544-A1E3-2C22B9BA9E55}"/>
              </a:ext>
            </a:extLst>
          </p:cNvPr>
          <p:cNvSpPr>
            <a:spLocks noGrp="1"/>
          </p:cNvSpPr>
          <p:nvPr>
            <p:ph type="sldNum" sz="quarter" idx="12"/>
          </p:nvPr>
        </p:nvSpPr>
        <p:spPr/>
        <p:txBody>
          <a:bodyPr/>
          <a:lstStyle>
            <a:lvl1pPr>
              <a:defRPr/>
            </a:lvl1pPr>
          </a:lstStyle>
          <a:p>
            <a:fld id="{042C65FD-1F36-5F4F-AA8F-44A048E20B0B}" type="slidenum">
              <a:rPr lang="en-US" altLang="sk-SK"/>
              <a:pPr/>
              <a:t>‹#›</a:t>
            </a:fld>
            <a:endParaRPr lang="en-US" altLang="sk-SK"/>
          </a:p>
        </p:txBody>
      </p:sp>
    </p:spTree>
    <p:extLst>
      <p:ext uri="{BB962C8B-B14F-4D97-AF65-F5344CB8AC3E}">
        <p14:creationId xmlns:p14="http://schemas.microsoft.com/office/powerpoint/2010/main" val="16746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CD972ABC-044C-9348-B380-5D518693BDD1}"/>
              </a:ext>
            </a:extLst>
          </p:cNvPr>
          <p:cNvSpPr>
            <a:spLocks noGrp="1"/>
          </p:cNvSpPr>
          <p:nvPr>
            <p:ph type="dt" sz="half" idx="10"/>
          </p:nvPr>
        </p:nvSpPr>
        <p:spPr/>
        <p:txBody>
          <a:bodyPr/>
          <a:lstStyle>
            <a:lvl1pPr>
              <a:defRPr/>
            </a:lvl1pPr>
          </a:lstStyle>
          <a:p>
            <a:fld id="{1C833A55-D896-5E45-AA1B-377F928D55D6}" type="datetimeFigureOut">
              <a:rPr lang="en-US" altLang="sk-SK"/>
              <a:pPr/>
              <a:t>11/8/21</a:t>
            </a:fld>
            <a:endParaRPr lang="en-US" altLang="sk-SK"/>
          </a:p>
        </p:txBody>
      </p:sp>
      <p:sp>
        <p:nvSpPr>
          <p:cNvPr id="6" name="Footer Placeholder 4">
            <a:extLst>
              <a:ext uri="{FF2B5EF4-FFF2-40B4-BE49-F238E27FC236}">
                <a16:creationId xmlns:a16="http://schemas.microsoft.com/office/drawing/2014/main" id="{4CACFA5D-53F1-7C4D-833C-79FA4BF690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4CEEE9-BD85-654D-A27C-0E907E470390}"/>
              </a:ext>
            </a:extLst>
          </p:cNvPr>
          <p:cNvSpPr>
            <a:spLocks noGrp="1"/>
          </p:cNvSpPr>
          <p:nvPr>
            <p:ph type="sldNum" sz="quarter" idx="12"/>
          </p:nvPr>
        </p:nvSpPr>
        <p:spPr/>
        <p:txBody>
          <a:bodyPr/>
          <a:lstStyle>
            <a:lvl1pPr>
              <a:defRPr/>
            </a:lvl1pPr>
          </a:lstStyle>
          <a:p>
            <a:fld id="{F10192D9-AD71-1542-8A42-BCFE08CCF314}" type="slidenum">
              <a:rPr lang="en-US" altLang="sk-SK"/>
              <a:pPr/>
              <a:t>‹#›</a:t>
            </a:fld>
            <a:endParaRPr lang="en-US" altLang="sk-SK"/>
          </a:p>
        </p:txBody>
      </p:sp>
    </p:spTree>
    <p:extLst>
      <p:ext uri="{BB962C8B-B14F-4D97-AF65-F5344CB8AC3E}">
        <p14:creationId xmlns:p14="http://schemas.microsoft.com/office/powerpoint/2010/main" val="287645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9A4619F8-F1A3-4C43-AA8C-8C2569136143}"/>
              </a:ext>
            </a:extLst>
          </p:cNvPr>
          <p:cNvSpPr>
            <a:spLocks noGrp="1"/>
          </p:cNvSpPr>
          <p:nvPr>
            <p:ph type="dt" sz="half" idx="10"/>
          </p:nvPr>
        </p:nvSpPr>
        <p:spPr/>
        <p:txBody>
          <a:bodyPr/>
          <a:lstStyle>
            <a:lvl1pPr>
              <a:defRPr/>
            </a:lvl1pPr>
          </a:lstStyle>
          <a:p>
            <a:fld id="{88CB0068-9DFC-A34D-904C-788DA2CDF47C}" type="datetimeFigureOut">
              <a:rPr lang="en-US" altLang="sk-SK"/>
              <a:pPr/>
              <a:t>11/8/21</a:t>
            </a:fld>
            <a:endParaRPr lang="en-US" altLang="sk-SK"/>
          </a:p>
        </p:txBody>
      </p:sp>
      <p:sp>
        <p:nvSpPr>
          <p:cNvPr id="6" name="Footer Placeholder 4">
            <a:extLst>
              <a:ext uri="{FF2B5EF4-FFF2-40B4-BE49-F238E27FC236}">
                <a16:creationId xmlns:a16="http://schemas.microsoft.com/office/drawing/2014/main" id="{EE331158-DF51-064F-9B1A-44D789A6B8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A85ADA-99A8-A241-9FE5-A00149F02BF6}"/>
              </a:ext>
            </a:extLst>
          </p:cNvPr>
          <p:cNvSpPr>
            <a:spLocks noGrp="1"/>
          </p:cNvSpPr>
          <p:nvPr>
            <p:ph type="sldNum" sz="quarter" idx="12"/>
          </p:nvPr>
        </p:nvSpPr>
        <p:spPr/>
        <p:txBody>
          <a:bodyPr/>
          <a:lstStyle>
            <a:lvl1pPr>
              <a:defRPr/>
            </a:lvl1pPr>
          </a:lstStyle>
          <a:p>
            <a:fld id="{53FD4CA4-A922-7E45-A4DB-6FA1FBDBB522}" type="slidenum">
              <a:rPr lang="en-US" altLang="sk-SK"/>
              <a:pPr/>
              <a:t>‹#›</a:t>
            </a:fld>
            <a:endParaRPr lang="en-US" altLang="sk-SK"/>
          </a:p>
        </p:txBody>
      </p:sp>
    </p:spTree>
    <p:extLst>
      <p:ext uri="{BB962C8B-B14F-4D97-AF65-F5344CB8AC3E}">
        <p14:creationId xmlns:p14="http://schemas.microsoft.com/office/powerpoint/2010/main" val="162049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E9512C4-BD9A-2046-A4EA-D685C92862FC}"/>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sk-SK"/>
              <a:t>Click to edit Master title style</a:t>
            </a:r>
            <a:endParaRPr lang="en-US" altLang="sk-SK"/>
          </a:p>
        </p:txBody>
      </p:sp>
      <p:sp>
        <p:nvSpPr>
          <p:cNvPr id="1027" name="Text Placeholder 2">
            <a:extLst>
              <a:ext uri="{FF2B5EF4-FFF2-40B4-BE49-F238E27FC236}">
                <a16:creationId xmlns:a16="http://schemas.microsoft.com/office/drawing/2014/main" id="{EAF9CEB8-3A1D-3843-ACF9-379D349FDAA2}"/>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sk-SK"/>
              <a:t>Click to edit Master text styles</a:t>
            </a:r>
          </a:p>
          <a:p>
            <a:pPr lvl="1"/>
            <a:r>
              <a:rPr lang="en-GB" altLang="sk-SK"/>
              <a:t>Second level</a:t>
            </a:r>
          </a:p>
          <a:p>
            <a:pPr lvl="2"/>
            <a:r>
              <a:rPr lang="en-GB" altLang="sk-SK"/>
              <a:t>Third level</a:t>
            </a:r>
          </a:p>
          <a:p>
            <a:pPr lvl="3"/>
            <a:r>
              <a:rPr lang="en-GB" altLang="sk-SK"/>
              <a:t>Fourth level</a:t>
            </a:r>
          </a:p>
          <a:p>
            <a:pPr lvl="4"/>
            <a:r>
              <a:rPr lang="en-GB" altLang="sk-SK"/>
              <a:t>Fifth level</a:t>
            </a:r>
            <a:endParaRPr lang="en-US" altLang="sk-SK"/>
          </a:p>
        </p:txBody>
      </p:sp>
      <p:sp>
        <p:nvSpPr>
          <p:cNvPr id="4" name="Date Placeholder 3">
            <a:extLst>
              <a:ext uri="{FF2B5EF4-FFF2-40B4-BE49-F238E27FC236}">
                <a16:creationId xmlns:a16="http://schemas.microsoft.com/office/drawing/2014/main" id="{42FF7659-6ECB-5646-BB64-18AF1DD648F1}"/>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9045270-9572-A543-8F66-0664773A9F45}" type="datetimeFigureOut">
              <a:rPr lang="en-US" altLang="sk-SK"/>
              <a:pPr/>
              <a:t>11/8/21</a:t>
            </a:fld>
            <a:endParaRPr lang="en-US" altLang="sk-SK"/>
          </a:p>
        </p:txBody>
      </p:sp>
      <p:sp>
        <p:nvSpPr>
          <p:cNvPr id="5" name="Footer Placeholder 4">
            <a:extLst>
              <a:ext uri="{FF2B5EF4-FFF2-40B4-BE49-F238E27FC236}">
                <a16:creationId xmlns:a16="http://schemas.microsoft.com/office/drawing/2014/main" id="{BB9E9B1E-4911-8942-A274-4B3BD648F7A1}"/>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EC97DC55-40DC-BE49-989D-A7EE8B6F32A9}"/>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CBA507D-7218-3547-B95D-91318B1FEC3F}" type="slidenum">
              <a:rPr lang="en-US" altLang="sk-SK"/>
              <a:pPr/>
              <a:t>‹#›</a:t>
            </a:fld>
            <a:endParaRPr lang="en-US" alt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8.xml"/><Relationship Id="rId7" Type="http://schemas.openxmlformats.org/officeDocument/2006/relationships/image" Target="../media/image22.jpe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0.xml"/><Relationship Id="rId7" Type="http://schemas.openxmlformats.org/officeDocument/2006/relationships/image" Target="../media/image29.svg"/><Relationship Id="rId12"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31.svg"/></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23.png"/><Relationship Id="rId3" Type="http://schemas.openxmlformats.org/officeDocument/2006/relationships/image" Target="../media/image34.jpeg"/><Relationship Id="rId7" Type="http://schemas.openxmlformats.org/officeDocument/2006/relationships/image" Target="../media/image37.png"/><Relationship Id="rId12" Type="http://schemas.openxmlformats.org/officeDocument/2006/relationships/image" Target="../media/image42.jpeg"/><Relationship Id="rId17" Type="http://schemas.microsoft.com/office/2007/relationships/hdphoto" Target="../media/hdphoto2.wdp"/><Relationship Id="rId2" Type="http://schemas.openxmlformats.org/officeDocument/2006/relationships/slideLayout" Target="../slideLayouts/slideLayout14.xml"/><Relationship Id="rId16" Type="http://schemas.openxmlformats.org/officeDocument/2006/relationships/image" Target="../media/image46.png"/><Relationship Id="rId1" Type="http://schemas.openxmlformats.org/officeDocument/2006/relationships/tags" Target="../tags/tag6.xml"/><Relationship Id="rId6" Type="http://schemas.openxmlformats.org/officeDocument/2006/relationships/image" Target="../media/image36.jpeg"/><Relationship Id="rId11" Type="http://schemas.openxmlformats.org/officeDocument/2006/relationships/image" Target="../media/image41.png"/><Relationship Id="rId5" Type="http://schemas.microsoft.com/office/2007/relationships/hdphoto" Target="../media/hdphoto1.wdp"/><Relationship Id="rId15" Type="http://schemas.openxmlformats.org/officeDocument/2006/relationships/image" Target="../media/image45.png"/><Relationship Id="rId10" Type="http://schemas.openxmlformats.org/officeDocument/2006/relationships/image" Target="../media/image40.jpeg"/><Relationship Id="rId4" Type="http://schemas.openxmlformats.org/officeDocument/2006/relationships/image" Target="../media/image35.png"/><Relationship Id="rId9" Type="http://schemas.openxmlformats.org/officeDocument/2006/relationships/image" Target="../media/image39.jpg"/><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a:extLst>
              <a:ext uri="{FF2B5EF4-FFF2-40B4-BE49-F238E27FC236}">
                <a16:creationId xmlns:a16="http://schemas.microsoft.com/office/drawing/2014/main" id="{5CA611AB-6E0D-F248-A7D9-BD541DCEA38D}"/>
              </a:ext>
            </a:extLst>
          </p:cNvPr>
          <p:cNvSpPr>
            <a:spLocks noGrp="1"/>
          </p:cNvSpPr>
          <p:nvPr>
            <p:ph type="ctrTitle"/>
          </p:nvPr>
        </p:nvSpPr>
        <p:spPr>
          <a:xfrm>
            <a:off x="833133" y="1872341"/>
            <a:ext cx="8023996" cy="1101725"/>
          </a:xfrm>
        </p:spPr>
        <p:txBody>
          <a:bodyPr/>
          <a:lstStyle/>
          <a:p>
            <a:r>
              <a:rPr lang="en-GB" sz="3600" b="1" dirty="0" err="1"/>
              <a:t>Telemedicína</a:t>
            </a:r>
            <a:r>
              <a:rPr lang="en-GB" sz="3600" b="1" dirty="0"/>
              <a:t> a </a:t>
            </a:r>
            <a:r>
              <a:rPr lang="en-GB" sz="3600" b="1" dirty="0" err="1"/>
              <a:t>digitálne</a:t>
            </a:r>
            <a:r>
              <a:rPr lang="en-GB" sz="3600" b="1" dirty="0"/>
              <a:t> </a:t>
            </a:r>
            <a:r>
              <a:rPr lang="en-GB" sz="3600" b="1" dirty="0" err="1"/>
              <a:t>technológie</a:t>
            </a:r>
            <a:r>
              <a:rPr lang="en-GB" sz="3600" b="1" dirty="0"/>
              <a:t> </a:t>
            </a:r>
            <a:br>
              <a:rPr lang="en-GB" sz="3600" b="1" dirty="0"/>
            </a:br>
            <a:r>
              <a:rPr lang="en-GB" sz="3600" b="1" dirty="0"/>
              <a:t>v </a:t>
            </a:r>
            <a:r>
              <a:rPr lang="en-GB" sz="3600" b="1" dirty="0" err="1"/>
              <a:t>manažmente</a:t>
            </a:r>
            <a:r>
              <a:rPr lang="en-GB" sz="3600" b="1" dirty="0"/>
              <a:t> </a:t>
            </a:r>
            <a:r>
              <a:rPr lang="en-GB" sz="3600" b="1" dirty="0" err="1"/>
              <a:t>arytmií</a:t>
            </a:r>
            <a:br>
              <a:rPr lang="en-GB" sz="3600" b="1" dirty="0"/>
            </a:br>
            <a:endParaRPr lang="sk-SK" altLang="sk-SK" sz="3600" b="1" dirty="0"/>
          </a:p>
        </p:txBody>
      </p:sp>
      <p:pic>
        <p:nvPicPr>
          <p:cNvPr id="4" name="Picture 3" descr="A picture containing sky, outdoor&#10;&#10;Description automatically generated">
            <a:extLst>
              <a:ext uri="{FF2B5EF4-FFF2-40B4-BE49-F238E27FC236}">
                <a16:creationId xmlns:a16="http://schemas.microsoft.com/office/drawing/2014/main" id="{A818BA62-6265-7949-ABBC-EE275EC9E502}"/>
              </a:ext>
            </a:extLst>
          </p:cNvPr>
          <p:cNvPicPr>
            <a:picLocks noChangeAspect="1"/>
          </p:cNvPicPr>
          <p:nvPr/>
        </p:nvPicPr>
        <p:blipFill>
          <a:blip r:embed="rId2"/>
          <a:stretch>
            <a:fillRect/>
          </a:stretch>
        </p:blipFill>
        <p:spPr>
          <a:xfrm>
            <a:off x="685799" y="3048982"/>
            <a:ext cx="2251508" cy="1688631"/>
          </a:xfrm>
          <a:prstGeom prst="rect">
            <a:avLst/>
          </a:prstGeom>
        </p:spPr>
      </p:pic>
      <p:sp>
        <p:nvSpPr>
          <p:cNvPr id="5" name="Subtitle 4">
            <a:extLst>
              <a:ext uri="{FF2B5EF4-FFF2-40B4-BE49-F238E27FC236}">
                <a16:creationId xmlns:a16="http://schemas.microsoft.com/office/drawing/2014/main" id="{9E523E6B-DFFC-314F-ABAC-EAD5F405996E}"/>
              </a:ext>
            </a:extLst>
          </p:cNvPr>
          <p:cNvSpPr txBox="1">
            <a:spLocks/>
          </p:cNvSpPr>
          <p:nvPr/>
        </p:nvSpPr>
        <p:spPr bwMode="auto">
          <a:xfrm>
            <a:off x="1541810" y="3198813"/>
            <a:ext cx="8462802" cy="16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defTabSz="457200" rtl="0" eaLnBrk="1" fontAlgn="base" hangingPunct="1">
              <a:spcBef>
                <a:spcPct val="20000"/>
              </a:spcBef>
              <a:spcAft>
                <a:spcPct val="0"/>
              </a:spcAft>
              <a:buFont typeface="arial" panose="020B0604020202020204" pitchFamily="34" charset="0"/>
              <a:buNone/>
              <a:defRPr sz="3200" kern="1200">
                <a:solidFill>
                  <a:schemeClr val="tx1">
                    <a:tint val="75000"/>
                  </a:schemeClr>
                </a:solidFill>
                <a:latin typeface="+mn-lt"/>
                <a:ea typeface="ＭＳ Ｐゴシック" panose="020B0600070205080204" pitchFamily="34" charset="-128"/>
                <a:cs typeface="+mn-cs"/>
              </a:defRPr>
            </a:lvl1pPr>
            <a:lvl2pPr marL="457200" indent="0" algn="ctr" defTabSz="457200"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panose="020B0600070205080204" pitchFamily="34" charset="-128"/>
                <a:cs typeface="+mn-cs"/>
              </a:defRPr>
            </a:lvl2pPr>
            <a:lvl3pPr marL="914400" indent="0" algn="ctr" defTabSz="457200"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panose="020B0600070205080204" pitchFamily="34" charset="-128"/>
                <a:cs typeface="+mn-cs"/>
              </a:defRPr>
            </a:lvl3pPr>
            <a:lvl4pPr marL="13716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panose="020B0600070205080204" pitchFamily="34" charset="-128"/>
                <a:cs typeface="+mn-cs"/>
              </a:defRPr>
            </a:lvl4pPr>
            <a:lvl5pPr marL="18288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panose="020B0600070205080204"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SK" sz="2800" b="1" dirty="0"/>
              <a:t>ROBERT HATALA</a:t>
            </a:r>
          </a:p>
          <a:p>
            <a:pPr>
              <a:spcBef>
                <a:spcPts val="0"/>
              </a:spcBef>
            </a:pPr>
            <a:r>
              <a:rPr lang="en-SK" sz="2800" i="1" dirty="0"/>
              <a:t>Klinika kardiológie a angiológie </a:t>
            </a:r>
          </a:p>
          <a:p>
            <a:pPr>
              <a:spcBef>
                <a:spcPts val="0"/>
              </a:spcBef>
            </a:pPr>
            <a:r>
              <a:rPr lang="en-SK" sz="2800" i="1" dirty="0"/>
              <a:t>NÚSCH a.s. a LF SZU  Bratislava</a:t>
            </a:r>
          </a:p>
        </p:txBody>
      </p:sp>
      <p:pic>
        <p:nvPicPr>
          <p:cNvPr id="6" name="Picture 5">
            <a:extLst>
              <a:ext uri="{FF2B5EF4-FFF2-40B4-BE49-F238E27FC236}">
                <a16:creationId xmlns:a16="http://schemas.microsoft.com/office/drawing/2014/main" id="{08BEC11D-FF08-9F44-B6E5-B20AE4789D3A}"/>
              </a:ext>
            </a:extLst>
          </p:cNvPr>
          <p:cNvPicPr>
            <a:picLocks noChangeAspect="1"/>
          </p:cNvPicPr>
          <p:nvPr/>
        </p:nvPicPr>
        <p:blipFill>
          <a:blip r:embed="rId3"/>
          <a:stretch>
            <a:fillRect/>
          </a:stretch>
        </p:blipFill>
        <p:spPr>
          <a:xfrm>
            <a:off x="6316307" y="256056"/>
            <a:ext cx="2540822" cy="9120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F1776E05-E041-4A73-94FC-7266756A0A3D}"/>
              </a:ext>
            </a:extLst>
          </p:cNvPr>
          <p:cNvPicPr>
            <a:picLocks noChangeAspect="1"/>
          </p:cNvPicPr>
          <p:nvPr/>
        </p:nvPicPr>
        <p:blipFill>
          <a:blip r:embed="rId2"/>
          <a:stretch>
            <a:fillRect/>
          </a:stretch>
        </p:blipFill>
        <p:spPr>
          <a:xfrm>
            <a:off x="-28937" y="0"/>
            <a:ext cx="9201875" cy="5143500"/>
          </a:xfrm>
          <a:prstGeom prst="rect">
            <a:avLst/>
          </a:prstGeom>
        </p:spPr>
      </p:pic>
      <p:sp>
        <p:nvSpPr>
          <p:cNvPr id="5" name="Zástupný objekt pre obsah 4">
            <a:extLst>
              <a:ext uri="{FF2B5EF4-FFF2-40B4-BE49-F238E27FC236}">
                <a16:creationId xmlns:a16="http://schemas.microsoft.com/office/drawing/2014/main" id="{5C07344B-27DB-4C25-9C46-DC8566F7BC0C}"/>
              </a:ext>
            </a:extLst>
          </p:cNvPr>
          <p:cNvSpPr>
            <a:spLocks noGrp="1"/>
          </p:cNvSpPr>
          <p:nvPr>
            <p:ph idx="1"/>
          </p:nvPr>
        </p:nvSpPr>
        <p:spPr/>
        <p:txBody>
          <a:bodyPr/>
          <a:lstStyle/>
          <a:p>
            <a:pPr marL="0" indent="0">
              <a:buNone/>
            </a:pPr>
            <a:endParaRPr lang="en-US" sz="4050" dirty="0">
              <a:solidFill>
                <a:schemeClr val="bg1"/>
              </a:solidFill>
            </a:endParaRPr>
          </a:p>
          <a:p>
            <a:pPr marL="0" indent="0">
              <a:buNone/>
            </a:pPr>
            <a:endParaRPr lang="en-US" sz="4050" dirty="0">
              <a:solidFill>
                <a:schemeClr val="bg1"/>
              </a:solidFill>
            </a:endParaRPr>
          </a:p>
        </p:txBody>
      </p:sp>
      <p:sp>
        <p:nvSpPr>
          <p:cNvPr id="6" name="Zástupný objekt pre obsah 4">
            <a:extLst>
              <a:ext uri="{FF2B5EF4-FFF2-40B4-BE49-F238E27FC236}">
                <a16:creationId xmlns:a16="http://schemas.microsoft.com/office/drawing/2014/main" id="{7DB3408C-E552-4BD2-8448-6389F4E0FF0C}"/>
              </a:ext>
            </a:extLst>
          </p:cNvPr>
          <p:cNvSpPr txBox="1">
            <a:spLocks/>
          </p:cNvSpPr>
          <p:nvPr/>
        </p:nvSpPr>
        <p:spPr>
          <a:xfrm>
            <a:off x="502920" y="1312862"/>
            <a:ext cx="8229600" cy="3350577"/>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chemeClr val="bg1"/>
                </a:solidFill>
              </a:rPr>
              <a:t>Using of </a:t>
            </a:r>
            <a:r>
              <a:rPr lang="sk-SK" sz="3000" dirty="0" err="1">
                <a:solidFill>
                  <a:schemeClr val="bg1"/>
                </a:solidFill>
              </a:rPr>
              <a:t>myMerlinPulse</a:t>
            </a:r>
            <a:r>
              <a:rPr lang="sk-SK" sz="3000" dirty="0">
                <a:solidFill>
                  <a:schemeClr val="bg1"/>
                </a:solidFill>
              </a:rPr>
              <a:t>™ </a:t>
            </a:r>
            <a:endParaRPr lang="en-US" sz="3000" dirty="0">
              <a:solidFill>
                <a:schemeClr val="bg1"/>
              </a:solidFill>
            </a:endParaRPr>
          </a:p>
          <a:p>
            <a:pPr marL="0" indent="0">
              <a:buNone/>
            </a:pPr>
            <a:r>
              <a:rPr lang="sk-SK" sz="3000" dirty="0">
                <a:solidFill>
                  <a:schemeClr val="bg1"/>
                </a:solidFill>
              </a:rPr>
              <a:t>Mobile </a:t>
            </a:r>
            <a:r>
              <a:rPr lang="sk-SK" sz="3000" dirty="0" err="1">
                <a:solidFill>
                  <a:schemeClr val="bg1"/>
                </a:solidFill>
              </a:rPr>
              <a:t>App</a:t>
            </a:r>
            <a:r>
              <a:rPr lang="en-US" sz="3000" dirty="0">
                <a:solidFill>
                  <a:schemeClr val="bg1"/>
                </a:solidFill>
              </a:rPr>
              <a:t> </a:t>
            </a:r>
          </a:p>
        </p:txBody>
      </p:sp>
      <p:sp>
        <p:nvSpPr>
          <p:cNvPr id="8" name="Zástupný objekt pre číslo snímky 7">
            <a:extLst>
              <a:ext uri="{FF2B5EF4-FFF2-40B4-BE49-F238E27FC236}">
                <a16:creationId xmlns:a16="http://schemas.microsoft.com/office/drawing/2014/main" id="{A5A5AB94-62F6-42B2-96E7-7D5C727655BC}"/>
              </a:ext>
            </a:extLst>
          </p:cNvPr>
          <p:cNvSpPr>
            <a:spLocks noGrp="1"/>
          </p:cNvSpPr>
          <p:nvPr>
            <p:ph type="sldNum" sz="quarter" idx="12"/>
          </p:nvPr>
        </p:nvSpPr>
        <p:spPr/>
        <p:txBody>
          <a:bodyPr/>
          <a:lstStyle/>
          <a:p>
            <a:fld id="{AD7A47CB-3B88-4C96-A02E-006DC7144941}" type="slidenum">
              <a:rPr lang="en-US" smtClean="0"/>
              <a:t>10</a:t>
            </a:fld>
            <a:endParaRPr lang="en-US"/>
          </a:p>
        </p:txBody>
      </p:sp>
    </p:spTree>
    <p:extLst>
      <p:ext uri="{BB962C8B-B14F-4D97-AF65-F5344CB8AC3E}">
        <p14:creationId xmlns:p14="http://schemas.microsoft.com/office/powerpoint/2010/main" val="1697999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01BFCB6-EE0B-BD44-A4E5-ED4F01356A99}"/>
              </a:ext>
            </a:extLst>
          </p:cNvPr>
          <p:cNvPicPr>
            <a:picLocks noChangeAspect="1"/>
          </p:cNvPicPr>
          <p:nvPr/>
        </p:nvPicPr>
        <p:blipFill>
          <a:blip r:embed="rId4"/>
          <a:stretch>
            <a:fillRect/>
          </a:stretch>
        </p:blipFill>
        <p:spPr>
          <a:xfrm>
            <a:off x="5866828" y="1284670"/>
            <a:ext cx="1582906" cy="3276825"/>
          </a:xfrm>
          <a:prstGeom prst="rect">
            <a:avLst/>
          </a:prstGeom>
        </p:spPr>
      </p:pic>
      <p:pic>
        <p:nvPicPr>
          <p:cNvPr id="20" name="Picture 19">
            <a:extLst>
              <a:ext uri="{FF2B5EF4-FFF2-40B4-BE49-F238E27FC236}">
                <a16:creationId xmlns:a16="http://schemas.microsoft.com/office/drawing/2014/main" id="{F8D0B405-9CA4-DE4C-8227-FE3ADF165D7E}"/>
              </a:ext>
            </a:extLst>
          </p:cNvPr>
          <p:cNvPicPr>
            <a:picLocks noChangeAspect="1"/>
          </p:cNvPicPr>
          <p:nvPr/>
        </p:nvPicPr>
        <p:blipFill>
          <a:blip r:embed="rId4"/>
          <a:stretch>
            <a:fillRect/>
          </a:stretch>
        </p:blipFill>
        <p:spPr>
          <a:xfrm>
            <a:off x="3976857" y="1284670"/>
            <a:ext cx="1582906" cy="3276825"/>
          </a:xfrm>
          <a:prstGeom prst="rect">
            <a:avLst/>
          </a:prstGeom>
        </p:spPr>
      </p:pic>
      <p:pic>
        <p:nvPicPr>
          <p:cNvPr id="19" name="Picture 18">
            <a:extLst>
              <a:ext uri="{FF2B5EF4-FFF2-40B4-BE49-F238E27FC236}">
                <a16:creationId xmlns:a16="http://schemas.microsoft.com/office/drawing/2014/main" id="{62D22A95-6FFA-A144-8DAC-061C9B3803DD}"/>
              </a:ext>
            </a:extLst>
          </p:cNvPr>
          <p:cNvPicPr>
            <a:picLocks noChangeAspect="1"/>
          </p:cNvPicPr>
          <p:nvPr/>
        </p:nvPicPr>
        <p:blipFill>
          <a:blip r:embed="rId4"/>
          <a:stretch>
            <a:fillRect/>
          </a:stretch>
        </p:blipFill>
        <p:spPr>
          <a:xfrm>
            <a:off x="2110948" y="1284670"/>
            <a:ext cx="1582906" cy="3276825"/>
          </a:xfrm>
          <a:prstGeom prst="rect">
            <a:avLst/>
          </a:prstGeom>
        </p:spPr>
      </p:pic>
      <p:pic>
        <p:nvPicPr>
          <p:cNvPr id="3" name="Picture 2">
            <a:extLst>
              <a:ext uri="{FF2B5EF4-FFF2-40B4-BE49-F238E27FC236}">
                <a16:creationId xmlns:a16="http://schemas.microsoft.com/office/drawing/2014/main" id="{C3EBE76F-EB49-4839-B9D6-2FA75CF869D3}"/>
              </a:ext>
            </a:extLst>
          </p:cNvPr>
          <p:cNvPicPr>
            <a:picLocks noChangeAspect="1"/>
          </p:cNvPicPr>
          <p:nvPr/>
        </p:nvPicPr>
        <p:blipFill>
          <a:blip r:embed="rId4"/>
          <a:stretch>
            <a:fillRect/>
          </a:stretch>
        </p:blipFill>
        <p:spPr>
          <a:xfrm>
            <a:off x="242043" y="1284670"/>
            <a:ext cx="1582906" cy="3276825"/>
          </a:xfrm>
          <a:prstGeom prst="rect">
            <a:avLst/>
          </a:prstGeom>
        </p:spPr>
      </p:pic>
      <p:pic>
        <p:nvPicPr>
          <p:cNvPr id="6" name="Picture 5">
            <a:extLst>
              <a:ext uri="{FF2B5EF4-FFF2-40B4-BE49-F238E27FC236}">
                <a16:creationId xmlns:a16="http://schemas.microsoft.com/office/drawing/2014/main" id="{87FBF7FC-F082-4B46-9389-9837A3866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0945" y="1562328"/>
            <a:ext cx="1396615" cy="2693565"/>
          </a:xfrm>
          <a:prstGeom prst="rect">
            <a:avLst/>
          </a:prstGeom>
          <a:effectLst/>
        </p:spPr>
      </p:pic>
      <p:pic>
        <p:nvPicPr>
          <p:cNvPr id="7" name="Picture 6">
            <a:extLst>
              <a:ext uri="{FF2B5EF4-FFF2-40B4-BE49-F238E27FC236}">
                <a16:creationId xmlns:a16="http://schemas.microsoft.com/office/drawing/2014/main" id="{881D8345-FB34-4327-9BE8-2E7F30DD7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997" y="1521059"/>
            <a:ext cx="1406696" cy="2685485"/>
          </a:xfrm>
          <a:prstGeom prst="rect">
            <a:avLst/>
          </a:prstGeom>
          <a:effectLst/>
        </p:spPr>
      </p:pic>
      <p:pic>
        <p:nvPicPr>
          <p:cNvPr id="8" name="Picture 7">
            <a:extLst>
              <a:ext uri="{FF2B5EF4-FFF2-40B4-BE49-F238E27FC236}">
                <a16:creationId xmlns:a16="http://schemas.microsoft.com/office/drawing/2014/main" id="{39973A0C-91A8-4A2F-B2BC-B09669E023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8833" y="1562329"/>
            <a:ext cx="1419097" cy="2655752"/>
          </a:xfrm>
          <a:prstGeom prst="rect">
            <a:avLst/>
          </a:prstGeom>
          <a:effectLst/>
        </p:spPr>
      </p:pic>
      <p:sp>
        <p:nvSpPr>
          <p:cNvPr id="9" name="Rectangle 8">
            <a:extLst>
              <a:ext uri="{FF2B5EF4-FFF2-40B4-BE49-F238E27FC236}">
                <a16:creationId xmlns:a16="http://schemas.microsoft.com/office/drawing/2014/main" id="{47720CFD-08ED-4E57-B434-B9C8C91F99AB}"/>
              </a:ext>
            </a:extLst>
          </p:cNvPr>
          <p:cNvSpPr/>
          <p:nvPr/>
        </p:nvSpPr>
        <p:spPr>
          <a:xfrm>
            <a:off x="401385" y="3050501"/>
            <a:ext cx="677953" cy="6593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srgbClr val="FFFFFF"/>
              </a:solidFill>
              <a:latin typeface="Calibri" panose="020F0502020204030204"/>
            </a:endParaRPr>
          </a:p>
        </p:txBody>
      </p:sp>
      <p:sp>
        <p:nvSpPr>
          <p:cNvPr id="12" name="TextBox 11">
            <a:extLst>
              <a:ext uri="{FF2B5EF4-FFF2-40B4-BE49-F238E27FC236}">
                <a16:creationId xmlns:a16="http://schemas.microsoft.com/office/drawing/2014/main" id="{1D76A61F-3EA5-4297-82AF-6E6D7E597528}"/>
              </a:ext>
            </a:extLst>
          </p:cNvPr>
          <p:cNvSpPr txBox="1"/>
          <p:nvPr/>
        </p:nvSpPr>
        <p:spPr>
          <a:xfrm>
            <a:off x="7519423" y="1547528"/>
            <a:ext cx="1565368" cy="2169825"/>
          </a:xfrm>
          <a:prstGeom prst="rect">
            <a:avLst/>
          </a:prstGeom>
          <a:noFill/>
        </p:spPr>
        <p:txBody>
          <a:bodyPr wrap="square" rtlCol="0">
            <a:spAutoFit/>
          </a:bodyPr>
          <a:lstStyle/>
          <a:p>
            <a:pPr defTabSz="685800" fontAlgn="auto">
              <a:spcBef>
                <a:spcPts val="0"/>
              </a:spcBef>
              <a:spcAft>
                <a:spcPts val="0"/>
              </a:spcAft>
              <a:defRPr/>
            </a:pPr>
            <a:r>
              <a:rPr lang="en-US" sz="1350" dirty="0">
                <a:solidFill>
                  <a:srgbClr val="595956">
                    <a:lumMod val="50000"/>
                  </a:srgbClr>
                </a:solidFill>
                <a:latin typeface="Calibri" panose="020F0502020204030204"/>
                <a:ea typeface="+mn-ea"/>
              </a:rPr>
              <a:t>The App can store </a:t>
            </a:r>
            <a:r>
              <a:rPr lang="en-US" sz="1350" b="1" dirty="0">
                <a:solidFill>
                  <a:srgbClr val="AA0057"/>
                </a:solidFill>
                <a:latin typeface="Calibri" panose="020F0502020204030204"/>
                <a:ea typeface="+mn-ea"/>
              </a:rPr>
              <a:t>UP TO 5 </a:t>
            </a:r>
            <a:r>
              <a:rPr lang="en-US" sz="1350" dirty="0">
                <a:solidFill>
                  <a:srgbClr val="595956">
                    <a:lumMod val="50000"/>
                  </a:srgbClr>
                </a:solidFill>
                <a:latin typeface="Calibri" panose="020F0502020204030204"/>
                <a:ea typeface="+mn-ea"/>
              </a:rPr>
              <a:t>encrypted sessions locally.</a:t>
            </a:r>
          </a:p>
          <a:p>
            <a:pPr defTabSz="685800" fontAlgn="auto">
              <a:spcBef>
                <a:spcPts val="0"/>
              </a:spcBef>
              <a:spcAft>
                <a:spcPts val="0"/>
              </a:spcAft>
              <a:defRPr/>
            </a:pPr>
            <a:endParaRPr lang="en-US" sz="1350" dirty="0">
              <a:solidFill>
                <a:srgbClr val="595956">
                  <a:lumMod val="50000"/>
                </a:srgbClr>
              </a:solidFill>
              <a:latin typeface="Calibri" panose="020F0502020204030204"/>
              <a:ea typeface="+mn-ea"/>
            </a:endParaRPr>
          </a:p>
          <a:p>
            <a:pPr defTabSz="685800" fontAlgn="auto">
              <a:spcBef>
                <a:spcPts val="0"/>
              </a:spcBef>
              <a:spcAft>
                <a:spcPts val="0"/>
              </a:spcAft>
              <a:defRPr/>
            </a:pPr>
            <a:r>
              <a:rPr lang="en-US" sz="1350" dirty="0">
                <a:solidFill>
                  <a:srgbClr val="595956">
                    <a:lumMod val="50000"/>
                  </a:srgbClr>
                </a:solidFill>
                <a:latin typeface="Calibri" panose="020F0502020204030204"/>
                <a:ea typeface="+mn-ea"/>
              </a:rPr>
              <a:t>The Send Transmission feature can be deactivated via </a:t>
            </a:r>
            <a:r>
              <a:rPr lang="en-US" sz="1350" dirty="0" err="1">
                <a:solidFill>
                  <a:srgbClr val="595956">
                    <a:lumMod val="50000"/>
                  </a:srgbClr>
                </a:solidFill>
                <a:latin typeface="Calibri" panose="020F0502020204030204"/>
                <a:ea typeface="+mn-ea"/>
              </a:rPr>
              <a:t>Merlin.net</a:t>
            </a:r>
            <a:r>
              <a:rPr lang="en-US" sz="1350" baseline="30000" dirty="0" err="1">
                <a:solidFill>
                  <a:srgbClr val="595956">
                    <a:lumMod val="50000"/>
                  </a:srgbClr>
                </a:solidFill>
                <a:latin typeface="Calibri" panose="020F0502020204030204"/>
                <a:ea typeface="+mn-ea"/>
              </a:rPr>
              <a:t>TM</a:t>
            </a:r>
            <a:r>
              <a:rPr lang="en-US" sz="1350" dirty="0">
                <a:solidFill>
                  <a:srgbClr val="595956">
                    <a:lumMod val="50000"/>
                  </a:srgbClr>
                </a:solidFill>
                <a:latin typeface="Calibri" panose="020F0502020204030204"/>
                <a:ea typeface="+mn-ea"/>
              </a:rPr>
              <a:t> PCN.</a:t>
            </a:r>
          </a:p>
          <a:p>
            <a:pPr defTabSz="685800" fontAlgn="auto">
              <a:spcBef>
                <a:spcPts val="0"/>
              </a:spcBef>
              <a:spcAft>
                <a:spcPts val="0"/>
              </a:spcAft>
              <a:defRPr/>
            </a:pPr>
            <a:endParaRPr lang="en-US" sz="1350" dirty="0">
              <a:solidFill>
                <a:srgbClr val="595956">
                  <a:lumMod val="50000"/>
                </a:srgbClr>
              </a:solidFill>
              <a:latin typeface="Calibri" panose="020F0502020204030204"/>
              <a:ea typeface="+mn-ea"/>
            </a:endParaRPr>
          </a:p>
        </p:txBody>
      </p:sp>
      <p:sp>
        <p:nvSpPr>
          <p:cNvPr id="13" name="Text Placeholder 1">
            <a:extLst>
              <a:ext uri="{FF2B5EF4-FFF2-40B4-BE49-F238E27FC236}">
                <a16:creationId xmlns:a16="http://schemas.microsoft.com/office/drawing/2014/main" id="{379C40BD-88C3-B24C-A915-9CAC6BD3064A}"/>
              </a:ext>
            </a:extLst>
          </p:cNvPr>
          <p:cNvSpPr txBox="1">
            <a:spLocks/>
          </p:cNvSpPr>
          <p:nvPr/>
        </p:nvSpPr>
        <p:spPr>
          <a:xfrm>
            <a:off x="643336" y="592241"/>
            <a:ext cx="8249948" cy="324849"/>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000" b="1" i="0" kern="1200" cap="none">
                <a:solidFill>
                  <a:srgbClr val="009CD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spcBef>
                <a:spcPts val="750"/>
              </a:spcBef>
              <a:spcAft>
                <a:spcPts val="0"/>
              </a:spcAft>
              <a:defRPr/>
            </a:pPr>
            <a:r>
              <a:rPr lang="en-US" sz="1500" b="0" dirty="0"/>
              <a:t>PATIENT CAN SEND DEVICE DATA WHEN INSTRUCTED BY THEIR HCP</a:t>
            </a:r>
          </a:p>
        </p:txBody>
      </p:sp>
      <p:sp>
        <p:nvSpPr>
          <p:cNvPr id="14" name="Title 2">
            <a:extLst>
              <a:ext uri="{FF2B5EF4-FFF2-40B4-BE49-F238E27FC236}">
                <a16:creationId xmlns:a16="http://schemas.microsoft.com/office/drawing/2014/main" id="{7815A6D3-7233-2D4E-8EC3-A44378411871}"/>
              </a:ext>
            </a:extLst>
          </p:cNvPr>
          <p:cNvSpPr txBox="1">
            <a:spLocks/>
          </p:cNvSpPr>
          <p:nvPr/>
        </p:nvSpPr>
        <p:spPr>
          <a:xfrm>
            <a:off x="633608" y="216222"/>
            <a:ext cx="8574887" cy="353750"/>
          </a:xfrm>
          <a:prstGeom prst="rect">
            <a:avLst/>
          </a:prstGeom>
        </p:spPr>
        <p:txBody>
          <a:bodyPr/>
          <a:lstStyle>
            <a:lvl1pPr algn="l" defTabSz="914400" rtl="0" eaLnBrk="1" latinLnBrk="0" hangingPunct="1">
              <a:lnSpc>
                <a:spcPct val="90000"/>
              </a:lnSpc>
              <a:spcBef>
                <a:spcPct val="0"/>
              </a:spcBef>
              <a:buNone/>
              <a:defRPr sz="4000" b="0" i="0" kern="1200">
                <a:solidFill>
                  <a:srgbClr val="AA0061"/>
                </a:solidFill>
                <a:latin typeface="Calibri Light" panose="020F0302020204030204" pitchFamily="34" charset="0"/>
                <a:ea typeface="+mj-ea"/>
                <a:cs typeface="Calibri Light" panose="020F0302020204030204" pitchFamily="34" charset="0"/>
              </a:defRPr>
            </a:lvl1pPr>
          </a:lstStyle>
          <a:p>
            <a:pPr defTabSz="685800" fontAlgn="auto">
              <a:spcAft>
                <a:spcPts val="0"/>
              </a:spcAft>
              <a:defRPr/>
            </a:pPr>
            <a:r>
              <a:rPr lang="en-US" sz="2700" spc="38" dirty="0">
                <a:solidFill>
                  <a:srgbClr val="AA0057"/>
                </a:solidFill>
              </a:rPr>
              <a:t>SEND</a:t>
            </a:r>
            <a:r>
              <a:rPr lang="en-US" sz="2700" b="1" spc="38" dirty="0">
                <a:solidFill>
                  <a:srgbClr val="AA0057"/>
                </a:solidFill>
                <a:latin typeface="Calibri" panose="020F0502020204030204" pitchFamily="34" charset="0"/>
                <a:cs typeface="Calibri" panose="020F0502020204030204" pitchFamily="34" charset="0"/>
              </a:rPr>
              <a:t> TRANSMISSION</a:t>
            </a:r>
            <a:endParaRPr lang="en-US" sz="2700" b="1" spc="38"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B5BE8A51-9210-5041-9F1A-362D462376CA}"/>
              </a:ext>
            </a:extLst>
          </p:cNvPr>
          <p:cNvGrpSpPr/>
          <p:nvPr/>
        </p:nvGrpSpPr>
        <p:grpSpPr>
          <a:xfrm>
            <a:off x="1869417" y="2805751"/>
            <a:ext cx="226918" cy="226918"/>
            <a:chOff x="2492556" y="3579161"/>
            <a:chExt cx="302557" cy="302557"/>
          </a:xfrm>
        </p:grpSpPr>
        <p:sp>
          <p:nvSpPr>
            <p:cNvPr id="17" name="Oval 16">
              <a:extLst>
                <a:ext uri="{FF2B5EF4-FFF2-40B4-BE49-F238E27FC236}">
                  <a16:creationId xmlns:a16="http://schemas.microsoft.com/office/drawing/2014/main" id="{B0479F4A-C178-EC4A-B729-212C671D64BF}"/>
                </a:ext>
              </a:extLst>
            </p:cNvPr>
            <p:cNvSpPr/>
            <p:nvPr/>
          </p:nvSpPr>
          <p:spPr>
            <a:xfrm>
              <a:off x="2492556" y="3579161"/>
              <a:ext cx="302557" cy="30255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18" name="Isosceles Triangle 25">
              <a:extLst>
                <a:ext uri="{FF2B5EF4-FFF2-40B4-BE49-F238E27FC236}">
                  <a16:creationId xmlns:a16="http://schemas.microsoft.com/office/drawing/2014/main" id="{E22DE4F5-71F7-E74F-A4FF-3BDC3A1E22DB}"/>
                </a:ext>
              </a:extLst>
            </p:cNvPr>
            <p:cNvSpPr/>
            <p:nvPr/>
          </p:nvSpPr>
          <p:spPr>
            <a:xfrm rot="5400000">
              <a:off x="2588217" y="3684917"/>
              <a:ext cx="158263" cy="10155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grpSp>
      <p:grpSp>
        <p:nvGrpSpPr>
          <p:cNvPr id="22" name="Group 21">
            <a:extLst>
              <a:ext uri="{FF2B5EF4-FFF2-40B4-BE49-F238E27FC236}">
                <a16:creationId xmlns:a16="http://schemas.microsoft.com/office/drawing/2014/main" id="{0CE95097-EC41-2D4E-8328-1339E7C9EC52}"/>
              </a:ext>
            </a:extLst>
          </p:cNvPr>
          <p:cNvGrpSpPr/>
          <p:nvPr/>
        </p:nvGrpSpPr>
        <p:grpSpPr>
          <a:xfrm>
            <a:off x="3729390" y="2823584"/>
            <a:ext cx="226918" cy="226918"/>
            <a:chOff x="2492556" y="3579161"/>
            <a:chExt cx="302557" cy="302557"/>
          </a:xfrm>
        </p:grpSpPr>
        <p:sp>
          <p:nvSpPr>
            <p:cNvPr id="23" name="Oval 22">
              <a:extLst>
                <a:ext uri="{FF2B5EF4-FFF2-40B4-BE49-F238E27FC236}">
                  <a16:creationId xmlns:a16="http://schemas.microsoft.com/office/drawing/2014/main" id="{0F30AD84-7468-8D48-AC25-4573DB3DB65E}"/>
                </a:ext>
              </a:extLst>
            </p:cNvPr>
            <p:cNvSpPr/>
            <p:nvPr/>
          </p:nvSpPr>
          <p:spPr>
            <a:xfrm>
              <a:off x="2492556" y="3579161"/>
              <a:ext cx="302557" cy="30255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24" name="Isosceles Triangle 25">
              <a:extLst>
                <a:ext uri="{FF2B5EF4-FFF2-40B4-BE49-F238E27FC236}">
                  <a16:creationId xmlns:a16="http://schemas.microsoft.com/office/drawing/2014/main" id="{E9742E3E-E814-7E42-A3DA-9D04B55A0824}"/>
                </a:ext>
              </a:extLst>
            </p:cNvPr>
            <p:cNvSpPr/>
            <p:nvPr/>
          </p:nvSpPr>
          <p:spPr>
            <a:xfrm rot="5400000">
              <a:off x="2588217" y="3684917"/>
              <a:ext cx="158263" cy="10155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grpSp>
      <p:grpSp>
        <p:nvGrpSpPr>
          <p:cNvPr id="25" name="Group 24">
            <a:extLst>
              <a:ext uri="{FF2B5EF4-FFF2-40B4-BE49-F238E27FC236}">
                <a16:creationId xmlns:a16="http://schemas.microsoft.com/office/drawing/2014/main" id="{B8F3EE77-E720-474E-A8DB-5DEF09F97B37}"/>
              </a:ext>
            </a:extLst>
          </p:cNvPr>
          <p:cNvGrpSpPr/>
          <p:nvPr/>
        </p:nvGrpSpPr>
        <p:grpSpPr>
          <a:xfrm>
            <a:off x="5610933" y="2823584"/>
            <a:ext cx="226918" cy="226918"/>
            <a:chOff x="2492556" y="3579161"/>
            <a:chExt cx="302557" cy="302557"/>
          </a:xfrm>
        </p:grpSpPr>
        <p:sp>
          <p:nvSpPr>
            <p:cNvPr id="26" name="Oval 25">
              <a:extLst>
                <a:ext uri="{FF2B5EF4-FFF2-40B4-BE49-F238E27FC236}">
                  <a16:creationId xmlns:a16="http://schemas.microsoft.com/office/drawing/2014/main" id="{30E9B347-3221-4E4B-ACE8-06420594D2A0}"/>
                </a:ext>
              </a:extLst>
            </p:cNvPr>
            <p:cNvSpPr/>
            <p:nvPr/>
          </p:nvSpPr>
          <p:spPr>
            <a:xfrm>
              <a:off x="2492556" y="3579161"/>
              <a:ext cx="302557" cy="30255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27" name="Isosceles Triangle 25">
              <a:extLst>
                <a:ext uri="{FF2B5EF4-FFF2-40B4-BE49-F238E27FC236}">
                  <a16:creationId xmlns:a16="http://schemas.microsoft.com/office/drawing/2014/main" id="{509CC75C-F194-BF42-9FC6-DB88C4D86304}"/>
                </a:ext>
              </a:extLst>
            </p:cNvPr>
            <p:cNvSpPr/>
            <p:nvPr/>
          </p:nvSpPr>
          <p:spPr>
            <a:xfrm rot="5400000">
              <a:off x="2588217" y="3684917"/>
              <a:ext cx="158263" cy="10155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grpSp>
      <p:pic>
        <p:nvPicPr>
          <p:cNvPr id="28" name="Picture 27">
            <a:extLst>
              <a:ext uri="{FF2B5EF4-FFF2-40B4-BE49-F238E27FC236}">
                <a16:creationId xmlns:a16="http://schemas.microsoft.com/office/drawing/2014/main" id="{942435D4-B513-4CF9-A505-C31344B46FAE}"/>
              </a:ext>
            </a:extLst>
          </p:cNvPr>
          <p:cNvPicPr>
            <a:picLocks noChangeAspect="1"/>
          </p:cNvPicPr>
          <p:nvPr/>
        </p:nvPicPr>
        <p:blipFill rotWithShape="1">
          <a:blip r:embed="rId8"/>
          <a:srcRect t="1" b="41698"/>
          <a:stretch/>
        </p:blipFill>
        <p:spPr>
          <a:xfrm>
            <a:off x="0" y="4888094"/>
            <a:ext cx="9144000" cy="255407"/>
          </a:xfrm>
          <a:prstGeom prst="rect">
            <a:avLst/>
          </a:prstGeom>
        </p:spPr>
      </p:pic>
      <p:sp>
        <p:nvSpPr>
          <p:cNvPr id="29" name="Zástupný objekt pre číslo snímky 6">
            <a:extLst>
              <a:ext uri="{FF2B5EF4-FFF2-40B4-BE49-F238E27FC236}">
                <a16:creationId xmlns:a16="http://schemas.microsoft.com/office/drawing/2014/main" id="{5D87A285-FE4F-4C42-9B82-4AA19126F8D6}"/>
              </a:ext>
            </a:extLst>
          </p:cNvPr>
          <p:cNvSpPr txBox="1">
            <a:spLocks/>
          </p:cNvSpPr>
          <p:nvPr/>
        </p:nvSpPr>
        <p:spPr>
          <a:xfrm>
            <a:off x="8606290" y="4821174"/>
            <a:ext cx="401979" cy="25540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7A47CB-3B88-4C96-A02E-006DC7144941}" type="slidenum">
              <a:rPr lang="en-US" sz="1350"/>
              <a:pPr/>
              <a:t>11</a:t>
            </a:fld>
            <a:endParaRPr lang="en-US" sz="1350" dirty="0"/>
          </a:p>
        </p:txBody>
      </p:sp>
    </p:spTree>
    <p:custDataLst>
      <p:tags r:id="rId1"/>
    </p:custDataLst>
    <p:extLst>
      <p:ext uri="{BB962C8B-B14F-4D97-AF65-F5344CB8AC3E}">
        <p14:creationId xmlns:p14="http://schemas.microsoft.com/office/powerpoint/2010/main" val="936925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B414103-4760-DA44-A0AA-647BF11FEDF6}"/>
              </a:ext>
            </a:extLst>
          </p:cNvPr>
          <p:cNvPicPr>
            <a:picLocks noChangeAspect="1"/>
          </p:cNvPicPr>
          <p:nvPr/>
        </p:nvPicPr>
        <p:blipFill>
          <a:blip r:embed="rId4"/>
          <a:stretch>
            <a:fillRect/>
          </a:stretch>
        </p:blipFill>
        <p:spPr>
          <a:xfrm>
            <a:off x="2133650" y="1214929"/>
            <a:ext cx="1669412" cy="3455904"/>
          </a:xfrm>
          <a:prstGeom prst="rect">
            <a:avLst/>
          </a:prstGeom>
        </p:spPr>
      </p:pic>
      <p:pic>
        <p:nvPicPr>
          <p:cNvPr id="27" name="Picture 26">
            <a:extLst>
              <a:ext uri="{FF2B5EF4-FFF2-40B4-BE49-F238E27FC236}">
                <a16:creationId xmlns:a16="http://schemas.microsoft.com/office/drawing/2014/main" id="{C7A8E597-A170-4E0D-A4ED-90F1E092639D}"/>
              </a:ext>
            </a:extLst>
          </p:cNvPr>
          <p:cNvPicPr>
            <a:picLocks noChangeAspect="1"/>
          </p:cNvPicPr>
          <p:nvPr/>
        </p:nvPicPr>
        <p:blipFill>
          <a:blip r:embed="rId4"/>
          <a:stretch>
            <a:fillRect/>
          </a:stretch>
        </p:blipFill>
        <p:spPr>
          <a:xfrm>
            <a:off x="242042" y="1214929"/>
            <a:ext cx="1669412" cy="3455904"/>
          </a:xfrm>
          <a:prstGeom prst="rect">
            <a:avLst/>
          </a:prstGeom>
        </p:spPr>
      </p:pic>
      <p:sp>
        <p:nvSpPr>
          <p:cNvPr id="9" name="Rectangle 8">
            <a:extLst>
              <a:ext uri="{FF2B5EF4-FFF2-40B4-BE49-F238E27FC236}">
                <a16:creationId xmlns:a16="http://schemas.microsoft.com/office/drawing/2014/main" id="{47720CFD-08ED-4E57-B434-B9C8C91F99AB}"/>
              </a:ext>
            </a:extLst>
          </p:cNvPr>
          <p:cNvSpPr/>
          <p:nvPr/>
        </p:nvSpPr>
        <p:spPr>
          <a:xfrm>
            <a:off x="1057949" y="2980760"/>
            <a:ext cx="715003" cy="69542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srgbClr val="FFFFFF"/>
              </a:solidFill>
              <a:latin typeface="Calibri" panose="020F0502020204030204"/>
            </a:endParaRPr>
          </a:p>
        </p:txBody>
      </p:sp>
      <p:sp>
        <p:nvSpPr>
          <p:cNvPr id="12" name="TextBox 11">
            <a:extLst>
              <a:ext uri="{FF2B5EF4-FFF2-40B4-BE49-F238E27FC236}">
                <a16:creationId xmlns:a16="http://schemas.microsoft.com/office/drawing/2014/main" id="{1D76A61F-3EA5-4297-82AF-6E6D7E597528}"/>
              </a:ext>
            </a:extLst>
          </p:cNvPr>
          <p:cNvSpPr txBox="1"/>
          <p:nvPr/>
        </p:nvSpPr>
        <p:spPr>
          <a:xfrm>
            <a:off x="7770336" y="1471141"/>
            <a:ext cx="1241505" cy="3416320"/>
          </a:xfrm>
          <a:prstGeom prst="rect">
            <a:avLst/>
          </a:prstGeom>
          <a:noFill/>
        </p:spPr>
        <p:txBody>
          <a:bodyPr wrap="square" rtlCol="0">
            <a:spAutoFit/>
          </a:bodyPr>
          <a:lstStyle/>
          <a:p>
            <a:pPr defTabSz="685800" fontAlgn="auto">
              <a:spcBef>
                <a:spcPts val="0"/>
              </a:spcBef>
              <a:spcAft>
                <a:spcPts val="0"/>
              </a:spcAft>
              <a:defRPr/>
            </a:pPr>
            <a:r>
              <a:rPr lang="en-US" sz="1350" dirty="0">
                <a:solidFill>
                  <a:srgbClr val="595956">
                    <a:lumMod val="50000"/>
                  </a:srgbClr>
                </a:solidFill>
                <a:latin typeface="Calibri" panose="020F0502020204030204"/>
                <a:ea typeface="+mn-ea"/>
              </a:rPr>
              <a:t>Battery Status is </a:t>
            </a:r>
            <a:r>
              <a:rPr lang="en-US" sz="1350" b="1" dirty="0">
                <a:solidFill>
                  <a:srgbClr val="AA0057"/>
                </a:solidFill>
                <a:latin typeface="Calibri" panose="020F0502020204030204"/>
                <a:ea typeface="+mn-ea"/>
              </a:rPr>
              <a:t>INDICATED AS “LOW” </a:t>
            </a:r>
            <a:r>
              <a:rPr lang="en-US" sz="1350" dirty="0">
                <a:solidFill>
                  <a:srgbClr val="595956">
                    <a:lumMod val="50000"/>
                  </a:srgbClr>
                </a:solidFill>
                <a:latin typeface="Calibri" panose="020F0502020204030204"/>
                <a:ea typeface="+mn-ea"/>
              </a:rPr>
              <a:t>once the device reaches ERI:</a:t>
            </a:r>
          </a:p>
          <a:p>
            <a:pPr defTabSz="685800" fontAlgn="auto">
              <a:spcBef>
                <a:spcPts val="0"/>
              </a:spcBef>
              <a:spcAft>
                <a:spcPts val="0"/>
              </a:spcAft>
              <a:defRPr/>
            </a:pPr>
            <a:endParaRPr lang="en-US" sz="1350" dirty="0">
              <a:solidFill>
                <a:srgbClr val="595956">
                  <a:lumMod val="50000"/>
                </a:srgbClr>
              </a:solidFill>
              <a:latin typeface="Calibri" panose="020F0502020204030204"/>
              <a:ea typeface="+mn-ea"/>
            </a:endParaRPr>
          </a:p>
          <a:p>
            <a:pPr defTabSz="685800" fontAlgn="auto">
              <a:spcBef>
                <a:spcPts val="0"/>
              </a:spcBef>
              <a:spcAft>
                <a:spcPts val="0"/>
              </a:spcAft>
              <a:defRPr/>
            </a:pPr>
            <a:r>
              <a:rPr lang="en-US" sz="1350" dirty="0">
                <a:solidFill>
                  <a:srgbClr val="595956">
                    <a:lumMod val="50000"/>
                  </a:srgbClr>
                </a:solidFill>
                <a:latin typeface="Calibri" panose="020F0502020204030204"/>
                <a:ea typeface="+mn-ea"/>
              </a:rPr>
              <a:t>Yellow alert symbol on home page</a:t>
            </a:r>
          </a:p>
          <a:p>
            <a:pPr defTabSz="685800" fontAlgn="auto">
              <a:spcBef>
                <a:spcPts val="0"/>
              </a:spcBef>
              <a:spcAft>
                <a:spcPts val="0"/>
              </a:spcAft>
              <a:defRPr/>
            </a:pPr>
            <a:endParaRPr lang="en-US" sz="1350" dirty="0">
              <a:solidFill>
                <a:srgbClr val="595956">
                  <a:lumMod val="50000"/>
                </a:srgbClr>
              </a:solidFill>
              <a:latin typeface="Calibri" panose="020F0502020204030204"/>
              <a:ea typeface="+mn-ea"/>
            </a:endParaRPr>
          </a:p>
          <a:p>
            <a:pPr defTabSz="685800" fontAlgn="auto">
              <a:spcBef>
                <a:spcPts val="0"/>
              </a:spcBef>
              <a:spcAft>
                <a:spcPts val="0"/>
              </a:spcAft>
              <a:defRPr/>
            </a:pPr>
            <a:r>
              <a:rPr lang="en-US" sz="1350" dirty="0">
                <a:solidFill>
                  <a:srgbClr val="595956">
                    <a:lumMod val="50000"/>
                  </a:srgbClr>
                </a:solidFill>
                <a:latin typeface="Calibri" panose="020F0502020204030204"/>
                <a:ea typeface="+mn-ea"/>
              </a:rPr>
              <a:t>Patient Notification sent through the app</a:t>
            </a:r>
          </a:p>
          <a:p>
            <a:pPr defTabSz="685800" fontAlgn="auto">
              <a:spcBef>
                <a:spcPts val="0"/>
              </a:spcBef>
              <a:spcAft>
                <a:spcPts val="0"/>
              </a:spcAft>
              <a:defRPr/>
            </a:pPr>
            <a:r>
              <a:rPr lang="en-US" sz="1350" dirty="0">
                <a:solidFill>
                  <a:srgbClr val="595956">
                    <a:lumMod val="50000"/>
                  </a:srgbClr>
                </a:solidFill>
                <a:latin typeface="Calibri" panose="020F0502020204030204"/>
                <a:ea typeface="+mn-ea"/>
              </a:rPr>
              <a:t> </a:t>
            </a:r>
          </a:p>
        </p:txBody>
      </p:sp>
      <p:grpSp>
        <p:nvGrpSpPr>
          <p:cNvPr id="20" name="Group 19">
            <a:extLst>
              <a:ext uri="{FF2B5EF4-FFF2-40B4-BE49-F238E27FC236}">
                <a16:creationId xmlns:a16="http://schemas.microsoft.com/office/drawing/2014/main" id="{0962D234-DE1B-405A-BBF9-B5B1D9F71981}"/>
              </a:ext>
            </a:extLst>
          </p:cNvPr>
          <p:cNvGrpSpPr/>
          <p:nvPr/>
        </p:nvGrpSpPr>
        <p:grpSpPr>
          <a:xfrm>
            <a:off x="2235331" y="1494971"/>
            <a:ext cx="1557935" cy="2794691"/>
            <a:chOff x="6378978" y="1679307"/>
            <a:chExt cx="2330553" cy="4180649"/>
          </a:xfrm>
          <a:effectLst/>
        </p:grpSpPr>
        <p:pic>
          <p:nvPicPr>
            <p:cNvPr id="21" name="Picture 20">
              <a:extLst>
                <a:ext uri="{FF2B5EF4-FFF2-40B4-BE49-F238E27FC236}">
                  <a16:creationId xmlns:a16="http://schemas.microsoft.com/office/drawing/2014/main" id="{DDB0D051-2E7E-4709-A7FB-45A4108526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7" r="2535"/>
            <a:stretch/>
          </p:blipFill>
          <p:spPr>
            <a:xfrm>
              <a:off x="6378978" y="1679307"/>
              <a:ext cx="2213026" cy="4180649"/>
            </a:xfrm>
            <a:prstGeom prst="rect">
              <a:avLst/>
            </a:prstGeom>
            <a:effectLst/>
          </p:spPr>
        </p:pic>
        <p:sp>
          <p:nvSpPr>
            <p:cNvPr id="22" name="Rectangle 21">
              <a:extLst>
                <a:ext uri="{FF2B5EF4-FFF2-40B4-BE49-F238E27FC236}">
                  <a16:creationId xmlns:a16="http://schemas.microsoft.com/office/drawing/2014/main" id="{B3F1913E-C47A-4672-8C7B-8225D80A4927}"/>
                </a:ext>
              </a:extLst>
            </p:cNvPr>
            <p:cNvSpPr/>
            <p:nvPr/>
          </p:nvSpPr>
          <p:spPr>
            <a:xfrm>
              <a:off x="7100047" y="3441357"/>
              <a:ext cx="930220" cy="525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23" name="TextBox 22">
              <a:extLst>
                <a:ext uri="{FF2B5EF4-FFF2-40B4-BE49-F238E27FC236}">
                  <a16:creationId xmlns:a16="http://schemas.microsoft.com/office/drawing/2014/main" id="{838184E9-6683-4B3F-BDA5-F2FECF5B5E2B}"/>
                </a:ext>
              </a:extLst>
            </p:cNvPr>
            <p:cNvSpPr txBox="1"/>
            <p:nvPr/>
          </p:nvSpPr>
          <p:spPr>
            <a:xfrm>
              <a:off x="7043352" y="3468087"/>
              <a:ext cx="1666179" cy="345307"/>
            </a:xfrm>
            <a:prstGeom prst="rect">
              <a:avLst/>
            </a:prstGeom>
            <a:noFill/>
          </p:spPr>
          <p:txBody>
            <a:bodyPr wrap="square" rtlCol="0">
              <a:spAutoFit/>
            </a:bodyPr>
            <a:lstStyle/>
            <a:p>
              <a:pPr defTabSz="685800" fontAlgn="auto">
                <a:spcBef>
                  <a:spcPts val="0"/>
                </a:spcBef>
                <a:spcAft>
                  <a:spcPts val="0"/>
                </a:spcAft>
                <a:defRPr/>
              </a:pPr>
              <a:r>
                <a:rPr lang="en-US" sz="900" dirty="0">
                  <a:solidFill>
                    <a:srgbClr val="595956"/>
                  </a:solidFill>
                  <a:latin typeface="Calibri" panose="020F0502020204030204"/>
                  <a:ea typeface="+mn-ea"/>
                </a:rPr>
                <a:t>Gallant</a:t>
              </a:r>
              <a:r>
                <a:rPr lang="en-US" sz="900" baseline="30000" dirty="0">
                  <a:solidFill>
                    <a:srgbClr val="595956"/>
                  </a:solidFill>
                  <a:latin typeface="Calibri" panose="020F0502020204030204"/>
                  <a:ea typeface="+mn-ea"/>
                </a:rPr>
                <a:t>TM</a:t>
              </a:r>
              <a:r>
                <a:rPr lang="en-US" sz="900" dirty="0">
                  <a:solidFill>
                    <a:srgbClr val="595956"/>
                  </a:solidFill>
                  <a:latin typeface="Calibri" panose="020F0502020204030204"/>
                  <a:ea typeface="+mn-ea"/>
                </a:rPr>
                <a:t> DR</a:t>
              </a:r>
            </a:p>
          </p:txBody>
        </p:sp>
        <p:sp>
          <p:nvSpPr>
            <p:cNvPr id="24" name="TextBox 23">
              <a:extLst>
                <a:ext uri="{FF2B5EF4-FFF2-40B4-BE49-F238E27FC236}">
                  <a16:creationId xmlns:a16="http://schemas.microsoft.com/office/drawing/2014/main" id="{1760F6DF-71BB-4311-8AAF-A559594CE567}"/>
                </a:ext>
              </a:extLst>
            </p:cNvPr>
            <p:cNvSpPr txBox="1"/>
            <p:nvPr/>
          </p:nvSpPr>
          <p:spPr>
            <a:xfrm>
              <a:off x="7037336" y="3712531"/>
              <a:ext cx="1666179" cy="345307"/>
            </a:xfrm>
            <a:prstGeom prst="rect">
              <a:avLst/>
            </a:prstGeom>
            <a:noFill/>
          </p:spPr>
          <p:txBody>
            <a:bodyPr wrap="square" rtlCol="0">
              <a:spAutoFit/>
            </a:bodyPr>
            <a:lstStyle/>
            <a:p>
              <a:pPr defTabSz="685800" fontAlgn="auto">
                <a:spcBef>
                  <a:spcPts val="0"/>
                </a:spcBef>
                <a:spcAft>
                  <a:spcPts val="0"/>
                </a:spcAft>
                <a:defRPr/>
              </a:pPr>
              <a:r>
                <a:rPr lang="en-US" sz="900" dirty="0">
                  <a:solidFill>
                    <a:srgbClr val="595956"/>
                  </a:solidFill>
                  <a:latin typeface="Calibri" panose="020F0502020204030204"/>
                  <a:ea typeface="+mn-ea"/>
                </a:rPr>
                <a:t>CDDRA500Q</a:t>
              </a:r>
            </a:p>
          </p:txBody>
        </p:sp>
      </p:grpSp>
      <p:grpSp>
        <p:nvGrpSpPr>
          <p:cNvPr id="3" name="Group 2">
            <a:extLst>
              <a:ext uri="{FF2B5EF4-FFF2-40B4-BE49-F238E27FC236}">
                <a16:creationId xmlns:a16="http://schemas.microsoft.com/office/drawing/2014/main" id="{69531780-EAC8-464C-A9AA-E2886E3DEC4A}"/>
              </a:ext>
            </a:extLst>
          </p:cNvPr>
          <p:cNvGrpSpPr/>
          <p:nvPr/>
        </p:nvGrpSpPr>
        <p:grpSpPr>
          <a:xfrm>
            <a:off x="4059289" y="1214929"/>
            <a:ext cx="1795715" cy="3455904"/>
            <a:chOff x="5322444" y="1619905"/>
            <a:chExt cx="2394287" cy="4607872"/>
          </a:xfrm>
        </p:grpSpPr>
        <p:pic>
          <p:nvPicPr>
            <p:cNvPr id="31" name="Picture 30">
              <a:extLst>
                <a:ext uri="{FF2B5EF4-FFF2-40B4-BE49-F238E27FC236}">
                  <a16:creationId xmlns:a16="http://schemas.microsoft.com/office/drawing/2014/main" id="{99703016-0642-3340-9214-3FFCF5C4906E}"/>
                </a:ext>
              </a:extLst>
            </p:cNvPr>
            <p:cNvPicPr>
              <a:picLocks noChangeAspect="1"/>
            </p:cNvPicPr>
            <p:nvPr/>
          </p:nvPicPr>
          <p:blipFill>
            <a:blip r:embed="rId4"/>
            <a:stretch>
              <a:fillRect/>
            </a:stretch>
          </p:blipFill>
          <p:spPr>
            <a:xfrm>
              <a:off x="5322444" y="1619905"/>
              <a:ext cx="2225882" cy="4607872"/>
            </a:xfrm>
            <a:prstGeom prst="rect">
              <a:avLst/>
            </a:prstGeom>
          </p:spPr>
        </p:pic>
        <p:pic>
          <p:nvPicPr>
            <p:cNvPr id="13" name="Picture 12" descr="D:\bishal\NGQ\ScreenShots_2Feb2019\SamsungJ3\MyHeartDevicePageWhenIMDIsInERI.png">
              <a:extLst>
                <a:ext uri="{FF2B5EF4-FFF2-40B4-BE49-F238E27FC236}">
                  <a16:creationId xmlns:a16="http://schemas.microsoft.com/office/drawing/2014/main" id="{E499656C-5269-4E05-9B23-7CFE2E354266}"/>
                </a:ext>
              </a:extLst>
            </p:cNvPr>
            <p:cNvPicPr/>
            <p:nvPr/>
          </p:nvPicPr>
          <p:blipFill rotWithShape="1">
            <a:blip r:embed="rId6" cstate="print">
              <a:extLst>
                <a:ext uri="{28A0092B-C50C-407E-A947-70E740481C1C}">
                  <a14:useLocalDpi xmlns:a14="http://schemas.microsoft.com/office/drawing/2010/main" val="0"/>
                </a:ext>
              </a:extLst>
            </a:blip>
            <a:srcRect l="1248" r="1374"/>
            <a:stretch/>
          </p:blipFill>
          <p:spPr bwMode="auto">
            <a:xfrm>
              <a:off x="5461555" y="1999825"/>
              <a:ext cx="1992638" cy="3708323"/>
            </a:xfrm>
            <a:prstGeom prst="rect">
              <a:avLst/>
            </a:prstGeom>
            <a:noFill/>
            <a:ln>
              <a:noFill/>
            </a:ln>
            <a:effectLst/>
          </p:spPr>
        </p:pic>
        <p:sp>
          <p:nvSpPr>
            <p:cNvPr id="2" name="Rectangle 1">
              <a:extLst>
                <a:ext uri="{FF2B5EF4-FFF2-40B4-BE49-F238E27FC236}">
                  <a16:creationId xmlns:a16="http://schemas.microsoft.com/office/drawing/2014/main" id="{4DC1EF89-0E88-420E-A1C8-76EEE429B813}"/>
                </a:ext>
              </a:extLst>
            </p:cNvPr>
            <p:cNvSpPr/>
            <p:nvPr/>
          </p:nvSpPr>
          <p:spPr>
            <a:xfrm>
              <a:off x="5951940" y="4040025"/>
              <a:ext cx="1283355" cy="472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25" name="TextBox 24">
              <a:extLst>
                <a:ext uri="{FF2B5EF4-FFF2-40B4-BE49-F238E27FC236}">
                  <a16:creationId xmlns:a16="http://schemas.microsoft.com/office/drawing/2014/main" id="{1FEEEFDE-B3D5-44A6-919E-15B7E96880CA}"/>
                </a:ext>
              </a:extLst>
            </p:cNvPr>
            <p:cNvSpPr txBox="1"/>
            <p:nvPr/>
          </p:nvSpPr>
          <p:spPr>
            <a:xfrm>
              <a:off x="6050552" y="4032766"/>
              <a:ext cx="1666179" cy="307776"/>
            </a:xfrm>
            <a:prstGeom prst="rect">
              <a:avLst/>
            </a:prstGeom>
            <a:noFill/>
          </p:spPr>
          <p:txBody>
            <a:bodyPr wrap="square" rtlCol="0">
              <a:spAutoFit/>
            </a:bodyPr>
            <a:lstStyle/>
            <a:p>
              <a:pPr defTabSz="685800" fontAlgn="auto">
                <a:spcBef>
                  <a:spcPts val="0"/>
                </a:spcBef>
                <a:spcAft>
                  <a:spcPts val="0"/>
                </a:spcAft>
                <a:defRPr/>
              </a:pPr>
              <a:r>
                <a:rPr lang="en-US" sz="900" dirty="0">
                  <a:solidFill>
                    <a:srgbClr val="595956"/>
                  </a:solidFill>
                  <a:latin typeface="Calibri" panose="020F0502020204030204"/>
                  <a:ea typeface="+mn-ea"/>
                </a:rPr>
                <a:t>Gallant</a:t>
              </a:r>
              <a:r>
                <a:rPr lang="en-US" sz="900" baseline="30000" dirty="0">
                  <a:solidFill>
                    <a:srgbClr val="595956"/>
                  </a:solidFill>
                  <a:latin typeface="Calibri" panose="020F0502020204030204"/>
                  <a:ea typeface="+mn-ea"/>
                </a:rPr>
                <a:t>TM</a:t>
              </a:r>
              <a:r>
                <a:rPr lang="en-US" sz="900" dirty="0">
                  <a:solidFill>
                    <a:srgbClr val="595956"/>
                  </a:solidFill>
                  <a:latin typeface="Calibri" panose="020F0502020204030204"/>
                  <a:ea typeface="+mn-ea"/>
                </a:rPr>
                <a:t> DR</a:t>
              </a:r>
            </a:p>
          </p:txBody>
        </p:sp>
        <p:sp>
          <p:nvSpPr>
            <p:cNvPr id="26" name="TextBox 25">
              <a:extLst>
                <a:ext uri="{FF2B5EF4-FFF2-40B4-BE49-F238E27FC236}">
                  <a16:creationId xmlns:a16="http://schemas.microsoft.com/office/drawing/2014/main" id="{0F0ECBE7-7E43-4A78-BF6B-426CCB93BDD0}"/>
                </a:ext>
              </a:extLst>
            </p:cNvPr>
            <p:cNvSpPr txBox="1"/>
            <p:nvPr/>
          </p:nvSpPr>
          <p:spPr>
            <a:xfrm>
              <a:off x="6044537" y="4277212"/>
              <a:ext cx="1666179" cy="307776"/>
            </a:xfrm>
            <a:prstGeom prst="rect">
              <a:avLst/>
            </a:prstGeom>
            <a:noFill/>
          </p:spPr>
          <p:txBody>
            <a:bodyPr wrap="square" rtlCol="0">
              <a:spAutoFit/>
            </a:bodyPr>
            <a:lstStyle/>
            <a:p>
              <a:pPr defTabSz="685800" fontAlgn="auto">
                <a:spcBef>
                  <a:spcPts val="0"/>
                </a:spcBef>
                <a:spcAft>
                  <a:spcPts val="0"/>
                </a:spcAft>
                <a:defRPr/>
              </a:pPr>
              <a:r>
                <a:rPr lang="en-US" sz="900" dirty="0">
                  <a:solidFill>
                    <a:srgbClr val="595956"/>
                  </a:solidFill>
                  <a:latin typeface="Calibri" panose="020F0502020204030204"/>
                  <a:ea typeface="+mn-ea"/>
                </a:rPr>
                <a:t>CDDRA500Q</a:t>
              </a:r>
            </a:p>
          </p:txBody>
        </p:sp>
      </p:grpSp>
      <p:sp>
        <p:nvSpPr>
          <p:cNvPr id="28" name="Text Placeholder 1">
            <a:extLst>
              <a:ext uri="{FF2B5EF4-FFF2-40B4-BE49-F238E27FC236}">
                <a16:creationId xmlns:a16="http://schemas.microsoft.com/office/drawing/2014/main" id="{79E08A9F-588D-714E-9521-BBBF82EA93FF}"/>
              </a:ext>
            </a:extLst>
          </p:cNvPr>
          <p:cNvSpPr txBox="1">
            <a:spLocks/>
          </p:cNvSpPr>
          <p:nvPr/>
        </p:nvSpPr>
        <p:spPr>
          <a:xfrm>
            <a:off x="758321" y="572238"/>
            <a:ext cx="8249948" cy="324849"/>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000" b="1" i="0" kern="1200" cap="none">
                <a:solidFill>
                  <a:srgbClr val="009CD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spcBef>
                <a:spcPts val="750"/>
              </a:spcBef>
              <a:spcAft>
                <a:spcPts val="0"/>
              </a:spcAft>
              <a:defRPr/>
            </a:pPr>
            <a:r>
              <a:rPr lang="en-US" sz="1500" b="0" dirty="0"/>
              <a:t>PATIENT CAN VIEW THEIR DEVICE MODEL AND BATTERY STATUS</a:t>
            </a:r>
          </a:p>
        </p:txBody>
      </p:sp>
      <p:sp>
        <p:nvSpPr>
          <p:cNvPr id="29" name="Title 2">
            <a:extLst>
              <a:ext uri="{FF2B5EF4-FFF2-40B4-BE49-F238E27FC236}">
                <a16:creationId xmlns:a16="http://schemas.microsoft.com/office/drawing/2014/main" id="{3AFA5B6F-EB37-D343-A466-457BFBEA0699}"/>
              </a:ext>
            </a:extLst>
          </p:cNvPr>
          <p:cNvSpPr txBox="1">
            <a:spLocks/>
          </p:cNvSpPr>
          <p:nvPr/>
        </p:nvSpPr>
        <p:spPr>
          <a:xfrm>
            <a:off x="758321" y="305071"/>
            <a:ext cx="8574887" cy="353750"/>
          </a:xfrm>
          <a:prstGeom prst="rect">
            <a:avLst/>
          </a:prstGeom>
        </p:spPr>
        <p:txBody>
          <a:bodyPr/>
          <a:lstStyle>
            <a:lvl1pPr algn="l" defTabSz="914400" rtl="0" eaLnBrk="1" latinLnBrk="0" hangingPunct="1">
              <a:lnSpc>
                <a:spcPct val="90000"/>
              </a:lnSpc>
              <a:spcBef>
                <a:spcPct val="0"/>
              </a:spcBef>
              <a:buNone/>
              <a:defRPr sz="4000" b="0" i="0" kern="1200">
                <a:solidFill>
                  <a:srgbClr val="AA0061"/>
                </a:solidFill>
                <a:latin typeface="Calibri Light" panose="020F0302020204030204" pitchFamily="34" charset="0"/>
                <a:ea typeface="+mj-ea"/>
                <a:cs typeface="Calibri Light" panose="020F0302020204030204" pitchFamily="34" charset="0"/>
              </a:defRPr>
            </a:lvl1pPr>
          </a:lstStyle>
          <a:p>
            <a:pPr defTabSz="685800" fontAlgn="auto">
              <a:spcAft>
                <a:spcPts val="0"/>
              </a:spcAft>
              <a:defRPr/>
            </a:pPr>
            <a:r>
              <a:rPr lang="en-US" sz="2700" spc="38" dirty="0">
                <a:solidFill>
                  <a:srgbClr val="AA0057"/>
                </a:solidFill>
              </a:rPr>
              <a:t>MY HEART </a:t>
            </a:r>
            <a:r>
              <a:rPr lang="en-US" sz="2700" b="1" spc="38" dirty="0">
                <a:solidFill>
                  <a:srgbClr val="AA0057"/>
                </a:solidFill>
                <a:latin typeface="Calibri" panose="020F0502020204030204" pitchFamily="34" charset="0"/>
                <a:cs typeface="Calibri" panose="020F0502020204030204" pitchFamily="34" charset="0"/>
              </a:rPr>
              <a:t>DEVICE</a:t>
            </a:r>
            <a:endParaRPr lang="en-US" sz="2700" b="1" spc="38" dirty="0">
              <a:latin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318E885D-EB0B-6147-8DA2-D14E4E523D7A}"/>
              </a:ext>
            </a:extLst>
          </p:cNvPr>
          <p:cNvPicPr>
            <a:picLocks noChangeAspect="1"/>
          </p:cNvPicPr>
          <p:nvPr/>
        </p:nvPicPr>
        <p:blipFill>
          <a:blip r:embed="rId4"/>
          <a:stretch>
            <a:fillRect/>
          </a:stretch>
        </p:blipFill>
        <p:spPr>
          <a:xfrm>
            <a:off x="5971528" y="1214929"/>
            <a:ext cx="1669412" cy="3455904"/>
          </a:xfrm>
          <a:prstGeom prst="rect">
            <a:avLst/>
          </a:prstGeom>
        </p:spPr>
      </p:pic>
      <p:pic>
        <p:nvPicPr>
          <p:cNvPr id="19" name="Content Placeholder 8">
            <a:extLst>
              <a:ext uri="{FF2B5EF4-FFF2-40B4-BE49-F238E27FC236}">
                <a16:creationId xmlns:a16="http://schemas.microsoft.com/office/drawing/2014/main" id="{43862601-BB51-4E37-8962-847A47E145A1}"/>
              </a:ext>
            </a:extLst>
          </p:cNvPr>
          <p:cNvPicPr>
            <a:picLocks noChangeAspect="1"/>
          </p:cNvPicPr>
          <p:nvPr/>
        </p:nvPicPr>
        <p:blipFill rotWithShape="1">
          <a:blip r:embed="rId7">
            <a:extLst>
              <a:ext uri="{28A0092B-C50C-407E-A947-70E740481C1C}">
                <a14:useLocalDpi xmlns:a14="http://schemas.microsoft.com/office/drawing/2010/main" val="0"/>
              </a:ext>
            </a:extLst>
          </a:blip>
          <a:srcRect l="51320" t="52927" r="12927" b="27131"/>
          <a:stretch/>
        </p:blipFill>
        <p:spPr>
          <a:xfrm>
            <a:off x="6861559" y="3091319"/>
            <a:ext cx="553760" cy="542261"/>
          </a:xfrm>
          <a:prstGeom prst="rect">
            <a:avLst/>
          </a:prstGeom>
        </p:spPr>
      </p:pic>
      <p:sp>
        <p:nvSpPr>
          <p:cNvPr id="33" name="Rectangle 32">
            <a:extLst>
              <a:ext uri="{FF2B5EF4-FFF2-40B4-BE49-F238E27FC236}">
                <a16:creationId xmlns:a16="http://schemas.microsoft.com/office/drawing/2014/main" id="{55D65FA4-57A7-0548-B469-CEC596F41273}"/>
              </a:ext>
            </a:extLst>
          </p:cNvPr>
          <p:cNvSpPr/>
          <p:nvPr/>
        </p:nvSpPr>
        <p:spPr>
          <a:xfrm>
            <a:off x="6863428" y="3084940"/>
            <a:ext cx="574220" cy="54226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srgbClr val="FFFFFF"/>
              </a:solidFill>
              <a:latin typeface="Calibri" panose="020F0502020204030204"/>
            </a:endParaRPr>
          </a:p>
        </p:txBody>
      </p:sp>
      <p:grpSp>
        <p:nvGrpSpPr>
          <p:cNvPr id="34" name="Group 33">
            <a:extLst>
              <a:ext uri="{FF2B5EF4-FFF2-40B4-BE49-F238E27FC236}">
                <a16:creationId xmlns:a16="http://schemas.microsoft.com/office/drawing/2014/main" id="{0AD9559F-36C3-9D4A-9222-452EB88024AF}"/>
              </a:ext>
            </a:extLst>
          </p:cNvPr>
          <p:cNvGrpSpPr/>
          <p:nvPr/>
        </p:nvGrpSpPr>
        <p:grpSpPr>
          <a:xfrm>
            <a:off x="1913457" y="2810094"/>
            <a:ext cx="226918" cy="226918"/>
            <a:chOff x="2492556" y="3579161"/>
            <a:chExt cx="302557" cy="302557"/>
          </a:xfrm>
        </p:grpSpPr>
        <p:sp>
          <p:nvSpPr>
            <p:cNvPr id="35" name="Oval 34">
              <a:extLst>
                <a:ext uri="{FF2B5EF4-FFF2-40B4-BE49-F238E27FC236}">
                  <a16:creationId xmlns:a16="http://schemas.microsoft.com/office/drawing/2014/main" id="{00A0D19D-5E7E-4447-BB27-C18A9AA0E9B2}"/>
                </a:ext>
              </a:extLst>
            </p:cNvPr>
            <p:cNvSpPr/>
            <p:nvPr/>
          </p:nvSpPr>
          <p:spPr>
            <a:xfrm>
              <a:off x="2492556" y="3579161"/>
              <a:ext cx="302557" cy="30255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36" name="Isosceles Triangle 25">
              <a:extLst>
                <a:ext uri="{FF2B5EF4-FFF2-40B4-BE49-F238E27FC236}">
                  <a16:creationId xmlns:a16="http://schemas.microsoft.com/office/drawing/2014/main" id="{6920E098-494C-ED4C-8FC8-5DA267714235}"/>
                </a:ext>
              </a:extLst>
            </p:cNvPr>
            <p:cNvSpPr/>
            <p:nvPr/>
          </p:nvSpPr>
          <p:spPr>
            <a:xfrm rot="5400000">
              <a:off x="2588217" y="3684917"/>
              <a:ext cx="158263" cy="10155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grpSp>
      <p:grpSp>
        <p:nvGrpSpPr>
          <p:cNvPr id="37" name="Group 36">
            <a:extLst>
              <a:ext uri="{FF2B5EF4-FFF2-40B4-BE49-F238E27FC236}">
                <a16:creationId xmlns:a16="http://schemas.microsoft.com/office/drawing/2014/main" id="{9F105903-8B3A-9145-AC31-F80F5771C857}"/>
              </a:ext>
            </a:extLst>
          </p:cNvPr>
          <p:cNvGrpSpPr/>
          <p:nvPr/>
        </p:nvGrpSpPr>
        <p:grpSpPr>
          <a:xfrm>
            <a:off x="3830243" y="2810136"/>
            <a:ext cx="226918" cy="226918"/>
            <a:chOff x="2492556" y="3579161"/>
            <a:chExt cx="302557" cy="302557"/>
          </a:xfrm>
        </p:grpSpPr>
        <p:sp>
          <p:nvSpPr>
            <p:cNvPr id="38" name="Oval 37">
              <a:extLst>
                <a:ext uri="{FF2B5EF4-FFF2-40B4-BE49-F238E27FC236}">
                  <a16:creationId xmlns:a16="http://schemas.microsoft.com/office/drawing/2014/main" id="{AEBF80F9-DEAD-A34E-ABC8-959C94F6C68C}"/>
                </a:ext>
              </a:extLst>
            </p:cNvPr>
            <p:cNvSpPr/>
            <p:nvPr/>
          </p:nvSpPr>
          <p:spPr>
            <a:xfrm>
              <a:off x="2492556" y="3579161"/>
              <a:ext cx="302557" cy="30255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39" name="Isosceles Triangle 25">
              <a:extLst>
                <a:ext uri="{FF2B5EF4-FFF2-40B4-BE49-F238E27FC236}">
                  <a16:creationId xmlns:a16="http://schemas.microsoft.com/office/drawing/2014/main" id="{9B95C09F-1939-A440-B6ED-9E81BE9AB79E}"/>
                </a:ext>
              </a:extLst>
            </p:cNvPr>
            <p:cNvSpPr/>
            <p:nvPr/>
          </p:nvSpPr>
          <p:spPr>
            <a:xfrm rot="5400000">
              <a:off x="2588217" y="3684917"/>
              <a:ext cx="158263" cy="10155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grpSp>
      <p:grpSp>
        <p:nvGrpSpPr>
          <p:cNvPr id="40" name="Group 39">
            <a:extLst>
              <a:ext uri="{FF2B5EF4-FFF2-40B4-BE49-F238E27FC236}">
                <a16:creationId xmlns:a16="http://schemas.microsoft.com/office/drawing/2014/main" id="{39388549-53A9-E74B-A08F-2B22473E3E2D}"/>
              </a:ext>
            </a:extLst>
          </p:cNvPr>
          <p:cNvGrpSpPr/>
          <p:nvPr/>
        </p:nvGrpSpPr>
        <p:grpSpPr>
          <a:xfrm>
            <a:off x="5744689" y="2814651"/>
            <a:ext cx="226918" cy="226918"/>
            <a:chOff x="2492556" y="3579161"/>
            <a:chExt cx="302557" cy="302557"/>
          </a:xfrm>
        </p:grpSpPr>
        <p:sp>
          <p:nvSpPr>
            <p:cNvPr id="41" name="Oval 40">
              <a:extLst>
                <a:ext uri="{FF2B5EF4-FFF2-40B4-BE49-F238E27FC236}">
                  <a16:creationId xmlns:a16="http://schemas.microsoft.com/office/drawing/2014/main" id="{51CE843F-75F8-6548-8207-17D745A2E531}"/>
                </a:ext>
              </a:extLst>
            </p:cNvPr>
            <p:cNvSpPr/>
            <p:nvPr/>
          </p:nvSpPr>
          <p:spPr>
            <a:xfrm>
              <a:off x="2492556" y="3579161"/>
              <a:ext cx="302557" cy="30255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42" name="Isosceles Triangle 25">
              <a:extLst>
                <a:ext uri="{FF2B5EF4-FFF2-40B4-BE49-F238E27FC236}">
                  <a16:creationId xmlns:a16="http://schemas.microsoft.com/office/drawing/2014/main" id="{325FFD1C-677C-9A4D-830E-BCCB9B19910E}"/>
                </a:ext>
              </a:extLst>
            </p:cNvPr>
            <p:cNvSpPr/>
            <p:nvPr/>
          </p:nvSpPr>
          <p:spPr>
            <a:xfrm rot="5400000">
              <a:off x="2588217" y="3684917"/>
              <a:ext cx="158263" cy="10155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grpSp>
      <p:pic>
        <p:nvPicPr>
          <p:cNvPr id="43" name="Picture 42">
            <a:extLst>
              <a:ext uri="{FF2B5EF4-FFF2-40B4-BE49-F238E27FC236}">
                <a16:creationId xmlns:a16="http://schemas.microsoft.com/office/drawing/2014/main" id="{365CCE79-E375-4EB6-84E4-F19913DECA77}"/>
              </a:ext>
            </a:extLst>
          </p:cNvPr>
          <p:cNvPicPr>
            <a:picLocks noChangeAspect="1"/>
          </p:cNvPicPr>
          <p:nvPr/>
        </p:nvPicPr>
        <p:blipFill rotWithShape="1">
          <a:blip r:embed="rId8"/>
          <a:srcRect t="1" b="41698"/>
          <a:stretch/>
        </p:blipFill>
        <p:spPr>
          <a:xfrm>
            <a:off x="0" y="4888094"/>
            <a:ext cx="9144000" cy="255407"/>
          </a:xfrm>
          <a:prstGeom prst="rect">
            <a:avLst/>
          </a:prstGeom>
        </p:spPr>
      </p:pic>
      <p:sp>
        <p:nvSpPr>
          <p:cNvPr id="44" name="Zástupný objekt pre číslo snímky 6">
            <a:extLst>
              <a:ext uri="{FF2B5EF4-FFF2-40B4-BE49-F238E27FC236}">
                <a16:creationId xmlns:a16="http://schemas.microsoft.com/office/drawing/2014/main" id="{DAEDD15E-5D17-4E38-B670-EA1025CD6D87}"/>
              </a:ext>
            </a:extLst>
          </p:cNvPr>
          <p:cNvSpPr txBox="1">
            <a:spLocks/>
          </p:cNvSpPr>
          <p:nvPr/>
        </p:nvSpPr>
        <p:spPr>
          <a:xfrm>
            <a:off x="8606290" y="4821174"/>
            <a:ext cx="401979" cy="25540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7A47CB-3B88-4C96-A02E-006DC7144941}" type="slidenum">
              <a:rPr lang="en-US" sz="1350"/>
              <a:pPr/>
              <a:t>12</a:t>
            </a:fld>
            <a:endParaRPr lang="en-US" sz="1350" dirty="0"/>
          </a:p>
        </p:txBody>
      </p:sp>
    </p:spTree>
    <p:custDataLst>
      <p:tags r:id="rId1"/>
    </p:custDataLst>
    <p:extLst>
      <p:ext uri="{BB962C8B-B14F-4D97-AF65-F5344CB8AC3E}">
        <p14:creationId xmlns:p14="http://schemas.microsoft.com/office/powerpoint/2010/main" val="2236194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AA61CC6-F1CB-EF4F-AFC1-021C3CCFF153}"/>
              </a:ext>
            </a:extLst>
          </p:cNvPr>
          <p:cNvPicPr>
            <a:picLocks noChangeAspect="1"/>
          </p:cNvPicPr>
          <p:nvPr/>
        </p:nvPicPr>
        <p:blipFill>
          <a:blip r:embed="rId4"/>
          <a:stretch>
            <a:fillRect/>
          </a:stretch>
        </p:blipFill>
        <p:spPr>
          <a:xfrm>
            <a:off x="2684688" y="1284670"/>
            <a:ext cx="1669412" cy="3455904"/>
          </a:xfrm>
          <a:prstGeom prst="rect">
            <a:avLst/>
          </a:prstGeom>
        </p:spPr>
      </p:pic>
      <p:pic>
        <p:nvPicPr>
          <p:cNvPr id="19" name="Picture 18">
            <a:extLst>
              <a:ext uri="{FF2B5EF4-FFF2-40B4-BE49-F238E27FC236}">
                <a16:creationId xmlns:a16="http://schemas.microsoft.com/office/drawing/2014/main" id="{BD877CC6-751F-4AE0-9924-50589B584C13}"/>
              </a:ext>
            </a:extLst>
          </p:cNvPr>
          <p:cNvPicPr>
            <a:picLocks noChangeAspect="1"/>
          </p:cNvPicPr>
          <p:nvPr/>
        </p:nvPicPr>
        <p:blipFill>
          <a:blip r:embed="rId4"/>
          <a:stretch>
            <a:fillRect/>
          </a:stretch>
        </p:blipFill>
        <p:spPr>
          <a:xfrm>
            <a:off x="449077" y="1284670"/>
            <a:ext cx="1669412" cy="3455904"/>
          </a:xfrm>
          <a:prstGeom prst="rect">
            <a:avLst/>
          </a:prstGeom>
        </p:spPr>
      </p:pic>
      <p:sp>
        <p:nvSpPr>
          <p:cNvPr id="9" name="Rectangle 8">
            <a:extLst>
              <a:ext uri="{FF2B5EF4-FFF2-40B4-BE49-F238E27FC236}">
                <a16:creationId xmlns:a16="http://schemas.microsoft.com/office/drawing/2014/main" id="{47720CFD-08ED-4E57-B434-B9C8C91F99AB}"/>
              </a:ext>
            </a:extLst>
          </p:cNvPr>
          <p:cNvSpPr/>
          <p:nvPr/>
        </p:nvSpPr>
        <p:spPr>
          <a:xfrm>
            <a:off x="667116" y="3679246"/>
            <a:ext cx="615484" cy="59862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srgbClr val="FFFFFF"/>
              </a:solidFill>
              <a:latin typeface="Calibri" panose="020F0502020204030204"/>
            </a:endParaRPr>
          </a:p>
        </p:txBody>
      </p:sp>
      <p:pic>
        <p:nvPicPr>
          <p:cNvPr id="27" name="Picture 26">
            <a:extLst>
              <a:ext uri="{FF2B5EF4-FFF2-40B4-BE49-F238E27FC236}">
                <a16:creationId xmlns:a16="http://schemas.microsoft.com/office/drawing/2014/main" id="{E1D132DE-2D14-49DF-8231-73D886DC45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631" y="1563885"/>
            <a:ext cx="1497255" cy="2614844"/>
          </a:xfrm>
          <a:prstGeom prst="rect">
            <a:avLst/>
          </a:prstGeom>
          <a:effectLst/>
        </p:spPr>
      </p:pic>
      <p:pic>
        <p:nvPicPr>
          <p:cNvPr id="28" name="Graphic 27" descr="Ringer">
            <a:extLst>
              <a:ext uri="{FF2B5EF4-FFF2-40B4-BE49-F238E27FC236}">
                <a16:creationId xmlns:a16="http://schemas.microsoft.com/office/drawing/2014/main" id="{5E390554-FFED-4FF6-81FC-4B0ED03B11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52820" y="2873437"/>
            <a:ext cx="498255" cy="515036"/>
          </a:xfrm>
          <a:prstGeom prst="rect">
            <a:avLst/>
          </a:prstGeom>
        </p:spPr>
      </p:pic>
      <p:pic>
        <p:nvPicPr>
          <p:cNvPr id="29" name="Graphic 28" descr="Clock">
            <a:extLst>
              <a:ext uri="{FF2B5EF4-FFF2-40B4-BE49-F238E27FC236}">
                <a16:creationId xmlns:a16="http://schemas.microsoft.com/office/drawing/2014/main" id="{87A45D24-65B4-4D55-8D50-D1A35FCEC7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0297" y="3674851"/>
            <a:ext cx="543302" cy="561599"/>
          </a:xfrm>
          <a:prstGeom prst="rect">
            <a:avLst/>
          </a:prstGeom>
        </p:spPr>
      </p:pic>
      <p:pic>
        <p:nvPicPr>
          <p:cNvPr id="30" name="Graphic 29" descr="Download">
            <a:extLst>
              <a:ext uri="{FF2B5EF4-FFF2-40B4-BE49-F238E27FC236}">
                <a16:creationId xmlns:a16="http://schemas.microsoft.com/office/drawing/2014/main" id="{473B9A72-C52A-4DB8-B011-E84D1D3903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4787111" y="1827618"/>
            <a:ext cx="608162" cy="588347"/>
          </a:xfrm>
          <a:prstGeom prst="rect">
            <a:avLst/>
          </a:prstGeom>
        </p:spPr>
      </p:pic>
      <p:sp>
        <p:nvSpPr>
          <p:cNvPr id="31" name="TextBox 30">
            <a:extLst>
              <a:ext uri="{FF2B5EF4-FFF2-40B4-BE49-F238E27FC236}">
                <a16:creationId xmlns:a16="http://schemas.microsoft.com/office/drawing/2014/main" id="{FC5AF350-53B7-41F2-A979-6730121B019F}"/>
              </a:ext>
            </a:extLst>
          </p:cNvPr>
          <p:cNvSpPr txBox="1"/>
          <p:nvPr/>
        </p:nvSpPr>
        <p:spPr>
          <a:xfrm>
            <a:off x="5480148" y="2873942"/>
            <a:ext cx="2675394" cy="507831"/>
          </a:xfrm>
          <a:prstGeom prst="rect">
            <a:avLst/>
          </a:prstGeom>
          <a:noFill/>
        </p:spPr>
        <p:txBody>
          <a:bodyPr wrap="square" rtlCol="0">
            <a:spAutoFit/>
          </a:bodyPr>
          <a:lstStyle/>
          <a:p>
            <a:pPr defTabSz="685800" fontAlgn="auto">
              <a:spcBef>
                <a:spcPts val="0"/>
              </a:spcBef>
              <a:spcAft>
                <a:spcPts val="0"/>
              </a:spcAft>
              <a:defRPr/>
            </a:pPr>
            <a:r>
              <a:rPr lang="en-US" sz="1350" dirty="0">
                <a:solidFill>
                  <a:srgbClr val="595956">
                    <a:lumMod val="50000"/>
                  </a:srgbClr>
                </a:solidFill>
                <a:latin typeface="Calibri" panose="020F0502020204030204"/>
                <a:ea typeface="+mn-ea"/>
              </a:rPr>
              <a:t>Indicates a </a:t>
            </a:r>
            <a:r>
              <a:rPr lang="en-US" sz="1350" b="1" dirty="0">
                <a:solidFill>
                  <a:srgbClr val="0098D8"/>
                </a:solidFill>
                <a:latin typeface="Calibri" panose="020F0502020204030204"/>
                <a:ea typeface="+mn-ea"/>
              </a:rPr>
              <a:t>PATIENT NOTIFIER </a:t>
            </a:r>
            <a:r>
              <a:rPr lang="en-US" sz="1350" dirty="0">
                <a:solidFill>
                  <a:srgbClr val="595956">
                    <a:lumMod val="50000"/>
                  </a:srgbClr>
                </a:solidFill>
                <a:latin typeface="Calibri" panose="020F0502020204030204"/>
                <a:ea typeface="+mn-ea"/>
              </a:rPr>
              <a:t>was sent to the app.</a:t>
            </a:r>
          </a:p>
        </p:txBody>
      </p:sp>
      <p:sp>
        <p:nvSpPr>
          <p:cNvPr id="32" name="TextBox 31">
            <a:extLst>
              <a:ext uri="{FF2B5EF4-FFF2-40B4-BE49-F238E27FC236}">
                <a16:creationId xmlns:a16="http://schemas.microsoft.com/office/drawing/2014/main" id="{7A0F98D6-85C3-4D64-B198-B4E720690B59}"/>
              </a:ext>
            </a:extLst>
          </p:cNvPr>
          <p:cNvSpPr txBox="1"/>
          <p:nvPr/>
        </p:nvSpPr>
        <p:spPr>
          <a:xfrm>
            <a:off x="5480149" y="3714088"/>
            <a:ext cx="2939171" cy="715581"/>
          </a:xfrm>
          <a:prstGeom prst="rect">
            <a:avLst/>
          </a:prstGeom>
          <a:noFill/>
        </p:spPr>
        <p:txBody>
          <a:bodyPr wrap="square" rtlCol="0">
            <a:spAutoFit/>
          </a:bodyPr>
          <a:lstStyle/>
          <a:p>
            <a:pPr defTabSz="685800" fontAlgn="auto">
              <a:spcBef>
                <a:spcPts val="0"/>
              </a:spcBef>
              <a:spcAft>
                <a:spcPts val="0"/>
              </a:spcAft>
              <a:defRPr/>
            </a:pPr>
            <a:r>
              <a:rPr lang="en-US" sz="1350" dirty="0">
                <a:solidFill>
                  <a:srgbClr val="595956">
                    <a:lumMod val="50000"/>
                  </a:srgbClr>
                </a:solidFill>
                <a:latin typeface="Calibri" panose="020F0502020204030204"/>
                <a:ea typeface="+mn-ea"/>
              </a:rPr>
              <a:t>Indicates a </a:t>
            </a:r>
            <a:r>
              <a:rPr lang="en-US" sz="1350" b="1" dirty="0">
                <a:solidFill>
                  <a:srgbClr val="0098D8"/>
                </a:solidFill>
                <a:latin typeface="Calibri" panose="020F0502020204030204"/>
                <a:ea typeface="+mn-ea"/>
              </a:rPr>
              <a:t>SCHEDULED </a:t>
            </a:r>
            <a:br>
              <a:rPr lang="en-US" sz="1350" b="1" dirty="0">
                <a:solidFill>
                  <a:srgbClr val="0098D8"/>
                </a:solidFill>
                <a:latin typeface="Calibri" panose="020F0502020204030204"/>
                <a:ea typeface="+mn-ea"/>
              </a:rPr>
            </a:br>
            <a:r>
              <a:rPr lang="en-US" sz="1350" b="1" dirty="0">
                <a:solidFill>
                  <a:srgbClr val="0098D8"/>
                </a:solidFill>
                <a:latin typeface="Calibri" panose="020F0502020204030204"/>
                <a:ea typeface="+mn-ea"/>
              </a:rPr>
              <a:t>TRANSMISSION </a:t>
            </a:r>
            <a:r>
              <a:rPr lang="en-US" sz="1350" dirty="0">
                <a:solidFill>
                  <a:srgbClr val="595956">
                    <a:lumMod val="50000"/>
                  </a:srgbClr>
                </a:solidFill>
                <a:latin typeface="Calibri" panose="020F0502020204030204"/>
                <a:ea typeface="+mn-ea"/>
              </a:rPr>
              <a:t>was sent automatically.</a:t>
            </a:r>
          </a:p>
        </p:txBody>
      </p:sp>
      <p:sp>
        <p:nvSpPr>
          <p:cNvPr id="33" name="TextBox 32">
            <a:extLst>
              <a:ext uri="{FF2B5EF4-FFF2-40B4-BE49-F238E27FC236}">
                <a16:creationId xmlns:a16="http://schemas.microsoft.com/office/drawing/2014/main" id="{553169F4-35D8-441A-930B-5C5C77C677D7}"/>
              </a:ext>
            </a:extLst>
          </p:cNvPr>
          <p:cNvSpPr txBox="1"/>
          <p:nvPr/>
        </p:nvSpPr>
        <p:spPr>
          <a:xfrm>
            <a:off x="5480148" y="1719175"/>
            <a:ext cx="2675394" cy="507831"/>
          </a:xfrm>
          <a:prstGeom prst="rect">
            <a:avLst/>
          </a:prstGeom>
          <a:noFill/>
        </p:spPr>
        <p:txBody>
          <a:bodyPr wrap="square" rtlCol="0">
            <a:spAutoFit/>
          </a:bodyPr>
          <a:lstStyle/>
          <a:p>
            <a:pPr defTabSz="685800" fontAlgn="auto">
              <a:spcBef>
                <a:spcPts val="0"/>
              </a:spcBef>
              <a:spcAft>
                <a:spcPts val="0"/>
              </a:spcAft>
              <a:defRPr/>
            </a:pPr>
            <a:r>
              <a:rPr lang="en-US" sz="1350" dirty="0">
                <a:solidFill>
                  <a:srgbClr val="595956">
                    <a:lumMod val="50000"/>
                  </a:srgbClr>
                </a:solidFill>
                <a:latin typeface="Calibri" panose="020F0502020204030204"/>
                <a:ea typeface="+mn-ea"/>
              </a:rPr>
              <a:t>Indicates a </a:t>
            </a:r>
            <a:r>
              <a:rPr lang="en-US" sz="1350" b="1" dirty="0">
                <a:solidFill>
                  <a:srgbClr val="0098D8"/>
                </a:solidFill>
                <a:latin typeface="Calibri" panose="020F0502020204030204"/>
                <a:ea typeface="+mn-ea"/>
              </a:rPr>
              <a:t>MANUAL OR ALERT TRANSMISSION </a:t>
            </a:r>
            <a:r>
              <a:rPr lang="en-US" sz="1350" dirty="0">
                <a:solidFill>
                  <a:srgbClr val="595956">
                    <a:lumMod val="50000"/>
                  </a:srgbClr>
                </a:solidFill>
                <a:latin typeface="Calibri" panose="020F0502020204030204"/>
                <a:ea typeface="+mn-ea"/>
              </a:rPr>
              <a:t>was sent</a:t>
            </a:r>
          </a:p>
        </p:txBody>
      </p:sp>
      <p:sp>
        <p:nvSpPr>
          <p:cNvPr id="34" name="TextBox 33">
            <a:extLst>
              <a:ext uri="{FF2B5EF4-FFF2-40B4-BE49-F238E27FC236}">
                <a16:creationId xmlns:a16="http://schemas.microsoft.com/office/drawing/2014/main" id="{CFAF79E3-7DDC-4D53-92AB-6F5D1E315DD3}"/>
              </a:ext>
            </a:extLst>
          </p:cNvPr>
          <p:cNvSpPr txBox="1"/>
          <p:nvPr/>
        </p:nvSpPr>
        <p:spPr>
          <a:xfrm>
            <a:off x="5489292" y="2158972"/>
            <a:ext cx="2548284" cy="415498"/>
          </a:xfrm>
          <a:prstGeom prst="rect">
            <a:avLst/>
          </a:prstGeom>
          <a:noFill/>
        </p:spPr>
        <p:txBody>
          <a:bodyPr wrap="square" rtlCol="0">
            <a:spAutoFit/>
          </a:bodyPr>
          <a:lstStyle/>
          <a:p>
            <a:pPr defTabSz="685800" fontAlgn="auto">
              <a:spcBef>
                <a:spcPts val="0"/>
              </a:spcBef>
              <a:spcAft>
                <a:spcPts val="0"/>
              </a:spcAft>
              <a:defRPr/>
            </a:pPr>
            <a:r>
              <a:rPr lang="en-US" sz="1050" i="1" dirty="0">
                <a:solidFill>
                  <a:srgbClr val="595956">
                    <a:lumMod val="50000"/>
                  </a:srgbClr>
                </a:solidFill>
                <a:latin typeface="Calibri" panose="020F0502020204030204"/>
                <a:ea typeface="+mn-ea"/>
              </a:rPr>
              <a:t>If there is a connection issue during sending, a red alert message will appear.</a:t>
            </a:r>
            <a:endParaRPr lang="en-US" sz="1050" b="1" i="1" dirty="0">
              <a:solidFill>
                <a:srgbClr val="595956">
                  <a:lumMod val="50000"/>
                </a:srgbClr>
              </a:solidFill>
              <a:latin typeface="Calibri" panose="020F0502020204030204"/>
              <a:ea typeface="+mn-ea"/>
            </a:endParaRPr>
          </a:p>
        </p:txBody>
      </p:sp>
      <p:sp>
        <p:nvSpPr>
          <p:cNvPr id="14" name="Text Placeholder 1">
            <a:extLst>
              <a:ext uri="{FF2B5EF4-FFF2-40B4-BE49-F238E27FC236}">
                <a16:creationId xmlns:a16="http://schemas.microsoft.com/office/drawing/2014/main" id="{2026D922-C686-BE4E-87E3-DC99F3E61228}"/>
              </a:ext>
            </a:extLst>
          </p:cNvPr>
          <p:cNvSpPr txBox="1">
            <a:spLocks/>
          </p:cNvSpPr>
          <p:nvPr/>
        </p:nvSpPr>
        <p:spPr>
          <a:xfrm>
            <a:off x="814503" y="607092"/>
            <a:ext cx="8249948" cy="324849"/>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2000" b="1" i="0" kern="1200" cap="none">
                <a:solidFill>
                  <a:srgbClr val="009CD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FF9933"/>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spcBef>
                <a:spcPts val="750"/>
              </a:spcBef>
              <a:spcAft>
                <a:spcPts val="0"/>
              </a:spcAft>
              <a:defRPr/>
            </a:pPr>
            <a:r>
              <a:rPr lang="en-US" sz="1500" b="0" dirty="0"/>
              <a:t>PATIENT CAN VIEW A LOG OF TRANSMISSIONS AND ALERTS</a:t>
            </a:r>
          </a:p>
        </p:txBody>
      </p:sp>
      <p:sp>
        <p:nvSpPr>
          <p:cNvPr id="15" name="Title 2">
            <a:extLst>
              <a:ext uri="{FF2B5EF4-FFF2-40B4-BE49-F238E27FC236}">
                <a16:creationId xmlns:a16="http://schemas.microsoft.com/office/drawing/2014/main" id="{B109039A-BB69-9A46-8D34-DA3AF58CADB9}"/>
              </a:ext>
            </a:extLst>
          </p:cNvPr>
          <p:cNvSpPr txBox="1">
            <a:spLocks/>
          </p:cNvSpPr>
          <p:nvPr/>
        </p:nvSpPr>
        <p:spPr>
          <a:xfrm>
            <a:off x="814503" y="258059"/>
            <a:ext cx="8574887" cy="353750"/>
          </a:xfrm>
          <a:prstGeom prst="rect">
            <a:avLst/>
          </a:prstGeom>
        </p:spPr>
        <p:txBody>
          <a:bodyPr/>
          <a:lstStyle>
            <a:lvl1pPr algn="l" defTabSz="914400" rtl="0" eaLnBrk="1" latinLnBrk="0" hangingPunct="1">
              <a:lnSpc>
                <a:spcPct val="90000"/>
              </a:lnSpc>
              <a:spcBef>
                <a:spcPct val="0"/>
              </a:spcBef>
              <a:buNone/>
              <a:defRPr sz="4000" b="0" i="0" kern="1200">
                <a:solidFill>
                  <a:srgbClr val="AA0061"/>
                </a:solidFill>
                <a:latin typeface="Calibri Light" panose="020F0302020204030204" pitchFamily="34" charset="0"/>
                <a:ea typeface="+mj-ea"/>
                <a:cs typeface="Calibri Light" panose="020F0302020204030204" pitchFamily="34" charset="0"/>
              </a:defRPr>
            </a:lvl1pPr>
          </a:lstStyle>
          <a:p>
            <a:pPr defTabSz="685800" fontAlgn="auto">
              <a:spcAft>
                <a:spcPts val="0"/>
              </a:spcAft>
              <a:defRPr/>
            </a:pPr>
            <a:r>
              <a:rPr lang="en-US" sz="2700" b="1" spc="38" dirty="0">
                <a:solidFill>
                  <a:srgbClr val="AA0057"/>
                </a:solidFill>
                <a:latin typeface="Calibri" panose="020F0502020204030204" pitchFamily="34" charset="0"/>
                <a:cs typeface="Calibri" panose="020F0502020204030204" pitchFamily="34" charset="0"/>
              </a:rPr>
              <a:t>HISTORY</a:t>
            </a:r>
            <a:endParaRPr lang="en-US" sz="2700" b="1" spc="38"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09BD8FB7-5685-7B40-A382-236AFD728995}"/>
              </a:ext>
            </a:extLst>
          </p:cNvPr>
          <p:cNvSpPr/>
          <p:nvPr/>
        </p:nvSpPr>
        <p:spPr>
          <a:xfrm>
            <a:off x="2786631" y="4171235"/>
            <a:ext cx="1497255" cy="192515"/>
          </a:xfrm>
          <a:prstGeom prst="rect">
            <a:avLst/>
          </a:prstGeom>
          <a:solidFill>
            <a:srgbClr val="F6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srgbClr val="FFFFFF"/>
              </a:solidFill>
              <a:latin typeface="Calibri" panose="020F0502020204030204"/>
            </a:endParaRPr>
          </a:p>
        </p:txBody>
      </p:sp>
      <p:sp>
        <p:nvSpPr>
          <p:cNvPr id="8" name="Rectangle 7">
            <a:extLst>
              <a:ext uri="{FF2B5EF4-FFF2-40B4-BE49-F238E27FC236}">
                <a16:creationId xmlns:a16="http://schemas.microsoft.com/office/drawing/2014/main" id="{5BC5F992-E461-C945-B9AE-6E41F1E6E13E}"/>
              </a:ext>
            </a:extLst>
          </p:cNvPr>
          <p:cNvSpPr/>
          <p:nvPr/>
        </p:nvSpPr>
        <p:spPr>
          <a:xfrm>
            <a:off x="4722963" y="1670247"/>
            <a:ext cx="3672686" cy="909914"/>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35" name="Rectangle 34">
            <a:extLst>
              <a:ext uri="{FF2B5EF4-FFF2-40B4-BE49-F238E27FC236}">
                <a16:creationId xmlns:a16="http://schemas.microsoft.com/office/drawing/2014/main" id="{26069C07-DBEE-834A-BC2B-985CD5A6FFF0}"/>
              </a:ext>
            </a:extLst>
          </p:cNvPr>
          <p:cNvSpPr/>
          <p:nvPr/>
        </p:nvSpPr>
        <p:spPr>
          <a:xfrm>
            <a:off x="4722962" y="2811784"/>
            <a:ext cx="3672686" cy="60816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36" name="Rectangle 35">
            <a:extLst>
              <a:ext uri="{FF2B5EF4-FFF2-40B4-BE49-F238E27FC236}">
                <a16:creationId xmlns:a16="http://schemas.microsoft.com/office/drawing/2014/main" id="{ED92D7E7-824A-D14B-8168-D29C12DA80CE}"/>
              </a:ext>
            </a:extLst>
          </p:cNvPr>
          <p:cNvSpPr/>
          <p:nvPr/>
        </p:nvSpPr>
        <p:spPr>
          <a:xfrm>
            <a:off x="4722962" y="3651570"/>
            <a:ext cx="3672686" cy="60816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grpSp>
        <p:nvGrpSpPr>
          <p:cNvPr id="21" name="Group 20">
            <a:extLst>
              <a:ext uri="{FF2B5EF4-FFF2-40B4-BE49-F238E27FC236}">
                <a16:creationId xmlns:a16="http://schemas.microsoft.com/office/drawing/2014/main" id="{AEF915F9-1CB1-A74C-BE48-C6862D3800CB}"/>
              </a:ext>
            </a:extLst>
          </p:cNvPr>
          <p:cNvGrpSpPr/>
          <p:nvPr/>
        </p:nvGrpSpPr>
        <p:grpSpPr>
          <a:xfrm>
            <a:off x="2210993" y="2810136"/>
            <a:ext cx="354583" cy="354583"/>
            <a:chOff x="2492556" y="3579161"/>
            <a:chExt cx="302557" cy="302557"/>
          </a:xfrm>
        </p:grpSpPr>
        <p:sp>
          <p:nvSpPr>
            <p:cNvPr id="22" name="Oval 21">
              <a:extLst>
                <a:ext uri="{FF2B5EF4-FFF2-40B4-BE49-F238E27FC236}">
                  <a16:creationId xmlns:a16="http://schemas.microsoft.com/office/drawing/2014/main" id="{5D72EB23-DF5B-C743-9B75-EC4527B8F1F2}"/>
                </a:ext>
              </a:extLst>
            </p:cNvPr>
            <p:cNvSpPr/>
            <p:nvPr/>
          </p:nvSpPr>
          <p:spPr>
            <a:xfrm>
              <a:off x="2492556" y="3579161"/>
              <a:ext cx="302557" cy="302557"/>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sp>
          <p:nvSpPr>
            <p:cNvPr id="23" name="Isosceles Triangle 25">
              <a:extLst>
                <a:ext uri="{FF2B5EF4-FFF2-40B4-BE49-F238E27FC236}">
                  <a16:creationId xmlns:a16="http://schemas.microsoft.com/office/drawing/2014/main" id="{999758CF-E63B-014D-B08F-2D5748910760}"/>
                </a:ext>
              </a:extLst>
            </p:cNvPr>
            <p:cNvSpPr/>
            <p:nvPr/>
          </p:nvSpPr>
          <p:spPr>
            <a:xfrm rot="5400000">
              <a:off x="2588217" y="3684917"/>
              <a:ext cx="158263" cy="101554"/>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srgbClr val="FFFFFF"/>
                </a:solidFill>
                <a:latin typeface="Calibri" panose="020F0502020204030204"/>
              </a:endParaRPr>
            </a:p>
          </p:txBody>
        </p:sp>
      </p:grpSp>
      <p:pic>
        <p:nvPicPr>
          <p:cNvPr id="24" name="Picture 23">
            <a:extLst>
              <a:ext uri="{FF2B5EF4-FFF2-40B4-BE49-F238E27FC236}">
                <a16:creationId xmlns:a16="http://schemas.microsoft.com/office/drawing/2014/main" id="{095C848C-C0C9-4379-ABED-1F0FF0EF4585}"/>
              </a:ext>
            </a:extLst>
          </p:cNvPr>
          <p:cNvPicPr>
            <a:picLocks noChangeAspect="1"/>
          </p:cNvPicPr>
          <p:nvPr/>
        </p:nvPicPr>
        <p:blipFill rotWithShape="1">
          <a:blip r:embed="rId12"/>
          <a:srcRect t="1" b="41698"/>
          <a:stretch/>
        </p:blipFill>
        <p:spPr>
          <a:xfrm>
            <a:off x="0" y="4888094"/>
            <a:ext cx="9144000" cy="255407"/>
          </a:xfrm>
          <a:prstGeom prst="rect">
            <a:avLst/>
          </a:prstGeom>
        </p:spPr>
      </p:pic>
      <p:sp>
        <p:nvSpPr>
          <p:cNvPr id="25" name="Zástupný objekt pre číslo snímky 6">
            <a:extLst>
              <a:ext uri="{FF2B5EF4-FFF2-40B4-BE49-F238E27FC236}">
                <a16:creationId xmlns:a16="http://schemas.microsoft.com/office/drawing/2014/main" id="{602463E1-D8BB-40EE-AE95-4CC1E566C561}"/>
              </a:ext>
            </a:extLst>
          </p:cNvPr>
          <p:cNvSpPr txBox="1">
            <a:spLocks/>
          </p:cNvSpPr>
          <p:nvPr/>
        </p:nvSpPr>
        <p:spPr>
          <a:xfrm>
            <a:off x="8606290" y="4821174"/>
            <a:ext cx="401979" cy="25540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7A47CB-3B88-4C96-A02E-006DC7144941}" type="slidenum">
              <a:rPr lang="en-US" sz="1350"/>
              <a:pPr/>
              <a:t>13</a:t>
            </a:fld>
            <a:endParaRPr lang="en-US" sz="1350" dirty="0"/>
          </a:p>
        </p:txBody>
      </p:sp>
    </p:spTree>
    <p:custDataLst>
      <p:tags r:id="rId1"/>
    </p:custDataLst>
    <p:extLst>
      <p:ext uri="{BB962C8B-B14F-4D97-AF65-F5344CB8AC3E}">
        <p14:creationId xmlns:p14="http://schemas.microsoft.com/office/powerpoint/2010/main" val="3806720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F1776E05-E041-4A73-94FC-7266756A0A3D}"/>
              </a:ext>
            </a:extLst>
          </p:cNvPr>
          <p:cNvPicPr>
            <a:picLocks noChangeAspect="1"/>
          </p:cNvPicPr>
          <p:nvPr/>
        </p:nvPicPr>
        <p:blipFill>
          <a:blip r:embed="rId2"/>
          <a:stretch>
            <a:fillRect/>
          </a:stretch>
        </p:blipFill>
        <p:spPr>
          <a:xfrm>
            <a:off x="457200" y="74774"/>
            <a:ext cx="9201875" cy="5143500"/>
          </a:xfrm>
          <a:prstGeom prst="rect">
            <a:avLst/>
          </a:prstGeom>
        </p:spPr>
      </p:pic>
      <p:sp>
        <p:nvSpPr>
          <p:cNvPr id="2" name="Nadpis 1">
            <a:extLst>
              <a:ext uri="{FF2B5EF4-FFF2-40B4-BE49-F238E27FC236}">
                <a16:creationId xmlns:a16="http://schemas.microsoft.com/office/drawing/2014/main" id="{445DD965-CEDF-4397-BD1F-0698607FB93C}"/>
              </a:ext>
            </a:extLst>
          </p:cNvPr>
          <p:cNvSpPr>
            <a:spLocks noGrp="1"/>
          </p:cNvSpPr>
          <p:nvPr>
            <p:ph type="title"/>
          </p:nvPr>
        </p:nvSpPr>
        <p:spPr/>
        <p:txBody>
          <a:bodyPr/>
          <a:lstStyle/>
          <a:p>
            <a:r>
              <a:rPr lang="sk-SK" sz="3200" b="1" dirty="0" err="1">
                <a:solidFill>
                  <a:schemeClr val="bg1"/>
                </a:solidFill>
              </a:rPr>
              <a:t>Merlin@Home</a:t>
            </a:r>
            <a:r>
              <a:rPr lang="sk-SK" sz="3200" b="1" dirty="0">
                <a:solidFill>
                  <a:schemeClr val="bg1"/>
                </a:solidFill>
              </a:rPr>
              <a:t> </a:t>
            </a:r>
            <a:r>
              <a:rPr lang="sk-SK" sz="3200" b="1" dirty="0" err="1">
                <a:solidFill>
                  <a:schemeClr val="bg1"/>
                </a:solidFill>
              </a:rPr>
              <a:t>vs</a:t>
            </a:r>
            <a:r>
              <a:rPr lang="sk-SK" sz="3200" b="1" dirty="0">
                <a:solidFill>
                  <a:schemeClr val="bg1"/>
                </a:solidFill>
              </a:rPr>
              <a:t>. </a:t>
            </a:r>
            <a:r>
              <a:rPr lang="sk-SK" sz="3200" b="1" dirty="0" err="1">
                <a:solidFill>
                  <a:schemeClr val="bg1"/>
                </a:solidFill>
              </a:rPr>
              <a:t>myMerlinPulse</a:t>
            </a:r>
            <a:r>
              <a:rPr lang="sk-SK" sz="3200" b="1" dirty="0">
                <a:solidFill>
                  <a:schemeClr val="bg1"/>
                </a:solidFill>
              </a:rPr>
              <a:t>™ Mobile </a:t>
            </a:r>
            <a:r>
              <a:rPr lang="sk-SK" sz="3200" b="1" dirty="0" err="1">
                <a:solidFill>
                  <a:schemeClr val="bg1"/>
                </a:solidFill>
              </a:rPr>
              <a:t>App</a:t>
            </a:r>
            <a:endParaRPr lang="en-US" sz="3200" b="1" dirty="0">
              <a:solidFill>
                <a:schemeClr val="bg1"/>
              </a:solidFill>
            </a:endParaRPr>
          </a:p>
        </p:txBody>
      </p:sp>
      <p:sp>
        <p:nvSpPr>
          <p:cNvPr id="12" name="Zástupný objekt pre obsah 11">
            <a:extLst>
              <a:ext uri="{FF2B5EF4-FFF2-40B4-BE49-F238E27FC236}">
                <a16:creationId xmlns:a16="http://schemas.microsoft.com/office/drawing/2014/main" id="{C9180807-ABFB-4E07-AF8D-5414B3E5F6C9}"/>
              </a:ext>
            </a:extLst>
          </p:cNvPr>
          <p:cNvSpPr>
            <a:spLocks noGrp="1"/>
          </p:cNvSpPr>
          <p:nvPr>
            <p:ph idx="1"/>
          </p:nvPr>
        </p:nvSpPr>
        <p:spPr>
          <a:xfrm>
            <a:off x="276131" y="971236"/>
            <a:ext cx="6568289" cy="3350577"/>
          </a:xfrm>
        </p:spPr>
        <p:txBody>
          <a:bodyPr/>
          <a:lstStyle/>
          <a:p>
            <a:r>
              <a:rPr lang="en-US" sz="2400" dirty="0">
                <a:solidFill>
                  <a:schemeClr val="bg1"/>
                </a:solidFill>
              </a:rPr>
              <a:t>Faster and easier pairing (less than one minute)</a:t>
            </a:r>
          </a:p>
          <a:p>
            <a:r>
              <a:rPr lang="en-US" sz="2400" dirty="0">
                <a:solidFill>
                  <a:schemeClr val="bg1"/>
                </a:solidFill>
              </a:rPr>
              <a:t>Less hardware, higher reliability</a:t>
            </a:r>
          </a:p>
          <a:p>
            <a:r>
              <a:rPr lang="en-US" sz="2400" dirty="0">
                <a:solidFill>
                  <a:schemeClr val="bg1"/>
                </a:solidFill>
              </a:rPr>
              <a:t>No electrical outlet required</a:t>
            </a:r>
          </a:p>
          <a:p>
            <a:r>
              <a:rPr lang="en-US" sz="2400" dirty="0">
                <a:solidFill>
                  <a:schemeClr val="bg1"/>
                </a:solidFill>
              </a:rPr>
              <a:t>The application is easier to use for smartphone users</a:t>
            </a:r>
          </a:p>
          <a:p>
            <a:r>
              <a:rPr lang="en-US" sz="2400" dirty="0">
                <a:solidFill>
                  <a:schemeClr val="bg1"/>
                </a:solidFill>
              </a:rPr>
              <a:t>Connectivity even in areas with a weak GSM signal</a:t>
            </a:r>
          </a:p>
          <a:p>
            <a:r>
              <a:rPr lang="en-US" sz="2400" dirty="0">
                <a:solidFill>
                  <a:schemeClr val="bg1"/>
                </a:solidFill>
              </a:rPr>
              <a:t>Patient is travelling with his monitor (smartphone)</a:t>
            </a:r>
          </a:p>
        </p:txBody>
      </p:sp>
    </p:spTree>
    <p:extLst>
      <p:ext uri="{BB962C8B-B14F-4D97-AF65-F5344CB8AC3E}">
        <p14:creationId xmlns:p14="http://schemas.microsoft.com/office/powerpoint/2010/main" val="4218123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C7212-3B5E-4E4E-BD17-87EDA0AD177B}"/>
              </a:ext>
            </a:extLst>
          </p:cNvPr>
          <p:cNvSpPr>
            <a:spLocks noGrp="1"/>
          </p:cNvSpPr>
          <p:nvPr>
            <p:ph type="title"/>
          </p:nvPr>
        </p:nvSpPr>
        <p:spPr/>
        <p:txBody>
          <a:bodyPr/>
          <a:lstStyle/>
          <a:p>
            <a:r>
              <a:rPr lang="en-US" dirty="0">
                <a:solidFill>
                  <a:srgbClr val="16A5E1"/>
                </a:solidFill>
              </a:rPr>
              <a:t>SYSTEM COMPONENTS </a:t>
            </a:r>
            <a:r>
              <a:rPr lang="en-US" b="1" dirty="0">
                <a:solidFill>
                  <a:srgbClr val="16A5E1"/>
                </a:solidFill>
                <a:latin typeface="Calibri" panose="020F0502020204030204" pitchFamily="34" charset="0"/>
                <a:cs typeface="Calibri" panose="020F0502020204030204" pitchFamily="34" charset="0"/>
              </a:rPr>
              <a:t>RELATIONSHIP</a:t>
            </a:r>
          </a:p>
        </p:txBody>
      </p:sp>
      <p:sp>
        <p:nvSpPr>
          <p:cNvPr id="5" name="TextBox 4">
            <a:extLst>
              <a:ext uri="{FF2B5EF4-FFF2-40B4-BE49-F238E27FC236}">
                <a16:creationId xmlns:a16="http://schemas.microsoft.com/office/drawing/2014/main" id="{5DA8304E-BFDA-47F8-8D9C-424E50FD686C}"/>
              </a:ext>
            </a:extLst>
          </p:cNvPr>
          <p:cNvSpPr txBox="1"/>
          <p:nvPr/>
        </p:nvSpPr>
        <p:spPr>
          <a:xfrm>
            <a:off x="334843" y="933310"/>
            <a:ext cx="2655789" cy="553998"/>
          </a:xfrm>
          <a:prstGeom prst="rect">
            <a:avLst/>
          </a:prstGeom>
          <a:noFill/>
        </p:spPr>
        <p:txBody>
          <a:bodyPr wrap="square" rtlCol="0">
            <a:spAutoFit/>
          </a:bodyPr>
          <a:lstStyle/>
          <a:p>
            <a:pPr defTabSz="685800" fontAlgn="auto">
              <a:spcBef>
                <a:spcPts val="0"/>
              </a:spcBef>
              <a:spcAft>
                <a:spcPts val="0"/>
              </a:spcAft>
              <a:defRPr/>
            </a:pPr>
            <a:r>
              <a:rPr lang="en-US" sz="1650" b="1" dirty="0">
                <a:solidFill>
                  <a:srgbClr val="16A5E1"/>
                </a:solidFill>
                <a:latin typeface="Calibri Light" panose="020F0302020204030204"/>
                <a:ea typeface="+mn-ea"/>
              </a:rPr>
              <a:t>PREDICATE</a:t>
            </a:r>
            <a:r>
              <a:rPr lang="en-US" sz="1650" b="1" dirty="0">
                <a:solidFill>
                  <a:srgbClr val="009CDE"/>
                </a:solidFill>
                <a:latin typeface="Calibri Light" panose="020F0302020204030204"/>
                <a:ea typeface="+mn-ea"/>
              </a:rPr>
              <a:t> SYSTEMS</a:t>
            </a:r>
          </a:p>
          <a:p>
            <a:pPr defTabSz="685800" fontAlgn="auto">
              <a:spcBef>
                <a:spcPts val="0"/>
              </a:spcBef>
              <a:spcAft>
                <a:spcPts val="0"/>
              </a:spcAft>
              <a:defRPr/>
            </a:pPr>
            <a:r>
              <a:rPr lang="en-US" sz="1350" b="1" dirty="0">
                <a:solidFill>
                  <a:srgbClr val="595956">
                    <a:lumMod val="50000"/>
                  </a:srgbClr>
                </a:solidFill>
                <a:latin typeface="Calibri Light" panose="020F0302020204030204"/>
                <a:ea typeface="+mn-ea"/>
              </a:rPr>
              <a:t>Assura™ Device Families</a:t>
            </a:r>
          </a:p>
        </p:txBody>
      </p:sp>
      <p:sp>
        <p:nvSpPr>
          <p:cNvPr id="6" name="Rectangle 5">
            <a:extLst>
              <a:ext uri="{FF2B5EF4-FFF2-40B4-BE49-F238E27FC236}">
                <a16:creationId xmlns:a16="http://schemas.microsoft.com/office/drawing/2014/main" id="{C3E1D712-DCB6-47C0-B8FD-4F3CE8663FFF}"/>
              </a:ext>
            </a:extLst>
          </p:cNvPr>
          <p:cNvSpPr/>
          <p:nvPr/>
        </p:nvSpPr>
        <p:spPr>
          <a:xfrm>
            <a:off x="2743968" y="2404434"/>
            <a:ext cx="875561" cy="196208"/>
          </a:xfrm>
          <a:prstGeom prst="rect">
            <a:avLst/>
          </a:prstGeom>
        </p:spPr>
        <p:txBody>
          <a:bodyPr wrap="none">
            <a:spAutoFit/>
          </a:bodyPr>
          <a:lstStyle/>
          <a:p>
            <a:pPr algn="ctr" defTabSz="685800" fontAlgn="auto">
              <a:spcBef>
                <a:spcPts val="0"/>
              </a:spcBef>
              <a:spcAft>
                <a:spcPts val="0"/>
              </a:spcAft>
              <a:defRPr/>
            </a:pPr>
            <a:r>
              <a:rPr lang="en-US" sz="675" dirty="0">
                <a:solidFill>
                  <a:srgbClr val="595956">
                    <a:lumMod val="50000"/>
                  </a:srgbClr>
                </a:solidFill>
                <a:latin typeface="Calibri" panose="020F0502020204030204"/>
                <a:ea typeface="+mn-ea"/>
              </a:rPr>
              <a:t>Assura™ ICD/CRT-D </a:t>
            </a:r>
          </a:p>
        </p:txBody>
      </p:sp>
      <p:pic>
        <p:nvPicPr>
          <p:cNvPr id="7" name="Picture 6">
            <a:extLst>
              <a:ext uri="{FF2B5EF4-FFF2-40B4-BE49-F238E27FC236}">
                <a16:creationId xmlns:a16="http://schemas.microsoft.com/office/drawing/2014/main" id="{5B689E03-1DF2-4ED9-8E76-64B0B95C71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2958" y="1684493"/>
            <a:ext cx="331035" cy="441378"/>
          </a:xfrm>
          <a:prstGeom prst="rect">
            <a:avLst/>
          </a:prstGeom>
        </p:spPr>
      </p:pic>
      <p:cxnSp>
        <p:nvCxnSpPr>
          <p:cNvPr id="8" name="Straight Arrow Connector 7">
            <a:extLst>
              <a:ext uri="{FF2B5EF4-FFF2-40B4-BE49-F238E27FC236}">
                <a16:creationId xmlns:a16="http://schemas.microsoft.com/office/drawing/2014/main" id="{58143D31-BF85-49C5-95D7-81C02B7AB69F}"/>
              </a:ext>
            </a:extLst>
          </p:cNvPr>
          <p:cNvCxnSpPr/>
          <p:nvPr/>
        </p:nvCxnSpPr>
        <p:spPr bwMode="auto">
          <a:xfrm flipH="1">
            <a:off x="5262333" y="1897863"/>
            <a:ext cx="705189" cy="1"/>
          </a:xfrm>
          <a:prstGeom prst="straightConnector1">
            <a:avLst/>
          </a:prstGeom>
          <a:solidFill>
            <a:schemeClr val="accent1"/>
          </a:solidFill>
          <a:ln w="28575" cap="flat" cmpd="sng" algn="ctr">
            <a:solidFill>
              <a:srgbClr val="0070C0"/>
            </a:solidFill>
            <a:prstDash val="solid"/>
            <a:round/>
            <a:headEnd type="arrow" w="med" len="med"/>
            <a:tailEnd type="arrow" w="med" len="med"/>
          </a:ln>
          <a:effectLst/>
        </p:spPr>
      </p:cxnSp>
      <p:sp>
        <p:nvSpPr>
          <p:cNvPr id="9" name="Rectangle 8">
            <a:extLst>
              <a:ext uri="{FF2B5EF4-FFF2-40B4-BE49-F238E27FC236}">
                <a16:creationId xmlns:a16="http://schemas.microsoft.com/office/drawing/2014/main" id="{92394A72-89B0-4947-AA0A-8746F1E68C6C}"/>
              </a:ext>
            </a:extLst>
          </p:cNvPr>
          <p:cNvSpPr/>
          <p:nvPr/>
        </p:nvSpPr>
        <p:spPr>
          <a:xfrm>
            <a:off x="3715274" y="1683732"/>
            <a:ext cx="564650" cy="226088"/>
          </a:xfrm>
          <a:prstGeom prst="rect">
            <a:avLst/>
          </a:prstGeom>
        </p:spPr>
        <p:txBody>
          <a:bodyPr wrap="square">
            <a:spAutoFit/>
          </a:bodyPr>
          <a:lstStyle/>
          <a:p>
            <a:pPr algn="ctr" defTabSz="685800" fontAlgn="auto">
              <a:lnSpc>
                <a:spcPts val="1125"/>
              </a:lnSpc>
              <a:spcBef>
                <a:spcPts val="0"/>
              </a:spcBef>
              <a:spcAft>
                <a:spcPts val="300"/>
              </a:spcAft>
              <a:defRPr/>
            </a:pPr>
            <a:r>
              <a:rPr lang="en-US" sz="825" b="1" dirty="0">
                <a:solidFill>
                  <a:srgbClr val="595956">
                    <a:lumMod val="50000"/>
                  </a:srgbClr>
                </a:solidFill>
                <a:latin typeface="Calibri" panose="020F0502020204030204"/>
                <a:ea typeface="+mn-ea"/>
              </a:rPr>
              <a:t>MICS RF</a:t>
            </a:r>
          </a:p>
        </p:txBody>
      </p:sp>
      <p:sp>
        <p:nvSpPr>
          <p:cNvPr id="10" name="Rectangle 9">
            <a:extLst>
              <a:ext uri="{FF2B5EF4-FFF2-40B4-BE49-F238E27FC236}">
                <a16:creationId xmlns:a16="http://schemas.microsoft.com/office/drawing/2014/main" id="{A98D71CF-0BF2-4DAE-836B-D28851D2570E}"/>
              </a:ext>
            </a:extLst>
          </p:cNvPr>
          <p:cNvSpPr/>
          <p:nvPr/>
        </p:nvSpPr>
        <p:spPr>
          <a:xfrm>
            <a:off x="463297" y="2413695"/>
            <a:ext cx="1535998" cy="207749"/>
          </a:xfrm>
          <a:prstGeom prst="rect">
            <a:avLst/>
          </a:prstGeom>
        </p:spPr>
        <p:txBody>
          <a:bodyPr wrap="none">
            <a:spAutoFit/>
          </a:bodyPr>
          <a:lstStyle/>
          <a:p>
            <a:pPr algn="ctr" defTabSz="685800" fontAlgn="auto">
              <a:spcBef>
                <a:spcPts val="0"/>
              </a:spcBef>
              <a:spcAft>
                <a:spcPts val="0"/>
              </a:spcAft>
              <a:defRPr/>
            </a:pPr>
            <a:r>
              <a:rPr lang="en-US" sz="750" dirty="0">
                <a:solidFill>
                  <a:srgbClr val="595956">
                    <a:lumMod val="50000"/>
                  </a:srgbClr>
                </a:solidFill>
                <a:ea typeface="+mn-ea"/>
                <a:cs typeface="Calibri" panose="020F0502020204030204" pitchFamily="34" charset="0"/>
              </a:rPr>
              <a:t>Merlin™ Patient Care System (PCS)</a:t>
            </a:r>
          </a:p>
        </p:txBody>
      </p:sp>
      <p:pic>
        <p:nvPicPr>
          <p:cNvPr id="11" name="Picture 22" descr="C:\Users\sadegm01\Documents\1-Proj\1-Architecture\SoS\Images\Merlin.jpg">
            <a:extLst>
              <a:ext uri="{FF2B5EF4-FFF2-40B4-BE49-F238E27FC236}">
                <a16:creationId xmlns:a16="http://schemas.microsoft.com/office/drawing/2014/main" id="{2EE1C5EE-58A5-4B50-84F7-C4D638EA7BB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039" b="93017" l="370" r="27037">
                        <a14:foregroundMark x1="17963" y1="73743" x2="19630" y2="73743"/>
                        <a14:foregroundMark x1="18519" y1="75140" x2="19259" y2="72905"/>
                        <a14:foregroundMark x1="19444" y1="74022" x2="17963" y2="75419"/>
                        <a14:foregroundMark x1="17593" y1="74022" x2="19630" y2="74022"/>
                        <a14:foregroundMark x1="20000" y1="74022" x2="18704" y2="75978"/>
                        <a14:foregroundMark x1="17593" y1="74860" x2="18148" y2="74022"/>
                        <a14:foregroundMark x1="17963" y1="73743" x2="19815" y2="73743"/>
                        <a14:foregroundMark x1="25741" y1="68156" x2="20185" y2="73743"/>
                        <a14:foregroundMark x1="19444" y1="73464" x2="17778" y2="74860"/>
                        <a14:foregroundMark x1="19444" y1="74022" x2="19444" y2="74022"/>
                        <a14:foregroundMark x1="19630" y1="74022" x2="17593" y2="75140"/>
                        <a14:backgroundMark x1="11111" y1="82682" x2="5185" y2="83240"/>
                        <a14:backgroundMark x1="11852" y1="83799" x2="10370" y2="84358"/>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69119" r="77920" b="4689"/>
          <a:stretch/>
        </p:blipFill>
        <p:spPr bwMode="auto">
          <a:xfrm flipH="1">
            <a:off x="1489284" y="2127523"/>
            <a:ext cx="412643" cy="26522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440EF24-5BDC-4F49-9384-6613969C2D13}"/>
              </a:ext>
            </a:extLst>
          </p:cNvPr>
          <p:cNvGrpSpPr>
            <a:grpSpLocks noChangeAspect="1"/>
          </p:cNvGrpSpPr>
          <p:nvPr/>
        </p:nvGrpSpPr>
        <p:grpSpPr>
          <a:xfrm>
            <a:off x="800625" y="1537101"/>
            <a:ext cx="769525" cy="863893"/>
            <a:chOff x="1813860" y="2945179"/>
            <a:chExt cx="1081740" cy="1103871"/>
          </a:xfrm>
        </p:grpSpPr>
        <p:pic>
          <p:nvPicPr>
            <p:cNvPr id="13" name="Picture 572" descr="Merlin PCS">
              <a:extLst>
                <a:ext uri="{FF2B5EF4-FFF2-40B4-BE49-F238E27FC236}">
                  <a16:creationId xmlns:a16="http://schemas.microsoft.com/office/drawing/2014/main" id="{3E57A24C-5C9C-4D43-A273-A28B655A1F56}"/>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813860" y="2945179"/>
              <a:ext cx="1081740" cy="1103871"/>
            </a:xfrm>
            <a:prstGeom prst="rect">
              <a:avLst/>
            </a:prstGeom>
            <a:noFill/>
            <a:ln w="9525">
              <a:noFill/>
              <a:miter lim="800000"/>
              <a:headEnd/>
              <a:tailEnd/>
            </a:ln>
          </p:spPr>
        </p:pic>
        <p:pic>
          <p:nvPicPr>
            <p:cNvPr id="14" name="Picture 13">
              <a:extLst>
                <a:ext uri="{FF2B5EF4-FFF2-40B4-BE49-F238E27FC236}">
                  <a16:creationId xmlns:a16="http://schemas.microsoft.com/office/drawing/2014/main" id="{FE891D55-293D-4EA7-B209-D982F1FE4E70}"/>
                </a:ext>
              </a:extLst>
            </p:cNvPr>
            <p:cNvPicPr>
              <a:picLocks noChangeAspect="1" noChangeArrowheads="1"/>
            </p:cNvPicPr>
            <p:nvPr/>
          </p:nvPicPr>
          <p:blipFill>
            <a:blip r:embed="rId7" cstate="print"/>
            <a:srcRect/>
            <a:stretch>
              <a:fillRect/>
            </a:stretch>
          </p:blipFill>
          <p:spPr bwMode="auto">
            <a:xfrm rot="21352132">
              <a:off x="1914051" y="3052738"/>
              <a:ext cx="657606" cy="463791"/>
            </a:xfrm>
            <a:prstGeom prst="rect">
              <a:avLst/>
            </a:prstGeom>
            <a:noFill/>
            <a:ln w="19050" algn="ctr">
              <a:noFill/>
              <a:miter lim="800000"/>
              <a:headEnd/>
              <a:tailEnd/>
            </a:ln>
            <a:effectLst/>
          </p:spPr>
        </p:pic>
      </p:grpSp>
      <p:grpSp>
        <p:nvGrpSpPr>
          <p:cNvPr id="15" name="Group 14">
            <a:extLst>
              <a:ext uri="{FF2B5EF4-FFF2-40B4-BE49-F238E27FC236}">
                <a16:creationId xmlns:a16="http://schemas.microsoft.com/office/drawing/2014/main" id="{3A9EA6DE-35FC-4C2E-85E5-2C537CF91E60}"/>
              </a:ext>
            </a:extLst>
          </p:cNvPr>
          <p:cNvGrpSpPr/>
          <p:nvPr/>
        </p:nvGrpSpPr>
        <p:grpSpPr>
          <a:xfrm>
            <a:off x="6071176" y="1498192"/>
            <a:ext cx="925253" cy="1158218"/>
            <a:chOff x="6951012" y="3501485"/>
            <a:chExt cx="1233671" cy="1544290"/>
          </a:xfrm>
        </p:grpSpPr>
        <p:pic>
          <p:nvPicPr>
            <p:cNvPr id="16" name="Picture 564" descr="MC900434845[1]">
              <a:extLst>
                <a:ext uri="{FF2B5EF4-FFF2-40B4-BE49-F238E27FC236}">
                  <a16:creationId xmlns:a16="http://schemas.microsoft.com/office/drawing/2014/main" id="{80457800-B023-4EC1-9961-45E0901D5782}"/>
                </a:ext>
              </a:extLst>
            </p:cNvPr>
            <p:cNvPicPr>
              <a:picLocks noChangeAspect="1" noChangeArrowheads="1"/>
            </p:cNvPicPr>
            <p:nvPr/>
          </p:nvPicPr>
          <p:blipFill>
            <a:blip r:embed="rId8" cstate="print">
              <a:lum contrast="-30000"/>
            </a:blip>
            <a:srcRect r="16365"/>
            <a:stretch>
              <a:fillRect/>
            </a:stretch>
          </p:blipFill>
          <p:spPr bwMode="auto">
            <a:xfrm>
              <a:off x="6982941" y="3501485"/>
              <a:ext cx="1075240" cy="1298068"/>
            </a:xfrm>
            <a:prstGeom prst="rect">
              <a:avLst/>
            </a:prstGeom>
            <a:noFill/>
            <a:ln w="9525">
              <a:noFill/>
              <a:miter lim="800000"/>
              <a:headEnd/>
              <a:tailEnd/>
            </a:ln>
          </p:spPr>
        </p:pic>
        <p:sp>
          <p:nvSpPr>
            <p:cNvPr id="17" name="Text Box 575">
              <a:extLst>
                <a:ext uri="{FF2B5EF4-FFF2-40B4-BE49-F238E27FC236}">
                  <a16:creationId xmlns:a16="http://schemas.microsoft.com/office/drawing/2014/main" id="{C0D73380-9672-43B7-8C49-4C78FECF5D55}"/>
                </a:ext>
              </a:extLst>
            </p:cNvPr>
            <p:cNvSpPr txBox="1">
              <a:spLocks noChangeArrowheads="1"/>
            </p:cNvSpPr>
            <p:nvPr/>
          </p:nvSpPr>
          <p:spPr bwMode="auto">
            <a:xfrm>
              <a:off x="6951012" y="4784164"/>
              <a:ext cx="1233671" cy="261611"/>
            </a:xfrm>
            <a:prstGeom prst="rect">
              <a:avLst/>
            </a:prstGeom>
            <a:noFill/>
            <a:ln w="9525">
              <a:noFill/>
              <a:miter lim="800000"/>
              <a:headEnd/>
              <a:tailEnd/>
            </a:ln>
          </p:spPr>
          <p:txBody>
            <a:bodyPr wrap="none" anchor="ctr">
              <a:spAutoFit/>
            </a:bodyPr>
            <a:lstStyle/>
            <a:p>
              <a:pPr algn="ctr" defTabSz="685800" eaLnBrk="0" fontAlgn="auto" hangingPunct="0">
                <a:spcBef>
                  <a:spcPts val="0"/>
                </a:spcBef>
                <a:spcAft>
                  <a:spcPts val="0"/>
                </a:spcAft>
                <a:defRPr/>
              </a:pPr>
              <a:r>
                <a:rPr lang="en-US" sz="675" dirty="0">
                  <a:solidFill>
                    <a:srgbClr val="595956">
                      <a:lumMod val="50000"/>
                    </a:srgbClr>
                  </a:solidFill>
                  <a:latin typeface="Calibri" panose="020F0502020204030204"/>
                  <a:ea typeface="+mn-ea"/>
                </a:rPr>
                <a:t>Merlin.net™ MN5000</a:t>
              </a:r>
            </a:p>
          </p:txBody>
        </p:sp>
      </p:grpSp>
      <p:cxnSp>
        <p:nvCxnSpPr>
          <p:cNvPr id="18" name="Straight Arrow Connector 17">
            <a:extLst>
              <a:ext uri="{FF2B5EF4-FFF2-40B4-BE49-F238E27FC236}">
                <a16:creationId xmlns:a16="http://schemas.microsoft.com/office/drawing/2014/main" id="{479CBF01-8816-4BE9-8719-677A308BA946}"/>
              </a:ext>
            </a:extLst>
          </p:cNvPr>
          <p:cNvCxnSpPr>
            <a:cxnSpLocks/>
          </p:cNvCxnSpPr>
          <p:nvPr/>
        </p:nvCxnSpPr>
        <p:spPr bwMode="auto">
          <a:xfrm flipH="1">
            <a:off x="3680861" y="1905182"/>
            <a:ext cx="609542" cy="0"/>
          </a:xfrm>
          <a:prstGeom prst="straightConnector1">
            <a:avLst/>
          </a:prstGeom>
          <a:solidFill>
            <a:schemeClr val="accent1"/>
          </a:solidFill>
          <a:ln w="28575" cap="flat" cmpd="sng" algn="ctr">
            <a:solidFill>
              <a:srgbClr val="0070C0"/>
            </a:solidFill>
            <a:prstDash val="solid"/>
            <a:round/>
            <a:headEnd type="arrow" w="med" len="med"/>
            <a:tailEnd type="arrow" w="med" len="med"/>
          </a:ln>
          <a:effectLst/>
        </p:spPr>
      </p:cxnSp>
      <p:cxnSp>
        <p:nvCxnSpPr>
          <p:cNvPr id="19" name="Straight Arrow Connector 18">
            <a:extLst>
              <a:ext uri="{FF2B5EF4-FFF2-40B4-BE49-F238E27FC236}">
                <a16:creationId xmlns:a16="http://schemas.microsoft.com/office/drawing/2014/main" id="{759CF18E-B7DE-4C75-9B98-261B29AE09DB}"/>
              </a:ext>
            </a:extLst>
          </p:cNvPr>
          <p:cNvCxnSpPr/>
          <p:nvPr/>
        </p:nvCxnSpPr>
        <p:spPr bwMode="auto">
          <a:xfrm flipH="1">
            <a:off x="1922698" y="1883646"/>
            <a:ext cx="705189" cy="1"/>
          </a:xfrm>
          <a:prstGeom prst="straightConnector1">
            <a:avLst/>
          </a:prstGeom>
          <a:solidFill>
            <a:schemeClr val="accent1"/>
          </a:solidFill>
          <a:ln w="28575" cap="flat" cmpd="sng" algn="ctr">
            <a:solidFill>
              <a:srgbClr val="0070C0"/>
            </a:solidFill>
            <a:prstDash val="solid"/>
            <a:round/>
            <a:headEnd type="arrow" w="med" len="med"/>
            <a:tailEnd type="arrow" w="med" len="med"/>
          </a:ln>
          <a:effectLst/>
        </p:spPr>
      </p:cxnSp>
      <p:sp>
        <p:nvSpPr>
          <p:cNvPr id="20" name="Rectangle 19">
            <a:extLst>
              <a:ext uri="{FF2B5EF4-FFF2-40B4-BE49-F238E27FC236}">
                <a16:creationId xmlns:a16="http://schemas.microsoft.com/office/drawing/2014/main" id="{287DD4F1-3234-4B96-959A-94D74175D718}"/>
              </a:ext>
            </a:extLst>
          </p:cNvPr>
          <p:cNvSpPr/>
          <p:nvPr/>
        </p:nvSpPr>
        <p:spPr>
          <a:xfrm>
            <a:off x="1870174" y="1681732"/>
            <a:ext cx="789340" cy="405624"/>
          </a:xfrm>
          <a:prstGeom prst="rect">
            <a:avLst/>
          </a:prstGeom>
        </p:spPr>
        <p:txBody>
          <a:bodyPr wrap="square">
            <a:spAutoFit/>
          </a:bodyPr>
          <a:lstStyle/>
          <a:p>
            <a:pPr algn="ctr" defTabSz="685800" fontAlgn="auto">
              <a:lnSpc>
                <a:spcPts val="1125"/>
              </a:lnSpc>
              <a:spcBef>
                <a:spcPts val="0"/>
              </a:spcBef>
              <a:spcAft>
                <a:spcPts val="300"/>
              </a:spcAft>
              <a:defRPr/>
            </a:pPr>
            <a:r>
              <a:rPr lang="en-US" sz="825" b="1" dirty="0">
                <a:solidFill>
                  <a:srgbClr val="595956">
                    <a:lumMod val="50000"/>
                  </a:srgbClr>
                </a:solidFill>
                <a:latin typeface="Calibri" panose="020F0502020204030204"/>
                <a:ea typeface="+mn-ea"/>
              </a:rPr>
              <a:t>MICS RF</a:t>
            </a:r>
          </a:p>
          <a:p>
            <a:pPr algn="ctr" defTabSz="685800" fontAlgn="auto">
              <a:lnSpc>
                <a:spcPts val="1125"/>
              </a:lnSpc>
              <a:spcBef>
                <a:spcPts val="0"/>
              </a:spcBef>
              <a:spcAft>
                <a:spcPts val="300"/>
              </a:spcAft>
              <a:defRPr/>
            </a:pPr>
            <a:r>
              <a:rPr lang="en-US" sz="825" b="1" dirty="0">
                <a:solidFill>
                  <a:srgbClr val="595956">
                    <a:lumMod val="50000"/>
                  </a:srgbClr>
                </a:solidFill>
                <a:latin typeface="Calibri" panose="020F0502020204030204"/>
                <a:ea typeface="+mn-ea"/>
              </a:rPr>
              <a:t> Inductive</a:t>
            </a:r>
          </a:p>
        </p:txBody>
      </p:sp>
      <p:grpSp>
        <p:nvGrpSpPr>
          <p:cNvPr id="21" name="Group 20">
            <a:extLst>
              <a:ext uri="{FF2B5EF4-FFF2-40B4-BE49-F238E27FC236}">
                <a16:creationId xmlns:a16="http://schemas.microsoft.com/office/drawing/2014/main" id="{9CBD145C-C29F-4E82-8EB8-480CB4A1CD38}"/>
              </a:ext>
            </a:extLst>
          </p:cNvPr>
          <p:cNvGrpSpPr/>
          <p:nvPr/>
        </p:nvGrpSpPr>
        <p:grpSpPr>
          <a:xfrm>
            <a:off x="4401074" y="1597399"/>
            <a:ext cx="818490" cy="1042867"/>
            <a:chOff x="5871160" y="1135272"/>
            <a:chExt cx="1091320" cy="1390489"/>
          </a:xfrm>
        </p:grpSpPr>
        <p:sp>
          <p:nvSpPr>
            <p:cNvPr id="22" name="Rectangle 21">
              <a:extLst>
                <a:ext uri="{FF2B5EF4-FFF2-40B4-BE49-F238E27FC236}">
                  <a16:creationId xmlns:a16="http://schemas.microsoft.com/office/drawing/2014/main" id="{7A81C4C9-5A6D-4D2B-BF5F-B7BF34DB2836}"/>
                </a:ext>
              </a:extLst>
            </p:cNvPr>
            <p:cNvSpPr/>
            <p:nvPr/>
          </p:nvSpPr>
          <p:spPr>
            <a:xfrm>
              <a:off x="6016716" y="2264150"/>
              <a:ext cx="938720" cy="261611"/>
            </a:xfrm>
            <a:prstGeom prst="rect">
              <a:avLst/>
            </a:prstGeom>
          </p:spPr>
          <p:txBody>
            <a:bodyPr wrap="none">
              <a:spAutoFit/>
            </a:bodyPr>
            <a:lstStyle/>
            <a:p>
              <a:pPr algn="ctr" defTabSz="685800" fontAlgn="auto">
                <a:spcBef>
                  <a:spcPts val="0"/>
                </a:spcBef>
                <a:spcAft>
                  <a:spcPts val="0"/>
                </a:spcAft>
                <a:defRPr/>
              </a:pPr>
              <a:r>
                <a:rPr lang="en-US" sz="675" dirty="0" err="1">
                  <a:solidFill>
                    <a:srgbClr val="595956">
                      <a:lumMod val="50000"/>
                    </a:srgbClr>
                  </a:solidFill>
                  <a:latin typeface="Calibri" panose="020F0502020204030204"/>
                  <a:ea typeface="+mn-ea"/>
                </a:rPr>
                <a:t>Merlin@Home</a:t>
              </a:r>
              <a:endParaRPr lang="en-US" sz="675" dirty="0">
                <a:solidFill>
                  <a:srgbClr val="595956">
                    <a:lumMod val="50000"/>
                  </a:srgbClr>
                </a:solidFill>
                <a:latin typeface="Calibri" panose="020F0502020204030204"/>
                <a:ea typeface="+mn-ea"/>
              </a:endParaRPr>
            </a:p>
          </p:txBody>
        </p:sp>
        <p:pic>
          <p:nvPicPr>
            <p:cNvPr id="23" name="Picture 22">
              <a:extLst>
                <a:ext uri="{FF2B5EF4-FFF2-40B4-BE49-F238E27FC236}">
                  <a16:creationId xmlns:a16="http://schemas.microsoft.com/office/drawing/2014/main" id="{AAC01FD9-25A9-4BEA-8F1C-061F9CE9DF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1160" y="1135272"/>
              <a:ext cx="1091320" cy="1042507"/>
            </a:xfrm>
            <a:prstGeom prst="rect">
              <a:avLst/>
            </a:prstGeom>
          </p:spPr>
        </p:pic>
      </p:grpSp>
      <p:sp>
        <p:nvSpPr>
          <p:cNvPr id="24" name="Rectangle 23">
            <a:extLst>
              <a:ext uri="{FF2B5EF4-FFF2-40B4-BE49-F238E27FC236}">
                <a16:creationId xmlns:a16="http://schemas.microsoft.com/office/drawing/2014/main" id="{8552FD73-DA87-464F-A4A2-851CF55B98F6}"/>
              </a:ext>
            </a:extLst>
          </p:cNvPr>
          <p:cNvSpPr/>
          <p:nvPr/>
        </p:nvSpPr>
        <p:spPr>
          <a:xfrm>
            <a:off x="5217927" y="1709267"/>
            <a:ext cx="789340" cy="405624"/>
          </a:xfrm>
          <a:prstGeom prst="rect">
            <a:avLst/>
          </a:prstGeom>
        </p:spPr>
        <p:txBody>
          <a:bodyPr wrap="square">
            <a:spAutoFit/>
          </a:bodyPr>
          <a:lstStyle/>
          <a:p>
            <a:pPr algn="ctr" defTabSz="685800" fontAlgn="auto">
              <a:lnSpc>
                <a:spcPts val="1125"/>
              </a:lnSpc>
              <a:spcBef>
                <a:spcPts val="0"/>
              </a:spcBef>
              <a:spcAft>
                <a:spcPts val="300"/>
              </a:spcAft>
              <a:defRPr/>
            </a:pPr>
            <a:r>
              <a:rPr lang="en-US" sz="825" b="1" strike="sngStrike" dirty="0">
                <a:solidFill>
                  <a:srgbClr val="FF0000"/>
                </a:solidFill>
                <a:latin typeface="Calibri" panose="020F0502020204030204"/>
                <a:ea typeface="+mn-ea"/>
              </a:rPr>
              <a:t>Landline</a:t>
            </a:r>
          </a:p>
          <a:p>
            <a:pPr algn="ctr" defTabSz="685800" fontAlgn="auto">
              <a:lnSpc>
                <a:spcPts val="1125"/>
              </a:lnSpc>
              <a:spcBef>
                <a:spcPts val="0"/>
              </a:spcBef>
              <a:spcAft>
                <a:spcPts val="300"/>
              </a:spcAft>
              <a:defRPr/>
            </a:pPr>
            <a:r>
              <a:rPr lang="en-US" sz="825" b="1" dirty="0">
                <a:solidFill>
                  <a:srgbClr val="595956">
                    <a:lumMod val="50000"/>
                  </a:srgbClr>
                </a:solidFill>
                <a:latin typeface="Calibri" panose="020F0502020204030204"/>
                <a:ea typeface="+mn-ea"/>
              </a:rPr>
              <a:t>Cellular/</a:t>
            </a:r>
            <a:r>
              <a:rPr lang="en-US" sz="825" b="1" strike="sngStrike" dirty="0">
                <a:solidFill>
                  <a:srgbClr val="FF0000"/>
                </a:solidFill>
                <a:latin typeface="Calibri" panose="020F0502020204030204"/>
                <a:ea typeface="+mn-ea"/>
              </a:rPr>
              <a:t>Wi-Fi</a:t>
            </a:r>
          </a:p>
        </p:txBody>
      </p:sp>
      <p:sp>
        <p:nvSpPr>
          <p:cNvPr id="25" name="TextBox 24">
            <a:extLst>
              <a:ext uri="{FF2B5EF4-FFF2-40B4-BE49-F238E27FC236}">
                <a16:creationId xmlns:a16="http://schemas.microsoft.com/office/drawing/2014/main" id="{26869AEF-6394-455B-86C8-530FA64B3F18}"/>
              </a:ext>
            </a:extLst>
          </p:cNvPr>
          <p:cNvSpPr txBox="1"/>
          <p:nvPr/>
        </p:nvSpPr>
        <p:spPr>
          <a:xfrm>
            <a:off x="7246183" y="1290947"/>
            <a:ext cx="1077720" cy="230832"/>
          </a:xfrm>
          <a:prstGeom prst="rect">
            <a:avLst/>
          </a:prstGeom>
          <a:noFill/>
        </p:spPr>
        <p:txBody>
          <a:bodyPr wrap="square" rtlCol="0">
            <a:spAutoFit/>
          </a:bodyPr>
          <a:lstStyle/>
          <a:p>
            <a:pPr defTabSz="685800" fontAlgn="auto">
              <a:spcBef>
                <a:spcPts val="0"/>
              </a:spcBef>
              <a:spcAft>
                <a:spcPts val="0"/>
              </a:spcAft>
              <a:defRPr/>
            </a:pPr>
            <a:r>
              <a:rPr lang="en-US" sz="900" b="1" dirty="0">
                <a:solidFill>
                  <a:srgbClr val="595956">
                    <a:lumMod val="50000"/>
                  </a:srgbClr>
                </a:solidFill>
                <a:latin typeface="Calibri" panose="020F0502020204030204"/>
                <a:ea typeface="+mn-ea"/>
              </a:rPr>
              <a:t>IT Infrastructure</a:t>
            </a:r>
          </a:p>
        </p:txBody>
      </p:sp>
      <p:grpSp>
        <p:nvGrpSpPr>
          <p:cNvPr id="26" name="Group 25">
            <a:extLst>
              <a:ext uri="{FF2B5EF4-FFF2-40B4-BE49-F238E27FC236}">
                <a16:creationId xmlns:a16="http://schemas.microsoft.com/office/drawing/2014/main" id="{E5E3C587-1DA8-448F-A0A3-5B5A9767027D}"/>
              </a:ext>
            </a:extLst>
          </p:cNvPr>
          <p:cNvGrpSpPr/>
          <p:nvPr/>
        </p:nvGrpSpPr>
        <p:grpSpPr>
          <a:xfrm>
            <a:off x="7094455" y="1523124"/>
            <a:ext cx="1399742" cy="1272278"/>
            <a:chOff x="9534776" y="1436268"/>
            <a:chExt cx="1866323" cy="1696370"/>
          </a:xfrm>
        </p:grpSpPr>
        <p:grpSp>
          <p:nvGrpSpPr>
            <p:cNvPr id="27" name="Group 26">
              <a:extLst>
                <a:ext uri="{FF2B5EF4-FFF2-40B4-BE49-F238E27FC236}">
                  <a16:creationId xmlns:a16="http://schemas.microsoft.com/office/drawing/2014/main" id="{D86B9884-F0C6-4F8E-BAB8-C533634444FF}"/>
                </a:ext>
              </a:extLst>
            </p:cNvPr>
            <p:cNvGrpSpPr/>
            <p:nvPr/>
          </p:nvGrpSpPr>
          <p:grpSpPr>
            <a:xfrm>
              <a:off x="9534776" y="1436268"/>
              <a:ext cx="1866323" cy="1696370"/>
              <a:chOff x="9390765" y="3581400"/>
              <a:chExt cx="1866323" cy="1696370"/>
            </a:xfrm>
          </p:grpSpPr>
          <p:pic>
            <p:nvPicPr>
              <p:cNvPr id="29" name="Picture 28">
                <a:extLst>
                  <a:ext uri="{FF2B5EF4-FFF2-40B4-BE49-F238E27FC236}">
                    <a16:creationId xmlns:a16="http://schemas.microsoft.com/office/drawing/2014/main" id="{9ECCA7F4-150B-48DC-89B8-686CFED142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080" t="10356" r="18489"/>
              <a:stretch/>
            </p:blipFill>
            <p:spPr>
              <a:xfrm>
                <a:off x="9448800" y="3581400"/>
                <a:ext cx="1676400" cy="1349115"/>
              </a:xfrm>
              <a:prstGeom prst="rect">
                <a:avLst/>
              </a:prstGeom>
            </p:spPr>
          </p:pic>
          <p:sp>
            <p:nvSpPr>
              <p:cNvPr id="30" name="Text Box 575">
                <a:extLst>
                  <a:ext uri="{FF2B5EF4-FFF2-40B4-BE49-F238E27FC236}">
                    <a16:creationId xmlns:a16="http://schemas.microsoft.com/office/drawing/2014/main" id="{9E2589FF-83E1-4A11-92CE-2E4D2EE450DA}"/>
                  </a:ext>
                </a:extLst>
              </p:cNvPr>
              <p:cNvSpPr txBox="1">
                <a:spLocks noChangeArrowheads="1"/>
              </p:cNvSpPr>
              <p:nvPr/>
            </p:nvSpPr>
            <p:spPr bwMode="auto">
              <a:xfrm>
                <a:off x="9390765" y="4877661"/>
                <a:ext cx="1866323" cy="400109"/>
              </a:xfrm>
              <a:prstGeom prst="rect">
                <a:avLst/>
              </a:prstGeom>
              <a:noFill/>
              <a:ln w="9525">
                <a:noFill/>
                <a:miter lim="800000"/>
                <a:headEnd/>
                <a:tailEnd/>
              </a:ln>
            </p:spPr>
            <p:txBody>
              <a:bodyPr wrap="none" anchor="ctr">
                <a:spAutoFit/>
              </a:bodyPr>
              <a:lstStyle/>
              <a:p>
                <a:pPr algn="ctr" defTabSz="685800" eaLnBrk="0" fontAlgn="auto" hangingPunct="0">
                  <a:spcBef>
                    <a:spcPts val="0"/>
                  </a:spcBef>
                  <a:spcAft>
                    <a:spcPts val="0"/>
                  </a:spcAft>
                  <a:defRPr/>
                </a:pPr>
                <a:r>
                  <a:rPr lang="en-US" sz="675" dirty="0">
                    <a:solidFill>
                      <a:srgbClr val="595956">
                        <a:lumMod val="50000"/>
                      </a:srgbClr>
                    </a:solidFill>
                    <a:latin typeface="Calibri" panose="020F0502020204030204"/>
                    <a:ea typeface="+mn-ea"/>
                  </a:rPr>
                  <a:t>Merlin.net™ Patient Care Network </a:t>
                </a:r>
              </a:p>
              <a:p>
                <a:pPr algn="ctr" defTabSz="685800" eaLnBrk="0" fontAlgn="auto" hangingPunct="0">
                  <a:spcBef>
                    <a:spcPts val="0"/>
                  </a:spcBef>
                  <a:spcAft>
                    <a:spcPts val="0"/>
                  </a:spcAft>
                  <a:defRPr/>
                </a:pPr>
                <a:r>
                  <a:rPr lang="en-US" sz="675" dirty="0">
                    <a:solidFill>
                      <a:srgbClr val="595956">
                        <a:lumMod val="50000"/>
                      </a:srgbClr>
                    </a:solidFill>
                    <a:latin typeface="Calibri" panose="020F0502020204030204"/>
                    <a:ea typeface="+mn-ea"/>
                  </a:rPr>
                  <a:t>WebApp &amp; Database</a:t>
                </a:r>
              </a:p>
            </p:txBody>
          </p:sp>
        </p:grpSp>
        <p:pic>
          <p:nvPicPr>
            <p:cNvPr id="28" name="Picture 27">
              <a:extLst>
                <a:ext uri="{FF2B5EF4-FFF2-40B4-BE49-F238E27FC236}">
                  <a16:creationId xmlns:a16="http://schemas.microsoft.com/office/drawing/2014/main" id="{F1E6A136-6917-4BB2-BFB5-8306553A4B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91357" y="1542639"/>
              <a:ext cx="1482085" cy="858484"/>
            </a:xfrm>
            <a:prstGeom prst="rect">
              <a:avLst/>
            </a:prstGeom>
          </p:spPr>
        </p:pic>
      </p:grpSp>
      <p:pic>
        <p:nvPicPr>
          <p:cNvPr id="31" name="Picture 30">
            <a:extLst>
              <a:ext uri="{FF2B5EF4-FFF2-40B4-BE49-F238E27FC236}">
                <a16:creationId xmlns:a16="http://schemas.microsoft.com/office/drawing/2014/main" id="{A6E83EF8-53D3-473B-AC9E-190D5B9C34D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75762" y="1523124"/>
            <a:ext cx="499842" cy="863893"/>
          </a:xfrm>
          <a:prstGeom prst="rect">
            <a:avLst/>
          </a:prstGeom>
        </p:spPr>
      </p:pic>
      <p:sp>
        <p:nvSpPr>
          <p:cNvPr id="32" name="TextBox 31">
            <a:extLst>
              <a:ext uri="{FF2B5EF4-FFF2-40B4-BE49-F238E27FC236}">
                <a16:creationId xmlns:a16="http://schemas.microsoft.com/office/drawing/2014/main" id="{05FE0E3F-AD51-4D5E-B445-E75A9D1E09A8}"/>
              </a:ext>
            </a:extLst>
          </p:cNvPr>
          <p:cNvSpPr txBox="1"/>
          <p:nvPr/>
        </p:nvSpPr>
        <p:spPr>
          <a:xfrm>
            <a:off x="334843" y="2753944"/>
            <a:ext cx="2823612" cy="553998"/>
          </a:xfrm>
          <a:prstGeom prst="rect">
            <a:avLst/>
          </a:prstGeom>
          <a:noFill/>
        </p:spPr>
        <p:txBody>
          <a:bodyPr wrap="square" rtlCol="0">
            <a:spAutoFit/>
          </a:bodyPr>
          <a:lstStyle/>
          <a:p>
            <a:pPr defTabSz="685800" fontAlgn="auto">
              <a:spcBef>
                <a:spcPts val="0"/>
              </a:spcBef>
              <a:spcAft>
                <a:spcPts val="0"/>
              </a:spcAft>
              <a:defRPr/>
            </a:pPr>
            <a:r>
              <a:rPr lang="en-US" sz="1650" b="1" dirty="0">
                <a:solidFill>
                  <a:srgbClr val="009CDE"/>
                </a:solidFill>
                <a:latin typeface="Calibri Light" panose="020F0302020204030204"/>
                <a:ea typeface="+mn-ea"/>
              </a:rPr>
              <a:t>NEXT GENERATION SYSTEMS</a:t>
            </a:r>
          </a:p>
          <a:p>
            <a:pPr defTabSz="685800" fontAlgn="auto">
              <a:spcBef>
                <a:spcPts val="0"/>
              </a:spcBef>
              <a:spcAft>
                <a:spcPts val="0"/>
              </a:spcAft>
              <a:defRPr/>
            </a:pPr>
            <a:r>
              <a:rPr lang="en-US" sz="1350" b="1" dirty="0">
                <a:solidFill>
                  <a:srgbClr val="595956">
                    <a:lumMod val="50000"/>
                  </a:srgbClr>
                </a:solidFill>
                <a:latin typeface="Calibri Light" panose="020F0302020204030204"/>
                <a:ea typeface="+mn-ea"/>
              </a:rPr>
              <a:t>Gallant™ and Entrant™ Device Families</a:t>
            </a:r>
          </a:p>
        </p:txBody>
      </p:sp>
      <p:cxnSp>
        <p:nvCxnSpPr>
          <p:cNvPr id="33" name="Straight Arrow Connector 32">
            <a:extLst>
              <a:ext uri="{FF2B5EF4-FFF2-40B4-BE49-F238E27FC236}">
                <a16:creationId xmlns:a16="http://schemas.microsoft.com/office/drawing/2014/main" id="{7C5F18DA-C251-4081-AFF6-AF62725A933A}"/>
              </a:ext>
            </a:extLst>
          </p:cNvPr>
          <p:cNvCxnSpPr/>
          <p:nvPr/>
        </p:nvCxnSpPr>
        <p:spPr bwMode="auto">
          <a:xfrm flipH="1">
            <a:off x="5268595" y="3745334"/>
            <a:ext cx="705189" cy="1"/>
          </a:xfrm>
          <a:prstGeom prst="straightConnector1">
            <a:avLst/>
          </a:prstGeom>
          <a:solidFill>
            <a:schemeClr val="accent1"/>
          </a:solidFill>
          <a:ln w="28575" cap="flat" cmpd="sng" algn="ctr">
            <a:solidFill>
              <a:srgbClr val="0070C0"/>
            </a:solidFill>
            <a:prstDash val="solid"/>
            <a:round/>
            <a:headEnd type="arrow" w="med" len="med"/>
            <a:tailEnd type="arrow" w="med" len="med"/>
          </a:ln>
          <a:effectLst/>
        </p:spPr>
      </p:cxnSp>
      <p:sp>
        <p:nvSpPr>
          <p:cNvPr id="34" name="Rectangle 33">
            <a:extLst>
              <a:ext uri="{FF2B5EF4-FFF2-40B4-BE49-F238E27FC236}">
                <a16:creationId xmlns:a16="http://schemas.microsoft.com/office/drawing/2014/main" id="{754C0584-D443-4F03-8F18-E27051E6E61C}"/>
              </a:ext>
            </a:extLst>
          </p:cNvPr>
          <p:cNvSpPr/>
          <p:nvPr/>
        </p:nvSpPr>
        <p:spPr>
          <a:xfrm>
            <a:off x="1694035" y="3509456"/>
            <a:ext cx="1162815" cy="546688"/>
          </a:xfrm>
          <a:prstGeom prst="rect">
            <a:avLst/>
          </a:prstGeom>
        </p:spPr>
        <p:txBody>
          <a:bodyPr wrap="square">
            <a:spAutoFit/>
          </a:bodyPr>
          <a:lstStyle/>
          <a:p>
            <a:pPr algn="ctr" defTabSz="685800" fontAlgn="auto">
              <a:lnSpc>
                <a:spcPts val="1125"/>
              </a:lnSpc>
              <a:spcBef>
                <a:spcPts val="0"/>
              </a:spcBef>
              <a:spcAft>
                <a:spcPts val="300"/>
              </a:spcAft>
              <a:defRPr/>
            </a:pPr>
            <a:r>
              <a:rPr lang="en-US" sz="825" b="1" dirty="0">
                <a:solidFill>
                  <a:srgbClr val="595956">
                    <a:lumMod val="50000"/>
                  </a:srgbClr>
                </a:solidFill>
                <a:latin typeface="Calibri" panose="020F0502020204030204"/>
                <a:ea typeface="+mn-ea"/>
              </a:rPr>
              <a:t>Bluetooth® Low Energy</a:t>
            </a:r>
          </a:p>
          <a:p>
            <a:pPr algn="ctr" defTabSz="685800" fontAlgn="auto">
              <a:lnSpc>
                <a:spcPts val="1125"/>
              </a:lnSpc>
              <a:spcBef>
                <a:spcPts val="0"/>
              </a:spcBef>
              <a:spcAft>
                <a:spcPts val="300"/>
              </a:spcAft>
              <a:defRPr/>
            </a:pPr>
            <a:r>
              <a:rPr lang="en-US" sz="825" b="1" dirty="0">
                <a:solidFill>
                  <a:srgbClr val="595956">
                    <a:lumMod val="50000"/>
                  </a:srgbClr>
                </a:solidFill>
                <a:latin typeface="Calibri" panose="020F0502020204030204"/>
                <a:ea typeface="+mn-ea"/>
              </a:rPr>
              <a:t> Inductive</a:t>
            </a:r>
          </a:p>
        </p:txBody>
      </p:sp>
      <p:sp>
        <p:nvSpPr>
          <p:cNvPr id="35" name="Rectangle 34">
            <a:extLst>
              <a:ext uri="{FF2B5EF4-FFF2-40B4-BE49-F238E27FC236}">
                <a16:creationId xmlns:a16="http://schemas.microsoft.com/office/drawing/2014/main" id="{9B42F592-0774-465F-9513-872B9ADFD676}"/>
              </a:ext>
            </a:extLst>
          </p:cNvPr>
          <p:cNvSpPr/>
          <p:nvPr/>
        </p:nvSpPr>
        <p:spPr>
          <a:xfrm>
            <a:off x="3370183" y="3532023"/>
            <a:ext cx="1195223" cy="219291"/>
          </a:xfrm>
          <a:prstGeom prst="rect">
            <a:avLst/>
          </a:prstGeom>
        </p:spPr>
        <p:txBody>
          <a:bodyPr wrap="square">
            <a:spAutoFit/>
          </a:bodyPr>
          <a:lstStyle/>
          <a:p>
            <a:pPr algn="ctr" defTabSz="685800" fontAlgn="auto">
              <a:spcBef>
                <a:spcPts val="0"/>
              </a:spcBef>
              <a:spcAft>
                <a:spcPts val="0"/>
              </a:spcAft>
              <a:defRPr/>
            </a:pPr>
            <a:r>
              <a:rPr lang="en-US" sz="825" b="1" dirty="0">
                <a:solidFill>
                  <a:srgbClr val="595956">
                    <a:lumMod val="50000"/>
                  </a:srgbClr>
                </a:solidFill>
                <a:latin typeface="Calibri" panose="020F0502020204030204"/>
                <a:ea typeface="+mn-ea"/>
              </a:rPr>
              <a:t>Bluetooth® Low Energy</a:t>
            </a:r>
          </a:p>
        </p:txBody>
      </p:sp>
      <p:grpSp>
        <p:nvGrpSpPr>
          <p:cNvPr id="36" name="Group 35">
            <a:extLst>
              <a:ext uri="{FF2B5EF4-FFF2-40B4-BE49-F238E27FC236}">
                <a16:creationId xmlns:a16="http://schemas.microsoft.com/office/drawing/2014/main" id="{D3C387FF-E415-488D-8C3C-D3004F98F341}"/>
              </a:ext>
            </a:extLst>
          </p:cNvPr>
          <p:cNvGrpSpPr/>
          <p:nvPr/>
        </p:nvGrpSpPr>
        <p:grpSpPr>
          <a:xfrm>
            <a:off x="2522642" y="3432340"/>
            <a:ext cx="1295547" cy="985237"/>
            <a:chOff x="4239040" y="1038087"/>
            <a:chExt cx="1727395" cy="1313650"/>
          </a:xfrm>
        </p:grpSpPr>
        <p:sp>
          <p:nvSpPr>
            <p:cNvPr id="37" name="Rectangle 36">
              <a:extLst>
                <a:ext uri="{FF2B5EF4-FFF2-40B4-BE49-F238E27FC236}">
                  <a16:creationId xmlns:a16="http://schemas.microsoft.com/office/drawing/2014/main" id="{E36F4724-4BA3-475C-B1EF-78B1E8D40999}"/>
                </a:ext>
              </a:extLst>
            </p:cNvPr>
            <p:cNvSpPr/>
            <p:nvPr/>
          </p:nvSpPr>
          <p:spPr>
            <a:xfrm>
              <a:off x="4239040" y="2090126"/>
              <a:ext cx="1727395" cy="261611"/>
            </a:xfrm>
            <a:prstGeom prst="rect">
              <a:avLst/>
            </a:prstGeom>
          </p:spPr>
          <p:txBody>
            <a:bodyPr wrap="none">
              <a:spAutoFit/>
            </a:bodyPr>
            <a:lstStyle/>
            <a:p>
              <a:pPr algn="ctr" defTabSz="685800" fontAlgn="auto">
                <a:spcBef>
                  <a:spcPts val="0"/>
                </a:spcBef>
                <a:spcAft>
                  <a:spcPts val="0"/>
                </a:spcAft>
                <a:defRPr/>
              </a:pPr>
              <a:r>
                <a:rPr lang="en-US" sz="675" dirty="0">
                  <a:solidFill>
                    <a:srgbClr val="000000">
                      <a:lumMod val="75000"/>
                      <a:lumOff val="25000"/>
                    </a:srgbClr>
                  </a:solidFill>
                  <a:latin typeface="Calibri" panose="020F0502020204030204"/>
                  <a:ea typeface="+mn-ea"/>
                </a:rPr>
                <a:t>Gallant™ or Entrant™ ICD/CRT-D</a:t>
              </a:r>
            </a:p>
          </p:txBody>
        </p:sp>
        <p:pic>
          <p:nvPicPr>
            <p:cNvPr id="38" name="Picture 37">
              <a:extLst>
                <a:ext uri="{FF2B5EF4-FFF2-40B4-BE49-F238E27FC236}">
                  <a16:creationId xmlns:a16="http://schemas.microsoft.com/office/drawing/2014/main" id="{73551CAE-8CBC-4DB2-8218-23A86DB50C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88548" y="1038087"/>
              <a:ext cx="737680" cy="1042506"/>
            </a:xfrm>
            <a:prstGeom prst="rect">
              <a:avLst/>
            </a:prstGeom>
          </p:spPr>
        </p:pic>
      </p:grpSp>
      <p:grpSp>
        <p:nvGrpSpPr>
          <p:cNvPr id="39" name="Group 38">
            <a:extLst>
              <a:ext uri="{FF2B5EF4-FFF2-40B4-BE49-F238E27FC236}">
                <a16:creationId xmlns:a16="http://schemas.microsoft.com/office/drawing/2014/main" id="{9E49C088-45F1-4049-8E1E-BF2DDC25BB0A}"/>
              </a:ext>
            </a:extLst>
          </p:cNvPr>
          <p:cNvGrpSpPr/>
          <p:nvPr/>
        </p:nvGrpSpPr>
        <p:grpSpPr>
          <a:xfrm>
            <a:off x="463266" y="3384572"/>
            <a:ext cx="1535998" cy="1084343"/>
            <a:chOff x="1815627" y="895940"/>
            <a:chExt cx="2047998" cy="1445790"/>
          </a:xfrm>
        </p:grpSpPr>
        <p:sp>
          <p:nvSpPr>
            <p:cNvPr id="40" name="Rectangle 39">
              <a:extLst>
                <a:ext uri="{FF2B5EF4-FFF2-40B4-BE49-F238E27FC236}">
                  <a16:creationId xmlns:a16="http://schemas.microsoft.com/office/drawing/2014/main" id="{8A02C32A-292C-4153-B2D9-B0EB571C3D71}"/>
                </a:ext>
              </a:extLst>
            </p:cNvPr>
            <p:cNvSpPr/>
            <p:nvPr/>
          </p:nvSpPr>
          <p:spPr>
            <a:xfrm>
              <a:off x="1815627" y="2064731"/>
              <a:ext cx="2047998" cy="276999"/>
            </a:xfrm>
            <a:prstGeom prst="rect">
              <a:avLst/>
            </a:prstGeom>
          </p:spPr>
          <p:txBody>
            <a:bodyPr wrap="none">
              <a:spAutoFit/>
            </a:bodyPr>
            <a:lstStyle/>
            <a:p>
              <a:pPr algn="ctr" defTabSz="685800" fontAlgn="auto">
                <a:spcBef>
                  <a:spcPts val="0"/>
                </a:spcBef>
                <a:spcAft>
                  <a:spcPts val="0"/>
                </a:spcAft>
                <a:defRPr/>
              </a:pPr>
              <a:r>
                <a:rPr lang="en-US" sz="750" dirty="0">
                  <a:solidFill>
                    <a:srgbClr val="595956">
                      <a:lumMod val="50000"/>
                    </a:srgbClr>
                  </a:solidFill>
                  <a:ea typeface="+mn-ea"/>
                  <a:cs typeface="Calibri" panose="020F0502020204030204" pitchFamily="34" charset="0"/>
                </a:rPr>
                <a:t>Merlin™ Patient Care System (PCS)</a:t>
              </a:r>
            </a:p>
          </p:txBody>
        </p:sp>
        <p:grpSp>
          <p:nvGrpSpPr>
            <p:cNvPr id="41" name="Group 40">
              <a:extLst>
                <a:ext uri="{FF2B5EF4-FFF2-40B4-BE49-F238E27FC236}">
                  <a16:creationId xmlns:a16="http://schemas.microsoft.com/office/drawing/2014/main" id="{D694DABA-BD5B-4E6C-8290-F5264252B4C2}"/>
                </a:ext>
              </a:extLst>
            </p:cNvPr>
            <p:cNvGrpSpPr/>
            <p:nvPr/>
          </p:nvGrpSpPr>
          <p:grpSpPr>
            <a:xfrm>
              <a:off x="2265399" y="895940"/>
              <a:ext cx="1468403" cy="1151857"/>
              <a:chOff x="533400" y="1041992"/>
              <a:chExt cx="1468403" cy="1151857"/>
            </a:xfrm>
          </p:grpSpPr>
          <p:pic>
            <p:nvPicPr>
              <p:cNvPr id="43" name="Picture 2">
                <a:extLst>
                  <a:ext uri="{FF2B5EF4-FFF2-40B4-BE49-F238E27FC236}">
                    <a16:creationId xmlns:a16="http://schemas.microsoft.com/office/drawing/2014/main" id="{A5826C17-AFA3-42BD-91F5-816FD1479CA2}"/>
                  </a:ext>
                </a:extLst>
              </p:cNvPr>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1471351" y="1483004"/>
                <a:ext cx="100875" cy="134875"/>
              </a:xfrm>
              <a:prstGeom prst="rect">
                <a:avLst/>
              </a:prstGeom>
              <a:noFill/>
              <a:ln w="9525">
                <a:noFill/>
                <a:miter lim="800000"/>
                <a:headEnd/>
                <a:tailEnd/>
              </a:ln>
            </p:spPr>
          </p:pic>
          <p:pic>
            <p:nvPicPr>
              <p:cNvPr id="44" name="Picture 22" descr="C:\Users\sadegm01\Documents\1-Proj\1-Architecture\SoS\Images\Merlin.jpg">
                <a:extLst>
                  <a:ext uri="{FF2B5EF4-FFF2-40B4-BE49-F238E27FC236}">
                    <a16:creationId xmlns:a16="http://schemas.microsoft.com/office/drawing/2014/main" id="{BEF8C363-1972-49FA-AE70-F4077BB54F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039" b="93017" l="370" r="27037">
                            <a14:foregroundMark x1="17963" y1="73743" x2="19630" y2="73743"/>
                            <a14:foregroundMark x1="18519" y1="75140" x2="19259" y2="72905"/>
                            <a14:foregroundMark x1="19444" y1="74022" x2="17963" y2="75419"/>
                            <a14:foregroundMark x1="17593" y1="74022" x2="19630" y2="74022"/>
                            <a14:foregroundMark x1="20000" y1="74022" x2="18704" y2="75978"/>
                            <a14:foregroundMark x1="17593" y1="74860" x2="18148" y2="74022"/>
                            <a14:foregroundMark x1="17963" y1="73743" x2="19815" y2="73743"/>
                            <a14:foregroundMark x1="25741" y1="68156" x2="20185" y2="73743"/>
                            <a14:foregroundMark x1="19444" y1="73464" x2="17778" y2="74860"/>
                            <a14:foregroundMark x1="19444" y1="74022" x2="19444" y2="74022"/>
                            <a14:foregroundMark x1="19630" y1="74022" x2="17593" y2="75140"/>
                            <a14:backgroundMark x1="11111" y1="82682" x2="5185" y2="83240"/>
                            <a14:backgroundMark x1="11852" y1="83799" x2="10370" y2="84358"/>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69119" r="77920" b="4689"/>
              <a:stretch/>
            </p:blipFill>
            <p:spPr bwMode="auto">
              <a:xfrm flipH="1">
                <a:off x="1451612" y="1829222"/>
                <a:ext cx="550191" cy="353630"/>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D1421053-63EB-4E3D-89EA-51F8290BCDB6}"/>
                  </a:ext>
                </a:extLst>
              </p:cNvPr>
              <p:cNvGrpSpPr>
                <a:grpSpLocks noChangeAspect="1"/>
              </p:cNvGrpSpPr>
              <p:nvPr/>
            </p:nvGrpSpPr>
            <p:grpSpPr>
              <a:xfrm>
                <a:off x="533400" y="1041992"/>
                <a:ext cx="1026033" cy="1151857"/>
                <a:chOff x="1813860" y="2945179"/>
                <a:chExt cx="1081740" cy="1103871"/>
              </a:xfrm>
            </p:grpSpPr>
            <p:pic>
              <p:nvPicPr>
                <p:cNvPr id="46" name="Picture 572" descr="Merlin PCS">
                  <a:extLst>
                    <a:ext uri="{FF2B5EF4-FFF2-40B4-BE49-F238E27FC236}">
                      <a16:creationId xmlns:a16="http://schemas.microsoft.com/office/drawing/2014/main" id="{0C60A698-2592-486D-9956-A8D7690C5714}"/>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813860" y="2945179"/>
                  <a:ext cx="1081740" cy="1103871"/>
                </a:xfrm>
                <a:prstGeom prst="rect">
                  <a:avLst/>
                </a:prstGeom>
                <a:noFill/>
                <a:ln w="9525">
                  <a:noFill/>
                  <a:miter lim="800000"/>
                  <a:headEnd/>
                  <a:tailEnd/>
                </a:ln>
              </p:spPr>
            </p:pic>
            <p:pic>
              <p:nvPicPr>
                <p:cNvPr id="47" name="Picture 13">
                  <a:extLst>
                    <a:ext uri="{FF2B5EF4-FFF2-40B4-BE49-F238E27FC236}">
                      <a16:creationId xmlns:a16="http://schemas.microsoft.com/office/drawing/2014/main" id="{BF115B49-72EA-4632-9362-50A69F7A3E2A}"/>
                    </a:ext>
                  </a:extLst>
                </p:cNvPr>
                <p:cNvPicPr>
                  <a:picLocks noChangeAspect="1" noChangeArrowheads="1"/>
                </p:cNvPicPr>
                <p:nvPr/>
              </p:nvPicPr>
              <p:blipFill>
                <a:blip r:embed="rId7" cstate="print"/>
                <a:srcRect/>
                <a:stretch>
                  <a:fillRect/>
                </a:stretch>
              </p:blipFill>
              <p:spPr bwMode="auto">
                <a:xfrm rot="21352132">
                  <a:off x="1914051" y="3052738"/>
                  <a:ext cx="657606" cy="463791"/>
                </a:xfrm>
                <a:prstGeom prst="rect">
                  <a:avLst/>
                </a:prstGeom>
                <a:noFill/>
                <a:ln w="19050" algn="ctr">
                  <a:noFill/>
                  <a:miter lim="800000"/>
                  <a:headEnd/>
                  <a:tailEnd/>
                </a:ln>
                <a:effectLst/>
              </p:spPr>
            </p:pic>
          </p:grpSp>
        </p:grpSp>
        <p:pic>
          <p:nvPicPr>
            <p:cNvPr id="42" name="Picture 4" descr="bluetooth, connect, dongle, usb, wireless icon">
              <a:extLst>
                <a:ext uri="{FF2B5EF4-FFF2-40B4-BE49-F238E27FC236}">
                  <a16:creationId xmlns:a16="http://schemas.microsoft.com/office/drawing/2014/main" id="{4992BF49-807A-42DD-8BE6-0A169E56714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4708553">
              <a:off x="3171204" y="1372993"/>
              <a:ext cx="362057" cy="3620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A30E4F20-113E-47E2-91A3-612AC08ADF81}"/>
              </a:ext>
            </a:extLst>
          </p:cNvPr>
          <p:cNvGrpSpPr/>
          <p:nvPr/>
        </p:nvGrpSpPr>
        <p:grpSpPr>
          <a:xfrm>
            <a:off x="4225723" y="3388759"/>
            <a:ext cx="1199367" cy="1184385"/>
            <a:chOff x="5501114" y="3721695"/>
            <a:chExt cx="1599155" cy="1579180"/>
          </a:xfrm>
        </p:grpSpPr>
        <p:sp>
          <p:nvSpPr>
            <p:cNvPr id="49" name="Rectangle 48">
              <a:extLst>
                <a:ext uri="{FF2B5EF4-FFF2-40B4-BE49-F238E27FC236}">
                  <a16:creationId xmlns:a16="http://schemas.microsoft.com/office/drawing/2014/main" id="{1788A641-EA92-4AB1-95AA-DBF8FF7F5503}"/>
                </a:ext>
              </a:extLst>
            </p:cNvPr>
            <p:cNvSpPr/>
            <p:nvPr/>
          </p:nvSpPr>
          <p:spPr>
            <a:xfrm>
              <a:off x="5501114" y="4900766"/>
              <a:ext cx="1599155" cy="400109"/>
            </a:xfrm>
            <a:prstGeom prst="rect">
              <a:avLst/>
            </a:prstGeom>
          </p:spPr>
          <p:txBody>
            <a:bodyPr wrap="none">
              <a:spAutoFit/>
            </a:bodyPr>
            <a:lstStyle/>
            <a:p>
              <a:pPr algn="ctr" defTabSz="685800" fontAlgn="auto">
                <a:spcBef>
                  <a:spcPts val="0"/>
                </a:spcBef>
                <a:spcAft>
                  <a:spcPts val="0"/>
                </a:spcAft>
                <a:defRPr/>
              </a:pPr>
              <a:r>
                <a:rPr lang="en-US" sz="675" dirty="0" err="1">
                  <a:solidFill>
                    <a:srgbClr val="000000">
                      <a:lumMod val="75000"/>
                      <a:lumOff val="25000"/>
                    </a:srgbClr>
                  </a:solidFill>
                  <a:latin typeface="Calibri" panose="020F0502020204030204"/>
                  <a:ea typeface="+mn-ea"/>
                </a:rPr>
                <a:t>myMerlinPulse</a:t>
              </a:r>
              <a:r>
                <a:rPr lang="en-US" sz="675" dirty="0">
                  <a:solidFill>
                    <a:srgbClr val="000000">
                      <a:lumMod val="75000"/>
                      <a:lumOff val="25000"/>
                    </a:srgbClr>
                  </a:solidFill>
                  <a:latin typeface="Calibri" panose="020F0502020204030204"/>
                  <a:ea typeface="+mn-ea"/>
                </a:rPr>
                <a:t>™ Mobile App </a:t>
              </a:r>
            </a:p>
            <a:p>
              <a:pPr algn="ctr" defTabSz="685800" fontAlgn="auto">
                <a:spcBef>
                  <a:spcPts val="0"/>
                </a:spcBef>
                <a:spcAft>
                  <a:spcPts val="0"/>
                </a:spcAft>
                <a:defRPr/>
              </a:pPr>
              <a:r>
                <a:rPr lang="en-US" sz="675" dirty="0">
                  <a:solidFill>
                    <a:srgbClr val="000000">
                      <a:lumMod val="75000"/>
                      <a:lumOff val="25000"/>
                    </a:srgbClr>
                  </a:solidFill>
                  <a:latin typeface="Calibri" panose="020F0502020204030204"/>
                  <a:ea typeface="+mn-ea"/>
                </a:rPr>
                <a:t>(iOS &amp; Android)</a:t>
              </a:r>
            </a:p>
          </p:txBody>
        </p:sp>
        <p:pic>
          <p:nvPicPr>
            <p:cNvPr id="50" name="Picture 49">
              <a:extLst>
                <a:ext uri="{FF2B5EF4-FFF2-40B4-BE49-F238E27FC236}">
                  <a16:creationId xmlns:a16="http://schemas.microsoft.com/office/drawing/2014/main" id="{B2F5D9A4-E0BB-4FAE-9299-5E549F8F373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3017" b="92006" l="9390" r="89437">
                          <a14:foregroundMark x1="22770" y1="7843" x2="78873" y2="9653"/>
                          <a14:foregroundMark x1="41549" y1="9201" x2="59624" y2="10709"/>
                          <a14:foregroundMark x1="76526" y1="5279" x2="32805" y2="3373"/>
                          <a14:foregroundMark x1="84038" y1="70588" x2="82394" y2="81900"/>
                          <a14:foregroundMark x1="82394" y1="81900" x2="75117" y2="92006"/>
                          <a14:foregroundMark x1="75117" y1="92006" x2="38263" y2="92006"/>
                          <a14:foregroundMark x1="38263" y1="92006" x2="21831" y2="89291"/>
                          <a14:foregroundMark x1="21831" y1="89291" x2="19718" y2="86576"/>
                          <a14:foregroundMark x1="22066" y1="15535" x2="72535" y2="45852"/>
                          <a14:foregroundMark x1="72535" y1="18100" x2="29812" y2="45249"/>
                          <a14:foregroundMark x1="29812" y1="45249" x2="29343" y2="45249"/>
                          <a14:foregroundMark x1="47653" y1="15535" x2="50235" y2="49321"/>
                          <a14:foregroundMark x1="26291" y1="32428" x2="26291" y2="24736"/>
                          <a14:foregroundMark x1="73239" y1="26094" x2="67136" y2="35445"/>
                          <a14:foregroundMark x1="49296" y1="18100" x2="29108" y2="38914"/>
                          <a14:foregroundMark x1="29108" y1="38914" x2="27934" y2="40573"/>
                          <a14:foregroundMark x1="27934" y1="29412" x2="26995" y2="42534"/>
                          <a14:foregroundMark x1="26995" y1="42534" x2="33099" y2="24133"/>
                          <a14:foregroundMark x1="33099" y1="24133" x2="37089" y2="34842"/>
                          <a14:foregroundMark x1="37089" y1="34842" x2="46244" y2="19910"/>
                          <a14:foregroundMark x1="46244" y1="19910" x2="50235" y2="35294"/>
                          <a14:foregroundMark x1="50235" y1="35294" x2="65258" y2="24133"/>
                          <a14:foregroundMark x1="65258" y1="24133" x2="78404" y2="31373"/>
                          <a14:foregroundMark x1="78404" y1="31373" x2="75117" y2="47964"/>
                          <a14:foregroundMark x1="75117" y1="47964" x2="74413" y2="35445"/>
                          <a14:foregroundMark x1="74413" y1="35445" x2="63146" y2="43741"/>
                          <a14:foregroundMark x1="63146" y1="43741" x2="62207" y2="30468"/>
                          <a14:foregroundMark x1="62207" y1="30468" x2="55399" y2="42836"/>
                          <a14:foregroundMark x1="55399" y1="42836" x2="53756" y2="28356"/>
                          <a14:foregroundMark x1="53756" y1="28356" x2="53286" y2="42081"/>
                          <a14:foregroundMark x1="53286" y1="42081" x2="52817" y2="25641"/>
                          <a14:foregroundMark x1="52817" y1="25641" x2="46009" y2="38160"/>
                          <a14:foregroundMark x1="46009" y1="38160" x2="45540" y2="22323"/>
                          <a14:foregroundMark x1="45540" y1="22323" x2="43897" y2="35445"/>
                          <a14:foregroundMark x1="43897" y1="35445" x2="42254" y2="15686"/>
                          <a14:foregroundMark x1="42254" y1="15686" x2="38263" y2="47059"/>
                          <a14:foregroundMark x1="38263" y1="47059" x2="38732" y2="23228"/>
                          <a14:foregroundMark x1="38732" y1="23228" x2="36854" y2="34691"/>
                          <a14:foregroundMark x1="36854" y1="34691" x2="36385" y2="22323"/>
                          <a14:foregroundMark x1="36385" y1="22323" x2="30986" y2="42081"/>
                          <a14:foregroundMark x1="30986" y1="42081" x2="31455" y2="27903"/>
                          <a14:foregroundMark x1="31455" y1="27903" x2="28169" y2="38612"/>
                          <a14:foregroundMark x1="28169" y1="38612" x2="28169" y2="27300"/>
                          <a14:foregroundMark x1="28169" y1="27300" x2="25822" y2="41327"/>
                          <a14:foregroundMark x1="25822" y1="41327" x2="25117" y2="24585"/>
                          <a14:foregroundMark x1="25117" y1="24585" x2="20657" y2="25189"/>
                          <a14:foregroundMark x1="48826" y1="19155" x2="58451" y2="37557"/>
                          <a14:foregroundMark x1="58451" y1="37557" x2="71127" y2="16139"/>
                          <a14:foregroundMark x1="71127" y1="16139" x2="58685" y2="25038"/>
                          <a14:foregroundMark x1="58685" y1="25038" x2="55164" y2="13273"/>
                          <a14:foregroundMark x1="55164" y1="13273" x2="50939" y2="24133"/>
                          <a14:foregroundMark x1="50939" y1="24133" x2="54225" y2="35294"/>
                          <a14:foregroundMark x1="54225" y1="35294" x2="57277" y2="34842"/>
                          <a14:foregroundMark x1="79812" y1="84917" x2="19718" y2="86124"/>
                          <a14:foregroundMark x1="69249" y1="33032" x2="52817" y2="35897"/>
                          <a14:foregroundMark x1="52817" y1="35897" x2="59624" y2="29713"/>
                          <a14:backgroundMark x1="23944" y1="1961" x2="28638" y2="2112"/>
                          <a14:backgroundMark x1="27700" y1="2866" x2="32864" y2="3318"/>
                          <a14:backgroundMark x1="14789" y1="42836" x2="14789" y2="46456"/>
                          <a14:backgroundMark x1="34038" y1="3318" x2="34038" y2="3318"/>
                        </a14:backgroundRemoval>
                      </a14:imgEffect>
                    </a14:imgLayer>
                  </a14:imgProps>
                </a:ext>
              </a:extLst>
            </a:blip>
            <a:stretch>
              <a:fillRect/>
            </a:stretch>
          </p:blipFill>
          <p:spPr>
            <a:xfrm>
              <a:off x="5877983" y="3721695"/>
              <a:ext cx="775250" cy="1208820"/>
            </a:xfrm>
            <a:prstGeom prst="rect">
              <a:avLst/>
            </a:prstGeom>
          </p:spPr>
        </p:pic>
      </p:grpSp>
      <p:grpSp>
        <p:nvGrpSpPr>
          <p:cNvPr id="51" name="Group 50">
            <a:extLst>
              <a:ext uri="{FF2B5EF4-FFF2-40B4-BE49-F238E27FC236}">
                <a16:creationId xmlns:a16="http://schemas.microsoft.com/office/drawing/2014/main" id="{C1121D66-8638-4467-B580-746AF738D3EE}"/>
              </a:ext>
            </a:extLst>
          </p:cNvPr>
          <p:cNvGrpSpPr/>
          <p:nvPr/>
        </p:nvGrpSpPr>
        <p:grpSpPr>
          <a:xfrm>
            <a:off x="6077438" y="3345663"/>
            <a:ext cx="925253" cy="1158218"/>
            <a:chOff x="6951012" y="3501485"/>
            <a:chExt cx="1233671" cy="1544290"/>
          </a:xfrm>
        </p:grpSpPr>
        <p:pic>
          <p:nvPicPr>
            <p:cNvPr id="52" name="Picture 564" descr="MC900434845[1]">
              <a:extLst>
                <a:ext uri="{FF2B5EF4-FFF2-40B4-BE49-F238E27FC236}">
                  <a16:creationId xmlns:a16="http://schemas.microsoft.com/office/drawing/2014/main" id="{66E35F02-95AC-41D8-BBFD-E8464CB92BD8}"/>
                </a:ext>
              </a:extLst>
            </p:cNvPr>
            <p:cNvPicPr>
              <a:picLocks noChangeAspect="1" noChangeArrowheads="1"/>
            </p:cNvPicPr>
            <p:nvPr/>
          </p:nvPicPr>
          <p:blipFill>
            <a:blip r:embed="rId8" cstate="print">
              <a:lum contrast="-30000"/>
            </a:blip>
            <a:srcRect r="16365"/>
            <a:stretch>
              <a:fillRect/>
            </a:stretch>
          </p:blipFill>
          <p:spPr bwMode="auto">
            <a:xfrm>
              <a:off x="6982941" y="3501485"/>
              <a:ext cx="1075240" cy="1298068"/>
            </a:xfrm>
            <a:prstGeom prst="rect">
              <a:avLst/>
            </a:prstGeom>
            <a:noFill/>
            <a:ln w="9525">
              <a:noFill/>
              <a:miter lim="800000"/>
              <a:headEnd/>
              <a:tailEnd/>
            </a:ln>
          </p:spPr>
        </p:pic>
        <p:sp>
          <p:nvSpPr>
            <p:cNvPr id="53" name="Text Box 575">
              <a:extLst>
                <a:ext uri="{FF2B5EF4-FFF2-40B4-BE49-F238E27FC236}">
                  <a16:creationId xmlns:a16="http://schemas.microsoft.com/office/drawing/2014/main" id="{9DDF2F24-2FB3-4570-927D-4E772C964BD4}"/>
                </a:ext>
              </a:extLst>
            </p:cNvPr>
            <p:cNvSpPr txBox="1">
              <a:spLocks noChangeArrowheads="1"/>
            </p:cNvSpPr>
            <p:nvPr/>
          </p:nvSpPr>
          <p:spPr bwMode="auto">
            <a:xfrm>
              <a:off x="6951012" y="4784164"/>
              <a:ext cx="1233671" cy="261611"/>
            </a:xfrm>
            <a:prstGeom prst="rect">
              <a:avLst/>
            </a:prstGeom>
            <a:noFill/>
            <a:ln w="9525">
              <a:noFill/>
              <a:miter lim="800000"/>
              <a:headEnd/>
              <a:tailEnd/>
            </a:ln>
          </p:spPr>
          <p:txBody>
            <a:bodyPr wrap="none" anchor="ctr">
              <a:spAutoFit/>
            </a:bodyPr>
            <a:lstStyle/>
            <a:p>
              <a:pPr algn="ctr" defTabSz="685800" eaLnBrk="0" fontAlgn="auto" hangingPunct="0">
                <a:spcBef>
                  <a:spcPts val="0"/>
                </a:spcBef>
                <a:spcAft>
                  <a:spcPts val="0"/>
                </a:spcAft>
                <a:defRPr/>
              </a:pPr>
              <a:r>
                <a:rPr lang="en-US" sz="675" dirty="0">
                  <a:solidFill>
                    <a:srgbClr val="000000">
                      <a:lumMod val="65000"/>
                      <a:lumOff val="35000"/>
                    </a:srgbClr>
                  </a:solidFill>
                  <a:latin typeface="Calibri" panose="020F0502020204030204"/>
                  <a:ea typeface="+mn-ea"/>
                </a:rPr>
                <a:t>Merlin.net™ MN5000</a:t>
              </a:r>
            </a:p>
          </p:txBody>
        </p:sp>
      </p:grpSp>
      <p:cxnSp>
        <p:nvCxnSpPr>
          <p:cNvPr id="54" name="Straight Arrow Connector 53">
            <a:extLst>
              <a:ext uri="{FF2B5EF4-FFF2-40B4-BE49-F238E27FC236}">
                <a16:creationId xmlns:a16="http://schemas.microsoft.com/office/drawing/2014/main" id="{E6CCE61C-C2BB-495C-B632-60B7AC358C31}"/>
              </a:ext>
            </a:extLst>
          </p:cNvPr>
          <p:cNvCxnSpPr>
            <a:cxnSpLocks/>
          </p:cNvCxnSpPr>
          <p:nvPr/>
        </p:nvCxnSpPr>
        <p:spPr bwMode="auto">
          <a:xfrm flipH="1">
            <a:off x="3687123" y="3752653"/>
            <a:ext cx="609542" cy="0"/>
          </a:xfrm>
          <a:prstGeom prst="straightConnector1">
            <a:avLst/>
          </a:prstGeom>
          <a:solidFill>
            <a:schemeClr val="accent1"/>
          </a:solidFill>
          <a:ln w="28575" cap="flat" cmpd="sng" algn="ctr">
            <a:solidFill>
              <a:srgbClr val="0070C0"/>
            </a:solidFill>
            <a:prstDash val="solid"/>
            <a:round/>
            <a:headEnd type="arrow" w="med" len="med"/>
            <a:tailEnd type="arrow" w="med" len="med"/>
          </a:ln>
          <a:effectLst/>
        </p:spPr>
      </p:cxnSp>
      <p:cxnSp>
        <p:nvCxnSpPr>
          <p:cNvPr id="55" name="Straight Arrow Connector 54">
            <a:extLst>
              <a:ext uri="{FF2B5EF4-FFF2-40B4-BE49-F238E27FC236}">
                <a16:creationId xmlns:a16="http://schemas.microsoft.com/office/drawing/2014/main" id="{D92B29E3-569E-4D2B-93CF-82C3A29CBD95}"/>
              </a:ext>
            </a:extLst>
          </p:cNvPr>
          <p:cNvCxnSpPr/>
          <p:nvPr/>
        </p:nvCxnSpPr>
        <p:spPr bwMode="auto">
          <a:xfrm flipH="1">
            <a:off x="1928960" y="3724825"/>
            <a:ext cx="705189" cy="1"/>
          </a:xfrm>
          <a:prstGeom prst="straightConnector1">
            <a:avLst/>
          </a:prstGeom>
          <a:solidFill>
            <a:schemeClr val="accent1"/>
          </a:solidFill>
          <a:ln w="28575" cap="flat" cmpd="sng" algn="ctr">
            <a:solidFill>
              <a:srgbClr val="0070C0"/>
            </a:solidFill>
            <a:prstDash val="solid"/>
            <a:round/>
            <a:headEnd type="arrow" w="med" len="med"/>
            <a:tailEnd type="arrow" w="med" len="med"/>
          </a:ln>
          <a:effectLst/>
        </p:spPr>
      </p:cxnSp>
      <p:sp>
        <p:nvSpPr>
          <p:cNvPr id="56" name="Rectangle 55">
            <a:extLst>
              <a:ext uri="{FF2B5EF4-FFF2-40B4-BE49-F238E27FC236}">
                <a16:creationId xmlns:a16="http://schemas.microsoft.com/office/drawing/2014/main" id="{4812C5D8-A2CF-443B-A0E1-B5B0DD522EC9}"/>
              </a:ext>
            </a:extLst>
          </p:cNvPr>
          <p:cNvSpPr/>
          <p:nvPr/>
        </p:nvSpPr>
        <p:spPr>
          <a:xfrm>
            <a:off x="5213728" y="3554291"/>
            <a:ext cx="789340" cy="405624"/>
          </a:xfrm>
          <a:prstGeom prst="rect">
            <a:avLst/>
          </a:prstGeom>
        </p:spPr>
        <p:txBody>
          <a:bodyPr wrap="square">
            <a:spAutoFit/>
          </a:bodyPr>
          <a:lstStyle/>
          <a:p>
            <a:pPr algn="ctr" defTabSz="685800" fontAlgn="auto">
              <a:lnSpc>
                <a:spcPts val="1125"/>
              </a:lnSpc>
              <a:spcBef>
                <a:spcPts val="0"/>
              </a:spcBef>
              <a:spcAft>
                <a:spcPts val="300"/>
              </a:spcAft>
              <a:defRPr/>
            </a:pPr>
            <a:r>
              <a:rPr lang="en-US" sz="825" b="1" dirty="0">
                <a:solidFill>
                  <a:srgbClr val="595956">
                    <a:lumMod val="50000"/>
                  </a:srgbClr>
                </a:solidFill>
                <a:latin typeface="Calibri" panose="020F0502020204030204"/>
                <a:ea typeface="+mn-ea"/>
              </a:rPr>
              <a:t>Cellular</a:t>
            </a:r>
          </a:p>
          <a:p>
            <a:pPr algn="ctr" defTabSz="685800" fontAlgn="auto">
              <a:lnSpc>
                <a:spcPts val="1125"/>
              </a:lnSpc>
              <a:spcBef>
                <a:spcPts val="0"/>
              </a:spcBef>
              <a:spcAft>
                <a:spcPts val="300"/>
              </a:spcAft>
              <a:defRPr/>
            </a:pPr>
            <a:r>
              <a:rPr lang="en-US" sz="825" b="1" dirty="0">
                <a:solidFill>
                  <a:srgbClr val="595956">
                    <a:lumMod val="50000"/>
                  </a:srgbClr>
                </a:solidFill>
                <a:latin typeface="Calibri" panose="020F0502020204030204"/>
                <a:ea typeface="+mn-ea"/>
              </a:rPr>
              <a:t>Wi-Fi</a:t>
            </a:r>
          </a:p>
        </p:txBody>
      </p:sp>
      <p:sp>
        <p:nvSpPr>
          <p:cNvPr id="57" name="TextBox 56">
            <a:extLst>
              <a:ext uri="{FF2B5EF4-FFF2-40B4-BE49-F238E27FC236}">
                <a16:creationId xmlns:a16="http://schemas.microsoft.com/office/drawing/2014/main" id="{938035E4-B055-4CD8-B1BD-177C667EEB98}"/>
              </a:ext>
            </a:extLst>
          </p:cNvPr>
          <p:cNvSpPr txBox="1"/>
          <p:nvPr/>
        </p:nvSpPr>
        <p:spPr>
          <a:xfrm>
            <a:off x="7277962" y="3151421"/>
            <a:ext cx="1077720" cy="230832"/>
          </a:xfrm>
          <a:prstGeom prst="rect">
            <a:avLst/>
          </a:prstGeom>
          <a:noFill/>
        </p:spPr>
        <p:txBody>
          <a:bodyPr wrap="square" rtlCol="0">
            <a:spAutoFit/>
          </a:bodyPr>
          <a:lstStyle/>
          <a:p>
            <a:pPr defTabSz="685800" fontAlgn="auto">
              <a:spcBef>
                <a:spcPts val="0"/>
              </a:spcBef>
              <a:spcAft>
                <a:spcPts val="0"/>
              </a:spcAft>
              <a:defRPr/>
            </a:pPr>
            <a:r>
              <a:rPr lang="en-US" sz="900" b="1" dirty="0">
                <a:solidFill>
                  <a:srgbClr val="595956">
                    <a:lumMod val="50000"/>
                  </a:srgbClr>
                </a:solidFill>
                <a:latin typeface="Calibri" panose="020F0502020204030204"/>
                <a:ea typeface="+mn-ea"/>
              </a:rPr>
              <a:t>IT Infrastructure</a:t>
            </a:r>
          </a:p>
        </p:txBody>
      </p:sp>
      <p:grpSp>
        <p:nvGrpSpPr>
          <p:cNvPr id="58" name="Group 57">
            <a:extLst>
              <a:ext uri="{FF2B5EF4-FFF2-40B4-BE49-F238E27FC236}">
                <a16:creationId xmlns:a16="http://schemas.microsoft.com/office/drawing/2014/main" id="{8D648080-1B98-444D-8528-03CED4016D6E}"/>
              </a:ext>
            </a:extLst>
          </p:cNvPr>
          <p:cNvGrpSpPr/>
          <p:nvPr/>
        </p:nvGrpSpPr>
        <p:grpSpPr>
          <a:xfrm>
            <a:off x="7128301" y="3353274"/>
            <a:ext cx="1380506" cy="1272278"/>
            <a:chOff x="9547603" y="1436268"/>
            <a:chExt cx="1840675" cy="1696370"/>
          </a:xfrm>
        </p:grpSpPr>
        <p:grpSp>
          <p:nvGrpSpPr>
            <p:cNvPr id="59" name="Group 58">
              <a:extLst>
                <a:ext uri="{FF2B5EF4-FFF2-40B4-BE49-F238E27FC236}">
                  <a16:creationId xmlns:a16="http://schemas.microsoft.com/office/drawing/2014/main" id="{8580B14D-08B3-4ACD-ADD5-BC8378CC4F65}"/>
                </a:ext>
              </a:extLst>
            </p:cNvPr>
            <p:cNvGrpSpPr/>
            <p:nvPr/>
          </p:nvGrpSpPr>
          <p:grpSpPr>
            <a:xfrm>
              <a:off x="9547603" y="1436268"/>
              <a:ext cx="1840675" cy="1696370"/>
              <a:chOff x="9403592" y="3581400"/>
              <a:chExt cx="1840675" cy="1696370"/>
            </a:xfrm>
          </p:grpSpPr>
          <p:pic>
            <p:nvPicPr>
              <p:cNvPr id="61" name="Picture 60">
                <a:extLst>
                  <a:ext uri="{FF2B5EF4-FFF2-40B4-BE49-F238E27FC236}">
                    <a16:creationId xmlns:a16="http://schemas.microsoft.com/office/drawing/2014/main" id="{0A463762-FAF2-43D6-A1E2-090F1D918F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080" t="10356" r="18489"/>
              <a:stretch/>
            </p:blipFill>
            <p:spPr>
              <a:xfrm>
                <a:off x="9448800" y="3581400"/>
                <a:ext cx="1676400" cy="1349115"/>
              </a:xfrm>
              <a:prstGeom prst="rect">
                <a:avLst/>
              </a:prstGeom>
            </p:spPr>
          </p:pic>
          <p:sp>
            <p:nvSpPr>
              <p:cNvPr id="62" name="Text Box 575">
                <a:extLst>
                  <a:ext uri="{FF2B5EF4-FFF2-40B4-BE49-F238E27FC236}">
                    <a16:creationId xmlns:a16="http://schemas.microsoft.com/office/drawing/2014/main" id="{77D9AB5E-0EB1-4CB6-B8A6-7639E02ECED7}"/>
                  </a:ext>
                </a:extLst>
              </p:cNvPr>
              <p:cNvSpPr txBox="1">
                <a:spLocks noChangeArrowheads="1"/>
              </p:cNvSpPr>
              <p:nvPr/>
            </p:nvSpPr>
            <p:spPr bwMode="auto">
              <a:xfrm>
                <a:off x="9403592" y="4877661"/>
                <a:ext cx="1840675" cy="400109"/>
              </a:xfrm>
              <a:prstGeom prst="rect">
                <a:avLst/>
              </a:prstGeom>
              <a:noFill/>
              <a:ln w="9525">
                <a:noFill/>
                <a:miter lim="800000"/>
                <a:headEnd/>
                <a:tailEnd/>
              </a:ln>
            </p:spPr>
            <p:txBody>
              <a:bodyPr wrap="none" anchor="ctr">
                <a:spAutoFit/>
              </a:bodyPr>
              <a:lstStyle/>
              <a:p>
                <a:pPr algn="ctr" defTabSz="685800" eaLnBrk="0" fontAlgn="auto" hangingPunct="0">
                  <a:spcBef>
                    <a:spcPts val="0"/>
                  </a:spcBef>
                  <a:spcAft>
                    <a:spcPts val="0"/>
                  </a:spcAft>
                  <a:defRPr/>
                </a:pPr>
                <a:r>
                  <a:rPr lang="en-US" sz="675" dirty="0">
                    <a:solidFill>
                      <a:srgbClr val="000000">
                        <a:lumMod val="65000"/>
                        <a:lumOff val="35000"/>
                      </a:srgbClr>
                    </a:solidFill>
                    <a:latin typeface="Calibri" panose="020F0502020204030204"/>
                    <a:ea typeface="+mn-ea"/>
                  </a:rPr>
                  <a:t>Merlin.net™ Patient Care Network</a:t>
                </a:r>
              </a:p>
              <a:p>
                <a:pPr algn="ctr" defTabSz="685800" eaLnBrk="0" fontAlgn="auto" hangingPunct="0">
                  <a:spcBef>
                    <a:spcPts val="0"/>
                  </a:spcBef>
                  <a:spcAft>
                    <a:spcPts val="0"/>
                  </a:spcAft>
                  <a:defRPr/>
                </a:pPr>
                <a:r>
                  <a:rPr lang="en-US" sz="675" dirty="0">
                    <a:solidFill>
                      <a:srgbClr val="000000">
                        <a:lumMod val="65000"/>
                        <a:lumOff val="35000"/>
                      </a:srgbClr>
                    </a:solidFill>
                    <a:latin typeface="Calibri" panose="020F0502020204030204"/>
                    <a:ea typeface="+mn-ea"/>
                  </a:rPr>
                  <a:t>WebApp &amp; Database</a:t>
                </a:r>
              </a:p>
            </p:txBody>
          </p:sp>
        </p:grpSp>
        <p:pic>
          <p:nvPicPr>
            <p:cNvPr id="60" name="Picture 59">
              <a:extLst>
                <a:ext uri="{FF2B5EF4-FFF2-40B4-BE49-F238E27FC236}">
                  <a16:creationId xmlns:a16="http://schemas.microsoft.com/office/drawing/2014/main" id="{B47C66F4-78D4-4915-B23E-78BD3BF532F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91357" y="1542639"/>
              <a:ext cx="1482085" cy="858484"/>
            </a:xfrm>
            <a:prstGeom prst="rect">
              <a:avLst/>
            </a:prstGeom>
          </p:spPr>
        </p:pic>
      </p:grpSp>
      <p:pic>
        <p:nvPicPr>
          <p:cNvPr id="63" name="Picture 62">
            <a:extLst>
              <a:ext uri="{FF2B5EF4-FFF2-40B4-BE49-F238E27FC236}">
                <a16:creationId xmlns:a16="http://schemas.microsoft.com/office/drawing/2014/main" id="{2D51A11B-74D9-4AF2-B059-7FDBB65EEE1E}"/>
              </a:ext>
            </a:extLst>
          </p:cNvPr>
          <p:cNvPicPr>
            <a:picLocks noChangeAspect="1"/>
          </p:cNvPicPr>
          <p:nvPr/>
        </p:nvPicPr>
        <p:blipFill rotWithShape="1">
          <a:blip r:embed="rId18"/>
          <a:srcRect t="1" b="41698"/>
          <a:stretch/>
        </p:blipFill>
        <p:spPr>
          <a:xfrm>
            <a:off x="0" y="4888094"/>
            <a:ext cx="9144000" cy="255407"/>
          </a:xfrm>
          <a:prstGeom prst="rect">
            <a:avLst/>
          </a:prstGeom>
        </p:spPr>
      </p:pic>
      <p:sp>
        <p:nvSpPr>
          <p:cNvPr id="64" name="Zástupný objekt pre číslo snímky 6">
            <a:extLst>
              <a:ext uri="{FF2B5EF4-FFF2-40B4-BE49-F238E27FC236}">
                <a16:creationId xmlns:a16="http://schemas.microsoft.com/office/drawing/2014/main" id="{B3477D44-C898-45D0-A895-BCBDBABE2154}"/>
              </a:ext>
            </a:extLst>
          </p:cNvPr>
          <p:cNvSpPr txBox="1">
            <a:spLocks/>
          </p:cNvSpPr>
          <p:nvPr/>
        </p:nvSpPr>
        <p:spPr>
          <a:xfrm>
            <a:off x="8606290" y="4821174"/>
            <a:ext cx="401979" cy="25540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7A47CB-3B88-4C96-A02E-006DC7144941}" type="slidenum">
              <a:rPr lang="en-US" sz="1350">
                <a:solidFill>
                  <a:schemeClr val="tx1">
                    <a:lumMod val="50000"/>
                  </a:schemeClr>
                </a:solidFill>
              </a:rPr>
              <a:pPr/>
              <a:t>15</a:t>
            </a:fld>
            <a:endParaRPr lang="en-US" sz="1350" dirty="0">
              <a:solidFill>
                <a:schemeClr val="tx1">
                  <a:lumMod val="50000"/>
                </a:schemeClr>
              </a:solidFill>
            </a:endParaRPr>
          </a:p>
        </p:txBody>
      </p:sp>
    </p:spTree>
    <p:custDataLst>
      <p:tags r:id="rId1"/>
    </p:custDataLst>
    <p:extLst>
      <p:ext uri="{BB962C8B-B14F-4D97-AF65-F5344CB8AC3E}">
        <p14:creationId xmlns:p14="http://schemas.microsoft.com/office/powerpoint/2010/main" val="4169615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DD965-CEDF-4397-BD1F-0698607FB93C}"/>
              </a:ext>
            </a:extLst>
          </p:cNvPr>
          <p:cNvSpPr>
            <a:spLocks noGrp="1"/>
          </p:cNvSpPr>
          <p:nvPr>
            <p:ph type="title"/>
          </p:nvPr>
        </p:nvSpPr>
        <p:spPr>
          <a:xfrm>
            <a:off x="502920" y="480061"/>
            <a:ext cx="8229600" cy="685800"/>
          </a:xfrm>
        </p:spPr>
        <p:txBody>
          <a:bodyPr/>
          <a:lstStyle/>
          <a:p>
            <a:r>
              <a:rPr lang="en-US" b="1" dirty="0" err="1"/>
              <a:t>MyMerlin</a:t>
            </a:r>
            <a:r>
              <a:rPr lang="en-US" b="1" dirty="0"/>
              <a:t> App limitations</a:t>
            </a:r>
          </a:p>
        </p:txBody>
      </p:sp>
      <p:sp>
        <p:nvSpPr>
          <p:cNvPr id="12" name="Zástupný objekt pre obsah 11">
            <a:extLst>
              <a:ext uri="{FF2B5EF4-FFF2-40B4-BE49-F238E27FC236}">
                <a16:creationId xmlns:a16="http://schemas.microsoft.com/office/drawing/2014/main" id="{C9180807-ABFB-4E07-AF8D-5414B3E5F6C9}"/>
              </a:ext>
            </a:extLst>
          </p:cNvPr>
          <p:cNvSpPr>
            <a:spLocks noGrp="1"/>
          </p:cNvSpPr>
          <p:nvPr>
            <p:ph idx="1"/>
          </p:nvPr>
        </p:nvSpPr>
        <p:spPr>
          <a:xfrm>
            <a:off x="502920" y="1312862"/>
            <a:ext cx="3747347" cy="3350577"/>
          </a:xfrm>
        </p:spPr>
        <p:txBody>
          <a:bodyPr/>
          <a:lstStyle/>
          <a:p>
            <a:pPr marL="257175" indent="-257175">
              <a:lnSpc>
                <a:spcPct val="150000"/>
              </a:lnSpc>
              <a:buClr>
                <a:srgbClr val="16A5E1"/>
              </a:buClr>
              <a:buFont typeface="Arial" panose="020B0604020202020204" pitchFamily="34" charset="0"/>
              <a:buChar char="•"/>
            </a:pPr>
            <a:r>
              <a:rPr lang="en-US" sz="2400" dirty="0">
                <a:solidFill>
                  <a:schemeClr val="tx1">
                    <a:lumMod val="50000"/>
                  </a:schemeClr>
                </a:solidFill>
              </a:rPr>
              <a:t>Patient must be smartphone owner familiar with its operation</a:t>
            </a:r>
          </a:p>
          <a:p>
            <a:pPr marL="257175" indent="-257175">
              <a:lnSpc>
                <a:spcPct val="150000"/>
              </a:lnSpc>
              <a:buClr>
                <a:srgbClr val="16A5E1"/>
              </a:buClr>
              <a:buFont typeface="Arial" panose="020B0604020202020204" pitchFamily="34" charset="0"/>
              <a:buChar char="•"/>
            </a:pPr>
            <a:r>
              <a:rPr lang="en-US" sz="2400" dirty="0">
                <a:solidFill>
                  <a:schemeClr val="tx1">
                    <a:lumMod val="50000"/>
                  </a:schemeClr>
                </a:solidFill>
              </a:rPr>
              <a:t>Basic digital skills required</a:t>
            </a:r>
          </a:p>
        </p:txBody>
      </p:sp>
      <p:pic>
        <p:nvPicPr>
          <p:cNvPr id="4" name="Obrázok 3">
            <a:extLst>
              <a:ext uri="{FF2B5EF4-FFF2-40B4-BE49-F238E27FC236}">
                <a16:creationId xmlns:a16="http://schemas.microsoft.com/office/drawing/2014/main" id="{29B405F6-9DD1-4538-802D-560CF1C4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312863"/>
            <a:ext cx="4160520" cy="2773679"/>
          </a:xfrm>
          <a:prstGeom prst="rect">
            <a:avLst/>
          </a:prstGeom>
        </p:spPr>
      </p:pic>
      <p:sp>
        <p:nvSpPr>
          <p:cNvPr id="9" name="Zástupný objekt pre číslo snímky 6">
            <a:extLst>
              <a:ext uri="{FF2B5EF4-FFF2-40B4-BE49-F238E27FC236}">
                <a16:creationId xmlns:a16="http://schemas.microsoft.com/office/drawing/2014/main" id="{DEDFE02B-DB97-431B-B906-33B6B32F5AD5}"/>
              </a:ext>
            </a:extLst>
          </p:cNvPr>
          <p:cNvSpPr txBox="1">
            <a:spLocks/>
          </p:cNvSpPr>
          <p:nvPr/>
        </p:nvSpPr>
        <p:spPr>
          <a:xfrm>
            <a:off x="8606290" y="4821174"/>
            <a:ext cx="401979" cy="25540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7A47CB-3B88-4C96-A02E-006DC7144941}" type="slidenum">
              <a:rPr lang="en-US" sz="1350">
                <a:latin typeface="Calibri" panose="020F0502020204030204" pitchFamily="34" charset="0"/>
                <a:cs typeface="Calibri" panose="020F0502020204030204" pitchFamily="34" charset="0"/>
              </a:rPr>
              <a:pPr/>
              <a:t>16</a:t>
            </a:fld>
            <a:endParaRPr lang="en-US" sz="13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0048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DD965-CEDF-4397-BD1F-0698607FB93C}"/>
              </a:ext>
            </a:extLst>
          </p:cNvPr>
          <p:cNvSpPr>
            <a:spLocks noGrp="1"/>
          </p:cNvSpPr>
          <p:nvPr>
            <p:ph type="title"/>
          </p:nvPr>
        </p:nvSpPr>
        <p:spPr>
          <a:xfrm>
            <a:off x="-560895" y="234655"/>
            <a:ext cx="8229600" cy="857250"/>
          </a:xfrm>
        </p:spPr>
        <p:txBody>
          <a:bodyPr/>
          <a:lstStyle/>
          <a:p>
            <a:r>
              <a:rPr lang="en-US" b="1" dirty="0" err="1">
                <a:latin typeface="Calibri" panose="020F0502020204030204" pitchFamily="34" charset="0"/>
                <a:cs typeface="Calibri" panose="020F0502020204030204" pitchFamily="34" charset="0"/>
              </a:rPr>
              <a:t>MyMerlin</a:t>
            </a:r>
            <a:r>
              <a:rPr lang="en-US" b="1" dirty="0">
                <a:latin typeface="Calibri" panose="020F0502020204030204" pitchFamily="34" charset="0"/>
                <a:cs typeface="Calibri" panose="020F0502020204030204" pitchFamily="34" charset="0"/>
              </a:rPr>
              <a:t> App benefits</a:t>
            </a:r>
          </a:p>
        </p:txBody>
      </p:sp>
      <p:sp>
        <p:nvSpPr>
          <p:cNvPr id="12" name="Zástupný objekt pre obsah 11">
            <a:extLst>
              <a:ext uri="{FF2B5EF4-FFF2-40B4-BE49-F238E27FC236}">
                <a16:creationId xmlns:a16="http://schemas.microsoft.com/office/drawing/2014/main" id="{C9180807-ABFB-4E07-AF8D-5414B3E5F6C9}"/>
              </a:ext>
            </a:extLst>
          </p:cNvPr>
          <p:cNvSpPr>
            <a:spLocks noGrp="1"/>
          </p:cNvSpPr>
          <p:nvPr>
            <p:ph idx="1"/>
          </p:nvPr>
        </p:nvSpPr>
        <p:spPr>
          <a:xfrm>
            <a:off x="119720" y="1195790"/>
            <a:ext cx="4452280" cy="3350577"/>
          </a:xfrm>
        </p:spPr>
        <p:txBody>
          <a:bodyPr/>
          <a:lstStyle/>
          <a:p>
            <a:pPr marL="514350" lvl="1" indent="-214313" defTabSz="685800">
              <a:spcBef>
                <a:spcPts val="375"/>
              </a:spcBef>
              <a:buClr>
                <a:srgbClr val="16A5E1"/>
              </a:buClr>
            </a:pPr>
            <a:r>
              <a:rPr lang="en-US" sz="1800" dirty="0">
                <a:solidFill>
                  <a:schemeClr val="tx1">
                    <a:lumMod val="50000"/>
                  </a:schemeClr>
                </a:solidFill>
                <a:latin typeface="Calibri" panose="020F0502020204030204" pitchFamily="34" charset="0"/>
                <a:cs typeface="Calibri" panose="020F0502020204030204" pitchFamily="34" charset="0"/>
              </a:rPr>
              <a:t>App localized in native language</a:t>
            </a:r>
          </a:p>
          <a:p>
            <a:pPr marL="514350" lvl="1" indent="-214313" defTabSz="685800">
              <a:spcBef>
                <a:spcPts val="375"/>
              </a:spcBef>
              <a:buClr>
                <a:srgbClr val="16A5E1"/>
              </a:buClr>
            </a:pPr>
            <a:r>
              <a:rPr lang="en-US" sz="1800" dirty="0">
                <a:solidFill>
                  <a:schemeClr val="tx1">
                    <a:lumMod val="50000"/>
                  </a:schemeClr>
                </a:solidFill>
                <a:latin typeface="Calibri" panose="020F0502020204030204" pitchFamily="34" charset="0"/>
                <a:cs typeface="Calibri" panose="020F0502020204030204" pitchFamily="34" charset="0"/>
              </a:rPr>
              <a:t>Patient friendly for manual</a:t>
            </a:r>
            <a:r>
              <a:rPr lang="sk-SK" sz="1800" dirty="0">
                <a:solidFill>
                  <a:schemeClr val="tx1">
                    <a:lumMod val="50000"/>
                  </a:schemeClr>
                </a:solidFill>
                <a:latin typeface="Calibri" panose="020F0502020204030204" pitchFamily="34" charset="0"/>
                <a:cs typeface="Calibri" panose="020F0502020204030204" pitchFamily="34" charset="0"/>
              </a:rPr>
              <a:t> </a:t>
            </a:r>
            <a:r>
              <a:rPr lang="en-US" sz="1800" dirty="0">
                <a:solidFill>
                  <a:schemeClr val="tx1">
                    <a:lumMod val="50000"/>
                  </a:schemeClr>
                </a:solidFill>
                <a:latin typeface="Calibri" panose="020F0502020204030204" pitchFamily="34" charset="0"/>
                <a:cs typeface="Calibri" panose="020F0502020204030204" pitchFamily="34" charset="0"/>
              </a:rPr>
              <a:t>transmissions</a:t>
            </a:r>
            <a:endParaRPr lang="sk-SK" sz="1800" dirty="0">
              <a:solidFill>
                <a:schemeClr val="tx1">
                  <a:lumMod val="50000"/>
                </a:schemeClr>
              </a:solidFill>
              <a:latin typeface="Calibri" panose="020F0502020204030204" pitchFamily="34" charset="0"/>
              <a:cs typeface="Calibri" panose="020F0502020204030204" pitchFamily="34" charset="0"/>
            </a:endParaRPr>
          </a:p>
          <a:p>
            <a:pPr marL="514350" lvl="1" indent="-214313" defTabSz="685800">
              <a:spcBef>
                <a:spcPts val="375"/>
              </a:spcBef>
              <a:buClr>
                <a:srgbClr val="16A5E1"/>
              </a:buClr>
            </a:pPr>
            <a:r>
              <a:rPr lang="en-US" sz="1800" dirty="0">
                <a:solidFill>
                  <a:schemeClr val="tx1">
                    <a:lumMod val="50000"/>
                  </a:schemeClr>
                </a:solidFill>
                <a:latin typeface="Calibri" panose="020F0502020204030204" pitchFamily="34" charset="0"/>
                <a:cs typeface="Calibri" panose="020F0502020204030204" pitchFamily="34" charset="0"/>
              </a:rPr>
              <a:t>Improved real-time monitoring  (</a:t>
            </a:r>
            <a:r>
              <a:rPr lang="sk-SK" sz="1800" dirty="0" err="1">
                <a:solidFill>
                  <a:schemeClr val="tx1">
                    <a:lumMod val="50000"/>
                  </a:schemeClr>
                </a:solidFill>
                <a:latin typeface="Calibri" panose="020F0502020204030204" pitchFamily="34" charset="0"/>
                <a:cs typeface="Calibri" panose="020F0502020204030204" pitchFamily="34" charset="0"/>
              </a:rPr>
              <a:t>smart</a:t>
            </a:r>
            <a:r>
              <a:rPr lang="en-US" sz="1800" dirty="0">
                <a:solidFill>
                  <a:schemeClr val="tx1">
                    <a:lumMod val="50000"/>
                  </a:schemeClr>
                </a:solidFill>
                <a:latin typeface="Calibri" panose="020F0502020204030204" pitchFamily="34" charset="0"/>
                <a:cs typeface="Calibri" panose="020F0502020204030204" pitchFamily="34" charset="0"/>
              </a:rPr>
              <a:t>phone </a:t>
            </a:r>
            <a:r>
              <a:rPr lang="sk-SK" sz="1800" dirty="0" err="1">
                <a:solidFill>
                  <a:schemeClr val="tx1">
                    <a:lumMod val="50000"/>
                  </a:schemeClr>
                </a:solidFill>
                <a:latin typeface="Calibri" panose="020F0502020204030204" pitchFamily="34" charset="0"/>
                <a:cs typeface="Calibri" panose="020F0502020204030204" pitchFamily="34" charset="0"/>
              </a:rPr>
              <a:t>is</a:t>
            </a:r>
            <a:r>
              <a:rPr lang="sk-SK" sz="1800" dirty="0">
                <a:solidFill>
                  <a:schemeClr val="tx1">
                    <a:lumMod val="50000"/>
                  </a:schemeClr>
                </a:solidFill>
                <a:latin typeface="Calibri" panose="020F0502020204030204" pitchFamily="34" charset="0"/>
                <a:cs typeface="Calibri" panose="020F0502020204030204" pitchFamily="34" charset="0"/>
              </a:rPr>
              <a:t> </a:t>
            </a:r>
            <a:r>
              <a:rPr lang="sk-SK" sz="1800" dirty="0" err="1">
                <a:solidFill>
                  <a:schemeClr val="tx1">
                    <a:lumMod val="50000"/>
                  </a:schemeClr>
                </a:solidFill>
                <a:latin typeface="Calibri" panose="020F0502020204030204" pitchFamily="34" charset="0"/>
                <a:cs typeface="Calibri" panose="020F0502020204030204" pitchFamily="34" charset="0"/>
              </a:rPr>
              <a:t>usually</a:t>
            </a:r>
            <a:r>
              <a:rPr lang="sk-SK" sz="1800" dirty="0">
                <a:solidFill>
                  <a:schemeClr val="tx1">
                    <a:lumMod val="50000"/>
                  </a:schemeClr>
                </a:solidFill>
                <a:latin typeface="Calibri" panose="020F0502020204030204" pitchFamily="34" charset="0"/>
                <a:cs typeface="Calibri" panose="020F0502020204030204" pitchFamily="34" charset="0"/>
              </a:rPr>
              <a:t> </a:t>
            </a:r>
            <a:r>
              <a:rPr lang="sk-SK" sz="1800" dirty="0" err="1">
                <a:solidFill>
                  <a:schemeClr val="tx1">
                    <a:lumMod val="50000"/>
                  </a:schemeClr>
                </a:solidFill>
                <a:latin typeface="Calibri" panose="020F0502020204030204" pitchFamily="34" charset="0"/>
                <a:cs typeface="Calibri" panose="020F0502020204030204" pitchFamily="34" charset="0"/>
              </a:rPr>
              <a:t>close</a:t>
            </a:r>
            <a:r>
              <a:rPr lang="sk-SK" sz="1800" dirty="0">
                <a:solidFill>
                  <a:schemeClr val="tx1">
                    <a:lumMod val="50000"/>
                  </a:schemeClr>
                </a:solidFill>
                <a:latin typeface="Calibri" panose="020F0502020204030204" pitchFamily="34" charset="0"/>
                <a:cs typeface="Calibri" panose="020F0502020204030204" pitchFamily="34" charset="0"/>
              </a:rPr>
              <a:t> </a:t>
            </a:r>
            <a:r>
              <a:rPr lang="en-US" sz="1800" dirty="0">
                <a:solidFill>
                  <a:schemeClr val="tx1">
                    <a:lumMod val="50000"/>
                  </a:schemeClr>
                </a:solidFill>
                <a:latin typeface="Calibri" panose="020F0502020204030204" pitchFamily="34" charset="0"/>
                <a:cs typeface="Calibri" panose="020F0502020204030204" pitchFamily="34" charset="0"/>
              </a:rPr>
              <a:t>t</a:t>
            </a:r>
            <a:r>
              <a:rPr lang="sk-SK" sz="1800" dirty="0">
                <a:solidFill>
                  <a:schemeClr val="tx1">
                    <a:lumMod val="50000"/>
                  </a:schemeClr>
                </a:solidFill>
                <a:latin typeface="Calibri" panose="020F0502020204030204" pitchFamily="34" charset="0"/>
                <a:cs typeface="Calibri" panose="020F0502020204030204" pitchFamily="34" charset="0"/>
              </a:rPr>
              <a:t>o</a:t>
            </a:r>
            <a:r>
              <a:rPr lang="en-US" sz="1800" dirty="0">
                <a:solidFill>
                  <a:schemeClr val="tx1">
                    <a:lumMod val="50000"/>
                  </a:schemeClr>
                </a:solidFill>
                <a:latin typeface="Calibri" panose="020F0502020204030204" pitchFamily="34" charset="0"/>
                <a:cs typeface="Calibri" panose="020F0502020204030204" pitchFamily="34" charset="0"/>
              </a:rPr>
              <a:t> patient)</a:t>
            </a:r>
            <a:endParaRPr lang="sk-SK" sz="1800" dirty="0">
              <a:solidFill>
                <a:schemeClr val="tx1">
                  <a:lumMod val="50000"/>
                </a:schemeClr>
              </a:solidFill>
              <a:latin typeface="Calibri" panose="020F0502020204030204" pitchFamily="34" charset="0"/>
              <a:cs typeface="Calibri" panose="020F0502020204030204" pitchFamily="34" charset="0"/>
            </a:endParaRPr>
          </a:p>
          <a:p>
            <a:pPr marL="514350" lvl="1" indent="-214313" defTabSz="685800">
              <a:spcBef>
                <a:spcPts val="375"/>
              </a:spcBef>
              <a:buClr>
                <a:srgbClr val="16A5E1"/>
              </a:buClr>
            </a:pPr>
            <a:r>
              <a:rPr lang="en-US" sz="1800" dirty="0">
                <a:solidFill>
                  <a:schemeClr val="tx1">
                    <a:lumMod val="50000"/>
                  </a:schemeClr>
                </a:solidFill>
                <a:latin typeface="Calibri" panose="020F0502020204030204" pitchFamily="34" charset="0"/>
                <a:cs typeface="Calibri" panose="020F0502020204030204" pitchFamily="34" charset="0"/>
              </a:rPr>
              <a:t>Easier to fix connectivity issues</a:t>
            </a:r>
            <a:endParaRPr lang="sk-SK" sz="1800" dirty="0">
              <a:solidFill>
                <a:schemeClr val="tx1">
                  <a:lumMod val="50000"/>
                </a:schemeClr>
              </a:solidFill>
              <a:latin typeface="Calibri" panose="020F0502020204030204" pitchFamily="34" charset="0"/>
              <a:cs typeface="Calibri" panose="020F0502020204030204" pitchFamily="34" charset="0"/>
            </a:endParaRPr>
          </a:p>
          <a:p>
            <a:pPr marL="514350" lvl="1" indent="-214313" defTabSz="685800">
              <a:spcBef>
                <a:spcPts val="375"/>
              </a:spcBef>
              <a:buClr>
                <a:srgbClr val="16A5E1"/>
              </a:buClr>
            </a:pPr>
            <a:r>
              <a:rPr lang="sk-SK" sz="1800" dirty="0" err="1">
                <a:solidFill>
                  <a:schemeClr val="tx1">
                    <a:lumMod val="50000"/>
                  </a:schemeClr>
                </a:solidFill>
                <a:latin typeface="Calibri" panose="020F0502020204030204" pitchFamily="34" charset="0"/>
                <a:cs typeface="Calibri" panose="020F0502020204030204" pitchFamily="34" charset="0"/>
              </a:rPr>
              <a:t>Improved</a:t>
            </a:r>
            <a:r>
              <a:rPr lang="en-US" sz="1800" dirty="0">
                <a:solidFill>
                  <a:schemeClr val="tx1">
                    <a:lumMod val="50000"/>
                  </a:schemeClr>
                </a:solidFill>
                <a:latin typeface="Calibri" panose="020F0502020204030204" pitchFamily="34" charset="0"/>
                <a:cs typeface="Calibri" panose="020F0502020204030204" pitchFamily="34" charset="0"/>
              </a:rPr>
              <a:t> security perception for the patient</a:t>
            </a:r>
            <a:endParaRPr lang="sk-SK" sz="1800" dirty="0">
              <a:solidFill>
                <a:schemeClr val="tx1">
                  <a:lumMod val="50000"/>
                </a:schemeClr>
              </a:solidFill>
              <a:latin typeface="Calibri" panose="020F0502020204030204" pitchFamily="34" charset="0"/>
              <a:cs typeface="Calibri" panose="020F0502020204030204" pitchFamily="34" charset="0"/>
            </a:endParaRPr>
          </a:p>
          <a:p>
            <a:pPr marL="514350" lvl="1" indent="-214313" defTabSz="685800">
              <a:spcBef>
                <a:spcPts val="375"/>
              </a:spcBef>
              <a:buClr>
                <a:srgbClr val="16A5E1"/>
              </a:buClr>
            </a:pPr>
            <a:r>
              <a:rPr lang="en-US" sz="1800" dirty="0">
                <a:solidFill>
                  <a:schemeClr val="tx1">
                    <a:lumMod val="50000"/>
                  </a:schemeClr>
                </a:solidFill>
                <a:latin typeface="Calibri" panose="020F0502020204030204" pitchFamily="34" charset="0"/>
                <a:cs typeface="Calibri" panose="020F0502020204030204" pitchFamily="34" charset="0"/>
              </a:rPr>
              <a:t>Patient can check</a:t>
            </a:r>
          </a:p>
          <a:p>
            <a:pPr marL="744532" lvl="2" indent="-214313" defTabSz="685800">
              <a:spcBef>
                <a:spcPts val="375"/>
              </a:spcBef>
              <a:buClr>
                <a:srgbClr val="16A5E1"/>
              </a:buClr>
            </a:pPr>
            <a:r>
              <a:rPr lang="en-US" sz="1200" dirty="0">
                <a:solidFill>
                  <a:schemeClr val="tx1">
                    <a:lumMod val="50000"/>
                  </a:schemeClr>
                </a:solidFill>
                <a:latin typeface="Calibri" panose="020F0502020204030204" pitchFamily="34" charset="0"/>
                <a:cs typeface="Calibri" panose="020F0502020204030204" pitchFamily="34" charset="0"/>
              </a:rPr>
              <a:t>battery status and monitoring</a:t>
            </a:r>
          </a:p>
          <a:p>
            <a:pPr marL="744532" lvl="2" indent="-214313" defTabSz="685800">
              <a:spcBef>
                <a:spcPts val="375"/>
              </a:spcBef>
              <a:buClr>
                <a:srgbClr val="16A5E1"/>
              </a:buClr>
            </a:pPr>
            <a:r>
              <a:rPr lang="en-US" sz="1200" dirty="0">
                <a:solidFill>
                  <a:schemeClr val="tx1">
                    <a:lumMod val="50000"/>
                  </a:schemeClr>
                </a:solidFill>
                <a:latin typeface="Calibri" panose="020F0502020204030204" pitchFamily="34" charset="0"/>
                <a:cs typeface="Calibri" panose="020F0502020204030204" pitchFamily="34" charset="0"/>
              </a:rPr>
              <a:t>transmission history</a:t>
            </a:r>
            <a:endParaRPr lang="sk-SK" sz="1200" dirty="0">
              <a:solidFill>
                <a:schemeClr val="tx1">
                  <a:lumMod val="50000"/>
                </a:schemeClr>
              </a:solidFill>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endParaRPr lang="sk-SK" sz="2000" b="0" dirty="0"/>
          </a:p>
        </p:txBody>
      </p:sp>
      <p:pic>
        <p:nvPicPr>
          <p:cNvPr id="5" name="Obrázok 4">
            <a:extLst>
              <a:ext uri="{FF2B5EF4-FFF2-40B4-BE49-F238E27FC236}">
                <a16:creationId xmlns:a16="http://schemas.microsoft.com/office/drawing/2014/main" id="{54DA8ECD-D617-4B92-9D9C-9531835DF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692" y="1091904"/>
            <a:ext cx="1722261" cy="3729269"/>
          </a:xfrm>
          <a:prstGeom prst="rect">
            <a:avLst/>
          </a:prstGeom>
        </p:spPr>
      </p:pic>
      <p:pic>
        <p:nvPicPr>
          <p:cNvPr id="7" name="Obrázok 6">
            <a:extLst>
              <a:ext uri="{FF2B5EF4-FFF2-40B4-BE49-F238E27FC236}">
                <a16:creationId xmlns:a16="http://schemas.microsoft.com/office/drawing/2014/main" id="{2B4136BE-E80D-45B0-A4A6-67C5C005D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286" y="1101122"/>
            <a:ext cx="1718004" cy="3720052"/>
          </a:xfrm>
          <a:prstGeom prst="rect">
            <a:avLst/>
          </a:prstGeom>
        </p:spPr>
      </p:pic>
    </p:spTree>
    <p:extLst>
      <p:ext uri="{BB962C8B-B14F-4D97-AF65-F5344CB8AC3E}">
        <p14:creationId xmlns:p14="http://schemas.microsoft.com/office/powerpoint/2010/main" val="1540999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0941-7264-EC48-93ED-B486FD8F5FDA}"/>
              </a:ext>
            </a:extLst>
          </p:cNvPr>
          <p:cNvSpPr>
            <a:spLocks noGrp="1"/>
          </p:cNvSpPr>
          <p:nvPr>
            <p:ph type="title"/>
          </p:nvPr>
        </p:nvSpPr>
        <p:spPr/>
        <p:txBody>
          <a:bodyPr/>
          <a:lstStyle/>
          <a:p>
            <a:r>
              <a:rPr lang="en-SK" sz="2800" b="1" dirty="0"/>
              <a:t>Náklady na vzdialené monitorovanie pacientov</a:t>
            </a:r>
            <a:br>
              <a:rPr lang="en-SK" sz="3200" dirty="0"/>
            </a:br>
            <a:r>
              <a:rPr lang="en-SK" sz="2000" dirty="0"/>
              <a:t>(odhad USA)</a:t>
            </a:r>
            <a:endParaRPr lang="en-SK" sz="3200" dirty="0"/>
          </a:p>
        </p:txBody>
      </p:sp>
      <p:pic>
        <p:nvPicPr>
          <p:cNvPr id="4" name="Picture 3">
            <a:extLst>
              <a:ext uri="{FF2B5EF4-FFF2-40B4-BE49-F238E27FC236}">
                <a16:creationId xmlns:a16="http://schemas.microsoft.com/office/drawing/2014/main" id="{53A1EE57-671E-1E4B-88F9-42D87191E0D2}"/>
              </a:ext>
            </a:extLst>
          </p:cNvPr>
          <p:cNvPicPr>
            <a:picLocks noChangeAspect="1"/>
          </p:cNvPicPr>
          <p:nvPr/>
        </p:nvPicPr>
        <p:blipFill>
          <a:blip r:embed="rId2"/>
          <a:stretch>
            <a:fillRect/>
          </a:stretch>
        </p:blipFill>
        <p:spPr>
          <a:xfrm>
            <a:off x="1727200" y="997723"/>
            <a:ext cx="5689600" cy="3670300"/>
          </a:xfrm>
          <a:prstGeom prst="rect">
            <a:avLst/>
          </a:prstGeom>
        </p:spPr>
      </p:pic>
    </p:spTree>
    <p:extLst>
      <p:ext uri="{BB962C8B-B14F-4D97-AF65-F5344CB8AC3E}">
        <p14:creationId xmlns:p14="http://schemas.microsoft.com/office/powerpoint/2010/main" val="2127563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p3" descr="preencoded.png"/>
          <p:cNvPicPr preferRelativeResize="0"/>
          <p:nvPr/>
        </p:nvPicPr>
        <p:blipFill rotWithShape="1">
          <a:blip r:embed="rId3">
            <a:alphaModFix/>
          </a:blip>
          <a:srcRect/>
          <a:stretch/>
        </p:blipFill>
        <p:spPr>
          <a:xfrm>
            <a:off x="5234940" y="457200"/>
            <a:ext cx="3337560" cy="4229100"/>
          </a:xfrm>
          <a:prstGeom prst="rect">
            <a:avLst/>
          </a:prstGeom>
          <a:noFill/>
          <a:ln>
            <a:noFill/>
          </a:ln>
        </p:spPr>
      </p:pic>
      <p:pic>
        <p:nvPicPr>
          <p:cNvPr id="52" name="Google Shape;52;p3" descr="preencoded.png"/>
          <p:cNvPicPr preferRelativeResize="0"/>
          <p:nvPr/>
        </p:nvPicPr>
        <p:blipFill rotWithShape="1">
          <a:blip r:embed="rId4">
            <a:alphaModFix/>
          </a:blip>
          <a:srcRect/>
          <a:stretch/>
        </p:blipFill>
        <p:spPr>
          <a:xfrm>
            <a:off x="0" y="4800600"/>
            <a:ext cx="9144000" cy="342900"/>
          </a:xfrm>
          <a:prstGeom prst="rect">
            <a:avLst/>
          </a:prstGeom>
          <a:noFill/>
          <a:ln>
            <a:noFill/>
          </a:ln>
        </p:spPr>
      </p:pic>
      <p:pic>
        <p:nvPicPr>
          <p:cNvPr id="53" name="Google Shape;53;p3" descr="preencoded.png"/>
          <p:cNvPicPr preferRelativeResize="0"/>
          <p:nvPr/>
        </p:nvPicPr>
        <p:blipFill rotWithShape="1">
          <a:blip r:embed="rId5">
            <a:alphaModFix/>
          </a:blip>
          <a:srcRect/>
          <a:stretch/>
        </p:blipFill>
        <p:spPr>
          <a:xfrm>
            <a:off x="571500" y="457200"/>
            <a:ext cx="1120140" cy="274320"/>
          </a:xfrm>
          <a:prstGeom prst="rect">
            <a:avLst/>
          </a:prstGeom>
          <a:noFill/>
          <a:ln>
            <a:noFill/>
          </a:ln>
        </p:spPr>
      </p:pic>
      <p:pic>
        <p:nvPicPr>
          <p:cNvPr id="54" name="Google Shape;54;p3" descr="preencoded.png"/>
          <p:cNvPicPr preferRelativeResize="0"/>
          <p:nvPr/>
        </p:nvPicPr>
        <p:blipFill rotWithShape="1">
          <a:blip r:embed="rId6">
            <a:alphaModFix/>
          </a:blip>
          <a:srcRect/>
          <a:stretch/>
        </p:blipFill>
        <p:spPr>
          <a:xfrm>
            <a:off x="571500" y="3743325"/>
            <a:ext cx="2200275" cy="205740"/>
          </a:xfrm>
          <a:prstGeom prst="rect">
            <a:avLst/>
          </a:prstGeom>
          <a:noFill/>
          <a:ln>
            <a:noFill/>
          </a:ln>
        </p:spPr>
      </p:pic>
      <p:sp>
        <p:nvSpPr>
          <p:cNvPr id="55" name="Google Shape;55;p3"/>
          <p:cNvSpPr/>
          <p:nvPr/>
        </p:nvSpPr>
        <p:spPr>
          <a:xfrm>
            <a:off x="571500" y="1194435"/>
            <a:ext cx="2714625" cy="354330"/>
          </a:xfrm>
          <a:prstGeom prst="rect">
            <a:avLst/>
          </a:prstGeom>
          <a:noFill/>
          <a:ln>
            <a:noFill/>
          </a:ln>
        </p:spPr>
        <p:txBody>
          <a:bodyPr spcFirstLastPara="1" wrap="square" lIns="0" tIns="0" rIns="0" bIns="0" anchor="t" anchorCtr="0">
            <a:noAutofit/>
          </a:bodyPr>
          <a:lstStyle/>
          <a:p>
            <a:pPr>
              <a:lnSpc>
                <a:spcPct val="129166"/>
              </a:lnSpc>
              <a:spcBef>
                <a:spcPts val="0"/>
              </a:spcBef>
              <a:spcAft>
                <a:spcPts val="0"/>
              </a:spcAft>
            </a:pPr>
            <a:r>
              <a:rPr lang="en-US" sz="2160">
                <a:solidFill>
                  <a:srgbClr val="0033CC"/>
                </a:solidFill>
                <a:latin typeface="IBM Plex Sans"/>
                <a:ea typeface="IBM Plex Sans"/>
                <a:cs typeface="IBM Plex Sans"/>
                <a:sym typeface="IBM Plex Sans"/>
              </a:rPr>
              <a:t>Introducing </a:t>
            </a:r>
            <a:r>
              <a:rPr lang="en-US" sz="2160">
                <a:solidFill>
                  <a:srgbClr val="0033CC"/>
                </a:solidFill>
                <a:latin typeface="IBM Plex Sans SemiBold"/>
                <a:ea typeface="IBM Plex Sans SemiBold"/>
                <a:cs typeface="IBM Plex Sans SemiBold"/>
                <a:sym typeface="IBM Plex Sans SemiBold"/>
              </a:rPr>
              <a:t>PMcardio</a:t>
            </a:r>
            <a:endParaRPr sz="2160">
              <a:solidFill>
                <a:schemeClr val="dk1"/>
              </a:solidFill>
              <a:latin typeface="Calibri"/>
              <a:ea typeface="Calibri"/>
              <a:cs typeface="Calibri"/>
              <a:sym typeface="Calibri"/>
            </a:endParaRPr>
          </a:p>
        </p:txBody>
      </p:sp>
      <p:sp>
        <p:nvSpPr>
          <p:cNvPr id="56" name="Google Shape;56;p3"/>
          <p:cNvSpPr/>
          <p:nvPr/>
        </p:nvSpPr>
        <p:spPr>
          <a:xfrm>
            <a:off x="571500" y="1605915"/>
            <a:ext cx="3577590" cy="411480"/>
          </a:xfrm>
          <a:prstGeom prst="rect">
            <a:avLst/>
          </a:prstGeom>
          <a:noFill/>
          <a:ln>
            <a:noFill/>
          </a:ln>
        </p:spPr>
        <p:txBody>
          <a:bodyPr spcFirstLastPara="1" wrap="square" lIns="0" tIns="0" rIns="0" bIns="0" anchor="t" anchorCtr="0">
            <a:noAutofit/>
          </a:bodyPr>
          <a:lstStyle/>
          <a:p>
            <a:pPr>
              <a:lnSpc>
                <a:spcPct val="150000"/>
              </a:lnSpc>
              <a:spcBef>
                <a:spcPts val="0"/>
              </a:spcBef>
              <a:spcAft>
                <a:spcPts val="0"/>
              </a:spcAft>
            </a:pPr>
            <a:r>
              <a:rPr lang="en-US" sz="1080" i="1">
                <a:solidFill>
                  <a:srgbClr val="212121"/>
                </a:solidFill>
                <a:latin typeface="IBM Plex Sans"/>
                <a:ea typeface="IBM Plex Sans"/>
                <a:cs typeface="IBM Plex Sans"/>
                <a:sym typeface="IBM Plex Sans"/>
              </a:rPr>
              <a:t>AI-powered clinical assistant revolutionizing CVD detection</a:t>
            </a:r>
            <a:br>
              <a:rPr lang="en-US" sz="1080" i="1">
                <a:solidFill>
                  <a:srgbClr val="212121"/>
                </a:solidFill>
                <a:latin typeface="IBM Plex Sans"/>
                <a:ea typeface="IBM Plex Sans"/>
                <a:cs typeface="IBM Plex Sans"/>
                <a:sym typeface="IBM Plex Sans"/>
              </a:rPr>
            </a:br>
            <a:r>
              <a:rPr lang="en-US" sz="1080" i="1">
                <a:solidFill>
                  <a:srgbClr val="212121"/>
                </a:solidFill>
                <a:latin typeface="IBM Plex Sans"/>
                <a:ea typeface="IBM Plex Sans"/>
                <a:cs typeface="IBM Plex Sans"/>
                <a:sym typeface="IBM Plex Sans"/>
              </a:rPr>
              <a:t>and management in primary and emergency care</a:t>
            </a:r>
            <a:endParaRPr sz="1080">
              <a:solidFill>
                <a:schemeClr val="dk1"/>
              </a:solidFill>
              <a:latin typeface="Calibri"/>
              <a:ea typeface="Calibri"/>
              <a:cs typeface="Calibri"/>
              <a:sym typeface="Calibri"/>
            </a:endParaRPr>
          </a:p>
        </p:txBody>
      </p:sp>
      <p:sp>
        <p:nvSpPr>
          <p:cNvPr id="57" name="Google Shape;57;p3"/>
          <p:cNvSpPr/>
          <p:nvPr/>
        </p:nvSpPr>
        <p:spPr>
          <a:xfrm>
            <a:off x="571500" y="2245995"/>
            <a:ext cx="4051935" cy="308610"/>
          </a:xfrm>
          <a:prstGeom prst="rect">
            <a:avLst/>
          </a:prstGeom>
          <a:noFill/>
          <a:ln>
            <a:noFill/>
          </a:ln>
        </p:spPr>
        <p:txBody>
          <a:bodyPr spcFirstLastPara="1" wrap="square" lIns="0" tIns="0" rIns="0" bIns="0" anchor="t" anchorCtr="0">
            <a:noAutofit/>
          </a:bodyPr>
          <a:lstStyle/>
          <a:p>
            <a:pPr>
              <a:lnSpc>
                <a:spcPct val="150000"/>
              </a:lnSpc>
              <a:spcBef>
                <a:spcPts val="0"/>
              </a:spcBef>
              <a:spcAft>
                <a:spcPts val="0"/>
              </a:spcAft>
            </a:pPr>
            <a:r>
              <a:rPr lang="en-US" sz="810">
                <a:solidFill>
                  <a:srgbClr val="212121"/>
                </a:solidFill>
                <a:latin typeface="IBM Plex Sans SemiBold"/>
                <a:ea typeface="IBM Plex Sans SemiBold"/>
                <a:cs typeface="IBM Plex Sans SemiBold"/>
                <a:sym typeface="IBM Plex Sans SemiBold"/>
              </a:rPr>
              <a:t>Available to any physician with a smartphone &amp; compatible with all ECG devices and existing hospital infrastructure</a:t>
            </a:r>
            <a:endParaRPr sz="810">
              <a:solidFill>
                <a:schemeClr val="dk1"/>
              </a:solidFill>
              <a:latin typeface="Calibri"/>
              <a:ea typeface="Calibri"/>
              <a:cs typeface="Calibri"/>
              <a:sym typeface="Calibri"/>
            </a:endParaRPr>
          </a:p>
        </p:txBody>
      </p:sp>
      <p:sp>
        <p:nvSpPr>
          <p:cNvPr id="58" name="Google Shape;58;p3"/>
          <p:cNvSpPr/>
          <p:nvPr/>
        </p:nvSpPr>
        <p:spPr>
          <a:xfrm>
            <a:off x="571500" y="2668905"/>
            <a:ext cx="4051935" cy="154305"/>
          </a:xfrm>
          <a:prstGeom prst="rect">
            <a:avLst/>
          </a:prstGeom>
          <a:noFill/>
          <a:ln>
            <a:noFill/>
          </a:ln>
        </p:spPr>
        <p:txBody>
          <a:bodyPr spcFirstLastPara="1" wrap="square" lIns="0" tIns="0" rIns="0" bIns="0" anchor="t" anchorCtr="0">
            <a:noAutofit/>
          </a:bodyPr>
          <a:lstStyle/>
          <a:p>
            <a:pPr>
              <a:lnSpc>
                <a:spcPct val="150000"/>
              </a:lnSpc>
              <a:spcBef>
                <a:spcPts val="0"/>
              </a:spcBef>
              <a:spcAft>
                <a:spcPts val="0"/>
              </a:spcAft>
            </a:pPr>
            <a:r>
              <a:rPr lang="en-US" sz="810">
                <a:solidFill>
                  <a:srgbClr val="212121"/>
                </a:solidFill>
                <a:latin typeface="IBM Plex Sans SemiBold"/>
                <a:ea typeface="IBM Plex Sans SemiBold"/>
                <a:cs typeface="IBM Plex Sans SemiBold"/>
                <a:sym typeface="IBM Plex Sans SemiBold"/>
              </a:rPr>
              <a:t>Can accurately detect up to 60 diagnoses in under 4 seconds</a:t>
            </a:r>
            <a:endParaRPr sz="810">
              <a:solidFill>
                <a:schemeClr val="dk1"/>
              </a:solidFill>
              <a:latin typeface="Calibri"/>
              <a:ea typeface="Calibri"/>
              <a:cs typeface="Calibri"/>
              <a:sym typeface="Calibri"/>
            </a:endParaRPr>
          </a:p>
        </p:txBody>
      </p:sp>
      <p:sp>
        <p:nvSpPr>
          <p:cNvPr id="59" name="Google Shape;59;p3"/>
          <p:cNvSpPr/>
          <p:nvPr/>
        </p:nvSpPr>
        <p:spPr>
          <a:xfrm>
            <a:off x="571500" y="2937510"/>
            <a:ext cx="4051935" cy="308610"/>
          </a:xfrm>
          <a:prstGeom prst="rect">
            <a:avLst/>
          </a:prstGeom>
          <a:noFill/>
          <a:ln>
            <a:noFill/>
          </a:ln>
        </p:spPr>
        <p:txBody>
          <a:bodyPr spcFirstLastPara="1" wrap="square" lIns="0" tIns="0" rIns="0" bIns="0" anchor="t" anchorCtr="0">
            <a:noAutofit/>
          </a:bodyPr>
          <a:lstStyle/>
          <a:p>
            <a:pPr>
              <a:lnSpc>
                <a:spcPct val="150000"/>
              </a:lnSpc>
              <a:spcBef>
                <a:spcPts val="0"/>
              </a:spcBef>
              <a:spcAft>
                <a:spcPts val="0"/>
              </a:spcAft>
            </a:pPr>
            <a:r>
              <a:rPr lang="en-US" sz="810">
                <a:solidFill>
                  <a:srgbClr val="212121"/>
                </a:solidFill>
                <a:latin typeface="IBM Plex Sans SemiBold"/>
                <a:ea typeface="IBM Plex Sans SemiBold"/>
                <a:cs typeface="IBM Plex Sans SemiBold"/>
                <a:sym typeface="IBM Plex Sans SemiBold"/>
              </a:rPr>
              <a:t>Diagnoses tested on large datasets cross-validated by some of the world’s top cardiologists. 3 multi-centre clinical trials in 8 countries ongoing.</a:t>
            </a:r>
            <a:endParaRPr sz="810">
              <a:solidFill>
                <a:schemeClr val="dk1"/>
              </a:solidFill>
              <a:latin typeface="Calibri"/>
              <a:ea typeface="Calibri"/>
              <a:cs typeface="Calibri"/>
              <a:sym typeface="Calibri"/>
            </a:endParaRPr>
          </a:p>
        </p:txBody>
      </p:sp>
      <p:sp>
        <p:nvSpPr>
          <p:cNvPr id="60" name="Google Shape;60;p3"/>
          <p:cNvSpPr/>
          <p:nvPr/>
        </p:nvSpPr>
        <p:spPr>
          <a:xfrm>
            <a:off x="571500" y="3360420"/>
            <a:ext cx="4051935" cy="154305"/>
          </a:xfrm>
          <a:prstGeom prst="rect">
            <a:avLst/>
          </a:prstGeom>
          <a:noFill/>
          <a:ln>
            <a:noFill/>
          </a:ln>
        </p:spPr>
        <p:txBody>
          <a:bodyPr spcFirstLastPara="1" wrap="square" lIns="0" tIns="0" rIns="0" bIns="0" anchor="t" anchorCtr="0">
            <a:noAutofit/>
          </a:bodyPr>
          <a:lstStyle/>
          <a:p>
            <a:pPr>
              <a:lnSpc>
                <a:spcPct val="150000"/>
              </a:lnSpc>
              <a:spcBef>
                <a:spcPts val="0"/>
              </a:spcBef>
              <a:spcAft>
                <a:spcPts val="0"/>
              </a:spcAft>
            </a:pPr>
            <a:r>
              <a:rPr lang="en-US" sz="810">
                <a:solidFill>
                  <a:srgbClr val="212121"/>
                </a:solidFill>
                <a:latin typeface="IBM Plex Sans SemiBold"/>
                <a:ea typeface="IBM Plex Sans SemiBold"/>
                <a:cs typeface="IBM Plex Sans SemiBold"/>
                <a:sym typeface="IBM Plex Sans SemiBold"/>
              </a:rPr>
              <a:t>Certified as Medical Device in the EU (CE Mark) in Q1/22, in the US (FDA) in Q2/22</a:t>
            </a:r>
            <a:endParaRPr sz="81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B63B68-97B7-D642-9559-529624864BEB}"/>
              </a:ext>
            </a:extLst>
          </p:cNvPr>
          <p:cNvPicPr>
            <a:picLocks noChangeAspect="1"/>
          </p:cNvPicPr>
          <p:nvPr/>
        </p:nvPicPr>
        <p:blipFill>
          <a:blip r:embed="rId3"/>
          <a:stretch>
            <a:fillRect/>
          </a:stretch>
        </p:blipFill>
        <p:spPr>
          <a:xfrm>
            <a:off x="2299537" y="817798"/>
            <a:ext cx="6147303" cy="4119327"/>
          </a:xfrm>
          <a:prstGeom prst="rect">
            <a:avLst/>
          </a:prstGeom>
        </p:spPr>
      </p:pic>
      <p:sp>
        <p:nvSpPr>
          <p:cNvPr id="2" name="Title 1">
            <a:extLst>
              <a:ext uri="{FF2B5EF4-FFF2-40B4-BE49-F238E27FC236}">
                <a16:creationId xmlns:a16="http://schemas.microsoft.com/office/drawing/2014/main" id="{A2D37732-3736-C944-89E5-BCAEFF229F42}"/>
              </a:ext>
            </a:extLst>
          </p:cNvPr>
          <p:cNvSpPr>
            <a:spLocks noGrp="1"/>
          </p:cNvSpPr>
          <p:nvPr>
            <p:ph type="title"/>
          </p:nvPr>
        </p:nvSpPr>
        <p:spPr>
          <a:xfrm>
            <a:off x="2245178" y="212453"/>
            <a:ext cx="6674646" cy="857250"/>
          </a:xfrm>
          <a:solidFill>
            <a:schemeClr val="bg1"/>
          </a:solidFill>
        </p:spPr>
        <p:txBody>
          <a:bodyPr/>
          <a:lstStyle/>
          <a:p>
            <a:r>
              <a:rPr lang="en-SK" sz="2800" dirty="0"/>
              <a:t>Digitálna medicína katalyzovaná pandémiou</a:t>
            </a:r>
          </a:p>
        </p:txBody>
      </p:sp>
      <p:pic>
        <p:nvPicPr>
          <p:cNvPr id="3074" name="Picture 2" descr="SARS-CoV-2 – Wikipédia">
            <a:extLst>
              <a:ext uri="{FF2B5EF4-FFF2-40B4-BE49-F238E27FC236}">
                <a16:creationId xmlns:a16="http://schemas.microsoft.com/office/drawing/2014/main" id="{9677E382-5B23-AD4A-A9CE-6CA5643E5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38" y="352514"/>
            <a:ext cx="1729740" cy="1644471"/>
          </a:xfrm>
          <a:prstGeom prst="rect">
            <a:avLst/>
          </a:prstGeom>
          <a:noFill/>
          <a:extLst>
            <a:ext uri="{909E8E84-426E-40DD-AFC4-6F175D3DCCD1}">
              <a14:hiddenFill xmlns:a14="http://schemas.microsoft.com/office/drawing/2010/main">
                <a:solidFill>
                  <a:srgbClr val="FFFFFF"/>
                </a:solidFill>
              </a14:hiddenFill>
            </a:ext>
          </a:extLst>
        </p:spPr>
      </p:pic>
      <p:sp>
        <p:nvSpPr>
          <p:cNvPr id="5" name="Bent Arrow 4">
            <a:extLst>
              <a:ext uri="{FF2B5EF4-FFF2-40B4-BE49-F238E27FC236}">
                <a16:creationId xmlns:a16="http://schemas.microsoft.com/office/drawing/2014/main" id="{8326E687-9C11-5F46-A9E2-DF4925725751}"/>
              </a:ext>
            </a:extLst>
          </p:cNvPr>
          <p:cNvSpPr/>
          <p:nvPr/>
        </p:nvSpPr>
        <p:spPr>
          <a:xfrm rot="10480735" flipH="1">
            <a:off x="1363084" y="2032816"/>
            <a:ext cx="828374" cy="1197067"/>
          </a:xfrm>
          <a:prstGeom prst="ben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K">
              <a:solidFill>
                <a:schemeClr val="tx1"/>
              </a:solidFill>
            </a:endParaRPr>
          </a:p>
        </p:txBody>
      </p:sp>
    </p:spTree>
    <p:extLst>
      <p:ext uri="{BB962C8B-B14F-4D97-AF65-F5344CB8AC3E}">
        <p14:creationId xmlns:p14="http://schemas.microsoft.com/office/powerpoint/2010/main" val="313632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4" descr="preencoded.png"/>
          <p:cNvPicPr preferRelativeResize="0"/>
          <p:nvPr/>
        </p:nvPicPr>
        <p:blipFill rotWithShape="1">
          <a:blip r:embed="rId3">
            <a:alphaModFix/>
          </a:blip>
          <a:srcRect/>
          <a:stretch/>
        </p:blipFill>
        <p:spPr>
          <a:xfrm>
            <a:off x="0" y="4800600"/>
            <a:ext cx="9144000" cy="342900"/>
          </a:xfrm>
          <a:prstGeom prst="rect">
            <a:avLst/>
          </a:prstGeom>
          <a:noFill/>
          <a:ln>
            <a:noFill/>
          </a:ln>
        </p:spPr>
      </p:pic>
      <p:pic>
        <p:nvPicPr>
          <p:cNvPr id="67" name="Google Shape;67;p4" descr="preencoded.png"/>
          <p:cNvPicPr preferRelativeResize="0"/>
          <p:nvPr/>
        </p:nvPicPr>
        <p:blipFill rotWithShape="1">
          <a:blip r:embed="rId4">
            <a:alphaModFix/>
          </a:blip>
          <a:srcRect/>
          <a:stretch/>
        </p:blipFill>
        <p:spPr>
          <a:xfrm>
            <a:off x="571500" y="1080135"/>
            <a:ext cx="8001000" cy="2748915"/>
          </a:xfrm>
          <a:prstGeom prst="rect">
            <a:avLst/>
          </a:prstGeom>
          <a:noFill/>
          <a:ln>
            <a:noFill/>
          </a:ln>
        </p:spPr>
      </p:pic>
      <p:pic>
        <p:nvPicPr>
          <p:cNvPr id="68" name="Google Shape;68;p4" descr="preencoded.png"/>
          <p:cNvPicPr preferRelativeResize="0"/>
          <p:nvPr/>
        </p:nvPicPr>
        <p:blipFill rotWithShape="1">
          <a:blip r:embed="rId5">
            <a:alphaModFix/>
          </a:blip>
          <a:srcRect/>
          <a:stretch/>
        </p:blipFill>
        <p:spPr>
          <a:xfrm>
            <a:off x="2468880" y="4057650"/>
            <a:ext cx="4200525" cy="640080"/>
          </a:xfrm>
          <a:prstGeom prst="rect">
            <a:avLst/>
          </a:prstGeom>
          <a:noFill/>
          <a:ln>
            <a:noFill/>
          </a:ln>
        </p:spPr>
      </p:pic>
      <p:sp>
        <p:nvSpPr>
          <p:cNvPr id="69" name="Google Shape;69;p4"/>
          <p:cNvSpPr/>
          <p:nvPr/>
        </p:nvSpPr>
        <p:spPr>
          <a:xfrm>
            <a:off x="1005840" y="1080135"/>
            <a:ext cx="622935" cy="320040"/>
          </a:xfrm>
          <a:prstGeom prst="rect">
            <a:avLst/>
          </a:prstGeom>
          <a:noFill/>
          <a:ln>
            <a:noFill/>
          </a:ln>
        </p:spPr>
        <p:txBody>
          <a:bodyPr spcFirstLastPara="1" wrap="square" lIns="0" tIns="0" rIns="0" bIns="0" anchor="ctr" anchorCtr="0">
            <a:noAutofit/>
          </a:bodyPr>
          <a:lstStyle/>
          <a:p>
            <a:pPr algn="ctr">
              <a:lnSpc>
                <a:spcPct val="140000"/>
              </a:lnSpc>
              <a:spcBef>
                <a:spcPts val="0"/>
              </a:spcBef>
              <a:spcAft>
                <a:spcPts val="0"/>
              </a:spcAft>
            </a:pPr>
            <a:r>
              <a:rPr lang="en-US" sz="900">
                <a:solidFill>
                  <a:srgbClr val="0033CC"/>
                </a:solidFill>
                <a:latin typeface="IBM Plex Sans SemiBold"/>
                <a:ea typeface="IBM Plex Sans SemiBold"/>
                <a:cs typeface="IBM Plex Sans SemiBold"/>
                <a:sym typeface="IBM Plex Sans SemiBold"/>
              </a:rPr>
              <a:t>ECG</a:t>
            </a:r>
            <a:br>
              <a:rPr lang="en-US" sz="900">
                <a:solidFill>
                  <a:srgbClr val="0033CC"/>
                </a:solidFill>
                <a:latin typeface="IBM Plex Sans SemiBold"/>
                <a:ea typeface="IBM Plex Sans SemiBold"/>
                <a:cs typeface="IBM Plex Sans SemiBold"/>
                <a:sym typeface="IBM Plex Sans SemiBold"/>
              </a:rPr>
            </a:br>
            <a:r>
              <a:rPr lang="en-US" sz="900">
                <a:solidFill>
                  <a:srgbClr val="0033CC"/>
                </a:solidFill>
                <a:latin typeface="IBM Plex Sans SemiBold"/>
                <a:ea typeface="IBM Plex Sans SemiBold"/>
                <a:cs typeface="IBM Plex Sans SemiBold"/>
                <a:sym typeface="IBM Plex Sans SemiBold"/>
              </a:rPr>
              <a:t>Digitization</a:t>
            </a:r>
            <a:endParaRPr sz="900">
              <a:solidFill>
                <a:schemeClr val="dk1"/>
              </a:solidFill>
              <a:latin typeface="Calibri"/>
              <a:ea typeface="Calibri"/>
              <a:cs typeface="Calibri"/>
              <a:sym typeface="Calibri"/>
            </a:endParaRPr>
          </a:p>
        </p:txBody>
      </p:sp>
      <p:sp>
        <p:nvSpPr>
          <p:cNvPr id="70" name="Google Shape;70;p4"/>
          <p:cNvSpPr/>
          <p:nvPr/>
        </p:nvSpPr>
        <p:spPr>
          <a:xfrm>
            <a:off x="2343150" y="1080135"/>
            <a:ext cx="554355" cy="320040"/>
          </a:xfrm>
          <a:prstGeom prst="rect">
            <a:avLst/>
          </a:prstGeom>
          <a:noFill/>
          <a:ln>
            <a:noFill/>
          </a:ln>
        </p:spPr>
        <p:txBody>
          <a:bodyPr spcFirstLastPara="1" wrap="square" lIns="0" tIns="0" rIns="0" bIns="0" anchor="ctr" anchorCtr="0">
            <a:noAutofit/>
          </a:bodyPr>
          <a:lstStyle/>
          <a:p>
            <a:pPr algn="ctr">
              <a:lnSpc>
                <a:spcPct val="140000"/>
              </a:lnSpc>
              <a:spcBef>
                <a:spcPts val="0"/>
              </a:spcBef>
              <a:spcAft>
                <a:spcPts val="0"/>
              </a:spcAft>
            </a:pPr>
            <a:r>
              <a:rPr lang="en-US" sz="900">
                <a:solidFill>
                  <a:srgbClr val="0033CC"/>
                </a:solidFill>
                <a:latin typeface="IBM Plex Sans SemiBold"/>
                <a:ea typeface="IBM Plex Sans SemiBold"/>
                <a:cs typeface="IBM Plex Sans SemiBold"/>
                <a:sym typeface="IBM Plex Sans SemiBold"/>
              </a:rPr>
              <a:t>Data</a:t>
            </a:r>
            <a:br>
              <a:rPr lang="en-US" sz="900">
                <a:solidFill>
                  <a:srgbClr val="0033CC"/>
                </a:solidFill>
                <a:latin typeface="IBM Plex Sans SemiBold"/>
                <a:ea typeface="IBM Plex Sans SemiBold"/>
                <a:cs typeface="IBM Plex Sans SemiBold"/>
                <a:sym typeface="IBM Plex Sans SemiBold"/>
              </a:rPr>
            </a:br>
            <a:r>
              <a:rPr lang="en-US" sz="900">
                <a:solidFill>
                  <a:srgbClr val="0033CC"/>
                </a:solidFill>
                <a:latin typeface="IBM Plex Sans SemiBold"/>
                <a:ea typeface="IBM Plex Sans SemiBold"/>
                <a:cs typeface="IBM Plex Sans SemiBold"/>
                <a:sym typeface="IBM Plex Sans SemiBold"/>
              </a:rPr>
              <a:t>Collection</a:t>
            </a:r>
            <a:endParaRPr sz="900">
              <a:solidFill>
                <a:schemeClr val="dk1"/>
              </a:solidFill>
              <a:latin typeface="Calibri"/>
              <a:ea typeface="Calibri"/>
              <a:cs typeface="Calibri"/>
              <a:sym typeface="Calibri"/>
            </a:endParaRPr>
          </a:p>
        </p:txBody>
      </p:sp>
      <p:sp>
        <p:nvSpPr>
          <p:cNvPr id="71" name="Google Shape;71;p4"/>
          <p:cNvSpPr/>
          <p:nvPr/>
        </p:nvSpPr>
        <p:spPr>
          <a:xfrm>
            <a:off x="3657600" y="1080135"/>
            <a:ext cx="531495" cy="320040"/>
          </a:xfrm>
          <a:prstGeom prst="rect">
            <a:avLst/>
          </a:prstGeom>
          <a:noFill/>
          <a:ln>
            <a:noFill/>
          </a:ln>
        </p:spPr>
        <p:txBody>
          <a:bodyPr spcFirstLastPara="1" wrap="square" lIns="0" tIns="0" rIns="0" bIns="0" anchor="ctr" anchorCtr="0">
            <a:noAutofit/>
          </a:bodyPr>
          <a:lstStyle/>
          <a:p>
            <a:pPr algn="ctr">
              <a:lnSpc>
                <a:spcPct val="140000"/>
              </a:lnSpc>
              <a:spcBef>
                <a:spcPts val="0"/>
              </a:spcBef>
              <a:spcAft>
                <a:spcPts val="0"/>
              </a:spcAft>
            </a:pPr>
            <a:r>
              <a:rPr lang="en-US" sz="900">
                <a:solidFill>
                  <a:srgbClr val="0033CC"/>
                </a:solidFill>
                <a:latin typeface="IBM Plex Sans SemiBold"/>
                <a:ea typeface="IBM Plex Sans SemiBold"/>
                <a:cs typeface="IBM Plex Sans SemiBold"/>
                <a:sym typeface="IBM Plex Sans SemiBold"/>
              </a:rPr>
              <a:t>AI</a:t>
            </a:r>
            <a:br>
              <a:rPr lang="en-US" sz="900">
                <a:solidFill>
                  <a:srgbClr val="0033CC"/>
                </a:solidFill>
                <a:latin typeface="IBM Plex Sans SemiBold"/>
                <a:ea typeface="IBM Plex Sans SemiBold"/>
                <a:cs typeface="IBM Plex Sans SemiBold"/>
                <a:sym typeface="IBM Plex Sans SemiBold"/>
              </a:rPr>
            </a:br>
            <a:r>
              <a:rPr lang="en-US" sz="900">
                <a:solidFill>
                  <a:srgbClr val="0033CC"/>
                </a:solidFill>
                <a:latin typeface="IBM Plex Sans SemiBold"/>
                <a:ea typeface="IBM Plex Sans SemiBold"/>
                <a:cs typeface="IBM Plex Sans SemiBold"/>
                <a:sym typeface="IBM Plex Sans SemiBold"/>
              </a:rPr>
              <a:t>Diagnosis</a:t>
            </a:r>
            <a:endParaRPr sz="900">
              <a:solidFill>
                <a:schemeClr val="dk1"/>
              </a:solidFill>
              <a:latin typeface="Calibri"/>
              <a:ea typeface="Calibri"/>
              <a:cs typeface="Calibri"/>
              <a:sym typeface="Calibri"/>
            </a:endParaRPr>
          </a:p>
        </p:txBody>
      </p:sp>
      <p:sp>
        <p:nvSpPr>
          <p:cNvPr id="72" name="Google Shape;72;p4"/>
          <p:cNvSpPr/>
          <p:nvPr/>
        </p:nvSpPr>
        <p:spPr>
          <a:xfrm>
            <a:off x="4857750" y="1080135"/>
            <a:ext cx="725805" cy="320040"/>
          </a:xfrm>
          <a:prstGeom prst="rect">
            <a:avLst/>
          </a:prstGeom>
          <a:noFill/>
          <a:ln>
            <a:noFill/>
          </a:ln>
        </p:spPr>
        <p:txBody>
          <a:bodyPr spcFirstLastPara="1" wrap="square" lIns="0" tIns="0" rIns="0" bIns="0" anchor="ctr" anchorCtr="0">
            <a:noAutofit/>
          </a:bodyPr>
          <a:lstStyle/>
          <a:p>
            <a:pPr algn="ctr">
              <a:lnSpc>
                <a:spcPct val="140000"/>
              </a:lnSpc>
              <a:spcBef>
                <a:spcPts val="0"/>
              </a:spcBef>
              <a:spcAft>
                <a:spcPts val="0"/>
              </a:spcAft>
            </a:pPr>
            <a:r>
              <a:rPr lang="en-US" sz="900">
                <a:solidFill>
                  <a:srgbClr val="0033CC"/>
                </a:solidFill>
                <a:latin typeface="IBM Plex Sans SemiBold"/>
                <a:ea typeface="IBM Plex Sans SemiBold"/>
                <a:cs typeface="IBM Plex Sans SemiBold"/>
                <a:sym typeface="IBM Plex Sans SemiBold"/>
              </a:rPr>
              <a:t>Standardized</a:t>
            </a:r>
            <a:br>
              <a:rPr lang="en-US" sz="900">
                <a:solidFill>
                  <a:srgbClr val="0033CC"/>
                </a:solidFill>
                <a:latin typeface="IBM Plex Sans SemiBold"/>
                <a:ea typeface="IBM Plex Sans SemiBold"/>
                <a:cs typeface="IBM Plex Sans SemiBold"/>
                <a:sym typeface="IBM Plex Sans SemiBold"/>
              </a:rPr>
            </a:br>
            <a:r>
              <a:rPr lang="en-US" sz="900">
                <a:solidFill>
                  <a:srgbClr val="0033CC"/>
                </a:solidFill>
                <a:latin typeface="IBM Plex Sans SemiBold"/>
                <a:ea typeface="IBM Plex Sans SemiBold"/>
                <a:cs typeface="IBM Plex Sans SemiBold"/>
                <a:sym typeface="IBM Plex Sans SemiBold"/>
              </a:rPr>
              <a:t>Anamnesis</a:t>
            </a:r>
            <a:endParaRPr sz="900">
              <a:solidFill>
                <a:schemeClr val="dk1"/>
              </a:solidFill>
              <a:latin typeface="Calibri"/>
              <a:ea typeface="Calibri"/>
              <a:cs typeface="Calibri"/>
              <a:sym typeface="Calibri"/>
            </a:endParaRPr>
          </a:p>
        </p:txBody>
      </p:sp>
      <p:sp>
        <p:nvSpPr>
          <p:cNvPr id="73" name="Google Shape;73;p4"/>
          <p:cNvSpPr/>
          <p:nvPr/>
        </p:nvSpPr>
        <p:spPr>
          <a:xfrm>
            <a:off x="6017895" y="1080135"/>
            <a:ext cx="1011555" cy="320040"/>
          </a:xfrm>
          <a:prstGeom prst="rect">
            <a:avLst/>
          </a:prstGeom>
          <a:noFill/>
          <a:ln>
            <a:noFill/>
          </a:ln>
        </p:spPr>
        <p:txBody>
          <a:bodyPr spcFirstLastPara="1" wrap="square" lIns="0" tIns="0" rIns="0" bIns="0" anchor="ctr" anchorCtr="0">
            <a:noAutofit/>
          </a:bodyPr>
          <a:lstStyle/>
          <a:p>
            <a:pPr algn="ctr">
              <a:lnSpc>
                <a:spcPct val="140000"/>
              </a:lnSpc>
              <a:spcBef>
                <a:spcPts val="0"/>
              </a:spcBef>
              <a:spcAft>
                <a:spcPts val="0"/>
              </a:spcAft>
            </a:pPr>
            <a:r>
              <a:rPr lang="en-US" sz="900">
                <a:solidFill>
                  <a:srgbClr val="0033CC"/>
                </a:solidFill>
                <a:latin typeface="IBM Plex Sans SemiBold"/>
                <a:ea typeface="IBM Plex Sans SemiBold"/>
                <a:cs typeface="IBM Plex Sans SemiBold"/>
                <a:sym typeface="IBM Plex Sans SemiBold"/>
              </a:rPr>
              <a:t>Treatment</a:t>
            </a:r>
            <a:br>
              <a:rPr lang="en-US" sz="900">
                <a:solidFill>
                  <a:srgbClr val="0033CC"/>
                </a:solidFill>
                <a:latin typeface="IBM Plex Sans SemiBold"/>
                <a:ea typeface="IBM Plex Sans SemiBold"/>
                <a:cs typeface="IBM Plex Sans SemiBold"/>
                <a:sym typeface="IBM Plex Sans SemiBold"/>
              </a:rPr>
            </a:br>
            <a:r>
              <a:rPr lang="en-US" sz="900">
                <a:solidFill>
                  <a:srgbClr val="0033CC"/>
                </a:solidFill>
                <a:latin typeface="IBM Plex Sans SemiBold"/>
                <a:ea typeface="IBM Plex Sans SemiBold"/>
                <a:cs typeface="IBM Plex Sans SemiBold"/>
                <a:sym typeface="IBM Plex Sans SemiBold"/>
              </a:rPr>
              <a:t>Recommedantions</a:t>
            </a:r>
            <a:endParaRPr sz="900">
              <a:solidFill>
                <a:schemeClr val="dk1"/>
              </a:solidFill>
              <a:latin typeface="Calibri"/>
              <a:ea typeface="Calibri"/>
              <a:cs typeface="Calibri"/>
              <a:sym typeface="Calibri"/>
            </a:endParaRPr>
          </a:p>
        </p:txBody>
      </p:sp>
      <p:sp>
        <p:nvSpPr>
          <p:cNvPr id="74" name="Google Shape;74;p4"/>
          <p:cNvSpPr/>
          <p:nvPr/>
        </p:nvSpPr>
        <p:spPr>
          <a:xfrm>
            <a:off x="7458075" y="1080135"/>
            <a:ext cx="731520" cy="320040"/>
          </a:xfrm>
          <a:prstGeom prst="rect">
            <a:avLst/>
          </a:prstGeom>
          <a:noFill/>
          <a:ln>
            <a:noFill/>
          </a:ln>
        </p:spPr>
        <p:txBody>
          <a:bodyPr spcFirstLastPara="1" wrap="square" lIns="0" tIns="0" rIns="0" bIns="0" anchor="ctr" anchorCtr="0">
            <a:noAutofit/>
          </a:bodyPr>
          <a:lstStyle/>
          <a:p>
            <a:pPr algn="ctr">
              <a:lnSpc>
                <a:spcPct val="140000"/>
              </a:lnSpc>
              <a:spcBef>
                <a:spcPts val="0"/>
              </a:spcBef>
              <a:spcAft>
                <a:spcPts val="0"/>
              </a:spcAft>
            </a:pPr>
            <a:r>
              <a:rPr lang="en-US" sz="900">
                <a:solidFill>
                  <a:srgbClr val="0033CC"/>
                </a:solidFill>
                <a:latin typeface="IBM Plex Sans SemiBold"/>
                <a:ea typeface="IBM Plex Sans SemiBold"/>
                <a:cs typeface="IBM Plex Sans SemiBold"/>
                <a:sym typeface="IBM Plex Sans SemiBold"/>
              </a:rPr>
              <a:t>Sharing &amp;</a:t>
            </a:r>
            <a:br>
              <a:rPr lang="en-US" sz="900">
                <a:solidFill>
                  <a:srgbClr val="0033CC"/>
                </a:solidFill>
                <a:latin typeface="IBM Plex Sans SemiBold"/>
                <a:ea typeface="IBM Plex Sans SemiBold"/>
                <a:cs typeface="IBM Plex Sans SemiBold"/>
                <a:sym typeface="IBM Plex Sans SemiBold"/>
              </a:rPr>
            </a:br>
            <a:r>
              <a:rPr lang="en-US" sz="900">
                <a:solidFill>
                  <a:srgbClr val="0033CC"/>
                </a:solidFill>
                <a:latin typeface="IBM Plex Sans SemiBold"/>
                <a:ea typeface="IBM Plex Sans SemiBold"/>
                <a:cs typeface="IBM Plex Sans SemiBold"/>
                <a:sym typeface="IBM Plex Sans SemiBold"/>
              </a:rPr>
              <a:t>Collaboration</a:t>
            </a:r>
            <a:endParaRPr sz="900">
              <a:solidFill>
                <a:schemeClr val="dk1"/>
              </a:solidFill>
              <a:latin typeface="Calibri"/>
              <a:ea typeface="Calibri"/>
              <a:cs typeface="Calibri"/>
              <a:sym typeface="Calibri"/>
            </a:endParaRPr>
          </a:p>
        </p:txBody>
      </p:sp>
      <p:sp>
        <p:nvSpPr>
          <p:cNvPr id="75" name="Google Shape;75;p4"/>
          <p:cNvSpPr/>
          <p:nvPr/>
        </p:nvSpPr>
        <p:spPr>
          <a:xfrm>
            <a:off x="3360420" y="285750"/>
            <a:ext cx="2434590" cy="354330"/>
          </a:xfrm>
          <a:prstGeom prst="rect">
            <a:avLst/>
          </a:prstGeom>
          <a:noFill/>
          <a:ln>
            <a:noFill/>
          </a:ln>
        </p:spPr>
        <p:txBody>
          <a:bodyPr spcFirstLastPara="1" wrap="square" lIns="0" tIns="0" rIns="0" bIns="0" anchor="t" anchorCtr="0">
            <a:noAutofit/>
          </a:bodyPr>
          <a:lstStyle/>
          <a:p>
            <a:pPr algn="ctr">
              <a:lnSpc>
                <a:spcPct val="129166"/>
              </a:lnSpc>
              <a:spcBef>
                <a:spcPts val="0"/>
              </a:spcBef>
              <a:spcAft>
                <a:spcPts val="0"/>
              </a:spcAft>
            </a:pPr>
            <a:r>
              <a:rPr lang="en-US" sz="2160">
                <a:solidFill>
                  <a:srgbClr val="0033CC"/>
                </a:solidFill>
                <a:latin typeface="IBM Plex Sans SemiBold"/>
                <a:ea typeface="IBM Plex Sans SemiBold"/>
                <a:cs typeface="IBM Plex Sans SemiBold"/>
                <a:sym typeface="IBM Plex Sans SemiBold"/>
              </a:rPr>
              <a:t>PMcardio</a:t>
            </a:r>
            <a:r>
              <a:rPr lang="en-US" sz="2160">
                <a:solidFill>
                  <a:srgbClr val="0033CC"/>
                </a:solidFill>
                <a:latin typeface="IBM Plex Sans"/>
                <a:ea typeface="IBM Plex Sans"/>
                <a:cs typeface="IBM Plex Sans"/>
                <a:sym typeface="IBM Plex Sans"/>
              </a:rPr>
              <a:t> summary</a:t>
            </a:r>
            <a:endParaRPr sz="2160">
              <a:solidFill>
                <a:schemeClr val="dk1"/>
              </a:solidFill>
              <a:latin typeface="Calibri"/>
              <a:ea typeface="Calibri"/>
              <a:cs typeface="Calibri"/>
              <a:sym typeface="Calibri"/>
            </a:endParaRPr>
          </a:p>
        </p:txBody>
      </p:sp>
      <p:sp>
        <p:nvSpPr>
          <p:cNvPr id="76" name="Google Shape;76;p4"/>
          <p:cNvSpPr/>
          <p:nvPr/>
        </p:nvSpPr>
        <p:spPr>
          <a:xfrm>
            <a:off x="2255052" y="697230"/>
            <a:ext cx="4633897" cy="171450"/>
          </a:xfrm>
          <a:prstGeom prst="rect">
            <a:avLst/>
          </a:prstGeom>
          <a:noFill/>
          <a:ln>
            <a:noFill/>
          </a:ln>
        </p:spPr>
        <p:txBody>
          <a:bodyPr spcFirstLastPara="1" wrap="square" lIns="0" tIns="0" rIns="0" bIns="0" anchor="t" anchorCtr="0">
            <a:noAutofit/>
          </a:bodyPr>
          <a:lstStyle/>
          <a:p>
            <a:pPr algn="ctr">
              <a:lnSpc>
                <a:spcPct val="133333"/>
              </a:lnSpc>
              <a:spcBef>
                <a:spcPts val="0"/>
              </a:spcBef>
              <a:spcAft>
                <a:spcPts val="0"/>
              </a:spcAft>
            </a:pPr>
            <a:r>
              <a:rPr lang="en-US" sz="1080" i="1">
                <a:solidFill>
                  <a:srgbClr val="212121"/>
                </a:solidFill>
                <a:latin typeface="IBM Plex Sans"/>
                <a:ea typeface="IBM Plex Sans"/>
                <a:cs typeface="IBM Plex Sans"/>
                <a:sym typeface="IBM Plex Sans"/>
              </a:rPr>
              <a:t>World’s first AI-powered ECG Digitization, Analysis and Treatment platform</a:t>
            </a:r>
            <a:endParaRPr sz="1080">
              <a:solidFill>
                <a:schemeClr val="dk1"/>
              </a:solidFill>
              <a:latin typeface="Calibri"/>
              <a:ea typeface="Calibri"/>
              <a:cs typeface="Calibri"/>
              <a:sym typeface="Calibri"/>
            </a:endParaRPr>
          </a:p>
        </p:txBody>
      </p:sp>
      <p:sp>
        <p:nvSpPr>
          <p:cNvPr id="77" name="Google Shape;77;p4"/>
          <p:cNvSpPr/>
          <p:nvPr/>
        </p:nvSpPr>
        <p:spPr>
          <a:xfrm>
            <a:off x="2463165" y="4572000"/>
            <a:ext cx="811530" cy="125730"/>
          </a:xfrm>
          <a:prstGeom prst="rect">
            <a:avLst/>
          </a:prstGeom>
          <a:noFill/>
          <a:ln>
            <a:noFill/>
          </a:ln>
        </p:spPr>
        <p:txBody>
          <a:bodyPr spcFirstLastPara="1" wrap="square" lIns="0" tIns="0" rIns="0" bIns="0" anchor="t" anchorCtr="0">
            <a:noAutofit/>
          </a:bodyPr>
          <a:lstStyle/>
          <a:p>
            <a:pPr algn="ctr">
              <a:lnSpc>
                <a:spcPct val="137500"/>
              </a:lnSpc>
              <a:spcBef>
                <a:spcPts val="0"/>
              </a:spcBef>
              <a:spcAft>
                <a:spcPts val="0"/>
              </a:spcAft>
            </a:pPr>
            <a:r>
              <a:rPr lang="en-US" sz="720">
                <a:solidFill>
                  <a:srgbClr val="212121"/>
                </a:solidFill>
                <a:latin typeface="IBM Plex Sans SemiBold"/>
                <a:ea typeface="IBM Plex Sans SemiBold"/>
                <a:cs typeface="IBM Plex Sans SemiBold"/>
                <a:sym typeface="IBM Plex Sans SemiBold"/>
              </a:rPr>
              <a:t>Multi-user Chat</a:t>
            </a:r>
            <a:endParaRPr sz="720">
              <a:solidFill>
                <a:schemeClr val="dk1"/>
              </a:solidFill>
              <a:latin typeface="Calibri"/>
              <a:ea typeface="Calibri"/>
              <a:cs typeface="Calibri"/>
              <a:sym typeface="Calibri"/>
            </a:endParaRPr>
          </a:p>
        </p:txBody>
      </p:sp>
      <p:sp>
        <p:nvSpPr>
          <p:cNvPr id="78" name="Google Shape;78;p4"/>
          <p:cNvSpPr/>
          <p:nvPr/>
        </p:nvSpPr>
        <p:spPr>
          <a:xfrm>
            <a:off x="3314700" y="4572000"/>
            <a:ext cx="811530" cy="125730"/>
          </a:xfrm>
          <a:prstGeom prst="rect">
            <a:avLst/>
          </a:prstGeom>
          <a:noFill/>
          <a:ln>
            <a:noFill/>
          </a:ln>
        </p:spPr>
        <p:txBody>
          <a:bodyPr spcFirstLastPara="1" wrap="square" lIns="0" tIns="0" rIns="0" bIns="0" anchor="t" anchorCtr="0">
            <a:noAutofit/>
          </a:bodyPr>
          <a:lstStyle/>
          <a:p>
            <a:pPr algn="ctr">
              <a:lnSpc>
                <a:spcPct val="137500"/>
              </a:lnSpc>
              <a:spcBef>
                <a:spcPts val="0"/>
              </a:spcBef>
              <a:spcAft>
                <a:spcPts val="0"/>
              </a:spcAft>
            </a:pPr>
            <a:r>
              <a:rPr lang="en-US" sz="720">
                <a:solidFill>
                  <a:srgbClr val="212121"/>
                </a:solidFill>
                <a:latin typeface="IBM Plex Sans SemiBold"/>
                <a:ea typeface="IBM Plex Sans SemiBold"/>
                <a:cs typeface="IBM Plex Sans SemiBold"/>
                <a:sym typeface="IBM Plex Sans SemiBold"/>
              </a:rPr>
              <a:t>Group Calls</a:t>
            </a:r>
            <a:endParaRPr sz="720">
              <a:solidFill>
                <a:schemeClr val="dk1"/>
              </a:solidFill>
              <a:latin typeface="Calibri"/>
              <a:ea typeface="Calibri"/>
              <a:cs typeface="Calibri"/>
              <a:sym typeface="Calibri"/>
            </a:endParaRPr>
          </a:p>
        </p:txBody>
      </p:sp>
      <p:sp>
        <p:nvSpPr>
          <p:cNvPr id="79" name="Google Shape;79;p4"/>
          <p:cNvSpPr/>
          <p:nvPr/>
        </p:nvSpPr>
        <p:spPr>
          <a:xfrm>
            <a:off x="4166235" y="4572000"/>
            <a:ext cx="811530" cy="125730"/>
          </a:xfrm>
          <a:prstGeom prst="rect">
            <a:avLst/>
          </a:prstGeom>
          <a:noFill/>
          <a:ln>
            <a:noFill/>
          </a:ln>
        </p:spPr>
        <p:txBody>
          <a:bodyPr spcFirstLastPara="1" wrap="square" lIns="0" tIns="0" rIns="0" bIns="0" anchor="t" anchorCtr="0">
            <a:noAutofit/>
          </a:bodyPr>
          <a:lstStyle/>
          <a:p>
            <a:pPr algn="ctr">
              <a:lnSpc>
                <a:spcPct val="137500"/>
              </a:lnSpc>
              <a:spcBef>
                <a:spcPts val="0"/>
              </a:spcBef>
              <a:spcAft>
                <a:spcPts val="0"/>
              </a:spcAft>
            </a:pPr>
            <a:r>
              <a:rPr lang="en-US" sz="720">
                <a:solidFill>
                  <a:srgbClr val="212121"/>
                </a:solidFill>
                <a:latin typeface="IBM Plex Sans SemiBold"/>
                <a:ea typeface="IBM Plex Sans SemiBold"/>
                <a:cs typeface="IBM Plex Sans SemiBold"/>
                <a:sym typeface="IBM Plex Sans SemiBold"/>
              </a:rPr>
              <a:t>File Sharing</a:t>
            </a:r>
            <a:endParaRPr sz="720">
              <a:solidFill>
                <a:schemeClr val="dk1"/>
              </a:solidFill>
              <a:latin typeface="Calibri"/>
              <a:ea typeface="Calibri"/>
              <a:cs typeface="Calibri"/>
              <a:sym typeface="Calibri"/>
            </a:endParaRPr>
          </a:p>
        </p:txBody>
      </p:sp>
      <p:sp>
        <p:nvSpPr>
          <p:cNvPr id="80" name="Google Shape;80;p4"/>
          <p:cNvSpPr/>
          <p:nvPr/>
        </p:nvSpPr>
        <p:spPr>
          <a:xfrm>
            <a:off x="5017770" y="4572000"/>
            <a:ext cx="811530" cy="125730"/>
          </a:xfrm>
          <a:prstGeom prst="rect">
            <a:avLst/>
          </a:prstGeom>
          <a:noFill/>
          <a:ln>
            <a:noFill/>
          </a:ln>
        </p:spPr>
        <p:txBody>
          <a:bodyPr spcFirstLastPara="1" wrap="square" lIns="0" tIns="0" rIns="0" bIns="0" anchor="t" anchorCtr="0">
            <a:noAutofit/>
          </a:bodyPr>
          <a:lstStyle/>
          <a:p>
            <a:pPr algn="ctr">
              <a:lnSpc>
                <a:spcPct val="137500"/>
              </a:lnSpc>
              <a:spcBef>
                <a:spcPts val="0"/>
              </a:spcBef>
              <a:spcAft>
                <a:spcPts val="0"/>
              </a:spcAft>
            </a:pPr>
            <a:r>
              <a:rPr lang="en-US" sz="720">
                <a:solidFill>
                  <a:srgbClr val="212121"/>
                </a:solidFill>
                <a:latin typeface="IBM Plex Sans SemiBold"/>
                <a:ea typeface="IBM Plex Sans SemiBold"/>
                <a:cs typeface="IBM Plex Sans SemiBold"/>
                <a:sym typeface="IBM Plex Sans SemiBold"/>
              </a:rPr>
              <a:t>Secure Export</a:t>
            </a:r>
            <a:endParaRPr sz="720">
              <a:solidFill>
                <a:schemeClr val="dk1"/>
              </a:solidFill>
              <a:latin typeface="Calibri"/>
              <a:ea typeface="Calibri"/>
              <a:cs typeface="Calibri"/>
              <a:sym typeface="Calibri"/>
            </a:endParaRPr>
          </a:p>
        </p:txBody>
      </p:sp>
      <p:sp>
        <p:nvSpPr>
          <p:cNvPr id="81" name="Google Shape;81;p4"/>
          <p:cNvSpPr/>
          <p:nvPr/>
        </p:nvSpPr>
        <p:spPr>
          <a:xfrm>
            <a:off x="5869305" y="4572000"/>
            <a:ext cx="811530" cy="125730"/>
          </a:xfrm>
          <a:prstGeom prst="rect">
            <a:avLst/>
          </a:prstGeom>
          <a:noFill/>
          <a:ln>
            <a:noFill/>
          </a:ln>
        </p:spPr>
        <p:txBody>
          <a:bodyPr spcFirstLastPara="1" wrap="square" lIns="0" tIns="0" rIns="0" bIns="0" anchor="t" anchorCtr="0">
            <a:noAutofit/>
          </a:bodyPr>
          <a:lstStyle/>
          <a:p>
            <a:pPr algn="ctr">
              <a:lnSpc>
                <a:spcPct val="137500"/>
              </a:lnSpc>
              <a:spcBef>
                <a:spcPts val="0"/>
              </a:spcBef>
              <a:spcAft>
                <a:spcPts val="0"/>
              </a:spcAft>
            </a:pPr>
            <a:r>
              <a:rPr lang="en-US" sz="720">
                <a:solidFill>
                  <a:srgbClr val="212121"/>
                </a:solidFill>
                <a:latin typeface="IBM Plex Sans SemiBold"/>
                <a:ea typeface="IBM Plex Sans SemiBold"/>
                <a:cs typeface="IBM Plex Sans SemiBold"/>
                <a:sym typeface="IBM Plex Sans SemiBold"/>
              </a:rPr>
              <a:t>EMR Integration</a:t>
            </a:r>
            <a:endParaRPr sz="72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5" descr="preencoded.png"/>
          <p:cNvPicPr preferRelativeResize="0"/>
          <p:nvPr/>
        </p:nvPicPr>
        <p:blipFill rotWithShape="1">
          <a:blip r:embed="rId3">
            <a:alphaModFix/>
          </a:blip>
          <a:srcRect/>
          <a:stretch/>
        </p:blipFill>
        <p:spPr>
          <a:xfrm>
            <a:off x="571500" y="3074670"/>
            <a:ext cx="2668905" cy="228600"/>
          </a:xfrm>
          <a:prstGeom prst="rect">
            <a:avLst/>
          </a:prstGeom>
          <a:noFill/>
          <a:ln>
            <a:noFill/>
          </a:ln>
        </p:spPr>
      </p:pic>
      <p:pic>
        <p:nvPicPr>
          <p:cNvPr id="88" name="Google Shape;88;p5" descr="preencoded.png"/>
          <p:cNvPicPr preferRelativeResize="0"/>
          <p:nvPr/>
        </p:nvPicPr>
        <p:blipFill rotWithShape="1">
          <a:blip r:embed="rId4">
            <a:alphaModFix/>
          </a:blip>
          <a:srcRect/>
          <a:stretch/>
        </p:blipFill>
        <p:spPr>
          <a:xfrm>
            <a:off x="3240405" y="3074670"/>
            <a:ext cx="2663190" cy="228600"/>
          </a:xfrm>
          <a:prstGeom prst="rect">
            <a:avLst/>
          </a:prstGeom>
          <a:noFill/>
          <a:ln>
            <a:noFill/>
          </a:ln>
        </p:spPr>
      </p:pic>
      <p:pic>
        <p:nvPicPr>
          <p:cNvPr id="89" name="Google Shape;89;p5" descr="preencoded.png"/>
          <p:cNvPicPr preferRelativeResize="0"/>
          <p:nvPr/>
        </p:nvPicPr>
        <p:blipFill rotWithShape="1">
          <a:blip r:embed="rId5">
            <a:alphaModFix/>
          </a:blip>
          <a:srcRect/>
          <a:stretch/>
        </p:blipFill>
        <p:spPr>
          <a:xfrm>
            <a:off x="5903595" y="3074670"/>
            <a:ext cx="2668905" cy="228600"/>
          </a:xfrm>
          <a:prstGeom prst="rect">
            <a:avLst/>
          </a:prstGeom>
          <a:noFill/>
          <a:ln>
            <a:noFill/>
          </a:ln>
        </p:spPr>
      </p:pic>
      <p:pic>
        <p:nvPicPr>
          <p:cNvPr id="90" name="Google Shape;90;p5" descr="preencoded.png"/>
          <p:cNvPicPr preferRelativeResize="0"/>
          <p:nvPr/>
        </p:nvPicPr>
        <p:blipFill rotWithShape="1">
          <a:blip r:embed="rId6">
            <a:alphaModFix/>
          </a:blip>
          <a:srcRect/>
          <a:stretch/>
        </p:blipFill>
        <p:spPr>
          <a:xfrm>
            <a:off x="0" y="4800600"/>
            <a:ext cx="9144000" cy="342900"/>
          </a:xfrm>
          <a:prstGeom prst="rect">
            <a:avLst/>
          </a:prstGeom>
          <a:noFill/>
          <a:ln>
            <a:noFill/>
          </a:ln>
        </p:spPr>
      </p:pic>
      <p:sp>
        <p:nvSpPr>
          <p:cNvPr id="91" name="Google Shape;91;p5"/>
          <p:cNvSpPr/>
          <p:nvPr/>
        </p:nvSpPr>
        <p:spPr>
          <a:xfrm>
            <a:off x="2366010" y="742950"/>
            <a:ext cx="4429125" cy="354330"/>
          </a:xfrm>
          <a:prstGeom prst="rect">
            <a:avLst/>
          </a:prstGeom>
          <a:noFill/>
          <a:ln>
            <a:noFill/>
          </a:ln>
        </p:spPr>
        <p:txBody>
          <a:bodyPr spcFirstLastPara="1" wrap="square" lIns="0" tIns="0" rIns="0" bIns="0" anchor="t" anchorCtr="0">
            <a:noAutofit/>
          </a:bodyPr>
          <a:lstStyle/>
          <a:p>
            <a:pPr>
              <a:lnSpc>
                <a:spcPct val="129166"/>
              </a:lnSpc>
              <a:spcBef>
                <a:spcPts val="0"/>
              </a:spcBef>
              <a:spcAft>
                <a:spcPts val="0"/>
              </a:spcAft>
            </a:pPr>
            <a:r>
              <a:rPr lang="en-US" sz="2160">
                <a:solidFill>
                  <a:srgbClr val="0033CC"/>
                </a:solidFill>
                <a:latin typeface="IBM Plex Sans"/>
                <a:ea typeface="IBM Plex Sans"/>
                <a:cs typeface="IBM Plex Sans"/>
                <a:sym typeface="IBM Plex Sans"/>
              </a:rPr>
              <a:t>Demonstrating </a:t>
            </a:r>
            <a:r>
              <a:rPr lang="en-US" sz="2160">
                <a:solidFill>
                  <a:srgbClr val="0033CC"/>
                </a:solidFill>
                <a:latin typeface="IBM Plex Sans SemiBold"/>
                <a:ea typeface="IBM Plex Sans SemiBold"/>
                <a:cs typeface="IBM Plex Sans SemiBold"/>
                <a:sym typeface="IBM Plex Sans SemiBold"/>
              </a:rPr>
              <a:t>clinical effectivness</a:t>
            </a:r>
            <a:endParaRPr sz="2160">
              <a:solidFill>
                <a:schemeClr val="dk1"/>
              </a:solidFill>
              <a:latin typeface="Calibri"/>
              <a:ea typeface="Calibri"/>
              <a:cs typeface="Calibri"/>
              <a:sym typeface="Calibri"/>
            </a:endParaRPr>
          </a:p>
        </p:txBody>
      </p:sp>
      <p:sp>
        <p:nvSpPr>
          <p:cNvPr id="92" name="Google Shape;92;p5"/>
          <p:cNvSpPr/>
          <p:nvPr/>
        </p:nvSpPr>
        <p:spPr>
          <a:xfrm>
            <a:off x="571500" y="1840230"/>
            <a:ext cx="2686050" cy="160020"/>
          </a:xfrm>
          <a:prstGeom prst="rect">
            <a:avLst/>
          </a:prstGeom>
          <a:noFill/>
          <a:ln>
            <a:noFill/>
          </a:ln>
        </p:spPr>
        <p:txBody>
          <a:bodyPr spcFirstLastPara="1" wrap="square" lIns="0" tIns="0" rIns="0" bIns="0" anchor="t" anchorCtr="0">
            <a:noAutofit/>
          </a:bodyPr>
          <a:lstStyle/>
          <a:p>
            <a:pPr>
              <a:lnSpc>
                <a:spcPct val="175000"/>
              </a:lnSpc>
              <a:spcBef>
                <a:spcPts val="0"/>
              </a:spcBef>
              <a:spcAft>
                <a:spcPts val="0"/>
              </a:spcAft>
            </a:pPr>
            <a:r>
              <a:rPr lang="en-US" sz="720" b="1">
                <a:solidFill>
                  <a:srgbClr val="0033CC"/>
                </a:solidFill>
                <a:latin typeface="IBM Plex Mono"/>
                <a:ea typeface="IBM Plex Mono"/>
                <a:cs typeface="IBM Plex Mono"/>
                <a:sym typeface="IBM Plex Mono"/>
              </a:rPr>
              <a:t>Running</a:t>
            </a:r>
            <a:endParaRPr sz="720">
              <a:solidFill>
                <a:schemeClr val="dk1"/>
              </a:solidFill>
              <a:latin typeface="Calibri"/>
              <a:ea typeface="Calibri"/>
              <a:cs typeface="Calibri"/>
              <a:sym typeface="Calibri"/>
            </a:endParaRPr>
          </a:p>
        </p:txBody>
      </p:sp>
      <p:sp>
        <p:nvSpPr>
          <p:cNvPr id="93" name="Google Shape;93;p5"/>
          <p:cNvSpPr/>
          <p:nvPr/>
        </p:nvSpPr>
        <p:spPr>
          <a:xfrm>
            <a:off x="571500" y="2085975"/>
            <a:ext cx="2686050" cy="182880"/>
          </a:xfrm>
          <a:prstGeom prst="rect">
            <a:avLst/>
          </a:prstGeom>
          <a:noFill/>
          <a:ln>
            <a:noFill/>
          </a:ln>
        </p:spPr>
        <p:txBody>
          <a:bodyPr spcFirstLastPara="1" wrap="square" lIns="0" tIns="0" rIns="0" bIns="0" anchor="t" anchorCtr="0">
            <a:noAutofit/>
          </a:bodyPr>
          <a:lstStyle/>
          <a:p>
            <a:pPr>
              <a:lnSpc>
                <a:spcPct val="123076"/>
              </a:lnSpc>
              <a:spcBef>
                <a:spcPts val="0"/>
              </a:spcBef>
              <a:spcAft>
                <a:spcPts val="0"/>
              </a:spcAft>
            </a:pPr>
            <a:r>
              <a:rPr lang="en-US" sz="1170" b="1">
                <a:solidFill>
                  <a:srgbClr val="212121"/>
                </a:solidFill>
                <a:latin typeface="IBM Plex Sans"/>
                <a:ea typeface="IBM Plex Sans"/>
                <a:cs typeface="IBM Plex Sans"/>
                <a:sym typeface="IBM Plex Sans"/>
              </a:rPr>
              <a:t>Primary care - GP trial</a:t>
            </a:r>
            <a:endParaRPr sz="1170">
              <a:solidFill>
                <a:schemeClr val="dk1"/>
              </a:solidFill>
              <a:latin typeface="Calibri"/>
              <a:ea typeface="Calibri"/>
              <a:cs typeface="Calibri"/>
              <a:sym typeface="Calibri"/>
            </a:endParaRPr>
          </a:p>
        </p:txBody>
      </p:sp>
      <p:sp>
        <p:nvSpPr>
          <p:cNvPr id="94" name="Google Shape;94;p5"/>
          <p:cNvSpPr/>
          <p:nvPr/>
        </p:nvSpPr>
        <p:spPr>
          <a:xfrm>
            <a:off x="571500" y="2354580"/>
            <a:ext cx="2514600" cy="548640"/>
          </a:xfrm>
          <a:prstGeom prst="rect">
            <a:avLst/>
          </a:prstGeom>
          <a:noFill/>
          <a:ln>
            <a:noFill/>
          </a:ln>
        </p:spPr>
        <p:txBody>
          <a:bodyPr spcFirstLastPara="1" wrap="square" lIns="0" tIns="0" rIns="0" bIns="0" anchor="t" anchorCtr="0">
            <a:noAutofit/>
          </a:bodyPr>
          <a:lstStyle/>
          <a:p>
            <a:pPr>
              <a:lnSpc>
                <a:spcPct val="150031"/>
              </a:lnSpc>
              <a:spcBef>
                <a:spcPts val="0"/>
              </a:spcBef>
              <a:spcAft>
                <a:spcPts val="0"/>
              </a:spcAft>
            </a:pPr>
            <a:r>
              <a:rPr lang="en-US" sz="945">
                <a:solidFill>
                  <a:srgbClr val="212121"/>
                </a:solidFill>
                <a:latin typeface="IBM Plex Sans"/>
                <a:ea typeface="IBM Plex Sans"/>
                <a:cs typeface="IBM Plex Sans"/>
                <a:sym typeface="IBM Plex Sans"/>
              </a:rPr>
              <a:t>- Increase adequate referrals from primary to secondary care</a:t>
            </a:r>
            <a:br>
              <a:rPr lang="en-US" sz="945">
                <a:solidFill>
                  <a:srgbClr val="212121"/>
                </a:solidFill>
                <a:latin typeface="IBM Plex Sans"/>
                <a:ea typeface="IBM Plex Sans"/>
                <a:cs typeface="IBM Plex Sans"/>
                <a:sym typeface="IBM Plex Sans"/>
              </a:rPr>
            </a:br>
            <a:r>
              <a:rPr lang="en-US" sz="945">
                <a:solidFill>
                  <a:srgbClr val="212121"/>
                </a:solidFill>
                <a:latin typeface="IBM Plex Sans"/>
                <a:ea typeface="IBM Plex Sans"/>
                <a:cs typeface="IBM Plex Sans"/>
                <a:sym typeface="IBM Plex Sans"/>
              </a:rPr>
              <a:t>- Increase availability of secondary care</a:t>
            </a:r>
            <a:endParaRPr sz="945">
              <a:solidFill>
                <a:schemeClr val="dk1"/>
              </a:solidFill>
              <a:latin typeface="Calibri"/>
              <a:ea typeface="Calibri"/>
              <a:cs typeface="Calibri"/>
              <a:sym typeface="Calibri"/>
            </a:endParaRPr>
          </a:p>
        </p:txBody>
      </p:sp>
      <p:sp>
        <p:nvSpPr>
          <p:cNvPr id="95" name="Google Shape;95;p5"/>
          <p:cNvSpPr/>
          <p:nvPr/>
        </p:nvSpPr>
        <p:spPr>
          <a:xfrm>
            <a:off x="3240405" y="1840230"/>
            <a:ext cx="2680335" cy="160020"/>
          </a:xfrm>
          <a:prstGeom prst="rect">
            <a:avLst/>
          </a:prstGeom>
          <a:noFill/>
          <a:ln>
            <a:noFill/>
          </a:ln>
        </p:spPr>
        <p:txBody>
          <a:bodyPr spcFirstLastPara="1" wrap="square" lIns="0" tIns="0" rIns="0" bIns="0" anchor="t" anchorCtr="0">
            <a:noAutofit/>
          </a:bodyPr>
          <a:lstStyle/>
          <a:p>
            <a:pPr>
              <a:lnSpc>
                <a:spcPct val="175000"/>
              </a:lnSpc>
              <a:spcBef>
                <a:spcPts val="0"/>
              </a:spcBef>
              <a:spcAft>
                <a:spcPts val="0"/>
              </a:spcAft>
            </a:pPr>
            <a:r>
              <a:rPr lang="en-US" sz="720" b="1">
                <a:solidFill>
                  <a:srgbClr val="0033CC"/>
                </a:solidFill>
                <a:latin typeface="IBM Plex Mono"/>
                <a:ea typeface="IBM Plex Mono"/>
                <a:cs typeface="IBM Plex Mono"/>
                <a:sym typeface="IBM Plex Mono"/>
              </a:rPr>
              <a:t>Q4 2021</a:t>
            </a:r>
            <a:endParaRPr sz="720">
              <a:solidFill>
                <a:schemeClr val="dk1"/>
              </a:solidFill>
              <a:latin typeface="Calibri"/>
              <a:ea typeface="Calibri"/>
              <a:cs typeface="Calibri"/>
              <a:sym typeface="Calibri"/>
            </a:endParaRPr>
          </a:p>
        </p:txBody>
      </p:sp>
      <p:sp>
        <p:nvSpPr>
          <p:cNvPr id="96" name="Google Shape;96;p5"/>
          <p:cNvSpPr/>
          <p:nvPr/>
        </p:nvSpPr>
        <p:spPr>
          <a:xfrm>
            <a:off x="3240405" y="2085975"/>
            <a:ext cx="2680335" cy="182880"/>
          </a:xfrm>
          <a:prstGeom prst="rect">
            <a:avLst/>
          </a:prstGeom>
          <a:noFill/>
          <a:ln>
            <a:noFill/>
          </a:ln>
        </p:spPr>
        <p:txBody>
          <a:bodyPr spcFirstLastPara="1" wrap="square" lIns="0" tIns="0" rIns="0" bIns="0" anchor="t" anchorCtr="0">
            <a:noAutofit/>
          </a:bodyPr>
          <a:lstStyle/>
          <a:p>
            <a:pPr>
              <a:lnSpc>
                <a:spcPct val="123076"/>
              </a:lnSpc>
              <a:spcBef>
                <a:spcPts val="0"/>
              </a:spcBef>
              <a:spcAft>
                <a:spcPts val="0"/>
              </a:spcAft>
            </a:pPr>
            <a:r>
              <a:rPr lang="en-US" sz="1170" b="1">
                <a:solidFill>
                  <a:srgbClr val="212121"/>
                </a:solidFill>
                <a:latin typeface="IBM Plex Sans"/>
                <a:ea typeface="IBM Plex Sans"/>
                <a:cs typeface="IBM Plex Sans"/>
                <a:sym typeface="IBM Plex Sans"/>
              </a:rPr>
              <a:t>Emergency care - Ambulance trial</a:t>
            </a:r>
            <a:endParaRPr sz="1170">
              <a:solidFill>
                <a:schemeClr val="dk1"/>
              </a:solidFill>
              <a:latin typeface="Calibri"/>
              <a:ea typeface="Calibri"/>
              <a:cs typeface="Calibri"/>
              <a:sym typeface="Calibri"/>
            </a:endParaRPr>
          </a:p>
        </p:txBody>
      </p:sp>
      <p:sp>
        <p:nvSpPr>
          <p:cNvPr id="97" name="Google Shape;97;p5"/>
          <p:cNvSpPr/>
          <p:nvPr/>
        </p:nvSpPr>
        <p:spPr>
          <a:xfrm>
            <a:off x="3240405" y="2354580"/>
            <a:ext cx="2508885" cy="548640"/>
          </a:xfrm>
          <a:prstGeom prst="rect">
            <a:avLst/>
          </a:prstGeom>
          <a:noFill/>
          <a:ln>
            <a:noFill/>
          </a:ln>
        </p:spPr>
        <p:txBody>
          <a:bodyPr spcFirstLastPara="1" wrap="square" lIns="0" tIns="0" rIns="0" bIns="0" anchor="t" anchorCtr="0">
            <a:noAutofit/>
          </a:bodyPr>
          <a:lstStyle/>
          <a:p>
            <a:pPr>
              <a:lnSpc>
                <a:spcPct val="150031"/>
              </a:lnSpc>
              <a:spcBef>
                <a:spcPts val="0"/>
              </a:spcBef>
              <a:spcAft>
                <a:spcPts val="0"/>
              </a:spcAft>
            </a:pPr>
            <a:r>
              <a:rPr lang="en-US" sz="945">
                <a:solidFill>
                  <a:srgbClr val="212121"/>
                </a:solidFill>
                <a:latin typeface="IBM Plex Sans"/>
                <a:ea typeface="IBM Plex Sans"/>
                <a:cs typeface="IBM Plex Sans"/>
                <a:sym typeface="IBM Plex Sans"/>
              </a:rPr>
              <a:t>- Reduce total ischemic time of ACS patients</a:t>
            </a:r>
            <a:br>
              <a:rPr lang="en-US" sz="945">
                <a:solidFill>
                  <a:srgbClr val="212121"/>
                </a:solidFill>
                <a:latin typeface="IBM Plex Sans"/>
                <a:ea typeface="IBM Plex Sans"/>
                <a:cs typeface="IBM Plex Sans"/>
                <a:sym typeface="IBM Plex Sans"/>
              </a:rPr>
            </a:br>
            <a:r>
              <a:rPr lang="en-US" sz="945">
                <a:solidFill>
                  <a:srgbClr val="212121"/>
                </a:solidFill>
                <a:latin typeface="IBM Plex Sans"/>
                <a:ea typeface="IBM Plex Sans"/>
                <a:cs typeface="IBM Plex Sans"/>
                <a:sym typeface="IBM Plex Sans"/>
              </a:rPr>
              <a:t>- Decrease time to adequate patient management</a:t>
            </a:r>
            <a:endParaRPr sz="945">
              <a:solidFill>
                <a:schemeClr val="dk1"/>
              </a:solidFill>
              <a:latin typeface="Calibri"/>
              <a:ea typeface="Calibri"/>
              <a:cs typeface="Calibri"/>
              <a:sym typeface="Calibri"/>
            </a:endParaRPr>
          </a:p>
        </p:txBody>
      </p:sp>
      <p:sp>
        <p:nvSpPr>
          <p:cNvPr id="98" name="Google Shape;98;p5"/>
          <p:cNvSpPr/>
          <p:nvPr/>
        </p:nvSpPr>
        <p:spPr>
          <a:xfrm>
            <a:off x="5903595" y="1840230"/>
            <a:ext cx="2686050" cy="160020"/>
          </a:xfrm>
          <a:prstGeom prst="rect">
            <a:avLst/>
          </a:prstGeom>
          <a:noFill/>
          <a:ln>
            <a:noFill/>
          </a:ln>
        </p:spPr>
        <p:txBody>
          <a:bodyPr spcFirstLastPara="1" wrap="square" lIns="0" tIns="0" rIns="0" bIns="0" anchor="t" anchorCtr="0">
            <a:noAutofit/>
          </a:bodyPr>
          <a:lstStyle/>
          <a:p>
            <a:pPr>
              <a:lnSpc>
                <a:spcPct val="175000"/>
              </a:lnSpc>
              <a:spcBef>
                <a:spcPts val="0"/>
              </a:spcBef>
              <a:spcAft>
                <a:spcPts val="0"/>
              </a:spcAft>
            </a:pPr>
            <a:r>
              <a:rPr lang="en-US" sz="720" b="1">
                <a:solidFill>
                  <a:srgbClr val="0033CC"/>
                </a:solidFill>
                <a:latin typeface="IBM Plex Mono"/>
                <a:ea typeface="IBM Plex Mono"/>
                <a:cs typeface="IBM Plex Mono"/>
                <a:sym typeface="IBM Plex Mono"/>
              </a:rPr>
              <a:t>Coming soon</a:t>
            </a:r>
            <a:endParaRPr sz="720">
              <a:solidFill>
                <a:schemeClr val="dk1"/>
              </a:solidFill>
              <a:latin typeface="Calibri"/>
              <a:ea typeface="Calibri"/>
              <a:cs typeface="Calibri"/>
              <a:sym typeface="Calibri"/>
            </a:endParaRPr>
          </a:p>
        </p:txBody>
      </p:sp>
      <p:sp>
        <p:nvSpPr>
          <p:cNvPr id="99" name="Google Shape;99;p5"/>
          <p:cNvSpPr/>
          <p:nvPr/>
        </p:nvSpPr>
        <p:spPr>
          <a:xfrm>
            <a:off x="5903595" y="2085975"/>
            <a:ext cx="2686050" cy="182880"/>
          </a:xfrm>
          <a:prstGeom prst="rect">
            <a:avLst/>
          </a:prstGeom>
          <a:noFill/>
          <a:ln>
            <a:noFill/>
          </a:ln>
        </p:spPr>
        <p:txBody>
          <a:bodyPr spcFirstLastPara="1" wrap="square" lIns="0" tIns="0" rIns="0" bIns="0" anchor="t" anchorCtr="0">
            <a:noAutofit/>
          </a:bodyPr>
          <a:lstStyle/>
          <a:p>
            <a:pPr>
              <a:lnSpc>
                <a:spcPct val="123076"/>
              </a:lnSpc>
              <a:spcBef>
                <a:spcPts val="0"/>
              </a:spcBef>
              <a:spcAft>
                <a:spcPts val="0"/>
              </a:spcAft>
            </a:pPr>
            <a:r>
              <a:rPr lang="en-US" sz="1170" b="1">
                <a:solidFill>
                  <a:srgbClr val="212121"/>
                </a:solidFill>
                <a:latin typeface="IBM Plex Sans"/>
                <a:ea typeface="IBM Plex Sans"/>
                <a:cs typeface="IBM Plex Sans"/>
                <a:sym typeface="IBM Plex Sans"/>
              </a:rPr>
              <a:t>Emergency department trial</a:t>
            </a:r>
            <a:endParaRPr sz="1170">
              <a:solidFill>
                <a:schemeClr val="dk1"/>
              </a:solidFill>
              <a:latin typeface="Calibri"/>
              <a:ea typeface="Calibri"/>
              <a:cs typeface="Calibri"/>
              <a:sym typeface="Calibri"/>
            </a:endParaRPr>
          </a:p>
        </p:txBody>
      </p:sp>
      <p:sp>
        <p:nvSpPr>
          <p:cNvPr id="100" name="Google Shape;100;p5"/>
          <p:cNvSpPr/>
          <p:nvPr/>
        </p:nvSpPr>
        <p:spPr>
          <a:xfrm>
            <a:off x="5903595" y="2354580"/>
            <a:ext cx="2514600" cy="548640"/>
          </a:xfrm>
          <a:prstGeom prst="rect">
            <a:avLst/>
          </a:prstGeom>
          <a:noFill/>
          <a:ln>
            <a:noFill/>
          </a:ln>
        </p:spPr>
        <p:txBody>
          <a:bodyPr spcFirstLastPara="1" wrap="square" lIns="0" tIns="0" rIns="0" bIns="0" anchor="t" anchorCtr="0">
            <a:noAutofit/>
          </a:bodyPr>
          <a:lstStyle/>
          <a:p>
            <a:pPr>
              <a:lnSpc>
                <a:spcPct val="150031"/>
              </a:lnSpc>
              <a:spcBef>
                <a:spcPts val="0"/>
              </a:spcBef>
              <a:spcAft>
                <a:spcPts val="0"/>
              </a:spcAft>
            </a:pPr>
            <a:r>
              <a:rPr lang="en-US" sz="945">
                <a:solidFill>
                  <a:srgbClr val="212121"/>
                </a:solidFill>
                <a:latin typeface="IBM Plex Sans"/>
                <a:ea typeface="IBM Plex Sans"/>
                <a:cs typeface="IBM Plex Sans"/>
                <a:sym typeface="IBM Plex Sans"/>
              </a:rPr>
              <a:t>- Improve triage accuarcy of CVD patients in emergency department</a:t>
            </a:r>
            <a:br>
              <a:rPr lang="en-US" sz="945">
                <a:solidFill>
                  <a:srgbClr val="212121"/>
                </a:solidFill>
                <a:latin typeface="IBM Plex Sans"/>
                <a:ea typeface="IBM Plex Sans"/>
                <a:cs typeface="IBM Plex Sans"/>
                <a:sym typeface="IBM Plex Sans"/>
              </a:rPr>
            </a:br>
            <a:r>
              <a:rPr lang="en-US" sz="945">
                <a:solidFill>
                  <a:srgbClr val="212121"/>
                </a:solidFill>
                <a:latin typeface="IBM Plex Sans"/>
                <a:ea typeface="IBM Plex Sans"/>
                <a:cs typeface="IBM Plex Sans"/>
                <a:sym typeface="IBM Plex Sans"/>
              </a:rPr>
              <a:t>- Decrease time to adequate treatment</a:t>
            </a:r>
            <a:endParaRPr sz="945">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07D6D0-A6B3-4244-98EC-7249CDEFF5F8}"/>
              </a:ext>
            </a:extLst>
          </p:cNvPr>
          <p:cNvPicPr>
            <a:picLocks noChangeAspect="1"/>
          </p:cNvPicPr>
          <p:nvPr/>
        </p:nvPicPr>
        <p:blipFill>
          <a:blip r:embed="rId2"/>
          <a:stretch>
            <a:fillRect/>
          </a:stretch>
        </p:blipFill>
        <p:spPr>
          <a:xfrm>
            <a:off x="527050" y="946150"/>
            <a:ext cx="8319474" cy="3343462"/>
          </a:xfrm>
          <a:prstGeom prst="rect">
            <a:avLst/>
          </a:prstGeom>
        </p:spPr>
      </p:pic>
    </p:spTree>
    <p:extLst>
      <p:ext uri="{BB962C8B-B14F-4D97-AF65-F5344CB8AC3E}">
        <p14:creationId xmlns:p14="http://schemas.microsoft.com/office/powerpoint/2010/main" val="940401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A4EEE-786C-1B4B-86FB-523BAD0305DC}"/>
              </a:ext>
            </a:extLst>
          </p:cNvPr>
          <p:cNvSpPr>
            <a:spLocks noGrp="1"/>
          </p:cNvSpPr>
          <p:nvPr>
            <p:ph type="title"/>
          </p:nvPr>
        </p:nvSpPr>
        <p:spPr/>
        <p:txBody>
          <a:bodyPr/>
          <a:lstStyle/>
          <a:p>
            <a:endParaRPr lang="en-SK" dirty="0"/>
          </a:p>
        </p:txBody>
      </p:sp>
      <p:pic>
        <p:nvPicPr>
          <p:cNvPr id="4" name="Picture 3">
            <a:extLst>
              <a:ext uri="{FF2B5EF4-FFF2-40B4-BE49-F238E27FC236}">
                <a16:creationId xmlns:a16="http://schemas.microsoft.com/office/drawing/2014/main" id="{09959101-A02A-2743-8E43-98DFA0E7303C}"/>
              </a:ext>
            </a:extLst>
          </p:cNvPr>
          <p:cNvPicPr>
            <a:picLocks noChangeAspect="1"/>
          </p:cNvPicPr>
          <p:nvPr/>
        </p:nvPicPr>
        <p:blipFill>
          <a:blip r:embed="rId3"/>
          <a:stretch>
            <a:fillRect/>
          </a:stretch>
        </p:blipFill>
        <p:spPr>
          <a:xfrm>
            <a:off x="1062316" y="206375"/>
            <a:ext cx="7221071" cy="4675939"/>
          </a:xfrm>
          <a:prstGeom prst="rect">
            <a:avLst/>
          </a:prstGeom>
        </p:spPr>
      </p:pic>
      <p:sp>
        <p:nvSpPr>
          <p:cNvPr id="7" name="TextBox 6">
            <a:extLst>
              <a:ext uri="{FF2B5EF4-FFF2-40B4-BE49-F238E27FC236}">
                <a16:creationId xmlns:a16="http://schemas.microsoft.com/office/drawing/2014/main" id="{8244C12C-9679-2146-9760-3A824D7DFF5A}"/>
              </a:ext>
            </a:extLst>
          </p:cNvPr>
          <p:cNvSpPr txBox="1"/>
          <p:nvPr/>
        </p:nvSpPr>
        <p:spPr>
          <a:xfrm>
            <a:off x="1062316" y="4728425"/>
            <a:ext cx="700591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t>Eur Heart J</a:t>
            </a:r>
            <a:r>
              <a:rPr lang="en-GB" sz="1400" dirty="0"/>
              <a:t>. 2021;42(38):3979-3988. doi:10.1093/</a:t>
            </a:r>
            <a:r>
              <a:rPr lang="en-GB" sz="1400" dirty="0" err="1"/>
              <a:t>eurheartj</a:t>
            </a:r>
            <a:r>
              <a:rPr lang="en-GB" sz="1400" dirty="0"/>
              <a:t>/ehab597</a:t>
            </a:r>
          </a:p>
        </p:txBody>
      </p:sp>
    </p:spTree>
    <p:extLst>
      <p:ext uri="{BB962C8B-B14F-4D97-AF65-F5344CB8AC3E}">
        <p14:creationId xmlns:p14="http://schemas.microsoft.com/office/powerpoint/2010/main" val="399801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ACB3AA2-4AB2-4046-B1C9-59F1145181FD}"/>
              </a:ext>
            </a:extLst>
          </p:cNvPr>
          <p:cNvPicPr>
            <a:picLocks noGrp="1" noChangeAspect="1"/>
          </p:cNvPicPr>
          <p:nvPr>
            <p:ph idx="1"/>
          </p:nvPr>
        </p:nvPicPr>
        <p:blipFill>
          <a:blip r:embed="rId3"/>
          <a:stretch>
            <a:fillRect/>
          </a:stretch>
        </p:blipFill>
        <p:spPr>
          <a:xfrm>
            <a:off x="660027" y="699247"/>
            <a:ext cx="8035336" cy="3450758"/>
          </a:xfrm>
          <a:prstGeom prst="rect">
            <a:avLst/>
          </a:prstGeom>
        </p:spPr>
      </p:pic>
      <p:sp>
        <p:nvSpPr>
          <p:cNvPr id="6" name="TextBox 5">
            <a:extLst>
              <a:ext uri="{FF2B5EF4-FFF2-40B4-BE49-F238E27FC236}">
                <a16:creationId xmlns:a16="http://schemas.microsoft.com/office/drawing/2014/main" id="{2CE5AFF2-2763-C44D-B80B-C59A3FB8BC1C}"/>
              </a:ext>
            </a:extLst>
          </p:cNvPr>
          <p:cNvSpPr txBox="1"/>
          <p:nvPr/>
        </p:nvSpPr>
        <p:spPr>
          <a:xfrm>
            <a:off x="933852" y="4444253"/>
            <a:ext cx="803533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err="1"/>
              <a:t>Schierbeck</a:t>
            </a:r>
            <a:r>
              <a:rPr lang="en-GB" sz="1600" i="1" dirty="0"/>
              <a:t> S et al. Eur Heart J</a:t>
            </a:r>
            <a:r>
              <a:rPr lang="en-GB" sz="1600" dirty="0"/>
              <a:t>. 2021;ehab498. doi:10.1093/</a:t>
            </a:r>
            <a:r>
              <a:rPr lang="en-GB" sz="1600" dirty="0" err="1"/>
              <a:t>eurheartj</a:t>
            </a:r>
            <a:r>
              <a:rPr lang="en-GB" sz="1600" dirty="0"/>
              <a:t>/ehab498</a:t>
            </a:r>
          </a:p>
        </p:txBody>
      </p:sp>
    </p:spTree>
    <p:extLst>
      <p:ext uri="{BB962C8B-B14F-4D97-AF65-F5344CB8AC3E}">
        <p14:creationId xmlns:p14="http://schemas.microsoft.com/office/powerpoint/2010/main" val="9626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E822-55F8-F84C-A0A5-89724B3E6E01}"/>
              </a:ext>
            </a:extLst>
          </p:cNvPr>
          <p:cNvSpPr>
            <a:spLocks noGrp="1"/>
          </p:cNvSpPr>
          <p:nvPr>
            <p:ph type="title"/>
          </p:nvPr>
        </p:nvSpPr>
        <p:spPr/>
        <p:txBody>
          <a:bodyPr/>
          <a:lstStyle/>
          <a:p>
            <a:endParaRPr lang="en-SK"/>
          </a:p>
        </p:txBody>
      </p:sp>
      <p:pic>
        <p:nvPicPr>
          <p:cNvPr id="4" name="Content Placeholder 3">
            <a:extLst>
              <a:ext uri="{FF2B5EF4-FFF2-40B4-BE49-F238E27FC236}">
                <a16:creationId xmlns:a16="http://schemas.microsoft.com/office/drawing/2014/main" id="{EC93A482-C01A-1248-B93B-5406CDBDFF28}"/>
              </a:ext>
            </a:extLst>
          </p:cNvPr>
          <p:cNvPicPr>
            <a:picLocks noGrp="1" noChangeAspect="1"/>
          </p:cNvPicPr>
          <p:nvPr>
            <p:ph idx="1"/>
          </p:nvPr>
        </p:nvPicPr>
        <p:blipFill>
          <a:blip r:embed="rId2"/>
          <a:stretch>
            <a:fillRect/>
          </a:stretch>
        </p:blipFill>
        <p:spPr>
          <a:xfrm>
            <a:off x="457200" y="1461994"/>
            <a:ext cx="5083651" cy="2422338"/>
          </a:xfrm>
          <a:prstGeom prst="rect">
            <a:avLst/>
          </a:prstGeom>
        </p:spPr>
      </p:pic>
      <p:sp>
        <p:nvSpPr>
          <p:cNvPr id="6" name="TextBox 5">
            <a:extLst>
              <a:ext uri="{FF2B5EF4-FFF2-40B4-BE49-F238E27FC236}">
                <a16:creationId xmlns:a16="http://schemas.microsoft.com/office/drawing/2014/main" id="{D9B20845-6FB4-6F4C-9AB7-AA91B31EF7F9}"/>
              </a:ext>
            </a:extLst>
          </p:cNvPr>
          <p:cNvSpPr txBox="1"/>
          <p:nvPr/>
        </p:nvSpPr>
        <p:spPr>
          <a:xfrm>
            <a:off x="1256582" y="4598571"/>
            <a:ext cx="803533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err="1"/>
              <a:t>Schierbeck</a:t>
            </a:r>
            <a:r>
              <a:rPr lang="en-GB" sz="1600" i="1" dirty="0"/>
              <a:t> S et al. Eur Heart J</a:t>
            </a:r>
            <a:r>
              <a:rPr lang="en-GB" sz="1600" dirty="0"/>
              <a:t>. 2021;ehab498. doi:10.1093/</a:t>
            </a:r>
            <a:r>
              <a:rPr lang="en-GB" sz="1600" dirty="0" err="1"/>
              <a:t>eurheartj</a:t>
            </a:r>
            <a:r>
              <a:rPr lang="en-GB" sz="1600" dirty="0"/>
              <a:t>/ehab498</a:t>
            </a:r>
          </a:p>
        </p:txBody>
      </p:sp>
      <p:pic>
        <p:nvPicPr>
          <p:cNvPr id="7" name="Picture 6">
            <a:extLst>
              <a:ext uri="{FF2B5EF4-FFF2-40B4-BE49-F238E27FC236}">
                <a16:creationId xmlns:a16="http://schemas.microsoft.com/office/drawing/2014/main" id="{A88F2487-7729-2341-B4AF-7C41254994FA}"/>
              </a:ext>
            </a:extLst>
          </p:cNvPr>
          <p:cNvPicPr>
            <a:picLocks noChangeAspect="1"/>
          </p:cNvPicPr>
          <p:nvPr/>
        </p:nvPicPr>
        <p:blipFill>
          <a:blip r:embed="rId3"/>
          <a:stretch>
            <a:fillRect/>
          </a:stretch>
        </p:blipFill>
        <p:spPr>
          <a:xfrm>
            <a:off x="5667188" y="635000"/>
            <a:ext cx="3019611" cy="3922798"/>
          </a:xfrm>
          <a:prstGeom prst="rect">
            <a:avLst/>
          </a:prstGeom>
        </p:spPr>
      </p:pic>
    </p:spTree>
    <p:extLst>
      <p:ext uri="{BB962C8B-B14F-4D97-AF65-F5344CB8AC3E}">
        <p14:creationId xmlns:p14="http://schemas.microsoft.com/office/powerpoint/2010/main" val="986426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B35028-33D8-8441-994C-CBFAD11D9505}"/>
              </a:ext>
            </a:extLst>
          </p:cNvPr>
          <p:cNvPicPr>
            <a:picLocks noChangeAspect="1"/>
          </p:cNvPicPr>
          <p:nvPr/>
        </p:nvPicPr>
        <p:blipFill>
          <a:blip r:embed="rId2"/>
          <a:stretch>
            <a:fillRect/>
          </a:stretch>
        </p:blipFill>
        <p:spPr>
          <a:xfrm>
            <a:off x="566884" y="593558"/>
            <a:ext cx="8010232" cy="4165266"/>
          </a:xfrm>
          <a:prstGeom prst="rect">
            <a:avLst/>
          </a:prstGeom>
        </p:spPr>
      </p:pic>
      <p:sp>
        <p:nvSpPr>
          <p:cNvPr id="6" name="TextBox 5">
            <a:extLst>
              <a:ext uri="{FF2B5EF4-FFF2-40B4-BE49-F238E27FC236}">
                <a16:creationId xmlns:a16="http://schemas.microsoft.com/office/drawing/2014/main" id="{FAB3AB1C-2B29-5D47-A959-AE63D9DDD301}"/>
              </a:ext>
            </a:extLst>
          </p:cNvPr>
          <p:cNvSpPr txBox="1"/>
          <p:nvPr/>
        </p:nvSpPr>
        <p:spPr>
          <a:xfrm>
            <a:off x="1243135" y="4598571"/>
            <a:ext cx="803533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err="1"/>
              <a:t>Schierbeck</a:t>
            </a:r>
            <a:r>
              <a:rPr lang="en-GB" sz="1600" i="1" dirty="0"/>
              <a:t> S et al. Eur Heart J</a:t>
            </a:r>
            <a:r>
              <a:rPr lang="en-GB" sz="1600" dirty="0"/>
              <a:t>. 2021;ehab498. doi:10.1093/</a:t>
            </a:r>
            <a:r>
              <a:rPr lang="en-GB" sz="1600" dirty="0" err="1"/>
              <a:t>eurheartj</a:t>
            </a:r>
            <a:r>
              <a:rPr lang="en-GB" sz="1600" dirty="0"/>
              <a:t>/ehab498</a:t>
            </a:r>
          </a:p>
        </p:txBody>
      </p:sp>
      <p:sp>
        <p:nvSpPr>
          <p:cNvPr id="2" name="Title 1">
            <a:extLst>
              <a:ext uri="{FF2B5EF4-FFF2-40B4-BE49-F238E27FC236}">
                <a16:creationId xmlns:a16="http://schemas.microsoft.com/office/drawing/2014/main" id="{C4E1348D-32B9-E44B-89F3-73C03124645A}"/>
              </a:ext>
            </a:extLst>
          </p:cNvPr>
          <p:cNvSpPr>
            <a:spLocks noGrp="1"/>
          </p:cNvSpPr>
          <p:nvPr>
            <p:ph type="title"/>
          </p:nvPr>
        </p:nvSpPr>
        <p:spPr>
          <a:xfrm>
            <a:off x="457200" y="390525"/>
            <a:ext cx="8229600" cy="857250"/>
          </a:xfrm>
        </p:spPr>
        <p:txBody>
          <a:bodyPr/>
          <a:lstStyle/>
          <a:p>
            <a:r>
              <a:rPr lang="en-GB" sz="3600" dirty="0" err="1"/>
              <a:t>Č</a:t>
            </a:r>
            <a:r>
              <a:rPr lang="en-SK" sz="3600" dirty="0"/>
              <a:t>asová úspora pre defibriláciu 1:52 min</a:t>
            </a:r>
          </a:p>
        </p:txBody>
      </p:sp>
    </p:spTree>
    <p:extLst>
      <p:ext uri="{BB962C8B-B14F-4D97-AF65-F5344CB8AC3E}">
        <p14:creationId xmlns:p14="http://schemas.microsoft.com/office/powerpoint/2010/main" val="562618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7D0DA-9107-6942-86FA-8CAC700233AC}"/>
              </a:ext>
            </a:extLst>
          </p:cNvPr>
          <p:cNvSpPr>
            <a:spLocks noGrp="1"/>
          </p:cNvSpPr>
          <p:nvPr>
            <p:ph type="title"/>
          </p:nvPr>
        </p:nvSpPr>
        <p:spPr>
          <a:xfrm>
            <a:off x="457199" y="160339"/>
            <a:ext cx="8229600" cy="754407"/>
          </a:xfrm>
        </p:spPr>
        <p:txBody>
          <a:bodyPr/>
          <a:lstStyle/>
          <a:p>
            <a:r>
              <a:rPr lang="en-SK" sz="3600" dirty="0">
                <a:latin typeface="+mn-lt"/>
              </a:rPr>
              <a:t>Digitálne zdravie v kardiológii</a:t>
            </a:r>
          </a:p>
        </p:txBody>
      </p:sp>
      <p:pic>
        <p:nvPicPr>
          <p:cNvPr id="4" name="Picture 3">
            <a:extLst>
              <a:ext uri="{FF2B5EF4-FFF2-40B4-BE49-F238E27FC236}">
                <a16:creationId xmlns:a16="http://schemas.microsoft.com/office/drawing/2014/main" id="{C2FF91EB-7782-374A-BFED-ADDB0E4CDF3F}"/>
              </a:ext>
            </a:extLst>
          </p:cNvPr>
          <p:cNvPicPr>
            <a:picLocks noChangeAspect="1"/>
          </p:cNvPicPr>
          <p:nvPr/>
        </p:nvPicPr>
        <p:blipFill>
          <a:blip r:embed="rId3"/>
          <a:stretch>
            <a:fillRect/>
          </a:stretch>
        </p:blipFill>
        <p:spPr>
          <a:xfrm>
            <a:off x="1167019" y="842079"/>
            <a:ext cx="6809961" cy="3882873"/>
          </a:xfrm>
          <a:prstGeom prst="rect">
            <a:avLst/>
          </a:prstGeom>
        </p:spPr>
      </p:pic>
      <p:sp>
        <p:nvSpPr>
          <p:cNvPr id="5" name="TextBox 4">
            <a:extLst>
              <a:ext uri="{FF2B5EF4-FFF2-40B4-BE49-F238E27FC236}">
                <a16:creationId xmlns:a16="http://schemas.microsoft.com/office/drawing/2014/main" id="{5A2ECF04-9574-A643-8C3C-3ECAED43F52D}"/>
              </a:ext>
            </a:extLst>
          </p:cNvPr>
          <p:cNvSpPr txBox="1"/>
          <p:nvPr/>
        </p:nvSpPr>
        <p:spPr>
          <a:xfrm rot="16200000">
            <a:off x="-167064" y="2491127"/>
            <a:ext cx="2083391" cy="584775"/>
          </a:xfrm>
          <a:prstGeom prst="rect">
            <a:avLst/>
          </a:prstGeom>
          <a:noFill/>
        </p:spPr>
        <p:txBody>
          <a:bodyPr wrap="none" rtlCol="0">
            <a:spAutoFit/>
          </a:bodyPr>
          <a:lstStyle/>
          <a:p>
            <a:r>
              <a:rPr lang="en-SK" sz="3200" b="1" dirty="0">
                <a:solidFill>
                  <a:srgbClr val="C00000"/>
                </a:solidFill>
              </a:rPr>
              <a:t>PROBLÉMY</a:t>
            </a:r>
          </a:p>
        </p:txBody>
      </p:sp>
      <p:sp>
        <p:nvSpPr>
          <p:cNvPr id="6" name="TextBox 5">
            <a:extLst>
              <a:ext uri="{FF2B5EF4-FFF2-40B4-BE49-F238E27FC236}">
                <a16:creationId xmlns:a16="http://schemas.microsoft.com/office/drawing/2014/main" id="{E32A9F7B-095F-6640-BB50-0145139376C9}"/>
              </a:ext>
            </a:extLst>
          </p:cNvPr>
          <p:cNvSpPr txBox="1"/>
          <p:nvPr/>
        </p:nvSpPr>
        <p:spPr>
          <a:xfrm rot="16200000">
            <a:off x="7397591" y="2515712"/>
            <a:ext cx="1743554" cy="584775"/>
          </a:xfrm>
          <a:prstGeom prst="rect">
            <a:avLst/>
          </a:prstGeom>
          <a:noFill/>
        </p:spPr>
        <p:txBody>
          <a:bodyPr wrap="none" rtlCol="0">
            <a:spAutoFit/>
          </a:bodyPr>
          <a:lstStyle/>
          <a:p>
            <a:r>
              <a:rPr lang="en-SK" sz="3200" b="1" dirty="0">
                <a:solidFill>
                  <a:srgbClr val="00B050"/>
                </a:solidFill>
              </a:rPr>
              <a:t>RIEŠENIA</a:t>
            </a:r>
          </a:p>
        </p:txBody>
      </p:sp>
      <p:sp>
        <p:nvSpPr>
          <p:cNvPr id="8" name="TextBox 7">
            <a:extLst>
              <a:ext uri="{FF2B5EF4-FFF2-40B4-BE49-F238E27FC236}">
                <a16:creationId xmlns:a16="http://schemas.microsoft.com/office/drawing/2014/main" id="{E3CD435C-6897-144B-98DD-BFB15B61DB8C}"/>
              </a:ext>
            </a:extLst>
          </p:cNvPr>
          <p:cNvSpPr txBox="1"/>
          <p:nvPr/>
        </p:nvSpPr>
        <p:spPr>
          <a:xfrm>
            <a:off x="1540040" y="4701453"/>
            <a:ext cx="845419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err="1"/>
              <a:t>Frederix</a:t>
            </a:r>
            <a:r>
              <a:rPr lang="en-GB" sz="1200" i="1" dirty="0"/>
              <a:t> I et al. Eur J </a:t>
            </a:r>
            <a:r>
              <a:rPr lang="en-GB" sz="1200" i="1" dirty="0" err="1"/>
              <a:t>Prev</a:t>
            </a:r>
            <a:r>
              <a:rPr lang="en-GB" sz="1200" i="1" dirty="0"/>
              <a:t> </a:t>
            </a:r>
            <a:r>
              <a:rPr lang="en-GB" sz="1200" i="1" dirty="0" err="1"/>
              <a:t>Cardiol</a:t>
            </a:r>
            <a:r>
              <a:rPr lang="en-GB" sz="1200" i="1" dirty="0"/>
              <a:t>. 2019;26(11):1166-1177. doi:10.1177/2047487319832394</a:t>
            </a:r>
          </a:p>
        </p:txBody>
      </p:sp>
    </p:spTree>
    <p:extLst>
      <p:ext uri="{BB962C8B-B14F-4D97-AF65-F5344CB8AC3E}">
        <p14:creationId xmlns:p14="http://schemas.microsoft.com/office/powerpoint/2010/main" val="1859452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07939D-0334-774E-B8A7-7D787E5D1EA7}"/>
              </a:ext>
            </a:extLst>
          </p:cNvPr>
          <p:cNvSpPr>
            <a:spLocks noGrp="1"/>
          </p:cNvSpPr>
          <p:nvPr>
            <p:ph type="title"/>
          </p:nvPr>
        </p:nvSpPr>
        <p:spPr/>
        <p:txBody>
          <a:bodyPr/>
          <a:lstStyle/>
          <a:p>
            <a:r>
              <a:rPr lang="en-SK" sz="3600" b="1" dirty="0"/>
              <a:t>Digitálne zdravie - prekážky a riešenia</a:t>
            </a:r>
          </a:p>
        </p:txBody>
      </p:sp>
      <p:pic>
        <p:nvPicPr>
          <p:cNvPr id="6" name="Picture 5">
            <a:extLst>
              <a:ext uri="{FF2B5EF4-FFF2-40B4-BE49-F238E27FC236}">
                <a16:creationId xmlns:a16="http://schemas.microsoft.com/office/drawing/2014/main" id="{AF9A8BDE-A438-ED4D-9738-4929EC896DC8}"/>
              </a:ext>
            </a:extLst>
          </p:cNvPr>
          <p:cNvPicPr>
            <a:picLocks noChangeAspect="1"/>
          </p:cNvPicPr>
          <p:nvPr/>
        </p:nvPicPr>
        <p:blipFill>
          <a:blip r:embed="rId3"/>
          <a:stretch>
            <a:fillRect/>
          </a:stretch>
        </p:blipFill>
        <p:spPr>
          <a:xfrm>
            <a:off x="664882" y="1228504"/>
            <a:ext cx="8102600" cy="3388762"/>
          </a:xfrm>
          <a:prstGeom prst="rect">
            <a:avLst/>
          </a:prstGeom>
        </p:spPr>
      </p:pic>
      <p:sp>
        <p:nvSpPr>
          <p:cNvPr id="7" name="TextBox 6">
            <a:extLst>
              <a:ext uri="{FF2B5EF4-FFF2-40B4-BE49-F238E27FC236}">
                <a16:creationId xmlns:a16="http://schemas.microsoft.com/office/drawing/2014/main" id="{3F92ABC9-E563-0345-92FD-4CF65F5882F9}"/>
              </a:ext>
            </a:extLst>
          </p:cNvPr>
          <p:cNvSpPr txBox="1"/>
          <p:nvPr/>
        </p:nvSpPr>
        <p:spPr>
          <a:xfrm>
            <a:off x="1277470" y="4617266"/>
            <a:ext cx="749001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err="1"/>
              <a:t>Singhai</a:t>
            </a:r>
            <a:r>
              <a:rPr lang="en-GB" sz="1400" i="1" dirty="0"/>
              <a:t> A, Cowie MR. Card Fail Rev. 2021;7:e08. doi:10.15420/cfr.2020.28</a:t>
            </a:r>
          </a:p>
        </p:txBody>
      </p:sp>
    </p:spTree>
    <p:extLst>
      <p:ext uri="{BB962C8B-B14F-4D97-AF65-F5344CB8AC3E}">
        <p14:creationId xmlns:p14="http://schemas.microsoft.com/office/powerpoint/2010/main" val="2671140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C72F-DDA9-004E-9039-D715BE77EEA8}"/>
              </a:ext>
            </a:extLst>
          </p:cNvPr>
          <p:cNvSpPr>
            <a:spLocks noGrp="1"/>
          </p:cNvSpPr>
          <p:nvPr>
            <p:ph type="title"/>
          </p:nvPr>
        </p:nvSpPr>
        <p:spPr>
          <a:xfrm>
            <a:off x="457200" y="264727"/>
            <a:ext cx="8229600" cy="536403"/>
          </a:xfrm>
        </p:spPr>
        <p:txBody>
          <a:bodyPr/>
          <a:lstStyle/>
          <a:p>
            <a:r>
              <a:rPr lang="en-SK" sz="2800" b="1" dirty="0"/>
              <a:t>Digitálne zdravie a arytmie - súhrn</a:t>
            </a:r>
          </a:p>
        </p:txBody>
      </p:sp>
      <p:sp>
        <p:nvSpPr>
          <p:cNvPr id="3" name="Content Placeholder 2">
            <a:extLst>
              <a:ext uri="{FF2B5EF4-FFF2-40B4-BE49-F238E27FC236}">
                <a16:creationId xmlns:a16="http://schemas.microsoft.com/office/drawing/2014/main" id="{DB6B8874-5C76-7245-B40D-E9088F5F666E}"/>
              </a:ext>
            </a:extLst>
          </p:cNvPr>
          <p:cNvSpPr>
            <a:spLocks noGrp="1"/>
          </p:cNvSpPr>
          <p:nvPr>
            <p:ph idx="1"/>
          </p:nvPr>
        </p:nvSpPr>
        <p:spPr>
          <a:xfrm>
            <a:off x="650788" y="874712"/>
            <a:ext cx="8155459" cy="3394075"/>
          </a:xfrm>
        </p:spPr>
        <p:txBody>
          <a:bodyPr/>
          <a:lstStyle/>
          <a:p>
            <a:r>
              <a:rPr lang="en-SK" sz="1800" b="1" dirty="0"/>
              <a:t>Významný rozmach v súvislosti s pandémiou </a:t>
            </a:r>
          </a:p>
          <a:p>
            <a:r>
              <a:rPr lang="en-SK" sz="1800" b="1" dirty="0"/>
              <a:t>Dopad na mnohé aspekty zdravotníctva a lekárskych vied</a:t>
            </a:r>
            <a:r>
              <a:rPr lang="en-SK" sz="1800" dirty="0"/>
              <a:t>, napr.:</a:t>
            </a:r>
          </a:p>
          <a:p>
            <a:pPr lvl="1"/>
            <a:r>
              <a:rPr lang="en-GB" sz="1800" dirty="0" err="1"/>
              <a:t>Zdokonalená</a:t>
            </a:r>
            <a:r>
              <a:rPr lang="en-GB" sz="1800" dirty="0"/>
              <a:t> a </a:t>
            </a:r>
            <a:r>
              <a:rPr lang="en-GB" sz="1800" dirty="0" err="1"/>
              <a:t>akcelerovaná</a:t>
            </a:r>
            <a:r>
              <a:rPr lang="en-GB" sz="1800" dirty="0"/>
              <a:t> </a:t>
            </a:r>
            <a:r>
              <a:rPr lang="en-GB" sz="1800" dirty="0" err="1"/>
              <a:t>diagnostika</a:t>
            </a:r>
            <a:r>
              <a:rPr lang="en-GB" sz="1800" dirty="0"/>
              <a:t> </a:t>
            </a:r>
            <a:r>
              <a:rPr lang="en-GB" sz="1800" dirty="0" err="1"/>
              <a:t>na</a:t>
            </a:r>
            <a:r>
              <a:rPr lang="en-GB" sz="1800" dirty="0"/>
              <a:t> </a:t>
            </a:r>
            <a:r>
              <a:rPr lang="en-GB" sz="1800" dirty="0" err="1"/>
              <a:t>báze</a:t>
            </a:r>
            <a:r>
              <a:rPr lang="en-GB" sz="1800" dirty="0"/>
              <a:t> </a:t>
            </a:r>
            <a:r>
              <a:rPr lang="en-GB" sz="1800" dirty="0" err="1"/>
              <a:t>zberu</a:t>
            </a:r>
            <a:r>
              <a:rPr lang="en-GB" sz="1800" dirty="0"/>
              <a:t> </a:t>
            </a:r>
            <a:r>
              <a:rPr lang="en-GB" sz="1800" dirty="0" err="1"/>
              <a:t>fyziologických</a:t>
            </a:r>
            <a:r>
              <a:rPr lang="en-GB" sz="1800" dirty="0"/>
              <a:t> </a:t>
            </a:r>
            <a:r>
              <a:rPr lang="en-GB" sz="1800" dirty="0" err="1"/>
              <a:t>údajov</a:t>
            </a:r>
            <a:endParaRPr lang="en-GB" sz="1800" dirty="0"/>
          </a:p>
          <a:p>
            <a:pPr lvl="1"/>
            <a:r>
              <a:rPr lang="en-GB" sz="1800" dirty="0"/>
              <a:t>AI pre </a:t>
            </a:r>
            <a:r>
              <a:rPr lang="en-GB" sz="1800" dirty="0" err="1"/>
              <a:t>interpretáciu</a:t>
            </a:r>
            <a:r>
              <a:rPr lang="en-GB" sz="1800" dirty="0"/>
              <a:t> </a:t>
            </a:r>
            <a:r>
              <a:rPr lang="en-GB" sz="1800" dirty="0" err="1"/>
              <a:t>týchto</a:t>
            </a:r>
            <a:r>
              <a:rPr lang="en-GB" sz="1800" dirty="0"/>
              <a:t> </a:t>
            </a:r>
            <a:r>
              <a:rPr lang="en-GB" sz="1800" dirty="0" err="1"/>
              <a:t>údajov</a:t>
            </a:r>
            <a:endParaRPr lang="en-GB" sz="1800" dirty="0"/>
          </a:p>
          <a:p>
            <a:pPr lvl="1"/>
            <a:r>
              <a:rPr lang="en-GB" sz="1800" dirty="0" err="1"/>
              <a:t>Edukácia</a:t>
            </a:r>
            <a:r>
              <a:rPr lang="en-GB" sz="1800" dirty="0"/>
              <a:t> a m</a:t>
            </a:r>
            <a:r>
              <a:rPr lang="en-SK" sz="1800" dirty="0"/>
              <a:t>anažment zdravotníkov &amp; pacientov (digitálna gramotnosť)</a:t>
            </a:r>
          </a:p>
          <a:p>
            <a:pPr lvl="1"/>
            <a:r>
              <a:rPr lang="en-GB" sz="1800" dirty="0"/>
              <a:t>A</a:t>
            </a:r>
            <a:r>
              <a:rPr lang="en-SK" sz="1800" dirty="0"/>
              <a:t>kceláracia implementácie odporúčaní</a:t>
            </a:r>
          </a:p>
          <a:p>
            <a:pPr lvl="1"/>
            <a:r>
              <a:rPr lang="en-GB" sz="1800" dirty="0"/>
              <a:t>N</a:t>
            </a:r>
            <a:r>
              <a:rPr lang="en-SK" sz="1800" dirty="0"/>
              <a:t>ové možnosti realizácie klinických štúdii, facilitácia multicentrickej koordinácie</a:t>
            </a:r>
          </a:p>
          <a:p>
            <a:r>
              <a:rPr lang="en-GB" sz="1800" dirty="0"/>
              <a:t>A</a:t>
            </a:r>
            <a:r>
              <a:rPr lang="en-SK" sz="1800" dirty="0"/>
              <a:t>le: v mnohých krajinách chaotické a odborne úbohé využívanie, funguje len na báze entuziazmu odborníkov</a:t>
            </a:r>
          </a:p>
          <a:p>
            <a:r>
              <a:rPr lang="en-GB" sz="1800" dirty="0"/>
              <a:t>N</a:t>
            </a:r>
            <a:r>
              <a:rPr lang="en-SK" sz="1800" dirty="0"/>
              <a:t>eochota finančného ohodnotenie mentálneho know-how a práce zdravotníkov.</a:t>
            </a:r>
          </a:p>
          <a:p>
            <a:r>
              <a:rPr lang="en-SK" sz="1800" b="1" dirty="0"/>
              <a:t>Napriek tomu tieto technológie nabrali novú dimenziu a ostanú s nami.</a:t>
            </a:r>
          </a:p>
        </p:txBody>
      </p:sp>
    </p:spTree>
    <p:extLst>
      <p:ext uri="{BB962C8B-B14F-4D97-AF65-F5344CB8AC3E}">
        <p14:creationId xmlns:p14="http://schemas.microsoft.com/office/powerpoint/2010/main" val="3896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F4C94-640C-0F4C-BCBB-72834C745003}"/>
              </a:ext>
            </a:extLst>
          </p:cNvPr>
          <p:cNvSpPr>
            <a:spLocks noGrp="1"/>
          </p:cNvSpPr>
          <p:nvPr>
            <p:ph type="title"/>
          </p:nvPr>
        </p:nvSpPr>
        <p:spPr>
          <a:xfrm>
            <a:off x="-1571730" y="226253"/>
            <a:ext cx="12747730" cy="857250"/>
          </a:xfrm>
        </p:spPr>
        <p:txBody>
          <a:bodyPr/>
          <a:lstStyle/>
          <a:p>
            <a:r>
              <a:rPr lang="en-SK" sz="2000" b="1" dirty="0"/>
              <a:t>DIGITÁLNE ZDRAVIE, TELEMEDICÍNA, …..</a:t>
            </a:r>
            <a:br>
              <a:rPr lang="en-SK" sz="2000" b="1" dirty="0"/>
            </a:br>
            <a:r>
              <a:rPr lang="en-SK" sz="2000" b="1" dirty="0"/>
              <a:t>ČO TO VLASTNE JE?</a:t>
            </a:r>
            <a:br>
              <a:rPr lang="en-SK" sz="2000" b="1" dirty="0"/>
            </a:br>
            <a:endParaRPr lang="en-SK" sz="2000" b="1" dirty="0"/>
          </a:p>
        </p:txBody>
      </p:sp>
      <p:graphicFrame>
        <p:nvGraphicFramePr>
          <p:cNvPr id="5" name="Table 4">
            <a:extLst>
              <a:ext uri="{FF2B5EF4-FFF2-40B4-BE49-F238E27FC236}">
                <a16:creationId xmlns:a16="http://schemas.microsoft.com/office/drawing/2014/main" id="{EE52C8A8-B9AD-2440-B9F2-26AA9F0C4E58}"/>
              </a:ext>
            </a:extLst>
          </p:cNvPr>
          <p:cNvGraphicFramePr>
            <a:graphicFrameLocks noGrp="1"/>
          </p:cNvGraphicFramePr>
          <p:nvPr>
            <p:extLst>
              <p:ext uri="{D42A27DB-BD31-4B8C-83A1-F6EECF244321}">
                <p14:modId xmlns:p14="http://schemas.microsoft.com/office/powerpoint/2010/main" val="2204454652"/>
              </p:ext>
            </p:extLst>
          </p:nvPr>
        </p:nvGraphicFramePr>
        <p:xfrm>
          <a:off x="1068309" y="841973"/>
          <a:ext cx="7268735" cy="4093180"/>
        </p:xfrm>
        <a:graphic>
          <a:graphicData uri="http://schemas.openxmlformats.org/drawingml/2006/table">
            <a:tbl>
              <a:tblPr firstRow="1" firstCol="1" bandRow="1">
                <a:tableStyleId>{5C22544A-7EE6-4342-B048-85BDC9FD1C3A}</a:tableStyleId>
              </a:tblPr>
              <a:tblGrid>
                <a:gridCol w="1711903">
                  <a:extLst>
                    <a:ext uri="{9D8B030D-6E8A-4147-A177-3AD203B41FA5}">
                      <a16:colId xmlns:a16="http://schemas.microsoft.com/office/drawing/2014/main" val="2061484331"/>
                    </a:ext>
                  </a:extLst>
                </a:gridCol>
                <a:gridCol w="5556832">
                  <a:extLst>
                    <a:ext uri="{9D8B030D-6E8A-4147-A177-3AD203B41FA5}">
                      <a16:colId xmlns:a16="http://schemas.microsoft.com/office/drawing/2014/main" val="3816205917"/>
                    </a:ext>
                  </a:extLst>
                </a:gridCol>
              </a:tblGrid>
              <a:tr h="319003">
                <a:tc>
                  <a:txBody>
                    <a:bodyPr/>
                    <a:lstStyle/>
                    <a:p>
                      <a:r>
                        <a:rPr lang="sk-SK" sz="2000" dirty="0">
                          <a:effectLst/>
                        </a:rPr>
                        <a:t>Termín</a:t>
                      </a:r>
                      <a:endParaRPr lang="en-SK"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sk-SK" sz="2000" dirty="0">
                          <a:effectLst/>
                        </a:rPr>
                        <a:t>Definícia</a:t>
                      </a:r>
                      <a:endParaRPr lang="en-SK"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6317049"/>
                  </a:ext>
                </a:extLst>
              </a:tr>
              <a:tr h="754835">
                <a:tc>
                  <a:txBody>
                    <a:bodyPr/>
                    <a:lstStyle/>
                    <a:p>
                      <a:r>
                        <a:rPr lang="sk-SK" sz="1500" dirty="0">
                          <a:effectLst/>
                        </a:rPr>
                        <a:t>Digitálne zdravie</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sk-SK" sz="1500" dirty="0">
                          <a:effectLst/>
                        </a:rPr>
                        <a:t>Široký „dáždnik“ zastrešujúci </a:t>
                      </a:r>
                      <a:r>
                        <a:rPr lang="sk-SK" sz="1500" dirty="0" err="1">
                          <a:effectLst/>
                        </a:rPr>
                        <a:t>e</a:t>
                      </a:r>
                      <a:r>
                        <a:rPr lang="sk-SK" sz="1500" dirty="0">
                          <a:effectLst/>
                        </a:rPr>
                        <a:t>-Zdravie (vrátane m-Zdravia), ako aj nové oblasti ako pokročilé počítačové aplikácie s veľkými dátami, </a:t>
                      </a:r>
                      <a:r>
                        <a:rPr lang="sk-SK" sz="1500" dirty="0" err="1">
                          <a:effectLst/>
                        </a:rPr>
                        <a:t>genomiku</a:t>
                      </a:r>
                      <a:r>
                        <a:rPr lang="sk-SK" sz="1500" dirty="0">
                          <a:effectLst/>
                        </a:rPr>
                        <a:t> a umelú inteligenciu.</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8464644"/>
                  </a:ext>
                </a:extLst>
              </a:tr>
              <a:tr h="503224">
                <a:tc>
                  <a:txBody>
                    <a:bodyPr/>
                    <a:lstStyle/>
                    <a:p>
                      <a:r>
                        <a:rPr lang="sk-SK" sz="1500" dirty="0" err="1">
                          <a:effectLst/>
                        </a:rPr>
                        <a:t>eZdravie</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sk-SK" sz="1500" dirty="0">
                          <a:effectLst/>
                        </a:rPr>
                        <a:t>Využívanie informačných a komunikačných technológií na podporu zdravia a súvisiacich oblastí.</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8663949"/>
                  </a:ext>
                </a:extLst>
              </a:tr>
              <a:tr h="754835">
                <a:tc>
                  <a:txBody>
                    <a:bodyPr/>
                    <a:lstStyle/>
                    <a:p>
                      <a:r>
                        <a:rPr lang="sk-SK" sz="1500" dirty="0" err="1">
                          <a:effectLst/>
                        </a:rPr>
                        <a:t>mZdravie</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sk-SK" sz="1500" dirty="0">
                          <a:effectLst/>
                        </a:rPr>
                        <a:t>Lekárska a verejno-zdravotnícka prax podporovaná mobilnými zariadeniami ako napr. </a:t>
                      </a:r>
                      <a:r>
                        <a:rPr lang="sk-SK" sz="1500" dirty="0" err="1">
                          <a:effectLst/>
                        </a:rPr>
                        <a:t>smartfóny</a:t>
                      </a:r>
                      <a:r>
                        <a:rPr lang="sk-SK" sz="1500" dirty="0">
                          <a:effectLst/>
                        </a:rPr>
                        <a:t>, pacientske domáce monitorovacie jednotky, osobní digitálni asistenti a iné bezdrôtové zariadenia</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8821161"/>
                  </a:ext>
                </a:extLst>
              </a:tr>
              <a:tr h="503224">
                <a:tc>
                  <a:txBody>
                    <a:bodyPr/>
                    <a:lstStyle/>
                    <a:p>
                      <a:r>
                        <a:rPr lang="sk-SK" sz="1500" dirty="0" err="1">
                          <a:effectLst/>
                        </a:rPr>
                        <a:t>Telezdravie</a:t>
                      </a:r>
                      <a:r>
                        <a:rPr lang="sk-SK" sz="1500" dirty="0">
                          <a:effectLst/>
                        </a:rPr>
                        <a:t> (</a:t>
                      </a:r>
                      <a:r>
                        <a:rPr lang="sk-SK" sz="1500" dirty="0" err="1">
                          <a:effectLst/>
                        </a:rPr>
                        <a:t>telemedicína</a:t>
                      </a:r>
                      <a:r>
                        <a:rPr lang="sk-SK" sz="1500" dirty="0">
                          <a:effectLst/>
                        </a:rPr>
                        <a:t>)</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sk-SK" sz="1500" dirty="0">
                          <a:effectLst/>
                        </a:rPr>
                        <a:t>Poskytovanie zdravotnej starostlivosti, pri ktorom sa pacient a poskytovateľ nachádzajú na vzdialených miestach.</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9617412"/>
                  </a:ext>
                </a:extLst>
              </a:tr>
              <a:tr h="503224">
                <a:tc>
                  <a:txBody>
                    <a:bodyPr/>
                    <a:lstStyle/>
                    <a:p>
                      <a:r>
                        <a:rPr lang="sk-SK" sz="1500" dirty="0" err="1">
                          <a:effectLst/>
                        </a:rPr>
                        <a:t>Telekonzultácie</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sk-SK" sz="1500" dirty="0">
                          <a:effectLst/>
                        </a:rPr>
                        <a:t>Používanie informačných a komunikačných technológií pre konzultácie so vzdialeným pacientom.</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2587445"/>
                  </a:ext>
                </a:extLst>
              </a:tr>
              <a:tr h="754835">
                <a:tc>
                  <a:txBody>
                    <a:bodyPr/>
                    <a:lstStyle/>
                    <a:p>
                      <a:r>
                        <a:rPr lang="sk-SK" sz="1500" dirty="0">
                          <a:effectLst/>
                        </a:rPr>
                        <a:t>Vzdialené monitorovanie</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sk-SK" sz="1500" dirty="0">
                          <a:effectLst/>
                        </a:rPr>
                        <a:t>Podskupina technológií v rámci </a:t>
                      </a:r>
                      <a:r>
                        <a:rPr lang="sk-SK" sz="1500" dirty="0" err="1">
                          <a:effectLst/>
                        </a:rPr>
                        <a:t>telemedicíny</a:t>
                      </a:r>
                      <a:r>
                        <a:rPr lang="sk-SK" sz="1500" dirty="0">
                          <a:effectLst/>
                        </a:rPr>
                        <a:t>, ktoré uľahčujú monitorovanie a včasný </a:t>
                      </a:r>
                      <a:r>
                        <a:rPr lang="sk-SK" sz="1500" dirty="0" err="1">
                          <a:effectLst/>
                        </a:rPr>
                        <a:t>bidirekčný</a:t>
                      </a:r>
                      <a:r>
                        <a:rPr lang="sk-SK" sz="1500" dirty="0">
                          <a:effectLst/>
                        </a:rPr>
                        <a:t> transfer pacientskych údajov medzi pacientom a zdravotníkom.</a:t>
                      </a:r>
                      <a:endParaRPr lang="en-SK"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8276855"/>
                  </a:ext>
                </a:extLst>
              </a:tr>
            </a:tbl>
          </a:graphicData>
        </a:graphic>
      </p:graphicFrame>
      <p:sp>
        <p:nvSpPr>
          <p:cNvPr id="6" name="TextBox 5">
            <a:extLst>
              <a:ext uri="{FF2B5EF4-FFF2-40B4-BE49-F238E27FC236}">
                <a16:creationId xmlns:a16="http://schemas.microsoft.com/office/drawing/2014/main" id="{18A49DB8-49B2-C44B-9E8E-83CADFF6415B}"/>
              </a:ext>
            </a:extLst>
          </p:cNvPr>
          <p:cNvSpPr txBox="1"/>
          <p:nvPr/>
        </p:nvSpPr>
        <p:spPr>
          <a:xfrm>
            <a:off x="-943661" y="654878"/>
            <a:ext cx="184731" cy="369332"/>
          </a:xfrm>
          <a:prstGeom prst="rect">
            <a:avLst/>
          </a:prstGeom>
          <a:noFill/>
        </p:spPr>
        <p:txBody>
          <a:bodyPr wrap="none" rtlCol="0">
            <a:spAutoFit/>
          </a:bodyPr>
          <a:lstStyle/>
          <a:p>
            <a:endParaRPr lang="en-SK" dirty="0"/>
          </a:p>
        </p:txBody>
      </p:sp>
    </p:spTree>
    <p:extLst>
      <p:ext uri="{BB962C8B-B14F-4D97-AF65-F5344CB8AC3E}">
        <p14:creationId xmlns:p14="http://schemas.microsoft.com/office/powerpoint/2010/main" val="2985748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7572-1893-DD4E-86D2-CDB811EEAABD}"/>
              </a:ext>
            </a:extLst>
          </p:cNvPr>
          <p:cNvSpPr>
            <a:spLocks noGrp="1"/>
          </p:cNvSpPr>
          <p:nvPr>
            <p:ph type="title"/>
          </p:nvPr>
        </p:nvSpPr>
        <p:spPr>
          <a:xfrm>
            <a:off x="6284384" y="1626735"/>
            <a:ext cx="2682713" cy="1231106"/>
          </a:xfrm>
        </p:spPr>
        <p:txBody>
          <a:bodyPr/>
          <a:lstStyle/>
          <a:p>
            <a:r>
              <a:rPr lang="en-SK" sz="2000" b="1" dirty="0"/>
              <a:t>Digitálne zdravie v čase pandémie</a:t>
            </a:r>
            <a:br>
              <a:rPr lang="en-SK" sz="2000" b="1" dirty="0"/>
            </a:br>
            <a:r>
              <a:rPr lang="en-SK" sz="2000" b="1" dirty="0"/>
              <a:t>(príklad chronického SZ)</a:t>
            </a:r>
          </a:p>
        </p:txBody>
      </p:sp>
      <p:pic>
        <p:nvPicPr>
          <p:cNvPr id="4" name="Picture 3">
            <a:extLst>
              <a:ext uri="{FF2B5EF4-FFF2-40B4-BE49-F238E27FC236}">
                <a16:creationId xmlns:a16="http://schemas.microsoft.com/office/drawing/2014/main" id="{5C685483-98C6-D84F-825D-403E235BF841}"/>
              </a:ext>
            </a:extLst>
          </p:cNvPr>
          <p:cNvPicPr>
            <a:picLocks noChangeAspect="1"/>
          </p:cNvPicPr>
          <p:nvPr/>
        </p:nvPicPr>
        <p:blipFill>
          <a:blip r:embed="rId3"/>
          <a:stretch>
            <a:fillRect/>
          </a:stretch>
        </p:blipFill>
        <p:spPr>
          <a:xfrm>
            <a:off x="647637" y="254673"/>
            <a:ext cx="5636747" cy="4362593"/>
          </a:xfrm>
          <a:prstGeom prst="rect">
            <a:avLst/>
          </a:prstGeom>
        </p:spPr>
      </p:pic>
      <p:sp>
        <p:nvSpPr>
          <p:cNvPr id="6" name="TextBox 5">
            <a:extLst>
              <a:ext uri="{FF2B5EF4-FFF2-40B4-BE49-F238E27FC236}">
                <a16:creationId xmlns:a16="http://schemas.microsoft.com/office/drawing/2014/main" id="{06A189FC-87D2-1D42-9891-600B81BBFF85}"/>
              </a:ext>
            </a:extLst>
          </p:cNvPr>
          <p:cNvSpPr txBox="1"/>
          <p:nvPr/>
        </p:nvSpPr>
        <p:spPr>
          <a:xfrm>
            <a:off x="1389764" y="4617266"/>
            <a:ext cx="749001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err="1"/>
              <a:t>Singhai</a:t>
            </a:r>
            <a:r>
              <a:rPr lang="en-GB" sz="1400" i="1" dirty="0"/>
              <a:t> A, Cowie MR. Card Fail Rev. 2021;7:e08. doi:10.15420/cfr.2020.28</a:t>
            </a:r>
          </a:p>
        </p:txBody>
      </p:sp>
    </p:spTree>
    <p:extLst>
      <p:ext uri="{BB962C8B-B14F-4D97-AF65-F5344CB8AC3E}">
        <p14:creationId xmlns:p14="http://schemas.microsoft.com/office/powerpoint/2010/main" val="25509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in graphic"/>
          <p:cNvPicPr/>
          <p:nvPr/>
        </p:nvPicPr>
        <p:blipFill>
          <a:blip r:embed="rId3"/>
          <a:stretch/>
        </p:blipFill>
        <p:spPr>
          <a:xfrm>
            <a:off x="1370612" y="457201"/>
            <a:ext cx="6323729" cy="3936206"/>
          </a:xfrm>
          <a:prstGeom prst="rect">
            <a:avLst/>
          </a:prstGeom>
          <a:ln>
            <a:noFill/>
          </a:ln>
        </p:spPr>
      </p:pic>
      <p:sp>
        <p:nvSpPr>
          <p:cNvPr id="38" name="TextShape 1"/>
          <p:cNvSpPr txBox="1"/>
          <p:nvPr/>
        </p:nvSpPr>
        <p:spPr>
          <a:xfrm>
            <a:off x="1898951" y="4476228"/>
            <a:ext cx="5506920" cy="324801"/>
          </a:xfrm>
          <a:prstGeom prst="rect">
            <a:avLst/>
          </a:prstGeom>
          <a:noFill/>
          <a:ln>
            <a:noFill/>
          </a:ln>
        </p:spPr>
        <p:txBody>
          <a:bodyPr wrap="square" lIns="27000" tIns="35100" rIns="27000" bIns="35100" anchor="b" anchorCtr="1">
            <a:spAutoFit/>
          </a:bodyPr>
          <a:lstStyle/>
          <a:p>
            <a:r>
              <a:rPr lang="en-US" sz="825" spc="-1" dirty="0">
                <a:solidFill>
                  <a:srgbClr val="000000"/>
                </a:solidFill>
                <a:latin typeface="Arial"/>
              </a:rPr>
              <a:t>John D. </a:t>
            </a:r>
            <a:r>
              <a:rPr lang="en-US" sz="825" spc="-1" dirty="0" err="1">
                <a:solidFill>
                  <a:srgbClr val="000000"/>
                </a:solidFill>
                <a:latin typeface="Arial"/>
              </a:rPr>
              <a:t>Piette</a:t>
            </a:r>
            <a:r>
              <a:rPr lang="en-US" sz="825" spc="-1" dirty="0">
                <a:solidFill>
                  <a:srgbClr val="000000"/>
                </a:solidFill>
                <a:latin typeface="Arial"/>
              </a:rPr>
              <a:t>. Circulation. Mobile Health Devices as Tools for Worldwide Cardiovascular Risk Reduction and Disease Management, Volume: 132, Issue: 21, Pages: 2012-2027, DOI: (10.1161/CIRCULATIONAHA.114.008723)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1CF59-5E34-E244-9C0E-42A0037899A0}"/>
              </a:ext>
            </a:extLst>
          </p:cNvPr>
          <p:cNvSpPr>
            <a:spLocks noGrp="1"/>
          </p:cNvSpPr>
          <p:nvPr>
            <p:ph type="title"/>
          </p:nvPr>
        </p:nvSpPr>
        <p:spPr/>
        <p:txBody>
          <a:bodyPr/>
          <a:lstStyle/>
          <a:p>
            <a:endParaRPr lang="en-SK"/>
          </a:p>
        </p:txBody>
      </p:sp>
      <p:pic>
        <p:nvPicPr>
          <p:cNvPr id="6" name="Picture 5">
            <a:extLst>
              <a:ext uri="{FF2B5EF4-FFF2-40B4-BE49-F238E27FC236}">
                <a16:creationId xmlns:a16="http://schemas.microsoft.com/office/drawing/2014/main" id="{F6AC972C-04C9-A340-86FB-D938CDC3E8ED}"/>
              </a:ext>
            </a:extLst>
          </p:cNvPr>
          <p:cNvPicPr>
            <a:picLocks noChangeAspect="1"/>
          </p:cNvPicPr>
          <p:nvPr/>
        </p:nvPicPr>
        <p:blipFill>
          <a:blip r:embed="rId3"/>
          <a:stretch>
            <a:fillRect/>
          </a:stretch>
        </p:blipFill>
        <p:spPr>
          <a:xfrm>
            <a:off x="1210963" y="313037"/>
            <a:ext cx="6557318" cy="4144400"/>
          </a:xfrm>
          <a:prstGeom prst="rect">
            <a:avLst/>
          </a:prstGeom>
        </p:spPr>
      </p:pic>
      <p:sp>
        <p:nvSpPr>
          <p:cNvPr id="8" name="TextBox 7">
            <a:extLst>
              <a:ext uri="{FF2B5EF4-FFF2-40B4-BE49-F238E27FC236}">
                <a16:creationId xmlns:a16="http://schemas.microsoft.com/office/drawing/2014/main" id="{1513ACAE-65DD-D643-B885-490338B4F1E5}"/>
              </a:ext>
            </a:extLst>
          </p:cNvPr>
          <p:cNvSpPr txBox="1"/>
          <p:nvPr/>
        </p:nvSpPr>
        <p:spPr>
          <a:xfrm>
            <a:off x="1070920" y="4564099"/>
            <a:ext cx="7290486" cy="292388"/>
          </a:xfrm>
          <a:prstGeom prst="rect">
            <a:avLst/>
          </a:prstGeom>
          <a:noFill/>
        </p:spPr>
        <p:txBody>
          <a:bodyPr wrap="square">
            <a:spAutoFit/>
          </a:bodyPr>
          <a:lstStyle/>
          <a:p>
            <a:r>
              <a:rPr lang="en-GB" sz="1300" i="1" dirty="0" err="1"/>
              <a:t>Tarakji</a:t>
            </a:r>
            <a:r>
              <a:rPr lang="en-GB" sz="1300" i="1" dirty="0"/>
              <a:t> KG et al. </a:t>
            </a:r>
            <a:r>
              <a:rPr lang="en-GB" sz="1300" i="1" dirty="0" err="1"/>
              <a:t>Circ</a:t>
            </a:r>
            <a:r>
              <a:rPr lang="en-GB" sz="1300" i="1" dirty="0"/>
              <a:t> </a:t>
            </a:r>
            <a:r>
              <a:rPr lang="en-GB" sz="1300" i="1" dirty="0" err="1"/>
              <a:t>Arrhythm</a:t>
            </a:r>
            <a:r>
              <a:rPr lang="en-GB" sz="1300" i="1" dirty="0"/>
              <a:t> </a:t>
            </a:r>
            <a:r>
              <a:rPr lang="en-GB" sz="1300" i="1" dirty="0" err="1"/>
              <a:t>Electrophysiol</a:t>
            </a:r>
            <a:r>
              <a:rPr lang="en-GB" sz="1300" dirty="0"/>
              <a:t>. 2020;13(11):e007953. doi:10.1161/CIRCEP.120.007953</a:t>
            </a:r>
            <a:endParaRPr lang="en-SK" sz="1300" dirty="0"/>
          </a:p>
        </p:txBody>
      </p:sp>
    </p:spTree>
    <p:extLst>
      <p:ext uri="{BB962C8B-B14F-4D97-AF65-F5344CB8AC3E}">
        <p14:creationId xmlns:p14="http://schemas.microsoft.com/office/powerpoint/2010/main" val="425199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1CF59-5E34-E244-9C0E-42A0037899A0}"/>
              </a:ext>
            </a:extLst>
          </p:cNvPr>
          <p:cNvSpPr>
            <a:spLocks noGrp="1"/>
          </p:cNvSpPr>
          <p:nvPr>
            <p:ph type="title"/>
          </p:nvPr>
        </p:nvSpPr>
        <p:spPr>
          <a:xfrm>
            <a:off x="457200" y="0"/>
            <a:ext cx="8229600" cy="857250"/>
          </a:xfrm>
        </p:spPr>
        <p:txBody>
          <a:bodyPr/>
          <a:lstStyle/>
          <a:p>
            <a:r>
              <a:rPr lang="en-SK" sz="2800" dirty="0"/>
              <a:t>Nositeľné a implantovateľné technológie</a:t>
            </a:r>
          </a:p>
        </p:txBody>
      </p:sp>
      <p:sp>
        <p:nvSpPr>
          <p:cNvPr id="8" name="TextBox 7">
            <a:extLst>
              <a:ext uri="{FF2B5EF4-FFF2-40B4-BE49-F238E27FC236}">
                <a16:creationId xmlns:a16="http://schemas.microsoft.com/office/drawing/2014/main" id="{1513ACAE-65DD-D643-B885-490338B4F1E5}"/>
              </a:ext>
            </a:extLst>
          </p:cNvPr>
          <p:cNvSpPr txBox="1"/>
          <p:nvPr/>
        </p:nvSpPr>
        <p:spPr>
          <a:xfrm>
            <a:off x="1087396" y="4646477"/>
            <a:ext cx="7290486" cy="292388"/>
          </a:xfrm>
          <a:prstGeom prst="rect">
            <a:avLst/>
          </a:prstGeom>
          <a:noFill/>
        </p:spPr>
        <p:txBody>
          <a:bodyPr wrap="square">
            <a:spAutoFit/>
          </a:bodyPr>
          <a:lstStyle/>
          <a:p>
            <a:r>
              <a:rPr lang="en-GB" sz="1300" i="1" dirty="0" err="1"/>
              <a:t>Tarakji</a:t>
            </a:r>
            <a:r>
              <a:rPr lang="en-GB" sz="1300" i="1" dirty="0"/>
              <a:t> KG et al. </a:t>
            </a:r>
            <a:r>
              <a:rPr lang="en-GB" sz="1300" i="1" dirty="0" err="1"/>
              <a:t>Circ</a:t>
            </a:r>
            <a:r>
              <a:rPr lang="en-GB" sz="1300" i="1" dirty="0"/>
              <a:t> </a:t>
            </a:r>
            <a:r>
              <a:rPr lang="en-GB" sz="1300" i="1" dirty="0" err="1"/>
              <a:t>Arrhythm</a:t>
            </a:r>
            <a:r>
              <a:rPr lang="en-GB" sz="1300" i="1" dirty="0"/>
              <a:t> </a:t>
            </a:r>
            <a:r>
              <a:rPr lang="en-GB" sz="1300" i="1" dirty="0" err="1"/>
              <a:t>Electrophysiol</a:t>
            </a:r>
            <a:r>
              <a:rPr lang="en-GB" sz="1300" dirty="0"/>
              <a:t>. 2020;13(11):e007953. doi:10.1161/CIRCEP.120.007953</a:t>
            </a:r>
            <a:endParaRPr lang="en-SK" sz="1300" dirty="0"/>
          </a:p>
        </p:txBody>
      </p:sp>
      <p:pic>
        <p:nvPicPr>
          <p:cNvPr id="3" name="Picture 2">
            <a:extLst>
              <a:ext uri="{FF2B5EF4-FFF2-40B4-BE49-F238E27FC236}">
                <a16:creationId xmlns:a16="http://schemas.microsoft.com/office/drawing/2014/main" id="{0146C8A6-2104-CC46-BEC6-C2523164C469}"/>
              </a:ext>
            </a:extLst>
          </p:cNvPr>
          <p:cNvPicPr>
            <a:picLocks noChangeAspect="1"/>
          </p:cNvPicPr>
          <p:nvPr/>
        </p:nvPicPr>
        <p:blipFill>
          <a:blip r:embed="rId3"/>
          <a:stretch>
            <a:fillRect/>
          </a:stretch>
        </p:blipFill>
        <p:spPr>
          <a:xfrm>
            <a:off x="1268627" y="696801"/>
            <a:ext cx="6341590" cy="3867298"/>
          </a:xfrm>
          <a:prstGeom prst="rect">
            <a:avLst/>
          </a:prstGeom>
        </p:spPr>
      </p:pic>
    </p:spTree>
    <p:extLst>
      <p:ext uri="{BB962C8B-B14F-4D97-AF65-F5344CB8AC3E}">
        <p14:creationId xmlns:p14="http://schemas.microsoft.com/office/powerpoint/2010/main" val="258580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2616-09B4-0043-8505-F5AA7D84C741}"/>
              </a:ext>
            </a:extLst>
          </p:cNvPr>
          <p:cNvSpPr>
            <a:spLocks noGrp="1"/>
          </p:cNvSpPr>
          <p:nvPr>
            <p:ph type="title"/>
          </p:nvPr>
        </p:nvSpPr>
        <p:spPr/>
        <p:txBody>
          <a:bodyPr/>
          <a:lstStyle/>
          <a:p>
            <a:r>
              <a:rPr lang="en-GB" sz="3600" b="1" dirty="0"/>
              <a:t>S</a:t>
            </a:r>
            <a:r>
              <a:rPr lang="en-SK" sz="3600" b="1" dirty="0"/>
              <a:t>nímanie EKG </a:t>
            </a:r>
            <a:r>
              <a:rPr lang="en-SK" sz="2800" b="1" dirty="0"/>
              <a:t>prenosným</a:t>
            </a:r>
            <a:r>
              <a:rPr lang="en-SK" sz="3600" b="1" dirty="0"/>
              <a:t> EKG monitorom</a:t>
            </a:r>
          </a:p>
        </p:txBody>
      </p:sp>
      <p:pic>
        <p:nvPicPr>
          <p:cNvPr id="4" name="Picture 3">
            <a:extLst>
              <a:ext uri="{FF2B5EF4-FFF2-40B4-BE49-F238E27FC236}">
                <a16:creationId xmlns:a16="http://schemas.microsoft.com/office/drawing/2014/main" id="{984DDFA6-7A35-B546-99CC-EC8071A2451B}"/>
              </a:ext>
            </a:extLst>
          </p:cNvPr>
          <p:cNvPicPr>
            <a:picLocks noChangeAspect="1"/>
          </p:cNvPicPr>
          <p:nvPr/>
        </p:nvPicPr>
        <p:blipFill>
          <a:blip r:embed="rId3"/>
          <a:stretch>
            <a:fillRect/>
          </a:stretch>
        </p:blipFill>
        <p:spPr>
          <a:xfrm>
            <a:off x="1262954" y="1344567"/>
            <a:ext cx="6618091" cy="3218724"/>
          </a:xfrm>
          <a:prstGeom prst="rect">
            <a:avLst/>
          </a:prstGeom>
        </p:spPr>
      </p:pic>
      <p:sp>
        <p:nvSpPr>
          <p:cNvPr id="7" name="TextBox 6">
            <a:extLst>
              <a:ext uri="{FF2B5EF4-FFF2-40B4-BE49-F238E27FC236}">
                <a16:creationId xmlns:a16="http://schemas.microsoft.com/office/drawing/2014/main" id="{F7A8020E-6783-724E-9D8C-BEC48F8742F2}"/>
              </a:ext>
            </a:extLst>
          </p:cNvPr>
          <p:cNvSpPr txBox="1"/>
          <p:nvPr/>
        </p:nvSpPr>
        <p:spPr>
          <a:xfrm>
            <a:off x="994528" y="4567793"/>
            <a:ext cx="780068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err="1"/>
              <a:t>Varmna</a:t>
            </a:r>
            <a:r>
              <a:rPr lang="en-GB" sz="1600" i="1" dirty="0"/>
              <a:t> N et al. </a:t>
            </a:r>
            <a:r>
              <a:rPr lang="en-GB" sz="1600" i="1" dirty="0" err="1"/>
              <a:t>Europace</a:t>
            </a:r>
            <a:r>
              <a:rPr lang="en-GB" sz="1600" dirty="0"/>
              <a:t>. 2021;23(2):313. doi:10.1093/</a:t>
            </a:r>
            <a:r>
              <a:rPr lang="en-GB" sz="1600" dirty="0" err="1"/>
              <a:t>europace</a:t>
            </a:r>
            <a:r>
              <a:rPr lang="en-GB" sz="1600" dirty="0"/>
              <a:t>/euaa187</a:t>
            </a:r>
          </a:p>
        </p:txBody>
      </p:sp>
    </p:spTree>
    <p:extLst>
      <p:ext uri="{BB962C8B-B14F-4D97-AF65-F5344CB8AC3E}">
        <p14:creationId xmlns:p14="http://schemas.microsoft.com/office/powerpoint/2010/main" val="759362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BE9129-75E8-934D-8A77-79E57EC1E2B4}"/>
              </a:ext>
            </a:extLst>
          </p:cNvPr>
          <p:cNvPicPr>
            <a:picLocks noChangeAspect="1"/>
          </p:cNvPicPr>
          <p:nvPr/>
        </p:nvPicPr>
        <p:blipFill>
          <a:blip r:embed="rId3"/>
          <a:stretch>
            <a:fillRect/>
          </a:stretch>
        </p:blipFill>
        <p:spPr>
          <a:xfrm>
            <a:off x="4412570" y="227341"/>
            <a:ext cx="4135082" cy="4227797"/>
          </a:xfrm>
          <a:prstGeom prst="rect">
            <a:avLst/>
          </a:prstGeom>
        </p:spPr>
      </p:pic>
      <p:pic>
        <p:nvPicPr>
          <p:cNvPr id="5" name="Picture 4">
            <a:extLst>
              <a:ext uri="{FF2B5EF4-FFF2-40B4-BE49-F238E27FC236}">
                <a16:creationId xmlns:a16="http://schemas.microsoft.com/office/drawing/2014/main" id="{C70D57C3-ADBB-464D-91FB-DD675A5D1921}"/>
              </a:ext>
            </a:extLst>
          </p:cNvPr>
          <p:cNvPicPr>
            <a:picLocks noChangeAspect="1"/>
          </p:cNvPicPr>
          <p:nvPr/>
        </p:nvPicPr>
        <p:blipFill>
          <a:blip r:embed="rId4"/>
          <a:stretch>
            <a:fillRect/>
          </a:stretch>
        </p:blipFill>
        <p:spPr>
          <a:xfrm>
            <a:off x="729888" y="199216"/>
            <a:ext cx="3495834" cy="1883389"/>
          </a:xfrm>
          <a:prstGeom prst="rect">
            <a:avLst/>
          </a:prstGeom>
        </p:spPr>
      </p:pic>
      <p:sp>
        <p:nvSpPr>
          <p:cNvPr id="7" name="TextBox 6">
            <a:extLst>
              <a:ext uri="{FF2B5EF4-FFF2-40B4-BE49-F238E27FC236}">
                <a16:creationId xmlns:a16="http://schemas.microsoft.com/office/drawing/2014/main" id="{2618B3DF-7592-DD45-94FC-C5849F730842}"/>
              </a:ext>
            </a:extLst>
          </p:cNvPr>
          <p:cNvSpPr txBox="1"/>
          <p:nvPr/>
        </p:nvSpPr>
        <p:spPr>
          <a:xfrm>
            <a:off x="5284784" y="951388"/>
            <a:ext cx="3495833" cy="1200329"/>
          </a:xfrm>
          <a:prstGeom prst="rect">
            <a:avLst/>
          </a:prstGeom>
          <a:noFill/>
        </p:spPr>
        <p:txBody>
          <a:bodyPr wrap="square" rtlCol="0">
            <a:spAutoFit/>
          </a:bodyPr>
          <a:lstStyle/>
          <a:p>
            <a:pPr marL="285750" indent="-285750">
              <a:buFont typeface="Arial" panose="020B0604020202020204" pitchFamily="34" charset="0"/>
              <a:buChar char="•"/>
            </a:pPr>
            <a:r>
              <a:rPr lang="en-SK" dirty="0"/>
              <a:t>2405 pacientov, FU 1 rok</a:t>
            </a:r>
          </a:p>
          <a:p>
            <a:pPr marL="285750" indent="-285750">
              <a:buFont typeface="Arial" panose="020B0604020202020204" pitchFamily="34" charset="0"/>
              <a:buChar char="•"/>
            </a:pPr>
            <a:r>
              <a:rPr lang="en-GB" dirty="0"/>
              <a:t>A</a:t>
            </a:r>
            <a:r>
              <a:rPr lang="en-SK" dirty="0"/>
              <a:t>bsolútne zníženie celkovej mortality - 1,9% (RR=0,62)</a:t>
            </a:r>
          </a:p>
          <a:p>
            <a:endParaRPr lang="en-SK" dirty="0"/>
          </a:p>
        </p:txBody>
      </p:sp>
      <p:pic>
        <p:nvPicPr>
          <p:cNvPr id="8" name="Picture 7">
            <a:extLst>
              <a:ext uri="{FF2B5EF4-FFF2-40B4-BE49-F238E27FC236}">
                <a16:creationId xmlns:a16="http://schemas.microsoft.com/office/drawing/2014/main" id="{D1144EF6-7466-7F47-9EAA-395C2D52E8B5}"/>
              </a:ext>
            </a:extLst>
          </p:cNvPr>
          <p:cNvPicPr>
            <a:picLocks noChangeAspect="1"/>
          </p:cNvPicPr>
          <p:nvPr/>
        </p:nvPicPr>
        <p:blipFill>
          <a:blip r:embed="rId5"/>
          <a:stretch>
            <a:fillRect/>
          </a:stretch>
        </p:blipFill>
        <p:spPr>
          <a:xfrm>
            <a:off x="618856" y="2208711"/>
            <a:ext cx="3830650" cy="2372716"/>
          </a:xfrm>
          <a:prstGeom prst="rect">
            <a:avLst/>
          </a:prstGeom>
        </p:spPr>
      </p:pic>
      <p:sp>
        <p:nvSpPr>
          <p:cNvPr id="10" name="TextBox 9">
            <a:extLst>
              <a:ext uri="{FF2B5EF4-FFF2-40B4-BE49-F238E27FC236}">
                <a16:creationId xmlns:a16="http://schemas.microsoft.com/office/drawing/2014/main" id="{ED72187B-CA94-F04D-9F7E-BD3E714A645B}"/>
              </a:ext>
            </a:extLst>
          </p:cNvPr>
          <p:cNvSpPr txBox="1"/>
          <p:nvPr/>
        </p:nvSpPr>
        <p:spPr>
          <a:xfrm>
            <a:off x="2118832" y="2445290"/>
            <a:ext cx="2293738" cy="954107"/>
          </a:xfrm>
          <a:prstGeom prst="rect">
            <a:avLst/>
          </a:prstGeom>
          <a:noFill/>
        </p:spPr>
        <p:txBody>
          <a:bodyPr wrap="square">
            <a:spAutoFit/>
          </a:bodyPr>
          <a:lstStyle/>
          <a:p>
            <a:pPr marL="285750" indent="-285750">
              <a:buFont typeface="Arial" panose="020B0604020202020204" pitchFamily="34" charset="0"/>
              <a:buChar char="•"/>
            </a:pPr>
            <a:r>
              <a:rPr lang="en-SK" sz="1400" dirty="0"/>
              <a:t>1078 pacientov, FU 1 rok</a:t>
            </a:r>
          </a:p>
          <a:p>
            <a:pPr marL="285750" indent="-285750">
              <a:buFont typeface="Arial" panose="020B0604020202020204" pitchFamily="34" charset="0"/>
              <a:buChar char="•"/>
            </a:pPr>
            <a:r>
              <a:rPr lang="en-GB" sz="1400" dirty="0"/>
              <a:t>A</a:t>
            </a:r>
            <a:r>
              <a:rPr lang="en-SK" sz="1400" dirty="0"/>
              <a:t>bsolútne zníženie celkovej mortality - 5,6% (RR=0,64)</a:t>
            </a:r>
          </a:p>
        </p:txBody>
      </p:sp>
    </p:spTree>
    <p:extLst>
      <p:ext uri="{BB962C8B-B14F-4D97-AF65-F5344CB8AC3E}">
        <p14:creationId xmlns:p14="http://schemas.microsoft.com/office/powerpoint/2010/main" val="1312170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piral noteboo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irsal for new ppt" id="{C5370C23-DE12-884D-8FE3-EF9A72B6FAB5}" vid="{537386C0-6941-2149-87CC-4C2A2DD41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Spiral notebook</Template>
  <TotalTime>1127</TotalTime>
  <Words>3507</Words>
  <Application>Microsoft Macintosh PowerPoint</Application>
  <PresentationFormat>On-screen Show (16:9)</PresentationFormat>
  <Paragraphs>244</Paragraphs>
  <Slides>29</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vt:lpstr>
      <vt:lpstr>Calibri</vt:lpstr>
      <vt:lpstr>Calibri Light</vt:lpstr>
      <vt:lpstr>IBM Plex Mono</vt:lpstr>
      <vt:lpstr>IBM Plex Sans</vt:lpstr>
      <vt:lpstr>IBM Plex Sans SemiBold</vt:lpstr>
      <vt:lpstr>Wingdings</vt:lpstr>
      <vt:lpstr>Spiral notebook</vt:lpstr>
      <vt:lpstr>Telemedicína a digitálne technológie  v manažmente arytmií </vt:lpstr>
      <vt:lpstr>Digitálna medicína katalyzovaná pandémiou</vt:lpstr>
      <vt:lpstr>DIGITÁLNE ZDRAVIE, TELEMEDICÍNA, ….. ČO TO VLASTNE JE? </vt:lpstr>
      <vt:lpstr>Digitálne zdravie v čase pandémie (príklad chronického SZ)</vt:lpstr>
      <vt:lpstr>PowerPoint Presentation</vt:lpstr>
      <vt:lpstr>PowerPoint Presentation</vt:lpstr>
      <vt:lpstr>Nositeľné a implantovateľné technológie</vt:lpstr>
      <vt:lpstr>Snímanie EKG prenosným EKG monitorom</vt:lpstr>
      <vt:lpstr>PowerPoint Presentation</vt:lpstr>
      <vt:lpstr>PowerPoint Presentation</vt:lpstr>
      <vt:lpstr>PowerPoint Presentation</vt:lpstr>
      <vt:lpstr>PowerPoint Presentation</vt:lpstr>
      <vt:lpstr>PowerPoint Presentation</vt:lpstr>
      <vt:lpstr>Merlin@Home vs. myMerlinPulse™ Mobile App</vt:lpstr>
      <vt:lpstr>SYSTEM COMPONENTS RELATIONSHIP</vt:lpstr>
      <vt:lpstr>MyMerlin App limitations</vt:lpstr>
      <vt:lpstr>MyMerlin App benefits</vt:lpstr>
      <vt:lpstr>Náklady na vzdialené monitorovanie pacientov (odhad USA)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Časová úspora pre defibriláciu 1:52 min</vt:lpstr>
      <vt:lpstr>Digitálne zdravie v kardiológii</vt:lpstr>
      <vt:lpstr>Digitálne zdravie - prekážky a riešenia</vt:lpstr>
      <vt:lpstr>Digitálne zdravie a arytmie - súhrn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Hatala</dc:creator>
  <cp:lastModifiedBy>Robert Hatala</cp:lastModifiedBy>
  <cp:revision>31</cp:revision>
  <dcterms:created xsi:type="dcterms:W3CDTF">2021-11-07T14:46:43Z</dcterms:created>
  <dcterms:modified xsi:type="dcterms:W3CDTF">2021-11-08T09:44:59Z</dcterms:modified>
</cp:coreProperties>
</file>