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media/media9.png" ContentType="video/unknown"/>
  <Override PartName="/ppt/media/media10.jpg" ContentType="video/unknown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1654" r:id="rId2"/>
    <p:sldId id="1706" r:id="rId3"/>
    <p:sldId id="1655" r:id="rId4"/>
    <p:sldId id="1700" r:id="rId5"/>
    <p:sldId id="1683" r:id="rId6"/>
    <p:sldId id="1707" r:id="rId7"/>
    <p:sldId id="1686" r:id="rId8"/>
    <p:sldId id="1688" r:id="rId9"/>
    <p:sldId id="1669" r:id="rId10"/>
    <p:sldId id="1677" r:id="rId11"/>
    <p:sldId id="1692" r:id="rId12"/>
    <p:sldId id="1694" r:id="rId13"/>
    <p:sldId id="1672" r:id="rId14"/>
    <p:sldId id="1704" r:id="rId15"/>
    <p:sldId id="1673" r:id="rId16"/>
    <p:sldId id="1705" r:id="rId17"/>
    <p:sldId id="1702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nza" initials="h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CD1D"/>
    <a:srgbClr val="66CCFF"/>
    <a:srgbClr val="F4F7ED"/>
    <a:srgbClr val="2ADFF2"/>
    <a:srgbClr val="3333CC"/>
    <a:srgbClr val="F8F8F8"/>
    <a:srgbClr val="CC0066"/>
    <a:srgbClr val="34E834"/>
    <a:srgbClr val="624DDD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7" autoAdjust="0"/>
    <p:restoredTop sz="81556" autoAdjust="0"/>
  </p:normalViewPr>
  <p:slideViewPr>
    <p:cSldViewPr>
      <p:cViewPr varScale="1">
        <p:scale>
          <a:sx n="51" d="100"/>
          <a:sy n="51" d="100"/>
        </p:scale>
        <p:origin x="1596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72FFE-4842-4532-8865-2F64A8A4E518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12BB1-DF30-4578-AC1B-B2E3F78F9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2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 Chovančík</a:t>
            </a:r>
            <a:r>
              <a:rPr lang="cs-CZ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Hudec</a:t>
            </a:r>
            <a:r>
              <a:rPr lang="cs-CZ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1,2,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O. Jiravský</a:t>
            </a:r>
            <a:r>
              <a:rPr lang="cs-CZ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1,2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Hečko</a:t>
            </a:r>
            <a:r>
              <a:rPr lang="cs-CZ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Štěpánová</a:t>
            </a:r>
            <a:r>
              <a:rPr lang="cs-CZ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L. Škňouřil</a:t>
            </a:r>
            <a:r>
              <a:rPr lang="cs-CZ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Lékařská fakulta Masarykovy Univerzity Brno</a:t>
            </a:r>
          </a:p>
          <a:p>
            <a:r>
              <a:rPr lang="cs-CZ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Nemocnice AGEL Třinec Podlesí a.s., Třinec</a:t>
            </a:r>
          </a:p>
          <a:p>
            <a:r>
              <a:rPr lang="cs-CZ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ANOVA CRO s.r.o., Praha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2BB1-DF30-4578-AC1B-B2E3F78F978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933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695D3-2329-4E12-B5BD-E57D6D3D4C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73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 6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msících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 u shod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leak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přítomen v 2 případech (20.0 %), u neshod v 8 případech (38.1 %), nebyl zjištěn statisticky významný rozdíl mezi skupinami (p=0.429). Velikost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leaku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u shod v průměru 3.5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+ 2.1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mm a u neshod 2.3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+ 1.2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mm, opět bez statisticky významného rozdílu (p=0.356).</a:t>
            </a:r>
            <a:r>
              <a:rPr lang="cs-CZ" dirty="0">
                <a:effectLst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Table 4 Descriptive statistics of occurrence of leaks and their size by group (split per difference of size of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occluder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(3D - Finally implanted))</a:t>
            </a:r>
            <a:br>
              <a:rPr lang="cs-CZ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dirty="0">
              <a:effectLst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2BB1-DF30-4578-AC1B-B2E3F78F978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975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695D3-2329-4E12-B5BD-E57D6D3D4CD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462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Rozdílné měření z CT, jícnu a </a:t>
            </a:r>
            <a:r>
              <a:rPr lang="cs-CZ" dirty="0" err="1"/>
              <a:t>angio</a:t>
            </a:r>
            <a:r>
              <a:rPr lang="cs-CZ" dirty="0"/>
              <a:t>, Oto hraniční rozměry pro 2 velikosti, LAA není ideální kruh, na každém pracovišti se dělá CT</a:t>
            </a:r>
          </a:p>
          <a:p>
            <a:r>
              <a:rPr lang="cs-CZ" dirty="0"/>
              <a:t>Cílem je hladká implantace na 1. pokus, bez </a:t>
            </a:r>
            <a:r>
              <a:rPr lang="cs-CZ" dirty="0" err="1"/>
              <a:t>leaku</a:t>
            </a:r>
            <a:r>
              <a:rPr lang="cs-CZ" dirty="0"/>
              <a:t>.</a:t>
            </a:r>
          </a:p>
          <a:p>
            <a:r>
              <a:rPr lang="cs-CZ" dirty="0"/>
              <a:t>To make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procedure</a:t>
            </a:r>
            <a:r>
              <a:rPr lang="cs-CZ" dirty="0"/>
              <a:t> </a:t>
            </a:r>
            <a:r>
              <a:rPr lang="cs-CZ" dirty="0" err="1"/>
              <a:t>smooth</a:t>
            </a:r>
            <a:r>
              <a:rPr lang="cs-CZ" dirty="0"/>
              <a:t> and as </a:t>
            </a:r>
            <a:r>
              <a:rPr lang="cs-CZ" dirty="0" err="1"/>
              <a:t>save</a:t>
            </a:r>
            <a:r>
              <a:rPr lang="cs-CZ" dirty="0"/>
              <a:t> as </a:t>
            </a:r>
            <a:r>
              <a:rPr lang="cs-CZ" dirty="0" err="1"/>
              <a:t>possible</a:t>
            </a:r>
            <a:r>
              <a:rPr lang="cs-CZ" dirty="0"/>
              <a:t>. To </a:t>
            </a:r>
            <a:r>
              <a:rPr lang="cs-CZ" dirty="0" err="1"/>
              <a:t>avoid</a:t>
            </a:r>
            <a:r>
              <a:rPr lang="cs-CZ" dirty="0"/>
              <a:t> </a:t>
            </a:r>
            <a:r>
              <a:rPr lang="cs-CZ" dirty="0" err="1"/>
              <a:t>leak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.</a:t>
            </a:r>
          </a:p>
          <a:p>
            <a:r>
              <a:rPr lang="cs-CZ" dirty="0"/>
              <a:t>Obrázek různých oušek, animace z CT, video </a:t>
            </a:r>
            <a:r>
              <a:rPr lang="cs-CZ" dirty="0" err="1"/>
              <a:t>leaku</a:t>
            </a:r>
            <a:r>
              <a:rPr lang="cs-CZ" dirty="0"/>
              <a:t> </a:t>
            </a:r>
            <a:r>
              <a:rPr lang="cs-CZ" dirty="0" err="1"/>
              <a:t>branc</a:t>
            </a:r>
            <a:r>
              <a:rPr lang="cs-CZ" dirty="0"/>
              <a:t>.</a:t>
            </a:r>
          </a:p>
          <a:p>
            <a:endParaRPr lang="cs-CZ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Může nám 3D tisk pomoci?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695D3-2329-4E12-B5BD-E57D6D3D4C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837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7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některých případech problematické</a:t>
            </a:r>
            <a:endParaRPr lang="en-GB" sz="700" b="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sz="7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sz="7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6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Výrazná anatomická variabilita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6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Ouško/ostium oválné</a:t>
            </a:r>
          </a:p>
          <a:p>
            <a:endParaRPr lang="cs-CZ" sz="1100" dirty="0"/>
          </a:p>
          <a:p>
            <a:endParaRPr lang="cs-CZ" sz="1100" dirty="0"/>
          </a:p>
          <a:p>
            <a:r>
              <a:rPr lang="cs-CZ" dirty="0"/>
              <a:t>Rozdílné měření z CT, jícnu a </a:t>
            </a:r>
            <a:r>
              <a:rPr lang="cs-CZ" dirty="0" err="1"/>
              <a:t>angio</a:t>
            </a:r>
            <a:r>
              <a:rPr lang="cs-CZ" dirty="0"/>
              <a:t>, Oto hraniční rozměry pro 2 velikosti, LAA není ideální kruh, na každém pracovišti se dělá CT</a:t>
            </a:r>
          </a:p>
          <a:p>
            <a:r>
              <a:rPr lang="cs-CZ" dirty="0"/>
              <a:t>Cílem je hladká implantace na 1. pokus, bez </a:t>
            </a:r>
            <a:r>
              <a:rPr lang="cs-CZ" dirty="0" err="1"/>
              <a:t>leaku</a:t>
            </a:r>
            <a:r>
              <a:rPr lang="cs-CZ" dirty="0"/>
              <a:t>.</a:t>
            </a:r>
          </a:p>
          <a:p>
            <a:r>
              <a:rPr lang="cs-CZ" dirty="0"/>
              <a:t>To make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procedure</a:t>
            </a:r>
            <a:r>
              <a:rPr lang="cs-CZ" dirty="0"/>
              <a:t> </a:t>
            </a:r>
            <a:r>
              <a:rPr lang="cs-CZ" dirty="0" err="1"/>
              <a:t>smooth</a:t>
            </a:r>
            <a:r>
              <a:rPr lang="cs-CZ" dirty="0"/>
              <a:t> and as </a:t>
            </a:r>
            <a:r>
              <a:rPr lang="cs-CZ" dirty="0" err="1"/>
              <a:t>save</a:t>
            </a:r>
            <a:r>
              <a:rPr lang="cs-CZ" dirty="0"/>
              <a:t> as </a:t>
            </a:r>
            <a:r>
              <a:rPr lang="cs-CZ" dirty="0" err="1"/>
              <a:t>possible</a:t>
            </a:r>
            <a:r>
              <a:rPr lang="cs-CZ" dirty="0"/>
              <a:t>. To </a:t>
            </a:r>
            <a:r>
              <a:rPr lang="cs-CZ" dirty="0" err="1"/>
              <a:t>avoid</a:t>
            </a:r>
            <a:r>
              <a:rPr lang="cs-CZ" dirty="0"/>
              <a:t> </a:t>
            </a:r>
            <a:r>
              <a:rPr lang="cs-CZ" dirty="0" err="1"/>
              <a:t>leak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.</a:t>
            </a:r>
          </a:p>
          <a:p>
            <a:r>
              <a:rPr lang="cs-CZ" dirty="0"/>
              <a:t>Obrázek různých oušek, animace z CT, video </a:t>
            </a:r>
            <a:r>
              <a:rPr lang="cs-CZ" dirty="0" err="1"/>
              <a:t>leaku</a:t>
            </a:r>
            <a:r>
              <a:rPr lang="cs-CZ" dirty="0"/>
              <a:t> </a:t>
            </a:r>
            <a:r>
              <a:rPr lang="cs-CZ" dirty="0" err="1"/>
              <a:t>branc</a:t>
            </a:r>
            <a:r>
              <a:rPr lang="cs-CZ" dirty="0"/>
              <a:t>.</a:t>
            </a:r>
            <a:endParaRPr lang="en-GB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2BB1-DF30-4578-AC1B-B2E3F78F978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877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Rozdílné měření z CT, jícnu a </a:t>
            </a:r>
            <a:r>
              <a:rPr lang="cs-CZ" dirty="0" err="1"/>
              <a:t>angio</a:t>
            </a:r>
            <a:r>
              <a:rPr lang="cs-CZ" dirty="0"/>
              <a:t>, Oto hraniční rozměry pro 2 velikosti, LAA není ideální kruh, na každém pracovišti se dělá CT</a:t>
            </a:r>
          </a:p>
          <a:p>
            <a:r>
              <a:rPr lang="cs-CZ" dirty="0"/>
              <a:t>Cílem je hladká implantace na 1. pokus, bez </a:t>
            </a:r>
            <a:r>
              <a:rPr lang="cs-CZ" dirty="0" err="1"/>
              <a:t>leaku</a:t>
            </a:r>
            <a:r>
              <a:rPr lang="cs-CZ" dirty="0"/>
              <a:t>.</a:t>
            </a:r>
          </a:p>
          <a:p>
            <a:r>
              <a:rPr lang="cs-CZ" dirty="0"/>
              <a:t>To make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procedure</a:t>
            </a:r>
            <a:r>
              <a:rPr lang="cs-CZ" dirty="0"/>
              <a:t> </a:t>
            </a:r>
            <a:r>
              <a:rPr lang="cs-CZ" dirty="0" err="1"/>
              <a:t>smooth</a:t>
            </a:r>
            <a:r>
              <a:rPr lang="cs-CZ" dirty="0"/>
              <a:t> and as </a:t>
            </a:r>
            <a:r>
              <a:rPr lang="cs-CZ" dirty="0" err="1"/>
              <a:t>save</a:t>
            </a:r>
            <a:r>
              <a:rPr lang="cs-CZ" dirty="0"/>
              <a:t> as </a:t>
            </a:r>
            <a:r>
              <a:rPr lang="cs-CZ" dirty="0" err="1"/>
              <a:t>possible</a:t>
            </a:r>
            <a:r>
              <a:rPr lang="cs-CZ" dirty="0"/>
              <a:t>. To </a:t>
            </a:r>
            <a:r>
              <a:rPr lang="cs-CZ" dirty="0" err="1"/>
              <a:t>avoid</a:t>
            </a:r>
            <a:r>
              <a:rPr lang="cs-CZ" dirty="0"/>
              <a:t> </a:t>
            </a:r>
            <a:r>
              <a:rPr lang="cs-CZ" dirty="0" err="1"/>
              <a:t>leak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.</a:t>
            </a:r>
          </a:p>
          <a:p>
            <a:r>
              <a:rPr lang="cs-CZ" dirty="0"/>
              <a:t>Obrázek různých oušek, animace z CT, video </a:t>
            </a:r>
            <a:r>
              <a:rPr lang="cs-CZ" dirty="0" err="1"/>
              <a:t>leaku</a:t>
            </a:r>
            <a:r>
              <a:rPr lang="cs-CZ" dirty="0"/>
              <a:t> </a:t>
            </a:r>
            <a:r>
              <a:rPr lang="cs-CZ" dirty="0" err="1"/>
              <a:t>branc</a:t>
            </a:r>
            <a:r>
              <a:rPr lang="cs-CZ" dirty="0"/>
              <a:t>.</a:t>
            </a:r>
          </a:p>
          <a:p>
            <a:endParaRPr lang="cs-CZ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Může nám 3D tisk pomoci?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695D3-2329-4E12-B5BD-E57D6D3D4C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837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Rozdílné měření z CT, jícnu a </a:t>
            </a:r>
            <a:r>
              <a:rPr lang="cs-CZ" dirty="0" err="1"/>
              <a:t>angio</a:t>
            </a:r>
            <a:r>
              <a:rPr lang="cs-CZ" dirty="0"/>
              <a:t>, Oto hraniční rozměry pro 2 velikosti, LAA není ideální kruh, na každém pracovišti se dělá CT</a:t>
            </a:r>
          </a:p>
          <a:p>
            <a:r>
              <a:rPr lang="cs-CZ" dirty="0"/>
              <a:t>Cílem je hladká implantace na 1. pokus, bez </a:t>
            </a:r>
            <a:r>
              <a:rPr lang="cs-CZ" dirty="0" err="1"/>
              <a:t>leaku</a:t>
            </a:r>
            <a:r>
              <a:rPr lang="cs-CZ" dirty="0"/>
              <a:t>.</a:t>
            </a:r>
          </a:p>
          <a:p>
            <a:r>
              <a:rPr lang="cs-CZ" dirty="0"/>
              <a:t>To make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procedure</a:t>
            </a:r>
            <a:r>
              <a:rPr lang="cs-CZ" dirty="0"/>
              <a:t> </a:t>
            </a:r>
            <a:r>
              <a:rPr lang="cs-CZ" dirty="0" err="1"/>
              <a:t>smooth</a:t>
            </a:r>
            <a:r>
              <a:rPr lang="cs-CZ" dirty="0"/>
              <a:t> and as </a:t>
            </a:r>
            <a:r>
              <a:rPr lang="cs-CZ" dirty="0" err="1"/>
              <a:t>save</a:t>
            </a:r>
            <a:r>
              <a:rPr lang="cs-CZ" dirty="0"/>
              <a:t> as </a:t>
            </a:r>
            <a:r>
              <a:rPr lang="cs-CZ" dirty="0" err="1"/>
              <a:t>possible</a:t>
            </a:r>
            <a:r>
              <a:rPr lang="cs-CZ" dirty="0"/>
              <a:t>. To </a:t>
            </a:r>
            <a:r>
              <a:rPr lang="cs-CZ" dirty="0" err="1"/>
              <a:t>avoid</a:t>
            </a:r>
            <a:r>
              <a:rPr lang="cs-CZ" dirty="0"/>
              <a:t> </a:t>
            </a:r>
            <a:r>
              <a:rPr lang="cs-CZ" dirty="0" err="1"/>
              <a:t>leak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.</a:t>
            </a:r>
          </a:p>
          <a:p>
            <a:r>
              <a:rPr lang="cs-CZ" dirty="0"/>
              <a:t>Obrázek různých oušek, animace z CT, video </a:t>
            </a:r>
            <a:r>
              <a:rPr lang="cs-CZ" dirty="0" err="1"/>
              <a:t>leaku</a:t>
            </a:r>
            <a:r>
              <a:rPr lang="cs-CZ" dirty="0"/>
              <a:t> </a:t>
            </a:r>
            <a:r>
              <a:rPr lang="cs-CZ" dirty="0" err="1"/>
              <a:t>branc</a:t>
            </a:r>
            <a:r>
              <a:rPr lang="cs-CZ" dirty="0"/>
              <a:t>.</a:t>
            </a:r>
          </a:p>
          <a:p>
            <a:endParaRPr lang="cs-CZ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Může nám 3D tisk pomoci?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2BB1-DF30-4578-AC1B-B2E3F78F978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546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Video pokusné implantace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695D3-2329-4E12-B5BD-E57D6D3D4C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636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Video pokusné implantace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695D3-2329-4E12-B5BD-E57D6D3D4C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636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Video pokusné implantace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695D3-2329-4E12-B5BD-E57D6D3D4C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636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Video pokusné implantace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Finálně implantovaná velikost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okluderu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se simulací ve shodě v 11 případech (34.4 %), ve zbývajících 21 (65.6 %) nikoli</a:t>
            </a:r>
            <a:endParaRPr lang="cs-CZ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Dle finálně implantovaného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okluderu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shoda v 11 případech (34.4 %), ve zbývajících 21 (65.6 %) nikoli. Po 6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msících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 u shod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leak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přítomen v 2 případech (20.0 %), u neshod v 8 případech (38.1 %), nebyl zjištěn statisticky významný rozdíl mezi skupinami (p=0.429). Velikost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leaku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u shod v průměru 3.5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+ 2.1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mm a u neshod 2.3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+ 1.2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mm, opět bez statisticky významného rozdílu (p=0.356).</a:t>
            </a:r>
            <a:r>
              <a:rPr lang="cs-CZ" dirty="0">
                <a:effectLst/>
              </a:rPr>
              <a:t> </a:t>
            </a:r>
          </a:p>
          <a:p>
            <a:endParaRPr lang="cs-CZ" dirty="0"/>
          </a:p>
          <a:p>
            <a:endParaRPr lang="cs-CZ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Dle finálně implantovaného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okluderu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shoda v 11 případech (34.4 %), ve zbývajících 21 (65.6 %) nikoli. Po 6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msících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 u shod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leak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přítomen v 2 případech (20.0 %), u neshod v 8 případech (38.1 %), nebyl zjištěn statisticky významný rozdíl mezi skupinami (p=0.429). Velikost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leaku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u shod v průměru 3.5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+ 2.1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mm a u neshod 2.3 </a:t>
            </a: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+ 1.2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mm, opět bez statisticky významného rozdílu (p=0.356).</a:t>
            </a:r>
            <a:r>
              <a:rPr lang="cs-CZ" dirty="0">
                <a:effectLst/>
              </a:rPr>
              <a:t> 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695D3-2329-4E12-B5BD-E57D6D3D4C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95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B26E-D080-4E9D-9EC7-3C35AE91A920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2906-62E3-4CBB-B654-A3B3802C6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65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B26E-D080-4E9D-9EC7-3C35AE91A920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2906-62E3-4CBB-B654-A3B3802C6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527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B26E-D080-4E9D-9EC7-3C35AE91A920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2906-62E3-4CBB-B654-A3B3802C6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66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B26E-D080-4E9D-9EC7-3C35AE91A920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2906-62E3-4CBB-B654-A3B3802C6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30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B26E-D080-4E9D-9EC7-3C35AE91A920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2906-62E3-4CBB-B654-A3B3802C6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31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B26E-D080-4E9D-9EC7-3C35AE91A920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2906-62E3-4CBB-B654-A3B3802C6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14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B26E-D080-4E9D-9EC7-3C35AE91A920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2906-62E3-4CBB-B654-A3B3802C6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88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B26E-D080-4E9D-9EC7-3C35AE91A920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2906-62E3-4CBB-B654-A3B3802C6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076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B26E-D080-4E9D-9EC7-3C35AE91A920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2906-62E3-4CBB-B654-A3B3802C6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69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B26E-D080-4E9D-9EC7-3C35AE91A920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2906-62E3-4CBB-B654-A3B3802C6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9259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B26E-D080-4E9D-9EC7-3C35AE91A920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2906-62E3-4CBB-B654-A3B3802C6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76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B26E-D080-4E9D-9EC7-3C35AE91A920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22906-62E3-4CBB-B654-A3B3802C64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31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13.mp4"/><Relationship Id="rId7" Type="http://schemas.openxmlformats.org/officeDocument/2006/relationships/image" Target="../media/image24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jpeg"/><Relationship Id="rId4" Type="http://schemas.openxmlformats.org/officeDocument/2006/relationships/video" Target="../media/media13.mp4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Relationship Id="rId9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.jpeg"/><Relationship Id="rId5" Type="http://schemas.openxmlformats.org/officeDocument/2006/relationships/image" Target="../media/image4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.png"/><Relationship Id="rId5" Type="http://schemas.microsoft.com/office/2007/relationships/media" Target="../media/media3.mp4"/><Relationship Id="rId15" Type="http://schemas.openxmlformats.org/officeDocument/2006/relationships/image" Target="../media/image3.jpeg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3.jpeg"/><Relationship Id="rId3" Type="http://schemas.microsoft.com/office/2007/relationships/media" Target="../media/media6.mp4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4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13.png"/><Relationship Id="rId5" Type="http://schemas.microsoft.com/office/2007/relationships/media" Target="../media/media7.mp4"/><Relationship Id="rId10" Type="http://schemas.openxmlformats.org/officeDocument/2006/relationships/image" Target="../media/image12.png"/><Relationship Id="rId4" Type="http://schemas.openxmlformats.org/officeDocument/2006/relationships/video" Target="../media/media6.mp4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4.xml"/><Relationship Id="rId7" Type="http://schemas.openxmlformats.org/officeDocument/2006/relationships/hyperlink" Target="https://www.bing.com/images/search?q=amplatzer+cardiac+plug+left+atrial+appendage&amp;view=detailv2&amp;&amp;id=383991262C0771831609E43DDDA3AD88E766F832&amp;selectedIndex=15&amp;ccid=rIwXjDje&amp;simid=608011956690355626&amp;thid=OIP.Mac8c178c38def3c2c63058ddefd4973co0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image" Target="../media/image14.jpg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9.png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3.jpe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jpg"/><Relationship Id="rId11" Type="http://schemas.openxmlformats.org/officeDocument/2006/relationships/image" Target="../media/image4.jpeg"/><Relationship Id="rId5" Type="http://schemas.microsoft.com/office/2007/relationships/media" Target="../media/media10.jpg"/><Relationship Id="rId10" Type="http://schemas.openxmlformats.org/officeDocument/2006/relationships/image" Target="../media/image18.png"/><Relationship Id="rId4" Type="http://schemas.openxmlformats.org/officeDocument/2006/relationships/video" Target="../media/media9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4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encrypted-tbn0.gstatic.com/images?q=tbn:ANd9GcTRne-D0VrLQZqxtRWqrcSqccSXwXbOdTUHVuADtXKNQsd2UIqn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" y="0"/>
            <a:ext cx="248406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93512" y="3356992"/>
            <a:ext cx="818239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</a:t>
            </a:r>
          </a:p>
          <a:p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POUŽITÍ 3D MODELU SRDCE PŘI KATETRIZAČNÍM UZÁVĚRU OUŠKA LEVÉ SÍNĚ OKLUDEREM</a:t>
            </a:r>
          </a:p>
          <a:p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Predikce velikosti </a:t>
            </a:r>
            <a:r>
              <a:rPr lang="cs-CZ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okluderu</a:t>
            </a:r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LAA na základě 3D tištěných modelů</a:t>
            </a:r>
          </a:p>
          <a:p>
            <a:pPr algn="l"/>
            <a:endParaRPr lang="cs-CZ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br>
              <a:rPr lang="cs-CZ" sz="2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11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9558" y="5589240"/>
            <a:ext cx="8675687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r>
              <a:rPr lang="cs-CZ" sz="1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 Chovančík</a:t>
            </a:r>
            <a:r>
              <a:rPr lang="cs-CZ" sz="11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</a:t>
            </a:r>
            <a:r>
              <a:rPr lang="cs-CZ" sz="1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M. Hudec</a:t>
            </a:r>
            <a:r>
              <a:rPr lang="cs-CZ" sz="11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1,2,</a:t>
            </a:r>
            <a:r>
              <a:rPr lang="cs-CZ" sz="1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 Jiravský</a:t>
            </a:r>
            <a:r>
              <a:rPr lang="cs-CZ" sz="11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cs-CZ" sz="1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J. Hečko</a:t>
            </a:r>
            <a:r>
              <a:rPr lang="cs-CZ" sz="11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cs-CZ" sz="1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R. Štěpánová</a:t>
            </a:r>
            <a:r>
              <a:rPr lang="cs-CZ" sz="11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cs-CZ" sz="1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L. </a:t>
            </a:r>
            <a:r>
              <a:rPr lang="cs-CZ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Škňouřil</a:t>
            </a:r>
            <a:r>
              <a:rPr lang="cs-CZ" sz="11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endParaRPr lang="cs-CZ" sz="11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1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cs-CZ" sz="1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Nemocnice AGEL Třinec Podlesí a.s., Třinec</a:t>
            </a:r>
            <a:endParaRPr lang="cs-CZ" sz="1100" b="1" baseline="30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1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cs-CZ" sz="1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Lékařská fakulta Masarykovy Univerzity Brno</a:t>
            </a:r>
          </a:p>
          <a:p>
            <a:r>
              <a:rPr lang="cs-CZ" sz="11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cs-CZ" sz="1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ANOVA CRO s.r.o., Praha</a:t>
            </a:r>
          </a:p>
          <a:p>
            <a:pPr>
              <a:defRPr/>
            </a:pPr>
            <a:r>
              <a:rPr lang="cs-CZ" sz="1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XVIII. české a slovenské sympozium o arytmiích a trvalé </a:t>
            </a:r>
            <a:r>
              <a:rPr lang="cs-CZ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kardiostimulaci</a:t>
            </a:r>
            <a:endParaRPr lang="cs-CZ" sz="11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cs-CZ" sz="11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8.11.2021, Olomouc</a:t>
            </a:r>
          </a:p>
          <a:p>
            <a:pPr>
              <a:defRPr/>
            </a:pPr>
            <a:r>
              <a:rPr lang="cs-CZ" sz="11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jan.chovancik@npo.agel.cz</a:t>
            </a:r>
          </a:p>
          <a:p>
            <a:pPr defTabSz="914400" eaLnBrk="1" hangingPunct="1">
              <a:defRPr/>
            </a:pPr>
            <a:endParaRPr lang="en-US" sz="1100" b="1" i="1" kern="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FF02625-7DB6-4592-8C03-B9E1C9DC3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78514"/>
            <a:ext cx="2520280" cy="1289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77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AOsim">
            <a:hlinkClick r:id="" action="ppaction://media"/>
            <a:extLst>
              <a:ext uri="{FF2B5EF4-FFF2-40B4-BE49-F238E27FC236}">
                <a16:creationId xmlns:a16="http://schemas.microsoft.com/office/drawing/2014/main" id="{B97E6FC3-56A1-4E01-BA82-F75FBE0E06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2852937"/>
            <a:ext cx="5184576" cy="3600399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BE95A92-4124-4A46-BFE3-BBC53833C9E7}"/>
              </a:ext>
            </a:extLst>
          </p:cNvPr>
          <p:cNvSpPr txBox="1">
            <a:spLocks/>
          </p:cNvSpPr>
          <p:nvPr/>
        </p:nvSpPr>
        <p:spPr>
          <a:xfrm>
            <a:off x="395536" y="973935"/>
            <a:ext cx="8273189" cy="2599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Simulace implantace na 3D modelech</a:t>
            </a:r>
          </a:p>
          <a:p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Volba optimální velikosti </a:t>
            </a:r>
            <a:r>
              <a:rPr lang="cs-CZ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okluderu</a:t>
            </a:r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základě simulace</a:t>
            </a:r>
          </a:p>
          <a:p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Porovnání s reálně zvolenou velikostí jako 1. volbou operatéra </a:t>
            </a:r>
          </a:p>
          <a:p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Shoda vs neshoda</a:t>
            </a:r>
          </a:p>
          <a:p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Analýza procedurálních charakteristik těchto skupin</a:t>
            </a:r>
            <a:endParaRPr lang="en-GB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Obrázek 5" descr="Obsah obrázku žlutá&#10;&#10;Popis byl vytvořen automaticky">
            <a:extLst>
              <a:ext uri="{FF2B5EF4-FFF2-40B4-BE49-F238E27FC236}">
                <a16:creationId xmlns:a16="http://schemas.microsoft.com/office/drawing/2014/main" id="{1C279404-F86E-4CD2-8F74-7F9F151A9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19179" r="2694" b="6966"/>
          <a:stretch/>
        </p:blipFill>
        <p:spPr>
          <a:xfrm>
            <a:off x="-2672045" y="2282492"/>
            <a:ext cx="1699429" cy="1331091"/>
          </a:xfrm>
          <a:prstGeom prst="rect">
            <a:avLst/>
          </a:prstGeom>
        </p:spPr>
      </p:pic>
      <p:pic>
        <p:nvPicPr>
          <p:cNvPr id="7" name="GRANT_LAA_20042020_Cardiac_Fluoroscopy_8.MPEG">
            <a:hlinkClick r:id="" action="ppaction://media"/>
            <a:extLst>
              <a:ext uri="{FF2B5EF4-FFF2-40B4-BE49-F238E27FC236}">
                <a16:creationId xmlns:a16="http://schemas.microsoft.com/office/drawing/2014/main" id="{9577D9D2-5777-421E-AD90-CDE326EB20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fade in="1000"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0153" y="2852937"/>
            <a:ext cx="2520280" cy="3600399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B767E579-225B-44B3-A79F-D10E717270F3}"/>
              </a:ext>
            </a:extLst>
          </p:cNvPr>
          <p:cNvSpPr txBox="1">
            <a:spLocks/>
          </p:cNvSpPr>
          <p:nvPr/>
        </p:nvSpPr>
        <p:spPr>
          <a:xfrm>
            <a:off x="-3924944" y="5815691"/>
            <a:ext cx="3363768" cy="234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100" dirty="0"/>
              <a:t>Operatéři z hodnocených implantací: M. </a:t>
            </a:r>
            <a:r>
              <a:rPr lang="cs-CZ" sz="1100" dirty="0" err="1"/>
              <a:t>Branny</a:t>
            </a:r>
            <a:r>
              <a:rPr lang="cs-CZ" sz="1100" dirty="0"/>
              <a:t>, J. </a:t>
            </a:r>
            <a:r>
              <a:rPr lang="cs-CZ" sz="1100" dirty="0" err="1"/>
              <a:t>Chovančík</a:t>
            </a:r>
            <a:r>
              <a:rPr lang="cs-CZ" sz="1100" dirty="0"/>
              <a:t>, M. Hudec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36512" y="-315416"/>
            <a:ext cx="914400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METODIKA</a:t>
            </a:r>
            <a:endParaRPr lang="en-US" altLang="cs-CZ" sz="2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4" descr="lišta červená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717" y="661368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366247"/>
      </p:ext>
    </p:extLst>
  </p:cSld>
  <p:clrMapOvr>
    <a:masterClrMapping/>
  </p:clrMapOvr>
  <p:transition advTm="7913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4"/>
        <p14:playEvt time="40504" objId="4"/>
        <p14:stopEvt time="79077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B767E579-225B-44B3-A79F-D10E717270F3}"/>
              </a:ext>
            </a:extLst>
          </p:cNvPr>
          <p:cNvSpPr txBox="1">
            <a:spLocks/>
          </p:cNvSpPr>
          <p:nvPr/>
        </p:nvSpPr>
        <p:spPr>
          <a:xfrm>
            <a:off x="-3852936" y="5933008"/>
            <a:ext cx="3363768" cy="234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100" dirty="0"/>
              <a:t>Operatéři z hodnocených implantací: M. </a:t>
            </a:r>
            <a:r>
              <a:rPr lang="cs-CZ" sz="1100" dirty="0" err="1"/>
              <a:t>Branny</a:t>
            </a:r>
            <a:r>
              <a:rPr lang="cs-CZ" sz="1100" dirty="0"/>
              <a:t>, J. </a:t>
            </a:r>
            <a:r>
              <a:rPr lang="cs-CZ" sz="1100" dirty="0" err="1"/>
              <a:t>Chovančík</a:t>
            </a:r>
            <a:r>
              <a:rPr lang="cs-CZ" sz="1100" dirty="0"/>
              <a:t>, M. Hudec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36512" y="-315416"/>
            <a:ext cx="914400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VÝSLEDKY</a:t>
            </a:r>
            <a:endParaRPr lang="en-US" altLang="cs-CZ" sz="2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4" descr="lišta červen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717" y="661368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1D0BF12F-4D8F-4C01-8D28-8856205F2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29" y="1351309"/>
            <a:ext cx="8892283" cy="4525963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cs-CZ" sz="2400" b="1" dirty="0">
                <a:solidFill>
                  <a:srgbClr val="C00000"/>
                </a:solidFill>
              </a:rPr>
              <a:t>Shoda: </a:t>
            </a:r>
            <a:r>
              <a:rPr lang="cs-CZ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 případů 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(28.1%)</a:t>
            </a:r>
          </a:p>
          <a:p>
            <a:pPr marL="0" indent="0" algn="just">
              <a:buNone/>
            </a:pPr>
            <a:endParaRPr lang="cs-CZ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cs-CZ" sz="2400" b="1" dirty="0">
                <a:solidFill>
                  <a:srgbClr val="C00000"/>
                </a:solidFill>
              </a:rPr>
              <a:t>Neshoda: </a:t>
            </a:r>
            <a:r>
              <a:rPr lang="cs-CZ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23 případů 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(71.9%)</a:t>
            </a:r>
            <a:endParaRPr lang="cs-CZ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11 případech 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(47,8%)  </a:t>
            </a:r>
            <a:r>
              <a:rPr lang="cs-CZ" sz="2200" b="1" i="1" dirty="0">
                <a:solidFill>
                  <a:srgbClr val="C00000"/>
                </a:solidFill>
              </a:rPr>
              <a:t>1. volba operatéra větší velikosti než </a:t>
            </a:r>
          </a:p>
          <a:p>
            <a:pPr marL="457200" lvl="1" indent="0" algn="just">
              <a:buNone/>
            </a:pPr>
            <a:r>
              <a:rPr lang="cs-CZ" sz="2200" b="1" i="1" dirty="0">
                <a:solidFill>
                  <a:srgbClr val="C00000"/>
                </a:solidFill>
              </a:rPr>
              <a:t>                                              simulované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 12 případech 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(52,2%)  </a:t>
            </a:r>
            <a:r>
              <a:rPr lang="cs-CZ" sz="2200" b="1" i="1" dirty="0">
                <a:solidFill>
                  <a:srgbClr val="C00000"/>
                </a:solidFill>
              </a:rPr>
              <a:t>1. volba operatéra menší velikosti než </a:t>
            </a:r>
          </a:p>
          <a:p>
            <a:pPr marL="457200" lvl="1" indent="0" algn="just">
              <a:buNone/>
            </a:pPr>
            <a:r>
              <a:rPr lang="cs-CZ" sz="2200" b="1" i="1" dirty="0">
                <a:solidFill>
                  <a:srgbClr val="C00000"/>
                </a:solidFill>
              </a:rPr>
              <a:t>                                                simulované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 2 případech 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(8,7%) </a:t>
            </a:r>
            <a:r>
              <a:rPr lang="cs-CZ" sz="2200" b="1" i="1" dirty="0">
                <a:solidFill>
                  <a:srgbClr val="C00000"/>
                </a:solidFill>
              </a:rPr>
              <a:t>reálně implantovaný </a:t>
            </a:r>
            <a:r>
              <a:rPr lang="cs-CZ" sz="2200" b="1" i="1" dirty="0" err="1">
                <a:solidFill>
                  <a:srgbClr val="C00000"/>
                </a:solidFill>
              </a:rPr>
              <a:t>okluder</a:t>
            </a:r>
            <a:r>
              <a:rPr lang="cs-CZ" sz="2200" b="1" i="1" dirty="0">
                <a:solidFill>
                  <a:srgbClr val="C00000"/>
                </a:solidFill>
              </a:rPr>
              <a:t> ve shodě, </a:t>
            </a:r>
          </a:p>
          <a:p>
            <a:pPr marL="457200" lvl="1" indent="0" algn="just">
              <a:buNone/>
            </a:pPr>
            <a:r>
              <a:rPr lang="cs-CZ" sz="2200" b="1" i="1" dirty="0">
                <a:solidFill>
                  <a:srgbClr val="C00000"/>
                </a:solidFill>
              </a:rPr>
              <a:t>                                           ale až jako druhá volba operatéra</a:t>
            </a:r>
            <a:endParaRPr lang="en-GB" sz="2200" b="1" i="1" dirty="0">
              <a:solidFill>
                <a:srgbClr val="C00000"/>
              </a:solidFill>
            </a:endParaRPr>
          </a:p>
        </p:txBody>
      </p:sp>
      <p:pic>
        <p:nvPicPr>
          <p:cNvPr id="6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65484"/>
      </p:ext>
    </p:extLst>
  </p:cSld>
  <p:clrMapOvr>
    <a:masterClrMapping/>
  </p:clrMapOvr>
  <p:transition advTm="79131">
    <p:split orient="vert"/>
  </p:transition>
  <p:extLst>
    <p:ext uri="{E180D4A7-C9FB-4DFB-919C-405C955672EB}">
      <p14:showEvtLst xmlns:p14="http://schemas.microsoft.com/office/powerpoint/2010/main">
        <p14:playEvt time="17" objId="4"/>
        <p14:playEvt time="40504" objId="4"/>
        <p14:stopEvt time="79077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BFD89621-D22B-4C91-8B04-0798DA67D2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04"/>
          <a:stretch/>
        </p:blipFill>
        <p:spPr>
          <a:xfrm>
            <a:off x="786050" y="1484784"/>
            <a:ext cx="4155233" cy="4356471"/>
          </a:xfrm>
          <a:prstGeom prst="rect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8C42E6D1-49C3-4455-8B00-09727F5B28C6}"/>
              </a:ext>
            </a:extLst>
          </p:cNvPr>
          <p:cNvSpPr/>
          <p:nvPr/>
        </p:nvSpPr>
        <p:spPr>
          <a:xfrm>
            <a:off x="2609012" y="2492896"/>
            <a:ext cx="593325" cy="2976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59B1B5BF-CB58-459F-B719-B040A7A94E66}"/>
              </a:ext>
            </a:extLst>
          </p:cNvPr>
          <p:cNvSpPr/>
          <p:nvPr/>
        </p:nvSpPr>
        <p:spPr>
          <a:xfrm>
            <a:off x="2609012" y="3131312"/>
            <a:ext cx="593325" cy="2976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BC13619F-9D66-4AC8-860D-EE28A4E36ABF}"/>
              </a:ext>
            </a:extLst>
          </p:cNvPr>
          <p:cNvSpPr/>
          <p:nvPr/>
        </p:nvSpPr>
        <p:spPr>
          <a:xfrm>
            <a:off x="2609012" y="4323734"/>
            <a:ext cx="593325" cy="2976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0A6DBD2E-25F9-4480-B796-0C25D29B86D3}"/>
              </a:ext>
            </a:extLst>
          </p:cNvPr>
          <p:cNvSpPr/>
          <p:nvPr/>
        </p:nvSpPr>
        <p:spPr>
          <a:xfrm>
            <a:off x="2609012" y="4907145"/>
            <a:ext cx="593325" cy="2976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084067A6-3EAA-48EC-BEFB-CF353E809A0E}"/>
              </a:ext>
            </a:extLst>
          </p:cNvPr>
          <p:cNvSpPr/>
          <p:nvPr/>
        </p:nvSpPr>
        <p:spPr>
          <a:xfrm>
            <a:off x="3402612" y="2492896"/>
            <a:ext cx="593324" cy="29768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50FA3235-1B20-46F8-85AD-961DD477CD5C}"/>
              </a:ext>
            </a:extLst>
          </p:cNvPr>
          <p:cNvSpPr/>
          <p:nvPr/>
        </p:nvSpPr>
        <p:spPr>
          <a:xfrm>
            <a:off x="3432359" y="4323734"/>
            <a:ext cx="593325" cy="29768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6CD4EEC1-C7DC-4D57-9ED7-EFD003CE6284}"/>
              </a:ext>
            </a:extLst>
          </p:cNvPr>
          <p:cNvSpPr/>
          <p:nvPr/>
        </p:nvSpPr>
        <p:spPr>
          <a:xfrm>
            <a:off x="3402611" y="3131312"/>
            <a:ext cx="593325" cy="29768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854C3ED1-0555-457E-AAAE-778C0445ABAF}"/>
              </a:ext>
            </a:extLst>
          </p:cNvPr>
          <p:cNvSpPr/>
          <p:nvPr/>
        </p:nvSpPr>
        <p:spPr>
          <a:xfrm>
            <a:off x="3432359" y="4904767"/>
            <a:ext cx="593325" cy="29768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FF3753CA-1BE0-45BA-926B-F2D4677CEE08}"/>
              </a:ext>
            </a:extLst>
          </p:cNvPr>
          <p:cNvSpPr/>
          <p:nvPr/>
        </p:nvSpPr>
        <p:spPr>
          <a:xfrm>
            <a:off x="4283968" y="2492896"/>
            <a:ext cx="593325" cy="29768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A493AE4B-492F-4EFD-BBF5-AD8BB1075569}"/>
              </a:ext>
            </a:extLst>
          </p:cNvPr>
          <p:cNvSpPr/>
          <p:nvPr/>
        </p:nvSpPr>
        <p:spPr>
          <a:xfrm>
            <a:off x="4275338" y="4323734"/>
            <a:ext cx="593325" cy="29768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F307E690-18EE-4D6E-8B66-FBD4B52C2AAF}"/>
              </a:ext>
            </a:extLst>
          </p:cNvPr>
          <p:cNvSpPr/>
          <p:nvPr/>
        </p:nvSpPr>
        <p:spPr>
          <a:xfrm>
            <a:off x="4275338" y="3140968"/>
            <a:ext cx="593325" cy="29768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2A676807-B58B-4E57-B74E-537D74E60DB2}"/>
              </a:ext>
            </a:extLst>
          </p:cNvPr>
          <p:cNvSpPr/>
          <p:nvPr/>
        </p:nvSpPr>
        <p:spPr>
          <a:xfrm>
            <a:off x="4275338" y="4912294"/>
            <a:ext cx="593325" cy="29768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04A2140D-9F90-4A86-AD17-2E1134DD9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304" y="1484784"/>
            <a:ext cx="3259266" cy="433515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86DDCE91-CC54-4276-954F-5F2E215C1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1484784"/>
            <a:ext cx="3282506" cy="4356471"/>
          </a:xfrm>
          <a:prstGeom prst="rect">
            <a:avLst/>
          </a:prstGeom>
          <a:ln w="22225" cmpd="sng">
            <a:solidFill>
              <a:schemeClr val="tx1"/>
            </a:solidFill>
          </a:ln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DE393CAD-F292-4874-9736-37AFBC4B0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064" y="1484784"/>
            <a:ext cx="3282506" cy="4335160"/>
          </a:xfrm>
          <a:prstGeom prst="rect">
            <a:avLst/>
          </a:prstGeom>
          <a:ln w="22225" cmpd="sng">
            <a:solidFill>
              <a:schemeClr val="tx1"/>
            </a:solidFill>
          </a:ln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-36512" y="-315416"/>
            <a:ext cx="914400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VÝSLEDKY</a:t>
            </a:r>
            <a:endParaRPr lang="en-US" altLang="cs-CZ" sz="2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4" descr="lišta červená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717" y="661368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délník: se zakulacenými rohy 11">
            <a:extLst>
              <a:ext uri="{FF2B5EF4-FFF2-40B4-BE49-F238E27FC236}">
                <a16:creationId xmlns:a16="http://schemas.microsoft.com/office/drawing/2014/main" id="{8C42E6D1-49C3-4455-8B00-09727F5B28C6}"/>
              </a:ext>
            </a:extLst>
          </p:cNvPr>
          <p:cNvSpPr/>
          <p:nvPr/>
        </p:nvSpPr>
        <p:spPr>
          <a:xfrm>
            <a:off x="2411760" y="1844824"/>
            <a:ext cx="790577" cy="297688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bdélník: se zakulacenými rohy 17">
            <a:extLst>
              <a:ext uri="{FF2B5EF4-FFF2-40B4-BE49-F238E27FC236}">
                <a16:creationId xmlns:a16="http://schemas.microsoft.com/office/drawing/2014/main" id="{084067A6-3EAA-48EC-BEFB-CF353E809A0E}"/>
              </a:ext>
            </a:extLst>
          </p:cNvPr>
          <p:cNvSpPr/>
          <p:nvPr/>
        </p:nvSpPr>
        <p:spPr>
          <a:xfrm>
            <a:off x="3258596" y="1844824"/>
            <a:ext cx="767088" cy="297688"/>
          </a:xfrm>
          <a:prstGeom prst="roundRect">
            <a:avLst/>
          </a:prstGeom>
          <a:noFill/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délník: se zakulacenými rohy 21">
            <a:extLst>
              <a:ext uri="{FF2B5EF4-FFF2-40B4-BE49-F238E27FC236}">
                <a16:creationId xmlns:a16="http://schemas.microsoft.com/office/drawing/2014/main" id="{FF3753CA-1BE0-45BA-926B-F2D4677CEE08}"/>
              </a:ext>
            </a:extLst>
          </p:cNvPr>
          <p:cNvSpPr/>
          <p:nvPr/>
        </p:nvSpPr>
        <p:spPr>
          <a:xfrm>
            <a:off x="4122691" y="1844824"/>
            <a:ext cx="745972" cy="297688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bdélník: se zakulacenými rohy 11">
            <a:extLst>
              <a:ext uri="{FF2B5EF4-FFF2-40B4-BE49-F238E27FC236}">
                <a16:creationId xmlns:a16="http://schemas.microsoft.com/office/drawing/2014/main" id="{8C42E6D1-49C3-4455-8B00-09727F5B28C6}"/>
              </a:ext>
            </a:extLst>
          </p:cNvPr>
          <p:cNvSpPr/>
          <p:nvPr/>
        </p:nvSpPr>
        <p:spPr>
          <a:xfrm>
            <a:off x="755576" y="2204864"/>
            <a:ext cx="720080" cy="288032"/>
          </a:xfrm>
          <a:prstGeom prst="roundRect">
            <a:avLst/>
          </a:prstGeom>
          <a:noFill/>
          <a:ln w="762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bdélník: se zakulacenými rohy 11">
            <a:extLst>
              <a:ext uri="{FF2B5EF4-FFF2-40B4-BE49-F238E27FC236}">
                <a16:creationId xmlns:a16="http://schemas.microsoft.com/office/drawing/2014/main" id="{8C42E6D1-49C3-4455-8B00-09727F5B28C6}"/>
              </a:ext>
            </a:extLst>
          </p:cNvPr>
          <p:cNvSpPr/>
          <p:nvPr/>
        </p:nvSpPr>
        <p:spPr>
          <a:xfrm>
            <a:off x="755576" y="4048693"/>
            <a:ext cx="720080" cy="288032"/>
          </a:xfrm>
          <a:prstGeom prst="roundRect">
            <a:avLst/>
          </a:prstGeom>
          <a:noFill/>
          <a:ln w="762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417042"/>
      </p:ext>
    </p:extLst>
  </p:cSld>
  <p:clrMapOvr>
    <a:masterClrMapping/>
  </p:clrMapOvr>
  <p:transition advTm="4603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D25EC47-ABF4-4F8D-99F7-133523BBB9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1" b="2441"/>
          <a:stretch/>
        </p:blipFill>
        <p:spPr>
          <a:xfrm>
            <a:off x="755576" y="1367599"/>
            <a:ext cx="7693499" cy="312032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B99DFA3-A48B-4998-8C6A-695D95E64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789040"/>
            <a:ext cx="7693499" cy="2087377"/>
          </a:xfrm>
          <a:prstGeom prst="rect">
            <a:avLst/>
          </a:prstGeom>
          <a:ln w="22225" cmpd="sng">
            <a:solidFill>
              <a:schemeClr val="tx1"/>
            </a:solidFill>
          </a:ln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36FC7082-B1A1-446B-BA49-759BFC74FE17}"/>
              </a:ext>
            </a:extLst>
          </p:cNvPr>
          <p:cNvCxnSpPr>
            <a:cxnSpLocks/>
          </p:cNvCxnSpPr>
          <p:nvPr/>
        </p:nvCxnSpPr>
        <p:spPr>
          <a:xfrm>
            <a:off x="5576741" y="2199468"/>
            <a:ext cx="2206282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DD8DC279-024D-41F7-8793-4170840B4CCD}"/>
              </a:ext>
            </a:extLst>
          </p:cNvPr>
          <p:cNvCxnSpPr>
            <a:cxnSpLocks/>
          </p:cNvCxnSpPr>
          <p:nvPr/>
        </p:nvCxnSpPr>
        <p:spPr>
          <a:xfrm>
            <a:off x="5576741" y="2799543"/>
            <a:ext cx="2206282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CE98E3D0-BFC6-4A74-A7BC-40C809FE4195}"/>
              </a:ext>
            </a:extLst>
          </p:cNvPr>
          <p:cNvCxnSpPr>
            <a:cxnSpLocks/>
          </p:cNvCxnSpPr>
          <p:nvPr/>
        </p:nvCxnSpPr>
        <p:spPr>
          <a:xfrm>
            <a:off x="5576741" y="3399618"/>
            <a:ext cx="2206282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253CCF63-EF53-4AB3-A7DA-1423CB72F227}"/>
              </a:ext>
            </a:extLst>
          </p:cNvPr>
          <p:cNvCxnSpPr>
            <a:cxnSpLocks/>
          </p:cNvCxnSpPr>
          <p:nvPr/>
        </p:nvCxnSpPr>
        <p:spPr>
          <a:xfrm>
            <a:off x="5576741" y="4704543"/>
            <a:ext cx="2206282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36512" y="-315416"/>
            <a:ext cx="914400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VÝSLEDKY</a:t>
            </a:r>
            <a:endParaRPr lang="en-US" altLang="cs-CZ" sz="2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 descr="lišta červen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717" y="661368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505681"/>
      </p:ext>
    </p:extLst>
  </p:cSld>
  <p:clrMapOvr>
    <a:masterClrMapping/>
  </p:clrMapOvr>
  <p:transition advTm="12660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b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LEAK OKOLO OKLUDERU PO 6 MĚSÍCÍCH OD VÝKONU</a:t>
            </a:r>
            <a:b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(dle finální implantace) </a:t>
            </a:r>
            <a:b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b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364807"/>
              </p:ext>
            </p:extLst>
          </p:nvPr>
        </p:nvGraphicFramePr>
        <p:xfrm>
          <a:off x="539552" y="1556795"/>
          <a:ext cx="8208913" cy="45454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6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0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0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64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Difference of size of </a:t>
                      </a:r>
                      <a:r>
                        <a:rPr lang="en-US" sz="1200" dirty="0" err="1">
                          <a:effectLst/>
                        </a:rPr>
                        <a:t>occluder</a:t>
                      </a:r>
                      <a:r>
                        <a:rPr lang="en-US" sz="1200" dirty="0">
                          <a:effectLst/>
                        </a:rPr>
                        <a:t> (3D - Finally implanted)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9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Parameter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Statistic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No difference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(N=11)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Any difference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(N=21)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p-value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62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Any leak after 6 months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0.4285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    Yes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n (%)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2 (20.0%)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8 (38.1%)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    No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n (%)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8 (80.0%)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13 (61.9%)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62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625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Leak size after 6 months (mm)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n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8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0.3564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6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Mean (SD)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3.5 (2.1)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2.3 (1.2)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6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Median (Q1-Q3)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4 (2 - 5)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2 (1 - 3)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6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Min-Max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2 - 5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1 - 4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62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5625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effectLst/>
                        </a:rPr>
                        <a:t>P-</a:t>
                      </a:r>
                      <a:r>
                        <a:rPr lang="cs-CZ" sz="1200" dirty="0">
                          <a:effectLst/>
                        </a:rPr>
                        <a:t>v</a:t>
                      </a:r>
                      <a:r>
                        <a:rPr lang="en-US" sz="1200" dirty="0" err="1">
                          <a:effectLst/>
                        </a:rPr>
                        <a:t>alue</a:t>
                      </a:r>
                      <a:r>
                        <a:rPr lang="en-US" sz="1200" dirty="0">
                          <a:effectLst/>
                        </a:rPr>
                        <a:t> of Fisher test for categorical variables and Wilcoxon rank sum test for continuous variables for comparison of groups.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12700" marR="127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4" descr="lišta červen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717" y="805384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: se zakulacenými rohy 11">
            <a:extLst>
              <a:ext uri="{FF2B5EF4-FFF2-40B4-BE49-F238E27FC236}">
                <a16:creationId xmlns:a16="http://schemas.microsoft.com/office/drawing/2014/main" id="{8C42E6D1-49C3-4455-8B00-09727F5B28C6}"/>
              </a:ext>
            </a:extLst>
          </p:cNvPr>
          <p:cNvSpPr/>
          <p:nvPr/>
        </p:nvSpPr>
        <p:spPr>
          <a:xfrm>
            <a:off x="4898308" y="2200357"/>
            <a:ext cx="1041844" cy="288032"/>
          </a:xfrm>
          <a:prstGeom prst="roundRect">
            <a:avLst/>
          </a:prstGeom>
          <a:noFill/>
          <a:ln w="762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délník: se zakulacenými rohy 15">
            <a:extLst>
              <a:ext uri="{FF2B5EF4-FFF2-40B4-BE49-F238E27FC236}">
                <a16:creationId xmlns:a16="http://schemas.microsoft.com/office/drawing/2014/main" id="{BC13619F-9D66-4AC8-860D-EE28A4E36ABF}"/>
              </a:ext>
            </a:extLst>
          </p:cNvPr>
          <p:cNvSpPr/>
          <p:nvPr/>
        </p:nvSpPr>
        <p:spPr>
          <a:xfrm>
            <a:off x="5011787" y="3208469"/>
            <a:ext cx="784349" cy="2976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bdélník: se zakulacenými rohy 17">
            <a:extLst>
              <a:ext uri="{FF2B5EF4-FFF2-40B4-BE49-F238E27FC236}">
                <a16:creationId xmlns:a16="http://schemas.microsoft.com/office/drawing/2014/main" id="{084067A6-3EAA-48EC-BEFB-CF353E809A0E}"/>
              </a:ext>
            </a:extLst>
          </p:cNvPr>
          <p:cNvSpPr/>
          <p:nvPr/>
        </p:nvSpPr>
        <p:spPr>
          <a:xfrm>
            <a:off x="5029048" y="4494957"/>
            <a:ext cx="767088" cy="297688"/>
          </a:xfrm>
          <a:prstGeom prst="roundRect">
            <a:avLst/>
          </a:prstGeom>
          <a:noFill/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bdélník: se zakulacenými rohy 17">
            <a:extLst>
              <a:ext uri="{FF2B5EF4-FFF2-40B4-BE49-F238E27FC236}">
                <a16:creationId xmlns:a16="http://schemas.microsoft.com/office/drawing/2014/main" id="{084067A6-3EAA-48EC-BEFB-CF353E809A0E}"/>
              </a:ext>
            </a:extLst>
          </p:cNvPr>
          <p:cNvSpPr/>
          <p:nvPr/>
        </p:nvSpPr>
        <p:spPr>
          <a:xfrm>
            <a:off x="6660232" y="4504613"/>
            <a:ext cx="767088" cy="297688"/>
          </a:xfrm>
          <a:prstGeom prst="roundRect">
            <a:avLst/>
          </a:prstGeom>
          <a:noFill/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bdélník: se zakulacenými rohy 17">
            <a:extLst>
              <a:ext uri="{FF2B5EF4-FFF2-40B4-BE49-F238E27FC236}">
                <a16:creationId xmlns:a16="http://schemas.microsoft.com/office/drawing/2014/main" id="{084067A6-3EAA-48EC-BEFB-CF353E809A0E}"/>
              </a:ext>
            </a:extLst>
          </p:cNvPr>
          <p:cNvSpPr/>
          <p:nvPr/>
        </p:nvSpPr>
        <p:spPr>
          <a:xfrm>
            <a:off x="7956376" y="4149080"/>
            <a:ext cx="767088" cy="297688"/>
          </a:xfrm>
          <a:prstGeom prst="roundRect">
            <a:avLst/>
          </a:prstGeom>
          <a:noFill/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bdélník: se zakulacenými rohy 15">
            <a:extLst>
              <a:ext uri="{FF2B5EF4-FFF2-40B4-BE49-F238E27FC236}">
                <a16:creationId xmlns:a16="http://schemas.microsoft.com/office/drawing/2014/main" id="{BC13619F-9D66-4AC8-860D-EE28A4E36ABF}"/>
              </a:ext>
            </a:extLst>
          </p:cNvPr>
          <p:cNvSpPr/>
          <p:nvPr/>
        </p:nvSpPr>
        <p:spPr>
          <a:xfrm>
            <a:off x="7956376" y="2910781"/>
            <a:ext cx="640333" cy="2976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: se zakulacenými rohy 11">
            <a:extLst>
              <a:ext uri="{FF2B5EF4-FFF2-40B4-BE49-F238E27FC236}">
                <a16:creationId xmlns:a16="http://schemas.microsoft.com/office/drawing/2014/main" id="{8C42E6D1-49C3-4455-8B00-09727F5B28C6}"/>
              </a:ext>
            </a:extLst>
          </p:cNvPr>
          <p:cNvSpPr/>
          <p:nvPr/>
        </p:nvSpPr>
        <p:spPr>
          <a:xfrm>
            <a:off x="6516216" y="2200357"/>
            <a:ext cx="1041844" cy="288032"/>
          </a:xfrm>
          <a:prstGeom prst="roundRect">
            <a:avLst/>
          </a:prstGeom>
          <a:noFill/>
          <a:ln w="762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bdélník: se zakulacenými rohy 15">
            <a:extLst>
              <a:ext uri="{FF2B5EF4-FFF2-40B4-BE49-F238E27FC236}">
                <a16:creationId xmlns:a16="http://schemas.microsoft.com/office/drawing/2014/main" id="{BC13619F-9D66-4AC8-860D-EE28A4E36ABF}"/>
              </a:ext>
            </a:extLst>
          </p:cNvPr>
          <p:cNvSpPr/>
          <p:nvPr/>
        </p:nvSpPr>
        <p:spPr>
          <a:xfrm>
            <a:off x="6667971" y="3208469"/>
            <a:ext cx="784349" cy="2976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22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7ADE9445-2B46-4504-9CBB-15E483F8A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576" y="1052736"/>
            <a:ext cx="1795991" cy="1963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7AD67617-A8EE-49EC-AD9C-26B9C577B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68760"/>
            <a:ext cx="7902077" cy="2507837"/>
          </a:xfrm>
        </p:spPr>
        <p:txBody>
          <a:bodyPr>
            <a:noAutofit/>
          </a:bodyPr>
          <a:lstStyle/>
          <a:p>
            <a:r>
              <a:rPr lang="cs-CZ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Získání 3D modelu z CT je relativně snadné</a:t>
            </a:r>
          </a:p>
          <a:p>
            <a:r>
              <a:rPr lang="cs-CZ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Simulace průběhu implantace je proveditelná</a:t>
            </a:r>
          </a:p>
          <a:p>
            <a:r>
              <a:rPr lang="cs-CZ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Přínos pro plánování procedury</a:t>
            </a:r>
          </a:p>
          <a:p>
            <a:r>
              <a:rPr lang="cs-CZ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Zvýšení bezpečnosti a omezení komplikací</a:t>
            </a:r>
          </a:p>
          <a:p>
            <a:r>
              <a:rPr lang="cs-CZ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Zapojení biomedicínských techniků</a:t>
            </a:r>
          </a:p>
          <a:p>
            <a:pPr marL="0" indent="0">
              <a:buNone/>
            </a:pPr>
            <a:endParaRPr lang="cs-CZ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Zástupný obsah 2">
            <a:extLst>
              <a:ext uri="{FF2B5EF4-FFF2-40B4-BE49-F238E27FC236}">
                <a16:creationId xmlns:a16="http://schemas.microsoft.com/office/drawing/2014/main" id="{EEB0D52F-7BC4-46A3-BCEF-AECA7F20F4C6}"/>
              </a:ext>
            </a:extLst>
          </p:cNvPr>
          <p:cNvSpPr txBox="1">
            <a:spLocks/>
          </p:cNvSpPr>
          <p:nvPr/>
        </p:nvSpPr>
        <p:spPr>
          <a:xfrm>
            <a:off x="467544" y="4149080"/>
            <a:ext cx="8613333" cy="914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Workshop 3D tisku Praha 9/2021 </a:t>
            </a:r>
          </a:p>
          <a:p>
            <a:pPr marL="0" indent="0">
              <a:buNone/>
            </a:pPr>
            <a:r>
              <a:rPr lang="cs-CZ" sz="2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(Nemocnice AGEL Třinec Podlesí, FN Brno Bohunice, </a:t>
            </a:r>
            <a:r>
              <a:rPr lang="cs-CZ" sz="2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KardioTech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Prusa </a:t>
            </a:r>
            <a:r>
              <a:rPr lang="cs-CZ" sz="2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Research</a:t>
            </a:r>
            <a:r>
              <a:rPr 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-36512" y="-315416"/>
            <a:ext cx="914400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ZÁVĚR</a:t>
            </a:r>
            <a:endParaRPr lang="en-US" altLang="cs-CZ" sz="2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4" descr="lišta červen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717" y="661368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0253947"/>
      </p:ext>
    </p:extLst>
  </p:cSld>
  <p:clrMapOvr>
    <a:masterClrMapping/>
  </p:clrMapOvr>
  <p:transition advTm="12660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08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12689" y="6334780"/>
            <a:ext cx="914400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5"/>
            <a:ext cx="9180512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974784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958559"/>
              </p:ext>
            </p:extLst>
          </p:nvPr>
        </p:nvGraphicFramePr>
        <p:xfrm>
          <a:off x="683567" y="1202113"/>
          <a:ext cx="7704857" cy="4893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95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065752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144371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179783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36512" y="-315416"/>
            <a:ext cx="914400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DEKLARACE KONFLIKTU ZÁJMŮ</a:t>
            </a:r>
            <a:endParaRPr lang="en-US" altLang="cs-CZ" sz="2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lišta červen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717" y="661368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71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č.1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lum bright="20000" contrast="20000"/>
          </a:blip>
          <a:stretch>
            <a:fillRect/>
          </a:stretch>
        </p:blipFill>
        <p:spPr>
          <a:xfrm>
            <a:off x="395536" y="1556792"/>
            <a:ext cx="4139952" cy="2448272"/>
          </a:xfrm>
          <a:prstGeom prst="rect">
            <a:avLst/>
          </a:prstGeom>
        </p:spPr>
      </p:pic>
      <p:pic>
        <p:nvPicPr>
          <p:cNvPr id="3" name="č.2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lum bright="20000" contrast="20000"/>
          </a:blip>
          <a:stretch>
            <a:fillRect/>
          </a:stretch>
        </p:blipFill>
        <p:spPr>
          <a:xfrm>
            <a:off x="4572254" y="1556792"/>
            <a:ext cx="4176210" cy="2448272"/>
          </a:xfrm>
          <a:prstGeom prst="rect">
            <a:avLst/>
          </a:prstGeom>
        </p:spPr>
      </p:pic>
      <p:pic>
        <p:nvPicPr>
          <p:cNvPr id="4" name="č.23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lum bright="20000" contrast="20000"/>
          </a:blip>
          <a:stretch>
            <a:fillRect/>
          </a:stretch>
        </p:blipFill>
        <p:spPr>
          <a:xfrm>
            <a:off x="395536" y="4032448"/>
            <a:ext cx="4139952" cy="2348880"/>
          </a:xfrm>
          <a:prstGeom prst="rect">
            <a:avLst/>
          </a:prstGeom>
        </p:spPr>
      </p:pic>
      <p:pic>
        <p:nvPicPr>
          <p:cNvPr id="5" name="1_S000_I0016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>
            <a:lum bright="20000" contrast="20000"/>
          </a:blip>
          <a:srcRect t="10174"/>
          <a:stretch>
            <a:fillRect/>
          </a:stretch>
        </p:blipFill>
        <p:spPr>
          <a:xfrm>
            <a:off x="4572000" y="4033688"/>
            <a:ext cx="4176210" cy="234764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395536" y="908720"/>
            <a:ext cx="8352928" cy="576064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</a:rPr>
              <a:t>metoda k prevenci TE komplikací u nemocných s nevalvulární fibrilací síní </a:t>
            </a:r>
            <a:endParaRPr lang="cs-CZ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4" descr="lišta červená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717" y="661368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36512" y="-315416"/>
            <a:ext cx="914400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KATETRIZAČNÍ UZÁVĚR LAA OKLUDEREM</a:t>
            </a:r>
            <a:endParaRPr lang="en-US" altLang="cs-CZ" sz="2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68341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-36512" y="-315416"/>
            <a:ext cx="914400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TYPY OKLUDERŮ</a:t>
            </a:r>
            <a:endParaRPr lang="en-US" altLang="cs-CZ" sz="2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4" descr="lišta červen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717" y="661368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http://www.nature.com/nrcardio/journal/v11/n11/carousel/nrcardio.2014.137-f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4944" y="1885137"/>
            <a:ext cx="309634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1" y="980728"/>
            <a:ext cx="8309023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0936085"/>
      </p:ext>
    </p:extLst>
  </p:cSld>
  <p:clrMapOvr>
    <a:masterClrMapping/>
  </p:clrMapOvr>
  <p:transition advTm="64661">
    <p:split orient="vert"/>
  </p:transition>
  <p:extLst>
    <p:ext uri="{E180D4A7-C9FB-4DFB-919C-405C955672EB}">
      <p14:showEvtLst xmlns:p14="http://schemas.microsoft.com/office/powerpoint/2010/main">
        <p14:playEvt time="25438" objId="4"/>
        <p14:playEvt time="40637" objId="15"/>
        <p14:playEvt time="40702" objId="4"/>
        <p14:playEvt time="51677" objId="15"/>
        <p14:playEvt time="55940" objId="4"/>
        <p14:playEvt time="62708" objId="15"/>
        <p14:stopEvt time="64564" objId="4"/>
        <p14:stopEvt time="64564" objId="1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iser2D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3400" y="1052736"/>
            <a:ext cx="4038600" cy="5328592"/>
          </a:xfrm>
        </p:spPr>
      </p:pic>
      <p:pic>
        <p:nvPicPr>
          <p:cNvPr id="6" name="Leak2D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37856" y="1052736"/>
            <a:ext cx="4038600" cy="2520280"/>
          </a:xfrm>
        </p:spPr>
      </p:pic>
      <p:pic>
        <p:nvPicPr>
          <p:cNvPr id="7" name="BezLeaku2D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4008" y="3645024"/>
            <a:ext cx="4032448" cy="2736304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-387424"/>
            <a:ext cx="914400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5834063" algn="l"/>
              </a:tabLst>
            </a:pPr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PROBLEMATICKÉ LAA  A VOLBA OKLUDERU</a:t>
            </a:r>
            <a:endParaRPr lang="en-US" altLang="cs-CZ" sz="2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4" descr="lišta červená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520" y="548680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5645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C57A681-C9FA-463A-A028-0A27E1B91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13789"/>
            <a:ext cx="8309024" cy="4667539"/>
          </a:xfr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-36512" y="-315416"/>
            <a:ext cx="914400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VOLBA VELIKOSTI OKLUDERU</a:t>
            </a:r>
            <a:endParaRPr lang="en-US" altLang="cs-CZ" sz="2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4" descr="lišta červen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717" y="661368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http://www.nature.com/nrcardio/journal/v11/n11/carousel/nrcardio.2014.137-f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4944" y="1885137"/>
            <a:ext cx="309634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tse1.mm.bing.net/th?&amp;id=OIP.Mac8c178c38def3c2c63058ddefd4973co0&amp;w=170&amp;h=154&amp;c=0&amp;pid=1.9&amp;rs=0&amp;p=0&amp;r=0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888" y="7167"/>
            <a:ext cx="1008112" cy="61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1717" y="961564"/>
            <a:ext cx="8640763" cy="52322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Amulet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Ovál 2"/>
          <p:cNvSpPr/>
          <p:nvPr/>
        </p:nvSpPr>
        <p:spPr>
          <a:xfrm>
            <a:off x="1907704" y="4077072"/>
            <a:ext cx="720080" cy="432048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0" name="Ovál 9"/>
          <p:cNvSpPr/>
          <p:nvPr/>
        </p:nvSpPr>
        <p:spPr>
          <a:xfrm>
            <a:off x="2555776" y="4077072"/>
            <a:ext cx="720080" cy="432048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1" name="Ovál 10"/>
          <p:cNvSpPr/>
          <p:nvPr/>
        </p:nvSpPr>
        <p:spPr>
          <a:xfrm>
            <a:off x="3275856" y="4077072"/>
            <a:ext cx="864096" cy="432048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2" name="Ovál 11"/>
          <p:cNvSpPr/>
          <p:nvPr/>
        </p:nvSpPr>
        <p:spPr>
          <a:xfrm>
            <a:off x="4067944" y="4077072"/>
            <a:ext cx="936104" cy="432048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3" name="Ovál 12"/>
          <p:cNvSpPr/>
          <p:nvPr/>
        </p:nvSpPr>
        <p:spPr>
          <a:xfrm>
            <a:off x="5004048" y="4077072"/>
            <a:ext cx="936104" cy="432048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4" name="Ovál 13"/>
          <p:cNvSpPr/>
          <p:nvPr/>
        </p:nvSpPr>
        <p:spPr>
          <a:xfrm>
            <a:off x="5940152" y="4077072"/>
            <a:ext cx="1080120" cy="432048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5" name="Ovál 14"/>
          <p:cNvSpPr/>
          <p:nvPr/>
        </p:nvSpPr>
        <p:spPr>
          <a:xfrm>
            <a:off x="6963635" y="4077072"/>
            <a:ext cx="1136757" cy="432048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6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020723"/>
      </p:ext>
    </p:extLst>
  </p:cSld>
  <p:clrMapOvr>
    <a:masterClrMapping/>
  </p:clrMapOvr>
  <p:transition advTm="6466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  <p:extLst>
    <p:ext uri="{E180D4A7-C9FB-4DFB-919C-405C955672EB}">
      <p14:showEvtLst xmlns:p14="http://schemas.microsoft.com/office/powerpoint/2010/main">
        <p14:playEvt time="25438" objId="4"/>
        <p14:playEvt time="40637" objId="15"/>
        <p14:playEvt time="40702" objId="4"/>
        <p14:playEvt time="51677" objId="15"/>
        <p14:playEvt time="55940" objId="4"/>
        <p14:playEvt time="62708" objId="15"/>
        <p14:stopEvt time="64564" objId="4"/>
        <p14:stopEvt time="64564" objId="1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LUZOVA_ANNA_435901456_Koronarograficke_vysetreni_Left_Coro_15_fps_Low_1.MPEG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6176" y="1268760"/>
            <a:ext cx="2664296" cy="4248472"/>
          </a:xfrm>
        </p:spPr>
      </p:pic>
      <p:pic>
        <p:nvPicPr>
          <p:cNvPr id="12" name="KLUZOVA_ANNA_435901456_Cardiac_2_DS_CoronaryCTA_Ousk_IR_Adult_DS_CorCTA_05_Br32_3_BestSyst_35__265.png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5856" y="1268760"/>
            <a:ext cx="2790056" cy="4248472"/>
          </a:xfrm>
        </p:spPr>
      </p:pic>
      <p:pic>
        <p:nvPicPr>
          <p:cNvPr id="13" name="KLUZOVA_ANNA_435901456_SKG__TEE_pred_LAA_dne_6102021_Dr_Chovancik_SKG__TEE_pred_LAA_dne_6102021_Dr_Chovancik_48.j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5536" y="1268760"/>
            <a:ext cx="2790056" cy="4248472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6156176" y="5661248"/>
            <a:ext cx="2664296" cy="5760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ANGIO</a:t>
            </a: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413792" y="5661248"/>
            <a:ext cx="2790056" cy="5760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TEE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-387424"/>
            <a:ext cx="914400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5834063" algn="l"/>
              </a:tabLst>
            </a:pPr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MĚŘENÍ PŘED VÝKONEM</a:t>
            </a:r>
            <a:endParaRPr lang="en-US" altLang="cs-CZ" sz="2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4" descr="lišta červená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520" y="548680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3294112" y="5661248"/>
            <a:ext cx="2790056" cy="5760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CT</a:t>
            </a:r>
          </a:p>
        </p:txBody>
      </p:sp>
    </p:spTree>
    <p:extLst>
      <p:ext uri="{BB962C8B-B14F-4D97-AF65-F5344CB8AC3E}">
        <p14:creationId xmlns:p14="http://schemas.microsoft.com/office/powerpoint/2010/main" val="351488292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D TISK_0">
            <a:hlinkClick r:id="" action="ppaction://media"/>
            <a:extLst>
              <a:ext uri="{FF2B5EF4-FFF2-40B4-BE49-F238E27FC236}">
                <a16:creationId xmlns:a16="http://schemas.microsoft.com/office/drawing/2014/main" id="{203ACDB0-7934-437F-A301-7DDD2C2342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3848" y="3068960"/>
            <a:ext cx="2808312" cy="3042157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36512" y="-315416"/>
            <a:ext cx="914400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TISK</a:t>
            </a:r>
            <a:endParaRPr lang="en-US" altLang="cs-CZ" sz="2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lišta červen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717" y="661368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1D0BF12F-4D8F-4C01-8D28-8856205F2D11}"/>
              </a:ext>
            </a:extLst>
          </p:cNvPr>
          <p:cNvSpPr txBox="1">
            <a:spLocks/>
          </p:cNvSpPr>
          <p:nvPr/>
        </p:nvSpPr>
        <p:spPr>
          <a:xfrm>
            <a:off x="395536" y="980728"/>
            <a:ext cx="8206687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3D modely segmentovány z CT</a:t>
            </a:r>
          </a:p>
          <a:p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začátku tisk na </a:t>
            </a:r>
            <a:r>
              <a:rPr lang="cs-CZ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filamentové</a:t>
            </a:r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3D tiskárně, nyní SLA 3D tiskárna</a:t>
            </a:r>
          </a:p>
          <a:p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Materiál </a:t>
            </a:r>
            <a:r>
              <a:rPr lang="cs-CZ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(průsvitný flexibilní </a:t>
            </a:r>
            <a:r>
              <a:rPr lang="cs-CZ" sz="18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resin</a:t>
            </a:r>
            <a:r>
              <a:rPr lang="cs-CZ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 </a:t>
            </a:r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orientace, možnost fixace modelu, tloušťka stěny, tisk okolních struktur</a:t>
            </a:r>
          </a:p>
          <a:p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Vývoj modelů několik měsíců ve spolupráci s technikem a zpětnou vazbou operatérů</a:t>
            </a:r>
          </a:p>
          <a:p>
            <a:endParaRPr lang="cs-CZ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F7342D41-C9CC-4D5E-95FC-3E0542A101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852936"/>
            <a:ext cx="3384376" cy="3555455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959902-823C-4977-98C0-576785DD73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t="4619" r="4982" b="5114"/>
          <a:stretch/>
        </p:blipFill>
        <p:spPr>
          <a:xfrm>
            <a:off x="6012160" y="2996952"/>
            <a:ext cx="2664296" cy="3146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6416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0BF12F-4D8F-4C01-8D28-8856205F2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7974086" cy="1512168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Retrospektivní analýza </a:t>
            </a:r>
          </a:p>
          <a:p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32 konsekutivně implantovaných pacientů </a:t>
            </a:r>
            <a:r>
              <a:rPr lang="cs-CZ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okluderem</a:t>
            </a:r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Amulet</a:t>
            </a:r>
          </a:p>
          <a:p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Tisk 3D modelů se „zaslepením“</a:t>
            </a:r>
          </a:p>
          <a:p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Dva operatéři</a:t>
            </a:r>
          </a:p>
        </p:txBody>
      </p:sp>
      <p:pic>
        <p:nvPicPr>
          <p:cNvPr id="6" name="Obrázek 5" descr="Obsah obrázku žlutá&#10;&#10;Popis byl vytvořen automaticky">
            <a:extLst>
              <a:ext uri="{FF2B5EF4-FFF2-40B4-BE49-F238E27FC236}">
                <a16:creationId xmlns:a16="http://schemas.microsoft.com/office/drawing/2014/main" id="{1C279404-F86E-4CD2-8F74-7F9F151A97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19179" r="2694" b="6966"/>
          <a:stretch/>
        </p:blipFill>
        <p:spPr>
          <a:xfrm>
            <a:off x="683568" y="2960456"/>
            <a:ext cx="3816424" cy="3170691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B767E579-225B-44B3-A79F-D10E717270F3}"/>
              </a:ext>
            </a:extLst>
          </p:cNvPr>
          <p:cNvSpPr txBox="1">
            <a:spLocks/>
          </p:cNvSpPr>
          <p:nvPr/>
        </p:nvSpPr>
        <p:spPr>
          <a:xfrm>
            <a:off x="-3852936" y="5933008"/>
            <a:ext cx="3363768" cy="234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100" dirty="0"/>
              <a:t>Operatéři z hodnocených implantací: M. </a:t>
            </a:r>
            <a:r>
              <a:rPr lang="cs-CZ" sz="1100" dirty="0" err="1"/>
              <a:t>Branny</a:t>
            </a:r>
            <a:r>
              <a:rPr lang="cs-CZ" sz="1100" dirty="0"/>
              <a:t>, J. </a:t>
            </a:r>
            <a:r>
              <a:rPr lang="cs-CZ" sz="1100" dirty="0" err="1"/>
              <a:t>Chovančík</a:t>
            </a:r>
            <a:r>
              <a:rPr lang="cs-CZ" sz="1100" dirty="0"/>
              <a:t>, M. Hudec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36512" y="-315416"/>
            <a:ext cx="914400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METODIKA</a:t>
            </a:r>
            <a:endParaRPr lang="en-US" altLang="cs-CZ" sz="20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4" descr="lišta červen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8"/>
          <a:stretch>
            <a:fillRect/>
          </a:stretch>
        </p:blipFill>
        <p:spPr bwMode="auto">
          <a:xfrm>
            <a:off x="251717" y="661368"/>
            <a:ext cx="8640763" cy="175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honza\Downloads\NemocniceAGEL_TrinecPodlesi_logo2020_horizontal_RG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551561"/>
            <a:ext cx="1417539" cy="2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Videa do olomouce\Uzávěr ouška okluderem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3816424" cy="313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76748"/>
      </p:ext>
    </p:extLst>
  </p:cSld>
  <p:clrMapOvr>
    <a:masterClrMapping/>
  </p:clrMapOvr>
  <p:transition advTm="79131">
    <p:split orient="vert"/>
  </p:transition>
  <p:extLst>
    <p:ext uri="{E180D4A7-C9FB-4DFB-919C-405C955672EB}">
      <p14:showEvtLst xmlns:p14="http://schemas.microsoft.com/office/powerpoint/2010/main">
        <p14:playEvt time="17" objId="4"/>
        <p14:playEvt time="40504" objId="4"/>
        <p14:stopEvt time="79077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8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20869</TotalTime>
  <Words>1289</Words>
  <Application>Microsoft Office PowerPoint</Application>
  <PresentationFormat>Předvádění na obrazovce (4:3)</PresentationFormat>
  <Paragraphs>183</Paragraphs>
  <Slides>17</Slides>
  <Notes>12</Notes>
  <HiddenSlides>0</HiddenSlides>
  <MMClips>13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LEAK OKOLO OKLUDERU PO 6 MĚSÍCÍCH OD VÝKONU (dle finální implantace)    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Farmakoterapie fibrilace síní</dc:title>
  <dc:creator>honza</dc:creator>
  <cp:lastModifiedBy>Ludmila Klímová</cp:lastModifiedBy>
  <cp:revision>881</cp:revision>
  <dcterms:created xsi:type="dcterms:W3CDTF">2014-10-25T18:50:37Z</dcterms:created>
  <dcterms:modified xsi:type="dcterms:W3CDTF">2021-11-15T15:02:29Z</dcterms:modified>
</cp:coreProperties>
</file>