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433" r:id="rId3"/>
    <p:sldId id="740" r:id="rId4"/>
    <p:sldId id="764" r:id="rId5"/>
    <p:sldId id="765" r:id="rId6"/>
    <p:sldId id="774" r:id="rId7"/>
    <p:sldId id="777" r:id="rId8"/>
    <p:sldId id="766" r:id="rId9"/>
    <p:sldId id="767" r:id="rId10"/>
    <p:sldId id="778" r:id="rId11"/>
    <p:sldId id="769" r:id="rId12"/>
    <p:sldId id="800" r:id="rId13"/>
    <p:sldId id="788" r:id="rId14"/>
    <p:sldId id="780" r:id="rId15"/>
    <p:sldId id="783" r:id="rId16"/>
    <p:sldId id="793" r:id="rId17"/>
    <p:sldId id="799" r:id="rId18"/>
    <p:sldId id="794" r:id="rId19"/>
    <p:sldId id="706" r:id="rId20"/>
    <p:sldId id="792" r:id="rId21"/>
    <p:sldId id="704" r:id="rId22"/>
    <p:sldId id="795" r:id="rId23"/>
    <p:sldId id="707" r:id="rId24"/>
    <p:sldId id="791" r:id="rId25"/>
    <p:sldId id="713" r:id="rId26"/>
    <p:sldId id="708" r:id="rId27"/>
    <p:sldId id="710" r:id="rId28"/>
    <p:sldId id="711" r:id="rId29"/>
    <p:sldId id="797" r:id="rId30"/>
    <p:sldId id="796" r:id="rId31"/>
    <p:sldId id="798" r:id="rId32"/>
    <p:sldId id="712" r:id="rId33"/>
    <p:sldId id="709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FFFF"/>
    <a:srgbClr val="FFCCFF"/>
    <a:srgbClr val="A7E8FF"/>
    <a:srgbClr val="33CCFF"/>
    <a:srgbClr val="FF66CC"/>
    <a:srgbClr val="0000FF"/>
    <a:srgbClr val="006699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673" autoAdjust="0"/>
  </p:normalViewPr>
  <p:slideViewPr>
    <p:cSldViewPr snapToGrid="0">
      <p:cViewPr varScale="1">
        <p:scale>
          <a:sx n="63" d="100"/>
          <a:sy n="63" d="100"/>
        </p:scale>
        <p:origin x="1212" y="48"/>
      </p:cViewPr>
      <p:guideLst>
        <p:guide orient="horz" pos="2160"/>
        <p:guide pos="3059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46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6B438-2ECD-4380-BFFC-09591D73B77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F335-8D6A-4DE4-BF7E-18A09FB38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F98FA5-9152-4055-A488-EFF7A3F57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19 nemocných za 12 let , 9 histologicky potvrzeno (47 %)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98FA5-9152-4055-A488-EFF7A3F5722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369C-7987-45CB-ADDB-40F58C1C64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0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010-6FBA-4F4C-B0C2-9373F189E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E035-818D-41A5-91A8-512C6549DE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8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4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0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1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619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069E-3D34-4AE7-B7AC-0CE0CFED513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7" y="6164801"/>
            <a:ext cx="887561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346" y="6181838"/>
            <a:ext cx="604971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4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" y="6177936"/>
            <a:ext cx="63763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6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1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51313"/>
            <a:ext cx="78867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F514-1345-455B-984F-3E0FFE3910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340C-7394-4100-8201-B4E414C3AE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710-C193-4705-BD7E-F8ADFC1D20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4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110-DFCD-4653-956B-671EEF468E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8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A9CA-D5AB-42E1-AF3F-EEEE84A304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BF32-3F67-4ED3-BB95-106CDF04F1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8BC929-BEB9-46DA-8EC0-3AAFEDDEB1B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7" y="6164801"/>
            <a:ext cx="887561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2346" y="6181838"/>
            <a:ext cx="604971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15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" y="6177936"/>
            <a:ext cx="63763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50"/>
            <a:ext cx="9139237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2553956" y="1190037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Deklarace konfliktu zájmů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63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2946" y="1519301"/>
            <a:ext cx="7772400" cy="1495527"/>
          </a:xfrm>
        </p:spPr>
        <p:txBody>
          <a:bodyPr>
            <a:no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venookluzivní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268534" y="3416668"/>
            <a:ext cx="4721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dirty="0">
                <a:solidFill>
                  <a:schemeClr val="tx2"/>
                </a:solidFill>
              </a:rPr>
              <a:t>David Ambrož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</a:rPr>
              <a:t>II. interní klinika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</a:rPr>
              <a:t>kardiologie a angiologie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002060"/>
                </a:solidFill>
              </a:rPr>
              <a:t>Komplexní kardiovaskulární centrum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</a:rPr>
              <a:t>VFN a 1. LF UK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</a:rPr>
              <a:t>Praha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cs-CZ" sz="2800" dirty="0">
              <a:solidFill>
                <a:srgbClr val="CC0000"/>
              </a:solidFill>
            </a:endParaRPr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2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5" y="4724402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897" y="4617589"/>
            <a:ext cx="1907038" cy="19070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" y="54665"/>
            <a:ext cx="2054268" cy="14790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A880DB-F213-4A91-90A6-CF67B1ABA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35" y="4617589"/>
            <a:ext cx="1932165" cy="19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440C-BDB6-446A-8F3A-CC2B6EE0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EA9ED-195C-4675-869D-C4843E2B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  <a:p>
            <a:pPr lvl="1"/>
            <a:r>
              <a:rPr lang="cs-CZ" dirty="0"/>
              <a:t>Normální nález na bronchiálním stromu</a:t>
            </a:r>
          </a:p>
          <a:p>
            <a:pPr lvl="1"/>
            <a:r>
              <a:rPr lang="cs-CZ" dirty="0" err="1"/>
              <a:t>Autofluorescenční</a:t>
            </a:r>
            <a:r>
              <a:rPr lang="cs-CZ" dirty="0"/>
              <a:t> bronchoskopie bez ložiskových změn</a:t>
            </a:r>
          </a:p>
          <a:p>
            <a:r>
              <a:rPr lang="cs-CZ" dirty="0"/>
              <a:t>BAL: </a:t>
            </a:r>
          </a:p>
          <a:p>
            <a:pPr lvl="1"/>
            <a:r>
              <a:rPr lang="cs-CZ" dirty="0"/>
              <a:t>buňky karcinomu nenalezeny</a:t>
            </a:r>
          </a:p>
          <a:p>
            <a:pPr lvl="1"/>
            <a:r>
              <a:rPr lang="cs-CZ" dirty="0"/>
              <a:t>makrofágy 87,2 %</a:t>
            </a:r>
          </a:p>
          <a:p>
            <a:pPr lvl="1"/>
            <a:r>
              <a:rPr lang="cs-CZ" dirty="0"/>
              <a:t>lymfocyty 11 %</a:t>
            </a:r>
          </a:p>
          <a:p>
            <a:pPr lvl="1"/>
            <a:r>
              <a:rPr lang="cs-CZ" dirty="0"/>
              <a:t>neutrofily 1,2 %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C61E69-EC19-4014-9532-F92BAE10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07093-57A7-4261-A7CB-9D40BB5B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katetrizace</a:t>
            </a:r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C18629E0-2F40-4C98-911F-90AB6DF98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910431"/>
              </p:ext>
            </p:extLst>
          </p:nvPr>
        </p:nvGraphicFramePr>
        <p:xfrm>
          <a:off x="970544" y="2133600"/>
          <a:ext cx="5782404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1388">
                  <a:extLst>
                    <a:ext uri="{9D8B030D-6E8A-4147-A177-3AD203B41FA5}">
                      <a16:colId xmlns:a16="http://schemas.microsoft.com/office/drawing/2014/main" val="2786412686"/>
                    </a:ext>
                  </a:extLst>
                </a:gridCol>
                <a:gridCol w="1625508">
                  <a:extLst>
                    <a:ext uri="{9D8B030D-6E8A-4147-A177-3AD203B41FA5}">
                      <a16:colId xmlns:a16="http://schemas.microsoft.com/office/drawing/2014/main" val="540285632"/>
                    </a:ext>
                  </a:extLst>
                </a:gridCol>
                <a:gridCol w="1625508">
                  <a:extLst>
                    <a:ext uri="{9D8B030D-6E8A-4147-A177-3AD203B41FA5}">
                      <a16:colId xmlns:a16="http://schemas.microsoft.com/office/drawing/2014/main" val="1110923116"/>
                    </a:ext>
                  </a:extLst>
                </a:gridCol>
              </a:tblGrid>
              <a:tr h="270577">
                <a:tc>
                  <a:txBody>
                    <a:bodyPr/>
                    <a:lstStyle/>
                    <a:p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01/2018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64277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r>
                        <a:rPr lang="cs-CZ" sz="2400" b="0" dirty="0"/>
                        <a:t>RA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1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37/18/27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43/18/27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8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PCWP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5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CO (l/min)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12036"/>
                  </a:ext>
                </a:extLst>
              </a:tr>
              <a:tr h="266566">
                <a:tc>
                  <a:txBody>
                    <a:bodyPr/>
                    <a:lstStyle/>
                    <a:p>
                      <a:r>
                        <a:rPr lang="cs-CZ" sz="2400" b="0" dirty="0"/>
                        <a:t>PVR (W.U.)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236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B2A4303-39E4-41BD-A336-A7FCB564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8A185-B2FB-4C99-AABB-E3F14E03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Transbronchiální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B52FEC-4921-46D9-88D0-3DCE82B9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Vzorky jsou tvořeny plicním parenchymem zcela fokálně s </a:t>
            </a:r>
            <a:r>
              <a:rPr lang="cs-CZ" b="1" dirty="0"/>
              <a:t>mírným rozšířením alveolárních sept</a:t>
            </a:r>
            <a:r>
              <a:rPr lang="cs-CZ" dirty="0"/>
              <a:t>, která jsou místy prosáklá a ojediněle vazivově ztluštělá. </a:t>
            </a:r>
          </a:p>
          <a:p>
            <a:r>
              <a:rPr lang="cs-CZ" dirty="0"/>
              <a:t>Fokálně je </a:t>
            </a:r>
            <a:r>
              <a:rPr lang="cs-CZ" dirty="0" err="1"/>
              <a:t>peribronchiálně</a:t>
            </a:r>
            <a:r>
              <a:rPr lang="cs-CZ" dirty="0"/>
              <a:t> zcela minimální naznačená </a:t>
            </a:r>
            <a:r>
              <a:rPr lang="cs-CZ" b="1" dirty="0" err="1"/>
              <a:t>fibrotizace</a:t>
            </a:r>
            <a:r>
              <a:rPr lang="cs-CZ" b="1" dirty="0"/>
              <a:t> s makrofágy </a:t>
            </a:r>
            <a:r>
              <a:rPr lang="cs-CZ" dirty="0"/>
              <a:t>v cytoplazmě s </a:t>
            </a:r>
            <a:r>
              <a:rPr lang="cs-CZ" dirty="0" err="1"/>
              <a:t>antrakotickým</a:t>
            </a:r>
            <a:r>
              <a:rPr lang="cs-CZ" dirty="0"/>
              <a:t> pigmentem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B62056-D54A-4EB0-B0AA-A8860B7C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5547E-F766-48D3-9E6A-65F17552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074778-EB3A-4861-8EEE-33C914A2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1422400"/>
          </a:xfrm>
        </p:spPr>
        <p:txBody>
          <a:bodyPr/>
          <a:lstStyle/>
          <a:p>
            <a:r>
              <a:rPr lang="cs-CZ" dirty="0"/>
              <a:t>HRCT plic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ojedinělé nespecifické uzlíky do 4 mm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Mediastinum bez lymfadenopatie</a:t>
            </a:r>
          </a:p>
          <a:p>
            <a:endParaRPr lang="cs-CZ" sz="2400" dirty="0">
              <a:solidFill>
                <a:srgbClr val="0070C0"/>
              </a:solidFill>
            </a:endParaRPr>
          </a:p>
          <a:p>
            <a:pPr lvl="1"/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A9B9D2-9AA9-40D7-8C02-125D642C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3" y="1600201"/>
            <a:ext cx="5179987" cy="41274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52827E-03FA-4812-87E1-2D337E6D133C}"/>
              </a:ext>
            </a:extLst>
          </p:cNvPr>
          <p:cNvSpPr txBox="1"/>
          <p:nvPr/>
        </p:nvSpPr>
        <p:spPr>
          <a:xfrm>
            <a:off x="4739265" y="6378498"/>
            <a:ext cx="427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Radiodiagnostická klinika; VFN a 1LF UK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9D9C86-2A40-4494-A7F3-CB543291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07093-57A7-4261-A7CB-9D40BB5B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katetrizace</a:t>
            </a:r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C18629E0-2F40-4C98-911F-90AB6DF98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13279"/>
              </p:ext>
            </p:extLst>
          </p:nvPr>
        </p:nvGraphicFramePr>
        <p:xfrm>
          <a:off x="970544" y="2133600"/>
          <a:ext cx="7407912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1388">
                  <a:extLst>
                    <a:ext uri="{9D8B030D-6E8A-4147-A177-3AD203B41FA5}">
                      <a16:colId xmlns:a16="http://schemas.microsoft.com/office/drawing/2014/main" val="2786412686"/>
                    </a:ext>
                  </a:extLst>
                </a:gridCol>
                <a:gridCol w="1625508">
                  <a:extLst>
                    <a:ext uri="{9D8B030D-6E8A-4147-A177-3AD203B41FA5}">
                      <a16:colId xmlns:a16="http://schemas.microsoft.com/office/drawing/2014/main" val="540285632"/>
                    </a:ext>
                  </a:extLst>
                </a:gridCol>
                <a:gridCol w="1625508">
                  <a:extLst>
                    <a:ext uri="{9D8B030D-6E8A-4147-A177-3AD203B41FA5}">
                      <a16:colId xmlns:a16="http://schemas.microsoft.com/office/drawing/2014/main" val="1110923116"/>
                    </a:ext>
                  </a:extLst>
                </a:gridCol>
                <a:gridCol w="1625508">
                  <a:extLst>
                    <a:ext uri="{9D8B030D-6E8A-4147-A177-3AD203B41FA5}">
                      <a16:colId xmlns:a16="http://schemas.microsoft.com/office/drawing/2014/main" val="1876500756"/>
                    </a:ext>
                  </a:extLst>
                </a:gridCol>
              </a:tblGrid>
              <a:tr h="270577">
                <a:tc>
                  <a:txBody>
                    <a:bodyPr/>
                    <a:lstStyle/>
                    <a:p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08/2018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64277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r>
                        <a:rPr lang="cs-CZ" sz="2400" b="0" dirty="0"/>
                        <a:t>RA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1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37/18/27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43/18/27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85/40/55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8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PCWP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5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CO (l/min)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12036"/>
                  </a:ext>
                </a:extLst>
              </a:tr>
              <a:tr h="266566">
                <a:tc>
                  <a:txBody>
                    <a:bodyPr/>
                    <a:lstStyle/>
                    <a:p>
                      <a:r>
                        <a:rPr lang="cs-CZ" sz="2400" b="0" dirty="0"/>
                        <a:t>PVR (W.U.)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236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B2A4303-39E4-41BD-A336-A7FCB564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A61AD-D9C8-44CD-B079-38E53C21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4AF99E-5E98-4107-8F76-D42DD709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Rychle progredující prekapilární plicní hypertenze</a:t>
            </a:r>
          </a:p>
          <a:p>
            <a:r>
              <a:rPr lang="cs-CZ" dirty="0"/>
              <a:t>Těžká porucha DLCO s </a:t>
            </a:r>
            <a:r>
              <a:rPr lang="cs-CZ" dirty="0" err="1"/>
              <a:t>hypoxemií</a:t>
            </a:r>
            <a:endParaRPr lang="cs-CZ" dirty="0"/>
          </a:p>
          <a:p>
            <a:r>
              <a:rPr lang="cs-CZ" dirty="0"/>
              <a:t>Nespecifické změny na HRCT plic</a:t>
            </a:r>
          </a:p>
          <a:p>
            <a:endParaRPr lang="cs-CZ" dirty="0"/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 - </a:t>
            </a:r>
            <a:r>
              <a:rPr lang="cs-CZ" b="1" dirty="0"/>
              <a:t>Plicní </a:t>
            </a:r>
            <a:r>
              <a:rPr lang="cs-CZ" b="1" dirty="0" err="1"/>
              <a:t>veno</a:t>
            </a:r>
            <a:r>
              <a:rPr lang="cs-CZ" b="1" dirty="0"/>
              <a:t>-oklusivní plicní choroba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E25871-FDC5-44AD-A922-0F234674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A61AD-D9C8-44CD-B079-38E53C21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4AF99E-5E98-4107-8F76-D42DD709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Nemocná úspěšně podstoupila v 04/2019 transplantaci plic v FN Motol.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874987-BA9B-407B-88BF-0F4E5045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A61AD-D9C8-44CD-B079-38E53C21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4AF99E-5E98-4107-8F76-D42DD709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Nemocná úspěšně podstoupila v 04/2019 transplantaci plic v FN Motol </a:t>
            </a:r>
          </a:p>
          <a:p>
            <a:endParaRPr lang="cs-CZ" dirty="0"/>
          </a:p>
          <a:p>
            <a:r>
              <a:rPr lang="cs-CZ" dirty="0" err="1"/>
              <a:t>Resekát</a:t>
            </a:r>
            <a:r>
              <a:rPr lang="cs-CZ" dirty="0"/>
              <a:t> plic vyšetřen histologicky s nálezem, že se nejedná o PVOD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874987-BA9B-407B-88BF-0F4E5045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1BD9E-A3AC-40C4-9435-AE255F94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950076-9DE5-4D38-B53D-77F6D473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</a:t>
            </a:r>
            <a:r>
              <a:rPr lang="cs-CZ" dirty="0" err="1"/>
              <a:t>venookluzivní</a:t>
            </a:r>
            <a:r>
              <a:rPr lang="cs-CZ" dirty="0"/>
              <a:t> choroba</a:t>
            </a:r>
          </a:p>
          <a:p>
            <a:pPr lvl="1"/>
            <a:r>
              <a:rPr lang="cs-CZ" dirty="0"/>
              <a:t>Vzácná forma plicní arteriální hypertenze</a:t>
            </a:r>
          </a:p>
          <a:p>
            <a:pPr lvl="1"/>
            <a:r>
              <a:rPr lang="cs-CZ" dirty="0"/>
              <a:t>Incidence 0,1 případu na 1 000 000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BF0D85-B01F-4ACC-8689-C15919EB717D}"/>
              </a:ext>
            </a:extLst>
          </p:cNvPr>
          <p:cNvSpPr txBox="1"/>
          <p:nvPr/>
        </p:nvSpPr>
        <p:spPr>
          <a:xfrm>
            <a:off x="2476500" y="6126163"/>
            <a:ext cx="657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Holcomb BW Jr, </a:t>
            </a:r>
            <a:r>
              <a:rPr lang="en-US" sz="1200" dirty="0" err="1"/>
              <a:t>Loyd</a:t>
            </a:r>
            <a:r>
              <a:rPr lang="en-US" sz="1200" dirty="0"/>
              <a:t> JE, Ely EW, et al. Pulmonary </a:t>
            </a:r>
            <a:r>
              <a:rPr lang="en-US" sz="1200" dirty="0" err="1"/>
              <a:t>veno</a:t>
            </a:r>
            <a:r>
              <a:rPr lang="en-US" sz="1200" dirty="0"/>
              <a:t>-occlusive disease: a case series and new observations.</a:t>
            </a:r>
            <a:r>
              <a:rPr lang="cs-CZ" sz="1200" dirty="0"/>
              <a:t> </a:t>
            </a:r>
            <a:r>
              <a:rPr lang="cs-CZ" sz="1200" dirty="0" err="1"/>
              <a:t>Chest</a:t>
            </a:r>
            <a:r>
              <a:rPr lang="cs-CZ" sz="1200" dirty="0"/>
              <a:t> 2000; 118: 1671–1679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1B988C2-1A8C-49C6-AF7A-144C3CA9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1BD9E-A3AC-40C4-9435-AE255F94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950076-9DE5-4D38-B53D-77F6D473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</a:t>
            </a:r>
            <a:r>
              <a:rPr lang="cs-CZ" dirty="0" err="1"/>
              <a:t>venookluzivní</a:t>
            </a:r>
            <a:r>
              <a:rPr lang="cs-CZ" dirty="0"/>
              <a:t> choroba</a:t>
            </a:r>
          </a:p>
          <a:p>
            <a:pPr lvl="1"/>
            <a:r>
              <a:rPr lang="cs-CZ" dirty="0"/>
              <a:t>Vzácná forma plicní arteriální hypertenze.</a:t>
            </a:r>
          </a:p>
          <a:p>
            <a:pPr lvl="1"/>
            <a:r>
              <a:rPr lang="cs-CZ" dirty="0"/>
              <a:t>Incidence 0,1 případu na 1 000 000.</a:t>
            </a:r>
          </a:p>
          <a:p>
            <a:pPr lvl="1"/>
            <a:r>
              <a:rPr lang="cs-CZ" dirty="0"/>
              <a:t>Patofyziologicky se jedná o prekapilární plicní hypertenzi (PAMP ≥ 25 mm </a:t>
            </a:r>
            <a:r>
              <a:rPr lang="cs-CZ" dirty="0" err="1"/>
              <a:t>Hg</a:t>
            </a:r>
            <a:r>
              <a:rPr lang="cs-CZ" dirty="0"/>
              <a:t>; PCWP &lt; 15 mm </a:t>
            </a:r>
            <a:r>
              <a:rPr lang="cs-CZ" dirty="0" err="1"/>
              <a:t>Hg</a:t>
            </a:r>
            <a:r>
              <a:rPr lang="cs-CZ" dirty="0"/>
              <a:t>; PVR &gt; 3 W.U.).</a:t>
            </a:r>
          </a:p>
          <a:p>
            <a:pPr lvl="1"/>
            <a:r>
              <a:rPr lang="cs-CZ" dirty="0"/>
              <a:t>Rychle progredující choroba. 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BF0D85-B01F-4ACC-8689-C15919EB717D}"/>
              </a:ext>
            </a:extLst>
          </p:cNvPr>
          <p:cNvSpPr txBox="1"/>
          <p:nvPr/>
        </p:nvSpPr>
        <p:spPr>
          <a:xfrm>
            <a:off x="2476500" y="6126163"/>
            <a:ext cx="657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Holcomb BW Jr, </a:t>
            </a:r>
            <a:r>
              <a:rPr lang="en-US" sz="1200" dirty="0" err="1"/>
              <a:t>Loyd</a:t>
            </a:r>
            <a:r>
              <a:rPr lang="en-US" sz="1200" dirty="0"/>
              <a:t> JE, Ely EW, et al. Pulmonary </a:t>
            </a:r>
            <a:r>
              <a:rPr lang="en-US" sz="1200" dirty="0" err="1"/>
              <a:t>veno</a:t>
            </a:r>
            <a:r>
              <a:rPr lang="en-US" sz="1200" dirty="0"/>
              <a:t>-occlusive disease: a case series and new observations.</a:t>
            </a:r>
            <a:r>
              <a:rPr lang="cs-CZ" sz="1200" dirty="0"/>
              <a:t> </a:t>
            </a:r>
            <a:r>
              <a:rPr lang="cs-CZ" sz="1200" dirty="0" err="1"/>
              <a:t>Chest</a:t>
            </a:r>
            <a:r>
              <a:rPr lang="cs-CZ" sz="1200" dirty="0"/>
              <a:t> 2000; 118: 1671–1679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2CB076-90C7-47DF-9064-2643FFCA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1910196"/>
          <a:ext cx="9144000" cy="461263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0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Zaměstnanecký poměr</a:t>
                      </a:r>
                      <a:endParaRPr lang="en-US" sz="20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 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/>
                        <a:t>Vlastník / akcionář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b="0" dirty="0"/>
                        <a:t>Konzultant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/>
                        <a:t>Přednášková</a:t>
                      </a:r>
                      <a:r>
                        <a:rPr lang="cs-CZ" sz="2000" baseline="0" dirty="0"/>
                        <a:t> činnost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MSD, AOP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Člen poradních sborů (</a:t>
                      </a:r>
                      <a:r>
                        <a:rPr lang="cs-CZ" sz="2000" dirty="0" err="1"/>
                        <a:t>advisory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boards</a:t>
                      </a:r>
                      <a:r>
                        <a:rPr lang="cs-CZ" sz="2000" dirty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/>
                        <a:t>MSD</a:t>
                      </a:r>
                      <a:endParaRPr lang="en-US" sz="2000" b="0" dirty="0"/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Podpora výzkumu</a:t>
                      </a:r>
                      <a:r>
                        <a:rPr lang="cs-CZ" sz="2000" baseline="0" dirty="0"/>
                        <a:t> / granty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Jiné honoráře (např. za </a:t>
                      </a:r>
                      <a:r>
                        <a:rPr lang="cs-CZ" sz="2000" dirty="0" err="1"/>
                        <a:t>klin.studie</a:t>
                      </a:r>
                      <a:r>
                        <a:rPr lang="cs-CZ" sz="2000" dirty="0"/>
                        <a:t> či registry)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ARENA (studie ARENA), registr VILP, Bayer (studie REPLACE)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1E4E9-70CF-4057-A806-4B6988BB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06D30CE-3F08-4D25-A3A9-ABAC72029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591" y="1071119"/>
            <a:ext cx="4982817" cy="55122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CB7FAA-2DE1-48E8-8345-8BBC04919C9E}"/>
              </a:ext>
            </a:extLst>
          </p:cNvPr>
          <p:cNvSpPr txBox="1"/>
          <p:nvPr/>
        </p:nvSpPr>
        <p:spPr>
          <a:xfrm>
            <a:off x="1834931" y="6596390"/>
            <a:ext cx="7133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M. </a:t>
            </a:r>
            <a:r>
              <a:rPr lang="en-US" sz="1100" dirty="0" err="1"/>
              <a:t>Aschermann</a:t>
            </a:r>
            <a:r>
              <a:rPr lang="en-US" sz="1100" dirty="0"/>
              <a:t>, et al., 2015 ESC/ERS Guidelines for the diagnosis and treatment of </a:t>
            </a:r>
            <a:r>
              <a:rPr lang="cs-CZ" sz="1100" dirty="0"/>
              <a:t>PH; </a:t>
            </a:r>
            <a:r>
              <a:rPr lang="en-US" sz="1100" dirty="0"/>
              <a:t>Cor et Vasa 58 (2016</a:t>
            </a:r>
            <a:r>
              <a:rPr lang="cs-CZ" sz="1100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8682C9-A968-4D55-8942-247387E1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5FFBC-2795-4378-B5E9-A5E7D5B8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 a prognóza</a:t>
            </a:r>
          </a:p>
        </p:txBody>
      </p:sp>
      <p:pic>
        <p:nvPicPr>
          <p:cNvPr id="6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7CF63F1F-B6F1-4F40-ADE9-79588C2EF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486125"/>
            <a:ext cx="5648325" cy="4530677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B23649-AB4D-4BD0-A4B4-06C9A656D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DE80A6-8D4E-468F-9C0C-F4658CDC4F28}"/>
              </a:ext>
            </a:extLst>
          </p:cNvPr>
          <p:cNvSpPr txBox="1"/>
          <p:nvPr/>
        </p:nvSpPr>
        <p:spPr>
          <a:xfrm>
            <a:off x="2400300" y="6267471"/>
            <a:ext cx="674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Ogawa</a:t>
            </a:r>
            <a:r>
              <a:rPr lang="cs-CZ" sz="1100" dirty="0"/>
              <a:t> A,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prediction</a:t>
            </a:r>
            <a:r>
              <a:rPr lang="cs-CZ" sz="1100" dirty="0"/>
              <a:t> </a:t>
            </a:r>
            <a:r>
              <a:rPr lang="cs-CZ" sz="1100" dirty="0" err="1"/>
              <a:t>score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identifying</a:t>
            </a:r>
            <a:r>
              <a:rPr lang="cs-CZ" sz="1100" dirty="0"/>
              <a:t> </a:t>
            </a:r>
            <a:r>
              <a:rPr lang="cs-CZ" sz="1100" dirty="0" err="1"/>
              <a:t>patients</a:t>
            </a:r>
            <a:r>
              <a:rPr lang="cs-CZ" sz="1100" dirty="0"/>
              <a:t>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PVOD;Journal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Cardiology,Vol.72, </a:t>
            </a:r>
            <a:r>
              <a:rPr lang="cs-CZ" sz="1100" dirty="0" err="1"/>
              <a:t>Issue</a:t>
            </a:r>
            <a:r>
              <a:rPr lang="cs-CZ" sz="1100" dirty="0"/>
              <a:t> 3, 255-260,2018</a:t>
            </a:r>
          </a:p>
        </p:txBody>
      </p:sp>
    </p:spTree>
    <p:extLst>
      <p:ext uri="{BB962C8B-B14F-4D97-AF65-F5344CB8AC3E}">
        <p14:creationId xmlns:p14="http://schemas.microsoft.com/office/powerpoint/2010/main" val="293259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4A21-99F8-4597-B6BC-29F0EDEF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Etiopatogeneza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16BC57-7D78-4B45-ABAD-BA1D5575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19015" cy="4525963"/>
          </a:xfrm>
        </p:spPr>
        <p:txBody>
          <a:bodyPr/>
          <a:lstStyle/>
          <a:p>
            <a:r>
              <a:rPr lang="cs-CZ" sz="2400" dirty="0" err="1"/>
              <a:t>Fibrotizace</a:t>
            </a:r>
            <a:r>
              <a:rPr lang="cs-CZ" sz="2400" dirty="0"/>
              <a:t> intimy s obliterací drobných plicních žil a kapilární proliferací.</a:t>
            </a:r>
          </a:p>
          <a:p>
            <a:r>
              <a:rPr lang="cs-CZ" sz="2400" dirty="0"/>
              <a:t>Mutace </a:t>
            </a:r>
            <a:r>
              <a:rPr lang="en-US" sz="2400" dirty="0"/>
              <a:t>EIF2AK4</a:t>
            </a:r>
            <a:endParaRPr lang="cs-CZ" sz="2400" dirty="0"/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(eukaryotic translation initiation factor 2 alpha kinase 4)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cs-CZ" sz="2000" dirty="0">
                <a:solidFill>
                  <a:srgbClr val="00B0F0"/>
                </a:solidFill>
              </a:rPr>
              <a:t>vyskytuje se u familiární formy a 25% sporadické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2484B4-97CF-4EF2-93AF-EB8B2DC7DAFC}"/>
              </a:ext>
            </a:extLst>
          </p:cNvPr>
          <p:cNvSpPr/>
          <p:nvPr/>
        </p:nvSpPr>
        <p:spPr>
          <a:xfrm>
            <a:off x="2945646" y="6457890"/>
            <a:ext cx="6284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rgbClr val="000000"/>
                </a:solidFill>
                <a:latin typeface="+mj-lt"/>
              </a:rPr>
              <a:t>Montani</a:t>
            </a:r>
            <a:r>
              <a:rPr lang="cs-CZ" sz="1000" dirty="0">
                <a:solidFill>
                  <a:srgbClr val="000000"/>
                </a:solidFill>
                <a:latin typeface="+mj-lt"/>
              </a:rPr>
              <a:t> D; </a:t>
            </a:r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veno-occlusive</a:t>
            </a:r>
            <a:r>
              <a:rPr lang="cs-CZ" sz="1000" dirty="0"/>
              <a:t> </a:t>
            </a:r>
            <a:r>
              <a:rPr lang="cs-CZ" sz="1000" dirty="0" err="1"/>
              <a:t>disease;</a:t>
            </a:r>
            <a:r>
              <a:rPr lang="cs-CZ" sz="1000" dirty="0" err="1">
                <a:solidFill>
                  <a:srgbClr val="000000"/>
                </a:solidFill>
                <a:latin typeface="+mj-lt"/>
              </a:rPr>
              <a:t>European</a:t>
            </a:r>
            <a:r>
              <a:rPr lang="cs-CZ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000" dirty="0" err="1">
                <a:solidFill>
                  <a:srgbClr val="000000"/>
                </a:solidFill>
                <a:latin typeface="+mj-lt"/>
              </a:rPr>
              <a:t>Respiratory</a:t>
            </a:r>
            <a:r>
              <a:rPr lang="cs-CZ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000" dirty="0" err="1">
                <a:solidFill>
                  <a:srgbClr val="000000"/>
                </a:solidFill>
                <a:latin typeface="+mj-lt"/>
              </a:rPr>
              <a:t>Journal</a:t>
            </a:r>
            <a:r>
              <a:rPr lang="cs-CZ" sz="1000" dirty="0">
                <a:solidFill>
                  <a:srgbClr val="000000"/>
                </a:solidFill>
                <a:latin typeface="+mj-lt"/>
              </a:rPr>
              <a:t> 2016 47: 1518-1534</a:t>
            </a:r>
          </a:p>
          <a:p>
            <a:r>
              <a:rPr lang="da-DK" sz="1000" dirty="0"/>
              <a:t>Liang et al.</a:t>
            </a:r>
            <a:r>
              <a:rPr lang="cs-CZ" sz="1000" dirty="0"/>
              <a:t>; EIF2AK4 </a:t>
            </a:r>
            <a:r>
              <a:rPr lang="cs-CZ" sz="1000" dirty="0" err="1"/>
              <a:t>mutation</a:t>
            </a:r>
            <a:r>
              <a:rPr lang="cs-CZ" sz="1000" dirty="0"/>
              <a:t> in </a:t>
            </a:r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veno-occlusive</a:t>
            </a:r>
            <a:r>
              <a:rPr lang="cs-CZ" sz="1000" dirty="0"/>
              <a:t> </a:t>
            </a:r>
            <a:r>
              <a:rPr lang="cs-CZ" sz="1000" dirty="0" err="1"/>
              <a:t>disease</a:t>
            </a:r>
            <a:r>
              <a:rPr lang="cs-CZ" sz="1000" dirty="0"/>
              <a:t>; </a:t>
            </a:r>
            <a:r>
              <a:rPr lang="da-DK" sz="1000" dirty="0"/>
              <a:t>Medicine (2016) 95:39</a:t>
            </a:r>
            <a:endParaRPr lang="cs-CZ" sz="10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57E843-8159-4CA3-ACC9-F94411330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2217982"/>
            <a:ext cx="4796936" cy="32903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A03132-F1E1-40D3-BFA5-C15F5A671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4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AF481-ECA0-4298-90E0-6A5391B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EIF2AK4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40D331-6B12-4CFF-8194-61847707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do rodiny </a:t>
            </a:r>
            <a:r>
              <a:rPr lang="cs-CZ" dirty="0" err="1"/>
              <a:t>kinas</a:t>
            </a:r>
            <a:r>
              <a:rPr lang="cs-CZ" dirty="0"/>
              <a:t> regulující </a:t>
            </a:r>
            <a:r>
              <a:rPr lang="cs-CZ" dirty="0" err="1"/>
              <a:t>angioneogenezu</a:t>
            </a:r>
            <a:r>
              <a:rPr lang="cs-CZ" dirty="0"/>
              <a:t> v závislosti na oxidačním stresu.</a:t>
            </a:r>
          </a:p>
          <a:p>
            <a:endParaRPr lang="cs-CZ" dirty="0"/>
          </a:p>
          <a:p>
            <a:r>
              <a:rPr lang="cs-CZ" dirty="0"/>
              <a:t>EIF2AK4 zprostředkovává adaptaci buněk na hypoxický stres.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F22906-FC62-4DB9-A029-4F46FD907D01}"/>
              </a:ext>
            </a:extLst>
          </p:cNvPr>
          <p:cNvSpPr/>
          <p:nvPr/>
        </p:nvSpPr>
        <p:spPr>
          <a:xfrm>
            <a:off x="2859208" y="6583362"/>
            <a:ext cx="6284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/>
              <a:t>Liang et al.</a:t>
            </a:r>
            <a:r>
              <a:rPr lang="cs-CZ" sz="1000" dirty="0"/>
              <a:t>; EIF2AK4 </a:t>
            </a:r>
            <a:r>
              <a:rPr lang="cs-CZ" sz="1000" dirty="0" err="1"/>
              <a:t>mutation</a:t>
            </a:r>
            <a:r>
              <a:rPr lang="cs-CZ" sz="1000" dirty="0"/>
              <a:t> in </a:t>
            </a:r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veno-occlusive</a:t>
            </a:r>
            <a:r>
              <a:rPr lang="cs-CZ" sz="1000" dirty="0"/>
              <a:t> </a:t>
            </a:r>
            <a:r>
              <a:rPr lang="cs-CZ" sz="1000" dirty="0" err="1"/>
              <a:t>disease</a:t>
            </a:r>
            <a:r>
              <a:rPr lang="cs-CZ" sz="1000" dirty="0"/>
              <a:t>; </a:t>
            </a:r>
            <a:r>
              <a:rPr lang="da-DK" sz="1000" dirty="0"/>
              <a:t>Medicine (2016) 95:39</a:t>
            </a:r>
            <a:endParaRPr lang="cs-CZ" sz="10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FE51C6-DD13-4673-AD41-3C693493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E4018-C955-4423-BA37-E2C0B673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2D305-5DDD-4D3B-AA81-560BF375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Hereditární </a:t>
            </a:r>
          </a:p>
          <a:p>
            <a:pPr lvl="1"/>
            <a:r>
              <a:rPr lang="cs-CZ" dirty="0"/>
              <a:t>Nejspíše autozomálně recesivní dědičnost.</a:t>
            </a:r>
          </a:p>
          <a:p>
            <a:r>
              <a:rPr lang="cs-CZ" dirty="0"/>
              <a:t>Získaná </a:t>
            </a:r>
          </a:p>
          <a:p>
            <a:pPr lvl="1"/>
            <a:r>
              <a:rPr lang="cs-CZ" dirty="0"/>
              <a:t>alkylační cytostatika (5 </a:t>
            </a:r>
            <a:r>
              <a:rPr lang="cs-CZ" dirty="0" err="1"/>
              <a:t>fluorouracil</a:t>
            </a:r>
            <a:r>
              <a:rPr lang="cs-CZ" dirty="0"/>
              <a:t>, </a:t>
            </a:r>
            <a:r>
              <a:rPr lang="cs-CZ" dirty="0" err="1"/>
              <a:t>mitomycin</a:t>
            </a:r>
            <a:r>
              <a:rPr lang="cs-CZ" dirty="0"/>
              <a:t> C)</a:t>
            </a:r>
          </a:p>
          <a:p>
            <a:pPr lvl="1"/>
            <a:r>
              <a:rPr lang="cs-CZ" dirty="0"/>
              <a:t>organická rozpouštědla (</a:t>
            </a:r>
            <a:r>
              <a:rPr lang="cs-CZ" dirty="0" err="1"/>
              <a:t>trichloroethylen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expozice tabákových výrobků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8C6DAD-E4B8-4B56-AD0B-A5A1771E57F5}"/>
              </a:ext>
            </a:extLst>
          </p:cNvPr>
          <p:cNvSpPr txBox="1"/>
          <p:nvPr/>
        </p:nvSpPr>
        <p:spPr>
          <a:xfrm>
            <a:off x="3363986" y="6583362"/>
            <a:ext cx="583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veno-occlusive</a:t>
            </a:r>
            <a:r>
              <a:rPr lang="cs-CZ" sz="1000" dirty="0"/>
              <a:t> </a:t>
            </a:r>
            <a:r>
              <a:rPr lang="cs-CZ" sz="1000" dirty="0" err="1"/>
              <a:t>disease</a:t>
            </a:r>
            <a:r>
              <a:rPr lang="cs-CZ" sz="1000" dirty="0"/>
              <a:t>; David </a:t>
            </a:r>
            <a:r>
              <a:rPr lang="cs-CZ" sz="1000" dirty="0" err="1"/>
              <a:t>Montani</a:t>
            </a:r>
            <a:r>
              <a:rPr lang="cs-CZ" sz="1000" dirty="0"/>
              <a:t> </a:t>
            </a:r>
            <a:r>
              <a:rPr lang="cs-CZ" sz="1000" dirty="0" err="1"/>
              <a:t>at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.; </a:t>
            </a:r>
            <a:r>
              <a:rPr lang="fr-FR" sz="1000" dirty="0"/>
              <a:t>Eur Respir J 2016; 47: 1518–1534</a:t>
            </a:r>
            <a:endParaRPr lang="cs-CZ" sz="1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9939B6-385D-4621-B98F-386D61E0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D5C48-8766-44CE-8617-20B652F3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EC05A-F102-4B9D-9B7A-FB697CF4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rychle progredující dušnosti.</a:t>
            </a:r>
          </a:p>
          <a:p>
            <a:r>
              <a:rPr lang="cs-CZ" dirty="0"/>
              <a:t>Známky pravostranné srdeční slabosti.</a:t>
            </a:r>
          </a:p>
          <a:p>
            <a:pPr lvl="1"/>
            <a:r>
              <a:rPr lang="cs-CZ" dirty="0"/>
              <a:t>Otoky dolních končetin, ascites, zvýšená náplň krčních žil</a:t>
            </a:r>
          </a:p>
          <a:p>
            <a:r>
              <a:rPr lang="cs-CZ" dirty="0"/>
              <a:t>Výrazná </a:t>
            </a:r>
            <a:r>
              <a:rPr lang="cs-CZ" dirty="0" err="1"/>
              <a:t>hypoxemie</a:t>
            </a:r>
            <a:r>
              <a:rPr lang="cs-CZ" dirty="0"/>
              <a:t>.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73D2F-A45A-4B86-B34C-29599E11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8D10E-3BEF-4CDB-A6B3-BD4BA4C4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F950C-FB6C-4D73-A47F-C0D6D882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PAMP ≥ 25 mm </a:t>
            </a:r>
            <a:r>
              <a:rPr lang="cs-CZ" sz="2400" dirty="0" err="1"/>
              <a:t>Hg</a:t>
            </a:r>
            <a:r>
              <a:rPr lang="cs-CZ" sz="2400" dirty="0"/>
              <a:t>; PCWP &lt; 15 mm </a:t>
            </a:r>
            <a:r>
              <a:rPr lang="cs-CZ" sz="2400" dirty="0" err="1"/>
              <a:t>Hg</a:t>
            </a:r>
            <a:r>
              <a:rPr lang="cs-CZ" sz="2400" dirty="0"/>
              <a:t>; PVR &gt; 3 W.U.</a:t>
            </a:r>
          </a:p>
          <a:p>
            <a:r>
              <a:rPr lang="cs-CZ" sz="2400" dirty="0"/>
              <a:t>HRCT plic (senzitivita kolem 75%)</a:t>
            </a:r>
          </a:p>
          <a:p>
            <a:pPr lvl="1"/>
            <a:r>
              <a:rPr lang="cs-CZ" sz="2000" dirty="0"/>
              <a:t>Zvětšení mediastinálních lymfatických uzlin.</a:t>
            </a:r>
          </a:p>
          <a:p>
            <a:pPr lvl="1"/>
            <a:r>
              <a:rPr lang="cs-CZ" sz="2000" dirty="0" err="1"/>
              <a:t>Centrilobulární</a:t>
            </a:r>
            <a:r>
              <a:rPr lang="cs-CZ" sz="2000" dirty="0"/>
              <a:t> opacity mléčného skla, drobné uzlíky</a:t>
            </a:r>
          </a:p>
          <a:p>
            <a:pPr lvl="1"/>
            <a:r>
              <a:rPr lang="cs-CZ" sz="2000" dirty="0"/>
              <a:t>Zhrubění </a:t>
            </a:r>
            <a:r>
              <a:rPr lang="cs-CZ" sz="2000" dirty="0" err="1"/>
              <a:t>interlobulárních</a:t>
            </a:r>
            <a:r>
              <a:rPr lang="cs-CZ" sz="2000" dirty="0"/>
              <a:t> sept </a:t>
            </a:r>
          </a:p>
          <a:p>
            <a:r>
              <a:rPr lang="cs-CZ" sz="2400" dirty="0"/>
              <a:t>Funkční vyšetření plic</a:t>
            </a:r>
          </a:p>
          <a:p>
            <a:pPr lvl="1"/>
            <a:r>
              <a:rPr lang="cs-CZ" sz="2000" dirty="0"/>
              <a:t>Normální TLC, výrazná redukce DLCO </a:t>
            </a:r>
          </a:p>
          <a:p>
            <a:r>
              <a:rPr lang="cs-CZ" sz="2400" dirty="0"/>
              <a:t>Bronchoalveolární laváž</a:t>
            </a:r>
          </a:p>
          <a:p>
            <a:pPr lvl="1"/>
            <a:r>
              <a:rPr lang="cs-CZ" sz="2000" dirty="0" err="1"/>
              <a:t>Postkapilární</a:t>
            </a:r>
            <a:r>
              <a:rPr lang="cs-CZ" sz="2000" dirty="0"/>
              <a:t> obstrukce vede k alveolární hemoragii</a:t>
            </a:r>
          </a:p>
          <a:p>
            <a:pPr lvl="1"/>
            <a:r>
              <a:rPr lang="cs-CZ" sz="2000" dirty="0"/>
              <a:t>Zvýšené množství </a:t>
            </a:r>
            <a:r>
              <a:rPr lang="cs-CZ" sz="2000" dirty="0" err="1"/>
              <a:t>siderofágů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99E01B-EF7A-49CF-8E47-54993AA706CE}"/>
              </a:ext>
            </a:extLst>
          </p:cNvPr>
          <p:cNvSpPr txBox="1"/>
          <p:nvPr/>
        </p:nvSpPr>
        <p:spPr>
          <a:xfrm>
            <a:off x="3363986" y="6583362"/>
            <a:ext cx="583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veno-occlusive</a:t>
            </a:r>
            <a:r>
              <a:rPr lang="cs-CZ" sz="1000" dirty="0"/>
              <a:t> </a:t>
            </a:r>
            <a:r>
              <a:rPr lang="cs-CZ" sz="1000" dirty="0" err="1"/>
              <a:t>disease</a:t>
            </a:r>
            <a:r>
              <a:rPr lang="cs-CZ" sz="1000" dirty="0"/>
              <a:t>; David </a:t>
            </a:r>
            <a:r>
              <a:rPr lang="cs-CZ" sz="1000" dirty="0" err="1"/>
              <a:t>Montani</a:t>
            </a:r>
            <a:r>
              <a:rPr lang="cs-CZ" sz="1000" dirty="0"/>
              <a:t> </a:t>
            </a:r>
            <a:r>
              <a:rPr lang="cs-CZ" sz="1000" dirty="0" err="1"/>
              <a:t>at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.; </a:t>
            </a:r>
            <a:r>
              <a:rPr lang="fr-FR" sz="1000" dirty="0"/>
              <a:t>Eur Respir J 2016; 47: 1518–1534</a:t>
            </a:r>
            <a:endParaRPr lang="cs-CZ" sz="1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36D710-C462-44F7-94DD-E6D38E806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6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FC917-55D7-411D-8A75-2E0529EF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 versus IPAH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25FF41-1492-4C8A-BE40-620475C6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Normální HRCT nevylučuje PVOD</a:t>
            </a:r>
          </a:p>
          <a:p>
            <a:r>
              <a:rPr lang="cs-CZ" dirty="0"/>
              <a:t>V-P </a:t>
            </a:r>
            <a:r>
              <a:rPr lang="cs-CZ" dirty="0" err="1"/>
              <a:t>scan</a:t>
            </a:r>
            <a:r>
              <a:rPr lang="cs-CZ" dirty="0"/>
              <a:t> neodlišuje IPAH a PVOD</a:t>
            </a:r>
          </a:p>
          <a:p>
            <a:r>
              <a:rPr lang="cs-CZ" dirty="0"/>
              <a:t>Bronchoalveolární laváž často negativní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21D0FB-DC38-499E-B746-7BA01140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0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FC917-55D7-411D-8A75-2E0529EF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PVOD versus IPAH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25FF41-1492-4C8A-BE40-620475C6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Normální HRCT nevylučuje PVOD</a:t>
            </a:r>
          </a:p>
          <a:p>
            <a:r>
              <a:rPr lang="cs-CZ" dirty="0"/>
              <a:t>V-P </a:t>
            </a:r>
            <a:r>
              <a:rPr lang="cs-CZ" dirty="0" err="1"/>
              <a:t>scan</a:t>
            </a:r>
            <a:r>
              <a:rPr lang="cs-CZ" dirty="0"/>
              <a:t> neodlišuje IPAH a PVOD</a:t>
            </a:r>
          </a:p>
          <a:p>
            <a:r>
              <a:rPr lang="cs-CZ" dirty="0"/>
              <a:t>Bronchoalveolární laváž často negativní </a:t>
            </a:r>
          </a:p>
          <a:p>
            <a:endParaRPr lang="cs-CZ" dirty="0"/>
          </a:p>
          <a:p>
            <a:r>
              <a:rPr lang="cs-CZ" dirty="0"/>
              <a:t>Pro obtížnou diagnostiky vytvořen skórovací systém.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21D0FB-DC38-499E-B746-7BA01140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9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465DF-57A4-4FB6-86DD-DC89FA6F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Skorovací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systém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4F9E31-8BAC-461A-95F5-A4E6EA4E6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/>
              <a:t>Klinické známky:</a:t>
            </a:r>
          </a:p>
          <a:p>
            <a:pPr lvl="1"/>
            <a:r>
              <a:rPr lang="cs-CZ" sz="2000" dirty="0"/>
              <a:t>Mužské pohlaví     1</a:t>
            </a:r>
          </a:p>
          <a:p>
            <a:pPr lvl="1"/>
            <a:r>
              <a:rPr lang="cs-CZ" sz="2000" dirty="0"/>
              <a:t>Nikotinismus          1</a:t>
            </a:r>
          </a:p>
          <a:p>
            <a:pPr lvl="1"/>
            <a:r>
              <a:rPr lang="cs-CZ" sz="2000" dirty="0"/>
              <a:t>6MWT &lt; 285 m        1</a:t>
            </a:r>
          </a:p>
          <a:p>
            <a:pPr lvl="1"/>
            <a:r>
              <a:rPr lang="cs-CZ" sz="2000" dirty="0"/>
              <a:t>Saturace &lt; 92 %     1</a:t>
            </a:r>
          </a:p>
          <a:p>
            <a:pPr lvl="1"/>
            <a:r>
              <a:rPr lang="cs-CZ" sz="2000" dirty="0"/>
              <a:t>DLCO &lt; 34 %</a:t>
            </a:r>
          </a:p>
          <a:p>
            <a:r>
              <a:rPr lang="cs-CZ" sz="2000" dirty="0"/>
              <a:t>CT známky:</a:t>
            </a:r>
          </a:p>
          <a:p>
            <a:pPr lvl="1"/>
            <a:r>
              <a:rPr lang="cs-CZ" sz="2000" dirty="0"/>
              <a:t>G-G opacity           1</a:t>
            </a:r>
          </a:p>
          <a:p>
            <a:pPr lvl="1"/>
            <a:r>
              <a:rPr lang="cs-CZ" sz="2000" dirty="0"/>
              <a:t>Zesílení sept          1</a:t>
            </a:r>
          </a:p>
          <a:p>
            <a:r>
              <a:rPr lang="cs-CZ" sz="2000" dirty="0"/>
              <a:t>Defekty na V-P </a:t>
            </a:r>
            <a:r>
              <a:rPr lang="cs-CZ" sz="2000" dirty="0" err="1"/>
              <a:t>scanu</a:t>
            </a:r>
            <a:r>
              <a:rPr lang="cs-CZ" sz="2000" dirty="0"/>
              <a:t> 1</a:t>
            </a:r>
          </a:p>
          <a:p>
            <a:r>
              <a:rPr lang="cs-CZ" sz="2000" dirty="0"/>
              <a:t>Plicní edém                  2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3F9EA3-9BC3-4EEC-AAEE-DD876B89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C52633-95ED-46EA-BA68-26C001D91F0E}"/>
              </a:ext>
            </a:extLst>
          </p:cNvPr>
          <p:cNvSpPr txBox="1"/>
          <p:nvPr/>
        </p:nvSpPr>
        <p:spPr>
          <a:xfrm>
            <a:off x="2400300" y="6267471"/>
            <a:ext cx="674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Ogawa</a:t>
            </a:r>
            <a:r>
              <a:rPr lang="cs-CZ" sz="1100" dirty="0"/>
              <a:t> A,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prediction</a:t>
            </a:r>
            <a:r>
              <a:rPr lang="cs-CZ" sz="1100" dirty="0"/>
              <a:t> </a:t>
            </a:r>
            <a:r>
              <a:rPr lang="cs-CZ" sz="1100" dirty="0" err="1"/>
              <a:t>score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identifying</a:t>
            </a:r>
            <a:r>
              <a:rPr lang="cs-CZ" sz="1100" dirty="0"/>
              <a:t> </a:t>
            </a:r>
            <a:r>
              <a:rPr lang="cs-CZ" sz="1100" dirty="0" err="1"/>
              <a:t>patients</a:t>
            </a:r>
            <a:r>
              <a:rPr lang="cs-CZ" sz="1100" dirty="0"/>
              <a:t>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PVOD;Journal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Cardiology,Vol.72, </a:t>
            </a:r>
            <a:r>
              <a:rPr lang="cs-CZ" sz="1100" dirty="0" err="1"/>
              <a:t>Issue</a:t>
            </a:r>
            <a:r>
              <a:rPr lang="cs-CZ" sz="1100" dirty="0"/>
              <a:t> 3, 255-260,2018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2AB6FCB-D526-46D0-BC67-CCA3A5A1C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Kasuistika 10/2017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nar. 1991</a:t>
            </a:r>
          </a:p>
          <a:p>
            <a:pPr eaLnBrk="1" hangingPunct="1"/>
            <a:r>
              <a:rPr lang="cs-CZ" altLang="en-US" dirty="0"/>
              <a:t>26 týden těhotenství, </a:t>
            </a:r>
            <a:r>
              <a:rPr lang="cs-CZ" altLang="en-US" dirty="0" err="1"/>
              <a:t>primogravida</a:t>
            </a:r>
            <a:endParaRPr lang="cs-CZ" altLang="en-US" dirty="0"/>
          </a:p>
          <a:p>
            <a:pPr eaLnBrk="1" hangingPunct="1"/>
            <a:r>
              <a:rPr lang="cs-CZ" altLang="en-US" dirty="0"/>
              <a:t>V 10/2017 přijata na doporučení gynekologie na naší koronární jednotku jako </a:t>
            </a:r>
            <a:r>
              <a:rPr lang="cs-CZ" altLang="en-US" dirty="0" err="1"/>
              <a:t>susp</a:t>
            </a:r>
            <a:r>
              <a:rPr lang="cs-CZ" altLang="en-US" dirty="0"/>
              <a:t>. PE </a:t>
            </a:r>
          </a:p>
          <a:p>
            <a:pPr eaLnBrk="1" hangingPunct="1"/>
            <a:r>
              <a:rPr lang="cs-CZ" altLang="en-US" dirty="0"/>
              <a:t>Aktuálně klidově dušná, tachykardie, </a:t>
            </a:r>
            <a:r>
              <a:rPr lang="cs-CZ" altLang="en-US" dirty="0" err="1"/>
              <a:t>desaturace</a:t>
            </a:r>
            <a:r>
              <a:rPr lang="cs-CZ" altLang="en-US" dirty="0"/>
              <a:t> s sO2 85% </a:t>
            </a:r>
          </a:p>
          <a:p>
            <a:r>
              <a:rPr lang="cs-CZ" altLang="en-US" dirty="0"/>
              <a:t>3 týdny před vznikem akutních obtíží respirační infekt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58C92F-2C0B-410E-872A-EFFC0945B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465DF-57A4-4FB6-86DD-DC89FA6F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Skorovací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systém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4F9E31-8BAC-461A-95F5-A4E6EA4E6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/>
              <a:t>Klinické známky:</a:t>
            </a:r>
          </a:p>
          <a:p>
            <a:pPr lvl="1"/>
            <a:r>
              <a:rPr lang="cs-CZ" sz="2000" dirty="0"/>
              <a:t>Mužské pohlaví     1</a:t>
            </a:r>
          </a:p>
          <a:p>
            <a:pPr lvl="1"/>
            <a:r>
              <a:rPr lang="cs-CZ" sz="2000" dirty="0"/>
              <a:t>Nikotinismus          1</a:t>
            </a:r>
          </a:p>
          <a:p>
            <a:pPr lvl="1"/>
            <a:r>
              <a:rPr lang="cs-CZ" sz="2000" dirty="0"/>
              <a:t>6MWT &lt; 285 m      1</a:t>
            </a:r>
          </a:p>
          <a:p>
            <a:pPr lvl="1"/>
            <a:r>
              <a:rPr lang="cs-CZ" sz="2000" dirty="0"/>
              <a:t>Saturace &lt; 92 %    1</a:t>
            </a:r>
          </a:p>
          <a:p>
            <a:pPr lvl="1"/>
            <a:r>
              <a:rPr lang="cs-CZ" sz="2000" dirty="0"/>
              <a:t>DLCO &lt; 34 %        1</a:t>
            </a:r>
          </a:p>
          <a:p>
            <a:r>
              <a:rPr lang="cs-CZ" sz="2000" dirty="0"/>
              <a:t>CT známky:</a:t>
            </a:r>
          </a:p>
          <a:p>
            <a:pPr lvl="1"/>
            <a:r>
              <a:rPr lang="cs-CZ" sz="2000" dirty="0"/>
              <a:t>G-G opacity           1</a:t>
            </a:r>
          </a:p>
          <a:p>
            <a:pPr lvl="1"/>
            <a:r>
              <a:rPr lang="cs-CZ" sz="2000" dirty="0"/>
              <a:t>Zesílení sept          1</a:t>
            </a:r>
          </a:p>
          <a:p>
            <a:r>
              <a:rPr lang="cs-CZ" sz="2000" dirty="0"/>
              <a:t>Defekty na V-P </a:t>
            </a:r>
            <a:r>
              <a:rPr lang="cs-CZ" sz="2000" dirty="0" err="1"/>
              <a:t>scanu</a:t>
            </a:r>
            <a:r>
              <a:rPr lang="cs-CZ" sz="2000" dirty="0"/>
              <a:t> 1</a:t>
            </a:r>
          </a:p>
          <a:p>
            <a:r>
              <a:rPr lang="cs-CZ" sz="2000" dirty="0"/>
              <a:t>Plicní edém                 2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1AF7F94-6AE3-4342-87B6-7118DD7B5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63720" cy="1315720"/>
          </a:xfrm>
        </p:spPr>
        <p:txBody>
          <a:bodyPr/>
          <a:lstStyle/>
          <a:p>
            <a:r>
              <a:rPr lang="cs-CZ" sz="2000" b="1" dirty="0"/>
              <a:t>PVOD = &gt; 5 bodů</a:t>
            </a:r>
          </a:p>
          <a:p>
            <a:pPr marL="0" indent="0">
              <a:buNone/>
            </a:pPr>
            <a:r>
              <a:rPr lang="cs-CZ" sz="2000" b="1" dirty="0"/>
              <a:t> (senzitivita 95 %, specificita 98 %, AUC 0,991)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3F9EA3-9BC3-4EEC-AAEE-DD876B89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C52633-95ED-46EA-BA68-26C001D91F0E}"/>
              </a:ext>
            </a:extLst>
          </p:cNvPr>
          <p:cNvSpPr txBox="1"/>
          <p:nvPr/>
        </p:nvSpPr>
        <p:spPr>
          <a:xfrm>
            <a:off x="2400300" y="6267471"/>
            <a:ext cx="674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Ogawa</a:t>
            </a:r>
            <a:r>
              <a:rPr lang="cs-CZ" sz="1100" dirty="0"/>
              <a:t> A,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prediction</a:t>
            </a:r>
            <a:r>
              <a:rPr lang="cs-CZ" sz="1100" dirty="0"/>
              <a:t> </a:t>
            </a:r>
            <a:r>
              <a:rPr lang="cs-CZ" sz="1100" dirty="0" err="1"/>
              <a:t>score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identifying</a:t>
            </a:r>
            <a:r>
              <a:rPr lang="cs-CZ" sz="1100" dirty="0"/>
              <a:t> </a:t>
            </a:r>
            <a:r>
              <a:rPr lang="cs-CZ" sz="1100" dirty="0" err="1"/>
              <a:t>patients</a:t>
            </a:r>
            <a:r>
              <a:rPr lang="cs-CZ" sz="1100" dirty="0"/>
              <a:t>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PVOD;Journal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Cardiology,Vol.72, </a:t>
            </a:r>
            <a:r>
              <a:rPr lang="cs-CZ" sz="1100" dirty="0" err="1"/>
              <a:t>Issue</a:t>
            </a:r>
            <a:r>
              <a:rPr lang="cs-CZ" sz="1100" dirty="0"/>
              <a:t> 3, 255-260,2018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2BCF20-91EF-449D-8EE2-72BDD485F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44" y="3098483"/>
            <a:ext cx="4718155" cy="25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42DD6-0364-4538-8129-4F4B1C93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AAFA5E-EF6A-440C-A236-C43B6595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Dlouhodobá domácí oxygenoterapie.</a:t>
            </a:r>
          </a:p>
          <a:p>
            <a:r>
              <a:rPr lang="cs-CZ" dirty="0"/>
              <a:t>Specifická vasodilatační terapie PAH</a:t>
            </a:r>
          </a:p>
          <a:p>
            <a:pPr lvl="1"/>
            <a:r>
              <a:rPr lang="cs-CZ" dirty="0"/>
              <a:t>Blokátory receptorů pro </a:t>
            </a:r>
            <a:r>
              <a:rPr lang="cs-CZ" dirty="0" err="1"/>
              <a:t>endothelin</a:t>
            </a:r>
            <a:endParaRPr lang="cs-CZ" dirty="0"/>
          </a:p>
          <a:p>
            <a:pPr lvl="1"/>
            <a:r>
              <a:rPr lang="cs-CZ" dirty="0"/>
              <a:t>Inhibitory </a:t>
            </a:r>
            <a:r>
              <a:rPr lang="cs-CZ" dirty="0" err="1"/>
              <a:t>fosfodiesterázy</a:t>
            </a:r>
            <a:r>
              <a:rPr lang="cs-CZ" dirty="0"/>
              <a:t> 5</a:t>
            </a:r>
          </a:p>
          <a:p>
            <a:pPr lvl="1"/>
            <a:r>
              <a:rPr lang="cs-CZ" dirty="0"/>
              <a:t>Aktivátory </a:t>
            </a:r>
            <a:r>
              <a:rPr lang="cs-CZ" dirty="0" err="1"/>
              <a:t>guanylácyklázy</a:t>
            </a:r>
            <a:endParaRPr lang="cs-CZ" dirty="0"/>
          </a:p>
          <a:p>
            <a:pPr lvl="1"/>
            <a:r>
              <a:rPr lang="cs-CZ" dirty="0" err="1"/>
              <a:t>Prostanoidy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U všech léků hrozí riziko plicního edému.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Nejsou žádné randomizované studie.</a:t>
            </a:r>
          </a:p>
          <a:p>
            <a:r>
              <a:rPr lang="cs-CZ" dirty="0"/>
              <a:t>Transplantace plic jako jediná léčebná metoda s perspektivou víceletého přežití.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223530-EAB4-46A5-A750-665D70A0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59B6D-8025-4F9D-87D3-B223460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22CB0B-ECB0-4043-89C2-7355D5E4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PVOD je velmi vzácný typ </a:t>
            </a:r>
            <a:r>
              <a:rPr lang="cs-CZ" dirty="0" err="1"/>
              <a:t>prekapilární</a:t>
            </a:r>
            <a:r>
              <a:rPr lang="cs-CZ" dirty="0"/>
              <a:t> plicní hypertenze s extrémně špatnou prognózou.</a:t>
            </a:r>
          </a:p>
          <a:p>
            <a:r>
              <a:rPr lang="cs-CZ" dirty="0"/>
              <a:t>Typické znaky jsou progredující PH, změny na HRCT plic a výrazná redukce DLCO. </a:t>
            </a:r>
          </a:p>
          <a:p>
            <a:r>
              <a:rPr lang="cs-CZ" dirty="0"/>
              <a:t>Specifická vasodilatační terapie není příliš účinná, definitivní řešení je </a:t>
            </a:r>
            <a:r>
              <a:rPr lang="cs-CZ" dirty="0" err="1"/>
              <a:t>Tx</a:t>
            </a:r>
            <a:r>
              <a:rPr lang="cs-CZ" dirty="0"/>
              <a:t> plic. </a:t>
            </a:r>
          </a:p>
          <a:p>
            <a:r>
              <a:rPr lang="cs-CZ" dirty="0"/>
              <a:t>Vhodné je zavedení genetického vyšetření do běžné praxe.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37E19D-E5EB-4D46-B661-029B7E716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Laboratoř:</a:t>
            </a:r>
          </a:p>
          <a:p>
            <a:pPr lvl="1"/>
            <a:r>
              <a:rPr lang="cs-CZ" altLang="en-US" dirty="0" err="1"/>
              <a:t>Hb</a:t>
            </a:r>
            <a:r>
              <a:rPr lang="cs-CZ" altLang="en-US" dirty="0"/>
              <a:t> 108 g/l</a:t>
            </a:r>
          </a:p>
          <a:p>
            <a:pPr lvl="1"/>
            <a:r>
              <a:rPr lang="cs-CZ" altLang="en-US" dirty="0"/>
              <a:t>NT pro BNP 84 </a:t>
            </a:r>
            <a:r>
              <a:rPr lang="cs-CZ" altLang="en-US" dirty="0" err="1"/>
              <a:t>ng</a:t>
            </a:r>
            <a:r>
              <a:rPr lang="cs-CZ" altLang="en-US" dirty="0"/>
              <a:t>/l</a:t>
            </a:r>
          </a:p>
          <a:p>
            <a:pPr lvl="1"/>
            <a:r>
              <a:rPr lang="cs-CZ" altLang="en-US" dirty="0"/>
              <a:t>D-Dimery 191 </a:t>
            </a:r>
            <a:r>
              <a:rPr lang="cs-CZ" altLang="en-US" dirty="0" err="1"/>
              <a:t>ug</a:t>
            </a:r>
            <a:r>
              <a:rPr lang="cs-CZ" altLang="en-US" dirty="0"/>
              <a:t>/l</a:t>
            </a:r>
          </a:p>
          <a:p>
            <a:r>
              <a:rPr lang="cs-CZ" altLang="en-US" dirty="0"/>
              <a:t>ASTRUP:</a:t>
            </a:r>
          </a:p>
          <a:p>
            <a:pPr lvl="1"/>
            <a:r>
              <a:rPr lang="cs-CZ" altLang="en-US" dirty="0"/>
              <a:t>pH 7,418</a:t>
            </a:r>
          </a:p>
          <a:p>
            <a:pPr lvl="1"/>
            <a:r>
              <a:rPr lang="cs-CZ" altLang="en-US" dirty="0"/>
              <a:t>pO</a:t>
            </a:r>
            <a:r>
              <a:rPr lang="cs-CZ" altLang="en-US" baseline="-25000" dirty="0"/>
              <a:t>2 </a:t>
            </a:r>
            <a:r>
              <a:rPr lang="cs-CZ" altLang="en-US" dirty="0"/>
              <a:t> 7,0</a:t>
            </a:r>
          </a:p>
          <a:p>
            <a:pPr lvl="1"/>
            <a:r>
              <a:rPr lang="cs-CZ" altLang="en-US" dirty="0"/>
              <a:t>pCO</a:t>
            </a:r>
            <a:r>
              <a:rPr lang="cs-CZ" altLang="en-US" baseline="-25000" dirty="0"/>
              <a:t>2 </a:t>
            </a:r>
            <a:r>
              <a:rPr lang="cs-CZ" altLang="en-US" dirty="0"/>
              <a:t> 3,92</a:t>
            </a:r>
          </a:p>
          <a:p>
            <a:pPr lvl="1"/>
            <a:r>
              <a:rPr lang="cs-CZ" altLang="en-US" dirty="0"/>
              <a:t>sO</a:t>
            </a:r>
            <a:r>
              <a:rPr lang="cs-CZ" altLang="en-US" baseline="-25000" dirty="0"/>
              <a:t>2 </a:t>
            </a:r>
            <a:r>
              <a:rPr lang="cs-CZ" altLang="en-US" dirty="0"/>
              <a:t>88 %</a:t>
            </a:r>
          </a:p>
          <a:p>
            <a:endParaRPr lang="cs-CZ" alt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A29AA-9022-4047-BFA4-CAF621B5C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CT vyloučena plicní embolie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24FE4E-6797-4845-9D9F-91B2FDE0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pic>
        <p:nvPicPr>
          <p:cNvPr id="6" name="Zástupný symbol pro obsah 13" descr="Obsah obrázku kočka, interiér, fotka, bílá&#10;&#10;Popis vygenerován s vysokou mírou spolehlivosti">
            <a:extLst>
              <a:ext uri="{FF2B5EF4-FFF2-40B4-BE49-F238E27FC236}">
                <a16:creationId xmlns:a16="http://schemas.microsoft.com/office/drawing/2014/main" id="{A0B7C6A6-CD72-4982-BE56-74D66D9E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521" y="2647740"/>
            <a:ext cx="4674669" cy="351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287D1E-9C3E-4EF9-A505-7EB4DB5B8B99}"/>
              </a:ext>
            </a:extLst>
          </p:cNvPr>
          <p:cNvSpPr txBox="1"/>
          <p:nvPr/>
        </p:nvSpPr>
        <p:spPr>
          <a:xfrm>
            <a:off x="4739265" y="6378498"/>
            <a:ext cx="427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Radiodiagnostická klinika; VFN a 1LF UK </a:t>
            </a:r>
          </a:p>
        </p:txBody>
      </p:sp>
    </p:spTree>
    <p:extLst>
      <p:ext uri="{BB962C8B-B14F-4D97-AF65-F5344CB8AC3E}">
        <p14:creationId xmlns:p14="http://schemas.microsoft.com/office/powerpoint/2010/main" val="42473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68619-3092-4EAA-8B6F-122A22FB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Funkční vyšetření plic</a:t>
            </a:r>
          </a:p>
        </p:txBody>
      </p:sp>
      <p:pic>
        <p:nvPicPr>
          <p:cNvPr id="11" name="Zástupný symbol pro obsah 10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FC28F67F-97ED-44D7-AD08-5D58B1537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0" y="2199704"/>
            <a:ext cx="4038600" cy="2644956"/>
          </a:xfr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4E038921-0EA7-4FB5-BA89-57DE3F9A47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9646558"/>
              </p:ext>
            </p:extLst>
          </p:nvPr>
        </p:nvGraphicFramePr>
        <p:xfrm>
          <a:off x="162838" y="2134434"/>
          <a:ext cx="4485363" cy="26246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5121">
                  <a:extLst>
                    <a:ext uri="{9D8B030D-6E8A-4147-A177-3AD203B41FA5}">
                      <a16:colId xmlns:a16="http://schemas.microsoft.com/office/drawing/2014/main" val="3973993419"/>
                    </a:ext>
                  </a:extLst>
                </a:gridCol>
                <a:gridCol w="1495121">
                  <a:extLst>
                    <a:ext uri="{9D8B030D-6E8A-4147-A177-3AD203B41FA5}">
                      <a16:colId xmlns:a16="http://schemas.microsoft.com/office/drawing/2014/main" val="2270113883"/>
                    </a:ext>
                  </a:extLst>
                </a:gridCol>
                <a:gridCol w="1495121">
                  <a:extLst>
                    <a:ext uri="{9D8B030D-6E8A-4147-A177-3AD203B41FA5}">
                      <a16:colId xmlns:a16="http://schemas.microsoft.com/office/drawing/2014/main" val="1463711636"/>
                    </a:ext>
                  </a:extLst>
                </a:gridCol>
              </a:tblGrid>
              <a:tr h="45803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VC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 3,42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86 %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68898"/>
                  </a:ext>
                </a:extLst>
              </a:tr>
              <a:tr h="379331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FVC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 2,99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76 %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319331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FEV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 2,56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01203"/>
                  </a:ext>
                </a:extLst>
              </a:tr>
              <a:tr h="310501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FEV1/FVC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13644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TLC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 5,34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98 %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655681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DLCO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13 %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9418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47F99A1E-B706-472C-AA94-40CD2E6A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193127D-CD4E-449C-BF2C-6D96B723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Pravostranná srdeční katetrizace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54C674E-B11D-4435-8BE5-F34A22DBC4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0547" y="2133600"/>
          <a:ext cx="4275221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3444">
                  <a:extLst>
                    <a:ext uri="{9D8B030D-6E8A-4147-A177-3AD203B41FA5}">
                      <a16:colId xmlns:a16="http://schemas.microsoft.com/office/drawing/2014/main" val="2786412686"/>
                    </a:ext>
                  </a:extLst>
                </a:gridCol>
                <a:gridCol w="1671777">
                  <a:extLst>
                    <a:ext uri="{9D8B030D-6E8A-4147-A177-3AD203B41FA5}">
                      <a16:colId xmlns:a16="http://schemas.microsoft.com/office/drawing/2014/main" val="540285632"/>
                    </a:ext>
                  </a:extLst>
                </a:gridCol>
              </a:tblGrid>
              <a:tr h="270577">
                <a:tc>
                  <a:txBody>
                    <a:bodyPr/>
                    <a:lstStyle/>
                    <a:p>
                      <a:r>
                        <a:rPr lang="cs-CZ" sz="2400" b="0" dirty="0"/>
                        <a:t>RA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1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PA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37/18/27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8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PCWP (mm </a:t>
                      </a:r>
                      <a:r>
                        <a:rPr lang="cs-CZ" sz="2400" b="0" dirty="0" err="1"/>
                        <a:t>Hg</a:t>
                      </a:r>
                      <a:r>
                        <a:rPr lang="cs-CZ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5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/>
                        <a:t>CO (l/min)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12036"/>
                  </a:ext>
                </a:extLst>
              </a:tr>
              <a:tr h="266566">
                <a:tc>
                  <a:txBody>
                    <a:bodyPr/>
                    <a:lstStyle/>
                    <a:p>
                      <a:r>
                        <a:rPr lang="cs-CZ" sz="2400" b="0" dirty="0"/>
                        <a:t>PVR (W.U.)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2365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0D1CD13-CB92-432A-912A-7F24BA08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po porodu (01/2017)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Nemocná podstoupila v 36 týdnu sekci pro </a:t>
            </a:r>
            <a:r>
              <a:rPr lang="cs-CZ" altLang="en-US" dirty="0" err="1"/>
              <a:t>oligohydramnion</a:t>
            </a:r>
            <a:r>
              <a:rPr lang="cs-CZ" altLang="en-US" dirty="0"/>
              <a:t>.</a:t>
            </a:r>
          </a:p>
          <a:p>
            <a:pPr eaLnBrk="1" hangingPunct="1"/>
            <a:r>
              <a:rPr lang="cs-CZ" altLang="en-US" dirty="0"/>
              <a:t>3. den po porodu klidová dušnost, </a:t>
            </a:r>
            <a:r>
              <a:rPr lang="cs-CZ" altLang="en-US" dirty="0" err="1"/>
              <a:t>desaturace</a:t>
            </a:r>
            <a:r>
              <a:rPr lang="cs-CZ" altLang="en-US" dirty="0"/>
              <a:t> na 80% (na 1 litru O</a:t>
            </a:r>
            <a:r>
              <a:rPr lang="cs-CZ" altLang="en-US" baseline="-25000" dirty="0"/>
              <a:t>2  </a:t>
            </a:r>
            <a:r>
              <a:rPr lang="cs-CZ" altLang="en-US" dirty="0"/>
              <a:t>94%), sinusová tachykardie 150/min.</a:t>
            </a:r>
          </a:p>
          <a:p>
            <a:pPr eaLnBrk="1" hangingPunct="1"/>
            <a:r>
              <a:rPr lang="cs-CZ" altLang="en-US" dirty="0"/>
              <a:t>Přeložena na koronární jednotku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43E3FD-B1D0-4391-A3E2-A808C8E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yšetření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Laboratoř:</a:t>
            </a:r>
          </a:p>
          <a:p>
            <a:pPr lvl="1"/>
            <a:r>
              <a:rPr lang="cs-CZ" altLang="en-US" dirty="0" err="1"/>
              <a:t>Hb</a:t>
            </a:r>
            <a:r>
              <a:rPr lang="cs-CZ" altLang="en-US" dirty="0"/>
              <a:t> 106 g/l</a:t>
            </a:r>
          </a:p>
          <a:p>
            <a:pPr lvl="1"/>
            <a:r>
              <a:rPr lang="cs-CZ" altLang="en-US" dirty="0"/>
              <a:t> NT pro BNP 55 </a:t>
            </a:r>
            <a:r>
              <a:rPr lang="cs-CZ" altLang="en-US" dirty="0" err="1"/>
              <a:t>ng</a:t>
            </a:r>
            <a:r>
              <a:rPr lang="cs-CZ" altLang="en-US" dirty="0"/>
              <a:t>/l</a:t>
            </a:r>
          </a:p>
          <a:p>
            <a:pPr lvl="1"/>
            <a:r>
              <a:rPr lang="cs-CZ" altLang="en-US" dirty="0"/>
              <a:t>D Dimery 197 </a:t>
            </a:r>
            <a:r>
              <a:rPr lang="cs-CZ" altLang="en-US" dirty="0" err="1"/>
              <a:t>ug</a:t>
            </a:r>
            <a:r>
              <a:rPr lang="cs-CZ" altLang="en-US" dirty="0"/>
              <a:t>/l</a:t>
            </a:r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r>
              <a:rPr lang="cs-CZ" dirty="0"/>
              <a:t>ECHO</a:t>
            </a:r>
          </a:p>
          <a:p>
            <a:pPr lvl="1"/>
            <a:r>
              <a:rPr lang="cs-CZ" dirty="0"/>
              <a:t>Normální funkce obou komor</a:t>
            </a:r>
          </a:p>
          <a:p>
            <a:pPr lvl="1"/>
            <a:r>
              <a:rPr lang="cs-CZ" dirty="0"/>
              <a:t>Gradient na trikuspidální chlopni 30 mm </a:t>
            </a:r>
            <a:r>
              <a:rPr lang="cs-CZ" dirty="0" err="1"/>
              <a:t>Hg</a:t>
            </a:r>
            <a:endParaRPr lang="cs-CZ" dirty="0"/>
          </a:p>
          <a:p>
            <a:pPr lvl="1"/>
            <a:endParaRPr lang="cs-CZ" altLang="en-US" dirty="0"/>
          </a:p>
          <a:p>
            <a:pPr marL="457200" lvl="1" indent="0">
              <a:buNone/>
            </a:pPr>
            <a:endParaRPr lang="cs-CZ" alt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AB4877-F860-43EB-A0F0-BC62249F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yšetření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CT hrudníku</a:t>
            </a:r>
          </a:p>
          <a:p>
            <a:pPr lvl="1"/>
            <a:r>
              <a:rPr lang="cs-CZ" altLang="en-US" dirty="0"/>
              <a:t>Bez známek plicní embolie</a:t>
            </a:r>
          </a:p>
          <a:p>
            <a:pPr lvl="1"/>
            <a:r>
              <a:rPr lang="cs-CZ" altLang="en-US" dirty="0"/>
              <a:t>Normální nález na plicním parenchymu</a:t>
            </a:r>
          </a:p>
          <a:p>
            <a:r>
              <a:rPr lang="cs-CZ" altLang="en-US" dirty="0" err="1"/>
              <a:t>Bodypletysmografie</a:t>
            </a:r>
            <a:endParaRPr lang="cs-CZ" altLang="en-US" dirty="0"/>
          </a:p>
          <a:p>
            <a:pPr lvl="1"/>
            <a:r>
              <a:rPr lang="cs-CZ" altLang="en-US" dirty="0"/>
              <a:t>Bez ventilační poruchy</a:t>
            </a:r>
          </a:p>
          <a:p>
            <a:pPr lvl="1"/>
            <a:r>
              <a:rPr lang="cs-CZ" altLang="en-US" dirty="0"/>
              <a:t>Nadále těžká porucha </a:t>
            </a:r>
            <a:r>
              <a:rPr lang="cs-CZ" altLang="en-US" dirty="0" err="1"/>
              <a:t>difůze</a:t>
            </a:r>
            <a:endParaRPr lang="cs-CZ" altLang="en-US" dirty="0"/>
          </a:p>
          <a:p>
            <a:r>
              <a:rPr lang="cs-CZ" altLang="en-US" dirty="0"/>
              <a:t>Limitovaná </a:t>
            </a:r>
            <a:r>
              <a:rPr lang="cs-CZ" altLang="en-US" dirty="0" err="1"/>
              <a:t>polysomnografie</a:t>
            </a:r>
            <a:endParaRPr lang="cs-CZ" altLang="en-US" dirty="0"/>
          </a:p>
          <a:p>
            <a:pPr lvl="1"/>
            <a:r>
              <a:rPr lang="cs-CZ" altLang="en-US" dirty="0"/>
              <a:t>Prostá </a:t>
            </a:r>
            <a:r>
              <a:rPr lang="cs-CZ" altLang="en-US" dirty="0" err="1"/>
              <a:t>ronchopatie</a:t>
            </a:r>
            <a:endParaRPr lang="cs-CZ" altLang="en-US" dirty="0"/>
          </a:p>
          <a:p>
            <a:pPr lvl="1"/>
            <a:r>
              <a:rPr lang="cs-CZ" altLang="en-US" dirty="0"/>
              <a:t>AHI 0, saturace 97 %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0BC2A8-B5B4-4309-8CFF-C74DF143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978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13021</TotalTime>
  <Words>1303</Words>
  <Application>Microsoft Office PowerPoint</Application>
  <PresentationFormat>Předvádění na obrazovce (4:3)</PresentationFormat>
  <Paragraphs>273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Výchozí návrh</vt:lpstr>
      <vt:lpstr>Motiv Office</vt:lpstr>
      <vt:lpstr>Plicní venookluzivní choroba</vt:lpstr>
      <vt:lpstr>Prezentace aplikace PowerPoint</vt:lpstr>
      <vt:lpstr>Kasuistika 10/2017</vt:lpstr>
      <vt:lpstr>Vyšetření</vt:lpstr>
      <vt:lpstr>Funkční vyšetření plic</vt:lpstr>
      <vt:lpstr>Pravostranná srdeční katetrizace</vt:lpstr>
      <vt:lpstr>Průběh po porodu (01/2017)</vt:lpstr>
      <vt:lpstr>Vyšetření</vt:lpstr>
      <vt:lpstr>Vyšetření</vt:lpstr>
      <vt:lpstr>Vyšetření</vt:lpstr>
      <vt:lpstr>Srdeční katetrizace</vt:lpstr>
      <vt:lpstr>Transbronchiální biopsie</vt:lpstr>
      <vt:lpstr>Vyšetření</vt:lpstr>
      <vt:lpstr>Srdeční katetrizace</vt:lpstr>
      <vt:lpstr>Závěr ?</vt:lpstr>
      <vt:lpstr>Závěr</vt:lpstr>
      <vt:lpstr>Závěr</vt:lpstr>
      <vt:lpstr>PVOD</vt:lpstr>
      <vt:lpstr>PVOD</vt:lpstr>
      <vt:lpstr>Klasifikace</vt:lpstr>
      <vt:lpstr>PVOD a prognóza</vt:lpstr>
      <vt:lpstr>Etiopatogeneza</vt:lpstr>
      <vt:lpstr>EIF2AK4</vt:lpstr>
      <vt:lpstr>Etiologie</vt:lpstr>
      <vt:lpstr>Klinický obraz </vt:lpstr>
      <vt:lpstr>Diagnostika</vt:lpstr>
      <vt:lpstr>PVOD versus IPAH</vt:lpstr>
      <vt:lpstr>PVOD versus IPAH</vt:lpstr>
      <vt:lpstr>Skorovací systém</vt:lpstr>
      <vt:lpstr>Skorovací systém</vt:lpstr>
      <vt:lpstr>Léčba </vt:lpstr>
      <vt:lpstr>Závěr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Linhart</dc:creator>
  <cp:lastModifiedBy>David Ambroz</cp:lastModifiedBy>
  <cp:revision>412</cp:revision>
  <dcterms:created xsi:type="dcterms:W3CDTF">2009-05-08T14:20:47Z</dcterms:created>
  <dcterms:modified xsi:type="dcterms:W3CDTF">2019-10-19T04:48:21Z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101133@vfn.cz</vt:lpwstr>
  </property>
  <property fmtid="{D5CDD505-2E9C-101B-9397-08002B2CF9AE}" pid="5" name="MSIP_Label_2063cd7f-2d21-486a-9f29-9c1683fdd175_SetDate">
    <vt:lpwstr>2018-06-08T06:52:11.3542094Z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