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91" r:id="rId2"/>
    <p:sldId id="568" r:id="rId3"/>
    <p:sldId id="652" r:id="rId4"/>
    <p:sldId id="768" r:id="rId5"/>
    <p:sldId id="769" r:id="rId6"/>
    <p:sldId id="810" r:id="rId7"/>
    <p:sldId id="773" r:id="rId8"/>
    <p:sldId id="770" r:id="rId9"/>
    <p:sldId id="774" r:id="rId10"/>
    <p:sldId id="775" r:id="rId11"/>
    <p:sldId id="638" r:id="rId12"/>
    <p:sldId id="672" r:id="rId13"/>
    <p:sldId id="749" r:id="rId14"/>
    <p:sldId id="829" r:id="rId15"/>
    <p:sldId id="796" r:id="rId16"/>
    <p:sldId id="797" r:id="rId17"/>
    <p:sldId id="800" r:id="rId18"/>
    <p:sldId id="799" r:id="rId19"/>
    <p:sldId id="802" r:id="rId20"/>
    <p:sldId id="665" r:id="rId21"/>
    <p:sldId id="699" r:id="rId22"/>
    <p:sldId id="692" r:id="rId23"/>
    <p:sldId id="686" r:id="rId24"/>
    <p:sldId id="691" r:id="rId25"/>
    <p:sldId id="637" r:id="rId26"/>
    <p:sldId id="828" r:id="rId27"/>
    <p:sldId id="791" r:id="rId28"/>
    <p:sldId id="795" r:id="rId29"/>
    <p:sldId id="673" r:id="rId30"/>
    <p:sldId id="678" r:id="rId31"/>
    <p:sldId id="831" r:id="rId32"/>
    <p:sldId id="815" r:id="rId33"/>
    <p:sldId id="794" r:id="rId34"/>
    <p:sldId id="793" r:id="rId35"/>
    <p:sldId id="792" r:id="rId36"/>
    <p:sldId id="677" r:id="rId37"/>
    <p:sldId id="751" r:id="rId38"/>
    <p:sldId id="752" r:id="rId39"/>
    <p:sldId id="753" r:id="rId40"/>
    <p:sldId id="755" r:id="rId41"/>
    <p:sldId id="807" r:id="rId42"/>
    <p:sldId id="798" r:id="rId43"/>
    <p:sldId id="832" r:id="rId44"/>
    <p:sldId id="833" r:id="rId45"/>
    <p:sldId id="834" r:id="rId46"/>
    <p:sldId id="790" r:id="rId47"/>
    <p:sldId id="789" r:id="rId48"/>
    <p:sldId id="783" r:id="rId49"/>
    <p:sldId id="785" r:id="rId50"/>
    <p:sldId id="442" r:id="rId51"/>
  </p:sldIdLst>
  <p:sldSz cx="9144000" cy="6858000" type="screen4x3"/>
  <p:notesSz cx="6858000" cy="9144000"/>
  <p:defaultTextStyle>
    <a:defPPr>
      <a:defRPr lang="sk-SK"/>
    </a:defPPr>
    <a:lvl1pPr algn="l" rtl="0" fontAlgn="base">
      <a:spcBef>
        <a:spcPct val="0"/>
      </a:spcBef>
      <a:spcAft>
        <a:spcPct val="0"/>
      </a:spcAft>
      <a:defRPr kumimoji="1" sz="2400" b="1"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b="1"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b="1"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b="1"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b="1" kern="1200">
        <a:solidFill>
          <a:schemeClr val="tx1"/>
        </a:solidFill>
        <a:latin typeface="Times New Roman" pitchFamily="18" charset="0"/>
        <a:ea typeface="+mn-ea"/>
        <a:cs typeface="Arial" charset="0"/>
      </a:defRPr>
    </a:lvl5pPr>
    <a:lvl6pPr marL="2286000" algn="l" defTabSz="914400" rtl="0" eaLnBrk="1" latinLnBrk="0" hangingPunct="1">
      <a:defRPr kumimoji="1" sz="2400" b="1" kern="1200">
        <a:solidFill>
          <a:schemeClr val="tx1"/>
        </a:solidFill>
        <a:latin typeface="Times New Roman" pitchFamily="18" charset="0"/>
        <a:ea typeface="+mn-ea"/>
        <a:cs typeface="Arial" charset="0"/>
      </a:defRPr>
    </a:lvl6pPr>
    <a:lvl7pPr marL="2743200" algn="l" defTabSz="914400" rtl="0" eaLnBrk="1" latinLnBrk="0" hangingPunct="1">
      <a:defRPr kumimoji="1" sz="2400" b="1" kern="1200">
        <a:solidFill>
          <a:schemeClr val="tx1"/>
        </a:solidFill>
        <a:latin typeface="Times New Roman" pitchFamily="18" charset="0"/>
        <a:ea typeface="+mn-ea"/>
        <a:cs typeface="Arial" charset="0"/>
      </a:defRPr>
    </a:lvl7pPr>
    <a:lvl8pPr marL="3200400" algn="l" defTabSz="914400" rtl="0" eaLnBrk="1" latinLnBrk="0" hangingPunct="1">
      <a:defRPr kumimoji="1" sz="2400" b="1" kern="1200">
        <a:solidFill>
          <a:schemeClr val="tx1"/>
        </a:solidFill>
        <a:latin typeface="Times New Roman" pitchFamily="18" charset="0"/>
        <a:ea typeface="+mn-ea"/>
        <a:cs typeface="Arial" charset="0"/>
      </a:defRPr>
    </a:lvl8pPr>
    <a:lvl9pPr marL="3657600" algn="l" defTabSz="914400" rtl="0" eaLnBrk="1" latinLnBrk="0" hangingPunct="1">
      <a:defRPr kumimoji="1" sz="2400" b="1"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33CC33"/>
    <a:srgbClr val="FFCC00"/>
    <a:srgbClr val="FF9900"/>
    <a:srgbClr val="99FF33"/>
    <a:srgbClr val="FF0000"/>
    <a:srgbClr val="5F5F5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3" d="100"/>
          <a:sy n="93" d="100"/>
        </p:scale>
        <p:origin x="810"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200" b="0">
                <a:latin typeface="Arial" panose="020B0604020202020204" pitchFamily="34" charset="0"/>
                <a:cs typeface="Arial" panose="020B0604020202020204" pitchFamily="34" charset="0"/>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200" b="0">
                <a:latin typeface="Arial" panose="020B0604020202020204" pitchFamily="34" charset="0"/>
                <a:cs typeface="Arial" panose="020B0604020202020204" pitchFamily="34" charset="0"/>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200" b="0">
                <a:latin typeface="Arial" panose="020B0604020202020204" pitchFamily="34" charset="0"/>
                <a:cs typeface="Arial" panose="020B0604020202020204" pitchFamily="34" charset="0"/>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200" b="0">
                <a:latin typeface="Arial" panose="020B0604020202020204" pitchFamily="34" charset="0"/>
                <a:cs typeface="Arial" panose="020B0604020202020204" pitchFamily="34" charset="0"/>
              </a:defRPr>
            </a:lvl1pPr>
          </a:lstStyle>
          <a:p>
            <a:pPr>
              <a:defRPr/>
            </a:pPr>
            <a:fld id="{38BA80AA-5FC6-4058-924B-78BF6EBCF2CD}" type="slidenum">
              <a:rPr lang="en-GB" altLang="sk-SK"/>
              <a:pPr>
                <a:defRPr/>
              </a:pPr>
              <a:t>‹#›</a:t>
            </a:fld>
            <a:endParaRPr lang="en-GB" alt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3CD2509D-417D-46BD-88E9-92B69F0A6977}" type="slidenum">
              <a:rPr lang="en-GB" altLang="sk-SK" smtClean="0">
                <a:latin typeface="Arial" charset="0"/>
                <a:cs typeface="Arial" charset="0"/>
              </a:rPr>
              <a:pPr/>
              <a:t>1</a:t>
            </a:fld>
            <a:endParaRPr lang="en-GB" altLang="sk-SK">
              <a:latin typeface="Arial" charset="0"/>
              <a:cs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r>
              <a:rPr lang="sk-SK" altLang="sk-SK">
                <a:latin typeface="Arial" charset="0"/>
                <a:cs typeface="Arial" charset="0"/>
              </a:rPr>
              <a:t>Dovolim si na kazuistikach prezentovat aktuálne platné liečebné postupy CTEPH, ktoré sú v týchto prípadoch príkladom nadštandardne fungujúcej medzimárodnej kooperacie</a:t>
            </a:r>
            <a:endParaRPr lang="en-US" altLang="sk-SK">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p:spPr>
        <p:txBody>
          <a:bodyPr/>
          <a:lstStyle/>
          <a:p>
            <a:pPr>
              <a:lnSpc>
                <a:spcPct val="80000"/>
              </a:lnSpc>
            </a:pPr>
            <a:endParaRPr lang="en-US" altLang="en-US" sz="80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8C40D7-FC81-49C0-B1C2-D2965A92998B}" type="slidenum">
              <a:rPr kumimoji="0" lang="en-GB" altLang="sk-SK" sz="1200" b="0">
                <a:latin typeface="Arial" charset="0"/>
              </a:rPr>
              <a:pPr algn="r"/>
              <a:t>14</a:t>
            </a:fld>
            <a:endParaRPr kumimoji="0" lang="en-GB" altLang="sk-SK" sz="1200" b="0">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sk-SK">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p:spPr>
        <p:txBody>
          <a:bodyPr/>
          <a:lstStyle/>
          <a:p>
            <a:pPr eaLnBrk="1" hangingPunct="1"/>
            <a:r>
              <a:rPr lang="sk-SK" altLang="sk-SK" sz="500">
                <a:latin typeface="Arial" charset="0"/>
                <a:cs typeface="Arial" charset="0"/>
              </a:rPr>
              <a:t>LAx PK 37 mm, 4CA PK/ ĽK 52-39-80/ 29 mm</a:t>
            </a:r>
          </a:p>
          <a:p>
            <a:pPr eaLnBrk="1" hangingPunct="1"/>
            <a:r>
              <a:rPr lang="sk-SK" altLang="sk-SK" sz="500">
                <a:latin typeface="Arial" charset="0"/>
                <a:cs typeface="Arial" charset="0"/>
              </a:rPr>
              <a:t>D tvar, IE 45/24 mm, paradoxný pohyb IVS</a:t>
            </a:r>
          </a:p>
          <a:p>
            <a:pPr eaLnBrk="1" hangingPunct="1"/>
            <a:r>
              <a:rPr lang="sk-SK" altLang="sk-SK" sz="500">
                <a:latin typeface="Arial" charset="0"/>
                <a:cs typeface="Arial" charset="0"/>
              </a:rPr>
              <a:t>TAPSE 14 mm, FAC 35%, </a:t>
            </a:r>
          </a:p>
          <a:p>
            <a:pPr eaLnBrk="1" hangingPunct="1"/>
            <a:endParaRPr lang="sk-SK" altLang="sk-SK">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p:spPr>
        <p:txBody>
          <a:bodyPr/>
          <a:lstStyle/>
          <a:p>
            <a:pPr eaLnBrk="1" hangingPunct="1"/>
            <a:r>
              <a:rPr lang="sk-SK" altLang="sk-SK">
                <a:latin typeface="Arial" charset="0"/>
                <a:cs typeface="Arial" charset="0"/>
              </a:rPr>
              <a:t>Compatible with scintigraphy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p:spPr>
        <p:txBody>
          <a:bodyPr/>
          <a:lstStyle/>
          <a:p>
            <a:pPr eaLnBrk="1" hangingPunct="1"/>
            <a:r>
              <a:rPr lang="sk-SK" altLang="sk-SK">
                <a:latin typeface="Arial" charset="0"/>
                <a:cs typeface="Arial" charset="0"/>
              </a:rPr>
              <a:t>Pressure in PA dicreased, but not relevant, But the improvement of CI was impressive</a:t>
            </a:r>
          </a:p>
          <a:p>
            <a:pPr eaLnBrk="1" hangingPunct="1"/>
            <a:r>
              <a:rPr lang="sk-SK" altLang="sk-SK">
                <a:latin typeface="Arial" charset="0"/>
                <a:cs typeface="Arial" charset="0"/>
              </a:rPr>
              <a:t> Posílám dalpší plicnici ze Slovenska hodně periferní s relativně čerstvým trombem - vypadá ja embolus ale mohl být i za uzávěrem.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p:spPr>
        <p:txBody>
          <a:bodyPr/>
          <a:lstStyle/>
          <a:p>
            <a:pPr>
              <a:spcBef>
                <a:spcPct val="50000"/>
              </a:spcBef>
            </a:pPr>
            <a:r>
              <a:rPr lang="sk-SK" altLang="sk-SK">
                <a:latin typeface="Arial" charset="0"/>
                <a:cs typeface="Arial" charset="0"/>
              </a:rPr>
              <a:t>The most relevant change was in 6 M</a:t>
            </a:r>
          </a:p>
          <a:p>
            <a:r>
              <a:rPr lang="sk-SK" altLang="sk-SK">
                <a:latin typeface="Arial" charset="0"/>
                <a:cs typeface="Arial" charset="0"/>
              </a:rPr>
              <a:t>What could not be achieved by sildenafil tretment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p:spPr>
        <p:txBody>
          <a:bodyPr/>
          <a:lstStyle/>
          <a:p>
            <a:r>
              <a:rPr lang="sk-SK" altLang="sk-SK">
                <a:latin typeface="Arial" charset="0"/>
                <a:cs typeface="Arial" charset="0"/>
              </a:rPr>
              <a:t>RV dysfunction enhanced, is progressing despide sildenafil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AFDD254-7A8C-42AB-8A63-656EABAE98DF}" type="slidenum">
              <a:rPr kumimoji="0" lang="en-GB" altLang="sk-SK" sz="1200" b="0">
                <a:latin typeface="Arial" charset="0"/>
              </a:rPr>
              <a:pPr algn="r"/>
              <a:t>26</a:t>
            </a:fld>
            <a:endParaRPr kumimoji="0" lang="en-GB" altLang="sk-SK" sz="1200" b="0">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endParaRPr lang="en-US" altLang="sk-SK">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p:spPr>
        <p:txBody>
          <a:bodyPr/>
          <a:lstStyle/>
          <a:p>
            <a:r>
              <a:rPr lang="sk-SK" altLang="sk-SK">
                <a:latin typeface="Arial" charset="0"/>
                <a:cs typeface="Arial" charset="0"/>
              </a:rPr>
              <a:t>Ale že to funguje hovoria dáta klinickej praxe</a:t>
            </a:r>
          </a:p>
          <a:p>
            <a:r>
              <a:rPr lang="sk-SK" altLang="sk-SK">
                <a:latin typeface="Arial" charset="0"/>
                <a:cs typeface="Arial" charset="0"/>
              </a:rPr>
              <a:t>Nie sú nateraz dáta o iniciálne kombinovanej liečbe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p:spPr>
        <p:txBody>
          <a:bodyPr/>
          <a:lstStyle/>
          <a:p>
            <a:r>
              <a:rPr lang="sk-SK" altLang="sk-SK">
                <a:latin typeface="Arial" charset="0"/>
                <a:cs typeface="Arial" charset="0"/>
              </a:rPr>
              <a:t>Nie sú nateraz dáta o iniciálne kombinovanej liečbe. Impact tejto stratégie na dlhodobý outcome je nutné ešte overiť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27C5BF8-8814-43B8-B7E6-07A09DCFDC53}" type="slidenum">
              <a:rPr kumimoji="0" lang="en-GB" altLang="en-US" sz="1200" b="0">
                <a:latin typeface="Arial" charset="0"/>
              </a:rPr>
              <a:pPr algn="r"/>
              <a:t>2</a:t>
            </a:fld>
            <a:endParaRPr kumimoji="0" lang="en-GB" altLang="en-US" sz="1200" b="0">
              <a:latin typeface="Arial" charset="0"/>
            </a:endParaRPr>
          </a:p>
        </p:txBody>
      </p:sp>
      <p:sp>
        <p:nvSpPr>
          <p:cNvPr id="21506" name="Rectangle 2"/>
          <p:cNvSpPr>
            <a:spLocks noGrp="1" noRot="1" noChangeAspect="1" noChangeArrowheads="1" noTextEdit="1"/>
          </p:cNvSpPr>
          <p:nvPr>
            <p:ph type="sldImg"/>
          </p:nvPr>
        </p:nvSpPr>
        <p:spPr>
          <a:solidFill>
            <a:srgbClr val="FFFFFF"/>
          </a:solidFill>
          <a:ln/>
        </p:spPr>
      </p:sp>
      <p:sp>
        <p:nvSpPr>
          <p:cNvPr id="21507" name="Rectangle 3"/>
          <p:cNvSpPr>
            <a:spLocks noGrp="1" noChangeArrowheads="1"/>
          </p:cNvSpPr>
          <p:nvPr>
            <p:ph type="body" idx="1"/>
          </p:nvPr>
        </p:nvSpPr>
        <p:spPr>
          <a:xfrm>
            <a:off x="685800" y="4343400"/>
            <a:ext cx="5029200" cy="4114800"/>
          </a:xfrm>
          <a:solidFill>
            <a:schemeClr val="accent1"/>
          </a:solidFill>
          <a:ln>
            <a:solidFill>
              <a:schemeClr val="tx1"/>
            </a:solidFill>
            <a:miter lim="800000"/>
            <a:headEnd/>
            <a:tailEnd/>
          </a:ln>
        </p:spPr>
        <p:txBody>
          <a:bodyPr lIns="88124" tIns="44062" rIns="88124" bIns="44062"/>
          <a:lstStyle/>
          <a:p>
            <a:pPr eaLnBrk="1" hangingPunct="1"/>
            <a:r>
              <a:rPr lang="en-US" altLang="en-US">
                <a:latin typeface="Arial" charset="0"/>
                <a:cs typeface="Arial" charset="0"/>
              </a:rPr>
              <a:t>The risk of death from right heart failure in patients with undiagnosed or untreated CTEPH is high.</a:t>
            </a:r>
          </a:p>
          <a:p>
            <a:pPr eaLnBrk="1" hangingPunct="1"/>
            <a:endParaRPr lang="en-US" altLang="en-US">
              <a:latin typeface="Arial" charset="0"/>
              <a:cs typeface="Arial" charset="0"/>
            </a:endParaRPr>
          </a:p>
          <a:p>
            <a:pPr eaLnBrk="1" hangingPunct="1"/>
            <a:r>
              <a:rPr lang="en-US" altLang="en-US">
                <a:latin typeface="Arial" charset="0"/>
                <a:cs typeface="Arial" charset="0"/>
              </a:rPr>
              <a:t>In this study, patients with </a:t>
            </a:r>
            <a:r>
              <a:rPr lang="en-GB" altLang="en-US">
                <a:latin typeface="Arial" charset="0"/>
                <a:cs typeface="Arial" charset="0"/>
              </a:rPr>
              <a:t>pulmonary thromboembolic disease </a:t>
            </a:r>
            <a:r>
              <a:rPr lang="en-US" altLang="en-US">
                <a:latin typeface="Arial" charset="0"/>
                <a:cs typeface="Arial" charset="0"/>
              </a:rPr>
              <a:t>with s</a:t>
            </a:r>
            <a:r>
              <a:rPr lang="en-GB" altLang="en-US">
                <a:latin typeface="Arial" charset="0"/>
                <a:cs typeface="Arial" charset="0"/>
              </a:rPr>
              <a:t>evere chronic pulmonary hypertension (that is, a mean pulmonary artery pressure or mPAP &gt; 30 mm Hg at diagnosis), </a:t>
            </a:r>
            <a:r>
              <a:rPr lang="en-GB" altLang="en-US" b="1">
                <a:latin typeface="Arial" charset="0"/>
                <a:cs typeface="Arial" charset="0"/>
              </a:rPr>
              <a:t>had a </a:t>
            </a:r>
            <a:r>
              <a:rPr lang="en-US" altLang="en-US" b="1">
                <a:latin typeface="Arial" charset="0"/>
                <a:cs typeface="Arial" charset="0"/>
              </a:rPr>
              <a:t>significantly shorter survival</a:t>
            </a:r>
            <a:r>
              <a:rPr lang="en-US" altLang="en-US">
                <a:latin typeface="Arial" charset="0"/>
                <a:cs typeface="Arial" charset="0"/>
              </a:rPr>
              <a:t> time </a:t>
            </a:r>
            <a:r>
              <a:rPr lang="en-GB" altLang="en-US">
                <a:latin typeface="Arial" charset="0"/>
                <a:cs typeface="Arial" charset="0"/>
              </a:rPr>
              <a:t>than those patients </a:t>
            </a:r>
            <a:r>
              <a:rPr lang="en-US" altLang="en-US">
                <a:latin typeface="Arial" charset="0"/>
                <a:cs typeface="Arial" charset="0"/>
              </a:rPr>
              <a:t>with </a:t>
            </a:r>
            <a:r>
              <a:rPr lang="en-GB" altLang="en-US">
                <a:latin typeface="Arial" charset="0"/>
                <a:cs typeface="Arial" charset="0"/>
              </a:rPr>
              <a:t>pulmonary thromboembolic disease who did not have CTEPH</a:t>
            </a:r>
            <a:r>
              <a:rPr lang="sk-SK" altLang="en-US">
                <a:latin typeface="Arial" charset="0"/>
                <a:cs typeface="Arial" charset="0"/>
              </a:rPr>
              <a:t> / don´t have relevant PH.</a:t>
            </a:r>
            <a:r>
              <a:rPr lang="en-GB" altLang="en-US">
                <a:latin typeface="Arial" charset="0"/>
                <a:cs typeface="Arial" charset="0"/>
              </a:rPr>
              <a:t> Overall, around half of patients with untreated CTEPH did not survive beyond 1 year of diagnosis.</a:t>
            </a:r>
          </a:p>
          <a:p>
            <a:pPr eaLnBrk="1" hangingPunct="1"/>
            <a:endParaRPr lang="en-GB" altLang="en-US">
              <a:latin typeface="Arial" charset="0"/>
              <a:cs typeface="Arial" charset="0"/>
            </a:endParaRPr>
          </a:p>
          <a:p>
            <a:pPr eaLnBrk="1" hangingPunct="1"/>
            <a:r>
              <a:rPr lang="en-US" altLang="en-US">
                <a:latin typeface="Arial" charset="0"/>
                <a:cs typeface="Arial" charset="0"/>
              </a:rPr>
              <a:t>The significant morbidity and mortality related to CTEPH therefore represents a substantial healthcare challenge.</a:t>
            </a:r>
            <a:endParaRPr lang="de-CH" altLang="en-US">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p:spPr>
        <p:txBody>
          <a:bodyPr/>
          <a:lstStyle/>
          <a:p>
            <a:r>
              <a:rPr lang="sk-SK">
                <a:latin typeface="Arial" charset="0"/>
                <a:cs typeface="Arial" charset="0"/>
              </a:rPr>
              <a:t>Brenot et al. Eur Respir J. 2019 May 18;53(5). pii: 1802095. 184 inoperable CTEPH, 1006 BPA sessions. 6MWD + 45 %, mPAP -26 %, PVR-43 %</a:t>
            </a:r>
            <a:br>
              <a:rPr lang="sk-SK">
                <a:latin typeface="Arial" charset="0"/>
                <a:cs typeface="Arial" charset="0"/>
              </a:rPr>
            </a:br>
            <a:br>
              <a:rPr lang="sk-SK">
                <a:latin typeface="Arial" charset="0"/>
                <a:cs typeface="Arial" charset="0"/>
              </a:rPr>
            </a:br>
            <a:r>
              <a:rPr lang="sk-SK">
                <a:latin typeface="Arial" charset="0"/>
                <a:cs typeface="Arial" charset="0"/>
              </a:rPr>
              <a:t>Je to největší homogenní soubor mimo Japonsko. </a:t>
            </a:r>
            <a:br>
              <a:rPr lang="sk-SK">
                <a:latin typeface="Arial" charset="0"/>
                <a:cs typeface="Arial" charset="0"/>
              </a:rPr>
            </a:br>
            <a:br>
              <a:rPr lang="sk-SK">
                <a:latin typeface="Arial" charset="0"/>
                <a:cs typeface="Arial" charset="0"/>
              </a:rPr>
            </a:br>
            <a:r>
              <a:rPr lang="sk-SK">
                <a:latin typeface="Arial" charset="0"/>
                <a:cs typeface="Arial" charset="0"/>
              </a:rPr>
              <a:t>Dále za zmínku stojí výsledek RACE trial (Riociguat Versus Balloon Pulmonary Angioplasty in Non-operable Chronic thromboEmbolic Pulmonary Hypertension; NCT02634203), prezentováno na ERS 2019 v Madridu: 20 PH center + 2 BPA centra ve Francii, Rio vs BPA u nově diagnostikovaných inoper CTEPH s PVR nad 4 WU, 26 týdnů, 53 Rio, 52 BPA, BPA vs RIO: 40% redukce PVR ve prospěch BPA. </a:t>
            </a:r>
            <a:br>
              <a:rPr lang="sk-SK">
                <a:latin typeface="Arial" charset="0"/>
                <a:cs typeface="Arial" charset="0"/>
              </a:rPr>
            </a:br>
            <a:br>
              <a:rPr lang="sk-SK">
                <a:latin typeface="Arial" charset="0"/>
                <a:cs typeface="Arial" charset="0"/>
              </a:rPr>
            </a:br>
            <a:r>
              <a:rPr lang="sk-SK">
                <a:latin typeface="Arial" charset="0"/>
                <a:cs typeface="Arial" charset="0"/>
              </a:rPr>
              <a:t>Interpretace tzv. reperf. poškození je dnes spíše krvácení do parenchymu v důsledku poranění cévy, často bez manifesní hemoptýzy.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solidFill>
            <a:srgbClr val="FFFFFF"/>
          </a:solidFill>
          <a:ln/>
        </p:spPr>
      </p:sp>
      <p:sp>
        <p:nvSpPr>
          <p:cNvPr id="99330" name="Rectangle 3"/>
          <p:cNvSpPr>
            <a:spLocks noGrp="1" noChangeArrowheads="1"/>
          </p:cNvSpPr>
          <p:nvPr>
            <p:ph type="body" idx="1"/>
          </p:nvPr>
        </p:nvSpPr>
        <p:spPr>
          <a:xfrm>
            <a:off x="685800" y="4368800"/>
            <a:ext cx="5334000" cy="4167188"/>
          </a:xfrm>
          <a:solidFill>
            <a:schemeClr val="accent1"/>
          </a:solidFill>
          <a:ln>
            <a:solidFill>
              <a:schemeClr val="tx1"/>
            </a:solidFill>
            <a:miter lim="800000"/>
            <a:headEnd/>
            <a:tailEnd/>
          </a:ln>
        </p:spPr>
        <p:txBody>
          <a:bodyPr lIns="88124" tIns="44062" rIns="88124" bIns="44062"/>
          <a:lstStyle/>
          <a:p>
            <a:r>
              <a:rPr lang="sk-SK" altLang="sk-SK">
                <a:latin typeface="Arial" charset="0"/>
                <a:cs typeface="Arial" charset="0"/>
              </a:rPr>
              <a:t>Ďalší krok ako predchádzať vývoju je dôraz na dôsledné vyhľadávanie epizód APE či HVT s  netypickým priebehom </a:t>
            </a:r>
          </a:p>
          <a:p>
            <a:endParaRPr lang="sk-SK" altLang="sk-SK">
              <a:latin typeface="Arial" charset="0"/>
              <a:cs typeface="Arial" charset="0"/>
            </a:endParaRPr>
          </a:p>
          <a:p>
            <a:r>
              <a:rPr lang="en-GB" altLang="sk-SK">
                <a:latin typeface="Arial" charset="0"/>
                <a:cs typeface="Arial" charset="0"/>
              </a:rPr>
              <a:t>Patients with CTEPH have a high frequency of anti-phospholipid antibodies (APA), which are associated with thrombosis and atherosclerosis. A significantly higher proportion of CTEPH patients compared with primary pulmonary hypertension patients have these antibodies, and titres are also higher in CTEPH patients compared with primary pulmonary hypertension patients. Elevated APA levels are associated with lupus anticoagulant in CTEPH but not in primary PH. Lupus anticoagulant is also associated with a predisposition to thrombosis.</a:t>
            </a:r>
            <a:r>
              <a:rPr lang="sk-SK" altLang="sk-SK">
                <a:latin typeface="Arial" charset="0"/>
                <a:cs typeface="Arial" charset="0"/>
              </a:rPr>
              <a:t> </a:t>
            </a:r>
            <a:r>
              <a:rPr lang="sk-SK" altLang="sk-SK" b="1">
                <a:latin typeface="Arial" charset="0"/>
                <a:cs typeface="Arial" charset="0"/>
              </a:rPr>
              <a:t>Thrombosis and AS promoting factors</a:t>
            </a:r>
            <a:endParaRPr lang="en-GB" altLang="sk-SK">
              <a:latin typeface="Arial" charset="0"/>
              <a:cs typeface="Arial" charset="0"/>
            </a:endParaRPr>
          </a:p>
          <a:p>
            <a:endParaRPr lang="en-GB" altLang="sk-SK">
              <a:latin typeface="Arial" charset="0"/>
              <a:cs typeface="Arial" charset="0"/>
            </a:endParaRPr>
          </a:p>
          <a:p>
            <a:r>
              <a:rPr lang="en-GB" altLang="sk-SK">
                <a:latin typeface="Arial" charset="0"/>
                <a:cs typeface="Arial" charset="0"/>
              </a:rPr>
              <a:t>In addition, plasma lipoprotein(a), a genetically determined risk factor for atherosclerosis and thrombosis, is also increased in plasma of patients with CTEPH at significantly higher titres than that seen in primary pulmonary hypertension. </a:t>
            </a:r>
          </a:p>
          <a:p>
            <a:endParaRPr lang="en-GB" altLang="sk-SK">
              <a:latin typeface="Arial" charset="0"/>
              <a:cs typeface="Arial" charset="0"/>
            </a:endParaRPr>
          </a:p>
          <a:p>
            <a:r>
              <a:rPr lang="en-GB" altLang="sk-SK">
                <a:latin typeface="Arial" charset="0"/>
                <a:cs typeface="Arial" charset="0"/>
              </a:rPr>
              <a:t>The presence of these factors implies a possible link with arteriopathy and pulmonary hypertension in CTEPH.</a:t>
            </a:r>
            <a:endParaRPr lang="en-US" altLang="sk-SK">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p:spPr>
        <p:txBody>
          <a:bodyPr/>
          <a:lstStyle/>
          <a:p>
            <a:r>
              <a:rPr lang="sk-SK" altLang="sk-SK">
                <a:latin typeface="Arial" charset="0"/>
                <a:cs typeface="Arial" charset="0"/>
              </a:rPr>
              <a:t>a) Pulmonary angiography, showing a stenosis in the subsegment of the 10th segmental artery (anterior view); b) the catheter is introduced into a web stenosis; c) the wire is introduced between the fibrotic material and the balloon is inflated, leading to rupture of the web. d) Angiography after balloon pulmonary angioplasty shows an improvement of blood flow with better perfusion of the parenchyma and quick venous return. In contrast to pulmonary endarterectomy, the fibrous material is not removed from the arteries, but is crushed against the vessel wall.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p:spPr>
        <p:txBody>
          <a:bodyPr/>
          <a:lstStyle/>
          <a:p>
            <a:r>
              <a:rPr lang="sk-SK" altLang="sk-SK">
                <a:latin typeface="Arial" charset="0"/>
                <a:cs typeface="Arial" charset="0"/>
              </a:rPr>
              <a:t>Angiography after balloon pulmonary angioplasty shows an improvement of blood flow with better perfusion of the parenchyma and quick venous return. In contrast to pulmonary endarterectomy, the fibrous material is not removed from the arteries, but is crushed against the vessel wall.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p:spPr>
        <p:txBody>
          <a:bodyPr/>
          <a:lstStyle/>
          <a:p>
            <a:r>
              <a:rPr lang="sk-SK" altLang="sk-SK">
                <a:latin typeface="Arial" charset="0"/>
                <a:cs typeface="Arial" charset="0"/>
              </a:rPr>
              <a:t>Pulmonary arterial imaging before and after percutaneous balloon pulmonary angioplasty (BPA). a) Pre-procedure pulmonary angiogram demonstrating an intra-arterial fibrous “web” lesion; b) the corresponding intravascular ultrasound image showing the intravascular filling defect; c) the BPA balloon in place; d) pulmonary angiogram after the BPA procedure, showing the patent arterial lumen.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anchor="ctr"/>
          <a:lstStyle/>
          <a:p>
            <a:pPr eaLnBrk="0" hangingPunct="0"/>
            <a:endParaRPr lang="sk-SK" altLang="sk-SK"/>
          </a:p>
        </p:txBody>
      </p:sp>
      <p:sp>
        <p:nvSpPr>
          <p:cNvPr id="86019" name="Text Box 3"/>
          <p:cNvSpPr>
            <a:spLocks noGrp="1" noChangeArrowheads="1"/>
          </p:cNvSpPr>
          <p:nvPr>
            <p:ph type="body"/>
          </p:nvPr>
        </p:nvSpPr>
        <p:spPr>
          <a:xfrm>
            <a:off x="1046163" y="4352925"/>
            <a:ext cx="4770437" cy="3478213"/>
          </a:xfrm>
          <a:noFill/>
        </p:spPr>
        <p:txBody>
          <a:bodyPr lIns="0" tIns="0" rIns="0" bIns="0"/>
          <a:lstStyle/>
          <a:p>
            <a:pPr marL="85725" indent="-85725" defTabSz="457200"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sk-SK" altLang="sk-SK">
                <a:latin typeface="Arial" charset="0"/>
                <a:cs typeface="Arial" charset="0"/>
              </a:rPr>
              <a:t>Dôležité je však prežívanie!!! Nezistil sa rozdiel v prežívaní neOP pacientov liečení vs neliečení</a:t>
            </a:r>
          </a:p>
          <a:p>
            <a:pPr marL="85725" indent="-85725" defTabSz="457200"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sk-SK">
                <a:latin typeface="Arial" charset="0"/>
                <a:cs typeface="Arial" charset="0"/>
              </a:rPr>
              <a:t>Kaplan–Meier estimates of survival from date of diagnosis in not-operated, medically treated and not-treated CTEPH patients (at any time). CTEPH indicates chronic thromboembolic pulmonary hypertension.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p:spPr>
        <p:txBody>
          <a:bodyPr/>
          <a:lstStyle/>
          <a:p>
            <a:r>
              <a:rPr lang="sk-SK" altLang="sk-SK">
                <a:latin typeface="Arial" charset="0"/>
                <a:cs typeface="Arial" charset="0"/>
              </a:rPr>
              <a:t>egmentálnych a subsegmentálnych vetvách horného a dolného laloka vpravo, ako aj horného, dolného laloka a lingulárneho segmentu vľavo prítomné nástenné hypodenzné nerovnosti a intraluminálne prominujúce, lineárne hypodenzné defekty v kontrastnej náplni - obraz CTEPH.  V</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p:spPr>
        <p:txBody>
          <a:bodyPr/>
          <a:lstStyle/>
          <a:p>
            <a:pPr eaLnBrk="1" hangingPunct="1"/>
            <a:r>
              <a:rPr lang="sk-SK" altLang="sk-SK">
                <a:latin typeface="Arial" charset="0"/>
                <a:cs typeface="Arial" charset="0"/>
              </a:rPr>
              <a:t>Pulmoangiografia: AP bilat. a v hodnotiteľnom rozsahu aj TP bez evidentných defektov v kontrastnej náplni, AP bilat. dilatované (AP l.dx. do 33 mm, AP l.sin do 31 mm). Pravostranné pulmonálne arteriálne riečisko: lobárne vetvy primerane opacifikované, detekujeme výpadky kontrastnej náplne na segmentálnej a subsegmentálnej úrovni prevažne v hornom laloku (apikálny segment, v. s. S3 subsegmentárne). Nevylučujem i stenot. zmeny v subsegm. vetve S6. Ľavostranné pulm. arteriálne riečisko- výpadky perfúzie na segm. a subsegm. úrovni prevažne v dolnom laloku - S6 a bazálne (prevažne S10, možné čiastočne subsegm. S9) a v. s. tiež subsegmentárne v apikálnej časti horného pľ. laloka.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p:spPr>
        <p:txBody>
          <a:bodyPr/>
          <a:lstStyle/>
          <a:p>
            <a:pPr eaLnBrk="1" hangingPunct="1"/>
            <a:r>
              <a:rPr lang="sk-SK" altLang="sk-SK" sz="500">
                <a:latin typeface="Arial" charset="0"/>
                <a:cs typeface="Arial" charset="0"/>
              </a:rPr>
              <a:t>LAx PK 37 mm, 4CA PK/ ĽK 52-39-80/ 29 mm</a:t>
            </a:r>
          </a:p>
          <a:p>
            <a:pPr eaLnBrk="1" hangingPunct="1"/>
            <a:r>
              <a:rPr lang="sk-SK" altLang="sk-SK" sz="500">
                <a:latin typeface="Arial" charset="0"/>
                <a:cs typeface="Arial" charset="0"/>
              </a:rPr>
              <a:t>D tvar, IE 45/24 mm, paradoxný pohyb IVS</a:t>
            </a:r>
          </a:p>
          <a:p>
            <a:pPr eaLnBrk="1" hangingPunct="1"/>
            <a:r>
              <a:rPr lang="sk-SK" altLang="sk-SK" sz="500">
                <a:latin typeface="Arial" charset="0"/>
                <a:cs typeface="Arial" charset="0"/>
              </a:rPr>
              <a:t>TAPSE 14 mm, FAC 35%, </a:t>
            </a:r>
          </a:p>
          <a:p>
            <a:pPr eaLnBrk="1" hangingPunct="1"/>
            <a:endParaRPr lang="sk-SK" altLang="sk-SK">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p:spPr>
        <p:txBody>
          <a:bodyPr/>
          <a:lstStyle/>
          <a:p>
            <a:pPr eaLnBrk="1" hangingPunct="1"/>
            <a:r>
              <a:rPr lang="sk-SK" altLang="sk-SK" sz="500">
                <a:latin typeface="Arial" charset="0"/>
                <a:cs typeface="Arial" charset="0"/>
              </a:rPr>
              <a:t>LAx PK 37 mm, 4CA PK/ ĽK 52-39-80/ 29 mm</a:t>
            </a:r>
          </a:p>
          <a:p>
            <a:pPr eaLnBrk="1" hangingPunct="1"/>
            <a:r>
              <a:rPr lang="sk-SK" altLang="sk-SK" sz="500">
                <a:latin typeface="Arial" charset="0"/>
                <a:cs typeface="Arial" charset="0"/>
              </a:rPr>
              <a:t>D tvar, IE 45/24 mm, paradoxný pohyb IVS</a:t>
            </a:r>
          </a:p>
          <a:p>
            <a:pPr eaLnBrk="1" hangingPunct="1"/>
            <a:r>
              <a:rPr lang="sk-SK" altLang="sk-SK" sz="500">
                <a:latin typeface="Arial" charset="0"/>
                <a:cs typeface="Arial" charset="0"/>
              </a:rPr>
              <a:t>TAPSE 14 mm, FAC 35%, </a:t>
            </a:r>
          </a:p>
          <a:p>
            <a:pPr eaLnBrk="1" hangingPunct="1"/>
            <a:endParaRPr lang="sk-SK" altLang="sk-SK">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C28F170-66B8-480D-B3A0-5A42C988A30C}" type="slidenum">
              <a:rPr kumimoji="0" lang="en-GB" altLang="sk-SK" sz="1200" b="0">
                <a:latin typeface="Arial" charset="0"/>
              </a:rPr>
              <a:pPr algn="r"/>
              <a:t>4</a:t>
            </a:fld>
            <a:endParaRPr kumimoji="0" lang="en-GB" altLang="sk-SK" sz="1200" b="0">
              <a:latin typeface="Arial"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endParaRPr lang="en-US" altLang="sk-SK">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p:spPr>
        <p:txBody>
          <a:bodyPr/>
          <a:lstStyle/>
          <a:p>
            <a:pPr eaLnBrk="1" hangingPunct="1"/>
            <a:r>
              <a:rPr lang="sk-SK" altLang="sk-SK" sz="500">
                <a:latin typeface="Arial" charset="0"/>
                <a:cs typeface="Arial" charset="0"/>
              </a:rPr>
              <a:t>LAx PK 37 mm, 4CA PK/ ĽK 52-39-80/ 29 mm</a:t>
            </a:r>
          </a:p>
          <a:p>
            <a:pPr eaLnBrk="1" hangingPunct="1"/>
            <a:r>
              <a:rPr lang="sk-SK" altLang="sk-SK" sz="500">
                <a:latin typeface="Arial" charset="0"/>
                <a:cs typeface="Arial" charset="0"/>
              </a:rPr>
              <a:t>D tvar, IE 45/24 mm, paradoxný pohyb IVS</a:t>
            </a:r>
          </a:p>
          <a:p>
            <a:pPr eaLnBrk="1" hangingPunct="1"/>
            <a:r>
              <a:rPr lang="sk-SK" altLang="sk-SK" sz="500">
                <a:latin typeface="Arial" charset="0"/>
                <a:cs typeface="Arial" charset="0"/>
              </a:rPr>
              <a:t>TAPSE 14 mm, FAC 35%, </a:t>
            </a:r>
          </a:p>
          <a:p>
            <a:pPr eaLnBrk="1" hangingPunct="1"/>
            <a:endParaRPr lang="sk-SK" altLang="sk-SK">
              <a:latin typeface="Arial"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8875" y="706438"/>
            <a:ext cx="4516438" cy="3387725"/>
          </a:xfrm>
          <a:ln/>
        </p:spPr>
      </p:sp>
      <p:sp>
        <p:nvSpPr>
          <p:cNvPr id="106498" name="Rectangle 3"/>
          <p:cNvSpPr>
            <a:spLocks noGrp="1" noChangeArrowheads="1"/>
          </p:cNvSpPr>
          <p:nvPr>
            <p:ph type="body" idx="1"/>
          </p:nvPr>
        </p:nvSpPr>
        <p:spPr>
          <a:xfrm>
            <a:off x="911225" y="4376738"/>
            <a:ext cx="5010150" cy="4095750"/>
          </a:xfrm>
          <a:noFill/>
        </p:spPr>
        <p:txBody>
          <a:bodyPr/>
          <a:lstStyle/>
          <a:p>
            <a:pPr lvl="1">
              <a:buClr>
                <a:srgbClr val="00FF00"/>
              </a:buClr>
              <a:buFont typeface="Wingdings" pitchFamily="2" charset="2"/>
              <a:buNone/>
            </a:pPr>
            <a:r>
              <a:rPr lang="sk-SK" altLang="sk-SK" b="1">
                <a:latin typeface="Arial" charset="0"/>
                <a:cs typeface="Arial" charset="0"/>
              </a:rPr>
              <a:t>To sú argumenty, ktoré motivovali naše úsilie akcelerovať</a:t>
            </a:r>
          </a:p>
          <a:p>
            <a:pPr lvl="1">
              <a:buClr>
                <a:srgbClr val="00FF00"/>
              </a:buClr>
              <a:buFont typeface="Wingdings" pitchFamily="2" charset="2"/>
              <a:buNone/>
            </a:pPr>
            <a:r>
              <a:rPr lang="sk-SK" altLang="sk-SK">
                <a:latin typeface="Arial" charset="0"/>
                <a:cs typeface="Arial" charset="0"/>
              </a:rPr>
              <a:t>Za posledných 20 rokov liečba CTEPH sa markantne zlepšila → pretrvávajúce klinické zlepšenie a predĺženie života</a:t>
            </a:r>
          </a:p>
          <a:p>
            <a:pPr lvl="1">
              <a:buClr>
                <a:srgbClr val="00FF00"/>
              </a:buClr>
              <a:buFont typeface="Wingdings" pitchFamily="2" charset="2"/>
              <a:buNone/>
            </a:pPr>
            <a:r>
              <a:rPr lang="sk-SK" altLang="sk-SK">
                <a:latin typeface="Arial" charset="0"/>
                <a:cs typeface="Arial" charset="0"/>
              </a:rPr>
              <a:t> v selektovanej skupine pacientov je PEA liečbou voľby, lebo predstavuje jedinú kuratívnu liečbu pre chorobu charakteristickou proximálnou mechynickou obštrukciou </a:t>
            </a:r>
          </a:p>
          <a:p>
            <a:pPr lvl="1">
              <a:buClr>
                <a:srgbClr val="00FF00"/>
              </a:buClr>
              <a:buFont typeface="Wingdings" pitchFamily="2" charset="2"/>
              <a:buNone/>
            </a:pPr>
            <a:r>
              <a:rPr lang="sk-SK" altLang="sk-SK">
                <a:latin typeface="Arial" charset="0"/>
                <a:cs typeface="Arial" charset="0"/>
              </a:rPr>
              <a:t>U niektorých pacientov nevhodných na PEA, dôkaz PAH-podobnej art=riopatie významne podporuje antiproliferatívnu liečbu. </a:t>
            </a:r>
          </a:p>
          <a:p>
            <a:pPr lvl="1">
              <a:buClr>
                <a:srgbClr val="00FF00"/>
              </a:buClr>
              <a:buFont typeface="Wingdings" pitchFamily="2" charset="2"/>
              <a:buNone/>
            </a:pPr>
            <a:r>
              <a:rPr lang="sk-SK" altLang="sk-SK">
                <a:latin typeface="Arial" charset="0"/>
                <a:cs typeface="Arial" charset="0"/>
              </a:rPr>
              <a:t>LTx a snáď aj balónková angioplastika môžu hrať úlohu v malejn podskupine pacientov so zlyhaním ostatných liečebných postupov </a:t>
            </a:r>
          </a:p>
          <a:p>
            <a:pPr lvl="1"/>
            <a:endParaRPr lang="en-US" altLang="sk-SK">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p:spPr>
        <p:txBody>
          <a:bodyPr/>
          <a:lstStyle/>
          <a:p>
            <a:r>
              <a:rPr lang="sk-SK" altLang="sk-SK">
                <a:latin typeface="Arial" charset="0"/>
                <a:cs typeface="Arial" charset="0"/>
              </a:rPr>
              <a:t>Sa zaobera 2 dekady. MZSR udelilo štatut...  Za vysledkami práce stoja koletivy aj medzinárodne a vsetkym zucastneným aj nie vyobrazeným patrí vdaka.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xfrm>
            <a:off x="914400" y="4343400"/>
            <a:ext cx="5029200" cy="4114800"/>
          </a:xfrm>
          <a:noFill/>
        </p:spPr>
        <p:txBody>
          <a:bodyPr/>
          <a:lstStyle/>
          <a:p>
            <a:r>
              <a:rPr lang="sk-SK" altLang="sk-SK">
                <a:latin typeface="Arial" charset="0"/>
                <a:cs typeface="Arial" charset="0"/>
              </a:rPr>
              <a:t>prakticky normalizácia tlaku v pľúcnom riečisku (, regresia echokardiografického obrazu preťaženia pravej komory, vymiznutie trikuspidálnej regurgitácie, ústup subjektívnych ťažkostí a klinických prejavov pravokomorového zlyhávania a signifikantné zlepšenie funkčnej výkonnosti  (Obr.1, Graf 1 a 2). Obaja pacienti  sa v priebehu 3 mesiacov vrátili k pôvodnému povolaniu.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p:spPr>
        <p:txBody>
          <a:bodyPr/>
          <a:lstStyle/>
          <a:p>
            <a:pPr marL="228600" indent="-228600"/>
            <a:r>
              <a:rPr lang="cs-CZ" altLang="sk-SK" b="1">
                <a:latin typeface="Arial" charset="0"/>
                <a:cs typeface="Arial" charset="0"/>
              </a:rPr>
              <a:t>The complete disapearance of PH, RV overload</a:t>
            </a:r>
          </a:p>
          <a:p>
            <a:pPr marL="228600" indent="-228600"/>
            <a:r>
              <a:rPr lang="cs-CZ" altLang="sk-SK">
                <a:latin typeface="Arial" charset="0"/>
                <a:cs typeface="Arial" charset="0"/>
              </a:rPr>
              <a:t>Nicméně výrazný pokles či odstranění plicní hypertenze vede k významnému zmenšení trikuspidální regurgitace, zvláště je-li tato podmíněna anulární dilatací, což platí především pro nemocné s chronickou tromboembolickou plicní hypertenzí [42].</a:t>
            </a:r>
            <a:endParaRPr lang="sk-SK" altLang="sk-SK">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1D0F8B9-E309-4724-8BC6-40A803B25289}" type="slidenum">
              <a:rPr kumimoji="0" lang="en-GB" altLang="en-US" sz="1200" b="0">
                <a:latin typeface="Arial" charset="0"/>
              </a:rPr>
              <a:pPr algn="r"/>
              <a:t>8</a:t>
            </a:fld>
            <a:endParaRPr kumimoji="0" lang="en-GB" altLang="en-US" sz="1200" b="0">
              <a:latin typeface="Arial" charset="0"/>
            </a:endParaRPr>
          </a:p>
        </p:txBody>
      </p:sp>
      <p:sp>
        <p:nvSpPr>
          <p:cNvPr id="32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807CC6-6022-46E2-9874-438409FBECA6}" type="slidenum">
              <a:rPr kumimoji="0" lang="en-GB" altLang="en-US" sz="1200" b="0">
                <a:latin typeface="Arial" charset="0"/>
              </a:rPr>
              <a:pPr algn="r"/>
              <a:t>8</a:t>
            </a:fld>
            <a:endParaRPr kumimoji="0" lang="en-GB" altLang="en-US" sz="1200" b="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p:spPr>
        <p:txBody>
          <a:bodyPr/>
          <a:lstStyle/>
          <a:p>
            <a:pPr eaLnBrk="1" hangingPunct="1"/>
            <a:endParaRPr lang="sk-SK" altLang="en-US">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anchor="ctr"/>
          <a:lstStyle/>
          <a:p>
            <a:pPr eaLnBrk="0" hangingPunct="0"/>
            <a:endParaRPr lang="sk-SK" altLang="sk-SK"/>
          </a:p>
        </p:txBody>
      </p:sp>
      <p:sp>
        <p:nvSpPr>
          <p:cNvPr id="34819" name="Text Box 3"/>
          <p:cNvSpPr>
            <a:spLocks noGrp="1" noChangeArrowheads="1"/>
          </p:cNvSpPr>
          <p:nvPr>
            <p:ph type="body"/>
          </p:nvPr>
        </p:nvSpPr>
        <p:spPr>
          <a:xfrm>
            <a:off x="1046163" y="4352925"/>
            <a:ext cx="4770437" cy="3478213"/>
          </a:xfrm>
          <a:noFill/>
        </p:spPr>
        <p:txBody>
          <a:bodyPr lIns="0" tIns="0" rIns="0" bIns="0"/>
          <a:lstStyle/>
          <a:p>
            <a:pPr marL="85725" indent="-85725" defTabSz="457200"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sk-SK">
                <a:latin typeface="Arial" charset="0"/>
                <a:cs typeface="Arial" charset="0"/>
              </a:rPr>
              <a:t>Kaplan–Meier estimates of survival from date of diagnosis in operated and not-operated CTEPH patients. CTEPH indicates chronic thromboembolic pulmonary hypertension.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946A07-38CC-4220-872D-7078BFC403EB}" type="slidenum">
              <a:rPr kumimoji="0" lang="en-GB" altLang="sk-SK" sz="1200" b="0">
                <a:latin typeface="Arial" charset="0"/>
              </a:rPr>
              <a:pPr algn="r"/>
              <a:t>10</a:t>
            </a:fld>
            <a:endParaRPr kumimoji="0" lang="en-GB" altLang="sk-SK" sz="1200" b="0">
              <a:latin typeface="Arial"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endParaRPr lang="en-US" altLang="sk-SK">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solidFill>
            <a:srgbClr val="FFFFFF"/>
          </a:solidFill>
          <a:ln/>
        </p:spPr>
      </p:sp>
      <p:sp>
        <p:nvSpPr>
          <p:cNvPr id="38914" name="Rectangle 3"/>
          <p:cNvSpPr>
            <a:spLocks noGrp="1" noChangeArrowheads="1"/>
          </p:cNvSpPr>
          <p:nvPr>
            <p:ph type="body" idx="1"/>
          </p:nvPr>
        </p:nvSpPr>
        <p:spPr>
          <a:solidFill>
            <a:schemeClr val="accent1"/>
          </a:solidFill>
          <a:ln>
            <a:solidFill>
              <a:schemeClr val="tx1"/>
            </a:solidFill>
            <a:miter lim="800000"/>
            <a:headEnd/>
            <a:tailEnd/>
          </a:ln>
        </p:spPr>
        <p:txBody>
          <a:bodyPr lIns="86673" tIns="43337" rIns="86673" bIns="43337"/>
          <a:lstStyle/>
          <a:p>
            <a:r>
              <a:rPr lang="sk-SK" altLang="sk-SK">
                <a:latin typeface="Arial" charset="0"/>
                <a:cs typeface="Arial" charset="0"/>
              </a:rPr>
              <a:t>Na com je založená tato moderna koncepcia</a:t>
            </a:r>
          </a:p>
          <a:p>
            <a:r>
              <a:rPr lang="sk-SK" altLang="sk-SK">
                <a:latin typeface="Arial" charset="0"/>
                <a:cs typeface="Arial" charset="0"/>
              </a:rPr>
              <a:t>Na analógii ...</a:t>
            </a:r>
          </a:p>
          <a:p>
            <a:r>
              <a:rPr lang="sk-SK" altLang="sk-SK">
                <a:latin typeface="Arial" charset="0"/>
                <a:cs typeface="Arial" charset="0"/>
              </a:rPr>
              <a:t>Pre distalnu formu CTEPH sa pre PAH špecifická liečba sa testovala v početných nekontolovaných štúdiách a v 3 RKŠ</a:t>
            </a:r>
          </a:p>
          <a:p>
            <a:r>
              <a:rPr lang="sk-SK" altLang="sk-SK">
                <a:latin typeface="Arial" charset="0"/>
                <a:cs typeface="Arial" charset="0"/>
              </a:rPr>
              <a:t>Išlo o 3 základne triedy špecifických liekov</a:t>
            </a:r>
            <a:endParaRPr lang="de-DE" altLang="sk-SK">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2957513" y="0"/>
            <a:ext cx="3352800" cy="6856413"/>
          </a:xfrm>
          <a:prstGeom prst="rect">
            <a:avLst/>
          </a:prstGeom>
          <a:gradFill rotWithShape="0">
            <a:gsLst>
              <a:gs pos="0">
                <a:schemeClr val="bg2"/>
              </a:gs>
              <a:gs pos="50000">
                <a:schemeClr val="bg1"/>
              </a:gs>
              <a:gs pos="100000">
                <a:schemeClr val="bg2"/>
              </a:gs>
            </a:gsLst>
            <a:lin ang="5400000" scaled="1"/>
          </a:gradFill>
          <a:ln>
            <a:noFill/>
          </a:ln>
          <a:effectLst/>
        </p:spPr>
        <p:txBody>
          <a:bodyPr/>
          <a:lstStyle/>
          <a:p>
            <a:pPr eaLnBrk="0" hangingPunct="0">
              <a:defRPr/>
            </a:pPr>
            <a:endParaRPr lang="sk-SK">
              <a:cs typeface="Arial" panose="020B0604020202020204" pitchFamily="34" charset="0"/>
            </a:endParaRPr>
          </a:p>
        </p:txBody>
      </p:sp>
      <p:sp>
        <p:nvSpPr>
          <p:cNvPr id="5" name="Freeform 3"/>
          <p:cNvSpPr>
            <a:spLocks/>
          </p:cNvSpPr>
          <p:nvPr/>
        </p:nvSpPr>
        <p:spPr bwMode="auto">
          <a:xfrm>
            <a:off x="2195513" y="1643063"/>
            <a:ext cx="1617662" cy="1439862"/>
          </a:xfrm>
          <a:custGeom>
            <a:avLst/>
            <a:gdLst>
              <a:gd name="T0" fmla="*/ 0 w 1019"/>
              <a:gd name="T1" fmla="*/ 2147483646 h 907"/>
              <a:gd name="T2" fmla="*/ 0 w 1019"/>
              <a:gd name="T3" fmla="*/ 2147483646 h 907"/>
              <a:gd name="T4" fmla="*/ 2147483646 w 1019"/>
              <a:gd name="T5" fmla="*/ 2147483646 h 907"/>
              <a:gd name="T6" fmla="*/ 2147483646 w 1019"/>
              <a:gd name="T7" fmla="*/ 2147483646 h 907"/>
              <a:gd name="T8" fmla="*/ 2147483646 w 1019"/>
              <a:gd name="T9" fmla="*/ 0 h 907"/>
              <a:gd name="T10" fmla="*/ 0 w 1019"/>
              <a:gd name="T11" fmla="*/ 214748364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eaLnBrk="0" hangingPunct="0">
              <a:defRPr/>
            </a:pPr>
            <a:endParaRPr lang="sk-SK">
              <a:cs typeface="Arial" panose="020B0604020202020204" pitchFamily="34" charset="0"/>
            </a:endParaRPr>
          </a:p>
        </p:txBody>
      </p:sp>
      <p:sp>
        <p:nvSpPr>
          <p:cNvPr id="6" name="Freeform 4"/>
          <p:cNvSpPr>
            <a:spLocks/>
          </p:cNvSpPr>
          <p:nvPr/>
        </p:nvSpPr>
        <p:spPr bwMode="auto">
          <a:xfrm>
            <a:off x="5456238" y="1643063"/>
            <a:ext cx="1617662" cy="1439862"/>
          </a:xfrm>
          <a:custGeom>
            <a:avLst/>
            <a:gdLst>
              <a:gd name="T0" fmla="*/ 2147483646 w 1019"/>
              <a:gd name="T1" fmla="*/ 2147483646 h 907"/>
              <a:gd name="T2" fmla="*/ 2147483646 w 1019"/>
              <a:gd name="T3" fmla="*/ 2147483646 h 907"/>
              <a:gd name="T4" fmla="*/ 2147483646 w 1019"/>
              <a:gd name="T5" fmla="*/ 2147483646 h 907"/>
              <a:gd name="T6" fmla="*/ 0 w 1019"/>
              <a:gd name="T7" fmla="*/ 2147483646 h 907"/>
              <a:gd name="T8" fmla="*/ 2147483646 w 1019"/>
              <a:gd name="T9" fmla="*/ 0 h 907"/>
              <a:gd name="T10" fmla="*/ 2147483646 w 1019"/>
              <a:gd name="T11" fmla="*/ 214748364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eaLnBrk="0" hangingPunct="0">
              <a:defRPr/>
            </a:pPr>
            <a:endParaRPr lang="sk-SK">
              <a:cs typeface="Arial" panose="020B0604020202020204" pitchFamily="34" charset="0"/>
            </a:endParaRPr>
          </a:p>
        </p:txBody>
      </p:sp>
      <p:sp>
        <p:nvSpPr>
          <p:cNvPr id="7" name="AutoShape 5" descr="blue marble"/>
          <p:cNvSpPr>
            <a:spLocks noChangeArrowheads="1"/>
          </p:cNvSpPr>
          <p:nvPr/>
        </p:nvSpPr>
        <p:spPr bwMode="auto">
          <a:xfrm>
            <a:off x="2627313" y="773113"/>
            <a:ext cx="4032250" cy="35194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blipFill dpi="0" rotWithShape="1">
            <a:blip r:embed="rId2" cstate="print"/>
            <a:srcRect/>
            <a:tile tx="0" ty="0" sx="100000" sy="100000" flip="none" algn="tl"/>
          </a:blipFill>
          <a:ln w="12700" cap="sq">
            <a:solidFill>
              <a:schemeClr val="folHlink"/>
            </a:solidFill>
            <a:miter lim="800000"/>
            <a:headEnd type="none" w="sm" len="sm"/>
            <a:tailEnd type="none" w="sm" len="sm"/>
          </a:ln>
          <a:effectLst/>
        </p:spPr>
        <p:txBody>
          <a:bodyPr wrap="none" anchor="ctr"/>
          <a:lstStyle/>
          <a:p>
            <a:pPr eaLnBrk="0" hangingPunct="0">
              <a:defRPr/>
            </a:pPr>
            <a:endParaRPr lang="sk-SK">
              <a:cs typeface="Arial" panose="020B0604020202020204" pitchFamily="34" charset="0"/>
            </a:endParaRPr>
          </a:p>
        </p:txBody>
      </p:sp>
      <p:sp>
        <p:nvSpPr>
          <p:cNvPr id="8" name="Rectangle 6"/>
          <p:cNvSpPr>
            <a:spLocks noChangeArrowheads="1"/>
          </p:cNvSpPr>
          <p:nvPr/>
        </p:nvSpPr>
        <p:spPr bwMode="auto">
          <a:xfrm>
            <a:off x="2195513" y="2589213"/>
            <a:ext cx="4883150" cy="492125"/>
          </a:xfrm>
          <a:prstGeom prst="rect">
            <a:avLst/>
          </a:prstGeom>
          <a:gradFill rotWithShape="0">
            <a:gsLst>
              <a:gs pos="0">
                <a:schemeClr val="bg2"/>
              </a:gs>
              <a:gs pos="50000">
                <a:schemeClr val="folHlink"/>
              </a:gs>
              <a:gs pos="100000">
                <a:schemeClr val="bg2"/>
              </a:gs>
            </a:gsLst>
            <a:lin ang="0" scaled="1"/>
          </a:gradFill>
          <a:ln>
            <a:noFill/>
          </a:ln>
          <a:effectLst/>
        </p:spPr>
        <p:txBody>
          <a:bodyPr/>
          <a:lstStyle/>
          <a:p>
            <a:pPr eaLnBrk="0" hangingPunct="0">
              <a:defRPr/>
            </a:pPr>
            <a:endParaRPr lang="sk-SK">
              <a:cs typeface="Arial" panose="020B0604020202020204" pitchFamily="34" charset="0"/>
            </a:endParaRPr>
          </a:p>
        </p:txBody>
      </p:sp>
      <p:sp>
        <p:nvSpPr>
          <p:cNvPr id="2055" name="Rectangle 7"/>
          <p:cNvSpPr>
            <a:spLocks noGrp="1" noChangeArrowheads="1"/>
          </p:cNvSpPr>
          <p:nvPr>
            <p:ph type="ctrTitle" sz="quarter"/>
          </p:nvPr>
        </p:nvSpPr>
        <p:spPr>
          <a:xfrm>
            <a:off x="685800" y="3886200"/>
            <a:ext cx="7772400" cy="1143000"/>
          </a:xfrm>
        </p:spPr>
        <p:txBody>
          <a:bodyPr/>
          <a:lstStyle>
            <a:lvl1pPr algn="ctr">
              <a:defRPr>
                <a:latin typeface="Arial" panose="020B0604020202020204" pitchFamily="34" charset="0"/>
              </a:defRPr>
            </a:lvl1pPr>
          </a:lstStyle>
          <a:p>
            <a:pPr lvl="0"/>
            <a:r>
              <a:rPr lang="cs-CZ" noProof="0"/>
              <a:t>Klepnutím upravíte styl předlohy nadpisu.</a:t>
            </a:r>
          </a:p>
        </p:txBody>
      </p:sp>
      <p:sp>
        <p:nvSpPr>
          <p:cNvPr id="2056" name="Rectangle 8"/>
          <p:cNvSpPr>
            <a:spLocks noGrp="1" noChangeArrowheads="1"/>
          </p:cNvSpPr>
          <p:nvPr>
            <p:ph type="subTitle" sz="quarter" idx="1"/>
          </p:nvPr>
        </p:nvSpPr>
        <p:spPr>
          <a:xfrm>
            <a:off x="1371600" y="5410200"/>
            <a:ext cx="6400800" cy="1295400"/>
          </a:xfrm>
        </p:spPr>
        <p:txBody>
          <a:bodyPr/>
          <a:lstStyle>
            <a:lvl1pPr marL="0" indent="0" algn="ctr">
              <a:buFont typeface="Monotype Sorts" pitchFamily="2" charset="2"/>
              <a:buNone/>
              <a:defRPr/>
            </a:lvl1pPr>
          </a:lstStyle>
          <a:p>
            <a:pPr lvl="0"/>
            <a:r>
              <a:rPr lang="cs-CZ" noProof="0"/>
              <a:t>Klepnutím upravíte styl předlohy podnadpisu.</a:t>
            </a:r>
          </a:p>
        </p:txBody>
      </p:sp>
      <p:sp>
        <p:nvSpPr>
          <p:cNvPr id="9" name="Rectangle 9"/>
          <p:cNvSpPr>
            <a:spLocks noGrp="1" noChangeArrowheads="1"/>
          </p:cNvSpPr>
          <p:nvPr>
            <p:ph type="dt" sz="quarter" idx="10"/>
          </p:nvPr>
        </p:nvSpPr>
        <p:spPr bwMode="auto">
          <a:xfrm>
            <a:off x="685800" y="0"/>
            <a:ext cx="1905000" cy="457200"/>
          </a:xfrm>
          <a:prstGeom prst="rect">
            <a:avLst/>
          </a:prstGeom>
        </p:spPr>
        <p:txBody>
          <a:bodyPr vert="horz" wrap="none" lIns="92075" tIns="46038" rIns="92075" bIns="46038" numCol="1" anchor="ctr" anchorCtr="0" compatLnSpc="1">
            <a:prstTxWarp prst="textNoShape">
              <a:avLst/>
            </a:prstTxWarp>
          </a:bodyPr>
          <a:lstStyle>
            <a:lvl1pPr eaLnBrk="0" hangingPunct="0">
              <a:defRPr sz="1400" b="0">
                <a:cs typeface="Arial" panose="020B0604020202020204" pitchFamily="34" charset="0"/>
              </a:defRPr>
            </a:lvl1pPr>
          </a:lstStyle>
          <a:p>
            <a:pPr>
              <a:defRPr/>
            </a:pPr>
            <a:endParaRPr lang="cs-CZ"/>
          </a:p>
        </p:txBody>
      </p:sp>
      <p:sp>
        <p:nvSpPr>
          <p:cNvPr id="10" name="Rectangle 10"/>
          <p:cNvSpPr>
            <a:spLocks noGrp="1" noChangeArrowheads="1"/>
          </p:cNvSpPr>
          <p:nvPr>
            <p:ph type="ftr" sz="quarter" idx="11"/>
          </p:nvPr>
        </p:nvSpPr>
        <p:spPr>
          <a:xfrm>
            <a:off x="3124200" y="0"/>
            <a:ext cx="2895600" cy="457200"/>
          </a:xfrm>
        </p:spPr>
        <p:txBody>
          <a:bodyPr/>
          <a:lstStyle>
            <a:lvl1pPr>
              <a:defRPr/>
            </a:lvl1pPr>
          </a:lstStyle>
          <a:p>
            <a:pPr>
              <a:defRPr/>
            </a:pPr>
            <a:endParaRPr lang="cs-CZ"/>
          </a:p>
        </p:txBody>
      </p:sp>
      <p:sp>
        <p:nvSpPr>
          <p:cNvPr id="11" name="Rectangle 11"/>
          <p:cNvSpPr>
            <a:spLocks noGrp="1" noChangeArrowheads="1"/>
          </p:cNvSpPr>
          <p:nvPr>
            <p:ph type="sldNum" sz="quarter" idx="12"/>
          </p:nvPr>
        </p:nvSpPr>
        <p:spPr bwMode="auto">
          <a:xfrm>
            <a:off x="6553200" y="0"/>
            <a:ext cx="1905000" cy="457200"/>
          </a:xfrm>
          <a:prstGeom prst="rect">
            <a:avLst/>
          </a:prstGeom>
        </p:spPr>
        <p:txBody>
          <a:bodyPr vert="horz" wrap="none" lIns="92075" tIns="46038" rIns="92075" bIns="46038" numCol="1" anchor="ctr" anchorCtr="0" compatLnSpc="1">
            <a:prstTxWarp prst="textNoShape">
              <a:avLst/>
            </a:prstTxWarp>
          </a:bodyPr>
          <a:lstStyle>
            <a:lvl1pPr algn="r" eaLnBrk="0" hangingPunct="0">
              <a:defRPr sz="1400" b="0">
                <a:cs typeface="Arial" panose="020B0604020202020204" pitchFamily="34" charset="0"/>
              </a:defRPr>
            </a:lvl1pPr>
          </a:lstStyle>
          <a:p>
            <a:pPr>
              <a:defRPr/>
            </a:pPr>
            <a:fld id="{83A89639-4547-411B-A305-8DE65F58D882}" type="slidenum">
              <a:rPr lang="cs-CZ" altLang="sk-SK"/>
              <a:pPr>
                <a:defRPr/>
              </a:pPr>
              <a:t>‹#›</a:t>
            </a:fld>
            <a:endParaRPr lang="cs-CZ" altLang="sk-SK"/>
          </a:p>
        </p:txBody>
      </p:sp>
    </p:spTree>
  </p:cSld>
  <p:clrMapOvr>
    <a:masterClrMapping/>
  </p:clrMapOvr>
  <p:transition>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7688" y="228600"/>
            <a:ext cx="2093912" cy="5802313"/>
          </a:xfrm>
        </p:spPr>
        <p:txBody>
          <a:bodyPr vert="eaVert"/>
          <a:lstStyle/>
          <a:p>
            <a:r>
              <a:rPr lang="en-US"/>
              <a:t>Click to edit Master title style</a:t>
            </a:r>
            <a:endParaRPr lang="sk-SK"/>
          </a:p>
        </p:txBody>
      </p:sp>
      <p:sp>
        <p:nvSpPr>
          <p:cNvPr id="3" name="Vertical Text Placeholder 2"/>
          <p:cNvSpPr>
            <a:spLocks noGrp="1"/>
          </p:cNvSpPr>
          <p:nvPr>
            <p:ph type="body" orient="vert" idx="1"/>
          </p:nvPr>
        </p:nvSpPr>
        <p:spPr>
          <a:xfrm>
            <a:off x="611188" y="228600"/>
            <a:ext cx="6134100" cy="5802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7086600" cy="1447800"/>
          </a:xfrm>
        </p:spPr>
        <p:txBody>
          <a:bodyPr/>
          <a:lstStyle/>
          <a:p>
            <a:r>
              <a:rPr lang="en-US"/>
              <a:t>Click to edit Master title style</a:t>
            </a:r>
            <a:endParaRPr lang="sk-SK"/>
          </a:p>
        </p:txBody>
      </p:sp>
      <p:sp>
        <p:nvSpPr>
          <p:cNvPr id="3" name="Table Placeholder 2"/>
          <p:cNvSpPr>
            <a:spLocks noGrp="1"/>
          </p:cNvSpPr>
          <p:nvPr>
            <p:ph type="tbl" idx="1"/>
          </p:nvPr>
        </p:nvSpPr>
        <p:spPr>
          <a:xfrm>
            <a:off x="611188" y="1916113"/>
            <a:ext cx="7772400" cy="4114800"/>
          </a:xfrm>
        </p:spPr>
        <p:txBody>
          <a:bodyPr/>
          <a:lstStyle/>
          <a:p>
            <a:pPr lvl="0"/>
            <a:endParaRPr lang="sk-SK" noProof="0"/>
          </a:p>
        </p:txBody>
      </p:sp>
      <p:sp>
        <p:nvSpPr>
          <p:cNvPr id="4"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1188" y="228600"/>
            <a:ext cx="8380412" cy="580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3"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Nadpis, obsah a 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905000" y="228600"/>
            <a:ext cx="7086600" cy="1447800"/>
          </a:xfrm>
        </p:spPr>
        <p:txBody>
          <a:bodyPr/>
          <a:lstStyle/>
          <a:p>
            <a:r>
              <a:rPr lang="sk-SK"/>
              <a:t>Kliknite sem a upravte štýl predlohy nadpisov.</a:t>
            </a:r>
          </a:p>
        </p:txBody>
      </p:sp>
      <p:sp>
        <p:nvSpPr>
          <p:cNvPr id="3" name="Zástupný symbol obsahu 2"/>
          <p:cNvSpPr>
            <a:spLocks noGrp="1"/>
          </p:cNvSpPr>
          <p:nvPr>
            <p:ph sz="half" idx="1"/>
          </p:nvPr>
        </p:nvSpPr>
        <p:spPr>
          <a:xfrm>
            <a:off x="611188" y="1916113"/>
            <a:ext cx="3810000"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quarter" idx="2"/>
          </p:nvPr>
        </p:nvSpPr>
        <p:spPr>
          <a:xfrm>
            <a:off x="4573588" y="1916113"/>
            <a:ext cx="3810000"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obsahu 4"/>
          <p:cNvSpPr>
            <a:spLocks noGrp="1"/>
          </p:cNvSpPr>
          <p:nvPr>
            <p:ph sz="quarter" idx="3"/>
          </p:nvPr>
        </p:nvSpPr>
        <p:spPr>
          <a:xfrm>
            <a:off x="4573588" y="4049713"/>
            <a:ext cx="3810000"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Nadpis a štyri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905000" y="228600"/>
            <a:ext cx="7086600" cy="1447800"/>
          </a:xfrm>
        </p:spPr>
        <p:txBody>
          <a:bodyPr/>
          <a:lstStyle/>
          <a:p>
            <a:r>
              <a:rPr lang="sk-SK"/>
              <a:t>Upravte štýly predlohy textu</a:t>
            </a:r>
          </a:p>
        </p:txBody>
      </p:sp>
      <p:sp>
        <p:nvSpPr>
          <p:cNvPr id="3" name="Zástupný symbol obsahu 2"/>
          <p:cNvSpPr>
            <a:spLocks noGrp="1"/>
          </p:cNvSpPr>
          <p:nvPr>
            <p:ph sz="quarter" idx="1"/>
          </p:nvPr>
        </p:nvSpPr>
        <p:spPr>
          <a:xfrm>
            <a:off x="611188" y="1916113"/>
            <a:ext cx="3810000" cy="19812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quarter" idx="2"/>
          </p:nvPr>
        </p:nvSpPr>
        <p:spPr>
          <a:xfrm>
            <a:off x="4573588" y="1916113"/>
            <a:ext cx="3810000" cy="19812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obsahu 4"/>
          <p:cNvSpPr>
            <a:spLocks noGrp="1"/>
          </p:cNvSpPr>
          <p:nvPr>
            <p:ph sz="quarter" idx="3"/>
          </p:nvPr>
        </p:nvSpPr>
        <p:spPr>
          <a:xfrm>
            <a:off x="611188" y="4049713"/>
            <a:ext cx="3810000" cy="19812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obsahu 5"/>
          <p:cNvSpPr>
            <a:spLocks noGrp="1"/>
          </p:cNvSpPr>
          <p:nvPr>
            <p:ph sz="quarter" idx="4"/>
          </p:nvPr>
        </p:nvSpPr>
        <p:spPr>
          <a:xfrm>
            <a:off x="4573588" y="4049713"/>
            <a:ext cx="3810000" cy="1981200"/>
          </a:xfrm>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k-SK"/>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Content Placeholder 2"/>
          <p:cNvSpPr>
            <a:spLocks noGrp="1"/>
          </p:cNvSpPr>
          <p:nvPr>
            <p:ph sz="half" idx="1"/>
          </p:nvPr>
        </p:nvSpPr>
        <p:spPr>
          <a:xfrm>
            <a:off x="611188" y="19161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p:cNvSpPr>
            <a:spLocks noGrp="1"/>
          </p:cNvSpPr>
          <p:nvPr>
            <p:ph sz="half" idx="2"/>
          </p:nvPr>
        </p:nvSpPr>
        <p:spPr>
          <a:xfrm>
            <a:off x="4573588" y="19161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sk-SK"/>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7"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k-SK"/>
          </a:p>
        </p:txBody>
      </p:sp>
      <p:sp>
        <p:nvSpPr>
          <p:cNvPr id="3"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k-SK"/>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k-SK"/>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cs-CZ"/>
          </a:p>
        </p:txBody>
      </p:sp>
    </p:spTree>
  </p:cSld>
  <p:clrMapOvr>
    <a:masterClrMapping/>
  </p:clrMapOvr>
  <p:transition>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1026" name="Picture 2" descr="Picture1"/>
          <p:cNvPicPr>
            <a:picLocks noChangeAspect="1" noChangeArrowheads="1"/>
          </p:cNvPicPr>
          <p:nvPr/>
        </p:nvPicPr>
        <p:blipFill>
          <a:blip r:embed="rId17"/>
          <a:srcRect/>
          <a:stretch>
            <a:fillRect/>
          </a:stretch>
        </p:blipFill>
        <p:spPr bwMode="auto">
          <a:xfrm>
            <a:off x="-6350" y="-6350"/>
            <a:ext cx="9156700" cy="6870700"/>
          </a:xfrm>
          <a:prstGeom prst="rect">
            <a:avLst/>
          </a:prstGeom>
          <a:noFill/>
          <a:ln w="9525">
            <a:noFill/>
            <a:miter lim="800000"/>
            <a:headEnd/>
            <a:tailEnd/>
          </a:ln>
        </p:spPr>
      </p:pic>
      <p:sp>
        <p:nvSpPr>
          <p:cNvPr id="1027" name="Rectangle 3"/>
          <p:cNvSpPr>
            <a:spLocks noChangeArrowheads="1"/>
          </p:cNvSpPr>
          <p:nvPr/>
        </p:nvSpPr>
        <p:spPr bwMode="auto">
          <a:xfrm>
            <a:off x="0" y="0"/>
            <a:ext cx="900113" cy="6856413"/>
          </a:xfrm>
          <a:prstGeom prst="rect">
            <a:avLst/>
          </a:prstGeom>
          <a:gradFill rotWithShape="0">
            <a:gsLst>
              <a:gs pos="0">
                <a:schemeClr val="bg2"/>
              </a:gs>
              <a:gs pos="50000">
                <a:schemeClr val="bg1"/>
              </a:gs>
              <a:gs pos="100000">
                <a:schemeClr val="bg2"/>
              </a:gs>
            </a:gsLst>
            <a:lin ang="5400000" scaled="1"/>
          </a:gradFill>
          <a:ln>
            <a:noFill/>
          </a:ln>
          <a:effectLst/>
        </p:spPr>
        <p:txBody>
          <a:bodyPr/>
          <a:lstStyle/>
          <a:p>
            <a:pPr eaLnBrk="0" hangingPunct="0">
              <a:defRPr/>
            </a:pPr>
            <a:endParaRPr lang="sk-SK">
              <a:cs typeface="Arial" panose="020B0604020202020204" pitchFamily="34" charset="0"/>
            </a:endParaRPr>
          </a:p>
        </p:txBody>
      </p:sp>
      <p:sp>
        <p:nvSpPr>
          <p:cNvPr id="1028" name="Rectangle 4"/>
          <p:cNvSpPr>
            <a:spLocks noGrp="1" noChangeArrowheads="1"/>
          </p:cNvSpPr>
          <p:nvPr>
            <p:ph type="title"/>
          </p:nvPr>
        </p:nvSpPr>
        <p:spPr bwMode="auto">
          <a:xfrm>
            <a:off x="1905000" y="228600"/>
            <a:ext cx="7086600" cy="1447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cs-CZ" altLang="sk-SK"/>
              <a:t>Klepnutím upravíte styl předlohy nadpisu.</a:t>
            </a:r>
          </a:p>
        </p:txBody>
      </p:sp>
      <p:sp>
        <p:nvSpPr>
          <p:cNvPr id="1029" name="Rectangle 5"/>
          <p:cNvSpPr>
            <a:spLocks noGrp="1" noChangeArrowheads="1"/>
          </p:cNvSpPr>
          <p:nvPr>
            <p:ph type="body" idx="1"/>
          </p:nvPr>
        </p:nvSpPr>
        <p:spPr bwMode="auto">
          <a:xfrm>
            <a:off x="611188" y="1916113"/>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cs-CZ" altLang="sk-SK"/>
              <a:t>Klepnutím upravíte styly předlohy textu.</a:t>
            </a:r>
          </a:p>
          <a:p>
            <a:pPr lvl="1"/>
            <a:r>
              <a:rPr lang="cs-CZ" altLang="sk-SK"/>
              <a:t>Druhá úroveň</a:t>
            </a:r>
          </a:p>
          <a:p>
            <a:pPr lvl="2"/>
            <a:r>
              <a:rPr lang="cs-CZ" altLang="sk-SK"/>
              <a:t>Třetí úroveň</a:t>
            </a:r>
          </a:p>
          <a:p>
            <a:pPr lvl="3"/>
            <a:r>
              <a:rPr lang="cs-CZ" altLang="sk-SK"/>
              <a:t>Čtvrtá úroveň</a:t>
            </a:r>
          </a:p>
          <a:p>
            <a:pPr lvl="4"/>
            <a:r>
              <a:rPr lang="cs-CZ" altLang="sk-SK"/>
              <a:t>Pátá úroveň</a:t>
            </a:r>
          </a:p>
        </p:txBody>
      </p:sp>
      <p:sp>
        <p:nvSpPr>
          <p:cNvPr id="1031" name="Rectangle 7"/>
          <p:cNvSpPr>
            <a:spLocks noGrp="1" noChangeArrowheads="1"/>
          </p:cNvSpPr>
          <p:nvPr>
            <p:ph type="ftr" sz="quarter" idx="3"/>
          </p:nvPr>
        </p:nvSpPr>
        <p:spPr bwMode="auto">
          <a:xfrm>
            <a:off x="3124200" y="6399213"/>
            <a:ext cx="2895600" cy="457200"/>
          </a:xfrm>
          <a:prstGeom prst="rect">
            <a:avLst/>
          </a:prstGeom>
          <a:noFill/>
          <a:ln>
            <a:noFill/>
          </a:ln>
          <a:effectLst/>
        </p:spPr>
        <p:txBody>
          <a:bodyPr vert="horz" wrap="none" lIns="92075" tIns="46038" rIns="92075" bIns="46038" numCol="1" anchor="ctr" anchorCtr="0" compatLnSpc="1">
            <a:prstTxWarp prst="textNoShape">
              <a:avLst/>
            </a:prstTxWarp>
          </a:bodyPr>
          <a:lstStyle>
            <a:lvl1pPr algn="ctr" eaLnBrk="0" hangingPunct="0">
              <a:defRPr sz="1400" b="0">
                <a:cs typeface="Arial" panose="020B0604020202020204" pitchFamily="34" charset="0"/>
              </a:defRPr>
            </a:lvl1pPr>
          </a:lstStyle>
          <a:p>
            <a:pPr>
              <a:defRPr/>
            </a:pPr>
            <a:endParaRPr lang="cs-CZ"/>
          </a:p>
        </p:txBody>
      </p:sp>
      <p:sp>
        <p:nvSpPr>
          <p:cNvPr id="2" name="Freeform 9"/>
          <p:cNvSpPr>
            <a:spLocks/>
          </p:cNvSpPr>
          <p:nvPr/>
        </p:nvSpPr>
        <p:spPr bwMode="auto">
          <a:xfrm>
            <a:off x="592138" y="719138"/>
            <a:ext cx="190500" cy="190500"/>
          </a:xfrm>
          <a:custGeom>
            <a:avLst/>
            <a:gdLst>
              <a:gd name="T0" fmla="*/ 2147483646 w 319"/>
              <a:gd name="T1" fmla="*/ 2147483646 h 319"/>
              <a:gd name="T2" fmla="*/ 2147483646 w 319"/>
              <a:gd name="T3" fmla="*/ 2147483646 h 319"/>
              <a:gd name="T4" fmla="*/ 2147483646 w 319"/>
              <a:gd name="T5" fmla="*/ 2147483646 h 319"/>
              <a:gd name="T6" fmla="*/ 0 w 319"/>
              <a:gd name="T7" fmla="*/ 2147483646 h 319"/>
              <a:gd name="T8" fmla="*/ 2147483646 w 319"/>
              <a:gd name="T9" fmla="*/ 0 h 319"/>
              <a:gd name="T10" fmla="*/ 2147483646 w 319"/>
              <a:gd name="T11" fmla="*/ 2147483646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eaLnBrk="0" hangingPunct="0">
              <a:defRPr/>
            </a:pPr>
            <a:endParaRPr lang="sk-SK">
              <a:cs typeface="Arial" panose="020B0604020202020204" pitchFamily="34" charset="0"/>
            </a:endParaRPr>
          </a:p>
        </p:txBody>
      </p:sp>
      <p:sp>
        <p:nvSpPr>
          <p:cNvPr id="1032" name="Freeform 10"/>
          <p:cNvSpPr>
            <a:spLocks/>
          </p:cNvSpPr>
          <p:nvPr/>
        </p:nvSpPr>
        <p:spPr bwMode="auto">
          <a:xfrm>
            <a:off x="109538" y="719138"/>
            <a:ext cx="190500" cy="190500"/>
          </a:xfrm>
          <a:custGeom>
            <a:avLst/>
            <a:gdLst>
              <a:gd name="T0" fmla="*/ 0 w 319"/>
              <a:gd name="T1" fmla="*/ 2147483646 h 319"/>
              <a:gd name="T2" fmla="*/ 0 w 319"/>
              <a:gd name="T3" fmla="*/ 2147483646 h 319"/>
              <a:gd name="T4" fmla="*/ 2147483646 w 319"/>
              <a:gd name="T5" fmla="*/ 2147483646 h 319"/>
              <a:gd name="T6" fmla="*/ 2147483646 w 319"/>
              <a:gd name="T7" fmla="*/ 2147483646 h 319"/>
              <a:gd name="T8" fmla="*/ 2147483646 w 319"/>
              <a:gd name="T9" fmla="*/ 0 h 319"/>
              <a:gd name="T10" fmla="*/ 0 w 319"/>
              <a:gd name="T11" fmla="*/ 2147483646 h 3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eaLnBrk="0" hangingPunct="0">
              <a:defRPr/>
            </a:pPr>
            <a:endParaRPr lang="sk-SK">
              <a:cs typeface="Arial" panose="020B0604020202020204" pitchFamily="34" charset="0"/>
            </a:endParaRPr>
          </a:p>
        </p:txBody>
      </p:sp>
      <p:sp>
        <p:nvSpPr>
          <p:cNvPr id="1033" name="AutoShape 11" descr="blue marble"/>
          <p:cNvSpPr>
            <a:spLocks noChangeArrowheads="1"/>
          </p:cNvSpPr>
          <p:nvPr/>
        </p:nvSpPr>
        <p:spPr bwMode="auto">
          <a:xfrm>
            <a:off x="179388" y="595313"/>
            <a:ext cx="525462" cy="457200"/>
          </a:xfrm>
          <a:custGeom>
            <a:avLst/>
            <a:gdLst>
              <a:gd name="T0" fmla="*/ 2147483646 w 21600"/>
              <a:gd name="T1" fmla="*/ 438998678 h 21600"/>
              <a:gd name="T2" fmla="*/ 102546196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blipFill dpi="0" rotWithShape="0">
            <a:blip r:embed="rId18" cstate="print"/>
            <a:srcRect/>
            <a:tile tx="0" ty="0" sx="100000" sy="100000" flip="none" algn="tl"/>
          </a:blipFill>
          <a:ln w="6350" cap="sq">
            <a:solidFill>
              <a:schemeClr val="bg1"/>
            </a:solidFill>
            <a:miter lim="800000"/>
            <a:headEnd type="none" w="sm" len="sm"/>
            <a:tailEnd type="none" w="sm" len="sm"/>
          </a:ln>
          <a:effectLst/>
        </p:spPr>
        <p:txBody>
          <a:bodyPr wrap="none" anchor="ctr"/>
          <a:lstStyle/>
          <a:p>
            <a:pPr eaLnBrk="0" hangingPunct="0">
              <a:defRPr/>
            </a:pPr>
            <a:endParaRPr lang="sk-SK">
              <a:cs typeface="Arial" panose="020B0604020202020204" pitchFamily="34" charset="0"/>
            </a:endParaRPr>
          </a:p>
        </p:txBody>
      </p:sp>
      <p:sp>
        <p:nvSpPr>
          <p:cNvPr id="1036" name="Rectangle 12"/>
          <p:cNvSpPr>
            <a:spLocks noChangeArrowheads="1"/>
          </p:cNvSpPr>
          <p:nvPr/>
        </p:nvSpPr>
        <p:spPr bwMode="auto">
          <a:xfrm>
            <a:off x="111125" y="835025"/>
            <a:ext cx="674688" cy="76200"/>
          </a:xfrm>
          <a:prstGeom prst="rect">
            <a:avLst/>
          </a:prstGeom>
          <a:gradFill rotWithShape="0">
            <a:gsLst>
              <a:gs pos="0">
                <a:schemeClr val="bg2"/>
              </a:gs>
              <a:gs pos="50000">
                <a:schemeClr val="folHlink"/>
              </a:gs>
              <a:gs pos="100000">
                <a:schemeClr val="bg2"/>
              </a:gs>
            </a:gsLst>
            <a:lin ang="0" scaled="1"/>
          </a:gradFill>
          <a:ln>
            <a:noFill/>
          </a:ln>
          <a:effectLst/>
        </p:spPr>
        <p:txBody>
          <a:bodyPr/>
          <a:lstStyle/>
          <a:p>
            <a:pPr eaLnBrk="0" hangingPunct="0">
              <a:defRPr/>
            </a:pPr>
            <a:endParaRPr lang="sk-SK">
              <a:cs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3664"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checker/>
  </p:transition>
  <p:txStyles>
    <p:titleStyle>
      <a:lvl1pPr algn="l" rtl="0" eaLnBrk="0" fontAlgn="base" hangingPunct="0">
        <a:spcBef>
          <a:spcPct val="0"/>
        </a:spcBef>
        <a:spcAft>
          <a:spcPct val="0"/>
        </a:spcAft>
        <a:defRPr kumimoji="1" sz="4000" kern="1200">
          <a:solidFill>
            <a:srgbClr val="FFCC00"/>
          </a:solidFill>
          <a:latin typeface="+mj-lt"/>
          <a:ea typeface="+mj-ea"/>
          <a:cs typeface="+mj-cs"/>
        </a:defRPr>
      </a:lvl1pPr>
      <a:lvl2pPr algn="l" rtl="0" eaLnBrk="0" fontAlgn="base" hangingPunct="0">
        <a:spcBef>
          <a:spcPct val="0"/>
        </a:spcBef>
        <a:spcAft>
          <a:spcPct val="0"/>
        </a:spcAft>
        <a:defRPr kumimoji="1" sz="4000">
          <a:solidFill>
            <a:srgbClr val="FFCC00"/>
          </a:solidFill>
          <a:latin typeface="Arial Unicode MS" panose="020B0604020202020204" pitchFamily="34" charset="-128"/>
        </a:defRPr>
      </a:lvl2pPr>
      <a:lvl3pPr algn="l" rtl="0" eaLnBrk="0" fontAlgn="base" hangingPunct="0">
        <a:spcBef>
          <a:spcPct val="0"/>
        </a:spcBef>
        <a:spcAft>
          <a:spcPct val="0"/>
        </a:spcAft>
        <a:defRPr kumimoji="1" sz="4000">
          <a:solidFill>
            <a:srgbClr val="FFCC00"/>
          </a:solidFill>
          <a:latin typeface="Arial Unicode MS" panose="020B0604020202020204" pitchFamily="34" charset="-128"/>
        </a:defRPr>
      </a:lvl3pPr>
      <a:lvl4pPr algn="l" rtl="0" eaLnBrk="0" fontAlgn="base" hangingPunct="0">
        <a:spcBef>
          <a:spcPct val="0"/>
        </a:spcBef>
        <a:spcAft>
          <a:spcPct val="0"/>
        </a:spcAft>
        <a:defRPr kumimoji="1" sz="4000">
          <a:solidFill>
            <a:srgbClr val="FFCC00"/>
          </a:solidFill>
          <a:latin typeface="Arial Unicode MS" panose="020B0604020202020204" pitchFamily="34" charset="-128"/>
        </a:defRPr>
      </a:lvl4pPr>
      <a:lvl5pPr algn="l" rtl="0" eaLnBrk="0" fontAlgn="base" hangingPunct="0">
        <a:spcBef>
          <a:spcPct val="0"/>
        </a:spcBef>
        <a:spcAft>
          <a:spcPct val="0"/>
        </a:spcAft>
        <a:defRPr kumimoji="1" sz="4000">
          <a:solidFill>
            <a:srgbClr val="FFCC00"/>
          </a:solidFill>
          <a:latin typeface="Arial Unicode MS" panose="020B0604020202020204" pitchFamily="34" charset="-128"/>
        </a:defRPr>
      </a:lvl5pPr>
      <a:lvl6pPr marL="457200" algn="l" rtl="0" eaLnBrk="0" fontAlgn="base" hangingPunct="0">
        <a:spcBef>
          <a:spcPct val="0"/>
        </a:spcBef>
        <a:spcAft>
          <a:spcPct val="0"/>
        </a:spcAft>
        <a:defRPr kumimoji="1" sz="4000">
          <a:solidFill>
            <a:srgbClr val="FFCC00"/>
          </a:solidFill>
          <a:latin typeface="Arial Unicode MS" panose="020B0604020202020204" pitchFamily="34" charset="-128"/>
        </a:defRPr>
      </a:lvl6pPr>
      <a:lvl7pPr marL="914400" algn="l" rtl="0" eaLnBrk="0" fontAlgn="base" hangingPunct="0">
        <a:spcBef>
          <a:spcPct val="0"/>
        </a:spcBef>
        <a:spcAft>
          <a:spcPct val="0"/>
        </a:spcAft>
        <a:defRPr kumimoji="1" sz="4000">
          <a:solidFill>
            <a:srgbClr val="FFCC00"/>
          </a:solidFill>
          <a:latin typeface="Arial Unicode MS" panose="020B0604020202020204" pitchFamily="34" charset="-128"/>
        </a:defRPr>
      </a:lvl7pPr>
      <a:lvl8pPr marL="1371600" algn="l" rtl="0" eaLnBrk="0" fontAlgn="base" hangingPunct="0">
        <a:spcBef>
          <a:spcPct val="0"/>
        </a:spcBef>
        <a:spcAft>
          <a:spcPct val="0"/>
        </a:spcAft>
        <a:defRPr kumimoji="1" sz="4000">
          <a:solidFill>
            <a:srgbClr val="FFCC00"/>
          </a:solidFill>
          <a:latin typeface="Arial Unicode MS" panose="020B0604020202020204" pitchFamily="34" charset="-128"/>
        </a:defRPr>
      </a:lvl8pPr>
      <a:lvl9pPr marL="1828800" algn="l" rtl="0" eaLnBrk="0" fontAlgn="base" hangingPunct="0">
        <a:spcBef>
          <a:spcPct val="0"/>
        </a:spcBef>
        <a:spcAft>
          <a:spcPct val="0"/>
        </a:spcAft>
        <a:defRPr kumimoji="1" sz="4000">
          <a:solidFill>
            <a:srgbClr val="FFCC00"/>
          </a:solidFill>
          <a:latin typeface="Arial Unicode MS" panose="020B0604020202020204" pitchFamily="34" charset="-128"/>
        </a:defRPr>
      </a:lvl9pPr>
    </p:titleStyle>
    <p:bodyStyle>
      <a:lvl1pPr marL="342900" indent="-342900" algn="l" rtl="0" eaLnBrk="0" fontAlgn="base" hangingPunct="0">
        <a:spcBef>
          <a:spcPct val="20000"/>
        </a:spcBef>
        <a:spcAft>
          <a:spcPct val="0"/>
        </a:spcAft>
        <a:buClr>
          <a:srgbClr val="FF9900"/>
        </a:buClr>
        <a:buSzPct val="70000"/>
        <a:buFont typeface="Monotype Sorts"/>
        <a:buChar char="t"/>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mp4"/><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video" Target="file:///C:\Documents%20and%20Settings\farkaive\Desktop\CTEPH\F&#225;bikov&#225;\video2.avi" TargetMode="External"/><Relationship Id="rId1" Type="http://schemas.openxmlformats.org/officeDocument/2006/relationships/video" Target="file:///C:\Documents%20and%20Settings\farkaive\Desktop\CTEPH\F&#225;bikov&#225;\video.avi" TargetMode="External"/><Relationship Id="rId6" Type="http://schemas.openxmlformats.org/officeDocument/2006/relationships/notesSlide" Target="../notesSlides/notesSlide12.xml"/><Relationship Id="rId11" Type="http://schemas.openxmlformats.org/officeDocument/2006/relationships/image" Target="../media/image29.png"/><Relationship Id="rId5" Type="http://schemas.openxmlformats.org/officeDocument/2006/relationships/slideLayout" Target="../slideLayouts/slideLayout7.xml"/><Relationship Id="rId10" Type="http://schemas.openxmlformats.org/officeDocument/2006/relationships/image" Target="../media/image28.jpeg"/><Relationship Id="rId4" Type="http://schemas.openxmlformats.org/officeDocument/2006/relationships/video" Target="../media/media1.mp4"/><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4.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oleObject" Target="../embeddings/oleObject9.bin"/><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3.png"/><Relationship Id="rId5" Type="http://schemas.openxmlformats.org/officeDocument/2006/relationships/oleObject" Target="../embeddings/oleObject12.bin"/><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file:///C:\_tajpan\2018_02_11_TKD\nedela\13.45\4_PresentationCD\PO_14-11-2017_4CH_video.avi" TargetMode="Externa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4.png"/><Relationship Id="rId5" Type="http://schemas.openxmlformats.org/officeDocument/2006/relationships/oleObject" Target="../embeddings/oleObject15.bin"/><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64.png"/><Relationship Id="rId5" Type="http://schemas.openxmlformats.org/officeDocument/2006/relationships/oleObject" Target="../embeddings/oleObject17.bin"/><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12"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4.jpeg"/><Relationship Id="rId5" Type="http://schemas.openxmlformats.org/officeDocument/2006/relationships/image" Target="../media/image69.jpeg"/><Relationship Id="rId10" Type="http://schemas.openxmlformats.org/officeDocument/2006/relationships/image" Target="../media/image3.png"/><Relationship Id="rId4" Type="http://schemas.openxmlformats.org/officeDocument/2006/relationships/image" Target="../media/image68.png"/><Relationship Id="rId9"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Petik%20po%20A4C.avi" TargetMode="External"/><Relationship Id="rId7" Type="http://schemas.openxmlformats.org/officeDocument/2006/relationships/image" Target="../media/image16.png"/><Relationship Id="rId2" Type="http://schemas.openxmlformats.org/officeDocument/2006/relationships/video" Target="Petik%20po.avi" TargetMode="External"/><Relationship Id="rId1" Type="http://schemas.openxmlformats.org/officeDocument/2006/relationships/video" Target="finalpetikestekratsie.avi" TargetMode="External"/><Relationship Id="rId6" Type="http://schemas.openxmlformats.org/officeDocument/2006/relationships/notesSlide" Target="../notesSlides/notesSlide5.xml"/><Relationship Id="rId5" Type="http://schemas.openxmlformats.org/officeDocument/2006/relationships/slideLayout" Target="../slideLayouts/slideLayout15.xml"/><Relationship Id="rId10" Type="http://schemas.openxmlformats.org/officeDocument/2006/relationships/image" Target="../media/image19.png"/><Relationship Id="rId4" Type="http://schemas.openxmlformats.org/officeDocument/2006/relationships/video" Target="Petikpo%20PLAX.avi" TargetMode="Externa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27088" y="2924175"/>
            <a:ext cx="7632700" cy="3168650"/>
          </a:xfrm>
        </p:spPr>
        <p:txBody>
          <a:bodyPr/>
          <a:lstStyle/>
          <a:p>
            <a:pPr>
              <a:defRPr/>
            </a:pPr>
            <a:r>
              <a:rPr lang="sk-SK" altLang="ja-JP" sz="3600" b="1">
                <a:effectLst>
                  <a:outerShdw blurRad="38100" dist="38100" dir="2700000" algn="tl">
                    <a:srgbClr val="000000"/>
                  </a:outerShdw>
                </a:effectLst>
                <a:latin typeface="Arial" charset="0"/>
              </a:rPr>
              <a:t>Liečba CTEPH v kazuistikách</a:t>
            </a:r>
            <a:endParaRPr lang="en-GB" altLang="sk-SK" b="1">
              <a:effectLst>
                <a:outerShdw blurRad="38100" dist="38100" dir="2700000" algn="tl">
                  <a:srgbClr val="000000"/>
                </a:outerShdw>
              </a:effectLst>
              <a:latin typeface="Arial" charset="0"/>
            </a:endParaRPr>
          </a:p>
        </p:txBody>
      </p:sp>
      <p:sp>
        <p:nvSpPr>
          <p:cNvPr id="4099" name="Rectangle 3"/>
          <p:cNvSpPr>
            <a:spLocks noGrp="1" noChangeArrowheads="1"/>
          </p:cNvSpPr>
          <p:nvPr>
            <p:ph type="subTitle" idx="1"/>
          </p:nvPr>
        </p:nvSpPr>
        <p:spPr>
          <a:xfrm>
            <a:off x="179388" y="5157788"/>
            <a:ext cx="8785225" cy="1700212"/>
          </a:xfrm>
        </p:spPr>
        <p:txBody>
          <a:bodyPr/>
          <a:lstStyle/>
          <a:p>
            <a:pPr>
              <a:lnSpc>
                <a:spcPct val="80000"/>
              </a:lnSpc>
              <a:buFont typeface="Monotype Sorts"/>
              <a:buNone/>
              <a:defRPr/>
            </a:pPr>
            <a:r>
              <a:rPr lang="sk-SK" altLang="sk-SK" sz="1800" b="1" i="1">
                <a:effectLst>
                  <a:outerShdw blurRad="38100" dist="38100" dir="2700000" algn="tl">
                    <a:srgbClr val="000000"/>
                  </a:outerShdw>
                </a:effectLst>
              </a:rPr>
              <a:t>Iveta Šimková, Adriana Reptová, Tatiana Valkovičová</a:t>
            </a:r>
            <a:r>
              <a:rPr lang="sk-SK" altLang="sk-SK" sz="1800" i="1">
                <a:effectLst>
                  <a:outerShdw blurRad="38100" dist="38100" dir="2700000" algn="tl">
                    <a:srgbClr val="000000"/>
                  </a:outerShdw>
                </a:effectLst>
              </a:rPr>
              <a:t> </a:t>
            </a:r>
          </a:p>
          <a:p>
            <a:pPr>
              <a:lnSpc>
                <a:spcPct val="80000"/>
              </a:lnSpc>
              <a:buFont typeface="Monotype Sorts"/>
              <a:buNone/>
              <a:defRPr/>
            </a:pPr>
            <a:r>
              <a:rPr lang="sk-SK" altLang="sk-SK" sz="1600" i="1">
                <a:solidFill>
                  <a:srgbClr val="FFCC00"/>
                </a:solidFill>
                <a:effectLst>
                  <a:outerShdw blurRad="38100" dist="38100" dir="2700000" algn="tl">
                    <a:srgbClr val="000000"/>
                  </a:outerShdw>
                </a:effectLst>
              </a:rPr>
              <a:t>Klinika kardiológie a angiológie LF SZU a NÚSCH a.s., Bratislava</a:t>
            </a:r>
          </a:p>
          <a:p>
            <a:pPr>
              <a:lnSpc>
                <a:spcPct val="80000"/>
              </a:lnSpc>
              <a:buFont typeface="Monotype Sorts"/>
              <a:buNone/>
              <a:defRPr/>
            </a:pPr>
            <a:r>
              <a:rPr lang="sk-SK" altLang="sk-SK" sz="1800" b="1" i="1">
                <a:effectLst>
                  <a:outerShdw blurRad="38100" dist="38100" dir="2700000" algn="tl">
                    <a:srgbClr val="000000"/>
                  </a:outerShdw>
                </a:effectLst>
              </a:rPr>
              <a:t>Pavel Jansa, Jaroslav Lindner </a:t>
            </a:r>
          </a:p>
          <a:p>
            <a:pPr>
              <a:lnSpc>
                <a:spcPct val="80000"/>
              </a:lnSpc>
              <a:buFont typeface="Monotype Sorts"/>
              <a:buNone/>
              <a:defRPr/>
            </a:pPr>
            <a:r>
              <a:rPr lang="sk-SK" altLang="sk-SK" sz="1600" i="1">
                <a:solidFill>
                  <a:srgbClr val="FFCC00"/>
                </a:solidFill>
                <a:effectLst>
                  <a:outerShdw blurRad="38100" dist="38100" dir="2700000" algn="tl">
                    <a:srgbClr val="000000"/>
                  </a:outerShdw>
                </a:effectLst>
              </a:rPr>
              <a:t>VFN Praha</a:t>
            </a:r>
          </a:p>
          <a:p>
            <a:pPr>
              <a:lnSpc>
                <a:spcPct val="80000"/>
              </a:lnSpc>
              <a:buFont typeface="Monotype Sorts"/>
              <a:buNone/>
              <a:defRPr/>
            </a:pPr>
            <a:r>
              <a:rPr lang="sk-SK" altLang="sk-SK" sz="1800" b="1" i="1">
                <a:effectLst>
                  <a:outerShdw blurRad="38100" dist="38100" dir="2700000" algn="tl">
                    <a:srgbClr val="000000"/>
                  </a:outerShdw>
                </a:effectLst>
              </a:rPr>
              <a:t>Irene Lang, Christian Gerges</a:t>
            </a:r>
          </a:p>
          <a:p>
            <a:pPr>
              <a:lnSpc>
                <a:spcPct val="80000"/>
              </a:lnSpc>
              <a:buFont typeface="Monotype Sorts"/>
              <a:buNone/>
              <a:defRPr/>
            </a:pPr>
            <a:r>
              <a:rPr lang="sk-SK" altLang="sk-SK" sz="1600" i="1">
                <a:solidFill>
                  <a:srgbClr val="FFCC00"/>
                </a:solidFill>
                <a:effectLst>
                  <a:outerShdw blurRad="38100" dist="38100" dir="2700000" algn="tl">
                    <a:srgbClr val="000000"/>
                  </a:outerShdw>
                </a:effectLst>
              </a:rPr>
              <a:t>AKH Viedeň</a:t>
            </a:r>
          </a:p>
          <a:p>
            <a:pPr>
              <a:lnSpc>
                <a:spcPct val="80000"/>
              </a:lnSpc>
              <a:buFont typeface="Monotype Sorts"/>
              <a:buNone/>
              <a:defRPr/>
            </a:pPr>
            <a:endParaRPr lang="sk-SK" altLang="sk-SK" sz="1600" i="1">
              <a:solidFill>
                <a:srgbClr val="FFCC00"/>
              </a:solidFill>
              <a:effectLst>
                <a:outerShdw blurRad="38100" dist="38100" dir="2700000" algn="tl">
                  <a:srgbClr val="000000"/>
                </a:outerShdw>
              </a:effectLst>
            </a:endParaRPr>
          </a:p>
        </p:txBody>
      </p:sp>
      <p:pic>
        <p:nvPicPr>
          <p:cNvPr id="18435" name="Picture 4" descr="szu"/>
          <p:cNvPicPr>
            <a:picLocks noChangeAspect="1" noChangeArrowheads="1"/>
          </p:cNvPicPr>
          <p:nvPr/>
        </p:nvPicPr>
        <p:blipFill>
          <a:blip r:embed="rId3"/>
          <a:srcRect/>
          <a:stretch>
            <a:fillRect/>
          </a:stretch>
        </p:blipFill>
        <p:spPr bwMode="auto">
          <a:xfrm>
            <a:off x="3087688" y="979488"/>
            <a:ext cx="979487" cy="1296987"/>
          </a:xfrm>
          <a:prstGeom prst="rect">
            <a:avLst/>
          </a:prstGeom>
          <a:noFill/>
          <a:ln w="9525">
            <a:noFill/>
            <a:miter lim="800000"/>
            <a:headEnd/>
            <a:tailEnd/>
          </a:ln>
        </p:spPr>
      </p:pic>
      <p:pic>
        <p:nvPicPr>
          <p:cNvPr id="18436" name="Picture 5" descr="logo NÚSCH, a"/>
          <p:cNvPicPr>
            <a:picLocks noChangeAspect="1" noChangeArrowheads="1"/>
          </p:cNvPicPr>
          <p:nvPr/>
        </p:nvPicPr>
        <p:blipFill>
          <a:blip r:embed="rId4">
            <a:clrChange>
              <a:clrFrom>
                <a:srgbClr val="FFFFFF"/>
              </a:clrFrom>
              <a:clrTo>
                <a:srgbClr val="FFFFFF">
                  <a:alpha val="0"/>
                </a:srgbClr>
              </a:clrTo>
            </a:clrChange>
            <a:lum contrast="18000"/>
          </a:blip>
          <a:srcRect/>
          <a:stretch>
            <a:fillRect/>
          </a:stretch>
        </p:blipFill>
        <p:spPr bwMode="auto">
          <a:xfrm>
            <a:off x="5148263" y="981075"/>
            <a:ext cx="912812" cy="1223963"/>
          </a:xfrm>
          <a:prstGeom prst="rect">
            <a:avLst/>
          </a:prstGeom>
          <a:noFill/>
          <a:ln w="9525">
            <a:noFill/>
            <a:miter lim="800000"/>
            <a:headEnd/>
            <a:tailEnd/>
          </a:ln>
        </p:spPr>
      </p:pic>
      <p:sp>
        <p:nvSpPr>
          <p:cNvPr id="4102" name="Text Box 6"/>
          <p:cNvSpPr txBox="1">
            <a:spLocks noChangeArrowheads="1"/>
          </p:cNvSpPr>
          <p:nvPr/>
        </p:nvSpPr>
        <p:spPr bwMode="auto">
          <a:xfrm>
            <a:off x="-323850" y="981075"/>
            <a:ext cx="2268538" cy="915988"/>
          </a:xfrm>
          <a:prstGeom prst="rect">
            <a:avLst/>
          </a:prstGeom>
          <a:noFill/>
          <a:ln>
            <a:noFill/>
          </a:ln>
          <a:effectLst/>
        </p:spPr>
        <p:txBody>
          <a:bodyPr>
            <a:spAutoFit/>
          </a:bodyPr>
          <a:lstStyle/>
          <a:p>
            <a:pPr algn="ctr" eaLnBrk="0" hangingPunct="0">
              <a:spcBef>
                <a:spcPct val="50000"/>
              </a:spcBef>
              <a:defRPr/>
            </a:pPr>
            <a:r>
              <a:rPr lang="sk-SK" sz="1800">
                <a:effectLst>
                  <a:outerShdw blurRad="38100" dist="38100" dir="2700000" algn="tl">
                    <a:srgbClr val="000000"/>
                  </a:outerShdw>
                </a:effectLst>
                <a:latin typeface="Arial Unicode MS" panose="020B0604020202020204" pitchFamily="34" charset="-128"/>
                <a:cs typeface="Arial" panose="020B0604020202020204" pitchFamily="34" charset="0"/>
              </a:rPr>
              <a:t>Slovenská zdravotnícka  univerzita</a:t>
            </a:r>
            <a:endParaRPr lang="en-US" sz="1800">
              <a:effectLst>
                <a:outerShdw blurRad="38100" dist="38100" dir="2700000" algn="tl">
                  <a:srgbClr val="000000"/>
                </a:outerShdw>
              </a:effectLst>
              <a:latin typeface="Arial Unicode MS" panose="020B0604020202020204" pitchFamily="34" charset="-128"/>
              <a:cs typeface="Arial" panose="020B0604020202020204" pitchFamily="34" charset="0"/>
            </a:endParaRPr>
          </a:p>
        </p:txBody>
      </p:sp>
      <p:sp>
        <p:nvSpPr>
          <p:cNvPr id="4103" name="Text Box 7"/>
          <p:cNvSpPr txBox="1">
            <a:spLocks noChangeArrowheads="1"/>
          </p:cNvSpPr>
          <p:nvPr/>
        </p:nvSpPr>
        <p:spPr bwMode="auto">
          <a:xfrm>
            <a:off x="6948488" y="1000125"/>
            <a:ext cx="2413000" cy="915988"/>
          </a:xfrm>
          <a:prstGeom prst="rect">
            <a:avLst/>
          </a:prstGeom>
          <a:noFill/>
          <a:ln>
            <a:noFill/>
          </a:ln>
          <a:effectLst/>
        </p:spPr>
        <p:txBody>
          <a:bodyPr>
            <a:spAutoFit/>
          </a:bodyPr>
          <a:lstStyle/>
          <a:p>
            <a:pPr algn="ctr" eaLnBrk="0" hangingPunct="0">
              <a:spcBef>
                <a:spcPct val="50000"/>
              </a:spcBef>
              <a:defRPr/>
            </a:pPr>
            <a:r>
              <a:rPr lang="sk-SK" sz="1800">
                <a:effectLst>
                  <a:outerShdw blurRad="38100" dist="38100" dir="2700000" algn="tl">
                    <a:srgbClr val="000000"/>
                  </a:outerShdw>
                </a:effectLst>
                <a:latin typeface="Arial Unicode MS" panose="020B0604020202020204" pitchFamily="34" charset="-128"/>
                <a:cs typeface="Arial" panose="020B0604020202020204" pitchFamily="34" charset="0"/>
              </a:rPr>
              <a:t>Národný ústav srdcovocievnych chorôb</a:t>
            </a:r>
            <a:endParaRPr lang="en-US" sz="1800">
              <a:effectLst>
                <a:outerShdw blurRad="38100" dist="38100" dir="2700000" algn="tl">
                  <a:srgbClr val="000000"/>
                </a:outerShdw>
              </a:effectLst>
              <a:latin typeface="Arial Unicode MS" panose="020B0604020202020204" pitchFamily="34" charset="-128"/>
              <a:cs typeface="Arial" panose="020B0604020202020204" pitchFamily="34" charset="0"/>
            </a:endParaRPr>
          </a:p>
        </p:txBody>
      </p:sp>
      <p:sp>
        <p:nvSpPr>
          <p:cNvPr id="4104" name="Text Box 8"/>
          <p:cNvSpPr txBox="1">
            <a:spLocks noChangeArrowheads="1"/>
          </p:cNvSpPr>
          <p:nvPr/>
        </p:nvSpPr>
        <p:spPr bwMode="auto">
          <a:xfrm>
            <a:off x="1908175" y="2565400"/>
            <a:ext cx="5872163" cy="48895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altLang="sk-SK" sz="2600">
                <a:solidFill>
                  <a:srgbClr val="F8F8F8"/>
                </a:solidFill>
                <a:effectLst>
                  <a:outerShdw blurRad="38100" dist="38100" dir="2700000" algn="tl">
                    <a:srgbClr val="000000"/>
                  </a:outerShdw>
                </a:effectLst>
                <a:latin typeface="Arial" charset="0"/>
              </a:rPr>
              <a:t>    </a:t>
            </a:r>
            <a:r>
              <a:rPr lang="sk-SK" altLang="sk-SK" b="0">
                <a:solidFill>
                  <a:srgbClr val="F8F8F8"/>
                </a:solidFill>
                <a:effectLst>
                  <a:outerShdw blurRad="38100" dist="38100" dir="2700000" algn="tl">
                    <a:srgbClr val="000000"/>
                  </a:outerShdw>
                </a:effectLst>
                <a:latin typeface="Arial" charset="0"/>
              </a:rPr>
              <a:t>13. Sympozium PS PC, Lednice 2019</a:t>
            </a:r>
            <a:r>
              <a:rPr lang="sk-SK" altLang="sk-SK">
                <a:solidFill>
                  <a:srgbClr val="F8F8F8"/>
                </a:solidFill>
                <a:effectLst>
                  <a:outerShdw blurRad="38100" dist="38100" dir="2700000" algn="tl">
                    <a:srgbClr val="000000"/>
                  </a:outerShdw>
                </a:effectLst>
                <a:latin typeface="Arial" charset="0"/>
              </a:rPr>
              <a:t> </a:t>
            </a:r>
          </a:p>
        </p:txBody>
      </p:sp>
    </p:spTree>
  </p:cSld>
  <p:clrMapOvr>
    <a:masterClrMapping/>
  </p:clrMapOvr>
  <p:transition>
    <p:check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sz="quarter" idx="4294967295"/>
          </p:nvPr>
        </p:nvSpPr>
        <p:spPr>
          <a:xfrm>
            <a:off x="1042988" y="442913"/>
            <a:ext cx="4968875" cy="1185862"/>
          </a:xfrm>
        </p:spPr>
        <p:txBody>
          <a:bodyPr/>
          <a:lstStyle/>
          <a:p>
            <a:pPr>
              <a:defRPr/>
            </a:pPr>
            <a:r>
              <a:rPr lang="cs-CZ" sz="3600">
                <a:solidFill>
                  <a:srgbClr val="FFD320"/>
                </a:solidFill>
                <a:effectLst>
                  <a:outerShdw blurRad="38100" dist="38100" dir="2700000" algn="tl">
                    <a:srgbClr val="000000"/>
                  </a:outerShdw>
                </a:effectLst>
              </a:rPr>
              <a:t>Liečba  CTEPH</a:t>
            </a:r>
            <a:br>
              <a:rPr lang="cs-CZ" sz="3600">
                <a:solidFill>
                  <a:srgbClr val="FFD320"/>
                </a:solidFill>
                <a:effectLst>
                  <a:outerShdw blurRad="38100" dist="38100" dir="2700000" algn="tl">
                    <a:srgbClr val="000000"/>
                  </a:outerShdw>
                </a:effectLst>
              </a:rPr>
            </a:br>
            <a:endParaRPr lang="cs-CZ" sz="3600">
              <a:solidFill>
                <a:srgbClr val="FFD320"/>
              </a:solidFill>
              <a:effectLst>
                <a:outerShdw blurRad="38100" dist="38100" dir="2700000" algn="tl">
                  <a:srgbClr val="000000"/>
                </a:outerShdw>
              </a:effectLst>
            </a:endParaRPr>
          </a:p>
        </p:txBody>
      </p:sp>
      <p:sp>
        <p:nvSpPr>
          <p:cNvPr id="1071107" name="Rectangle 3"/>
          <p:cNvSpPr>
            <a:spLocks noChangeArrowheads="1"/>
          </p:cNvSpPr>
          <p:nvPr/>
        </p:nvSpPr>
        <p:spPr bwMode="auto">
          <a:xfrm>
            <a:off x="468313" y="2111375"/>
            <a:ext cx="52562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rPr>
              <a:t>chirurgická </a:t>
            </a: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pľúcna endarterektómia</a:t>
            </a:r>
          </a:p>
          <a:p>
            <a:pPr marL="609600" indent="-609600" eaLnBrk="0" hangingPunct="0">
              <a:lnSpc>
                <a:spcPct val="90000"/>
              </a:lnSpc>
              <a:spcBef>
                <a:spcPct val="20000"/>
              </a:spcBef>
              <a:buClr>
                <a:srgbClr val="FFFF00"/>
              </a:buClr>
              <a:buFont typeface="Wingdings" pitchFamily="2" charset="2"/>
              <a:buNone/>
              <a:defRPr/>
            </a:pPr>
            <a:r>
              <a:rPr lang="cs-CZ" b="0">
                <a:effectLst>
                  <a:outerShdw blurRad="38100" dist="38100" dir="2700000" algn="tl">
                    <a:srgbClr val="000000"/>
                  </a:outerShdw>
                </a:effectLst>
                <a:latin typeface="Arial" pitchFamily="34" charset="0"/>
                <a:cs typeface="Arial" panose="020B0604020202020204" pitchFamily="34" charset="0"/>
              </a:rPr>
              <a:t>      </a:t>
            </a:r>
          </a:p>
          <a:p>
            <a:pPr marL="609600" indent="-609600" eaLnBrk="0" hangingPunct="0">
              <a:lnSpc>
                <a:spcPct val="90000"/>
              </a:lnSpc>
              <a:spcBef>
                <a:spcPct val="20000"/>
              </a:spcBef>
              <a:buClr>
                <a:srgbClr val="FFFF00"/>
              </a:buClr>
              <a:buFont typeface="Wingdings" pitchFamily="2" charset="2"/>
              <a:buNone/>
              <a:defRPr/>
            </a:pPr>
            <a:endParaRPr lang="cs-CZ" b="0">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sk-SK" b="0">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CC00"/>
                </a:solidFill>
                <a:effectLst>
                  <a:outerShdw blurRad="38100" dist="38100" dir="2700000" algn="tl">
                    <a:srgbClr val="000000"/>
                  </a:outerShdw>
                </a:effectLst>
                <a:latin typeface="Arial" pitchFamily="34" charset="0"/>
                <a:cs typeface="Arial" panose="020B0604020202020204" pitchFamily="34" charset="0"/>
              </a:rPr>
              <a:t>medikamentózna špecifická</a:t>
            </a:r>
            <a:endPar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 </a:t>
            </a:r>
          </a:p>
        </p:txBody>
      </p:sp>
      <p:sp>
        <p:nvSpPr>
          <p:cNvPr id="1071108" name="AutoShape 4"/>
          <p:cNvSpPr>
            <a:spLocks noChangeArrowheads="1"/>
          </p:cNvSpPr>
          <p:nvPr/>
        </p:nvSpPr>
        <p:spPr bwMode="auto">
          <a:xfrm>
            <a:off x="250825" y="4292600"/>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09" name="AutoShape 5"/>
          <p:cNvSpPr>
            <a:spLocks noChangeArrowheads="1"/>
          </p:cNvSpPr>
          <p:nvPr/>
        </p:nvSpPr>
        <p:spPr bwMode="auto">
          <a:xfrm>
            <a:off x="250825" y="2238375"/>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13" name="Rectangle 9"/>
          <p:cNvSpPr>
            <a:spLocks noChangeArrowheads="1"/>
          </p:cNvSpPr>
          <p:nvPr/>
        </p:nvSpPr>
        <p:spPr bwMode="auto">
          <a:xfrm>
            <a:off x="900113" y="3263900"/>
            <a:ext cx="50403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sk-SK" sz="2000" b="0">
                <a:effectLst>
                  <a:outerShdw blurRad="38100" dist="38100" dir="2700000" algn="tl">
                    <a:srgbClr val="000000"/>
                  </a:outerShdw>
                </a:effectLst>
                <a:latin typeface="Arial" charset="0"/>
              </a:rPr>
              <a:t>• pri chirurgicky dosiahnuteľných léziách</a:t>
            </a:r>
            <a:endParaRPr lang="fr-BE"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a:t>
            </a:r>
            <a:r>
              <a:rPr lang="sk-SK" sz="2000" b="0">
                <a:solidFill>
                  <a:srgbClr val="00CC00"/>
                </a:solidFill>
                <a:effectLst>
                  <a:outerShdw blurRad="38100" dist="38100" dir="2700000" algn="tl">
                    <a:srgbClr val="000000"/>
                  </a:outerShdw>
                </a:effectLst>
                <a:latin typeface="Arial" charset="0"/>
              </a:rPr>
              <a:t>mechanická zložka</a:t>
            </a: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re</a:t>
            </a:r>
            <a:r>
              <a:rPr lang="sk-SK" sz="2000" b="0">
                <a:effectLst>
                  <a:outerShdw blurRad="38100" dist="38100" dir="2700000" algn="tl">
                    <a:srgbClr val="000000"/>
                  </a:outerShdw>
                </a:effectLst>
                <a:latin typeface="Arial" charset="0"/>
              </a:rPr>
              <a:t>z</a:t>
            </a:r>
            <a:r>
              <a:rPr lang="en-US" sz="2000" b="0">
                <a:effectLst>
                  <a:outerShdw blurRad="38100" dist="38100" dir="2700000" algn="tl">
                    <a:srgbClr val="000000"/>
                  </a:outerShdw>
                </a:effectLst>
                <a:latin typeface="Arial" charset="0"/>
              </a:rPr>
              <a:t>idu</a:t>
            </a:r>
            <a:r>
              <a:rPr lang="sk-SK" sz="2000" b="0">
                <a:effectLst>
                  <a:outerShdw blurRad="38100" dist="38100" dir="2700000" algn="tl">
                    <a:srgbClr val="000000"/>
                  </a:outerShdw>
                </a:effectLst>
                <a:latin typeface="Arial" charset="0"/>
              </a:rPr>
              <a:t>á</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 PH po endarterektómii </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inoperab</a:t>
            </a:r>
            <a:r>
              <a:rPr lang="sk-SK" sz="2000" b="0">
                <a:effectLst>
                  <a:outerShdw blurRad="38100" dist="38100" dir="2700000" algn="tl">
                    <a:srgbClr val="000000"/>
                  </a:outerShdw>
                </a:effectLst>
                <a:latin typeface="Arial" charset="0"/>
              </a:rPr>
              <a:t>i</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a:t>
            </a:r>
            <a:r>
              <a:rPr lang="en-US" sz="2000" b="0">
                <a:effectLst>
                  <a:outerShdw blurRad="38100" dist="38100" dir="2700000" algn="tl">
                    <a:srgbClr val="000000"/>
                  </a:outerShdw>
                </a:effectLst>
                <a:latin typeface="Arial" charset="0"/>
              </a:rPr>
              <a:t> form</a:t>
            </a:r>
            <a:r>
              <a:rPr lang="sk-SK" sz="2000" b="0">
                <a:effectLst>
                  <a:outerShdw blurRad="38100" dist="38100" dir="2700000" algn="tl">
                    <a:srgbClr val="000000"/>
                  </a:outerShdw>
                </a:effectLst>
                <a:latin typeface="Arial" charset="0"/>
              </a:rPr>
              <a:t>e CTEPH</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cs-CZ" sz="2000" b="0">
                <a:solidFill>
                  <a:srgbClr val="00CC00"/>
                </a:solidFill>
                <a:effectLst>
                  <a:outerShdw blurRad="38100" dist="38100" dir="2700000" algn="tl">
                    <a:srgbClr val="000000"/>
                  </a:outerShdw>
                </a:effectLst>
                <a:latin typeface="Arial" charset="0"/>
              </a:rPr>
              <a:t>         funkčná zložka</a:t>
            </a:r>
          </a:p>
        </p:txBody>
      </p:sp>
      <p:pic>
        <p:nvPicPr>
          <p:cNvPr id="35846" name="Picture 8" descr="PEA"/>
          <p:cNvPicPr>
            <a:picLocks noChangeAspect="1" noChangeArrowheads="1"/>
          </p:cNvPicPr>
          <p:nvPr/>
        </p:nvPicPr>
        <p:blipFill>
          <a:blip r:embed="rId3"/>
          <a:srcRect/>
          <a:stretch>
            <a:fillRect/>
          </a:stretch>
        </p:blipFill>
        <p:spPr bwMode="auto">
          <a:xfrm>
            <a:off x="5940425" y="549275"/>
            <a:ext cx="2770188" cy="3629025"/>
          </a:xfrm>
          <a:prstGeom prst="rect">
            <a:avLst/>
          </a:prstGeom>
          <a:noFill/>
          <a:ln w="9525">
            <a:noFill/>
            <a:miter lim="800000"/>
            <a:headEnd/>
            <a:tailEnd/>
          </a:ln>
        </p:spPr>
      </p:pic>
      <p:sp>
        <p:nvSpPr>
          <p:cNvPr id="47114" name="Rectangle 10"/>
          <p:cNvSpPr>
            <a:spLocks noChangeArrowheads="1"/>
          </p:cNvSpPr>
          <p:nvPr/>
        </p:nvSpPr>
        <p:spPr bwMode="auto">
          <a:xfrm>
            <a:off x="971550" y="4652963"/>
            <a:ext cx="4464050" cy="1296987"/>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grpSp>
        <p:nvGrpSpPr>
          <p:cNvPr id="2" name="Group 11"/>
          <p:cNvGrpSpPr>
            <a:grpSpLocks/>
          </p:cNvGrpSpPr>
          <p:nvPr/>
        </p:nvGrpSpPr>
        <p:grpSpPr bwMode="auto">
          <a:xfrm>
            <a:off x="4535488" y="333375"/>
            <a:ext cx="4716462" cy="3911600"/>
            <a:chOff x="567" y="1253"/>
            <a:chExt cx="2971" cy="2464"/>
          </a:xfrm>
        </p:grpSpPr>
        <p:sp>
          <p:nvSpPr>
            <p:cNvPr id="107523" name="Text Box 3"/>
            <p:cNvSpPr txBox="1">
              <a:spLocks noChangeArrowheads="1"/>
            </p:cNvSpPr>
            <p:nvPr/>
          </p:nvSpPr>
          <p:spPr bwMode="auto">
            <a:xfrm>
              <a:off x="612" y="1253"/>
              <a:ext cx="2858" cy="2464"/>
            </a:xfrm>
            <a:prstGeom prst="rect">
              <a:avLst/>
            </a:prstGeom>
            <a:solidFill>
              <a:schemeClr val="bg1"/>
            </a:solidFill>
            <a:ln w="9525">
              <a:solidFill>
                <a:schemeClr val="accent1"/>
              </a:solidFill>
              <a:miter lim="800000"/>
              <a:headEnd/>
              <a:tailEnd/>
            </a:ln>
            <a:effectLst/>
          </p:spPr>
          <p:txBody>
            <a:bodyPr>
              <a:spAutoFit/>
            </a:bodyPr>
            <a:lstStyle/>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p:txBody>
        </p:sp>
        <p:pic>
          <p:nvPicPr>
            <p:cNvPr id="35852"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12" y="1570"/>
              <a:ext cx="1745" cy="1950"/>
            </a:xfrm>
            <a:prstGeom prst="rect">
              <a:avLst/>
            </a:prstGeom>
            <a:noFill/>
            <a:ln w="9525">
              <a:noFill/>
              <a:miter lim="800000"/>
              <a:headEnd/>
              <a:tailEnd/>
            </a:ln>
          </p:spPr>
        </p:pic>
        <p:sp>
          <p:nvSpPr>
            <p:cNvPr id="35853" name="Line 14"/>
            <p:cNvSpPr>
              <a:spLocks noChangeShapeType="1"/>
            </p:cNvSpPr>
            <p:nvPr/>
          </p:nvSpPr>
          <p:spPr bwMode="auto">
            <a:xfrm flipH="1" flipV="1">
              <a:off x="2563" y="2506"/>
              <a:ext cx="272" cy="227"/>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35854" name="Oval 15"/>
            <p:cNvSpPr>
              <a:spLocks noChangeArrowheads="1"/>
            </p:cNvSpPr>
            <p:nvPr/>
          </p:nvSpPr>
          <p:spPr bwMode="auto">
            <a:xfrm>
              <a:off x="2424" y="2387"/>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35855" name="Line 16"/>
            <p:cNvSpPr>
              <a:spLocks noChangeShapeType="1"/>
            </p:cNvSpPr>
            <p:nvPr/>
          </p:nvSpPr>
          <p:spPr bwMode="auto">
            <a:xfrm flipH="1">
              <a:off x="2563" y="2824"/>
              <a:ext cx="272" cy="90"/>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35856" name="Oval 17"/>
            <p:cNvSpPr>
              <a:spLocks noChangeArrowheads="1"/>
            </p:cNvSpPr>
            <p:nvPr/>
          </p:nvSpPr>
          <p:spPr bwMode="auto">
            <a:xfrm>
              <a:off x="2427" y="2796"/>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35857" name="Line 18"/>
            <p:cNvSpPr>
              <a:spLocks noChangeShapeType="1"/>
            </p:cNvSpPr>
            <p:nvPr/>
          </p:nvSpPr>
          <p:spPr bwMode="auto">
            <a:xfrm>
              <a:off x="1021" y="2024"/>
              <a:ext cx="725" cy="453"/>
            </a:xfrm>
            <a:prstGeom prst="line">
              <a:avLst/>
            </a:prstGeom>
            <a:noFill/>
            <a:ln w="38100">
              <a:solidFill>
                <a:srgbClr val="00CC00"/>
              </a:solidFill>
              <a:round/>
              <a:headEnd/>
              <a:tailEnd type="triangle" w="med" len="med"/>
            </a:ln>
          </p:spPr>
          <p:txBody>
            <a:bodyPr lIns="0" tIns="0" rIns="0" bIns="0">
              <a:spAutoFit/>
            </a:bodyPr>
            <a:lstStyle/>
            <a:p>
              <a:endParaRPr lang="sk-SK"/>
            </a:p>
          </p:txBody>
        </p:sp>
        <p:sp>
          <p:nvSpPr>
            <p:cNvPr id="35858" name="Text Box 19"/>
            <p:cNvSpPr txBox="1">
              <a:spLocks noChangeArrowheads="1"/>
            </p:cNvSpPr>
            <p:nvPr/>
          </p:nvSpPr>
          <p:spPr bwMode="auto">
            <a:xfrm>
              <a:off x="567" y="1752"/>
              <a:ext cx="1044"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00CC00"/>
                  </a:solidFill>
                  <a:effectLst>
                    <a:outerShdw blurRad="38100" dist="38100" dir="2700000" algn="tl">
                      <a:srgbClr val="000000"/>
                    </a:outerShdw>
                  </a:effectLst>
                  <a:latin typeface="Arial" charset="0"/>
                </a:rPr>
                <a:t>mechanická</a:t>
              </a:r>
              <a:endParaRPr lang="en-US" altLang="sk-SK" sz="1800">
                <a:solidFill>
                  <a:srgbClr val="00CC00"/>
                </a:solidFill>
                <a:effectLst>
                  <a:outerShdw blurRad="38100" dist="38100" dir="2700000" algn="tl">
                    <a:srgbClr val="000000"/>
                  </a:outerShdw>
                </a:effectLst>
                <a:latin typeface="Arial" charset="0"/>
              </a:endParaRPr>
            </a:p>
          </p:txBody>
        </p:sp>
        <p:sp>
          <p:nvSpPr>
            <p:cNvPr id="35859" name="Text Box 20"/>
            <p:cNvSpPr txBox="1">
              <a:spLocks noChangeArrowheads="1"/>
            </p:cNvSpPr>
            <p:nvPr/>
          </p:nvSpPr>
          <p:spPr bwMode="auto">
            <a:xfrm>
              <a:off x="2836" y="2704"/>
              <a:ext cx="702"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FF0000"/>
                  </a:solidFill>
                  <a:effectLst>
                    <a:outerShdw blurRad="38100" dist="38100" dir="2700000" algn="tl">
                      <a:srgbClr val="000000"/>
                    </a:outerShdw>
                  </a:effectLst>
                  <a:latin typeface="Arial" charset="0"/>
                </a:rPr>
                <a:t>funkčná</a:t>
              </a:r>
              <a:r>
                <a:rPr lang="sk-SK" altLang="sk-SK" sz="1800">
                  <a:solidFill>
                    <a:srgbClr val="00CC00"/>
                  </a:solidFill>
                  <a:effectLst>
                    <a:outerShdw blurRad="38100" dist="38100" dir="2700000" algn="tl">
                      <a:srgbClr val="000000"/>
                    </a:outerShdw>
                  </a:effectLst>
                  <a:latin typeface="Arial" charset="0"/>
                </a:rPr>
                <a:t> </a:t>
              </a:r>
              <a:endParaRPr lang="en-US" altLang="sk-SK" sz="1800">
                <a:solidFill>
                  <a:srgbClr val="00CC00"/>
                </a:solidFill>
                <a:effectLst>
                  <a:outerShdw blurRad="38100" dist="38100" dir="2700000" algn="tl">
                    <a:srgbClr val="000000"/>
                  </a:outerShdw>
                </a:effectLst>
                <a:latin typeface="Arial" charset="0"/>
              </a:endParaRPr>
            </a:p>
          </p:txBody>
        </p:sp>
      </p:grpSp>
      <p:sp>
        <p:nvSpPr>
          <p:cNvPr id="47125" name="Rectangle 21"/>
          <p:cNvSpPr>
            <a:spLocks noChangeArrowheads="1"/>
          </p:cNvSpPr>
          <p:nvPr/>
        </p:nvSpPr>
        <p:spPr bwMode="auto">
          <a:xfrm>
            <a:off x="1476375" y="6165850"/>
            <a:ext cx="2016125" cy="431800"/>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47126" name="Line 22"/>
          <p:cNvSpPr>
            <a:spLocks noChangeShapeType="1"/>
          </p:cNvSpPr>
          <p:nvPr/>
        </p:nvSpPr>
        <p:spPr bwMode="auto">
          <a:xfrm flipV="1">
            <a:off x="5543550" y="2997200"/>
            <a:ext cx="2844800" cy="1366838"/>
          </a:xfrm>
          <a:prstGeom prst="line">
            <a:avLst/>
          </a:prstGeom>
          <a:noFill/>
          <a:ln w="76200" cap="sq">
            <a:solidFill>
              <a:srgbClr val="FF0000"/>
            </a:solidFill>
            <a:round/>
            <a:headEnd type="none" w="sm" len="sm"/>
            <a:tailEnd type="triangle" w="med" len="med"/>
          </a:ln>
        </p:spPr>
        <p:txBody>
          <a:bodyPr wrap="none"/>
          <a:lstStyle/>
          <a:p>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blinds(horizontal)">
                                      <p:cBhvr>
                                        <p:cTn id="7" dur="500"/>
                                        <p:tgtEl>
                                          <p:spTgt spid="47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126"/>
                                        </p:tgtEl>
                                        <p:attrNameLst>
                                          <p:attrName>style.visibility</p:attrName>
                                        </p:attrNameLst>
                                      </p:cBhvr>
                                      <p:to>
                                        <p:strVal val="visible"/>
                                      </p:to>
                                    </p:set>
                                    <p:animEffect transition="in" filter="blinds(horizontal)">
                                      <p:cBhvr>
                                        <p:cTn id="12" dur="500"/>
                                        <p:tgtEl>
                                          <p:spTgt spid="47126"/>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7125"/>
                                        </p:tgtEl>
                                        <p:attrNameLst>
                                          <p:attrName>style.visibility</p:attrName>
                                        </p:attrNameLst>
                                      </p:cBhvr>
                                      <p:to>
                                        <p:strVal val="visible"/>
                                      </p:to>
                                    </p:set>
                                    <p:animEffect transition="in" filter="blinds(horizontal)">
                                      <p:cBhvr>
                                        <p:cTn id="18" dur="500"/>
                                        <p:tgtEl>
                                          <p:spTgt spid="4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animBg="1"/>
      <p:bldP spid="47125" grpId="0" animBg="1"/>
      <p:bldP spid="471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827088" y="846138"/>
            <a:ext cx="8569325" cy="1143000"/>
          </a:xfrm>
        </p:spPr>
        <p:txBody>
          <a:bodyPr lIns="91440" tIns="45720" rIns="91440" bIns="45720"/>
          <a:lstStyle/>
          <a:p>
            <a:pPr eaLnBrk="1" hangingPunct="1">
              <a:defRPr/>
            </a:pPr>
            <a:r>
              <a:rPr lang="sk-SK" altLang="sk-SK">
                <a:effectLst>
                  <a:outerShdw blurRad="38100" dist="38100" dir="2700000" algn="tl">
                    <a:srgbClr val="000000"/>
                  </a:outerShdw>
                </a:effectLst>
              </a:rPr>
              <a:t> </a:t>
            </a:r>
            <a:r>
              <a:rPr lang="sk-SK" altLang="sk-SK">
                <a:effectLst>
                  <a:outerShdw blurRad="38100" dist="38100" dir="2700000" algn="tl">
                    <a:srgbClr val="000000"/>
                  </a:outerShdw>
                </a:effectLst>
                <a:latin typeface="Arial" panose="020B0604020202020204" pitchFamily="34" charset="0"/>
              </a:rPr>
              <a:t>Aktuálna</a:t>
            </a:r>
            <a:r>
              <a:rPr lang="sk-SK" altLang="sk-SK">
                <a:effectLst>
                  <a:outerShdw blurRad="38100" dist="38100" dir="2700000" algn="tl">
                    <a:srgbClr val="000000"/>
                  </a:outerShdw>
                </a:effectLst>
              </a:rPr>
              <a:t> koncepcia liečby </a:t>
            </a:r>
            <a:r>
              <a:rPr lang="fr-BE" altLang="sk-SK">
                <a:effectLst>
                  <a:outerShdw blurRad="38100" dist="38100" dir="2700000" algn="tl">
                    <a:srgbClr val="000000"/>
                  </a:outerShdw>
                </a:effectLst>
              </a:rPr>
              <a:t>CTEPH</a:t>
            </a:r>
            <a:r>
              <a:rPr lang="sk-SK" altLang="sk-SK">
                <a:effectLst>
                  <a:outerShdw blurRad="38100" dist="38100" dir="2700000" algn="tl">
                    <a:srgbClr val="000000"/>
                  </a:outerShdw>
                </a:effectLst>
              </a:rPr>
              <a:t> </a:t>
            </a:r>
            <a:br>
              <a:rPr lang="sk-SK" altLang="sk-SK">
                <a:effectLst>
                  <a:outerShdw blurRad="38100" dist="38100" dir="2700000" algn="tl">
                    <a:srgbClr val="000000"/>
                  </a:outerShdw>
                </a:effectLst>
              </a:rPr>
            </a:br>
            <a:r>
              <a:rPr lang="sk-SK" altLang="sk-SK">
                <a:effectLst>
                  <a:outerShdw blurRad="38100" dist="38100" dir="2700000" algn="tl">
                    <a:srgbClr val="000000"/>
                  </a:outerShdw>
                </a:effectLst>
              </a:rPr>
              <a:t> </a:t>
            </a:r>
            <a:r>
              <a:rPr lang="cs-CZ" altLang="sk-SK" sz="2800">
                <a:solidFill>
                  <a:schemeClr val="tx1"/>
                </a:solidFill>
                <a:effectLst>
                  <a:outerShdw blurRad="38100" dist="38100" dir="2700000" algn="tl">
                    <a:srgbClr val="000000"/>
                  </a:outerShdw>
                </a:effectLst>
              </a:rPr>
              <a:t>      </a:t>
            </a:r>
            <a:r>
              <a:rPr lang="cs-CZ" altLang="sk-SK" sz="2800">
                <a:solidFill>
                  <a:schemeClr val="tx1"/>
                </a:solidFill>
                <a:effectLst>
                  <a:outerShdw blurRad="38100" dist="38100" dir="2700000" algn="tl">
                    <a:srgbClr val="000000"/>
                  </a:outerShdw>
                </a:effectLst>
                <a:latin typeface="Arial" panose="020B0604020202020204" pitchFamily="34" charset="0"/>
              </a:rPr>
              <a:t>založená na </a:t>
            </a:r>
            <a:r>
              <a:rPr lang="cs-CZ" altLang="sk-SK" sz="2800">
                <a:solidFill>
                  <a:schemeClr val="tx1"/>
                </a:solidFill>
                <a:effectLst>
                  <a:outerShdw blurRad="38100" dist="38100" dir="2700000" algn="tl">
                    <a:srgbClr val="000000"/>
                  </a:outerShdw>
                </a:effectLst>
              </a:rPr>
              <a:t>analógii </a:t>
            </a:r>
            <a:br>
              <a:rPr lang="cs-CZ" altLang="sk-SK" sz="2800">
                <a:solidFill>
                  <a:schemeClr val="tx1"/>
                </a:solidFill>
                <a:effectLst>
                  <a:outerShdw blurRad="38100" dist="38100" dir="2700000" algn="tl">
                    <a:srgbClr val="000000"/>
                  </a:outerShdw>
                </a:effectLst>
                <a:latin typeface="Arial" panose="020B0604020202020204" pitchFamily="34" charset="0"/>
              </a:rPr>
            </a:br>
            <a:r>
              <a:rPr lang="cs-CZ" altLang="sk-SK" sz="2800">
                <a:solidFill>
                  <a:schemeClr val="tx1"/>
                </a:solidFill>
                <a:effectLst>
                  <a:outerShdw blurRad="38100" dist="38100" dir="2700000" algn="tl">
                    <a:srgbClr val="000000"/>
                  </a:outerShdw>
                </a:effectLst>
                <a:latin typeface="Arial" panose="020B0604020202020204" pitchFamily="34" charset="0"/>
              </a:rPr>
              <a:t>    </a:t>
            </a:r>
            <a:r>
              <a:rPr lang="cs-CZ" altLang="sk-SK" sz="2800">
                <a:solidFill>
                  <a:schemeClr val="tx1"/>
                </a:solidFill>
                <a:effectLst>
                  <a:outerShdw blurRad="38100" dist="38100" dir="2700000" algn="tl">
                    <a:srgbClr val="000000"/>
                  </a:outerShdw>
                </a:effectLst>
              </a:rPr>
              <a:t>s periférnou artériopatiou </a:t>
            </a:r>
            <a:br>
              <a:rPr lang="cs-CZ" altLang="sk-SK" sz="2800">
                <a:solidFill>
                  <a:schemeClr val="tx1"/>
                </a:solidFill>
                <a:effectLst>
                  <a:outerShdw blurRad="38100" dist="38100" dir="2700000" algn="tl">
                    <a:srgbClr val="000000"/>
                  </a:outerShdw>
                </a:effectLst>
                <a:latin typeface="Arial" panose="020B0604020202020204" pitchFamily="34" charset="0"/>
              </a:rPr>
            </a:br>
            <a:r>
              <a:rPr lang="cs-CZ" altLang="sk-SK" sz="2800">
                <a:solidFill>
                  <a:schemeClr val="tx1"/>
                </a:solidFill>
                <a:effectLst>
                  <a:outerShdw blurRad="38100" dist="38100" dir="2700000" algn="tl">
                    <a:srgbClr val="000000"/>
                  </a:outerShdw>
                </a:effectLst>
                <a:latin typeface="Arial" panose="020B0604020202020204" pitchFamily="34" charset="0"/>
              </a:rPr>
              <a:t>                   </a:t>
            </a:r>
            <a:r>
              <a:rPr lang="cs-CZ" altLang="sk-SK" sz="2800">
                <a:solidFill>
                  <a:schemeClr val="tx1"/>
                </a:solidFill>
                <a:effectLst>
                  <a:outerShdw blurRad="38100" dist="38100" dir="2700000" algn="tl">
                    <a:srgbClr val="000000"/>
                  </a:outerShdw>
                </a:effectLst>
              </a:rPr>
              <a:t>PAH</a:t>
            </a:r>
            <a:endParaRPr lang="en-GB" altLang="sk-SK" sz="2800">
              <a:solidFill>
                <a:schemeClr val="tx1"/>
              </a:solidFill>
              <a:effectLst>
                <a:outerShdw blurRad="38100" dist="38100" dir="2700000" algn="tl">
                  <a:srgbClr val="000000"/>
                </a:outerShdw>
              </a:effectLst>
            </a:endParaRPr>
          </a:p>
        </p:txBody>
      </p:sp>
      <p:sp>
        <p:nvSpPr>
          <p:cNvPr id="50179" name="Rectangle 3"/>
          <p:cNvSpPr>
            <a:spLocks noChangeArrowheads="1"/>
          </p:cNvSpPr>
          <p:nvPr/>
        </p:nvSpPr>
        <p:spPr bwMode="auto">
          <a:xfrm>
            <a:off x="-396875" y="2781300"/>
            <a:ext cx="9288463" cy="3313113"/>
          </a:xfrm>
          <a:prstGeom prst="rect">
            <a:avLst/>
          </a:prstGeom>
          <a:noFill/>
          <a:ln w="9525">
            <a:noFill/>
            <a:miter lim="800000"/>
            <a:headEnd/>
            <a:tailEnd/>
          </a:ln>
          <a:effectLst/>
        </p:spPr>
        <p:txBody>
          <a:bodyPr/>
          <a:lstStyle/>
          <a:p>
            <a:pPr marL="342900" indent="-342900" eaLnBrk="0" hangingPunct="0">
              <a:spcBef>
                <a:spcPct val="20000"/>
              </a:spcBef>
              <a:buClr>
                <a:srgbClr val="FFFF00"/>
              </a:buClr>
              <a:buSzPct val="70000"/>
              <a:buFont typeface="Monotype Sorts"/>
              <a:buNone/>
              <a:defRPr/>
            </a:pPr>
            <a:r>
              <a:rPr lang="cs-CZ" altLang="sk-SK" sz="2800" b="0">
                <a:solidFill>
                  <a:srgbClr val="FFCC00"/>
                </a:solidFill>
                <a:effectLst>
                  <a:outerShdw blurRad="38100" dist="38100" dir="2700000" algn="tl">
                    <a:srgbClr val="000000"/>
                  </a:outerShdw>
                </a:effectLst>
                <a:latin typeface="Arial" charset="0"/>
              </a:rPr>
              <a:t>             PAH „špecifická liečba“:</a:t>
            </a:r>
            <a:endParaRPr lang="cs-CZ" altLang="sk-SK" sz="2000" b="0">
              <a:solidFill>
                <a:srgbClr val="FFCC00"/>
              </a:solidFill>
              <a:effectLst>
                <a:outerShdw blurRad="38100" dist="38100" dir="2700000" algn="tl">
                  <a:srgbClr val="000000"/>
                </a:outerShdw>
              </a:effectLst>
              <a:latin typeface="Arial" charset="0"/>
            </a:endParaRPr>
          </a:p>
          <a:p>
            <a:pPr marL="342900" indent="-342900" eaLnBrk="0" hangingPunct="0">
              <a:spcBef>
                <a:spcPct val="20000"/>
              </a:spcBef>
              <a:buClr>
                <a:srgbClr val="FFFF00"/>
              </a:buClr>
              <a:buSzPct val="70000"/>
              <a:buFont typeface="Monotype Sorts"/>
              <a:buNone/>
              <a:defRPr/>
            </a:pPr>
            <a:r>
              <a:rPr lang="cs-CZ" altLang="sk-SK" sz="2000" b="0">
                <a:solidFill>
                  <a:srgbClr val="FFCC00"/>
                </a:solidFill>
                <a:effectLst>
                  <a:outerShdw blurRad="38100" dist="38100" dir="2700000" algn="tl">
                    <a:srgbClr val="000000"/>
                  </a:outerShdw>
                </a:effectLst>
                <a:latin typeface="Arial" charset="0"/>
              </a:rPr>
              <a:t>                                                          </a:t>
            </a:r>
            <a:endParaRPr lang="cs-CZ" altLang="sk-SK" b="0">
              <a:solidFill>
                <a:srgbClr val="FFCC00"/>
              </a:solidFill>
              <a:effectLst>
                <a:outerShdw blurRad="38100" dist="38100" dir="2700000" algn="tl">
                  <a:srgbClr val="000000"/>
                </a:outerShdw>
              </a:effectLst>
              <a:latin typeface="Arial" charset="0"/>
            </a:endParaRPr>
          </a:p>
          <a:p>
            <a:pPr marL="342900" indent="-342900" eaLnBrk="0" hangingPunct="0">
              <a:spcBef>
                <a:spcPct val="20000"/>
              </a:spcBef>
              <a:buClr>
                <a:srgbClr val="FFFF00"/>
              </a:buClr>
              <a:buSzPct val="70000"/>
              <a:buFont typeface="Monotype Sorts"/>
              <a:buNone/>
              <a:defRPr/>
            </a:pPr>
            <a:r>
              <a:rPr lang="sk-SK" altLang="sk-SK" b="0">
                <a:effectLst>
                  <a:outerShdw blurRad="38100" dist="38100" dir="2700000" algn="tl">
                    <a:srgbClr val="000000"/>
                  </a:outerShdw>
                </a:effectLst>
                <a:latin typeface="Arial" charset="0"/>
              </a:rPr>
              <a:t>                  </a:t>
            </a:r>
            <a:r>
              <a:rPr lang="sk-SK" altLang="sk-SK" sz="2200" b="0">
                <a:effectLst>
                  <a:outerShdw blurRad="38100" dist="38100" dir="2700000" algn="tl">
                    <a:srgbClr val="000000"/>
                  </a:outerShdw>
                </a:effectLst>
                <a:latin typeface="Arial" charset="0"/>
              </a:rPr>
              <a:t>- početné nekontrolované štúdie </a:t>
            </a:r>
            <a:r>
              <a:rPr lang="sk-SK" altLang="sk-SK" sz="1400" b="0">
                <a:effectLst>
                  <a:outerShdw blurRad="38100" dist="38100" dir="2700000" algn="tl">
                    <a:srgbClr val="000000"/>
                  </a:outerShdw>
                </a:effectLst>
                <a:latin typeface="Arial" charset="0"/>
              </a:rPr>
              <a:t>epoprostenol</a:t>
            </a:r>
            <a:r>
              <a:rPr lang="sk-SK" altLang="sk-SK" sz="1400" b="0" baseline="30000">
                <a:effectLst>
                  <a:outerShdw blurRad="38100" dist="38100" dir="2700000" algn="tl">
                    <a:srgbClr val="000000"/>
                  </a:outerShdw>
                </a:effectLst>
                <a:latin typeface="Arial" charset="0"/>
              </a:rPr>
              <a:t>1-4</a:t>
            </a:r>
            <a:r>
              <a:rPr lang="sk-SK" altLang="sk-SK" sz="1400" b="0">
                <a:effectLst>
                  <a:outerShdw blurRad="38100" dist="38100" dir="2700000" algn="tl">
                    <a:srgbClr val="000000"/>
                  </a:outerShdw>
                </a:effectLst>
                <a:latin typeface="Arial" charset="0"/>
              </a:rPr>
              <a:t>, bosentan</a:t>
            </a:r>
            <a:r>
              <a:rPr lang="sk-SK" altLang="sk-SK" sz="1400" b="0" baseline="30000">
                <a:effectLst>
                  <a:outerShdw blurRad="38100" dist="38100" dir="2700000" algn="tl">
                    <a:srgbClr val="000000"/>
                  </a:outerShdw>
                </a:effectLst>
                <a:latin typeface="Arial" charset="0"/>
              </a:rPr>
              <a:t>5-9</a:t>
            </a:r>
            <a:r>
              <a:rPr lang="sk-SK" altLang="sk-SK" sz="1400" b="0">
                <a:effectLst>
                  <a:outerShdw blurRad="38100" dist="38100" dir="2700000" algn="tl">
                    <a:srgbClr val="000000"/>
                  </a:outerShdw>
                </a:effectLst>
                <a:latin typeface="Arial" charset="0"/>
              </a:rPr>
              <a:t>, </a:t>
            </a:r>
          </a:p>
          <a:p>
            <a:pPr marL="342900" indent="-342900" eaLnBrk="0" hangingPunct="0">
              <a:spcBef>
                <a:spcPct val="20000"/>
              </a:spcBef>
              <a:buClr>
                <a:srgbClr val="FFFF00"/>
              </a:buClr>
              <a:buSzPct val="70000"/>
              <a:buFont typeface="Monotype Sorts"/>
              <a:buNone/>
              <a:defRPr/>
            </a:pPr>
            <a:r>
              <a:rPr lang="sk-SK" altLang="sk-SK" sz="1400" b="0">
                <a:effectLst>
                  <a:outerShdw blurRad="38100" dist="38100" dir="2700000" algn="tl">
                    <a:srgbClr val="000000"/>
                  </a:outerShdw>
                </a:effectLst>
                <a:latin typeface="Arial" charset="0"/>
              </a:rPr>
              <a:t>                                                                                                                   sildenafil</a:t>
            </a:r>
            <a:r>
              <a:rPr lang="sk-SK" altLang="sk-SK" sz="1400" b="0" baseline="30000">
                <a:effectLst>
                  <a:outerShdw blurRad="38100" dist="38100" dir="2700000" algn="tl">
                    <a:srgbClr val="000000"/>
                  </a:outerShdw>
                </a:effectLst>
                <a:latin typeface="Arial" charset="0"/>
              </a:rPr>
              <a:t>10-11</a:t>
            </a:r>
            <a:r>
              <a:rPr lang="sk-SK" altLang="sk-SK" sz="1400" b="0">
                <a:effectLst>
                  <a:outerShdw blurRad="38100" dist="38100" dir="2700000" algn="tl">
                    <a:srgbClr val="000000"/>
                  </a:outerShdw>
                </a:effectLst>
                <a:latin typeface="Arial" charset="0"/>
              </a:rPr>
              <a:t>, treprostinil </a:t>
            </a:r>
            <a:r>
              <a:rPr lang="sk-SK" altLang="sk-SK" sz="1400" b="0" baseline="30000">
                <a:effectLst>
                  <a:outerShdw blurRad="38100" dist="38100" dir="2700000" algn="tl">
                    <a:srgbClr val="000000"/>
                  </a:outerShdw>
                </a:effectLst>
                <a:latin typeface="Arial" charset="0"/>
              </a:rPr>
              <a:t>12</a:t>
            </a:r>
            <a:r>
              <a:rPr lang="sk-SK" altLang="sk-SK" sz="1400" b="0">
                <a:effectLst>
                  <a:outerShdw blurRad="38100" dist="38100" dir="2700000" algn="tl">
                    <a:srgbClr val="000000"/>
                  </a:outerShdw>
                </a:effectLst>
                <a:latin typeface="Arial" charset="0"/>
              </a:rPr>
              <a:t>, riociguat </a:t>
            </a:r>
            <a:r>
              <a:rPr lang="sk-SK" altLang="sk-SK" sz="1400" b="0" baseline="30000">
                <a:effectLst>
                  <a:outerShdw blurRad="38100" dist="38100" dir="2700000" algn="tl">
                    <a:srgbClr val="000000"/>
                  </a:outerShdw>
                </a:effectLst>
                <a:latin typeface="Arial" charset="0"/>
              </a:rPr>
              <a:t>13</a:t>
            </a:r>
            <a:endParaRPr lang="sk-SK" altLang="sk-SK" sz="1400" b="0">
              <a:effectLst>
                <a:outerShdw blurRad="38100" dist="38100" dir="2700000" algn="tl">
                  <a:srgbClr val="000000"/>
                </a:outerShdw>
              </a:effectLst>
              <a:latin typeface="Arial" charset="0"/>
            </a:endParaRPr>
          </a:p>
          <a:p>
            <a:pPr marL="342900" indent="-342900" eaLnBrk="0" hangingPunct="0">
              <a:spcBef>
                <a:spcPct val="20000"/>
              </a:spcBef>
              <a:buClr>
                <a:srgbClr val="FF9900"/>
              </a:buClr>
              <a:buSzPct val="70000"/>
              <a:buFont typeface="Monotype Sorts"/>
              <a:buNone/>
              <a:defRPr/>
            </a:pPr>
            <a:r>
              <a:rPr lang="sk-SK" altLang="sk-SK" b="0">
                <a:effectLst>
                  <a:outerShdw blurRad="38100" dist="38100" dir="2700000" algn="tl">
                    <a:srgbClr val="000000"/>
                  </a:outerShdw>
                </a:effectLst>
                <a:latin typeface="Arial" charset="0"/>
              </a:rPr>
              <a:t>                  </a:t>
            </a:r>
            <a:r>
              <a:rPr lang="sk-SK" altLang="sk-SK" sz="2200" b="0">
                <a:effectLst>
                  <a:outerShdw blurRad="38100" dist="38100" dir="2700000" algn="tl">
                    <a:srgbClr val="000000"/>
                  </a:outerShdw>
                </a:effectLst>
                <a:latin typeface="Arial" charset="0"/>
              </a:rPr>
              <a:t>- RKŠ </a:t>
            </a:r>
            <a:r>
              <a:rPr lang="sk-SK" altLang="sk-SK" sz="1400" b="0">
                <a:effectLst>
                  <a:outerShdw blurRad="38100" dist="38100" dir="2700000" algn="tl">
                    <a:srgbClr val="000000"/>
                  </a:outerShdw>
                </a:effectLst>
                <a:latin typeface="Arial" charset="0"/>
              </a:rPr>
              <a:t>bosentan</a:t>
            </a:r>
            <a:r>
              <a:rPr lang="sk-SK" altLang="sk-SK" sz="1400" b="0" baseline="30000">
                <a:effectLst>
                  <a:outerShdw blurRad="38100" dist="38100" dir="2700000" algn="tl">
                    <a:srgbClr val="000000"/>
                  </a:outerShdw>
                </a:effectLst>
                <a:latin typeface="Arial" charset="0"/>
              </a:rPr>
              <a:t>14</a:t>
            </a:r>
            <a:r>
              <a:rPr lang="sk-SK" altLang="sk-SK" sz="1400" b="0">
                <a:effectLst>
                  <a:outerShdw blurRad="38100" dist="38100" dir="2700000" algn="tl">
                    <a:srgbClr val="000000"/>
                  </a:outerShdw>
                </a:effectLst>
                <a:latin typeface="Arial" charset="0"/>
              </a:rPr>
              <a:t>, sildenafil</a:t>
            </a:r>
            <a:r>
              <a:rPr lang="sk-SK" altLang="sk-SK" sz="1400" b="0" baseline="30000">
                <a:effectLst>
                  <a:outerShdw blurRad="38100" dist="38100" dir="2700000" algn="tl">
                    <a:srgbClr val="000000"/>
                  </a:outerShdw>
                </a:effectLst>
                <a:latin typeface="Arial" charset="0"/>
              </a:rPr>
              <a:t>15</a:t>
            </a:r>
            <a:r>
              <a:rPr lang="sk-SK" altLang="sk-SK" sz="1400" b="0">
                <a:effectLst>
                  <a:outerShdw blurRad="38100" dist="38100" dir="2700000" algn="tl">
                    <a:srgbClr val="000000"/>
                  </a:outerShdw>
                </a:effectLst>
                <a:latin typeface="Arial" charset="0"/>
              </a:rPr>
              <a:t>,macitentan, treprostinil, riociguat</a:t>
            </a:r>
            <a:r>
              <a:rPr lang="sk-SK" altLang="sk-SK" sz="1400" b="0" baseline="30000">
                <a:effectLst>
                  <a:outerShdw blurRad="38100" dist="38100" dir="2700000" algn="tl">
                    <a:srgbClr val="000000"/>
                  </a:outerShdw>
                </a:effectLst>
                <a:latin typeface="Arial" charset="0"/>
              </a:rPr>
              <a:t>16</a:t>
            </a:r>
          </a:p>
          <a:p>
            <a:pPr marL="342900" indent="-342900" eaLnBrk="0" hangingPunct="0">
              <a:spcBef>
                <a:spcPct val="20000"/>
              </a:spcBef>
              <a:buClr>
                <a:srgbClr val="FF9900"/>
              </a:buClr>
              <a:buSzPct val="70000"/>
              <a:buFont typeface="Monotype Sorts"/>
              <a:buNone/>
              <a:defRPr/>
            </a:pPr>
            <a:endParaRPr lang="sk-SK" altLang="sk-SK" sz="1400" b="0">
              <a:effectLst>
                <a:outerShdw blurRad="38100" dist="38100" dir="2700000" algn="tl">
                  <a:srgbClr val="000000"/>
                </a:outerShdw>
              </a:effectLst>
              <a:latin typeface="Arial" charset="0"/>
            </a:endParaRPr>
          </a:p>
          <a:p>
            <a:pPr marL="342900" indent="-342900" eaLnBrk="0" hangingPunct="0">
              <a:spcBef>
                <a:spcPct val="20000"/>
              </a:spcBef>
              <a:buClr>
                <a:srgbClr val="FF9900"/>
              </a:buClr>
              <a:buSzPct val="70000"/>
              <a:buFont typeface="Monotype Sorts"/>
              <a:buNone/>
              <a:defRPr/>
            </a:pPr>
            <a:r>
              <a:rPr lang="sk-SK" altLang="sk-SK" b="0">
                <a:effectLst>
                  <a:outerShdw blurRad="38100" dist="38100" dir="2700000" algn="tl">
                    <a:srgbClr val="000000"/>
                  </a:outerShdw>
                </a:effectLst>
                <a:latin typeface="Arial" charset="0"/>
              </a:rPr>
              <a:t>             </a:t>
            </a:r>
            <a:r>
              <a:rPr lang="en-US" altLang="sk-SK" sz="3200" b="0">
                <a:effectLst>
                  <a:outerShdw blurRad="38100" dist="38100" dir="2700000" algn="tl">
                    <a:srgbClr val="000000"/>
                  </a:outerShdw>
                </a:effectLst>
                <a:latin typeface="Arial" charset="0"/>
              </a:rPr>
              <a:t> </a:t>
            </a:r>
            <a:r>
              <a:rPr lang="sk-SK" altLang="sk-SK" sz="3200" b="0">
                <a:effectLst>
                  <a:outerShdw blurRad="38100" dist="38100" dir="2700000" algn="tl">
                    <a:srgbClr val="000000"/>
                  </a:outerShdw>
                </a:effectLst>
                <a:latin typeface="Arial" charset="0"/>
              </a:rPr>
              <a:t> </a:t>
            </a:r>
            <a:r>
              <a:rPr lang="en-US" altLang="sk-SK" b="0">
                <a:solidFill>
                  <a:srgbClr val="FFCC00"/>
                </a:solidFill>
                <a:effectLst>
                  <a:outerShdw blurRad="38100" dist="38100" dir="2700000" algn="tl">
                    <a:srgbClr val="000000"/>
                  </a:outerShdw>
                </a:effectLst>
                <a:latin typeface="Arial" charset="0"/>
              </a:rPr>
              <a:t>hemodynamic</a:t>
            </a:r>
            <a:r>
              <a:rPr lang="sk-SK" altLang="sk-SK" b="0">
                <a:solidFill>
                  <a:srgbClr val="FFCC00"/>
                </a:solidFill>
                <a:effectLst>
                  <a:outerShdw blurRad="38100" dist="38100" dir="2700000" algn="tl">
                    <a:srgbClr val="000000"/>
                  </a:outerShdw>
                </a:effectLst>
                <a:latin typeface="Arial" charset="0"/>
              </a:rPr>
              <a:t>ký</a:t>
            </a:r>
            <a:r>
              <a:rPr lang="en-US" altLang="sk-SK" b="0">
                <a:solidFill>
                  <a:srgbClr val="FFCC00"/>
                </a:solidFill>
                <a:effectLst>
                  <a:outerShdw blurRad="38100" dist="38100" dir="2700000" algn="tl">
                    <a:srgbClr val="000000"/>
                  </a:outerShdw>
                </a:effectLst>
                <a:latin typeface="Arial" charset="0"/>
              </a:rPr>
              <a:t> a</a:t>
            </a:r>
            <a:r>
              <a:rPr lang="sk-SK" altLang="sk-SK" b="0">
                <a:solidFill>
                  <a:srgbClr val="FFCC00"/>
                </a:solidFill>
                <a:effectLst>
                  <a:outerShdw blurRad="38100" dist="38100" dir="2700000" algn="tl">
                    <a:srgbClr val="000000"/>
                  </a:outerShdw>
                </a:effectLst>
                <a:latin typeface="Arial" charset="0"/>
              </a:rPr>
              <a:t> k</a:t>
            </a:r>
            <a:r>
              <a:rPr lang="en-US" altLang="sk-SK" b="0">
                <a:solidFill>
                  <a:srgbClr val="FFCC00"/>
                </a:solidFill>
                <a:effectLst>
                  <a:outerShdw blurRad="38100" dist="38100" dir="2700000" algn="tl">
                    <a:srgbClr val="000000"/>
                  </a:outerShdw>
                </a:effectLst>
                <a:latin typeface="Arial" charset="0"/>
              </a:rPr>
              <a:t>linic</a:t>
            </a:r>
            <a:r>
              <a:rPr lang="sk-SK" altLang="sk-SK" b="0">
                <a:solidFill>
                  <a:srgbClr val="FFCC00"/>
                </a:solidFill>
                <a:effectLst>
                  <a:outerShdw blurRad="38100" dist="38100" dir="2700000" algn="tl">
                    <a:srgbClr val="000000"/>
                  </a:outerShdw>
                </a:effectLst>
                <a:latin typeface="Arial" charset="0"/>
              </a:rPr>
              <a:t>ký b</a:t>
            </a:r>
            <a:r>
              <a:rPr lang="en-US" altLang="sk-SK" b="0">
                <a:solidFill>
                  <a:srgbClr val="FFCC00"/>
                </a:solidFill>
                <a:effectLst>
                  <a:outerShdw blurRad="38100" dist="38100" dir="2700000" algn="tl">
                    <a:srgbClr val="000000"/>
                  </a:outerShdw>
                </a:effectLst>
                <a:latin typeface="Arial" charset="0"/>
              </a:rPr>
              <a:t>eneﬁt</a:t>
            </a:r>
            <a:r>
              <a:rPr lang="sk-SK" altLang="sk-SK" b="0">
                <a:effectLst>
                  <a:outerShdw blurRad="38100" dist="38100" dir="2700000" algn="tl">
                    <a:srgbClr val="000000"/>
                  </a:outerShdw>
                </a:effectLst>
                <a:latin typeface="Arial" charset="0"/>
              </a:rPr>
              <a:t> u inoperabilnej CTEPH </a:t>
            </a:r>
          </a:p>
          <a:p>
            <a:pPr marL="342900" indent="-342900" eaLnBrk="0" hangingPunct="0">
              <a:spcBef>
                <a:spcPct val="20000"/>
              </a:spcBef>
              <a:buClr>
                <a:srgbClr val="FF9900"/>
              </a:buClr>
              <a:buSzPct val="70000"/>
              <a:buFont typeface="Monotype Sorts"/>
              <a:buNone/>
              <a:defRPr/>
            </a:pPr>
            <a:r>
              <a:rPr lang="sk-SK" altLang="sk-SK" b="0">
                <a:effectLst>
                  <a:outerShdw blurRad="38100" dist="38100" dir="2700000" algn="tl">
                    <a:srgbClr val="000000"/>
                  </a:outerShdw>
                </a:effectLst>
                <a:latin typeface="Arial" charset="0"/>
              </a:rPr>
              <a:t>                                                         alebo perzistentnej PH po PEA</a:t>
            </a:r>
            <a:endParaRPr lang="cs-CZ" altLang="sk-SK" b="0">
              <a:effectLst>
                <a:outerShdw blurRad="38100" dist="38100" dir="2700000" algn="tl">
                  <a:srgbClr val="000000"/>
                </a:outerShdw>
              </a:effectLst>
              <a:latin typeface="Arial" charset="0"/>
            </a:endParaRPr>
          </a:p>
        </p:txBody>
      </p:sp>
      <p:sp>
        <p:nvSpPr>
          <p:cNvPr id="50180" name="AutoShape 4"/>
          <p:cNvSpPr>
            <a:spLocks noChangeArrowheads="1"/>
          </p:cNvSpPr>
          <p:nvPr/>
        </p:nvSpPr>
        <p:spPr bwMode="auto">
          <a:xfrm rot="21522009" flipH="1">
            <a:off x="6732588" y="4508500"/>
            <a:ext cx="215900" cy="576263"/>
          </a:xfrm>
          <a:prstGeom prst="downArrow">
            <a:avLst>
              <a:gd name="adj1" fmla="val 50000"/>
              <a:gd name="adj2" fmla="val 66728"/>
            </a:avLst>
          </a:prstGeom>
          <a:solidFill>
            <a:srgbClr val="FFCC00"/>
          </a:solidFill>
          <a:ln w="9525">
            <a:solidFill>
              <a:schemeClr val="bg2"/>
            </a:solidFill>
            <a:miter lim="800000"/>
            <a:headEnd/>
            <a:tailEnd/>
          </a:ln>
        </p:spPr>
        <p:txBody>
          <a:bodyPr vert="eaVert" wrap="none" anchor="ctr"/>
          <a:lstStyle/>
          <a:p>
            <a:pPr eaLnBrk="0" hangingPunct="0"/>
            <a:endParaRPr lang="sk-SK" altLang="sk-SK"/>
          </a:p>
        </p:txBody>
      </p:sp>
      <p:grpSp>
        <p:nvGrpSpPr>
          <p:cNvPr id="54276" name="Group 5"/>
          <p:cNvGrpSpPr>
            <a:grpSpLocks/>
          </p:cNvGrpSpPr>
          <p:nvPr/>
        </p:nvGrpSpPr>
        <p:grpSpPr bwMode="auto">
          <a:xfrm>
            <a:off x="5364163" y="1266825"/>
            <a:ext cx="3600450" cy="1874838"/>
            <a:chOff x="1791" y="1480"/>
            <a:chExt cx="3085" cy="1953"/>
          </a:xfrm>
        </p:grpSpPr>
        <p:pic>
          <p:nvPicPr>
            <p:cNvPr id="54280" name="Picture 3" descr="Image 9 – Lung"/>
            <p:cNvPicPr>
              <a:picLocks noChangeAspect="1" noChangeArrowheads="1"/>
            </p:cNvPicPr>
            <p:nvPr/>
          </p:nvPicPr>
          <p:blipFill>
            <a:blip r:embed="rId3"/>
            <a:srcRect l="2785" t="6314" r="1764" b="3157"/>
            <a:stretch>
              <a:fillRect/>
            </a:stretch>
          </p:blipFill>
          <p:spPr bwMode="auto">
            <a:xfrm>
              <a:off x="1791" y="1480"/>
              <a:ext cx="3085" cy="1950"/>
            </a:xfrm>
            <a:prstGeom prst="rect">
              <a:avLst/>
            </a:prstGeom>
            <a:noFill/>
            <a:ln w="9525">
              <a:solidFill>
                <a:srgbClr val="000034"/>
              </a:solidFill>
              <a:miter lim="800000"/>
              <a:headEnd/>
              <a:tailEnd/>
            </a:ln>
          </p:spPr>
        </p:pic>
        <p:sp>
          <p:nvSpPr>
            <p:cNvPr id="54281" name="Text Box 7"/>
            <p:cNvSpPr txBox="1">
              <a:spLocks noChangeArrowheads="1"/>
            </p:cNvSpPr>
            <p:nvPr/>
          </p:nvSpPr>
          <p:spPr bwMode="auto">
            <a:xfrm>
              <a:off x="3017" y="3083"/>
              <a:ext cx="544" cy="350"/>
            </a:xfrm>
            <a:prstGeom prst="rect">
              <a:avLst/>
            </a:prstGeom>
            <a:noFill/>
            <a:ln w="9525">
              <a:noFill/>
              <a:miter lim="800000"/>
              <a:headEnd/>
              <a:tailEnd/>
            </a:ln>
          </p:spPr>
          <p:txBody>
            <a:bodyPr>
              <a:spAutoFit/>
            </a:bodyPr>
            <a:lstStyle/>
            <a:p>
              <a:pPr eaLnBrk="0" hangingPunct="0">
                <a:spcBef>
                  <a:spcPct val="50000"/>
                </a:spcBef>
              </a:pPr>
              <a:r>
                <a:rPr lang="sk-SK" altLang="sk-SK" sz="1600">
                  <a:solidFill>
                    <a:schemeClr val="bg2"/>
                  </a:solidFill>
                  <a:latin typeface="Arial Narrow" pitchFamily="34" charset="0"/>
                </a:rPr>
                <a:t>PAH</a:t>
              </a:r>
            </a:p>
          </p:txBody>
        </p:sp>
      </p:grpSp>
      <p:sp>
        <p:nvSpPr>
          <p:cNvPr id="50184" name="AutoShape 8"/>
          <p:cNvSpPr>
            <a:spLocks noChangeArrowheads="1"/>
          </p:cNvSpPr>
          <p:nvPr/>
        </p:nvSpPr>
        <p:spPr bwMode="auto">
          <a:xfrm rot="16218834" flipH="1">
            <a:off x="5723732" y="1339056"/>
            <a:ext cx="144462" cy="2016125"/>
          </a:xfrm>
          <a:prstGeom prst="downArrow">
            <a:avLst>
              <a:gd name="adj1" fmla="val 50000"/>
              <a:gd name="adj2" fmla="val 348902"/>
            </a:avLst>
          </a:prstGeom>
          <a:solidFill>
            <a:srgbClr val="FF0000"/>
          </a:solidFill>
          <a:ln w="9525">
            <a:solidFill>
              <a:schemeClr val="bg2"/>
            </a:solidFill>
            <a:miter lim="800000"/>
            <a:headEnd/>
            <a:tailEnd/>
          </a:ln>
        </p:spPr>
        <p:txBody>
          <a:bodyPr vert="eaVert" wrap="none" anchor="ctr"/>
          <a:lstStyle/>
          <a:p>
            <a:pPr eaLnBrk="0" hangingPunct="0"/>
            <a:endParaRPr lang="sk-SK" altLang="sk-SK"/>
          </a:p>
        </p:txBody>
      </p:sp>
      <p:sp>
        <p:nvSpPr>
          <p:cNvPr id="50185" name="Rectangle 9"/>
          <p:cNvSpPr>
            <a:spLocks noChangeArrowheads="1"/>
          </p:cNvSpPr>
          <p:nvPr/>
        </p:nvSpPr>
        <p:spPr bwMode="auto">
          <a:xfrm>
            <a:off x="6804025" y="1841500"/>
            <a:ext cx="503238" cy="503238"/>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50186" name="Text Box 10"/>
          <p:cNvSpPr txBox="1">
            <a:spLocks noChangeArrowheads="1"/>
          </p:cNvSpPr>
          <p:nvPr/>
        </p:nvSpPr>
        <p:spPr bwMode="auto">
          <a:xfrm>
            <a:off x="971550" y="6319838"/>
            <a:ext cx="8172450" cy="6381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sz="900" b="0" i="1">
                <a:effectLst>
                  <a:outerShdw blurRad="38100" dist="38100" dir="2700000" algn="tl">
                    <a:srgbClr val="000000"/>
                  </a:outerShdw>
                </a:effectLst>
                <a:latin typeface="Arial" charset="0"/>
              </a:rPr>
              <a:t>1. Nagaya et al Chest, 2003; 2. Bresser et al ERJ 2006; 3. Scelsi et al. Ital Heart J 2004; 4. Cabrol et al JHLJ 2006; Bondermann et al, Chest 2006; 6. Hoeper et al Chest 2008; Hughes et al, Thorax 2008; Hughes et al. ERJ 2007; 9. Seyfarth et al. Respiration 2006; 10. Ghofrani et al AJRCCM 2003; Reichenberger et al, ERJ 2007; Skoro-Sayer et al. Thromb Haemostat 2007; 13. Ghophrani et al. ERJ 2010; 14. Jais et al. JAAC 2008; 15. Suntharalingam et al. Chest 2008; 16. Ghofrani et al. NEJM 2013</a:t>
            </a:r>
            <a:r>
              <a:rPr lang="sk-SK" sz="900"/>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animEffect transition="in" filter="blinds(horizontal)">
                                      <p:cBhvr>
                                        <p:cTn id="7" dur="500"/>
                                        <p:tgtEl>
                                          <p:spTgt spid="501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185"/>
                                        </p:tgtEl>
                                        <p:attrNameLst>
                                          <p:attrName>style.visibility</p:attrName>
                                        </p:attrNameLst>
                                      </p:cBhvr>
                                      <p:to>
                                        <p:strVal val="visible"/>
                                      </p:to>
                                    </p:set>
                                    <p:animEffect transition="in" filter="blinds(horizontal)">
                                      <p:cBhvr>
                                        <p:cTn id="10" dur="500"/>
                                        <p:tgtEl>
                                          <p:spTgt spid="5018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179">
                                            <p:txEl>
                                              <p:pRg st="0" end="0"/>
                                            </p:txEl>
                                          </p:spTgt>
                                        </p:tgtEl>
                                        <p:attrNameLst>
                                          <p:attrName>style.visibility</p:attrName>
                                        </p:attrNameLst>
                                      </p:cBhvr>
                                      <p:to>
                                        <p:strVal val="visible"/>
                                      </p:to>
                                    </p:set>
                                    <p:animEffect transition="in" filter="blinds(horizontal)">
                                      <p:cBhvr>
                                        <p:cTn id="15" dur="500"/>
                                        <p:tgtEl>
                                          <p:spTgt spid="50179">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179">
                                            <p:txEl>
                                              <p:pRg st="1" end="1"/>
                                            </p:txEl>
                                          </p:spTgt>
                                        </p:tgtEl>
                                        <p:attrNameLst>
                                          <p:attrName>style.visibility</p:attrName>
                                        </p:attrNameLst>
                                      </p:cBhvr>
                                      <p:to>
                                        <p:strVal val="visible"/>
                                      </p:to>
                                    </p:set>
                                    <p:animEffect transition="in" filter="blinds(horizontal)">
                                      <p:cBhvr>
                                        <p:cTn id="18" dur="500"/>
                                        <p:tgtEl>
                                          <p:spTgt spid="5017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179">
                                            <p:txEl>
                                              <p:pRg st="2" end="2"/>
                                            </p:txEl>
                                          </p:spTgt>
                                        </p:tgtEl>
                                        <p:attrNameLst>
                                          <p:attrName>style.visibility</p:attrName>
                                        </p:attrNameLst>
                                      </p:cBhvr>
                                      <p:to>
                                        <p:strVal val="visible"/>
                                      </p:to>
                                    </p:set>
                                    <p:animEffect transition="in" filter="blinds(horizontal)">
                                      <p:cBhvr>
                                        <p:cTn id="23" dur="500"/>
                                        <p:tgtEl>
                                          <p:spTgt spid="50179">
                                            <p:txEl>
                                              <p:pRg st="2" end="2"/>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0179">
                                            <p:txEl>
                                              <p:pRg st="3" end="3"/>
                                            </p:txEl>
                                          </p:spTgt>
                                        </p:tgtEl>
                                        <p:attrNameLst>
                                          <p:attrName>style.visibility</p:attrName>
                                        </p:attrNameLst>
                                      </p:cBhvr>
                                      <p:to>
                                        <p:strVal val="visible"/>
                                      </p:to>
                                    </p:set>
                                    <p:animEffect transition="in" filter="blinds(horizontal)">
                                      <p:cBhvr>
                                        <p:cTn id="26" dur="500"/>
                                        <p:tgtEl>
                                          <p:spTgt spid="50179">
                                            <p:txEl>
                                              <p:pRg st="3" end="3"/>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0179">
                                            <p:txEl>
                                              <p:pRg st="4" end="4"/>
                                            </p:txEl>
                                          </p:spTgt>
                                        </p:tgtEl>
                                        <p:attrNameLst>
                                          <p:attrName>style.visibility</p:attrName>
                                        </p:attrNameLst>
                                      </p:cBhvr>
                                      <p:to>
                                        <p:strVal val="visible"/>
                                      </p:to>
                                    </p:set>
                                    <p:animEffect transition="in" filter="blinds(horizontal)">
                                      <p:cBhvr>
                                        <p:cTn id="29" dur="500"/>
                                        <p:tgtEl>
                                          <p:spTgt spid="50179">
                                            <p:txEl>
                                              <p:pRg st="4" end="4"/>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0180"/>
                                        </p:tgtEl>
                                        <p:attrNameLst>
                                          <p:attrName>style.visibility</p:attrName>
                                        </p:attrNameLst>
                                      </p:cBhvr>
                                      <p:to>
                                        <p:strVal val="visible"/>
                                      </p:to>
                                    </p:set>
                                    <p:animEffect transition="in" filter="blinds(horizontal)">
                                      <p:cBhvr>
                                        <p:cTn id="32" dur="500"/>
                                        <p:tgtEl>
                                          <p:spTgt spid="5018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0179">
                                            <p:txEl>
                                              <p:pRg st="6" end="6"/>
                                            </p:txEl>
                                          </p:spTgt>
                                        </p:tgtEl>
                                        <p:attrNameLst>
                                          <p:attrName>style.visibility</p:attrName>
                                        </p:attrNameLst>
                                      </p:cBhvr>
                                      <p:to>
                                        <p:strVal val="visible"/>
                                      </p:to>
                                    </p:set>
                                    <p:animEffect transition="in" filter="blinds(horizontal)">
                                      <p:cBhvr>
                                        <p:cTn id="35" dur="500"/>
                                        <p:tgtEl>
                                          <p:spTgt spid="5017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0179">
                                            <p:txEl>
                                              <p:pRg st="7" end="7"/>
                                            </p:txEl>
                                          </p:spTgt>
                                        </p:tgtEl>
                                        <p:attrNameLst>
                                          <p:attrName>style.visibility</p:attrName>
                                        </p:attrNameLst>
                                      </p:cBhvr>
                                      <p:to>
                                        <p:strVal val="visible"/>
                                      </p:to>
                                    </p:set>
                                    <p:animEffect transition="in" filter="blinds(horizontal)">
                                      <p:cBhvr>
                                        <p:cTn id="38" dur="500"/>
                                        <p:tgtEl>
                                          <p:spTgt spid="50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50180" grpId="0" animBg="1"/>
      <p:bldP spid="50184" grpId="0" animBg="1"/>
      <p:bldP spid="501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72" name="Group 28"/>
          <p:cNvGraphicFramePr>
            <a:graphicFrameLocks noGrp="1"/>
          </p:cNvGraphicFramePr>
          <p:nvPr>
            <p:ph/>
          </p:nvPr>
        </p:nvGraphicFramePr>
        <p:xfrm>
          <a:off x="1547813" y="1989138"/>
          <a:ext cx="7596187" cy="762000"/>
        </p:xfrm>
        <a:graphic>
          <a:graphicData uri="http://schemas.openxmlformats.org/drawingml/2006/table">
            <a:tbl>
              <a:tblPr/>
              <a:tblGrid>
                <a:gridCol w="1519237">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304925">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2266950">
                  <a:extLst>
                    <a:ext uri="{9D8B030D-6E8A-4147-A177-3AD203B41FA5}">
                      <a16:colId xmlns:a16="http://schemas.microsoft.com/office/drawing/2014/main" val="20004"/>
                    </a:ext>
                  </a:extLst>
                </a:gridCol>
              </a:tblGrid>
              <a:tr h="754063">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endPar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N</a:t>
                      </a:r>
                    </a:p>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endPar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baseline</a:t>
                      </a:r>
                    </a:p>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PVR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0" lang="sk-SK" sz="2000" b="1" i="1" u="none" strike="noStrike" cap="none" normalizeH="0" baseline="0">
                          <a:ln>
                            <a:noFill/>
                          </a:ln>
                          <a:solidFill>
                            <a:schemeClr val="tx1"/>
                          </a:solidFill>
                          <a:effectLst>
                            <a:outerShdw blurRad="38100" dist="38100" dir="2700000" algn="tl">
                              <a:srgbClr val="000000"/>
                            </a:outerShdw>
                          </a:effectLst>
                          <a:latin typeface="Arial" charset="0"/>
                          <a:cs typeface="Arial" charset="0"/>
                        </a:rPr>
                        <a:t>∆</a:t>
                      </a:r>
                      <a:r>
                        <a:rPr kumimoji="1" lang="sk-SK" sz="20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PVR</a:t>
                      </a:r>
                    </a:p>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12.-16.týž.</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zmena PVR v %</a:t>
                      </a:r>
                      <a:r>
                        <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a:t>
                      </a:r>
                    </a:p>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12.-16.týž.</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5125" name="TextBox 2"/>
          <p:cNvSpPr txBox="1">
            <a:spLocks noChangeArrowheads="1"/>
          </p:cNvSpPr>
          <p:nvPr/>
        </p:nvSpPr>
        <p:spPr bwMode="auto">
          <a:xfrm>
            <a:off x="-36513" y="2773363"/>
            <a:ext cx="9361488" cy="4111625"/>
          </a:xfrm>
          <a:prstGeom prst="rect">
            <a:avLst/>
          </a:prstGeom>
          <a:noFill/>
          <a:ln w="9525">
            <a:noFill/>
            <a:miter lim="800000"/>
            <a:headEnd/>
            <a:tailEnd/>
          </a:ln>
        </p:spPr>
        <p:txBody>
          <a:bodyPr>
            <a:spAutoFit/>
          </a:bodyPr>
          <a:lstStyle/>
          <a:p>
            <a:pPr>
              <a:defRPr/>
            </a:pPr>
            <a:r>
              <a:rPr kumimoji="0" lang="sk-SK">
                <a:solidFill>
                  <a:srgbClr val="FFCC00"/>
                </a:solidFill>
                <a:effectLst>
                  <a:outerShdw blurRad="38100" dist="38100" dir="2700000" algn="tl">
                    <a:srgbClr val="000000"/>
                  </a:outerShdw>
                </a:effectLst>
                <a:latin typeface="Arial" charset="0"/>
              </a:rPr>
              <a:t>BENEFIT       </a:t>
            </a:r>
            <a:r>
              <a:rPr kumimoji="0" lang="sk-SK" sz="1800" b="0" i="1">
                <a:solidFill>
                  <a:srgbClr val="FFCC00"/>
                </a:solidFill>
                <a:effectLst>
                  <a:outerShdw blurRad="38100" dist="38100" dir="2700000" algn="tl">
                    <a:srgbClr val="000000"/>
                  </a:outerShdw>
                </a:effectLst>
                <a:latin typeface="Arial" charset="0"/>
              </a:rPr>
              <a:t>bosentan</a:t>
            </a:r>
            <a:r>
              <a:rPr kumimoji="0" lang="sk-SK" sz="1800" b="0" i="1">
                <a:effectLst>
                  <a:outerShdw blurRad="38100" dist="38100" dir="2700000" algn="tl">
                    <a:srgbClr val="000000"/>
                  </a:outerShdw>
                </a:effectLst>
                <a:latin typeface="Arial" charset="0"/>
              </a:rPr>
              <a:t>        66              778</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323       -146                  -19%</a:t>
            </a:r>
            <a:endParaRPr kumimoji="0" lang="sk-SK" sz="1400" b="0" i="1">
              <a:effectLst>
                <a:outerShdw blurRad="38100" dist="38100" dir="2700000" algn="tl">
                  <a:srgbClr val="000000"/>
                </a:outerShdw>
              </a:effectLst>
              <a:latin typeface="Arial" charset="0"/>
            </a:endParaRPr>
          </a:p>
          <a:p>
            <a:pPr eaLnBrk="0" hangingPunct="0">
              <a:defRPr/>
            </a:pPr>
            <a:endParaRPr kumimoji="0" lang="sk-SK">
              <a:solidFill>
                <a:srgbClr val="FFCC00"/>
              </a:solidFill>
              <a:effectLst>
                <a:outerShdw blurRad="38100" dist="38100" dir="2700000" algn="tl">
                  <a:srgbClr val="000000"/>
                </a:outerShdw>
              </a:effectLst>
              <a:latin typeface="Arial" charset="0"/>
            </a:endParaRPr>
          </a:p>
          <a:p>
            <a:pPr eaLnBrk="0" hangingPunct="0">
              <a:defRPr/>
            </a:pPr>
            <a:r>
              <a:rPr kumimoji="0" lang="sk-SK">
                <a:solidFill>
                  <a:srgbClr val="FFCC00"/>
                </a:solidFill>
                <a:effectLst>
                  <a:outerShdw blurRad="38100" dist="38100" dir="2700000" algn="tl">
                    <a:srgbClr val="000000"/>
                  </a:outerShdw>
                </a:effectLst>
                <a:latin typeface="Arial" charset="0"/>
              </a:rPr>
              <a:t>SILDENAFIL </a:t>
            </a:r>
            <a:r>
              <a:rPr kumimoji="0" lang="sk-SK" sz="1800" b="0" i="1">
                <a:solidFill>
                  <a:srgbClr val="FFCC00"/>
                </a:solidFill>
                <a:effectLst>
                  <a:outerShdw blurRad="38100" dist="38100" dir="2700000" algn="tl">
                    <a:srgbClr val="000000"/>
                  </a:outerShdw>
                </a:effectLst>
                <a:latin typeface="Arial" charset="0"/>
              </a:rPr>
              <a:t>sildenafil</a:t>
            </a:r>
            <a:r>
              <a:rPr kumimoji="0" lang="sk-SK" sz="1800" b="0" i="1">
                <a:effectLst>
                  <a:outerShdw blurRad="38100" dist="38100" dir="2700000" algn="tl">
                    <a:srgbClr val="000000"/>
                  </a:outerShdw>
                </a:effectLst>
                <a:latin typeface="Arial" charset="0"/>
              </a:rPr>
              <a:t>     9                814</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385      - 179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245             - 22%</a:t>
            </a:r>
          </a:p>
          <a:p>
            <a:pPr eaLnBrk="0" hangingPunct="0">
              <a:defRPr/>
            </a:pPr>
            <a:endParaRPr kumimoji="0" lang="sk-SK">
              <a:solidFill>
                <a:srgbClr val="FFCC00"/>
              </a:solidFill>
              <a:effectLst>
                <a:outerShdw blurRad="38100" dist="38100" dir="2700000" algn="tl">
                  <a:srgbClr val="000000"/>
                </a:outerShdw>
              </a:effectLst>
              <a:latin typeface="Arial" charset="0"/>
            </a:endParaRPr>
          </a:p>
          <a:p>
            <a:pPr eaLnBrk="0" hangingPunct="0">
              <a:defRPr/>
            </a:pPr>
            <a:r>
              <a:rPr kumimoji="0" lang="sk-SK">
                <a:solidFill>
                  <a:srgbClr val="FFCC00"/>
                </a:solidFill>
                <a:effectLst>
                  <a:outerShdw blurRad="38100" dist="38100" dir="2700000" algn="tl">
                    <a:srgbClr val="000000"/>
                  </a:outerShdw>
                </a:effectLst>
                <a:latin typeface="Arial" charset="0"/>
              </a:rPr>
              <a:t>CHEST-1       </a:t>
            </a:r>
            <a:r>
              <a:rPr kumimoji="0" lang="sk-SK" sz="1800" b="0" i="1">
                <a:solidFill>
                  <a:srgbClr val="FFCC00"/>
                </a:solidFill>
                <a:effectLst>
                  <a:outerShdw blurRad="38100" dist="38100" dir="2700000" algn="tl">
                    <a:srgbClr val="000000"/>
                  </a:outerShdw>
                </a:effectLst>
                <a:latin typeface="Arial" charset="0"/>
              </a:rPr>
              <a:t>riociguat </a:t>
            </a:r>
            <a:r>
              <a:rPr kumimoji="0" lang="sk-SK" sz="1800" b="0" i="1">
                <a:effectLst>
                  <a:outerShdw blurRad="38100" dist="38100" dir="2700000" algn="tl">
                    <a:srgbClr val="000000"/>
                  </a:outerShdw>
                </a:effectLst>
                <a:latin typeface="Arial" charset="0"/>
              </a:rPr>
              <a:t>      151             791</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432      -226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248            </a:t>
            </a:r>
            <a:r>
              <a:rPr kumimoji="0" lang="sk-SK" sz="1800" i="1">
                <a:solidFill>
                  <a:srgbClr val="FFCC00"/>
                </a:solidFill>
                <a:effectLst>
                  <a:outerShdw blurRad="38100" dist="38100" dir="2700000" algn="tl">
                    <a:srgbClr val="000000"/>
                  </a:outerShdw>
                </a:effectLst>
                <a:latin typeface="Arial" charset="0"/>
              </a:rPr>
              <a:t>- 29%</a:t>
            </a:r>
            <a:endParaRPr kumimoji="0" lang="sk-SK" i="1">
              <a:solidFill>
                <a:srgbClr val="FFCC00"/>
              </a:solidFill>
              <a:effectLst>
                <a:outerShdw blurRad="38100" dist="38100" dir="2700000" algn="tl">
                  <a:srgbClr val="000000"/>
                </a:outerShdw>
              </a:effectLst>
              <a:latin typeface="Arial" charset="0"/>
            </a:endParaRPr>
          </a:p>
          <a:p>
            <a:pPr eaLnBrk="0" hangingPunct="0">
              <a:defRPr/>
            </a:pPr>
            <a:endParaRPr kumimoji="0" lang="sk-SK" sz="1800" i="1">
              <a:solidFill>
                <a:srgbClr val="FFCC00"/>
              </a:solidFill>
              <a:effectLst>
                <a:outerShdw blurRad="38100" dist="38100" dir="2700000" algn="tl">
                  <a:srgbClr val="000000"/>
                </a:outerShdw>
              </a:effectLst>
              <a:latin typeface="Arial" charset="0"/>
            </a:endParaRPr>
          </a:p>
          <a:p>
            <a:pPr eaLnBrk="0" hangingPunct="0">
              <a:defRPr/>
            </a:pPr>
            <a:r>
              <a:rPr kumimoji="0" lang="sk-SK">
                <a:solidFill>
                  <a:srgbClr val="FFCC00"/>
                </a:solidFill>
                <a:effectLst>
                  <a:outerShdw blurRad="38100" dist="38100" dir="2700000" algn="tl">
                    <a:srgbClr val="000000"/>
                  </a:outerShdw>
                </a:effectLst>
                <a:latin typeface="Arial" charset="0"/>
              </a:rPr>
              <a:t>MERIT          </a:t>
            </a:r>
            <a:r>
              <a:rPr kumimoji="0" lang="sk-SK" sz="1800" b="0" i="1">
                <a:solidFill>
                  <a:srgbClr val="FFCC00"/>
                </a:solidFill>
                <a:effectLst>
                  <a:outerShdw blurRad="38100" dist="38100" dir="2700000" algn="tl">
                    <a:srgbClr val="000000"/>
                  </a:outerShdw>
                </a:effectLst>
                <a:latin typeface="Arial" charset="0"/>
              </a:rPr>
              <a:t>macitentan     </a:t>
            </a:r>
            <a:r>
              <a:rPr kumimoji="0" lang="sk-SK" sz="1800" b="0" i="1">
                <a:effectLst>
                  <a:outerShdw blurRad="38100" dist="38100" dir="2700000" algn="tl">
                    <a:srgbClr val="000000"/>
                  </a:outerShdw>
                </a:effectLst>
                <a:latin typeface="Arial" charset="0"/>
              </a:rPr>
              <a:t>40            929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380      223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120               - 24%</a:t>
            </a:r>
          </a:p>
          <a:p>
            <a:pPr eaLnBrk="0" hangingPunct="0">
              <a:defRPr/>
            </a:pPr>
            <a:endParaRPr kumimoji="0" lang="sk-SK" sz="1800" b="0" i="1">
              <a:effectLst>
                <a:outerShdw blurRad="38100" dist="38100" dir="2700000" algn="tl">
                  <a:srgbClr val="000000"/>
                </a:outerShdw>
              </a:effectLst>
              <a:latin typeface="Arial" charset="0"/>
            </a:endParaRPr>
          </a:p>
          <a:p>
            <a:pPr eaLnBrk="0" hangingPunct="0">
              <a:defRPr/>
            </a:pPr>
            <a:r>
              <a:rPr kumimoji="0" lang="sk-SK">
                <a:solidFill>
                  <a:srgbClr val="FFCC00"/>
                </a:solidFill>
                <a:effectLst>
                  <a:outerShdw blurRad="38100" dist="38100" dir="2700000" algn="tl">
                    <a:srgbClr val="000000"/>
                  </a:outerShdw>
                </a:effectLst>
                <a:latin typeface="Arial" charset="0"/>
              </a:rPr>
              <a:t>CTREPH </a:t>
            </a:r>
            <a:r>
              <a:rPr kumimoji="0" lang="sk-SK" sz="1800" b="0" i="1">
                <a:solidFill>
                  <a:srgbClr val="FFCC00"/>
                </a:solidFill>
                <a:effectLst>
                  <a:outerShdw blurRad="38100" dist="38100" dir="2700000" algn="tl">
                    <a:srgbClr val="000000"/>
                  </a:outerShdw>
                </a:effectLst>
                <a:latin typeface="Arial" charset="0"/>
              </a:rPr>
              <a:t>        treprostiil      </a:t>
            </a:r>
            <a:r>
              <a:rPr kumimoji="0" lang="sk-SK" sz="1800" b="0" i="1">
                <a:effectLst>
                  <a:outerShdw blurRad="38100" dist="38100" dir="2700000" algn="tl">
                    <a:srgbClr val="000000"/>
                  </a:outerShdw>
                </a:effectLst>
                <a:latin typeface="Arial" charset="0"/>
              </a:rPr>
              <a:t>48            845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385      214 </a:t>
            </a:r>
            <a:r>
              <a:rPr kumimoji="0" lang="en-US" sz="1800" b="0" i="1">
                <a:effectLst>
                  <a:outerShdw blurRad="38100" dist="38100" dir="2700000" algn="tl">
                    <a:srgbClr val="000000"/>
                  </a:outerShdw>
                </a:effectLst>
                <a:latin typeface="Arial" charset="0"/>
              </a:rPr>
              <a:t>±</a:t>
            </a:r>
            <a:r>
              <a:rPr kumimoji="0" lang="sk-SK" sz="1800" b="0" i="1">
                <a:effectLst>
                  <a:outerShdw blurRad="38100" dist="38100" dir="2700000" algn="tl">
                    <a:srgbClr val="000000"/>
                  </a:outerShdw>
                </a:effectLst>
                <a:latin typeface="Arial" charset="0"/>
              </a:rPr>
              <a:t>324                 - 25%</a:t>
            </a:r>
          </a:p>
          <a:p>
            <a:pPr eaLnBrk="0" hangingPunct="0">
              <a:defRPr/>
            </a:pPr>
            <a:endParaRPr kumimoji="0" lang="sk-SK" sz="1800" i="1">
              <a:solidFill>
                <a:srgbClr val="FFCC00"/>
              </a:solidFill>
              <a:effectLst>
                <a:outerShdw blurRad="38100" dist="38100" dir="2700000" algn="tl">
                  <a:srgbClr val="000000"/>
                </a:outerShdw>
              </a:effectLst>
              <a:latin typeface="Arial" charset="0"/>
            </a:endParaRPr>
          </a:p>
          <a:p>
            <a:pPr eaLnBrk="0" hangingPunct="0">
              <a:defRPr/>
            </a:pPr>
            <a:r>
              <a:rPr kumimoji="0" lang="sk-SK" sz="1800" b="0" i="1">
                <a:effectLst>
                  <a:outerShdw blurRad="38100" dist="38100" dir="2700000" algn="tl">
                    <a:srgbClr val="000000"/>
                  </a:outerShdw>
                </a:effectLst>
                <a:latin typeface="Arial" charset="0"/>
              </a:rPr>
              <a:t>                                                                                                                                                     </a:t>
            </a:r>
            <a:endParaRPr kumimoji="0" lang="sk-SK" sz="1800">
              <a:solidFill>
                <a:srgbClr val="FFCC00"/>
              </a:solidFill>
              <a:effectLst>
                <a:outerShdw blurRad="38100" dist="38100" dir="2700000" algn="tl">
                  <a:srgbClr val="000000"/>
                </a:outerShdw>
              </a:effectLst>
              <a:latin typeface="Arial" charset="0"/>
            </a:endParaRPr>
          </a:p>
          <a:p>
            <a:pPr eaLnBrk="0" hangingPunct="0">
              <a:defRPr/>
            </a:pPr>
            <a:r>
              <a:rPr kumimoji="0" lang="sk-SK" b="0">
                <a:effectLst>
                  <a:outerShdw blurRad="38100" dist="38100" dir="2700000" algn="tl">
                    <a:srgbClr val="000000"/>
                  </a:outerShdw>
                </a:effectLst>
                <a:latin typeface="Arial" charset="0"/>
              </a:rPr>
              <a:t> </a:t>
            </a:r>
          </a:p>
        </p:txBody>
      </p:sp>
      <p:sp>
        <p:nvSpPr>
          <p:cNvPr id="57360" name="Line 17"/>
          <p:cNvSpPr>
            <a:spLocks noChangeShapeType="1"/>
          </p:cNvSpPr>
          <p:nvPr/>
        </p:nvSpPr>
        <p:spPr bwMode="auto">
          <a:xfrm>
            <a:off x="3059113" y="2738438"/>
            <a:ext cx="0" cy="3351212"/>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1" name="Line 18"/>
          <p:cNvSpPr>
            <a:spLocks noChangeShapeType="1"/>
          </p:cNvSpPr>
          <p:nvPr/>
        </p:nvSpPr>
        <p:spPr bwMode="auto">
          <a:xfrm>
            <a:off x="4211638" y="2700338"/>
            <a:ext cx="0" cy="342265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2" name="Line 19"/>
          <p:cNvSpPr>
            <a:spLocks noChangeShapeType="1"/>
          </p:cNvSpPr>
          <p:nvPr/>
        </p:nvSpPr>
        <p:spPr bwMode="auto">
          <a:xfrm>
            <a:off x="5508625" y="2700338"/>
            <a:ext cx="0" cy="342265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3" name="Line 20"/>
          <p:cNvSpPr>
            <a:spLocks noChangeShapeType="1"/>
          </p:cNvSpPr>
          <p:nvPr/>
        </p:nvSpPr>
        <p:spPr bwMode="auto">
          <a:xfrm>
            <a:off x="6877050" y="2700338"/>
            <a:ext cx="0" cy="342265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4" name="Line 21"/>
          <p:cNvSpPr>
            <a:spLocks noChangeShapeType="1"/>
          </p:cNvSpPr>
          <p:nvPr/>
        </p:nvSpPr>
        <p:spPr bwMode="auto">
          <a:xfrm>
            <a:off x="0" y="3460750"/>
            <a:ext cx="9144000"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5" name="Line 22"/>
          <p:cNvSpPr>
            <a:spLocks noChangeShapeType="1"/>
          </p:cNvSpPr>
          <p:nvPr/>
        </p:nvSpPr>
        <p:spPr bwMode="auto">
          <a:xfrm>
            <a:off x="36513" y="4181475"/>
            <a:ext cx="9144000"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66" name="Line 31"/>
          <p:cNvSpPr>
            <a:spLocks noChangeShapeType="1"/>
          </p:cNvSpPr>
          <p:nvPr/>
        </p:nvSpPr>
        <p:spPr bwMode="auto">
          <a:xfrm>
            <a:off x="34925" y="4933950"/>
            <a:ext cx="9144000"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145440" name="Rectangle 5"/>
          <p:cNvSpPr>
            <a:spLocks noChangeArrowheads="1"/>
          </p:cNvSpPr>
          <p:nvPr/>
        </p:nvSpPr>
        <p:spPr bwMode="auto">
          <a:xfrm>
            <a:off x="755650" y="333375"/>
            <a:ext cx="7815263"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RKŠ </a:t>
            </a:r>
          </a:p>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Sumár hemodynamického efektu</a:t>
            </a:r>
            <a:endParaRPr lang="en-US" altLang="sk-SK" sz="3200" b="0">
              <a:solidFill>
                <a:srgbClr val="FFCC00"/>
              </a:solidFill>
              <a:effectLst>
                <a:outerShdw blurRad="38100" dist="38100" dir="2700000" algn="tl">
                  <a:srgbClr val="000000"/>
                </a:outerShdw>
              </a:effectLst>
              <a:latin typeface="Arial" pitchFamily="34" charset="0"/>
              <a:cs typeface="Arial" panose="020B0604020202020204" pitchFamily="34" charset="0"/>
            </a:endParaRPr>
          </a:p>
        </p:txBody>
      </p:sp>
      <p:sp>
        <p:nvSpPr>
          <p:cNvPr id="145441" name="Rectangle 33"/>
          <p:cNvSpPr>
            <a:spLocks noChangeArrowheads="1"/>
          </p:cNvSpPr>
          <p:nvPr/>
        </p:nvSpPr>
        <p:spPr bwMode="auto">
          <a:xfrm>
            <a:off x="0" y="4249738"/>
            <a:ext cx="9144000" cy="649287"/>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57369" name="Line 21"/>
          <p:cNvSpPr>
            <a:spLocks noChangeShapeType="1"/>
          </p:cNvSpPr>
          <p:nvPr/>
        </p:nvSpPr>
        <p:spPr bwMode="auto">
          <a:xfrm>
            <a:off x="-34925" y="5546725"/>
            <a:ext cx="9144000"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57370" name="Line 21"/>
          <p:cNvSpPr>
            <a:spLocks noChangeShapeType="1"/>
          </p:cNvSpPr>
          <p:nvPr/>
        </p:nvSpPr>
        <p:spPr bwMode="auto">
          <a:xfrm>
            <a:off x="-36513" y="6122988"/>
            <a:ext cx="9144001" cy="0"/>
          </a:xfrm>
          <a:prstGeom prst="line">
            <a:avLst/>
          </a:prstGeom>
          <a:noFill/>
          <a:ln w="12700" cap="sq">
            <a:solidFill>
              <a:schemeClr val="tx1"/>
            </a:solidFill>
            <a:round/>
            <a:headEnd type="none" w="sm" len="sm"/>
            <a:tailEnd type="none" w="sm" len="sm"/>
          </a:ln>
        </p:spPr>
        <p:txBody>
          <a:bodyPr wrap="none"/>
          <a:lstStyle/>
          <a:p>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441"/>
                                        </p:tgtEl>
                                        <p:attrNameLst>
                                          <p:attrName>style.visibility</p:attrName>
                                        </p:attrNameLst>
                                      </p:cBhvr>
                                      <p:to>
                                        <p:strVal val="visible"/>
                                      </p:to>
                                    </p:set>
                                    <p:anim calcmode="lin" valueType="num">
                                      <p:cBhvr additive="base">
                                        <p:cTn id="7" dur="500" fill="hold"/>
                                        <p:tgtEl>
                                          <p:spTgt spid="145441"/>
                                        </p:tgtEl>
                                        <p:attrNameLst>
                                          <p:attrName>ppt_x</p:attrName>
                                        </p:attrNameLst>
                                      </p:cBhvr>
                                      <p:tavLst>
                                        <p:tav tm="0">
                                          <p:val>
                                            <p:strVal val="#ppt_x"/>
                                          </p:val>
                                        </p:tav>
                                        <p:tav tm="100000">
                                          <p:val>
                                            <p:strVal val="#ppt_x"/>
                                          </p:val>
                                        </p:tav>
                                      </p:tavLst>
                                    </p:anim>
                                    <p:anim calcmode="lin" valueType="num">
                                      <p:cBhvr additive="base">
                                        <p:cTn id="8" dur="500" fill="hold"/>
                                        <p:tgtEl>
                                          <p:spTgt spid="145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9"/>
          <p:cNvSpPr>
            <a:spLocks noChangeArrowheads="1"/>
          </p:cNvSpPr>
          <p:nvPr/>
        </p:nvSpPr>
        <p:spPr bwMode="auto">
          <a:xfrm>
            <a:off x="47625" y="873125"/>
            <a:ext cx="3619500" cy="49530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40962" name="Rectangle 20"/>
          <p:cNvSpPr>
            <a:spLocks noChangeArrowheads="1"/>
          </p:cNvSpPr>
          <p:nvPr/>
        </p:nvSpPr>
        <p:spPr bwMode="auto">
          <a:xfrm>
            <a:off x="58738" y="2017713"/>
            <a:ext cx="3687762" cy="49530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58377" name="Rectangle 9"/>
          <p:cNvSpPr>
            <a:spLocks noChangeArrowheads="1"/>
          </p:cNvSpPr>
          <p:nvPr/>
        </p:nvSpPr>
        <p:spPr bwMode="auto">
          <a:xfrm>
            <a:off x="2571750" y="3046413"/>
            <a:ext cx="1223963" cy="43180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grpSp>
        <p:nvGrpSpPr>
          <p:cNvPr id="40964" name="Group 19"/>
          <p:cNvGrpSpPr>
            <a:grpSpLocks/>
          </p:cNvGrpSpPr>
          <p:nvPr/>
        </p:nvGrpSpPr>
        <p:grpSpPr bwMode="auto">
          <a:xfrm>
            <a:off x="0" y="0"/>
            <a:ext cx="3924300" cy="3429000"/>
            <a:chOff x="242" y="880"/>
            <a:chExt cx="2858" cy="2620"/>
          </a:xfrm>
        </p:grpSpPr>
        <p:pic>
          <p:nvPicPr>
            <p:cNvPr id="40975" name="Picture 20"/>
            <p:cNvPicPr>
              <a:picLocks noChangeAspect="1" noChangeArrowheads="1"/>
            </p:cNvPicPr>
            <p:nvPr/>
          </p:nvPicPr>
          <p:blipFill>
            <a:blip r:embed="rId3"/>
            <a:srcRect/>
            <a:stretch>
              <a:fillRect/>
            </a:stretch>
          </p:blipFill>
          <p:spPr bwMode="auto">
            <a:xfrm>
              <a:off x="242" y="2191"/>
              <a:ext cx="2858" cy="1309"/>
            </a:xfrm>
            <a:prstGeom prst="rect">
              <a:avLst/>
            </a:prstGeom>
            <a:noFill/>
            <a:ln w="9525">
              <a:noFill/>
              <a:miter lim="800000"/>
              <a:headEnd/>
              <a:tailEnd/>
            </a:ln>
          </p:spPr>
        </p:pic>
        <p:pic>
          <p:nvPicPr>
            <p:cNvPr id="40976" name="Picture 6"/>
            <p:cNvPicPr>
              <a:picLocks noChangeAspect="1" noChangeArrowheads="1"/>
            </p:cNvPicPr>
            <p:nvPr/>
          </p:nvPicPr>
          <p:blipFill>
            <a:blip r:embed="rId4">
              <a:lum contrast="12000"/>
            </a:blip>
            <a:srcRect b="32748"/>
            <a:stretch>
              <a:fillRect/>
            </a:stretch>
          </p:blipFill>
          <p:spPr bwMode="auto">
            <a:xfrm>
              <a:off x="242" y="880"/>
              <a:ext cx="2858" cy="1303"/>
            </a:xfrm>
            <a:prstGeom prst="rect">
              <a:avLst/>
            </a:prstGeom>
            <a:noFill/>
            <a:ln w="9525">
              <a:noFill/>
              <a:miter lim="800000"/>
              <a:headEnd/>
              <a:tailEnd/>
            </a:ln>
          </p:spPr>
        </p:pic>
      </p:grpSp>
      <p:sp>
        <p:nvSpPr>
          <p:cNvPr id="40965" name="TextBox 1"/>
          <p:cNvSpPr txBox="1">
            <a:spLocks noChangeArrowheads="1"/>
          </p:cNvSpPr>
          <p:nvPr/>
        </p:nvSpPr>
        <p:spPr bwMode="auto">
          <a:xfrm>
            <a:off x="1588" y="3441700"/>
            <a:ext cx="3994150" cy="274638"/>
          </a:xfrm>
          <a:prstGeom prst="rect">
            <a:avLst/>
          </a:prstGeom>
          <a:solidFill>
            <a:srgbClr val="FFFFFF"/>
          </a:solidFill>
          <a:ln w="9525">
            <a:noFill/>
            <a:miter lim="800000"/>
            <a:headEnd/>
            <a:tailEnd/>
          </a:ln>
        </p:spPr>
        <p:txBody>
          <a:bodyPr>
            <a:spAutoFit/>
          </a:bodyPr>
          <a:lstStyle/>
          <a:p>
            <a:pPr eaLnBrk="0" hangingPunct="0"/>
            <a:r>
              <a:rPr lang="sk-SK" altLang="sk-SK" sz="1200">
                <a:solidFill>
                  <a:schemeClr val="bg2"/>
                </a:solidFill>
                <a:latin typeface="Arial" charset="0"/>
              </a:rPr>
              <a:t>Guidelines reviewers: ...Iveta Simkova (Slovakia)...</a:t>
            </a:r>
            <a:endParaRPr lang="en-US" altLang="sk-SK" sz="1200">
              <a:solidFill>
                <a:schemeClr val="bg2"/>
              </a:solidFill>
              <a:latin typeface="Arial" charset="0"/>
            </a:endParaRPr>
          </a:p>
        </p:txBody>
      </p:sp>
      <p:pic>
        <p:nvPicPr>
          <p:cNvPr id="4" name="Picture 9"/>
          <p:cNvPicPr>
            <a:picLocks noChangeAspect="1" noChangeArrowheads="1"/>
          </p:cNvPicPr>
          <p:nvPr/>
        </p:nvPicPr>
        <p:blipFill>
          <a:blip r:embed="rId5"/>
          <a:srcRect l="2235" t="1500" r="8409" b="14580"/>
          <a:stretch>
            <a:fillRect/>
          </a:stretch>
        </p:blipFill>
        <p:spPr bwMode="auto">
          <a:xfrm>
            <a:off x="5076825" y="287338"/>
            <a:ext cx="3992563" cy="6597650"/>
          </a:xfrm>
          <a:prstGeom prst="rect">
            <a:avLst/>
          </a:prstGeom>
          <a:noFill/>
          <a:ln w="9525">
            <a:noFill/>
            <a:miter lim="800000"/>
            <a:headEnd/>
            <a:tailEnd/>
          </a:ln>
        </p:spPr>
      </p:pic>
      <p:pic>
        <p:nvPicPr>
          <p:cNvPr id="40966" name="Picture 8"/>
          <p:cNvPicPr>
            <a:picLocks noChangeAspect="1" noChangeArrowheads="1"/>
          </p:cNvPicPr>
          <p:nvPr/>
        </p:nvPicPr>
        <p:blipFill>
          <a:blip r:embed="rId6"/>
          <a:srcRect l="2550" t="2753" r="4434" b="13188"/>
          <a:stretch>
            <a:fillRect/>
          </a:stretch>
        </p:blipFill>
        <p:spPr bwMode="auto">
          <a:xfrm>
            <a:off x="1698625" y="1412875"/>
            <a:ext cx="3305175" cy="5472113"/>
          </a:xfrm>
          <a:prstGeom prst="rect">
            <a:avLst/>
          </a:prstGeom>
          <a:noFill/>
          <a:ln w="9525">
            <a:noFill/>
            <a:miter lim="800000"/>
            <a:headEnd/>
            <a:tailEnd/>
          </a:ln>
        </p:spPr>
      </p:pic>
      <p:sp>
        <p:nvSpPr>
          <p:cNvPr id="40969" name="Rectangle 9"/>
          <p:cNvSpPr>
            <a:spLocks noChangeArrowheads="1"/>
          </p:cNvSpPr>
          <p:nvPr/>
        </p:nvSpPr>
        <p:spPr bwMode="auto">
          <a:xfrm>
            <a:off x="5292725" y="4221163"/>
            <a:ext cx="3095625" cy="1368425"/>
          </a:xfrm>
          <a:prstGeom prst="rect">
            <a:avLst/>
          </a:prstGeom>
          <a:noFill/>
          <a:ln w="57150" cap="sq">
            <a:solidFill>
              <a:srgbClr val="FF0000"/>
            </a:solidFill>
            <a:miter lim="800000"/>
            <a:headEnd type="none" w="sm" len="sm"/>
            <a:tailEnd type="none" w="sm" len="sm"/>
          </a:ln>
        </p:spPr>
        <p:txBody>
          <a:bodyPr wrap="none" anchor="ctr"/>
          <a:lstStyle/>
          <a:p>
            <a:pPr eaLnBrk="0" hangingPunct="0"/>
            <a:endParaRPr lang="sk-SK" altLang="sk-SK"/>
          </a:p>
        </p:txBody>
      </p:sp>
      <p:sp>
        <p:nvSpPr>
          <p:cNvPr id="58374" name="Oval 2"/>
          <p:cNvSpPr>
            <a:spLocks noChangeArrowheads="1"/>
          </p:cNvSpPr>
          <p:nvPr/>
        </p:nvSpPr>
        <p:spPr bwMode="auto">
          <a:xfrm>
            <a:off x="3276600" y="4797425"/>
            <a:ext cx="1727200" cy="576263"/>
          </a:xfrm>
          <a:prstGeom prst="ellipse">
            <a:avLst/>
          </a:prstGeom>
          <a:noFill/>
          <a:ln w="57150" cap="sq" algn="ctr">
            <a:solidFill>
              <a:srgbClr val="FF0000"/>
            </a:solidFill>
            <a:round/>
            <a:headEnd type="none" w="sm" len="sm"/>
            <a:tailEnd type="none" w="sm" len="sm"/>
          </a:ln>
        </p:spPr>
        <p:txBody>
          <a:bodyPr wrap="none"/>
          <a:lstStyle/>
          <a:p>
            <a:pPr eaLnBrk="0" hangingPunct="0"/>
            <a:endParaRPr lang="en-US" altLang="sk-SK">
              <a:latin typeface="Arial Unicode MS" pitchFamily="34" charset="-128"/>
            </a:endParaRPr>
          </a:p>
        </p:txBody>
      </p:sp>
      <p:sp>
        <p:nvSpPr>
          <p:cNvPr id="2" name="Rectangle 9"/>
          <p:cNvSpPr>
            <a:spLocks noChangeArrowheads="1"/>
          </p:cNvSpPr>
          <p:nvPr/>
        </p:nvSpPr>
        <p:spPr bwMode="auto">
          <a:xfrm>
            <a:off x="3400425" y="3021013"/>
            <a:ext cx="1511300" cy="431800"/>
          </a:xfrm>
          <a:prstGeom prst="rect">
            <a:avLst/>
          </a:prstGeom>
          <a:noFill/>
          <a:ln w="57150" cap="sq">
            <a:solidFill>
              <a:srgbClr val="FF0000"/>
            </a:solidFill>
            <a:miter lim="800000"/>
            <a:headEnd type="none" w="sm" len="sm"/>
            <a:tailEnd type="none" w="sm" len="sm"/>
          </a:ln>
        </p:spPr>
        <p:txBody>
          <a:bodyPr wrap="none" anchor="ctr"/>
          <a:lstStyle/>
          <a:p>
            <a:pPr eaLnBrk="0" hangingPunct="0"/>
            <a:endParaRPr lang="sk-SK" altLang="sk-SK"/>
          </a:p>
        </p:txBody>
      </p:sp>
      <p:sp>
        <p:nvSpPr>
          <p:cNvPr id="58378" name="Rectangle 10"/>
          <p:cNvSpPr>
            <a:spLocks noChangeArrowheads="1"/>
          </p:cNvSpPr>
          <p:nvPr/>
        </p:nvSpPr>
        <p:spPr bwMode="auto">
          <a:xfrm>
            <a:off x="1744663" y="6002338"/>
            <a:ext cx="1223962" cy="836612"/>
          </a:xfrm>
          <a:prstGeom prst="rect">
            <a:avLst/>
          </a:prstGeom>
          <a:noFill/>
          <a:ln w="57150" cap="sq">
            <a:solidFill>
              <a:srgbClr val="FF0000"/>
            </a:solidFill>
            <a:miter lim="800000"/>
            <a:headEnd type="none" w="sm" len="sm"/>
            <a:tailEnd type="none" w="sm" len="sm"/>
          </a:ln>
        </p:spPr>
        <p:txBody>
          <a:bodyPr wrap="none" anchor="ctr"/>
          <a:lstStyle/>
          <a:p>
            <a:pPr eaLnBrk="0" hangingPunct="0"/>
            <a:endParaRPr lang="sk-SK" altLang="sk-SK"/>
          </a:p>
        </p:txBody>
      </p:sp>
      <p:sp>
        <p:nvSpPr>
          <p:cNvPr id="14" name="Right Arrow 13"/>
          <p:cNvSpPr>
            <a:spLocks noChangeArrowheads="1"/>
          </p:cNvSpPr>
          <p:nvPr/>
        </p:nvSpPr>
        <p:spPr bwMode="auto">
          <a:xfrm>
            <a:off x="5043488" y="4884738"/>
            <a:ext cx="249237" cy="344487"/>
          </a:xfrm>
          <a:prstGeom prst="rightArrow">
            <a:avLst>
              <a:gd name="adj1" fmla="val 50000"/>
              <a:gd name="adj2" fmla="val 50000"/>
            </a:avLst>
          </a:prstGeom>
          <a:solidFill>
            <a:srgbClr val="FF0000"/>
          </a:solidFill>
          <a:ln w="12700" cap="sq" algn="ctr">
            <a:solidFill>
              <a:srgbClr val="FF0000"/>
            </a:solidFill>
            <a:round/>
            <a:headEnd type="none" w="sm" len="sm"/>
            <a:tailEnd type="none" w="sm" len="sm"/>
          </a:ln>
        </p:spPr>
        <p:txBody>
          <a:bodyPr wrap="none"/>
          <a:lstStyle/>
          <a:p>
            <a:pPr eaLnBrk="0" hangingPunct="0"/>
            <a:endParaRPr lang="en-US" altLang="sk-SK">
              <a:latin typeface="Arial Unicode MS" pitchFamily="34" charset="-128"/>
            </a:endParaRPr>
          </a:p>
        </p:txBody>
      </p:sp>
      <p:sp>
        <p:nvSpPr>
          <p:cNvPr id="3" name="Rectangle 9"/>
          <p:cNvSpPr>
            <a:spLocks noChangeArrowheads="1"/>
          </p:cNvSpPr>
          <p:nvPr/>
        </p:nvSpPr>
        <p:spPr bwMode="auto">
          <a:xfrm>
            <a:off x="5292725" y="5661025"/>
            <a:ext cx="3095625" cy="1196975"/>
          </a:xfrm>
          <a:prstGeom prst="rect">
            <a:avLst/>
          </a:prstGeom>
          <a:noFill/>
          <a:ln w="57150" cap="sq">
            <a:solidFill>
              <a:srgbClr val="FF9900"/>
            </a:solidFill>
            <a:miter lim="800000"/>
            <a:headEnd type="none" w="sm" len="sm"/>
            <a:tailEnd type="none" w="sm" len="sm"/>
          </a:ln>
        </p:spPr>
        <p:txBody>
          <a:bodyPr wrap="none" anchor="ctr"/>
          <a:lstStyle/>
          <a:p>
            <a:pPr eaLnBrk="0" hangingPunct="0"/>
            <a:endParaRPr lang="sk-SK" altLang="sk-SK">
              <a:solidFill>
                <a:srgbClr val="FF9900"/>
              </a:solidFill>
            </a:endParaRPr>
          </a:p>
        </p:txBody>
      </p:sp>
      <p:sp>
        <p:nvSpPr>
          <p:cNvPr id="507925" name="TextBox 5"/>
          <p:cNvSpPr txBox="1">
            <a:spLocks noChangeArrowheads="1"/>
          </p:cNvSpPr>
          <p:nvPr/>
        </p:nvSpPr>
        <p:spPr bwMode="auto">
          <a:xfrm rot="-675397">
            <a:off x="74613" y="2963863"/>
            <a:ext cx="9131300" cy="2257425"/>
          </a:xfrm>
          <a:prstGeom prst="rect">
            <a:avLst/>
          </a:prstGeom>
          <a:solidFill>
            <a:srgbClr val="FF9900"/>
          </a:solidFill>
          <a:ln w="9525">
            <a:noFill/>
            <a:miter lim="800000"/>
            <a:headEnd/>
            <a:tailEnd/>
          </a:ln>
        </p:spPr>
        <p:txBody>
          <a:bodyPr>
            <a:spAutoFit/>
          </a:bodyPr>
          <a:lstStyle/>
          <a:p>
            <a:pPr eaLnBrk="0" hangingPunct="0">
              <a:defRPr/>
            </a:pPr>
            <a:endParaRPr lang="sk-SK" altLang="sk-SK" sz="3000">
              <a:latin typeface="Arial" charset="0"/>
            </a:endParaRPr>
          </a:p>
          <a:p>
            <a:pPr algn="ctr" eaLnBrk="0" hangingPunct="0">
              <a:defRPr/>
            </a:pPr>
            <a:r>
              <a:rPr lang="sk-SK" altLang="sk-SK" sz="2800">
                <a:solidFill>
                  <a:srgbClr val="5F5F5F"/>
                </a:solidFill>
                <a:effectLst>
                  <a:outerShdw blurRad="38100" dist="38100" dir="2700000" algn="tl">
                    <a:srgbClr val="000000"/>
                  </a:outerShdw>
                </a:effectLst>
                <a:latin typeface="Arial" charset="0"/>
              </a:rPr>
              <a:t>Trieda IIb: môže sa zvážiť u pacientov </a:t>
            </a:r>
          </a:p>
          <a:p>
            <a:pPr algn="ctr" eaLnBrk="0" hangingPunct="0">
              <a:defRPr/>
            </a:pPr>
            <a:r>
              <a:rPr lang="sk-SK" altLang="sk-SK" sz="2800">
                <a:solidFill>
                  <a:srgbClr val="5F5F5F"/>
                </a:solidFill>
                <a:effectLst>
                  <a:outerShdw blurRad="38100" dist="38100" dir="2700000" algn="tl">
                    <a:srgbClr val="000000"/>
                  </a:outerShdw>
                </a:effectLst>
                <a:latin typeface="Arial" charset="0"/>
              </a:rPr>
              <a:t>netolerujúcich inú liečbu, resp. </a:t>
            </a:r>
          </a:p>
          <a:p>
            <a:pPr algn="ctr" eaLnBrk="0" hangingPunct="0">
              <a:defRPr/>
            </a:pPr>
            <a:r>
              <a:rPr lang="sk-SK" altLang="sk-SK" sz="2800">
                <a:solidFill>
                  <a:srgbClr val="5F5F5F"/>
                </a:solidFill>
                <a:effectLst>
                  <a:outerShdw blurRad="38100" dist="38100" dir="2700000" algn="tl">
                    <a:srgbClr val="000000"/>
                  </a:outerShdw>
                </a:effectLst>
                <a:latin typeface="Arial" charset="0"/>
              </a:rPr>
              <a:t>vyžadujúcich kombin. liečbu</a:t>
            </a:r>
          </a:p>
          <a:p>
            <a:pPr algn="ctr" eaLnBrk="0" hangingPunct="0">
              <a:defRPr/>
            </a:pPr>
            <a:endParaRPr lang="sk-SK" altLang="sk-SK" sz="2800">
              <a:solidFill>
                <a:srgbClr val="5F5F5F"/>
              </a:solidFill>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ppt_x"/>
                                          </p:val>
                                        </p:tav>
                                        <p:tav tm="100000">
                                          <p:val>
                                            <p:strVal val="#ppt_x"/>
                                          </p:val>
                                        </p:tav>
                                      </p:tavLst>
                                    </p:anim>
                                    <p:anim calcmode="lin" valueType="num">
                                      <p:cBhvr additive="base">
                                        <p:cTn id="8"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8378"/>
                                        </p:tgtEl>
                                        <p:attrNameLst>
                                          <p:attrName>style.visibility</p:attrName>
                                        </p:attrNameLst>
                                      </p:cBhvr>
                                      <p:to>
                                        <p:strVal val="visible"/>
                                      </p:to>
                                    </p:set>
                                    <p:animEffect transition="in" filter="blinds(horizontal)">
                                      <p:cBhvr>
                                        <p:cTn id="13" dur="500"/>
                                        <p:tgtEl>
                                          <p:spTgt spid="5837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8374"/>
                                        </p:tgtEl>
                                        <p:attrNameLst>
                                          <p:attrName>style.visibility</p:attrName>
                                        </p:attrNameLst>
                                      </p:cBhvr>
                                      <p:to>
                                        <p:strVal val="visible"/>
                                      </p:to>
                                    </p:set>
                                    <p:animEffect transition="in" filter="blinds(horizontal)">
                                      <p:cBhvr>
                                        <p:cTn id="27" dur="500"/>
                                        <p:tgtEl>
                                          <p:spTgt spid="583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8377"/>
                                        </p:tgtEl>
                                        <p:attrNameLst>
                                          <p:attrName>style.visibility</p:attrName>
                                        </p:attrNameLst>
                                      </p:cBhvr>
                                      <p:to>
                                        <p:strVal val="visible"/>
                                      </p:to>
                                    </p:set>
                                    <p:animEffect transition="in" filter="blinds(horizontal)">
                                      <p:cBhvr>
                                        <p:cTn id="35" dur="500"/>
                                        <p:tgtEl>
                                          <p:spTgt spid="58377"/>
                                        </p:tgtEl>
                                      </p:cBhvr>
                                    </p:animEffect>
                                  </p:childTnLst>
                                </p:cTn>
                              </p:par>
                            </p:childTnLst>
                          </p:cTn>
                        </p:par>
                        <p:par>
                          <p:cTn id="36" fill="hold" nodeType="afterGroup">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40969"/>
                                        </p:tgtEl>
                                        <p:attrNameLst>
                                          <p:attrName>style.visibility</p:attrName>
                                        </p:attrNameLst>
                                      </p:cBhvr>
                                      <p:to>
                                        <p:strVal val="visible"/>
                                      </p:to>
                                    </p:set>
                                    <p:animEffect transition="in" filter="blinds(horizontal)">
                                      <p:cBhvr>
                                        <p:cTn id="39" dur="500"/>
                                        <p:tgtEl>
                                          <p:spTgt spid="4096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linds(horizont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07925"/>
                                        </p:tgtEl>
                                        <p:attrNameLst>
                                          <p:attrName>style.visibility</p:attrName>
                                        </p:attrNameLst>
                                      </p:cBhvr>
                                      <p:to>
                                        <p:strVal val="visible"/>
                                      </p:to>
                                    </p:set>
                                    <p:animEffect transition="in" filter="blinds(horizontal)">
                                      <p:cBhvr>
                                        <p:cTn id="49" dur="500"/>
                                        <p:tgtEl>
                                          <p:spTgt spid="50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P spid="40969" grpId="0" animBg="1"/>
      <p:bldP spid="58374" grpId="0" animBg="1"/>
      <p:bldP spid="2" grpId="0" animBg="1"/>
      <p:bldP spid="58378" grpId="0" animBg="1"/>
      <p:bldP spid="14" grpId="0" animBg="1"/>
      <p:bldP spid="3" grpId="0" animBg="1"/>
      <p:bldP spid="5079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sz="quarter" idx="4294967295"/>
          </p:nvPr>
        </p:nvSpPr>
        <p:spPr>
          <a:xfrm>
            <a:off x="1042988" y="442913"/>
            <a:ext cx="4968875" cy="1185862"/>
          </a:xfrm>
        </p:spPr>
        <p:txBody>
          <a:bodyPr/>
          <a:lstStyle/>
          <a:p>
            <a:pPr>
              <a:defRPr/>
            </a:pPr>
            <a:r>
              <a:rPr lang="cs-CZ" sz="3600">
                <a:solidFill>
                  <a:srgbClr val="FFD320"/>
                </a:solidFill>
                <a:effectLst>
                  <a:outerShdw blurRad="38100" dist="38100" dir="2700000" algn="tl">
                    <a:srgbClr val="000000"/>
                  </a:outerShdw>
                </a:effectLst>
              </a:rPr>
              <a:t>Liečba  CTEPH</a:t>
            </a:r>
            <a:br>
              <a:rPr lang="cs-CZ" sz="3600">
                <a:solidFill>
                  <a:srgbClr val="FFD320"/>
                </a:solidFill>
                <a:effectLst>
                  <a:outerShdw blurRad="38100" dist="38100" dir="2700000" algn="tl">
                    <a:srgbClr val="000000"/>
                  </a:outerShdw>
                </a:effectLst>
              </a:rPr>
            </a:br>
            <a:endParaRPr lang="cs-CZ" sz="3600">
              <a:solidFill>
                <a:srgbClr val="FFD320"/>
              </a:solidFill>
              <a:effectLst>
                <a:outerShdw blurRad="38100" dist="38100" dir="2700000" algn="tl">
                  <a:srgbClr val="000000"/>
                </a:outerShdw>
              </a:effectLst>
            </a:endParaRPr>
          </a:p>
        </p:txBody>
      </p:sp>
      <p:sp>
        <p:nvSpPr>
          <p:cNvPr id="1071107" name="Rectangle 3"/>
          <p:cNvSpPr>
            <a:spLocks noChangeArrowheads="1"/>
          </p:cNvSpPr>
          <p:nvPr/>
        </p:nvSpPr>
        <p:spPr bwMode="auto">
          <a:xfrm>
            <a:off x="468313" y="2111375"/>
            <a:ext cx="52562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rPr>
              <a:t>chirurgická </a:t>
            </a: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pľúcna endarterektómia</a:t>
            </a:r>
          </a:p>
          <a:p>
            <a:pPr marL="609600" indent="-609600" eaLnBrk="0" hangingPunct="0">
              <a:lnSpc>
                <a:spcPct val="90000"/>
              </a:lnSpc>
              <a:spcBef>
                <a:spcPct val="20000"/>
              </a:spcBef>
              <a:buClr>
                <a:srgbClr val="FFFF00"/>
              </a:buClr>
              <a:buFont typeface="Wingdings" pitchFamily="2" charset="2"/>
              <a:buNone/>
              <a:defRPr/>
            </a:pPr>
            <a:r>
              <a:rPr lang="cs-CZ" b="0">
                <a:effectLst>
                  <a:outerShdw blurRad="38100" dist="38100" dir="2700000" algn="tl">
                    <a:srgbClr val="000000"/>
                  </a:outerShdw>
                </a:effectLst>
                <a:latin typeface="Arial" pitchFamily="34" charset="0"/>
                <a:cs typeface="Arial" panose="020B0604020202020204" pitchFamily="34" charset="0"/>
              </a:rPr>
              <a:t>      </a:t>
            </a:r>
          </a:p>
          <a:p>
            <a:pPr marL="609600" indent="-609600" eaLnBrk="0" hangingPunct="0">
              <a:lnSpc>
                <a:spcPct val="90000"/>
              </a:lnSpc>
              <a:spcBef>
                <a:spcPct val="20000"/>
              </a:spcBef>
              <a:buClr>
                <a:srgbClr val="FFFF00"/>
              </a:buClr>
              <a:buFont typeface="Wingdings" pitchFamily="2" charset="2"/>
              <a:buNone/>
              <a:defRPr/>
            </a:pPr>
            <a:endParaRPr lang="cs-CZ" b="0">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sk-SK" b="0">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CC00"/>
                </a:solidFill>
                <a:effectLst>
                  <a:outerShdw blurRad="38100" dist="38100" dir="2700000" algn="tl">
                    <a:srgbClr val="000000"/>
                  </a:outerShdw>
                </a:effectLst>
                <a:latin typeface="Arial" pitchFamily="34" charset="0"/>
                <a:cs typeface="Arial" panose="020B0604020202020204" pitchFamily="34" charset="0"/>
              </a:rPr>
              <a:t>medikamentózna špecifická</a:t>
            </a:r>
            <a:endPar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 </a:t>
            </a:r>
          </a:p>
        </p:txBody>
      </p:sp>
      <p:sp>
        <p:nvSpPr>
          <p:cNvPr id="1071108" name="AutoShape 4"/>
          <p:cNvSpPr>
            <a:spLocks noChangeArrowheads="1"/>
          </p:cNvSpPr>
          <p:nvPr/>
        </p:nvSpPr>
        <p:spPr bwMode="auto">
          <a:xfrm>
            <a:off x="250825" y="4292600"/>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09" name="AutoShape 5"/>
          <p:cNvSpPr>
            <a:spLocks noChangeArrowheads="1"/>
          </p:cNvSpPr>
          <p:nvPr/>
        </p:nvSpPr>
        <p:spPr bwMode="auto">
          <a:xfrm>
            <a:off x="250825" y="2238375"/>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13" name="Rectangle 9"/>
          <p:cNvSpPr>
            <a:spLocks noChangeArrowheads="1"/>
          </p:cNvSpPr>
          <p:nvPr/>
        </p:nvSpPr>
        <p:spPr bwMode="auto">
          <a:xfrm>
            <a:off x="900113" y="3263900"/>
            <a:ext cx="50403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sk-SK" sz="2000" b="0">
                <a:effectLst>
                  <a:outerShdw blurRad="38100" dist="38100" dir="2700000" algn="tl">
                    <a:srgbClr val="000000"/>
                  </a:outerShdw>
                </a:effectLst>
                <a:latin typeface="Arial" charset="0"/>
              </a:rPr>
              <a:t>• pri chirurgicky dosiahnuteľných léziách</a:t>
            </a:r>
            <a:endParaRPr lang="fr-BE"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a:t>
            </a:r>
            <a:r>
              <a:rPr lang="sk-SK" sz="2000" b="0">
                <a:solidFill>
                  <a:srgbClr val="00CC00"/>
                </a:solidFill>
                <a:effectLst>
                  <a:outerShdw blurRad="38100" dist="38100" dir="2700000" algn="tl">
                    <a:srgbClr val="000000"/>
                  </a:outerShdw>
                </a:effectLst>
                <a:latin typeface="Arial" charset="0"/>
              </a:rPr>
              <a:t>mechanická zložka</a:t>
            </a: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re</a:t>
            </a:r>
            <a:r>
              <a:rPr lang="sk-SK" sz="2000" b="0">
                <a:effectLst>
                  <a:outerShdw blurRad="38100" dist="38100" dir="2700000" algn="tl">
                    <a:srgbClr val="000000"/>
                  </a:outerShdw>
                </a:effectLst>
                <a:latin typeface="Arial" charset="0"/>
              </a:rPr>
              <a:t>z</a:t>
            </a:r>
            <a:r>
              <a:rPr lang="en-US" sz="2000" b="0">
                <a:effectLst>
                  <a:outerShdw blurRad="38100" dist="38100" dir="2700000" algn="tl">
                    <a:srgbClr val="000000"/>
                  </a:outerShdw>
                </a:effectLst>
                <a:latin typeface="Arial" charset="0"/>
              </a:rPr>
              <a:t>idu</a:t>
            </a:r>
            <a:r>
              <a:rPr lang="sk-SK" sz="2000" b="0">
                <a:effectLst>
                  <a:outerShdw blurRad="38100" dist="38100" dir="2700000" algn="tl">
                    <a:srgbClr val="000000"/>
                  </a:outerShdw>
                </a:effectLst>
                <a:latin typeface="Arial" charset="0"/>
              </a:rPr>
              <a:t>á</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 PH po endarterektómii </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inoperab</a:t>
            </a:r>
            <a:r>
              <a:rPr lang="sk-SK" sz="2000" b="0">
                <a:effectLst>
                  <a:outerShdw blurRad="38100" dist="38100" dir="2700000" algn="tl">
                    <a:srgbClr val="000000"/>
                  </a:outerShdw>
                </a:effectLst>
                <a:latin typeface="Arial" charset="0"/>
              </a:rPr>
              <a:t>i</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a:t>
            </a:r>
            <a:r>
              <a:rPr lang="en-US" sz="2000" b="0">
                <a:effectLst>
                  <a:outerShdw blurRad="38100" dist="38100" dir="2700000" algn="tl">
                    <a:srgbClr val="000000"/>
                  </a:outerShdw>
                </a:effectLst>
                <a:latin typeface="Arial" charset="0"/>
              </a:rPr>
              <a:t> form</a:t>
            </a:r>
            <a:r>
              <a:rPr lang="sk-SK" sz="2000" b="0">
                <a:effectLst>
                  <a:outerShdw blurRad="38100" dist="38100" dir="2700000" algn="tl">
                    <a:srgbClr val="000000"/>
                  </a:outerShdw>
                </a:effectLst>
                <a:latin typeface="Arial" charset="0"/>
              </a:rPr>
              <a:t>e CTEPH</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cs-CZ" sz="2000" b="0">
                <a:solidFill>
                  <a:srgbClr val="00CC00"/>
                </a:solidFill>
                <a:effectLst>
                  <a:outerShdw blurRad="38100" dist="38100" dir="2700000" algn="tl">
                    <a:srgbClr val="000000"/>
                  </a:outerShdw>
                </a:effectLst>
                <a:latin typeface="Arial" charset="0"/>
              </a:rPr>
              <a:t>         funkčná zložka</a:t>
            </a:r>
          </a:p>
        </p:txBody>
      </p:sp>
      <p:pic>
        <p:nvPicPr>
          <p:cNvPr id="62470" name="Picture 8" descr="PEA"/>
          <p:cNvPicPr>
            <a:picLocks noChangeAspect="1" noChangeArrowheads="1"/>
          </p:cNvPicPr>
          <p:nvPr/>
        </p:nvPicPr>
        <p:blipFill>
          <a:blip r:embed="rId3"/>
          <a:srcRect/>
          <a:stretch>
            <a:fillRect/>
          </a:stretch>
        </p:blipFill>
        <p:spPr bwMode="auto">
          <a:xfrm>
            <a:off x="5940425" y="549275"/>
            <a:ext cx="2770188" cy="3629025"/>
          </a:xfrm>
          <a:prstGeom prst="rect">
            <a:avLst/>
          </a:prstGeom>
          <a:noFill/>
          <a:ln w="9525">
            <a:noFill/>
            <a:miter lim="800000"/>
            <a:headEnd/>
            <a:tailEnd/>
          </a:ln>
        </p:spPr>
      </p:pic>
      <p:sp>
        <p:nvSpPr>
          <p:cNvPr id="47114" name="Rectangle 10"/>
          <p:cNvSpPr>
            <a:spLocks noChangeArrowheads="1"/>
          </p:cNvSpPr>
          <p:nvPr/>
        </p:nvSpPr>
        <p:spPr bwMode="auto">
          <a:xfrm>
            <a:off x="971550" y="4652963"/>
            <a:ext cx="4464050" cy="576262"/>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grpSp>
        <p:nvGrpSpPr>
          <p:cNvPr id="62472" name="Group 11"/>
          <p:cNvGrpSpPr>
            <a:grpSpLocks/>
          </p:cNvGrpSpPr>
          <p:nvPr/>
        </p:nvGrpSpPr>
        <p:grpSpPr bwMode="auto">
          <a:xfrm>
            <a:off x="4535488" y="333375"/>
            <a:ext cx="4716462" cy="3911600"/>
            <a:chOff x="567" y="1253"/>
            <a:chExt cx="2971" cy="2464"/>
          </a:xfrm>
        </p:grpSpPr>
        <p:sp>
          <p:nvSpPr>
            <p:cNvPr id="107523" name="Text Box 3"/>
            <p:cNvSpPr txBox="1">
              <a:spLocks noChangeArrowheads="1"/>
            </p:cNvSpPr>
            <p:nvPr/>
          </p:nvSpPr>
          <p:spPr bwMode="auto">
            <a:xfrm>
              <a:off x="612" y="1253"/>
              <a:ext cx="2858" cy="2464"/>
            </a:xfrm>
            <a:prstGeom prst="rect">
              <a:avLst/>
            </a:prstGeom>
            <a:solidFill>
              <a:schemeClr val="bg1"/>
            </a:solidFill>
            <a:ln w="9525">
              <a:solidFill>
                <a:schemeClr val="accent1"/>
              </a:solidFill>
              <a:miter lim="800000"/>
              <a:headEnd/>
              <a:tailEnd/>
            </a:ln>
            <a:effectLst/>
          </p:spPr>
          <p:txBody>
            <a:bodyPr>
              <a:spAutoFit/>
            </a:bodyPr>
            <a:lstStyle/>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p:txBody>
        </p:sp>
        <p:pic>
          <p:nvPicPr>
            <p:cNvPr id="62476"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12" y="1570"/>
              <a:ext cx="1745" cy="1950"/>
            </a:xfrm>
            <a:prstGeom prst="rect">
              <a:avLst/>
            </a:prstGeom>
            <a:noFill/>
            <a:ln w="9525">
              <a:noFill/>
              <a:miter lim="800000"/>
              <a:headEnd/>
              <a:tailEnd/>
            </a:ln>
          </p:spPr>
        </p:pic>
        <p:sp>
          <p:nvSpPr>
            <p:cNvPr id="62477" name="Line 14"/>
            <p:cNvSpPr>
              <a:spLocks noChangeShapeType="1"/>
            </p:cNvSpPr>
            <p:nvPr/>
          </p:nvSpPr>
          <p:spPr bwMode="auto">
            <a:xfrm flipH="1" flipV="1">
              <a:off x="2563" y="2506"/>
              <a:ext cx="272" cy="227"/>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62478" name="Oval 15"/>
            <p:cNvSpPr>
              <a:spLocks noChangeArrowheads="1"/>
            </p:cNvSpPr>
            <p:nvPr/>
          </p:nvSpPr>
          <p:spPr bwMode="auto">
            <a:xfrm>
              <a:off x="2424" y="2387"/>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2479" name="Line 16"/>
            <p:cNvSpPr>
              <a:spLocks noChangeShapeType="1"/>
            </p:cNvSpPr>
            <p:nvPr/>
          </p:nvSpPr>
          <p:spPr bwMode="auto">
            <a:xfrm flipH="1">
              <a:off x="2563" y="2824"/>
              <a:ext cx="272" cy="90"/>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62480" name="Oval 17"/>
            <p:cNvSpPr>
              <a:spLocks noChangeArrowheads="1"/>
            </p:cNvSpPr>
            <p:nvPr/>
          </p:nvSpPr>
          <p:spPr bwMode="auto">
            <a:xfrm>
              <a:off x="2427" y="2796"/>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2481" name="Line 18"/>
            <p:cNvSpPr>
              <a:spLocks noChangeShapeType="1"/>
            </p:cNvSpPr>
            <p:nvPr/>
          </p:nvSpPr>
          <p:spPr bwMode="auto">
            <a:xfrm>
              <a:off x="1021" y="2024"/>
              <a:ext cx="725" cy="453"/>
            </a:xfrm>
            <a:prstGeom prst="line">
              <a:avLst/>
            </a:prstGeom>
            <a:noFill/>
            <a:ln w="38100">
              <a:solidFill>
                <a:srgbClr val="00CC00"/>
              </a:solidFill>
              <a:round/>
              <a:headEnd/>
              <a:tailEnd type="triangle" w="med" len="med"/>
            </a:ln>
          </p:spPr>
          <p:txBody>
            <a:bodyPr lIns="0" tIns="0" rIns="0" bIns="0">
              <a:spAutoFit/>
            </a:bodyPr>
            <a:lstStyle/>
            <a:p>
              <a:endParaRPr lang="sk-SK"/>
            </a:p>
          </p:txBody>
        </p:sp>
        <p:sp>
          <p:nvSpPr>
            <p:cNvPr id="62482" name="Text Box 19"/>
            <p:cNvSpPr txBox="1">
              <a:spLocks noChangeArrowheads="1"/>
            </p:cNvSpPr>
            <p:nvPr/>
          </p:nvSpPr>
          <p:spPr bwMode="auto">
            <a:xfrm>
              <a:off x="567" y="1752"/>
              <a:ext cx="1044"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00CC00"/>
                  </a:solidFill>
                  <a:effectLst>
                    <a:outerShdw blurRad="38100" dist="38100" dir="2700000" algn="tl">
                      <a:srgbClr val="000000"/>
                    </a:outerShdw>
                  </a:effectLst>
                  <a:latin typeface="Arial" charset="0"/>
                </a:rPr>
                <a:t>mechanická</a:t>
              </a:r>
              <a:endParaRPr lang="en-US" altLang="sk-SK" sz="1800">
                <a:solidFill>
                  <a:srgbClr val="00CC00"/>
                </a:solidFill>
                <a:effectLst>
                  <a:outerShdw blurRad="38100" dist="38100" dir="2700000" algn="tl">
                    <a:srgbClr val="000000"/>
                  </a:outerShdw>
                </a:effectLst>
                <a:latin typeface="Arial" charset="0"/>
              </a:endParaRPr>
            </a:p>
          </p:txBody>
        </p:sp>
        <p:sp>
          <p:nvSpPr>
            <p:cNvPr id="62483" name="Text Box 20"/>
            <p:cNvSpPr txBox="1">
              <a:spLocks noChangeArrowheads="1"/>
            </p:cNvSpPr>
            <p:nvPr/>
          </p:nvSpPr>
          <p:spPr bwMode="auto">
            <a:xfrm>
              <a:off x="2836" y="2704"/>
              <a:ext cx="702"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FF0000"/>
                  </a:solidFill>
                  <a:effectLst>
                    <a:outerShdw blurRad="38100" dist="38100" dir="2700000" algn="tl">
                      <a:srgbClr val="000000"/>
                    </a:outerShdw>
                  </a:effectLst>
                  <a:latin typeface="Arial" charset="0"/>
                </a:rPr>
                <a:t>funkčná</a:t>
              </a:r>
              <a:r>
                <a:rPr lang="sk-SK" altLang="sk-SK" sz="1800">
                  <a:solidFill>
                    <a:srgbClr val="00CC00"/>
                  </a:solidFill>
                  <a:effectLst>
                    <a:outerShdw blurRad="38100" dist="38100" dir="2700000" algn="tl">
                      <a:srgbClr val="000000"/>
                    </a:outerShdw>
                  </a:effectLst>
                  <a:latin typeface="Arial" charset="0"/>
                </a:rPr>
                <a:t> </a:t>
              </a:r>
              <a:endParaRPr lang="en-US" altLang="sk-SK" sz="1800">
                <a:solidFill>
                  <a:srgbClr val="00CC00"/>
                </a:solidFill>
                <a:effectLst>
                  <a:outerShdw blurRad="38100" dist="38100" dir="2700000" algn="tl">
                    <a:srgbClr val="000000"/>
                  </a:outerShdw>
                </a:effectLst>
                <a:latin typeface="Arial" charset="0"/>
              </a:endParaRPr>
            </a:p>
          </p:txBody>
        </p:sp>
      </p:grpSp>
      <p:sp>
        <p:nvSpPr>
          <p:cNvPr id="62473" name="Rectangle 21"/>
          <p:cNvSpPr>
            <a:spLocks noChangeArrowheads="1"/>
          </p:cNvSpPr>
          <p:nvPr/>
        </p:nvSpPr>
        <p:spPr bwMode="auto">
          <a:xfrm>
            <a:off x="1476375" y="6165850"/>
            <a:ext cx="2016125" cy="431800"/>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2474" name="Line 22"/>
          <p:cNvSpPr>
            <a:spLocks noChangeShapeType="1"/>
          </p:cNvSpPr>
          <p:nvPr/>
        </p:nvSpPr>
        <p:spPr bwMode="auto">
          <a:xfrm flipV="1">
            <a:off x="5543550" y="2997200"/>
            <a:ext cx="2844800" cy="1366838"/>
          </a:xfrm>
          <a:prstGeom prst="line">
            <a:avLst/>
          </a:prstGeom>
          <a:noFill/>
          <a:ln w="76200" cap="sq">
            <a:solidFill>
              <a:srgbClr val="FF0000"/>
            </a:solidFill>
            <a:round/>
            <a:headEnd type="none" w="sm" len="sm"/>
            <a:tailEnd type="triangle" w="med" len="med"/>
          </a:ln>
        </p:spPr>
        <p:txBody>
          <a:bodyPr wrap="none"/>
          <a:lstStyle/>
          <a:p>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blinds(horizontal)">
                                      <p:cBhvr>
                                        <p:cTn id="7" dur="500"/>
                                        <p:tgtEl>
                                          <p:spTgt spid="4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468313" y="1025525"/>
            <a:ext cx="9107487" cy="5211763"/>
          </a:xfrm>
        </p:spPr>
        <p:txBody>
          <a:bodyPr lIns="91440" tIns="45720" rIns="91440" bIns="45720"/>
          <a:lstStyle/>
          <a:p>
            <a:pPr>
              <a:buFont typeface="Monotype Sorts"/>
              <a:buNone/>
              <a:defRPr/>
            </a:pPr>
            <a:endParaRPr lang="sk-SK" altLang="sk-SK" sz="2600" b="1">
              <a:solidFill>
                <a:schemeClr val="tx2"/>
              </a:solidFill>
              <a:effectLst>
                <a:outerShdw blurRad="38100" dist="38100" dir="2700000" algn="tl">
                  <a:srgbClr val="000000"/>
                </a:outerShdw>
              </a:effectLst>
            </a:endParaRPr>
          </a:p>
          <a:p>
            <a:pPr lvl="1" eaLnBrk="1" hangingPunct="1">
              <a:defRPr/>
            </a:pPr>
            <a:r>
              <a:rPr lang="pt-BR" altLang="sk-SK" sz="2400" b="1">
                <a:effectLst>
                  <a:outerShdw blurRad="38100" dist="38100" dir="2700000" algn="tl">
                    <a:srgbClr val="000000"/>
                  </a:outerShdw>
                </a:effectLst>
              </a:rPr>
              <a:t>St.p. </a:t>
            </a:r>
            <a:r>
              <a:rPr lang="sk-SK" altLang="sk-SK" sz="2400" b="1">
                <a:effectLst>
                  <a:outerShdw blurRad="38100" dist="38100" dir="2700000" algn="tl">
                    <a:srgbClr val="000000"/>
                  </a:outerShdw>
                </a:effectLst>
              </a:rPr>
              <a:t>APE</a:t>
            </a:r>
            <a:endParaRPr lang="sk-SK" altLang="sk-SK" sz="2400">
              <a:effectLst>
                <a:outerShdw blurRad="38100" dist="38100" dir="2700000" algn="tl">
                  <a:srgbClr val="000000"/>
                </a:outerShdw>
              </a:effectLst>
            </a:endParaRPr>
          </a:p>
          <a:p>
            <a:pPr lvl="1" eaLnBrk="1" hangingPunct="1">
              <a:buFontTx/>
              <a:buNone/>
              <a:defRPr/>
            </a:pPr>
            <a:r>
              <a:rPr lang="sk-SK" altLang="sk-SK" sz="2400">
                <a:effectLst>
                  <a:outerShdw blurRad="38100" dist="38100" dir="2700000" algn="tl">
                    <a:srgbClr val="000000"/>
                  </a:outerShdw>
                </a:effectLst>
              </a:rPr>
              <a:t>           - s extenzívnymi perfúznymi  defektmi, </a:t>
            </a:r>
          </a:p>
          <a:p>
            <a:pPr lvl="1" eaLnBrk="1" hangingPunct="1">
              <a:buFontTx/>
              <a:buNone/>
              <a:defRPr/>
            </a:pPr>
            <a:r>
              <a:rPr lang="sk-SK" altLang="sk-SK" sz="2400">
                <a:effectLst>
                  <a:outerShdw blurRad="38100" dist="38100" dir="2700000" algn="tl">
                    <a:srgbClr val="000000"/>
                  </a:outerShdw>
                </a:effectLst>
              </a:rPr>
              <a:t>           - s pretrvávaním ťažkej PH napriek adekvátnej      </a:t>
            </a:r>
          </a:p>
          <a:p>
            <a:pPr lvl="1" eaLnBrk="1" hangingPunct="1">
              <a:buFontTx/>
              <a:buNone/>
              <a:defRPr/>
            </a:pPr>
            <a:r>
              <a:rPr lang="sk-SK" altLang="sk-SK" sz="2400">
                <a:effectLst>
                  <a:outerShdw blurRad="38100" dist="38100" dir="2700000" algn="tl">
                    <a:srgbClr val="000000"/>
                  </a:outerShdw>
                </a:effectLst>
              </a:rPr>
              <a:t>               antikoagulačnej liečbe</a:t>
            </a:r>
          </a:p>
          <a:p>
            <a:pPr lvl="1" eaLnBrk="1" hangingPunct="1">
              <a:defRPr/>
            </a:pPr>
            <a:endParaRPr lang="sk-SK" altLang="sk-SK" sz="2400" b="1">
              <a:solidFill>
                <a:srgbClr val="FF3300"/>
              </a:solidFill>
              <a:effectLst>
                <a:outerShdw blurRad="38100" dist="38100" dir="2700000" algn="tl">
                  <a:srgbClr val="000000"/>
                </a:outerShdw>
              </a:effectLst>
              <a:cs typeface="Arial" charset="0"/>
            </a:endParaRPr>
          </a:p>
          <a:p>
            <a:pPr lvl="1" eaLnBrk="1" hangingPunct="1">
              <a:defRPr/>
            </a:pPr>
            <a:r>
              <a:rPr lang="sk-SK" altLang="sk-SK" sz="2400" b="1">
                <a:effectLst>
                  <a:outerShdw blurRad="38100" dist="38100" dir="2700000" algn="tl">
                    <a:srgbClr val="000000"/>
                  </a:outerShdw>
                </a:effectLst>
              </a:rPr>
              <a:t>Trombofília:</a:t>
            </a:r>
            <a:r>
              <a:rPr lang="sk-SK" altLang="sk-SK" sz="2400">
                <a:effectLst>
                  <a:outerShdw blurRad="38100" dist="38100" dir="2700000" algn="tl">
                    <a:srgbClr val="000000"/>
                  </a:outerShdw>
                </a:effectLst>
              </a:rPr>
              <a:t> mutácia génu pre Fbg a PAI</a:t>
            </a:r>
          </a:p>
          <a:p>
            <a:pPr lvl="1" eaLnBrk="1" hangingPunct="1">
              <a:defRPr/>
            </a:pPr>
            <a:endParaRPr lang="sk-SK" altLang="sk-SK" sz="2400">
              <a:effectLst>
                <a:outerShdw blurRad="38100" dist="38100" dir="2700000" algn="tl">
                  <a:srgbClr val="000000"/>
                </a:outerShdw>
              </a:effectLst>
            </a:endParaRPr>
          </a:p>
          <a:p>
            <a:pPr lvl="1" eaLnBrk="1" hangingPunct="1">
              <a:buFontTx/>
              <a:buNone/>
              <a:defRPr/>
            </a:pPr>
            <a:r>
              <a:rPr lang="sk-SK" altLang="sk-SK" sz="2600">
                <a:effectLst>
                  <a:outerShdw blurRad="38100" dist="38100" dir="2700000" algn="tl">
                    <a:srgbClr val="000000"/>
                  </a:outerShdw>
                </a:effectLst>
              </a:rPr>
              <a:t>        </a:t>
            </a:r>
            <a:r>
              <a:rPr lang="sk-SK" altLang="sk-SK" sz="1800" b="1">
                <a:effectLst>
                  <a:outerShdw blurRad="38100" dist="38100" dir="2700000" algn="tl">
                    <a:srgbClr val="000000"/>
                  </a:outerShdw>
                </a:effectLst>
              </a:rPr>
              <a:t>homozygot Fbg</a:t>
            </a:r>
            <a:r>
              <a:rPr lang="sk-SK" altLang="sk-SK" sz="1800">
                <a:effectLst>
                  <a:outerShdw blurRad="38100" dist="38100" dir="2700000" algn="tl">
                    <a:srgbClr val="000000"/>
                  </a:outerShdw>
                </a:effectLst>
              </a:rPr>
              <a:t> G455A, </a:t>
            </a:r>
            <a:r>
              <a:rPr lang="sk-SK" altLang="sk-SK" sz="1800" b="1">
                <a:effectLst>
                  <a:outerShdw blurRad="38100" dist="38100" dir="2700000" algn="tl">
                    <a:srgbClr val="000000"/>
                  </a:outerShdw>
                </a:effectLst>
              </a:rPr>
              <a:t>heterozygot PAI</a:t>
            </a:r>
            <a:r>
              <a:rPr lang="sk-SK" altLang="sk-SK" sz="1800">
                <a:effectLst>
                  <a:outerShdw blurRad="38100" dist="38100" dir="2700000" algn="tl">
                    <a:srgbClr val="000000"/>
                  </a:outerShdw>
                </a:effectLst>
              </a:rPr>
              <a:t> </a:t>
            </a:r>
            <a:r>
              <a:rPr lang="sk-SK" altLang="sk-SK" sz="1800" b="1">
                <a:effectLst>
                  <a:outerShdw blurRad="38100" dist="38100" dir="2700000" algn="tl">
                    <a:srgbClr val="000000"/>
                  </a:outerShdw>
                </a:effectLst>
              </a:rPr>
              <a:t>1</a:t>
            </a:r>
            <a:r>
              <a:rPr lang="sk-SK" altLang="sk-SK" sz="1800">
                <a:effectLst>
                  <a:outerShdw blurRad="38100" dist="38100" dir="2700000" algn="tl">
                    <a:srgbClr val="000000"/>
                  </a:outerShdw>
                </a:effectLst>
              </a:rPr>
              <a:t> 4G/5G, GpIA C807T</a:t>
            </a:r>
          </a:p>
          <a:p>
            <a:pPr lvl="1" eaLnBrk="1" hangingPunct="1">
              <a:buFontTx/>
              <a:buNone/>
              <a:defRPr/>
            </a:pPr>
            <a:endParaRPr lang="sk-SK" altLang="sk-SK" sz="1800">
              <a:effectLst>
                <a:outerShdw blurRad="38100" dist="38100" dir="2700000" algn="tl">
                  <a:srgbClr val="000000"/>
                </a:outerShdw>
              </a:effectLst>
            </a:endParaRPr>
          </a:p>
          <a:p>
            <a:pPr lvl="1" eaLnBrk="1" hangingPunct="1">
              <a:buFontTx/>
              <a:buNone/>
              <a:defRPr/>
            </a:pPr>
            <a:endParaRPr lang="sk-SK" altLang="sk-SK" sz="1800">
              <a:effectLst>
                <a:outerShdw blurRad="38100" dist="38100" dir="2700000" algn="tl">
                  <a:srgbClr val="000000"/>
                </a:outerShdw>
              </a:effectLst>
            </a:endParaRPr>
          </a:p>
          <a:p>
            <a:pPr lvl="1" eaLnBrk="1" hangingPunct="1">
              <a:buFontTx/>
              <a:buNone/>
              <a:defRPr/>
            </a:pPr>
            <a:r>
              <a:rPr lang="sk-SK" altLang="sk-SK" sz="2400" b="1">
                <a:effectLst>
                  <a:outerShdw blurRad="38100" dist="38100" dir="2700000" algn="tl">
                    <a:srgbClr val="000000"/>
                  </a:outerShdw>
                </a:effectLst>
              </a:rPr>
              <a:t>      </a:t>
            </a:r>
            <a:r>
              <a:rPr lang="sk-SK" altLang="sk-SK" sz="2400">
                <a:solidFill>
                  <a:srgbClr val="FFCC00"/>
                </a:solidFill>
                <a:effectLst>
                  <a:outerShdw blurRad="38100" dist="38100" dir="2700000" algn="tl">
                    <a:srgbClr val="000000"/>
                  </a:outerShdw>
                </a:effectLst>
                <a:cs typeface="Arial" charset="0"/>
              </a:rPr>
              <a:t>→</a:t>
            </a:r>
            <a:r>
              <a:rPr lang="sk-SK" altLang="sk-SK" sz="2400">
                <a:effectLst>
                  <a:outerShdw blurRad="38100" dist="38100" dir="2700000" algn="tl">
                    <a:srgbClr val="000000"/>
                  </a:outerShdw>
                </a:effectLst>
                <a:cs typeface="Arial" charset="0"/>
              </a:rPr>
              <a:t>   </a:t>
            </a:r>
            <a:r>
              <a:rPr lang="sk-SK" altLang="sk-SK" sz="2400">
                <a:solidFill>
                  <a:srgbClr val="FFCC00"/>
                </a:solidFill>
                <a:effectLst>
                  <a:outerShdw blurRad="38100" dist="38100" dir="2700000" algn="tl">
                    <a:srgbClr val="000000"/>
                  </a:outerShdw>
                </a:effectLst>
                <a:cs typeface="Arial" charset="0"/>
              </a:rPr>
              <a:t>suspekcia na CTEPH</a:t>
            </a:r>
            <a:endParaRPr lang="sk-SK" altLang="sk-SK" sz="2000">
              <a:solidFill>
                <a:schemeClr val="tx2"/>
              </a:solidFill>
              <a:effectLst>
                <a:outerShdw blurRad="38100" dist="38100" dir="2700000" algn="tl">
                  <a:srgbClr val="000000"/>
                </a:outerShdw>
              </a:effectLst>
            </a:endParaRPr>
          </a:p>
        </p:txBody>
      </p:sp>
      <p:sp>
        <p:nvSpPr>
          <p:cNvPr id="66590" name="Rectangle 5"/>
          <p:cNvSpPr>
            <a:spLocks noChangeArrowheads="1"/>
          </p:cNvSpPr>
          <p:nvPr/>
        </p:nvSpPr>
        <p:spPr bwMode="auto">
          <a:xfrm>
            <a:off x="755650" y="44450"/>
            <a:ext cx="8388350"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a:buNone/>
              <a:defRPr/>
            </a:pPr>
            <a:r>
              <a:rPr lang="sk-SK" altLang="sk-SK" sz="3600" b="0">
                <a:solidFill>
                  <a:srgbClr val="FFCC00"/>
                </a:solidFill>
                <a:effectLst>
                  <a:outerShdw blurRad="38100" dist="38100" dir="2700000" algn="tl">
                    <a:srgbClr val="000000"/>
                  </a:outerShdw>
                </a:effectLst>
                <a:latin typeface="Arial" charset="0"/>
              </a:rPr>
              <a:t>Prípad II </a:t>
            </a:r>
          </a:p>
          <a:p>
            <a:pPr algn="ctr" eaLnBrk="0" hangingPunct="0">
              <a:buClr>
                <a:srgbClr val="FF9900"/>
              </a:buClr>
              <a:buSzPct val="70000"/>
              <a:buFont typeface="Monotype Sorts"/>
              <a:buNone/>
              <a:defRPr/>
            </a:pPr>
            <a:r>
              <a:rPr lang="sk-SK" altLang="sk-SK" b="0">
                <a:solidFill>
                  <a:srgbClr val="FFCC00"/>
                </a:solidFill>
                <a:effectLst>
                  <a:outerShdw blurRad="38100" dist="38100" dir="2700000" algn="tl">
                    <a:srgbClr val="000000"/>
                  </a:outerShdw>
                </a:effectLst>
                <a:latin typeface="Arial" charset="0"/>
              </a:rPr>
              <a:t>28r. pacientka </a:t>
            </a:r>
            <a:r>
              <a:rPr lang="sk-SK" altLang="sk-SK">
                <a:solidFill>
                  <a:srgbClr val="FFCC00"/>
                </a:solidFill>
                <a:effectLst>
                  <a:outerShdw blurRad="38100" dist="38100" dir="2700000" algn="tl">
                    <a:srgbClr val="000000"/>
                  </a:outerShdw>
                </a:effectLst>
                <a:latin typeface="Arial" charset="0"/>
              </a:rPr>
              <a:t>s reziduálnou PH po PEA</a:t>
            </a:r>
            <a:endParaRPr lang="en-US" altLang="sk-SK">
              <a:solidFill>
                <a:srgbClr val="FFCC00"/>
              </a:solidFill>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xEl>
                                              <p:pRg st="6" end="6"/>
                                            </p:txEl>
                                          </p:spTgt>
                                        </p:tgtEl>
                                        <p:attrNameLst>
                                          <p:attrName>style.visibility</p:attrName>
                                        </p:attrNameLst>
                                      </p:cBhvr>
                                      <p:to>
                                        <p:strVal val="visible"/>
                                      </p:to>
                                    </p:set>
                                    <p:animEffect transition="in" filter="blinds(horizontal)">
                                      <p:cBhvr>
                                        <p:cTn id="7" dur="500"/>
                                        <p:tgtEl>
                                          <p:spTgt spid="7171">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71">
                                            <p:txEl>
                                              <p:pRg st="8" end="8"/>
                                            </p:txEl>
                                          </p:spTgt>
                                        </p:tgtEl>
                                        <p:attrNameLst>
                                          <p:attrName>style.visibility</p:attrName>
                                        </p:attrNameLst>
                                      </p:cBhvr>
                                      <p:to>
                                        <p:strVal val="visible"/>
                                      </p:to>
                                    </p:set>
                                    <p:animEffect transition="in" filter="blinds(horizontal)">
                                      <p:cBhvr>
                                        <p:cTn id="10" dur="500"/>
                                        <p:tgtEl>
                                          <p:spTgt spid="7171">
                                            <p:txEl>
                                              <p:pRg st="8" end="8"/>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171">
                                            <p:txEl>
                                              <p:pRg st="11" end="11"/>
                                            </p:txEl>
                                          </p:spTgt>
                                        </p:tgtEl>
                                        <p:attrNameLst>
                                          <p:attrName>style.visibility</p:attrName>
                                        </p:attrNameLst>
                                      </p:cBhvr>
                                      <p:to>
                                        <p:strVal val="visible"/>
                                      </p:to>
                                    </p:set>
                                    <p:animEffect transition="in" filter="blinds(horizontal)">
                                      <p:cBhvr>
                                        <p:cTn id="15"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827088" y="-458788"/>
            <a:ext cx="7173912" cy="1003301"/>
          </a:xfrm>
        </p:spPr>
        <p:txBody>
          <a:bodyPr lIns="91440" tIns="45720" rIns="91440" bIns="45720" anchor="b"/>
          <a:lstStyle/>
          <a:p>
            <a:pPr eaLnBrk="1" hangingPunct="1"/>
            <a:r>
              <a:rPr lang="sk-SK" altLang="sk-SK" sz="3300"/>
              <a:t>.......</a:t>
            </a:r>
          </a:p>
        </p:txBody>
      </p:sp>
      <p:sp>
        <p:nvSpPr>
          <p:cNvPr id="9219" name="Rectangle 3"/>
          <p:cNvSpPr>
            <a:spLocks noGrp="1" noChangeArrowheads="1"/>
          </p:cNvSpPr>
          <p:nvPr>
            <p:ph type="body" idx="4294967295"/>
          </p:nvPr>
        </p:nvSpPr>
        <p:spPr>
          <a:xfrm>
            <a:off x="611188" y="260350"/>
            <a:ext cx="7653337" cy="3600450"/>
          </a:xfrm>
        </p:spPr>
        <p:txBody>
          <a:bodyPr lIns="91440" tIns="45720" rIns="91440" bIns="45720"/>
          <a:lstStyle/>
          <a:p>
            <a:pPr eaLnBrk="1" hangingPunct="1">
              <a:buFont typeface="Monotype Sorts"/>
              <a:buNone/>
              <a:defRPr/>
            </a:pPr>
            <a:r>
              <a:rPr lang="sk-SK" altLang="sk-SK" b="1">
                <a:solidFill>
                  <a:srgbClr val="FFCC00"/>
                </a:solidFill>
              </a:rPr>
              <a:t>   </a:t>
            </a:r>
            <a:r>
              <a:rPr lang="sk-SK" altLang="sk-SK" sz="2000" b="1">
                <a:solidFill>
                  <a:srgbClr val="FFCC00"/>
                </a:solidFill>
                <a:effectLst>
                  <a:outerShdw blurRad="38100" dist="38100" dir="2700000" algn="tl">
                    <a:srgbClr val="000000"/>
                  </a:outerShdw>
                </a:effectLst>
              </a:rPr>
              <a:t>NT proBNP </a:t>
            </a:r>
            <a:r>
              <a:rPr lang="sk-SK" altLang="sk-SK" sz="2000" b="1">
                <a:effectLst>
                  <a:outerShdw blurRad="38100" dist="38100" dir="2700000" algn="tl">
                    <a:srgbClr val="000000"/>
                  </a:outerShdw>
                </a:effectLst>
              </a:rPr>
              <a:t>2008 pg/mL</a:t>
            </a:r>
          </a:p>
          <a:p>
            <a:pPr eaLnBrk="1" hangingPunct="1">
              <a:buFont typeface="Monotype Sorts"/>
              <a:buNone/>
              <a:defRPr/>
            </a:pPr>
            <a:endParaRPr lang="sk-SK" altLang="sk-SK" sz="2000">
              <a:effectLst>
                <a:outerShdw blurRad="38100" dist="38100" dir="2700000" algn="tl">
                  <a:srgbClr val="000000"/>
                </a:outerShdw>
              </a:effectLst>
            </a:endParaRPr>
          </a:p>
          <a:p>
            <a:pPr eaLnBrk="1" hangingPunct="1">
              <a:buFont typeface="Monotype Sorts"/>
              <a:buNone/>
              <a:defRPr/>
            </a:pPr>
            <a:r>
              <a:rPr lang="sk-SK" altLang="sk-SK" sz="2000" b="1">
                <a:solidFill>
                  <a:srgbClr val="FFCC00"/>
                </a:solidFill>
                <a:effectLst>
                  <a:outerShdw blurRad="38100" dist="38100" dir="2700000" algn="tl">
                    <a:srgbClr val="000000"/>
                  </a:outerShdw>
                </a:effectLst>
              </a:rPr>
              <a:t>   Echokardiografia </a:t>
            </a:r>
          </a:p>
          <a:p>
            <a:pPr eaLnBrk="1" hangingPunct="1">
              <a:buFont typeface="Monotype Sorts"/>
              <a:buNone/>
              <a:defRPr/>
            </a:pPr>
            <a:r>
              <a:rPr lang="sk-SK" altLang="sk-SK" sz="2000">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dilatácia PK</a:t>
            </a:r>
            <a:r>
              <a:rPr lang="sk-SK" altLang="sk-SK" sz="2000" b="1">
                <a:effectLst>
                  <a:outerShdw blurRad="38100" dist="38100" dir="2700000" algn="tl">
                    <a:srgbClr val="000000"/>
                  </a:outerShdw>
                </a:effectLst>
              </a:rPr>
              <a:t> </a:t>
            </a:r>
            <a:r>
              <a:rPr lang="sk-SK" altLang="sk-SK" sz="2000">
                <a:effectLst>
                  <a:outerShdw blurRad="38100" dist="38100" dir="2700000" algn="tl">
                    <a:srgbClr val="000000"/>
                  </a:outerShdw>
                </a:effectLst>
              </a:rPr>
              <a:t>52-39-80/ 29mm</a:t>
            </a:r>
            <a:r>
              <a:rPr lang="sk-SK" altLang="sk-SK" sz="2000" b="1">
                <a:effectLst>
                  <a:outerShdw blurRad="38100" dist="38100" dir="2700000" algn="tl">
                    <a:srgbClr val="000000"/>
                  </a:outerShdw>
                </a:effectLst>
              </a:rPr>
              <a:t> </a:t>
            </a:r>
          </a:p>
          <a:p>
            <a:pPr eaLnBrk="1" hangingPunct="1">
              <a:buFont typeface="Monotype Sorts"/>
              <a:buNone/>
              <a:defRPr/>
            </a:pPr>
            <a:r>
              <a:rPr lang="sk-SK" altLang="sk-SK" sz="2000">
                <a:effectLst>
                  <a:outerShdw blurRad="38100" dist="38100" dir="2700000" algn="tl">
                    <a:srgbClr val="000000"/>
                  </a:outerShdw>
                </a:effectLst>
              </a:rPr>
              <a:t>-</a:t>
            </a:r>
            <a:r>
              <a:rPr lang="sk-SK" altLang="sk-SK" sz="2000" b="1">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dysfunkcia PK</a:t>
            </a:r>
            <a:r>
              <a:rPr lang="sk-SK" altLang="sk-SK" sz="2000">
                <a:effectLst>
                  <a:outerShdw blurRad="38100" dist="38100" dir="2700000" algn="tl">
                    <a:srgbClr val="000000"/>
                  </a:outerShdw>
                </a:effectLst>
              </a:rPr>
              <a:t> TAPSE 14 mm, FAC 35%, S 10cm/s</a:t>
            </a:r>
          </a:p>
          <a:p>
            <a:pPr eaLnBrk="1" hangingPunct="1">
              <a:buFont typeface="Monotype Sorts"/>
              <a:buNone/>
              <a:defRPr/>
            </a:pPr>
            <a:r>
              <a:rPr lang="sk-SK" altLang="sk-SK" sz="2000">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D shape</a:t>
            </a:r>
            <a:r>
              <a:rPr lang="sk-SK" altLang="sk-SK" sz="2000">
                <a:effectLst>
                  <a:outerShdw blurRad="38100" dist="38100" dir="2700000" algn="tl">
                    <a:srgbClr val="000000"/>
                  </a:outerShdw>
                </a:effectLst>
              </a:rPr>
              <a:t>: IE 45/24 mm </a:t>
            </a:r>
          </a:p>
          <a:p>
            <a:pPr eaLnBrk="1" hangingPunct="1">
              <a:buFont typeface="Wingdings" pitchFamily="2" charset="2"/>
              <a:buNone/>
              <a:defRPr/>
            </a:pPr>
            <a:r>
              <a:rPr lang="sk-SK" altLang="sk-SK" sz="2000">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TR</a:t>
            </a:r>
            <a:r>
              <a:rPr lang="sk-SK" altLang="sk-SK" sz="2000">
                <a:solidFill>
                  <a:srgbClr val="FFCC00"/>
                </a:solidFill>
                <a:effectLst>
                  <a:outerShdw blurRad="38100" dist="38100" dir="2700000" algn="tl">
                    <a:srgbClr val="000000"/>
                  </a:outerShdw>
                </a:effectLst>
              </a:rPr>
              <a:t> ťažká</a:t>
            </a:r>
            <a:r>
              <a:rPr lang="sk-SK" altLang="sk-SK" sz="2000">
                <a:effectLst>
                  <a:outerShdw blurRad="38100" dist="38100" dir="2700000" algn="tl">
                    <a:srgbClr val="000000"/>
                  </a:outerShdw>
                </a:effectLst>
              </a:rPr>
              <a:t>, </a:t>
            </a:r>
            <a:r>
              <a:rPr lang="sk-SK" altLang="sk-SK" sz="2000" b="1">
                <a:effectLst>
                  <a:outerShdw blurRad="38100" dist="38100" dir="2700000" algn="tl">
                    <a:srgbClr val="000000"/>
                  </a:outerShdw>
                </a:effectLst>
              </a:rPr>
              <a:t>reg. </a:t>
            </a:r>
            <a:r>
              <a:rPr lang="sk-SK" altLang="sk-SK" sz="2000" b="1">
                <a:solidFill>
                  <a:srgbClr val="FFCC00"/>
                </a:solidFill>
                <a:effectLst>
                  <a:outerShdw blurRad="38100" dist="38100" dir="2700000" algn="tl">
                    <a:srgbClr val="000000"/>
                  </a:outerShdw>
                </a:effectLst>
              </a:rPr>
              <a:t>grad. 110mmHg</a:t>
            </a:r>
          </a:p>
          <a:p>
            <a:pPr eaLnBrk="1" hangingPunct="1">
              <a:buFont typeface="Wingdings" pitchFamily="2" charset="2"/>
              <a:buNone/>
              <a:defRPr/>
            </a:pPr>
            <a:r>
              <a:rPr lang="sk-SK" altLang="sk-SK" sz="2000">
                <a:effectLst>
                  <a:outerShdw blurRad="38100" dist="38100" dir="2700000" algn="tl">
                    <a:srgbClr val="000000"/>
                  </a:outerShdw>
                </a:effectLst>
              </a:rPr>
              <a:t>- VCI 23mm, bez respir. variability</a:t>
            </a:r>
            <a:endParaRPr lang="sk-SK" altLang="sk-SK" sz="2000"/>
          </a:p>
        </p:txBody>
      </p:sp>
      <p:pic>
        <p:nvPicPr>
          <p:cNvPr id="7" name="video.avi">
            <a:hlinkClick r:id="" action="ppaction://media"/>
          </p:cNvPr>
          <p:cNvPicPr>
            <a:picLocks noRot="1" noChangeAspect="1" noChangeArrowheads="1"/>
          </p:cNvPicPr>
          <p:nvPr>
            <a:videoFile r:link="rId1"/>
          </p:nvPr>
        </p:nvPicPr>
        <p:blipFill>
          <a:blip r:embed="rId7"/>
          <a:srcRect l="20328" t="30444" r="25552" b="21996"/>
          <a:stretch>
            <a:fillRect/>
          </a:stretch>
        </p:blipFill>
        <p:spPr bwMode="auto">
          <a:xfrm>
            <a:off x="6156325" y="3716338"/>
            <a:ext cx="3095625" cy="2998787"/>
          </a:xfrm>
          <a:prstGeom prst="rect">
            <a:avLst/>
          </a:prstGeom>
          <a:noFill/>
          <a:ln w="9525">
            <a:noFill/>
            <a:miter lim="800000"/>
            <a:headEnd/>
            <a:tailEnd/>
          </a:ln>
        </p:spPr>
      </p:pic>
      <p:pic>
        <p:nvPicPr>
          <p:cNvPr id="8" name="video2.avi">
            <a:hlinkClick r:id="" action="ppaction://media"/>
          </p:cNvPr>
          <p:cNvPicPr>
            <a:picLocks noRot="1" noChangeAspect="1" noChangeArrowheads="1"/>
          </p:cNvPicPr>
          <p:nvPr>
            <a:videoFile r:link="rId2"/>
          </p:nvPr>
        </p:nvPicPr>
        <p:blipFill>
          <a:blip r:embed="rId8">
            <a:lum bright="18000" contrast="6000"/>
          </a:blip>
          <a:srcRect l="16101" t="23366" r="22601" b="19936"/>
          <a:stretch>
            <a:fillRect/>
          </a:stretch>
        </p:blipFill>
        <p:spPr bwMode="auto">
          <a:xfrm>
            <a:off x="6227763" y="3716338"/>
            <a:ext cx="3168650" cy="2968625"/>
          </a:xfrm>
          <a:prstGeom prst="rect">
            <a:avLst/>
          </a:prstGeom>
          <a:noFill/>
          <a:ln w="9525">
            <a:noFill/>
            <a:miter lim="800000"/>
            <a:headEnd/>
            <a:tailEnd/>
          </a:ln>
        </p:spPr>
      </p:pic>
      <p:pic>
        <p:nvPicPr>
          <p:cNvPr id="46085" name="Picture 5" descr="Echo IE"/>
          <p:cNvPicPr>
            <a:picLocks noChangeAspect="1" noChangeArrowheads="1"/>
          </p:cNvPicPr>
          <p:nvPr/>
        </p:nvPicPr>
        <p:blipFill>
          <a:blip r:embed="rId9"/>
          <a:srcRect l="25604" t="26671" r="16776" b="16672"/>
          <a:stretch>
            <a:fillRect/>
          </a:stretch>
        </p:blipFill>
        <p:spPr bwMode="auto">
          <a:xfrm>
            <a:off x="6227763" y="333375"/>
            <a:ext cx="3276600" cy="3073400"/>
          </a:xfrm>
          <a:prstGeom prst="rect">
            <a:avLst/>
          </a:prstGeom>
          <a:noFill/>
          <a:ln w="9525">
            <a:noFill/>
            <a:miter lim="800000"/>
            <a:headEnd/>
            <a:tailEnd/>
          </a:ln>
        </p:spPr>
      </p:pic>
      <p:pic>
        <p:nvPicPr>
          <p:cNvPr id="46086" name="Picture 8" descr="C:\Documents and Settings\farkaive\Desktop\TANA\CTEPH\Fabikova doplnené\7-2014 pred PEA\image TR gr 7-2014.jpg"/>
          <p:cNvPicPr>
            <a:picLocks noChangeAspect="1" noChangeArrowheads="1"/>
          </p:cNvPicPr>
          <p:nvPr/>
        </p:nvPicPr>
        <p:blipFill>
          <a:blip r:embed="rId10">
            <a:lum bright="12000" contrast="12000"/>
          </a:blip>
          <a:srcRect t="23625" b="21928"/>
          <a:stretch>
            <a:fillRect/>
          </a:stretch>
        </p:blipFill>
        <p:spPr bwMode="auto">
          <a:xfrm>
            <a:off x="-1116013" y="3500438"/>
            <a:ext cx="4643438" cy="3165475"/>
          </a:xfrm>
          <a:prstGeom prst="rect">
            <a:avLst/>
          </a:prstGeom>
          <a:noFill/>
          <a:ln w="9525">
            <a:noFill/>
            <a:miter lim="800000"/>
            <a:headEnd/>
            <a:tailEnd/>
          </a:ln>
        </p:spPr>
      </p:pic>
      <p:pic>
        <p:nvPicPr>
          <p:cNvPr id="46087" name="Picture 9"/>
          <p:cNvPicPr>
            <a:picLocks noChangeAspect="1" noChangeArrowheads="1"/>
          </p:cNvPicPr>
          <p:nvPr/>
        </p:nvPicPr>
        <p:blipFill>
          <a:blip r:embed="rId11">
            <a:lum bright="6000"/>
          </a:blip>
          <a:srcRect l="34532" t="18076" r="28732" b="16798"/>
          <a:stretch>
            <a:fillRect/>
          </a:stretch>
        </p:blipFill>
        <p:spPr bwMode="auto">
          <a:xfrm>
            <a:off x="2555875" y="3500438"/>
            <a:ext cx="3265488" cy="3517900"/>
          </a:xfrm>
          <a:prstGeom prst="rect">
            <a:avLst/>
          </a:prstGeom>
          <a:noFill/>
          <a:ln w="9525">
            <a:noFill/>
            <a:miter lim="800000"/>
            <a:headEnd/>
            <a:tailEnd/>
          </a:ln>
        </p:spPr>
      </p:pic>
      <p:pic>
        <p:nvPicPr>
          <p:cNvPr id="10" name="Valkova_4CH.avi">
            <a:hlinkClick r:id="" action="ppaction://media"/>
          </p:cNvPr>
          <p:cNvPicPr>
            <a:picLocks noChangeAspect="1" noChangeArrowheads="1"/>
          </p:cNvPicPr>
          <p:nvPr>
            <a:videoFile r:link="rId4"/>
            <p:extLst>
              <p:ext uri="{DAA4B4D4-6D71-4841-9C94-3DE7FCFB9230}">
                <p14:media xmlns:p14="http://schemas.microsoft.com/office/powerpoint/2010/main" r:embed="rId3"/>
              </p:ext>
            </p:extLst>
          </p:nvPr>
        </p:nvPicPr>
        <p:blipFill>
          <a:blip r:embed="rId12"/>
          <a:srcRect/>
          <a:stretch>
            <a:fillRect/>
          </a:stretch>
        </p:blipFill>
        <p:spPr bwMode="auto">
          <a:xfrm>
            <a:off x="5219700" y="3500438"/>
            <a:ext cx="5400675" cy="3668712"/>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p:cTn id="17" fill="hold" display="0">
                  <p:stCondLst>
                    <p:cond delay="indefinite"/>
                  </p:stCondLst>
                  <p:endCondLst>
                    <p:cond evt="onNext" delay="0">
                      <p:tgtEl>
                        <p:sldTgt/>
                      </p:tgtEl>
                    </p:cond>
                    <p:cond evt="onPrev" delay="0">
                      <p:tgtEl>
                        <p:sldTgt/>
                      </p:tgtEl>
                    </p:cond>
                  </p:endCondLst>
                </p:cTn>
                <p:tgtEl>
                  <p:spTgt spid="7"/>
                </p:tgtEl>
              </p:cMediaNode>
            </p:video>
            <p:video>
              <p:cMediaNode>
                <p:cTn id="18" fill="hold" display="0">
                  <p:stCondLst>
                    <p:cond delay="indefinite"/>
                  </p:stCondLst>
                  <p:endCondLst>
                    <p:cond evt="onNext" delay="0">
                      <p:tgtEl>
                        <p:sldTgt/>
                      </p:tgtEl>
                    </p:cond>
                    <p:cond evt="onPrev" delay="0">
                      <p:tgtEl>
                        <p:sldTgt/>
                      </p:tgtEl>
                    </p:cond>
                  </p:endCondLst>
                </p:cTn>
                <p:tgtEl>
                  <p:spTgt spid="8"/>
                </p:tgtEl>
              </p:cMediaNode>
            </p:video>
            <p:video>
              <p:cMediaNode>
                <p:cTn id="19" repeatCount="indefinite" fill="remove"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1331913" y="-171450"/>
            <a:ext cx="7659687" cy="1120775"/>
          </a:xfrm>
        </p:spPr>
        <p:txBody>
          <a:bodyPr lIns="91440" tIns="45720" rIns="91440" bIns="45720" anchor="b"/>
          <a:lstStyle/>
          <a:p>
            <a:pPr eaLnBrk="1" hangingPunct="1">
              <a:defRPr/>
            </a:pPr>
            <a:r>
              <a:rPr lang="sk-SK" altLang="sk-SK" sz="3300">
                <a:effectLst>
                  <a:outerShdw blurRad="38100" dist="38100" dir="2700000" algn="tl">
                    <a:srgbClr val="000000"/>
                  </a:outerShdw>
                </a:effectLst>
              </a:rPr>
              <a:t>DSA Pulmoangio</a:t>
            </a:r>
            <a:r>
              <a:rPr lang="sk-SK" altLang="sk-SK" sz="3300">
                <a:effectLst>
                  <a:outerShdw blurRad="38100" dist="38100" dir="2700000" algn="tl">
                    <a:srgbClr val="000000"/>
                  </a:outerShdw>
                </a:effectLst>
                <a:latin typeface="Arial" charset="0"/>
              </a:rPr>
              <a:t>grafia – obraz CTEPH</a:t>
            </a:r>
          </a:p>
        </p:txBody>
      </p:sp>
      <p:pic>
        <p:nvPicPr>
          <p:cNvPr id="48130" name="Picture 4" descr="DSA Fábiková vpravo028"/>
          <p:cNvPicPr>
            <a:picLocks noChangeAspect="1" noChangeArrowheads="1"/>
          </p:cNvPicPr>
          <p:nvPr/>
        </p:nvPicPr>
        <p:blipFill>
          <a:blip r:embed="rId3">
            <a:lum bright="10000"/>
          </a:blip>
          <a:srcRect l="12340" t="13469" r="13484" b="6760"/>
          <a:stretch>
            <a:fillRect/>
          </a:stretch>
        </p:blipFill>
        <p:spPr bwMode="auto">
          <a:xfrm>
            <a:off x="936625" y="1052513"/>
            <a:ext cx="3455988" cy="3744912"/>
          </a:xfrm>
          <a:prstGeom prst="rect">
            <a:avLst/>
          </a:prstGeom>
          <a:noFill/>
          <a:ln w="9525">
            <a:noFill/>
            <a:miter lim="800000"/>
            <a:headEnd/>
            <a:tailEnd/>
          </a:ln>
        </p:spPr>
      </p:pic>
      <p:pic>
        <p:nvPicPr>
          <p:cNvPr id="48131" name="Picture 6" descr="DSA Fábiková vlavo021"/>
          <p:cNvPicPr>
            <a:picLocks noChangeAspect="1" noChangeArrowheads="1"/>
          </p:cNvPicPr>
          <p:nvPr/>
        </p:nvPicPr>
        <p:blipFill>
          <a:blip r:embed="rId4">
            <a:lum bright="20000"/>
          </a:blip>
          <a:srcRect l="13351" t="8868" r="13309" b="8861"/>
          <a:stretch>
            <a:fillRect/>
          </a:stretch>
        </p:blipFill>
        <p:spPr bwMode="auto">
          <a:xfrm>
            <a:off x="4897438" y="1052513"/>
            <a:ext cx="3455987" cy="3744912"/>
          </a:xfrm>
          <a:prstGeom prst="rect">
            <a:avLst/>
          </a:prstGeom>
          <a:noFill/>
          <a:ln w="9525">
            <a:noFill/>
            <a:miter lim="800000"/>
            <a:headEnd/>
            <a:tailEnd/>
          </a:ln>
        </p:spPr>
      </p:pic>
      <p:sp>
        <p:nvSpPr>
          <p:cNvPr id="48132" name="Rectangle 14"/>
          <p:cNvSpPr>
            <a:spLocks noChangeArrowheads="1"/>
          </p:cNvSpPr>
          <p:nvPr/>
        </p:nvSpPr>
        <p:spPr bwMode="auto">
          <a:xfrm>
            <a:off x="396875" y="4346575"/>
            <a:ext cx="4572000" cy="722313"/>
          </a:xfrm>
          <a:prstGeom prst="rect">
            <a:avLst/>
          </a:prstGeom>
          <a:noFill/>
          <a:ln w="9525">
            <a:noFill/>
            <a:miter lim="800000"/>
            <a:headEnd/>
            <a:tailEnd/>
          </a:ln>
        </p:spPr>
        <p:txBody>
          <a:bodyPr>
            <a:spAutoFit/>
          </a:bodyPr>
          <a:lstStyle/>
          <a:p>
            <a:pPr>
              <a:lnSpc>
                <a:spcPct val="80000"/>
              </a:lnSpc>
              <a:spcBef>
                <a:spcPct val="20000"/>
              </a:spcBef>
              <a:buClr>
                <a:srgbClr val="FF9900"/>
              </a:buClr>
              <a:buSzPct val="70000"/>
              <a:buFont typeface="Wingdings" pitchFamily="2" charset="2"/>
              <a:buNone/>
              <a:defRPr/>
            </a:pPr>
            <a:endParaRPr lang="sk-SK" altLang="sk-SK" sz="2800" b="0" u="sng">
              <a:effectLst>
                <a:outerShdw blurRad="38100" dist="38100" dir="2700000" algn="tl">
                  <a:srgbClr val="000000"/>
                </a:outerShdw>
              </a:effectLst>
              <a:latin typeface="Arial" charset="0"/>
            </a:endParaRPr>
          </a:p>
          <a:p>
            <a:pPr>
              <a:lnSpc>
                <a:spcPct val="80000"/>
              </a:lnSpc>
              <a:spcBef>
                <a:spcPct val="20000"/>
              </a:spcBef>
              <a:buClr>
                <a:schemeClr val="accent2"/>
              </a:buClr>
              <a:buSzPct val="70000"/>
              <a:buFont typeface="Wingdings" pitchFamily="2" charset="2"/>
              <a:buNone/>
              <a:defRPr/>
            </a:pPr>
            <a:endParaRPr lang="sk-SK" altLang="sk-SK" sz="1900" b="0">
              <a:effectLst>
                <a:outerShdw blurRad="38100" dist="38100" dir="2700000" algn="tl">
                  <a:srgbClr val="000000"/>
                </a:outerShdw>
              </a:effectLst>
              <a:latin typeface="Arial" charset="0"/>
            </a:endParaRPr>
          </a:p>
        </p:txBody>
      </p:sp>
      <p:sp>
        <p:nvSpPr>
          <p:cNvPr id="48133" name="Rectangle 16"/>
          <p:cNvSpPr>
            <a:spLocks noChangeArrowheads="1"/>
          </p:cNvSpPr>
          <p:nvPr/>
        </p:nvSpPr>
        <p:spPr bwMode="auto">
          <a:xfrm>
            <a:off x="4824413" y="4908550"/>
            <a:ext cx="4572000" cy="1098550"/>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defRPr/>
            </a:pPr>
            <a:r>
              <a:rPr lang="sk-SK" altLang="sk-SK" sz="1500" b="0">
                <a:effectLst>
                  <a:outerShdw blurRad="38100" dist="38100" dir="2700000" algn="tl">
                    <a:srgbClr val="000000"/>
                  </a:outerShdw>
                </a:effectLst>
                <a:latin typeface="Arial" charset="0"/>
              </a:rPr>
              <a:t>Left:</a:t>
            </a:r>
          </a:p>
          <a:p>
            <a:pPr marL="342900" indent="-342900">
              <a:spcBef>
                <a:spcPct val="20000"/>
              </a:spcBef>
              <a:buClr>
                <a:schemeClr val="tx1"/>
              </a:buClr>
              <a:buSzPct val="70000"/>
              <a:buFont typeface="Wingdings" pitchFamily="2" charset="2"/>
              <a:buChar char="§"/>
              <a:defRPr/>
            </a:pPr>
            <a:r>
              <a:rPr lang="sk-SK" altLang="sk-SK" sz="1500" b="0" u="sng">
                <a:effectLst>
                  <a:outerShdw blurRad="38100" dist="38100" dir="2700000" algn="tl">
                    <a:srgbClr val="000000"/>
                  </a:outerShdw>
                </a:effectLst>
                <a:latin typeface="Arial" charset="0"/>
              </a:rPr>
              <a:t>Segmental</a:t>
            </a:r>
            <a:r>
              <a:rPr lang="sk-SK" altLang="sk-SK" sz="1500" b="0">
                <a:effectLst>
                  <a:outerShdw blurRad="38100" dist="38100" dir="2700000" algn="tl">
                    <a:srgbClr val="000000"/>
                  </a:outerShdw>
                </a:effectLst>
                <a:latin typeface="Arial" charset="0"/>
              </a:rPr>
              <a:t> obliteration of middle lobe</a:t>
            </a:r>
          </a:p>
          <a:p>
            <a:pPr marL="342900" indent="-342900">
              <a:spcBef>
                <a:spcPct val="20000"/>
              </a:spcBef>
              <a:buClr>
                <a:schemeClr val="tx1"/>
              </a:buClr>
              <a:buSzPct val="70000"/>
              <a:buFont typeface="Wingdings" pitchFamily="2" charset="2"/>
              <a:buChar char="§"/>
              <a:defRPr/>
            </a:pPr>
            <a:r>
              <a:rPr lang="sk-SK" altLang="sk-SK" sz="1500" b="0" u="sng">
                <a:effectLst>
                  <a:outerShdw blurRad="38100" dist="38100" dir="2700000" algn="tl">
                    <a:srgbClr val="000000"/>
                  </a:outerShdw>
                </a:effectLst>
                <a:latin typeface="Arial" charset="0"/>
              </a:rPr>
              <a:t>Subsegmental</a:t>
            </a:r>
            <a:r>
              <a:rPr lang="sk-SK" altLang="sk-SK" sz="1500" b="0">
                <a:effectLst>
                  <a:outerShdw blurRad="38100" dist="38100" dir="2700000" algn="tl">
                    <a:srgbClr val="000000"/>
                  </a:outerShdw>
                </a:effectLst>
                <a:latin typeface="Arial" charset="0"/>
              </a:rPr>
              <a:t> obliteration of upper and lower lobe</a:t>
            </a:r>
          </a:p>
        </p:txBody>
      </p:sp>
      <p:sp>
        <p:nvSpPr>
          <p:cNvPr id="48134" name="Rectangle 17"/>
          <p:cNvSpPr>
            <a:spLocks noChangeArrowheads="1"/>
          </p:cNvSpPr>
          <p:nvPr/>
        </p:nvSpPr>
        <p:spPr bwMode="auto">
          <a:xfrm>
            <a:off x="863600" y="4908550"/>
            <a:ext cx="3960813" cy="1098550"/>
          </a:xfrm>
          <a:prstGeom prst="rect">
            <a:avLst/>
          </a:prstGeom>
          <a:noFill/>
          <a:ln w="9525">
            <a:noFill/>
            <a:miter lim="800000"/>
            <a:headEnd/>
            <a:tailEnd/>
          </a:ln>
        </p:spPr>
        <p:txBody>
          <a:bodyPr>
            <a:spAutoFit/>
          </a:bodyPr>
          <a:lstStyle/>
          <a:p>
            <a:pPr marL="342900" indent="-342900">
              <a:spcBef>
                <a:spcPct val="20000"/>
              </a:spcBef>
              <a:buClr>
                <a:schemeClr val="tx1"/>
              </a:buClr>
              <a:buSzPct val="70000"/>
              <a:buFont typeface="Wingdings" pitchFamily="2" charset="2"/>
              <a:buNone/>
              <a:defRPr/>
            </a:pPr>
            <a:r>
              <a:rPr lang="sk-SK" altLang="sk-SK" sz="1500" b="0">
                <a:effectLst>
                  <a:outerShdw blurRad="38100" dist="38100" dir="2700000" algn="tl">
                    <a:srgbClr val="000000"/>
                  </a:outerShdw>
                </a:effectLst>
                <a:latin typeface="Arial" charset="0"/>
              </a:rPr>
              <a:t>Right: </a:t>
            </a:r>
          </a:p>
          <a:p>
            <a:pPr marL="342900" indent="-342900">
              <a:spcBef>
                <a:spcPct val="20000"/>
              </a:spcBef>
              <a:buClr>
                <a:schemeClr val="tx1"/>
              </a:buClr>
              <a:buSzPct val="70000"/>
              <a:buFont typeface="Wingdings" pitchFamily="2" charset="2"/>
              <a:buChar char="§"/>
              <a:defRPr/>
            </a:pPr>
            <a:r>
              <a:rPr lang="sk-SK" altLang="sk-SK" sz="1500" b="0" u="sng">
                <a:effectLst>
                  <a:outerShdw blurRad="38100" dist="38100" dir="2700000" algn="tl">
                    <a:srgbClr val="000000"/>
                  </a:outerShdw>
                </a:effectLst>
                <a:latin typeface="Arial" charset="0"/>
              </a:rPr>
              <a:t>Segmental</a:t>
            </a:r>
            <a:r>
              <a:rPr lang="sk-SK" altLang="sk-SK" sz="1500" b="0">
                <a:effectLst>
                  <a:outerShdw blurRad="38100" dist="38100" dir="2700000" algn="tl">
                    <a:srgbClr val="000000"/>
                  </a:outerShdw>
                </a:effectLst>
                <a:latin typeface="Arial" charset="0"/>
              </a:rPr>
              <a:t> obliteration of PA upper and middle lobe</a:t>
            </a:r>
          </a:p>
          <a:p>
            <a:pPr marL="342900" indent="-342900">
              <a:spcBef>
                <a:spcPct val="20000"/>
              </a:spcBef>
              <a:buClr>
                <a:schemeClr val="tx1"/>
              </a:buClr>
              <a:buSzPct val="70000"/>
              <a:buFont typeface="Wingdings" pitchFamily="2" charset="2"/>
              <a:buChar char="§"/>
              <a:defRPr/>
            </a:pPr>
            <a:r>
              <a:rPr lang="sk-SK" altLang="sk-SK" sz="1500" b="0" u="sng">
                <a:effectLst>
                  <a:outerShdw blurRad="38100" dist="38100" dir="2700000" algn="tl">
                    <a:srgbClr val="000000"/>
                  </a:outerShdw>
                </a:effectLst>
                <a:latin typeface="Arial" charset="0"/>
              </a:rPr>
              <a:t>Subsegmental</a:t>
            </a:r>
            <a:r>
              <a:rPr lang="sk-SK" altLang="sk-SK" sz="1500" b="0">
                <a:effectLst>
                  <a:outerShdw blurRad="38100" dist="38100" dir="2700000" algn="tl">
                    <a:srgbClr val="000000"/>
                  </a:outerShdw>
                </a:effectLst>
                <a:latin typeface="Arial" charset="0"/>
              </a:rPr>
              <a:t> obliteration of lower lobe</a:t>
            </a:r>
          </a:p>
        </p:txBody>
      </p:sp>
      <p:sp>
        <p:nvSpPr>
          <p:cNvPr id="2" name="Rectangle 6"/>
          <p:cNvSpPr>
            <a:spLocks noChangeArrowheads="1"/>
          </p:cNvSpPr>
          <p:nvPr/>
        </p:nvSpPr>
        <p:spPr bwMode="auto">
          <a:xfrm>
            <a:off x="179388" y="6324600"/>
            <a:ext cx="8785225" cy="457200"/>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buClr>
                <a:schemeClr val="tx2"/>
              </a:buClr>
              <a:buSzPct val="70000"/>
              <a:buFont typeface="Wingdings" panose="05000000000000000000" pitchFamily="2" charset="2"/>
              <a:buNone/>
              <a:defRPr/>
            </a:pPr>
            <a:r>
              <a:rPr kumimoji="0" lang="sk-SK" altLang="sk-SK" b="0">
                <a:effectLst>
                  <a:outerShdw blurRad="38100" dist="38100" dir="2700000" algn="tl">
                    <a:srgbClr val="000000"/>
                  </a:outerShdw>
                </a:effectLst>
                <a:cs typeface="Arial" panose="020B0604020202020204" pitchFamily="34" charset="0"/>
              </a:rPr>
              <a:t>Bilaterálne multifokálne segm. a subsegm. obliteraterácie</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2"/>
          <p:cNvSpPr>
            <a:spLocks noGrp="1"/>
          </p:cNvSpPr>
          <p:nvPr>
            <p:ph type="title" idx="4294967295"/>
          </p:nvPr>
        </p:nvSpPr>
        <p:spPr>
          <a:xfrm>
            <a:off x="1905000" y="-171450"/>
            <a:ext cx="7086600" cy="1120775"/>
          </a:xfrm>
        </p:spPr>
        <p:txBody>
          <a:bodyPr lIns="91440" tIns="45720" rIns="91440" bIns="45720" anchor="b"/>
          <a:lstStyle/>
          <a:p>
            <a:pPr>
              <a:defRPr/>
            </a:pPr>
            <a:r>
              <a:rPr lang="sk-SK" altLang="sk-SK" sz="3300">
                <a:effectLst>
                  <a:outerShdw blurRad="38100" dist="38100" dir="2700000" algn="tl">
                    <a:srgbClr val="000000"/>
                  </a:outerShdw>
                </a:effectLst>
                <a:latin typeface="Arial" panose="020B0604020202020204" pitchFamily="34" charset="0"/>
              </a:rPr>
              <a:t>Pravostranná katetrizácia</a:t>
            </a:r>
          </a:p>
        </p:txBody>
      </p:sp>
      <p:sp>
        <p:nvSpPr>
          <p:cNvPr id="47107" name="Zástupný symbol obsahu 3"/>
          <p:cNvSpPr>
            <a:spLocks noGrp="1"/>
          </p:cNvSpPr>
          <p:nvPr>
            <p:ph idx="4294967295"/>
          </p:nvPr>
        </p:nvSpPr>
        <p:spPr>
          <a:xfrm>
            <a:off x="1708150" y="1516063"/>
            <a:ext cx="8048625" cy="3065462"/>
          </a:xfrm>
        </p:spPr>
        <p:txBody>
          <a:bodyPr lIns="91440" tIns="45720" rIns="91440" bIns="45720"/>
          <a:lstStyle/>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PAP s/d/m 95/43/</a:t>
            </a:r>
            <a:r>
              <a:rPr lang="sk-SK" altLang="sk-SK" sz="2200" b="1">
                <a:solidFill>
                  <a:srgbClr val="FF3300"/>
                </a:solidFill>
                <a:effectLst>
                  <a:outerShdw blurRad="38100" dist="38100" dir="2700000" algn="tl">
                    <a:srgbClr val="000000"/>
                  </a:outerShdw>
                </a:effectLst>
              </a:rPr>
              <a:t>63</a:t>
            </a:r>
            <a:r>
              <a:rPr lang="sk-SK" altLang="sk-SK" sz="2200">
                <a:effectLst>
                  <a:outerShdw blurRad="38100" dist="38100" dir="2700000" algn="tl">
                    <a:srgbClr val="000000"/>
                  </a:outerShdw>
                </a:effectLst>
              </a:rPr>
              <a:t> mmHg</a:t>
            </a:r>
          </a:p>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PAW 5 mmHg</a:t>
            </a:r>
          </a:p>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CO 3,9 l/min</a:t>
            </a:r>
          </a:p>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CI 2,2 l/min/m2</a:t>
            </a:r>
          </a:p>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TPG 58 mmHg</a:t>
            </a:r>
          </a:p>
          <a:p>
            <a:pPr>
              <a:buClr>
                <a:srgbClr val="FFCC00"/>
              </a:buClr>
              <a:buFont typeface="Wingdings" panose="05000000000000000000" pitchFamily="2" charset="2"/>
              <a:buChar char="§"/>
              <a:defRPr/>
            </a:pPr>
            <a:r>
              <a:rPr lang="sk-SK" altLang="sk-SK" sz="2200">
                <a:effectLst>
                  <a:outerShdw blurRad="38100" dist="38100" dir="2700000" algn="tl">
                    <a:srgbClr val="000000"/>
                  </a:outerShdw>
                </a:effectLst>
              </a:rPr>
              <a:t>PVR </a:t>
            </a:r>
            <a:r>
              <a:rPr lang="sk-SK" altLang="sk-SK" sz="2200" b="1">
                <a:solidFill>
                  <a:srgbClr val="FF3300"/>
                </a:solidFill>
                <a:effectLst>
                  <a:outerShdw blurRad="38100" dist="38100" dir="2700000" algn="tl">
                    <a:srgbClr val="000000"/>
                  </a:outerShdw>
                </a:effectLst>
              </a:rPr>
              <a:t>14,9</a:t>
            </a:r>
            <a:r>
              <a:rPr lang="sk-SK" altLang="sk-SK" sz="2200">
                <a:effectLst>
                  <a:outerShdw blurRad="38100" dist="38100" dir="2700000" algn="tl">
                    <a:srgbClr val="000000"/>
                  </a:outerShdw>
                </a:effectLst>
              </a:rPr>
              <a:t> W. j.</a:t>
            </a:r>
          </a:p>
          <a:p>
            <a:pPr>
              <a:buFont typeface="Monotype Sorts" pitchFamily="2" charset="2"/>
              <a:buNone/>
              <a:defRPr/>
            </a:pPr>
            <a:r>
              <a:rPr lang="sk-SK" altLang="sk-SK" sz="2600" b="1">
                <a:solidFill>
                  <a:srgbClr val="FF3300"/>
                </a:solidFill>
                <a:effectLst>
                  <a:outerShdw blurRad="38100" dist="38100" dir="2700000" algn="tl">
                    <a:srgbClr val="000000"/>
                  </a:outerShdw>
                </a:effectLst>
              </a:rPr>
              <a:t>ťažká prekapilárna PH</a:t>
            </a:r>
            <a:r>
              <a:rPr lang="sk-SK" altLang="sk-SK" sz="2600">
                <a:effectLst>
                  <a:outerShdw blurRad="38100" dist="38100" dir="2700000" algn="tl">
                    <a:srgbClr val="000000"/>
                  </a:outerShdw>
                </a:effectLst>
              </a:rPr>
              <a:t>    </a:t>
            </a:r>
            <a:endParaRPr lang="sk-SK" altLang="sk-SK" sz="2400" b="1">
              <a:effectLst>
                <a:outerShdw blurRad="38100" dist="38100" dir="2700000" algn="tl">
                  <a:srgbClr val="000000"/>
                </a:outerShdw>
              </a:effectLst>
            </a:endParaRPr>
          </a:p>
          <a:p>
            <a:pPr>
              <a:buFont typeface="Monotype Sorts" pitchFamily="2" charset="2"/>
              <a:buNone/>
              <a:defRPr/>
            </a:pPr>
            <a:endParaRPr lang="sk-SK" altLang="sk-SK" sz="2400" b="1">
              <a:effectLst>
                <a:outerShdw blurRad="38100" dist="38100" dir="2700000" algn="tl">
                  <a:srgbClr val="000000"/>
                </a:outerShdw>
              </a:effectLst>
            </a:endParaRPr>
          </a:p>
        </p:txBody>
      </p:sp>
      <p:sp>
        <p:nvSpPr>
          <p:cNvPr id="47108" name="AutoShape 14"/>
          <p:cNvSpPr>
            <a:spLocks noChangeArrowheads="1"/>
          </p:cNvSpPr>
          <p:nvPr/>
        </p:nvSpPr>
        <p:spPr bwMode="auto">
          <a:xfrm flipH="1">
            <a:off x="525463" y="2935288"/>
            <a:ext cx="733425" cy="2222500"/>
          </a:xfrm>
          <a:prstGeom prst="curvedLeftArrow">
            <a:avLst>
              <a:gd name="adj1" fmla="val 44711"/>
              <a:gd name="adj2" fmla="val 89436"/>
              <a:gd name="adj3" fmla="val 33333"/>
            </a:avLst>
          </a:prstGeom>
          <a:solidFill>
            <a:schemeClr val="folHlink"/>
          </a:solidFill>
          <a:ln w="9525">
            <a:solidFill>
              <a:schemeClr val="tx1"/>
            </a:solidFill>
            <a:miter lim="800000"/>
            <a:headEnd/>
            <a:tailEnd/>
          </a:ln>
        </p:spPr>
        <p:txBody>
          <a:bodyPr wrap="none" anchor="ctr"/>
          <a:lstStyle>
            <a:lvl1pPr>
              <a:spcBef>
                <a:spcPct val="20000"/>
              </a:spcBef>
              <a:buClr>
                <a:srgbClr val="FF9900"/>
              </a:buClr>
              <a:buSzPct val="70000"/>
              <a:buFont typeface="Monotype Sorts" pitchFamily="2" charset="2"/>
              <a:buChar char="t"/>
              <a:defRPr kumimoji="1" sz="3200">
                <a:solidFill>
                  <a:schemeClr val="tx1"/>
                </a:solidFill>
                <a:latin typeface="Arial" panose="020B0604020202020204" pitchFamily="34" charset="0"/>
              </a:defRPr>
            </a:lvl1pPr>
            <a:lvl2pPr marL="742950" indent="-285750">
              <a:spcBef>
                <a:spcPct val="20000"/>
              </a:spcBef>
              <a:buChar char="–"/>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a:defRPr/>
            </a:pPr>
            <a:endParaRPr lang="sk-SK" altLang="sk-SK" sz="4100" b="0">
              <a:effectLst>
                <a:outerShdw blurRad="38100" dist="38100" dir="2700000" algn="tl">
                  <a:srgbClr val="000000"/>
                </a:outerShdw>
              </a:effectLst>
              <a:cs typeface="Arial" panose="020B0604020202020204" pitchFamily="34" charset="0"/>
            </a:endParaRPr>
          </a:p>
        </p:txBody>
      </p:sp>
      <p:sp>
        <p:nvSpPr>
          <p:cNvPr id="47109" name="Text Box 5"/>
          <p:cNvSpPr txBox="1">
            <a:spLocks noChangeArrowheads="1"/>
          </p:cNvSpPr>
          <p:nvPr/>
        </p:nvSpPr>
        <p:spPr bwMode="auto">
          <a:xfrm>
            <a:off x="1403350" y="4581525"/>
            <a:ext cx="7200900" cy="1917700"/>
          </a:xfrm>
          <a:prstGeom prst="rect">
            <a:avLst/>
          </a:prstGeom>
          <a:solidFill>
            <a:schemeClr val="bg1"/>
          </a:solidFill>
          <a:ln>
            <a:noFill/>
          </a:ln>
          <a:effectLst/>
        </p:spPr>
        <p:txBody>
          <a:bodyPr>
            <a:spAutoFit/>
          </a:bodyPr>
          <a:lstStyle/>
          <a:p>
            <a:pPr eaLnBrk="0" hangingPunct="0">
              <a:defRPr/>
            </a:pPr>
            <a:r>
              <a:rPr lang="sk-SK" altLang="sk-SK">
                <a:solidFill>
                  <a:srgbClr val="FF3300"/>
                </a:solidFill>
                <a:effectLst>
                  <a:outerShdw blurRad="38100" dist="38100" dir="2700000" algn="tl">
                    <a:srgbClr val="000000"/>
                  </a:outerShdw>
                </a:effectLst>
                <a:latin typeface="Arial" panose="020B0604020202020204" pitchFamily="34" charset="0"/>
                <a:cs typeface="Arial" panose="020B0604020202020204" pitchFamily="34" charset="0"/>
              </a:rPr>
              <a:t>DIAGNÓZA: </a:t>
            </a:r>
          </a:p>
          <a:p>
            <a:pPr eaLnBrk="0" hangingPunct="0">
              <a:defRPr/>
            </a:pPr>
            <a:endParaRPr lang="sk-SK" altLang="sk-SK">
              <a:solidFill>
                <a:srgbClr val="FF33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hangingPunct="0">
              <a:defRPr/>
            </a:pPr>
            <a:r>
              <a:rPr lang="sk-SK" altLang="sk-SK">
                <a:effectLst>
                  <a:outerShdw blurRad="38100" dist="38100" dir="2700000" algn="tl">
                    <a:srgbClr val="000000"/>
                  </a:outerShdw>
                </a:effectLst>
                <a:latin typeface="Arial" panose="020B0604020202020204" pitchFamily="34" charset="0"/>
                <a:cs typeface="Arial" panose="020B0604020202020204" pitchFamily="34" charset="0"/>
              </a:rPr>
              <a:t>CTEPH</a:t>
            </a:r>
            <a:r>
              <a:rPr lang="en-US" altLang="sk-SK">
                <a:effectLst>
                  <a:outerShdw blurRad="38100" dist="38100" dir="2700000" algn="tl">
                    <a:srgbClr val="000000"/>
                  </a:outerShdw>
                </a:effectLst>
                <a:latin typeface="Arial" panose="020B0604020202020204" pitchFamily="34" charset="0"/>
                <a:cs typeface="Arial" panose="020B0604020202020204" pitchFamily="34" charset="0"/>
              </a:rPr>
              <a:t>, mPAP 63 mmHg</a:t>
            </a:r>
            <a:r>
              <a:rPr lang="sk-SK" altLang="sk-SK">
                <a:effectLst>
                  <a:outerShdw blurRad="38100" dist="38100" dir="2700000" algn="tl">
                    <a:srgbClr val="000000"/>
                  </a:outerShdw>
                </a:effectLst>
                <a:latin typeface="Arial" panose="020B0604020202020204" pitchFamily="34" charset="0"/>
                <a:cs typeface="Arial" panose="020B0604020202020204" pitchFamily="34" charset="0"/>
              </a:rPr>
              <a:t>, NYHA/WHO III –IV</a:t>
            </a:r>
          </a:p>
          <a:p>
            <a:pPr eaLnBrk="0" hangingPunct="0">
              <a:defRPr/>
            </a:pPr>
            <a:r>
              <a:rPr lang="sk-SK" altLang="sk-SK" b="0">
                <a:effectLst>
                  <a:outerShdw blurRad="38100" dist="38100" dir="2700000" algn="tl">
                    <a:srgbClr val="000000"/>
                  </a:outerShdw>
                </a:effectLst>
                <a:latin typeface="Arial" panose="020B0604020202020204" pitchFamily="34" charset="0"/>
                <a:cs typeface="Arial" panose="020B0604020202020204" pitchFamily="34" charset="0"/>
              </a:rPr>
              <a:t>indikovaná na PEA, </a:t>
            </a:r>
          </a:p>
          <a:p>
            <a:pPr eaLnBrk="0" hangingPunct="0">
              <a:defRPr/>
            </a:pPr>
            <a:r>
              <a:rPr lang="sk-SK" altLang="sk-SK" b="0">
                <a:effectLst>
                  <a:outerShdw blurRad="38100" dist="38100" dir="2700000" algn="tl">
                    <a:srgbClr val="000000"/>
                  </a:outerShdw>
                </a:effectLst>
                <a:latin typeface="Arial" panose="020B0604020202020204" pitchFamily="34" charset="0"/>
                <a:cs typeface="Arial" panose="020B0604020202020204" pitchFamily="34" charset="0"/>
              </a:rPr>
              <a:t>liečba: warfarin + predOP epoprostenol  </a:t>
            </a:r>
            <a:endParaRPr lang="sk-SK" altLang="sk-SK">
              <a:latin typeface="Arial" panose="020B0604020202020204" pitchFamily="34" charset="0"/>
              <a:cs typeface="Arial" panose="020B0604020202020204"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ppt_x"/>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a:xfrm>
            <a:off x="971550" y="469900"/>
            <a:ext cx="8020050" cy="1201738"/>
          </a:xfrm>
        </p:spPr>
        <p:txBody>
          <a:bodyPr lIns="91440" tIns="45720" rIns="91440" bIns="45720" anchor="b"/>
          <a:lstStyle/>
          <a:p>
            <a:pPr eaLnBrk="1" hangingPunct="1">
              <a:defRPr/>
            </a:pPr>
            <a:r>
              <a:rPr lang="sk-SK" altLang="sk-SK" sz="3300">
                <a:effectLst>
                  <a:outerShdw blurRad="38100" dist="38100" dir="2700000" algn="tl">
                    <a:srgbClr val="000000"/>
                  </a:outerShdw>
                </a:effectLst>
              </a:rPr>
              <a:t>PEA 29.7.2014 </a:t>
            </a:r>
            <a:br>
              <a:rPr lang="sk-SK" altLang="sk-SK" sz="3300">
                <a:effectLst>
                  <a:outerShdw blurRad="38100" dist="38100" dir="2700000" algn="tl">
                    <a:srgbClr val="000000"/>
                  </a:outerShdw>
                </a:effectLst>
              </a:rPr>
            </a:br>
            <a:r>
              <a:rPr lang="sk-SK" altLang="sk-SK" sz="3300">
                <a:effectLst>
                  <a:outerShdw blurRad="38100" dist="38100" dir="2700000" algn="tl">
                    <a:srgbClr val="000000"/>
                  </a:outerShdw>
                </a:effectLst>
                <a:latin typeface="Arial" charset="0"/>
              </a:rPr>
              <a:t>VFN Praha</a:t>
            </a:r>
            <a:r>
              <a:rPr lang="sk-SK" altLang="sk-SK" sz="3300">
                <a:effectLst>
                  <a:outerShdw blurRad="38100" dist="38100" dir="2700000" algn="tl">
                    <a:srgbClr val="000000"/>
                  </a:outerShdw>
                </a:effectLst>
              </a:rPr>
              <a:t> </a:t>
            </a:r>
          </a:p>
        </p:txBody>
      </p:sp>
      <p:sp>
        <p:nvSpPr>
          <p:cNvPr id="20483" name="Rectangle 3"/>
          <p:cNvSpPr>
            <a:spLocks noGrp="1" noChangeArrowheads="1"/>
          </p:cNvSpPr>
          <p:nvPr>
            <p:ph type="body" idx="4294967295"/>
          </p:nvPr>
        </p:nvSpPr>
        <p:spPr>
          <a:xfrm>
            <a:off x="107950" y="2257425"/>
            <a:ext cx="9217025" cy="4411663"/>
          </a:xfrm>
        </p:spPr>
        <p:txBody>
          <a:bodyPr lIns="91440" tIns="45720" rIns="91440" bIns="45720"/>
          <a:lstStyle/>
          <a:p>
            <a:pPr eaLnBrk="1" hangingPunct="1">
              <a:buFont typeface="Monotype Sorts" pitchFamily="2" charset="2"/>
              <a:buNone/>
              <a:defRPr/>
            </a:pPr>
            <a:r>
              <a:rPr lang="sk-SK" altLang="sk-SK" sz="2800">
                <a:solidFill>
                  <a:srgbClr val="FFCC00"/>
                </a:solidFill>
                <a:effectLst>
                  <a:outerShdw blurRad="38100" dist="38100" dir="2700000" algn="tl">
                    <a:srgbClr val="000000"/>
                  </a:outerShdw>
                </a:effectLst>
              </a:rPr>
              <a:t>PEA:</a:t>
            </a:r>
          </a:p>
          <a:p>
            <a:pPr lvl="1" eaLnBrk="1" hangingPunct="1">
              <a:defRPr/>
            </a:pPr>
            <a:r>
              <a:rPr lang="sk-SK" altLang="sk-SK" sz="2000">
                <a:effectLst>
                  <a:outerShdw blurRad="38100" dist="38100" dir="2700000" algn="tl">
                    <a:srgbClr val="000000"/>
                  </a:outerShdw>
                </a:effectLst>
              </a:rPr>
              <a:t>vpravo kompletná PEA</a:t>
            </a:r>
          </a:p>
          <a:p>
            <a:pPr lvl="1" eaLnBrk="1" hangingPunct="1">
              <a:defRPr/>
            </a:pPr>
            <a:r>
              <a:rPr lang="sk-SK" altLang="sk-SK" sz="2000">
                <a:effectLst>
                  <a:outerShdw blurRad="38100" dist="38100" dir="2700000" algn="tl">
                    <a:srgbClr val="000000"/>
                  </a:outerShdw>
                </a:effectLst>
              </a:rPr>
              <a:t>vľavo PEA problematická = inkompl.</a:t>
            </a:r>
          </a:p>
          <a:p>
            <a:pPr lvl="1" eaLnBrk="1" hangingPunct="1">
              <a:defRPr/>
            </a:pPr>
            <a:r>
              <a:rPr lang="sk-SK" altLang="sk-SK" sz="2000">
                <a:effectLst>
                  <a:outerShdw blurRad="38100" dist="38100" dir="2700000" algn="tl">
                    <a:srgbClr val="000000"/>
                  </a:outerShdw>
                </a:effectLst>
              </a:rPr>
              <a:t>relevantná periférna arteriopatia</a:t>
            </a:r>
          </a:p>
          <a:p>
            <a:pPr lvl="1" eaLnBrk="1" hangingPunct="1">
              <a:defRPr/>
            </a:pPr>
            <a:r>
              <a:rPr lang="sk-SK" altLang="sk-SK" sz="2000">
                <a:effectLst>
                  <a:outerShdw blurRad="38100" dist="38100" dir="2700000" algn="tl">
                    <a:srgbClr val="000000"/>
                  </a:outerShdw>
                </a:effectLst>
              </a:rPr>
              <a:t>perzistujúca PK dysfunkcia </a:t>
            </a:r>
            <a:r>
              <a:rPr lang="sk-SK"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rPr>
              <a:t> pokračovanie </a:t>
            </a:r>
            <a:r>
              <a:rPr lang="sk-SK" altLang="sk-SK" sz="2000" b="1">
                <a:effectLst>
                  <a:outerShdw blurRad="38100" dist="38100" dir="2700000" algn="tl">
                    <a:srgbClr val="000000"/>
                  </a:outerShdw>
                </a:effectLst>
              </a:rPr>
              <a:t>epoprostenolu</a:t>
            </a:r>
            <a:r>
              <a:rPr lang="sk-SK" altLang="sk-SK" sz="2000">
                <a:effectLst>
                  <a:outerShdw blurRad="38100" dist="38100" dir="2700000" algn="tl">
                    <a:srgbClr val="000000"/>
                  </a:outerShdw>
                </a:effectLst>
              </a:rPr>
              <a:t> s prechodom na </a:t>
            </a:r>
            <a:r>
              <a:rPr lang="sk-SK" altLang="sk-SK" sz="2000" b="1">
                <a:effectLst>
                  <a:outerShdw blurRad="38100" dist="38100" dir="2700000" algn="tl">
                    <a:srgbClr val="000000"/>
                  </a:outerShdw>
                </a:effectLst>
              </a:rPr>
              <a:t>sildenafil</a:t>
            </a:r>
            <a:r>
              <a:rPr lang="sk-SK" altLang="sk-SK" sz="2100" b="1">
                <a:effectLst>
                  <a:outerShdw blurRad="38100" dist="38100" dir="2700000" algn="tl">
                    <a:srgbClr val="000000"/>
                  </a:outerShdw>
                </a:effectLst>
              </a:rPr>
              <a:t> </a:t>
            </a:r>
            <a:endParaRPr lang="sk-SK" altLang="sk-SK" sz="2100" b="1">
              <a:solidFill>
                <a:schemeClr val="tx2"/>
              </a:solidFill>
              <a:effectLst>
                <a:outerShdw blurRad="38100" dist="38100" dir="2700000" algn="tl">
                  <a:srgbClr val="000000"/>
                </a:outerShdw>
              </a:effectLst>
            </a:endParaRPr>
          </a:p>
          <a:p>
            <a:pPr eaLnBrk="1" hangingPunct="1">
              <a:buFont typeface="Monotype Sorts" pitchFamily="2" charset="2"/>
              <a:buNone/>
              <a:defRPr/>
            </a:pPr>
            <a:endParaRPr lang="sk-SK" altLang="sk-SK" sz="2500" b="1">
              <a:effectLst>
                <a:outerShdw blurRad="38100" dist="38100" dir="2700000" algn="tl">
                  <a:srgbClr val="000000"/>
                </a:outerShdw>
              </a:effectLst>
            </a:endParaRPr>
          </a:p>
          <a:p>
            <a:pPr eaLnBrk="1" hangingPunct="1">
              <a:buFont typeface="Monotype Sorts" pitchFamily="2" charset="2"/>
              <a:buNone/>
              <a:defRPr/>
            </a:pPr>
            <a:r>
              <a:rPr lang="sk-SK" altLang="sk-SK" sz="2800">
                <a:solidFill>
                  <a:srgbClr val="FFCC00"/>
                </a:solidFill>
                <a:effectLst>
                  <a:outerShdw blurRad="38100" dist="38100" dir="2700000" algn="tl">
                    <a:srgbClr val="000000"/>
                  </a:outerShdw>
                </a:effectLst>
              </a:rPr>
              <a:t>RHC: reziduálna prekapilárna PH po PEA</a:t>
            </a:r>
          </a:p>
          <a:p>
            <a:pPr lvl="1" eaLnBrk="1" hangingPunct="1">
              <a:defRPr/>
            </a:pPr>
            <a:r>
              <a:rPr lang="sk-SK" altLang="sk-SK" sz="2400" b="1">
                <a:effectLst>
                  <a:outerShdw blurRad="38100" dist="38100" dir="2700000" algn="tl">
                    <a:srgbClr val="000000"/>
                  </a:outerShdw>
                </a:effectLst>
              </a:rPr>
              <a:t>pre PEA:</a:t>
            </a:r>
            <a:r>
              <a:rPr lang="sk-SK" altLang="sk-SK" sz="2400">
                <a:effectLst>
                  <a:outerShdw blurRad="38100" dist="38100" dir="2700000" algn="tl">
                    <a:srgbClr val="000000"/>
                  </a:outerShdw>
                </a:effectLst>
              </a:rPr>
              <a:t>PVR 14,8 WU, mPAP </a:t>
            </a:r>
            <a:r>
              <a:rPr lang="sk-SK" altLang="sk-SK" sz="2400">
                <a:solidFill>
                  <a:srgbClr val="FF3300"/>
                </a:solidFill>
                <a:effectLst>
                  <a:outerShdw blurRad="38100" dist="38100" dir="2700000" algn="tl">
                    <a:srgbClr val="000000"/>
                  </a:outerShdw>
                </a:effectLst>
              </a:rPr>
              <a:t>65</a:t>
            </a:r>
            <a:r>
              <a:rPr lang="sk-SK" altLang="sk-SK" sz="2400">
                <a:effectLst>
                  <a:outerShdw blurRad="38100" dist="38100" dir="2700000" algn="tl">
                    <a:srgbClr val="000000"/>
                  </a:outerShdw>
                </a:effectLst>
              </a:rPr>
              <a:t> mmHg, CI </a:t>
            </a:r>
            <a:r>
              <a:rPr lang="sk-SK" altLang="sk-SK" sz="2400">
                <a:solidFill>
                  <a:srgbClr val="FF3300"/>
                </a:solidFill>
                <a:effectLst>
                  <a:outerShdw blurRad="38100" dist="38100" dir="2700000" algn="tl">
                    <a:srgbClr val="000000"/>
                  </a:outerShdw>
                </a:effectLst>
              </a:rPr>
              <a:t>1,7</a:t>
            </a:r>
            <a:r>
              <a:rPr lang="sk-SK" altLang="sk-SK" sz="2400">
                <a:solidFill>
                  <a:srgbClr val="F5431F"/>
                </a:solidFill>
                <a:effectLst>
                  <a:outerShdw blurRad="38100" dist="38100" dir="2700000" algn="tl">
                    <a:srgbClr val="000000"/>
                  </a:outerShdw>
                </a:effectLst>
              </a:rPr>
              <a:t> </a:t>
            </a:r>
            <a:r>
              <a:rPr lang="sk-SK" altLang="sk-SK" sz="2400">
                <a:effectLst>
                  <a:outerShdw blurRad="38100" dist="38100" dir="2700000" algn="tl">
                    <a:srgbClr val="000000"/>
                  </a:outerShdw>
                </a:effectLst>
              </a:rPr>
              <a:t>l/m</a:t>
            </a:r>
            <a:r>
              <a:rPr lang="sk-SK" altLang="sk-SK" sz="2400" baseline="30000">
                <a:effectLst>
                  <a:outerShdw blurRad="38100" dist="38100" dir="2700000" algn="tl">
                    <a:srgbClr val="000000"/>
                  </a:outerShdw>
                </a:effectLst>
              </a:rPr>
              <a:t>2</a:t>
            </a:r>
          </a:p>
          <a:p>
            <a:pPr lvl="1" eaLnBrk="1" hangingPunct="1">
              <a:defRPr/>
            </a:pPr>
            <a:r>
              <a:rPr lang="sk-SK" altLang="sk-SK" sz="2400" b="1">
                <a:effectLst>
                  <a:outerShdw blurRad="38100" dist="38100" dir="2700000" algn="tl">
                    <a:srgbClr val="000000"/>
                  </a:outerShdw>
                </a:effectLst>
              </a:rPr>
              <a:t>post PEA:</a:t>
            </a:r>
            <a:r>
              <a:rPr lang="sk-SK" altLang="sk-SK" sz="2400">
                <a:effectLst>
                  <a:outerShdw blurRad="38100" dist="38100" dir="2700000" algn="tl">
                    <a:srgbClr val="000000"/>
                  </a:outerShdw>
                </a:effectLst>
              </a:rPr>
              <a:t>PVR 3,1 WU, mPAP </a:t>
            </a:r>
            <a:r>
              <a:rPr lang="sk-SK" altLang="sk-SK" sz="2400">
                <a:solidFill>
                  <a:srgbClr val="FF3300"/>
                </a:solidFill>
                <a:effectLst>
                  <a:outerShdw blurRad="38100" dist="38100" dir="2700000" algn="tl">
                    <a:srgbClr val="000000"/>
                  </a:outerShdw>
                </a:effectLst>
              </a:rPr>
              <a:t>49 </a:t>
            </a:r>
            <a:r>
              <a:rPr lang="sk-SK" altLang="sk-SK" sz="2400">
                <a:effectLst>
                  <a:outerShdw blurRad="38100" dist="38100" dir="2700000" algn="tl">
                    <a:srgbClr val="000000"/>
                  </a:outerShdw>
                </a:effectLst>
              </a:rPr>
              <a:t>mmHg, CI </a:t>
            </a:r>
            <a:r>
              <a:rPr lang="sk-SK" altLang="sk-SK" sz="2400">
                <a:solidFill>
                  <a:srgbClr val="FF3300"/>
                </a:solidFill>
                <a:effectLst>
                  <a:outerShdw blurRad="38100" dist="38100" dir="2700000" algn="tl">
                    <a:srgbClr val="000000"/>
                  </a:outerShdw>
                </a:effectLst>
              </a:rPr>
              <a:t>3,6</a:t>
            </a:r>
            <a:r>
              <a:rPr lang="sk-SK" altLang="sk-SK" sz="2400">
                <a:solidFill>
                  <a:srgbClr val="F5431F"/>
                </a:solidFill>
                <a:effectLst>
                  <a:outerShdw blurRad="38100" dist="38100" dir="2700000" algn="tl">
                    <a:srgbClr val="000000"/>
                  </a:outerShdw>
                </a:effectLst>
              </a:rPr>
              <a:t> </a:t>
            </a:r>
            <a:r>
              <a:rPr lang="sk-SK" altLang="sk-SK" sz="2400">
                <a:effectLst>
                  <a:outerShdw blurRad="38100" dist="38100" dir="2700000" algn="tl">
                    <a:srgbClr val="000000"/>
                  </a:outerShdw>
                </a:effectLst>
              </a:rPr>
              <a:t>l/m</a:t>
            </a:r>
            <a:r>
              <a:rPr lang="sk-SK" altLang="sk-SK" sz="2400" baseline="30000">
                <a:effectLst>
                  <a:outerShdw blurRad="38100" dist="38100" dir="2700000" algn="tl">
                    <a:srgbClr val="000000"/>
                  </a:outerShdw>
                </a:effectLst>
              </a:rPr>
              <a:t>2</a:t>
            </a:r>
            <a:endParaRPr lang="sk-SK" altLang="sk-SK" sz="2400">
              <a:solidFill>
                <a:srgbClr val="F5431F"/>
              </a:solidFill>
              <a:effectLst>
                <a:outerShdw blurRad="38100" dist="38100" dir="2700000" algn="tl">
                  <a:srgbClr val="000000"/>
                </a:outerShdw>
              </a:effectLst>
            </a:endParaRPr>
          </a:p>
          <a:p>
            <a:pPr lvl="1" eaLnBrk="1" hangingPunct="1">
              <a:defRPr/>
            </a:pPr>
            <a:endParaRPr lang="sk-SK" altLang="sk-SK" sz="2400">
              <a:solidFill>
                <a:srgbClr val="F5431F"/>
              </a:solidFill>
              <a:effectLst>
                <a:outerShdw blurRad="38100" dist="38100" dir="2700000" algn="tl">
                  <a:srgbClr val="000000"/>
                </a:outerShdw>
              </a:effectLst>
            </a:endParaRPr>
          </a:p>
          <a:p>
            <a:pPr lvl="1" eaLnBrk="1" hangingPunct="1">
              <a:defRPr/>
            </a:pPr>
            <a:endParaRPr lang="sk-SK" altLang="sk-SK" sz="2400">
              <a:effectLst>
                <a:outerShdw blurRad="38100" dist="38100" dir="2700000" algn="tl">
                  <a:srgbClr val="000000"/>
                </a:outerShdw>
              </a:effectLst>
            </a:endParaRPr>
          </a:p>
          <a:p>
            <a:pPr lvl="1" eaLnBrk="1" hangingPunct="1">
              <a:buFontTx/>
              <a:buNone/>
              <a:defRPr/>
            </a:pPr>
            <a:endParaRPr lang="sk-SK" altLang="sk-SK">
              <a:effectLst>
                <a:outerShdw blurRad="38100" dist="38100" dir="2700000" algn="tl">
                  <a:srgbClr val="000000"/>
                </a:outerShdw>
              </a:effectLst>
            </a:endParaRPr>
          </a:p>
          <a:p>
            <a:pPr eaLnBrk="1" hangingPunct="1">
              <a:buFont typeface="Monotype Sorts" pitchFamily="2" charset="2"/>
              <a:buNone/>
              <a:defRPr/>
            </a:pPr>
            <a:endParaRPr lang="sk-SK" altLang="sk-SK">
              <a:effectLst>
                <a:outerShdw blurRad="38100" dist="38100" dir="2700000" algn="tl">
                  <a:srgbClr val="000000"/>
                </a:outerShdw>
              </a:effectLst>
            </a:endParaRPr>
          </a:p>
        </p:txBody>
      </p:sp>
      <p:sp>
        <p:nvSpPr>
          <p:cNvPr id="20484" name="AutoShape 16"/>
          <p:cNvSpPr>
            <a:spLocks noChangeArrowheads="1"/>
          </p:cNvSpPr>
          <p:nvPr/>
        </p:nvSpPr>
        <p:spPr bwMode="auto">
          <a:xfrm rot="5400000">
            <a:off x="4752182" y="1953419"/>
            <a:ext cx="431800" cy="1366837"/>
          </a:xfrm>
          <a:prstGeom prst="upArrow">
            <a:avLst>
              <a:gd name="adj1" fmla="val 50000"/>
              <a:gd name="adj2" fmla="val 89409"/>
            </a:avLst>
          </a:prstGeom>
          <a:solidFill>
            <a:schemeClr val="folHlink"/>
          </a:solidFill>
          <a:ln w="9525">
            <a:solidFill>
              <a:schemeClr val="tx1"/>
            </a:solidFill>
            <a:miter lim="800000"/>
            <a:headEnd/>
            <a:tailEnd/>
          </a:ln>
        </p:spPr>
        <p:txBody>
          <a:bodyPr rot="10800000" vert="eaVert" wrap="none" anchor="ctr"/>
          <a:lstStyle/>
          <a:p>
            <a:pPr>
              <a:spcBef>
                <a:spcPct val="20000"/>
              </a:spcBef>
              <a:buClr>
                <a:srgbClr val="FF9900"/>
              </a:buClr>
              <a:buSzPct val="70000"/>
              <a:buFont typeface="Monotype Sorts"/>
              <a:buChar char="t"/>
              <a:defRPr/>
            </a:pPr>
            <a:endParaRPr lang="sk-SK" altLang="sk-SK" sz="4100" b="0">
              <a:effectLst>
                <a:outerShdw blurRad="38100" dist="38100" dir="2700000" algn="tl">
                  <a:srgbClr val="000000"/>
                </a:outerShdw>
              </a:effectLst>
              <a:latin typeface="Arial" charset="0"/>
            </a:endParaRPr>
          </a:p>
        </p:txBody>
      </p:sp>
      <p:pic>
        <p:nvPicPr>
          <p:cNvPr id="20487" name="Picture 7" descr="PEA241"/>
          <p:cNvPicPr>
            <a:picLocks noChangeAspect="1" noChangeArrowheads="1"/>
          </p:cNvPicPr>
          <p:nvPr/>
        </p:nvPicPr>
        <p:blipFill>
          <a:blip r:embed="rId3"/>
          <a:srcRect/>
          <a:stretch>
            <a:fillRect/>
          </a:stretch>
        </p:blipFill>
        <p:spPr bwMode="auto">
          <a:xfrm>
            <a:off x="5724525" y="0"/>
            <a:ext cx="4135438" cy="3101975"/>
          </a:xfrm>
          <a:prstGeom prst="rect">
            <a:avLst/>
          </a:prstGeom>
          <a:noFill/>
          <a:ln w="9525">
            <a:noFill/>
            <a:miter lim="800000"/>
            <a:headEnd/>
            <a:tailEnd/>
          </a:ln>
        </p:spPr>
      </p:pic>
      <p:sp>
        <p:nvSpPr>
          <p:cNvPr id="48134" name="Rectangle 6"/>
          <p:cNvSpPr>
            <a:spLocks noChangeArrowheads="1"/>
          </p:cNvSpPr>
          <p:nvPr/>
        </p:nvSpPr>
        <p:spPr bwMode="auto">
          <a:xfrm>
            <a:off x="4284663" y="5516563"/>
            <a:ext cx="4032250" cy="936625"/>
          </a:xfrm>
          <a:prstGeom prst="rect">
            <a:avLst/>
          </a:prstGeom>
          <a:noFill/>
          <a:ln w="38100" algn="ctr">
            <a:solidFill>
              <a:srgbClr val="FF3300"/>
            </a:solidFill>
            <a:miter lim="800000"/>
            <a:headEnd/>
            <a:tailEnd/>
          </a:ln>
        </p:spPr>
        <p:txBody>
          <a:bodyPr wrap="none" anchor="ctr"/>
          <a:lstStyle/>
          <a:p>
            <a:pPr eaLnBrk="0" hangingPunct="0">
              <a:defRPr/>
            </a:pPr>
            <a:endParaRPr lang="sk-SK">
              <a:effectLst>
                <a:outerShdw blurRad="38100" dist="38100" dir="2700000" algn="tl">
                  <a:srgbClr val="000000"/>
                </a:outerShdw>
              </a:effectLst>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linds(horizontal)">
                                      <p:cBhvr>
                                        <p:cTn id="7" dur="500"/>
                                        <p:tgtEl>
                                          <p:spTgt spid="20484"/>
                                        </p:tgtEl>
                                      </p:cBhvr>
                                    </p:animEffect>
                                  </p:childTnLst>
                                </p:cTn>
                              </p:par>
                              <p:par>
                                <p:cTn id="8" presetID="3" presetClass="entr" presetSubtype="10" fill="hold"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linds(horizontal)">
                                      <p:cBhvr>
                                        <p:cTn id="10" dur="500"/>
                                        <p:tgtEl>
                                          <p:spTgt spid="20487"/>
                                        </p:tgtEl>
                                      </p:cBhvr>
                                    </p:animEffect>
                                  </p:childTnLst>
                                </p:cTn>
                              </p:par>
                              <p:par>
                                <p:cTn id="11" presetID="3" presetClass="entr" presetSubtype="10" fill="hold" nodeType="withEffect">
                                  <p:stCondLst>
                                    <p:cond delay="0"/>
                                  </p:stCondLst>
                                  <p:childTnLst>
                                    <p:set>
                                      <p:cBhvr>
                                        <p:cTn id="12"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3" dur="500"/>
                                        <p:tgtEl>
                                          <p:spTgt spid="20483">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0483">
                                            <p:txEl>
                                              <p:pRg st="6" end="6"/>
                                            </p:txEl>
                                          </p:spTgt>
                                        </p:tgtEl>
                                        <p:attrNameLst>
                                          <p:attrName>style.visibility</p:attrName>
                                        </p:attrNameLst>
                                      </p:cBhvr>
                                      <p:to>
                                        <p:strVal val="visible"/>
                                      </p:to>
                                    </p:set>
                                    <p:anim calcmode="lin" valueType="num">
                                      <p:cBhvr additive="base">
                                        <p:cTn id="18"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483">
                                            <p:txEl>
                                              <p:pRg st="6" end="6"/>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483">
                                            <p:txEl>
                                              <p:pRg st="7" end="7"/>
                                            </p:txEl>
                                          </p:spTgt>
                                        </p:tgtEl>
                                        <p:attrNameLst>
                                          <p:attrName>style.visibility</p:attrName>
                                        </p:attrNameLst>
                                      </p:cBhvr>
                                      <p:to>
                                        <p:strVal val="visible"/>
                                      </p:to>
                                    </p:set>
                                    <p:anim calcmode="lin" valueType="num">
                                      <p:cBhvr additive="base">
                                        <p:cTn id="22" dur="5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483">
                                            <p:txEl>
                                              <p:pRg st="7" end="7"/>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483">
                                            <p:txEl>
                                              <p:pRg st="8" end="8"/>
                                            </p:txEl>
                                          </p:spTgt>
                                        </p:tgtEl>
                                        <p:attrNameLst>
                                          <p:attrName>style.visibility</p:attrName>
                                        </p:attrNameLst>
                                      </p:cBhvr>
                                      <p:to>
                                        <p:strVal val="visible"/>
                                      </p:to>
                                    </p:set>
                                    <p:anim calcmode="lin" valueType="num">
                                      <p:cBhvr additive="base">
                                        <p:cTn id="26" dur="5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04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8134"/>
                                        </p:tgtEl>
                                        <p:attrNameLst>
                                          <p:attrName>style.visibility</p:attrName>
                                        </p:attrNameLst>
                                      </p:cBhvr>
                                      <p:to>
                                        <p:strVal val="visible"/>
                                      </p:to>
                                    </p:set>
                                    <p:anim calcmode="lin" valueType="num">
                                      <p:cBhvr additive="base">
                                        <p:cTn id="32" dur="500" fill="hold"/>
                                        <p:tgtEl>
                                          <p:spTgt spid="48134"/>
                                        </p:tgtEl>
                                        <p:attrNameLst>
                                          <p:attrName>ppt_x</p:attrName>
                                        </p:attrNameLst>
                                      </p:cBhvr>
                                      <p:tavLst>
                                        <p:tav tm="0">
                                          <p:val>
                                            <p:strVal val="#ppt_x"/>
                                          </p:val>
                                        </p:tav>
                                        <p:tav tm="100000">
                                          <p:val>
                                            <p:strVal val="#ppt_x"/>
                                          </p:val>
                                        </p:tav>
                                      </p:tavLst>
                                    </p:anim>
                                    <p:anim calcmode="lin" valueType="num">
                                      <p:cBhvr additive="base">
                                        <p:cTn id="33"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4813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900113" y="44450"/>
            <a:ext cx="8243887" cy="1330325"/>
          </a:xfrm>
        </p:spPr>
        <p:txBody>
          <a:bodyPr lIns="91440" tIns="45720" rIns="91440" bIns="45720"/>
          <a:lstStyle/>
          <a:p>
            <a:pPr eaLnBrk="1" hangingPunct="1"/>
            <a:r>
              <a:rPr lang="sk-SK" altLang="en-US" sz="3200" b="1"/>
              <a:t>   Neliečená CTEPH má hrozivú prognózu</a:t>
            </a:r>
            <a:endParaRPr lang="de-CH" altLang="en-US" sz="3200" b="1"/>
          </a:p>
        </p:txBody>
      </p:sp>
      <p:sp>
        <p:nvSpPr>
          <p:cNvPr id="388099" name="Rectangle 3"/>
          <p:cNvSpPr>
            <a:spLocks noChangeArrowheads="1"/>
          </p:cNvSpPr>
          <p:nvPr/>
        </p:nvSpPr>
        <p:spPr bwMode="auto">
          <a:xfrm>
            <a:off x="2627313" y="6521450"/>
            <a:ext cx="3648075" cy="336550"/>
          </a:xfrm>
          <a:prstGeom prst="rect">
            <a:avLst/>
          </a:prstGeom>
          <a:noFill/>
          <a:ln w="9525">
            <a:noFill/>
            <a:miter lim="800000"/>
            <a:headEnd/>
            <a:tailEnd/>
          </a:ln>
        </p:spPr>
        <p:txBody>
          <a:bodyPr wrap="none">
            <a:spAutoFit/>
          </a:bodyPr>
          <a:lstStyle/>
          <a:p>
            <a:pPr algn="r">
              <a:defRPr/>
            </a:pPr>
            <a:r>
              <a:rPr kumimoji="0" lang="de-CH" sz="1600" b="0" i="1">
                <a:effectLst>
                  <a:outerShdw blurRad="38100" dist="38100" dir="2700000" algn="tl">
                    <a:srgbClr val="000000"/>
                  </a:outerShdw>
                </a:effectLst>
                <a:latin typeface="Univers" pitchFamily="34" charset="0"/>
              </a:rPr>
              <a:t>Riedel M, et al. Chest 1982; 81:151</a:t>
            </a:r>
            <a:r>
              <a:rPr kumimoji="0" lang="de-CH" sz="1600" b="0" i="1">
                <a:effectLst>
                  <a:outerShdw blurRad="38100" dist="38100" dir="2700000" algn="tl">
                    <a:srgbClr val="000000"/>
                  </a:outerShdw>
                </a:effectLst>
                <a:latin typeface="Univers" pitchFamily="34" charset="0"/>
                <a:sym typeface="Symbol" pitchFamily="18" charset="2"/>
              </a:rPr>
              <a:t></a:t>
            </a:r>
            <a:r>
              <a:rPr kumimoji="0" lang="de-CH" sz="1600" b="0" i="1">
                <a:effectLst>
                  <a:outerShdw blurRad="38100" dist="38100" dir="2700000" algn="tl">
                    <a:srgbClr val="000000"/>
                  </a:outerShdw>
                </a:effectLst>
                <a:latin typeface="Univers" pitchFamily="34" charset="0"/>
              </a:rPr>
              <a:t>8.</a:t>
            </a:r>
          </a:p>
        </p:txBody>
      </p:sp>
      <p:sp>
        <p:nvSpPr>
          <p:cNvPr id="20483" name="Line 4"/>
          <p:cNvSpPr>
            <a:spLocks noChangeShapeType="1"/>
          </p:cNvSpPr>
          <p:nvPr/>
        </p:nvSpPr>
        <p:spPr bwMode="auto">
          <a:xfrm>
            <a:off x="2025650" y="4911725"/>
            <a:ext cx="4984750" cy="0"/>
          </a:xfrm>
          <a:prstGeom prst="line">
            <a:avLst/>
          </a:prstGeom>
          <a:noFill/>
          <a:ln w="28575">
            <a:solidFill>
              <a:schemeClr val="tx1"/>
            </a:solidFill>
            <a:round/>
            <a:headEnd/>
            <a:tailEnd/>
          </a:ln>
        </p:spPr>
        <p:txBody>
          <a:bodyPr/>
          <a:lstStyle/>
          <a:p>
            <a:endParaRPr lang="sk-SK"/>
          </a:p>
        </p:txBody>
      </p:sp>
      <p:sp>
        <p:nvSpPr>
          <p:cNvPr id="20484" name="Line 5"/>
          <p:cNvSpPr>
            <a:spLocks noChangeShapeType="1"/>
          </p:cNvSpPr>
          <p:nvPr/>
        </p:nvSpPr>
        <p:spPr bwMode="auto">
          <a:xfrm>
            <a:off x="2101850" y="4911725"/>
            <a:ext cx="0" cy="76200"/>
          </a:xfrm>
          <a:prstGeom prst="line">
            <a:avLst/>
          </a:prstGeom>
          <a:noFill/>
          <a:ln w="28575">
            <a:solidFill>
              <a:schemeClr val="tx1"/>
            </a:solidFill>
            <a:round/>
            <a:headEnd/>
            <a:tailEnd/>
          </a:ln>
        </p:spPr>
        <p:txBody>
          <a:bodyPr/>
          <a:lstStyle/>
          <a:p>
            <a:endParaRPr lang="sk-SK"/>
          </a:p>
        </p:txBody>
      </p:sp>
      <p:sp>
        <p:nvSpPr>
          <p:cNvPr id="20485" name="Line 6"/>
          <p:cNvSpPr>
            <a:spLocks noChangeShapeType="1"/>
          </p:cNvSpPr>
          <p:nvPr/>
        </p:nvSpPr>
        <p:spPr bwMode="auto">
          <a:xfrm>
            <a:off x="2781300" y="4911725"/>
            <a:ext cx="0" cy="76200"/>
          </a:xfrm>
          <a:prstGeom prst="line">
            <a:avLst/>
          </a:prstGeom>
          <a:noFill/>
          <a:ln w="28575">
            <a:solidFill>
              <a:schemeClr val="tx1"/>
            </a:solidFill>
            <a:round/>
            <a:headEnd/>
            <a:tailEnd/>
          </a:ln>
        </p:spPr>
        <p:txBody>
          <a:bodyPr/>
          <a:lstStyle/>
          <a:p>
            <a:endParaRPr lang="sk-SK"/>
          </a:p>
        </p:txBody>
      </p:sp>
      <p:sp>
        <p:nvSpPr>
          <p:cNvPr id="20486" name="Line 7"/>
          <p:cNvSpPr>
            <a:spLocks noChangeShapeType="1"/>
          </p:cNvSpPr>
          <p:nvPr/>
        </p:nvSpPr>
        <p:spPr bwMode="auto">
          <a:xfrm>
            <a:off x="3460750" y="4911725"/>
            <a:ext cx="0" cy="76200"/>
          </a:xfrm>
          <a:prstGeom prst="line">
            <a:avLst/>
          </a:prstGeom>
          <a:noFill/>
          <a:ln w="28575">
            <a:solidFill>
              <a:schemeClr val="tx1"/>
            </a:solidFill>
            <a:round/>
            <a:headEnd/>
            <a:tailEnd/>
          </a:ln>
        </p:spPr>
        <p:txBody>
          <a:bodyPr/>
          <a:lstStyle/>
          <a:p>
            <a:endParaRPr lang="sk-SK"/>
          </a:p>
        </p:txBody>
      </p:sp>
      <p:sp>
        <p:nvSpPr>
          <p:cNvPr id="20487" name="Line 8"/>
          <p:cNvSpPr>
            <a:spLocks noChangeShapeType="1"/>
          </p:cNvSpPr>
          <p:nvPr/>
        </p:nvSpPr>
        <p:spPr bwMode="auto">
          <a:xfrm>
            <a:off x="4152900" y="4911725"/>
            <a:ext cx="0" cy="76200"/>
          </a:xfrm>
          <a:prstGeom prst="line">
            <a:avLst/>
          </a:prstGeom>
          <a:noFill/>
          <a:ln w="28575">
            <a:solidFill>
              <a:schemeClr val="tx1"/>
            </a:solidFill>
            <a:round/>
            <a:headEnd/>
            <a:tailEnd/>
          </a:ln>
        </p:spPr>
        <p:txBody>
          <a:bodyPr/>
          <a:lstStyle/>
          <a:p>
            <a:endParaRPr lang="sk-SK"/>
          </a:p>
        </p:txBody>
      </p:sp>
      <p:sp>
        <p:nvSpPr>
          <p:cNvPr id="20488" name="Line 9"/>
          <p:cNvSpPr>
            <a:spLocks noChangeShapeType="1"/>
          </p:cNvSpPr>
          <p:nvPr/>
        </p:nvSpPr>
        <p:spPr bwMode="auto">
          <a:xfrm>
            <a:off x="4826000" y="4911725"/>
            <a:ext cx="0" cy="76200"/>
          </a:xfrm>
          <a:prstGeom prst="line">
            <a:avLst/>
          </a:prstGeom>
          <a:noFill/>
          <a:ln w="28575">
            <a:solidFill>
              <a:schemeClr val="tx1"/>
            </a:solidFill>
            <a:round/>
            <a:headEnd/>
            <a:tailEnd/>
          </a:ln>
        </p:spPr>
        <p:txBody>
          <a:bodyPr/>
          <a:lstStyle/>
          <a:p>
            <a:endParaRPr lang="sk-SK"/>
          </a:p>
        </p:txBody>
      </p:sp>
      <p:sp>
        <p:nvSpPr>
          <p:cNvPr id="20489" name="Line 10"/>
          <p:cNvSpPr>
            <a:spLocks noChangeShapeType="1"/>
          </p:cNvSpPr>
          <p:nvPr/>
        </p:nvSpPr>
        <p:spPr bwMode="auto">
          <a:xfrm>
            <a:off x="5518150" y="4911725"/>
            <a:ext cx="0" cy="76200"/>
          </a:xfrm>
          <a:prstGeom prst="line">
            <a:avLst/>
          </a:prstGeom>
          <a:noFill/>
          <a:ln w="28575">
            <a:solidFill>
              <a:schemeClr val="tx1"/>
            </a:solidFill>
            <a:round/>
            <a:headEnd/>
            <a:tailEnd/>
          </a:ln>
        </p:spPr>
        <p:txBody>
          <a:bodyPr/>
          <a:lstStyle/>
          <a:p>
            <a:endParaRPr lang="sk-SK"/>
          </a:p>
        </p:txBody>
      </p:sp>
      <p:sp>
        <p:nvSpPr>
          <p:cNvPr id="20490" name="Line 11"/>
          <p:cNvSpPr>
            <a:spLocks noChangeShapeType="1"/>
          </p:cNvSpPr>
          <p:nvPr/>
        </p:nvSpPr>
        <p:spPr bwMode="auto">
          <a:xfrm>
            <a:off x="6210300" y="4911725"/>
            <a:ext cx="0" cy="76200"/>
          </a:xfrm>
          <a:prstGeom prst="line">
            <a:avLst/>
          </a:prstGeom>
          <a:noFill/>
          <a:ln w="28575">
            <a:solidFill>
              <a:schemeClr val="tx1"/>
            </a:solidFill>
            <a:round/>
            <a:headEnd/>
            <a:tailEnd/>
          </a:ln>
        </p:spPr>
        <p:txBody>
          <a:bodyPr/>
          <a:lstStyle/>
          <a:p>
            <a:endParaRPr lang="sk-SK"/>
          </a:p>
        </p:txBody>
      </p:sp>
      <p:sp>
        <p:nvSpPr>
          <p:cNvPr id="20491" name="Line 12"/>
          <p:cNvSpPr>
            <a:spLocks noChangeShapeType="1"/>
          </p:cNvSpPr>
          <p:nvPr/>
        </p:nvSpPr>
        <p:spPr bwMode="auto">
          <a:xfrm>
            <a:off x="6889750" y="4911725"/>
            <a:ext cx="0" cy="76200"/>
          </a:xfrm>
          <a:prstGeom prst="line">
            <a:avLst/>
          </a:prstGeom>
          <a:noFill/>
          <a:ln w="28575">
            <a:solidFill>
              <a:schemeClr val="tx1"/>
            </a:solidFill>
            <a:round/>
            <a:headEnd/>
            <a:tailEnd/>
          </a:ln>
        </p:spPr>
        <p:txBody>
          <a:bodyPr/>
          <a:lstStyle/>
          <a:p>
            <a:endParaRPr lang="sk-SK"/>
          </a:p>
        </p:txBody>
      </p:sp>
      <p:sp>
        <p:nvSpPr>
          <p:cNvPr id="20492" name="Line 13"/>
          <p:cNvSpPr>
            <a:spLocks noChangeShapeType="1"/>
          </p:cNvSpPr>
          <p:nvPr/>
        </p:nvSpPr>
        <p:spPr bwMode="auto">
          <a:xfrm>
            <a:off x="2444750" y="4911725"/>
            <a:ext cx="0" cy="38100"/>
          </a:xfrm>
          <a:prstGeom prst="line">
            <a:avLst/>
          </a:prstGeom>
          <a:noFill/>
          <a:ln w="28575">
            <a:solidFill>
              <a:schemeClr val="tx1"/>
            </a:solidFill>
            <a:round/>
            <a:headEnd/>
            <a:tailEnd/>
          </a:ln>
        </p:spPr>
        <p:txBody>
          <a:bodyPr/>
          <a:lstStyle/>
          <a:p>
            <a:endParaRPr lang="sk-SK"/>
          </a:p>
        </p:txBody>
      </p:sp>
      <p:sp>
        <p:nvSpPr>
          <p:cNvPr id="20493" name="Line 14"/>
          <p:cNvSpPr>
            <a:spLocks noChangeShapeType="1"/>
          </p:cNvSpPr>
          <p:nvPr/>
        </p:nvSpPr>
        <p:spPr bwMode="auto">
          <a:xfrm>
            <a:off x="3136900" y="4911725"/>
            <a:ext cx="0" cy="38100"/>
          </a:xfrm>
          <a:prstGeom prst="line">
            <a:avLst/>
          </a:prstGeom>
          <a:noFill/>
          <a:ln w="28575">
            <a:solidFill>
              <a:schemeClr val="tx1"/>
            </a:solidFill>
            <a:round/>
            <a:headEnd/>
            <a:tailEnd/>
          </a:ln>
        </p:spPr>
        <p:txBody>
          <a:bodyPr/>
          <a:lstStyle/>
          <a:p>
            <a:endParaRPr lang="sk-SK"/>
          </a:p>
        </p:txBody>
      </p:sp>
      <p:sp>
        <p:nvSpPr>
          <p:cNvPr id="20494" name="Line 15"/>
          <p:cNvSpPr>
            <a:spLocks noChangeShapeType="1"/>
          </p:cNvSpPr>
          <p:nvPr/>
        </p:nvSpPr>
        <p:spPr bwMode="auto">
          <a:xfrm>
            <a:off x="3816350" y="4911725"/>
            <a:ext cx="0" cy="38100"/>
          </a:xfrm>
          <a:prstGeom prst="line">
            <a:avLst/>
          </a:prstGeom>
          <a:noFill/>
          <a:ln w="28575">
            <a:solidFill>
              <a:schemeClr val="tx1"/>
            </a:solidFill>
            <a:round/>
            <a:headEnd/>
            <a:tailEnd/>
          </a:ln>
        </p:spPr>
        <p:txBody>
          <a:bodyPr/>
          <a:lstStyle/>
          <a:p>
            <a:endParaRPr lang="sk-SK"/>
          </a:p>
        </p:txBody>
      </p:sp>
      <p:sp>
        <p:nvSpPr>
          <p:cNvPr id="20495" name="Line 16"/>
          <p:cNvSpPr>
            <a:spLocks noChangeShapeType="1"/>
          </p:cNvSpPr>
          <p:nvPr/>
        </p:nvSpPr>
        <p:spPr bwMode="auto">
          <a:xfrm>
            <a:off x="4502150" y="4911725"/>
            <a:ext cx="0" cy="38100"/>
          </a:xfrm>
          <a:prstGeom prst="line">
            <a:avLst/>
          </a:prstGeom>
          <a:noFill/>
          <a:ln w="28575">
            <a:solidFill>
              <a:schemeClr val="tx1"/>
            </a:solidFill>
            <a:round/>
            <a:headEnd/>
            <a:tailEnd/>
          </a:ln>
        </p:spPr>
        <p:txBody>
          <a:bodyPr/>
          <a:lstStyle/>
          <a:p>
            <a:endParaRPr lang="sk-SK"/>
          </a:p>
        </p:txBody>
      </p:sp>
      <p:sp>
        <p:nvSpPr>
          <p:cNvPr id="20496" name="Line 17"/>
          <p:cNvSpPr>
            <a:spLocks noChangeShapeType="1"/>
          </p:cNvSpPr>
          <p:nvPr/>
        </p:nvSpPr>
        <p:spPr bwMode="auto">
          <a:xfrm>
            <a:off x="5175250" y="4911725"/>
            <a:ext cx="0" cy="38100"/>
          </a:xfrm>
          <a:prstGeom prst="line">
            <a:avLst/>
          </a:prstGeom>
          <a:noFill/>
          <a:ln w="28575">
            <a:solidFill>
              <a:schemeClr val="tx1"/>
            </a:solidFill>
            <a:round/>
            <a:headEnd/>
            <a:tailEnd/>
          </a:ln>
        </p:spPr>
        <p:txBody>
          <a:bodyPr/>
          <a:lstStyle/>
          <a:p>
            <a:endParaRPr lang="sk-SK"/>
          </a:p>
        </p:txBody>
      </p:sp>
      <p:sp>
        <p:nvSpPr>
          <p:cNvPr id="20497" name="Line 18"/>
          <p:cNvSpPr>
            <a:spLocks noChangeShapeType="1"/>
          </p:cNvSpPr>
          <p:nvPr/>
        </p:nvSpPr>
        <p:spPr bwMode="auto">
          <a:xfrm>
            <a:off x="5880100" y="4911725"/>
            <a:ext cx="0" cy="38100"/>
          </a:xfrm>
          <a:prstGeom prst="line">
            <a:avLst/>
          </a:prstGeom>
          <a:noFill/>
          <a:ln w="28575">
            <a:solidFill>
              <a:schemeClr val="tx1"/>
            </a:solidFill>
            <a:round/>
            <a:headEnd/>
            <a:tailEnd/>
          </a:ln>
        </p:spPr>
        <p:txBody>
          <a:bodyPr/>
          <a:lstStyle/>
          <a:p>
            <a:endParaRPr lang="sk-SK"/>
          </a:p>
        </p:txBody>
      </p:sp>
      <p:sp>
        <p:nvSpPr>
          <p:cNvPr id="20498" name="Line 19"/>
          <p:cNvSpPr>
            <a:spLocks noChangeShapeType="1"/>
          </p:cNvSpPr>
          <p:nvPr/>
        </p:nvSpPr>
        <p:spPr bwMode="auto">
          <a:xfrm>
            <a:off x="6553200" y="4911725"/>
            <a:ext cx="0" cy="38100"/>
          </a:xfrm>
          <a:prstGeom prst="line">
            <a:avLst/>
          </a:prstGeom>
          <a:noFill/>
          <a:ln w="28575">
            <a:solidFill>
              <a:schemeClr val="tx1"/>
            </a:solidFill>
            <a:round/>
            <a:headEnd/>
            <a:tailEnd/>
          </a:ln>
        </p:spPr>
        <p:txBody>
          <a:bodyPr/>
          <a:lstStyle/>
          <a:p>
            <a:endParaRPr lang="sk-SK"/>
          </a:p>
        </p:txBody>
      </p:sp>
      <p:sp>
        <p:nvSpPr>
          <p:cNvPr id="20499" name="Line 20"/>
          <p:cNvSpPr>
            <a:spLocks noChangeShapeType="1"/>
          </p:cNvSpPr>
          <p:nvPr/>
        </p:nvSpPr>
        <p:spPr bwMode="auto">
          <a:xfrm>
            <a:off x="2025650" y="1374775"/>
            <a:ext cx="0" cy="3536950"/>
          </a:xfrm>
          <a:prstGeom prst="line">
            <a:avLst/>
          </a:prstGeom>
          <a:noFill/>
          <a:ln w="28575">
            <a:solidFill>
              <a:schemeClr val="tx1"/>
            </a:solidFill>
            <a:round/>
            <a:headEnd/>
            <a:tailEnd/>
          </a:ln>
        </p:spPr>
        <p:txBody>
          <a:bodyPr/>
          <a:lstStyle/>
          <a:p>
            <a:endParaRPr lang="sk-SK"/>
          </a:p>
        </p:txBody>
      </p:sp>
      <p:sp>
        <p:nvSpPr>
          <p:cNvPr id="20500" name="Line 21"/>
          <p:cNvSpPr>
            <a:spLocks noChangeShapeType="1"/>
          </p:cNvSpPr>
          <p:nvPr/>
        </p:nvSpPr>
        <p:spPr bwMode="auto">
          <a:xfrm>
            <a:off x="1974850" y="4772025"/>
            <a:ext cx="50800" cy="0"/>
          </a:xfrm>
          <a:prstGeom prst="line">
            <a:avLst/>
          </a:prstGeom>
          <a:noFill/>
          <a:ln w="28575">
            <a:solidFill>
              <a:schemeClr val="tx1"/>
            </a:solidFill>
            <a:round/>
            <a:headEnd/>
            <a:tailEnd/>
          </a:ln>
        </p:spPr>
        <p:txBody>
          <a:bodyPr/>
          <a:lstStyle/>
          <a:p>
            <a:endParaRPr lang="sk-SK"/>
          </a:p>
        </p:txBody>
      </p:sp>
      <p:sp>
        <p:nvSpPr>
          <p:cNvPr id="20501" name="Line 22"/>
          <p:cNvSpPr>
            <a:spLocks noChangeShapeType="1"/>
          </p:cNvSpPr>
          <p:nvPr/>
        </p:nvSpPr>
        <p:spPr bwMode="auto">
          <a:xfrm>
            <a:off x="1974850" y="4117975"/>
            <a:ext cx="50800" cy="0"/>
          </a:xfrm>
          <a:prstGeom prst="line">
            <a:avLst/>
          </a:prstGeom>
          <a:noFill/>
          <a:ln w="28575">
            <a:solidFill>
              <a:schemeClr val="tx1"/>
            </a:solidFill>
            <a:round/>
            <a:headEnd/>
            <a:tailEnd/>
          </a:ln>
        </p:spPr>
        <p:txBody>
          <a:bodyPr/>
          <a:lstStyle/>
          <a:p>
            <a:endParaRPr lang="sk-SK"/>
          </a:p>
        </p:txBody>
      </p:sp>
      <p:sp>
        <p:nvSpPr>
          <p:cNvPr id="20502" name="Line 23"/>
          <p:cNvSpPr>
            <a:spLocks noChangeShapeType="1"/>
          </p:cNvSpPr>
          <p:nvPr/>
        </p:nvSpPr>
        <p:spPr bwMode="auto">
          <a:xfrm>
            <a:off x="1974850" y="3451225"/>
            <a:ext cx="50800" cy="0"/>
          </a:xfrm>
          <a:prstGeom prst="line">
            <a:avLst/>
          </a:prstGeom>
          <a:noFill/>
          <a:ln w="28575">
            <a:solidFill>
              <a:schemeClr val="tx1"/>
            </a:solidFill>
            <a:round/>
            <a:headEnd/>
            <a:tailEnd/>
          </a:ln>
        </p:spPr>
        <p:txBody>
          <a:bodyPr/>
          <a:lstStyle/>
          <a:p>
            <a:endParaRPr lang="sk-SK"/>
          </a:p>
        </p:txBody>
      </p:sp>
      <p:sp>
        <p:nvSpPr>
          <p:cNvPr id="20503" name="Line 24"/>
          <p:cNvSpPr>
            <a:spLocks noChangeShapeType="1"/>
          </p:cNvSpPr>
          <p:nvPr/>
        </p:nvSpPr>
        <p:spPr bwMode="auto">
          <a:xfrm>
            <a:off x="1974850" y="2778125"/>
            <a:ext cx="50800" cy="0"/>
          </a:xfrm>
          <a:prstGeom prst="line">
            <a:avLst/>
          </a:prstGeom>
          <a:noFill/>
          <a:ln w="28575">
            <a:solidFill>
              <a:schemeClr val="tx1"/>
            </a:solidFill>
            <a:round/>
            <a:headEnd/>
            <a:tailEnd/>
          </a:ln>
        </p:spPr>
        <p:txBody>
          <a:bodyPr/>
          <a:lstStyle/>
          <a:p>
            <a:endParaRPr lang="sk-SK"/>
          </a:p>
        </p:txBody>
      </p:sp>
      <p:sp>
        <p:nvSpPr>
          <p:cNvPr id="20504" name="Line 25"/>
          <p:cNvSpPr>
            <a:spLocks noChangeShapeType="1"/>
          </p:cNvSpPr>
          <p:nvPr/>
        </p:nvSpPr>
        <p:spPr bwMode="auto">
          <a:xfrm>
            <a:off x="1974850" y="2117725"/>
            <a:ext cx="50800" cy="0"/>
          </a:xfrm>
          <a:prstGeom prst="line">
            <a:avLst/>
          </a:prstGeom>
          <a:noFill/>
          <a:ln w="28575">
            <a:solidFill>
              <a:schemeClr val="tx1"/>
            </a:solidFill>
            <a:round/>
            <a:headEnd/>
            <a:tailEnd/>
          </a:ln>
        </p:spPr>
        <p:txBody>
          <a:bodyPr/>
          <a:lstStyle/>
          <a:p>
            <a:endParaRPr lang="sk-SK"/>
          </a:p>
        </p:txBody>
      </p:sp>
      <p:sp>
        <p:nvSpPr>
          <p:cNvPr id="20505" name="Line 26"/>
          <p:cNvSpPr>
            <a:spLocks noChangeShapeType="1"/>
          </p:cNvSpPr>
          <p:nvPr/>
        </p:nvSpPr>
        <p:spPr bwMode="auto">
          <a:xfrm>
            <a:off x="1974850" y="1457325"/>
            <a:ext cx="50800" cy="0"/>
          </a:xfrm>
          <a:prstGeom prst="line">
            <a:avLst/>
          </a:prstGeom>
          <a:noFill/>
          <a:ln w="28575">
            <a:solidFill>
              <a:schemeClr val="tx1"/>
            </a:solidFill>
            <a:round/>
            <a:headEnd/>
            <a:tailEnd/>
          </a:ln>
        </p:spPr>
        <p:txBody>
          <a:bodyPr/>
          <a:lstStyle/>
          <a:p>
            <a:endParaRPr lang="sk-SK"/>
          </a:p>
        </p:txBody>
      </p:sp>
      <p:sp>
        <p:nvSpPr>
          <p:cNvPr id="20506" name="Line 27"/>
          <p:cNvSpPr>
            <a:spLocks noChangeShapeType="1"/>
          </p:cNvSpPr>
          <p:nvPr/>
        </p:nvSpPr>
        <p:spPr bwMode="auto">
          <a:xfrm>
            <a:off x="1993900" y="4435475"/>
            <a:ext cx="31750" cy="0"/>
          </a:xfrm>
          <a:prstGeom prst="line">
            <a:avLst/>
          </a:prstGeom>
          <a:noFill/>
          <a:ln w="28575">
            <a:solidFill>
              <a:schemeClr val="tx1"/>
            </a:solidFill>
            <a:round/>
            <a:headEnd/>
            <a:tailEnd/>
          </a:ln>
        </p:spPr>
        <p:txBody>
          <a:bodyPr/>
          <a:lstStyle/>
          <a:p>
            <a:endParaRPr lang="sk-SK"/>
          </a:p>
        </p:txBody>
      </p:sp>
      <p:sp>
        <p:nvSpPr>
          <p:cNvPr id="20507" name="Line 28"/>
          <p:cNvSpPr>
            <a:spLocks noChangeShapeType="1"/>
          </p:cNvSpPr>
          <p:nvPr/>
        </p:nvSpPr>
        <p:spPr bwMode="auto">
          <a:xfrm>
            <a:off x="1993900" y="3781425"/>
            <a:ext cx="31750" cy="0"/>
          </a:xfrm>
          <a:prstGeom prst="line">
            <a:avLst/>
          </a:prstGeom>
          <a:noFill/>
          <a:ln w="28575">
            <a:solidFill>
              <a:schemeClr val="tx1"/>
            </a:solidFill>
            <a:round/>
            <a:headEnd/>
            <a:tailEnd/>
          </a:ln>
        </p:spPr>
        <p:txBody>
          <a:bodyPr/>
          <a:lstStyle/>
          <a:p>
            <a:endParaRPr lang="sk-SK"/>
          </a:p>
        </p:txBody>
      </p:sp>
      <p:sp>
        <p:nvSpPr>
          <p:cNvPr id="20508" name="Line 29"/>
          <p:cNvSpPr>
            <a:spLocks noChangeShapeType="1"/>
          </p:cNvSpPr>
          <p:nvPr/>
        </p:nvSpPr>
        <p:spPr bwMode="auto">
          <a:xfrm>
            <a:off x="1993900" y="3108325"/>
            <a:ext cx="31750" cy="0"/>
          </a:xfrm>
          <a:prstGeom prst="line">
            <a:avLst/>
          </a:prstGeom>
          <a:noFill/>
          <a:ln w="28575">
            <a:solidFill>
              <a:schemeClr val="tx1"/>
            </a:solidFill>
            <a:round/>
            <a:headEnd/>
            <a:tailEnd/>
          </a:ln>
        </p:spPr>
        <p:txBody>
          <a:bodyPr/>
          <a:lstStyle/>
          <a:p>
            <a:endParaRPr lang="sk-SK"/>
          </a:p>
        </p:txBody>
      </p:sp>
      <p:sp>
        <p:nvSpPr>
          <p:cNvPr id="20509" name="Line 30"/>
          <p:cNvSpPr>
            <a:spLocks noChangeShapeType="1"/>
          </p:cNvSpPr>
          <p:nvPr/>
        </p:nvSpPr>
        <p:spPr bwMode="auto">
          <a:xfrm>
            <a:off x="1993900" y="2435225"/>
            <a:ext cx="31750" cy="0"/>
          </a:xfrm>
          <a:prstGeom prst="line">
            <a:avLst/>
          </a:prstGeom>
          <a:noFill/>
          <a:ln w="28575">
            <a:solidFill>
              <a:schemeClr val="tx1"/>
            </a:solidFill>
            <a:round/>
            <a:headEnd/>
            <a:tailEnd/>
          </a:ln>
        </p:spPr>
        <p:txBody>
          <a:bodyPr/>
          <a:lstStyle/>
          <a:p>
            <a:endParaRPr lang="sk-SK"/>
          </a:p>
        </p:txBody>
      </p:sp>
      <p:sp>
        <p:nvSpPr>
          <p:cNvPr id="20510" name="Line 31"/>
          <p:cNvSpPr>
            <a:spLocks noChangeShapeType="1"/>
          </p:cNvSpPr>
          <p:nvPr/>
        </p:nvSpPr>
        <p:spPr bwMode="auto">
          <a:xfrm>
            <a:off x="1993900" y="1781175"/>
            <a:ext cx="31750" cy="0"/>
          </a:xfrm>
          <a:prstGeom prst="line">
            <a:avLst/>
          </a:prstGeom>
          <a:noFill/>
          <a:ln w="28575">
            <a:solidFill>
              <a:schemeClr val="tx1"/>
            </a:solidFill>
            <a:round/>
            <a:headEnd/>
            <a:tailEnd/>
          </a:ln>
        </p:spPr>
        <p:txBody>
          <a:bodyPr/>
          <a:lstStyle/>
          <a:p>
            <a:endParaRPr lang="sk-SK"/>
          </a:p>
        </p:txBody>
      </p:sp>
      <p:grpSp>
        <p:nvGrpSpPr>
          <p:cNvPr id="20511" name="Group 33"/>
          <p:cNvGrpSpPr>
            <a:grpSpLocks/>
          </p:cNvGrpSpPr>
          <p:nvPr/>
        </p:nvGrpSpPr>
        <p:grpSpPr bwMode="auto">
          <a:xfrm>
            <a:off x="2095500" y="1457325"/>
            <a:ext cx="3797300" cy="2971800"/>
            <a:chOff x="1320" y="1240"/>
            <a:chExt cx="2392" cy="1872"/>
          </a:xfrm>
        </p:grpSpPr>
        <p:sp>
          <p:nvSpPr>
            <p:cNvPr id="388130" name="Freeform 34"/>
            <p:cNvSpPr>
              <a:spLocks/>
            </p:cNvSpPr>
            <p:nvPr/>
          </p:nvSpPr>
          <p:spPr bwMode="auto">
            <a:xfrm>
              <a:off x="1320" y="1240"/>
              <a:ext cx="788" cy="612"/>
            </a:xfrm>
            <a:custGeom>
              <a:avLst/>
              <a:gdLst>
                <a:gd name="T0" fmla="*/ 0 w 788"/>
                <a:gd name="T1" fmla="*/ 0 h 612"/>
                <a:gd name="T2" fmla="*/ 144 w 788"/>
                <a:gd name="T3" fmla="*/ 0 h 612"/>
                <a:gd name="T4" fmla="*/ 140 w 788"/>
                <a:gd name="T5" fmla="*/ 92 h 612"/>
                <a:gd name="T6" fmla="*/ 220 w 788"/>
                <a:gd name="T7" fmla="*/ 96 h 612"/>
                <a:gd name="T8" fmla="*/ 220 w 788"/>
                <a:gd name="T9" fmla="*/ 180 h 612"/>
                <a:gd name="T10" fmla="*/ 700 w 788"/>
                <a:gd name="T11" fmla="*/ 168 h 612"/>
                <a:gd name="T12" fmla="*/ 704 w 788"/>
                <a:gd name="T13" fmla="*/ 288 h 612"/>
                <a:gd name="T14" fmla="*/ 740 w 788"/>
                <a:gd name="T15" fmla="*/ 288 h 612"/>
                <a:gd name="T16" fmla="*/ 740 w 788"/>
                <a:gd name="T17" fmla="*/ 392 h 612"/>
                <a:gd name="T18" fmla="*/ 768 w 788"/>
                <a:gd name="T19" fmla="*/ 392 h 612"/>
                <a:gd name="T20" fmla="*/ 764 w 788"/>
                <a:gd name="T21" fmla="*/ 500 h 612"/>
                <a:gd name="T22" fmla="*/ 788 w 788"/>
                <a:gd name="T23" fmla="*/ 500 h 612"/>
                <a:gd name="T24" fmla="*/ 788 w 788"/>
                <a:gd name="T25" fmla="*/ 612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8"/>
                <a:gd name="T40" fmla="*/ 0 h 612"/>
                <a:gd name="T41" fmla="*/ 788 w 788"/>
                <a:gd name="T42" fmla="*/ 612 h 6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8" h="612">
                  <a:moveTo>
                    <a:pt x="0" y="0"/>
                  </a:moveTo>
                  <a:lnTo>
                    <a:pt x="144" y="0"/>
                  </a:lnTo>
                  <a:lnTo>
                    <a:pt x="140" y="92"/>
                  </a:lnTo>
                  <a:lnTo>
                    <a:pt x="220" y="96"/>
                  </a:lnTo>
                  <a:lnTo>
                    <a:pt x="220" y="180"/>
                  </a:lnTo>
                  <a:lnTo>
                    <a:pt x="700" y="168"/>
                  </a:lnTo>
                  <a:lnTo>
                    <a:pt x="704" y="288"/>
                  </a:lnTo>
                  <a:lnTo>
                    <a:pt x="740" y="288"/>
                  </a:lnTo>
                  <a:lnTo>
                    <a:pt x="740" y="392"/>
                  </a:lnTo>
                  <a:lnTo>
                    <a:pt x="768" y="392"/>
                  </a:lnTo>
                  <a:lnTo>
                    <a:pt x="764" y="500"/>
                  </a:lnTo>
                  <a:lnTo>
                    <a:pt x="788" y="500"/>
                  </a:lnTo>
                  <a:lnTo>
                    <a:pt x="788" y="612"/>
                  </a:lnTo>
                </a:path>
              </a:pathLst>
            </a:custGeom>
            <a:noFill/>
            <a:ln w="28575">
              <a:solidFill>
                <a:srgbClr val="00CC00"/>
              </a:solidFill>
              <a:round/>
              <a:headEnd/>
              <a:tailEnd/>
            </a:ln>
          </p:spPr>
          <p:txBody>
            <a:bodyPr/>
            <a:lstStyle>
              <a:lvl1pPr>
                <a:defRPr kumimoji="1" sz="2400" b="1">
                  <a:solidFill>
                    <a:schemeClr val="tx1"/>
                  </a:solidFill>
                  <a:latin typeface="Arial Unicode MS" pitchFamily="34" charset="-128"/>
                  <a:cs typeface="Arial" pitchFamily="34" charset="0"/>
                </a:defRPr>
              </a:lvl1pPr>
              <a:lvl2pPr marL="742950" indent="-285750">
                <a:defRPr kumimoji="1" sz="2400" b="1">
                  <a:solidFill>
                    <a:schemeClr val="tx1"/>
                  </a:solidFill>
                  <a:latin typeface="Arial Unicode MS" pitchFamily="34" charset="-128"/>
                  <a:cs typeface="Arial" pitchFamily="34" charset="0"/>
                </a:defRPr>
              </a:lvl2pPr>
              <a:lvl3pPr marL="1143000" indent="-228600">
                <a:defRPr kumimoji="1" sz="2400" b="1">
                  <a:solidFill>
                    <a:schemeClr val="tx1"/>
                  </a:solidFill>
                  <a:latin typeface="Arial Unicode MS" pitchFamily="34" charset="-128"/>
                  <a:cs typeface="Arial" pitchFamily="34" charset="0"/>
                </a:defRPr>
              </a:lvl3pPr>
              <a:lvl4pPr marL="1600200" indent="-228600">
                <a:defRPr kumimoji="1" sz="2400" b="1">
                  <a:solidFill>
                    <a:schemeClr val="tx1"/>
                  </a:solidFill>
                  <a:latin typeface="Arial Unicode MS" pitchFamily="34" charset="-128"/>
                  <a:cs typeface="Arial" pitchFamily="34" charset="0"/>
                </a:defRPr>
              </a:lvl4pPr>
              <a:lvl5pPr marL="2057400" indent="-228600">
                <a:defRPr kumimoji="1" sz="2400" b="1">
                  <a:solidFill>
                    <a:schemeClr val="tx1"/>
                  </a:solidFill>
                  <a:latin typeface="Arial Unicode MS" pitchFamily="34" charset="-128"/>
                  <a:cs typeface="Arial" pitchFamily="34" charset="0"/>
                </a:defRPr>
              </a:lvl5pPr>
              <a:lvl6pPr marL="25146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6pPr>
              <a:lvl7pPr marL="29718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7pPr>
              <a:lvl8pPr marL="34290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8pPr>
              <a:lvl9pPr marL="38862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9pPr>
            </a:lstStyle>
            <a:p>
              <a:pPr>
                <a:spcBef>
                  <a:spcPct val="50000"/>
                </a:spcBef>
                <a:defRPr/>
              </a:pPr>
              <a:endParaRPr kumimoji="0" lang="cs-CZ" altLang="en-US" sz="1400" b="0">
                <a:effectLst>
                  <a:outerShdw blurRad="38100" dist="38100" dir="2700000" algn="tl">
                    <a:srgbClr val="000000"/>
                  </a:outerShdw>
                </a:effectLst>
                <a:latin typeface="Univers" pitchFamily="34" charset="0"/>
              </a:endParaRPr>
            </a:p>
          </p:txBody>
        </p:sp>
        <p:sp>
          <p:nvSpPr>
            <p:cNvPr id="388131" name="Freeform 35"/>
            <p:cNvSpPr>
              <a:spLocks/>
            </p:cNvSpPr>
            <p:nvPr/>
          </p:nvSpPr>
          <p:spPr bwMode="auto">
            <a:xfrm>
              <a:off x="2120" y="1852"/>
              <a:ext cx="1592" cy="1260"/>
            </a:xfrm>
            <a:custGeom>
              <a:avLst/>
              <a:gdLst>
                <a:gd name="T0" fmla="*/ 0 w 1592"/>
                <a:gd name="T1" fmla="*/ 0 h 1260"/>
                <a:gd name="T2" fmla="*/ 0 w 1592"/>
                <a:gd name="T3" fmla="*/ 132 h 1260"/>
                <a:gd name="T4" fmla="*/ 16 w 1592"/>
                <a:gd name="T5" fmla="*/ 128 h 1260"/>
                <a:gd name="T6" fmla="*/ 12 w 1592"/>
                <a:gd name="T7" fmla="*/ 272 h 1260"/>
                <a:gd name="T8" fmla="*/ 36 w 1592"/>
                <a:gd name="T9" fmla="*/ 272 h 1260"/>
                <a:gd name="T10" fmla="*/ 28 w 1592"/>
                <a:gd name="T11" fmla="*/ 392 h 1260"/>
                <a:gd name="T12" fmla="*/ 776 w 1592"/>
                <a:gd name="T13" fmla="*/ 396 h 1260"/>
                <a:gd name="T14" fmla="*/ 776 w 1592"/>
                <a:gd name="T15" fmla="*/ 548 h 1260"/>
                <a:gd name="T16" fmla="*/ 1480 w 1592"/>
                <a:gd name="T17" fmla="*/ 548 h 1260"/>
                <a:gd name="T18" fmla="*/ 1480 w 1592"/>
                <a:gd name="T19" fmla="*/ 784 h 1260"/>
                <a:gd name="T20" fmla="*/ 1552 w 1592"/>
                <a:gd name="T21" fmla="*/ 780 h 1260"/>
                <a:gd name="T22" fmla="*/ 1552 w 1592"/>
                <a:gd name="T23" fmla="*/ 1024 h 1260"/>
                <a:gd name="T24" fmla="*/ 1592 w 1592"/>
                <a:gd name="T25" fmla="*/ 1024 h 1260"/>
                <a:gd name="T26" fmla="*/ 1592 w 1592"/>
                <a:gd name="T27" fmla="*/ 1260 h 12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2"/>
                <a:gd name="T43" fmla="*/ 0 h 1260"/>
                <a:gd name="T44" fmla="*/ 1592 w 1592"/>
                <a:gd name="T45" fmla="*/ 1260 h 12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2" h="1260">
                  <a:moveTo>
                    <a:pt x="0" y="0"/>
                  </a:moveTo>
                  <a:lnTo>
                    <a:pt x="0" y="132"/>
                  </a:lnTo>
                  <a:lnTo>
                    <a:pt x="16" y="128"/>
                  </a:lnTo>
                  <a:lnTo>
                    <a:pt x="12" y="272"/>
                  </a:lnTo>
                  <a:lnTo>
                    <a:pt x="36" y="272"/>
                  </a:lnTo>
                  <a:lnTo>
                    <a:pt x="28" y="392"/>
                  </a:lnTo>
                  <a:lnTo>
                    <a:pt x="776" y="396"/>
                  </a:lnTo>
                  <a:lnTo>
                    <a:pt x="776" y="548"/>
                  </a:lnTo>
                  <a:lnTo>
                    <a:pt x="1480" y="548"/>
                  </a:lnTo>
                  <a:lnTo>
                    <a:pt x="1480" y="784"/>
                  </a:lnTo>
                  <a:lnTo>
                    <a:pt x="1552" y="780"/>
                  </a:lnTo>
                  <a:lnTo>
                    <a:pt x="1552" y="1024"/>
                  </a:lnTo>
                  <a:lnTo>
                    <a:pt x="1592" y="1024"/>
                  </a:lnTo>
                  <a:lnTo>
                    <a:pt x="1592" y="1260"/>
                  </a:lnTo>
                </a:path>
              </a:pathLst>
            </a:custGeom>
            <a:noFill/>
            <a:ln w="28575">
              <a:solidFill>
                <a:srgbClr val="00CC00"/>
              </a:solidFill>
              <a:round/>
              <a:headEnd/>
              <a:tailEnd/>
            </a:ln>
          </p:spPr>
          <p:txBody>
            <a:bodyPr/>
            <a:lstStyle>
              <a:lvl1pPr>
                <a:defRPr kumimoji="1" sz="2400" b="1">
                  <a:solidFill>
                    <a:schemeClr val="tx1"/>
                  </a:solidFill>
                  <a:latin typeface="Arial Unicode MS" pitchFamily="34" charset="-128"/>
                  <a:cs typeface="Arial" pitchFamily="34" charset="0"/>
                </a:defRPr>
              </a:lvl1pPr>
              <a:lvl2pPr marL="742950" indent="-285750">
                <a:defRPr kumimoji="1" sz="2400" b="1">
                  <a:solidFill>
                    <a:schemeClr val="tx1"/>
                  </a:solidFill>
                  <a:latin typeface="Arial Unicode MS" pitchFamily="34" charset="-128"/>
                  <a:cs typeface="Arial" pitchFamily="34" charset="0"/>
                </a:defRPr>
              </a:lvl2pPr>
              <a:lvl3pPr marL="1143000" indent="-228600">
                <a:defRPr kumimoji="1" sz="2400" b="1">
                  <a:solidFill>
                    <a:schemeClr val="tx1"/>
                  </a:solidFill>
                  <a:latin typeface="Arial Unicode MS" pitchFamily="34" charset="-128"/>
                  <a:cs typeface="Arial" pitchFamily="34" charset="0"/>
                </a:defRPr>
              </a:lvl3pPr>
              <a:lvl4pPr marL="1600200" indent="-228600">
                <a:defRPr kumimoji="1" sz="2400" b="1">
                  <a:solidFill>
                    <a:schemeClr val="tx1"/>
                  </a:solidFill>
                  <a:latin typeface="Arial Unicode MS" pitchFamily="34" charset="-128"/>
                  <a:cs typeface="Arial" pitchFamily="34" charset="0"/>
                </a:defRPr>
              </a:lvl4pPr>
              <a:lvl5pPr marL="2057400" indent="-228600">
                <a:defRPr kumimoji="1" sz="2400" b="1">
                  <a:solidFill>
                    <a:schemeClr val="tx1"/>
                  </a:solidFill>
                  <a:latin typeface="Arial Unicode MS" pitchFamily="34" charset="-128"/>
                  <a:cs typeface="Arial" pitchFamily="34" charset="0"/>
                </a:defRPr>
              </a:lvl5pPr>
              <a:lvl6pPr marL="25146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6pPr>
              <a:lvl7pPr marL="29718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7pPr>
              <a:lvl8pPr marL="34290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8pPr>
              <a:lvl9pPr marL="3886200" indent="-228600" eaLnBrk="0" fontAlgn="base" hangingPunct="0">
                <a:spcBef>
                  <a:spcPct val="0"/>
                </a:spcBef>
                <a:spcAft>
                  <a:spcPct val="0"/>
                </a:spcAft>
                <a:defRPr kumimoji="1" sz="2400" b="1">
                  <a:solidFill>
                    <a:schemeClr val="tx1"/>
                  </a:solidFill>
                  <a:latin typeface="Arial Unicode MS" pitchFamily="34" charset="-128"/>
                  <a:cs typeface="Arial" pitchFamily="34" charset="0"/>
                </a:defRPr>
              </a:lvl9pPr>
            </a:lstStyle>
            <a:p>
              <a:pPr>
                <a:spcBef>
                  <a:spcPct val="50000"/>
                </a:spcBef>
                <a:defRPr/>
              </a:pPr>
              <a:endParaRPr kumimoji="0" lang="cs-CZ" altLang="en-US" sz="1400" b="0">
                <a:effectLst>
                  <a:outerShdw blurRad="38100" dist="38100" dir="2700000" algn="tl">
                    <a:srgbClr val="000000"/>
                  </a:outerShdw>
                </a:effectLst>
                <a:latin typeface="Univers" pitchFamily="34" charset="0"/>
              </a:endParaRPr>
            </a:p>
          </p:txBody>
        </p:sp>
      </p:grpSp>
      <p:sp>
        <p:nvSpPr>
          <p:cNvPr id="388133" name="Text Box 37"/>
          <p:cNvSpPr txBox="1">
            <a:spLocks noChangeArrowheads="1"/>
          </p:cNvSpPr>
          <p:nvPr/>
        </p:nvSpPr>
        <p:spPr bwMode="auto">
          <a:xfrm>
            <a:off x="3371850" y="3382963"/>
            <a:ext cx="2535238" cy="336550"/>
          </a:xfrm>
          <a:prstGeom prst="rect">
            <a:avLst/>
          </a:prstGeom>
          <a:noFill/>
          <a:ln w="28575" algn="ctr">
            <a:noFill/>
            <a:prstDash val="dash"/>
            <a:miter lim="800000"/>
            <a:headEnd/>
            <a:tailEnd/>
          </a:ln>
        </p:spPr>
        <p:txBody>
          <a:bodyPr/>
          <a:lstStyle/>
          <a:p>
            <a:pPr>
              <a:defRPr/>
            </a:pPr>
            <a:r>
              <a:rPr kumimoji="0" lang="de-CH" sz="1800">
                <a:effectLst>
                  <a:outerShdw blurRad="38100" dist="38100" dir="2700000" algn="tl">
                    <a:srgbClr val="000000"/>
                  </a:outerShdw>
                </a:effectLst>
                <a:latin typeface="Univers" pitchFamily="34" charset="0"/>
              </a:rPr>
              <a:t>mPAP &gt;30 mmHg</a:t>
            </a:r>
          </a:p>
        </p:txBody>
      </p:sp>
      <p:sp>
        <p:nvSpPr>
          <p:cNvPr id="388135" name="Text Box 39"/>
          <p:cNvSpPr txBox="1">
            <a:spLocks noChangeArrowheads="1"/>
          </p:cNvSpPr>
          <p:nvPr/>
        </p:nvSpPr>
        <p:spPr bwMode="auto">
          <a:xfrm>
            <a:off x="1936750" y="4943475"/>
            <a:ext cx="311150" cy="366713"/>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0</a:t>
            </a:r>
          </a:p>
        </p:txBody>
      </p:sp>
      <p:sp>
        <p:nvSpPr>
          <p:cNvPr id="388136" name="Text Box 40"/>
          <p:cNvSpPr txBox="1">
            <a:spLocks noChangeArrowheads="1"/>
          </p:cNvSpPr>
          <p:nvPr/>
        </p:nvSpPr>
        <p:spPr bwMode="auto">
          <a:xfrm>
            <a:off x="2470150" y="4945063"/>
            <a:ext cx="565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200</a:t>
            </a:r>
          </a:p>
        </p:txBody>
      </p:sp>
      <p:sp>
        <p:nvSpPr>
          <p:cNvPr id="388137" name="Text Box 41"/>
          <p:cNvSpPr txBox="1">
            <a:spLocks noChangeArrowheads="1"/>
          </p:cNvSpPr>
          <p:nvPr/>
        </p:nvSpPr>
        <p:spPr bwMode="auto">
          <a:xfrm>
            <a:off x="3146425" y="4945063"/>
            <a:ext cx="565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400</a:t>
            </a:r>
          </a:p>
        </p:txBody>
      </p:sp>
      <p:sp>
        <p:nvSpPr>
          <p:cNvPr id="388138" name="Text Box 42"/>
          <p:cNvSpPr txBox="1">
            <a:spLocks noChangeArrowheads="1"/>
          </p:cNvSpPr>
          <p:nvPr/>
        </p:nvSpPr>
        <p:spPr bwMode="auto">
          <a:xfrm>
            <a:off x="3841750" y="4945063"/>
            <a:ext cx="565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600</a:t>
            </a:r>
          </a:p>
        </p:txBody>
      </p:sp>
      <p:sp>
        <p:nvSpPr>
          <p:cNvPr id="388139" name="Text Box 43"/>
          <p:cNvSpPr txBox="1">
            <a:spLocks noChangeArrowheads="1"/>
          </p:cNvSpPr>
          <p:nvPr/>
        </p:nvSpPr>
        <p:spPr bwMode="auto">
          <a:xfrm>
            <a:off x="4508500" y="4945063"/>
            <a:ext cx="565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800</a:t>
            </a:r>
          </a:p>
        </p:txBody>
      </p:sp>
      <p:sp>
        <p:nvSpPr>
          <p:cNvPr id="388140" name="Text Box 44"/>
          <p:cNvSpPr txBox="1">
            <a:spLocks noChangeArrowheads="1"/>
          </p:cNvSpPr>
          <p:nvPr/>
        </p:nvSpPr>
        <p:spPr bwMode="auto">
          <a:xfrm>
            <a:off x="5137150" y="4945063"/>
            <a:ext cx="692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1000</a:t>
            </a:r>
          </a:p>
        </p:txBody>
      </p:sp>
      <p:sp>
        <p:nvSpPr>
          <p:cNvPr id="388141" name="Text Box 45"/>
          <p:cNvSpPr txBox="1">
            <a:spLocks noChangeArrowheads="1"/>
          </p:cNvSpPr>
          <p:nvPr/>
        </p:nvSpPr>
        <p:spPr bwMode="auto">
          <a:xfrm>
            <a:off x="5832475" y="4945063"/>
            <a:ext cx="692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1200</a:t>
            </a:r>
          </a:p>
        </p:txBody>
      </p:sp>
      <p:sp>
        <p:nvSpPr>
          <p:cNvPr id="388142" name="Text Box 46"/>
          <p:cNvSpPr txBox="1">
            <a:spLocks noChangeArrowheads="1"/>
          </p:cNvSpPr>
          <p:nvPr/>
        </p:nvSpPr>
        <p:spPr bwMode="auto">
          <a:xfrm>
            <a:off x="6508750" y="4945063"/>
            <a:ext cx="6921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1400</a:t>
            </a:r>
          </a:p>
        </p:txBody>
      </p:sp>
      <p:sp>
        <p:nvSpPr>
          <p:cNvPr id="388143" name="Text Box 47"/>
          <p:cNvSpPr txBox="1">
            <a:spLocks noChangeArrowheads="1"/>
          </p:cNvSpPr>
          <p:nvPr/>
        </p:nvSpPr>
        <p:spPr bwMode="auto">
          <a:xfrm>
            <a:off x="1470025" y="4583113"/>
            <a:ext cx="5016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0.0</a:t>
            </a:r>
          </a:p>
        </p:txBody>
      </p:sp>
      <p:sp>
        <p:nvSpPr>
          <p:cNvPr id="388144" name="Text Box 48"/>
          <p:cNvSpPr txBox="1">
            <a:spLocks noChangeArrowheads="1"/>
          </p:cNvSpPr>
          <p:nvPr/>
        </p:nvSpPr>
        <p:spPr bwMode="auto">
          <a:xfrm>
            <a:off x="1470025" y="3935413"/>
            <a:ext cx="5016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0.2</a:t>
            </a:r>
          </a:p>
        </p:txBody>
      </p:sp>
      <p:sp>
        <p:nvSpPr>
          <p:cNvPr id="388145" name="Text Box 49"/>
          <p:cNvSpPr txBox="1">
            <a:spLocks noChangeArrowheads="1"/>
          </p:cNvSpPr>
          <p:nvPr/>
        </p:nvSpPr>
        <p:spPr bwMode="auto">
          <a:xfrm>
            <a:off x="1470025" y="3278188"/>
            <a:ext cx="5016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0.4</a:t>
            </a:r>
          </a:p>
        </p:txBody>
      </p:sp>
      <p:sp>
        <p:nvSpPr>
          <p:cNvPr id="388146" name="Text Box 50"/>
          <p:cNvSpPr txBox="1">
            <a:spLocks noChangeArrowheads="1"/>
          </p:cNvSpPr>
          <p:nvPr/>
        </p:nvSpPr>
        <p:spPr bwMode="auto">
          <a:xfrm>
            <a:off x="1470025" y="2592388"/>
            <a:ext cx="501650" cy="366712"/>
          </a:xfrm>
          <a:prstGeom prst="rect">
            <a:avLst/>
          </a:prstGeom>
          <a:noFill/>
          <a:ln w="9525">
            <a:noFill/>
            <a:miter lim="800000"/>
            <a:headEnd/>
            <a:tailEnd/>
          </a:ln>
        </p:spPr>
        <p:txBody>
          <a:bodyPr wrap="none">
            <a:spAutoFit/>
          </a:bodyPr>
          <a:lstStyle/>
          <a:p>
            <a:pPr>
              <a:defRPr/>
            </a:pPr>
            <a:r>
              <a:rPr kumimoji="0" lang="de-CH" sz="1800" dirty="0">
                <a:effectLst>
                  <a:outerShdw blurRad="38100" dist="38100" dir="2700000" algn="tl">
                    <a:srgbClr val="000000"/>
                  </a:outerShdw>
                </a:effectLst>
                <a:latin typeface="Univers" pitchFamily="34" charset="0"/>
              </a:rPr>
              <a:t>0.6</a:t>
            </a:r>
          </a:p>
        </p:txBody>
      </p:sp>
      <p:sp>
        <p:nvSpPr>
          <p:cNvPr id="388147" name="Text Box 51"/>
          <p:cNvSpPr txBox="1">
            <a:spLocks noChangeArrowheads="1"/>
          </p:cNvSpPr>
          <p:nvPr/>
        </p:nvSpPr>
        <p:spPr bwMode="auto">
          <a:xfrm>
            <a:off x="1470025" y="1935163"/>
            <a:ext cx="5016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0.8</a:t>
            </a:r>
          </a:p>
        </p:txBody>
      </p:sp>
      <p:sp>
        <p:nvSpPr>
          <p:cNvPr id="388148" name="Text Box 52"/>
          <p:cNvSpPr txBox="1">
            <a:spLocks noChangeArrowheads="1"/>
          </p:cNvSpPr>
          <p:nvPr/>
        </p:nvSpPr>
        <p:spPr bwMode="auto">
          <a:xfrm>
            <a:off x="1470025" y="1268413"/>
            <a:ext cx="501650" cy="366712"/>
          </a:xfrm>
          <a:prstGeom prst="rect">
            <a:avLst/>
          </a:prstGeom>
          <a:noFill/>
          <a:ln w="9525">
            <a:noFill/>
            <a:miter lim="800000"/>
            <a:headEnd/>
            <a:tailEnd/>
          </a:ln>
        </p:spPr>
        <p:txBody>
          <a:bodyPr wrap="none">
            <a:spAutoFit/>
          </a:bodyPr>
          <a:lstStyle/>
          <a:p>
            <a:pPr>
              <a:defRPr/>
            </a:pPr>
            <a:r>
              <a:rPr kumimoji="0" lang="de-CH" sz="1800">
                <a:effectLst>
                  <a:outerShdw blurRad="38100" dist="38100" dir="2700000" algn="tl">
                    <a:srgbClr val="000000"/>
                  </a:outerShdw>
                </a:effectLst>
                <a:latin typeface="Univers" pitchFamily="34" charset="0"/>
              </a:rPr>
              <a:t>1.0</a:t>
            </a:r>
          </a:p>
        </p:txBody>
      </p:sp>
      <p:sp>
        <p:nvSpPr>
          <p:cNvPr id="388149" name="Text Box 53"/>
          <p:cNvSpPr txBox="1">
            <a:spLocks noChangeArrowheads="1"/>
          </p:cNvSpPr>
          <p:nvPr/>
        </p:nvSpPr>
        <p:spPr bwMode="auto">
          <a:xfrm>
            <a:off x="3003550" y="5330825"/>
            <a:ext cx="3073400" cy="396875"/>
          </a:xfrm>
          <a:prstGeom prst="rect">
            <a:avLst/>
          </a:prstGeom>
          <a:noFill/>
          <a:ln w="9525">
            <a:noFill/>
            <a:miter lim="800000"/>
            <a:headEnd/>
            <a:tailEnd/>
          </a:ln>
        </p:spPr>
        <p:txBody>
          <a:bodyPr wrap="none">
            <a:spAutoFit/>
          </a:bodyPr>
          <a:lstStyle/>
          <a:p>
            <a:pPr>
              <a:defRPr/>
            </a:pPr>
            <a:r>
              <a:rPr kumimoji="0" lang="de-CH" sz="2000">
                <a:effectLst>
                  <a:outerShdw blurRad="38100" dist="38100" dir="2700000" algn="tl">
                    <a:srgbClr val="000000"/>
                  </a:outerShdw>
                </a:effectLst>
                <a:latin typeface="Univers" pitchFamily="34" charset="0"/>
              </a:rPr>
              <a:t>Observation time (days)</a:t>
            </a:r>
          </a:p>
        </p:txBody>
      </p:sp>
      <p:sp>
        <p:nvSpPr>
          <p:cNvPr id="388150" name="Text Box 54"/>
          <p:cNvSpPr txBox="1">
            <a:spLocks noChangeArrowheads="1"/>
          </p:cNvSpPr>
          <p:nvPr/>
        </p:nvSpPr>
        <p:spPr bwMode="auto">
          <a:xfrm rot="-5400000">
            <a:off x="627063" y="2932113"/>
            <a:ext cx="1171575" cy="396875"/>
          </a:xfrm>
          <a:prstGeom prst="rect">
            <a:avLst/>
          </a:prstGeom>
          <a:noFill/>
          <a:ln w="9525">
            <a:noFill/>
            <a:miter lim="800000"/>
            <a:headEnd/>
            <a:tailEnd/>
          </a:ln>
        </p:spPr>
        <p:txBody>
          <a:bodyPr wrap="none">
            <a:spAutoFit/>
          </a:bodyPr>
          <a:lstStyle/>
          <a:p>
            <a:pPr>
              <a:defRPr/>
            </a:pPr>
            <a:r>
              <a:rPr kumimoji="0" lang="de-CH" sz="2000">
                <a:effectLst>
                  <a:outerShdw blurRad="38100" dist="38100" dir="2700000" algn="tl">
                    <a:srgbClr val="000000"/>
                  </a:outerShdw>
                </a:effectLst>
                <a:latin typeface="Univers" pitchFamily="34" charset="0"/>
              </a:rPr>
              <a:t>Survival</a:t>
            </a:r>
          </a:p>
        </p:txBody>
      </p:sp>
      <p:sp>
        <p:nvSpPr>
          <p:cNvPr id="2" name="TextBox 1"/>
          <p:cNvSpPr txBox="1">
            <a:spLocks noChangeArrowheads="1"/>
          </p:cNvSpPr>
          <p:nvPr/>
        </p:nvSpPr>
        <p:spPr bwMode="auto">
          <a:xfrm>
            <a:off x="1763713" y="5229225"/>
            <a:ext cx="5832475" cy="1554163"/>
          </a:xfrm>
          <a:prstGeom prst="rect">
            <a:avLst/>
          </a:prstGeom>
          <a:solidFill>
            <a:schemeClr val="tx1"/>
          </a:solidFill>
          <a:ln w="9525">
            <a:noFill/>
            <a:miter lim="800000"/>
            <a:headEnd/>
            <a:tailEnd/>
          </a:ln>
        </p:spPr>
        <p:txBody>
          <a:bodyPr>
            <a:spAutoFit/>
          </a:bodyPr>
          <a:lstStyle/>
          <a:p>
            <a:pPr algn="ctr" eaLnBrk="0" hangingPunct="0"/>
            <a:endParaRPr lang="sk-SK" altLang="sk-SK" sz="3200">
              <a:solidFill>
                <a:srgbClr val="FF0000"/>
              </a:solidFill>
              <a:latin typeface="Arial" charset="0"/>
            </a:endParaRPr>
          </a:p>
          <a:p>
            <a:pPr algn="ctr" eaLnBrk="0" hangingPunct="0"/>
            <a:r>
              <a:rPr lang="sk-SK" altLang="sk-SK" sz="3200">
                <a:solidFill>
                  <a:srgbClr val="FF0000"/>
                </a:solidFill>
                <a:latin typeface="Arial Unicode MS" pitchFamily="34" charset="-128"/>
              </a:rPr>
              <a:t>Aké sú lieč</a:t>
            </a:r>
            <a:r>
              <a:rPr lang="sk-SK" altLang="sk-SK" sz="3200">
                <a:solidFill>
                  <a:srgbClr val="FF0000"/>
                </a:solidFill>
                <a:latin typeface="Arial" charset="0"/>
              </a:rPr>
              <a:t>e</a:t>
            </a:r>
            <a:r>
              <a:rPr lang="sk-SK" altLang="sk-SK" sz="3200">
                <a:solidFill>
                  <a:srgbClr val="FF0000"/>
                </a:solidFill>
                <a:latin typeface="Arial Unicode MS" pitchFamily="34" charset="-128"/>
              </a:rPr>
              <a:t>b</a:t>
            </a:r>
            <a:r>
              <a:rPr lang="sk-SK" altLang="sk-SK" sz="3200">
                <a:solidFill>
                  <a:srgbClr val="FF0000"/>
                </a:solidFill>
                <a:latin typeface="Arial" charset="0"/>
              </a:rPr>
              <a:t>né</a:t>
            </a:r>
            <a:r>
              <a:rPr lang="sk-SK" altLang="sk-SK" sz="3200">
                <a:solidFill>
                  <a:srgbClr val="FF0000"/>
                </a:solidFill>
                <a:latin typeface="Arial Unicode MS" pitchFamily="34" charset="-128"/>
              </a:rPr>
              <a:t> možnosti?</a:t>
            </a:r>
            <a:endParaRPr lang="sk-SK" altLang="sk-SK" sz="3200">
              <a:solidFill>
                <a:srgbClr val="FF0000"/>
              </a:solidFill>
              <a:latin typeface="Arial" charset="0"/>
            </a:endParaRPr>
          </a:p>
          <a:p>
            <a:pPr algn="ctr" eaLnBrk="0" hangingPunct="0"/>
            <a:endParaRPr lang="en-US" altLang="sk-SK" sz="3200">
              <a:solidFill>
                <a:srgbClr val="FF0000"/>
              </a:solidFill>
              <a:latin typeface="Arial" charset="0"/>
            </a:endParaRPr>
          </a:p>
        </p:txBody>
      </p:sp>
      <p:sp>
        <p:nvSpPr>
          <p:cNvPr id="35893" name="Text Box 53"/>
          <p:cNvSpPr txBox="1">
            <a:spLocks noChangeArrowheads="1"/>
          </p:cNvSpPr>
          <p:nvPr/>
        </p:nvSpPr>
        <p:spPr bwMode="auto">
          <a:xfrm>
            <a:off x="5940425" y="3860800"/>
            <a:ext cx="2735263" cy="822325"/>
          </a:xfrm>
          <a:prstGeom prst="rect">
            <a:avLst/>
          </a:prstGeom>
          <a:noFill/>
          <a:ln w="12700" cap="sq">
            <a:noFill/>
            <a:miter lim="800000"/>
            <a:headEnd type="none" w="sm" len="sm"/>
            <a:tailEnd type="none" w="sm" len="sm"/>
          </a:ln>
          <a:effectLst/>
        </p:spPr>
        <p:txBody>
          <a:bodyPr>
            <a:spAutoFit/>
          </a:bodyPr>
          <a:lstStyle/>
          <a:p>
            <a:pPr algn="ctr" eaLnBrk="0" hangingPunct="0">
              <a:spcBef>
                <a:spcPct val="50000"/>
              </a:spcBef>
              <a:defRPr/>
            </a:pPr>
            <a:r>
              <a:rPr lang="sk-SK">
                <a:solidFill>
                  <a:srgbClr val="FF0000"/>
                </a:solidFill>
                <a:effectLst>
                  <a:outerShdw blurRad="38100" dist="38100" dir="2700000" algn="tl">
                    <a:srgbClr val="000000"/>
                  </a:outerShdw>
                </a:effectLst>
                <a:latin typeface="Arial" pitchFamily="34" charset="0"/>
                <a:cs typeface="Arial" panose="020B0604020202020204" pitchFamily="34" charset="0"/>
              </a:rPr>
              <a:t>5 rokov prežíva len 10%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93"/>
                                        </p:tgtEl>
                                        <p:attrNameLst>
                                          <p:attrName>style.visibility</p:attrName>
                                        </p:attrNameLst>
                                      </p:cBhvr>
                                      <p:to>
                                        <p:strVal val="visible"/>
                                      </p:to>
                                    </p:set>
                                    <p:animEffect transition="in" filter="blinds(horizontal)">
                                      <p:cBhvr>
                                        <p:cTn id="7" dur="500"/>
                                        <p:tgtEl>
                                          <p:spTgt spid="35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8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0" name="Content Placeholder 9"/>
          <p:cNvGraphicFramePr>
            <a:graphicFrameLocks noGrp="1"/>
          </p:cNvGraphicFramePr>
          <p:nvPr>
            <p:ph idx="4294967295"/>
          </p:nvPr>
        </p:nvGraphicFramePr>
        <p:xfrm>
          <a:off x="539750" y="1328738"/>
          <a:ext cx="8305800" cy="5473700"/>
        </p:xfrm>
        <a:graphic>
          <a:graphicData uri="http://schemas.openxmlformats.org/presentationml/2006/ole">
            <mc:AlternateContent xmlns:mc="http://schemas.openxmlformats.org/markup-compatibility/2006">
              <mc:Choice xmlns:v="urn:schemas-microsoft-com:vml" Requires="v">
                <p:oleObj spid="_x0000_s37891" r:id="rId4" imgW="8303472" imgH="5474682" progId="Excel.Chart.8">
                  <p:embed/>
                </p:oleObj>
              </mc:Choice>
              <mc:Fallback>
                <p:oleObj r:id="rId4" imgW="8303472" imgH="5474682" progId="Excel.Chart.8">
                  <p:embed/>
                  <p:pic>
                    <p:nvPicPr>
                      <p:cNvPr id="0" name="Content Placeholder 9"/>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328738"/>
                        <a:ext cx="8305800" cy="547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Straight Connector 7"/>
          <p:cNvCxnSpPr/>
          <p:nvPr/>
        </p:nvCxnSpPr>
        <p:spPr>
          <a:xfrm flipV="1">
            <a:off x="1066800" y="1196975"/>
            <a:ext cx="0" cy="968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1066800" y="2206625"/>
            <a:ext cx="7215188"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66800" y="1625600"/>
            <a:ext cx="7215188" cy="793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66800" y="1196975"/>
            <a:ext cx="7215188" cy="9525"/>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7895" name="TextBox 8"/>
          <p:cNvSpPr txBox="1">
            <a:spLocks noChangeArrowheads="1"/>
          </p:cNvSpPr>
          <p:nvPr/>
        </p:nvSpPr>
        <p:spPr bwMode="auto">
          <a:xfrm>
            <a:off x="527050" y="1555750"/>
            <a:ext cx="520700" cy="290513"/>
          </a:xfrm>
          <a:prstGeom prst="rect">
            <a:avLst/>
          </a:prstGeom>
          <a:noFill/>
          <a:ln w="9525">
            <a:noFill/>
            <a:miter lim="800000"/>
            <a:headEnd/>
            <a:tailEnd/>
          </a:ln>
        </p:spPr>
        <p:txBody>
          <a:bodyPr wrap="none">
            <a:spAutoFit/>
          </a:bodyPr>
          <a:lstStyle/>
          <a:p>
            <a:r>
              <a:rPr lang="sk-SK" altLang="sk-SK" sz="1300" b="0">
                <a:latin typeface="Calibri" pitchFamily="34" charset="0"/>
              </a:rPr>
              <a:t>2000</a:t>
            </a:r>
          </a:p>
        </p:txBody>
      </p:sp>
      <p:cxnSp>
        <p:nvCxnSpPr>
          <p:cNvPr id="37896" name="Straight Connector 17"/>
          <p:cNvCxnSpPr>
            <a:cxnSpLocks noChangeShapeType="1"/>
          </p:cNvCxnSpPr>
          <p:nvPr/>
        </p:nvCxnSpPr>
        <p:spPr bwMode="auto">
          <a:xfrm flipH="1" flipV="1">
            <a:off x="2430463" y="1679575"/>
            <a:ext cx="955675" cy="2949575"/>
          </a:xfrm>
          <a:prstGeom prst="line">
            <a:avLst/>
          </a:prstGeom>
          <a:noFill/>
          <a:ln w="22225" algn="ctr">
            <a:solidFill>
              <a:srgbClr val="FF6600"/>
            </a:solidFill>
            <a:miter lim="800000"/>
            <a:headEnd/>
            <a:tailEnd/>
          </a:ln>
        </p:spPr>
      </p:cxnSp>
      <p:cxnSp>
        <p:nvCxnSpPr>
          <p:cNvPr id="37897" name="Straight Connector 18"/>
          <p:cNvCxnSpPr>
            <a:cxnSpLocks noChangeShapeType="1"/>
          </p:cNvCxnSpPr>
          <p:nvPr/>
        </p:nvCxnSpPr>
        <p:spPr bwMode="auto">
          <a:xfrm flipH="1" flipV="1">
            <a:off x="1509713" y="1639888"/>
            <a:ext cx="904875" cy="53975"/>
          </a:xfrm>
          <a:prstGeom prst="line">
            <a:avLst/>
          </a:prstGeom>
          <a:noFill/>
          <a:ln w="22225" algn="ctr">
            <a:solidFill>
              <a:srgbClr val="FF6600"/>
            </a:solidFill>
            <a:miter lim="800000"/>
            <a:headEnd/>
            <a:tailEnd/>
          </a:ln>
        </p:spPr>
      </p:cxnSp>
      <p:sp>
        <p:nvSpPr>
          <p:cNvPr id="22" name="Oval 21"/>
          <p:cNvSpPr>
            <a:spLocks noChangeArrowheads="1"/>
          </p:cNvSpPr>
          <p:nvPr/>
        </p:nvSpPr>
        <p:spPr bwMode="auto">
          <a:xfrm>
            <a:off x="2405063" y="1670050"/>
            <a:ext cx="50800" cy="49213"/>
          </a:xfrm>
          <a:prstGeom prst="ellipse">
            <a:avLst/>
          </a:prstGeom>
          <a:solidFill>
            <a:srgbClr val="FF6600"/>
          </a:solidFill>
          <a:ln w="12700" algn="ctr">
            <a:solidFill>
              <a:srgbClr val="FF6600"/>
            </a:solidFill>
            <a:miter lim="800000"/>
            <a:headEnd/>
            <a:tailEnd/>
          </a:ln>
        </p:spPr>
        <p:txBody>
          <a:bodyPr anchor="ctr"/>
          <a:lstStyle/>
          <a:p>
            <a:pPr algn="ctr" fontAlgn="auto">
              <a:spcBef>
                <a:spcPts val="0"/>
              </a:spcBef>
              <a:spcAft>
                <a:spcPts val="0"/>
              </a:spcAft>
              <a:defRPr/>
            </a:pPr>
            <a:endParaRPr kumimoji="0" lang="sk-SK" sz="1800" b="0">
              <a:solidFill>
                <a:schemeClr val="lt1"/>
              </a:solidFill>
              <a:latin typeface="+mn-lt"/>
              <a:cs typeface="+mn-cs"/>
            </a:endParaRPr>
          </a:p>
        </p:txBody>
      </p:sp>
      <p:sp>
        <p:nvSpPr>
          <p:cNvPr id="23" name="Oval 22"/>
          <p:cNvSpPr>
            <a:spLocks noChangeArrowheads="1"/>
          </p:cNvSpPr>
          <p:nvPr/>
        </p:nvSpPr>
        <p:spPr bwMode="auto">
          <a:xfrm>
            <a:off x="1511300" y="1611313"/>
            <a:ext cx="50800" cy="49212"/>
          </a:xfrm>
          <a:prstGeom prst="ellipse">
            <a:avLst/>
          </a:prstGeom>
          <a:solidFill>
            <a:srgbClr val="FF6600"/>
          </a:solidFill>
          <a:ln w="12700" algn="ctr">
            <a:solidFill>
              <a:srgbClr val="FF6600"/>
            </a:solidFill>
            <a:miter lim="800000"/>
            <a:headEnd/>
            <a:tailEnd/>
          </a:ln>
        </p:spPr>
        <p:txBody>
          <a:bodyPr anchor="ctr"/>
          <a:lstStyle/>
          <a:p>
            <a:pPr algn="ctr" fontAlgn="auto">
              <a:spcBef>
                <a:spcPts val="0"/>
              </a:spcBef>
              <a:spcAft>
                <a:spcPts val="0"/>
              </a:spcAft>
              <a:defRPr/>
            </a:pPr>
            <a:endParaRPr kumimoji="0" lang="sk-SK" sz="1800" b="0">
              <a:solidFill>
                <a:schemeClr val="lt1"/>
              </a:solidFill>
              <a:latin typeface="+mn-lt"/>
              <a:cs typeface="+mn-cs"/>
            </a:endParaRPr>
          </a:p>
        </p:txBody>
      </p:sp>
      <p:sp>
        <p:nvSpPr>
          <p:cNvPr id="37900" name="TextBox 23"/>
          <p:cNvSpPr txBox="1">
            <a:spLocks noChangeArrowheads="1"/>
          </p:cNvSpPr>
          <p:nvPr/>
        </p:nvSpPr>
        <p:spPr bwMode="auto">
          <a:xfrm>
            <a:off x="1266825" y="1330325"/>
            <a:ext cx="520700" cy="290513"/>
          </a:xfrm>
          <a:prstGeom prst="rect">
            <a:avLst/>
          </a:prstGeom>
          <a:noFill/>
          <a:ln w="9525">
            <a:noFill/>
            <a:miter lim="800000"/>
            <a:headEnd/>
            <a:tailEnd/>
          </a:ln>
        </p:spPr>
        <p:txBody>
          <a:bodyPr wrap="none">
            <a:spAutoFit/>
          </a:bodyPr>
          <a:lstStyle/>
          <a:p>
            <a:r>
              <a:rPr lang="sk-SK" altLang="sk-SK" sz="1300" b="0">
                <a:latin typeface="Calibri" pitchFamily="34" charset="0"/>
              </a:rPr>
              <a:t>2008</a:t>
            </a:r>
          </a:p>
        </p:txBody>
      </p:sp>
      <p:sp>
        <p:nvSpPr>
          <p:cNvPr id="37901" name="TextBox 24"/>
          <p:cNvSpPr txBox="1">
            <a:spLocks noChangeArrowheads="1"/>
          </p:cNvSpPr>
          <p:nvPr/>
        </p:nvSpPr>
        <p:spPr bwMode="auto">
          <a:xfrm>
            <a:off x="2178050" y="1390650"/>
            <a:ext cx="520700" cy="290513"/>
          </a:xfrm>
          <a:prstGeom prst="rect">
            <a:avLst/>
          </a:prstGeom>
          <a:noFill/>
          <a:ln w="9525">
            <a:noFill/>
            <a:miter lim="800000"/>
            <a:headEnd/>
            <a:tailEnd/>
          </a:ln>
        </p:spPr>
        <p:txBody>
          <a:bodyPr wrap="none">
            <a:spAutoFit/>
          </a:bodyPr>
          <a:lstStyle/>
          <a:p>
            <a:r>
              <a:rPr lang="sk-SK" altLang="sk-SK" sz="1300" b="0">
                <a:latin typeface="Calibri" pitchFamily="34" charset="0"/>
              </a:rPr>
              <a:t>1980</a:t>
            </a:r>
          </a:p>
        </p:txBody>
      </p:sp>
      <p:sp>
        <p:nvSpPr>
          <p:cNvPr id="37902" name="Text Box 17"/>
          <p:cNvSpPr txBox="1">
            <a:spLocks noChangeArrowheads="1"/>
          </p:cNvSpPr>
          <p:nvPr/>
        </p:nvSpPr>
        <p:spPr bwMode="auto">
          <a:xfrm>
            <a:off x="1116013" y="1762125"/>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b="0">
                <a:solidFill>
                  <a:srgbClr val="F5431F"/>
                </a:solidFill>
                <a:latin typeface="Arial" charset="0"/>
              </a:rPr>
              <a:t>NTproBNP</a:t>
            </a:r>
          </a:p>
        </p:txBody>
      </p:sp>
      <p:sp>
        <p:nvSpPr>
          <p:cNvPr id="37903" name="Text Box 18"/>
          <p:cNvSpPr txBox="1">
            <a:spLocks noChangeArrowheads="1"/>
          </p:cNvSpPr>
          <p:nvPr/>
        </p:nvSpPr>
        <p:spPr bwMode="auto">
          <a:xfrm>
            <a:off x="1403350" y="4714875"/>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b="0">
                <a:solidFill>
                  <a:srgbClr val="F5431F"/>
                </a:solidFill>
                <a:latin typeface="Arial" charset="0"/>
              </a:rPr>
              <a:t>6MWD</a:t>
            </a:r>
          </a:p>
        </p:txBody>
      </p:sp>
      <p:sp>
        <p:nvSpPr>
          <p:cNvPr id="37904" name="Šípka dolu 7"/>
          <p:cNvSpPr>
            <a:spLocks noChangeArrowheads="1"/>
          </p:cNvSpPr>
          <p:nvPr/>
        </p:nvSpPr>
        <p:spPr bwMode="auto">
          <a:xfrm>
            <a:off x="2987675" y="2120900"/>
            <a:ext cx="144463" cy="649288"/>
          </a:xfrm>
          <a:prstGeom prst="downArrow">
            <a:avLst>
              <a:gd name="adj1" fmla="val 50000"/>
              <a:gd name="adj2" fmla="val 49939"/>
            </a:avLst>
          </a:prstGeom>
          <a:solidFill>
            <a:srgbClr val="C00000"/>
          </a:solidFill>
          <a:ln w="9525">
            <a:noFill/>
            <a:miter lim="800000"/>
            <a:headEnd/>
            <a:tailEnd/>
          </a:ln>
        </p:spPr>
        <p:txBody>
          <a:bodyPr/>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7905" name="Šípka dolu 8"/>
          <p:cNvSpPr>
            <a:spLocks noChangeArrowheads="1"/>
          </p:cNvSpPr>
          <p:nvPr/>
        </p:nvSpPr>
        <p:spPr bwMode="auto">
          <a:xfrm rot="-5400000">
            <a:off x="4537076" y="2012950"/>
            <a:ext cx="144462" cy="649287"/>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7906" name="Rectangle 18"/>
          <p:cNvSpPr>
            <a:spLocks noChangeArrowheads="1"/>
          </p:cNvSpPr>
          <p:nvPr/>
        </p:nvSpPr>
        <p:spPr bwMode="auto">
          <a:xfrm>
            <a:off x="4211638" y="1844675"/>
            <a:ext cx="1296987" cy="350838"/>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37907" name="Obdĺžnik 14"/>
          <p:cNvSpPr>
            <a:spLocks noChangeArrowheads="1"/>
          </p:cNvSpPr>
          <p:nvPr/>
        </p:nvSpPr>
        <p:spPr bwMode="auto">
          <a:xfrm>
            <a:off x="2771775" y="1857375"/>
            <a:ext cx="720725" cy="350838"/>
          </a:xfrm>
          <a:prstGeom prst="rect">
            <a:avLst/>
          </a:prstGeom>
          <a:noFill/>
          <a:ln w="9525">
            <a:noFill/>
            <a:miter lim="800000"/>
            <a:headEnd/>
            <a:tailEnd/>
          </a:ln>
        </p:spPr>
        <p:txBody>
          <a:bodyPr>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PEA</a:t>
            </a:r>
          </a:p>
        </p:txBody>
      </p:sp>
      <p:sp>
        <p:nvSpPr>
          <p:cNvPr id="37908" name="Obdĺžnik 14"/>
          <p:cNvSpPr>
            <a:spLocks noChangeArrowheads="1"/>
          </p:cNvSpPr>
          <p:nvPr/>
        </p:nvSpPr>
        <p:spPr bwMode="auto">
          <a:xfrm>
            <a:off x="3348038" y="3730625"/>
            <a:ext cx="1295400" cy="350838"/>
          </a:xfrm>
          <a:prstGeom prst="rect">
            <a:avLst/>
          </a:prstGeom>
          <a:noFill/>
          <a:ln w="9525">
            <a:noFill/>
            <a:miter lim="800000"/>
            <a:headEnd/>
            <a:tailEnd/>
          </a:ln>
        </p:spPr>
        <p:txBody>
          <a:bodyPr>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sildenafil</a:t>
            </a:r>
          </a:p>
        </p:txBody>
      </p:sp>
      <p:sp>
        <p:nvSpPr>
          <p:cNvPr id="37909" name="Šípka dolu 8"/>
          <p:cNvSpPr>
            <a:spLocks noChangeArrowheads="1"/>
          </p:cNvSpPr>
          <p:nvPr/>
        </p:nvSpPr>
        <p:spPr bwMode="auto">
          <a:xfrm rot="-5400000">
            <a:off x="4608513" y="4889500"/>
            <a:ext cx="144462" cy="649288"/>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7910" name="Rectangle 18"/>
          <p:cNvSpPr>
            <a:spLocks noChangeArrowheads="1"/>
          </p:cNvSpPr>
          <p:nvPr/>
        </p:nvSpPr>
        <p:spPr bwMode="auto">
          <a:xfrm>
            <a:off x="4283075" y="5238750"/>
            <a:ext cx="1296988" cy="350838"/>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66583" name="Text Box 17"/>
          <p:cNvSpPr txBox="1">
            <a:spLocks noChangeArrowheads="1"/>
          </p:cNvSpPr>
          <p:nvPr/>
        </p:nvSpPr>
        <p:spPr bwMode="auto">
          <a:xfrm>
            <a:off x="6011863" y="5314950"/>
            <a:ext cx="2592387" cy="365125"/>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NTproBNP normalizácia</a:t>
            </a:r>
          </a:p>
        </p:txBody>
      </p:sp>
      <p:sp>
        <p:nvSpPr>
          <p:cNvPr id="66584" name="Text Box 18"/>
          <p:cNvSpPr txBox="1">
            <a:spLocks noChangeArrowheads="1"/>
          </p:cNvSpPr>
          <p:nvPr/>
        </p:nvSpPr>
        <p:spPr bwMode="auto">
          <a:xfrm>
            <a:off x="6084888" y="2478088"/>
            <a:ext cx="2590800" cy="365125"/>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6MWD predĺžená: + 98m</a:t>
            </a:r>
          </a:p>
        </p:txBody>
      </p:sp>
      <p:sp>
        <p:nvSpPr>
          <p:cNvPr id="37913" name="AutoShape 25"/>
          <p:cNvSpPr>
            <a:spLocks noChangeArrowheads="1"/>
          </p:cNvSpPr>
          <p:nvPr/>
        </p:nvSpPr>
        <p:spPr bwMode="auto">
          <a:xfrm>
            <a:off x="3419475" y="3562350"/>
            <a:ext cx="936625" cy="144463"/>
          </a:xfrm>
          <a:prstGeom prst="leftRightArrow">
            <a:avLst>
              <a:gd name="adj1" fmla="val 50000"/>
              <a:gd name="adj2" fmla="val 129670"/>
            </a:avLst>
          </a:prstGeom>
          <a:solidFill>
            <a:srgbClr val="CC0000"/>
          </a:solidFill>
          <a:ln w="9525">
            <a:noFill/>
            <a:miter lim="800000"/>
            <a:headEnd/>
            <a:tailEnd/>
          </a:ln>
        </p:spPr>
        <p:txBody>
          <a:bodyPr wrap="none" anchor="ctr"/>
          <a:lstStyle/>
          <a:p>
            <a:pPr eaLnBrk="0" hangingPunct="0"/>
            <a:endParaRPr lang="sk-SK" altLang="sk-SK"/>
          </a:p>
        </p:txBody>
      </p:sp>
      <p:sp>
        <p:nvSpPr>
          <p:cNvPr id="66586" name="Text Box 18"/>
          <p:cNvSpPr txBox="1">
            <a:spLocks noChangeArrowheads="1"/>
          </p:cNvSpPr>
          <p:nvPr/>
        </p:nvSpPr>
        <p:spPr bwMode="auto">
          <a:xfrm>
            <a:off x="6084888" y="1196975"/>
            <a:ext cx="2016125" cy="425450"/>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2000">
                <a:solidFill>
                  <a:srgbClr val="F5431F"/>
                </a:solidFill>
                <a:latin typeface="Arial" charset="0"/>
              </a:rPr>
              <a:t>s riociguatom:</a:t>
            </a:r>
          </a:p>
        </p:txBody>
      </p:sp>
      <p:sp>
        <p:nvSpPr>
          <p:cNvPr id="66587" name="Text Box 27"/>
          <p:cNvSpPr txBox="1">
            <a:spLocks noChangeArrowheads="1"/>
          </p:cNvSpPr>
          <p:nvPr/>
        </p:nvSpPr>
        <p:spPr bwMode="auto">
          <a:xfrm>
            <a:off x="5435600" y="3130550"/>
            <a:ext cx="3097213" cy="1292225"/>
          </a:xfrm>
          <a:prstGeom prst="rect">
            <a:avLst/>
          </a:prstGeom>
          <a:solidFill>
            <a:srgbClr val="EAEAEA"/>
          </a:solidFill>
          <a:ln w="9525" algn="ctr">
            <a:solidFill>
              <a:srgbClr val="FF3300"/>
            </a:solidFill>
            <a:miter lim="800000"/>
            <a:headEnd/>
            <a:tailEnd/>
          </a:ln>
        </p:spPr>
        <p:txBody>
          <a:bodyPr>
            <a:spAutoFit/>
          </a:bodyPr>
          <a:lstStyle/>
          <a:p>
            <a:pPr eaLnBrk="0" hangingPunct="0">
              <a:spcBef>
                <a:spcPct val="50000"/>
              </a:spcBef>
            </a:pPr>
            <a:r>
              <a:rPr kumimoji="0" lang="sk-SK" altLang="sk-SK" sz="2600" b="0">
                <a:solidFill>
                  <a:schemeClr val="bg2"/>
                </a:solidFill>
                <a:latin typeface="Arial" charset="0"/>
              </a:rPr>
              <a:t>Najvýznamnejšia zmena bola po 6 M liečby riociguatom</a:t>
            </a:r>
          </a:p>
        </p:txBody>
      </p:sp>
      <p:sp>
        <p:nvSpPr>
          <p:cNvPr id="66588" name="Line 28"/>
          <p:cNvSpPr>
            <a:spLocks noChangeShapeType="1"/>
          </p:cNvSpPr>
          <p:nvPr/>
        </p:nvSpPr>
        <p:spPr bwMode="auto">
          <a:xfrm>
            <a:off x="5292725" y="2843213"/>
            <a:ext cx="0" cy="1800225"/>
          </a:xfrm>
          <a:prstGeom prst="line">
            <a:avLst/>
          </a:prstGeom>
          <a:noFill/>
          <a:ln w="38100">
            <a:solidFill>
              <a:srgbClr val="CC0000"/>
            </a:solidFill>
            <a:round/>
            <a:headEnd type="triangle" w="med" len="med"/>
            <a:tailEnd type="triangle" w="med" len="med"/>
          </a:ln>
        </p:spPr>
        <p:txBody>
          <a:bodyPr/>
          <a:lstStyle/>
          <a:p>
            <a:endParaRPr lang="sk-SK"/>
          </a:p>
        </p:txBody>
      </p:sp>
      <p:sp>
        <p:nvSpPr>
          <p:cNvPr id="66589" name="AutoShape 29"/>
          <p:cNvSpPr>
            <a:spLocks noChangeArrowheads="1"/>
          </p:cNvSpPr>
          <p:nvPr/>
        </p:nvSpPr>
        <p:spPr bwMode="auto">
          <a:xfrm>
            <a:off x="4356100" y="3778250"/>
            <a:ext cx="936625" cy="144463"/>
          </a:xfrm>
          <a:prstGeom prst="leftRightArrow">
            <a:avLst>
              <a:gd name="adj1" fmla="val 50000"/>
              <a:gd name="adj2" fmla="val 129670"/>
            </a:avLst>
          </a:prstGeom>
          <a:solidFill>
            <a:srgbClr val="CC0000"/>
          </a:solidFill>
          <a:ln w="9525">
            <a:noFill/>
            <a:miter lim="800000"/>
            <a:headEnd/>
            <a:tailEnd/>
          </a:ln>
        </p:spPr>
        <p:txBody>
          <a:bodyPr wrap="none" anchor="ctr"/>
          <a:lstStyle/>
          <a:p>
            <a:pPr eaLnBrk="0" hangingPunct="0"/>
            <a:endParaRPr lang="sk-SK" altLang="sk-SK"/>
          </a:p>
        </p:txBody>
      </p:sp>
      <p:sp>
        <p:nvSpPr>
          <p:cNvPr id="66590" name="Rectangle 5"/>
          <p:cNvSpPr>
            <a:spLocks noChangeArrowheads="1"/>
          </p:cNvSpPr>
          <p:nvPr/>
        </p:nvSpPr>
        <p:spPr bwMode="auto">
          <a:xfrm>
            <a:off x="755650" y="44450"/>
            <a:ext cx="8388350"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Priebeh ochorenia </a:t>
            </a:r>
          </a:p>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28r. pacientka s reziduálnou PH po PEA</a:t>
            </a:r>
            <a:endParaRPr lang="en-US" altLang="sk-SK" sz="3200" b="0">
              <a:solidFill>
                <a:srgbClr val="FFCC00"/>
              </a:solidFill>
              <a:effectLst>
                <a:outerShdw blurRad="38100" dist="38100" dir="2700000" algn="tl">
                  <a:srgbClr val="000000"/>
                </a:outerShdw>
              </a:effectLst>
              <a:latin typeface="Arial" pitchFamily="34" charset="0"/>
              <a:cs typeface="Arial" panose="020B0604020202020204"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86"/>
                                        </p:tgtEl>
                                        <p:attrNameLst>
                                          <p:attrName>style.visibility</p:attrName>
                                        </p:attrNameLst>
                                      </p:cBhvr>
                                      <p:to>
                                        <p:strVal val="visible"/>
                                      </p:to>
                                    </p:set>
                                    <p:anim calcmode="lin" valueType="num">
                                      <p:cBhvr additive="base">
                                        <p:cTn id="7" dur="500" fill="hold"/>
                                        <p:tgtEl>
                                          <p:spTgt spid="66586"/>
                                        </p:tgtEl>
                                        <p:attrNameLst>
                                          <p:attrName>ppt_x</p:attrName>
                                        </p:attrNameLst>
                                      </p:cBhvr>
                                      <p:tavLst>
                                        <p:tav tm="0">
                                          <p:val>
                                            <p:strVal val="#ppt_x"/>
                                          </p:val>
                                        </p:tav>
                                        <p:tav tm="100000">
                                          <p:val>
                                            <p:strVal val="#ppt_x"/>
                                          </p:val>
                                        </p:tav>
                                      </p:tavLst>
                                    </p:anim>
                                    <p:anim calcmode="lin" valueType="num">
                                      <p:cBhvr additive="base">
                                        <p:cTn id="8" dur="500" fill="hold"/>
                                        <p:tgtEl>
                                          <p:spTgt spid="665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584"/>
                                        </p:tgtEl>
                                        <p:attrNameLst>
                                          <p:attrName>style.visibility</p:attrName>
                                        </p:attrNameLst>
                                      </p:cBhvr>
                                      <p:to>
                                        <p:strVal val="visible"/>
                                      </p:to>
                                    </p:set>
                                    <p:anim calcmode="lin" valueType="num">
                                      <p:cBhvr additive="base">
                                        <p:cTn id="11" dur="500" fill="hold"/>
                                        <p:tgtEl>
                                          <p:spTgt spid="66584"/>
                                        </p:tgtEl>
                                        <p:attrNameLst>
                                          <p:attrName>ppt_x</p:attrName>
                                        </p:attrNameLst>
                                      </p:cBhvr>
                                      <p:tavLst>
                                        <p:tav tm="0">
                                          <p:val>
                                            <p:strVal val="#ppt_x"/>
                                          </p:val>
                                        </p:tav>
                                        <p:tav tm="100000">
                                          <p:val>
                                            <p:strVal val="#ppt_x"/>
                                          </p:val>
                                        </p:tav>
                                      </p:tavLst>
                                    </p:anim>
                                    <p:anim calcmode="lin" valueType="num">
                                      <p:cBhvr additive="base">
                                        <p:cTn id="12" dur="500" fill="hold"/>
                                        <p:tgtEl>
                                          <p:spTgt spid="665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6583"/>
                                        </p:tgtEl>
                                        <p:attrNameLst>
                                          <p:attrName>style.visibility</p:attrName>
                                        </p:attrNameLst>
                                      </p:cBhvr>
                                      <p:to>
                                        <p:strVal val="visible"/>
                                      </p:to>
                                    </p:set>
                                    <p:anim calcmode="lin" valueType="num">
                                      <p:cBhvr additive="base">
                                        <p:cTn id="15" dur="500" fill="hold"/>
                                        <p:tgtEl>
                                          <p:spTgt spid="66583"/>
                                        </p:tgtEl>
                                        <p:attrNameLst>
                                          <p:attrName>ppt_x</p:attrName>
                                        </p:attrNameLst>
                                      </p:cBhvr>
                                      <p:tavLst>
                                        <p:tav tm="0">
                                          <p:val>
                                            <p:strVal val="#ppt_x"/>
                                          </p:val>
                                        </p:tav>
                                        <p:tav tm="100000">
                                          <p:val>
                                            <p:strVal val="#ppt_x"/>
                                          </p:val>
                                        </p:tav>
                                      </p:tavLst>
                                    </p:anim>
                                    <p:anim calcmode="lin" valueType="num">
                                      <p:cBhvr additive="base">
                                        <p:cTn id="16" dur="500" fill="hold"/>
                                        <p:tgtEl>
                                          <p:spTgt spid="6658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6587"/>
                                        </p:tgtEl>
                                        <p:attrNameLst>
                                          <p:attrName>style.visibility</p:attrName>
                                        </p:attrNameLst>
                                      </p:cBhvr>
                                      <p:to>
                                        <p:strVal val="visible"/>
                                      </p:to>
                                    </p:set>
                                    <p:animEffect transition="in" filter="blinds(horizontal)">
                                      <p:cBhvr>
                                        <p:cTn id="21" dur="500"/>
                                        <p:tgtEl>
                                          <p:spTgt spid="665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66588"/>
                                        </p:tgtEl>
                                        <p:attrNameLst>
                                          <p:attrName>style.visibility</p:attrName>
                                        </p:attrNameLst>
                                      </p:cBhvr>
                                      <p:to>
                                        <p:strVal val="visible"/>
                                      </p:to>
                                    </p:set>
                                    <p:animEffect transition="in" filter="blinds(horizontal)">
                                      <p:cBhvr>
                                        <p:cTn id="24" dur="500"/>
                                        <p:tgtEl>
                                          <p:spTgt spid="6658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66589"/>
                                        </p:tgtEl>
                                        <p:attrNameLst>
                                          <p:attrName>style.visibility</p:attrName>
                                        </p:attrNameLst>
                                      </p:cBhvr>
                                      <p:to>
                                        <p:strVal val="visible"/>
                                      </p:to>
                                    </p:set>
                                    <p:animEffect transition="in" filter="blinds(horizontal)">
                                      <p:cBhvr>
                                        <p:cTn id="27" dur="500"/>
                                        <p:tgtEl>
                                          <p:spTgt spid="66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3" grpId="0" animBg="1"/>
      <p:bldP spid="66584" grpId="0" animBg="1"/>
      <p:bldP spid="66586" grpId="0" animBg="1"/>
      <p:bldP spid="66587" grpId="0" animBg="1"/>
      <p:bldP spid="66588" grpId="0" animBg="1"/>
      <p:bldP spid="665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Chart 7"/>
          <p:cNvGraphicFramePr>
            <a:graphicFrameLocks/>
          </p:cNvGraphicFramePr>
          <p:nvPr/>
        </p:nvGraphicFramePr>
        <p:xfrm>
          <a:off x="388938" y="998538"/>
          <a:ext cx="4335462" cy="2681287"/>
        </p:xfrm>
        <a:graphic>
          <a:graphicData uri="http://schemas.openxmlformats.org/presentationml/2006/ole">
            <mc:AlternateContent xmlns:mc="http://schemas.openxmlformats.org/markup-compatibility/2006">
              <mc:Choice xmlns:v="urn:schemas-microsoft-com:vml" Requires="v">
                <p:oleObj spid="_x0000_s39942" r:id="rId4" imgW="4334632" imgH="2682472" progId="Excel.Chart.8">
                  <p:embed/>
                </p:oleObj>
              </mc:Choice>
              <mc:Fallback>
                <p:oleObj r:id="rId4" imgW="4334632" imgH="2682472" progId="Excel.Chart.8">
                  <p:embed/>
                  <p:pic>
                    <p:nvPicPr>
                      <p:cNvPr id="0" name="Char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998538"/>
                        <a:ext cx="4335462" cy="2681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39" name="Object 3"/>
          <p:cNvGraphicFramePr>
            <a:graphicFrameLocks/>
          </p:cNvGraphicFramePr>
          <p:nvPr/>
        </p:nvGraphicFramePr>
        <p:xfrm>
          <a:off x="4570413" y="998538"/>
          <a:ext cx="4645025" cy="2947987"/>
        </p:xfrm>
        <a:graphic>
          <a:graphicData uri="http://schemas.openxmlformats.org/presentationml/2006/ole">
            <mc:AlternateContent xmlns:mc="http://schemas.openxmlformats.org/markup-compatibility/2006">
              <mc:Choice xmlns:v="urn:schemas-microsoft-com:vml" Requires="v">
                <p:oleObj spid="_x0000_s39943" r:id="rId6" imgW="4645555" imgH="2944623" progId="Excel.Chart.8">
                  <p:embed/>
                </p:oleObj>
              </mc:Choice>
              <mc:Fallback>
                <p:oleObj r:id="rId6" imgW="4645555" imgH="2944623" progId="Excel.Chart.8">
                  <p:embed/>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0413" y="998538"/>
                        <a:ext cx="4645025" cy="294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40" name="Object 4"/>
          <p:cNvGraphicFramePr>
            <a:graphicFrameLocks/>
          </p:cNvGraphicFramePr>
          <p:nvPr/>
        </p:nvGraphicFramePr>
        <p:xfrm>
          <a:off x="317500" y="3794125"/>
          <a:ext cx="4335463" cy="2816225"/>
        </p:xfrm>
        <a:graphic>
          <a:graphicData uri="http://schemas.openxmlformats.org/presentationml/2006/ole">
            <mc:AlternateContent xmlns:mc="http://schemas.openxmlformats.org/markup-compatibility/2006">
              <mc:Choice xmlns:v="urn:schemas-microsoft-com:vml" Requires="v">
                <p:oleObj spid="_x0000_s39944" r:id="rId8" imgW="4334632" imgH="2816596" progId="Excel.Chart.8">
                  <p:embed/>
                </p:oleObj>
              </mc:Choice>
              <mc:Fallback>
                <p:oleObj r:id="rId8" imgW="4334632" imgH="2816596" progId="Excel.Chart.8">
                  <p:embed/>
                  <p:pic>
                    <p:nvPicPr>
                      <p:cNvPr id="0" name="Object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500" y="3794125"/>
                        <a:ext cx="4335463" cy="281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41" name="Object 5"/>
          <p:cNvGraphicFramePr>
            <a:graphicFrameLocks/>
          </p:cNvGraphicFramePr>
          <p:nvPr/>
        </p:nvGraphicFramePr>
        <p:xfrm>
          <a:off x="4606925" y="3948113"/>
          <a:ext cx="4645025" cy="2947987"/>
        </p:xfrm>
        <a:graphic>
          <a:graphicData uri="http://schemas.openxmlformats.org/presentationml/2006/ole">
            <mc:AlternateContent xmlns:mc="http://schemas.openxmlformats.org/markup-compatibility/2006">
              <mc:Choice xmlns:v="urn:schemas-microsoft-com:vml" Requires="v">
                <p:oleObj spid="_x0000_s39945" r:id="rId10" imgW="4645555" imgH="2944623" progId="Excel.Chart.8">
                  <p:embed/>
                </p:oleObj>
              </mc:Choice>
              <mc:Fallback>
                <p:oleObj r:id="rId10" imgW="4645555" imgH="2944623" progId="Excel.Chart.8">
                  <p:embed/>
                  <p:pic>
                    <p:nvPicPr>
                      <p:cNvPr id="0" name="Object 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6925" y="3948113"/>
                        <a:ext cx="4645025" cy="294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2" name="Text Box 7"/>
          <p:cNvSpPr txBox="1">
            <a:spLocks noChangeArrowheads="1"/>
          </p:cNvSpPr>
          <p:nvPr/>
        </p:nvSpPr>
        <p:spPr bwMode="auto">
          <a:xfrm>
            <a:off x="611188" y="1016000"/>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S wave</a:t>
            </a:r>
          </a:p>
        </p:txBody>
      </p:sp>
      <p:sp>
        <p:nvSpPr>
          <p:cNvPr id="39943" name="Text Box 8"/>
          <p:cNvSpPr txBox="1">
            <a:spLocks noChangeArrowheads="1"/>
          </p:cNvSpPr>
          <p:nvPr/>
        </p:nvSpPr>
        <p:spPr bwMode="auto">
          <a:xfrm>
            <a:off x="1042988" y="5688013"/>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Tr grad</a:t>
            </a:r>
          </a:p>
        </p:txBody>
      </p:sp>
      <p:sp>
        <p:nvSpPr>
          <p:cNvPr id="39944" name="Text Box 9"/>
          <p:cNvSpPr txBox="1">
            <a:spLocks noChangeArrowheads="1"/>
          </p:cNvSpPr>
          <p:nvPr/>
        </p:nvSpPr>
        <p:spPr bwMode="auto">
          <a:xfrm>
            <a:off x="4787900" y="1089025"/>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RV FAC </a:t>
            </a:r>
          </a:p>
        </p:txBody>
      </p:sp>
      <p:sp>
        <p:nvSpPr>
          <p:cNvPr id="39945" name="Text Box 10"/>
          <p:cNvSpPr txBox="1">
            <a:spLocks noChangeArrowheads="1"/>
          </p:cNvSpPr>
          <p:nvPr/>
        </p:nvSpPr>
        <p:spPr bwMode="auto">
          <a:xfrm>
            <a:off x="5903913" y="5481638"/>
            <a:ext cx="1511300" cy="336550"/>
          </a:xfrm>
          <a:prstGeom prst="rect">
            <a:avLst/>
          </a:prstGeom>
          <a:noFill/>
          <a:ln w="9525">
            <a:no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RV size </a:t>
            </a:r>
          </a:p>
        </p:txBody>
      </p:sp>
      <p:sp>
        <p:nvSpPr>
          <p:cNvPr id="39946" name="Šípka dolu 7"/>
          <p:cNvSpPr>
            <a:spLocks noChangeArrowheads="1"/>
          </p:cNvSpPr>
          <p:nvPr/>
        </p:nvSpPr>
        <p:spPr bwMode="auto">
          <a:xfrm>
            <a:off x="5915025" y="1495425"/>
            <a:ext cx="144463" cy="649288"/>
          </a:xfrm>
          <a:prstGeom prst="downArrow">
            <a:avLst>
              <a:gd name="adj1" fmla="val 50000"/>
              <a:gd name="adj2" fmla="val 49939"/>
            </a:avLst>
          </a:prstGeom>
          <a:solidFill>
            <a:srgbClr val="C00000"/>
          </a:solidFill>
          <a:ln w="9525">
            <a:noFill/>
            <a:miter lim="800000"/>
            <a:headEnd/>
            <a:tailEnd/>
          </a:ln>
        </p:spPr>
        <p:txBody>
          <a:bodyPr/>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47" name="Šípka dolu 8"/>
          <p:cNvSpPr>
            <a:spLocks noChangeArrowheads="1"/>
          </p:cNvSpPr>
          <p:nvPr/>
        </p:nvSpPr>
        <p:spPr bwMode="auto">
          <a:xfrm rot="-5400000">
            <a:off x="6480176" y="2108200"/>
            <a:ext cx="144462" cy="649287"/>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48" name="Rectangle 18"/>
          <p:cNvSpPr>
            <a:spLocks noChangeArrowheads="1"/>
          </p:cNvSpPr>
          <p:nvPr/>
        </p:nvSpPr>
        <p:spPr bwMode="auto">
          <a:xfrm>
            <a:off x="6154738" y="2097088"/>
            <a:ext cx="1296987" cy="350837"/>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39949" name="Obdĺžnik 14"/>
          <p:cNvSpPr>
            <a:spLocks noChangeArrowheads="1"/>
          </p:cNvSpPr>
          <p:nvPr/>
        </p:nvSpPr>
        <p:spPr bwMode="auto">
          <a:xfrm>
            <a:off x="5699125" y="1192213"/>
            <a:ext cx="628650" cy="350837"/>
          </a:xfrm>
          <a:prstGeom prst="rect">
            <a:avLst/>
          </a:prstGeom>
          <a:noFill/>
          <a:ln w="9525">
            <a:noFill/>
            <a:miter lim="800000"/>
            <a:headEnd/>
            <a:tailEnd/>
          </a:ln>
        </p:spPr>
        <p:txBody>
          <a:bodyPr wrap="none">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PEA</a:t>
            </a:r>
          </a:p>
        </p:txBody>
      </p:sp>
      <p:sp>
        <p:nvSpPr>
          <p:cNvPr id="39950" name="Šípka dolu 7"/>
          <p:cNvSpPr>
            <a:spLocks noChangeArrowheads="1"/>
          </p:cNvSpPr>
          <p:nvPr/>
        </p:nvSpPr>
        <p:spPr bwMode="auto">
          <a:xfrm>
            <a:off x="1666875" y="1350963"/>
            <a:ext cx="144463" cy="649287"/>
          </a:xfrm>
          <a:prstGeom prst="downArrow">
            <a:avLst>
              <a:gd name="adj1" fmla="val 50000"/>
              <a:gd name="adj2" fmla="val 49939"/>
            </a:avLst>
          </a:prstGeom>
          <a:solidFill>
            <a:srgbClr val="C00000"/>
          </a:solidFill>
          <a:ln w="9525">
            <a:noFill/>
            <a:miter lim="800000"/>
            <a:headEnd/>
            <a:tailEnd/>
          </a:ln>
        </p:spPr>
        <p:txBody>
          <a:bodyPr/>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51" name="Šípka dolu 8"/>
          <p:cNvSpPr>
            <a:spLocks noChangeArrowheads="1"/>
          </p:cNvSpPr>
          <p:nvPr/>
        </p:nvSpPr>
        <p:spPr bwMode="auto">
          <a:xfrm rot="-5400000">
            <a:off x="2592387" y="2252663"/>
            <a:ext cx="144463" cy="649288"/>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52" name="Rectangle 18"/>
          <p:cNvSpPr>
            <a:spLocks noChangeArrowheads="1"/>
          </p:cNvSpPr>
          <p:nvPr/>
        </p:nvSpPr>
        <p:spPr bwMode="auto">
          <a:xfrm>
            <a:off x="2266950" y="2241550"/>
            <a:ext cx="1296988" cy="350838"/>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39953" name="Obdĺžnik 14"/>
          <p:cNvSpPr>
            <a:spLocks noChangeArrowheads="1"/>
          </p:cNvSpPr>
          <p:nvPr/>
        </p:nvSpPr>
        <p:spPr bwMode="auto">
          <a:xfrm>
            <a:off x="1450975" y="1047750"/>
            <a:ext cx="628650" cy="350838"/>
          </a:xfrm>
          <a:prstGeom prst="rect">
            <a:avLst/>
          </a:prstGeom>
          <a:noFill/>
          <a:ln w="9525">
            <a:noFill/>
            <a:miter lim="800000"/>
            <a:headEnd/>
            <a:tailEnd/>
          </a:ln>
        </p:spPr>
        <p:txBody>
          <a:bodyPr wrap="none">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PEA</a:t>
            </a:r>
          </a:p>
        </p:txBody>
      </p:sp>
      <p:sp>
        <p:nvSpPr>
          <p:cNvPr id="39954" name="Šípka dolu 7"/>
          <p:cNvSpPr>
            <a:spLocks noChangeArrowheads="1"/>
          </p:cNvSpPr>
          <p:nvPr/>
        </p:nvSpPr>
        <p:spPr bwMode="auto">
          <a:xfrm>
            <a:off x="5932488" y="3873500"/>
            <a:ext cx="144462" cy="649288"/>
          </a:xfrm>
          <a:prstGeom prst="downArrow">
            <a:avLst>
              <a:gd name="adj1" fmla="val 50000"/>
              <a:gd name="adj2" fmla="val 49939"/>
            </a:avLst>
          </a:prstGeom>
          <a:solidFill>
            <a:srgbClr val="C00000"/>
          </a:solidFill>
          <a:ln w="9525">
            <a:noFill/>
            <a:miter lim="800000"/>
            <a:headEnd/>
            <a:tailEnd/>
          </a:ln>
        </p:spPr>
        <p:txBody>
          <a:bodyPr/>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55" name="Šípka dolu 8"/>
          <p:cNvSpPr>
            <a:spLocks noChangeArrowheads="1"/>
          </p:cNvSpPr>
          <p:nvPr/>
        </p:nvSpPr>
        <p:spPr bwMode="auto">
          <a:xfrm rot="-5400000">
            <a:off x="7091363" y="4918075"/>
            <a:ext cx="144462" cy="649288"/>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56" name="Rectangle 18"/>
          <p:cNvSpPr>
            <a:spLocks noChangeArrowheads="1"/>
          </p:cNvSpPr>
          <p:nvPr/>
        </p:nvSpPr>
        <p:spPr bwMode="auto">
          <a:xfrm>
            <a:off x="6696075" y="4906963"/>
            <a:ext cx="1296988" cy="350837"/>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39957" name="Obdĺžnik 14"/>
          <p:cNvSpPr>
            <a:spLocks noChangeArrowheads="1"/>
          </p:cNvSpPr>
          <p:nvPr/>
        </p:nvSpPr>
        <p:spPr bwMode="auto">
          <a:xfrm>
            <a:off x="5994400" y="3956050"/>
            <a:ext cx="628650" cy="350838"/>
          </a:xfrm>
          <a:prstGeom prst="rect">
            <a:avLst/>
          </a:prstGeom>
          <a:noFill/>
          <a:ln w="9525">
            <a:noFill/>
            <a:miter lim="800000"/>
            <a:headEnd/>
            <a:tailEnd/>
          </a:ln>
        </p:spPr>
        <p:txBody>
          <a:bodyPr wrap="none">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PEA</a:t>
            </a:r>
          </a:p>
        </p:txBody>
      </p:sp>
      <p:sp>
        <p:nvSpPr>
          <p:cNvPr id="39958" name="Šípka dolu 7"/>
          <p:cNvSpPr>
            <a:spLocks noChangeArrowheads="1"/>
          </p:cNvSpPr>
          <p:nvPr/>
        </p:nvSpPr>
        <p:spPr bwMode="auto">
          <a:xfrm>
            <a:off x="1663700" y="4294188"/>
            <a:ext cx="144463" cy="649287"/>
          </a:xfrm>
          <a:prstGeom prst="downArrow">
            <a:avLst>
              <a:gd name="adj1" fmla="val 50000"/>
              <a:gd name="adj2" fmla="val 49939"/>
            </a:avLst>
          </a:prstGeom>
          <a:solidFill>
            <a:srgbClr val="C00000"/>
          </a:solidFill>
          <a:ln w="9525">
            <a:noFill/>
            <a:miter lim="800000"/>
            <a:headEnd/>
            <a:tailEnd/>
          </a:ln>
        </p:spPr>
        <p:txBody>
          <a:bodyPr/>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59" name="Šípka dolu 8"/>
          <p:cNvSpPr>
            <a:spLocks noChangeArrowheads="1"/>
          </p:cNvSpPr>
          <p:nvPr/>
        </p:nvSpPr>
        <p:spPr bwMode="auto">
          <a:xfrm rot="-5400000">
            <a:off x="2589212" y="5195888"/>
            <a:ext cx="144463" cy="649288"/>
          </a:xfrm>
          <a:prstGeom prst="downArrow">
            <a:avLst>
              <a:gd name="adj1" fmla="val 50000"/>
              <a:gd name="adj2" fmla="val 49939"/>
            </a:avLst>
          </a:prstGeom>
          <a:solidFill>
            <a:srgbClr val="C00000"/>
          </a:solidFill>
          <a:ln w="9525">
            <a:noFill/>
            <a:miter lim="800000"/>
            <a:headEnd/>
            <a:tailEnd/>
          </a:ln>
        </p:spPr>
        <p:txBody>
          <a:bodyPr rot="10800000"/>
          <a:lstStyle/>
          <a:p>
            <a:pPr marL="342900" indent="-342900">
              <a:spcBef>
                <a:spcPct val="20000"/>
              </a:spcBef>
              <a:buClr>
                <a:srgbClr val="FF9900"/>
              </a:buClr>
              <a:buSzPct val="70000"/>
              <a:buFont typeface="Monotype Sorts"/>
              <a:buChar char="t"/>
            </a:pPr>
            <a:endParaRPr lang="sk-SK" altLang="sk-SK" sz="2800" b="0">
              <a:latin typeface="Arial" charset="0"/>
            </a:endParaRPr>
          </a:p>
        </p:txBody>
      </p:sp>
      <p:sp>
        <p:nvSpPr>
          <p:cNvPr id="39960" name="Obdĺžnik 14"/>
          <p:cNvSpPr>
            <a:spLocks noChangeArrowheads="1"/>
          </p:cNvSpPr>
          <p:nvPr/>
        </p:nvSpPr>
        <p:spPr bwMode="auto">
          <a:xfrm>
            <a:off x="1447800" y="3990975"/>
            <a:ext cx="628650" cy="350838"/>
          </a:xfrm>
          <a:prstGeom prst="rect">
            <a:avLst/>
          </a:prstGeom>
          <a:noFill/>
          <a:ln w="9525">
            <a:noFill/>
            <a:miter lim="800000"/>
            <a:headEnd/>
            <a:tailEnd/>
          </a:ln>
        </p:spPr>
        <p:txBody>
          <a:bodyPr wrap="none">
            <a:spAutoFit/>
          </a:bodyPr>
          <a:lstStyle/>
          <a:p>
            <a:pPr marL="342900" indent="-342900">
              <a:spcBef>
                <a:spcPct val="20000"/>
              </a:spcBef>
              <a:buClr>
                <a:srgbClr val="330066"/>
              </a:buClr>
              <a:buSzPct val="70000"/>
              <a:buFont typeface="Wingdings" pitchFamily="2" charset="2"/>
              <a:buNone/>
            </a:pPr>
            <a:r>
              <a:rPr lang="sk-SK" altLang="sk-SK" sz="1700">
                <a:solidFill>
                  <a:srgbClr val="000000"/>
                </a:solidFill>
                <a:latin typeface="Arial" charset="0"/>
              </a:rPr>
              <a:t>PEA</a:t>
            </a:r>
          </a:p>
        </p:txBody>
      </p:sp>
      <p:sp>
        <p:nvSpPr>
          <p:cNvPr id="39961" name="Rectangle 18"/>
          <p:cNvSpPr>
            <a:spLocks noChangeArrowheads="1"/>
          </p:cNvSpPr>
          <p:nvPr/>
        </p:nvSpPr>
        <p:spPr bwMode="auto">
          <a:xfrm>
            <a:off x="2266950" y="5545138"/>
            <a:ext cx="1296988" cy="350837"/>
          </a:xfrm>
          <a:prstGeom prst="rect">
            <a:avLst/>
          </a:prstGeom>
          <a:noFill/>
          <a:ln w="9525">
            <a:noFill/>
            <a:miter lim="800000"/>
            <a:headEnd/>
            <a:tailEnd/>
          </a:ln>
        </p:spPr>
        <p:txBody>
          <a:bodyPr>
            <a:spAutoFit/>
          </a:bodyPr>
          <a:lstStyle/>
          <a:p>
            <a:pPr marL="342900" indent="-342900">
              <a:spcBef>
                <a:spcPct val="20000"/>
              </a:spcBef>
              <a:buClr>
                <a:srgbClr val="FF9900"/>
              </a:buClr>
              <a:buSzPct val="70000"/>
              <a:buFont typeface="Wingdings" pitchFamily="2" charset="2"/>
              <a:buNone/>
            </a:pPr>
            <a:r>
              <a:rPr lang="sk-SK" altLang="sk-SK" sz="1700">
                <a:solidFill>
                  <a:schemeClr val="bg2"/>
                </a:solidFill>
                <a:latin typeface="Arial" charset="0"/>
              </a:rPr>
              <a:t>riociguat</a:t>
            </a:r>
          </a:p>
        </p:txBody>
      </p:sp>
      <p:sp>
        <p:nvSpPr>
          <p:cNvPr id="198682" name="Text Box 17"/>
          <p:cNvSpPr txBox="1">
            <a:spLocks noChangeArrowheads="1"/>
          </p:cNvSpPr>
          <p:nvPr/>
        </p:nvSpPr>
        <p:spPr bwMode="auto">
          <a:xfrm>
            <a:off x="2193925" y="4368800"/>
            <a:ext cx="2592388" cy="365125"/>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TR gradient normalizov.</a:t>
            </a:r>
          </a:p>
        </p:txBody>
      </p:sp>
      <p:sp>
        <p:nvSpPr>
          <p:cNvPr id="198683" name="Text Box 18"/>
          <p:cNvSpPr txBox="1">
            <a:spLocks noChangeArrowheads="1"/>
          </p:cNvSpPr>
          <p:nvPr/>
        </p:nvSpPr>
        <p:spPr bwMode="auto">
          <a:xfrm>
            <a:off x="2916238" y="2781300"/>
            <a:ext cx="4464050" cy="365125"/>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1600">
                <a:solidFill>
                  <a:srgbClr val="F5431F"/>
                </a:solidFill>
                <a:latin typeface="Arial" charset="0"/>
              </a:rPr>
              <a:t>PK funkcia a veľkosť kompletne normaliz.</a:t>
            </a:r>
          </a:p>
        </p:txBody>
      </p:sp>
      <p:sp>
        <p:nvSpPr>
          <p:cNvPr id="198684" name="Text Box 18"/>
          <p:cNvSpPr txBox="1">
            <a:spLocks noChangeArrowheads="1"/>
          </p:cNvSpPr>
          <p:nvPr/>
        </p:nvSpPr>
        <p:spPr bwMode="auto">
          <a:xfrm>
            <a:off x="6083300" y="390525"/>
            <a:ext cx="2592388" cy="517525"/>
          </a:xfrm>
          <a:prstGeom prst="rect">
            <a:avLst/>
          </a:prstGeom>
          <a:solidFill>
            <a:srgbClr val="EAEAEA"/>
          </a:solidFill>
          <a:ln w="28575" algn="ctr">
            <a:solidFill>
              <a:srgbClr val="FF3300"/>
            </a:solidFill>
            <a:miter lim="800000"/>
            <a:headEnd/>
            <a:tailEnd/>
          </a:ln>
        </p:spPr>
        <p:txBody>
          <a:bodyPr>
            <a:spAutoFit/>
          </a:bodyPr>
          <a:lstStyle/>
          <a:p>
            <a:pPr eaLnBrk="0" hangingPunct="0">
              <a:spcBef>
                <a:spcPct val="50000"/>
              </a:spcBef>
            </a:pPr>
            <a:r>
              <a:rPr kumimoji="0" lang="sk-SK" altLang="sk-SK" sz="2600">
                <a:solidFill>
                  <a:srgbClr val="F5431F"/>
                </a:solidFill>
                <a:latin typeface="Arial" charset="0"/>
              </a:rPr>
              <a:t>s riociguatom:</a:t>
            </a:r>
          </a:p>
        </p:txBody>
      </p:sp>
      <p:sp>
        <p:nvSpPr>
          <p:cNvPr id="198685" name="Text Box 29"/>
          <p:cNvSpPr txBox="1">
            <a:spLocks noChangeArrowheads="1"/>
          </p:cNvSpPr>
          <p:nvPr/>
        </p:nvSpPr>
        <p:spPr bwMode="auto">
          <a:xfrm>
            <a:off x="971550" y="333375"/>
            <a:ext cx="5400675" cy="64135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altLang="sk-SK" sz="3600" b="0">
                <a:solidFill>
                  <a:srgbClr val="FFCC00"/>
                </a:solidFill>
                <a:effectLst>
                  <a:outerShdw blurRad="38100" dist="38100" dir="2700000" algn="tl">
                    <a:srgbClr val="000000"/>
                  </a:outerShdw>
                </a:effectLst>
                <a:latin typeface="Arial Narrow" pitchFamily="34" charset="0"/>
              </a:rPr>
              <a:t>Efekt pretrváva 5. rok</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8684"/>
                                        </p:tgtEl>
                                        <p:attrNameLst>
                                          <p:attrName>style.visibility</p:attrName>
                                        </p:attrNameLst>
                                      </p:cBhvr>
                                      <p:to>
                                        <p:strVal val="visible"/>
                                      </p:to>
                                    </p:set>
                                    <p:anim calcmode="lin" valueType="num">
                                      <p:cBhvr additive="base">
                                        <p:cTn id="7" dur="500" fill="hold"/>
                                        <p:tgtEl>
                                          <p:spTgt spid="198684"/>
                                        </p:tgtEl>
                                        <p:attrNameLst>
                                          <p:attrName>ppt_x</p:attrName>
                                        </p:attrNameLst>
                                      </p:cBhvr>
                                      <p:tavLst>
                                        <p:tav tm="0">
                                          <p:val>
                                            <p:strVal val="#ppt_x"/>
                                          </p:val>
                                        </p:tav>
                                        <p:tav tm="100000">
                                          <p:val>
                                            <p:strVal val="#ppt_x"/>
                                          </p:val>
                                        </p:tav>
                                      </p:tavLst>
                                    </p:anim>
                                    <p:anim calcmode="lin" valueType="num">
                                      <p:cBhvr additive="base">
                                        <p:cTn id="8" dur="500" fill="hold"/>
                                        <p:tgtEl>
                                          <p:spTgt spid="19868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8683"/>
                                        </p:tgtEl>
                                        <p:attrNameLst>
                                          <p:attrName>style.visibility</p:attrName>
                                        </p:attrNameLst>
                                      </p:cBhvr>
                                      <p:to>
                                        <p:strVal val="visible"/>
                                      </p:to>
                                    </p:set>
                                    <p:anim calcmode="lin" valueType="num">
                                      <p:cBhvr additive="base">
                                        <p:cTn id="11" dur="500" fill="hold"/>
                                        <p:tgtEl>
                                          <p:spTgt spid="198683"/>
                                        </p:tgtEl>
                                        <p:attrNameLst>
                                          <p:attrName>ppt_x</p:attrName>
                                        </p:attrNameLst>
                                      </p:cBhvr>
                                      <p:tavLst>
                                        <p:tav tm="0">
                                          <p:val>
                                            <p:strVal val="#ppt_x"/>
                                          </p:val>
                                        </p:tav>
                                        <p:tav tm="100000">
                                          <p:val>
                                            <p:strVal val="#ppt_x"/>
                                          </p:val>
                                        </p:tav>
                                      </p:tavLst>
                                    </p:anim>
                                    <p:anim calcmode="lin" valueType="num">
                                      <p:cBhvr additive="base">
                                        <p:cTn id="12" dur="500" fill="hold"/>
                                        <p:tgtEl>
                                          <p:spTgt spid="1986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8682"/>
                                        </p:tgtEl>
                                        <p:attrNameLst>
                                          <p:attrName>style.visibility</p:attrName>
                                        </p:attrNameLst>
                                      </p:cBhvr>
                                      <p:to>
                                        <p:strVal val="visible"/>
                                      </p:to>
                                    </p:set>
                                    <p:anim calcmode="lin" valueType="num">
                                      <p:cBhvr additive="base">
                                        <p:cTn id="15" dur="500" fill="hold"/>
                                        <p:tgtEl>
                                          <p:spTgt spid="198682"/>
                                        </p:tgtEl>
                                        <p:attrNameLst>
                                          <p:attrName>ppt_x</p:attrName>
                                        </p:attrNameLst>
                                      </p:cBhvr>
                                      <p:tavLst>
                                        <p:tav tm="0">
                                          <p:val>
                                            <p:strVal val="#ppt_x"/>
                                          </p:val>
                                        </p:tav>
                                        <p:tav tm="100000">
                                          <p:val>
                                            <p:strVal val="#ppt_x"/>
                                          </p:val>
                                        </p:tav>
                                      </p:tavLst>
                                    </p:anim>
                                    <p:anim calcmode="lin" valueType="num">
                                      <p:cBhvr additive="base">
                                        <p:cTn id="16" dur="500" fill="hold"/>
                                        <p:tgtEl>
                                          <p:spTgt spid="19868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8685"/>
                                        </p:tgtEl>
                                        <p:attrNameLst>
                                          <p:attrName>style.visibility</p:attrName>
                                        </p:attrNameLst>
                                      </p:cBhvr>
                                      <p:to>
                                        <p:strVal val="visible"/>
                                      </p:to>
                                    </p:set>
                                    <p:anim calcmode="lin" valueType="num">
                                      <p:cBhvr additive="base">
                                        <p:cTn id="21" dur="500" fill="hold"/>
                                        <p:tgtEl>
                                          <p:spTgt spid="198685"/>
                                        </p:tgtEl>
                                        <p:attrNameLst>
                                          <p:attrName>ppt_x</p:attrName>
                                        </p:attrNameLst>
                                      </p:cBhvr>
                                      <p:tavLst>
                                        <p:tav tm="0">
                                          <p:val>
                                            <p:strVal val="#ppt_x"/>
                                          </p:val>
                                        </p:tav>
                                        <p:tav tm="100000">
                                          <p:val>
                                            <p:strVal val="#ppt_x"/>
                                          </p:val>
                                        </p:tav>
                                      </p:tavLst>
                                    </p:anim>
                                    <p:anim calcmode="lin" valueType="num">
                                      <p:cBhvr additive="base">
                                        <p:cTn id="22" dur="500" fill="hold"/>
                                        <p:tgtEl>
                                          <p:spTgt spid="1986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2" grpId="0" animBg="1"/>
      <p:bldP spid="198683" grpId="0" animBg="1"/>
      <p:bldP spid="198684" grpId="0" animBg="1"/>
      <p:bldP spid="1986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Chart 1"/>
          <p:cNvGraphicFramePr>
            <a:graphicFrameLocks/>
          </p:cNvGraphicFramePr>
          <p:nvPr/>
        </p:nvGraphicFramePr>
        <p:xfrm>
          <a:off x="4140200" y="3789363"/>
          <a:ext cx="5040313" cy="3095625"/>
        </p:xfrm>
        <a:graphic>
          <a:graphicData uri="http://schemas.openxmlformats.org/presentationml/2006/ole">
            <mc:AlternateContent xmlns:mc="http://schemas.openxmlformats.org/markup-compatibility/2006">
              <mc:Choice xmlns:v="urn:schemas-microsoft-com:vml" Requires="v">
                <p:oleObj spid="_x0000_s41988" r:id="rId3" imgW="5041829" imgH="3090940" progId="Excel.Chart.8">
                  <p:embed/>
                </p:oleObj>
              </mc:Choice>
              <mc:Fallback>
                <p:oleObj r:id="rId3" imgW="5041829" imgH="3090940"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789363"/>
                        <a:ext cx="5040313" cy="309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7" name="Chart 9"/>
          <p:cNvGraphicFramePr>
            <a:graphicFrameLocks/>
          </p:cNvGraphicFramePr>
          <p:nvPr/>
        </p:nvGraphicFramePr>
        <p:xfrm>
          <a:off x="34925" y="908050"/>
          <a:ext cx="5118100" cy="3086100"/>
        </p:xfrm>
        <a:graphic>
          <a:graphicData uri="http://schemas.openxmlformats.org/presentationml/2006/ole">
            <mc:AlternateContent xmlns:mc="http://schemas.openxmlformats.org/markup-compatibility/2006">
              <mc:Choice xmlns:v="urn:schemas-microsoft-com:vml" Requires="v">
                <p:oleObj spid="_x0000_s41989" r:id="rId5" imgW="5114987" imgH="3084843" progId="Excel.Chart.8">
                  <p:embed/>
                </p:oleObj>
              </mc:Choice>
              <mc:Fallback>
                <p:oleObj r:id="rId5" imgW="5114987" imgH="3084843" progId="Excel.Chart.8">
                  <p:embed/>
                  <p:pic>
                    <p:nvPicPr>
                      <p:cNvPr id="0" name="Chart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908050"/>
                        <a:ext cx="5118100" cy="308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p:cNvSpPr>
          <p:nvPr/>
        </p:nvSpPr>
        <p:spPr bwMode="auto">
          <a:xfrm>
            <a:off x="1160463" y="396875"/>
            <a:ext cx="8020050" cy="1447800"/>
          </a:xfrm>
          <a:prstGeom prst="rect">
            <a:avLst/>
          </a:prstGeom>
          <a:no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sk-SK" altLang="sk-SK" sz="3700" b="0">
                <a:solidFill>
                  <a:srgbClr val="FFCC00"/>
                </a:solidFill>
                <a:effectLst>
                  <a:outerShdw blurRad="38100" dist="38100" dir="2700000" algn="tl">
                    <a:srgbClr val="000000"/>
                  </a:outerShdw>
                </a:effectLst>
                <a:cs typeface="Arial" panose="020B0604020202020204" pitchFamily="34" charset="0"/>
              </a:rPr>
              <a:t>Liečba riociguatom</a:t>
            </a:r>
            <a:br>
              <a:rPr lang="en-US" altLang="sk-SK" sz="2000" b="0">
                <a:solidFill>
                  <a:srgbClr val="FFCC00"/>
                </a:solidFill>
                <a:effectLst>
                  <a:outerShdw blurRad="38100" dist="38100" dir="2700000" algn="tl">
                    <a:srgbClr val="000000"/>
                  </a:outerShdw>
                </a:effectLst>
                <a:latin typeface="Arial Unicode MS" panose="020B0604020202020204" pitchFamily="34" charset="-128"/>
                <a:cs typeface="Arial" panose="020B0604020202020204" pitchFamily="34" charset="0"/>
              </a:rPr>
            </a:br>
            <a:r>
              <a:rPr lang="sk-SK" altLang="sk-SK" sz="2000" b="0">
                <a:solidFill>
                  <a:srgbClr val="FFCC00"/>
                </a:solidFill>
                <a:effectLst>
                  <a:outerShdw blurRad="38100" dist="38100" dir="2700000" algn="tl">
                    <a:srgbClr val="000000"/>
                  </a:outerShdw>
                </a:effectLst>
                <a:cs typeface="Arial" panose="020B0604020202020204" pitchFamily="34" charset="0"/>
              </a:rPr>
              <a:t>                                               6M liečba  </a:t>
            </a:r>
          </a:p>
          <a:p>
            <a:pPr algn="ctr">
              <a:defRPr/>
            </a:pPr>
            <a:r>
              <a:rPr lang="sk-SK" altLang="sk-SK" sz="2000" b="0">
                <a:solidFill>
                  <a:srgbClr val="FFCC00"/>
                </a:solidFill>
                <a:effectLst>
                  <a:outerShdw blurRad="38100" dist="38100" dir="2700000" algn="tl">
                    <a:srgbClr val="000000"/>
                  </a:outerShdw>
                </a:effectLst>
                <a:cs typeface="Arial" panose="020B0604020202020204" pitchFamily="34" charset="0"/>
              </a:rPr>
              <a:t>                                          N=25 </a:t>
            </a:r>
          </a:p>
          <a:p>
            <a:pPr algn="ctr">
              <a:defRPr/>
            </a:pPr>
            <a:r>
              <a:rPr lang="sk-SK" altLang="sk-SK" sz="2000" b="0">
                <a:solidFill>
                  <a:srgbClr val="FFCC00"/>
                </a:solidFill>
                <a:effectLst>
                  <a:outerShdw blurRad="38100" dist="38100" dir="2700000" algn="tl">
                    <a:srgbClr val="000000"/>
                  </a:outerShdw>
                </a:effectLst>
                <a:cs typeface="Arial" panose="020B0604020202020204" pitchFamily="34" charset="0"/>
              </a:rPr>
              <a:t>                                                       N=7 postPEA</a:t>
            </a:r>
            <a:br>
              <a:rPr lang="sk-SK" altLang="sk-SK" sz="2000" b="0">
                <a:solidFill>
                  <a:srgbClr val="FFCC00"/>
                </a:solidFill>
                <a:effectLst>
                  <a:outerShdw blurRad="38100" dist="38100" dir="2700000" algn="tl">
                    <a:srgbClr val="000000"/>
                  </a:outerShdw>
                </a:effectLst>
                <a:cs typeface="Arial" panose="020B0604020202020204" pitchFamily="34" charset="0"/>
              </a:rPr>
            </a:br>
            <a:r>
              <a:rPr lang="sk-SK" altLang="sk-SK" sz="2000" b="0">
                <a:solidFill>
                  <a:srgbClr val="FFCC00"/>
                </a:solidFill>
                <a:effectLst>
                  <a:outerShdw blurRad="38100" dist="38100" dir="2700000" algn="tl">
                    <a:srgbClr val="000000"/>
                  </a:outerShdw>
                </a:effectLst>
                <a:cs typeface="Arial" panose="020B0604020202020204" pitchFamily="34" charset="0"/>
              </a:rPr>
              <a:t>   </a:t>
            </a:r>
            <a:endParaRPr lang="en-US" altLang="sk-SK" sz="2000" b="0">
              <a:solidFill>
                <a:srgbClr val="FFCC00"/>
              </a:solidFill>
              <a:effectLst>
                <a:outerShdw blurRad="38100" dist="38100" dir="2700000" algn="tl">
                  <a:srgbClr val="000000"/>
                </a:outerShdw>
              </a:effectLst>
              <a:cs typeface="Arial" panose="020B0604020202020204" pitchFamily="34" charset="0"/>
            </a:endParaRPr>
          </a:p>
        </p:txBody>
      </p:sp>
      <p:sp>
        <p:nvSpPr>
          <p:cNvPr id="178181" name="Rectangle 5"/>
          <p:cNvSpPr>
            <a:spLocks noChangeArrowheads="1"/>
          </p:cNvSpPr>
          <p:nvPr/>
        </p:nvSpPr>
        <p:spPr bwMode="auto">
          <a:xfrm>
            <a:off x="5710238" y="2128838"/>
            <a:ext cx="2965450" cy="1371600"/>
          </a:xfrm>
          <a:prstGeom prst="rect">
            <a:avLst/>
          </a:prstGeom>
          <a:solidFill>
            <a:schemeClr val="bg1"/>
          </a:solidFill>
          <a:ln>
            <a:noFill/>
          </a:ln>
        </p:spPr>
        <p:txBody>
          <a:bodyPr>
            <a:spAutoFit/>
          </a:bodyPr>
          <a:lstStyle/>
          <a:p>
            <a:pPr>
              <a:defRPr/>
            </a:pPr>
            <a:r>
              <a:rPr lang="sk-SK" altLang="sk-SK" sz="2000" b="0">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zlepšenie</a:t>
            </a:r>
          </a:p>
          <a:p>
            <a:pPr>
              <a:defRPr/>
            </a:pPr>
            <a:r>
              <a:rPr lang="sk-SK" altLang="sk-SK" sz="2000" b="0">
                <a:solidFill>
                  <a:srgbClr val="FFCC00"/>
                </a:solidFill>
                <a:effectLst>
                  <a:outerShdw blurRad="38100" dist="38100" dir="2700000" algn="tl">
                    <a:srgbClr val="000000"/>
                  </a:outerShdw>
                </a:effectLst>
                <a:latin typeface="Arial" charset="0"/>
              </a:rPr>
              <a:t>   </a:t>
            </a:r>
            <a:r>
              <a:rPr lang="en-US" altLang="sk-SK" sz="2000" b="0">
                <a:solidFill>
                  <a:srgbClr val="FFCC00"/>
                </a:solidFill>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      </a:t>
            </a:r>
            <a:r>
              <a:rPr lang="en-US" altLang="sk-SK" sz="2000" b="0">
                <a:solidFill>
                  <a:srgbClr val="FFCC00"/>
                </a:solidFill>
                <a:effectLst>
                  <a:outerShdw blurRad="38100" dist="38100" dir="2700000" algn="tl">
                    <a:srgbClr val="000000"/>
                  </a:outerShdw>
                </a:effectLst>
                <a:latin typeface="Arial" charset="0"/>
              </a:rPr>
              <a:t>NYHA/WHO </a:t>
            </a:r>
            <a:endParaRPr lang="sk-SK" altLang="sk-SK" sz="2000" b="0">
              <a:solidFill>
                <a:srgbClr val="FFCC00"/>
              </a:solidFill>
              <a:effectLst>
                <a:outerShdw blurRad="38100" dist="38100" dir="2700000" algn="tl">
                  <a:srgbClr val="000000"/>
                </a:outerShdw>
              </a:effectLst>
              <a:latin typeface="Arial" charset="0"/>
            </a:endParaRPr>
          </a:p>
          <a:p>
            <a:pPr>
              <a:defRPr/>
            </a:pPr>
            <a:endParaRPr lang="sk-SK" altLang="sk-SK" sz="2000" b="0">
              <a:solidFill>
                <a:srgbClr val="FFCC00"/>
              </a:solidFill>
              <a:effectLst>
                <a:outerShdw blurRad="38100" dist="38100" dir="2700000" algn="tl">
                  <a:srgbClr val="000000"/>
                </a:outerShdw>
              </a:effectLst>
              <a:latin typeface="Arial" charset="0"/>
            </a:endParaRPr>
          </a:p>
          <a:p>
            <a:pPr>
              <a:defRPr/>
            </a:pPr>
            <a:r>
              <a:rPr lang="sk-SK" altLang="sk-SK" sz="2000" b="0">
                <a:effectLst>
                  <a:outerShdw blurRad="38100" dist="38100" dir="2700000" algn="tl">
                    <a:srgbClr val="000000"/>
                  </a:outerShdw>
                </a:effectLst>
                <a:latin typeface="Arial" charset="0"/>
              </a:rPr>
              <a:t>          </a:t>
            </a:r>
            <a:r>
              <a:rPr lang="sk-SK" altLang="sk-SK" sz="2000">
                <a:effectLst>
                  <a:outerShdw blurRad="38100" dist="38100" dir="2700000" algn="tl">
                    <a:srgbClr val="000000"/>
                  </a:outerShdw>
                </a:effectLst>
                <a:latin typeface="Arial" charset="0"/>
              </a:rPr>
              <a:t>3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2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1,5</a:t>
            </a:r>
            <a:r>
              <a:rPr lang="sk-SK" altLang="sk-SK">
                <a:effectLst>
                  <a:outerShdw blurRad="38100" dist="38100" dir="2700000" algn="tl">
                    <a:srgbClr val="000000"/>
                  </a:outerShdw>
                </a:effectLst>
              </a:rPr>
              <a:t> </a:t>
            </a:r>
            <a:endParaRPr lang="en-US" altLang="sk-SK">
              <a:effectLst>
                <a:outerShdw blurRad="38100" dist="38100" dir="2700000" algn="tl">
                  <a:srgbClr val="000000"/>
                </a:outerShdw>
              </a:effectLst>
            </a:endParaRPr>
          </a:p>
        </p:txBody>
      </p:sp>
      <p:sp>
        <p:nvSpPr>
          <p:cNvPr id="178182" name="Rectangle 6"/>
          <p:cNvSpPr>
            <a:spLocks noChangeArrowheads="1"/>
          </p:cNvSpPr>
          <p:nvPr/>
        </p:nvSpPr>
        <p:spPr bwMode="auto">
          <a:xfrm>
            <a:off x="179388" y="5068888"/>
            <a:ext cx="3498850" cy="1311275"/>
          </a:xfrm>
          <a:prstGeom prst="rect">
            <a:avLst/>
          </a:prstGeom>
          <a:solidFill>
            <a:schemeClr val="bg1"/>
          </a:solidFill>
          <a:ln w="12700" cap="sq">
            <a:noFill/>
            <a:miter lim="800000"/>
            <a:headEnd type="none" w="sm" len="sm"/>
            <a:tailEnd type="none" w="sm" len="sm"/>
          </a:ln>
          <a:effectLst/>
        </p:spPr>
        <p:txBody>
          <a:bodyPr wrap="none">
            <a:spAutoFit/>
          </a:bodyPr>
          <a:lstStyle/>
          <a:p>
            <a:pPr>
              <a:defRPr/>
            </a:pPr>
            <a:r>
              <a:rPr lang="sk-SK" altLang="sk-SK" sz="2000" b="0">
                <a:solidFill>
                  <a:srgbClr val="FFCC00"/>
                </a:solidFill>
                <a:effectLst>
                  <a:outerShdw blurRad="38100" dist="38100" dir="2700000" algn="tl">
                    <a:srgbClr val="000000"/>
                  </a:outerShdw>
                </a:effectLst>
                <a:latin typeface="Arial" charset="0"/>
              </a:rPr>
              <a:t>zlepšenie záťažovej kapacity</a:t>
            </a:r>
            <a:r>
              <a:rPr lang="sk-SK" altLang="sk-SK" sz="2000" b="0">
                <a:effectLst>
                  <a:outerShdw blurRad="38100" dist="38100" dir="2700000" algn="tl">
                    <a:srgbClr val="000000"/>
                  </a:outerShdw>
                </a:effectLst>
                <a:latin typeface="Arial" charset="0"/>
              </a:rPr>
              <a:t> </a:t>
            </a:r>
          </a:p>
          <a:p>
            <a:pPr>
              <a:defRPr/>
            </a:pPr>
            <a:r>
              <a:rPr lang="sk-SK" altLang="sk-SK" sz="2000" b="0">
                <a:effectLst>
                  <a:outerShdw blurRad="38100" dist="38100" dir="2700000" algn="tl">
                    <a:srgbClr val="000000"/>
                  </a:outerShdw>
                </a:effectLst>
                <a:latin typeface="Arial" charset="0"/>
              </a:rPr>
              <a:t>                 6MWD </a:t>
            </a:r>
          </a:p>
          <a:p>
            <a:pPr>
              <a:defRPr/>
            </a:pPr>
            <a:r>
              <a:rPr lang="sk-SK" altLang="sk-SK" sz="2000" b="0">
                <a:effectLst>
                  <a:outerShdw blurRad="38100" dist="38100" dir="2700000" algn="tl">
                    <a:srgbClr val="000000"/>
                  </a:outerShdw>
                </a:effectLst>
                <a:latin typeface="Arial" charset="0"/>
              </a:rPr>
              <a:t>       </a:t>
            </a:r>
          </a:p>
          <a:p>
            <a:pPr>
              <a:defRPr/>
            </a:pPr>
            <a:r>
              <a:rPr lang="sk-SK" altLang="sk-SK" sz="2000" b="0">
                <a:effectLst>
                  <a:outerShdw blurRad="38100" dist="38100" dir="2700000" algn="tl">
                    <a:srgbClr val="000000"/>
                  </a:outerShdw>
                </a:effectLst>
                <a:latin typeface="Arial" charset="0"/>
              </a:rPr>
              <a:t>       </a:t>
            </a:r>
            <a:r>
              <a:rPr lang="sk-SK" altLang="sk-SK" sz="2000">
                <a:effectLst>
                  <a:outerShdw blurRad="38100" dist="38100" dir="2700000" algn="tl">
                    <a:srgbClr val="000000"/>
                  </a:outerShdw>
                </a:effectLst>
                <a:latin typeface="Arial" charset="0"/>
              </a:rPr>
              <a:t>333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435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599 m</a:t>
            </a:r>
            <a:endParaRPr lang="en-US" altLang="sk-SK" sz="2000">
              <a:solidFill>
                <a:srgbClr val="FFCC00"/>
              </a:solidFill>
              <a:effectLst>
                <a:outerShdw blurRad="38100" dist="38100" dir="2700000" algn="tl">
                  <a:srgbClr val="000000"/>
                </a:outerShdw>
              </a:effectLst>
              <a:latin typeface="Arial" charset="0"/>
            </a:endParaRPr>
          </a:p>
        </p:txBody>
      </p:sp>
      <p:sp>
        <p:nvSpPr>
          <p:cNvPr id="41991" name="AutoShape 9"/>
          <p:cNvSpPr>
            <a:spLocks noChangeArrowheads="1"/>
          </p:cNvSpPr>
          <p:nvPr/>
        </p:nvSpPr>
        <p:spPr bwMode="auto">
          <a:xfrm rot="-5400000">
            <a:off x="5111750" y="2960688"/>
            <a:ext cx="144463" cy="1081087"/>
          </a:xfrm>
          <a:prstGeom prst="upArrow">
            <a:avLst>
              <a:gd name="adj1" fmla="val 50000"/>
              <a:gd name="adj2" fmla="val 187087"/>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178186" name="AutoShape 10"/>
          <p:cNvSpPr>
            <a:spLocks noChangeArrowheads="1"/>
          </p:cNvSpPr>
          <p:nvPr/>
        </p:nvSpPr>
        <p:spPr bwMode="auto">
          <a:xfrm rot="5400000" flipH="1">
            <a:off x="4152107" y="5841206"/>
            <a:ext cx="146050" cy="1081087"/>
          </a:xfrm>
          <a:prstGeom prst="upArrow">
            <a:avLst>
              <a:gd name="adj1" fmla="val 50000"/>
              <a:gd name="adj2" fmla="val 185054"/>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41993" name="AutoShape 11"/>
          <p:cNvSpPr>
            <a:spLocks noChangeArrowheads="1"/>
          </p:cNvSpPr>
          <p:nvPr/>
        </p:nvSpPr>
        <p:spPr bwMode="auto">
          <a:xfrm>
            <a:off x="1974850" y="2205038"/>
            <a:ext cx="160338" cy="1008062"/>
          </a:xfrm>
          <a:prstGeom prst="upArrow">
            <a:avLst>
              <a:gd name="adj1" fmla="val 50000"/>
              <a:gd name="adj2" fmla="val 157178"/>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178188" name="AutoShape 12"/>
          <p:cNvSpPr>
            <a:spLocks noChangeArrowheads="1"/>
          </p:cNvSpPr>
          <p:nvPr/>
        </p:nvSpPr>
        <p:spPr bwMode="auto">
          <a:xfrm>
            <a:off x="6151563" y="5157788"/>
            <a:ext cx="160337" cy="1008062"/>
          </a:xfrm>
          <a:prstGeom prst="upArrow">
            <a:avLst>
              <a:gd name="adj1" fmla="val 50000"/>
              <a:gd name="adj2" fmla="val 157179"/>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182"/>
                                        </p:tgtEl>
                                        <p:attrNameLst>
                                          <p:attrName>style.visibility</p:attrName>
                                        </p:attrNameLst>
                                      </p:cBhvr>
                                      <p:to>
                                        <p:strVal val="visible"/>
                                      </p:to>
                                    </p:set>
                                    <p:anim calcmode="lin" valueType="num">
                                      <p:cBhvr additive="base">
                                        <p:cTn id="7" dur="500" fill="hold"/>
                                        <p:tgtEl>
                                          <p:spTgt spid="178182"/>
                                        </p:tgtEl>
                                        <p:attrNameLst>
                                          <p:attrName>ppt_x</p:attrName>
                                        </p:attrNameLst>
                                      </p:cBhvr>
                                      <p:tavLst>
                                        <p:tav tm="0">
                                          <p:val>
                                            <p:strVal val="#ppt_x"/>
                                          </p:val>
                                        </p:tav>
                                        <p:tav tm="100000">
                                          <p:val>
                                            <p:strVal val="#ppt_x"/>
                                          </p:val>
                                        </p:tav>
                                      </p:tavLst>
                                    </p:anim>
                                    <p:anim calcmode="lin" valueType="num">
                                      <p:cBhvr additive="base">
                                        <p:cTn id="8" dur="500" fill="hold"/>
                                        <p:tgtEl>
                                          <p:spTgt spid="1781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8186"/>
                                        </p:tgtEl>
                                        <p:attrNameLst>
                                          <p:attrName>style.visibility</p:attrName>
                                        </p:attrNameLst>
                                      </p:cBhvr>
                                      <p:to>
                                        <p:strVal val="visible"/>
                                      </p:to>
                                    </p:set>
                                    <p:anim calcmode="lin" valueType="num">
                                      <p:cBhvr additive="base">
                                        <p:cTn id="11" dur="500" fill="hold"/>
                                        <p:tgtEl>
                                          <p:spTgt spid="178186"/>
                                        </p:tgtEl>
                                        <p:attrNameLst>
                                          <p:attrName>ppt_x</p:attrName>
                                        </p:attrNameLst>
                                      </p:cBhvr>
                                      <p:tavLst>
                                        <p:tav tm="0">
                                          <p:val>
                                            <p:strVal val="#ppt_x"/>
                                          </p:val>
                                        </p:tav>
                                        <p:tav tm="100000">
                                          <p:val>
                                            <p:strVal val="#ppt_x"/>
                                          </p:val>
                                        </p:tav>
                                      </p:tavLst>
                                    </p:anim>
                                    <p:anim calcmode="lin" valueType="num">
                                      <p:cBhvr additive="base">
                                        <p:cTn id="12" dur="500" fill="hold"/>
                                        <p:tgtEl>
                                          <p:spTgt spid="17818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8188"/>
                                        </p:tgtEl>
                                        <p:attrNameLst>
                                          <p:attrName>style.visibility</p:attrName>
                                        </p:attrNameLst>
                                      </p:cBhvr>
                                      <p:to>
                                        <p:strVal val="visible"/>
                                      </p:to>
                                    </p:set>
                                    <p:anim calcmode="lin" valueType="num">
                                      <p:cBhvr additive="base">
                                        <p:cTn id="15" dur="500" fill="hold"/>
                                        <p:tgtEl>
                                          <p:spTgt spid="178188"/>
                                        </p:tgtEl>
                                        <p:attrNameLst>
                                          <p:attrName>ppt_x</p:attrName>
                                        </p:attrNameLst>
                                      </p:cBhvr>
                                      <p:tavLst>
                                        <p:tav tm="0">
                                          <p:val>
                                            <p:strVal val="#ppt_x"/>
                                          </p:val>
                                        </p:tav>
                                        <p:tav tm="100000">
                                          <p:val>
                                            <p:strVal val="#ppt_x"/>
                                          </p:val>
                                        </p:tav>
                                      </p:tavLst>
                                    </p:anim>
                                    <p:anim calcmode="lin" valueType="num">
                                      <p:cBhvr additive="base">
                                        <p:cTn id="16" dur="500" fill="hold"/>
                                        <p:tgtEl>
                                          <p:spTgt spid="178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2" grpId="0" animBg="1"/>
      <p:bldP spid="178186" grpId="0" animBg="1"/>
      <p:bldP spid="1781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Chart 1"/>
          <p:cNvGraphicFramePr>
            <a:graphicFrameLocks/>
          </p:cNvGraphicFramePr>
          <p:nvPr/>
        </p:nvGraphicFramePr>
        <p:xfrm>
          <a:off x="1903413" y="2719388"/>
          <a:ext cx="6197600" cy="4165600"/>
        </p:xfrm>
        <a:graphic>
          <a:graphicData uri="http://schemas.openxmlformats.org/presentationml/2006/ole">
            <mc:AlternateContent xmlns:mc="http://schemas.openxmlformats.org/markup-compatibility/2006">
              <mc:Choice xmlns:v="urn:schemas-microsoft-com:vml" Requires="v">
                <p:oleObj spid="_x0000_s43011" r:id="rId3" imgW="6200169" imgH="4163929" progId="Excel.Chart.8">
                  <p:embed/>
                </p:oleObj>
              </mc:Choice>
              <mc:Fallback>
                <p:oleObj r:id="rId3" imgW="6200169" imgH="4163929"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13" y="2719388"/>
                        <a:ext cx="6197600" cy="416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2036" name="Rectangle 4"/>
          <p:cNvSpPr>
            <a:spLocks noChangeArrowheads="1"/>
          </p:cNvSpPr>
          <p:nvPr/>
        </p:nvSpPr>
        <p:spPr bwMode="auto">
          <a:xfrm>
            <a:off x="2916238" y="1038225"/>
            <a:ext cx="3960812" cy="1311275"/>
          </a:xfrm>
          <a:prstGeom prst="rect">
            <a:avLst/>
          </a:prstGeom>
          <a:solidFill>
            <a:schemeClr val="bg1"/>
          </a:solid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sk-SK" altLang="sk-SK" sz="2000" b="0">
                <a:effectLst>
                  <a:outerShdw blurRad="38100" dist="38100" dir="2700000" algn="tl">
                    <a:srgbClr val="000000"/>
                  </a:outerShdw>
                </a:effectLst>
                <a:cs typeface="Arial" panose="020B0604020202020204" pitchFamily="34" charset="0"/>
              </a:rPr>
              <a:t>signifikantný pokles</a:t>
            </a:r>
          </a:p>
          <a:p>
            <a:pPr algn="ctr">
              <a:defRPr/>
            </a:pPr>
            <a:r>
              <a:rPr lang="en-US" altLang="sk-SK" sz="2000" b="0">
                <a:effectLst>
                  <a:outerShdw blurRad="38100" dist="38100" dir="2700000" algn="tl">
                    <a:srgbClr val="000000"/>
                  </a:outerShdw>
                </a:effectLst>
                <a:cs typeface="Arial" panose="020B0604020202020204" pitchFamily="34" charset="0"/>
              </a:rPr>
              <a:t>NT</a:t>
            </a:r>
            <a:r>
              <a:rPr lang="sk-SK" altLang="sk-SK" sz="2000" b="0">
                <a:effectLst>
                  <a:outerShdw blurRad="38100" dist="38100" dir="2700000" algn="tl">
                    <a:srgbClr val="000000"/>
                  </a:outerShdw>
                </a:effectLst>
                <a:cs typeface="Arial" panose="020B0604020202020204" pitchFamily="34" charset="0"/>
              </a:rPr>
              <a:t>-</a:t>
            </a:r>
            <a:r>
              <a:rPr lang="en-US" altLang="sk-SK" sz="2000" b="0">
                <a:effectLst>
                  <a:outerShdw blurRad="38100" dist="38100" dir="2700000" algn="tl">
                    <a:srgbClr val="000000"/>
                  </a:outerShdw>
                </a:effectLst>
                <a:cs typeface="Arial" panose="020B0604020202020204" pitchFamily="34" charset="0"/>
              </a:rPr>
              <a:t>proBNP </a:t>
            </a:r>
            <a:br>
              <a:rPr lang="sk-SK" altLang="sk-SK" sz="2000" b="0">
                <a:effectLst>
                  <a:outerShdw blurRad="38100" dist="38100" dir="2700000" algn="tl">
                    <a:srgbClr val="000000"/>
                  </a:outerShdw>
                </a:effectLst>
                <a:cs typeface="Arial" panose="020B0604020202020204" pitchFamily="34" charset="0"/>
              </a:rPr>
            </a:br>
            <a:endParaRPr lang="sk-SK" altLang="sk-SK" sz="2000" b="0">
              <a:effectLst>
                <a:outerShdw blurRad="38100" dist="38100" dir="2700000" algn="tl">
                  <a:srgbClr val="000000"/>
                </a:outerShdw>
              </a:effectLst>
              <a:cs typeface="Arial" panose="020B0604020202020204" pitchFamily="34" charset="0"/>
            </a:endParaRPr>
          </a:p>
          <a:p>
            <a:pPr algn="ctr">
              <a:defRPr/>
            </a:pPr>
            <a:r>
              <a:rPr lang="sk-SK" altLang="sk-SK" sz="2000">
                <a:effectLst>
                  <a:outerShdw blurRad="38100" dist="38100" dir="2700000" algn="tl">
                    <a:srgbClr val="000000"/>
                  </a:outerShdw>
                </a:effectLst>
                <a:cs typeface="Arial" panose="020B0604020202020204" pitchFamily="34" charset="0"/>
              </a:rPr>
              <a:t>  2185 </a:t>
            </a:r>
            <a:r>
              <a:rPr lang="en-US"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cs typeface="Arial" panose="020B0604020202020204" pitchFamily="34" charset="0"/>
              </a:rPr>
              <a:t> 1602 </a:t>
            </a:r>
            <a:r>
              <a:rPr lang="en-US"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cs typeface="Arial" panose="020B0604020202020204" pitchFamily="34" charset="0"/>
              </a:rPr>
              <a:t> </a:t>
            </a:r>
            <a:r>
              <a:rPr lang="sk-SK" altLang="sk-SK" sz="2000">
                <a:solidFill>
                  <a:srgbClr val="FFCC00"/>
                </a:solidFill>
                <a:effectLst>
                  <a:outerShdw blurRad="38100" dist="38100" dir="2700000" algn="tl">
                    <a:srgbClr val="000000"/>
                  </a:outerShdw>
                </a:effectLst>
                <a:cs typeface="Arial" panose="020B0604020202020204" pitchFamily="34" charset="0"/>
              </a:rPr>
              <a:t>1003 </a:t>
            </a:r>
            <a:r>
              <a:rPr lang="en-US" altLang="sk-SK" sz="2000">
                <a:solidFill>
                  <a:srgbClr val="FFCC00"/>
                </a:solidFill>
                <a:effectLst>
                  <a:outerShdw blurRad="38100" dist="38100" dir="2700000" algn="tl">
                    <a:srgbClr val="000000"/>
                  </a:outerShdw>
                </a:effectLst>
                <a:cs typeface="Arial" panose="020B0604020202020204" pitchFamily="34" charset="0"/>
              </a:rPr>
              <a:t>ng/l</a:t>
            </a:r>
            <a:r>
              <a:rPr lang="sk-SK" altLang="sk-SK" sz="2000" b="0">
                <a:effectLst>
                  <a:outerShdw blurRad="38100" dist="38100" dir="2700000" algn="tl">
                    <a:srgbClr val="000000"/>
                  </a:outerShdw>
                </a:effectLst>
                <a:cs typeface="Arial" panose="020B0604020202020204" pitchFamily="34" charset="0"/>
              </a:rPr>
              <a:t>          </a:t>
            </a:r>
            <a:endParaRPr lang="en-US" altLang="sk-SK" sz="2000" b="0">
              <a:effectLst>
                <a:outerShdw blurRad="38100" dist="38100" dir="2700000" algn="tl">
                  <a:srgbClr val="000000"/>
                </a:outerShdw>
              </a:effectLst>
              <a:cs typeface="Arial" panose="020B0604020202020204" pitchFamily="34" charset="0"/>
            </a:endParaRPr>
          </a:p>
        </p:txBody>
      </p:sp>
      <p:sp>
        <p:nvSpPr>
          <p:cNvPr id="172037" name="AutoShape 5"/>
          <p:cNvSpPr>
            <a:spLocks noChangeArrowheads="1"/>
          </p:cNvSpPr>
          <p:nvPr/>
        </p:nvSpPr>
        <p:spPr bwMode="auto">
          <a:xfrm>
            <a:off x="4438650" y="4437063"/>
            <a:ext cx="160338" cy="1008062"/>
          </a:xfrm>
          <a:prstGeom prst="upArrow">
            <a:avLst>
              <a:gd name="adj1" fmla="val 50000"/>
              <a:gd name="adj2" fmla="val 157178"/>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blinds(horizontal)">
                                      <p:cBhvr>
                                        <p:cTn id="7" dur="500"/>
                                        <p:tgtEl>
                                          <p:spTgt spid="17203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2037"/>
                                        </p:tgtEl>
                                        <p:attrNameLst>
                                          <p:attrName>style.visibility</p:attrName>
                                        </p:attrNameLst>
                                      </p:cBhvr>
                                      <p:to>
                                        <p:strVal val="visible"/>
                                      </p:to>
                                    </p:set>
                                    <p:anim calcmode="lin" valueType="num">
                                      <p:cBhvr additive="base">
                                        <p:cTn id="10" dur="500" fill="hold"/>
                                        <p:tgtEl>
                                          <p:spTgt spid="172037"/>
                                        </p:tgtEl>
                                        <p:attrNameLst>
                                          <p:attrName>ppt_x</p:attrName>
                                        </p:attrNameLst>
                                      </p:cBhvr>
                                      <p:tavLst>
                                        <p:tav tm="0">
                                          <p:val>
                                            <p:strVal val="#ppt_x"/>
                                          </p:val>
                                        </p:tav>
                                        <p:tav tm="100000">
                                          <p:val>
                                            <p:strVal val="#ppt_x"/>
                                          </p:val>
                                        </p:tav>
                                      </p:tavLst>
                                    </p:anim>
                                    <p:anim calcmode="lin" valueType="num">
                                      <p:cBhvr additive="base">
                                        <p:cTn id="11" dur="500" fill="hold"/>
                                        <p:tgtEl>
                                          <p:spTgt spid="172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P spid="1720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Chart 1"/>
          <p:cNvGraphicFramePr>
            <a:graphicFrameLocks/>
          </p:cNvGraphicFramePr>
          <p:nvPr/>
        </p:nvGraphicFramePr>
        <p:xfrm>
          <a:off x="34925" y="1628775"/>
          <a:ext cx="4899025" cy="2803525"/>
        </p:xfrm>
        <a:graphic>
          <a:graphicData uri="http://schemas.openxmlformats.org/presentationml/2006/ole">
            <mc:AlternateContent xmlns:mc="http://schemas.openxmlformats.org/markup-compatibility/2006">
              <mc:Choice xmlns:v="urn:schemas-microsoft-com:vml" Requires="v">
                <p:oleObj spid="_x0000_s44037" r:id="rId3" imgW="4895512" imgH="2804403" progId="Excel.Chart.8">
                  <p:embed/>
                </p:oleObj>
              </mc:Choice>
              <mc:Fallback>
                <p:oleObj r:id="rId3" imgW="4895512" imgH="2804403"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628775"/>
                        <a:ext cx="4899025" cy="280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5" name="Object 3"/>
          <p:cNvGraphicFramePr>
            <a:graphicFrameLocks/>
          </p:cNvGraphicFramePr>
          <p:nvPr/>
        </p:nvGraphicFramePr>
        <p:xfrm>
          <a:off x="4318000" y="4005263"/>
          <a:ext cx="5078413" cy="2879725"/>
        </p:xfrm>
        <a:graphic>
          <a:graphicData uri="http://schemas.openxmlformats.org/presentationml/2006/ole">
            <mc:AlternateContent xmlns:mc="http://schemas.openxmlformats.org/markup-compatibility/2006">
              <mc:Choice xmlns:v="urn:schemas-microsoft-com:vml" Requires="v">
                <p:oleObj spid="_x0000_s44038" r:id="rId5" imgW="5078408" imgH="2877561" progId="Excel.Chart.8">
                  <p:embed/>
                </p:oleObj>
              </mc:Choice>
              <mc:Fallback>
                <p:oleObj r:id="rId5" imgW="5078408" imgH="2877561" progId="Excel.Chart.8">
                  <p:embed/>
                  <p:pic>
                    <p:nvPicPr>
                      <p:cNvPr id="0"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4005263"/>
                        <a:ext cx="5078413" cy="287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6" name="Object 2"/>
          <p:cNvGraphicFramePr>
            <a:graphicFrameLocks/>
          </p:cNvGraphicFramePr>
          <p:nvPr/>
        </p:nvGraphicFramePr>
        <p:xfrm>
          <a:off x="4283075" y="-26988"/>
          <a:ext cx="5041900" cy="3097213"/>
        </p:xfrm>
        <a:graphic>
          <a:graphicData uri="http://schemas.openxmlformats.org/presentationml/2006/ole">
            <mc:AlternateContent xmlns:mc="http://schemas.openxmlformats.org/markup-compatibility/2006">
              <mc:Choice xmlns:v="urn:schemas-microsoft-com:vml" Requires="v">
                <p:oleObj spid="_x0000_s44039" r:id="rId7" imgW="5041829" imgH="3097036" progId="Excel.Chart.8">
                  <p:embed/>
                </p:oleObj>
              </mc:Choice>
              <mc:Fallback>
                <p:oleObj r:id="rId7" imgW="5041829" imgH="3097036" progId="Excel.Chart.8">
                  <p:embed/>
                  <p:pic>
                    <p:nvPicPr>
                      <p:cNvPr id="0"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075" y="-26988"/>
                        <a:ext cx="5041900" cy="309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58" name="Rectangle 6"/>
          <p:cNvSpPr>
            <a:spLocks noChangeArrowheads="1"/>
          </p:cNvSpPr>
          <p:nvPr/>
        </p:nvSpPr>
        <p:spPr bwMode="auto">
          <a:xfrm>
            <a:off x="6011863" y="2960688"/>
            <a:ext cx="3240087" cy="1079500"/>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defRPr/>
            </a:pPr>
            <a:r>
              <a:rPr lang="sk-SK" altLang="sk-SK" sz="2000" b="0">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zlepšenie funkcie PK</a:t>
            </a:r>
          </a:p>
          <a:p>
            <a:pPr>
              <a:buFontTx/>
              <a:buChar char="•"/>
              <a:defRPr/>
            </a:pPr>
            <a:r>
              <a:rPr lang="sk-SK" altLang="sk-SK" sz="2000" b="0">
                <a:effectLst>
                  <a:outerShdw blurRad="38100" dist="38100" dir="2700000" algn="tl">
                    <a:srgbClr val="000000"/>
                  </a:outerShdw>
                </a:effectLst>
                <a:latin typeface="Arial" charset="0"/>
              </a:rPr>
              <a:t> FAC      </a:t>
            </a:r>
            <a:r>
              <a:rPr lang="sk-SK" altLang="sk-SK" sz="2000">
                <a:effectLst>
                  <a:outerShdw blurRad="38100" dist="38100" dir="2700000" algn="tl">
                    <a:srgbClr val="000000"/>
                  </a:outerShdw>
                </a:effectLst>
                <a:latin typeface="Arial" charset="0"/>
              </a:rPr>
              <a:t>35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44%</a:t>
            </a:r>
            <a:r>
              <a:rPr lang="sk-SK" altLang="sk-SK" sz="2000">
                <a:effectLst>
                  <a:outerShdw blurRad="38100" dist="38100" dir="2700000" algn="tl">
                    <a:srgbClr val="000000"/>
                  </a:outerShdw>
                </a:effectLst>
                <a:latin typeface="Arial" charset="0"/>
              </a:rPr>
              <a:t> </a:t>
            </a:r>
            <a:endParaRPr lang="sk-SK" altLang="sk-SK" sz="2000" b="0">
              <a:effectLst>
                <a:outerShdw blurRad="38100" dist="38100" dir="2700000" algn="tl">
                  <a:srgbClr val="000000"/>
                </a:outerShdw>
              </a:effectLst>
              <a:latin typeface="Arial" charset="0"/>
            </a:endParaRPr>
          </a:p>
          <a:p>
            <a:pPr>
              <a:buFontTx/>
              <a:buChar char="•"/>
              <a:defRPr/>
            </a:pPr>
            <a:r>
              <a:rPr lang="sk-SK" altLang="sk-SK" sz="2000" b="0">
                <a:effectLst>
                  <a:outerShdw blurRad="38100" dist="38100" dir="2700000" algn="tl">
                    <a:srgbClr val="000000"/>
                  </a:outerShdw>
                </a:effectLst>
                <a:latin typeface="Arial" charset="0"/>
              </a:rPr>
              <a:t> vlna S  </a:t>
            </a:r>
            <a:r>
              <a:rPr lang="sk-SK" altLang="sk-SK" sz="2000">
                <a:effectLst>
                  <a:outerShdw blurRad="38100" dist="38100" dir="2700000" algn="tl">
                    <a:srgbClr val="000000"/>
                  </a:outerShdw>
                </a:effectLst>
                <a:latin typeface="Arial" charset="0"/>
              </a:rPr>
              <a:t>9,2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12,5</a:t>
            </a:r>
            <a:r>
              <a:rPr lang="sk-SK" altLang="sk-SK">
                <a:solidFill>
                  <a:srgbClr val="FFCC00"/>
                </a:solidFill>
                <a:effectLst>
                  <a:outerShdw blurRad="38100" dist="38100" dir="2700000" algn="tl">
                    <a:srgbClr val="000000"/>
                  </a:outerShdw>
                </a:effectLst>
              </a:rPr>
              <a:t> </a:t>
            </a:r>
            <a:r>
              <a:rPr lang="sk-SK" altLang="sk-SK" sz="1600" b="0">
                <a:solidFill>
                  <a:srgbClr val="FFCC00"/>
                </a:solidFill>
                <a:effectLst>
                  <a:outerShdw blurRad="38100" dist="38100" dir="2700000" algn="tl">
                    <a:srgbClr val="000000"/>
                  </a:outerShdw>
                </a:effectLst>
                <a:latin typeface="Arial" charset="0"/>
              </a:rPr>
              <a:t>cm/s</a:t>
            </a:r>
            <a:endParaRPr lang="en-US" altLang="sk-SK">
              <a:solidFill>
                <a:srgbClr val="FFCC00"/>
              </a:solidFill>
              <a:effectLst>
                <a:outerShdw blurRad="38100" dist="38100" dir="2700000" algn="tl">
                  <a:srgbClr val="000000"/>
                </a:outerShdw>
              </a:effectLst>
            </a:endParaRPr>
          </a:p>
        </p:txBody>
      </p:sp>
      <p:sp>
        <p:nvSpPr>
          <p:cNvPr id="177160" name="AutoShape 8"/>
          <p:cNvSpPr>
            <a:spLocks noChangeArrowheads="1"/>
          </p:cNvSpPr>
          <p:nvPr/>
        </p:nvSpPr>
        <p:spPr bwMode="auto">
          <a:xfrm>
            <a:off x="6251575" y="1196975"/>
            <a:ext cx="160338" cy="1008063"/>
          </a:xfrm>
          <a:prstGeom prst="upArrow">
            <a:avLst>
              <a:gd name="adj1" fmla="val 50000"/>
              <a:gd name="adj2" fmla="val 157178"/>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177161" name="AutoShape 9"/>
          <p:cNvSpPr>
            <a:spLocks noChangeArrowheads="1"/>
          </p:cNvSpPr>
          <p:nvPr/>
        </p:nvSpPr>
        <p:spPr bwMode="auto">
          <a:xfrm>
            <a:off x="6311900" y="5300663"/>
            <a:ext cx="160338" cy="1008062"/>
          </a:xfrm>
          <a:prstGeom prst="upArrow">
            <a:avLst>
              <a:gd name="adj1" fmla="val 50000"/>
              <a:gd name="adj2" fmla="val 157178"/>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177162" name="Rectangle 10"/>
          <p:cNvSpPr>
            <a:spLocks noChangeArrowheads="1"/>
          </p:cNvSpPr>
          <p:nvPr/>
        </p:nvSpPr>
        <p:spPr bwMode="auto">
          <a:xfrm>
            <a:off x="107950" y="5373688"/>
            <a:ext cx="3455988" cy="1311275"/>
          </a:xfrm>
          <a:prstGeom prst="rect">
            <a:avLst/>
          </a:prstGeom>
          <a:solidFill>
            <a:schemeClr val="bg1"/>
          </a:solidFill>
          <a:ln>
            <a:noFill/>
          </a:ln>
        </p:spPr>
        <p:txBody>
          <a:bodyPr>
            <a:spAutoFit/>
          </a:bodyPr>
          <a:lstStyle/>
          <a:p>
            <a:pPr>
              <a:defRPr/>
            </a:pPr>
            <a:r>
              <a:rPr lang="sk-SK" altLang="sk-SK" sz="2000" b="0">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zlepšenie D-tvaru ĽK</a:t>
            </a:r>
            <a:r>
              <a:rPr lang="sk-SK" altLang="sk-SK" sz="2000" b="0">
                <a:effectLst>
                  <a:outerShdw blurRad="38100" dist="38100" dir="2700000" algn="tl">
                    <a:srgbClr val="000000"/>
                  </a:outerShdw>
                </a:effectLst>
                <a:latin typeface="Arial" charset="0"/>
              </a:rPr>
              <a:t> </a:t>
            </a:r>
          </a:p>
          <a:p>
            <a:pPr>
              <a:defRPr/>
            </a:pPr>
            <a:r>
              <a:rPr lang="sk-SK" altLang="sk-SK" sz="2000" b="0">
                <a:effectLst>
                  <a:outerShdw blurRad="38100" dist="38100" dir="2700000" algn="tl">
                    <a:srgbClr val="000000"/>
                  </a:outerShdw>
                </a:effectLst>
                <a:latin typeface="Arial" charset="0"/>
              </a:rPr>
              <a:t>                 IE ĽK</a:t>
            </a:r>
          </a:p>
          <a:p>
            <a:pPr>
              <a:defRPr/>
            </a:pPr>
            <a:r>
              <a:rPr lang="sk-SK" altLang="sk-SK" sz="2000" b="0">
                <a:effectLst>
                  <a:outerShdw blurRad="38100" dist="38100" dir="2700000" algn="tl">
                    <a:srgbClr val="000000"/>
                  </a:outerShdw>
                </a:effectLst>
                <a:latin typeface="Arial" charset="0"/>
              </a:rPr>
              <a:t>       </a:t>
            </a:r>
          </a:p>
          <a:p>
            <a:pPr>
              <a:defRPr/>
            </a:pPr>
            <a:r>
              <a:rPr lang="sk-SK" altLang="sk-SK" sz="2000" b="0">
                <a:effectLst>
                  <a:outerShdw blurRad="38100" dist="38100" dir="2700000" algn="tl">
                    <a:srgbClr val="000000"/>
                  </a:outerShdw>
                </a:effectLst>
                <a:latin typeface="Arial" charset="0"/>
              </a:rPr>
              <a:t>      </a:t>
            </a:r>
            <a:r>
              <a:rPr lang="sk-SK" altLang="sk-SK" sz="2000">
                <a:effectLst>
                  <a:outerShdw blurRad="38100" dist="38100" dir="2700000" algn="tl">
                    <a:srgbClr val="000000"/>
                  </a:outerShdw>
                </a:effectLst>
                <a:latin typeface="Arial" charset="0"/>
              </a:rPr>
              <a:t>1,48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1,32 </a:t>
            </a:r>
            <a:r>
              <a:rPr lang="en-US" altLang="sk-SK" sz="2000">
                <a:effectLst>
                  <a:outerShdw blurRad="38100" dist="38100" dir="2700000" algn="tl">
                    <a:srgbClr val="000000"/>
                  </a:outerShdw>
                </a:effectLst>
                <a:latin typeface="Arial" charset="0"/>
              </a:rPr>
              <a:t>→</a:t>
            </a:r>
            <a:r>
              <a:rPr lang="sk-SK" altLang="sk-SK" sz="2000">
                <a:solidFill>
                  <a:srgbClr val="FFCC00"/>
                </a:solidFill>
                <a:effectLst>
                  <a:outerShdw blurRad="38100" dist="38100" dir="2700000" algn="tl">
                    <a:srgbClr val="000000"/>
                  </a:outerShdw>
                </a:effectLst>
                <a:latin typeface="Arial" charset="0"/>
              </a:rPr>
              <a:t>1,31</a:t>
            </a:r>
            <a:endParaRPr lang="en-US" altLang="sk-SK" sz="2000">
              <a:solidFill>
                <a:srgbClr val="FFCC00"/>
              </a:solidFill>
              <a:effectLst>
                <a:outerShdw blurRad="38100" dist="38100" dir="2700000" algn="tl">
                  <a:srgbClr val="000000"/>
                </a:outerShdw>
              </a:effectLst>
              <a:latin typeface="Arial" charset="0"/>
            </a:endParaRPr>
          </a:p>
        </p:txBody>
      </p:sp>
      <p:sp>
        <p:nvSpPr>
          <p:cNvPr id="177164" name="AutoShape 12"/>
          <p:cNvSpPr>
            <a:spLocks noChangeArrowheads="1"/>
          </p:cNvSpPr>
          <p:nvPr/>
        </p:nvSpPr>
        <p:spPr bwMode="auto">
          <a:xfrm>
            <a:off x="2001838" y="2852738"/>
            <a:ext cx="160337" cy="1008062"/>
          </a:xfrm>
          <a:prstGeom prst="upArrow">
            <a:avLst>
              <a:gd name="adj1" fmla="val 50000"/>
              <a:gd name="adj2" fmla="val 157179"/>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
        <p:nvSpPr>
          <p:cNvPr id="177165" name="AutoShape 13"/>
          <p:cNvSpPr>
            <a:spLocks noChangeArrowheads="1"/>
          </p:cNvSpPr>
          <p:nvPr/>
        </p:nvSpPr>
        <p:spPr bwMode="auto">
          <a:xfrm>
            <a:off x="3779838" y="4292600"/>
            <a:ext cx="160337" cy="1008063"/>
          </a:xfrm>
          <a:prstGeom prst="upArrow">
            <a:avLst>
              <a:gd name="adj1" fmla="val 50000"/>
              <a:gd name="adj2" fmla="val 157179"/>
            </a:avLst>
          </a:prstGeom>
          <a:solidFill>
            <a:srgbClr val="FF9933"/>
          </a:solidFill>
          <a:ln w="12700" cap="sq">
            <a:solidFill>
              <a:schemeClr val="tx1"/>
            </a:solidFill>
            <a:miter lim="800000"/>
            <a:headEnd type="none" w="sm" len="sm"/>
            <a:tailEnd type="none" w="sm" len="sm"/>
          </a:ln>
        </p:spPr>
        <p:txBody>
          <a:bodyPr vert="eaVert"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7158"/>
                                        </p:tgtEl>
                                        <p:attrNameLst>
                                          <p:attrName>style.visibility</p:attrName>
                                        </p:attrNameLst>
                                      </p:cBhvr>
                                      <p:to>
                                        <p:strVal val="visible"/>
                                      </p:to>
                                    </p:set>
                                    <p:animEffect transition="in" filter="blinds(horizontal)">
                                      <p:cBhvr>
                                        <p:cTn id="7" dur="500"/>
                                        <p:tgtEl>
                                          <p:spTgt spid="17715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7160"/>
                                        </p:tgtEl>
                                        <p:attrNameLst>
                                          <p:attrName>style.visibility</p:attrName>
                                        </p:attrNameLst>
                                      </p:cBhvr>
                                      <p:to>
                                        <p:strVal val="visible"/>
                                      </p:to>
                                    </p:set>
                                    <p:anim calcmode="lin" valueType="num">
                                      <p:cBhvr additive="base">
                                        <p:cTn id="10" dur="500" fill="hold"/>
                                        <p:tgtEl>
                                          <p:spTgt spid="177160"/>
                                        </p:tgtEl>
                                        <p:attrNameLst>
                                          <p:attrName>ppt_x</p:attrName>
                                        </p:attrNameLst>
                                      </p:cBhvr>
                                      <p:tavLst>
                                        <p:tav tm="0">
                                          <p:val>
                                            <p:strVal val="#ppt_x"/>
                                          </p:val>
                                        </p:tav>
                                        <p:tav tm="100000">
                                          <p:val>
                                            <p:strVal val="#ppt_x"/>
                                          </p:val>
                                        </p:tav>
                                      </p:tavLst>
                                    </p:anim>
                                    <p:anim calcmode="lin" valueType="num">
                                      <p:cBhvr additive="base">
                                        <p:cTn id="11" dur="500" fill="hold"/>
                                        <p:tgtEl>
                                          <p:spTgt spid="17716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77161"/>
                                        </p:tgtEl>
                                        <p:attrNameLst>
                                          <p:attrName>style.visibility</p:attrName>
                                        </p:attrNameLst>
                                      </p:cBhvr>
                                      <p:to>
                                        <p:strVal val="visible"/>
                                      </p:to>
                                    </p:set>
                                    <p:anim calcmode="lin" valueType="num">
                                      <p:cBhvr additive="base">
                                        <p:cTn id="14" dur="500" fill="hold"/>
                                        <p:tgtEl>
                                          <p:spTgt spid="177161"/>
                                        </p:tgtEl>
                                        <p:attrNameLst>
                                          <p:attrName>ppt_x</p:attrName>
                                        </p:attrNameLst>
                                      </p:cBhvr>
                                      <p:tavLst>
                                        <p:tav tm="0">
                                          <p:val>
                                            <p:strVal val="#ppt_x"/>
                                          </p:val>
                                        </p:tav>
                                        <p:tav tm="100000">
                                          <p:val>
                                            <p:strVal val="#ppt_x"/>
                                          </p:val>
                                        </p:tav>
                                      </p:tavLst>
                                    </p:anim>
                                    <p:anim calcmode="lin" valueType="num">
                                      <p:cBhvr additive="base">
                                        <p:cTn id="15" dur="500" fill="hold"/>
                                        <p:tgtEl>
                                          <p:spTgt spid="17716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7162"/>
                                        </p:tgtEl>
                                        <p:attrNameLst>
                                          <p:attrName>style.visibility</p:attrName>
                                        </p:attrNameLst>
                                      </p:cBhvr>
                                      <p:to>
                                        <p:strVal val="visible"/>
                                      </p:to>
                                    </p:set>
                                    <p:anim calcmode="lin" valueType="num">
                                      <p:cBhvr additive="base">
                                        <p:cTn id="20" dur="500" fill="hold"/>
                                        <p:tgtEl>
                                          <p:spTgt spid="177162"/>
                                        </p:tgtEl>
                                        <p:attrNameLst>
                                          <p:attrName>ppt_x</p:attrName>
                                        </p:attrNameLst>
                                      </p:cBhvr>
                                      <p:tavLst>
                                        <p:tav tm="0">
                                          <p:val>
                                            <p:strVal val="#ppt_x"/>
                                          </p:val>
                                        </p:tav>
                                        <p:tav tm="100000">
                                          <p:val>
                                            <p:strVal val="#ppt_x"/>
                                          </p:val>
                                        </p:tav>
                                      </p:tavLst>
                                    </p:anim>
                                    <p:anim calcmode="lin" valueType="num">
                                      <p:cBhvr additive="base">
                                        <p:cTn id="21" dur="500" fill="hold"/>
                                        <p:tgtEl>
                                          <p:spTgt spid="17716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7165"/>
                                        </p:tgtEl>
                                        <p:attrNameLst>
                                          <p:attrName>style.visibility</p:attrName>
                                        </p:attrNameLst>
                                      </p:cBhvr>
                                      <p:to>
                                        <p:strVal val="visible"/>
                                      </p:to>
                                    </p:set>
                                    <p:anim calcmode="lin" valueType="num">
                                      <p:cBhvr additive="base">
                                        <p:cTn id="24" dur="500" fill="hold"/>
                                        <p:tgtEl>
                                          <p:spTgt spid="177165"/>
                                        </p:tgtEl>
                                        <p:attrNameLst>
                                          <p:attrName>ppt_x</p:attrName>
                                        </p:attrNameLst>
                                      </p:cBhvr>
                                      <p:tavLst>
                                        <p:tav tm="0">
                                          <p:val>
                                            <p:strVal val="#ppt_x"/>
                                          </p:val>
                                        </p:tav>
                                        <p:tav tm="100000">
                                          <p:val>
                                            <p:strVal val="#ppt_x"/>
                                          </p:val>
                                        </p:tav>
                                      </p:tavLst>
                                    </p:anim>
                                    <p:anim calcmode="lin" valueType="num">
                                      <p:cBhvr additive="base">
                                        <p:cTn id="25" dur="500" fill="hold"/>
                                        <p:tgtEl>
                                          <p:spTgt spid="17716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7164"/>
                                        </p:tgtEl>
                                        <p:attrNameLst>
                                          <p:attrName>style.visibility</p:attrName>
                                        </p:attrNameLst>
                                      </p:cBhvr>
                                      <p:to>
                                        <p:strVal val="visible"/>
                                      </p:to>
                                    </p:set>
                                    <p:anim calcmode="lin" valueType="num">
                                      <p:cBhvr additive="base">
                                        <p:cTn id="28" dur="500" fill="hold"/>
                                        <p:tgtEl>
                                          <p:spTgt spid="177164"/>
                                        </p:tgtEl>
                                        <p:attrNameLst>
                                          <p:attrName>ppt_x</p:attrName>
                                        </p:attrNameLst>
                                      </p:cBhvr>
                                      <p:tavLst>
                                        <p:tav tm="0">
                                          <p:val>
                                            <p:strVal val="#ppt_x"/>
                                          </p:val>
                                        </p:tav>
                                        <p:tav tm="100000">
                                          <p:val>
                                            <p:strVal val="#ppt_x"/>
                                          </p:val>
                                        </p:tav>
                                      </p:tavLst>
                                    </p:anim>
                                    <p:anim calcmode="lin" valueType="num">
                                      <p:cBhvr additive="base">
                                        <p:cTn id="29" dur="500" fill="hold"/>
                                        <p:tgtEl>
                                          <p:spTgt spid="177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P spid="177160" grpId="0" animBg="1"/>
      <p:bldP spid="177161" grpId="0" animBg="1"/>
      <p:bldP spid="177162" grpId="0" animBg="1"/>
      <p:bldP spid="177164" grpId="0" animBg="1"/>
      <p:bldP spid="1771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1905000" y="-26988"/>
            <a:ext cx="7086600" cy="1447801"/>
          </a:xfrm>
        </p:spPr>
        <p:txBody>
          <a:bodyPr/>
          <a:lstStyle/>
          <a:p>
            <a:pPr>
              <a:defRPr/>
            </a:pPr>
            <a:r>
              <a:rPr lang="sk-SK" altLang="sk-SK">
                <a:effectLst>
                  <a:outerShdw blurRad="38100" dist="38100" dir="2700000" algn="tl">
                    <a:srgbClr val="000000"/>
                  </a:outerShdw>
                </a:effectLst>
                <a:latin typeface="Arial" charset="0"/>
              </a:rPr>
              <a:t>Špecifická liečba CTEPH</a:t>
            </a:r>
          </a:p>
        </p:txBody>
      </p:sp>
      <p:sp>
        <p:nvSpPr>
          <p:cNvPr id="3" name="Content Placeholder 2"/>
          <p:cNvSpPr>
            <a:spLocks/>
          </p:cNvSpPr>
          <p:nvPr/>
        </p:nvSpPr>
        <p:spPr bwMode="auto">
          <a:xfrm>
            <a:off x="457200" y="1341438"/>
            <a:ext cx="8291513" cy="4910137"/>
          </a:xfrm>
          <a:prstGeom prst="rect">
            <a:avLst/>
          </a:prstGeom>
          <a:noFill/>
          <a:ln w="9525">
            <a:noFill/>
            <a:miter lim="800000"/>
            <a:headEnd/>
            <a:tailEnd/>
          </a:ln>
        </p:spPr>
        <p:txBody>
          <a:bodyPr/>
          <a:lstStyle/>
          <a:p>
            <a:pPr marL="342900" indent="-228600">
              <a:lnSpc>
                <a:spcPct val="95000"/>
              </a:lnSpc>
              <a:spcBef>
                <a:spcPct val="65000"/>
              </a:spcBef>
              <a:buClr>
                <a:srgbClr val="FFCC00"/>
              </a:buClr>
              <a:buSzPct val="70000"/>
              <a:buFont typeface="Wingdings" pitchFamily="2" charset="2"/>
              <a:buChar char="§"/>
              <a:defRPr/>
            </a:pPr>
            <a:r>
              <a:rPr lang="en-US" altLang="sk-SK" b="0">
                <a:effectLst>
                  <a:outerShdw blurRad="38100" dist="38100" dir="2700000" algn="tl">
                    <a:srgbClr val="000000"/>
                  </a:outerShdw>
                </a:effectLst>
                <a:latin typeface="Arial" charset="0"/>
              </a:rPr>
              <a:t>Riociguat </a:t>
            </a:r>
            <a:r>
              <a:rPr lang="sk-SK" altLang="sk-SK" b="0">
                <a:effectLst>
                  <a:outerShdw blurRad="38100" dist="38100" dir="2700000" algn="tl">
                    <a:srgbClr val="000000"/>
                  </a:outerShdw>
                </a:effectLst>
                <a:latin typeface="Arial" charset="0"/>
              </a:rPr>
              <a:t>je </a:t>
            </a:r>
            <a:r>
              <a:rPr lang="en-US" altLang="sk-SK" b="0">
                <a:effectLst>
                  <a:outerShdw blurRad="38100" dist="38100" dir="2700000" algn="tl">
                    <a:srgbClr val="000000"/>
                  </a:outerShdw>
                </a:effectLst>
                <a:latin typeface="Arial" charset="0"/>
              </a:rPr>
              <a:t>jedin</a:t>
            </a:r>
            <a:r>
              <a:rPr lang="sk-SK" altLang="sk-SK" b="0">
                <a:effectLst>
                  <a:outerShdw blurRad="38100" dist="38100" dir="2700000" algn="tl">
                    <a:srgbClr val="000000"/>
                  </a:outerShdw>
                </a:effectLst>
                <a:latin typeface="Arial" charset="0"/>
              </a:rPr>
              <a:t>á odp. liečba </a:t>
            </a:r>
            <a:r>
              <a:rPr lang="sk-SK" altLang="sk-SK">
                <a:solidFill>
                  <a:srgbClr val="FFCC00"/>
                </a:solidFill>
                <a:effectLst>
                  <a:outerShdw blurRad="38100" dist="38100" dir="2700000" algn="tl">
                    <a:srgbClr val="000000"/>
                  </a:outerShdw>
                </a:effectLst>
                <a:latin typeface="Arial" charset="0"/>
              </a:rPr>
              <a:t>v triede IB</a:t>
            </a:r>
            <a:r>
              <a:rPr lang="sk-SK" altLang="sk-SK" b="0">
                <a:solidFill>
                  <a:srgbClr val="FFCC00"/>
                </a:solidFill>
                <a:effectLst>
                  <a:outerShdw blurRad="38100" dist="38100" dir="2700000" algn="tl">
                    <a:srgbClr val="000000"/>
                  </a:outerShdw>
                </a:effectLst>
                <a:latin typeface="Arial" charset="0"/>
              </a:rPr>
              <a:t> </a:t>
            </a:r>
            <a:r>
              <a:rPr lang="sk-SK" altLang="sk-SK" b="0">
                <a:effectLst>
                  <a:outerShdw blurRad="38100" dist="38100" dir="2700000" algn="tl">
                    <a:srgbClr val="000000"/>
                  </a:outerShdw>
                </a:effectLst>
                <a:latin typeface="Arial" charset="0"/>
              </a:rPr>
              <a:t>u</a:t>
            </a:r>
            <a:r>
              <a:rPr lang="sk-SK" altLang="sk-SK" b="0">
                <a:solidFill>
                  <a:srgbClr val="FF6600"/>
                </a:solidFill>
                <a:effectLst>
                  <a:outerShdw blurRad="38100" dist="38100" dir="2700000" algn="tl">
                    <a:srgbClr val="000000"/>
                  </a:outerShdw>
                </a:effectLst>
                <a:latin typeface="Arial" charset="0"/>
              </a:rPr>
              <a:t> </a:t>
            </a:r>
            <a:r>
              <a:rPr lang="en-US" altLang="sk-SK" b="0">
                <a:solidFill>
                  <a:srgbClr val="FFCC00"/>
                </a:solidFill>
                <a:effectLst>
                  <a:outerShdw blurRad="38100" dist="38100" dir="2700000" algn="tl">
                    <a:srgbClr val="000000"/>
                  </a:outerShdw>
                </a:effectLst>
                <a:latin typeface="Arial" charset="0"/>
              </a:rPr>
              <a:t>inoperabilnej CTEPH a reziduálnej</a:t>
            </a:r>
            <a:r>
              <a:rPr lang="sk-SK" altLang="sk-SK" b="0">
                <a:solidFill>
                  <a:srgbClr val="FFCC00"/>
                </a:solidFill>
                <a:effectLst>
                  <a:outerShdw blurRad="38100" dist="38100" dir="2700000" algn="tl">
                    <a:srgbClr val="000000"/>
                  </a:outerShdw>
                </a:effectLst>
                <a:latin typeface="Arial" charset="0"/>
              </a:rPr>
              <a:t> PH</a:t>
            </a:r>
            <a:endParaRPr lang="sk-SK" altLang="sk-SK" b="0">
              <a:effectLst>
                <a:outerShdw blurRad="38100" dist="38100" dir="2700000" algn="tl">
                  <a:srgbClr val="000000"/>
                </a:outerShdw>
              </a:effectLst>
              <a:latin typeface="Arial" charset="0"/>
            </a:endParaRPr>
          </a:p>
          <a:p>
            <a:pPr marL="342900" indent="-228600">
              <a:lnSpc>
                <a:spcPct val="80000"/>
              </a:lnSpc>
              <a:spcBef>
                <a:spcPct val="65000"/>
              </a:spcBef>
              <a:buClr>
                <a:srgbClr val="FFCC00"/>
              </a:buClr>
              <a:buSzPct val="70000"/>
              <a:buFont typeface="Wingdings" pitchFamily="2" charset="2"/>
              <a:buChar char="§"/>
              <a:defRPr/>
            </a:pPr>
            <a:r>
              <a:rPr lang="sk-SK" altLang="sk-SK" b="0">
                <a:effectLst>
                  <a:outerShdw blurRad="38100" dist="38100" dir="2700000" algn="tl">
                    <a:srgbClr val="000000"/>
                  </a:outerShdw>
                </a:effectLst>
                <a:latin typeface="Arial" charset="0"/>
              </a:rPr>
              <a:t>V súlade s výsledkami EBM (štúdia </a:t>
            </a:r>
            <a:r>
              <a:rPr lang="en-US" altLang="sk-SK" b="0">
                <a:effectLst>
                  <a:outerShdw blurRad="38100" dist="38100" dir="2700000" algn="tl">
                    <a:srgbClr val="000000"/>
                  </a:outerShdw>
                </a:effectLst>
                <a:latin typeface="Arial" charset="0"/>
              </a:rPr>
              <a:t>CHEST</a:t>
            </a:r>
            <a:r>
              <a:rPr lang="sk-SK" altLang="sk-SK" b="0">
                <a:effectLst>
                  <a:outerShdw blurRad="38100" dist="38100" dir="2700000" algn="tl">
                    <a:srgbClr val="000000"/>
                  </a:outerShdw>
                </a:effectLst>
                <a:latin typeface="Arial" charset="0"/>
              </a:rPr>
              <a:t>) aj</a:t>
            </a:r>
            <a:r>
              <a:rPr lang="en-US" altLang="sk-SK" b="0">
                <a:effectLst>
                  <a:outerShdw blurRad="38100" dist="38100" dir="2700000" algn="tl">
                    <a:srgbClr val="000000"/>
                  </a:outerShdw>
                </a:effectLst>
                <a:latin typeface="Arial" charset="0"/>
              </a:rPr>
              <a:t> </a:t>
            </a:r>
            <a:r>
              <a:rPr lang="sk-SK" altLang="sk-SK" b="0">
                <a:effectLst>
                  <a:outerShdw blurRad="38100" dist="38100" dir="2700000" algn="tl">
                    <a:srgbClr val="000000"/>
                  </a:outerShdw>
                </a:effectLst>
                <a:latin typeface="Arial" charset="0"/>
              </a:rPr>
              <a:t>v našom súbore</a:t>
            </a:r>
            <a:r>
              <a:rPr lang="en-US" altLang="sk-SK" b="0">
                <a:effectLst>
                  <a:outerShdw blurRad="38100" dist="38100" dir="2700000" algn="tl">
                    <a:srgbClr val="000000"/>
                  </a:outerShdw>
                </a:effectLst>
                <a:latin typeface="Arial" charset="0"/>
              </a:rPr>
              <a:t> </a:t>
            </a:r>
            <a:r>
              <a:rPr lang="sk-SK" altLang="sk-SK" b="0">
                <a:effectLst>
                  <a:outerShdw blurRad="38100" dist="38100" dir="2700000" algn="tl">
                    <a:srgbClr val="000000"/>
                  </a:outerShdw>
                </a:effectLst>
                <a:latin typeface="Arial" charset="0"/>
              </a:rPr>
              <a:t>významné</a:t>
            </a:r>
            <a:r>
              <a:rPr lang="en-US" altLang="sk-SK" b="0">
                <a:effectLst>
                  <a:outerShdw blurRad="38100" dist="38100" dir="2700000" algn="tl">
                    <a:srgbClr val="000000"/>
                  </a:outerShdw>
                </a:effectLst>
                <a:latin typeface="Arial" charset="0"/>
              </a:rPr>
              <a:t> </a:t>
            </a:r>
            <a:r>
              <a:rPr lang="en-US" altLang="sk-SK" b="0">
                <a:solidFill>
                  <a:srgbClr val="FFCC00"/>
                </a:solidFill>
                <a:effectLst>
                  <a:outerShdw blurRad="38100" dist="38100" dir="2700000" algn="tl">
                    <a:srgbClr val="000000"/>
                  </a:outerShdw>
                </a:effectLst>
                <a:latin typeface="Arial" charset="0"/>
              </a:rPr>
              <a:t>zlepšeni</a:t>
            </a:r>
            <a:r>
              <a:rPr lang="sk-SK" altLang="sk-SK" b="0">
                <a:solidFill>
                  <a:srgbClr val="FFCC00"/>
                </a:solidFill>
                <a:effectLst>
                  <a:outerShdw blurRad="38100" dist="38100" dir="2700000" algn="tl">
                    <a:srgbClr val="000000"/>
                  </a:outerShdw>
                </a:effectLst>
                <a:latin typeface="Arial" charset="0"/>
              </a:rPr>
              <a:t>e</a:t>
            </a:r>
            <a:r>
              <a:rPr lang="en-US" altLang="sk-SK" b="0">
                <a:effectLst>
                  <a:outerShdw blurRad="38100" dist="38100" dir="2700000" algn="tl">
                    <a:srgbClr val="000000"/>
                  </a:outerShdw>
                </a:effectLst>
                <a:latin typeface="Arial" charset="0"/>
              </a:rPr>
              <a:t>:</a:t>
            </a:r>
          </a:p>
          <a:p>
            <a:pPr marL="639763" lvl="1" indent="-228600">
              <a:lnSpc>
                <a:spcPct val="80000"/>
              </a:lnSpc>
              <a:spcBef>
                <a:spcPct val="65000"/>
              </a:spcBef>
              <a:buFontTx/>
              <a:buChar char="–"/>
              <a:defRPr/>
            </a:pPr>
            <a:r>
              <a:rPr lang="sk-SK" altLang="sk-SK" b="0">
                <a:effectLst>
                  <a:outerShdw blurRad="38100" dist="38100" dir="2700000" algn="tl">
                    <a:srgbClr val="000000"/>
                  </a:outerShdw>
                </a:effectLst>
                <a:latin typeface="Arial" charset="0"/>
              </a:rPr>
              <a:t> </a:t>
            </a:r>
            <a:r>
              <a:rPr lang="sk-SK" altLang="sk-SK" b="0">
                <a:solidFill>
                  <a:srgbClr val="FFCC00"/>
                </a:solidFill>
                <a:effectLst>
                  <a:outerShdw blurRad="38100" dist="38100" dir="2700000" algn="tl">
                    <a:srgbClr val="000000"/>
                  </a:outerShdw>
                </a:effectLst>
                <a:latin typeface="Arial" charset="0"/>
              </a:rPr>
              <a:t>výkonnosti</a:t>
            </a:r>
            <a:r>
              <a:rPr lang="sk-SK" altLang="sk-SK" b="0">
                <a:effectLst>
                  <a:outerShdw blurRad="38100" dist="38100" dir="2700000" algn="tl">
                    <a:srgbClr val="000000"/>
                  </a:outerShdw>
                </a:effectLst>
                <a:latin typeface="Arial" charset="0"/>
              </a:rPr>
              <a:t>:</a:t>
            </a:r>
            <a:r>
              <a:rPr lang="en-US" altLang="sk-SK" b="0">
                <a:effectLst>
                  <a:outerShdw blurRad="38100" dist="38100" dir="2700000" algn="tl">
                    <a:srgbClr val="000000"/>
                  </a:outerShdw>
                </a:effectLst>
                <a:latin typeface="Arial" charset="0"/>
              </a:rPr>
              <a:t> </a:t>
            </a:r>
            <a:endParaRPr lang="sk-SK" altLang="sk-SK" b="0">
              <a:effectLst>
                <a:outerShdw blurRad="38100" dist="38100" dir="2700000" algn="tl">
                  <a:srgbClr val="000000"/>
                </a:outerShdw>
              </a:effectLst>
              <a:latin typeface="Arial" charset="0"/>
            </a:endParaRPr>
          </a:p>
          <a:p>
            <a:pPr marL="639763" lvl="1" indent="-228600">
              <a:lnSpc>
                <a:spcPct val="80000"/>
              </a:lnSpc>
              <a:spcBef>
                <a:spcPct val="65000"/>
              </a:spcBef>
              <a:defRPr/>
            </a:pPr>
            <a:r>
              <a:rPr lang="sk-SK" altLang="sk-SK" b="0">
                <a:effectLst>
                  <a:outerShdw blurRad="38100" dist="38100" dir="2700000" algn="tl">
                    <a:srgbClr val="000000"/>
                  </a:outerShdw>
                </a:effectLst>
                <a:latin typeface="Arial" charset="0"/>
              </a:rPr>
              <a:t>       </a:t>
            </a:r>
            <a:r>
              <a:rPr lang="sk-SK" altLang="sk-SK" sz="1800" b="0">
                <a:effectLst>
                  <a:outerShdw blurRad="38100" dist="38100" dir="2700000" algn="tl">
                    <a:srgbClr val="000000"/>
                  </a:outerShdw>
                </a:effectLst>
                <a:latin typeface="Arial" charset="0"/>
              </a:rPr>
              <a:t>trieda NYHA, </a:t>
            </a:r>
            <a:r>
              <a:rPr lang="en-GB" altLang="sk-SK" sz="1800" b="0">
                <a:effectLst>
                  <a:outerShdw blurRad="38100" dist="38100" dir="2700000" algn="tl">
                    <a:srgbClr val="000000"/>
                  </a:outerShdw>
                </a:effectLst>
                <a:latin typeface="Arial" charset="0"/>
              </a:rPr>
              <a:t>6MWD</a:t>
            </a:r>
            <a:r>
              <a:rPr lang="sk-SK" altLang="sk-SK" b="0">
                <a:effectLst>
                  <a:outerShdw blurRad="38100" dist="38100" dir="2700000" algn="tl">
                    <a:srgbClr val="000000"/>
                  </a:outerShdw>
                </a:effectLst>
                <a:latin typeface="Arial" charset="0"/>
              </a:rPr>
              <a:t> </a:t>
            </a:r>
            <a:endParaRPr lang="en-GB" altLang="sk-SK" b="0">
              <a:effectLst>
                <a:outerShdw blurRad="38100" dist="38100" dir="2700000" algn="tl">
                  <a:srgbClr val="000000"/>
                </a:outerShdw>
              </a:effectLst>
              <a:latin typeface="Arial" charset="0"/>
            </a:endParaRPr>
          </a:p>
          <a:p>
            <a:pPr marL="639763" lvl="1" indent="-228600">
              <a:lnSpc>
                <a:spcPct val="80000"/>
              </a:lnSpc>
              <a:spcBef>
                <a:spcPct val="65000"/>
              </a:spcBef>
              <a:buFontTx/>
              <a:buChar char="–"/>
              <a:defRPr/>
            </a:pPr>
            <a:r>
              <a:rPr lang="sk-SK" altLang="sk-SK" b="0">
                <a:effectLst>
                  <a:outerShdw blurRad="38100" dist="38100" dir="2700000" algn="tl">
                    <a:srgbClr val="000000"/>
                  </a:outerShdw>
                </a:effectLst>
                <a:latin typeface="Arial" charset="0"/>
              </a:rPr>
              <a:t> </a:t>
            </a:r>
            <a:r>
              <a:rPr lang="sk-SK" altLang="sk-SK" b="0">
                <a:solidFill>
                  <a:srgbClr val="FFCC00"/>
                </a:solidFill>
                <a:effectLst>
                  <a:outerShdw blurRad="38100" dist="38100" dir="2700000" algn="tl">
                    <a:srgbClr val="000000"/>
                  </a:outerShdw>
                </a:effectLst>
                <a:latin typeface="Arial" charset="0"/>
              </a:rPr>
              <a:t>laboratórnych</a:t>
            </a:r>
            <a:r>
              <a:rPr lang="sk-SK" altLang="sk-SK" b="0">
                <a:effectLst>
                  <a:outerShdw blurRad="38100" dist="38100" dir="2700000" algn="tl">
                    <a:srgbClr val="000000"/>
                  </a:outerShdw>
                </a:effectLst>
                <a:latin typeface="Arial" charset="0"/>
              </a:rPr>
              <a:t> aj </a:t>
            </a:r>
          </a:p>
          <a:p>
            <a:pPr marL="639763" lvl="1" indent="-228600">
              <a:lnSpc>
                <a:spcPct val="80000"/>
              </a:lnSpc>
              <a:spcBef>
                <a:spcPct val="65000"/>
              </a:spcBef>
              <a:defRPr/>
            </a:pPr>
            <a:r>
              <a:rPr lang="sk-SK" altLang="sk-SK" b="0">
                <a:effectLst>
                  <a:outerShdw blurRad="38100" dist="38100" dir="2700000" algn="tl">
                    <a:srgbClr val="000000"/>
                  </a:outerShdw>
                </a:effectLst>
                <a:latin typeface="Arial" charset="0"/>
              </a:rPr>
              <a:t>     </a:t>
            </a:r>
            <a:r>
              <a:rPr lang="sk-SK" altLang="sk-SK" b="0">
                <a:solidFill>
                  <a:srgbClr val="FFCC00"/>
                </a:solidFill>
                <a:effectLst>
                  <a:outerShdw blurRad="38100" dist="38100" dir="2700000" algn="tl">
                    <a:srgbClr val="000000"/>
                  </a:outerShdw>
                </a:effectLst>
                <a:latin typeface="Arial" charset="0"/>
              </a:rPr>
              <a:t>echokg</a:t>
            </a:r>
            <a:r>
              <a:rPr lang="sk-SK" altLang="sk-SK" b="0">
                <a:effectLst>
                  <a:outerShdw blurRad="38100" dist="38100" dir="2700000" algn="tl">
                    <a:srgbClr val="000000"/>
                  </a:outerShdw>
                </a:effectLst>
                <a:latin typeface="Arial" charset="0"/>
              </a:rPr>
              <a:t> markerov</a:t>
            </a:r>
          </a:p>
        </p:txBody>
      </p:sp>
      <p:sp>
        <p:nvSpPr>
          <p:cNvPr id="83972" name="Rectangle 4"/>
          <p:cNvSpPr>
            <a:spLocks noChangeArrowheads="1"/>
          </p:cNvSpPr>
          <p:nvPr/>
        </p:nvSpPr>
        <p:spPr bwMode="auto">
          <a:xfrm>
            <a:off x="4356100" y="2997200"/>
            <a:ext cx="4646613" cy="3744913"/>
          </a:xfrm>
          <a:prstGeom prst="rect">
            <a:avLst/>
          </a:prstGeom>
          <a:solidFill>
            <a:schemeClr val="bg1"/>
          </a:solidFill>
          <a:ln w="9525">
            <a:solidFill>
              <a:srgbClr val="00FFFF"/>
            </a:solidFill>
            <a:miter lim="800000"/>
            <a:headEnd/>
            <a:tailEnd/>
          </a:ln>
          <a:effectLst/>
        </p:spPr>
        <p:txBody>
          <a:bodyPr lIns="92075" tIns="46038" rIns="92075" bIns="46038"/>
          <a:lstStyle/>
          <a:p>
            <a:pPr marL="342900" indent="-342900" eaLnBrk="0" hangingPunct="0">
              <a:spcBef>
                <a:spcPct val="20000"/>
              </a:spcBef>
              <a:buClr>
                <a:srgbClr val="FFCC00"/>
              </a:buClr>
              <a:buSzPct val="70000"/>
              <a:buFont typeface="Wingdings" pitchFamily="2" charset="2"/>
              <a:buNone/>
              <a:defRPr/>
            </a:pPr>
            <a:r>
              <a:rPr lang="pl-PL" altLang="sk-SK" sz="2000" b="0">
                <a:effectLst>
                  <a:outerShdw blurRad="38100" dist="38100" dir="2700000" algn="tl">
                    <a:srgbClr val="000000"/>
                  </a:outerShdw>
                </a:effectLst>
                <a:latin typeface="Arial" charset="0"/>
              </a:rPr>
              <a:t>Efekt 6M špecifickej th riociguatom:</a:t>
            </a:r>
          </a:p>
          <a:p>
            <a:pPr marL="342900" indent="-342900" eaLnBrk="0" hangingPunct="0">
              <a:spcBef>
                <a:spcPct val="20000"/>
              </a:spcBef>
              <a:buClr>
                <a:srgbClr val="FFCC00"/>
              </a:buClr>
              <a:buSzPct val="70000"/>
              <a:buFont typeface="Wingdings" pitchFamily="2" charset="2"/>
              <a:buChar char="§"/>
              <a:defRPr/>
            </a:pPr>
            <a:endParaRPr lang="pl-PL" altLang="sk-SK" sz="2000" b="0">
              <a:effectLst>
                <a:outerShdw blurRad="38100" dist="38100" dir="2700000" algn="tl">
                  <a:srgbClr val="000000"/>
                </a:outerShdw>
              </a:effectLst>
              <a:latin typeface="Arial" charset="0"/>
            </a:endParaRPr>
          </a:p>
          <a:p>
            <a:pPr marL="342900" indent="-342900" eaLnBrk="0" hangingPunct="0">
              <a:spcBef>
                <a:spcPct val="20000"/>
              </a:spcBef>
              <a:buClr>
                <a:srgbClr val="FFCC00"/>
              </a:buClr>
              <a:buSzPct val="70000"/>
              <a:buFont typeface="Wingdings" pitchFamily="2" charset="2"/>
              <a:buChar char="§"/>
              <a:defRPr/>
            </a:pPr>
            <a:r>
              <a:rPr lang="en-US" altLang="sk-SK" sz="2000" b="0">
                <a:solidFill>
                  <a:srgbClr val="FFCC00"/>
                </a:solidFill>
                <a:effectLst>
                  <a:outerShdw blurRad="38100" dist="38100" dir="2700000" algn="tl">
                    <a:srgbClr val="000000"/>
                  </a:outerShdw>
                </a:effectLst>
                <a:latin typeface="Arial" charset="0"/>
              </a:rPr>
              <a:t>6MWD</a:t>
            </a:r>
            <a:r>
              <a:rPr lang="en-US" altLang="sk-SK" sz="2000" b="0">
                <a:effectLst>
                  <a:outerShdw blurRad="38100" dist="38100" dir="2700000" algn="tl">
                    <a:srgbClr val="000000"/>
                  </a:outerShdw>
                </a:effectLst>
                <a:latin typeface="Arial" charset="0"/>
              </a:rPr>
              <a:t>: 3</a:t>
            </a:r>
            <a:r>
              <a:rPr lang="sk-SK" altLang="sk-SK" sz="2000" b="0">
                <a:effectLst>
                  <a:outerShdw blurRad="38100" dist="38100" dir="2700000" algn="tl">
                    <a:srgbClr val="000000"/>
                  </a:outerShdw>
                </a:effectLst>
                <a:latin typeface="Arial" charset="0"/>
              </a:rPr>
              <a:t>3</a:t>
            </a:r>
            <a:r>
              <a:rPr lang="en-US" altLang="sk-SK" sz="2000" b="0">
                <a:effectLst>
                  <a:outerShdw blurRad="38100" dist="38100" dir="2700000" algn="tl">
                    <a:srgbClr val="000000"/>
                  </a:outerShdw>
                </a:effectLst>
                <a:latin typeface="Arial" charset="0"/>
              </a:rPr>
              <a:t>3→</a:t>
            </a:r>
            <a:r>
              <a:rPr lang="sk-SK" altLang="sk-SK" sz="2000" b="0">
                <a:solidFill>
                  <a:srgbClr val="FFCC00"/>
                </a:solidFill>
                <a:effectLst>
                  <a:outerShdw blurRad="38100" dist="38100" dir="2700000" algn="tl">
                    <a:srgbClr val="000000"/>
                  </a:outerShdw>
                </a:effectLst>
                <a:latin typeface="Arial" charset="0"/>
              </a:rPr>
              <a:t>599</a:t>
            </a:r>
            <a:r>
              <a:rPr lang="en-US" altLang="sk-SK" sz="2000" b="0">
                <a:solidFill>
                  <a:srgbClr val="FFCC00"/>
                </a:solidFill>
                <a:effectLst>
                  <a:outerShdw blurRad="38100" dist="38100" dir="2700000" algn="tl">
                    <a:srgbClr val="000000"/>
                  </a:outerShdw>
                </a:effectLst>
                <a:latin typeface="Arial" charset="0"/>
              </a:rPr>
              <a:t>m</a:t>
            </a:r>
            <a:endParaRPr lang="sk-SK" altLang="sk-SK" sz="2000" b="0">
              <a:solidFill>
                <a:srgbClr val="FFCC00"/>
              </a:solidFill>
              <a:effectLst>
                <a:outerShdw blurRad="38100" dist="38100" dir="2700000" algn="tl">
                  <a:srgbClr val="000000"/>
                </a:outerShdw>
              </a:effectLst>
              <a:latin typeface="Arial" charset="0"/>
            </a:endParaRPr>
          </a:p>
          <a:p>
            <a:pPr marL="342900" indent="-342900" eaLnBrk="0" hangingPunct="0">
              <a:spcBef>
                <a:spcPct val="20000"/>
              </a:spcBef>
              <a:buClr>
                <a:srgbClr val="FFCC00"/>
              </a:buClr>
              <a:buSzPct val="70000"/>
              <a:buFont typeface="Wingdings" pitchFamily="2" charset="2"/>
              <a:buChar char="§"/>
              <a:defRPr/>
            </a:pPr>
            <a:r>
              <a:rPr lang="pl-PL" altLang="sk-SK" sz="2000" b="0">
                <a:solidFill>
                  <a:srgbClr val="FFCC00"/>
                </a:solidFill>
                <a:effectLst>
                  <a:outerShdw blurRad="38100" dist="38100" dir="2700000" algn="tl">
                    <a:srgbClr val="000000"/>
                  </a:outerShdw>
                </a:effectLst>
                <a:latin typeface="Arial" charset="0"/>
              </a:rPr>
              <a:t>NYHA/WHO</a:t>
            </a:r>
            <a:r>
              <a:rPr lang="pl-PL" altLang="sk-SK" sz="2000" b="0">
                <a:effectLst>
                  <a:outerShdw blurRad="38100" dist="38100" dir="2700000" algn="tl">
                    <a:srgbClr val="000000"/>
                  </a:outerShdw>
                </a:effectLst>
                <a:latin typeface="Arial" charset="0"/>
              </a:rPr>
              <a:t>: 3,0→</a:t>
            </a:r>
            <a:r>
              <a:rPr lang="pl-PL" altLang="sk-SK" sz="2000" b="0">
                <a:solidFill>
                  <a:srgbClr val="FFCC00"/>
                </a:solidFill>
                <a:effectLst>
                  <a:outerShdw blurRad="38100" dist="38100" dir="2700000" algn="tl">
                    <a:srgbClr val="000000"/>
                  </a:outerShdw>
                </a:effectLst>
                <a:latin typeface="Arial" charset="0"/>
              </a:rPr>
              <a:t>1,5</a:t>
            </a:r>
            <a:endParaRPr lang="sk-SK" altLang="sk-SK" sz="2000" b="0">
              <a:solidFill>
                <a:srgbClr val="FFCC00"/>
              </a:solidFill>
              <a:effectLst>
                <a:outerShdw blurRad="38100" dist="38100" dir="2700000" algn="tl">
                  <a:srgbClr val="000000"/>
                </a:outerShdw>
              </a:effectLst>
              <a:latin typeface="Arial" charset="0"/>
            </a:endParaRPr>
          </a:p>
          <a:p>
            <a:pPr marL="342900" indent="-342900" eaLnBrk="0" hangingPunct="0">
              <a:spcBef>
                <a:spcPct val="20000"/>
              </a:spcBef>
              <a:buClr>
                <a:srgbClr val="FFCC00"/>
              </a:buClr>
              <a:buSzPct val="70000"/>
              <a:buFont typeface="Wingdings" pitchFamily="2" charset="2"/>
              <a:buChar char="§"/>
              <a:defRPr/>
            </a:pPr>
            <a:r>
              <a:rPr lang="sk-SK" altLang="sk-SK" sz="2000" b="0">
                <a:solidFill>
                  <a:srgbClr val="FFCC00"/>
                </a:solidFill>
                <a:effectLst>
                  <a:outerShdw blurRad="38100" dist="38100" dir="2700000" algn="tl">
                    <a:srgbClr val="000000"/>
                  </a:outerShdw>
                </a:effectLst>
                <a:latin typeface="Arial" charset="0"/>
              </a:rPr>
              <a:t>NTproBNP</a:t>
            </a:r>
            <a:r>
              <a:rPr lang="sk-SK" altLang="sk-SK" sz="2000" b="0">
                <a:effectLst>
                  <a:outerShdw blurRad="38100" dist="38100" dir="2700000" algn="tl">
                    <a:srgbClr val="000000"/>
                  </a:outerShdw>
                </a:effectLst>
                <a:latin typeface="Arial" charset="0"/>
              </a:rPr>
              <a:t>: 2185</a:t>
            </a:r>
            <a:r>
              <a:rPr lang="en-US" altLang="sk-SK" sz="2000" b="0">
                <a:effectLst>
                  <a:outerShdw blurRad="38100" dist="38100" dir="2700000" algn="tl">
                    <a:srgbClr val="000000"/>
                  </a:outerShdw>
                </a:effectLst>
                <a:latin typeface="Arial" charset="0"/>
              </a:rPr>
              <a:t>→</a:t>
            </a:r>
            <a:r>
              <a:rPr lang="sk-SK" altLang="sk-SK" sz="2000" b="0">
                <a:solidFill>
                  <a:srgbClr val="FFCC00"/>
                </a:solidFill>
                <a:effectLst>
                  <a:outerShdw blurRad="38100" dist="38100" dir="2700000" algn="tl">
                    <a:srgbClr val="000000"/>
                  </a:outerShdw>
                </a:effectLst>
                <a:latin typeface="Arial" charset="0"/>
              </a:rPr>
              <a:t>1003 </a:t>
            </a:r>
            <a:r>
              <a:rPr lang="en-US" altLang="sk-SK" sz="2000" b="0">
                <a:solidFill>
                  <a:srgbClr val="FFCC00"/>
                </a:solidFill>
                <a:effectLst>
                  <a:outerShdw blurRad="38100" dist="38100" dir="2700000" algn="tl">
                    <a:srgbClr val="000000"/>
                  </a:outerShdw>
                </a:effectLst>
                <a:latin typeface="Arial" charset="0"/>
              </a:rPr>
              <a:t>ng/l</a:t>
            </a:r>
            <a:r>
              <a:rPr lang="sk-SK" altLang="sk-SK" sz="2000" b="0">
                <a:effectLst>
                  <a:outerShdw blurRad="38100" dist="38100" dir="2700000" algn="tl">
                    <a:srgbClr val="000000"/>
                  </a:outerShdw>
                </a:effectLst>
                <a:latin typeface="Arial" charset="0"/>
              </a:rPr>
              <a:t> </a:t>
            </a:r>
          </a:p>
          <a:p>
            <a:pPr marL="342900" indent="-342900" eaLnBrk="0" hangingPunct="0">
              <a:spcBef>
                <a:spcPct val="20000"/>
              </a:spcBef>
              <a:buClr>
                <a:srgbClr val="FFCC00"/>
              </a:buClr>
              <a:buSzPct val="70000"/>
              <a:buFont typeface="Wingdings" pitchFamily="2" charset="2"/>
              <a:buChar char="§"/>
              <a:defRPr/>
            </a:pPr>
            <a:r>
              <a:rPr lang="sk-SK" altLang="sk-SK" sz="2000" b="0">
                <a:solidFill>
                  <a:srgbClr val="FFCC00"/>
                </a:solidFill>
                <a:effectLst>
                  <a:outerShdw blurRad="38100" dist="38100" dir="2700000" algn="tl">
                    <a:srgbClr val="000000"/>
                  </a:outerShdw>
                </a:effectLst>
                <a:latin typeface="Arial" charset="0"/>
              </a:rPr>
              <a:t>IE ĽK</a:t>
            </a:r>
            <a:r>
              <a:rPr lang="sk-SK" altLang="sk-SK" sz="2000" b="0">
                <a:effectLst>
                  <a:outerShdw blurRad="38100" dist="38100" dir="2700000" algn="tl">
                    <a:srgbClr val="000000"/>
                  </a:outerShdw>
                </a:effectLst>
                <a:latin typeface="Arial" charset="0"/>
              </a:rPr>
              <a:t>: 1,5→</a:t>
            </a:r>
            <a:r>
              <a:rPr lang="sk-SK" altLang="sk-SK" sz="2000" b="0">
                <a:solidFill>
                  <a:srgbClr val="FFCC00"/>
                </a:solidFill>
                <a:effectLst>
                  <a:outerShdw blurRad="38100" dist="38100" dir="2700000" algn="tl">
                    <a:srgbClr val="000000"/>
                  </a:outerShdw>
                </a:effectLst>
                <a:latin typeface="Arial" charset="0"/>
              </a:rPr>
              <a:t>1,3 </a:t>
            </a:r>
          </a:p>
          <a:p>
            <a:pPr marL="342900" indent="-342900" eaLnBrk="0" hangingPunct="0">
              <a:spcBef>
                <a:spcPct val="20000"/>
              </a:spcBef>
              <a:buClr>
                <a:srgbClr val="FFCC00"/>
              </a:buClr>
              <a:buSzPct val="70000"/>
              <a:buFont typeface="Wingdings" pitchFamily="2" charset="2"/>
              <a:buChar char="§"/>
              <a:defRPr/>
            </a:pPr>
            <a:r>
              <a:rPr lang="sk-SK" altLang="sk-SK" sz="2000" b="0">
                <a:solidFill>
                  <a:srgbClr val="FFCC00"/>
                </a:solidFill>
                <a:effectLst>
                  <a:outerShdw blurRad="38100" dist="38100" dir="2700000" algn="tl">
                    <a:srgbClr val="000000"/>
                  </a:outerShdw>
                </a:effectLst>
                <a:latin typeface="Arial" charset="0"/>
              </a:rPr>
              <a:t>funkcia PK</a:t>
            </a:r>
            <a:r>
              <a:rPr lang="sk-SK" altLang="sk-SK" sz="2000" b="0">
                <a:effectLst>
                  <a:outerShdw blurRad="38100" dist="38100" dir="2700000" algn="tl">
                    <a:srgbClr val="000000"/>
                  </a:outerShdw>
                </a:effectLst>
                <a:latin typeface="Arial" charset="0"/>
              </a:rPr>
              <a:t>: </a:t>
            </a:r>
          </a:p>
          <a:p>
            <a:pPr marL="342900" indent="-342900" eaLnBrk="0" hangingPunct="0">
              <a:spcBef>
                <a:spcPct val="20000"/>
              </a:spcBef>
              <a:buClr>
                <a:srgbClr val="FF9900"/>
              </a:buClr>
              <a:buSzPct val="70000"/>
              <a:buFont typeface="Monotype Sorts"/>
              <a:buNone/>
              <a:defRPr/>
            </a:pPr>
            <a:r>
              <a:rPr lang="sk-SK" altLang="sk-SK" sz="2000" b="0">
                <a:effectLst>
                  <a:outerShdw blurRad="38100" dist="38100" dir="2700000" algn="tl">
                    <a:srgbClr val="000000"/>
                  </a:outerShdw>
                </a:effectLst>
                <a:latin typeface="Arial" charset="0"/>
              </a:rPr>
              <a:t>            FAC  35</a:t>
            </a:r>
            <a:r>
              <a:rPr lang="sk-SK" altLang="sk-SK" sz="2000">
                <a:effectLst>
                  <a:outerShdw blurRad="38100" dist="38100" dir="2700000" algn="tl">
                    <a:srgbClr val="000000"/>
                  </a:outerShdw>
                </a:effectLst>
                <a:latin typeface="Arial" charset="0"/>
              </a:rPr>
              <a:t> </a:t>
            </a:r>
            <a:r>
              <a:rPr lang="en-US" altLang="sk-SK" sz="2000">
                <a:effectLst>
                  <a:outerShdw blurRad="38100" dist="38100" dir="2700000" algn="tl">
                    <a:srgbClr val="000000"/>
                  </a:outerShdw>
                </a:effectLst>
                <a:latin typeface="Arial" charset="0"/>
              </a:rPr>
              <a:t>→</a:t>
            </a:r>
            <a:r>
              <a:rPr lang="sk-SK" altLang="sk-SK" sz="2000">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44%</a:t>
            </a:r>
            <a:r>
              <a:rPr lang="sk-SK" altLang="sk-SK" sz="2000" b="0">
                <a:effectLst>
                  <a:outerShdw blurRad="38100" dist="38100" dir="2700000" algn="tl">
                    <a:srgbClr val="000000"/>
                  </a:outerShdw>
                </a:effectLst>
                <a:latin typeface="Arial" charset="0"/>
              </a:rPr>
              <a:t> </a:t>
            </a:r>
          </a:p>
          <a:p>
            <a:pPr marL="342900" indent="-342900" eaLnBrk="0" hangingPunct="0">
              <a:spcBef>
                <a:spcPct val="20000"/>
              </a:spcBef>
              <a:buClr>
                <a:srgbClr val="FF9900"/>
              </a:buClr>
              <a:buSzPct val="70000"/>
              <a:buFont typeface="Monotype Sorts"/>
              <a:buNone/>
              <a:defRPr/>
            </a:pPr>
            <a:r>
              <a:rPr lang="sk-SK" altLang="sk-SK" sz="2000" b="0">
                <a:effectLst>
                  <a:outerShdw blurRad="38100" dist="38100" dir="2700000" algn="tl">
                    <a:srgbClr val="000000"/>
                  </a:outerShdw>
                </a:effectLst>
                <a:latin typeface="Arial" charset="0"/>
              </a:rPr>
              <a:t>            vlna S  9,2 </a:t>
            </a:r>
            <a:r>
              <a:rPr lang="en-US" altLang="sk-SK" sz="2000" b="0">
                <a:effectLst>
                  <a:outerShdw blurRad="38100" dist="38100" dir="2700000" algn="tl">
                    <a:srgbClr val="000000"/>
                  </a:outerShdw>
                </a:effectLst>
                <a:latin typeface="Arial" charset="0"/>
              </a:rPr>
              <a:t>→</a:t>
            </a:r>
            <a:r>
              <a:rPr lang="sk-SK" altLang="sk-SK" sz="2000" b="0">
                <a:effectLst>
                  <a:outerShdw blurRad="38100" dist="38100" dir="2700000" algn="tl">
                    <a:srgbClr val="000000"/>
                  </a:outerShdw>
                </a:effectLst>
                <a:latin typeface="Arial" charset="0"/>
              </a:rPr>
              <a:t> </a:t>
            </a:r>
            <a:r>
              <a:rPr lang="sk-SK" altLang="sk-SK" sz="2000" b="0">
                <a:solidFill>
                  <a:srgbClr val="FFCC00"/>
                </a:solidFill>
                <a:effectLst>
                  <a:outerShdw blurRad="38100" dist="38100" dir="2700000" algn="tl">
                    <a:srgbClr val="000000"/>
                  </a:outerShdw>
                </a:effectLst>
                <a:latin typeface="Arial" charset="0"/>
              </a:rPr>
              <a:t>12,5 cm/s</a:t>
            </a:r>
            <a:r>
              <a:rPr lang="sk-SK" altLang="sk-SK" sz="2000" b="0">
                <a:effectLst>
                  <a:outerShdw blurRad="38100" dist="38100" dir="2700000" algn="tl">
                    <a:srgbClr val="000000"/>
                  </a:outerShdw>
                </a:effectLst>
                <a:latin typeface="Arial" charset="0"/>
              </a:rPr>
              <a:t> </a:t>
            </a:r>
          </a:p>
          <a:p>
            <a:pPr marL="342900" indent="-342900" eaLnBrk="0" hangingPunct="0">
              <a:spcBef>
                <a:spcPct val="20000"/>
              </a:spcBef>
              <a:buClr>
                <a:srgbClr val="FFCC00"/>
              </a:buClr>
              <a:buSzPct val="70000"/>
              <a:buFont typeface="Wingdings" pitchFamily="2" charset="2"/>
              <a:buChar char="§"/>
              <a:defRPr/>
            </a:pPr>
            <a:r>
              <a:rPr lang="sk-SK" altLang="sk-SK" sz="2000" b="0">
                <a:effectLst>
                  <a:outerShdw blurRad="38100" dist="38100" dir="2700000" algn="tl">
                    <a:srgbClr val="000000"/>
                  </a:outerShdw>
                </a:effectLst>
                <a:latin typeface="Arial" charset="0"/>
              </a:rPr>
              <a:t>reg. </a:t>
            </a:r>
            <a:r>
              <a:rPr lang="sk-SK" altLang="sk-SK" sz="2000" b="0">
                <a:solidFill>
                  <a:srgbClr val="FFCC00"/>
                </a:solidFill>
                <a:effectLst>
                  <a:outerShdw blurRad="38100" dist="38100" dir="2700000" algn="tl">
                    <a:srgbClr val="000000"/>
                  </a:outerShdw>
                </a:effectLst>
                <a:latin typeface="Arial" charset="0"/>
              </a:rPr>
              <a:t>Tr grad</a:t>
            </a:r>
            <a:r>
              <a:rPr lang="sk-SK" altLang="sk-SK" sz="2000" b="0">
                <a:effectLst>
                  <a:outerShdw blurRad="38100" dist="38100" dir="2700000" algn="tl">
                    <a:srgbClr val="000000"/>
                  </a:outerShdw>
                </a:effectLst>
                <a:latin typeface="Arial" charset="0"/>
              </a:rPr>
              <a:t>: 85→76mmHg</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anim calcmode="lin" valueType="num">
                                      <p:cBhvr additive="base">
                                        <p:cTn id="7" dur="500" fill="hold"/>
                                        <p:tgtEl>
                                          <p:spTgt spid="83972"/>
                                        </p:tgtEl>
                                        <p:attrNameLst>
                                          <p:attrName>ppt_x</p:attrName>
                                        </p:attrNameLst>
                                      </p:cBhvr>
                                      <p:tavLst>
                                        <p:tav tm="0">
                                          <p:val>
                                            <p:strVal val="#ppt_x"/>
                                          </p:val>
                                        </p:tav>
                                        <p:tav tm="100000">
                                          <p:val>
                                            <p:strVal val="#ppt_x"/>
                                          </p:val>
                                        </p:tav>
                                      </p:tavLst>
                                    </p:anim>
                                    <p:anim calcmode="lin" valueType="num">
                                      <p:cBhvr additive="base">
                                        <p:cTn id="8"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sz="quarter" idx="4294967295"/>
          </p:nvPr>
        </p:nvSpPr>
        <p:spPr>
          <a:xfrm>
            <a:off x="1042988" y="442913"/>
            <a:ext cx="4968875" cy="1185862"/>
          </a:xfrm>
        </p:spPr>
        <p:txBody>
          <a:bodyPr/>
          <a:lstStyle/>
          <a:p>
            <a:pPr>
              <a:defRPr/>
            </a:pPr>
            <a:r>
              <a:rPr lang="cs-CZ" sz="3600">
                <a:solidFill>
                  <a:srgbClr val="FFD320"/>
                </a:solidFill>
                <a:effectLst>
                  <a:outerShdw blurRad="38100" dist="38100" dir="2700000" algn="tl">
                    <a:srgbClr val="000000"/>
                  </a:outerShdw>
                </a:effectLst>
              </a:rPr>
              <a:t>Liečba  CTEPH</a:t>
            </a:r>
            <a:br>
              <a:rPr lang="cs-CZ" sz="3600">
                <a:solidFill>
                  <a:srgbClr val="FFD320"/>
                </a:solidFill>
                <a:effectLst>
                  <a:outerShdw blurRad="38100" dist="38100" dir="2700000" algn="tl">
                    <a:srgbClr val="000000"/>
                  </a:outerShdw>
                </a:effectLst>
              </a:rPr>
            </a:br>
            <a:endParaRPr lang="cs-CZ" sz="3600">
              <a:solidFill>
                <a:srgbClr val="FFD320"/>
              </a:solidFill>
              <a:effectLst>
                <a:outerShdw blurRad="38100" dist="38100" dir="2700000" algn="tl">
                  <a:srgbClr val="000000"/>
                </a:outerShdw>
              </a:effectLst>
            </a:endParaRPr>
          </a:p>
        </p:txBody>
      </p:sp>
      <p:sp>
        <p:nvSpPr>
          <p:cNvPr id="1071107" name="Rectangle 3"/>
          <p:cNvSpPr>
            <a:spLocks noChangeArrowheads="1"/>
          </p:cNvSpPr>
          <p:nvPr/>
        </p:nvSpPr>
        <p:spPr bwMode="auto">
          <a:xfrm>
            <a:off x="468313" y="2111375"/>
            <a:ext cx="52562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rPr>
              <a:t>chirurgická </a:t>
            </a: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pľúcna endarterektómia</a:t>
            </a:r>
          </a:p>
          <a:p>
            <a:pPr marL="609600" indent="-609600" eaLnBrk="0" hangingPunct="0">
              <a:lnSpc>
                <a:spcPct val="90000"/>
              </a:lnSpc>
              <a:spcBef>
                <a:spcPct val="20000"/>
              </a:spcBef>
              <a:buClr>
                <a:srgbClr val="FFFF00"/>
              </a:buClr>
              <a:buFont typeface="Wingdings" pitchFamily="2" charset="2"/>
              <a:buNone/>
              <a:defRPr/>
            </a:pPr>
            <a:r>
              <a:rPr lang="cs-CZ" b="0">
                <a:effectLst>
                  <a:outerShdw blurRad="38100" dist="38100" dir="2700000" algn="tl">
                    <a:srgbClr val="000000"/>
                  </a:outerShdw>
                </a:effectLst>
                <a:latin typeface="Arial" pitchFamily="34" charset="0"/>
                <a:cs typeface="Arial" panose="020B0604020202020204" pitchFamily="34" charset="0"/>
              </a:rPr>
              <a:t>      </a:t>
            </a:r>
          </a:p>
          <a:p>
            <a:pPr marL="609600" indent="-609600" eaLnBrk="0" hangingPunct="0">
              <a:lnSpc>
                <a:spcPct val="90000"/>
              </a:lnSpc>
              <a:spcBef>
                <a:spcPct val="20000"/>
              </a:spcBef>
              <a:buClr>
                <a:srgbClr val="FFFF00"/>
              </a:buClr>
              <a:buFont typeface="Wingdings" pitchFamily="2" charset="2"/>
              <a:buNone/>
              <a:defRPr/>
            </a:pPr>
            <a:endParaRPr lang="cs-CZ" b="0">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sk-SK" b="0">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CC00"/>
                </a:solidFill>
                <a:effectLst>
                  <a:outerShdw blurRad="38100" dist="38100" dir="2700000" algn="tl">
                    <a:srgbClr val="000000"/>
                  </a:outerShdw>
                </a:effectLst>
                <a:latin typeface="Arial" pitchFamily="34" charset="0"/>
                <a:cs typeface="Arial" panose="020B0604020202020204" pitchFamily="34" charset="0"/>
              </a:rPr>
              <a:t>medikamentózna špecifická</a:t>
            </a:r>
            <a:endPar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 </a:t>
            </a:r>
          </a:p>
        </p:txBody>
      </p:sp>
      <p:sp>
        <p:nvSpPr>
          <p:cNvPr id="1071108" name="AutoShape 4"/>
          <p:cNvSpPr>
            <a:spLocks noChangeArrowheads="1"/>
          </p:cNvSpPr>
          <p:nvPr/>
        </p:nvSpPr>
        <p:spPr bwMode="auto">
          <a:xfrm>
            <a:off x="250825" y="4292600"/>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09" name="AutoShape 5"/>
          <p:cNvSpPr>
            <a:spLocks noChangeArrowheads="1"/>
          </p:cNvSpPr>
          <p:nvPr/>
        </p:nvSpPr>
        <p:spPr bwMode="auto">
          <a:xfrm>
            <a:off x="250825" y="2238375"/>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13" name="Rectangle 9"/>
          <p:cNvSpPr>
            <a:spLocks noChangeArrowheads="1"/>
          </p:cNvSpPr>
          <p:nvPr/>
        </p:nvSpPr>
        <p:spPr bwMode="auto">
          <a:xfrm>
            <a:off x="900113" y="3263900"/>
            <a:ext cx="50403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sk-SK" sz="2000" b="0">
                <a:effectLst>
                  <a:outerShdw blurRad="38100" dist="38100" dir="2700000" algn="tl">
                    <a:srgbClr val="000000"/>
                  </a:outerShdw>
                </a:effectLst>
                <a:latin typeface="Arial" charset="0"/>
              </a:rPr>
              <a:t>• pri chirurgicky dosiahnuteľných léziách</a:t>
            </a:r>
            <a:endParaRPr lang="fr-BE"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a:t>
            </a:r>
            <a:r>
              <a:rPr lang="sk-SK" sz="2000" b="0">
                <a:solidFill>
                  <a:srgbClr val="00CC00"/>
                </a:solidFill>
                <a:effectLst>
                  <a:outerShdw blurRad="38100" dist="38100" dir="2700000" algn="tl">
                    <a:srgbClr val="000000"/>
                  </a:outerShdw>
                </a:effectLst>
                <a:latin typeface="Arial" charset="0"/>
              </a:rPr>
              <a:t>mechanická zložka</a:t>
            </a: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re</a:t>
            </a:r>
            <a:r>
              <a:rPr lang="sk-SK" sz="2000" b="0">
                <a:effectLst>
                  <a:outerShdw blurRad="38100" dist="38100" dir="2700000" algn="tl">
                    <a:srgbClr val="000000"/>
                  </a:outerShdw>
                </a:effectLst>
                <a:latin typeface="Arial" charset="0"/>
              </a:rPr>
              <a:t>z</a:t>
            </a:r>
            <a:r>
              <a:rPr lang="en-US" sz="2000" b="0">
                <a:effectLst>
                  <a:outerShdw blurRad="38100" dist="38100" dir="2700000" algn="tl">
                    <a:srgbClr val="000000"/>
                  </a:outerShdw>
                </a:effectLst>
                <a:latin typeface="Arial" charset="0"/>
              </a:rPr>
              <a:t>idu</a:t>
            </a:r>
            <a:r>
              <a:rPr lang="sk-SK" sz="2000" b="0">
                <a:effectLst>
                  <a:outerShdw blurRad="38100" dist="38100" dir="2700000" algn="tl">
                    <a:srgbClr val="000000"/>
                  </a:outerShdw>
                </a:effectLst>
                <a:latin typeface="Arial" charset="0"/>
              </a:rPr>
              <a:t>á</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 PH po endarterektómii </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sk-SK" sz="2000" b="0">
                <a:effectLst>
                  <a:outerShdw blurRad="38100" dist="38100" dir="2700000" algn="tl">
                    <a:srgbClr val="000000"/>
                  </a:outerShdw>
                </a:effectLst>
                <a:latin typeface="Arial" charset="0"/>
              </a:rPr>
              <a:t>• pri</a:t>
            </a:r>
            <a:r>
              <a:rPr lang="en-US" sz="2000" b="0">
                <a:effectLst>
                  <a:outerShdw blurRad="38100" dist="38100" dir="2700000" algn="tl">
                    <a:srgbClr val="000000"/>
                  </a:outerShdw>
                </a:effectLst>
                <a:latin typeface="Arial" charset="0"/>
              </a:rPr>
              <a:t> inoperab</a:t>
            </a:r>
            <a:r>
              <a:rPr lang="sk-SK" sz="2000" b="0">
                <a:effectLst>
                  <a:outerShdw blurRad="38100" dist="38100" dir="2700000" algn="tl">
                    <a:srgbClr val="000000"/>
                  </a:outerShdw>
                </a:effectLst>
                <a:latin typeface="Arial" charset="0"/>
              </a:rPr>
              <a:t>i</a:t>
            </a:r>
            <a:r>
              <a:rPr lang="en-US" sz="2000" b="0">
                <a:effectLst>
                  <a:outerShdw blurRad="38100" dist="38100" dir="2700000" algn="tl">
                    <a:srgbClr val="000000"/>
                  </a:outerShdw>
                </a:effectLst>
                <a:latin typeface="Arial" charset="0"/>
              </a:rPr>
              <a:t>l</a:t>
            </a:r>
            <a:r>
              <a:rPr lang="sk-SK" sz="2000" b="0">
                <a:effectLst>
                  <a:outerShdw blurRad="38100" dist="38100" dir="2700000" algn="tl">
                    <a:srgbClr val="000000"/>
                  </a:outerShdw>
                </a:effectLst>
                <a:latin typeface="Arial" charset="0"/>
              </a:rPr>
              <a:t>nej</a:t>
            </a:r>
            <a:r>
              <a:rPr lang="en-US" sz="2000" b="0">
                <a:effectLst>
                  <a:outerShdw blurRad="38100" dist="38100" dir="2700000" algn="tl">
                    <a:srgbClr val="000000"/>
                  </a:outerShdw>
                </a:effectLst>
                <a:latin typeface="Arial" charset="0"/>
              </a:rPr>
              <a:t> form</a:t>
            </a:r>
            <a:r>
              <a:rPr lang="sk-SK" sz="2000" b="0">
                <a:effectLst>
                  <a:outerShdw blurRad="38100" dist="38100" dir="2700000" algn="tl">
                    <a:srgbClr val="000000"/>
                  </a:outerShdw>
                </a:effectLst>
                <a:latin typeface="Arial" charset="0"/>
              </a:rPr>
              <a:t>e CTEPH</a:t>
            </a:r>
          </a:p>
          <a:p>
            <a:pPr marL="609600" indent="-609600">
              <a:spcBef>
                <a:spcPct val="20000"/>
              </a:spcBef>
              <a:buClr>
                <a:srgbClr val="FFCC00"/>
              </a:buClr>
              <a:defRPr/>
            </a:pPr>
            <a:endParaRPr lang="sk-SK" sz="2000" b="0">
              <a:effectLst>
                <a:outerShdw blurRad="38100" dist="38100" dir="2700000" algn="tl">
                  <a:srgbClr val="000000"/>
                </a:outerShdw>
              </a:effectLst>
              <a:latin typeface="Arial" charset="0"/>
            </a:endParaRPr>
          </a:p>
          <a:p>
            <a:pPr marL="609600" indent="-609600">
              <a:spcBef>
                <a:spcPct val="20000"/>
              </a:spcBef>
              <a:buClr>
                <a:srgbClr val="FFCC00"/>
              </a:buClr>
              <a:defRPr/>
            </a:pPr>
            <a:r>
              <a:rPr lang="cs-CZ" sz="2000" b="0">
                <a:solidFill>
                  <a:srgbClr val="00CC00"/>
                </a:solidFill>
                <a:effectLst>
                  <a:outerShdw blurRad="38100" dist="38100" dir="2700000" algn="tl">
                    <a:srgbClr val="000000"/>
                  </a:outerShdw>
                </a:effectLst>
                <a:latin typeface="Arial" charset="0"/>
              </a:rPr>
              <a:t>         funkčná zložka</a:t>
            </a:r>
          </a:p>
        </p:txBody>
      </p:sp>
      <p:pic>
        <p:nvPicPr>
          <p:cNvPr id="66566" name="Picture 8" descr="PEA"/>
          <p:cNvPicPr>
            <a:picLocks noChangeAspect="1" noChangeArrowheads="1"/>
          </p:cNvPicPr>
          <p:nvPr/>
        </p:nvPicPr>
        <p:blipFill>
          <a:blip r:embed="rId3"/>
          <a:srcRect/>
          <a:stretch>
            <a:fillRect/>
          </a:stretch>
        </p:blipFill>
        <p:spPr bwMode="auto">
          <a:xfrm>
            <a:off x="5940425" y="549275"/>
            <a:ext cx="2770188" cy="3629025"/>
          </a:xfrm>
          <a:prstGeom prst="rect">
            <a:avLst/>
          </a:prstGeom>
          <a:noFill/>
          <a:ln w="9525">
            <a:noFill/>
            <a:miter lim="800000"/>
            <a:headEnd/>
            <a:tailEnd/>
          </a:ln>
        </p:spPr>
      </p:pic>
      <p:sp>
        <p:nvSpPr>
          <p:cNvPr id="47114" name="Rectangle 10"/>
          <p:cNvSpPr>
            <a:spLocks noChangeArrowheads="1"/>
          </p:cNvSpPr>
          <p:nvPr/>
        </p:nvSpPr>
        <p:spPr bwMode="auto">
          <a:xfrm>
            <a:off x="971550" y="5300663"/>
            <a:ext cx="4464050" cy="649287"/>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grpSp>
        <p:nvGrpSpPr>
          <p:cNvPr id="66568" name="Group 11"/>
          <p:cNvGrpSpPr>
            <a:grpSpLocks/>
          </p:cNvGrpSpPr>
          <p:nvPr/>
        </p:nvGrpSpPr>
        <p:grpSpPr bwMode="auto">
          <a:xfrm>
            <a:off x="4535488" y="333375"/>
            <a:ext cx="4716462" cy="3911600"/>
            <a:chOff x="567" y="1253"/>
            <a:chExt cx="2971" cy="2464"/>
          </a:xfrm>
        </p:grpSpPr>
        <p:sp>
          <p:nvSpPr>
            <p:cNvPr id="107523" name="Text Box 3"/>
            <p:cNvSpPr txBox="1">
              <a:spLocks noChangeArrowheads="1"/>
            </p:cNvSpPr>
            <p:nvPr/>
          </p:nvSpPr>
          <p:spPr bwMode="auto">
            <a:xfrm>
              <a:off x="612" y="1253"/>
              <a:ext cx="2858" cy="2464"/>
            </a:xfrm>
            <a:prstGeom prst="rect">
              <a:avLst/>
            </a:prstGeom>
            <a:solidFill>
              <a:schemeClr val="bg1"/>
            </a:solidFill>
            <a:ln w="9525">
              <a:solidFill>
                <a:schemeClr val="accent1"/>
              </a:solidFill>
              <a:miter lim="800000"/>
              <a:headEnd/>
              <a:tailEnd/>
            </a:ln>
            <a:effectLst/>
          </p:spPr>
          <p:txBody>
            <a:bodyPr>
              <a:spAutoFit/>
            </a:bodyPr>
            <a:lstStyle/>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p:txBody>
        </p:sp>
        <p:pic>
          <p:nvPicPr>
            <p:cNvPr id="66572"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12" y="1570"/>
              <a:ext cx="1745" cy="1950"/>
            </a:xfrm>
            <a:prstGeom prst="rect">
              <a:avLst/>
            </a:prstGeom>
            <a:noFill/>
            <a:ln w="9525">
              <a:noFill/>
              <a:miter lim="800000"/>
              <a:headEnd/>
              <a:tailEnd/>
            </a:ln>
          </p:spPr>
        </p:pic>
        <p:sp>
          <p:nvSpPr>
            <p:cNvPr id="66573" name="Line 14"/>
            <p:cNvSpPr>
              <a:spLocks noChangeShapeType="1"/>
            </p:cNvSpPr>
            <p:nvPr/>
          </p:nvSpPr>
          <p:spPr bwMode="auto">
            <a:xfrm flipH="1" flipV="1">
              <a:off x="2563" y="2506"/>
              <a:ext cx="272" cy="227"/>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66574" name="Oval 15"/>
            <p:cNvSpPr>
              <a:spLocks noChangeArrowheads="1"/>
            </p:cNvSpPr>
            <p:nvPr/>
          </p:nvSpPr>
          <p:spPr bwMode="auto">
            <a:xfrm>
              <a:off x="2424" y="2387"/>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6575" name="Line 16"/>
            <p:cNvSpPr>
              <a:spLocks noChangeShapeType="1"/>
            </p:cNvSpPr>
            <p:nvPr/>
          </p:nvSpPr>
          <p:spPr bwMode="auto">
            <a:xfrm flipH="1">
              <a:off x="2563" y="2824"/>
              <a:ext cx="272" cy="90"/>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66576" name="Oval 17"/>
            <p:cNvSpPr>
              <a:spLocks noChangeArrowheads="1"/>
            </p:cNvSpPr>
            <p:nvPr/>
          </p:nvSpPr>
          <p:spPr bwMode="auto">
            <a:xfrm>
              <a:off x="2427" y="2796"/>
              <a:ext cx="136" cy="227"/>
            </a:xfrm>
            <a:prstGeom prst="ellipse">
              <a:avLst/>
            </a:prstGeom>
            <a:noFill/>
            <a:ln w="41275" cap="sq">
              <a:solidFill>
                <a:srgbClr val="FF0000"/>
              </a:solidFill>
              <a:round/>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6577" name="Line 18"/>
            <p:cNvSpPr>
              <a:spLocks noChangeShapeType="1"/>
            </p:cNvSpPr>
            <p:nvPr/>
          </p:nvSpPr>
          <p:spPr bwMode="auto">
            <a:xfrm>
              <a:off x="1021" y="2024"/>
              <a:ext cx="725" cy="453"/>
            </a:xfrm>
            <a:prstGeom prst="line">
              <a:avLst/>
            </a:prstGeom>
            <a:noFill/>
            <a:ln w="38100">
              <a:solidFill>
                <a:srgbClr val="00CC00"/>
              </a:solidFill>
              <a:round/>
              <a:headEnd/>
              <a:tailEnd type="triangle" w="med" len="med"/>
            </a:ln>
          </p:spPr>
          <p:txBody>
            <a:bodyPr lIns="0" tIns="0" rIns="0" bIns="0">
              <a:spAutoFit/>
            </a:bodyPr>
            <a:lstStyle/>
            <a:p>
              <a:endParaRPr lang="sk-SK"/>
            </a:p>
          </p:txBody>
        </p:sp>
        <p:sp>
          <p:nvSpPr>
            <p:cNvPr id="66578" name="Text Box 19"/>
            <p:cNvSpPr txBox="1">
              <a:spLocks noChangeArrowheads="1"/>
            </p:cNvSpPr>
            <p:nvPr/>
          </p:nvSpPr>
          <p:spPr bwMode="auto">
            <a:xfrm>
              <a:off x="567" y="1752"/>
              <a:ext cx="1044"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00CC00"/>
                  </a:solidFill>
                  <a:effectLst>
                    <a:outerShdw blurRad="38100" dist="38100" dir="2700000" algn="tl">
                      <a:srgbClr val="000000"/>
                    </a:outerShdw>
                  </a:effectLst>
                  <a:latin typeface="Arial" charset="0"/>
                </a:rPr>
                <a:t>mechanická</a:t>
              </a:r>
              <a:endParaRPr lang="en-US" altLang="sk-SK" sz="1800">
                <a:solidFill>
                  <a:srgbClr val="00CC00"/>
                </a:solidFill>
                <a:effectLst>
                  <a:outerShdw blurRad="38100" dist="38100" dir="2700000" algn="tl">
                    <a:srgbClr val="000000"/>
                  </a:outerShdw>
                </a:effectLst>
                <a:latin typeface="Arial" charset="0"/>
              </a:endParaRPr>
            </a:p>
          </p:txBody>
        </p:sp>
        <p:sp>
          <p:nvSpPr>
            <p:cNvPr id="66579" name="Text Box 20"/>
            <p:cNvSpPr txBox="1">
              <a:spLocks noChangeArrowheads="1"/>
            </p:cNvSpPr>
            <p:nvPr/>
          </p:nvSpPr>
          <p:spPr bwMode="auto">
            <a:xfrm>
              <a:off x="2836" y="2704"/>
              <a:ext cx="702" cy="231"/>
            </a:xfrm>
            <a:prstGeom prst="rect">
              <a:avLst/>
            </a:prstGeom>
            <a:noFill/>
            <a:ln w="9525">
              <a:noFill/>
              <a:miter lim="800000"/>
              <a:headEnd/>
              <a:tailEnd/>
            </a:ln>
          </p:spPr>
          <p:txBody>
            <a:bodyPr>
              <a:spAutoFit/>
            </a:bodyPr>
            <a:lstStyle/>
            <a:p>
              <a:pPr eaLnBrk="0" hangingPunct="0">
                <a:spcBef>
                  <a:spcPct val="50000"/>
                </a:spcBef>
                <a:defRPr/>
              </a:pPr>
              <a:r>
                <a:rPr lang="sk-SK" altLang="sk-SK" sz="1800">
                  <a:solidFill>
                    <a:srgbClr val="FF0000"/>
                  </a:solidFill>
                  <a:effectLst>
                    <a:outerShdw blurRad="38100" dist="38100" dir="2700000" algn="tl">
                      <a:srgbClr val="000000"/>
                    </a:outerShdw>
                  </a:effectLst>
                  <a:latin typeface="Arial" charset="0"/>
                </a:rPr>
                <a:t>funkčná</a:t>
              </a:r>
              <a:r>
                <a:rPr lang="sk-SK" altLang="sk-SK" sz="1800">
                  <a:solidFill>
                    <a:srgbClr val="00CC00"/>
                  </a:solidFill>
                  <a:effectLst>
                    <a:outerShdw blurRad="38100" dist="38100" dir="2700000" algn="tl">
                      <a:srgbClr val="000000"/>
                    </a:outerShdw>
                  </a:effectLst>
                  <a:latin typeface="Arial" charset="0"/>
                </a:rPr>
                <a:t> </a:t>
              </a:r>
              <a:endParaRPr lang="en-US" altLang="sk-SK" sz="1800">
                <a:solidFill>
                  <a:srgbClr val="00CC00"/>
                </a:solidFill>
                <a:effectLst>
                  <a:outerShdw blurRad="38100" dist="38100" dir="2700000" algn="tl">
                    <a:srgbClr val="000000"/>
                  </a:outerShdw>
                </a:effectLst>
                <a:latin typeface="Arial" charset="0"/>
              </a:endParaRPr>
            </a:p>
          </p:txBody>
        </p:sp>
      </p:grpSp>
      <p:sp>
        <p:nvSpPr>
          <p:cNvPr id="66569" name="Rectangle 21"/>
          <p:cNvSpPr>
            <a:spLocks noChangeArrowheads="1"/>
          </p:cNvSpPr>
          <p:nvPr/>
        </p:nvSpPr>
        <p:spPr bwMode="auto">
          <a:xfrm>
            <a:off x="1476375" y="6165850"/>
            <a:ext cx="2016125" cy="431800"/>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66570" name="Line 22"/>
          <p:cNvSpPr>
            <a:spLocks noChangeShapeType="1"/>
          </p:cNvSpPr>
          <p:nvPr/>
        </p:nvSpPr>
        <p:spPr bwMode="auto">
          <a:xfrm flipV="1">
            <a:off x="5543550" y="2997200"/>
            <a:ext cx="2844800" cy="1366838"/>
          </a:xfrm>
          <a:prstGeom prst="line">
            <a:avLst/>
          </a:prstGeom>
          <a:noFill/>
          <a:ln w="76200" cap="sq">
            <a:solidFill>
              <a:srgbClr val="FF0000"/>
            </a:solidFill>
            <a:round/>
            <a:headEnd type="none" w="sm" len="sm"/>
            <a:tailEnd type="triangle" w="med" len="med"/>
          </a:ln>
        </p:spPr>
        <p:txBody>
          <a:bodyPr wrap="none"/>
          <a:lstStyle/>
          <a:p>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blinds(horizontal)">
                                      <p:cBhvr>
                                        <p:cTn id="7" dur="500"/>
                                        <p:tgtEl>
                                          <p:spTgt spid="4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2"/>
          <p:cNvGrpSpPr>
            <a:grpSpLocks/>
          </p:cNvGrpSpPr>
          <p:nvPr/>
        </p:nvGrpSpPr>
        <p:grpSpPr bwMode="auto">
          <a:xfrm>
            <a:off x="4173538" y="2792413"/>
            <a:ext cx="4502150" cy="4381500"/>
            <a:chOff x="2629" y="1560"/>
            <a:chExt cx="2836" cy="2760"/>
          </a:xfrm>
        </p:grpSpPr>
        <p:pic>
          <p:nvPicPr>
            <p:cNvPr id="68617" name="Picture 3"/>
            <p:cNvPicPr>
              <a:picLocks noChangeAspect="1" noChangeArrowheads="1"/>
            </p:cNvPicPr>
            <p:nvPr/>
          </p:nvPicPr>
          <p:blipFill>
            <a:blip r:embed="rId2">
              <a:lum bright="-6000" contrast="18000"/>
            </a:blip>
            <a:srcRect/>
            <a:stretch>
              <a:fillRect/>
            </a:stretch>
          </p:blipFill>
          <p:spPr bwMode="auto">
            <a:xfrm>
              <a:off x="2629" y="1560"/>
              <a:ext cx="2836" cy="2760"/>
            </a:xfrm>
            <a:prstGeom prst="rect">
              <a:avLst/>
            </a:prstGeom>
            <a:noFill/>
            <a:ln w="9525">
              <a:noFill/>
              <a:miter lim="800000"/>
              <a:headEnd/>
              <a:tailEnd/>
            </a:ln>
          </p:spPr>
        </p:pic>
        <p:sp>
          <p:nvSpPr>
            <p:cNvPr id="68618" name="Text Box 4"/>
            <p:cNvSpPr txBox="1">
              <a:spLocks noChangeArrowheads="1"/>
            </p:cNvSpPr>
            <p:nvPr/>
          </p:nvSpPr>
          <p:spPr bwMode="auto">
            <a:xfrm>
              <a:off x="3923" y="3542"/>
              <a:ext cx="272" cy="154"/>
            </a:xfrm>
            <a:prstGeom prst="rect">
              <a:avLst/>
            </a:prstGeom>
            <a:solidFill>
              <a:srgbClr val="CCECFF"/>
            </a:solidFill>
            <a:ln w="9525">
              <a:noFill/>
              <a:miter lim="800000"/>
              <a:headEnd/>
              <a:tailEnd/>
            </a:ln>
          </p:spPr>
          <p:txBody>
            <a:bodyPr>
              <a:spAutoFit/>
            </a:bodyPr>
            <a:lstStyle/>
            <a:p>
              <a:pPr eaLnBrk="0" hangingPunct="0">
                <a:spcBef>
                  <a:spcPct val="50000"/>
                </a:spcBef>
                <a:defRPr/>
              </a:pPr>
              <a:r>
                <a:rPr lang="sk-SK" altLang="sk-SK" sz="1000" b="0">
                  <a:solidFill>
                    <a:schemeClr val="bg2"/>
                  </a:solidFill>
                  <a:effectLst>
                    <a:outerShdw blurRad="38100" dist="38100" dir="2700000" algn="tl">
                      <a:srgbClr val="000000"/>
                    </a:outerShdw>
                  </a:effectLst>
                  <a:latin typeface="Arial Narrow" pitchFamily="34" charset="0"/>
                </a:rPr>
                <a:t>PAH</a:t>
              </a:r>
            </a:p>
          </p:txBody>
        </p:sp>
        <p:sp>
          <p:nvSpPr>
            <p:cNvPr id="68619" name="Line 5"/>
            <p:cNvSpPr>
              <a:spLocks noChangeShapeType="1"/>
            </p:cNvSpPr>
            <p:nvPr/>
          </p:nvSpPr>
          <p:spPr bwMode="auto">
            <a:xfrm>
              <a:off x="2647" y="3690"/>
              <a:ext cx="2177" cy="0"/>
            </a:xfrm>
            <a:prstGeom prst="line">
              <a:avLst/>
            </a:prstGeom>
            <a:noFill/>
            <a:ln w="9525" cap="sq">
              <a:solidFill>
                <a:schemeClr val="bg2"/>
              </a:solidFill>
              <a:round/>
              <a:headEnd type="none" w="sm" len="sm"/>
              <a:tailEnd type="none" w="sm" len="sm"/>
            </a:ln>
          </p:spPr>
          <p:txBody>
            <a:bodyPr wrap="none"/>
            <a:lstStyle/>
            <a:p>
              <a:endParaRPr lang="sk-SK"/>
            </a:p>
          </p:txBody>
        </p:sp>
      </p:grpSp>
      <p:sp>
        <p:nvSpPr>
          <p:cNvPr id="58374" name="Rectangle 6"/>
          <p:cNvSpPr>
            <a:spLocks noGrp="1" noChangeArrowheads="1"/>
          </p:cNvSpPr>
          <p:nvPr>
            <p:ph type="title"/>
          </p:nvPr>
        </p:nvSpPr>
        <p:spPr>
          <a:xfrm>
            <a:off x="792163" y="109538"/>
            <a:ext cx="8388350" cy="1447800"/>
          </a:xfrm>
        </p:spPr>
        <p:txBody>
          <a:bodyPr/>
          <a:lstStyle/>
          <a:p>
            <a:pPr>
              <a:defRPr/>
            </a:pPr>
            <a:r>
              <a:rPr lang="sk-SK" altLang="sk-SK" sz="3600">
                <a:effectLst>
                  <a:outerShdw blurRad="38100" dist="38100" dir="2700000" algn="tl">
                    <a:srgbClr val="000000"/>
                  </a:outerShdw>
                </a:effectLst>
              </a:rPr>
              <a:t>Inoperabilný pacient – th modality</a:t>
            </a:r>
            <a:br>
              <a:rPr lang="sk-SK" altLang="sk-SK" sz="3600">
                <a:effectLst>
                  <a:outerShdw blurRad="38100" dist="38100" dir="2700000" algn="tl">
                    <a:srgbClr val="000000"/>
                  </a:outerShdw>
                </a:effectLst>
              </a:rPr>
            </a:br>
            <a:r>
              <a:rPr lang="sk-SK" altLang="sk-SK" sz="3600">
                <a:effectLst>
                  <a:outerShdw blurRad="38100" dist="38100" dir="2700000" algn="tl">
                    <a:srgbClr val="000000"/>
                  </a:outerShdw>
                </a:effectLst>
              </a:rPr>
              <a:t> </a:t>
            </a:r>
            <a:r>
              <a:rPr lang="sk-SK" altLang="sk-SK" sz="2400">
                <a:effectLst>
                  <a:outerShdw blurRad="38100" dist="38100" dir="2700000" algn="tl">
                    <a:srgbClr val="000000"/>
                  </a:outerShdw>
                </a:effectLst>
              </a:rPr>
              <a:t>dľa Odporúčaní vyčerpané možnosti konzervatívnej liečby:</a:t>
            </a:r>
            <a:br>
              <a:rPr lang="sk-SK" altLang="sk-SK" sz="2400">
                <a:effectLst>
                  <a:outerShdw blurRad="38100" dist="38100" dir="2700000" algn="tl">
                    <a:srgbClr val="000000"/>
                  </a:outerShdw>
                </a:effectLst>
              </a:rPr>
            </a:br>
            <a:endParaRPr lang="sk-SK" altLang="sk-SK" sz="2400">
              <a:effectLst>
                <a:outerShdw blurRad="38100" dist="38100" dir="2700000" algn="tl">
                  <a:srgbClr val="000000"/>
                </a:outerShdw>
              </a:effectLst>
            </a:endParaRPr>
          </a:p>
        </p:txBody>
      </p:sp>
      <p:sp>
        <p:nvSpPr>
          <p:cNvPr id="58375" name="Rectangle 7"/>
          <p:cNvSpPr>
            <a:spLocks noGrp="1" noChangeArrowheads="1"/>
          </p:cNvSpPr>
          <p:nvPr>
            <p:ph type="body" idx="1"/>
          </p:nvPr>
        </p:nvSpPr>
        <p:spPr>
          <a:xfrm>
            <a:off x="34925" y="1196975"/>
            <a:ext cx="7777163" cy="2447925"/>
          </a:xfrm>
        </p:spPr>
        <p:txBody>
          <a:bodyPr/>
          <a:lstStyle/>
          <a:p>
            <a:pPr>
              <a:lnSpc>
                <a:spcPct val="80000"/>
              </a:lnSpc>
              <a:buFont typeface="Monotype Sorts" pitchFamily="2" charset="2"/>
              <a:buNone/>
              <a:defRPr/>
            </a:pPr>
            <a:r>
              <a:rPr lang="sk-SK" altLang="sk-SK" sz="2000">
                <a:effectLst>
                  <a:outerShdw blurRad="38100" dist="38100" dir="2700000" algn="tl">
                    <a:srgbClr val="000000"/>
                  </a:outerShdw>
                </a:effectLst>
              </a:rPr>
              <a:t>trieda I    – PEA: kontraindikovaná</a:t>
            </a:r>
          </a:p>
          <a:p>
            <a:pPr>
              <a:lnSpc>
                <a:spcPct val="80000"/>
              </a:lnSpc>
              <a:buFont typeface="Monotype Sorts" pitchFamily="2" charset="2"/>
              <a:buNone/>
              <a:defRPr/>
            </a:pPr>
            <a:r>
              <a:rPr lang="sk-SK" altLang="sk-SK" sz="2000">
                <a:effectLst>
                  <a:outerShdw blurRad="38100" dist="38100" dir="2700000" algn="tl">
                    <a:srgbClr val="000000"/>
                  </a:outerShdw>
                </a:effectLst>
              </a:rPr>
              <a:t>trieda I    – dôsledne antikoagulovaný</a:t>
            </a:r>
          </a:p>
          <a:p>
            <a:pPr>
              <a:lnSpc>
                <a:spcPct val="80000"/>
              </a:lnSpc>
              <a:buFont typeface="Monotype Sorts" pitchFamily="2" charset="2"/>
              <a:buNone/>
              <a:defRPr/>
            </a:pPr>
            <a:r>
              <a:rPr lang="sk-SK" altLang="sk-SK" sz="2000">
                <a:effectLst>
                  <a:outerShdw blurRad="38100" dist="38100" dir="2700000" algn="tl">
                    <a:srgbClr val="000000"/>
                  </a:outerShdw>
                </a:effectLst>
              </a:rPr>
              <a:t>trieda I    – riociguát podávaný v plnej dávke 3x2,5mg</a:t>
            </a:r>
          </a:p>
          <a:p>
            <a:pPr>
              <a:lnSpc>
                <a:spcPct val="80000"/>
              </a:lnSpc>
              <a:buFont typeface="Monotype Sorts" pitchFamily="2" charset="2"/>
              <a:buNone/>
              <a:defRPr/>
            </a:pPr>
            <a:r>
              <a:rPr lang="sk-SK" altLang="sk-SK" sz="2000" b="1">
                <a:solidFill>
                  <a:srgbClr val="FFCC00"/>
                </a:solidFill>
                <a:effectLst>
                  <a:outerShdw blurRad="38100" dist="38100" dir="2700000" algn="tl">
                    <a:srgbClr val="000000"/>
                  </a:outerShdw>
                </a:effectLst>
              </a:rPr>
              <a:t>...........</a:t>
            </a:r>
          </a:p>
          <a:p>
            <a:pPr>
              <a:lnSpc>
                <a:spcPct val="80000"/>
              </a:lnSpc>
              <a:buFont typeface="Monotype Sorts" pitchFamily="2" charset="2"/>
              <a:buNone/>
              <a:defRPr/>
            </a:pPr>
            <a:r>
              <a:rPr lang="sk-SK" altLang="sk-SK" sz="2000">
                <a:effectLst>
                  <a:outerShdw blurRad="38100" dist="38100" dir="2700000" algn="tl">
                    <a:srgbClr val="000000"/>
                  </a:outerShdw>
                </a:effectLst>
              </a:rPr>
              <a:t>trieda IIb – do kombinácie pre PAH schválená liečba</a:t>
            </a:r>
          </a:p>
          <a:p>
            <a:pPr>
              <a:lnSpc>
                <a:spcPct val="80000"/>
              </a:lnSpc>
              <a:buFont typeface="Monotype Sorts" pitchFamily="2" charset="2"/>
              <a:buNone/>
              <a:defRPr/>
            </a:pPr>
            <a:r>
              <a:rPr lang="sk-SK" altLang="sk-SK" sz="2000">
                <a:effectLst>
                  <a:outerShdw blurRad="38100" dist="38100" dir="2700000" algn="tl">
                    <a:srgbClr val="000000"/>
                  </a:outerShdw>
                </a:effectLst>
              </a:rPr>
              <a:t>trieda IIb – BPA</a:t>
            </a:r>
            <a:endParaRPr lang="sk-SK" altLang="sk-SK" sz="2000">
              <a:solidFill>
                <a:srgbClr val="FFCC00"/>
              </a:solidFill>
              <a:effectLst>
                <a:outerShdw blurRad="38100" dist="38100" dir="2700000" algn="tl">
                  <a:srgbClr val="000000"/>
                </a:outerShdw>
              </a:effectLst>
            </a:endParaRPr>
          </a:p>
          <a:p>
            <a:pPr>
              <a:lnSpc>
                <a:spcPct val="80000"/>
              </a:lnSpc>
              <a:buFont typeface="Monotype Sorts" pitchFamily="2" charset="2"/>
              <a:buNone/>
              <a:defRPr/>
            </a:pPr>
            <a:r>
              <a:rPr lang="sk-SK" altLang="sk-SK" sz="2000">
                <a:effectLst>
                  <a:outerShdw blurRad="38100" dist="38100" dir="2700000" algn="tl">
                    <a:srgbClr val="000000"/>
                  </a:outerShdw>
                </a:effectLst>
              </a:rPr>
              <a:t>                     </a:t>
            </a:r>
          </a:p>
        </p:txBody>
      </p:sp>
      <p:sp>
        <p:nvSpPr>
          <p:cNvPr id="58376" name="Rectangle 26"/>
          <p:cNvSpPr>
            <a:spLocks noChangeArrowheads="1"/>
          </p:cNvSpPr>
          <p:nvPr/>
        </p:nvSpPr>
        <p:spPr bwMode="auto">
          <a:xfrm>
            <a:off x="4140200" y="4105275"/>
            <a:ext cx="4535488" cy="360363"/>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58377" name="Rectangle 26"/>
          <p:cNvSpPr>
            <a:spLocks noChangeArrowheads="1"/>
          </p:cNvSpPr>
          <p:nvPr/>
        </p:nvSpPr>
        <p:spPr bwMode="auto">
          <a:xfrm>
            <a:off x="4140200" y="3457575"/>
            <a:ext cx="4535488" cy="215900"/>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58378" name="Rectangle 26"/>
          <p:cNvSpPr>
            <a:spLocks noChangeArrowheads="1"/>
          </p:cNvSpPr>
          <p:nvPr/>
        </p:nvSpPr>
        <p:spPr bwMode="auto">
          <a:xfrm>
            <a:off x="4140200" y="4537075"/>
            <a:ext cx="4535488" cy="720725"/>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58379" name="Rectangle 26"/>
          <p:cNvSpPr>
            <a:spLocks noChangeArrowheads="1"/>
          </p:cNvSpPr>
          <p:nvPr/>
        </p:nvSpPr>
        <p:spPr bwMode="auto">
          <a:xfrm>
            <a:off x="4140200" y="5257800"/>
            <a:ext cx="4535488" cy="935038"/>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58380" name="Rectangle 26"/>
          <p:cNvSpPr>
            <a:spLocks noChangeArrowheads="1"/>
          </p:cNvSpPr>
          <p:nvPr/>
        </p:nvSpPr>
        <p:spPr bwMode="auto">
          <a:xfrm>
            <a:off x="4140200" y="6192838"/>
            <a:ext cx="4535488" cy="576262"/>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8375">
                                            <p:txEl>
                                              <p:pRg st="0" end="0"/>
                                            </p:txEl>
                                          </p:spTgt>
                                        </p:tgtEl>
                                        <p:attrNameLst>
                                          <p:attrName>style.visibility</p:attrName>
                                        </p:attrNameLst>
                                      </p:cBhvr>
                                      <p:to>
                                        <p:strVal val="visible"/>
                                      </p:to>
                                    </p:set>
                                    <p:animEffect transition="in" filter="blinds(horizontal)">
                                      <p:cBhvr>
                                        <p:cTn id="7" dur="500"/>
                                        <p:tgtEl>
                                          <p:spTgt spid="58375">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8376"/>
                                        </p:tgtEl>
                                        <p:attrNameLst>
                                          <p:attrName>style.visibility</p:attrName>
                                        </p:attrNameLst>
                                      </p:cBhvr>
                                      <p:to>
                                        <p:strVal val="visible"/>
                                      </p:to>
                                    </p:set>
                                    <p:anim calcmode="lin" valueType="num">
                                      <p:cBhvr additive="base">
                                        <p:cTn id="10" dur="500" fill="hold"/>
                                        <p:tgtEl>
                                          <p:spTgt spid="58376"/>
                                        </p:tgtEl>
                                        <p:attrNameLst>
                                          <p:attrName>ppt_x</p:attrName>
                                        </p:attrNameLst>
                                      </p:cBhvr>
                                      <p:tavLst>
                                        <p:tav tm="0">
                                          <p:val>
                                            <p:strVal val="#ppt_x"/>
                                          </p:val>
                                        </p:tav>
                                        <p:tav tm="100000">
                                          <p:val>
                                            <p:strVal val="#ppt_x"/>
                                          </p:val>
                                        </p:tav>
                                      </p:tavLst>
                                    </p:anim>
                                    <p:anim calcmode="lin" valueType="num">
                                      <p:cBhvr additive="base">
                                        <p:cTn id="11" dur="500" fill="hold"/>
                                        <p:tgtEl>
                                          <p:spTgt spid="5837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8375">
                                            <p:txEl>
                                              <p:pRg st="1" end="1"/>
                                            </p:txEl>
                                          </p:spTgt>
                                        </p:tgtEl>
                                        <p:attrNameLst>
                                          <p:attrName>style.visibility</p:attrName>
                                        </p:attrNameLst>
                                      </p:cBhvr>
                                      <p:to>
                                        <p:strVal val="visible"/>
                                      </p:to>
                                    </p:set>
                                    <p:animEffect transition="in" filter="blinds(horizontal)">
                                      <p:cBhvr>
                                        <p:cTn id="16" dur="500"/>
                                        <p:tgtEl>
                                          <p:spTgt spid="58375">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ppt_x"/>
                                          </p:val>
                                        </p:tav>
                                        <p:tav tm="100000">
                                          <p:val>
                                            <p:strVal val="#ppt_x"/>
                                          </p:val>
                                        </p:tav>
                                      </p:tavLst>
                                    </p:anim>
                                    <p:anim calcmode="lin" valueType="num">
                                      <p:cBhvr additive="base">
                                        <p:cTn id="20" dur="500" fill="hold"/>
                                        <p:tgtEl>
                                          <p:spTgt spid="5837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58375">
                                            <p:txEl>
                                              <p:pRg st="2" end="2"/>
                                            </p:txEl>
                                          </p:spTgt>
                                        </p:tgtEl>
                                        <p:attrNameLst>
                                          <p:attrName>style.visibility</p:attrName>
                                        </p:attrNameLst>
                                      </p:cBhvr>
                                      <p:to>
                                        <p:strVal val="visible"/>
                                      </p:to>
                                    </p:set>
                                    <p:animEffect transition="in" filter="blinds(horizontal)">
                                      <p:cBhvr>
                                        <p:cTn id="25" dur="500"/>
                                        <p:tgtEl>
                                          <p:spTgt spid="58375">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58378"/>
                                        </p:tgtEl>
                                        <p:attrNameLst>
                                          <p:attrName>style.visibility</p:attrName>
                                        </p:attrNameLst>
                                      </p:cBhvr>
                                      <p:to>
                                        <p:strVal val="visible"/>
                                      </p:to>
                                    </p:set>
                                    <p:anim calcmode="lin" valueType="num">
                                      <p:cBhvr additive="base">
                                        <p:cTn id="28" dur="500" fill="hold"/>
                                        <p:tgtEl>
                                          <p:spTgt spid="58378"/>
                                        </p:tgtEl>
                                        <p:attrNameLst>
                                          <p:attrName>ppt_x</p:attrName>
                                        </p:attrNameLst>
                                      </p:cBhvr>
                                      <p:tavLst>
                                        <p:tav tm="0">
                                          <p:val>
                                            <p:strVal val="#ppt_x"/>
                                          </p:val>
                                        </p:tav>
                                        <p:tav tm="100000">
                                          <p:val>
                                            <p:strVal val="#ppt_x"/>
                                          </p:val>
                                        </p:tav>
                                      </p:tavLst>
                                    </p:anim>
                                    <p:anim calcmode="lin" valueType="num">
                                      <p:cBhvr additive="base">
                                        <p:cTn id="29" dur="500" fill="hold"/>
                                        <p:tgtEl>
                                          <p:spTgt spid="58378"/>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8375">
                                            <p:txEl>
                                              <p:pRg st="3" end="3"/>
                                            </p:txEl>
                                          </p:spTgt>
                                        </p:tgtEl>
                                        <p:attrNameLst>
                                          <p:attrName>style.visibility</p:attrName>
                                        </p:attrNameLst>
                                      </p:cBhvr>
                                      <p:to>
                                        <p:strVal val="visible"/>
                                      </p:to>
                                    </p:set>
                                    <p:animEffect transition="in" filter="blinds(horizontal)">
                                      <p:cBhvr>
                                        <p:cTn id="34" dur="500"/>
                                        <p:tgtEl>
                                          <p:spTgt spid="5837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8375">
                                            <p:txEl>
                                              <p:pRg st="4" end="4"/>
                                            </p:txEl>
                                          </p:spTgt>
                                        </p:tgtEl>
                                        <p:attrNameLst>
                                          <p:attrName>style.visibility</p:attrName>
                                        </p:attrNameLst>
                                      </p:cBhvr>
                                      <p:to>
                                        <p:strVal val="visible"/>
                                      </p:to>
                                    </p:set>
                                    <p:animEffect transition="in" filter="blinds(horizontal)">
                                      <p:cBhvr>
                                        <p:cTn id="39" dur="500"/>
                                        <p:tgtEl>
                                          <p:spTgt spid="58375">
                                            <p:txEl>
                                              <p:pRg st="4" end="4"/>
                                            </p:txEl>
                                          </p:spTgt>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58379"/>
                                        </p:tgtEl>
                                        <p:attrNameLst>
                                          <p:attrName>style.visibility</p:attrName>
                                        </p:attrNameLst>
                                      </p:cBhvr>
                                      <p:to>
                                        <p:strVal val="visible"/>
                                      </p:to>
                                    </p:set>
                                    <p:anim calcmode="lin" valueType="num">
                                      <p:cBhvr additive="base">
                                        <p:cTn id="42" dur="500" fill="hold"/>
                                        <p:tgtEl>
                                          <p:spTgt spid="58379"/>
                                        </p:tgtEl>
                                        <p:attrNameLst>
                                          <p:attrName>ppt_x</p:attrName>
                                        </p:attrNameLst>
                                      </p:cBhvr>
                                      <p:tavLst>
                                        <p:tav tm="0">
                                          <p:val>
                                            <p:strVal val="#ppt_x"/>
                                          </p:val>
                                        </p:tav>
                                        <p:tav tm="100000">
                                          <p:val>
                                            <p:strVal val="#ppt_x"/>
                                          </p:val>
                                        </p:tav>
                                      </p:tavLst>
                                    </p:anim>
                                    <p:anim calcmode="lin" valueType="num">
                                      <p:cBhvr additive="base">
                                        <p:cTn id="43" dur="500" fill="hold"/>
                                        <p:tgtEl>
                                          <p:spTgt spid="58379"/>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58375">
                                            <p:txEl>
                                              <p:pRg st="5" end="5"/>
                                            </p:txEl>
                                          </p:spTgt>
                                        </p:tgtEl>
                                        <p:attrNameLst>
                                          <p:attrName>style.visibility</p:attrName>
                                        </p:attrNameLst>
                                      </p:cBhvr>
                                      <p:to>
                                        <p:strVal val="visible"/>
                                      </p:to>
                                    </p:set>
                                    <p:animEffect transition="in" filter="blinds(horizontal)">
                                      <p:cBhvr>
                                        <p:cTn id="48" dur="500"/>
                                        <p:tgtEl>
                                          <p:spTgt spid="58375">
                                            <p:txEl>
                                              <p:pRg st="5" end="5"/>
                                            </p:txEl>
                                          </p:spTgt>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58380"/>
                                        </p:tgtEl>
                                        <p:attrNameLst>
                                          <p:attrName>style.visibility</p:attrName>
                                        </p:attrNameLst>
                                      </p:cBhvr>
                                      <p:to>
                                        <p:strVal val="visible"/>
                                      </p:to>
                                    </p:set>
                                    <p:anim calcmode="lin" valueType="num">
                                      <p:cBhvr additive="base">
                                        <p:cTn id="51" dur="500" fill="hold"/>
                                        <p:tgtEl>
                                          <p:spTgt spid="58380"/>
                                        </p:tgtEl>
                                        <p:attrNameLst>
                                          <p:attrName>ppt_x</p:attrName>
                                        </p:attrNameLst>
                                      </p:cBhvr>
                                      <p:tavLst>
                                        <p:tav tm="0">
                                          <p:val>
                                            <p:strVal val="#ppt_x"/>
                                          </p:val>
                                        </p:tav>
                                        <p:tav tm="100000">
                                          <p:val>
                                            <p:strVal val="#ppt_x"/>
                                          </p:val>
                                        </p:tav>
                                      </p:tavLst>
                                    </p:anim>
                                    <p:anim calcmode="lin" valueType="num">
                                      <p:cBhvr additive="base">
                                        <p:cTn id="52" dur="500" fill="hold"/>
                                        <p:tgtEl>
                                          <p:spTgt spid="58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animBg="1"/>
      <p:bldP spid="58377" grpId="0" animBg="1"/>
      <p:bldP spid="58378" grpId="0" animBg="1"/>
      <p:bldP spid="58379" grpId="0" animBg="1"/>
      <p:bldP spid="583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srcRect/>
          <a:stretch>
            <a:fillRect/>
          </a:stretch>
        </p:blipFill>
        <p:spPr bwMode="auto">
          <a:xfrm>
            <a:off x="107950" y="4868863"/>
            <a:ext cx="6689725" cy="1760537"/>
          </a:xfrm>
          <a:prstGeom prst="rect">
            <a:avLst/>
          </a:prstGeom>
          <a:noFill/>
          <a:ln w="9525">
            <a:noFill/>
            <a:miter lim="800000"/>
            <a:headEnd/>
            <a:tailEnd/>
          </a:ln>
        </p:spPr>
      </p:pic>
      <p:pic>
        <p:nvPicPr>
          <p:cNvPr id="69634" name="Picture 3"/>
          <p:cNvPicPr>
            <a:picLocks noChangeAspect="1" noChangeArrowheads="1"/>
          </p:cNvPicPr>
          <p:nvPr/>
        </p:nvPicPr>
        <p:blipFill>
          <a:blip r:embed="rId3"/>
          <a:srcRect/>
          <a:stretch>
            <a:fillRect/>
          </a:stretch>
        </p:blipFill>
        <p:spPr bwMode="auto">
          <a:xfrm>
            <a:off x="0" y="1196975"/>
            <a:ext cx="3598863" cy="1604963"/>
          </a:xfrm>
          <a:prstGeom prst="rect">
            <a:avLst/>
          </a:prstGeom>
          <a:noFill/>
          <a:ln w="9525">
            <a:noFill/>
            <a:miter lim="800000"/>
            <a:headEnd/>
            <a:tailEnd/>
          </a:ln>
        </p:spPr>
      </p:pic>
      <p:pic>
        <p:nvPicPr>
          <p:cNvPr id="69635" name="Picture 4"/>
          <p:cNvPicPr>
            <a:picLocks noChangeAspect="1" noChangeArrowheads="1"/>
          </p:cNvPicPr>
          <p:nvPr/>
        </p:nvPicPr>
        <p:blipFill>
          <a:blip r:embed="rId4"/>
          <a:srcRect/>
          <a:stretch>
            <a:fillRect/>
          </a:stretch>
        </p:blipFill>
        <p:spPr bwMode="auto">
          <a:xfrm>
            <a:off x="5435600" y="1125538"/>
            <a:ext cx="3708400" cy="3025775"/>
          </a:xfrm>
          <a:prstGeom prst="rect">
            <a:avLst/>
          </a:prstGeom>
          <a:noFill/>
          <a:ln w="9525">
            <a:noFill/>
            <a:miter lim="800000"/>
            <a:headEnd/>
            <a:tailEnd/>
          </a:ln>
        </p:spPr>
      </p:pic>
      <p:sp>
        <p:nvSpPr>
          <p:cNvPr id="49157" name="Rectangle 5"/>
          <p:cNvSpPr>
            <a:spLocks noGrp="1" noChangeArrowheads="1"/>
          </p:cNvSpPr>
          <p:nvPr>
            <p:ph type="title"/>
          </p:nvPr>
        </p:nvSpPr>
        <p:spPr>
          <a:xfrm>
            <a:off x="971550" y="-171450"/>
            <a:ext cx="8020050" cy="1447800"/>
          </a:xfrm>
        </p:spPr>
        <p:txBody>
          <a:bodyPr/>
          <a:lstStyle/>
          <a:p>
            <a:pPr algn="ctr">
              <a:defRPr/>
            </a:pPr>
            <a:r>
              <a:rPr lang="sk-SK" altLang="sk-SK" sz="3400">
                <a:effectLst>
                  <a:outerShdw blurRad="38100" dist="38100" dir="2700000" algn="tl">
                    <a:srgbClr val="000000"/>
                  </a:outerShdw>
                </a:effectLst>
                <a:latin typeface="Arial" charset="0"/>
              </a:rPr>
              <a:t>Kombinačná liečba: </a:t>
            </a:r>
            <a:br>
              <a:rPr lang="sk-SK" altLang="sk-SK" sz="3400">
                <a:effectLst>
                  <a:outerShdw blurRad="38100" dist="38100" dir="2700000" algn="tl">
                    <a:srgbClr val="000000"/>
                  </a:outerShdw>
                </a:effectLst>
                <a:latin typeface="Arial" charset="0"/>
              </a:rPr>
            </a:br>
            <a:r>
              <a:rPr lang="sk-SK" altLang="sk-SK" sz="3400">
                <a:effectLst>
                  <a:outerShdw blurRad="38100" dist="38100" dir="2700000" algn="tl">
                    <a:srgbClr val="000000"/>
                  </a:outerShdw>
                </a:effectLst>
                <a:latin typeface="Arial" charset="0"/>
              </a:rPr>
              <a:t>riociguat + PAH špecifická th</a:t>
            </a:r>
          </a:p>
        </p:txBody>
      </p:sp>
      <p:pic>
        <p:nvPicPr>
          <p:cNvPr id="69637" name="Picture 6"/>
          <p:cNvPicPr>
            <a:picLocks noChangeAspect="1" noChangeArrowheads="1"/>
          </p:cNvPicPr>
          <p:nvPr/>
        </p:nvPicPr>
        <p:blipFill>
          <a:blip r:embed="rId5"/>
          <a:srcRect/>
          <a:stretch>
            <a:fillRect/>
          </a:stretch>
        </p:blipFill>
        <p:spPr bwMode="auto">
          <a:xfrm>
            <a:off x="323850" y="2938463"/>
            <a:ext cx="4176713" cy="1858962"/>
          </a:xfrm>
          <a:prstGeom prst="rect">
            <a:avLst/>
          </a:prstGeom>
          <a:noFill/>
          <a:ln w="9525">
            <a:noFill/>
            <a:miter lim="800000"/>
            <a:headEnd/>
            <a:tailEnd/>
          </a:ln>
        </p:spPr>
      </p:pic>
      <p:grpSp>
        <p:nvGrpSpPr>
          <p:cNvPr id="69638" name="Group 7"/>
          <p:cNvGrpSpPr>
            <a:grpSpLocks/>
          </p:cNvGrpSpPr>
          <p:nvPr/>
        </p:nvGrpSpPr>
        <p:grpSpPr bwMode="auto">
          <a:xfrm>
            <a:off x="3348038" y="5705475"/>
            <a:ext cx="5795962" cy="1152525"/>
            <a:chOff x="985" y="3037"/>
            <a:chExt cx="4775" cy="1210"/>
          </a:xfrm>
        </p:grpSpPr>
        <p:pic>
          <p:nvPicPr>
            <p:cNvPr id="69642" name="Picture 8"/>
            <p:cNvPicPr>
              <a:picLocks noChangeAspect="1" noChangeArrowheads="1"/>
            </p:cNvPicPr>
            <p:nvPr/>
          </p:nvPicPr>
          <p:blipFill>
            <a:blip r:embed="rId6"/>
            <a:srcRect/>
            <a:stretch>
              <a:fillRect/>
            </a:stretch>
          </p:blipFill>
          <p:spPr bwMode="auto">
            <a:xfrm>
              <a:off x="987" y="3037"/>
              <a:ext cx="4773" cy="1119"/>
            </a:xfrm>
            <a:prstGeom prst="rect">
              <a:avLst/>
            </a:prstGeom>
            <a:noFill/>
            <a:ln w="9525">
              <a:noFill/>
              <a:miter lim="800000"/>
              <a:headEnd/>
              <a:tailEnd/>
            </a:ln>
          </p:spPr>
        </p:pic>
        <p:pic>
          <p:nvPicPr>
            <p:cNvPr id="69643" name="Picture 9"/>
            <p:cNvPicPr>
              <a:picLocks noChangeAspect="1" noChangeArrowheads="1"/>
            </p:cNvPicPr>
            <p:nvPr/>
          </p:nvPicPr>
          <p:blipFill>
            <a:blip r:embed="rId7"/>
            <a:srcRect/>
            <a:stretch>
              <a:fillRect/>
            </a:stretch>
          </p:blipFill>
          <p:spPr bwMode="auto">
            <a:xfrm>
              <a:off x="985" y="4067"/>
              <a:ext cx="4768" cy="180"/>
            </a:xfrm>
            <a:prstGeom prst="rect">
              <a:avLst/>
            </a:prstGeom>
            <a:noFill/>
            <a:ln w="9525">
              <a:noFill/>
              <a:miter lim="800000"/>
              <a:headEnd/>
              <a:tailEnd/>
            </a:ln>
          </p:spPr>
        </p:pic>
      </p:grpSp>
      <p:pic>
        <p:nvPicPr>
          <p:cNvPr id="69639" name="Picture 10"/>
          <p:cNvPicPr>
            <a:picLocks noChangeAspect="1" noChangeArrowheads="1"/>
          </p:cNvPicPr>
          <p:nvPr/>
        </p:nvPicPr>
        <p:blipFill>
          <a:blip r:embed="rId8"/>
          <a:srcRect/>
          <a:stretch>
            <a:fillRect/>
          </a:stretch>
        </p:blipFill>
        <p:spPr bwMode="auto">
          <a:xfrm>
            <a:off x="3924300" y="4076700"/>
            <a:ext cx="5219700" cy="1755775"/>
          </a:xfrm>
          <a:prstGeom prst="rect">
            <a:avLst/>
          </a:prstGeom>
          <a:noFill/>
          <a:ln w="9525">
            <a:noFill/>
            <a:miter lim="800000"/>
            <a:headEnd/>
            <a:tailEnd/>
          </a:ln>
        </p:spPr>
      </p:pic>
      <p:pic>
        <p:nvPicPr>
          <p:cNvPr id="69640" name="Picture 11"/>
          <p:cNvPicPr>
            <a:picLocks noChangeAspect="1" noChangeArrowheads="1"/>
          </p:cNvPicPr>
          <p:nvPr/>
        </p:nvPicPr>
        <p:blipFill>
          <a:blip r:embed="rId9"/>
          <a:srcRect/>
          <a:stretch>
            <a:fillRect/>
          </a:stretch>
        </p:blipFill>
        <p:spPr bwMode="auto">
          <a:xfrm>
            <a:off x="1116013" y="2332038"/>
            <a:ext cx="7461250" cy="665162"/>
          </a:xfrm>
          <a:prstGeom prst="rect">
            <a:avLst/>
          </a:prstGeom>
          <a:noFill/>
          <a:ln w="9525">
            <a:noFill/>
            <a:miter lim="800000"/>
            <a:headEnd/>
            <a:tailEnd/>
          </a:ln>
        </p:spPr>
      </p:pic>
      <p:sp>
        <p:nvSpPr>
          <p:cNvPr id="507925" name="TextBox 5"/>
          <p:cNvSpPr txBox="1">
            <a:spLocks noChangeArrowheads="1"/>
          </p:cNvSpPr>
          <p:nvPr/>
        </p:nvSpPr>
        <p:spPr bwMode="auto">
          <a:xfrm rot="-675397">
            <a:off x="-1588" y="2971800"/>
            <a:ext cx="9131301" cy="1463675"/>
          </a:xfrm>
          <a:prstGeom prst="rect">
            <a:avLst/>
          </a:prstGeom>
          <a:solidFill>
            <a:srgbClr val="FF3300"/>
          </a:solidFill>
          <a:ln w="9525">
            <a:noFill/>
            <a:miter lim="800000"/>
            <a:headEnd/>
            <a:tailEnd/>
          </a:ln>
        </p:spPr>
        <p:txBody>
          <a:bodyPr>
            <a:spAutoFit/>
          </a:bodyPr>
          <a:lstStyle/>
          <a:p>
            <a:pPr eaLnBrk="0" hangingPunct="0"/>
            <a:endParaRPr lang="sk-SK" altLang="sk-SK" sz="3000">
              <a:latin typeface="Arial" charset="0"/>
            </a:endParaRPr>
          </a:p>
          <a:p>
            <a:pPr eaLnBrk="0" hangingPunct="0"/>
            <a:r>
              <a:rPr lang="sk-SK" altLang="sk-SK" sz="3000">
                <a:latin typeface="Arial" charset="0"/>
              </a:rPr>
              <a:t>             Zatiaľ nefiguruje v odporúčaniach</a:t>
            </a:r>
          </a:p>
          <a:p>
            <a:pPr algn="ctr" eaLnBrk="0" hangingPunct="0"/>
            <a:endParaRPr lang="sk-SK" altLang="sk-SK" sz="3000">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7925"/>
                                        </p:tgtEl>
                                        <p:attrNameLst>
                                          <p:attrName>style.visibility</p:attrName>
                                        </p:attrNameLst>
                                      </p:cBhvr>
                                      <p:to>
                                        <p:strVal val="visible"/>
                                      </p:to>
                                    </p:set>
                                    <p:animEffect transition="in" filter="blinds(horizontal)">
                                      <p:cBhvr>
                                        <p:cTn id="7" dur="500"/>
                                        <p:tgtEl>
                                          <p:spTgt spid="50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83" name="Group 27"/>
          <p:cNvGraphicFramePr>
            <a:graphicFrameLocks noGrp="1"/>
          </p:cNvGraphicFramePr>
          <p:nvPr>
            <p:ph/>
          </p:nvPr>
        </p:nvGraphicFramePr>
        <p:xfrm>
          <a:off x="1403350" y="3033713"/>
          <a:ext cx="7596188" cy="762000"/>
        </p:xfrm>
        <a:graphic>
          <a:graphicData uri="http://schemas.openxmlformats.org/drawingml/2006/table">
            <a:tbl>
              <a:tblPr/>
              <a:tblGrid>
                <a:gridCol w="1519238">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304925">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2266950">
                  <a:extLst>
                    <a:ext uri="{9D8B030D-6E8A-4147-A177-3AD203B41FA5}">
                      <a16:colId xmlns:a16="http://schemas.microsoft.com/office/drawing/2014/main" val="20004"/>
                    </a:ext>
                  </a:extLst>
                </a:gridCol>
              </a:tblGrid>
              <a:tr h="536575">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alt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N=73</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alt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Iniciálne</a:t>
                      </a:r>
                    </a:p>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endParaRPr kumimoji="1" lang="sk-SK" alt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altLang="sk-SK" sz="2000" b="1" i="0" u="none" strike="noStrike" cap="none" normalizeH="0" baseline="0">
                          <a:ln>
                            <a:noFill/>
                          </a:ln>
                          <a:solidFill>
                            <a:schemeClr val="tx1"/>
                          </a:solidFill>
                          <a:effectLst>
                            <a:outerShdw blurRad="38100" dist="38100" dir="2700000" algn="tl">
                              <a:srgbClr val="000000"/>
                            </a:outerShdw>
                          </a:effectLst>
                          <a:latin typeface="Arial" charset="0"/>
                          <a:cs typeface="Arial" charset="0"/>
                        </a:rPr>
                        <a:t>Po 4.3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r>
                        <a:rPr kumimoji="1" lang="sk-SK" alt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9900"/>
                        </a:buClr>
                        <a:buSzPct val="70000"/>
                        <a:buFont typeface="Monotype Sorts"/>
                        <a:buNone/>
                        <a:tabLst/>
                      </a:pPr>
                      <a:endParaRPr kumimoji="1" lang="sk-SK" altLang="sk-SK" sz="20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5125" name="TextBox 2"/>
          <p:cNvSpPr txBox="1">
            <a:spLocks noChangeArrowheads="1"/>
          </p:cNvSpPr>
          <p:nvPr/>
        </p:nvSpPr>
        <p:spPr bwMode="auto">
          <a:xfrm>
            <a:off x="-180975" y="3825875"/>
            <a:ext cx="9361488" cy="3203575"/>
          </a:xfrm>
          <a:prstGeom prst="rect">
            <a:avLst/>
          </a:prstGeom>
          <a:noFill/>
          <a:ln w="9525">
            <a:noFill/>
            <a:miter lim="800000"/>
            <a:headEnd/>
            <a:tailEnd/>
          </a:ln>
        </p:spPr>
        <p:txBody>
          <a:bodyPr>
            <a:spAutoFit/>
          </a:bodyPr>
          <a:lstStyle/>
          <a:p>
            <a:pPr>
              <a:defRPr/>
            </a:pPr>
            <a:r>
              <a:rPr kumimoji="0" lang="sk-SK" altLang="sk-SK" sz="1800" b="0" i="1">
                <a:effectLst>
                  <a:outerShdw blurRad="38100" dist="38100" dir="2700000" algn="tl">
                    <a:srgbClr val="000000"/>
                  </a:outerShdw>
                </a:effectLst>
                <a:latin typeface="Arial" charset="0"/>
              </a:rPr>
              <a:t>                        NYHA II/III/IV    12/47/11    28/40/2          0.0046</a:t>
            </a:r>
          </a:p>
          <a:p>
            <a:pPr>
              <a:defRPr/>
            </a:pPr>
            <a:endParaRPr kumimoji="0" lang="sk-SK" altLang="sk-SK" sz="1800" b="0" i="1">
              <a:effectLst>
                <a:outerShdw blurRad="38100" dist="38100" dir="2700000" algn="tl">
                  <a:srgbClr val="000000"/>
                </a:outerShdw>
              </a:effectLst>
              <a:latin typeface="Arial" charset="0"/>
            </a:endParaRPr>
          </a:p>
          <a:p>
            <a:pPr>
              <a:defRPr/>
            </a:pPr>
            <a:r>
              <a:rPr kumimoji="0" lang="sk-SK" altLang="sk-SK" sz="1800" b="0" i="1">
                <a:effectLst>
                  <a:outerShdw blurRad="38100" dist="38100" dir="2700000" algn="tl">
                    <a:srgbClr val="000000"/>
                  </a:outerShdw>
                </a:effectLst>
                <a:latin typeface="Arial" charset="0"/>
              </a:rPr>
              <a:t>                        6MWD               309</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15      352</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125       0.0002</a:t>
            </a:r>
          </a:p>
          <a:p>
            <a:pPr>
              <a:defRPr/>
            </a:pPr>
            <a:r>
              <a:rPr kumimoji="0" lang="sk-SK" altLang="sk-SK" sz="1800" b="0" i="1">
                <a:effectLst>
                  <a:outerShdw blurRad="38100" dist="38100" dir="2700000" algn="tl">
                    <a:srgbClr val="000000"/>
                  </a:outerShdw>
                </a:effectLst>
                <a:latin typeface="Arial" charset="0"/>
              </a:rPr>
              <a:t>   </a:t>
            </a:r>
          </a:p>
          <a:p>
            <a:pPr>
              <a:defRPr/>
            </a:pPr>
            <a:r>
              <a:rPr kumimoji="0" lang="sk-SK" altLang="sk-SK" sz="1800" b="0" i="1">
                <a:effectLst>
                  <a:outerShdw blurRad="38100" dist="38100" dir="2700000" algn="tl">
                    <a:srgbClr val="000000"/>
                  </a:outerShdw>
                </a:effectLst>
                <a:latin typeface="Arial" charset="0"/>
              </a:rPr>
              <a:t>                   </a:t>
            </a:r>
            <a:r>
              <a:rPr kumimoji="0" lang="sk-SK" altLang="sk-SK" sz="1800" i="1">
                <a:effectLst>
                  <a:outerShdw blurRad="38100" dist="38100" dir="2700000" algn="tl">
                    <a:srgbClr val="000000"/>
                  </a:outerShdw>
                </a:effectLst>
                <a:latin typeface="Arial" charset="0"/>
              </a:rPr>
              <a:t>hemodynamika</a:t>
            </a:r>
          </a:p>
          <a:p>
            <a:pPr eaLnBrk="0" hangingPunct="0">
              <a:defRPr/>
            </a:pPr>
            <a:r>
              <a:rPr kumimoji="0" lang="sk-SK" altLang="sk-SK" sz="1800">
                <a:solidFill>
                  <a:srgbClr val="FFCC00"/>
                </a:solidFill>
                <a:effectLst>
                  <a:outerShdw blurRad="38100" dist="38100" dir="2700000" algn="tl">
                    <a:srgbClr val="000000"/>
                  </a:outerShdw>
                </a:effectLst>
                <a:latin typeface="Arial" charset="0"/>
              </a:rPr>
              <a:t>                          </a:t>
            </a:r>
            <a:r>
              <a:rPr kumimoji="0" lang="sk-SK" altLang="sk-SK" sz="1800" b="0" i="1">
                <a:effectLst>
                  <a:outerShdw blurRad="38100" dist="38100" dir="2700000" algn="tl">
                    <a:srgbClr val="000000"/>
                  </a:outerShdw>
                </a:effectLst>
                <a:latin typeface="Arial" charset="0"/>
              </a:rPr>
              <a:t>RAP                  9.5</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5.7      7.8 </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4.9       0.0067</a:t>
            </a:r>
          </a:p>
          <a:p>
            <a:pPr eaLnBrk="0" hangingPunct="0">
              <a:defRPr/>
            </a:pPr>
            <a:r>
              <a:rPr kumimoji="0" lang="sk-SK" altLang="sk-SK" sz="1800" b="0" i="1">
                <a:effectLst>
                  <a:outerShdw blurRad="38100" dist="38100" dir="2700000" algn="tl">
                    <a:srgbClr val="000000"/>
                  </a:outerShdw>
                </a:effectLst>
                <a:latin typeface="Arial" charset="0"/>
              </a:rPr>
              <a:t>                          mPAP             50.6</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10.5     44 </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9.7       0.00001</a:t>
            </a:r>
          </a:p>
          <a:p>
            <a:pPr>
              <a:defRPr/>
            </a:pPr>
            <a:r>
              <a:rPr kumimoji="0" lang="sk-SK" altLang="sk-SK" sz="1800">
                <a:effectLst>
                  <a:outerShdw blurRad="38100" dist="38100" dir="2700000" algn="tl">
                    <a:srgbClr val="000000"/>
                  </a:outerShdw>
                </a:effectLst>
                <a:latin typeface="Arial" charset="0"/>
              </a:rPr>
              <a:t>                          </a:t>
            </a:r>
            <a:r>
              <a:rPr kumimoji="0" lang="sk-SK" altLang="sk-SK" sz="1800" b="0" i="1">
                <a:effectLst>
                  <a:outerShdw blurRad="38100" dist="38100" dir="2700000" algn="tl">
                    <a:srgbClr val="000000"/>
                  </a:outerShdw>
                </a:effectLst>
                <a:latin typeface="Arial" charset="0"/>
              </a:rPr>
              <a:t>CI                     2.0</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0.4        2.7</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0.7       0.00001</a:t>
            </a:r>
          </a:p>
          <a:p>
            <a:pPr>
              <a:defRPr/>
            </a:pPr>
            <a:r>
              <a:rPr kumimoji="0" lang="sk-SK" altLang="sk-SK" sz="1800">
                <a:effectLst>
                  <a:outerShdw blurRad="38100" dist="38100" dir="2700000" algn="tl">
                    <a:srgbClr val="000000"/>
                  </a:outerShdw>
                </a:effectLst>
                <a:latin typeface="Arial" charset="0"/>
              </a:rPr>
              <a:t>                          </a:t>
            </a:r>
            <a:r>
              <a:rPr kumimoji="0" lang="sk-SK" altLang="sk-SK" sz="1800" b="0" i="1">
                <a:effectLst>
                  <a:outerShdw blurRad="38100" dist="38100" dir="2700000" algn="tl">
                    <a:srgbClr val="000000"/>
                  </a:outerShdw>
                </a:effectLst>
                <a:latin typeface="Arial" charset="0"/>
              </a:rPr>
              <a:t>PVR               12.7</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5.2      9.7</a:t>
            </a:r>
            <a:r>
              <a:rPr kumimoji="0" lang="en-US" altLang="sk-SK" sz="1800" b="0" i="1">
                <a:effectLst>
                  <a:outerShdw blurRad="38100" dist="38100" dir="2700000" algn="tl">
                    <a:srgbClr val="000000"/>
                  </a:outerShdw>
                </a:effectLst>
                <a:latin typeface="Arial" charset="0"/>
              </a:rPr>
              <a:t>±</a:t>
            </a:r>
            <a:r>
              <a:rPr kumimoji="0" lang="sk-SK" altLang="sk-SK" sz="1800" b="0" i="1">
                <a:effectLst>
                  <a:outerShdw blurRad="38100" dist="38100" dir="2700000" algn="tl">
                    <a:srgbClr val="000000"/>
                  </a:outerShdw>
                </a:effectLst>
                <a:latin typeface="Arial" charset="0"/>
              </a:rPr>
              <a:t>3.5         0.00001</a:t>
            </a:r>
            <a:r>
              <a:rPr kumimoji="0" lang="sk-SK" altLang="sk-SK" sz="1800">
                <a:effectLst>
                  <a:outerShdw blurRad="38100" dist="38100" dir="2700000" algn="tl">
                    <a:srgbClr val="000000"/>
                  </a:outerShdw>
                </a:effectLst>
                <a:latin typeface="Arial" charset="0"/>
              </a:rPr>
              <a:t>           </a:t>
            </a:r>
            <a:r>
              <a:rPr kumimoji="0" lang="sk-SK" altLang="sk-SK" sz="1800">
                <a:solidFill>
                  <a:srgbClr val="FF0000"/>
                </a:solidFill>
                <a:effectLst>
                  <a:outerShdw blurRad="38100" dist="38100" dir="2700000" algn="tl">
                    <a:srgbClr val="000000"/>
                  </a:outerShdw>
                </a:effectLst>
                <a:latin typeface="Arial" charset="0"/>
              </a:rPr>
              <a:t>- 38%</a:t>
            </a:r>
            <a:r>
              <a:rPr kumimoji="0" lang="sk-SK" altLang="sk-SK" sz="1800">
                <a:effectLst>
                  <a:outerShdw blurRad="38100" dist="38100" dir="2700000" algn="tl">
                    <a:srgbClr val="000000"/>
                  </a:outerShdw>
                </a:effectLst>
                <a:latin typeface="Arial" charset="0"/>
              </a:rPr>
              <a:t>           </a:t>
            </a:r>
            <a:endParaRPr kumimoji="0" lang="sk-SK" altLang="sk-SK" sz="1800" b="0" i="1">
              <a:effectLst>
                <a:outerShdw blurRad="38100" dist="38100" dir="2700000" algn="tl">
                  <a:srgbClr val="000000"/>
                </a:outerShdw>
              </a:effectLst>
              <a:latin typeface="Arial" charset="0"/>
            </a:endParaRPr>
          </a:p>
          <a:p>
            <a:pPr eaLnBrk="0" hangingPunct="0">
              <a:defRPr/>
            </a:pPr>
            <a:r>
              <a:rPr kumimoji="0" lang="sk-SK" altLang="sk-SK" sz="1800" b="0" i="1">
                <a:effectLst>
                  <a:outerShdw blurRad="38100" dist="38100" dir="2700000" algn="tl">
                    <a:srgbClr val="000000"/>
                  </a:outerShdw>
                </a:effectLst>
                <a:latin typeface="Arial" charset="0"/>
              </a:rPr>
              <a:t>                                                                                                                                                     </a:t>
            </a:r>
            <a:endParaRPr kumimoji="0" lang="sk-SK" altLang="sk-SK" sz="1800">
              <a:solidFill>
                <a:srgbClr val="FFCC00"/>
              </a:solidFill>
              <a:effectLst>
                <a:outerShdw blurRad="38100" dist="38100" dir="2700000" algn="tl">
                  <a:srgbClr val="000000"/>
                </a:outerShdw>
              </a:effectLst>
              <a:latin typeface="Arial" charset="0"/>
            </a:endParaRPr>
          </a:p>
          <a:p>
            <a:pPr eaLnBrk="0" hangingPunct="0">
              <a:defRPr/>
            </a:pPr>
            <a:r>
              <a:rPr kumimoji="0" lang="sk-SK" altLang="sk-SK" b="0">
                <a:effectLst>
                  <a:outerShdw blurRad="38100" dist="38100" dir="2700000" algn="tl">
                    <a:srgbClr val="000000"/>
                  </a:outerShdw>
                </a:effectLst>
                <a:latin typeface="Arial" charset="0"/>
              </a:rPr>
              <a:t> </a:t>
            </a:r>
          </a:p>
        </p:txBody>
      </p:sp>
      <p:sp>
        <p:nvSpPr>
          <p:cNvPr id="70672" name="Line 17"/>
          <p:cNvSpPr>
            <a:spLocks noChangeShapeType="1"/>
          </p:cNvSpPr>
          <p:nvPr/>
        </p:nvSpPr>
        <p:spPr bwMode="auto">
          <a:xfrm>
            <a:off x="2914650" y="3752850"/>
            <a:ext cx="0" cy="2774950"/>
          </a:xfrm>
          <a:prstGeom prst="line">
            <a:avLst/>
          </a:prstGeom>
          <a:noFill/>
          <a:ln w="12700" cap="sq">
            <a:solidFill>
              <a:schemeClr val="tx1"/>
            </a:solidFill>
            <a:round/>
            <a:headEnd type="none" w="sm" len="sm"/>
            <a:tailEnd type="none" w="sm" len="sm"/>
          </a:ln>
        </p:spPr>
        <p:txBody>
          <a:bodyPr wrap="none"/>
          <a:lstStyle/>
          <a:p>
            <a:endParaRPr lang="sk-SK"/>
          </a:p>
        </p:txBody>
      </p:sp>
      <p:sp>
        <p:nvSpPr>
          <p:cNvPr id="70673" name="Line 18"/>
          <p:cNvSpPr>
            <a:spLocks noChangeShapeType="1"/>
          </p:cNvSpPr>
          <p:nvPr/>
        </p:nvSpPr>
        <p:spPr bwMode="auto">
          <a:xfrm>
            <a:off x="4067175" y="3752850"/>
            <a:ext cx="0" cy="2774950"/>
          </a:xfrm>
          <a:prstGeom prst="line">
            <a:avLst/>
          </a:prstGeom>
          <a:noFill/>
          <a:ln w="12700" cap="sq">
            <a:solidFill>
              <a:schemeClr val="tx1"/>
            </a:solidFill>
            <a:round/>
            <a:headEnd type="none" w="sm" len="sm"/>
            <a:tailEnd type="none" w="sm" len="sm"/>
          </a:ln>
        </p:spPr>
        <p:txBody>
          <a:bodyPr wrap="none"/>
          <a:lstStyle/>
          <a:p>
            <a:endParaRPr lang="sk-SK"/>
          </a:p>
        </p:txBody>
      </p:sp>
      <p:sp>
        <p:nvSpPr>
          <p:cNvPr id="70674" name="Line 19"/>
          <p:cNvSpPr>
            <a:spLocks noChangeShapeType="1"/>
          </p:cNvSpPr>
          <p:nvPr/>
        </p:nvSpPr>
        <p:spPr bwMode="auto">
          <a:xfrm>
            <a:off x="5364163" y="3752850"/>
            <a:ext cx="0" cy="2774950"/>
          </a:xfrm>
          <a:prstGeom prst="line">
            <a:avLst/>
          </a:prstGeom>
          <a:noFill/>
          <a:ln w="12700" cap="sq">
            <a:solidFill>
              <a:schemeClr val="tx1"/>
            </a:solidFill>
            <a:round/>
            <a:headEnd type="none" w="sm" len="sm"/>
            <a:tailEnd type="none" w="sm" len="sm"/>
          </a:ln>
        </p:spPr>
        <p:txBody>
          <a:bodyPr wrap="none"/>
          <a:lstStyle/>
          <a:p>
            <a:endParaRPr lang="sk-SK"/>
          </a:p>
        </p:txBody>
      </p:sp>
      <p:sp>
        <p:nvSpPr>
          <p:cNvPr id="70675" name="Line 20"/>
          <p:cNvSpPr>
            <a:spLocks noChangeShapeType="1"/>
          </p:cNvSpPr>
          <p:nvPr/>
        </p:nvSpPr>
        <p:spPr bwMode="auto">
          <a:xfrm>
            <a:off x="6732588" y="3790950"/>
            <a:ext cx="0" cy="2736850"/>
          </a:xfrm>
          <a:prstGeom prst="line">
            <a:avLst/>
          </a:prstGeom>
          <a:noFill/>
          <a:ln w="12700" cap="sq">
            <a:solidFill>
              <a:schemeClr val="tx1"/>
            </a:solidFill>
            <a:round/>
            <a:headEnd type="none" w="sm" len="sm"/>
            <a:tailEnd type="none" w="sm" len="sm"/>
          </a:ln>
        </p:spPr>
        <p:txBody>
          <a:bodyPr wrap="none"/>
          <a:lstStyle/>
          <a:p>
            <a:endParaRPr lang="sk-SK"/>
          </a:p>
        </p:txBody>
      </p:sp>
      <p:sp>
        <p:nvSpPr>
          <p:cNvPr id="70676" name="Line 21"/>
          <p:cNvSpPr>
            <a:spLocks noChangeShapeType="1"/>
          </p:cNvSpPr>
          <p:nvPr/>
        </p:nvSpPr>
        <p:spPr bwMode="auto">
          <a:xfrm>
            <a:off x="1042988" y="4870450"/>
            <a:ext cx="7956550"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70677" name="Line 23"/>
          <p:cNvSpPr>
            <a:spLocks noChangeShapeType="1"/>
          </p:cNvSpPr>
          <p:nvPr/>
        </p:nvSpPr>
        <p:spPr bwMode="auto">
          <a:xfrm>
            <a:off x="971550" y="6527800"/>
            <a:ext cx="8027988" cy="0"/>
          </a:xfrm>
          <a:prstGeom prst="line">
            <a:avLst/>
          </a:prstGeom>
          <a:noFill/>
          <a:ln w="12700" cap="sq">
            <a:solidFill>
              <a:schemeClr val="tx1"/>
            </a:solidFill>
            <a:round/>
            <a:headEnd type="none" w="sm" len="sm"/>
            <a:tailEnd type="none" w="sm" len="sm"/>
          </a:ln>
        </p:spPr>
        <p:txBody>
          <a:bodyPr wrap="none"/>
          <a:lstStyle/>
          <a:p>
            <a:endParaRPr lang="sk-SK"/>
          </a:p>
        </p:txBody>
      </p:sp>
      <p:sp>
        <p:nvSpPr>
          <p:cNvPr id="146457" name="TextBox 6"/>
          <p:cNvSpPr txBox="1">
            <a:spLocks noChangeArrowheads="1"/>
          </p:cNvSpPr>
          <p:nvPr/>
        </p:nvSpPr>
        <p:spPr bwMode="auto">
          <a:xfrm>
            <a:off x="5845175" y="6569075"/>
            <a:ext cx="3190875" cy="244475"/>
          </a:xfrm>
          <a:prstGeom prst="rect">
            <a:avLst/>
          </a:prstGeom>
          <a:noFill/>
          <a:ln w="9525">
            <a:noFill/>
            <a:miter lim="800000"/>
            <a:headEnd/>
            <a:tailEnd/>
          </a:ln>
        </p:spPr>
        <p:txBody>
          <a:bodyPr wrap="none">
            <a:spAutoFit/>
          </a:bodyPr>
          <a:lstStyle/>
          <a:p>
            <a:pPr eaLnBrk="0" hangingPunct="0">
              <a:defRPr/>
            </a:pPr>
            <a:r>
              <a:rPr kumimoji="0" lang="sk-SK" sz="1000" b="0" i="1">
                <a:effectLst>
                  <a:outerShdw blurRad="38100" dist="38100" dir="2700000" algn="tl">
                    <a:srgbClr val="000000"/>
                  </a:outerShdw>
                </a:effectLst>
                <a:latin typeface="Arial" pitchFamily="34" charset="0"/>
                <a:cs typeface="Arial" panose="020B0604020202020204" pitchFamily="34" charset="0"/>
              </a:rPr>
              <a:t>Sitbon et al. Presented at ATS Conference, may 2016</a:t>
            </a:r>
            <a:endParaRPr kumimoji="0" lang="fr-FR" sz="1000" b="0">
              <a:effectLst>
                <a:outerShdw blurRad="38100" dist="38100" dir="2700000" algn="tl">
                  <a:srgbClr val="000000"/>
                </a:outerShdw>
              </a:effectLst>
              <a:latin typeface="Arial" pitchFamily="34" charset="0"/>
              <a:ea typeface="MS PGothic" pitchFamily="34" charset="-128"/>
              <a:cs typeface="Arial" panose="020B0604020202020204" pitchFamily="34" charset="0"/>
            </a:endParaRPr>
          </a:p>
        </p:txBody>
      </p:sp>
      <p:sp>
        <p:nvSpPr>
          <p:cNvPr id="70679" name="Rectangle 26"/>
          <p:cNvSpPr>
            <a:spLocks noChangeArrowheads="1"/>
          </p:cNvSpPr>
          <p:nvPr/>
        </p:nvSpPr>
        <p:spPr bwMode="auto">
          <a:xfrm>
            <a:off x="1476375" y="6054725"/>
            <a:ext cx="7416800" cy="360363"/>
          </a:xfrm>
          <a:prstGeom prst="rect">
            <a:avLst/>
          </a:prstGeom>
          <a:noFill/>
          <a:ln w="38100" cap="sq">
            <a:solidFill>
              <a:srgbClr val="FF0000"/>
            </a:solidFill>
            <a:miter lim="800000"/>
            <a:headEnd type="none" w="sm" len="sm"/>
            <a:tailEnd type="none" w="sm" len="sm"/>
          </a:ln>
        </p:spPr>
        <p:txBody>
          <a:bodyPr wrap="none" anchor="ctr"/>
          <a:lstStyle/>
          <a:p>
            <a:pPr eaLnBrk="0" hangingPunct="0">
              <a:defRPr/>
            </a:pPr>
            <a:endParaRPr lang="sk-SK" altLang="sk-SK">
              <a:effectLst>
                <a:outerShdw blurRad="38100" dist="38100" dir="2700000" algn="tl">
                  <a:srgbClr val="000000"/>
                </a:outerShdw>
              </a:effectLst>
            </a:endParaRPr>
          </a:p>
        </p:txBody>
      </p:sp>
      <p:sp>
        <p:nvSpPr>
          <p:cNvPr id="146459" name="Text Box 27"/>
          <p:cNvSpPr txBox="1">
            <a:spLocks noChangeArrowheads="1"/>
          </p:cNvSpPr>
          <p:nvPr/>
        </p:nvSpPr>
        <p:spPr bwMode="auto">
          <a:xfrm>
            <a:off x="1187450" y="1557338"/>
            <a:ext cx="7740650" cy="1311275"/>
          </a:xfrm>
          <a:prstGeom prst="rect">
            <a:avLst/>
          </a:prstGeom>
          <a:no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ct val="50000"/>
              </a:spcBef>
              <a:defRPr/>
            </a:pPr>
            <a:r>
              <a:rPr lang="sk-SK" altLang="sk-SK" sz="2000" b="0">
                <a:effectLst>
                  <a:outerShdw blurRad="38100" dist="38100" dir="2700000" algn="tl">
                    <a:srgbClr val="000000"/>
                  </a:outerShdw>
                </a:effectLst>
                <a:cs typeface="Arial" panose="020B0604020202020204" pitchFamily="34" charset="0"/>
              </a:rPr>
              <a:t>Observačná, multicentric., retrospektívna analýza u inOP CTEPH</a:t>
            </a:r>
          </a:p>
          <a:p>
            <a:pPr eaLnBrk="0" hangingPunct="0">
              <a:spcBef>
                <a:spcPct val="50000"/>
              </a:spcBef>
              <a:defRPr/>
            </a:pPr>
            <a:r>
              <a:rPr lang="sk-SK" altLang="sk-SK" sz="2000">
                <a:solidFill>
                  <a:srgbClr val="FFCC00"/>
                </a:solidFill>
                <a:effectLst>
                  <a:outerShdw blurRad="38100" dist="38100" dir="2700000" algn="tl">
                    <a:srgbClr val="000000"/>
                  </a:outerShdw>
                </a:effectLst>
                <a:cs typeface="Arial" panose="020B0604020202020204" pitchFamily="34" charset="0"/>
              </a:rPr>
              <a:t>Bosentan + sildenafil 76%</a:t>
            </a:r>
            <a:r>
              <a:rPr lang="sk-SK" altLang="sk-SK" sz="2000">
                <a:effectLst>
                  <a:outerShdw blurRad="38100" dist="38100" dir="2700000" algn="tl">
                    <a:srgbClr val="000000"/>
                  </a:outerShdw>
                </a:effectLst>
                <a:cs typeface="Arial" panose="020B0604020202020204" pitchFamily="34" charset="0"/>
              </a:rPr>
              <a:t>           Ambrisentan + sildenafil 5%</a:t>
            </a:r>
          </a:p>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Bosentan + tadalafil   16%           Ambrisentan + tadalafil    2%</a:t>
            </a:r>
          </a:p>
        </p:txBody>
      </p:sp>
      <p:sp>
        <p:nvSpPr>
          <p:cNvPr id="146456" name="Rectangle 5"/>
          <p:cNvSpPr>
            <a:spLocks noChangeArrowheads="1"/>
          </p:cNvSpPr>
          <p:nvPr/>
        </p:nvSpPr>
        <p:spPr bwMode="auto">
          <a:xfrm>
            <a:off x="827088" y="333375"/>
            <a:ext cx="8316912"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a:buNone/>
              <a:defRPr/>
            </a:pPr>
            <a:r>
              <a:rPr lang="sk-SK" altLang="sk-SK" sz="3600" b="0">
                <a:solidFill>
                  <a:srgbClr val="FFCC00"/>
                </a:solidFill>
                <a:effectLst>
                  <a:outerShdw blurRad="38100" dist="38100" dir="2700000" algn="tl">
                    <a:srgbClr val="000000"/>
                  </a:outerShdw>
                </a:effectLst>
                <a:latin typeface="Arial" charset="0"/>
              </a:rPr>
              <a:t>Kombinačná liečba </a:t>
            </a:r>
          </a:p>
          <a:p>
            <a:pPr algn="ctr" eaLnBrk="0" hangingPunct="0">
              <a:buClr>
                <a:srgbClr val="FF9900"/>
              </a:buClr>
              <a:buSzPct val="70000"/>
              <a:buFont typeface="Monotype Sorts"/>
              <a:buNone/>
              <a:defRPr/>
            </a:pPr>
            <a:r>
              <a:rPr lang="sk-SK" altLang="sk-SK" sz="3600" b="0">
                <a:solidFill>
                  <a:srgbClr val="FFCC00"/>
                </a:solidFill>
                <a:effectLst>
                  <a:outerShdw blurRad="38100" dist="38100" dir="2700000" algn="tl">
                    <a:srgbClr val="000000"/>
                  </a:outerShdw>
                </a:effectLst>
                <a:latin typeface="Arial" charset="0"/>
              </a:rPr>
              <a:t>u inOP CTEPH </a:t>
            </a:r>
          </a:p>
        </p:txBody>
      </p:sp>
    </p:spTree>
  </p:cSld>
  <p:clrMapOvr>
    <a:masterClrMapping/>
  </p:clrMapOvr>
  <p:transition>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9"/>
          <p:cNvGrpSpPr>
            <a:grpSpLocks/>
          </p:cNvGrpSpPr>
          <p:nvPr/>
        </p:nvGrpSpPr>
        <p:grpSpPr bwMode="auto">
          <a:xfrm>
            <a:off x="4606925" y="0"/>
            <a:ext cx="4537075" cy="4159250"/>
            <a:chOff x="242" y="880"/>
            <a:chExt cx="2858" cy="2620"/>
          </a:xfrm>
        </p:grpSpPr>
        <p:pic>
          <p:nvPicPr>
            <p:cNvPr id="22535" name="Picture 10"/>
            <p:cNvPicPr>
              <a:picLocks noChangeAspect="1" noChangeArrowheads="1"/>
            </p:cNvPicPr>
            <p:nvPr/>
          </p:nvPicPr>
          <p:blipFill>
            <a:blip r:embed="rId2"/>
            <a:srcRect/>
            <a:stretch>
              <a:fillRect/>
            </a:stretch>
          </p:blipFill>
          <p:spPr bwMode="auto">
            <a:xfrm>
              <a:off x="242" y="2191"/>
              <a:ext cx="2858" cy="1309"/>
            </a:xfrm>
            <a:prstGeom prst="rect">
              <a:avLst/>
            </a:prstGeom>
            <a:noFill/>
            <a:ln w="9525">
              <a:noFill/>
              <a:miter lim="800000"/>
              <a:headEnd/>
              <a:tailEnd/>
            </a:ln>
          </p:spPr>
        </p:pic>
        <p:pic>
          <p:nvPicPr>
            <p:cNvPr id="22536" name="Picture 6"/>
            <p:cNvPicPr>
              <a:picLocks noChangeAspect="1" noChangeArrowheads="1"/>
            </p:cNvPicPr>
            <p:nvPr/>
          </p:nvPicPr>
          <p:blipFill>
            <a:blip r:embed="rId3">
              <a:lum contrast="12000"/>
            </a:blip>
            <a:srcRect b="32748"/>
            <a:stretch>
              <a:fillRect/>
            </a:stretch>
          </p:blipFill>
          <p:spPr bwMode="auto">
            <a:xfrm>
              <a:off x="242" y="880"/>
              <a:ext cx="2858" cy="1303"/>
            </a:xfrm>
            <a:prstGeom prst="rect">
              <a:avLst/>
            </a:prstGeom>
            <a:noFill/>
            <a:ln w="9525">
              <a:noFill/>
              <a:miter lim="800000"/>
              <a:headEnd/>
              <a:tailEnd/>
            </a:ln>
          </p:spPr>
        </p:pic>
      </p:grpSp>
      <p:sp>
        <p:nvSpPr>
          <p:cNvPr id="1071106" name="Rectangle 2"/>
          <p:cNvSpPr>
            <a:spLocks noChangeArrowheads="1"/>
          </p:cNvSpPr>
          <p:nvPr/>
        </p:nvSpPr>
        <p:spPr bwMode="auto">
          <a:xfrm>
            <a:off x="1042988" y="442913"/>
            <a:ext cx="4968875" cy="1185862"/>
          </a:xfrm>
          <a:prstGeom prst="rect">
            <a:avLst/>
          </a:prstGeom>
          <a:noFill/>
          <a:ln w="9525">
            <a:noFill/>
            <a:miter lim="800000"/>
            <a:headEnd/>
            <a:tailEnd/>
          </a:ln>
          <a:effectLst/>
        </p:spPr>
        <p:txBody>
          <a:bodyPr lIns="92075" tIns="46038" rIns="92075" bIns="46038" anchor="ctr"/>
          <a:lstStyle/>
          <a:p>
            <a:pPr eaLnBrk="0" hangingPunct="0">
              <a:defRPr/>
            </a:pPr>
            <a:r>
              <a:rPr lang="cs-CZ" sz="3600" b="0">
                <a:solidFill>
                  <a:srgbClr val="FFD320"/>
                </a:solidFill>
                <a:effectLst>
                  <a:outerShdw blurRad="38100" dist="38100" dir="2700000" algn="tl">
                    <a:srgbClr val="000000"/>
                  </a:outerShdw>
                </a:effectLst>
                <a:latin typeface="Arial Unicode MS" pitchFamily="34" charset="-128"/>
                <a:cs typeface="Arial" panose="020B0604020202020204" pitchFamily="34" charset="0"/>
              </a:rPr>
              <a:t>Liečba  CTEPH</a:t>
            </a:r>
            <a:br>
              <a:rPr lang="cs-CZ" sz="3600" b="0">
                <a:solidFill>
                  <a:srgbClr val="FFD320"/>
                </a:solidFill>
                <a:effectLst>
                  <a:outerShdw blurRad="38100" dist="38100" dir="2700000" algn="tl">
                    <a:srgbClr val="000000"/>
                  </a:outerShdw>
                </a:effectLst>
                <a:latin typeface="Arial Unicode MS" pitchFamily="34" charset="-128"/>
                <a:cs typeface="Arial" panose="020B0604020202020204" pitchFamily="34" charset="0"/>
              </a:rPr>
            </a:br>
            <a:endParaRPr lang="cs-CZ" sz="3600" b="0">
              <a:solidFill>
                <a:srgbClr val="FFD320"/>
              </a:solidFill>
              <a:effectLst>
                <a:outerShdw blurRad="38100" dist="38100" dir="2700000" algn="tl">
                  <a:srgbClr val="000000"/>
                </a:outerShdw>
              </a:effectLst>
              <a:latin typeface="Arial Unicode MS" pitchFamily="34" charset="-128"/>
              <a:cs typeface="Arial" panose="020B0604020202020204" pitchFamily="34" charset="0"/>
            </a:endParaRPr>
          </a:p>
        </p:txBody>
      </p:sp>
      <p:sp>
        <p:nvSpPr>
          <p:cNvPr id="957446" name="Rectangle 3"/>
          <p:cNvSpPr>
            <a:spLocks noChangeArrowheads="1"/>
          </p:cNvSpPr>
          <p:nvPr/>
        </p:nvSpPr>
        <p:spPr bwMode="auto">
          <a:xfrm>
            <a:off x="179388" y="2060575"/>
            <a:ext cx="4176712" cy="3887788"/>
          </a:xfrm>
          <a:prstGeom prst="rect">
            <a:avLst/>
          </a:prstGeom>
          <a:solidFill>
            <a:schemeClr val="bg1"/>
          </a:solidFill>
          <a:ln w="9525">
            <a:solidFill>
              <a:srgbClr val="00FFFF"/>
            </a:solidFill>
            <a:miter lim="800000"/>
            <a:headEnd/>
            <a:tailEnd/>
          </a:ln>
          <a:effectLst/>
        </p:spPr>
        <p:txBody>
          <a:bodyPr/>
          <a:lstStyle/>
          <a:p>
            <a:pPr marL="342900" indent="-342900">
              <a:spcBef>
                <a:spcPct val="20000"/>
              </a:spcBef>
              <a:buClr>
                <a:srgbClr val="FFCC00"/>
              </a:buClr>
              <a:buFont typeface="Wingdings" pitchFamily="2" charset="2"/>
              <a:buChar char="§"/>
              <a:defRPr/>
            </a:pPr>
            <a:r>
              <a:rPr lang="sk-SK" altLang="sk-SK" sz="2200">
                <a:effectLst>
                  <a:outerShdw blurRad="38100" dist="38100" dir="2700000" algn="tl">
                    <a:srgbClr val="000000"/>
                  </a:outerShdw>
                </a:effectLst>
                <a:latin typeface="Arial" charset="0"/>
              </a:rPr>
              <a:t>doživotná antikoagulačná liečba</a:t>
            </a:r>
          </a:p>
          <a:p>
            <a:pPr marL="342900" indent="-342900">
              <a:spcBef>
                <a:spcPct val="20000"/>
              </a:spcBef>
              <a:buClr>
                <a:srgbClr val="FFCC00"/>
              </a:buClr>
              <a:buFont typeface="Wingdings" pitchFamily="2" charset="2"/>
              <a:buChar char="§"/>
              <a:defRPr/>
            </a:pPr>
            <a:r>
              <a:rPr lang="sk-SK" altLang="sk-SK" sz="2200" b="0">
                <a:effectLst>
                  <a:outerShdw blurRad="38100" dist="38100" dir="2700000" algn="tl">
                    <a:srgbClr val="000000"/>
                  </a:outerShdw>
                </a:effectLst>
                <a:latin typeface="Arial" charset="0"/>
              </a:rPr>
              <a:t>antagonisty vit. K s cieľovou INR 2,5 – 3,0</a:t>
            </a:r>
          </a:p>
          <a:p>
            <a:pPr marL="342900" indent="-342900">
              <a:spcBef>
                <a:spcPct val="20000"/>
              </a:spcBef>
              <a:buClr>
                <a:srgbClr val="FFCC00"/>
              </a:buClr>
              <a:buFont typeface="Wingdings" pitchFamily="2" charset="2"/>
              <a:buChar char="§"/>
              <a:defRPr/>
            </a:pPr>
            <a:r>
              <a:rPr lang="sk-SK" altLang="sk-SK" sz="2200">
                <a:effectLst>
                  <a:outerShdw blurRad="38100" dist="38100" dir="2700000" algn="tl">
                    <a:srgbClr val="000000"/>
                  </a:outerShdw>
                </a:effectLst>
                <a:latin typeface="Arial" charset="0"/>
              </a:rPr>
              <a:t>prevencia recidívy</a:t>
            </a:r>
            <a:r>
              <a:rPr lang="sk-SK" altLang="sk-SK" sz="2200" b="0">
                <a:effectLst>
                  <a:outerShdw blurRad="38100" dist="38100" dir="2700000" algn="tl">
                    <a:srgbClr val="000000"/>
                  </a:outerShdw>
                </a:effectLst>
                <a:latin typeface="Arial" charset="0"/>
              </a:rPr>
              <a:t> PE a prevencia trombóz in situ</a:t>
            </a:r>
          </a:p>
          <a:p>
            <a:pPr marL="342900" indent="-342900">
              <a:spcBef>
                <a:spcPct val="20000"/>
              </a:spcBef>
              <a:buClr>
                <a:srgbClr val="FFCC00"/>
              </a:buClr>
              <a:buFont typeface="Wingdings" pitchFamily="2" charset="2"/>
              <a:buChar char="§"/>
              <a:defRPr/>
            </a:pPr>
            <a:r>
              <a:rPr lang="sk-SK" altLang="sk-SK" sz="2200">
                <a:effectLst>
                  <a:outerShdw blurRad="38100" dist="38100" dir="2700000" algn="tl">
                    <a:srgbClr val="000000"/>
                  </a:outerShdw>
                </a:effectLst>
                <a:latin typeface="Arial" charset="0"/>
              </a:rPr>
              <a:t>zlepšenie hemodynamiky</a:t>
            </a:r>
            <a:r>
              <a:rPr lang="sk-SK" altLang="sk-SK" sz="2200" b="0">
                <a:effectLst>
                  <a:outerShdw blurRad="38100" dist="38100" dir="2700000" algn="tl">
                    <a:srgbClr val="000000"/>
                  </a:outerShdw>
                </a:effectLst>
                <a:latin typeface="Arial" charset="0"/>
              </a:rPr>
              <a:t> a funkčnej zdatnosti </a:t>
            </a:r>
          </a:p>
          <a:p>
            <a:pPr marL="342900" indent="-342900">
              <a:spcBef>
                <a:spcPct val="20000"/>
              </a:spcBef>
              <a:buClr>
                <a:srgbClr val="FFCC00"/>
              </a:buClr>
              <a:buFont typeface="Wingdings" pitchFamily="2" charset="2"/>
              <a:buChar char="§"/>
              <a:defRPr/>
            </a:pPr>
            <a:r>
              <a:rPr lang="sk-SK" altLang="sk-SK" sz="2200">
                <a:effectLst>
                  <a:outerShdw blurRad="38100" dist="38100" dir="2700000" algn="tl">
                    <a:srgbClr val="000000"/>
                  </a:outerShdw>
                </a:effectLst>
                <a:latin typeface="Arial" charset="0"/>
              </a:rPr>
              <a:t>definícia CTEPH</a:t>
            </a:r>
            <a:r>
              <a:rPr lang="sk-SK" altLang="sk-SK" sz="2200" b="0">
                <a:effectLst>
                  <a:outerShdw blurRad="38100" dist="38100" dir="2700000" algn="tl">
                    <a:srgbClr val="000000"/>
                  </a:outerShdw>
                </a:effectLst>
                <a:latin typeface="Arial" charset="0"/>
              </a:rPr>
              <a:t> založená na 3 mesačnej účinnej AK th</a:t>
            </a:r>
          </a:p>
          <a:p>
            <a:pPr marL="342900" indent="-342900">
              <a:spcBef>
                <a:spcPct val="20000"/>
              </a:spcBef>
              <a:buClr>
                <a:srgbClr val="FFCC00"/>
              </a:buClr>
              <a:buFont typeface="Wingdings" pitchFamily="2" charset="2"/>
              <a:buNone/>
              <a:defRPr/>
            </a:pPr>
            <a:r>
              <a:rPr lang="sk-SK" altLang="sk-SK" sz="2200" b="0">
                <a:effectLst>
                  <a:outerShdw blurRad="38100" dist="38100" dir="2700000" algn="tl">
                    <a:srgbClr val="000000"/>
                  </a:outerShdw>
                </a:effectLst>
                <a:latin typeface="Arial" charset="0"/>
              </a:rPr>
              <a:t>             </a:t>
            </a:r>
            <a:endParaRPr lang="sk-SK" altLang="sk-SK" sz="2200" b="0">
              <a:solidFill>
                <a:srgbClr val="0F1633"/>
              </a:solidFill>
              <a:latin typeface="Arial" charset="0"/>
            </a:endParaRPr>
          </a:p>
        </p:txBody>
      </p:sp>
      <p:pic>
        <p:nvPicPr>
          <p:cNvPr id="37890" name="Picture 9"/>
          <p:cNvPicPr>
            <a:picLocks noChangeAspect="1" noChangeArrowheads="1"/>
          </p:cNvPicPr>
          <p:nvPr/>
        </p:nvPicPr>
        <p:blipFill>
          <a:blip r:embed="rId4"/>
          <a:srcRect l="2235" t="1500" r="8409" b="14580"/>
          <a:stretch>
            <a:fillRect/>
          </a:stretch>
        </p:blipFill>
        <p:spPr bwMode="auto">
          <a:xfrm>
            <a:off x="5076825" y="188913"/>
            <a:ext cx="3992563" cy="6597650"/>
          </a:xfrm>
          <a:prstGeom prst="rect">
            <a:avLst/>
          </a:prstGeom>
          <a:noFill/>
          <a:ln w="9525">
            <a:noFill/>
            <a:miter lim="800000"/>
            <a:headEnd/>
            <a:tailEnd/>
          </a:ln>
        </p:spPr>
      </p:pic>
      <p:sp>
        <p:nvSpPr>
          <p:cNvPr id="37891" name="Rectangle 3"/>
          <p:cNvSpPr>
            <a:spLocks noChangeArrowheads="1"/>
          </p:cNvSpPr>
          <p:nvPr/>
        </p:nvSpPr>
        <p:spPr bwMode="auto">
          <a:xfrm>
            <a:off x="5292725" y="3284538"/>
            <a:ext cx="3851275" cy="504825"/>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37896" name="Rectangle 8"/>
          <p:cNvSpPr>
            <a:spLocks noChangeArrowheads="1"/>
          </p:cNvSpPr>
          <p:nvPr/>
        </p:nvSpPr>
        <p:spPr bwMode="auto">
          <a:xfrm>
            <a:off x="5303838" y="3773488"/>
            <a:ext cx="3851275" cy="376237"/>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blinds(horizontal)">
                                      <p:cBhvr>
                                        <p:cTn id="12" dur="500"/>
                                        <p:tgtEl>
                                          <p:spTgt spid="37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57446">
                                            <p:bg/>
                                          </p:spTgt>
                                        </p:tgtEl>
                                        <p:attrNameLst>
                                          <p:attrName>style.visibility</p:attrName>
                                        </p:attrNameLst>
                                      </p:cBhvr>
                                      <p:to>
                                        <p:strVal val="visible"/>
                                      </p:to>
                                    </p:set>
                                    <p:animEffect transition="in" filter="blinds(horizontal)">
                                      <p:cBhvr>
                                        <p:cTn id="17" dur="500"/>
                                        <p:tgtEl>
                                          <p:spTgt spid="957446">
                                            <p:bg/>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57446">
                                            <p:txEl>
                                              <p:pRg st="0" end="0"/>
                                            </p:txEl>
                                          </p:spTgt>
                                        </p:tgtEl>
                                        <p:attrNameLst>
                                          <p:attrName>style.visibility</p:attrName>
                                        </p:attrNameLst>
                                      </p:cBhvr>
                                      <p:to>
                                        <p:strVal val="visible"/>
                                      </p:to>
                                    </p:set>
                                    <p:animEffect transition="in" filter="blinds(horizontal)">
                                      <p:cBhvr>
                                        <p:cTn id="20" dur="500"/>
                                        <p:tgtEl>
                                          <p:spTgt spid="957446">
                                            <p:txEl>
                                              <p:pRg st="0" end="0"/>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57446">
                                            <p:txEl>
                                              <p:pRg st="1" end="1"/>
                                            </p:txEl>
                                          </p:spTgt>
                                        </p:tgtEl>
                                        <p:attrNameLst>
                                          <p:attrName>style.visibility</p:attrName>
                                        </p:attrNameLst>
                                      </p:cBhvr>
                                      <p:to>
                                        <p:strVal val="visible"/>
                                      </p:to>
                                    </p:set>
                                    <p:animEffect transition="in" filter="blinds(horizontal)">
                                      <p:cBhvr>
                                        <p:cTn id="23" dur="500"/>
                                        <p:tgtEl>
                                          <p:spTgt spid="95744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57446">
                                            <p:txEl>
                                              <p:pRg st="2" end="2"/>
                                            </p:txEl>
                                          </p:spTgt>
                                        </p:tgtEl>
                                        <p:attrNameLst>
                                          <p:attrName>style.visibility</p:attrName>
                                        </p:attrNameLst>
                                      </p:cBhvr>
                                      <p:to>
                                        <p:strVal val="visible"/>
                                      </p:to>
                                    </p:set>
                                    <p:animEffect transition="in" filter="blinds(horizontal)">
                                      <p:cBhvr>
                                        <p:cTn id="28" dur="500"/>
                                        <p:tgtEl>
                                          <p:spTgt spid="957446">
                                            <p:txEl>
                                              <p:pRg st="2" end="2"/>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957446">
                                            <p:txEl>
                                              <p:pRg st="3" end="3"/>
                                            </p:txEl>
                                          </p:spTgt>
                                        </p:tgtEl>
                                        <p:attrNameLst>
                                          <p:attrName>style.visibility</p:attrName>
                                        </p:attrNameLst>
                                      </p:cBhvr>
                                      <p:to>
                                        <p:strVal val="visible"/>
                                      </p:to>
                                    </p:set>
                                    <p:animEffect transition="in" filter="blinds(horizontal)">
                                      <p:cBhvr>
                                        <p:cTn id="31" dur="500"/>
                                        <p:tgtEl>
                                          <p:spTgt spid="957446">
                                            <p:txEl>
                                              <p:pRg st="3" end="3"/>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57446">
                                            <p:txEl>
                                              <p:pRg st="4" end="4"/>
                                            </p:txEl>
                                          </p:spTgt>
                                        </p:tgtEl>
                                        <p:attrNameLst>
                                          <p:attrName>style.visibility</p:attrName>
                                        </p:attrNameLst>
                                      </p:cBhvr>
                                      <p:to>
                                        <p:strVal val="visible"/>
                                      </p:to>
                                    </p:set>
                                    <p:animEffect transition="in" filter="blinds(horizontal)">
                                      <p:cBhvr>
                                        <p:cTn id="34" dur="500"/>
                                        <p:tgtEl>
                                          <p:spTgt spid="957446">
                                            <p:txEl>
                                              <p:pRg st="4" end="4"/>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57446">
                                            <p:txEl>
                                              <p:pRg st="5" end="5"/>
                                            </p:txEl>
                                          </p:spTgt>
                                        </p:tgtEl>
                                        <p:attrNameLst>
                                          <p:attrName>style.visibility</p:attrName>
                                        </p:attrNameLst>
                                      </p:cBhvr>
                                      <p:to>
                                        <p:strVal val="visible"/>
                                      </p:to>
                                    </p:set>
                                    <p:animEffect transition="in" filter="blinds(horizontal)">
                                      <p:cBhvr>
                                        <p:cTn id="37" dur="500"/>
                                        <p:tgtEl>
                                          <p:spTgt spid="95744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7896"/>
                                        </p:tgtEl>
                                        <p:attrNameLst>
                                          <p:attrName>style.visibility</p:attrName>
                                        </p:attrNameLst>
                                      </p:cBhvr>
                                      <p:to>
                                        <p:strVal val="visible"/>
                                      </p:to>
                                    </p:set>
                                    <p:animEffect transition="in" filter="blinds(horizontal)">
                                      <p:cBhvr>
                                        <p:cTn id="4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6" grpId="0" build="allAtOnce" animBg="1"/>
      <p:bldP spid="37891" grpId="0" animBg="1"/>
      <p:bldP spid="3789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2"/>
          <p:cNvSpPr txBox="1">
            <a:spLocks noChangeArrowheads="1"/>
          </p:cNvSpPr>
          <p:nvPr/>
        </p:nvSpPr>
        <p:spPr bwMode="auto">
          <a:xfrm>
            <a:off x="971550" y="3825875"/>
            <a:ext cx="8208963" cy="2952750"/>
          </a:xfrm>
          <a:prstGeom prst="rect">
            <a:avLst/>
          </a:prstGeom>
          <a:noFill/>
          <a:ln w="9525">
            <a:noFill/>
            <a:miter lim="800000"/>
            <a:headEnd/>
            <a:tailEnd/>
          </a:ln>
        </p:spPr>
        <p:txBody>
          <a:bodyPr>
            <a:spAutoFit/>
          </a:bodyPr>
          <a:lstStyle/>
          <a:p>
            <a:pPr>
              <a:defRPr/>
            </a:pPr>
            <a:r>
              <a:rPr kumimoji="0" lang="sk-SK" altLang="sk-SK" sz="2000" b="0" i="1">
                <a:effectLst>
                  <a:outerShdw blurRad="38100" dist="38100" dir="2700000" algn="tl">
                    <a:srgbClr val="000000"/>
                  </a:outerShdw>
                </a:effectLst>
                <a:latin typeface="Arial" charset="0"/>
              </a:rPr>
              <a:t>Iniciálna </a:t>
            </a:r>
            <a:r>
              <a:rPr kumimoji="0" lang="sk-SK" altLang="sk-SK" i="1">
                <a:effectLst>
                  <a:outerShdw blurRad="38100" dist="38100" dir="2700000" algn="tl">
                    <a:srgbClr val="000000"/>
                  </a:outerShdw>
                </a:effectLst>
                <a:latin typeface="Arial" charset="0"/>
              </a:rPr>
              <a:t>kombinačná th</a:t>
            </a:r>
            <a:r>
              <a:rPr kumimoji="0" lang="sk-SK" altLang="sk-SK" sz="2000" b="0" i="1">
                <a:effectLst>
                  <a:outerShdw blurRad="38100" dist="38100" dir="2700000" algn="tl">
                    <a:srgbClr val="000000"/>
                  </a:outerShdw>
                </a:effectLst>
                <a:latin typeface="Arial" charset="0"/>
              </a:rPr>
              <a:t> ERA + PDE_5i :</a:t>
            </a:r>
          </a:p>
          <a:p>
            <a:pPr>
              <a:defRPr/>
            </a:pPr>
            <a:endParaRPr kumimoji="0" lang="sk-SK" altLang="sk-SK" b="0" i="1">
              <a:effectLst>
                <a:outerShdw blurRad="38100" dist="38100" dir="2700000" algn="tl">
                  <a:srgbClr val="000000"/>
                </a:outerShdw>
              </a:effectLst>
              <a:latin typeface="Arial" charset="0"/>
            </a:endParaRPr>
          </a:p>
          <a:p>
            <a:pPr>
              <a:buFontTx/>
              <a:buChar char="•"/>
              <a:defRPr/>
            </a:pPr>
            <a:r>
              <a:rPr kumimoji="0" lang="sk-SK" altLang="sk-SK" b="0" i="1">
                <a:effectLst>
                  <a:outerShdw blurRad="38100" dist="38100" dir="2700000" algn="tl">
                    <a:srgbClr val="000000"/>
                  </a:outerShdw>
                </a:effectLst>
                <a:latin typeface="Arial" charset="0"/>
              </a:rPr>
              <a:t>    zlepšenie: </a:t>
            </a:r>
            <a:r>
              <a:rPr kumimoji="0" lang="sk-SK" altLang="sk-SK" i="1">
                <a:effectLst>
                  <a:outerShdw blurRad="38100" dist="38100" dir="2700000" algn="tl">
                    <a:srgbClr val="000000"/>
                  </a:outerShdw>
                </a:effectLst>
                <a:latin typeface="Arial" charset="0"/>
              </a:rPr>
              <a:t>záťažovej kapacity a hemodynamiky</a:t>
            </a:r>
            <a:endParaRPr kumimoji="0" lang="sk-SK" altLang="sk-SK" b="0" i="1">
              <a:effectLst>
                <a:outerShdw blurRad="38100" dist="38100" dir="2700000" algn="tl">
                  <a:srgbClr val="000000"/>
                </a:outerShdw>
              </a:effectLst>
              <a:latin typeface="Arial" charset="0"/>
            </a:endParaRPr>
          </a:p>
          <a:p>
            <a:pPr>
              <a:buFontTx/>
              <a:buChar char="•"/>
              <a:defRPr/>
            </a:pPr>
            <a:r>
              <a:rPr kumimoji="0" lang="sk-SK" altLang="sk-SK" b="0" i="1">
                <a:effectLst>
                  <a:outerShdw blurRad="38100" dist="38100" dir="2700000" algn="tl">
                    <a:srgbClr val="000000"/>
                  </a:outerShdw>
                </a:effectLst>
                <a:latin typeface="Arial" charset="0"/>
              </a:rPr>
              <a:t>    </a:t>
            </a:r>
            <a:r>
              <a:rPr kumimoji="0" lang="sk-SK" altLang="sk-SK" b="0" i="1">
                <a:solidFill>
                  <a:srgbClr val="FFCC00"/>
                </a:solidFill>
                <a:effectLst>
                  <a:outerShdw blurRad="38100" dist="38100" dir="2700000" algn="tl">
                    <a:srgbClr val="000000"/>
                  </a:outerShdw>
                </a:effectLst>
                <a:latin typeface="Arial" charset="0"/>
              </a:rPr>
              <a:t>zlepšenie </a:t>
            </a:r>
            <a:r>
              <a:rPr kumimoji="0" lang="sk-SK" altLang="sk-SK" i="1">
                <a:solidFill>
                  <a:srgbClr val="FFCC00"/>
                </a:solidFill>
                <a:effectLst>
                  <a:outerShdw blurRad="38100" dist="38100" dir="2700000" algn="tl">
                    <a:srgbClr val="000000"/>
                  </a:outerShdw>
                </a:effectLst>
                <a:latin typeface="Arial" charset="0"/>
              </a:rPr>
              <a:t>pretrváva</a:t>
            </a:r>
            <a:r>
              <a:rPr kumimoji="0" lang="sk-SK" altLang="sk-SK" b="0" i="1">
                <a:solidFill>
                  <a:srgbClr val="FFCC00"/>
                </a:solidFill>
                <a:effectLst>
                  <a:outerShdw blurRad="38100" dist="38100" dir="2700000" algn="tl">
                    <a:srgbClr val="000000"/>
                  </a:outerShdw>
                </a:effectLst>
                <a:latin typeface="Arial" charset="0"/>
              </a:rPr>
              <a:t> pri kombi th </a:t>
            </a:r>
            <a:r>
              <a:rPr kumimoji="0" lang="sk-SK" altLang="sk-SK" i="1">
                <a:solidFill>
                  <a:srgbClr val="FFCC00"/>
                </a:solidFill>
                <a:effectLst>
                  <a:outerShdw blurRad="38100" dist="38100" dir="2700000" algn="tl">
                    <a:srgbClr val="000000"/>
                  </a:outerShdw>
                </a:effectLst>
                <a:latin typeface="Arial" charset="0"/>
              </a:rPr>
              <a:t>28.8 mesiacov</a:t>
            </a:r>
          </a:p>
          <a:p>
            <a:pPr>
              <a:buFontTx/>
              <a:buChar char="•"/>
              <a:defRPr/>
            </a:pPr>
            <a:r>
              <a:rPr kumimoji="0" lang="sk-SK" altLang="sk-SK" b="0" i="1">
                <a:effectLst>
                  <a:outerShdw blurRad="38100" dist="38100" dir="2700000" algn="tl">
                    <a:srgbClr val="000000"/>
                  </a:outerShdw>
                </a:effectLst>
                <a:latin typeface="Arial" charset="0"/>
              </a:rPr>
              <a:t>    prežívanie 1, 2 a 3 roky:  90.4%, 82.7% a 80.7%</a:t>
            </a:r>
          </a:p>
          <a:p>
            <a:pPr>
              <a:buFontTx/>
              <a:buChar char="•"/>
              <a:defRPr/>
            </a:pPr>
            <a:r>
              <a:rPr kumimoji="0" lang="sk-SK" altLang="sk-SK" b="0" i="1">
                <a:effectLst>
                  <a:outerShdw blurRad="38100" dist="38100" dir="2700000" algn="tl">
                    <a:srgbClr val="000000"/>
                  </a:outerShdw>
                </a:effectLst>
                <a:latin typeface="Arial" charset="0"/>
              </a:rPr>
              <a:t>    prežívanie bez eventov:  80.8%, 67.9% a 60.7%</a:t>
            </a:r>
          </a:p>
          <a:p>
            <a:pPr>
              <a:buFontTx/>
              <a:buChar char="•"/>
              <a:defRPr/>
            </a:pPr>
            <a:endParaRPr kumimoji="0" lang="sk-SK" altLang="sk-SK" b="0" i="1">
              <a:effectLst>
                <a:outerShdw blurRad="38100" dist="38100" dir="2700000" algn="tl">
                  <a:srgbClr val="000000"/>
                </a:outerShdw>
              </a:effectLst>
              <a:latin typeface="Arial" charset="0"/>
            </a:endParaRPr>
          </a:p>
          <a:p>
            <a:pPr>
              <a:defRPr/>
            </a:pPr>
            <a:r>
              <a:rPr kumimoji="0" lang="sk-SK" altLang="sk-SK" sz="2000" b="0" i="1">
                <a:effectLst>
                  <a:outerShdw blurRad="38100" dist="38100" dir="2700000" algn="tl">
                    <a:srgbClr val="000000"/>
                  </a:outerShdw>
                </a:effectLst>
                <a:latin typeface="Arial" charset="0"/>
              </a:rPr>
              <a:t> </a:t>
            </a:r>
          </a:p>
        </p:txBody>
      </p:sp>
      <p:sp>
        <p:nvSpPr>
          <p:cNvPr id="158744" name="TextBox 6"/>
          <p:cNvSpPr txBox="1">
            <a:spLocks noChangeArrowheads="1"/>
          </p:cNvSpPr>
          <p:nvPr/>
        </p:nvSpPr>
        <p:spPr bwMode="auto">
          <a:xfrm>
            <a:off x="5845175" y="6569075"/>
            <a:ext cx="3190875" cy="244475"/>
          </a:xfrm>
          <a:prstGeom prst="rect">
            <a:avLst/>
          </a:prstGeom>
          <a:noFill/>
          <a:ln w="9525">
            <a:noFill/>
            <a:miter lim="800000"/>
            <a:headEnd/>
            <a:tailEnd/>
          </a:ln>
        </p:spPr>
        <p:txBody>
          <a:bodyPr wrap="none">
            <a:spAutoFit/>
          </a:bodyPr>
          <a:lstStyle/>
          <a:p>
            <a:pPr eaLnBrk="0" hangingPunct="0">
              <a:defRPr/>
            </a:pPr>
            <a:r>
              <a:rPr kumimoji="0" lang="sk-SK" sz="1000" b="0" i="1">
                <a:effectLst>
                  <a:outerShdw blurRad="38100" dist="38100" dir="2700000" algn="tl">
                    <a:srgbClr val="000000"/>
                  </a:outerShdw>
                </a:effectLst>
                <a:latin typeface="Arial" pitchFamily="34" charset="0"/>
                <a:cs typeface="Arial" panose="020B0604020202020204" pitchFamily="34" charset="0"/>
              </a:rPr>
              <a:t>Sitbon et al. Presented at ATS Conference, may 2016</a:t>
            </a:r>
            <a:endParaRPr kumimoji="0" lang="fr-FR" sz="1000" b="0">
              <a:effectLst>
                <a:outerShdw blurRad="38100" dist="38100" dir="2700000" algn="tl">
                  <a:srgbClr val="000000"/>
                </a:outerShdw>
              </a:effectLst>
              <a:latin typeface="Arial" pitchFamily="34" charset="0"/>
              <a:ea typeface="MS PGothic" pitchFamily="34" charset="-128"/>
              <a:cs typeface="Arial" panose="020B0604020202020204" pitchFamily="34" charset="0"/>
            </a:endParaRPr>
          </a:p>
        </p:txBody>
      </p:sp>
      <p:sp>
        <p:nvSpPr>
          <p:cNvPr id="158746" name="Text Box 26"/>
          <p:cNvSpPr txBox="1">
            <a:spLocks noChangeArrowheads="1"/>
          </p:cNvSpPr>
          <p:nvPr/>
        </p:nvSpPr>
        <p:spPr bwMode="auto">
          <a:xfrm>
            <a:off x="1116013" y="1557338"/>
            <a:ext cx="7740650" cy="1311275"/>
          </a:xfrm>
          <a:prstGeom prst="rect">
            <a:avLst/>
          </a:prstGeom>
          <a:no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ct val="50000"/>
              </a:spcBef>
              <a:defRPr/>
            </a:pPr>
            <a:r>
              <a:rPr lang="sk-SK" altLang="sk-SK" sz="2000" b="0">
                <a:effectLst>
                  <a:outerShdw blurRad="38100" dist="38100" dir="2700000" algn="tl">
                    <a:srgbClr val="000000"/>
                  </a:outerShdw>
                </a:effectLst>
                <a:cs typeface="Arial" panose="020B0604020202020204" pitchFamily="34" charset="0"/>
              </a:rPr>
              <a:t>Observačné, multicentric., retrospektívna analýza u inOP CTEPH</a:t>
            </a:r>
          </a:p>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Bosentan + sildenafil 76%           Ambrisentan + sildenafil 5%</a:t>
            </a:r>
          </a:p>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Bosentan + tadalafil   16%           Ambrisentan + tadalafil    2%</a:t>
            </a:r>
          </a:p>
        </p:txBody>
      </p:sp>
      <p:sp>
        <p:nvSpPr>
          <p:cNvPr id="146456" name="Rectangle 5"/>
          <p:cNvSpPr>
            <a:spLocks noChangeArrowheads="1"/>
          </p:cNvSpPr>
          <p:nvPr/>
        </p:nvSpPr>
        <p:spPr bwMode="auto">
          <a:xfrm>
            <a:off x="827088" y="333375"/>
            <a:ext cx="8316912" cy="1000125"/>
          </a:xfrm>
          <a:prstGeom prst="rect">
            <a:avLst/>
          </a:prstGeom>
          <a:noFill/>
          <a:ln w="9525">
            <a:noFill/>
            <a:miter lim="800000"/>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cs typeface="Arial" panose="020B0604020202020204" pitchFamily="34" charset="0"/>
              </a:rPr>
              <a:t>?? Iniciálna kombinačná liečba </a:t>
            </a:r>
          </a:p>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cs typeface="Arial" panose="020B0604020202020204" pitchFamily="34" charset="0"/>
              </a:rPr>
              <a:t>u inOP CTEPH ??</a:t>
            </a:r>
          </a:p>
        </p:txBody>
      </p:sp>
    </p:spTree>
  </p:cSld>
  <p:clrMapOvr>
    <a:masterClrMapping/>
  </p:clrMapOvr>
  <p:transition>
    <p:check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447800" y="-26988"/>
            <a:ext cx="7948613" cy="1447801"/>
          </a:xfrm>
        </p:spPr>
        <p:txBody>
          <a:bodyPr/>
          <a:lstStyle/>
          <a:p>
            <a:pPr>
              <a:defRPr/>
            </a:pPr>
            <a:r>
              <a:rPr lang="sk-SK" altLang="sk-SK">
                <a:effectLst>
                  <a:outerShdw blurRad="38100" dist="38100" dir="2700000" algn="tl">
                    <a:srgbClr val="000000"/>
                  </a:outerShdw>
                </a:effectLst>
              </a:rPr>
              <a:t>Intervenčné riešenie CTEPH</a:t>
            </a:r>
          </a:p>
        </p:txBody>
      </p:sp>
      <p:sp>
        <p:nvSpPr>
          <p:cNvPr id="64515" name="Rectangle 3"/>
          <p:cNvSpPr>
            <a:spLocks noGrp="1" noChangeArrowheads="1"/>
          </p:cNvSpPr>
          <p:nvPr>
            <p:ph type="body" idx="4294967295"/>
          </p:nvPr>
        </p:nvSpPr>
        <p:spPr>
          <a:xfrm>
            <a:off x="395288" y="908050"/>
            <a:ext cx="8929687" cy="3959225"/>
          </a:xfrm>
        </p:spPr>
        <p:txBody>
          <a:bodyPr/>
          <a:lstStyle/>
          <a:p>
            <a:pPr>
              <a:lnSpc>
                <a:spcPct val="80000"/>
              </a:lnSpc>
              <a:buFont typeface="Monotype Sorts"/>
              <a:buNone/>
              <a:defRPr/>
            </a:pPr>
            <a:r>
              <a:rPr lang="sk-SK" altLang="sk-SK" sz="2000">
                <a:effectLst>
                  <a:outerShdw blurRad="38100" dist="38100" dir="2700000" algn="tl">
                    <a:srgbClr val="000000"/>
                  </a:outerShdw>
                </a:effectLst>
              </a:rPr>
              <a:t>                                    balónková angioplastika / BPA    </a:t>
            </a:r>
          </a:p>
          <a:p>
            <a:pPr>
              <a:lnSpc>
                <a:spcPct val="80000"/>
              </a:lnSpc>
              <a:buFont typeface="Monotype Sorts"/>
              <a:buNone/>
              <a:defRPr/>
            </a:pP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pre chýbanie EBM a možné riziká</a:t>
            </a:r>
            <a:r>
              <a:rPr lang="sk-SK" altLang="sk-SK" sz="2000">
                <a:effectLst>
                  <a:outerShdw blurRad="38100" dist="38100" dir="2700000" algn="tl">
                    <a:srgbClr val="000000"/>
                  </a:outerShdw>
                </a:effectLst>
              </a:rPr>
              <a:t> </a:t>
            </a:r>
          </a:p>
          <a:p>
            <a:pPr>
              <a:lnSpc>
                <a:spcPct val="80000"/>
              </a:lnSpc>
              <a:buFont typeface="Monotype Sorts"/>
              <a:buNone/>
              <a:defRPr/>
            </a:pPr>
            <a:r>
              <a:rPr lang="sk-SK" altLang="sk-SK" sz="2000">
                <a:effectLst>
                  <a:outerShdw blurRad="38100" dist="38100" dir="2700000" algn="tl">
                    <a:srgbClr val="000000"/>
                  </a:outerShdw>
                </a:effectLst>
              </a:rPr>
              <a:t>       </a:t>
            </a:r>
            <a:r>
              <a:rPr lang="sk-SK" altLang="sk-SK" sz="1800">
                <a:effectLst>
                  <a:outerShdw blurRad="38100" dist="38100" dir="2700000" algn="tl">
                    <a:srgbClr val="000000"/>
                  </a:outerShdw>
                </a:effectLst>
              </a:rPr>
              <a:t>(perforácia 2,9%, krvácanie do parenchýmu 18%, hemoptýza 18%, restenózy</a:t>
            </a:r>
            <a:r>
              <a:rPr lang="sk-SK" altLang="sk-SK" sz="2000">
                <a:effectLst>
                  <a:outerShdw blurRad="38100" dist="38100" dir="2700000" algn="tl">
                    <a:srgbClr val="000000"/>
                  </a:outerShdw>
                </a:effectLst>
              </a:rPr>
              <a:t>)  </a:t>
            </a:r>
          </a:p>
          <a:p>
            <a:pPr>
              <a:lnSpc>
                <a:spcPct val="80000"/>
              </a:lnSpc>
              <a:buFont typeface="Monotype Sorts"/>
              <a:buNone/>
              <a:defRPr/>
            </a:pPr>
            <a:r>
              <a:rPr lang="sk-SK" altLang="sk-SK" sz="2000">
                <a:effectLst>
                  <a:outerShdw blurRad="38100" dist="38100" dir="2700000" algn="tl">
                    <a:srgbClr val="000000"/>
                  </a:outerShdw>
                </a:effectLst>
              </a:rPr>
              <a:t>   </a:t>
            </a:r>
          </a:p>
          <a:p>
            <a:pPr>
              <a:lnSpc>
                <a:spcPct val="80000"/>
              </a:lnSpc>
              <a:buFont typeface="Monotype Sorts"/>
              <a:buNone/>
              <a:defRPr/>
            </a:pPr>
            <a:r>
              <a:rPr lang="sk-SK" altLang="sk-SK" sz="2000">
                <a:effectLst>
                  <a:outerShdw blurRad="38100" dist="38100" dir="2700000" algn="tl">
                    <a:srgbClr val="000000"/>
                  </a:outerShdw>
                </a:effectLst>
              </a:rPr>
              <a:t>      v odporúčaniach figuruje </a:t>
            </a:r>
          </a:p>
          <a:p>
            <a:pPr>
              <a:lnSpc>
                <a:spcPct val="80000"/>
              </a:lnSpc>
              <a:buFont typeface="Monotype Sorts"/>
              <a:buNone/>
              <a:defRPr/>
            </a:pPr>
            <a:endParaRPr lang="sk-SK" altLang="sk-SK" sz="2000">
              <a:effectLst>
                <a:outerShdw blurRad="38100" dist="38100" dir="2700000" algn="tl">
                  <a:srgbClr val="000000"/>
                </a:outerShdw>
              </a:effectLst>
            </a:endParaRPr>
          </a:p>
          <a:p>
            <a:pPr>
              <a:lnSpc>
                <a:spcPct val="80000"/>
              </a:lnSpc>
              <a:buFont typeface="Monotype Sorts"/>
              <a:buNone/>
              <a:defRPr/>
            </a:pP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ea typeface="Arial Unicode MS" pitchFamily="34" charset="-128"/>
                <a:cs typeface="Arial Unicode MS" pitchFamily="34" charset="-128"/>
              </a:rPr>
              <a:t>⇨</a:t>
            </a:r>
            <a:r>
              <a:rPr lang="sk-SK" altLang="sk-SK" sz="2000">
                <a:effectLst>
                  <a:outerShdw blurRad="38100" dist="38100" dir="2700000" algn="tl">
                    <a:srgbClr val="000000"/>
                  </a:outerShdw>
                </a:effectLst>
              </a:rPr>
              <a:t> u inoperabilných pac.</a:t>
            </a:r>
          </a:p>
          <a:p>
            <a:pPr>
              <a:lnSpc>
                <a:spcPct val="80000"/>
              </a:lnSpc>
              <a:buFont typeface="Monotype Sorts"/>
              <a:buNone/>
              <a:defRPr/>
            </a:pPr>
            <a:r>
              <a:rPr lang="sk-SK" altLang="sk-SK" sz="2000">
                <a:solidFill>
                  <a:srgbClr val="FFCC00"/>
                </a:solidFill>
                <a:effectLst>
                  <a:outerShdw blurRad="38100" dist="38100" dir="2700000" algn="tl">
                    <a:srgbClr val="000000"/>
                  </a:outerShdw>
                </a:effectLst>
                <a:ea typeface="Arial Unicode MS" pitchFamily="34" charset="-128"/>
                <a:cs typeface="Arial Unicode MS" pitchFamily="34" charset="-128"/>
              </a:rPr>
              <a:t> ⇨</a:t>
            </a:r>
            <a:r>
              <a:rPr lang="sk-SK" altLang="sk-SK" sz="2000">
                <a:effectLst>
                  <a:outerShdw blurRad="38100" dist="38100" dir="2700000" algn="tl">
                    <a:srgbClr val="000000"/>
                  </a:outerShdw>
                </a:effectLst>
              </a:rPr>
              <a:t> len </a:t>
            </a:r>
            <a:r>
              <a:rPr lang="sk-SK" altLang="sk-SK" sz="2000">
                <a:solidFill>
                  <a:srgbClr val="FFCC00"/>
                </a:solidFill>
                <a:effectLst>
                  <a:outerShdw blurRad="38100" dist="38100" dir="2700000" algn="tl">
                    <a:srgbClr val="000000"/>
                  </a:outerShdw>
                </a:effectLst>
              </a:rPr>
              <a:t>v triede IIb C </a:t>
            </a:r>
          </a:p>
          <a:p>
            <a:pPr>
              <a:lnSpc>
                <a:spcPct val="80000"/>
              </a:lnSpc>
              <a:buFont typeface="Monotype Sorts"/>
              <a:buNone/>
              <a:defRPr/>
            </a:pPr>
            <a:endParaRPr lang="sk-SK" altLang="sk-SK" sz="2000">
              <a:solidFill>
                <a:srgbClr val="FFCC00"/>
              </a:solidFill>
              <a:effectLst>
                <a:outerShdw blurRad="38100" dist="38100" dir="2700000" algn="tl">
                  <a:srgbClr val="000000"/>
                </a:outerShdw>
              </a:effectLst>
            </a:endParaRPr>
          </a:p>
          <a:p>
            <a:pPr>
              <a:lnSpc>
                <a:spcPct val="80000"/>
              </a:lnSpc>
              <a:buFont typeface="Monotype Sorts"/>
              <a:buNone/>
              <a:defRPr/>
            </a:pPr>
            <a:endParaRPr lang="sk-SK" altLang="sk-SK" sz="2000">
              <a:solidFill>
                <a:srgbClr val="FFCC00"/>
              </a:solidFill>
              <a:effectLst>
                <a:outerShdw blurRad="38100" dist="38100" dir="2700000" algn="tl">
                  <a:srgbClr val="000000"/>
                </a:outerShdw>
              </a:effectLst>
            </a:endParaRPr>
          </a:p>
          <a:p>
            <a:pPr>
              <a:lnSpc>
                <a:spcPct val="80000"/>
              </a:lnSpc>
              <a:buFont typeface="Monotype Sorts"/>
              <a:buNone/>
              <a:defRPr/>
            </a:pPr>
            <a:r>
              <a:rPr lang="sk-SK" altLang="sk-SK" sz="2000">
                <a:effectLst>
                  <a:outerShdw blurRad="38100" dist="38100" dir="2700000" algn="tl">
                    <a:srgbClr val="000000"/>
                  </a:outerShdw>
                </a:effectLst>
              </a:rPr>
              <a:t>                     </a:t>
            </a:r>
          </a:p>
        </p:txBody>
      </p:sp>
      <p:pic>
        <p:nvPicPr>
          <p:cNvPr id="74755" name="Picture 4"/>
          <p:cNvPicPr>
            <a:picLocks noChangeAspect="1" noChangeArrowheads="1"/>
          </p:cNvPicPr>
          <p:nvPr/>
        </p:nvPicPr>
        <p:blipFill>
          <a:blip r:embed="rId3">
            <a:lum bright="-6000" contrast="6000"/>
          </a:blip>
          <a:srcRect/>
          <a:stretch>
            <a:fillRect/>
          </a:stretch>
        </p:blipFill>
        <p:spPr bwMode="auto">
          <a:xfrm>
            <a:off x="4356100" y="4365625"/>
            <a:ext cx="3571875" cy="1752600"/>
          </a:xfrm>
          <a:prstGeom prst="rect">
            <a:avLst/>
          </a:prstGeom>
          <a:noFill/>
          <a:ln w="9525">
            <a:noFill/>
            <a:miter lim="800000"/>
            <a:headEnd/>
            <a:tailEnd/>
          </a:ln>
        </p:spPr>
      </p:pic>
      <p:sp>
        <p:nvSpPr>
          <p:cNvPr id="64517" name="Text Box 5"/>
          <p:cNvSpPr txBox="1">
            <a:spLocks noChangeArrowheads="1"/>
          </p:cNvSpPr>
          <p:nvPr/>
        </p:nvSpPr>
        <p:spPr bwMode="auto">
          <a:xfrm>
            <a:off x="4500563" y="4581525"/>
            <a:ext cx="3924300" cy="1203325"/>
          </a:xfrm>
          <a:prstGeom prst="rect">
            <a:avLst/>
          </a:prstGeom>
          <a:solidFill>
            <a:schemeClr val="bg1"/>
          </a:solidFill>
          <a:ln w="12700" cap="sq">
            <a:solidFill>
              <a:srgbClr val="00FFFF"/>
            </a:solidFill>
            <a:miter lim="800000"/>
            <a:headEnd type="none" w="sm" len="sm"/>
            <a:tailEnd type="none" w="sm" len="sm"/>
          </a:ln>
          <a:effectLst/>
        </p:spPr>
        <p:txBody>
          <a:bodyPr>
            <a:spAutoFit/>
          </a:bodyPr>
          <a:lstStyle/>
          <a:p>
            <a:pPr eaLnBrk="0" hangingPunct="0">
              <a:defRPr/>
            </a:pPr>
            <a:r>
              <a:rPr lang="sk-SK" altLang="sk-SK" sz="1800" b="0">
                <a:effectLst>
                  <a:outerShdw blurRad="38100" dist="38100" dir="2700000" algn="tl">
                    <a:srgbClr val="000000"/>
                  </a:outerShdw>
                </a:effectLst>
                <a:latin typeface="Arial" charset="0"/>
              </a:rPr>
              <a:t>2017: v EU v 11 centrách 556 pac.  2 329 procedúr: </a:t>
            </a:r>
          </a:p>
          <a:p>
            <a:pPr eaLnBrk="0" hangingPunct="0">
              <a:defRPr/>
            </a:pPr>
            <a:r>
              <a:rPr lang="sk-SK" altLang="sk-SK" sz="1800" b="0">
                <a:effectLst>
                  <a:outerShdw blurRad="38100" dist="38100" dir="2700000" algn="tl">
                    <a:srgbClr val="000000"/>
                  </a:outerShdw>
                </a:effectLst>
                <a:latin typeface="Arial" charset="0"/>
              </a:rPr>
              <a:t>mPAP -20%, PVR - 38%, CO +17% </a:t>
            </a:r>
          </a:p>
          <a:p>
            <a:pPr eaLnBrk="0" hangingPunct="0">
              <a:defRPr/>
            </a:pPr>
            <a:endParaRPr lang="sk-SK" altLang="sk-SK" sz="1800" b="0">
              <a:solidFill>
                <a:srgbClr val="FFCC00"/>
              </a:solidFill>
              <a:effectLst>
                <a:outerShdw blurRad="38100" dist="38100" dir="2700000" algn="tl">
                  <a:srgbClr val="000000"/>
                </a:outerShdw>
              </a:effectLst>
              <a:latin typeface="Arial" charset="0"/>
            </a:endParaRPr>
          </a:p>
        </p:txBody>
      </p:sp>
      <p:grpSp>
        <p:nvGrpSpPr>
          <p:cNvPr id="74757" name="Group 6"/>
          <p:cNvGrpSpPr>
            <a:grpSpLocks/>
          </p:cNvGrpSpPr>
          <p:nvPr/>
        </p:nvGrpSpPr>
        <p:grpSpPr bwMode="auto">
          <a:xfrm>
            <a:off x="4211638" y="2276475"/>
            <a:ext cx="4897437" cy="4581525"/>
            <a:chOff x="2629" y="1560"/>
            <a:chExt cx="2836" cy="2760"/>
          </a:xfrm>
        </p:grpSpPr>
        <p:pic>
          <p:nvPicPr>
            <p:cNvPr id="74762" name="Picture 7"/>
            <p:cNvPicPr>
              <a:picLocks noChangeAspect="1" noChangeArrowheads="1"/>
            </p:cNvPicPr>
            <p:nvPr/>
          </p:nvPicPr>
          <p:blipFill>
            <a:blip r:embed="rId4">
              <a:lum bright="-6000" contrast="18000"/>
            </a:blip>
            <a:srcRect/>
            <a:stretch>
              <a:fillRect/>
            </a:stretch>
          </p:blipFill>
          <p:spPr bwMode="auto">
            <a:xfrm>
              <a:off x="2629" y="1560"/>
              <a:ext cx="2836" cy="2760"/>
            </a:xfrm>
            <a:prstGeom prst="rect">
              <a:avLst/>
            </a:prstGeom>
            <a:noFill/>
            <a:ln w="9525">
              <a:noFill/>
              <a:miter lim="800000"/>
              <a:headEnd/>
              <a:tailEnd/>
            </a:ln>
          </p:spPr>
        </p:pic>
        <p:sp>
          <p:nvSpPr>
            <p:cNvPr id="74763" name="Text Box 8"/>
            <p:cNvSpPr txBox="1">
              <a:spLocks noChangeArrowheads="1"/>
            </p:cNvSpPr>
            <p:nvPr/>
          </p:nvSpPr>
          <p:spPr bwMode="auto">
            <a:xfrm>
              <a:off x="3923" y="3542"/>
              <a:ext cx="272" cy="147"/>
            </a:xfrm>
            <a:prstGeom prst="rect">
              <a:avLst/>
            </a:prstGeom>
            <a:solidFill>
              <a:srgbClr val="CCECFF"/>
            </a:solidFill>
            <a:ln w="9525">
              <a:noFill/>
              <a:miter lim="800000"/>
              <a:headEnd/>
              <a:tailEnd/>
            </a:ln>
          </p:spPr>
          <p:txBody>
            <a:bodyPr>
              <a:spAutoFit/>
            </a:bodyPr>
            <a:lstStyle/>
            <a:p>
              <a:pPr eaLnBrk="0" hangingPunct="0">
                <a:spcBef>
                  <a:spcPct val="50000"/>
                </a:spcBef>
              </a:pPr>
              <a:r>
                <a:rPr lang="sk-SK" altLang="sk-SK" sz="1000" b="0">
                  <a:solidFill>
                    <a:schemeClr val="bg2"/>
                  </a:solidFill>
                  <a:latin typeface="Arial Narrow" pitchFamily="34" charset="0"/>
                </a:rPr>
                <a:t>PAH</a:t>
              </a:r>
            </a:p>
          </p:txBody>
        </p:sp>
        <p:sp>
          <p:nvSpPr>
            <p:cNvPr id="74764" name="Line 9"/>
            <p:cNvSpPr>
              <a:spLocks noChangeShapeType="1"/>
            </p:cNvSpPr>
            <p:nvPr/>
          </p:nvSpPr>
          <p:spPr bwMode="auto">
            <a:xfrm>
              <a:off x="2647" y="3690"/>
              <a:ext cx="2177" cy="0"/>
            </a:xfrm>
            <a:prstGeom prst="line">
              <a:avLst/>
            </a:prstGeom>
            <a:noFill/>
            <a:ln w="9525" cap="sq">
              <a:solidFill>
                <a:schemeClr val="bg2"/>
              </a:solidFill>
              <a:round/>
              <a:headEnd type="none" w="sm" len="sm"/>
              <a:tailEnd type="none" w="sm" len="sm"/>
            </a:ln>
          </p:spPr>
          <p:txBody>
            <a:bodyPr wrap="none"/>
            <a:lstStyle/>
            <a:p>
              <a:endParaRPr lang="sk-SK"/>
            </a:p>
          </p:txBody>
        </p:sp>
      </p:grpSp>
      <p:sp>
        <p:nvSpPr>
          <p:cNvPr id="64522" name="Rectangle 26"/>
          <p:cNvSpPr>
            <a:spLocks noChangeArrowheads="1"/>
          </p:cNvSpPr>
          <p:nvPr/>
        </p:nvSpPr>
        <p:spPr bwMode="auto">
          <a:xfrm>
            <a:off x="4211638" y="5848350"/>
            <a:ext cx="4932362" cy="574675"/>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54283" name="Text Box 11"/>
          <p:cNvSpPr txBox="1">
            <a:spLocks noChangeArrowheads="1"/>
          </p:cNvSpPr>
          <p:nvPr/>
        </p:nvSpPr>
        <p:spPr bwMode="auto">
          <a:xfrm>
            <a:off x="4787900" y="1844675"/>
            <a:ext cx="3924300" cy="457200"/>
          </a:xfrm>
          <a:prstGeom prst="rect">
            <a:avLst/>
          </a:prstGeom>
          <a:noFill/>
          <a:ln w="12700" cap="sq">
            <a:noFill/>
            <a:miter lim="800000"/>
            <a:headEnd type="none" w="sm" len="sm"/>
            <a:tailEnd type="none" w="sm" len="sm"/>
          </a:ln>
          <a:effectLst/>
        </p:spPr>
        <p:txBody>
          <a:bodyPr>
            <a:spAutoFit/>
          </a:bodyPr>
          <a:lstStyle/>
          <a:p>
            <a:pPr eaLnBrk="0" hangingPunct="0">
              <a:defRPr/>
            </a:pPr>
            <a:r>
              <a:rPr lang="sk-SK" sz="1200" b="0" i="1">
                <a:effectLst>
                  <a:outerShdw blurRad="38100" dist="38100" dir="2700000" algn="tl">
                    <a:srgbClr val="000000"/>
                  </a:outerShdw>
                </a:effectLst>
                <a:latin typeface="Arial" charset="0"/>
              </a:rPr>
              <a:t>Brenot et al. Eur Respir J. 2019, 53(5)</a:t>
            </a:r>
          </a:p>
          <a:p>
            <a:pPr eaLnBrk="0" hangingPunct="0">
              <a:defRPr/>
            </a:pPr>
            <a:r>
              <a:rPr lang="sk-SK" sz="1200" b="0" i="1">
                <a:effectLst>
                  <a:outerShdw blurRad="38100" dist="38100" dir="2700000" algn="tl">
                    <a:srgbClr val="000000"/>
                  </a:outerShdw>
                </a:effectLst>
                <a:latin typeface="Arial" charset="0"/>
              </a:rPr>
              <a:t>Ogawa et al. Circ Cardiovasc Qual Outcomes 2017;10</a:t>
            </a:r>
          </a:p>
        </p:txBody>
      </p:sp>
      <p:sp>
        <p:nvSpPr>
          <p:cNvPr id="54284" name="Text Box 12"/>
          <p:cNvSpPr txBox="1">
            <a:spLocks noChangeArrowheads="1"/>
          </p:cNvSpPr>
          <p:nvPr/>
        </p:nvSpPr>
        <p:spPr bwMode="auto">
          <a:xfrm>
            <a:off x="0" y="4652963"/>
            <a:ext cx="4102100" cy="1357312"/>
          </a:xfrm>
          <a:prstGeom prst="rect">
            <a:avLst/>
          </a:prstGeom>
          <a:solidFill>
            <a:schemeClr val="bg1"/>
          </a:solidFill>
          <a:ln w="12700" cap="sq">
            <a:solidFill>
              <a:srgbClr val="00FFFF"/>
            </a:solidFill>
            <a:miter lim="800000"/>
            <a:headEnd type="none" w="sm" len="sm"/>
            <a:tailEnd type="none" w="sm" len="sm"/>
          </a:ln>
          <a:effectLst/>
        </p:spPr>
        <p:txBody>
          <a:bodyPr>
            <a:spAutoFit/>
          </a:bodyPr>
          <a:lstStyle/>
          <a:p>
            <a:pPr eaLnBrk="0" hangingPunct="0">
              <a:lnSpc>
                <a:spcPct val="75000"/>
              </a:lnSpc>
              <a:spcBef>
                <a:spcPct val="35000"/>
              </a:spcBef>
              <a:defRPr/>
            </a:pPr>
            <a:r>
              <a:rPr lang="sk-SK" sz="1200" b="0" i="1">
                <a:effectLst>
                  <a:outerShdw blurRad="38100" dist="38100" dir="2700000" algn="tl">
                    <a:srgbClr val="000000"/>
                  </a:outerShdw>
                </a:effectLst>
                <a:latin typeface="Arial" charset="0"/>
              </a:rPr>
              <a:t>Brenot et al. Eur Respir J. 2019 May 18;53(5). </a:t>
            </a:r>
          </a:p>
          <a:p>
            <a:pPr eaLnBrk="0" hangingPunct="0">
              <a:lnSpc>
                <a:spcPct val="75000"/>
              </a:lnSpc>
              <a:spcBef>
                <a:spcPct val="35000"/>
              </a:spcBef>
              <a:defRPr/>
            </a:pPr>
            <a:r>
              <a:rPr lang="sk-SK" sz="1800" b="0">
                <a:effectLst>
                  <a:outerShdw blurRad="38100" dist="38100" dir="2700000" algn="tl">
                    <a:srgbClr val="000000"/>
                  </a:outerShdw>
                </a:effectLst>
                <a:latin typeface="Arial" charset="0"/>
              </a:rPr>
              <a:t>184 pac. s inoperab. CTEPH, 1006 BPA sedení.</a:t>
            </a:r>
          </a:p>
          <a:p>
            <a:pPr eaLnBrk="0" hangingPunct="0">
              <a:lnSpc>
                <a:spcPct val="75000"/>
              </a:lnSpc>
              <a:spcBef>
                <a:spcPct val="35000"/>
              </a:spcBef>
              <a:defRPr/>
            </a:pPr>
            <a:r>
              <a:rPr lang="sk-SK" sz="1800" b="0">
                <a:solidFill>
                  <a:srgbClr val="FFCC00"/>
                </a:solidFill>
                <a:effectLst>
                  <a:outerShdw blurRad="38100" dist="38100" dir="2700000" algn="tl">
                    <a:srgbClr val="000000"/>
                  </a:outerShdw>
                </a:effectLst>
                <a:latin typeface="Arial" charset="0"/>
              </a:rPr>
              <a:t>6MWD + 45 % </a:t>
            </a:r>
          </a:p>
          <a:p>
            <a:pPr eaLnBrk="0" hangingPunct="0">
              <a:lnSpc>
                <a:spcPct val="75000"/>
              </a:lnSpc>
              <a:spcBef>
                <a:spcPct val="35000"/>
              </a:spcBef>
              <a:defRPr/>
            </a:pPr>
            <a:r>
              <a:rPr lang="sk-SK" sz="1800" b="0">
                <a:solidFill>
                  <a:srgbClr val="FFCC00"/>
                </a:solidFill>
                <a:effectLst>
                  <a:outerShdw blurRad="38100" dist="38100" dir="2700000" algn="tl">
                    <a:srgbClr val="000000"/>
                  </a:outerShdw>
                </a:effectLst>
                <a:latin typeface="Arial" charset="0"/>
              </a:rPr>
              <a:t>mPAP -26 %, PVR -43 % </a:t>
            </a:r>
          </a:p>
        </p:txBody>
      </p:sp>
      <p:sp>
        <p:nvSpPr>
          <p:cNvPr id="54285" name="AutoShape 13"/>
          <p:cNvSpPr>
            <a:spLocks noChangeArrowheads="1"/>
          </p:cNvSpPr>
          <p:nvPr/>
        </p:nvSpPr>
        <p:spPr bwMode="auto">
          <a:xfrm>
            <a:off x="1763713" y="3573463"/>
            <a:ext cx="431800" cy="6477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vert="eaVert" wrap="none" anchor="ctr"/>
          <a:lstStyle/>
          <a:p>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22"/>
                                        </p:tgtEl>
                                        <p:attrNameLst>
                                          <p:attrName>style.visibility</p:attrName>
                                        </p:attrNameLst>
                                      </p:cBhvr>
                                      <p:to>
                                        <p:strVal val="visible"/>
                                      </p:to>
                                    </p:set>
                                    <p:anim calcmode="lin" valueType="num">
                                      <p:cBhvr additive="base">
                                        <p:cTn id="7" dur="500" fill="hold"/>
                                        <p:tgtEl>
                                          <p:spTgt spid="64522"/>
                                        </p:tgtEl>
                                        <p:attrNameLst>
                                          <p:attrName>ppt_x</p:attrName>
                                        </p:attrNameLst>
                                      </p:cBhvr>
                                      <p:tavLst>
                                        <p:tav tm="0">
                                          <p:val>
                                            <p:strVal val="#ppt_x"/>
                                          </p:val>
                                        </p:tav>
                                        <p:tav tm="100000">
                                          <p:val>
                                            <p:strVal val="#ppt_x"/>
                                          </p:val>
                                        </p:tav>
                                      </p:tavLst>
                                    </p:anim>
                                    <p:anim calcmode="lin" valueType="num">
                                      <p:cBhvr additive="base">
                                        <p:cTn id="8" dur="500" fill="hold"/>
                                        <p:tgtEl>
                                          <p:spTgt spid="645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4285"/>
                                        </p:tgtEl>
                                        <p:attrNameLst>
                                          <p:attrName>style.visibility</p:attrName>
                                        </p:attrNameLst>
                                      </p:cBhvr>
                                      <p:to>
                                        <p:strVal val="visible"/>
                                      </p:to>
                                    </p:set>
                                    <p:animEffect transition="in" filter="blinds(horizontal)">
                                      <p:cBhvr>
                                        <p:cTn id="13" dur="500"/>
                                        <p:tgtEl>
                                          <p:spTgt spid="5428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4284"/>
                                        </p:tgtEl>
                                        <p:attrNameLst>
                                          <p:attrName>style.visibility</p:attrName>
                                        </p:attrNameLst>
                                      </p:cBhvr>
                                      <p:to>
                                        <p:strVal val="visible"/>
                                      </p:to>
                                    </p:set>
                                    <p:anim calcmode="lin" valueType="num">
                                      <p:cBhvr additive="base">
                                        <p:cTn id="18" dur="500" fill="hold"/>
                                        <p:tgtEl>
                                          <p:spTgt spid="54284"/>
                                        </p:tgtEl>
                                        <p:attrNameLst>
                                          <p:attrName>ppt_x</p:attrName>
                                        </p:attrNameLst>
                                      </p:cBhvr>
                                      <p:tavLst>
                                        <p:tav tm="0">
                                          <p:val>
                                            <p:strVal val="#ppt_x"/>
                                          </p:val>
                                        </p:tav>
                                        <p:tav tm="100000">
                                          <p:val>
                                            <p:strVal val="#ppt_x"/>
                                          </p:val>
                                        </p:tav>
                                      </p:tavLst>
                                    </p:anim>
                                    <p:anim calcmode="lin" valueType="num">
                                      <p:cBhvr additive="base">
                                        <p:cTn id="19" dur="500" fill="hold"/>
                                        <p:tgtEl>
                                          <p:spTgt spid="542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2" grpId="0" animBg="1"/>
      <p:bldP spid="54284" grpId="0" animBg="1"/>
      <p:bldP spid="5428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684213" y="36513"/>
            <a:ext cx="8208962" cy="1447800"/>
          </a:xfrm>
        </p:spPr>
        <p:txBody>
          <a:bodyPr lIns="91440" tIns="45720" rIns="91440" bIns="45720"/>
          <a:lstStyle/>
          <a:p>
            <a:pPr algn="ctr" eaLnBrk="1" hangingPunct="1">
              <a:defRPr/>
            </a:pPr>
            <a:r>
              <a:rPr lang="cs-CZ" altLang="sk-SK" sz="3800">
                <a:effectLst>
                  <a:outerShdw blurRad="38100" dist="38100" dir="2700000" algn="tl">
                    <a:srgbClr val="000000"/>
                  </a:outerShdw>
                </a:effectLst>
                <a:latin typeface="Arial" panose="020B0604020202020204" pitchFamily="34" charset="0"/>
              </a:rPr>
              <a:t>BPA v liečbe </a:t>
            </a:r>
            <a:r>
              <a:rPr lang="en-GB" altLang="sk-SK" sz="3800">
                <a:effectLst>
                  <a:outerShdw blurRad="38100" dist="38100" dir="2700000" algn="tl">
                    <a:srgbClr val="000000"/>
                  </a:outerShdw>
                </a:effectLst>
                <a:latin typeface="Arial" panose="020B0604020202020204" pitchFamily="34" charset="0"/>
              </a:rPr>
              <a:t>CTEPH</a:t>
            </a:r>
          </a:p>
        </p:txBody>
      </p:sp>
      <p:sp>
        <p:nvSpPr>
          <p:cNvPr id="274435" name="Rectangle 3"/>
          <p:cNvSpPr>
            <a:spLocks noGrp="1" noChangeArrowheads="1"/>
          </p:cNvSpPr>
          <p:nvPr>
            <p:ph type="body" idx="4294967295"/>
          </p:nvPr>
        </p:nvSpPr>
        <p:spPr>
          <a:xfrm>
            <a:off x="827088" y="1052513"/>
            <a:ext cx="8424862" cy="5976937"/>
          </a:xfrm>
        </p:spPr>
        <p:txBody>
          <a:bodyPr lIns="91440" tIns="45720" rIns="91440" bIns="45720"/>
          <a:lstStyle/>
          <a:p>
            <a:pPr algn="ctr" eaLnBrk="1" hangingPunct="1">
              <a:lnSpc>
                <a:spcPct val="120000"/>
              </a:lnSpc>
              <a:buFont typeface="Wingdings" pitchFamily="2" charset="2"/>
              <a:buNone/>
              <a:defRPr/>
            </a:pPr>
            <a:r>
              <a:rPr lang="sk-SK" altLang="sk-SK" sz="1800">
                <a:effectLst>
                  <a:outerShdw blurRad="38100" dist="38100" dir="2700000" algn="tl">
                    <a:srgbClr val="000000"/>
                  </a:outerShdw>
                </a:effectLst>
              </a:rPr>
              <a:t> </a:t>
            </a:r>
            <a:endParaRPr lang="sk-SK" altLang="sk-SK" sz="1800" b="1">
              <a:effectLst>
                <a:outerShdw blurRad="38100" dist="38100" dir="2700000" algn="tl">
                  <a:srgbClr val="000000"/>
                </a:outerShdw>
              </a:effectLst>
            </a:endParaRP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intervenčná metóda - balónový katéter - dilatácia stenóz pľúcnej artérie</a:t>
            </a: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(pôvodne v detskej kardiológii pri vrodenej hypoplázii a stenóze PA)</a:t>
            </a: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 </a:t>
            </a:r>
            <a:r>
              <a:rPr lang="sk-SK" altLang="sk-SK" sz="1600" i="1">
                <a:effectLst>
                  <a:outerShdw blurRad="38100" dist="38100" dir="2700000" algn="tl">
                    <a:srgbClr val="000000"/>
                  </a:outerShdw>
                </a:effectLst>
              </a:rPr>
              <a:t>- 1988: 1. krát u inOP CTEPH (Voorburg JA a spol., 1988)</a:t>
            </a:r>
          </a:p>
          <a:p>
            <a:pPr eaLnBrk="1" hangingPunct="1">
              <a:lnSpc>
                <a:spcPct val="120000"/>
              </a:lnSpc>
              <a:buFont typeface="Wingdings" pitchFamily="2" charset="2"/>
              <a:buNone/>
              <a:defRPr/>
            </a:pPr>
            <a:r>
              <a:rPr lang="sk-SK" altLang="sk-SK" sz="1600" i="1">
                <a:effectLst>
                  <a:outerShdw blurRad="38100" dist="38100" dir="2700000" algn="tl">
                    <a:srgbClr val="000000"/>
                  </a:outerShdw>
                </a:effectLst>
              </a:rPr>
              <a:t> - 2001:  18 pacientov s dobrým efektom (Feinstein JA a spol., 2001)</a:t>
            </a:r>
          </a:p>
          <a:p>
            <a:pPr eaLnBrk="1" hangingPunct="1">
              <a:lnSpc>
                <a:spcPct val="120000"/>
              </a:lnSpc>
              <a:buFont typeface="Wingdings" pitchFamily="2" charset="2"/>
              <a:buNone/>
              <a:defRPr/>
            </a:pPr>
            <a:r>
              <a:rPr lang="sk-SK" altLang="sk-SK" sz="1600" i="1">
                <a:effectLst>
                  <a:outerShdw blurRad="38100" dist="38100" dir="2700000" algn="tl">
                    <a:srgbClr val="000000"/>
                  </a:outerShdw>
                </a:effectLst>
              </a:rPr>
              <a:t> - 2003: 2 pacienti s inOP CTEPH (Pitton MB a spol., 2003)</a:t>
            </a:r>
          </a:p>
          <a:p>
            <a:pPr eaLnBrk="1" hangingPunct="1">
              <a:lnSpc>
                <a:spcPct val="120000"/>
              </a:lnSpc>
              <a:buFont typeface="Wingdings" pitchFamily="2" charset="2"/>
              <a:buNone/>
              <a:defRPr/>
            </a:pPr>
            <a:endParaRPr lang="sk-SK" altLang="sk-SK" sz="1600" i="1">
              <a:effectLst>
                <a:outerShdw blurRad="38100" dist="38100" dir="2700000" algn="tl">
                  <a:srgbClr val="000000"/>
                </a:outerShdw>
              </a:effectLst>
            </a:endParaRP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menej efektívna metóda ako PEA + vysoký výskyt komplikácií</a:t>
            </a:r>
          </a:p>
          <a:p>
            <a:pPr eaLnBrk="1" hangingPunct="1">
              <a:lnSpc>
                <a:spcPct val="120000"/>
              </a:lnSpc>
              <a:buFont typeface="Wingdings" pitchFamily="2" charset="2"/>
              <a:buNone/>
              <a:defRPr/>
            </a:pPr>
            <a:endParaRPr lang="sk-SK" altLang="sk-SK" sz="2000">
              <a:solidFill>
                <a:srgbClr val="FFCC00"/>
              </a:solidFill>
              <a:effectLst>
                <a:outerShdw blurRad="38100" dist="38100" dir="2700000" algn="tl">
                  <a:srgbClr val="000000"/>
                </a:outerShdw>
              </a:effectLst>
            </a:endParaRP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 </a:t>
            </a:r>
            <a:r>
              <a:rPr lang="sk-SK" altLang="sk-SK" sz="1600">
                <a:effectLst>
                  <a:outerShdw blurRad="38100" dist="38100" dir="2700000" algn="tl">
                    <a:srgbClr val="000000"/>
                  </a:outerShdw>
                </a:effectLst>
              </a:rPr>
              <a:t>- 2012: v Japonsku cca 120 pacientov</a:t>
            </a:r>
            <a:r>
              <a:rPr lang="sk-SK" altLang="sk-SK" sz="1800">
                <a:effectLst>
                  <a:outerShdw blurRad="38100" dist="38100" dir="2700000" algn="tl">
                    <a:srgbClr val="000000"/>
                  </a:outerShdw>
                </a:effectLst>
              </a:rPr>
              <a:t> </a:t>
            </a:r>
            <a:r>
              <a:rPr lang="sk-SK" altLang="sk-SK" sz="800">
                <a:effectLst>
                  <a:outerShdw blurRad="38100" dist="38100" dir="2700000" algn="tl">
                    <a:srgbClr val="000000"/>
                  </a:outerShdw>
                </a:effectLst>
              </a:rPr>
              <a:t>(Mizoguchi H a spol., 2012, Sugimura K a spol., 2012, Kataoka M a spol., 2012, Matsabura a spol. ) </a:t>
            </a:r>
          </a:p>
          <a:p>
            <a:pPr eaLnBrk="1" hangingPunct="1">
              <a:lnSpc>
                <a:spcPct val="120000"/>
              </a:lnSpc>
              <a:buFont typeface="Wingdings" pitchFamily="2" charset="2"/>
              <a:buNone/>
              <a:defRPr/>
            </a:pPr>
            <a:r>
              <a:rPr lang="sk-SK" altLang="sk-SK" sz="1800">
                <a:effectLst>
                  <a:outerShdw blurRad="38100" dist="38100" dir="2700000" algn="tl">
                    <a:srgbClr val="000000"/>
                  </a:outerShdw>
                </a:effectLst>
              </a:rPr>
              <a:t> </a:t>
            </a:r>
            <a:r>
              <a:rPr lang="sk-SK" altLang="sk-SK" sz="1600">
                <a:effectLst>
                  <a:outerShdw blurRad="38100" dist="38100" dir="2700000" algn="tl">
                    <a:srgbClr val="000000"/>
                  </a:outerShdw>
                </a:effectLst>
              </a:rPr>
              <a:t>- 2017: v EU v 11 centrách 556 pacientov s 2 329 procedúrami: </a:t>
            </a:r>
          </a:p>
          <a:p>
            <a:pPr eaLnBrk="1" hangingPunct="1">
              <a:lnSpc>
                <a:spcPct val="120000"/>
              </a:lnSpc>
              <a:buFont typeface="Wingdings" pitchFamily="2" charset="2"/>
              <a:buNone/>
              <a:defRPr/>
            </a:pPr>
            <a:r>
              <a:rPr lang="sk-SK" altLang="sk-SK" sz="1600">
                <a:effectLst>
                  <a:outerShdw blurRad="38100" dist="38100" dir="2700000" algn="tl">
                    <a:srgbClr val="000000"/>
                  </a:outerShdw>
                </a:effectLst>
              </a:rPr>
              <a:t>           pokles mPAP -23%, PVR 38%, vzostup CO 17% </a:t>
            </a:r>
          </a:p>
          <a:p>
            <a:pPr eaLnBrk="1" hangingPunct="1">
              <a:lnSpc>
                <a:spcPct val="120000"/>
              </a:lnSpc>
              <a:buFont typeface="Wingdings" pitchFamily="2" charset="2"/>
              <a:buNone/>
              <a:defRPr/>
            </a:pPr>
            <a:endParaRPr lang="sk-SK" altLang="sk-SK" sz="1600">
              <a:effectLst>
                <a:outerShdw blurRad="38100" dist="38100" dir="2700000" algn="tl">
                  <a:srgbClr val="000000"/>
                </a:outerShdw>
              </a:effectLst>
            </a:endParaRPr>
          </a:p>
          <a:p>
            <a:pPr eaLnBrk="1" hangingPunct="1">
              <a:lnSpc>
                <a:spcPct val="120000"/>
              </a:lnSpc>
              <a:buFont typeface="Wingdings" pitchFamily="2" charset="2"/>
              <a:buNone/>
              <a:defRPr/>
            </a:pPr>
            <a:r>
              <a:rPr lang="sk-SK" altLang="sk-SK" sz="2000">
                <a:solidFill>
                  <a:srgbClr val="FFCC00"/>
                </a:solidFill>
                <a:effectLst>
                  <a:outerShdw blurRad="38100" dist="38100" dir="2700000" algn="tl">
                    <a:srgbClr val="000000"/>
                  </a:outerShdw>
                </a:effectLst>
              </a:rPr>
              <a:t>                             chýbajú porovnávacie štúdie..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4435">
                                            <p:txEl>
                                              <p:pRg st="3" end="3"/>
                                            </p:txEl>
                                          </p:spTgt>
                                        </p:tgtEl>
                                        <p:attrNameLst>
                                          <p:attrName>style.visibility</p:attrName>
                                        </p:attrNameLst>
                                      </p:cBhvr>
                                      <p:to>
                                        <p:strVal val="visible"/>
                                      </p:to>
                                    </p:set>
                                    <p:anim calcmode="lin" valueType="num">
                                      <p:cBhvr additive="base">
                                        <p:cTn id="7" dur="500" fill="hold"/>
                                        <p:tgtEl>
                                          <p:spTgt spid="27443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443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4435">
                                            <p:txEl>
                                              <p:pRg st="4" end="4"/>
                                            </p:txEl>
                                          </p:spTgt>
                                        </p:tgtEl>
                                        <p:attrNameLst>
                                          <p:attrName>style.visibility</p:attrName>
                                        </p:attrNameLst>
                                      </p:cBhvr>
                                      <p:to>
                                        <p:strVal val="visible"/>
                                      </p:to>
                                    </p:set>
                                    <p:anim calcmode="lin" valueType="num">
                                      <p:cBhvr additive="base">
                                        <p:cTn id="11" dur="500" fill="hold"/>
                                        <p:tgtEl>
                                          <p:spTgt spid="27443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74435">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4435">
                                            <p:txEl>
                                              <p:pRg st="5" end="5"/>
                                            </p:txEl>
                                          </p:spTgt>
                                        </p:tgtEl>
                                        <p:attrNameLst>
                                          <p:attrName>style.visibility</p:attrName>
                                        </p:attrNameLst>
                                      </p:cBhvr>
                                      <p:to>
                                        <p:strVal val="visible"/>
                                      </p:to>
                                    </p:set>
                                    <p:anim calcmode="lin" valueType="num">
                                      <p:cBhvr additive="base">
                                        <p:cTn id="15" dur="500" fill="hold"/>
                                        <p:tgtEl>
                                          <p:spTgt spid="274435">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74435">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4435">
                                            <p:txEl>
                                              <p:pRg st="7" end="7"/>
                                            </p:txEl>
                                          </p:spTgt>
                                        </p:tgtEl>
                                        <p:attrNameLst>
                                          <p:attrName>style.visibility</p:attrName>
                                        </p:attrNameLst>
                                      </p:cBhvr>
                                      <p:to>
                                        <p:strVal val="visible"/>
                                      </p:to>
                                    </p:set>
                                    <p:anim calcmode="lin" valueType="num">
                                      <p:cBhvr additive="base">
                                        <p:cTn id="19" dur="500" fill="hold"/>
                                        <p:tgtEl>
                                          <p:spTgt spid="27443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44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4435">
                                            <p:txEl>
                                              <p:pRg st="9" end="9"/>
                                            </p:txEl>
                                          </p:spTgt>
                                        </p:tgtEl>
                                        <p:attrNameLst>
                                          <p:attrName>style.visibility</p:attrName>
                                        </p:attrNameLst>
                                      </p:cBhvr>
                                      <p:to>
                                        <p:strVal val="visible"/>
                                      </p:to>
                                    </p:set>
                                    <p:anim calcmode="lin" valueType="num">
                                      <p:cBhvr additive="base">
                                        <p:cTn id="25" dur="500" fill="hold"/>
                                        <p:tgtEl>
                                          <p:spTgt spid="274435">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443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4435">
                                            <p:txEl>
                                              <p:pRg st="10" end="10"/>
                                            </p:txEl>
                                          </p:spTgt>
                                        </p:tgtEl>
                                        <p:attrNameLst>
                                          <p:attrName>style.visibility</p:attrName>
                                        </p:attrNameLst>
                                      </p:cBhvr>
                                      <p:to>
                                        <p:strVal val="visible"/>
                                      </p:to>
                                    </p:set>
                                    <p:anim calcmode="lin" valueType="num">
                                      <p:cBhvr additive="base">
                                        <p:cTn id="31" dur="500" fill="hold"/>
                                        <p:tgtEl>
                                          <p:spTgt spid="27443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4435">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4435">
                                            <p:txEl>
                                              <p:pRg st="11" end="11"/>
                                            </p:txEl>
                                          </p:spTgt>
                                        </p:tgtEl>
                                        <p:attrNameLst>
                                          <p:attrName>style.visibility</p:attrName>
                                        </p:attrNameLst>
                                      </p:cBhvr>
                                      <p:to>
                                        <p:strVal val="visible"/>
                                      </p:to>
                                    </p:set>
                                    <p:anim calcmode="lin" valueType="num">
                                      <p:cBhvr additive="base">
                                        <p:cTn id="35" dur="500" fill="hold"/>
                                        <p:tgtEl>
                                          <p:spTgt spid="274435">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7443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274435">
                                            <p:txEl>
                                              <p:pRg st="13" end="13"/>
                                            </p:txEl>
                                          </p:spTgt>
                                        </p:tgtEl>
                                        <p:attrNameLst>
                                          <p:attrName>style.visibility</p:attrName>
                                        </p:attrNameLst>
                                      </p:cBhvr>
                                      <p:to>
                                        <p:strVal val="visible"/>
                                      </p:to>
                                    </p:set>
                                    <p:anim calcmode="lin" valueType="num">
                                      <p:cBhvr additive="base">
                                        <p:cTn id="41" dur="500" fill="hold"/>
                                        <p:tgtEl>
                                          <p:spTgt spid="274435">
                                            <p:txEl>
                                              <p:pRg st="13" end="1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74435">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7" name="Picture 3" descr="BPA"/>
          <p:cNvPicPr>
            <a:picLocks noChangeAspect="1" noChangeArrowheads="1"/>
          </p:cNvPicPr>
          <p:nvPr/>
        </p:nvPicPr>
        <p:blipFill>
          <a:blip r:embed="rId3">
            <a:lum bright="12000" contrast="-6000"/>
          </a:blip>
          <a:srcRect l="35446" r="31659" b="58476"/>
          <a:stretch>
            <a:fillRect/>
          </a:stretch>
        </p:blipFill>
        <p:spPr bwMode="auto">
          <a:xfrm>
            <a:off x="2843213" y="1125538"/>
            <a:ext cx="3390900" cy="3667125"/>
          </a:xfrm>
          <a:prstGeom prst="rect">
            <a:avLst/>
          </a:prstGeom>
          <a:noFill/>
          <a:ln w="9525">
            <a:noFill/>
            <a:miter lim="800000"/>
            <a:headEnd/>
            <a:tailEnd/>
          </a:ln>
        </p:spPr>
      </p:pic>
      <p:pic>
        <p:nvPicPr>
          <p:cNvPr id="101378" name="Picture 4" descr="BPA"/>
          <p:cNvPicPr>
            <a:picLocks noChangeAspect="1" noChangeArrowheads="1"/>
          </p:cNvPicPr>
          <p:nvPr/>
        </p:nvPicPr>
        <p:blipFill>
          <a:blip r:embed="rId3">
            <a:lum bright="12000" contrast="-6000"/>
          </a:blip>
          <a:srcRect r="65762" b="61298"/>
          <a:stretch>
            <a:fillRect/>
          </a:stretch>
        </p:blipFill>
        <p:spPr bwMode="auto">
          <a:xfrm>
            <a:off x="0" y="0"/>
            <a:ext cx="3529013" cy="3417888"/>
          </a:xfrm>
          <a:prstGeom prst="rect">
            <a:avLst/>
          </a:prstGeom>
          <a:noFill/>
          <a:ln w="9525">
            <a:noFill/>
            <a:miter lim="800000"/>
            <a:headEnd/>
            <a:tailEnd/>
          </a:ln>
        </p:spPr>
      </p:pic>
      <p:pic>
        <p:nvPicPr>
          <p:cNvPr id="101379" name="Picture 5" descr="BPA"/>
          <p:cNvPicPr>
            <a:picLocks noChangeAspect="1" noChangeArrowheads="1"/>
          </p:cNvPicPr>
          <p:nvPr/>
        </p:nvPicPr>
        <p:blipFill>
          <a:blip r:embed="rId3">
            <a:lum bright="12000" contrast="-6000"/>
          </a:blip>
          <a:srcRect l="71992" b="58476"/>
          <a:stretch>
            <a:fillRect/>
          </a:stretch>
        </p:blipFill>
        <p:spPr bwMode="auto">
          <a:xfrm>
            <a:off x="6227763" y="1916113"/>
            <a:ext cx="2886075" cy="3667125"/>
          </a:xfrm>
          <a:prstGeom prst="rect">
            <a:avLst/>
          </a:prstGeom>
          <a:noFill/>
          <a:ln w="9525">
            <a:noFill/>
            <a:miter lim="800000"/>
            <a:headEnd/>
            <a:tailEnd/>
          </a:ln>
        </p:spPr>
      </p:pic>
      <p:sp>
        <p:nvSpPr>
          <p:cNvPr id="101380" name="Text Box 6"/>
          <p:cNvSpPr txBox="1">
            <a:spLocks noChangeArrowheads="1"/>
          </p:cNvSpPr>
          <p:nvPr/>
        </p:nvSpPr>
        <p:spPr bwMode="auto">
          <a:xfrm>
            <a:off x="179388" y="3573463"/>
            <a:ext cx="2736850" cy="1006475"/>
          </a:xfrm>
          <a:prstGeom prst="rect">
            <a:avLst/>
          </a:prstGeom>
          <a:noFill/>
          <a:ln w="9525">
            <a:noFill/>
            <a:miter lim="800000"/>
            <a:headEnd/>
            <a:tailEnd/>
          </a:ln>
        </p:spPr>
        <p:txBody>
          <a:bodyPr>
            <a:spAutoFit/>
          </a:bodyPr>
          <a:lstStyle/>
          <a:p>
            <a:pPr eaLnBrk="0" hangingPunct="0">
              <a:spcBef>
                <a:spcPct val="50000"/>
              </a:spcBef>
            </a:pPr>
            <a:r>
              <a:rPr lang="sk-SK" altLang="sk-SK" sz="2000" b="0">
                <a:latin typeface="Calibri" pitchFamily="34" charset="0"/>
              </a:rPr>
              <a:t>v subsegmente S10 sieťovité lézie (web stenosis)</a:t>
            </a:r>
          </a:p>
        </p:txBody>
      </p:sp>
      <p:sp>
        <p:nvSpPr>
          <p:cNvPr id="67591" name="Rectangle 7"/>
          <p:cNvSpPr>
            <a:spLocks noChangeArrowheads="1"/>
          </p:cNvSpPr>
          <p:nvPr/>
        </p:nvSpPr>
        <p:spPr bwMode="auto">
          <a:xfrm>
            <a:off x="0" y="6427788"/>
            <a:ext cx="9144000" cy="457200"/>
          </a:xfrm>
          <a:prstGeom prst="rect">
            <a:avLst/>
          </a:prstGeom>
          <a:noFill/>
          <a:ln>
            <a:noFill/>
          </a:ln>
          <a:effectLst/>
        </p:spPr>
        <p:txBody>
          <a:bodyPr>
            <a:spAutoFit/>
          </a:bodyPr>
          <a:lstStyle/>
          <a:p>
            <a:pPr eaLnBrk="0" hangingPunct="0">
              <a:defRPr/>
            </a:pPr>
            <a:r>
              <a:rPr lang="sk-SK" altLang="sk-SK" sz="1200" b="0" i="1">
                <a:effectLst>
                  <a:outerShdw blurRad="38100" dist="38100" dir="2700000" algn="tl">
                    <a:srgbClr val="000000"/>
                  </a:outerShdw>
                </a:effectLst>
                <a:latin typeface="Arial" charset="0"/>
              </a:rPr>
              <a:t>Lang I, Meyer BC, Ogo T, et al. Balloon pulmonary angioplasty in chronic thromboembolic pulmonary hypertension. Eur Respir Rev 2017; 26: 160119 [https://doi.org/10.1183/16000617.0119-2016]</a:t>
            </a:r>
          </a:p>
        </p:txBody>
      </p:sp>
      <p:sp>
        <p:nvSpPr>
          <p:cNvPr id="81928" name="Text Box 8"/>
          <p:cNvSpPr txBox="1">
            <a:spLocks noChangeArrowheads="1"/>
          </p:cNvSpPr>
          <p:nvPr/>
        </p:nvSpPr>
        <p:spPr bwMode="auto">
          <a:xfrm>
            <a:off x="3924300" y="115888"/>
            <a:ext cx="4392613" cy="1389062"/>
          </a:xfrm>
          <a:prstGeom prst="rect">
            <a:avLst/>
          </a:prstGeom>
          <a:noFill/>
          <a:ln w="9525">
            <a:noFill/>
            <a:miter lim="800000"/>
            <a:headEnd/>
            <a:tailEnd/>
          </a:ln>
          <a:effectLst/>
        </p:spPr>
        <p:txBody>
          <a:bodyPr>
            <a:spAutoFit/>
          </a:bodyPr>
          <a:lstStyle/>
          <a:p>
            <a:pPr>
              <a:defRPr/>
            </a:pPr>
            <a:r>
              <a:rPr lang="sk-SK" altLang="sk-SK" sz="2000" b="0">
                <a:effectLst>
                  <a:outerShdw blurRad="38100" dist="38100" dir="2700000" algn="tl">
                    <a:srgbClr val="000000"/>
                  </a:outerShdw>
                </a:effectLst>
                <a:latin typeface="Calibri" pitchFamily="34" charset="0"/>
              </a:rPr>
              <a:t>intervenčná metóda - balónový katéter –</a:t>
            </a:r>
            <a:r>
              <a:rPr lang="sk-SK" altLang="sk-SK" sz="1800" b="0">
                <a:effectLst>
                  <a:outerShdw blurRad="38100" dist="38100" dir="2700000" algn="tl">
                    <a:srgbClr val="000000"/>
                  </a:outerShdw>
                </a:effectLst>
                <a:latin typeface="Calibri" pitchFamily="34" charset="0"/>
              </a:rPr>
              <a:t> pôvodne dilatácia vrodených stenóz AP </a:t>
            </a:r>
          </a:p>
          <a:p>
            <a:pPr>
              <a:defRPr/>
            </a:pPr>
            <a:endParaRPr lang="sk-SK" altLang="sk-SK" sz="1800" b="0">
              <a:effectLst>
                <a:outerShdw blurRad="38100" dist="38100" dir="2700000" algn="tl">
                  <a:srgbClr val="000000"/>
                </a:outerShdw>
              </a:effectLst>
              <a:latin typeface="Calibri" pitchFamily="34" charset="0"/>
            </a:endParaRPr>
          </a:p>
          <a:p>
            <a:pPr>
              <a:spcBef>
                <a:spcPct val="50000"/>
              </a:spcBef>
              <a:defRPr/>
            </a:pPr>
            <a:endParaRPr lang="sk-SK" sz="1800">
              <a:latin typeface="Calibri" pitchFamily="34" charset="0"/>
            </a:endParaRPr>
          </a:p>
        </p:txBody>
      </p:sp>
      <p:sp>
        <p:nvSpPr>
          <p:cNvPr id="81929" name="Text Box 9"/>
          <p:cNvSpPr txBox="1">
            <a:spLocks noChangeArrowheads="1"/>
          </p:cNvSpPr>
          <p:nvPr/>
        </p:nvSpPr>
        <p:spPr bwMode="auto">
          <a:xfrm>
            <a:off x="541338" y="5664200"/>
            <a:ext cx="9144000" cy="1077913"/>
          </a:xfrm>
          <a:prstGeom prst="rect">
            <a:avLst/>
          </a:prstGeom>
          <a:noFill/>
          <a:ln w="9525">
            <a:noFill/>
            <a:miter lim="800000"/>
            <a:headEnd/>
            <a:tailEnd/>
          </a:ln>
          <a:effectLst/>
        </p:spPr>
        <p:txBody>
          <a:bodyPr>
            <a:spAutoFit/>
          </a:bodyPr>
          <a:lstStyle/>
          <a:p>
            <a:pPr>
              <a:lnSpc>
                <a:spcPct val="120000"/>
              </a:lnSpc>
              <a:spcBef>
                <a:spcPct val="20000"/>
              </a:spcBef>
              <a:buClr>
                <a:srgbClr val="FF9900"/>
              </a:buClr>
              <a:buSzPct val="70000"/>
              <a:buFont typeface="Wingdings" pitchFamily="2" charset="2"/>
              <a:buNone/>
              <a:defRPr/>
            </a:pPr>
            <a:r>
              <a:rPr lang="sk-SK" altLang="sk-SK" b="0">
                <a:solidFill>
                  <a:srgbClr val="FFCC00"/>
                </a:solidFill>
                <a:effectLst>
                  <a:outerShdw blurRad="38100" dist="38100" dir="2700000" algn="tl">
                    <a:srgbClr val="000000"/>
                  </a:outerShdw>
                </a:effectLst>
                <a:latin typeface="Calibri" pitchFamily="34" charset="0"/>
              </a:rPr>
              <a:t>menej efektívna metóda ako PEA + výskyt komplikácií</a:t>
            </a:r>
          </a:p>
          <a:p>
            <a:pPr>
              <a:spcBef>
                <a:spcPct val="50000"/>
              </a:spcBef>
              <a:defRPr/>
            </a:pPr>
            <a:endParaRPr lang="sk-SK">
              <a:latin typeface="Calibri" pitchFamily="34" charset="0"/>
            </a:endParaRPr>
          </a:p>
        </p:txBody>
      </p:sp>
    </p:spTree>
  </p:cSld>
  <p:clrMapOvr>
    <a:masterClrMapping/>
  </p:clrMapOvr>
  <p:transition>
    <p:checke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defRPr/>
            </a:pPr>
            <a:r>
              <a:rPr lang="sk-SK" altLang="sk-SK">
                <a:effectLst>
                  <a:outerShdw blurRad="38100" dist="38100" dir="2700000" algn="tl">
                    <a:srgbClr val="000000"/>
                  </a:outerShdw>
                </a:effectLst>
                <a:latin typeface="Arial" charset="0"/>
              </a:rPr>
              <a:t>Po BPA:</a:t>
            </a:r>
            <a:br>
              <a:rPr lang="sk-SK" altLang="sk-SK">
                <a:effectLst>
                  <a:outerShdw blurRad="38100" dist="38100" dir="2700000" algn="tl">
                    <a:srgbClr val="000000"/>
                  </a:outerShdw>
                </a:effectLst>
                <a:latin typeface="Arial" charset="0"/>
              </a:rPr>
            </a:br>
            <a:r>
              <a:rPr lang="sk-SK" altLang="sk-SK">
                <a:effectLst>
                  <a:outerShdw blurRad="38100" dist="38100" dir="2700000" algn="tl">
                    <a:srgbClr val="000000"/>
                  </a:outerShdw>
                </a:effectLst>
                <a:latin typeface="Arial" charset="0"/>
              </a:rPr>
              <a:t> </a:t>
            </a:r>
            <a:r>
              <a:rPr lang="sk-SK" altLang="sk-SK" sz="2000">
                <a:solidFill>
                  <a:schemeClr val="tx1"/>
                </a:solidFill>
                <a:effectLst>
                  <a:outerShdw blurRad="38100" dist="38100" dir="2700000" algn="tl">
                    <a:srgbClr val="000000"/>
                  </a:outerShdw>
                </a:effectLst>
                <a:latin typeface="Arial" charset="0"/>
              </a:rPr>
              <a:t>Fibrózny materiál je roztlačený ku stenám artérie,</a:t>
            </a:r>
            <a:r>
              <a:rPr lang="sk-SK" altLang="sk-SK">
                <a:effectLst>
                  <a:outerShdw blurRad="38100" dist="38100" dir="2700000" algn="tl">
                    <a:srgbClr val="000000"/>
                  </a:outerShdw>
                </a:effectLst>
                <a:latin typeface="Arial" charset="0"/>
              </a:rPr>
              <a:t>    </a:t>
            </a:r>
            <a:br>
              <a:rPr lang="sk-SK" altLang="sk-SK" sz="2000">
                <a:effectLst>
                  <a:outerShdw blurRad="38100" dist="38100" dir="2700000" algn="tl">
                    <a:srgbClr val="000000"/>
                  </a:outerShdw>
                </a:effectLst>
                <a:latin typeface="Arial" charset="0"/>
              </a:rPr>
            </a:br>
            <a:r>
              <a:rPr lang="sk-SK" altLang="sk-SK" sz="2000">
                <a:effectLst>
                  <a:outerShdw blurRad="38100" dist="38100" dir="2700000" algn="tl">
                    <a:srgbClr val="000000"/>
                  </a:outerShdw>
                </a:effectLst>
                <a:latin typeface="Arial" charset="0"/>
              </a:rPr>
              <a:t>  </a:t>
            </a:r>
            <a:r>
              <a:rPr lang="sk-SK" altLang="sk-SK" sz="2000">
                <a:solidFill>
                  <a:schemeClr val="tx1"/>
                </a:solidFill>
                <a:effectLst>
                  <a:outerShdw blurRad="38100" dist="38100" dir="2700000" algn="tl">
                    <a:srgbClr val="000000"/>
                  </a:outerShdw>
                </a:effectLst>
                <a:latin typeface="Arial" charset="0"/>
              </a:rPr>
              <a:t>zlepšenie perfúzie parenchýmu a rýchly venózny návrat </a:t>
            </a:r>
          </a:p>
        </p:txBody>
      </p:sp>
      <p:pic>
        <p:nvPicPr>
          <p:cNvPr id="80898" name="Picture 3" descr="BPA"/>
          <p:cNvPicPr>
            <a:picLocks noChangeAspect="1" noChangeArrowheads="1"/>
          </p:cNvPicPr>
          <p:nvPr/>
        </p:nvPicPr>
        <p:blipFill>
          <a:blip r:embed="rId3"/>
          <a:srcRect l="2551" t="44374" r="58746"/>
          <a:stretch>
            <a:fillRect/>
          </a:stretch>
        </p:blipFill>
        <p:spPr bwMode="auto">
          <a:xfrm>
            <a:off x="323850" y="1628775"/>
            <a:ext cx="3889375" cy="4789488"/>
          </a:xfrm>
          <a:prstGeom prst="rect">
            <a:avLst/>
          </a:prstGeom>
          <a:noFill/>
          <a:ln w="9525">
            <a:noFill/>
            <a:miter lim="800000"/>
            <a:headEnd/>
            <a:tailEnd/>
          </a:ln>
        </p:spPr>
      </p:pic>
      <p:pic>
        <p:nvPicPr>
          <p:cNvPr id="80899" name="Picture 4" descr="BPA"/>
          <p:cNvPicPr>
            <a:picLocks noChangeAspect="1" noChangeArrowheads="1"/>
          </p:cNvPicPr>
          <p:nvPr/>
        </p:nvPicPr>
        <p:blipFill>
          <a:blip r:embed="rId3"/>
          <a:srcRect l="45551" t="44374" r="24356"/>
          <a:stretch>
            <a:fillRect/>
          </a:stretch>
        </p:blipFill>
        <p:spPr bwMode="auto">
          <a:xfrm>
            <a:off x="5435600" y="1628775"/>
            <a:ext cx="3024188" cy="4789488"/>
          </a:xfrm>
          <a:prstGeom prst="rect">
            <a:avLst/>
          </a:prstGeom>
          <a:noFill/>
          <a:ln w="9525">
            <a:noFill/>
            <a:miter lim="800000"/>
            <a:headEnd/>
            <a:tailEnd/>
          </a:ln>
        </p:spPr>
      </p:pic>
      <p:sp>
        <p:nvSpPr>
          <p:cNvPr id="69637" name="Rectangle 5"/>
          <p:cNvSpPr>
            <a:spLocks noChangeArrowheads="1"/>
          </p:cNvSpPr>
          <p:nvPr/>
        </p:nvSpPr>
        <p:spPr bwMode="auto">
          <a:xfrm>
            <a:off x="0" y="6440488"/>
            <a:ext cx="9144000" cy="517525"/>
          </a:xfrm>
          <a:prstGeom prst="rect">
            <a:avLst/>
          </a:prstGeom>
          <a:noFill/>
          <a:ln>
            <a:noFill/>
          </a:ln>
          <a:effectLst/>
        </p:spPr>
        <p:txBody>
          <a:bodyPr>
            <a:spAutoFit/>
          </a:bodyPr>
          <a:lstStyle/>
          <a:p>
            <a:pPr eaLnBrk="0" hangingPunct="0">
              <a:defRPr/>
            </a:pPr>
            <a:r>
              <a:rPr lang="sk-SK" altLang="sk-SK" sz="1400" b="0" i="1">
                <a:effectLst>
                  <a:outerShdw blurRad="38100" dist="38100" dir="2700000" algn="tl">
                    <a:srgbClr val="000000"/>
                  </a:outerShdw>
                </a:effectLst>
                <a:latin typeface="Arial" panose="020B0604020202020204" pitchFamily="34" charset="0"/>
                <a:cs typeface="Arial" panose="020B0604020202020204" pitchFamily="34" charset="0"/>
              </a:rPr>
              <a:t>Lang I, Meyer BC, Ogo T, et al. Balloon pulmonary angioplasty in chronic thromboembolic pulmonary hypertension. Eur Respir Rev 2017; 26: 160119 [https://doi.org/10.1183/16000617.0119-2016]</a:t>
            </a:r>
          </a:p>
        </p:txBody>
      </p:sp>
    </p:spTree>
  </p:cSld>
  <p:clrMapOvr>
    <a:masterClrMapping/>
  </p:clrMapOvr>
  <p:transition>
    <p:checke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5" name="Picture 2" descr="F2"/>
          <p:cNvPicPr>
            <a:picLocks noChangeAspect="1" noChangeArrowheads="1"/>
          </p:cNvPicPr>
          <p:nvPr/>
        </p:nvPicPr>
        <p:blipFill>
          <a:blip r:embed="rId3"/>
          <a:srcRect l="51598" t="52710"/>
          <a:stretch>
            <a:fillRect/>
          </a:stretch>
        </p:blipFill>
        <p:spPr bwMode="auto">
          <a:xfrm>
            <a:off x="5724525" y="3581400"/>
            <a:ext cx="3455988" cy="3376613"/>
          </a:xfrm>
          <a:prstGeom prst="rect">
            <a:avLst/>
          </a:prstGeom>
          <a:noFill/>
          <a:ln w="9525">
            <a:noFill/>
            <a:miter lim="800000"/>
            <a:headEnd/>
            <a:tailEnd/>
          </a:ln>
        </p:spPr>
      </p:pic>
      <p:pic>
        <p:nvPicPr>
          <p:cNvPr id="82946" name="Picture 3" descr="F2"/>
          <p:cNvPicPr>
            <a:picLocks noChangeAspect="1" noChangeArrowheads="1"/>
          </p:cNvPicPr>
          <p:nvPr/>
        </p:nvPicPr>
        <p:blipFill>
          <a:blip r:embed="rId3"/>
          <a:srcRect t="51598" r="51694"/>
          <a:stretch>
            <a:fillRect/>
          </a:stretch>
        </p:blipFill>
        <p:spPr bwMode="auto">
          <a:xfrm>
            <a:off x="3419475" y="1477963"/>
            <a:ext cx="3384550" cy="3390900"/>
          </a:xfrm>
          <a:prstGeom prst="rect">
            <a:avLst/>
          </a:prstGeom>
          <a:noFill/>
          <a:ln w="9525">
            <a:noFill/>
            <a:miter lim="800000"/>
            <a:headEnd/>
            <a:tailEnd/>
          </a:ln>
        </p:spPr>
      </p:pic>
      <p:pic>
        <p:nvPicPr>
          <p:cNvPr id="82947" name="Picture 4" descr="F2"/>
          <p:cNvPicPr>
            <a:picLocks noChangeAspect="1" noChangeArrowheads="1"/>
          </p:cNvPicPr>
          <p:nvPr/>
        </p:nvPicPr>
        <p:blipFill>
          <a:blip r:embed="rId3"/>
          <a:srcRect r="51627" b="51694"/>
          <a:stretch>
            <a:fillRect/>
          </a:stretch>
        </p:blipFill>
        <p:spPr bwMode="auto">
          <a:xfrm>
            <a:off x="179388" y="-382588"/>
            <a:ext cx="3384550" cy="3379788"/>
          </a:xfrm>
          <a:prstGeom prst="rect">
            <a:avLst/>
          </a:prstGeom>
          <a:noFill/>
          <a:ln w="9525">
            <a:noFill/>
            <a:miter lim="800000"/>
            <a:headEnd/>
            <a:tailEnd/>
          </a:ln>
        </p:spPr>
      </p:pic>
      <p:sp>
        <p:nvSpPr>
          <p:cNvPr id="71685" name="Text Box 5"/>
          <p:cNvSpPr txBox="1">
            <a:spLocks noChangeArrowheads="1"/>
          </p:cNvSpPr>
          <p:nvPr/>
        </p:nvSpPr>
        <p:spPr bwMode="auto">
          <a:xfrm>
            <a:off x="250825" y="115888"/>
            <a:ext cx="1584325" cy="396875"/>
          </a:xfrm>
          <a:prstGeom prst="rect">
            <a:avLst/>
          </a:prstGeom>
          <a:noFill/>
          <a:ln>
            <a:noFill/>
          </a:ln>
          <a:effectLst/>
        </p:spPr>
        <p:txBody>
          <a:bodyPr>
            <a:spAutoFit/>
          </a:bodyPr>
          <a:lstStyle/>
          <a:p>
            <a:pPr eaLnBrk="0" hangingPunct="0">
              <a:spcBef>
                <a:spcPct val="50000"/>
              </a:spcBef>
              <a:defRPr/>
            </a:pPr>
            <a:r>
              <a:rPr lang="sk-SK" altLang="sk-SK" sz="2000">
                <a:effectLst>
                  <a:outerShdw blurRad="38100" dist="38100" dir="2700000" algn="tl">
                    <a:srgbClr val="000000"/>
                  </a:outerShdw>
                </a:effectLst>
                <a:latin typeface="Arial" panose="020B0604020202020204" pitchFamily="34" charset="0"/>
                <a:cs typeface="Arial" panose="020B0604020202020204" pitchFamily="34" charset="0"/>
              </a:rPr>
              <a:t>pred BPA</a:t>
            </a:r>
          </a:p>
        </p:txBody>
      </p:sp>
      <p:sp>
        <p:nvSpPr>
          <p:cNvPr id="71686" name="Text Box 6"/>
          <p:cNvSpPr txBox="1">
            <a:spLocks noChangeArrowheads="1"/>
          </p:cNvSpPr>
          <p:nvPr/>
        </p:nvSpPr>
        <p:spPr bwMode="auto">
          <a:xfrm>
            <a:off x="5219700" y="2708275"/>
            <a:ext cx="1584325" cy="396875"/>
          </a:xfrm>
          <a:prstGeom prst="rect">
            <a:avLst/>
          </a:prstGeom>
          <a:noFill/>
          <a:ln>
            <a:noFill/>
          </a:ln>
          <a:effectLst/>
        </p:spPr>
        <p:txBody>
          <a:bodyPr>
            <a:spAutoFit/>
          </a:bodyPr>
          <a:lstStyle/>
          <a:p>
            <a:pPr eaLnBrk="0" hangingPunct="0">
              <a:spcBef>
                <a:spcPct val="50000"/>
              </a:spcBef>
              <a:defRPr/>
            </a:pPr>
            <a:r>
              <a:rPr lang="sk-SK" altLang="sk-SK" sz="2000">
                <a:effectLst>
                  <a:outerShdw blurRad="38100" dist="38100" dir="2700000" algn="tl">
                    <a:srgbClr val="000000"/>
                  </a:outerShdw>
                </a:effectLst>
                <a:latin typeface="Arial" panose="020B0604020202020204" pitchFamily="34" charset="0"/>
                <a:cs typeface="Arial" panose="020B0604020202020204" pitchFamily="34" charset="0"/>
              </a:rPr>
              <a:t>počas BPA</a:t>
            </a:r>
          </a:p>
        </p:txBody>
      </p:sp>
      <p:sp>
        <p:nvSpPr>
          <p:cNvPr id="71687" name="Text Box 7"/>
          <p:cNvSpPr txBox="1">
            <a:spLocks noChangeArrowheads="1"/>
          </p:cNvSpPr>
          <p:nvPr/>
        </p:nvSpPr>
        <p:spPr bwMode="auto">
          <a:xfrm>
            <a:off x="7883525" y="6127750"/>
            <a:ext cx="1152525" cy="396875"/>
          </a:xfrm>
          <a:prstGeom prst="rect">
            <a:avLst/>
          </a:prstGeom>
          <a:noFill/>
          <a:ln>
            <a:noFill/>
          </a:ln>
          <a:effectLst/>
        </p:spPr>
        <p:txBody>
          <a:bodyPr>
            <a:spAutoFit/>
          </a:bodyPr>
          <a:lstStyle/>
          <a:p>
            <a:pPr eaLnBrk="0" hangingPunct="0">
              <a:spcBef>
                <a:spcPct val="50000"/>
              </a:spcBef>
              <a:defRPr/>
            </a:pPr>
            <a:r>
              <a:rPr lang="sk-SK" altLang="sk-SK" sz="2000">
                <a:effectLst>
                  <a:outerShdw blurRad="38100" dist="38100" dir="2700000" algn="tl">
                    <a:srgbClr val="000000"/>
                  </a:outerShdw>
                </a:effectLst>
                <a:latin typeface="Arial" panose="020B0604020202020204" pitchFamily="34" charset="0"/>
                <a:cs typeface="Arial" panose="020B0604020202020204" pitchFamily="34" charset="0"/>
              </a:rPr>
              <a:t>po BPA</a:t>
            </a:r>
          </a:p>
        </p:txBody>
      </p:sp>
      <p:sp>
        <p:nvSpPr>
          <p:cNvPr id="71688" name="Text Box 8"/>
          <p:cNvSpPr txBox="1">
            <a:spLocks noChangeArrowheads="1"/>
          </p:cNvSpPr>
          <p:nvPr/>
        </p:nvSpPr>
        <p:spPr bwMode="auto">
          <a:xfrm>
            <a:off x="3563938" y="620713"/>
            <a:ext cx="5400675" cy="396875"/>
          </a:xfrm>
          <a:prstGeom prst="rect">
            <a:avLst/>
          </a:prstGeom>
          <a:noFill/>
          <a:ln>
            <a:noFill/>
          </a:ln>
          <a:effectLst/>
        </p:spPr>
        <p:txBody>
          <a:bodyPr>
            <a:spAutoFit/>
          </a:bodyPr>
          <a:lstStyle/>
          <a:p>
            <a:pPr eaLnBrk="0" hangingPunct="0">
              <a:spcBef>
                <a:spcPct val="50000"/>
              </a:spcBef>
              <a:defRPr/>
            </a:pPr>
            <a:r>
              <a:rPr kumimoji="0" lang="sk-SK" altLang="sk-SK" sz="2000" b="0">
                <a:effectLst>
                  <a:outerShdw blurRad="38100" dist="38100" dir="2700000" algn="tl">
                    <a:srgbClr val="000000"/>
                  </a:outerShdw>
                </a:effectLst>
                <a:latin typeface="Arial" panose="020B0604020202020204" pitchFamily="34" charset="0"/>
                <a:cs typeface="Arial" panose="020B0604020202020204" pitchFamily="34" charset="0"/>
              </a:rPr>
              <a:t>intra-arteriálne fibrózne “weby / siete“ </a:t>
            </a:r>
          </a:p>
        </p:txBody>
      </p:sp>
      <p:sp>
        <p:nvSpPr>
          <p:cNvPr id="82952" name="Line 9"/>
          <p:cNvSpPr>
            <a:spLocks noChangeShapeType="1"/>
          </p:cNvSpPr>
          <p:nvPr/>
        </p:nvSpPr>
        <p:spPr bwMode="auto">
          <a:xfrm flipH="1" flipV="1">
            <a:off x="1835150" y="765175"/>
            <a:ext cx="1512888" cy="71438"/>
          </a:xfrm>
          <a:prstGeom prst="line">
            <a:avLst/>
          </a:prstGeom>
          <a:noFill/>
          <a:ln w="28575" cap="sq">
            <a:solidFill>
              <a:schemeClr val="tx1"/>
            </a:solidFill>
            <a:round/>
            <a:headEnd/>
            <a:tailEnd type="triangle" w="med" len="med"/>
          </a:ln>
        </p:spPr>
        <p:txBody>
          <a:bodyPr wrap="none"/>
          <a:lstStyle/>
          <a:p>
            <a:endParaRPr lang="sk-SK"/>
          </a:p>
        </p:txBody>
      </p:sp>
      <p:sp>
        <p:nvSpPr>
          <p:cNvPr id="69634" name="Rectangle 2"/>
          <p:cNvSpPr>
            <a:spLocks noChangeArrowheads="1"/>
          </p:cNvSpPr>
          <p:nvPr/>
        </p:nvSpPr>
        <p:spPr bwMode="auto">
          <a:xfrm>
            <a:off x="0" y="5157788"/>
            <a:ext cx="7086600" cy="1447800"/>
          </a:xfrm>
          <a:prstGeom prst="rect">
            <a:avLst/>
          </a:prstGeom>
          <a:noFill/>
          <a:ln w="9525">
            <a:noFill/>
            <a:miter lim="800000"/>
            <a:headEnd/>
            <a:tailEnd/>
          </a:ln>
        </p:spPr>
        <p:txBody>
          <a:bodyPr lIns="92075" tIns="46038" rIns="92075" bIns="46038" anchor="ctr"/>
          <a:lstStyle/>
          <a:p>
            <a:pPr eaLnBrk="0" hangingPunct="0">
              <a:defRPr/>
            </a:pPr>
            <a:r>
              <a:rPr lang="sk-SK" altLang="sk-SK" sz="2000" b="0">
                <a:effectLst>
                  <a:outerShdw blurRad="38100" dist="38100" dir="2700000" algn="tl">
                    <a:srgbClr val="000000"/>
                  </a:outerShdw>
                </a:effectLst>
                <a:latin typeface="Arial" charset="0"/>
              </a:rPr>
              <a:t>Fibrózny materiál je roztlačený ku stenám artérie</a:t>
            </a:r>
            <a:r>
              <a:rPr lang="sk-SK" altLang="sk-SK" sz="4000" b="0">
                <a:solidFill>
                  <a:srgbClr val="FFCC00"/>
                </a:solidFill>
                <a:effectLst>
                  <a:outerShdw blurRad="38100" dist="38100" dir="2700000" algn="tl">
                    <a:srgbClr val="000000"/>
                  </a:outerShdw>
                </a:effectLst>
                <a:latin typeface="Arial" charset="0"/>
              </a:rPr>
              <a:t>   </a:t>
            </a:r>
            <a:br>
              <a:rPr lang="sk-SK" altLang="sk-SK" sz="2000" b="0">
                <a:solidFill>
                  <a:srgbClr val="FFCC00"/>
                </a:solidFill>
                <a:effectLst>
                  <a:outerShdw blurRad="38100" dist="38100" dir="2700000" algn="tl">
                    <a:srgbClr val="000000"/>
                  </a:outerShdw>
                </a:effectLst>
                <a:latin typeface="Arial" charset="0"/>
              </a:rPr>
            </a:br>
            <a:endParaRPr lang="sk-SK" altLang="sk-SK" sz="2000" b="0">
              <a:effectLst>
                <a:outerShdw blurRad="38100" dist="38100" dir="2700000" algn="tl">
                  <a:srgbClr val="000000"/>
                </a:outerShdw>
              </a:effectLst>
              <a:latin typeface="Arial" charset="0"/>
            </a:endParaRPr>
          </a:p>
        </p:txBody>
      </p:sp>
    </p:spTree>
  </p:cSld>
  <p:clrMapOvr>
    <a:masterClrMapping/>
  </p:clrMapOvr>
  <p:transition>
    <p:check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5"/>
          <p:cNvSpPr>
            <a:spLocks noChangeArrowheads="1"/>
          </p:cNvSpPr>
          <p:nvPr/>
        </p:nvSpPr>
        <p:spPr bwMode="auto">
          <a:xfrm>
            <a:off x="827088" y="700088"/>
            <a:ext cx="8316912"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BPA vs medikamentózna liečba </a:t>
            </a:r>
          </a:p>
          <a:p>
            <a:pPr algn="ctr" eaLnBrk="0" hangingPunct="0">
              <a:buClr>
                <a:srgbClr val="FF9900"/>
              </a:buClr>
              <a:buSzPct val="70000"/>
              <a:buFont typeface="Monotype Sorts" pitchFamily="2" charset="2"/>
              <a:buNone/>
              <a:defRPr/>
            </a:pPr>
            <a:r>
              <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rPr>
              <a:t>u inOP CTEPH </a:t>
            </a:r>
          </a:p>
          <a:p>
            <a:pPr algn="ctr" eaLnBrk="0" hangingPunct="0">
              <a:buClr>
                <a:srgbClr val="FF9900"/>
              </a:buClr>
              <a:buSzPct val="70000"/>
              <a:buFont typeface="Monotype Sorts" pitchFamily="2" charset="2"/>
              <a:buNone/>
              <a:defRPr/>
            </a:pPr>
            <a:endParaRPr lang="sk-SK" altLang="sk-SK" sz="3600" b="0">
              <a:solidFill>
                <a:srgbClr val="FFCC00"/>
              </a:solidFill>
              <a:effectLst>
                <a:outerShdw blurRad="38100" dist="38100" dir="2700000" algn="tl">
                  <a:srgbClr val="000000"/>
                </a:outerShdw>
              </a:effectLst>
              <a:latin typeface="Arial" pitchFamily="34" charset="0"/>
              <a:cs typeface="Arial" panose="020B0604020202020204" pitchFamily="34" charset="0"/>
            </a:endParaRPr>
          </a:p>
        </p:txBody>
      </p:sp>
      <p:sp>
        <p:nvSpPr>
          <p:cNvPr id="5125" name="TextBox 2"/>
          <p:cNvSpPr txBox="1">
            <a:spLocks noChangeArrowheads="1"/>
          </p:cNvSpPr>
          <p:nvPr/>
        </p:nvSpPr>
        <p:spPr bwMode="auto">
          <a:xfrm>
            <a:off x="827088" y="1874838"/>
            <a:ext cx="8424862" cy="4359275"/>
          </a:xfrm>
          <a:prstGeom prst="rect">
            <a:avLst/>
          </a:prstGeom>
          <a:noFill/>
          <a:ln w="9525">
            <a:noFill/>
            <a:miter lim="800000"/>
            <a:headEnd/>
            <a:tailEnd/>
          </a:ln>
        </p:spPr>
        <p:txBody>
          <a:bodyPr>
            <a:spAutoFit/>
          </a:bodyPr>
          <a:lstStyle/>
          <a:p>
            <a:pPr>
              <a:defRPr/>
            </a:pPr>
            <a:r>
              <a:rPr kumimoji="0" lang="sk-SK">
                <a:solidFill>
                  <a:srgbClr val="FFCC00"/>
                </a:solidFill>
                <a:effectLst>
                  <a:outerShdw blurRad="38100" dist="38100" dir="2700000" algn="tl">
                    <a:srgbClr val="000000"/>
                  </a:outerShdw>
                </a:effectLst>
                <a:latin typeface="Arial" charset="0"/>
              </a:rPr>
              <a:t>RACE</a:t>
            </a:r>
            <a:r>
              <a:rPr kumimoji="0" lang="sk-SK" b="0">
                <a:effectLst>
                  <a:outerShdw blurRad="38100" dist="38100" dir="2700000" algn="tl">
                    <a:srgbClr val="000000"/>
                  </a:outerShdw>
                </a:effectLst>
                <a:latin typeface="Arial" charset="0"/>
              </a:rPr>
              <a:t> </a:t>
            </a:r>
          </a:p>
          <a:p>
            <a:pPr>
              <a:defRPr/>
            </a:pPr>
            <a:r>
              <a:rPr kumimoji="0" lang="sk-SK" sz="2000" b="0">
                <a:effectLst>
                  <a:outerShdw blurRad="38100" dist="38100" dir="2700000" algn="tl">
                    <a:srgbClr val="000000"/>
                  </a:outerShdw>
                </a:effectLst>
                <a:latin typeface="Arial" charset="0"/>
              </a:rPr>
              <a:t>Riociguat </a:t>
            </a:r>
            <a:r>
              <a:rPr kumimoji="0" lang="sk-SK" sz="2000" b="0" i="1">
                <a:effectLst>
                  <a:outerShdw blurRad="38100" dist="38100" dir="2700000" algn="tl">
                    <a:srgbClr val="000000"/>
                  </a:outerShdw>
                </a:effectLst>
                <a:latin typeface="Arial" charset="0"/>
              </a:rPr>
              <a:t>vs </a:t>
            </a:r>
            <a:r>
              <a:rPr kumimoji="0" lang="sk-SK" sz="2000" b="0">
                <a:effectLst>
                  <a:outerShdw blurRad="38100" dist="38100" dir="2700000" algn="tl">
                    <a:srgbClr val="000000"/>
                  </a:outerShdw>
                </a:effectLst>
                <a:latin typeface="Arial" charset="0"/>
              </a:rPr>
              <a:t> ballon pulmonary angioplasty in non-operable CTEPH</a:t>
            </a:r>
          </a:p>
          <a:p>
            <a:pPr>
              <a:defRPr/>
            </a:pPr>
            <a:r>
              <a:rPr kumimoji="0" lang="sk-SK" sz="1600" b="0" i="1">
                <a:effectLst>
                  <a:outerShdw blurRad="38100" dist="38100" dir="2700000" algn="tl">
                    <a:srgbClr val="000000"/>
                  </a:outerShdw>
                </a:effectLst>
                <a:latin typeface="Arial" charset="0"/>
              </a:rPr>
              <a:t>randomizovaná, multicentrická, open-label štúdia (</a:t>
            </a:r>
            <a:r>
              <a:rPr lang="sk-SK" sz="1600" b="0" i="1">
                <a:effectLst>
                  <a:outerShdw blurRad="38100" dist="38100" dir="2700000" algn="tl">
                    <a:srgbClr val="000000"/>
                  </a:outerShdw>
                </a:effectLst>
                <a:latin typeface="Arial" charset="0"/>
              </a:rPr>
              <a:t>NCT02634203)</a:t>
            </a:r>
            <a:endParaRPr kumimoji="0" lang="sk-SK" sz="1600" b="0" i="1">
              <a:effectLst>
                <a:outerShdw blurRad="38100" dist="38100" dir="2700000" algn="tl">
                  <a:srgbClr val="000000"/>
                </a:outerShdw>
              </a:effectLst>
              <a:latin typeface="Arial" charset="0"/>
            </a:endParaRPr>
          </a:p>
          <a:p>
            <a:pPr>
              <a:defRPr/>
            </a:pPr>
            <a:endParaRPr kumimoji="0" lang="sk-SK" sz="1600" b="0" i="1">
              <a:effectLst>
                <a:outerShdw blurRad="38100" dist="38100" dir="2700000" algn="tl">
                  <a:srgbClr val="000000"/>
                </a:outerShdw>
              </a:effectLst>
              <a:latin typeface="Arial" charset="0"/>
            </a:endParaRPr>
          </a:p>
          <a:p>
            <a:pPr>
              <a:defRPr/>
            </a:pPr>
            <a:r>
              <a:rPr lang="sk-SK" sz="2000" b="0" i="1">
                <a:effectLst>
                  <a:outerShdw blurRad="38100" dist="38100" dir="2700000" algn="tl">
                    <a:srgbClr val="000000"/>
                  </a:outerShdw>
                </a:effectLst>
                <a:latin typeface="Arial" charset="0"/>
              </a:rPr>
              <a:t>ERS 2019, Madrid</a:t>
            </a:r>
            <a:r>
              <a:rPr kumimoji="0" lang="sk-SK" sz="2000">
                <a:effectLst>
                  <a:outerShdw blurRad="38100" dist="38100" dir="2700000" algn="tl">
                    <a:srgbClr val="000000"/>
                  </a:outerShdw>
                </a:effectLst>
                <a:latin typeface="Arial" charset="0"/>
              </a:rPr>
              <a:t> </a:t>
            </a:r>
          </a:p>
          <a:p>
            <a:pPr>
              <a:defRPr/>
            </a:pPr>
            <a:r>
              <a:rPr kumimoji="0" lang="sk-SK" sz="2000" b="0">
                <a:effectLst>
                  <a:outerShdw blurRad="38100" dist="38100" dir="2700000" algn="tl">
                    <a:srgbClr val="000000"/>
                  </a:outerShdw>
                </a:effectLst>
                <a:latin typeface="Arial" charset="0"/>
              </a:rPr>
              <a:t>20 PH centier + 2 BPA centrá vo Francúzsku</a:t>
            </a:r>
          </a:p>
          <a:p>
            <a:pPr>
              <a:defRPr/>
            </a:pPr>
            <a:r>
              <a:rPr kumimoji="0" lang="sk-SK" sz="2000" b="0">
                <a:effectLst>
                  <a:outerShdw blurRad="38100" dist="38100" dir="2700000" algn="tl">
                    <a:srgbClr val="000000"/>
                  </a:outerShdw>
                </a:effectLst>
                <a:latin typeface="Arial" charset="0"/>
              </a:rPr>
              <a:t>53 Rio, 52 BPA u  novodg pacientov v každej skupine s PVR nad 4WU</a:t>
            </a:r>
          </a:p>
          <a:p>
            <a:pPr>
              <a:defRPr/>
            </a:pPr>
            <a:endParaRPr kumimoji="0" lang="sk-SK" sz="2000" b="0">
              <a:effectLst>
                <a:outerShdw blurRad="38100" dist="38100" dir="2700000" algn="tl">
                  <a:srgbClr val="000000"/>
                </a:outerShdw>
              </a:effectLst>
              <a:latin typeface="Arial" charset="0"/>
            </a:endParaRPr>
          </a:p>
          <a:p>
            <a:pPr>
              <a:defRPr/>
            </a:pPr>
            <a:r>
              <a:rPr kumimoji="0" lang="sk-SK" sz="2000" b="0">
                <a:solidFill>
                  <a:srgbClr val="FFCC00"/>
                </a:solidFill>
                <a:effectLst>
                  <a:outerShdw blurRad="38100" dist="38100" dir="2700000" algn="tl">
                    <a:srgbClr val="000000"/>
                  </a:outerShdw>
                </a:effectLst>
                <a:latin typeface="Arial" charset="0"/>
              </a:rPr>
              <a:t>Primárny cieľ: zmena PVR v % po 26 týždňoch </a:t>
            </a:r>
          </a:p>
          <a:p>
            <a:pPr>
              <a:defRPr/>
            </a:pPr>
            <a:r>
              <a:rPr lang="sk-SK" sz="2000">
                <a:effectLst>
                  <a:outerShdw blurRad="38100" dist="38100" dir="2700000" algn="tl">
                    <a:srgbClr val="000000"/>
                  </a:outerShdw>
                </a:effectLst>
                <a:latin typeface="Arial" charset="0"/>
              </a:rPr>
              <a:t>BPA vs RIO:</a:t>
            </a:r>
            <a:r>
              <a:rPr lang="sk-SK" sz="2000" b="0">
                <a:effectLst>
                  <a:outerShdw blurRad="38100" dist="38100" dir="2700000" algn="tl">
                    <a:srgbClr val="000000"/>
                  </a:outerShdw>
                </a:effectLst>
                <a:latin typeface="Arial" charset="0"/>
              </a:rPr>
              <a:t> </a:t>
            </a:r>
            <a:r>
              <a:rPr lang="sk-SK" sz="2000" b="0">
                <a:solidFill>
                  <a:srgbClr val="FFCC00"/>
                </a:solidFill>
                <a:effectLst>
                  <a:outerShdw blurRad="38100" dist="38100" dir="2700000" algn="tl">
                    <a:srgbClr val="000000"/>
                  </a:outerShdw>
                </a:effectLst>
                <a:latin typeface="Arial" charset="0"/>
              </a:rPr>
              <a:t>40% redukcia PVR v prospech BPA</a:t>
            </a:r>
            <a:endParaRPr kumimoji="0" lang="sk-SK" sz="2000" b="0">
              <a:solidFill>
                <a:srgbClr val="FFCC00"/>
              </a:solidFill>
              <a:effectLst>
                <a:outerShdw blurRad="38100" dist="38100" dir="2700000" algn="tl">
                  <a:srgbClr val="000000"/>
                </a:outerShdw>
              </a:effectLst>
              <a:latin typeface="Arial" charset="0"/>
            </a:endParaRPr>
          </a:p>
          <a:p>
            <a:pPr eaLnBrk="0" hangingPunct="0">
              <a:defRPr/>
            </a:pPr>
            <a:endParaRPr kumimoji="0" lang="sk-SK" sz="2000">
              <a:solidFill>
                <a:srgbClr val="FFCC00"/>
              </a:solidFill>
              <a:effectLst>
                <a:outerShdw blurRad="38100" dist="38100" dir="2700000" algn="tl">
                  <a:srgbClr val="000000"/>
                </a:outerShdw>
              </a:effectLst>
              <a:latin typeface="Arial" charset="0"/>
            </a:endParaRPr>
          </a:p>
          <a:p>
            <a:pPr eaLnBrk="0" hangingPunct="0">
              <a:defRPr/>
            </a:pPr>
            <a:endParaRPr kumimoji="0" lang="sk-SK" sz="2000" b="0">
              <a:effectLst>
                <a:outerShdw blurRad="38100" dist="38100" dir="2700000" algn="tl">
                  <a:srgbClr val="000000"/>
                </a:outerShdw>
              </a:effectLst>
              <a:latin typeface="Arial" charset="0"/>
            </a:endParaRPr>
          </a:p>
          <a:p>
            <a:pPr eaLnBrk="0" hangingPunct="0">
              <a:defRPr/>
            </a:pPr>
            <a:r>
              <a:rPr kumimoji="0" lang="sk-SK" sz="2000" b="0">
                <a:effectLst>
                  <a:outerShdw blurRad="38100" dist="38100" dir="2700000" algn="tl">
                    <a:srgbClr val="000000"/>
                  </a:outerShdw>
                </a:effectLst>
                <a:latin typeface="Arial" charset="0"/>
              </a:rPr>
              <a:t>Pri perzistentnej PH dať vice verza liečebnú metódu BPA resp. riociguat </a:t>
            </a:r>
            <a:endParaRPr kumimoji="0" lang="sk-SK" sz="2000" i="1">
              <a:effectLst>
                <a:outerShdw blurRad="38100" dist="38100" dir="2700000" algn="tl">
                  <a:srgbClr val="000000"/>
                </a:outerShdw>
              </a:effectLst>
              <a:latin typeface="Arial" charset="0"/>
            </a:endParaRPr>
          </a:p>
          <a:p>
            <a:pPr>
              <a:defRPr/>
            </a:pPr>
            <a:endParaRPr kumimoji="0" lang="sk-SK" b="0" i="1">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900113" y="1412875"/>
            <a:ext cx="8243887" cy="6191250"/>
          </a:xfrm>
        </p:spPr>
        <p:txBody>
          <a:bodyPr lIns="91440" tIns="45720" rIns="91440" bIns="45720"/>
          <a:lstStyle/>
          <a:p>
            <a:pPr algn="just" eaLnBrk="1" hangingPunct="1">
              <a:lnSpc>
                <a:spcPct val="80000"/>
              </a:lnSpc>
              <a:buFont typeface="Monotype Sorts"/>
              <a:buNone/>
              <a:defRPr/>
            </a:pPr>
            <a:endParaRPr lang="sk-SK" altLang="sk-SK" sz="2000" b="1">
              <a:effectLst>
                <a:outerShdw blurRad="38100" dist="38100" dir="2700000" algn="tl">
                  <a:srgbClr val="000000"/>
                </a:outerShdw>
              </a:effectLst>
            </a:endParaRPr>
          </a:p>
          <a:p>
            <a:pPr algn="just" eaLnBrk="1" hangingPunct="1">
              <a:lnSpc>
                <a:spcPct val="80000"/>
              </a:lnSpc>
              <a:buFont typeface="Monotype Sorts"/>
              <a:buNone/>
              <a:defRPr/>
            </a:pPr>
            <a:r>
              <a:rPr lang="sk-SK" altLang="sk-SK" sz="2000" b="1">
                <a:effectLst>
                  <a:outerShdw blurRad="38100" dist="38100" dir="2700000" algn="tl">
                    <a:srgbClr val="000000"/>
                  </a:outerShdw>
                </a:effectLst>
              </a:rPr>
              <a:t>                           nefajčiar, šofér z povolania</a:t>
            </a:r>
          </a:p>
          <a:p>
            <a:pPr algn="just" eaLnBrk="1" hangingPunct="1">
              <a:lnSpc>
                <a:spcPct val="80000"/>
              </a:lnSpc>
              <a:buFont typeface="Monotype Sorts"/>
              <a:buNone/>
              <a:defRPr/>
            </a:pPr>
            <a:endParaRPr lang="sk-SK" altLang="sk-SK" sz="2000" b="1">
              <a:effectLst>
                <a:outerShdw blurRad="38100" dist="38100" dir="2700000" algn="tl">
                  <a:srgbClr val="000000"/>
                </a:outerShdw>
              </a:effectLst>
            </a:endParaRPr>
          </a:p>
          <a:p>
            <a:pPr algn="just" eaLnBrk="1" hangingPunct="1">
              <a:lnSpc>
                <a:spcPct val="80000"/>
              </a:lnSpc>
              <a:buFont typeface="Monotype Sorts"/>
              <a:buNone/>
              <a:defRPr/>
            </a:pPr>
            <a:r>
              <a:rPr lang="sk-SK" altLang="sk-SK" sz="2000" b="1">
                <a:effectLst>
                  <a:outerShdw blurRad="38100" dist="38100" dir="2700000" algn="tl">
                    <a:srgbClr val="000000"/>
                  </a:outerShdw>
                </a:effectLst>
              </a:rPr>
              <a:t>9/2013 a 2/2014</a:t>
            </a:r>
          </a:p>
          <a:p>
            <a:pPr algn="just" eaLnBrk="1" hangingPunct="1">
              <a:lnSpc>
                <a:spcPct val="80000"/>
              </a:lnSpc>
              <a:buFont typeface="Monotype Sorts"/>
              <a:buNone/>
              <a:defRPr/>
            </a:pPr>
            <a:r>
              <a:rPr lang="sk-SK" altLang="sk-SK" sz="2000" b="1">
                <a:effectLst>
                  <a:outerShdw blurRad="38100" dist="38100" dir="2700000" algn="tl">
                    <a:srgbClr val="000000"/>
                  </a:outerShdw>
                </a:effectLst>
              </a:rPr>
              <a:t>                          - recidivujúca APE </a:t>
            </a:r>
            <a:r>
              <a:rPr lang="sk-SK" altLang="sk-SK" sz="2000">
                <a:effectLst>
                  <a:outerShdw blurRad="38100" dist="38100" dir="2700000" algn="tl">
                    <a:srgbClr val="000000"/>
                  </a:outerShdw>
                </a:effectLst>
              </a:rPr>
              <a:t>(bilaterálna segmentálna)</a:t>
            </a:r>
          </a:p>
          <a:p>
            <a:pPr algn="just" eaLnBrk="1" hangingPunct="1">
              <a:lnSpc>
                <a:spcPct val="80000"/>
              </a:lnSpc>
              <a:buFont typeface="Monotype Sorts"/>
              <a:buNone/>
              <a:defRPr/>
            </a:pPr>
            <a:r>
              <a:rPr lang="sk-SK" altLang="sk-SK" sz="2000" b="1">
                <a:effectLst>
                  <a:outerShdw blurRad="38100" dist="38100" dir="2700000" algn="tl">
                    <a:srgbClr val="000000"/>
                  </a:outerShdw>
                </a:effectLst>
              </a:rPr>
              <a:t>                          - HVT </a:t>
            </a:r>
            <a:r>
              <a:rPr lang="sk-SK" altLang="sk-SK" sz="2000">
                <a:effectLst>
                  <a:outerShdw blurRad="38100" dist="38100" dir="2700000" algn="tl">
                    <a:srgbClr val="000000"/>
                  </a:outerShdw>
                </a:effectLst>
              </a:rPr>
              <a:t>v.tibialis posterior l.dx.</a:t>
            </a:r>
          </a:p>
          <a:p>
            <a:pPr algn="just" eaLnBrk="1" hangingPunct="1">
              <a:lnSpc>
                <a:spcPct val="80000"/>
              </a:lnSpc>
              <a:buFont typeface="Monotype Sorts"/>
              <a:buNone/>
              <a:defRPr/>
            </a:pPr>
            <a:endParaRPr lang="sk-SK" altLang="sk-SK" sz="2000">
              <a:effectLst>
                <a:outerShdw blurRad="38100" dist="38100" dir="2700000" algn="tl">
                  <a:srgbClr val="000000"/>
                </a:outerShdw>
              </a:effectLst>
            </a:endParaRPr>
          </a:p>
          <a:p>
            <a:pPr algn="just" eaLnBrk="1" hangingPunct="1">
              <a:lnSpc>
                <a:spcPct val="80000"/>
              </a:lnSpc>
              <a:buFont typeface="Monotype Sorts"/>
              <a:buNone/>
              <a:defRPr/>
            </a:pPr>
            <a:r>
              <a:rPr lang="sk-SK" altLang="sk-SK" sz="2000" b="1">
                <a:effectLst>
                  <a:outerShdw blurRad="38100" dist="38100" dir="2700000" algn="tl">
                    <a:srgbClr val="000000"/>
                  </a:outerShdw>
                </a:effectLst>
              </a:rPr>
              <a:t>2/2014 trombofília</a:t>
            </a:r>
            <a:r>
              <a:rPr lang="sk-SK" altLang="sk-SK" sz="2000">
                <a:effectLst>
                  <a:outerShdw blurRad="38100" dist="38100" dir="2700000" algn="tl">
                    <a:srgbClr val="000000"/>
                  </a:outerShdw>
                </a:effectLst>
              </a:rPr>
              <a:t>: </a:t>
            </a:r>
            <a:r>
              <a:rPr lang="sk-SK" altLang="sk-SK" sz="2000" b="1">
                <a:effectLst>
                  <a:outerShdw blurRad="38100" dist="38100" dir="2700000" algn="tl">
                    <a:srgbClr val="000000"/>
                  </a:outerShdw>
                </a:effectLst>
                <a:cs typeface="Arial" charset="0"/>
              </a:rPr>
              <a:t>↑</a:t>
            </a:r>
            <a:r>
              <a:rPr lang="sk-SK" altLang="sk-SK" sz="2000">
                <a:effectLst>
                  <a:outerShdw blurRad="38100" dist="38100" dir="2700000" algn="tl">
                    <a:srgbClr val="000000"/>
                  </a:outerShdw>
                </a:effectLst>
                <a:cs typeface="Arial" charset="0"/>
              </a:rPr>
              <a:t> </a:t>
            </a:r>
            <a:r>
              <a:rPr lang="sk-SK" altLang="sk-SK" sz="2000" b="1">
                <a:effectLst>
                  <a:outerShdw blurRad="38100" dist="38100" dir="2700000" algn="tl">
                    <a:srgbClr val="000000"/>
                  </a:outerShdw>
                </a:effectLst>
              </a:rPr>
              <a:t>Faktor VIII, mutácia génu pre Fbg a PAI 1</a:t>
            </a:r>
            <a:r>
              <a:rPr lang="sk-SK" altLang="sk-SK" sz="2000">
                <a:effectLst>
                  <a:outerShdw blurRad="38100" dist="38100" dir="2700000" algn="tl">
                    <a:srgbClr val="000000"/>
                  </a:outerShdw>
                </a:effectLst>
              </a:rPr>
              <a:t>: </a:t>
            </a:r>
          </a:p>
          <a:p>
            <a:pPr algn="just" eaLnBrk="1" hangingPunct="1">
              <a:lnSpc>
                <a:spcPct val="80000"/>
              </a:lnSpc>
              <a:buFont typeface="Monotype Sorts"/>
              <a:buNone/>
              <a:defRPr/>
            </a:pPr>
            <a:r>
              <a:rPr lang="sk-SK" altLang="sk-SK" sz="2000">
                <a:effectLst>
                  <a:outerShdw blurRad="38100" dist="38100" dir="2700000" algn="tl">
                    <a:srgbClr val="000000"/>
                  </a:outerShdw>
                </a:effectLst>
              </a:rPr>
              <a:t>        </a:t>
            </a:r>
            <a:r>
              <a:rPr lang="sv-SE" altLang="sk-SK" sz="1600">
                <a:effectLst>
                  <a:outerShdw blurRad="38100" dist="38100" dir="2700000" algn="tl">
                    <a:srgbClr val="000000"/>
                  </a:outerShdw>
                </a:effectLst>
              </a:rPr>
              <a:t>Fbg G455A homozygot, PAI 1 heterozygot, MTHFRC677T heterozygot</a:t>
            </a:r>
            <a:r>
              <a:rPr lang="sk-SK" altLang="sk-SK" sz="1600" b="1">
                <a:effectLst>
                  <a:outerShdw blurRad="38100" dist="38100" dir="2700000" algn="tl">
                    <a:srgbClr val="000000"/>
                  </a:outerShdw>
                </a:effectLst>
              </a:rPr>
              <a:t> </a:t>
            </a:r>
            <a:r>
              <a:rPr lang="sk-SK" altLang="sk-SK" sz="1600" b="1">
                <a:effectLst>
                  <a:outerShdw blurRad="38100" dist="38100" dir="2700000" algn="tl">
                    <a:srgbClr val="000000"/>
                  </a:outerShdw>
                </a:effectLst>
                <a:cs typeface="Arial" charset="0"/>
              </a:rPr>
              <a:t>→</a:t>
            </a:r>
            <a:r>
              <a:rPr lang="sk-SK" altLang="sk-SK" sz="2000" b="1">
                <a:effectLst>
                  <a:outerShdw blurRad="38100" dist="38100" dir="2700000" algn="tl">
                    <a:srgbClr val="000000"/>
                  </a:outerShdw>
                </a:effectLst>
                <a:cs typeface="Arial" charset="0"/>
              </a:rPr>
              <a:t> </a:t>
            </a:r>
          </a:p>
          <a:p>
            <a:pPr algn="just" eaLnBrk="1" hangingPunct="1">
              <a:lnSpc>
                <a:spcPct val="80000"/>
              </a:lnSpc>
              <a:buFont typeface="Monotype Sorts"/>
              <a:buNone/>
              <a:defRPr/>
            </a:pPr>
            <a:r>
              <a:rPr lang="sk-SK" altLang="sk-SK" sz="2000" b="1">
                <a:effectLst>
                  <a:outerShdw blurRad="38100" dist="38100" dir="2700000" algn="tl">
                    <a:srgbClr val="000000"/>
                  </a:outerShdw>
                </a:effectLst>
                <a:cs typeface="Arial" charset="0"/>
              </a:rPr>
              <a:t>                                           </a:t>
            </a:r>
            <a:r>
              <a:rPr lang="sk-SK" altLang="sk-SK" sz="2000" b="1">
                <a:solidFill>
                  <a:srgbClr val="FFCC00"/>
                </a:solidFill>
                <a:effectLst>
                  <a:outerShdw blurRad="38100" dist="38100" dir="2700000" algn="tl">
                    <a:srgbClr val="000000"/>
                  </a:outerShdw>
                </a:effectLst>
                <a:cs typeface="Arial" charset="0"/>
              </a:rPr>
              <a:t>warfarin</a:t>
            </a:r>
          </a:p>
          <a:p>
            <a:pPr algn="just" eaLnBrk="1" hangingPunct="1">
              <a:lnSpc>
                <a:spcPct val="80000"/>
              </a:lnSpc>
              <a:buFont typeface="Monotype Sorts"/>
              <a:buNone/>
              <a:defRPr/>
            </a:pPr>
            <a:r>
              <a:rPr lang="sk-SK" altLang="sk-SK" sz="2000" b="1">
                <a:effectLst>
                  <a:outerShdw blurRad="38100" dist="38100" dir="2700000" algn="tl">
                    <a:srgbClr val="000000"/>
                  </a:outerShdw>
                </a:effectLst>
              </a:rPr>
              <a:t> </a:t>
            </a:r>
          </a:p>
          <a:p>
            <a:pPr algn="just" eaLnBrk="1" hangingPunct="1">
              <a:lnSpc>
                <a:spcPct val="80000"/>
              </a:lnSpc>
              <a:buFont typeface="Monotype Sorts"/>
              <a:buNone/>
              <a:defRPr/>
            </a:pPr>
            <a:r>
              <a:rPr lang="sk-SK" altLang="sk-SK" sz="2000" b="1">
                <a:effectLst>
                  <a:outerShdw blurRad="38100" dist="38100" dir="2700000" algn="tl">
                    <a:srgbClr val="000000"/>
                  </a:outerShdw>
                </a:effectLst>
              </a:rPr>
              <a:t>6/2014 pretrvávanie</a:t>
            </a:r>
            <a:r>
              <a:rPr lang="sk-SK" altLang="sk-SK" sz="2000" b="1">
                <a:solidFill>
                  <a:srgbClr val="FFCC00"/>
                </a:solidFill>
                <a:effectLst>
                  <a:outerShdw blurRad="38100" dist="38100" dir="2700000" algn="tl">
                    <a:srgbClr val="000000"/>
                  </a:outerShdw>
                </a:effectLst>
              </a:rPr>
              <a:t> dyspnoe </a:t>
            </a:r>
            <a:r>
              <a:rPr lang="sk-SK" altLang="sk-SK" sz="2000" b="1">
                <a:effectLst>
                  <a:outerShdw blurRad="38100" dist="38100" dir="2700000" algn="tl">
                    <a:srgbClr val="000000"/>
                  </a:outerShdw>
                </a:effectLst>
                <a:cs typeface="Arial" charset="0"/>
              </a:rPr>
              <a:t>→ WHO III:</a:t>
            </a:r>
          </a:p>
          <a:p>
            <a:pPr algn="just" eaLnBrk="1" hangingPunct="1">
              <a:lnSpc>
                <a:spcPct val="80000"/>
              </a:lnSpc>
              <a:buFont typeface="Monotype Sorts"/>
              <a:buNone/>
              <a:defRPr/>
            </a:pPr>
            <a:endParaRPr lang="sk-SK" altLang="sk-SK" sz="2000" b="1">
              <a:effectLst>
                <a:outerShdw blurRad="38100" dist="38100" dir="2700000" algn="tl">
                  <a:srgbClr val="000000"/>
                </a:outerShdw>
              </a:effectLst>
            </a:endParaRPr>
          </a:p>
          <a:p>
            <a:pPr algn="just" eaLnBrk="1" hangingPunct="1">
              <a:lnSpc>
                <a:spcPct val="80000"/>
              </a:lnSpc>
              <a:buFont typeface="Monotype Sorts"/>
              <a:buNone/>
              <a:defRPr/>
            </a:pPr>
            <a:r>
              <a:rPr lang="sk-SK" altLang="sk-SK" sz="2000" b="1">
                <a:effectLst>
                  <a:outerShdw blurRad="38100" dist="38100" dir="2700000" algn="tl">
                    <a:srgbClr val="000000"/>
                  </a:outerShdw>
                </a:effectLst>
              </a:rPr>
              <a:t>               ECHO:</a:t>
            </a: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pretrvávanie PH</a:t>
            </a:r>
          </a:p>
          <a:p>
            <a:pPr eaLnBrk="1" hangingPunct="1">
              <a:lnSpc>
                <a:spcPct val="80000"/>
              </a:lnSpc>
              <a:buFont typeface="Monotype Sorts"/>
              <a:buNone/>
              <a:defRPr/>
            </a:pPr>
            <a:r>
              <a:rPr lang="sk-SK" altLang="sk-SK" sz="2000" b="1">
                <a:effectLst>
                  <a:outerShdw blurRad="38100" dist="38100" dir="2700000" algn="tl">
                    <a:srgbClr val="000000"/>
                  </a:outerShdw>
                </a:effectLst>
              </a:rPr>
              <a:t>               CT pulmoAG:</a:t>
            </a: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segment.a subsegmental. bilateral. defekty</a:t>
            </a:r>
          </a:p>
          <a:p>
            <a:pPr algn="just" eaLnBrk="1" hangingPunct="1">
              <a:lnSpc>
                <a:spcPct val="80000"/>
              </a:lnSpc>
              <a:buFont typeface="Monotype Sorts"/>
              <a:buNone/>
              <a:defRPr/>
            </a:pPr>
            <a:endParaRPr lang="sk-SK" altLang="sk-SK" sz="2000">
              <a:effectLst>
                <a:outerShdw blurRad="38100" dist="38100" dir="2700000" algn="tl">
                  <a:srgbClr val="000000"/>
                </a:outerShdw>
              </a:effectLst>
            </a:endParaRPr>
          </a:p>
          <a:p>
            <a:pPr algn="just" eaLnBrk="1" hangingPunct="1">
              <a:lnSpc>
                <a:spcPct val="80000"/>
              </a:lnSpc>
              <a:buFont typeface="Monotype Sorts"/>
              <a:buNone/>
              <a:defRPr/>
            </a:pPr>
            <a:r>
              <a:rPr lang="sk-SK" altLang="sk-SK" sz="2400" b="1">
                <a:solidFill>
                  <a:srgbClr val="FFCC00"/>
                </a:solidFill>
                <a:effectLst>
                  <a:outerShdw blurRad="38100" dist="38100" dir="2700000" algn="tl">
                    <a:srgbClr val="000000"/>
                  </a:outerShdw>
                </a:effectLst>
              </a:rPr>
              <a:t>                         ?? CTEPH??</a:t>
            </a:r>
            <a:endParaRPr lang="sk-SK" altLang="sk-SK" sz="2400">
              <a:effectLst>
                <a:outerShdw blurRad="38100" dist="38100" dir="2700000" algn="tl">
                  <a:srgbClr val="000000"/>
                </a:outerShdw>
              </a:effectLst>
            </a:endParaRPr>
          </a:p>
        </p:txBody>
      </p:sp>
      <p:sp>
        <p:nvSpPr>
          <p:cNvPr id="87042" name="Šípka dolu 3"/>
          <p:cNvSpPr>
            <a:spLocks noChangeArrowheads="1"/>
          </p:cNvSpPr>
          <p:nvPr/>
        </p:nvSpPr>
        <p:spPr bwMode="auto">
          <a:xfrm>
            <a:off x="3708400" y="4294188"/>
            <a:ext cx="484188" cy="979487"/>
          </a:xfrm>
          <a:prstGeom prst="downArrow">
            <a:avLst>
              <a:gd name="adj1" fmla="val 50000"/>
              <a:gd name="adj2" fmla="val 50105"/>
            </a:avLst>
          </a:prstGeom>
          <a:noFill/>
          <a:ln w="9525">
            <a:noFill/>
            <a:miter lim="800000"/>
            <a:headEnd/>
            <a:tailEnd/>
          </a:ln>
        </p:spPr>
        <p:txBody>
          <a:bodyPr/>
          <a:lstStyle/>
          <a:p>
            <a:pPr marL="342900" indent="-342900">
              <a:spcBef>
                <a:spcPct val="20000"/>
              </a:spcBef>
              <a:buClr>
                <a:srgbClr val="FF9900"/>
              </a:buClr>
              <a:buSzPct val="70000"/>
              <a:buFont typeface="Monotype Sorts"/>
              <a:buChar char="t"/>
              <a:defRPr/>
            </a:pPr>
            <a:endParaRPr lang="sk-SK" altLang="sk-SK" sz="2800" b="0">
              <a:effectLst>
                <a:outerShdw blurRad="38100" dist="38100" dir="2700000" algn="tl">
                  <a:srgbClr val="000000"/>
                </a:outerShdw>
              </a:effectLst>
              <a:latin typeface="Arial" charset="0"/>
            </a:endParaRPr>
          </a:p>
        </p:txBody>
      </p:sp>
      <p:sp>
        <p:nvSpPr>
          <p:cNvPr id="87043" name="Šípka dolu 4"/>
          <p:cNvSpPr>
            <a:spLocks noChangeArrowheads="1"/>
          </p:cNvSpPr>
          <p:nvPr/>
        </p:nvSpPr>
        <p:spPr bwMode="auto">
          <a:xfrm>
            <a:off x="5148263" y="4654550"/>
            <a:ext cx="484187" cy="979488"/>
          </a:xfrm>
          <a:prstGeom prst="downArrow">
            <a:avLst>
              <a:gd name="adj1" fmla="val 50000"/>
              <a:gd name="adj2" fmla="val 50106"/>
            </a:avLst>
          </a:prstGeom>
          <a:noFill/>
          <a:ln w="9525">
            <a:noFill/>
            <a:miter lim="800000"/>
            <a:headEnd/>
            <a:tailEnd/>
          </a:ln>
        </p:spPr>
        <p:txBody>
          <a:bodyPr/>
          <a:lstStyle/>
          <a:p>
            <a:pPr marL="342900" indent="-342900">
              <a:spcBef>
                <a:spcPct val="20000"/>
              </a:spcBef>
              <a:buClr>
                <a:srgbClr val="FF9900"/>
              </a:buClr>
              <a:buSzPct val="70000"/>
              <a:buFont typeface="Monotype Sorts"/>
              <a:buChar char="t"/>
              <a:defRPr/>
            </a:pPr>
            <a:endParaRPr lang="sk-SK" altLang="sk-SK" sz="2800" b="0">
              <a:effectLst>
                <a:outerShdw blurRad="38100" dist="38100" dir="2700000" algn="tl">
                  <a:srgbClr val="000000"/>
                </a:outerShdw>
              </a:effectLst>
              <a:latin typeface="Arial" charset="0"/>
            </a:endParaRPr>
          </a:p>
        </p:txBody>
      </p:sp>
      <p:sp>
        <p:nvSpPr>
          <p:cNvPr id="87044" name="Šípka dolu 5"/>
          <p:cNvSpPr>
            <a:spLocks noChangeArrowheads="1"/>
          </p:cNvSpPr>
          <p:nvPr/>
        </p:nvSpPr>
        <p:spPr bwMode="auto">
          <a:xfrm>
            <a:off x="4427538" y="4367213"/>
            <a:ext cx="485775" cy="977900"/>
          </a:xfrm>
          <a:prstGeom prst="downArrow">
            <a:avLst>
              <a:gd name="adj1" fmla="val 50000"/>
              <a:gd name="adj2" fmla="val 49861"/>
            </a:avLst>
          </a:prstGeom>
          <a:noFill/>
          <a:ln w="9525">
            <a:noFill/>
            <a:miter lim="800000"/>
            <a:headEnd/>
            <a:tailEnd/>
          </a:ln>
        </p:spPr>
        <p:txBody>
          <a:bodyPr/>
          <a:lstStyle/>
          <a:p>
            <a:pPr marL="342900" indent="-342900">
              <a:spcBef>
                <a:spcPct val="20000"/>
              </a:spcBef>
              <a:buClr>
                <a:srgbClr val="FF9900"/>
              </a:buClr>
              <a:buSzPct val="70000"/>
              <a:buFont typeface="Monotype Sorts"/>
              <a:buChar char="t"/>
              <a:defRPr/>
            </a:pPr>
            <a:endParaRPr lang="sk-SK" altLang="sk-SK" sz="2800" b="0">
              <a:effectLst>
                <a:outerShdw blurRad="38100" dist="38100" dir="2700000" algn="tl">
                  <a:srgbClr val="000000"/>
                </a:outerShdw>
              </a:effectLst>
              <a:latin typeface="Arial" charset="0"/>
            </a:endParaRPr>
          </a:p>
        </p:txBody>
      </p:sp>
      <p:sp>
        <p:nvSpPr>
          <p:cNvPr id="155653" name="Rectangle 5"/>
          <p:cNvSpPr>
            <a:spLocks noChangeArrowheads="1"/>
          </p:cNvSpPr>
          <p:nvPr/>
        </p:nvSpPr>
        <p:spPr bwMode="auto">
          <a:xfrm>
            <a:off x="539750" y="268288"/>
            <a:ext cx="8316913" cy="1000125"/>
          </a:xfrm>
          <a:prstGeom prst="rect">
            <a:avLst/>
          </a:prstGeom>
          <a:noFill/>
          <a:ln w="9525">
            <a:noFill/>
            <a:miter lim="800000"/>
            <a:headEnd/>
            <a:tailEnd/>
          </a:ln>
        </p:spPr>
        <p:txBody>
          <a:bodyPr anchor="ctr"/>
          <a:lstStyle/>
          <a:p>
            <a:pPr algn="ctr" eaLnBrk="0" hangingPunct="0">
              <a:buClr>
                <a:srgbClr val="FF9900"/>
              </a:buClr>
              <a:buSzPct val="70000"/>
              <a:buFont typeface="Monotype Sorts"/>
              <a:buNone/>
              <a:defRPr/>
            </a:pPr>
            <a:r>
              <a:rPr lang="sk-SK" altLang="sk-SK" sz="3600" b="0">
                <a:solidFill>
                  <a:srgbClr val="FFCC00"/>
                </a:solidFill>
                <a:effectLst>
                  <a:outerShdw blurRad="38100" dist="38100" dir="2700000" algn="tl">
                    <a:srgbClr val="000000"/>
                  </a:outerShdw>
                </a:effectLst>
                <a:latin typeface="Arial" charset="0"/>
              </a:rPr>
              <a:t>Prípad III</a:t>
            </a:r>
          </a:p>
          <a:p>
            <a:pPr algn="ctr" eaLnBrk="0" hangingPunct="0">
              <a:buClr>
                <a:srgbClr val="FF9900"/>
              </a:buClr>
              <a:buSzPct val="70000"/>
              <a:buFont typeface="Monotype Sorts"/>
              <a:buNone/>
              <a:defRPr/>
            </a:pPr>
            <a:r>
              <a:rPr lang="sk-SK" altLang="sk-SK" b="0">
                <a:solidFill>
                  <a:srgbClr val="FFCC00"/>
                </a:solidFill>
                <a:effectLst>
                  <a:outerShdw blurRad="38100" dist="38100" dir="2700000" algn="tl">
                    <a:srgbClr val="000000"/>
                  </a:outerShdw>
                </a:effectLst>
                <a:latin typeface="Arial" charset="0"/>
              </a:rPr>
              <a:t>30r. pacient </a:t>
            </a:r>
            <a:r>
              <a:rPr lang="sk-SK" altLang="sk-SK">
                <a:solidFill>
                  <a:srgbClr val="FFCC00"/>
                </a:solidFill>
                <a:effectLst>
                  <a:outerShdw blurRad="38100" dist="38100" dir="2700000" algn="tl">
                    <a:srgbClr val="000000"/>
                  </a:outerShdw>
                </a:effectLst>
                <a:latin typeface="Arial" charset="0"/>
              </a:rPr>
              <a:t>s inoperabilnou CTEPH</a:t>
            </a:r>
            <a:endParaRPr lang="sk-SK" altLang="sk-SK" sz="3600" b="0">
              <a:solidFill>
                <a:srgbClr val="FFCC00"/>
              </a:solidFill>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7" end="7"/>
                                            </p:txEl>
                                          </p:spTgt>
                                        </p:tgtEl>
                                        <p:attrNameLst>
                                          <p:attrName>style.visibility</p:attrName>
                                        </p:attrNameLst>
                                      </p:cBhvr>
                                      <p:to>
                                        <p:strVal val="visible"/>
                                      </p:to>
                                    </p:set>
                                    <p:animEffect transition="in" filter="blinds(horizontal)">
                                      <p:cBhvr>
                                        <p:cTn id="7" dur="500"/>
                                        <p:tgtEl>
                                          <p:spTgt spid="5123">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123">
                                            <p:txEl>
                                              <p:pRg st="8" end="8"/>
                                            </p:txEl>
                                          </p:spTgt>
                                        </p:tgtEl>
                                        <p:attrNameLst>
                                          <p:attrName>style.visibility</p:attrName>
                                        </p:attrNameLst>
                                      </p:cBhvr>
                                      <p:to>
                                        <p:strVal val="visible"/>
                                      </p:to>
                                    </p:set>
                                    <p:animEffect transition="in" filter="blinds(horizontal)">
                                      <p:cBhvr>
                                        <p:cTn id="10" dur="500"/>
                                        <p:tgtEl>
                                          <p:spTgt spid="5123">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123">
                                            <p:txEl>
                                              <p:pRg st="9" end="9"/>
                                            </p:txEl>
                                          </p:spTgt>
                                        </p:tgtEl>
                                        <p:attrNameLst>
                                          <p:attrName>style.visibility</p:attrName>
                                        </p:attrNameLst>
                                      </p:cBhvr>
                                      <p:to>
                                        <p:strVal val="visible"/>
                                      </p:to>
                                    </p:set>
                                    <p:animEffect transition="in" filter="blinds(horizontal)">
                                      <p:cBhvr>
                                        <p:cTn id="13" dur="500"/>
                                        <p:tgtEl>
                                          <p:spTgt spid="5123">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123">
                                            <p:txEl>
                                              <p:pRg st="10" end="10"/>
                                            </p:txEl>
                                          </p:spTgt>
                                        </p:tgtEl>
                                        <p:attrNameLst>
                                          <p:attrName>style.visibility</p:attrName>
                                        </p:attrNameLst>
                                      </p:cBhvr>
                                      <p:to>
                                        <p:strVal val="visible"/>
                                      </p:to>
                                    </p:set>
                                    <p:animEffect transition="in" filter="blinds(horizontal)">
                                      <p:cBhvr>
                                        <p:cTn id="16" dur="500"/>
                                        <p:tgtEl>
                                          <p:spTgt spid="5123">
                                            <p:txEl>
                                              <p:pRg st="10" end="1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11" end="11"/>
                                            </p:txEl>
                                          </p:spTgt>
                                        </p:tgtEl>
                                        <p:attrNameLst>
                                          <p:attrName>style.visibility</p:attrName>
                                        </p:attrNameLst>
                                      </p:cBhvr>
                                      <p:to>
                                        <p:strVal val="visible"/>
                                      </p:to>
                                    </p:set>
                                    <p:animEffect transition="in" filter="blinds(horizontal)">
                                      <p:cBhvr>
                                        <p:cTn id="21" dur="500"/>
                                        <p:tgtEl>
                                          <p:spTgt spid="5123">
                                            <p:txEl>
                                              <p:pRg st="11" end="1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13" end="13"/>
                                            </p:txEl>
                                          </p:spTgt>
                                        </p:tgtEl>
                                        <p:attrNameLst>
                                          <p:attrName>style.visibility</p:attrName>
                                        </p:attrNameLst>
                                      </p:cBhvr>
                                      <p:to>
                                        <p:strVal val="visible"/>
                                      </p:to>
                                    </p:set>
                                    <p:animEffect transition="in" filter="blinds(horizontal)">
                                      <p:cBhvr>
                                        <p:cTn id="26" dur="500"/>
                                        <p:tgtEl>
                                          <p:spTgt spid="5123">
                                            <p:txEl>
                                              <p:pRg st="13" end="1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123">
                                            <p:txEl>
                                              <p:pRg st="14" end="14"/>
                                            </p:txEl>
                                          </p:spTgt>
                                        </p:tgtEl>
                                        <p:attrNameLst>
                                          <p:attrName>style.visibility</p:attrName>
                                        </p:attrNameLst>
                                      </p:cBhvr>
                                      <p:to>
                                        <p:strVal val="visible"/>
                                      </p:to>
                                    </p:set>
                                    <p:animEffect transition="in" filter="blinds(horizontal)">
                                      <p:cBhvr>
                                        <p:cTn id="29" dur="500"/>
                                        <p:tgtEl>
                                          <p:spTgt spid="5123">
                                            <p:txEl>
                                              <p:pRg st="14" end="1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123">
                                            <p:txEl>
                                              <p:pRg st="16" end="16"/>
                                            </p:txEl>
                                          </p:spTgt>
                                        </p:tgtEl>
                                        <p:attrNameLst>
                                          <p:attrName>style.visibility</p:attrName>
                                        </p:attrNameLst>
                                      </p:cBhvr>
                                      <p:to>
                                        <p:strVal val="visible"/>
                                      </p:to>
                                    </p:set>
                                    <p:animEffect transition="in" filter="blinds(horizontal)">
                                      <p:cBhvr>
                                        <p:cTn id="34" dur="500"/>
                                        <p:tgtEl>
                                          <p:spTgt spid="512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idx="4294967295"/>
          </p:nvPr>
        </p:nvSpPr>
        <p:spPr>
          <a:xfrm>
            <a:off x="1905000" y="-242888"/>
            <a:ext cx="7086600" cy="1120776"/>
          </a:xfrm>
        </p:spPr>
        <p:txBody>
          <a:bodyPr lIns="91440" tIns="45720" rIns="91440" bIns="45720" anchor="b"/>
          <a:lstStyle/>
          <a:p>
            <a:pPr>
              <a:defRPr/>
            </a:pPr>
            <a:br>
              <a:rPr lang="sk-SK" altLang="sk-SK" sz="4100">
                <a:effectLst>
                  <a:outerShdw blurRad="38100" dist="38100" dir="2700000" algn="tl">
                    <a:srgbClr val="000000"/>
                  </a:outerShdw>
                </a:effectLst>
              </a:rPr>
            </a:br>
            <a:br>
              <a:rPr lang="sk-SK" altLang="sk-SK" sz="4100">
                <a:effectLst>
                  <a:outerShdw blurRad="38100" dist="38100" dir="2700000" algn="tl">
                    <a:srgbClr val="000000"/>
                  </a:outerShdw>
                </a:effectLst>
              </a:rPr>
            </a:br>
            <a:r>
              <a:rPr lang="sk-SK" altLang="sk-SK" sz="4100">
                <a:effectLst>
                  <a:outerShdw blurRad="38100" dist="38100" dir="2700000" algn="tl">
                    <a:srgbClr val="000000"/>
                  </a:outerShdw>
                </a:effectLst>
                <a:latin typeface="Arial" charset="0"/>
              </a:rPr>
              <a:t>             </a:t>
            </a:r>
            <a:r>
              <a:rPr lang="sk-SK" altLang="sk-SK" sz="3200">
                <a:effectLst>
                  <a:outerShdw blurRad="38100" dist="38100" dir="2700000" algn="tl">
                    <a:srgbClr val="000000"/>
                  </a:outerShdw>
                </a:effectLst>
              </a:rPr>
              <a:t>6/2014</a:t>
            </a:r>
            <a:endParaRPr lang="sk-SK" altLang="sk-SK" sz="3300">
              <a:effectLst>
                <a:outerShdw blurRad="38100" dist="38100" dir="2700000" algn="tl">
                  <a:srgbClr val="000000"/>
                </a:outerShdw>
              </a:effectLst>
            </a:endParaRPr>
          </a:p>
        </p:txBody>
      </p:sp>
      <p:sp>
        <p:nvSpPr>
          <p:cNvPr id="77827" name="Zástupný symbol obsahu 2"/>
          <p:cNvSpPr>
            <a:spLocks noGrp="1"/>
          </p:cNvSpPr>
          <p:nvPr>
            <p:ph idx="4294967295"/>
          </p:nvPr>
        </p:nvSpPr>
        <p:spPr>
          <a:xfrm>
            <a:off x="457200" y="981075"/>
            <a:ext cx="8867775" cy="4646613"/>
          </a:xfrm>
        </p:spPr>
        <p:txBody>
          <a:bodyPr lIns="91440" tIns="45720" rIns="91440" bIns="45720"/>
          <a:lstStyle/>
          <a:p>
            <a:pPr algn="just" eaLnBrk="1" hangingPunct="1">
              <a:lnSpc>
                <a:spcPct val="90000"/>
              </a:lnSpc>
              <a:buClr>
                <a:srgbClr val="FFCC00"/>
              </a:buClr>
              <a:buFont typeface="Wingdings" pitchFamily="2" charset="2"/>
              <a:buChar char="§"/>
              <a:defRPr/>
            </a:pPr>
            <a:r>
              <a:rPr lang="sk-SK" altLang="sk-SK" sz="1700" b="1" u="sng">
                <a:effectLst>
                  <a:outerShdw blurRad="38100" dist="38100" dir="2700000" algn="tl">
                    <a:srgbClr val="000000"/>
                  </a:outerShdw>
                </a:effectLst>
              </a:rPr>
              <a:t>Laboratórne</a:t>
            </a:r>
            <a:r>
              <a:rPr lang="sk-SK" altLang="sk-SK" sz="1700" b="1">
                <a:effectLst>
                  <a:outerShdw blurRad="38100" dist="38100" dir="2700000" algn="tl">
                    <a:srgbClr val="000000"/>
                  </a:outerShdw>
                </a:effectLst>
              </a:rPr>
              <a:t>: </a:t>
            </a:r>
            <a:r>
              <a:rPr lang="sk-SK" altLang="sk-SK" sz="1700" b="1">
                <a:solidFill>
                  <a:srgbClr val="FFCC00"/>
                </a:solidFill>
                <a:effectLst>
                  <a:outerShdw blurRad="38100" dist="38100" dir="2700000" algn="tl">
                    <a:srgbClr val="000000"/>
                  </a:outerShdw>
                </a:effectLst>
              </a:rPr>
              <a:t>NTproBNP:1373 ng/l</a:t>
            </a:r>
            <a:r>
              <a:rPr lang="sk-SK" altLang="sk-SK" sz="1700">
                <a:effectLst>
                  <a:outerShdw blurRad="38100" dist="38100" dir="2700000" algn="tl">
                    <a:srgbClr val="000000"/>
                  </a:outerShdw>
                </a:effectLst>
              </a:rPr>
              <a:t>, ľahká elevácia ALT, AST</a:t>
            </a:r>
          </a:p>
          <a:p>
            <a:pPr algn="just" eaLnBrk="1" hangingPunct="1">
              <a:lnSpc>
                <a:spcPct val="90000"/>
              </a:lnSpc>
              <a:buClr>
                <a:srgbClr val="FFCC00"/>
              </a:buClr>
              <a:buFont typeface="Wingdings" pitchFamily="2" charset="2"/>
              <a:buChar char="§"/>
              <a:defRPr/>
            </a:pPr>
            <a:endParaRPr lang="sk-SK" altLang="sk-SK" sz="1700">
              <a:effectLst>
                <a:outerShdw blurRad="38100" dist="38100" dir="2700000" algn="tl">
                  <a:srgbClr val="000000"/>
                </a:outerShdw>
              </a:effectLst>
            </a:endParaRPr>
          </a:p>
          <a:p>
            <a:pPr algn="just" eaLnBrk="1" hangingPunct="1">
              <a:lnSpc>
                <a:spcPct val="90000"/>
              </a:lnSpc>
              <a:buClr>
                <a:srgbClr val="FFCC00"/>
              </a:buClr>
              <a:buFont typeface="Wingdings" pitchFamily="2" charset="2"/>
              <a:buChar char="§"/>
              <a:defRPr/>
            </a:pPr>
            <a:r>
              <a:rPr lang="sk-SK" altLang="sk-SK" sz="1700" b="1" u="sng">
                <a:effectLst>
                  <a:outerShdw blurRad="38100" dist="38100" dir="2700000" algn="tl">
                    <a:srgbClr val="000000"/>
                  </a:outerShdw>
                </a:effectLst>
              </a:rPr>
              <a:t>V/P sken</a:t>
            </a:r>
            <a:r>
              <a:rPr lang="sk-SK" altLang="sk-SK" sz="1700" b="1">
                <a:effectLst>
                  <a:outerShdw blurRad="38100" dist="38100" dir="2700000" algn="tl">
                    <a:srgbClr val="000000"/>
                  </a:outerShdw>
                </a:effectLst>
              </a:rPr>
              <a:t>:</a:t>
            </a:r>
            <a:r>
              <a:rPr lang="sk-SK" altLang="sk-SK" sz="1700">
                <a:effectLst>
                  <a:outerShdw blurRad="38100" dist="38100" dir="2700000" algn="tl">
                    <a:srgbClr val="000000"/>
                  </a:outerShdw>
                </a:effectLst>
              </a:rPr>
              <a:t> typické </a:t>
            </a:r>
            <a:r>
              <a:rPr lang="sk-SK" altLang="sk-SK" sz="1700">
                <a:solidFill>
                  <a:srgbClr val="FFCC00"/>
                </a:solidFill>
                <a:effectLst>
                  <a:outerShdw blurRad="38100" dist="38100" dir="2700000" algn="tl">
                    <a:srgbClr val="000000"/>
                  </a:outerShdw>
                </a:effectLst>
              </a:rPr>
              <a:t>multifokálne výpady perfúzie</a:t>
            </a:r>
            <a:r>
              <a:rPr lang="sk-SK" altLang="sk-SK" sz="1700">
                <a:effectLst>
                  <a:outerShdw blurRad="38100" dist="38100" dir="2700000" algn="tl">
                    <a:srgbClr val="000000"/>
                  </a:outerShdw>
                </a:effectLst>
              </a:rPr>
              <a:t> pri zachovanej ventilácii                                       </a:t>
            </a:r>
          </a:p>
          <a:p>
            <a:pPr eaLnBrk="1" hangingPunct="1">
              <a:lnSpc>
                <a:spcPct val="90000"/>
              </a:lnSpc>
              <a:buClr>
                <a:srgbClr val="FFCC00"/>
              </a:buClr>
              <a:buFont typeface="Wingdings" pitchFamily="2" charset="2"/>
              <a:buChar char="§"/>
              <a:defRPr/>
            </a:pPr>
            <a:r>
              <a:rPr lang="sk-SK" altLang="sk-SK" sz="1700" b="1" u="sng">
                <a:effectLst>
                  <a:outerShdw blurRad="38100" dist="38100" dir="2700000" algn="tl">
                    <a:srgbClr val="000000"/>
                  </a:outerShdw>
                </a:effectLst>
              </a:rPr>
              <a:t>Echo</a:t>
            </a:r>
            <a:r>
              <a:rPr lang="sk-SK" altLang="sk-SK" sz="1700" b="1">
                <a:effectLst>
                  <a:outerShdw blurRad="38100" dist="38100" dir="2700000" algn="tl">
                    <a:srgbClr val="000000"/>
                  </a:outerShdw>
                </a:effectLst>
              </a:rPr>
              <a:t>: </a:t>
            </a:r>
            <a:r>
              <a:rPr lang="sk-SK" altLang="sk-SK" sz="1700" b="1">
                <a:solidFill>
                  <a:srgbClr val="FFCC00"/>
                </a:solidFill>
                <a:effectLst>
                  <a:outerShdw blurRad="38100" dist="38100" dir="2700000" algn="tl">
                    <a:srgbClr val="000000"/>
                  </a:outerShdw>
                </a:effectLst>
              </a:rPr>
              <a:t>dilat.</a:t>
            </a:r>
            <a:r>
              <a:rPr lang="sk-SK" altLang="sk-SK" sz="1700" b="1">
                <a:effectLst>
                  <a:outerShdw blurRad="38100" dist="38100" dir="2700000" algn="tl">
                    <a:srgbClr val="000000"/>
                  </a:outerShdw>
                </a:effectLst>
              </a:rPr>
              <a:t> PK</a:t>
            </a:r>
            <a:r>
              <a:rPr lang="sk-SK" altLang="sk-SK" sz="1700">
                <a:effectLst>
                  <a:outerShdw blurRad="38100" dist="38100" dir="2700000" algn="tl">
                    <a:srgbClr val="000000"/>
                  </a:outerShdw>
                </a:effectLst>
              </a:rPr>
              <a:t>, s </a:t>
            </a:r>
            <a:r>
              <a:rPr lang="sk-SK" altLang="sk-SK" sz="1700">
                <a:solidFill>
                  <a:srgbClr val="FFCC00"/>
                </a:solidFill>
                <a:effectLst>
                  <a:outerShdw blurRad="38100" dist="38100" dir="2700000" algn="tl">
                    <a:srgbClr val="000000"/>
                  </a:outerShdw>
                </a:effectLst>
              </a:rPr>
              <a:t>už dysfunkciou</a:t>
            </a:r>
            <a:r>
              <a:rPr lang="sk-SK" altLang="sk-SK" sz="1700">
                <a:effectLst>
                  <a:outerShdw blurRad="38100" dist="38100" dir="2700000" algn="tl">
                    <a:srgbClr val="000000"/>
                  </a:outerShdw>
                </a:effectLst>
              </a:rPr>
              <a:t> (FAC 30%, TAPSE 17mm, TDI vlna S 9cm/s, </a:t>
            </a:r>
            <a:endParaRPr lang="sk-SK" altLang="sk-SK" sz="1700" b="1">
              <a:solidFill>
                <a:srgbClr val="FFCC00"/>
              </a:solidFill>
              <a:effectLst>
                <a:outerShdw blurRad="38100" dist="38100" dir="2700000" algn="tl">
                  <a:srgbClr val="000000"/>
                </a:outerShdw>
              </a:effectLst>
            </a:endParaRPr>
          </a:p>
          <a:p>
            <a:pPr eaLnBrk="1" hangingPunct="1">
              <a:lnSpc>
                <a:spcPct val="90000"/>
              </a:lnSpc>
              <a:buClr>
                <a:srgbClr val="FFCC00"/>
              </a:buClr>
              <a:buFont typeface="Wingdings" pitchFamily="2" charset="2"/>
              <a:buNone/>
              <a:defRPr/>
            </a:pPr>
            <a:r>
              <a:rPr lang="sk-SK" altLang="sk-SK" sz="1700" b="1">
                <a:effectLst>
                  <a:outerShdw blurRad="38100" dist="38100" dir="2700000" algn="tl">
                    <a:srgbClr val="000000"/>
                  </a:outerShdw>
                </a:effectLst>
              </a:rPr>
              <a:t>                </a:t>
            </a:r>
            <a:r>
              <a:rPr lang="sk-SK" altLang="sk-SK" sz="1700" b="1">
                <a:solidFill>
                  <a:srgbClr val="FFCC00"/>
                </a:solidFill>
                <a:effectLst>
                  <a:outerShdw blurRad="38100" dist="38100" dir="2700000" algn="tl">
                    <a:srgbClr val="000000"/>
                  </a:outerShdw>
                </a:effectLst>
              </a:rPr>
              <a:t>Tr grad. 85 mmHg</a:t>
            </a:r>
            <a:r>
              <a:rPr lang="sk-SK" altLang="sk-SK" sz="1700" b="1">
                <a:effectLst>
                  <a:outerShdw blurRad="38100" dist="38100" dir="2700000" algn="tl">
                    <a:srgbClr val="000000"/>
                  </a:outerShdw>
                </a:effectLst>
              </a:rPr>
              <a:t>, stredne závažná TR, PuR </a:t>
            </a:r>
            <a:r>
              <a:rPr lang="sk-SK" altLang="sk-SK" sz="1700">
                <a:effectLst>
                  <a:outerShdw blurRad="38100" dist="38100" dir="2700000" algn="tl">
                    <a:srgbClr val="000000"/>
                  </a:outerShdw>
                </a:effectLst>
              </a:rPr>
              <a:t> </a:t>
            </a:r>
          </a:p>
          <a:p>
            <a:pPr eaLnBrk="1" hangingPunct="1">
              <a:buClr>
                <a:srgbClr val="FFCC00"/>
              </a:buClr>
              <a:buFont typeface="Wingdings" pitchFamily="2" charset="2"/>
              <a:buChar char="§"/>
              <a:defRPr/>
            </a:pPr>
            <a:r>
              <a:rPr lang="sk-SK" altLang="sk-SK" sz="1700" b="1" u="sng">
                <a:effectLst>
                  <a:outerShdw blurRad="38100" dist="38100" dir="2700000" algn="tl">
                    <a:srgbClr val="000000"/>
                  </a:outerShdw>
                </a:effectLst>
              </a:rPr>
              <a:t>CT-pulmoAg + DSA</a:t>
            </a:r>
            <a:r>
              <a:rPr lang="sk-SK" altLang="sk-SK" sz="1700" b="1">
                <a:effectLst>
                  <a:outerShdw blurRad="38100" dist="38100" dir="2700000" algn="tl">
                    <a:srgbClr val="000000"/>
                  </a:outerShdw>
                </a:effectLst>
              </a:rPr>
              <a:t>:</a:t>
            </a:r>
            <a:r>
              <a:rPr lang="sk-SK" altLang="sk-SK" sz="1700">
                <a:effectLst>
                  <a:outerShdw blurRad="38100" dist="38100" dir="2700000" algn="tl">
                    <a:srgbClr val="000000"/>
                  </a:outerShdw>
                </a:effectLst>
              </a:rPr>
              <a:t> </a:t>
            </a:r>
            <a:r>
              <a:rPr lang="sk-SK" altLang="sk-SK" sz="1700">
                <a:solidFill>
                  <a:srgbClr val="FFCC00"/>
                </a:solidFill>
                <a:effectLst>
                  <a:outerShdw blurRad="38100" dist="38100" dir="2700000" algn="tl">
                    <a:srgbClr val="000000"/>
                  </a:outerShdw>
                </a:effectLst>
              </a:rPr>
              <a:t>segmental. a subsegmental. početné</a:t>
            </a:r>
            <a:r>
              <a:rPr lang="sk-SK" altLang="sk-SK" sz="1700" b="1">
                <a:solidFill>
                  <a:srgbClr val="FFCC00"/>
                </a:solidFill>
                <a:effectLst>
                  <a:outerShdw blurRad="38100" dist="38100" dir="2700000" algn="tl">
                    <a:srgbClr val="000000"/>
                  </a:outerShdw>
                </a:effectLst>
              </a:rPr>
              <a:t> defekty</a:t>
            </a:r>
            <a:r>
              <a:rPr lang="sk-SK" altLang="sk-SK" sz="1700">
                <a:effectLst>
                  <a:outerShdw blurRad="38100" dist="38100" dir="2700000" algn="tl">
                    <a:srgbClr val="000000"/>
                  </a:outerShdw>
                </a:effectLst>
              </a:rPr>
              <a:t> v dolných </a:t>
            </a:r>
          </a:p>
          <a:p>
            <a:pPr eaLnBrk="1" hangingPunct="1">
              <a:buClr>
                <a:srgbClr val="FFCC00"/>
              </a:buClr>
              <a:buFont typeface="Wingdings" pitchFamily="2" charset="2"/>
              <a:buNone/>
              <a:defRPr/>
            </a:pPr>
            <a:r>
              <a:rPr lang="sk-SK" altLang="sk-SK" sz="1700">
                <a:effectLst>
                  <a:outerShdw blurRad="38100" dist="38100" dir="2700000" algn="tl">
                    <a:srgbClr val="000000"/>
                  </a:outerShdw>
                </a:effectLst>
              </a:rPr>
              <a:t>                                         lalokoch bilat. </a:t>
            </a:r>
          </a:p>
          <a:p>
            <a:pPr eaLnBrk="1" hangingPunct="1">
              <a:buClr>
                <a:srgbClr val="FFCC00"/>
              </a:buClr>
              <a:buFont typeface="Wingdings" pitchFamily="2" charset="2"/>
              <a:buChar char="§"/>
              <a:defRPr/>
            </a:pPr>
            <a:r>
              <a:rPr lang="sk-SK" altLang="sk-SK" sz="1700" b="1" u="sng">
                <a:effectLst>
                  <a:outerShdw blurRad="38100" dist="38100" dir="2700000" algn="tl">
                    <a:srgbClr val="000000"/>
                  </a:outerShdw>
                </a:effectLst>
              </a:rPr>
              <a:t>DUS:</a:t>
            </a:r>
            <a:r>
              <a:rPr lang="sk-SK" altLang="sk-SK" sz="1700">
                <a:effectLst>
                  <a:outerShdw blurRad="38100" dist="38100" dir="2700000" algn="tl">
                    <a:srgbClr val="000000"/>
                  </a:outerShdw>
                </a:effectLst>
              </a:rPr>
              <a:t> rezíduá po rekanalizácii v. tibialis l.dx. </a:t>
            </a:r>
          </a:p>
          <a:p>
            <a:pPr eaLnBrk="1" hangingPunct="1">
              <a:buClr>
                <a:srgbClr val="FFCC00"/>
              </a:buClr>
              <a:buFont typeface="Wingdings" pitchFamily="2" charset="2"/>
              <a:buChar char="§"/>
              <a:defRPr/>
            </a:pPr>
            <a:r>
              <a:rPr lang="sk-SK" altLang="sk-SK" sz="1700" b="1" u="sng">
                <a:effectLst>
                  <a:outerShdw blurRad="38100" dist="38100" dir="2700000" algn="tl">
                    <a:srgbClr val="000000"/>
                  </a:outerShdw>
                </a:effectLst>
              </a:rPr>
              <a:t>6MWT:</a:t>
            </a:r>
            <a:r>
              <a:rPr lang="sk-SK" altLang="sk-SK" sz="1700">
                <a:effectLst>
                  <a:outerShdw blurRad="38100" dist="38100" dir="2700000" algn="tl">
                    <a:srgbClr val="000000"/>
                  </a:outerShdw>
                </a:effectLst>
              </a:rPr>
              <a:t> 490m Borg 6</a:t>
            </a:r>
          </a:p>
          <a:p>
            <a:pPr eaLnBrk="1" hangingPunct="1">
              <a:buClr>
                <a:srgbClr val="FFCC00"/>
              </a:buClr>
              <a:buFont typeface="Wingdings" pitchFamily="2" charset="2"/>
              <a:buChar char="§"/>
              <a:defRPr/>
            </a:pPr>
            <a:r>
              <a:rPr lang="sk-SK" altLang="sk-SK" sz="1700" b="1" u="sng">
                <a:effectLst>
                  <a:outerShdw blurRad="38100" dist="38100" dir="2700000" algn="tl">
                    <a:srgbClr val="000000"/>
                  </a:outerShdw>
                </a:effectLst>
              </a:rPr>
              <a:t>CCD:</a:t>
            </a:r>
            <a:r>
              <a:rPr lang="sk-SK" altLang="sk-SK" sz="1700">
                <a:effectLst>
                  <a:outerShdw blurRad="38100" dist="38100" dir="2700000" algn="tl">
                    <a:srgbClr val="000000"/>
                  </a:outerShdw>
                </a:effectLst>
              </a:rPr>
              <a:t> </a:t>
            </a:r>
            <a:r>
              <a:rPr lang="sk-SK" altLang="sk-SK" sz="1700">
                <a:solidFill>
                  <a:srgbClr val="FF3300"/>
                </a:solidFill>
                <a:effectLst>
                  <a:outerShdw blurRad="38100" dist="38100" dir="2700000" algn="tl">
                    <a:srgbClr val="000000"/>
                  </a:outerShdw>
                </a:effectLst>
              </a:rPr>
              <a:t>PAP </a:t>
            </a:r>
            <a:r>
              <a:rPr lang="sk-SK" altLang="sk-SK" sz="1700">
                <a:effectLst>
                  <a:outerShdw blurRad="38100" dist="38100" dir="2700000" algn="tl">
                    <a:srgbClr val="000000"/>
                  </a:outerShdw>
                </a:effectLst>
              </a:rPr>
              <a:t>s/d/m </a:t>
            </a:r>
            <a:r>
              <a:rPr lang="sk-SK" altLang="sk-SK" sz="1700" b="1">
                <a:effectLst>
                  <a:outerShdw blurRad="38100" dist="38100" dir="2700000" algn="tl">
                    <a:srgbClr val="000000"/>
                  </a:outerShdw>
                </a:effectLst>
              </a:rPr>
              <a:t>53/28/</a:t>
            </a:r>
            <a:r>
              <a:rPr lang="sk-SK" altLang="sk-SK" sz="1700" b="1">
                <a:solidFill>
                  <a:srgbClr val="FF3300"/>
                </a:solidFill>
                <a:effectLst>
                  <a:outerShdw blurRad="38100" dist="38100" dir="2700000" algn="tl">
                    <a:srgbClr val="000000"/>
                  </a:outerShdw>
                </a:effectLst>
              </a:rPr>
              <a:t>38</a:t>
            </a:r>
            <a:r>
              <a:rPr lang="sk-SK" altLang="sk-SK" sz="1700">
                <a:solidFill>
                  <a:srgbClr val="FF3300"/>
                </a:solidFill>
                <a:effectLst>
                  <a:outerShdw blurRad="38100" dist="38100" dir="2700000" algn="tl">
                    <a:srgbClr val="000000"/>
                  </a:outerShdw>
                </a:effectLst>
              </a:rPr>
              <a:t> mmHg, PAWP 8 mmHg</a:t>
            </a:r>
            <a:r>
              <a:rPr lang="sk-SK" altLang="sk-SK" sz="1700">
                <a:effectLst>
                  <a:outerShdw blurRad="38100" dist="38100" dir="2700000" algn="tl">
                    <a:srgbClr val="000000"/>
                  </a:outerShdw>
                </a:effectLst>
              </a:rPr>
              <a:t>, TPG 30 mmHg, </a:t>
            </a:r>
            <a:r>
              <a:rPr lang="sk-SK" altLang="sk-SK" sz="1700">
                <a:solidFill>
                  <a:srgbClr val="FF3300"/>
                </a:solidFill>
                <a:effectLst>
                  <a:outerShdw blurRad="38100" dist="38100" dir="2700000" algn="tl">
                    <a:srgbClr val="000000"/>
                  </a:outerShdw>
                </a:effectLst>
              </a:rPr>
              <a:t>PVR </a:t>
            </a:r>
            <a:r>
              <a:rPr lang="sk-SK" altLang="sk-SK" sz="1700" b="1">
                <a:solidFill>
                  <a:srgbClr val="FF3300"/>
                </a:solidFill>
                <a:effectLst>
                  <a:outerShdw blurRad="38100" dist="38100" dir="2700000" algn="tl">
                    <a:srgbClr val="000000"/>
                  </a:outerShdw>
                </a:effectLst>
              </a:rPr>
              <a:t>8,6 WU</a:t>
            </a:r>
            <a:r>
              <a:rPr lang="sk-SK" altLang="sk-SK" sz="1700" b="1">
                <a:effectLst>
                  <a:outerShdw blurRad="38100" dist="38100" dir="2700000" algn="tl">
                    <a:srgbClr val="000000"/>
                  </a:outerShdw>
                </a:effectLst>
              </a:rPr>
              <a:t>,</a:t>
            </a:r>
            <a:r>
              <a:rPr lang="sk-SK" altLang="sk-SK" sz="1700">
                <a:effectLst>
                  <a:outerShdw blurRad="38100" dist="38100" dir="2700000" algn="tl">
                    <a:srgbClr val="000000"/>
                  </a:outerShdw>
                </a:effectLst>
              </a:rPr>
              <a:t> CO 3,5 l/min, CI 1,8 l/min/m2</a:t>
            </a:r>
          </a:p>
          <a:p>
            <a:pPr eaLnBrk="1" hangingPunct="1">
              <a:buClr>
                <a:srgbClr val="FFCC00"/>
              </a:buClr>
              <a:buFont typeface="Wingdings" pitchFamily="2" charset="2"/>
              <a:buChar char="§"/>
              <a:defRPr/>
            </a:pPr>
            <a:endParaRPr lang="sk-SK" altLang="sk-SK" sz="1700">
              <a:effectLst>
                <a:outerShdw blurRad="38100" dist="38100" dir="2700000" algn="tl">
                  <a:srgbClr val="000000"/>
                </a:outerShdw>
              </a:effectLst>
            </a:endParaRPr>
          </a:p>
          <a:p>
            <a:pPr eaLnBrk="1" hangingPunct="1">
              <a:buClr>
                <a:srgbClr val="FFCC00"/>
              </a:buClr>
              <a:buFont typeface="Wingdings" pitchFamily="2" charset="2"/>
              <a:buNone/>
              <a:defRPr/>
            </a:pPr>
            <a:r>
              <a:rPr lang="sk-SK" altLang="sk-SK" sz="3000">
                <a:solidFill>
                  <a:srgbClr val="FF3300"/>
                </a:solidFill>
                <a:effectLst>
                  <a:outerShdw blurRad="38100" dist="38100" dir="2700000" algn="tl">
                    <a:srgbClr val="000000"/>
                  </a:outerShdw>
                </a:effectLst>
              </a:rPr>
              <a:t>    Diagnóza: CTEPH, periférna forma, NYHA III</a:t>
            </a:r>
            <a:r>
              <a:rPr lang="sk-SK" altLang="sk-SK" sz="3000" b="1">
                <a:solidFill>
                  <a:srgbClr val="FF3300"/>
                </a:solidFill>
                <a:effectLst>
                  <a:outerShdw blurRad="38100" dist="38100" dir="2700000" algn="tl">
                    <a:srgbClr val="000000"/>
                  </a:outerShdw>
                </a:effectLst>
              </a:rPr>
              <a:t> </a:t>
            </a:r>
          </a:p>
          <a:p>
            <a:pPr eaLnBrk="1" hangingPunct="1">
              <a:buClr>
                <a:srgbClr val="FFCC00"/>
              </a:buClr>
              <a:buFont typeface="Wingdings" pitchFamily="2" charset="2"/>
              <a:buNone/>
              <a:defRPr/>
            </a:pPr>
            <a:endParaRPr lang="sk-SK" altLang="sk-SK" sz="3000" b="1">
              <a:solidFill>
                <a:srgbClr val="FF3300"/>
              </a:solidFill>
              <a:effectLst>
                <a:outerShdw blurRad="38100" dist="38100" dir="2700000" algn="tl">
                  <a:srgbClr val="000000"/>
                </a:outerShdw>
              </a:effectLst>
            </a:endParaRPr>
          </a:p>
          <a:p>
            <a:pPr eaLnBrk="1" hangingPunct="1">
              <a:buFont typeface="Monotype Sorts"/>
              <a:buNone/>
              <a:defRPr/>
            </a:pPr>
            <a:r>
              <a:rPr lang="sk-SK" altLang="sk-SK" sz="2600">
                <a:effectLst>
                  <a:outerShdw blurRad="38100" dist="38100" dir="2700000" algn="tl">
                    <a:srgbClr val="000000"/>
                  </a:outerShdw>
                </a:effectLst>
              </a:rPr>
              <a:t>   </a:t>
            </a:r>
            <a:r>
              <a:rPr lang="sk-SK" altLang="sk-SK" sz="2600">
                <a:solidFill>
                  <a:srgbClr val="FFCC00"/>
                </a:solidFill>
                <a:effectLst>
                  <a:outerShdw blurRad="38100" dist="38100" dir="2700000" algn="tl">
                    <a:srgbClr val="000000"/>
                  </a:outerShdw>
                </a:effectLst>
              </a:rPr>
              <a:t>kontraindikovaný</a:t>
            </a:r>
            <a:r>
              <a:rPr lang="sk-SK" altLang="sk-SK" sz="2600">
                <a:effectLst>
                  <a:outerShdw blurRad="38100" dist="38100" dir="2700000" algn="tl">
                    <a:srgbClr val="000000"/>
                  </a:outerShdw>
                </a:effectLst>
              </a:rPr>
              <a:t> na PEA, </a:t>
            </a:r>
            <a:r>
              <a:rPr lang="sk-SK" altLang="sk-SK" sz="2600">
                <a:solidFill>
                  <a:srgbClr val="FFCC00"/>
                </a:solidFill>
                <a:effectLst>
                  <a:outerShdw blurRad="38100" dist="38100" dir="2700000" algn="tl">
                    <a:srgbClr val="000000"/>
                  </a:outerShdw>
                </a:effectLst>
              </a:rPr>
              <a:t>liečba:</a:t>
            </a:r>
            <a:r>
              <a:rPr lang="sk-SK" altLang="sk-SK" sz="2600">
                <a:effectLst>
                  <a:outerShdw blurRad="38100" dist="38100" dir="2700000" algn="tl">
                    <a:srgbClr val="000000"/>
                  </a:outerShdw>
                </a:effectLst>
              </a:rPr>
              <a:t> warfarin + riociguat (Ia)</a:t>
            </a:r>
          </a:p>
          <a:p>
            <a:pPr eaLnBrk="1" hangingPunct="1">
              <a:buFont typeface="Monotype Sorts"/>
              <a:buNone/>
              <a:defRPr/>
            </a:pPr>
            <a:r>
              <a:rPr lang="sk-SK" altLang="sk-SK" sz="2600">
                <a:effectLst>
                  <a:outerShdw blurRad="38100" dist="38100" dir="2700000" algn="tl">
                    <a:srgbClr val="000000"/>
                  </a:outerShdw>
                </a:effectLst>
              </a:rPr>
              <a:t>     stabilizácia stavu na NYHA II v trvaní 25 mesiacov</a:t>
            </a:r>
          </a:p>
        </p:txBody>
      </p:sp>
      <p:sp>
        <p:nvSpPr>
          <p:cNvPr id="77828" name="AutoShape 4"/>
          <p:cNvSpPr>
            <a:spLocks noChangeArrowheads="1"/>
          </p:cNvSpPr>
          <p:nvPr/>
        </p:nvSpPr>
        <p:spPr bwMode="auto">
          <a:xfrm>
            <a:off x="4284663" y="5157788"/>
            <a:ext cx="503237" cy="431800"/>
          </a:xfrm>
          <a:prstGeom prst="downArrow">
            <a:avLst>
              <a:gd name="adj1" fmla="val 50000"/>
              <a:gd name="adj2" fmla="val 25000"/>
            </a:avLst>
          </a:prstGeom>
          <a:solidFill>
            <a:srgbClr val="FFCC00"/>
          </a:solidFill>
          <a:ln w="12700" cap="sq">
            <a:solidFill>
              <a:schemeClr val="tx1"/>
            </a:solidFill>
            <a:miter lim="800000"/>
            <a:headEnd type="none" w="sm" len="sm"/>
            <a:tailEnd type="none" w="sm" len="sm"/>
          </a:ln>
        </p:spPr>
        <p:txBody>
          <a:bodyPr vert="eaVert" wrap="none" anchor="ctr"/>
          <a:lstStyle/>
          <a:p>
            <a:pPr eaLnBrk="0" hangingPunct="0"/>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7827">
                                            <p:txEl>
                                              <p:pRg st="9" end="9"/>
                                            </p:txEl>
                                          </p:spTgt>
                                        </p:tgtEl>
                                        <p:attrNameLst>
                                          <p:attrName>style.visibility</p:attrName>
                                        </p:attrNameLst>
                                      </p:cBhvr>
                                      <p:to>
                                        <p:strVal val="visible"/>
                                      </p:to>
                                    </p:set>
                                    <p:animEffect transition="in" filter="blinds(horizontal)">
                                      <p:cBhvr>
                                        <p:cTn id="7" dur="500"/>
                                        <p:tgtEl>
                                          <p:spTgt spid="77827">
                                            <p:txEl>
                                              <p:pRg st="9" end="9"/>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828"/>
                                        </p:tgtEl>
                                        <p:attrNameLst>
                                          <p:attrName>style.visibility</p:attrName>
                                        </p:attrNameLst>
                                      </p:cBhvr>
                                      <p:to>
                                        <p:strVal val="visible"/>
                                      </p:to>
                                    </p:set>
                                    <p:animEffect transition="in" filter="blinds(horizontal)">
                                      <p:cBhvr>
                                        <p:cTn id="10" dur="500"/>
                                        <p:tgtEl>
                                          <p:spTgt spid="77828"/>
                                        </p:tgtEl>
                                      </p:cBhvr>
                                    </p:animEffect>
                                  </p:childTnLst>
                                </p:cTn>
                              </p:par>
                              <p:par>
                                <p:cTn id="11" presetID="3" presetClass="entr" presetSubtype="10" fill="hold" nodeType="withEffect">
                                  <p:stCondLst>
                                    <p:cond delay="0"/>
                                  </p:stCondLst>
                                  <p:childTnLst>
                                    <p:set>
                                      <p:cBhvr>
                                        <p:cTn id="12" dur="1" fill="hold">
                                          <p:stCondLst>
                                            <p:cond delay="0"/>
                                          </p:stCondLst>
                                        </p:cTn>
                                        <p:tgtEl>
                                          <p:spTgt spid="77827">
                                            <p:txEl>
                                              <p:pRg st="11" end="11"/>
                                            </p:txEl>
                                          </p:spTgt>
                                        </p:tgtEl>
                                        <p:attrNameLst>
                                          <p:attrName>style.visibility</p:attrName>
                                        </p:attrNameLst>
                                      </p:cBhvr>
                                      <p:to>
                                        <p:strVal val="visible"/>
                                      </p:to>
                                    </p:set>
                                    <p:animEffect transition="in" filter="blinds(horizontal)">
                                      <p:cBhvr>
                                        <p:cTn id="13" dur="500"/>
                                        <p:tgtEl>
                                          <p:spTgt spid="77827">
                                            <p:txEl>
                                              <p:pRg st="11" end="1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77827">
                                            <p:txEl>
                                              <p:pRg st="13" end="13"/>
                                            </p:txEl>
                                          </p:spTgt>
                                        </p:tgtEl>
                                        <p:attrNameLst>
                                          <p:attrName>style.visibility</p:attrName>
                                        </p:attrNameLst>
                                      </p:cBhvr>
                                      <p:to>
                                        <p:strVal val="visible"/>
                                      </p:to>
                                    </p:set>
                                    <p:animEffect transition="in" filter="blinds(horizontal)">
                                      <p:cBhvr>
                                        <p:cTn id="18" dur="500"/>
                                        <p:tgtEl>
                                          <p:spTgt spid="77827">
                                            <p:txEl>
                                              <p:pRg st="13" end="1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77827">
                                            <p:txEl>
                                              <p:pRg st="14" end="14"/>
                                            </p:txEl>
                                          </p:spTgt>
                                        </p:tgtEl>
                                        <p:attrNameLst>
                                          <p:attrName>style.visibility</p:attrName>
                                        </p:attrNameLst>
                                      </p:cBhvr>
                                      <p:to>
                                        <p:strVal val="visible"/>
                                      </p:to>
                                    </p:set>
                                    <p:animEffect transition="in" filter="blinds(horizontal)">
                                      <p:cBhvr>
                                        <p:cTn id="23" dur="500"/>
                                        <p:tgtEl>
                                          <p:spTgt spid="7782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Echo IE"/>
          <p:cNvPicPr>
            <a:picLocks noChangeAspect="1" noChangeArrowheads="1"/>
          </p:cNvPicPr>
          <p:nvPr/>
        </p:nvPicPr>
        <p:blipFill>
          <a:blip r:embed="rId4">
            <a:lum bright="12000"/>
          </a:blip>
          <a:srcRect l="25604" t="26671" r="16776" b="16672"/>
          <a:stretch>
            <a:fillRect/>
          </a:stretch>
        </p:blipFill>
        <p:spPr bwMode="auto">
          <a:xfrm>
            <a:off x="6119813" y="-26988"/>
            <a:ext cx="3024187" cy="2836863"/>
          </a:xfrm>
          <a:prstGeom prst="rect">
            <a:avLst/>
          </a:prstGeom>
          <a:noFill/>
          <a:ln w="9525">
            <a:noFill/>
            <a:miter lim="800000"/>
            <a:headEnd/>
            <a:tailEnd/>
          </a:ln>
        </p:spPr>
      </p:pic>
      <p:sp>
        <p:nvSpPr>
          <p:cNvPr id="91138" name="Rectangle 2"/>
          <p:cNvSpPr>
            <a:spLocks noGrp="1" noChangeArrowheads="1"/>
          </p:cNvSpPr>
          <p:nvPr>
            <p:ph type="title" idx="4294967295"/>
          </p:nvPr>
        </p:nvSpPr>
        <p:spPr>
          <a:xfrm>
            <a:off x="900113" y="-458788"/>
            <a:ext cx="7100887" cy="1003301"/>
          </a:xfrm>
        </p:spPr>
        <p:txBody>
          <a:bodyPr lIns="91440" tIns="45720" rIns="91440" bIns="45720" anchor="b"/>
          <a:lstStyle/>
          <a:p>
            <a:pPr eaLnBrk="1" hangingPunct="1">
              <a:defRPr/>
            </a:pPr>
            <a:r>
              <a:rPr lang="sk-SK" altLang="sk-SK" sz="3300">
                <a:effectLst>
                  <a:outerShdw blurRad="38100" dist="38100" dir="2700000" algn="tl">
                    <a:srgbClr val="000000"/>
                  </a:outerShdw>
                </a:effectLst>
              </a:rPr>
              <a:t>.......</a:t>
            </a:r>
            <a:r>
              <a:rPr lang="sk-SK" altLang="sk-SK" sz="3300">
                <a:effectLst>
                  <a:outerShdw blurRad="38100" dist="38100" dir="2700000" algn="tl">
                    <a:srgbClr val="000000"/>
                  </a:outerShdw>
                </a:effectLst>
                <a:latin typeface="Arial" charset="0"/>
              </a:rPr>
              <a:t> </a:t>
            </a:r>
            <a:r>
              <a:rPr lang="sk-SK" altLang="sk-SK" sz="2400">
                <a:effectLst>
                  <a:outerShdw blurRad="38100" dist="38100" dir="2700000" algn="tl">
                    <a:srgbClr val="000000"/>
                  </a:outerShdw>
                </a:effectLst>
                <a:latin typeface="Arial" charset="0"/>
              </a:rPr>
              <a:t>po infekte klinický obraz zlyhávania PK</a:t>
            </a:r>
            <a:endParaRPr lang="sk-SK" altLang="sk-SK" sz="3300">
              <a:effectLst>
                <a:outerShdw blurRad="38100" dist="38100" dir="2700000" algn="tl">
                  <a:srgbClr val="000000"/>
                </a:outerShdw>
              </a:effectLst>
              <a:latin typeface="Arial" charset="0"/>
            </a:endParaRPr>
          </a:p>
        </p:txBody>
      </p:sp>
      <p:sp>
        <p:nvSpPr>
          <p:cNvPr id="9219" name="Rectangle 3"/>
          <p:cNvSpPr>
            <a:spLocks noGrp="1" noChangeArrowheads="1"/>
          </p:cNvSpPr>
          <p:nvPr>
            <p:ph type="body" idx="4294967295"/>
          </p:nvPr>
        </p:nvSpPr>
        <p:spPr>
          <a:xfrm>
            <a:off x="806450" y="549275"/>
            <a:ext cx="7653338" cy="5022850"/>
          </a:xfrm>
        </p:spPr>
        <p:txBody>
          <a:bodyPr lIns="91440" tIns="45720" rIns="91440" bIns="45720"/>
          <a:lstStyle/>
          <a:p>
            <a:pPr eaLnBrk="1" hangingPunct="1">
              <a:buFont typeface="Monotype Sorts"/>
              <a:buNone/>
              <a:defRPr/>
            </a:pPr>
            <a:r>
              <a:rPr lang="sk-SK" altLang="sk-SK" sz="1800">
                <a:effectLst>
                  <a:outerShdw blurRad="38100" dist="38100" dir="2700000" algn="tl">
                    <a:srgbClr val="000000"/>
                  </a:outerShdw>
                </a:effectLst>
              </a:rPr>
              <a:t>III / 2017</a:t>
            </a:r>
          </a:p>
          <a:p>
            <a:pPr eaLnBrk="1" hangingPunct="1">
              <a:buFont typeface="Monotype Sorts"/>
              <a:buNone/>
              <a:defRPr/>
            </a:pPr>
            <a:r>
              <a:rPr lang="sk-SK" altLang="sk-SK" sz="1800">
                <a:solidFill>
                  <a:srgbClr val="FFCC00"/>
                </a:solidFill>
                <a:effectLst>
                  <a:outerShdw blurRad="38100" dist="38100" dir="2700000" algn="tl">
                    <a:srgbClr val="000000"/>
                  </a:outerShdw>
                </a:effectLst>
              </a:rPr>
              <a:t>NT-proBNP 3000</a:t>
            </a:r>
          </a:p>
          <a:p>
            <a:pPr eaLnBrk="1" hangingPunct="1">
              <a:buFont typeface="Monotype Sorts"/>
              <a:buNone/>
              <a:defRPr/>
            </a:pPr>
            <a:endParaRPr lang="sk-SK" altLang="sk-SK" sz="1800">
              <a:effectLst>
                <a:outerShdw blurRad="38100" dist="38100" dir="2700000" algn="tl">
                  <a:srgbClr val="000000"/>
                </a:outerShdw>
              </a:effectLst>
            </a:endParaRPr>
          </a:p>
          <a:p>
            <a:pPr eaLnBrk="1" hangingPunct="1">
              <a:buFont typeface="Monotype Sorts"/>
              <a:buNone/>
              <a:defRPr/>
            </a:pPr>
            <a:r>
              <a:rPr lang="sk-SK" altLang="sk-SK" sz="1800" b="1">
                <a:solidFill>
                  <a:srgbClr val="FFCC00"/>
                </a:solidFill>
                <a:effectLst>
                  <a:outerShdw blurRad="38100" dist="38100" dir="2700000" algn="tl">
                    <a:srgbClr val="000000"/>
                  </a:outerShdw>
                </a:effectLst>
              </a:rPr>
              <a:t>Echokardiografia </a:t>
            </a:r>
            <a:r>
              <a:rPr lang="sk-SK" altLang="sk-SK" sz="1800">
                <a:solidFill>
                  <a:srgbClr val="FFCC00"/>
                </a:solidFill>
                <a:effectLst>
                  <a:outerShdw blurRad="38100" dist="38100" dir="2700000" algn="tl">
                    <a:srgbClr val="000000"/>
                  </a:outerShdw>
                </a:effectLst>
              </a:rPr>
              <a:t>progresia </a:t>
            </a:r>
            <a:endParaRPr lang="sk-SK" altLang="sk-SK" sz="1800" b="1">
              <a:solidFill>
                <a:srgbClr val="FFCC00"/>
              </a:solidFill>
              <a:effectLst>
                <a:outerShdw blurRad="38100" dist="38100" dir="2700000" algn="tl">
                  <a:srgbClr val="000000"/>
                </a:outerShdw>
              </a:effectLst>
            </a:endParaRPr>
          </a:p>
          <a:p>
            <a:pPr eaLnBrk="1" hangingPunct="1">
              <a:buFont typeface="Monotype Sorts"/>
              <a:buNone/>
              <a:defRPr/>
            </a:pPr>
            <a:r>
              <a:rPr lang="sk-SK" altLang="sk-SK" sz="1800">
                <a:effectLst>
                  <a:outerShdw blurRad="38100" dist="38100" dir="2700000" algn="tl">
                    <a:srgbClr val="000000"/>
                  </a:outerShdw>
                </a:effectLst>
              </a:rPr>
              <a:t>- </a:t>
            </a:r>
            <a:r>
              <a:rPr lang="sk-SK" altLang="sk-SK" sz="1800" b="1">
                <a:solidFill>
                  <a:srgbClr val="FFCC00"/>
                </a:solidFill>
                <a:effectLst>
                  <a:outerShdw blurRad="38100" dist="38100" dir="2700000" algn="tl">
                    <a:srgbClr val="000000"/>
                  </a:outerShdw>
                </a:effectLst>
              </a:rPr>
              <a:t>PK dilatácia</a:t>
            </a:r>
            <a:r>
              <a:rPr lang="sk-SK" altLang="sk-SK" sz="1800">
                <a:effectLst>
                  <a:outerShdw blurRad="38100" dist="38100" dir="2700000" algn="tl">
                    <a:srgbClr val="000000"/>
                  </a:outerShdw>
                </a:effectLst>
              </a:rPr>
              <a:t> (80-80-86/ 32 mm)</a:t>
            </a:r>
          </a:p>
          <a:p>
            <a:pPr eaLnBrk="1" hangingPunct="1">
              <a:buFont typeface="Monotype Sorts"/>
              <a:buNone/>
              <a:defRPr/>
            </a:pPr>
            <a:r>
              <a:rPr lang="sk-SK" altLang="sk-SK" sz="1800">
                <a:effectLst>
                  <a:outerShdw blurRad="38100" dist="38100" dir="2700000" algn="tl">
                    <a:srgbClr val="000000"/>
                  </a:outerShdw>
                </a:effectLst>
              </a:rPr>
              <a:t>- </a:t>
            </a:r>
            <a:r>
              <a:rPr lang="sk-SK" altLang="sk-SK" sz="1800" b="1">
                <a:solidFill>
                  <a:srgbClr val="FFCC00"/>
                </a:solidFill>
                <a:effectLst>
                  <a:outerShdw blurRad="38100" dist="38100" dir="2700000" algn="tl">
                    <a:srgbClr val="000000"/>
                  </a:outerShdw>
                </a:effectLst>
              </a:rPr>
              <a:t>PK dysfunkcia</a:t>
            </a:r>
            <a:r>
              <a:rPr lang="sk-SK" altLang="sk-SK" sz="1800">
                <a:effectLst>
                  <a:outerShdw blurRad="38100" dist="38100" dir="2700000" algn="tl">
                    <a:srgbClr val="000000"/>
                  </a:outerShdw>
                </a:effectLst>
              </a:rPr>
              <a:t>:TAPSE 15 mm, FAC 30%, S 7cm/s </a:t>
            </a:r>
          </a:p>
          <a:p>
            <a:pPr eaLnBrk="1" hangingPunct="1">
              <a:buFont typeface="Monotype Sorts"/>
              <a:buNone/>
              <a:defRPr/>
            </a:pPr>
            <a:r>
              <a:rPr lang="sk-SK" altLang="sk-SK" sz="1800" b="1">
                <a:effectLst>
                  <a:outerShdw blurRad="38100" dist="38100" dir="2700000" algn="tl">
                    <a:srgbClr val="000000"/>
                  </a:outerShdw>
                </a:effectLst>
              </a:rPr>
              <a:t>- </a:t>
            </a:r>
            <a:r>
              <a:rPr lang="sk-SK" altLang="sk-SK" sz="1800" b="1">
                <a:solidFill>
                  <a:srgbClr val="FFCC00"/>
                </a:solidFill>
                <a:effectLst>
                  <a:outerShdw blurRad="38100" dist="38100" dir="2700000" algn="tl">
                    <a:srgbClr val="000000"/>
                  </a:outerShdw>
                </a:effectLst>
              </a:rPr>
              <a:t>D shape</a:t>
            </a:r>
            <a:r>
              <a:rPr lang="sk-SK" altLang="sk-SK" sz="1800">
                <a:effectLst>
                  <a:outerShdw blurRad="38100" dist="38100" dir="2700000" algn="tl">
                    <a:srgbClr val="000000"/>
                  </a:outerShdw>
                </a:effectLst>
              </a:rPr>
              <a:t>: IE 45/24 mm </a:t>
            </a:r>
          </a:p>
          <a:p>
            <a:pPr eaLnBrk="1" hangingPunct="1">
              <a:buFont typeface="Monotype Sorts"/>
              <a:buNone/>
              <a:defRPr/>
            </a:pPr>
            <a:r>
              <a:rPr lang="sk-SK" altLang="sk-SK" sz="1800">
                <a:effectLst>
                  <a:outerShdw blurRad="38100" dist="38100" dir="2700000" algn="tl">
                    <a:srgbClr val="000000"/>
                  </a:outerShdw>
                </a:effectLst>
              </a:rPr>
              <a:t>                   + IVS paradox. pohyb</a:t>
            </a:r>
          </a:p>
          <a:p>
            <a:pPr eaLnBrk="1" hangingPunct="1">
              <a:buFont typeface="Monotype Sorts"/>
              <a:buNone/>
              <a:defRPr/>
            </a:pPr>
            <a:r>
              <a:rPr lang="sk-SK" altLang="sk-SK" sz="1800">
                <a:effectLst>
                  <a:outerShdw blurRad="38100" dist="38100" dir="2700000" algn="tl">
                    <a:srgbClr val="000000"/>
                  </a:outerShdw>
                </a:effectLst>
              </a:rPr>
              <a:t>- TR ťažká, </a:t>
            </a:r>
            <a:r>
              <a:rPr lang="sk-SK" altLang="sk-SK" sz="1800" b="1">
                <a:solidFill>
                  <a:srgbClr val="FFCC00"/>
                </a:solidFill>
                <a:effectLst>
                  <a:outerShdw blurRad="38100" dist="38100" dir="2700000" algn="tl">
                    <a:srgbClr val="000000"/>
                  </a:outerShdw>
                </a:effectLst>
              </a:rPr>
              <a:t>reg. grad. 113mmHg</a:t>
            </a:r>
          </a:p>
          <a:p>
            <a:pPr eaLnBrk="1" hangingPunct="1">
              <a:buFont typeface="Wingdings" pitchFamily="2" charset="2"/>
              <a:buNone/>
              <a:defRPr/>
            </a:pPr>
            <a:r>
              <a:rPr lang="sk-SK" altLang="sk-SK" sz="1800">
                <a:effectLst>
                  <a:outerShdw blurRad="38100" dist="38100" dir="2700000" algn="tl">
                    <a:srgbClr val="000000"/>
                  </a:outerShdw>
                </a:effectLst>
              </a:rPr>
              <a:t>- VCI 23mm, bez respir. variácií</a:t>
            </a:r>
          </a:p>
          <a:p>
            <a:pPr eaLnBrk="1" hangingPunct="1">
              <a:buFont typeface="Wingdings" pitchFamily="2" charset="2"/>
              <a:buNone/>
              <a:defRPr/>
            </a:pPr>
            <a:endParaRPr lang="sk-SK" altLang="sk-SK" sz="1800">
              <a:effectLst>
                <a:outerShdw blurRad="38100" dist="38100" dir="2700000" algn="tl">
                  <a:srgbClr val="000000"/>
                </a:outerShdw>
              </a:effectLst>
            </a:endParaRPr>
          </a:p>
          <a:p>
            <a:pPr eaLnBrk="1" hangingPunct="1">
              <a:buFont typeface="Monotype Sorts"/>
              <a:buNone/>
              <a:defRPr/>
            </a:pPr>
            <a:endParaRPr lang="sk-SK" altLang="sk-SK" sz="1800">
              <a:solidFill>
                <a:srgbClr val="FFCC00"/>
              </a:solidFill>
              <a:effectLst>
                <a:outerShdw blurRad="38100" dist="38100" dir="2700000" algn="tl">
                  <a:srgbClr val="000000"/>
                </a:outerShdw>
              </a:effectLst>
            </a:endParaRPr>
          </a:p>
          <a:p>
            <a:pPr eaLnBrk="1" hangingPunct="1">
              <a:buFont typeface="Monotype Sorts"/>
              <a:buNone/>
              <a:defRPr/>
            </a:pPr>
            <a:endParaRPr lang="sk-SK" altLang="sk-SK" sz="1800">
              <a:effectLst>
                <a:outerShdw blurRad="38100" dist="38100" dir="2700000" algn="tl">
                  <a:srgbClr val="000000"/>
                </a:outerShdw>
              </a:effectLst>
            </a:endParaRPr>
          </a:p>
        </p:txBody>
      </p:sp>
      <p:pic>
        <p:nvPicPr>
          <p:cNvPr id="91140" name="Picture 5" descr="MIKULA_2017-nov14"/>
          <p:cNvPicPr>
            <a:picLocks noChangeAspect="1" noChangeArrowheads="1"/>
          </p:cNvPicPr>
          <p:nvPr/>
        </p:nvPicPr>
        <p:blipFill>
          <a:blip r:embed="rId5">
            <a:lum bright="12000" contrast="12000"/>
          </a:blip>
          <a:srcRect l="24417" t="6013"/>
          <a:stretch>
            <a:fillRect/>
          </a:stretch>
        </p:blipFill>
        <p:spPr bwMode="auto">
          <a:xfrm>
            <a:off x="5395913" y="2997200"/>
            <a:ext cx="3675062" cy="4032250"/>
          </a:xfrm>
          <a:prstGeom prst="rect">
            <a:avLst/>
          </a:prstGeom>
          <a:noFill/>
          <a:ln w="9525">
            <a:noFill/>
            <a:miter lim="800000"/>
            <a:headEnd/>
            <a:tailEnd/>
          </a:ln>
        </p:spPr>
      </p:pic>
      <p:pic>
        <p:nvPicPr>
          <p:cNvPr id="7" name="PO_14-11-2017_4CH_video.avi">
            <a:hlinkClick r:id="" action="ppaction://media"/>
          </p:cNvPr>
          <p:cNvPicPr>
            <a:picLocks noRot="1" noChangeAspect="1" noChangeArrowheads="1"/>
          </p:cNvPicPr>
          <p:nvPr>
            <a:videoFile r:link="rId1"/>
          </p:nvPr>
        </p:nvPicPr>
        <p:blipFill>
          <a:blip r:embed="rId6"/>
          <a:srcRect/>
          <a:stretch>
            <a:fillRect/>
          </a:stretch>
        </p:blipFill>
        <p:spPr bwMode="auto">
          <a:xfrm>
            <a:off x="684213" y="3933825"/>
            <a:ext cx="3455987" cy="3455988"/>
          </a:xfrm>
          <a:prstGeom prst="rect">
            <a:avLst/>
          </a:prstGeom>
          <a:noFill/>
          <a:ln w="9525">
            <a:noFill/>
            <a:miter lim="800000"/>
            <a:headEnd/>
            <a:tailEnd/>
          </a:ln>
        </p:spPr>
      </p:pic>
      <p:sp>
        <p:nvSpPr>
          <p:cNvPr id="507925" name="TextBox 5"/>
          <p:cNvSpPr txBox="1">
            <a:spLocks noChangeArrowheads="1"/>
          </p:cNvSpPr>
          <p:nvPr/>
        </p:nvSpPr>
        <p:spPr bwMode="auto">
          <a:xfrm rot="-675397">
            <a:off x="60325" y="2965450"/>
            <a:ext cx="9131300" cy="2101850"/>
          </a:xfrm>
          <a:prstGeom prst="rect">
            <a:avLst/>
          </a:prstGeom>
          <a:solidFill>
            <a:srgbClr val="FF3300"/>
          </a:solidFill>
          <a:ln w="9525">
            <a:noFill/>
            <a:miter lim="800000"/>
            <a:headEnd/>
            <a:tailEnd/>
          </a:ln>
        </p:spPr>
        <p:txBody>
          <a:bodyPr>
            <a:spAutoFit/>
          </a:bodyPr>
          <a:lstStyle/>
          <a:p>
            <a:pPr eaLnBrk="0" hangingPunct="0">
              <a:defRPr/>
            </a:pPr>
            <a:endParaRPr lang="sk-SK" altLang="sk-SK" sz="3000">
              <a:effectLst>
                <a:outerShdw blurRad="38100" dist="38100" dir="2700000" algn="tl">
                  <a:srgbClr val="000000"/>
                </a:outerShdw>
              </a:effectLst>
              <a:latin typeface="Arial" charset="0"/>
            </a:endParaRPr>
          </a:p>
          <a:p>
            <a:pPr algn="ctr" eaLnBrk="0" hangingPunct="0">
              <a:defRPr/>
            </a:pPr>
            <a:r>
              <a:rPr lang="sk-SK" altLang="sk-SK" sz="3000">
                <a:effectLst>
                  <a:outerShdw blurRad="38100" dist="38100" dir="2700000" algn="tl">
                    <a:srgbClr val="000000"/>
                  </a:outerShdw>
                </a:effectLst>
                <a:latin typeface="Arial" charset="0"/>
              </a:rPr>
              <a:t>  </a:t>
            </a:r>
            <a:r>
              <a:rPr lang="sk-SK" altLang="sk-SK">
                <a:effectLst>
                  <a:outerShdw blurRad="38100" dist="38100" dir="2700000" algn="tl">
                    <a:srgbClr val="000000"/>
                  </a:outerShdw>
                </a:effectLst>
                <a:latin typeface="Arial" charset="0"/>
              </a:rPr>
              <a:t>trieda IIb: kombinačná liečba:</a:t>
            </a:r>
          </a:p>
          <a:p>
            <a:pPr algn="ctr" eaLnBrk="0" hangingPunct="0">
              <a:defRPr/>
            </a:pPr>
            <a:r>
              <a:rPr lang="sk-SK" altLang="sk-SK">
                <a:effectLst>
                  <a:outerShdw blurRad="38100" dist="38100" dir="2700000" algn="tl">
                    <a:srgbClr val="000000"/>
                  </a:outerShdw>
                </a:effectLst>
                <a:latin typeface="Arial" charset="0"/>
              </a:rPr>
              <a:t>riociguát + s.c. treprostinil</a:t>
            </a:r>
          </a:p>
          <a:p>
            <a:pPr algn="ctr" eaLnBrk="0" hangingPunct="0">
              <a:defRPr/>
            </a:pPr>
            <a:r>
              <a:rPr lang="sk-SK" altLang="sk-SK">
                <a:effectLst>
                  <a:outerShdw blurRad="38100" dist="38100" dir="2700000" algn="tl">
                    <a:srgbClr val="000000"/>
                  </a:outerShdw>
                </a:effectLst>
                <a:latin typeface="Arial" charset="0"/>
              </a:rPr>
              <a:t>trieda IIb: plánuje sa riziková BPA</a:t>
            </a:r>
          </a:p>
          <a:p>
            <a:pPr algn="ctr" eaLnBrk="0" hangingPunct="0">
              <a:defRPr/>
            </a:pPr>
            <a:endParaRPr lang="sk-SK" altLang="sk-SK">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07925"/>
                                        </p:tgtEl>
                                        <p:attrNameLst>
                                          <p:attrName>style.visibility</p:attrName>
                                        </p:attrNameLst>
                                      </p:cBhvr>
                                      <p:to>
                                        <p:strVal val="visible"/>
                                      </p:to>
                                    </p:set>
                                    <p:animEffect transition="in" filter="blinds(horizontal)">
                                      <p:cBhvr>
                                        <p:cTn id="11" dur="500"/>
                                        <p:tgtEl>
                                          <p:spTgt spid="5079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p:cTn id="17" repeatCount="indefinite" fill="remove" display="0">
                  <p:stCondLst>
                    <p:cond delay="indefinite"/>
                  </p:stCondLst>
                  <p:endCondLst>
                    <p:cond evt="onNext" delay="0">
                      <p:tgtEl>
                        <p:sldTgt/>
                      </p:tgtEl>
                    </p:cond>
                    <p:cond evt="onPrev" delay="0">
                      <p:tgtEl>
                        <p:sldTgt/>
                      </p:tgtEl>
                    </p:cond>
                  </p:endCondLst>
                </p:cTn>
                <p:tgtEl>
                  <p:spTgt spid="7"/>
                </p:tgtEl>
              </p:cMediaNode>
            </p:video>
          </p:childTnLst>
        </p:cTn>
      </p:par>
    </p:tnLst>
    <p:bldLst>
      <p:bldP spid="5079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sz="quarter" idx="4294967295"/>
          </p:nvPr>
        </p:nvSpPr>
        <p:spPr>
          <a:xfrm>
            <a:off x="827088" y="442913"/>
            <a:ext cx="4968875" cy="1185862"/>
          </a:xfrm>
        </p:spPr>
        <p:txBody>
          <a:bodyPr/>
          <a:lstStyle/>
          <a:p>
            <a:pPr>
              <a:defRPr/>
            </a:pPr>
            <a:r>
              <a:rPr lang="cs-CZ">
                <a:solidFill>
                  <a:srgbClr val="FFD320"/>
                </a:solidFill>
                <a:effectLst>
                  <a:outerShdw blurRad="38100" dist="38100" dir="2700000" algn="tl">
                    <a:srgbClr val="000000"/>
                  </a:outerShdw>
                </a:effectLst>
              </a:rPr>
              <a:t>Liečba  CTEPH</a:t>
            </a:r>
            <a:br>
              <a:rPr lang="cs-CZ">
                <a:solidFill>
                  <a:srgbClr val="FFD320"/>
                </a:solidFill>
                <a:effectLst>
                  <a:outerShdw blurRad="38100" dist="38100" dir="2700000" algn="tl">
                    <a:srgbClr val="000000"/>
                  </a:outerShdw>
                </a:effectLst>
              </a:rPr>
            </a:br>
            <a:r>
              <a:rPr lang="sk-SK" sz="2800">
                <a:solidFill>
                  <a:srgbClr val="FFD320"/>
                </a:solidFill>
                <a:effectLst>
                  <a:outerShdw blurRad="38100" dist="38100" dir="2700000" algn="tl">
                    <a:srgbClr val="000000"/>
                  </a:outerShdw>
                </a:effectLst>
                <a:latin typeface="Arial" pitchFamily="34" charset="0"/>
                <a:ea typeface="Arial Unicode MS" pitchFamily="34" charset="-128"/>
                <a:cs typeface="Arial Unicode MS" pitchFamily="34" charset="-128"/>
              </a:rPr>
              <a:t> zlatý štandard AK th</a:t>
            </a:r>
            <a:br>
              <a:rPr lang="sk-SK" sz="2800">
                <a:solidFill>
                  <a:srgbClr val="FFD320"/>
                </a:solidFill>
                <a:effectLst>
                  <a:outerShdw blurRad="38100" dist="38100" dir="2700000" algn="tl">
                    <a:srgbClr val="000000"/>
                  </a:outerShdw>
                </a:effectLst>
                <a:latin typeface="Arial" pitchFamily="34" charset="0"/>
                <a:ea typeface="Arial Unicode MS" pitchFamily="34" charset="-128"/>
                <a:cs typeface="Arial Unicode MS" pitchFamily="34" charset="-128"/>
              </a:rPr>
            </a:br>
            <a:r>
              <a:rPr lang="sk-SK" sz="2800">
                <a:solidFill>
                  <a:srgbClr val="FFD320"/>
                </a:solidFill>
                <a:effectLst>
                  <a:outerShdw blurRad="38100" dist="38100" dir="2700000" algn="tl">
                    <a:srgbClr val="000000"/>
                  </a:outerShdw>
                </a:effectLst>
                <a:latin typeface="Arial" pitchFamily="34" charset="0"/>
                <a:ea typeface="Arial Unicode MS" pitchFamily="34" charset="-128"/>
                <a:cs typeface="Arial Unicode MS" pitchFamily="34" charset="-128"/>
              </a:rPr>
              <a:t>                a</a:t>
            </a:r>
            <a:endParaRPr lang="cs-CZ" sz="2800">
              <a:solidFill>
                <a:srgbClr val="FFD320"/>
              </a:solidFill>
              <a:effectLst>
                <a:outerShdw blurRad="38100" dist="38100" dir="2700000" algn="tl">
                  <a:srgbClr val="000000"/>
                </a:outerShdw>
              </a:effectLst>
              <a:latin typeface="Arial" pitchFamily="34" charset="0"/>
            </a:endParaRPr>
          </a:p>
        </p:txBody>
      </p:sp>
      <p:sp>
        <p:nvSpPr>
          <p:cNvPr id="1071107" name="Rectangle 3"/>
          <p:cNvSpPr>
            <a:spLocks noChangeArrowheads="1"/>
          </p:cNvSpPr>
          <p:nvPr/>
        </p:nvSpPr>
        <p:spPr bwMode="auto">
          <a:xfrm>
            <a:off x="468313" y="2111375"/>
            <a:ext cx="5616575"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rPr>
              <a:t>chirurgická </a:t>
            </a:r>
            <a:r>
              <a:rPr lang="cs-CZ" b="0">
                <a:solidFill>
                  <a:srgbClr val="FFD320"/>
                </a:solidFill>
                <a:effectLst>
                  <a:outerShdw blurRad="38100" dist="38100" dir="2700000" algn="tl">
                    <a:srgbClr val="000000"/>
                  </a:outerShdw>
                </a:effectLst>
                <a:latin typeface="Arial" pitchFamily="34" charset="0"/>
                <a:cs typeface="Arial" panose="020B0604020202020204" pitchFamily="34" charset="0"/>
              </a:rPr>
              <a:t>IC</a:t>
            </a:r>
            <a:r>
              <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rPr>
              <a:t> </a:t>
            </a: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pľúcna endarterektómia</a:t>
            </a:r>
          </a:p>
          <a:p>
            <a:pPr marL="609600" indent="-609600" eaLnBrk="0" hangingPunct="0">
              <a:lnSpc>
                <a:spcPct val="90000"/>
              </a:lnSpc>
              <a:spcBef>
                <a:spcPct val="20000"/>
              </a:spcBef>
              <a:buClr>
                <a:srgbClr val="FFFF00"/>
              </a:buClr>
              <a:buFont typeface="Wingdings" pitchFamily="2" charset="2"/>
              <a:buNone/>
              <a:defRPr/>
            </a:pPr>
            <a:r>
              <a:rPr lang="cs-CZ" b="0">
                <a:effectLst>
                  <a:outerShdw blurRad="38100" dist="38100" dir="2700000" algn="tl">
                    <a:srgbClr val="000000"/>
                  </a:outerShdw>
                </a:effectLst>
                <a:latin typeface="Arial" pitchFamily="34" charset="0"/>
                <a:cs typeface="Arial" panose="020B0604020202020204" pitchFamily="34" charset="0"/>
              </a:rPr>
              <a:t>      </a:t>
            </a:r>
          </a:p>
          <a:p>
            <a:pPr marL="609600" indent="-609600" eaLnBrk="0" hangingPunct="0">
              <a:lnSpc>
                <a:spcPct val="90000"/>
              </a:lnSpc>
              <a:spcBef>
                <a:spcPct val="20000"/>
              </a:spcBef>
              <a:buClr>
                <a:srgbClr val="FFFF00"/>
              </a:buClr>
              <a:buFont typeface="Wingdings" pitchFamily="2" charset="2"/>
              <a:buNone/>
              <a:defRPr/>
            </a:pPr>
            <a:endParaRPr lang="cs-CZ" b="0">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sk-SK" b="0">
                <a:effectLst>
                  <a:outerShdw blurRad="38100" dist="38100" dir="2700000" algn="tl">
                    <a:srgbClr val="000000"/>
                  </a:outerShdw>
                </a:effectLst>
                <a:latin typeface="Arial" pitchFamily="34" charset="0"/>
                <a:cs typeface="Arial" panose="020B0604020202020204" pitchFamily="34" charset="0"/>
              </a:rPr>
              <a:t>                                                    </a:t>
            </a:r>
            <a:r>
              <a:rPr lang="cs-CZ" sz="2800" b="0">
                <a:solidFill>
                  <a:srgbClr val="FFCC00"/>
                </a:solidFill>
                <a:effectLst>
                  <a:outerShdw blurRad="38100" dist="38100" dir="2700000" algn="tl">
                    <a:srgbClr val="000000"/>
                  </a:outerShdw>
                </a:effectLst>
                <a:latin typeface="Arial" pitchFamily="34" charset="0"/>
                <a:cs typeface="Arial" panose="020B0604020202020204" pitchFamily="34" charset="0"/>
              </a:rPr>
              <a:t>medikamentózna špecifická </a:t>
            </a:r>
            <a:r>
              <a:rPr lang="cs-CZ" b="0">
                <a:solidFill>
                  <a:srgbClr val="FFCC00"/>
                </a:solidFill>
                <a:effectLst>
                  <a:outerShdw blurRad="38100" dist="38100" dir="2700000" algn="tl">
                    <a:srgbClr val="000000"/>
                  </a:outerShdw>
                </a:effectLst>
                <a:latin typeface="Arial" pitchFamily="34" charset="0"/>
                <a:cs typeface="Arial" panose="020B0604020202020204" pitchFamily="34" charset="0"/>
              </a:rPr>
              <a:t>IB</a:t>
            </a:r>
            <a:endParaRPr lang="cs-CZ" sz="2800" b="0">
              <a:solidFill>
                <a:srgbClr val="FFD320"/>
              </a:solidFill>
              <a:effectLst>
                <a:outerShdw blurRad="38100" dist="38100" dir="2700000" algn="tl">
                  <a:srgbClr val="000000"/>
                </a:outerShdw>
              </a:effectLst>
              <a:latin typeface="Arial" pitchFamily="34" charset="0"/>
              <a:cs typeface="Arial" panose="020B0604020202020204" pitchFamily="34" charset="0"/>
            </a:endParaRPr>
          </a:p>
          <a:p>
            <a:pPr marL="609600" indent="-609600" eaLnBrk="0" hangingPunct="0">
              <a:lnSpc>
                <a:spcPct val="90000"/>
              </a:lnSpc>
              <a:spcBef>
                <a:spcPct val="20000"/>
              </a:spcBef>
              <a:buClr>
                <a:srgbClr val="FFFF00"/>
              </a:buClr>
              <a:buFont typeface="Wingdings" pitchFamily="2" charset="2"/>
              <a:buNone/>
              <a:defRPr/>
            </a:pPr>
            <a:r>
              <a:rPr lang="cs-CZ" sz="2800" b="0">
                <a:solidFill>
                  <a:schemeClr val="bg1"/>
                </a:solidFill>
                <a:effectLst>
                  <a:outerShdw blurRad="38100" dist="38100" dir="2700000" algn="tl">
                    <a:srgbClr val="000000"/>
                  </a:outerShdw>
                </a:effectLst>
                <a:latin typeface="Arial" pitchFamily="34" charset="0"/>
                <a:cs typeface="Arial" panose="020B0604020202020204" pitchFamily="34" charset="0"/>
              </a:rPr>
              <a:t>      </a:t>
            </a:r>
            <a:r>
              <a:rPr lang="cs-CZ" b="0">
                <a:effectLst>
                  <a:outerShdw blurRad="38100" dist="38100" dir="2700000" algn="tl">
                    <a:srgbClr val="000000"/>
                  </a:outerShdw>
                </a:effectLst>
                <a:latin typeface="Arial" pitchFamily="34" charset="0"/>
                <a:cs typeface="Arial" panose="020B0604020202020204" pitchFamily="34" charset="0"/>
              </a:rPr>
              <a:t> </a:t>
            </a:r>
          </a:p>
        </p:txBody>
      </p:sp>
      <p:sp>
        <p:nvSpPr>
          <p:cNvPr id="1071108" name="AutoShape 4"/>
          <p:cNvSpPr>
            <a:spLocks noChangeArrowheads="1"/>
          </p:cNvSpPr>
          <p:nvPr/>
        </p:nvSpPr>
        <p:spPr bwMode="auto">
          <a:xfrm>
            <a:off x="250825" y="4292600"/>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
        <p:nvSpPr>
          <p:cNvPr id="1071109" name="AutoShape 5"/>
          <p:cNvSpPr>
            <a:spLocks noChangeArrowheads="1"/>
          </p:cNvSpPr>
          <p:nvPr/>
        </p:nvSpPr>
        <p:spPr bwMode="auto">
          <a:xfrm>
            <a:off x="250825" y="2238375"/>
            <a:ext cx="704850" cy="233363"/>
          </a:xfrm>
          <a:prstGeom prst="notchedRightArrow">
            <a:avLst>
              <a:gd name="adj1" fmla="val 50000"/>
              <a:gd name="adj2" fmla="val 75510"/>
            </a:avLst>
          </a:prstGeom>
          <a:solidFill>
            <a:srgbClr val="FFCC00"/>
          </a:solidFill>
          <a:ln w="9525">
            <a:solidFill>
              <a:schemeClr val="tx1"/>
            </a:solidFill>
            <a:miter lim="800000"/>
            <a:headEnd/>
            <a:tailEnd/>
          </a:ln>
        </p:spPr>
        <p:txBody>
          <a:bodyPr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pic>
        <p:nvPicPr>
          <p:cNvPr id="23557" name="Picture 7" descr="PICT0149"/>
          <p:cNvPicPr>
            <a:picLocks noChangeAspect="1" noChangeArrowheads="1"/>
          </p:cNvPicPr>
          <p:nvPr/>
        </p:nvPicPr>
        <p:blipFill>
          <a:blip r:embed="rId3"/>
          <a:srcRect l="8693" t="6519" r="18823" b="20680"/>
          <a:stretch>
            <a:fillRect/>
          </a:stretch>
        </p:blipFill>
        <p:spPr bwMode="auto">
          <a:xfrm>
            <a:off x="5883275" y="4741863"/>
            <a:ext cx="3132138" cy="2359025"/>
          </a:xfrm>
          <a:prstGeom prst="rect">
            <a:avLst/>
          </a:prstGeom>
          <a:noFill/>
          <a:ln w="9525">
            <a:noFill/>
            <a:miter lim="800000"/>
            <a:headEnd/>
            <a:tailEnd/>
          </a:ln>
        </p:spPr>
      </p:pic>
      <p:sp>
        <p:nvSpPr>
          <p:cNvPr id="1071113" name="Rectangle 9"/>
          <p:cNvSpPr>
            <a:spLocks noChangeArrowheads="1"/>
          </p:cNvSpPr>
          <p:nvPr/>
        </p:nvSpPr>
        <p:spPr bwMode="auto">
          <a:xfrm>
            <a:off x="900113" y="3263900"/>
            <a:ext cx="5040312" cy="2613025"/>
          </a:xfrm>
          <a:prstGeom prst="rect">
            <a:avLst/>
          </a:prstGeom>
          <a:noFill/>
          <a:ln w="9525">
            <a:noFill/>
            <a:miter lim="800000"/>
            <a:headEnd/>
            <a:tailEnd/>
          </a:ln>
          <a:effectLst/>
        </p:spPr>
        <p:txBody>
          <a:bodyPr/>
          <a:lstStyle/>
          <a:p>
            <a:pPr marL="609600" indent="-609600" eaLnBrk="0" hangingPunct="0">
              <a:lnSpc>
                <a:spcPct val="90000"/>
              </a:lnSpc>
              <a:spcBef>
                <a:spcPct val="20000"/>
              </a:spcBef>
              <a:buClr>
                <a:srgbClr val="FFFF00"/>
              </a:buClr>
              <a:buFont typeface="Wingdings" pitchFamily="2" charset="2"/>
              <a:buNone/>
              <a:defRPr/>
            </a:pPr>
            <a:r>
              <a:rPr lang="sk-SK" sz="2000" b="0">
                <a:effectLst>
                  <a:outerShdw blurRad="38100" dist="38100" dir="2700000" algn="tl">
                    <a:srgbClr val="000000"/>
                  </a:outerShdw>
                </a:effectLst>
                <a:latin typeface="Arial" pitchFamily="34" charset="0"/>
                <a:cs typeface="Arial" panose="020B0604020202020204" pitchFamily="34" charset="0"/>
              </a:rPr>
              <a:t>• </a:t>
            </a:r>
            <a:r>
              <a:rPr lang="sk-SK" sz="1800" b="0">
                <a:effectLst>
                  <a:outerShdw blurRad="38100" dist="38100" dir="2700000" algn="tl">
                    <a:srgbClr val="000000"/>
                  </a:outerShdw>
                </a:effectLst>
                <a:latin typeface="Arial" pitchFamily="34" charset="0"/>
                <a:cs typeface="Arial" panose="020B0604020202020204" pitchFamily="34" charset="0"/>
              </a:rPr>
              <a:t>pri chirurgicky dosiahnuteľných léziách</a:t>
            </a:r>
            <a:endParaRPr lang="fr-BE" sz="1800" b="0">
              <a:effectLst>
                <a:outerShdw blurRad="38100" dist="38100" dir="2700000" algn="tl">
                  <a:srgbClr val="000000"/>
                </a:outerShdw>
              </a:effectLst>
              <a:latin typeface="Arial" pitchFamily="34" charset="0"/>
              <a:cs typeface="Arial" panose="020B0604020202020204" pitchFamily="34" charset="0"/>
            </a:endParaRPr>
          </a:p>
          <a:p>
            <a:pPr marL="609600" indent="-609600">
              <a:spcBef>
                <a:spcPct val="20000"/>
              </a:spcBef>
              <a:buClr>
                <a:srgbClr val="FFCC00"/>
              </a:buClr>
              <a:defRPr/>
            </a:pPr>
            <a:r>
              <a:rPr lang="sk-SK" sz="2000" b="0">
                <a:solidFill>
                  <a:srgbClr val="00CC00"/>
                </a:solidFill>
                <a:effectLst>
                  <a:outerShdw blurRad="38100" dist="38100" dir="2700000" algn="tl">
                    <a:srgbClr val="000000"/>
                  </a:outerShdw>
                </a:effectLst>
                <a:latin typeface="Arial" pitchFamily="34" charset="0"/>
                <a:cs typeface="Arial" panose="020B0604020202020204" pitchFamily="34" charset="0"/>
              </a:rPr>
              <a:t>  </a:t>
            </a:r>
            <a:r>
              <a:rPr lang="sk-SK">
                <a:solidFill>
                  <a:srgbClr val="00CC00"/>
                </a:solidFill>
                <a:effectLst>
                  <a:outerShdw blurRad="38100" dist="38100" dir="2700000" algn="tl">
                    <a:srgbClr val="000000"/>
                  </a:outerShdw>
                </a:effectLst>
                <a:latin typeface="Arial" pitchFamily="34" charset="0"/>
                <a:cs typeface="Arial" panose="020B0604020202020204" pitchFamily="34" charset="0"/>
              </a:rPr>
              <a:t>mechanická zložka</a:t>
            </a:r>
            <a:endParaRPr lang="sk-SK">
              <a:effectLst>
                <a:outerShdw blurRad="38100" dist="38100" dir="2700000" algn="tl">
                  <a:srgbClr val="000000"/>
                </a:outerShdw>
              </a:effectLst>
              <a:latin typeface="Arial" pitchFamily="34" charset="0"/>
              <a:cs typeface="Arial" panose="020B0604020202020204" pitchFamily="34" charset="0"/>
            </a:endParaRPr>
          </a:p>
          <a:p>
            <a:pPr marL="609600" indent="-609600">
              <a:spcBef>
                <a:spcPct val="20000"/>
              </a:spcBef>
              <a:buClr>
                <a:srgbClr val="FFCC00"/>
              </a:buClr>
              <a:defRPr/>
            </a:pPr>
            <a:endParaRPr lang="sk-SK">
              <a:effectLst>
                <a:outerShdw blurRad="38100" dist="38100" dir="2700000" algn="tl">
                  <a:srgbClr val="000000"/>
                </a:outerShdw>
              </a:effectLst>
              <a:latin typeface="Arial" pitchFamily="34" charset="0"/>
              <a:cs typeface="Arial" panose="020B0604020202020204" pitchFamily="34" charset="0"/>
            </a:endParaRPr>
          </a:p>
          <a:p>
            <a:pPr marL="609600" indent="-609600">
              <a:spcBef>
                <a:spcPct val="20000"/>
              </a:spcBef>
              <a:buClr>
                <a:srgbClr val="FFCC00"/>
              </a:buClr>
              <a:defRPr/>
            </a:pPr>
            <a:endParaRPr lang="cs-CZ">
              <a:effectLst>
                <a:outerShdw blurRad="38100" dist="38100" dir="2700000" algn="tl">
                  <a:srgbClr val="000000"/>
                </a:outerShdw>
              </a:effectLst>
              <a:latin typeface="Arial" pitchFamily="34" charset="0"/>
              <a:cs typeface="Arial" panose="020B0604020202020204" pitchFamily="34" charset="0"/>
            </a:endParaRPr>
          </a:p>
        </p:txBody>
      </p:sp>
      <p:pic>
        <p:nvPicPr>
          <p:cNvPr id="23559" name="Picture 8" descr="PEA"/>
          <p:cNvPicPr>
            <a:picLocks noChangeAspect="1" noChangeArrowheads="1"/>
          </p:cNvPicPr>
          <p:nvPr/>
        </p:nvPicPr>
        <p:blipFill>
          <a:blip r:embed="rId4"/>
          <a:srcRect/>
          <a:stretch>
            <a:fillRect/>
          </a:stretch>
        </p:blipFill>
        <p:spPr bwMode="auto">
          <a:xfrm>
            <a:off x="5940425" y="549275"/>
            <a:ext cx="2770188" cy="3629025"/>
          </a:xfrm>
          <a:prstGeom prst="rect">
            <a:avLst/>
          </a:prstGeom>
          <a:noFill/>
          <a:ln w="9525">
            <a:noFill/>
            <a:miter lim="800000"/>
            <a:headEnd/>
            <a:tailEnd/>
          </a:ln>
        </p:spPr>
      </p:pic>
      <p:sp>
        <p:nvSpPr>
          <p:cNvPr id="23560" name="Rectangle 10"/>
          <p:cNvSpPr>
            <a:spLocks noChangeArrowheads="1"/>
          </p:cNvSpPr>
          <p:nvPr/>
        </p:nvSpPr>
        <p:spPr bwMode="auto">
          <a:xfrm>
            <a:off x="1116013" y="2133600"/>
            <a:ext cx="3311525" cy="896938"/>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grpSp>
        <p:nvGrpSpPr>
          <p:cNvPr id="2" name="Group 11"/>
          <p:cNvGrpSpPr>
            <a:grpSpLocks/>
          </p:cNvGrpSpPr>
          <p:nvPr/>
        </p:nvGrpSpPr>
        <p:grpSpPr bwMode="auto">
          <a:xfrm>
            <a:off x="4535488" y="333375"/>
            <a:ext cx="4716462" cy="3911600"/>
            <a:chOff x="567" y="1253"/>
            <a:chExt cx="2971" cy="2464"/>
          </a:xfrm>
        </p:grpSpPr>
        <p:sp>
          <p:nvSpPr>
            <p:cNvPr id="107523" name="Text Box 3"/>
            <p:cNvSpPr txBox="1">
              <a:spLocks noChangeArrowheads="1"/>
            </p:cNvSpPr>
            <p:nvPr/>
          </p:nvSpPr>
          <p:spPr bwMode="auto">
            <a:xfrm>
              <a:off x="612" y="1253"/>
              <a:ext cx="2858" cy="2464"/>
            </a:xfrm>
            <a:prstGeom prst="rect">
              <a:avLst/>
            </a:prstGeom>
            <a:solidFill>
              <a:schemeClr val="bg1"/>
            </a:solidFill>
            <a:ln w="9525">
              <a:solidFill>
                <a:schemeClr val="accent1"/>
              </a:solidFill>
              <a:miter lim="800000"/>
              <a:headEnd/>
              <a:tailEnd/>
            </a:ln>
            <a:effectLst/>
          </p:spPr>
          <p:txBody>
            <a:bodyPr>
              <a:spAutoFit/>
            </a:bodyPr>
            <a:lstStyle/>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a:p>
              <a:pPr algn="ctr" eaLnBrk="0" hangingPunct="0">
                <a:spcBef>
                  <a:spcPct val="50000"/>
                </a:spcBef>
                <a:buClr>
                  <a:srgbClr val="FF0000"/>
                </a:buClr>
                <a:buFont typeface="Wingdings" pitchFamily="2" charset="2"/>
                <a:buNone/>
                <a:defRPr/>
              </a:pPr>
              <a:endParaRPr kumimoji="0" lang="sk-SK" sz="1000" b="0">
                <a:effectLst>
                  <a:outerShdw blurRad="38100" dist="38100" dir="2700000" algn="tl">
                    <a:srgbClr val="000000"/>
                  </a:outerShdw>
                </a:effectLst>
                <a:latin typeface="Arial" pitchFamily="34" charset="0"/>
                <a:cs typeface="Arial" panose="020B0604020202020204" pitchFamily="34" charset="0"/>
                <a:sym typeface="Wingdings" pitchFamily="2" charset="2"/>
              </a:endParaRPr>
            </a:p>
          </p:txBody>
        </p:sp>
        <p:pic>
          <p:nvPicPr>
            <p:cNvPr id="23567" name="Picture 1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112" y="1570"/>
              <a:ext cx="1745" cy="1950"/>
            </a:xfrm>
            <a:prstGeom prst="rect">
              <a:avLst/>
            </a:prstGeom>
            <a:noFill/>
            <a:ln w="9525">
              <a:noFill/>
              <a:miter lim="800000"/>
              <a:headEnd/>
              <a:tailEnd/>
            </a:ln>
          </p:spPr>
        </p:pic>
        <p:sp>
          <p:nvSpPr>
            <p:cNvPr id="23568" name="Line 14"/>
            <p:cNvSpPr>
              <a:spLocks noChangeShapeType="1"/>
            </p:cNvSpPr>
            <p:nvPr/>
          </p:nvSpPr>
          <p:spPr bwMode="auto">
            <a:xfrm flipH="1" flipV="1">
              <a:off x="2563" y="2506"/>
              <a:ext cx="272" cy="227"/>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23569" name="Oval 15"/>
            <p:cNvSpPr>
              <a:spLocks noChangeArrowheads="1"/>
            </p:cNvSpPr>
            <p:nvPr/>
          </p:nvSpPr>
          <p:spPr bwMode="auto">
            <a:xfrm>
              <a:off x="2424" y="2387"/>
              <a:ext cx="136" cy="227"/>
            </a:xfrm>
            <a:prstGeom prst="ellipse">
              <a:avLst/>
            </a:prstGeom>
            <a:noFill/>
            <a:ln w="41275" cap="sq">
              <a:solidFill>
                <a:srgbClr val="FF0000"/>
              </a:solidFill>
              <a:round/>
              <a:headEnd type="none" w="sm" len="sm"/>
              <a:tailEnd type="none" w="sm" len="sm"/>
            </a:ln>
          </p:spPr>
          <p:txBody>
            <a:bodyPr wrap="none" anchor="ctr"/>
            <a:lstStyle/>
            <a:p>
              <a:pPr eaLnBrk="0" hangingPunct="0"/>
              <a:endParaRPr lang="sk-SK" altLang="sk-SK"/>
            </a:p>
          </p:txBody>
        </p:sp>
        <p:sp>
          <p:nvSpPr>
            <p:cNvPr id="23570" name="Line 16"/>
            <p:cNvSpPr>
              <a:spLocks noChangeShapeType="1"/>
            </p:cNvSpPr>
            <p:nvPr/>
          </p:nvSpPr>
          <p:spPr bwMode="auto">
            <a:xfrm flipH="1">
              <a:off x="2563" y="2824"/>
              <a:ext cx="272" cy="90"/>
            </a:xfrm>
            <a:prstGeom prst="line">
              <a:avLst/>
            </a:prstGeom>
            <a:noFill/>
            <a:ln w="38100">
              <a:solidFill>
                <a:srgbClr val="FF0000"/>
              </a:solidFill>
              <a:round/>
              <a:headEnd/>
              <a:tailEnd type="triangle" w="med" len="med"/>
            </a:ln>
          </p:spPr>
          <p:txBody>
            <a:bodyPr lIns="0" tIns="0" rIns="0" bIns="0">
              <a:spAutoFit/>
            </a:bodyPr>
            <a:lstStyle/>
            <a:p>
              <a:endParaRPr lang="sk-SK"/>
            </a:p>
          </p:txBody>
        </p:sp>
        <p:sp>
          <p:nvSpPr>
            <p:cNvPr id="23571" name="Oval 17"/>
            <p:cNvSpPr>
              <a:spLocks noChangeArrowheads="1"/>
            </p:cNvSpPr>
            <p:nvPr/>
          </p:nvSpPr>
          <p:spPr bwMode="auto">
            <a:xfrm>
              <a:off x="2427" y="2796"/>
              <a:ext cx="136" cy="227"/>
            </a:xfrm>
            <a:prstGeom prst="ellipse">
              <a:avLst/>
            </a:prstGeom>
            <a:noFill/>
            <a:ln w="41275" cap="sq">
              <a:solidFill>
                <a:srgbClr val="FF0000"/>
              </a:solidFill>
              <a:round/>
              <a:headEnd type="none" w="sm" len="sm"/>
              <a:tailEnd type="none" w="sm" len="sm"/>
            </a:ln>
          </p:spPr>
          <p:txBody>
            <a:bodyPr wrap="none" anchor="ctr"/>
            <a:lstStyle/>
            <a:p>
              <a:pPr eaLnBrk="0" hangingPunct="0"/>
              <a:endParaRPr lang="sk-SK" altLang="sk-SK"/>
            </a:p>
          </p:txBody>
        </p:sp>
        <p:sp>
          <p:nvSpPr>
            <p:cNvPr id="23572" name="Line 18"/>
            <p:cNvSpPr>
              <a:spLocks noChangeShapeType="1"/>
            </p:cNvSpPr>
            <p:nvPr/>
          </p:nvSpPr>
          <p:spPr bwMode="auto">
            <a:xfrm>
              <a:off x="1021" y="2024"/>
              <a:ext cx="725" cy="453"/>
            </a:xfrm>
            <a:prstGeom prst="line">
              <a:avLst/>
            </a:prstGeom>
            <a:noFill/>
            <a:ln w="38100">
              <a:solidFill>
                <a:srgbClr val="00CC00"/>
              </a:solidFill>
              <a:round/>
              <a:headEnd/>
              <a:tailEnd type="triangle" w="med" len="med"/>
            </a:ln>
          </p:spPr>
          <p:txBody>
            <a:bodyPr lIns="0" tIns="0" rIns="0" bIns="0">
              <a:spAutoFit/>
            </a:bodyPr>
            <a:lstStyle/>
            <a:p>
              <a:endParaRPr lang="sk-SK"/>
            </a:p>
          </p:txBody>
        </p:sp>
        <p:sp>
          <p:nvSpPr>
            <p:cNvPr id="23573" name="Text Box 19"/>
            <p:cNvSpPr txBox="1">
              <a:spLocks noChangeArrowheads="1"/>
            </p:cNvSpPr>
            <p:nvPr/>
          </p:nvSpPr>
          <p:spPr bwMode="auto">
            <a:xfrm>
              <a:off x="567" y="1752"/>
              <a:ext cx="1044" cy="231"/>
            </a:xfrm>
            <a:prstGeom prst="rect">
              <a:avLst/>
            </a:prstGeom>
            <a:noFill/>
            <a:ln w="9525">
              <a:noFill/>
              <a:miter lim="800000"/>
              <a:headEnd/>
              <a:tailEnd/>
            </a:ln>
          </p:spPr>
          <p:txBody>
            <a:bodyPr>
              <a:spAutoFit/>
            </a:bodyPr>
            <a:lstStyle/>
            <a:p>
              <a:pPr eaLnBrk="0" hangingPunct="0">
                <a:spcBef>
                  <a:spcPct val="50000"/>
                </a:spcBef>
              </a:pPr>
              <a:r>
                <a:rPr lang="sk-SK" altLang="sk-SK" sz="1800">
                  <a:solidFill>
                    <a:srgbClr val="00CC00"/>
                  </a:solidFill>
                  <a:latin typeface="Arial" charset="0"/>
                </a:rPr>
                <a:t>mechanická</a:t>
              </a:r>
              <a:endParaRPr lang="en-US" altLang="sk-SK" sz="1800">
                <a:solidFill>
                  <a:srgbClr val="00CC00"/>
                </a:solidFill>
                <a:latin typeface="Arial" charset="0"/>
              </a:endParaRPr>
            </a:p>
          </p:txBody>
        </p:sp>
        <p:sp>
          <p:nvSpPr>
            <p:cNvPr id="23574" name="Text Box 20"/>
            <p:cNvSpPr txBox="1">
              <a:spLocks noChangeArrowheads="1"/>
            </p:cNvSpPr>
            <p:nvPr/>
          </p:nvSpPr>
          <p:spPr bwMode="auto">
            <a:xfrm>
              <a:off x="2836" y="2704"/>
              <a:ext cx="702" cy="231"/>
            </a:xfrm>
            <a:prstGeom prst="rect">
              <a:avLst/>
            </a:prstGeom>
            <a:noFill/>
            <a:ln w="9525">
              <a:noFill/>
              <a:miter lim="800000"/>
              <a:headEnd/>
              <a:tailEnd/>
            </a:ln>
          </p:spPr>
          <p:txBody>
            <a:bodyPr>
              <a:spAutoFit/>
            </a:bodyPr>
            <a:lstStyle/>
            <a:p>
              <a:pPr eaLnBrk="0" hangingPunct="0">
                <a:spcBef>
                  <a:spcPct val="50000"/>
                </a:spcBef>
              </a:pPr>
              <a:r>
                <a:rPr lang="sk-SK" altLang="sk-SK" sz="1800">
                  <a:solidFill>
                    <a:srgbClr val="FF0000"/>
                  </a:solidFill>
                  <a:latin typeface="Arial" charset="0"/>
                </a:rPr>
                <a:t>funkčná</a:t>
              </a:r>
              <a:r>
                <a:rPr lang="sk-SK" altLang="sk-SK" sz="1800">
                  <a:solidFill>
                    <a:srgbClr val="00CC00"/>
                  </a:solidFill>
                  <a:latin typeface="Arial" charset="0"/>
                </a:rPr>
                <a:t> </a:t>
              </a:r>
              <a:endParaRPr lang="en-US" altLang="sk-SK" sz="1800">
                <a:solidFill>
                  <a:srgbClr val="00CC00"/>
                </a:solidFill>
                <a:latin typeface="Arial" charset="0"/>
              </a:endParaRPr>
            </a:p>
          </p:txBody>
        </p:sp>
      </p:grpSp>
      <p:sp>
        <p:nvSpPr>
          <p:cNvPr id="192533" name="Line 21"/>
          <p:cNvSpPr>
            <a:spLocks noChangeShapeType="1"/>
          </p:cNvSpPr>
          <p:nvPr/>
        </p:nvSpPr>
        <p:spPr bwMode="auto">
          <a:xfrm flipV="1">
            <a:off x="4067175" y="2349500"/>
            <a:ext cx="2089150" cy="1511300"/>
          </a:xfrm>
          <a:prstGeom prst="line">
            <a:avLst/>
          </a:prstGeom>
          <a:noFill/>
          <a:ln w="76200" cap="sq">
            <a:solidFill>
              <a:srgbClr val="00CC00"/>
            </a:solidFill>
            <a:round/>
            <a:headEnd type="none" w="sm" len="sm"/>
            <a:tailEnd type="triangle" w="sm" len="sm"/>
          </a:ln>
        </p:spPr>
        <p:txBody>
          <a:bodyPr wrap="none"/>
          <a:lstStyle/>
          <a:p>
            <a:endParaRPr lang="sk-SK"/>
          </a:p>
        </p:txBody>
      </p:sp>
      <p:sp>
        <p:nvSpPr>
          <p:cNvPr id="23563" name="Rectangle 22"/>
          <p:cNvSpPr>
            <a:spLocks noChangeArrowheads="1"/>
          </p:cNvSpPr>
          <p:nvPr/>
        </p:nvSpPr>
        <p:spPr bwMode="auto">
          <a:xfrm>
            <a:off x="3276600" y="908050"/>
            <a:ext cx="935038" cy="43180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pic>
        <p:nvPicPr>
          <p:cNvPr id="23564" name="Picture 22" descr="Obr"/>
          <p:cNvPicPr>
            <a:picLocks noChangeAspect="1" noChangeArrowheads="1"/>
          </p:cNvPicPr>
          <p:nvPr/>
        </p:nvPicPr>
        <p:blipFill>
          <a:blip r:embed="rId6"/>
          <a:srcRect/>
          <a:stretch>
            <a:fillRect/>
          </a:stretch>
        </p:blipFill>
        <p:spPr bwMode="auto">
          <a:xfrm>
            <a:off x="4859338" y="4678363"/>
            <a:ext cx="4284662" cy="2279650"/>
          </a:xfrm>
          <a:prstGeom prst="rect">
            <a:avLst/>
          </a:prstGeom>
          <a:noFill/>
          <a:ln w="9525">
            <a:noFill/>
            <a:miter lim="800000"/>
            <a:headEnd/>
            <a:tailEnd/>
          </a:ln>
        </p:spPr>
      </p:pic>
      <p:sp>
        <p:nvSpPr>
          <p:cNvPr id="1071112" name="AutoShape 8"/>
          <p:cNvSpPr>
            <a:spLocks noChangeArrowheads="1"/>
          </p:cNvSpPr>
          <p:nvPr/>
        </p:nvSpPr>
        <p:spPr bwMode="auto">
          <a:xfrm rot="40950" flipH="1">
            <a:off x="7391400" y="3933825"/>
            <a:ext cx="130175" cy="1274763"/>
          </a:xfrm>
          <a:prstGeom prst="downArrow">
            <a:avLst>
              <a:gd name="adj1" fmla="val 50000"/>
              <a:gd name="adj2" fmla="val 244817"/>
            </a:avLst>
          </a:prstGeom>
          <a:solidFill>
            <a:srgbClr val="333399"/>
          </a:solidFill>
          <a:ln w="9525">
            <a:solidFill>
              <a:schemeClr val="tx1"/>
            </a:solidFill>
            <a:miter lim="800000"/>
            <a:headEnd/>
            <a:tailEnd/>
          </a:ln>
        </p:spPr>
        <p:txBody>
          <a:bodyPr vert="eaVert" wrap="none" anchor="ctr"/>
          <a:lstStyle/>
          <a:p>
            <a:pPr eaLnBrk="0" hangingPunct="0">
              <a:defRPr/>
            </a:pPr>
            <a:endParaRPr lang="sk-SK">
              <a:effectLst>
                <a:outerShdw blurRad="38100" dist="38100" dir="2700000" algn="tl">
                  <a:srgbClr val="000000"/>
                </a:outerShdw>
              </a:effectLst>
              <a:latin typeface="Arial Unicode MS" pitchFamily="34" charset="-128"/>
              <a:cs typeface="Arial" panose="020B0604020202020204"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3"/>
                                        </p:tgtEl>
                                        <p:attrNameLst>
                                          <p:attrName>style.visibility</p:attrName>
                                        </p:attrNameLst>
                                      </p:cBhvr>
                                      <p:to>
                                        <p:strVal val="visible"/>
                                      </p:to>
                                    </p:set>
                                    <p:animEffect transition="in" filter="blinds(horizontal)">
                                      <p:cBhvr>
                                        <p:cTn id="7" dur="500"/>
                                        <p:tgtEl>
                                          <p:spTgt spid="19253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900113" y="-171450"/>
            <a:ext cx="7100887" cy="1003300"/>
          </a:xfrm>
        </p:spPr>
        <p:txBody>
          <a:bodyPr lIns="91440" tIns="45720" rIns="91440" bIns="45720" anchor="b"/>
          <a:lstStyle/>
          <a:p>
            <a:pPr eaLnBrk="1" hangingPunct="1">
              <a:defRPr/>
            </a:pPr>
            <a:r>
              <a:rPr lang="sk-SK" altLang="sk-SK" sz="3300">
                <a:latin typeface="Arial" panose="020B0604020202020204" pitchFamily="34" charset="0"/>
              </a:rPr>
              <a:t>Indikovaná BPA </a:t>
            </a:r>
            <a:r>
              <a:rPr lang="sk-SK" altLang="sk-SK" sz="2000">
                <a:solidFill>
                  <a:schemeClr val="tx1"/>
                </a:solidFill>
                <a:effectLst>
                  <a:outerShdw blurRad="38100" dist="38100" dir="2700000" algn="tl">
                    <a:srgbClr val="000000"/>
                  </a:outerShdw>
                </a:effectLst>
                <a:latin typeface="Arial" panose="020B0604020202020204" pitchFamily="34" charset="0"/>
              </a:rPr>
              <a:t>november 2017</a:t>
            </a:r>
            <a:endParaRPr lang="sk-SK" altLang="sk-SK" sz="2000">
              <a:effectLst>
                <a:outerShdw blurRad="38100" dist="38100" dir="2700000" algn="tl">
                  <a:srgbClr val="000000"/>
                </a:outerShdw>
              </a:effectLst>
            </a:endParaRPr>
          </a:p>
        </p:txBody>
      </p:sp>
      <p:sp>
        <p:nvSpPr>
          <p:cNvPr id="9219" name="Rectangle 3"/>
          <p:cNvSpPr>
            <a:spLocks noGrp="1" noChangeArrowheads="1"/>
          </p:cNvSpPr>
          <p:nvPr>
            <p:ph type="body" idx="4294967295"/>
          </p:nvPr>
        </p:nvSpPr>
        <p:spPr>
          <a:xfrm>
            <a:off x="250825" y="981075"/>
            <a:ext cx="8158163" cy="6335713"/>
          </a:xfrm>
        </p:spPr>
        <p:txBody>
          <a:bodyPr lIns="91440" tIns="45720" rIns="91440" bIns="45720"/>
          <a:lstStyle/>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riociguat + s.c. treprostinil </a:t>
            </a:r>
            <a:r>
              <a:rPr lang="sk-SK" altLang="sk-SK" sz="2000" b="1">
                <a:solidFill>
                  <a:srgbClr val="FFCC00"/>
                </a:solidFill>
                <a:effectLst>
                  <a:outerShdw blurRad="38100" dist="38100" dir="2700000" algn="tl">
                    <a:srgbClr val="000000"/>
                  </a:outerShdw>
                </a:effectLst>
              </a:rPr>
              <a:t>+ prvé 4 sedenia BPA</a:t>
            </a:r>
          </a:p>
          <a:p>
            <a:pPr eaLnBrk="1" hangingPunct="1">
              <a:lnSpc>
                <a:spcPct val="80000"/>
              </a:lnSpc>
              <a:buFont typeface="Monotype Sorts" pitchFamily="2" charset="2"/>
              <a:buNone/>
              <a:defRPr/>
            </a:pPr>
            <a:endParaRPr lang="sk-SK" altLang="sk-SK" sz="2000">
              <a:effectLst>
                <a:outerShdw blurRad="38100" dist="38100" dir="2700000" algn="tl">
                  <a:srgbClr val="000000"/>
                </a:outerShdw>
              </a:effectLst>
            </a:endParaRP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Dynamika: pred BPA </a:t>
            </a:r>
            <a:r>
              <a:rPr lang="sk-SK"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rPr>
              <a:t> po BPA </a:t>
            </a:r>
            <a:r>
              <a:rPr lang="sk-SK" altLang="sk-SK" sz="2000">
                <a:effectLst>
                  <a:outerShdw blurRad="38100" dist="38100" dir="2700000" algn="tl">
                    <a:srgbClr val="000000"/>
                  </a:outerShdw>
                </a:effectLst>
                <a:cs typeface="Arial" panose="020B0604020202020204" pitchFamily="34" charset="0"/>
              </a:rPr>
              <a:t>→ 3M po BPA:</a:t>
            </a:r>
          </a:p>
          <a:p>
            <a:pPr eaLnBrk="1" hangingPunct="1">
              <a:lnSpc>
                <a:spcPct val="80000"/>
              </a:lnSpc>
              <a:buFont typeface="Monotype Sorts" pitchFamily="2" charset="2"/>
              <a:buNone/>
              <a:defRPr/>
            </a:pPr>
            <a:endParaRPr lang="sk-SK" altLang="sk-SK" sz="2000">
              <a:effectLst>
                <a:outerShdw blurRad="38100" dist="38100" dir="2700000" algn="tl">
                  <a:srgbClr val="000000"/>
                </a:outerShdw>
              </a:effectLst>
            </a:endParaRPr>
          </a:p>
          <a:p>
            <a:pPr eaLnBrk="1" hangingPunct="1">
              <a:lnSpc>
                <a:spcPct val="80000"/>
              </a:lnSpc>
              <a:buFont typeface="Monotype Sorts" pitchFamily="2" charset="2"/>
              <a:buNone/>
              <a:defRPr/>
            </a:pPr>
            <a:r>
              <a:rPr lang="sk-SK" altLang="sk-SK" sz="2000">
                <a:solidFill>
                  <a:srgbClr val="FFCC00"/>
                </a:solidFill>
                <a:effectLst>
                  <a:outerShdw blurRad="38100" dist="38100" dir="2700000" algn="tl">
                    <a:srgbClr val="000000"/>
                  </a:outerShdw>
                </a:effectLst>
              </a:rPr>
              <a:t>                  NT-proBNP: </a:t>
            </a:r>
            <a:r>
              <a:rPr lang="sk-SK" altLang="sk-SK" sz="2000">
                <a:effectLst>
                  <a:outerShdw blurRad="38100" dist="38100" dir="2700000" algn="tl">
                    <a:srgbClr val="000000"/>
                  </a:outerShdw>
                </a:effectLst>
              </a:rPr>
              <a:t>6000 </a:t>
            </a:r>
            <a:r>
              <a:rPr lang="sk-SK" altLang="sk-SK" sz="2000">
                <a:effectLst>
                  <a:outerShdw blurRad="38100" dist="38100" dir="2700000" algn="tl">
                    <a:srgbClr val="000000"/>
                  </a:outerShdw>
                </a:effectLst>
                <a:cs typeface="Arial" panose="020B0604020202020204" pitchFamily="34" charset="0"/>
              </a:rPr>
              <a:t>→ 1855 →</a:t>
            </a:r>
            <a:r>
              <a:rPr lang="sk-SK" altLang="sk-SK" sz="2000">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690</a:t>
            </a:r>
          </a:p>
          <a:p>
            <a:pPr eaLnBrk="1" hangingPunct="1">
              <a:lnSpc>
                <a:spcPct val="80000"/>
              </a:lnSpc>
              <a:buFont typeface="Monotype Sorts" pitchFamily="2" charset="2"/>
              <a:buNone/>
              <a:defRPr/>
            </a:pPr>
            <a:endParaRPr lang="sk-SK" altLang="sk-SK" sz="2000">
              <a:solidFill>
                <a:srgbClr val="FFCC00"/>
              </a:solidFill>
              <a:effectLst>
                <a:outerShdw blurRad="38100" dist="38100" dir="2700000" algn="tl">
                  <a:srgbClr val="000000"/>
                </a:outerShdw>
              </a:effectLst>
              <a:cs typeface="Arial" panose="020B0604020202020204" pitchFamily="34" charset="0"/>
            </a:endParaRPr>
          </a:p>
          <a:p>
            <a:pPr eaLnBrk="1" hangingPunct="1">
              <a:lnSpc>
                <a:spcPct val="80000"/>
              </a:lnSpc>
              <a:buFont typeface="Monotype Sorts" pitchFamily="2" charset="2"/>
              <a:buNone/>
              <a:defRPr/>
            </a:pPr>
            <a:r>
              <a:rPr lang="sk-SK" altLang="sk-SK" sz="2400" b="1">
                <a:solidFill>
                  <a:srgbClr val="FFCC00"/>
                </a:solidFill>
                <a:effectLst>
                  <a:outerShdw blurRad="38100" dist="38100" dir="2700000" algn="tl">
                    <a:srgbClr val="000000"/>
                  </a:outerShdw>
                </a:effectLst>
              </a:rPr>
              <a:t>Echokardiografia po BPA </a:t>
            </a:r>
          </a:p>
          <a:p>
            <a:pPr eaLnBrk="1" hangingPunct="1">
              <a:lnSpc>
                <a:spcPct val="80000"/>
              </a:lnSpc>
              <a:buFont typeface="Monotype Sorts" pitchFamily="2" charset="2"/>
              <a:buNone/>
              <a:defRPr/>
            </a:pPr>
            <a:r>
              <a:rPr lang="sk-SK" altLang="sk-SK" sz="2400" b="1">
                <a:solidFill>
                  <a:srgbClr val="FFCC00"/>
                </a:solidFill>
                <a:effectLst>
                  <a:outerShdw blurRad="38100" dist="38100" dir="2700000" algn="tl">
                    <a:srgbClr val="000000"/>
                  </a:outerShdw>
                </a:effectLst>
              </a:rPr>
              <a:t>regresia: </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 PK </a:t>
            </a:r>
            <a:r>
              <a:rPr lang="sk-SK" altLang="sk-SK" sz="2000" b="1">
                <a:effectLst>
                  <a:outerShdw blurRad="38100" dist="38100" dir="2700000" algn="tl">
                    <a:srgbClr val="000000"/>
                  </a:outerShdw>
                </a:effectLst>
              </a:rPr>
              <a:t>dilatácia</a:t>
            </a:r>
            <a:r>
              <a:rPr lang="sk-SK" altLang="sk-SK" sz="2000">
                <a:effectLst>
                  <a:outerShdw blurRad="38100" dist="38100" dir="2700000" algn="tl">
                    <a:srgbClr val="000000"/>
                  </a:outerShdw>
                </a:effectLst>
              </a:rPr>
              <a:t> z   80-80-86/ 32 mm</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na </a:t>
            </a:r>
            <a:r>
              <a:rPr lang="sk-SK" altLang="sk-SK" sz="2000">
                <a:solidFill>
                  <a:srgbClr val="FFCC00"/>
                </a:solidFill>
                <a:effectLst>
                  <a:outerShdw blurRad="38100" dist="38100" dir="2700000" algn="tl">
                    <a:srgbClr val="000000"/>
                  </a:outerShdw>
                </a:effectLst>
              </a:rPr>
              <a:t>70-64-77/ 37 mm</a:t>
            </a:r>
          </a:p>
          <a:p>
            <a:pPr eaLnBrk="1" hangingPunct="1">
              <a:lnSpc>
                <a:spcPct val="80000"/>
              </a:lnSpc>
              <a:buFont typeface="Monotype Sorts" pitchFamily="2" charset="2"/>
              <a:buNone/>
              <a:defRPr/>
            </a:pPr>
            <a:endParaRPr lang="sk-SK" altLang="sk-SK" sz="2000">
              <a:effectLst>
                <a:outerShdw blurRad="38100" dist="38100" dir="2700000" algn="tl">
                  <a:srgbClr val="000000"/>
                </a:outerShdw>
              </a:effectLst>
            </a:endParaRP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 </a:t>
            </a:r>
            <a:r>
              <a:rPr lang="sk-SK" altLang="sk-SK" sz="2000" b="1">
                <a:effectLst>
                  <a:outerShdw blurRad="38100" dist="38100" dir="2700000" algn="tl">
                    <a:srgbClr val="000000"/>
                  </a:outerShdw>
                </a:effectLst>
              </a:rPr>
              <a:t>PK dysfunkcia</a:t>
            </a:r>
            <a:r>
              <a:rPr lang="sk-SK" altLang="sk-SK" sz="2000">
                <a:effectLst>
                  <a:outerShdw blurRad="38100" dist="38100" dir="2700000" algn="tl">
                    <a:srgbClr val="000000"/>
                  </a:outerShdw>
                </a:effectLst>
              </a:rPr>
              <a:t>:TAPSE 16 mm </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FAC   30% </a:t>
            </a:r>
            <a:r>
              <a:rPr lang="sk-SK" altLang="sk-SK" sz="2000">
                <a:effectLst>
                  <a:outerShdw blurRad="38100" dist="38100" dir="2700000" algn="tl">
                    <a:srgbClr val="000000"/>
                  </a:outerShdw>
                </a:effectLst>
                <a:cs typeface="Arial" panose="020B0604020202020204" pitchFamily="34" charset="0"/>
              </a:rPr>
              <a:t>→ </a:t>
            </a:r>
            <a:r>
              <a:rPr lang="sk-SK" altLang="sk-SK" sz="2000">
                <a:solidFill>
                  <a:srgbClr val="FFCC00"/>
                </a:solidFill>
                <a:effectLst>
                  <a:outerShdw blurRad="38100" dist="38100" dir="2700000" algn="tl">
                    <a:srgbClr val="000000"/>
                  </a:outerShdw>
                </a:effectLst>
              </a:rPr>
              <a:t>45%,</a:t>
            </a:r>
            <a:r>
              <a:rPr lang="sk-SK" altLang="sk-SK" sz="2000">
                <a:effectLst>
                  <a:outerShdw blurRad="38100" dist="38100" dir="2700000" algn="tl">
                    <a:srgbClr val="000000"/>
                  </a:outerShdw>
                </a:effectLst>
              </a:rPr>
              <a:t> </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vlna S 7     </a:t>
            </a:r>
            <a:r>
              <a:rPr lang="sk-SK"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rPr>
              <a:t> 11cm/s </a:t>
            </a:r>
            <a:r>
              <a:rPr lang="sk-SK"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15cm/s</a:t>
            </a:r>
          </a:p>
          <a:p>
            <a:pPr eaLnBrk="1" hangingPunct="1">
              <a:lnSpc>
                <a:spcPct val="80000"/>
              </a:lnSpc>
              <a:buFont typeface="Monotype Sorts" pitchFamily="2" charset="2"/>
              <a:buNone/>
              <a:defRPr/>
            </a:pPr>
            <a:endParaRPr lang="sk-SK" altLang="sk-SK" sz="2000">
              <a:solidFill>
                <a:srgbClr val="FFCC00"/>
              </a:solidFill>
              <a:effectLst>
                <a:outerShdw blurRad="38100" dist="38100" dir="2700000" algn="tl">
                  <a:srgbClr val="000000"/>
                </a:outerShdw>
              </a:effectLst>
            </a:endParaRP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 PH: TR grad. z 113mmHg </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na 70mmHg </a:t>
            </a:r>
            <a:r>
              <a:rPr lang="sk-SK" altLang="sk-SK" sz="2000">
                <a:effectLst>
                  <a:outerShdw blurRad="38100" dist="38100" dir="2700000" algn="tl">
                    <a:srgbClr val="000000"/>
                  </a:outerShdw>
                </a:effectLst>
                <a:cs typeface="Arial" panose="020B0604020202020204" pitchFamily="34" charset="0"/>
              </a:rPr>
              <a:t>→</a:t>
            </a:r>
            <a:r>
              <a:rPr lang="sk-SK" altLang="sk-SK" sz="2000">
                <a:effectLst>
                  <a:outerShdw blurRad="38100" dist="38100" dir="2700000" algn="tl">
                    <a:srgbClr val="000000"/>
                  </a:outerShdw>
                </a:effectLst>
              </a:rPr>
              <a:t> </a:t>
            </a:r>
            <a:r>
              <a:rPr lang="sk-SK" altLang="sk-SK" sz="2000">
                <a:solidFill>
                  <a:srgbClr val="FFCC00"/>
                </a:solidFill>
                <a:effectLst>
                  <a:outerShdw blurRad="38100" dist="38100" dir="2700000" algn="tl">
                    <a:srgbClr val="000000"/>
                  </a:outerShdw>
                </a:effectLst>
              </a:rPr>
              <a:t>55mmHg</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 útlaku ĽK</a:t>
            </a:r>
          </a:p>
          <a:p>
            <a:pPr eaLnBrk="1" hangingPunct="1">
              <a:lnSpc>
                <a:spcPct val="80000"/>
              </a:lnSpc>
              <a:buFont typeface="Monotype Sorts" pitchFamily="2" charset="2"/>
              <a:buNone/>
              <a:defRPr/>
            </a:pPr>
            <a:r>
              <a:rPr lang="sk-SK" altLang="sk-SK" sz="2000">
                <a:effectLst>
                  <a:outerShdw blurRad="38100" dist="38100" dir="2700000" algn="tl">
                    <a:srgbClr val="000000"/>
                  </a:outerShdw>
                </a:effectLst>
              </a:rPr>
              <a:t>       - perikardial. výpotku</a:t>
            </a:r>
          </a:p>
        </p:txBody>
      </p:sp>
      <p:pic>
        <p:nvPicPr>
          <p:cNvPr id="93187" name="Picture 4" descr="MIKULA_2015"/>
          <p:cNvPicPr>
            <a:picLocks noChangeAspect="1" noChangeArrowheads="1"/>
          </p:cNvPicPr>
          <p:nvPr/>
        </p:nvPicPr>
        <p:blipFill>
          <a:blip r:embed="rId3"/>
          <a:srcRect l="33536" t="10252"/>
          <a:stretch>
            <a:fillRect/>
          </a:stretch>
        </p:blipFill>
        <p:spPr bwMode="auto">
          <a:xfrm>
            <a:off x="5651500" y="3394075"/>
            <a:ext cx="3492500" cy="3779838"/>
          </a:xfrm>
          <a:prstGeom prst="rect">
            <a:avLst/>
          </a:prstGeom>
          <a:noFill/>
          <a:ln w="9525">
            <a:noFill/>
            <a:miter lim="800000"/>
            <a:headEnd/>
            <a:tailEnd/>
          </a:ln>
        </p:spPr>
      </p:pic>
      <p:pic>
        <p:nvPicPr>
          <p:cNvPr id="93188" name="Picture 5" descr="MIKULA_2017-nov14"/>
          <p:cNvPicPr>
            <a:picLocks noChangeAspect="1" noChangeArrowheads="1"/>
          </p:cNvPicPr>
          <p:nvPr/>
        </p:nvPicPr>
        <p:blipFill>
          <a:blip r:embed="rId4"/>
          <a:srcRect l="30301"/>
          <a:stretch>
            <a:fillRect/>
          </a:stretch>
        </p:blipFill>
        <p:spPr bwMode="auto">
          <a:xfrm>
            <a:off x="6372225" y="-315913"/>
            <a:ext cx="3211513" cy="4465638"/>
          </a:xfrm>
          <a:prstGeom prst="rect">
            <a:avLst/>
          </a:prstGeom>
          <a:noFill/>
          <a:ln w="9525">
            <a:noFill/>
            <a:miter lim="800000"/>
            <a:headEnd/>
            <a:tailEnd/>
          </a:ln>
        </p:spPr>
      </p:pic>
    </p:spTree>
  </p:cSld>
  <p:clrMapOvr>
    <a:masterClrMapping/>
  </p:clrMapOvr>
  <p:transition>
    <p:check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MIKULA_2015"/>
          <p:cNvPicPr>
            <a:picLocks noChangeAspect="1" noChangeArrowheads="1"/>
          </p:cNvPicPr>
          <p:nvPr/>
        </p:nvPicPr>
        <p:blipFill>
          <a:blip r:embed="rId3">
            <a:lum bright="6000"/>
          </a:blip>
          <a:srcRect l="33536" t="10252"/>
          <a:stretch>
            <a:fillRect/>
          </a:stretch>
        </p:blipFill>
        <p:spPr bwMode="auto">
          <a:xfrm>
            <a:off x="5580063" y="3716338"/>
            <a:ext cx="3492500" cy="3779837"/>
          </a:xfrm>
          <a:prstGeom prst="rect">
            <a:avLst/>
          </a:prstGeom>
          <a:noFill/>
          <a:ln w="9525">
            <a:noFill/>
            <a:miter lim="800000"/>
            <a:headEnd/>
            <a:tailEnd/>
          </a:ln>
        </p:spPr>
      </p:pic>
      <p:pic>
        <p:nvPicPr>
          <p:cNvPr id="95234" name="Picture 3"/>
          <p:cNvPicPr>
            <a:picLocks noChangeAspect="1" noChangeArrowheads="1"/>
          </p:cNvPicPr>
          <p:nvPr/>
        </p:nvPicPr>
        <p:blipFill>
          <a:blip r:embed="rId4"/>
          <a:srcRect l="21591" t="6796" r="18706" b="5153"/>
          <a:stretch>
            <a:fillRect/>
          </a:stretch>
        </p:blipFill>
        <p:spPr bwMode="auto">
          <a:xfrm>
            <a:off x="5651500" y="3141663"/>
            <a:ext cx="3529013" cy="4030662"/>
          </a:xfrm>
          <a:prstGeom prst="rect">
            <a:avLst/>
          </a:prstGeom>
          <a:noFill/>
          <a:ln w="9525">
            <a:noFill/>
            <a:miter lim="800000"/>
            <a:headEnd/>
            <a:tailEnd/>
          </a:ln>
        </p:spPr>
      </p:pic>
      <p:sp>
        <p:nvSpPr>
          <p:cNvPr id="86020" name="Rectangle 2"/>
          <p:cNvSpPr>
            <a:spLocks noGrp="1" noChangeArrowheads="1"/>
          </p:cNvSpPr>
          <p:nvPr>
            <p:ph type="title" idx="4294967295"/>
          </p:nvPr>
        </p:nvSpPr>
        <p:spPr>
          <a:xfrm>
            <a:off x="900113" y="981075"/>
            <a:ext cx="4895850" cy="1003300"/>
          </a:xfrm>
        </p:spPr>
        <p:txBody>
          <a:bodyPr lIns="91440" tIns="45720" rIns="91440" bIns="45720" anchor="b"/>
          <a:lstStyle/>
          <a:p>
            <a:pPr eaLnBrk="1" hangingPunct="1">
              <a:defRPr/>
            </a:pPr>
            <a:r>
              <a:rPr lang="sk-SK" altLang="sk-SK" sz="2400">
                <a:solidFill>
                  <a:schemeClr val="tx1"/>
                </a:solidFill>
                <a:effectLst>
                  <a:outerShdw blurRad="38100" dist="38100" dir="2700000" algn="tl">
                    <a:srgbClr val="000000"/>
                  </a:outerShdw>
                </a:effectLst>
                <a:latin typeface="Arial" charset="0"/>
              </a:rPr>
              <a:t>III/2017</a:t>
            </a:r>
            <a:br>
              <a:rPr lang="sk-SK" altLang="sk-SK" sz="2400">
                <a:solidFill>
                  <a:schemeClr val="tx1"/>
                </a:solidFill>
                <a:effectLst>
                  <a:outerShdw blurRad="38100" dist="38100" dir="2700000" algn="tl">
                    <a:srgbClr val="000000"/>
                  </a:outerShdw>
                </a:effectLst>
                <a:latin typeface="Arial" charset="0"/>
              </a:rPr>
            </a:br>
            <a:r>
              <a:rPr lang="sk-SK" altLang="sk-SK" sz="2400">
                <a:solidFill>
                  <a:schemeClr val="tx1"/>
                </a:solidFill>
                <a:effectLst>
                  <a:outerShdw blurRad="38100" dist="38100" dir="2700000" algn="tl">
                    <a:srgbClr val="000000"/>
                  </a:outerShdw>
                </a:effectLst>
                <a:latin typeface="Arial" charset="0"/>
              </a:rPr>
              <a:t>       - </a:t>
            </a:r>
            <a:r>
              <a:rPr lang="sk-SK" altLang="sk-SK" sz="2400">
                <a:effectLst>
                  <a:outerShdw blurRad="38100" dist="38100" dir="2700000" algn="tl">
                    <a:srgbClr val="000000"/>
                  </a:outerShdw>
                </a:effectLst>
                <a:latin typeface="Arial" charset="0"/>
              </a:rPr>
              <a:t>riociguat + s.c. treprostinil:</a:t>
            </a:r>
            <a:br>
              <a:rPr lang="sk-SK" altLang="sk-SK" sz="2400">
                <a:solidFill>
                  <a:schemeClr val="tx1"/>
                </a:solidFill>
                <a:effectLst>
                  <a:outerShdw blurRad="38100" dist="38100" dir="2700000" algn="tl">
                    <a:srgbClr val="000000"/>
                  </a:outerShdw>
                </a:effectLst>
                <a:latin typeface="Arial" charset="0"/>
              </a:rPr>
            </a:br>
            <a:r>
              <a:rPr lang="sk-SK" altLang="sk-SK" sz="2400">
                <a:solidFill>
                  <a:schemeClr val="tx1"/>
                </a:solidFill>
                <a:effectLst>
                  <a:outerShdw blurRad="38100" dist="38100" dir="2700000" algn="tl">
                    <a:srgbClr val="000000"/>
                  </a:outerShdw>
                </a:effectLst>
                <a:latin typeface="Arial" charset="0"/>
              </a:rPr>
              <a:t>    </a:t>
            </a:r>
            <a:r>
              <a:rPr lang="sk-SK" altLang="sk-SK" sz="2400" i="1">
                <a:solidFill>
                  <a:schemeClr val="tx1"/>
                </a:solidFill>
                <a:effectLst>
                  <a:outerShdw blurRad="38100" dist="38100" dir="2700000" algn="tl">
                    <a:srgbClr val="000000"/>
                  </a:outerShdw>
                </a:effectLst>
                <a:latin typeface="Arial" charset="0"/>
              </a:rPr>
              <a:t>síce stabilizácia, ale NYHA III,...</a:t>
            </a:r>
            <a:br>
              <a:rPr lang="sk-SK" altLang="sk-SK" sz="2400" i="1">
                <a:solidFill>
                  <a:schemeClr val="tx1"/>
                </a:solidFill>
                <a:effectLst>
                  <a:outerShdw blurRad="38100" dist="38100" dir="2700000" algn="tl">
                    <a:srgbClr val="000000"/>
                  </a:outerShdw>
                </a:effectLst>
                <a:latin typeface="Arial" charset="0"/>
              </a:rPr>
            </a:br>
            <a:r>
              <a:rPr lang="sk-SK" altLang="sk-SK" sz="2400">
                <a:effectLst>
                  <a:outerShdw blurRad="38100" dist="38100" dir="2700000" algn="tl">
                    <a:srgbClr val="000000"/>
                  </a:outerShdw>
                </a:effectLst>
                <a:latin typeface="Arial" charset="0"/>
              </a:rPr>
              <a:t>       </a:t>
            </a:r>
            <a:r>
              <a:rPr lang="sk-SK" altLang="sk-SK" sz="2400">
                <a:solidFill>
                  <a:schemeClr val="tx1"/>
                </a:solidFill>
                <a:effectLst>
                  <a:outerShdw blurRad="38100" dist="38100" dir="2700000" algn="tl">
                    <a:srgbClr val="000000"/>
                  </a:outerShdw>
                </a:effectLst>
                <a:latin typeface="Arial" charset="0"/>
              </a:rPr>
              <a:t>- </a:t>
            </a:r>
            <a:r>
              <a:rPr lang="sk-SK" altLang="sk-SK" sz="2400">
                <a:effectLst>
                  <a:outerShdw blurRad="38100" dist="38100" dir="2700000" algn="tl">
                    <a:srgbClr val="000000"/>
                  </a:outerShdw>
                </a:effectLst>
                <a:latin typeface="Arial" charset="0"/>
              </a:rPr>
              <a:t>indikovaná riziková BPA </a:t>
            </a:r>
          </a:p>
        </p:txBody>
      </p:sp>
      <p:sp>
        <p:nvSpPr>
          <p:cNvPr id="9219" name="Rectangle 3"/>
          <p:cNvSpPr>
            <a:spLocks noGrp="1" noChangeArrowheads="1"/>
          </p:cNvSpPr>
          <p:nvPr>
            <p:ph type="body" idx="4294967295"/>
          </p:nvPr>
        </p:nvSpPr>
        <p:spPr>
          <a:xfrm>
            <a:off x="323850" y="2062163"/>
            <a:ext cx="6408738" cy="4795837"/>
          </a:xfrm>
        </p:spPr>
        <p:txBody>
          <a:bodyPr lIns="91440" tIns="45720" rIns="91440" bIns="45720"/>
          <a:lstStyle/>
          <a:p>
            <a:pPr eaLnBrk="1" hangingPunct="1">
              <a:lnSpc>
                <a:spcPct val="80000"/>
              </a:lnSpc>
              <a:buFont typeface="Monotype Sorts"/>
              <a:buNone/>
              <a:defRPr/>
            </a:pPr>
            <a:r>
              <a:rPr lang="sk-SK" altLang="sk-SK" sz="2400">
                <a:effectLst>
                  <a:outerShdw blurRad="38100" dist="38100" dir="2700000" algn="tl">
                    <a:srgbClr val="000000"/>
                  </a:outerShdw>
                </a:effectLst>
              </a:rPr>
              <a:t>       XI/2017</a:t>
            </a:r>
            <a:br>
              <a:rPr lang="sk-SK" altLang="sk-SK" sz="2400">
                <a:effectLst>
                  <a:outerShdw blurRad="38100" dist="38100" dir="2700000" algn="tl">
                    <a:srgbClr val="000000"/>
                  </a:outerShdw>
                </a:effectLst>
              </a:rPr>
            </a:br>
            <a:r>
              <a:rPr lang="sk-SK" altLang="sk-SK" sz="2400">
                <a:effectLst>
                  <a:outerShdw blurRad="38100" dist="38100" dir="2700000" algn="tl">
                    <a:srgbClr val="000000"/>
                  </a:outerShdw>
                </a:effectLst>
              </a:rPr>
              <a:t>          - prvé </a:t>
            </a:r>
            <a:r>
              <a:rPr lang="sk-SK" altLang="sk-SK" sz="2400">
                <a:solidFill>
                  <a:srgbClr val="FFCC00"/>
                </a:solidFill>
                <a:effectLst>
                  <a:outerShdw blurRad="38100" dist="38100" dir="2700000" algn="tl">
                    <a:srgbClr val="000000"/>
                  </a:outerShdw>
                </a:effectLst>
              </a:rPr>
              <a:t>4 sedenia BPA</a:t>
            </a:r>
            <a:r>
              <a:rPr lang="sk-SK" altLang="sk-SK" sz="2400">
                <a:effectLst>
                  <a:outerShdw blurRad="38100" dist="38100" dir="2700000" algn="tl">
                    <a:srgbClr val="000000"/>
                  </a:outerShdw>
                </a:effectLst>
              </a:rPr>
              <a:t> </a:t>
            </a:r>
          </a:p>
          <a:p>
            <a:pPr eaLnBrk="1" hangingPunct="1">
              <a:lnSpc>
                <a:spcPct val="80000"/>
              </a:lnSpc>
              <a:buFont typeface="Monotype Sorts"/>
              <a:buNone/>
              <a:defRPr/>
            </a:pPr>
            <a:endParaRPr lang="sk-SK" altLang="sk-SK" sz="2400">
              <a:effectLst>
                <a:outerShdw blurRad="38100" dist="38100" dir="2700000" algn="tl">
                  <a:srgbClr val="000000"/>
                </a:outerShdw>
              </a:effectLst>
            </a:endParaRPr>
          </a:p>
          <a:p>
            <a:pPr eaLnBrk="1" hangingPunct="1">
              <a:lnSpc>
                <a:spcPct val="80000"/>
              </a:lnSpc>
              <a:buFont typeface="Monotype Sorts"/>
              <a:buNone/>
              <a:defRPr/>
            </a:pPr>
            <a:r>
              <a:rPr lang="sk-SK" altLang="sk-SK" sz="2400">
                <a:effectLst>
                  <a:outerShdw blurRad="38100" dist="38100" dir="2700000" algn="tl">
                    <a:srgbClr val="000000"/>
                  </a:outerShdw>
                </a:effectLst>
              </a:rPr>
              <a:t>      </a:t>
            </a:r>
            <a:r>
              <a:rPr lang="sk-SK" altLang="sk-SK" sz="2000" b="1">
                <a:effectLst>
                  <a:outerShdw blurRad="38100" dist="38100" dir="2700000" algn="tl">
                    <a:srgbClr val="000000"/>
                  </a:outerShdw>
                </a:effectLst>
              </a:rPr>
              <a:t>po BPA:</a:t>
            </a:r>
            <a:endParaRPr lang="sk-SK" altLang="sk-SK" sz="2000">
              <a:effectLst>
                <a:outerShdw blurRad="38100" dist="38100" dir="2700000" algn="tl">
                  <a:srgbClr val="000000"/>
                </a:outerShdw>
              </a:effectLst>
            </a:endParaRPr>
          </a:p>
          <a:p>
            <a:pPr eaLnBrk="1" hangingPunct="1">
              <a:lnSpc>
                <a:spcPct val="80000"/>
              </a:lnSpc>
              <a:buFont typeface="Monotype Sorts"/>
              <a:buNone/>
              <a:defRPr/>
            </a:pPr>
            <a:r>
              <a:rPr lang="sk-SK" altLang="sk-SK" sz="2000">
                <a:effectLst>
                  <a:outerShdw blurRad="38100" dist="38100" dir="2700000" algn="tl">
                    <a:srgbClr val="000000"/>
                  </a:outerShdw>
                </a:effectLst>
              </a:rPr>
              <a:t>      kontinuálna priaznivá</a:t>
            </a:r>
          </a:p>
          <a:p>
            <a:pPr eaLnBrk="1" hangingPunct="1">
              <a:lnSpc>
                <a:spcPct val="80000"/>
              </a:lnSpc>
              <a:buFont typeface="Monotype Sorts"/>
              <a:buNone/>
              <a:defRPr/>
            </a:pPr>
            <a:r>
              <a:rPr lang="sk-SK" altLang="sk-SK" sz="2000">
                <a:effectLst>
                  <a:outerShdw blurRad="38100" dist="38100" dir="2700000" algn="tl">
                    <a:srgbClr val="000000"/>
                  </a:outerShdw>
                </a:effectLst>
              </a:rPr>
              <a:t>      dynamika</a:t>
            </a:r>
            <a:r>
              <a:rPr lang="sk-SK" altLang="sk-SK" sz="2000" b="1">
                <a:effectLst>
                  <a:outerShdw blurRad="38100" dist="38100" dir="2700000" algn="tl">
                    <a:srgbClr val="000000"/>
                  </a:outerShdw>
                </a:effectLst>
              </a:rPr>
              <a:t> parametrov:</a:t>
            </a:r>
            <a:endParaRPr lang="sk-SK" altLang="sk-SK" sz="2000">
              <a:effectLst>
                <a:outerShdw blurRad="38100" dist="38100" dir="2700000" algn="tl">
                  <a:srgbClr val="000000"/>
                </a:outerShdw>
              </a:effectLst>
            </a:endParaRPr>
          </a:p>
          <a:p>
            <a:pPr eaLnBrk="1" hangingPunct="1">
              <a:lnSpc>
                <a:spcPct val="80000"/>
              </a:lnSpc>
              <a:buFont typeface="Monotype Sorts"/>
              <a:buNone/>
              <a:defRPr/>
            </a:pPr>
            <a:r>
              <a:rPr lang="sk-SK" altLang="sk-SK" sz="2000">
                <a:solidFill>
                  <a:srgbClr val="FFCC00"/>
                </a:solidFill>
                <a:effectLst>
                  <a:outerShdw blurRad="38100" dist="38100" dir="2700000" algn="tl">
                    <a:srgbClr val="000000"/>
                  </a:outerShdw>
                </a:effectLst>
              </a:rPr>
              <a:t>        </a:t>
            </a:r>
            <a:r>
              <a:rPr lang="sk-SK" altLang="sk-SK" sz="2000" b="1">
                <a:solidFill>
                  <a:srgbClr val="FFCC00"/>
                </a:solidFill>
                <a:effectLst>
                  <a:outerShdw blurRad="38100" dist="38100" dir="2700000" algn="tl">
                    <a:srgbClr val="000000"/>
                  </a:outerShdw>
                </a:effectLst>
              </a:rPr>
              <a:t>- NT-proBNP</a:t>
            </a:r>
          </a:p>
          <a:p>
            <a:pPr eaLnBrk="1" hangingPunct="1">
              <a:lnSpc>
                <a:spcPct val="80000"/>
              </a:lnSpc>
              <a:buFont typeface="Monotype Sorts"/>
              <a:buNone/>
              <a:defRPr/>
            </a:pPr>
            <a:r>
              <a:rPr lang="sk-SK" altLang="sk-SK" sz="2000" b="1">
                <a:solidFill>
                  <a:srgbClr val="FFCC00"/>
                </a:solidFill>
                <a:effectLst>
                  <a:outerShdw blurRad="38100" dist="38100" dir="2700000" algn="tl">
                    <a:srgbClr val="000000"/>
                  </a:outerShdw>
                </a:effectLst>
                <a:cs typeface="Arial" charset="0"/>
              </a:rPr>
              <a:t>        - 6MWD</a:t>
            </a:r>
          </a:p>
          <a:p>
            <a:pPr eaLnBrk="1" hangingPunct="1">
              <a:lnSpc>
                <a:spcPct val="80000"/>
              </a:lnSpc>
              <a:buFont typeface="Monotype Sorts"/>
              <a:buNone/>
              <a:defRPr/>
            </a:pPr>
            <a:r>
              <a:rPr lang="sk-SK" altLang="sk-SK" sz="2000" b="1">
                <a:solidFill>
                  <a:srgbClr val="FFCC00"/>
                </a:solidFill>
                <a:effectLst>
                  <a:outerShdw blurRad="38100" dist="38100" dir="2700000" algn="tl">
                    <a:srgbClr val="000000"/>
                  </a:outerShdw>
                </a:effectLst>
              </a:rPr>
              <a:t>        - echo so signif. regresiou: </a:t>
            </a:r>
          </a:p>
          <a:p>
            <a:pPr eaLnBrk="1" hangingPunct="1">
              <a:lnSpc>
                <a:spcPct val="80000"/>
              </a:lnSpc>
              <a:buFont typeface="Monotype Sorts"/>
              <a:buNone/>
              <a:defRPr/>
            </a:pPr>
            <a:r>
              <a:rPr lang="sk-SK" altLang="sk-SK" sz="2000">
                <a:effectLst>
                  <a:outerShdw blurRad="38100" dist="38100" dir="2700000" algn="tl">
                    <a:srgbClr val="000000"/>
                  </a:outerShdw>
                </a:effectLst>
              </a:rPr>
              <a:t>          PK </a:t>
            </a:r>
            <a:r>
              <a:rPr lang="sk-SK" altLang="sk-SK" sz="2000" b="1">
                <a:effectLst>
                  <a:outerShdw blurRad="38100" dist="38100" dir="2700000" algn="tl">
                    <a:srgbClr val="000000"/>
                  </a:outerShdw>
                </a:effectLst>
              </a:rPr>
              <a:t>dilatácie a dysfunkcie</a:t>
            </a:r>
            <a:r>
              <a:rPr lang="sk-SK" altLang="sk-SK" sz="2000">
                <a:effectLst>
                  <a:outerShdw blurRad="38100" dist="38100" dir="2700000" algn="tl">
                    <a:srgbClr val="000000"/>
                  </a:outerShdw>
                </a:effectLst>
              </a:rPr>
              <a:t> </a:t>
            </a:r>
          </a:p>
          <a:p>
            <a:pPr eaLnBrk="1" hangingPunct="1">
              <a:lnSpc>
                <a:spcPct val="80000"/>
              </a:lnSpc>
              <a:buFont typeface="Monotype Sorts"/>
              <a:buNone/>
              <a:defRPr/>
            </a:pPr>
            <a:r>
              <a:rPr lang="sk-SK" altLang="sk-SK" sz="2000">
                <a:effectLst>
                  <a:outerShdw blurRad="38100" dist="38100" dir="2700000" algn="tl">
                    <a:srgbClr val="000000"/>
                  </a:outerShdw>
                </a:effectLst>
              </a:rPr>
              <a:t>          PP       </a:t>
            </a:r>
          </a:p>
          <a:p>
            <a:pPr eaLnBrk="1" hangingPunct="1">
              <a:lnSpc>
                <a:spcPct val="80000"/>
              </a:lnSpc>
              <a:buFont typeface="Monotype Sorts"/>
              <a:buNone/>
              <a:defRPr/>
            </a:pPr>
            <a:r>
              <a:rPr lang="sk-SK" altLang="sk-SK" sz="2000">
                <a:effectLst>
                  <a:outerShdw blurRad="38100" dist="38100" dir="2700000" algn="tl">
                    <a:srgbClr val="000000"/>
                  </a:outerShdw>
                </a:effectLst>
              </a:rPr>
              <a:t>          PH: </a:t>
            </a:r>
            <a:r>
              <a:rPr lang="sk-SK" altLang="sk-SK" sz="2000" b="1">
                <a:effectLst>
                  <a:outerShdw blurRad="38100" dist="38100" dir="2700000" algn="tl">
                    <a:srgbClr val="000000"/>
                  </a:outerShdw>
                </a:effectLst>
              </a:rPr>
              <a:t>TR grad. </a:t>
            </a:r>
            <a:endParaRPr lang="sk-SK" altLang="sk-SK" sz="2000" b="1">
              <a:solidFill>
                <a:srgbClr val="FFCC00"/>
              </a:solidFill>
              <a:effectLst>
                <a:outerShdw blurRad="38100" dist="38100" dir="2700000" algn="tl">
                  <a:srgbClr val="000000"/>
                </a:outerShdw>
              </a:effectLst>
            </a:endParaRPr>
          </a:p>
          <a:p>
            <a:pPr eaLnBrk="1" hangingPunct="1">
              <a:lnSpc>
                <a:spcPct val="80000"/>
              </a:lnSpc>
              <a:buFont typeface="Monotype Sorts"/>
              <a:buNone/>
              <a:defRPr/>
            </a:pPr>
            <a:r>
              <a:rPr lang="sk-SK" altLang="sk-SK" sz="2000">
                <a:effectLst>
                  <a:outerShdw blurRad="38100" dist="38100" dir="2700000" algn="tl">
                    <a:srgbClr val="000000"/>
                  </a:outerShdw>
                </a:effectLst>
              </a:rPr>
              <a:t>          útlaku ĽK</a:t>
            </a:r>
          </a:p>
          <a:p>
            <a:pPr eaLnBrk="1" hangingPunct="1">
              <a:lnSpc>
                <a:spcPct val="80000"/>
              </a:lnSpc>
              <a:buFont typeface="Monotype Sorts"/>
              <a:buNone/>
              <a:defRPr/>
            </a:pPr>
            <a:r>
              <a:rPr lang="sk-SK" altLang="sk-SK" sz="2000">
                <a:effectLst>
                  <a:outerShdw blurRad="38100" dist="38100" dir="2700000" algn="tl">
                    <a:srgbClr val="000000"/>
                  </a:outerShdw>
                </a:effectLst>
              </a:rPr>
              <a:t>          dilatácie AP</a:t>
            </a:r>
          </a:p>
          <a:p>
            <a:pPr eaLnBrk="1" hangingPunct="1">
              <a:lnSpc>
                <a:spcPct val="80000"/>
              </a:lnSpc>
              <a:buFont typeface="Monotype Sorts"/>
              <a:buNone/>
              <a:defRPr/>
            </a:pPr>
            <a:r>
              <a:rPr lang="sk-SK" altLang="sk-SK" sz="2000">
                <a:effectLst>
                  <a:outerShdw blurRad="38100" dist="38100" dir="2700000" algn="tl">
                    <a:srgbClr val="000000"/>
                  </a:outerShdw>
                </a:effectLst>
              </a:rPr>
              <a:t>          perikardial. výpotku</a:t>
            </a:r>
          </a:p>
        </p:txBody>
      </p:sp>
      <p:pic>
        <p:nvPicPr>
          <p:cNvPr id="95237" name="Picture 6" descr="MIKULA_2017-nov14"/>
          <p:cNvPicPr>
            <a:picLocks noChangeAspect="1" noChangeArrowheads="1"/>
          </p:cNvPicPr>
          <p:nvPr/>
        </p:nvPicPr>
        <p:blipFill>
          <a:blip r:embed="rId5">
            <a:lum bright="12000" contrast="18000"/>
          </a:blip>
          <a:srcRect l="30301" b="3235"/>
          <a:stretch>
            <a:fillRect/>
          </a:stretch>
        </p:blipFill>
        <p:spPr bwMode="auto">
          <a:xfrm>
            <a:off x="5795963" y="-674688"/>
            <a:ext cx="3355975" cy="4321176"/>
          </a:xfrm>
          <a:prstGeom prst="rect">
            <a:avLst/>
          </a:prstGeom>
          <a:noFill/>
          <a:ln w="9525">
            <a:noFill/>
            <a:miter lim="800000"/>
            <a:headEnd/>
            <a:tailEnd/>
          </a:ln>
        </p:spPr>
      </p:pic>
      <p:pic>
        <p:nvPicPr>
          <p:cNvPr id="95238" name="Picture 7"/>
          <p:cNvPicPr>
            <a:picLocks noChangeAspect="1" noChangeArrowheads="1"/>
          </p:cNvPicPr>
          <p:nvPr/>
        </p:nvPicPr>
        <p:blipFill>
          <a:blip r:embed="rId4"/>
          <a:srcRect t="13554" r="18706" b="5153"/>
          <a:stretch>
            <a:fillRect/>
          </a:stretch>
        </p:blipFill>
        <p:spPr bwMode="auto">
          <a:xfrm>
            <a:off x="4643438" y="3357563"/>
            <a:ext cx="4608512" cy="3455987"/>
          </a:xfrm>
          <a:prstGeom prst="rect">
            <a:avLst/>
          </a:prstGeom>
          <a:noFill/>
          <a:ln w="9525">
            <a:noFill/>
            <a:miter lim="800000"/>
            <a:headEnd/>
            <a:tailEnd/>
          </a:ln>
        </p:spPr>
      </p:pic>
      <p:sp>
        <p:nvSpPr>
          <p:cNvPr id="74760" name="Text Box 8"/>
          <p:cNvSpPr txBox="1">
            <a:spLocks noChangeArrowheads="1"/>
          </p:cNvSpPr>
          <p:nvPr/>
        </p:nvSpPr>
        <p:spPr bwMode="auto">
          <a:xfrm>
            <a:off x="5435600" y="182563"/>
            <a:ext cx="1512888" cy="366712"/>
          </a:xfrm>
          <a:prstGeom prst="rect">
            <a:avLst/>
          </a:prstGeom>
          <a:solidFill>
            <a:schemeClr val="tx1"/>
          </a:solidFill>
          <a:ln w="9525">
            <a:noFill/>
            <a:miter lim="800000"/>
            <a:headEnd/>
            <a:tailEnd/>
          </a:ln>
          <a:effectLst/>
        </p:spPr>
        <p:txBody>
          <a:bodyPr>
            <a:spAutoFit/>
          </a:bodyPr>
          <a:lstStyle/>
          <a:p>
            <a:pPr>
              <a:spcBef>
                <a:spcPct val="50000"/>
              </a:spcBef>
              <a:defRPr/>
            </a:pPr>
            <a:r>
              <a:rPr lang="sk-SK" sz="1800">
                <a:solidFill>
                  <a:srgbClr val="FFCC00"/>
                </a:solidFill>
                <a:effectLst>
                  <a:outerShdw blurRad="38100" dist="38100" dir="2700000" algn="tl">
                    <a:srgbClr val="000000"/>
                  </a:outerShdw>
                </a:effectLst>
                <a:latin typeface="Arial" charset="0"/>
              </a:rPr>
              <a:t>pred BPA</a:t>
            </a:r>
          </a:p>
        </p:txBody>
      </p:sp>
      <p:sp>
        <p:nvSpPr>
          <p:cNvPr id="74761" name="Text Box 9"/>
          <p:cNvSpPr txBox="1">
            <a:spLocks noChangeArrowheads="1"/>
          </p:cNvSpPr>
          <p:nvPr/>
        </p:nvSpPr>
        <p:spPr bwMode="auto">
          <a:xfrm>
            <a:off x="5292725" y="3429000"/>
            <a:ext cx="1512888" cy="366713"/>
          </a:xfrm>
          <a:prstGeom prst="rect">
            <a:avLst/>
          </a:prstGeom>
          <a:solidFill>
            <a:schemeClr val="tx1"/>
          </a:solidFill>
          <a:ln w="9525">
            <a:noFill/>
            <a:miter lim="800000"/>
            <a:headEnd/>
            <a:tailEnd/>
          </a:ln>
          <a:effectLst/>
        </p:spPr>
        <p:txBody>
          <a:bodyPr>
            <a:spAutoFit/>
          </a:bodyPr>
          <a:lstStyle/>
          <a:p>
            <a:pPr>
              <a:spcBef>
                <a:spcPct val="50000"/>
              </a:spcBef>
              <a:defRPr/>
            </a:pPr>
            <a:r>
              <a:rPr lang="sk-SK" sz="1800">
                <a:solidFill>
                  <a:srgbClr val="FFCC00"/>
                </a:solidFill>
                <a:effectLst>
                  <a:outerShdw blurRad="38100" dist="38100" dir="2700000" algn="tl">
                    <a:srgbClr val="000000"/>
                  </a:outerShdw>
                </a:effectLst>
                <a:latin typeface="Arial" charset="0"/>
              </a:rPr>
              <a:t>po BPA</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 calcmode="lin" valueType="num">
                                      <p:cBhvr additive="base">
                                        <p:cTn id="12"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19">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219">
                                            <p:txEl>
                                              <p:pRg st="3" end="3"/>
                                            </p:txEl>
                                          </p:spTgt>
                                        </p:tgtEl>
                                        <p:attrNameLst>
                                          <p:attrName>style.visibility</p:attrName>
                                        </p:attrNameLst>
                                      </p:cBhvr>
                                      <p:to>
                                        <p:strVal val="visible"/>
                                      </p:to>
                                    </p:set>
                                    <p:anim calcmode="lin" valueType="num">
                                      <p:cBhvr additive="base">
                                        <p:cTn id="16"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21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9">
                                            <p:txEl>
                                              <p:pRg st="4" end="4"/>
                                            </p:txEl>
                                          </p:spTgt>
                                        </p:tgtEl>
                                        <p:attrNameLst>
                                          <p:attrName>style.visibility</p:attrName>
                                        </p:attrNameLst>
                                      </p:cBhvr>
                                      <p:to>
                                        <p:strVal val="visible"/>
                                      </p:to>
                                    </p:set>
                                    <p:anim calcmode="lin" valueType="num">
                                      <p:cBhvr additive="base">
                                        <p:cTn id="20"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219">
                                            <p:txEl>
                                              <p:pRg st="5" end="5"/>
                                            </p:txEl>
                                          </p:spTgt>
                                        </p:tgtEl>
                                        <p:attrNameLst>
                                          <p:attrName>style.visibility</p:attrName>
                                        </p:attrNameLst>
                                      </p:cBhvr>
                                      <p:to>
                                        <p:strVal val="visible"/>
                                      </p:to>
                                    </p:set>
                                    <p:anim calcmode="lin" valueType="num">
                                      <p:cBhvr additive="base">
                                        <p:cTn id="26"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219">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219">
                                            <p:txEl>
                                              <p:pRg st="6" end="6"/>
                                            </p:txEl>
                                          </p:spTgt>
                                        </p:tgtEl>
                                        <p:attrNameLst>
                                          <p:attrName>style.visibility</p:attrName>
                                        </p:attrNameLst>
                                      </p:cBhvr>
                                      <p:to>
                                        <p:strVal val="visible"/>
                                      </p:to>
                                    </p:set>
                                    <p:anim calcmode="lin" valueType="num">
                                      <p:cBhvr additive="base">
                                        <p:cTn id="30"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219">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219">
                                            <p:txEl>
                                              <p:pRg st="7" end="7"/>
                                            </p:txEl>
                                          </p:spTgt>
                                        </p:tgtEl>
                                        <p:attrNameLst>
                                          <p:attrName>style.visibility</p:attrName>
                                        </p:attrNameLst>
                                      </p:cBhvr>
                                      <p:to>
                                        <p:strVal val="visible"/>
                                      </p:to>
                                    </p:set>
                                    <p:anim calcmode="lin" valueType="num">
                                      <p:cBhvr additive="base">
                                        <p:cTn id="34" dur="500" fill="hold"/>
                                        <p:tgtEl>
                                          <p:spTgt spid="9219">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21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219">
                                            <p:txEl>
                                              <p:pRg st="8" end="8"/>
                                            </p:txEl>
                                          </p:spTgt>
                                        </p:tgtEl>
                                        <p:attrNameLst>
                                          <p:attrName>style.visibility</p:attrName>
                                        </p:attrNameLst>
                                      </p:cBhvr>
                                      <p:to>
                                        <p:strVal val="visible"/>
                                      </p:to>
                                    </p:set>
                                    <p:anim calcmode="lin" valueType="num">
                                      <p:cBhvr additive="base">
                                        <p:cTn id="40" dur="500" fill="hold"/>
                                        <p:tgtEl>
                                          <p:spTgt spid="9219">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219">
                                            <p:txEl>
                                              <p:pRg st="8" end="8"/>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219">
                                            <p:txEl>
                                              <p:pRg st="9" end="9"/>
                                            </p:txEl>
                                          </p:spTgt>
                                        </p:tgtEl>
                                        <p:attrNameLst>
                                          <p:attrName>style.visibility</p:attrName>
                                        </p:attrNameLst>
                                      </p:cBhvr>
                                      <p:to>
                                        <p:strVal val="visible"/>
                                      </p:to>
                                    </p:set>
                                    <p:anim calcmode="lin" valueType="num">
                                      <p:cBhvr additive="base">
                                        <p:cTn id="44" dur="500" fill="hold"/>
                                        <p:tgtEl>
                                          <p:spTgt spid="9219">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219">
                                            <p:txEl>
                                              <p:pRg st="9" end="9"/>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9219">
                                            <p:txEl>
                                              <p:pRg st="10" end="10"/>
                                            </p:txEl>
                                          </p:spTgt>
                                        </p:tgtEl>
                                        <p:attrNameLst>
                                          <p:attrName>style.visibility</p:attrName>
                                        </p:attrNameLst>
                                      </p:cBhvr>
                                      <p:to>
                                        <p:strVal val="visible"/>
                                      </p:to>
                                    </p:set>
                                    <p:anim calcmode="lin" valueType="num">
                                      <p:cBhvr additive="base">
                                        <p:cTn id="48" dur="500" fill="hold"/>
                                        <p:tgtEl>
                                          <p:spTgt spid="9219">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9219">
                                            <p:txEl>
                                              <p:pRg st="10" end="1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9219">
                                            <p:txEl>
                                              <p:pRg st="11" end="11"/>
                                            </p:txEl>
                                          </p:spTgt>
                                        </p:tgtEl>
                                        <p:attrNameLst>
                                          <p:attrName>style.visibility</p:attrName>
                                        </p:attrNameLst>
                                      </p:cBhvr>
                                      <p:to>
                                        <p:strVal val="visible"/>
                                      </p:to>
                                    </p:set>
                                    <p:anim calcmode="lin" valueType="num">
                                      <p:cBhvr additive="base">
                                        <p:cTn id="52" dur="500" fill="hold"/>
                                        <p:tgtEl>
                                          <p:spTgt spid="9219">
                                            <p:txEl>
                                              <p:pRg st="11" end="1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9219">
                                            <p:txEl>
                                              <p:pRg st="11" end="11"/>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219">
                                            <p:txEl>
                                              <p:pRg st="12" end="12"/>
                                            </p:txEl>
                                          </p:spTgt>
                                        </p:tgtEl>
                                        <p:attrNameLst>
                                          <p:attrName>style.visibility</p:attrName>
                                        </p:attrNameLst>
                                      </p:cBhvr>
                                      <p:to>
                                        <p:strVal val="visible"/>
                                      </p:to>
                                    </p:set>
                                    <p:anim calcmode="lin" valueType="num">
                                      <p:cBhvr additive="base">
                                        <p:cTn id="56" dur="500" fill="hold"/>
                                        <p:tgtEl>
                                          <p:spTgt spid="9219">
                                            <p:txEl>
                                              <p:pRg st="12" end="1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219">
                                            <p:txEl>
                                              <p:pRg st="12" end="12"/>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9219">
                                            <p:txEl>
                                              <p:pRg st="13" end="13"/>
                                            </p:txEl>
                                          </p:spTgt>
                                        </p:tgtEl>
                                        <p:attrNameLst>
                                          <p:attrName>style.visibility</p:attrName>
                                        </p:attrNameLst>
                                      </p:cBhvr>
                                      <p:to>
                                        <p:strVal val="visible"/>
                                      </p:to>
                                    </p:set>
                                    <p:anim calcmode="lin" valueType="num">
                                      <p:cBhvr additive="base">
                                        <p:cTn id="60" dur="500" fill="hold"/>
                                        <p:tgtEl>
                                          <p:spTgt spid="9219">
                                            <p:txEl>
                                              <p:pRg st="13" end="13"/>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921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179388" y="1920875"/>
            <a:ext cx="936625" cy="1003300"/>
          </a:xfrm>
        </p:spPr>
        <p:txBody>
          <a:bodyPr lIns="91440" tIns="45720" rIns="91440" bIns="45720" anchor="b"/>
          <a:lstStyle/>
          <a:p>
            <a:pPr algn="ctr" eaLnBrk="1" hangingPunct="1"/>
            <a:r>
              <a:rPr lang="sk-SK" altLang="sk-SK" sz="3300">
                <a:latin typeface="Arial" charset="0"/>
              </a:rPr>
              <a:t>TR</a:t>
            </a:r>
            <a:br>
              <a:rPr lang="sk-SK" altLang="sk-SK" sz="3300">
                <a:latin typeface="Arial" charset="0"/>
              </a:rPr>
            </a:br>
            <a:r>
              <a:rPr lang="sk-SK" altLang="sk-SK" sz="3300">
                <a:latin typeface="Arial" charset="0"/>
              </a:rPr>
              <a:t>a</a:t>
            </a:r>
            <a:br>
              <a:rPr lang="sk-SK" altLang="sk-SK" sz="3300">
                <a:latin typeface="Arial" charset="0"/>
              </a:rPr>
            </a:br>
            <a:r>
              <a:rPr lang="sk-SK" altLang="sk-SK" sz="3300">
                <a:latin typeface="Arial" charset="0"/>
              </a:rPr>
              <a:t>PH</a:t>
            </a:r>
            <a:endParaRPr lang="sk-SK" altLang="sk-SK" sz="3300"/>
          </a:p>
        </p:txBody>
      </p:sp>
      <p:pic>
        <p:nvPicPr>
          <p:cNvPr id="97282" name="Picture 8" descr="C:\Documents and Settings\farkaive\Desktop\TANA\CTEPH\Fabikova doplnené\7-2014 pred PEA\image TR gr 7-2014.jpg"/>
          <p:cNvPicPr>
            <a:picLocks noChangeAspect="1" noChangeArrowheads="1"/>
          </p:cNvPicPr>
          <p:nvPr/>
        </p:nvPicPr>
        <p:blipFill>
          <a:blip r:embed="rId2">
            <a:lum bright="12000" contrast="12000"/>
          </a:blip>
          <a:srcRect t="23625" b="11407"/>
          <a:stretch>
            <a:fillRect/>
          </a:stretch>
        </p:blipFill>
        <p:spPr bwMode="auto">
          <a:xfrm>
            <a:off x="107950" y="3294063"/>
            <a:ext cx="4679950" cy="3806825"/>
          </a:xfrm>
          <a:prstGeom prst="rect">
            <a:avLst/>
          </a:prstGeom>
          <a:noFill/>
          <a:ln w="9525">
            <a:noFill/>
            <a:miter lim="800000"/>
            <a:headEnd/>
            <a:tailEnd/>
          </a:ln>
        </p:spPr>
      </p:pic>
      <p:pic>
        <p:nvPicPr>
          <p:cNvPr id="97283" name="Picture 9"/>
          <p:cNvPicPr>
            <a:picLocks noChangeAspect="1" noChangeArrowheads="1"/>
          </p:cNvPicPr>
          <p:nvPr/>
        </p:nvPicPr>
        <p:blipFill>
          <a:blip r:embed="rId3">
            <a:lum bright="6000"/>
          </a:blip>
          <a:srcRect l="34532" t="18076" r="28732" b="16798"/>
          <a:stretch>
            <a:fillRect/>
          </a:stretch>
        </p:blipFill>
        <p:spPr bwMode="auto">
          <a:xfrm>
            <a:off x="1116013" y="-387350"/>
            <a:ext cx="3382962" cy="3644900"/>
          </a:xfrm>
          <a:prstGeom prst="rect">
            <a:avLst/>
          </a:prstGeom>
          <a:noFill/>
          <a:ln w="9525">
            <a:noFill/>
            <a:miter lim="800000"/>
            <a:headEnd/>
            <a:tailEnd/>
          </a:ln>
        </p:spPr>
      </p:pic>
      <p:pic>
        <p:nvPicPr>
          <p:cNvPr id="97284" name="Picture 5" descr="881205_7100_MIKULA_20180205092049458"/>
          <p:cNvPicPr>
            <a:picLocks noChangeAspect="1" noChangeArrowheads="1"/>
          </p:cNvPicPr>
          <p:nvPr/>
        </p:nvPicPr>
        <p:blipFill>
          <a:blip r:embed="rId4"/>
          <a:srcRect l="8034" b="8885"/>
          <a:stretch>
            <a:fillRect/>
          </a:stretch>
        </p:blipFill>
        <p:spPr bwMode="auto">
          <a:xfrm>
            <a:off x="4751388" y="3314700"/>
            <a:ext cx="4933950" cy="3665538"/>
          </a:xfrm>
          <a:prstGeom prst="rect">
            <a:avLst/>
          </a:prstGeom>
          <a:noFill/>
          <a:ln w="9525">
            <a:noFill/>
            <a:miter lim="800000"/>
            <a:headEnd/>
            <a:tailEnd/>
          </a:ln>
        </p:spPr>
      </p:pic>
      <p:pic>
        <p:nvPicPr>
          <p:cNvPr id="97285" name="Picture 6" descr="881205_7100_MIKULA_20180205092110491"/>
          <p:cNvPicPr>
            <a:picLocks noChangeAspect="1" noChangeArrowheads="1"/>
          </p:cNvPicPr>
          <p:nvPr/>
        </p:nvPicPr>
        <p:blipFill>
          <a:blip r:embed="rId5"/>
          <a:srcRect l="23421" t="8659" r="25635" b="9636"/>
          <a:stretch>
            <a:fillRect/>
          </a:stretch>
        </p:blipFill>
        <p:spPr bwMode="auto">
          <a:xfrm>
            <a:off x="5364163" y="-387350"/>
            <a:ext cx="3089275" cy="3716338"/>
          </a:xfrm>
          <a:prstGeom prst="rect">
            <a:avLst/>
          </a:prstGeom>
          <a:noFill/>
          <a:ln w="9525">
            <a:noFill/>
            <a:miter lim="800000"/>
            <a:headEnd/>
            <a:tailEnd/>
          </a:ln>
        </p:spPr>
      </p:pic>
      <p:sp>
        <p:nvSpPr>
          <p:cNvPr id="97286" name="Rectangle 7"/>
          <p:cNvSpPr>
            <a:spLocks noChangeArrowheads="1"/>
          </p:cNvSpPr>
          <p:nvPr/>
        </p:nvSpPr>
        <p:spPr bwMode="auto">
          <a:xfrm>
            <a:off x="2700338" y="4365625"/>
            <a:ext cx="1008062" cy="576263"/>
          </a:xfrm>
          <a:prstGeom prst="rect">
            <a:avLst/>
          </a:prstGeom>
          <a:noFill/>
          <a:ln w="38100" cap="sq">
            <a:solidFill>
              <a:srgbClr val="FF3300"/>
            </a:solidFill>
            <a:miter lim="800000"/>
            <a:headEnd type="none" w="sm" len="sm"/>
            <a:tailEnd type="none" w="sm" len="sm"/>
          </a:ln>
        </p:spPr>
        <p:txBody>
          <a:bodyPr wrap="none" anchor="ctr"/>
          <a:lstStyle/>
          <a:p>
            <a:pPr eaLnBrk="0" hangingPunct="0"/>
            <a:endParaRPr lang="sk-SK"/>
          </a:p>
        </p:txBody>
      </p:sp>
      <p:sp>
        <p:nvSpPr>
          <p:cNvPr id="97287" name="Rectangle 8"/>
          <p:cNvSpPr>
            <a:spLocks noChangeArrowheads="1"/>
          </p:cNvSpPr>
          <p:nvPr/>
        </p:nvSpPr>
        <p:spPr bwMode="auto">
          <a:xfrm>
            <a:off x="8388350" y="3860800"/>
            <a:ext cx="1008063" cy="576263"/>
          </a:xfrm>
          <a:prstGeom prst="rect">
            <a:avLst/>
          </a:prstGeom>
          <a:noFill/>
          <a:ln w="38100" cap="sq">
            <a:solidFill>
              <a:srgbClr val="FF3300"/>
            </a:solidFill>
            <a:miter lim="800000"/>
            <a:headEnd type="none" w="sm" len="sm"/>
            <a:tailEnd type="none" w="sm" len="sm"/>
          </a:ln>
        </p:spPr>
        <p:txBody>
          <a:bodyPr wrap="none" anchor="ctr"/>
          <a:lstStyle/>
          <a:p>
            <a:pPr eaLnBrk="0" hangingPunct="0"/>
            <a:endParaRPr lang="sk-SK"/>
          </a:p>
        </p:txBody>
      </p:sp>
    </p:spTree>
  </p:cSld>
  <p:clrMapOvr>
    <a:masterClrMapping/>
  </p:clrMapOvr>
  <p:transition>
    <p:checke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7826" name="Object 2"/>
          <p:cNvGraphicFramePr>
            <a:graphicFrameLocks noGrp="1" noChangeAspect="1"/>
          </p:cNvGraphicFramePr>
          <p:nvPr>
            <p:ph sz="half" idx="4294967295"/>
          </p:nvPr>
        </p:nvGraphicFramePr>
        <p:xfrm>
          <a:off x="1778000" y="1884363"/>
          <a:ext cx="6538913" cy="2195512"/>
        </p:xfrm>
        <a:graphic>
          <a:graphicData uri="http://schemas.openxmlformats.org/presentationml/2006/ole">
            <mc:AlternateContent xmlns:mc="http://schemas.openxmlformats.org/markup-compatibility/2006">
              <mc:Choice xmlns:v="urn:schemas-microsoft-com:vml" Requires="v">
                <p:oleObj spid="_x0000_s77828" r:id="rId3" imgW="6242845" imgH="2097206" progId="Excel.Chart.8">
                  <p:embed/>
                </p:oleObj>
              </mc:Choice>
              <mc:Fallback>
                <p:oleObj r:id="rId3" imgW="6242845" imgH="2097206" progId="Excel.Char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1884363"/>
                        <a:ext cx="6538913" cy="2195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827" name="Object 3"/>
          <p:cNvGraphicFramePr>
            <a:graphicFrameLocks noGrp="1" noChangeAspect="1"/>
          </p:cNvGraphicFramePr>
          <p:nvPr>
            <p:ph sz="half" idx="4294967295"/>
          </p:nvPr>
        </p:nvGraphicFramePr>
        <p:xfrm>
          <a:off x="1728788" y="4186238"/>
          <a:ext cx="6662737" cy="2308225"/>
        </p:xfrm>
        <a:graphic>
          <a:graphicData uri="http://schemas.openxmlformats.org/presentationml/2006/ole">
            <mc:AlternateContent xmlns:mc="http://schemas.openxmlformats.org/markup-compatibility/2006">
              <mc:Choice xmlns:v="urn:schemas-microsoft-com:vml" Requires="v">
                <p:oleObj spid="_x0000_s77829" r:id="rId5" imgW="6663506" imgH="2304488" progId="Excel.Chart.8">
                  <p:embed/>
                </p:oleObj>
              </mc:Choice>
              <mc:Fallback>
                <p:oleObj r:id="rId5" imgW="6663506" imgH="2304488" progId="Excel.Chart.8">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788" y="4186238"/>
                        <a:ext cx="6662737" cy="230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828" name="Line 4"/>
          <p:cNvSpPr>
            <a:spLocks noChangeShapeType="1"/>
          </p:cNvSpPr>
          <p:nvPr/>
        </p:nvSpPr>
        <p:spPr bwMode="auto">
          <a:xfrm>
            <a:off x="2982913"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7829" name="Line 5"/>
          <p:cNvSpPr>
            <a:spLocks noChangeShapeType="1"/>
          </p:cNvSpPr>
          <p:nvPr/>
        </p:nvSpPr>
        <p:spPr bwMode="auto">
          <a:xfrm>
            <a:off x="5070475"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7830" name="Line 6"/>
          <p:cNvSpPr>
            <a:spLocks noChangeShapeType="1"/>
          </p:cNvSpPr>
          <p:nvPr/>
        </p:nvSpPr>
        <p:spPr bwMode="auto">
          <a:xfrm>
            <a:off x="6732588"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7831" name="Line 7"/>
          <p:cNvSpPr>
            <a:spLocks noChangeShapeType="1"/>
          </p:cNvSpPr>
          <p:nvPr/>
        </p:nvSpPr>
        <p:spPr bwMode="auto">
          <a:xfrm>
            <a:off x="3040063"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7832" name="Line 8"/>
          <p:cNvSpPr>
            <a:spLocks noChangeShapeType="1"/>
          </p:cNvSpPr>
          <p:nvPr/>
        </p:nvSpPr>
        <p:spPr bwMode="auto">
          <a:xfrm>
            <a:off x="5127625"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7833" name="Line 9"/>
          <p:cNvSpPr>
            <a:spLocks noChangeShapeType="1"/>
          </p:cNvSpPr>
          <p:nvPr/>
        </p:nvSpPr>
        <p:spPr bwMode="auto">
          <a:xfrm>
            <a:off x="6877050"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3082" name="Text Box 10"/>
          <p:cNvSpPr txBox="1">
            <a:spLocks noChangeArrowheads="1"/>
          </p:cNvSpPr>
          <p:nvPr/>
        </p:nvSpPr>
        <p:spPr bwMode="auto">
          <a:xfrm>
            <a:off x="2484438" y="981075"/>
            <a:ext cx="6264275" cy="70326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altLang="sk-SK" sz="1600">
                <a:effectLst>
                  <a:outerShdw blurRad="38100" dist="38100" dir="2700000" algn="tl">
                    <a:srgbClr val="000000"/>
                  </a:outerShdw>
                </a:effectLst>
                <a:latin typeface="Arial" charset="0"/>
              </a:rPr>
              <a:t>riociguat                 treprostinil                  BPA           10.BPA</a:t>
            </a:r>
          </a:p>
          <a:p>
            <a:pPr eaLnBrk="0" hangingPunct="0">
              <a:spcBef>
                <a:spcPct val="50000"/>
              </a:spcBef>
              <a:defRPr/>
            </a:pPr>
            <a:r>
              <a:rPr lang="sk-SK" altLang="sk-SK" sz="1600">
                <a:effectLst>
                  <a:outerShdw blurRad="38100" dist="38100" dir="2700000" algn="tl">
                    <a:srgbClr val="000000"/>
                  </a:outerShdw>
                </a:effectLst>
                <a:latin typeface="Arial" charset="0"/>
              </a:rPr>
              <a:t>                                                                                        trepro EX</a:t>
            </a:r>
          </a:p>
        </p:txBody>
      </p:sp>
      <p:sp>
        <p:nvSpPr>
          <p:cNvPr id="3083" name="Text Box 11"/>
          <p:cNvSpPr txBox="1">
            <a:spLocks noChangeArrowheads="1"/>
          </p:cNvSpPr>
          <p:nvPr/>
        </p:nvSpPr>
        <p:spPr bwMode="auto">
          <a:xfrm>
            <a:off x="2554288" y="620713"/>
            <a:ext cx="1296987" cy="3968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sz="2000">
                <a:effectLst>
                  <a:outerShdw blurRad="38100" dist="38100" dir="2700000" algn="tl">
                    <a:srgbClr val="C0C0C0"/>
                  </a:outerShdw>
                </a:effectLst>
                <a:latin typeface="Arial" charset="0"/>
              </a:rPr>
              <a:t>I/2015</a:t>
            </a:r>
          </a:p>
        </p:txBody>
      </p:sp>
      <p:sp>
        <p:nvSpPr>
          <p:cNvPr id="3084" name="Text Box 12"/>
          <p:cNvSpPr txBox="1">
            <a:spLocks noChangeArrowheads="1"/>
          </p:cNvSpPr>
          <p:nvPr/>
        </p:nvSpPr>
        <p:spPr bwMode="auto">
          <a:xfrm>
            <a:off x="4427538" y="620713"/>
            <a:ext cx="1296987" cy="3968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sz="2000" dirty="0">
                <a:effectLst>
                  <a:outerShdw blurRad="38100" dist="38100" dir="2700000" algn="tl">
                    <a:srgbClr val="C0C0C0"/>
                  </a:outerShdw>
                </a:effectLst>
                <a:latin typeface="Arial" charset="0"/>
              </a:rPr>
              <a:t>III/2017</a:t>
            </a:r>
          </a:p>
        </p:txBody>
      </p:sp>
      <p:sp>
        <p:nvSpPr>
          <p:cNvPr id="3085" name="Text Box 13"/>
          <p:cNvSpPr txBox="1">
            <a:spLocks noChangeArrowheads="1"/>
          </p:cNvSpPr>
          <p:nvPr/>
        </p:nvSpPr>
        <p:spPr bwMode="auto">
          <a:xfrm>
            <a:off x="6154738" y="620713"/>
            <a:ext cx="1296987" cy="396875"/>
          </a:xfrm>
          <a:prstGeom prst="rect">
            <a:avLst/>
          </a:prstGeom>
          <a:no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XI/2017     </a:t>
            </a:r>
          </a:p>
        </p:txBody>
      </p:sp>
      <p:sp>
        <p:nvSpPr>
          <p:cNvPr id="3086" name="AutoShape 14"/>
          <p:cNvSpPr>
            <a:spLocks noChangeArrowheads="1"/>
          </p:cNvSpPr>
          <p:nvPr/>
        </p:nvSpPr>
        <p:spPr bwMode="auto">
          <a:xfrm>
            <a:off x="4716463" y="115888"/>
            <a:ext cx="431800" cy="504825"/>
          </a:xfrm>
          <a:prstGeom prst="downArrow">
            <a:avLst>
              <a:gd name="adj1" fmla="val 50000"/>
              <a:gd name="adj2" fmla="val 29228"/>
            </a:avLst>
          </a:prstGeom>
          <a:solidFill>
            <a:srgbClr val="CC0000"/>
          </a:solidFill>
          <a:ln w="12700" cap="sq">
            <a:solidFill>
              <a:schemeClr val="tx1"/>
            </a:solidFill>
            <a:miter lim="800000"/>
            <a:headEnd type="none" w="sm" len="sm"/>
            <a:tailEnd type="none" w="sm" len="sm"/>
          </a:ln>
        </p:spPr>
        <p:txBody>
          <a:bodyPr vert="eaVert" wrap="none" anchor="ctr"/>
          <a:lstStyle/>
          <a:p>
            <a:endParaRPr kumimoji="0" lang="sk-SK" altLang="sk-SK" sz="1800" b="0">
              <a:latin typeface="Arial" charset="0"/>
            </a:endParaRPr>
          </a:p>
        </p:txBody>
      </p:sp>
      <p:sp>
        <p:nvSpPr>
          <p:cNvPr id="77839" name="Line 6"/>
          <p:cNvSpPr>
            <a:spLocks noChangeShapeType="1"/>
          </p:cNvSpPr>
          <p:nvPr/>
        </p:nvSpPr>
        <p:spPr bwMode="auto">
          <a:xfrm>
            <a:off x="7885113" y="1773238"/>
            <a:ext cx="0" cy="863600"/>
          </a:xfrm>
          <a:prstGeom prst="line">
            <a:avLst/>
          </a:prstGeom>
          <a:noFill/>
          <a:ln w="57150" cap="sq">
            <a:solidFill>
              <a:srgbClr val="99CC00"/>
            </a:solidFill>
            <a:round/>
            <a:headEnd type="none" w="sm" len="sm"/>
            <a:tailEnd type="triangle" w="sm" len="sm"/>
          </a:ln>
        </p:spPr>
        <p:txBody>
          <a:bodyPr wrap="none"/>
          <a:lstStyle/>
          <a:p>
            <a:endParaRPr lang="sk-SK"/>
          </a:p>
        </p:txBody>
      </p:sp>
      <p:sp>
        <p:nvSpPr>
          <p:cNvPr id="2" name="Text Box 13"/>
          <p:cNvSpPr txBox="1">
            <a:spLocks noChangeArrowheads="1"/>
          </p:cNvSpPr>
          <p:nvPr/>
        </p:nvSpPr>
        <p:spPr bwMode="auto">
          <a:xfrm>
            <a:off x="7451725" y="620713"/>
            <a:ext cx="1296988" cy="3968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altLang="sk-SK" sz="2000">
                <a:effectLst>
                  <a:outerShdw blurRad="38100" dist="38100" dir="2700000" algn="tl">
                    <a:srgbClr val="000000"/>
                  </a:outerShdw>
                </a:effectLst>
                <a:latin typeface="Arial" charset="0"/>
              </a:rPr>
              <a:t>XI/2018     </a:t>
            </a:r>
          </a:p>
        </p:txBody>
      </p:sp>
      <p:sp>
        <p:nvSpPr>
          <p:cNvPr id="89106" name="Oval 18"/>
          <p:cNvSpPr>
            <a:spLocks noChangeArrowheads="1"/>
          </p:cNvSpPr>
          <p:nvPr/>
        </p:nvSpPr>
        <p:spPr bwMode="auto">
          <a:xfrm>
            <a:off x="7019925" y="333375"/>
            <a:ext cx="1728788" cy="6524625"/>
          </a:xfrm>
          <a:prstGeom prst="ellipse">
            <a:avLst/>
          </a:prstGeom>
          <a:noFill/>
          <a:ln w="28575" cap="sq">
            <a:solidFill>
              <a:srgbClr val="FFCC00"/>
            </a:solidFill>
            <a:round/>
            <a:headEnd type="none" w="sm" len="sm"/>
            <a:tailEnd type="none" w="sm" len="sm"/>
          </a:ln>
        </p:spPr>
        <p:txBody>
          <a:bodyPr wrap="none" anchor="ctr"/>
          <a:lstStyle/>
          <a:p>
            <a:pPr algn="ctr" eaLnBrk="0" hangingPunct="0"/>
            <a:endParaRPr lang="sk-SK" altLang="sk-SK">
              <a:solidFill>
                <a:srgbClr val="FFCC00"/>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linds(horizontal)">
                                      <p:cBhvr>
                                        <p:cTn id="7" dur="5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106"/>
                                        </p:tgtEl>
                                        <p:attrNameLst>
                                          <p:attrName>style.visibility</p:attrName>
                                        </p:attrNameLst>
                                      </p:cBhvr>
                                      <p:to>
                                        <p:strVal val="visible"/>
                                      </p:to>
                                    </p:set>
                                    <p:animEffect transition="in" filter="blinds(horizontal)">
                                      <p:cBhvr>
                                        <p:cTn id="12" dur="500"/>
                                        <p:tgtEl>
                                          <p:spTgt spid="89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8910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8850" name="Object 2"/>
          <p:cNvGraphicFramePr>
            <a:graphicFrameLocks noGrp="1" noChangeAspect="1"/>
          </p:cNvGraphicFramePr>
          <p:nvPr>
            <p:ph sz="half" idx="4294967295"/>
          </p:nvPr>
        </p:nvGraphicFramePr>
        <p:xfrm>
          <a:off x="1774825" y="1884363"/>
          <a:ext cx="6726238" cy="2162175"/>
        </p:xfrm>
        <a:graphic>
          <a:graphicData uri="http://schemas.openxmlformats.org/presentationml/2006/ole">
            <mc:AlternateContent xmlns:mc="http://schemas.openxmlformats.org/markup-compatibility/2006">
              <mc:Choice xmlns:v="urn:schemas-microsoft-com:vml" Requires="v">
                <p:oleObj spid="_x0000_s78852" name="Chart" r:id="rId3" imgW="6400800" imgH="2057400" progId="Excel.Chart.8">
                  <p:embed/>
                </p:oleObj>
              </mc:Choice>
              <mc:Fallback>
                <p:oleObj name="Chart" r:id="rId3" imgW="6400800" imgH="2057400" progId="Excel.Chart.8">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884363"/>
                        <a:ext cx="6726238"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1" name="Object 3"/>
          <p:cNvGraphicFramePr>
            <a:graphicFrameLocks noGrp="1" noChangeAspect="1"/>
          </p:cNvGraphicFramePr>
          <p:nvPr>
            <p:ph sz="half" idx="4294967295"/>
          </p:nvPr>
        </p:nvGraphicFramePr>
        <p:xfrm>
          <a:off x="1728788" y="4186238"/>
          <a:ext cx="6662737" cy="2308225"/>
        </p:xfrm>
        <a:graphic>
          <a:graphicData uri="http://schemas.openxmlformats.org/presentationml/2006/ole">
            <mc:AlternateContent xmlns:mc="http://schemas.openxmlformats.org/markup-compatibility/2006">
              <mc:Choice xmlns:v="urn:schemas-microsoft-com:vml" Requires="v">
                <p:oleObj spid="_x0000_s78853" r:id="rId5" imgW="6663506" imgH="2304488" progId="Excel.Chart.8">
                  <p:embed/>
                </p:oleObj>
              </mc:Choice>
              <mc:Fallback>
                <p:oleObj r:id="rId5" imgW="6663506" imgH="2304488" progId="Excel.Chart.8">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788" y="4186238"/>
                        <a:ext cx="6662737" cy="230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2" name="Line 4"/>
          <p:cNvSpPr>
            <a:spLocks noChangeShapeType="1"/>
          </p:cNvSpPr>
          <p:nvPr/>
        </p:nvSpPr>
        <p:spPr bwMode="auto">
          <a:xfrm>
            <a:off x="2982913"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8853" name="Line 5"/>
          <p:cNvSpPr>
            <a:spLocks noChangeShapeType="1"/>
          </p:cNvSpPr>
          <p:nvPr/>
        </p:nvSpPr>
        <p:spPr bwMode="auto">
          <a:xfrm>
            <a:off x="5070475"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8854" name="Line 6"/>
          <p:cNvSpPr>
            <a:spLocks noChangeShapeType="1"/>
          </p:cNvSpPr>
          <p:nvPr/>
        </p:nvSpPr>
        <p:spPr bwMode="auto">
          <a:xfrm>
            <a:off x="6732588" y="1773238"/>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8855" name="Line 7"/>
          <p:cNvSpPr>
            <a:spLocks noChangeShapeType="1"/>
          </p:cNvSpPr>
          <p:nvPr/>
        </p:nvSpPr>
        <p:spPr bwMode="auto">
          <a:xfrm>
            <a:off x="3040063"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8856" name="Line 8"/>
          <p:cNvSpPr>
            <a:spLocks noChangeShapeType="1"/>
          </p:cNvSpPr>
          <p:nvPr/>
        </p:nvSpPr>
        <p:spPr bwMode="auto">
          <a:xfrm>
            <a:off x="5127625"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78857" name="Line 9"/>
          <p:cNvSpPr>
            <a:spLocks noChangeShapeType="1"/>
          </p:cNvSpPr>
          <p:nvPr/>
        </p:nvSpPr>
        <p:spPr bwMode="auto">
          <a:xfrm>
            <a:off x="6877050" y="4005263"/>
            <a:ext cx="0" cy="863600"/>
          </a:xfrm>
          <a:prstGeom prst="line">
            <a:avLst/>
          </a:prstGeom>
          <a:noFill/>
          <a:ln w="57150" cap="sq">
            <a:solidFill>
              <a:srgbClr val="CC0000"/>
            </a:solidFill>
            <a:round/>
            <a:headEnd type="none" w="sm" len="sm"/>
            <a:tailEnd type="triangle" w="sm" len="sm"/>
          </a:ln>
        </p:spPr>
        <p:txBody>
          <a:bodyPr wrap="none"/>
          <a:lstStyle/>
          <a:p>
            <a:endParaRPr lang="sk-SK"/>
          </a:p>
        </p:txBody>
      </p:sp>
      <p:sp>
        <p:nvSpPr>
          <p:cNvPr id="3082" name="Text Box 10"/>
          <p:cNvSpPr txBox="1">
            <a:spLocks noChangeArrowheads="1"/>
          </p:cNvSpPr>
          <p:nvPr/>
        </p:nvSpPr>
        <p:spPr bwMode="auto">
          <a:xfrm>
            <a:off x="2484438" y="1125538"/>
            <a:ext cx="5472112" cy="336550"/>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altLang="sk-SK" sz="1600">
                <a:effectLst>
                  <a:outerShdw blurRad="38100" dist="38100" dir="2700000" algn="tl">
                    <a:srgbClr val="000000"/>
                  </a:outerShdw>
                </a:effectLst>
                <a:latin typeface="Arial" charset="0"/>
              </a:rPr>
              <a:t>riociguat                 treprostinil                4xBPA</a:t>
            </a:r>
          </a:p>
        </p:txBody>
      </p:sp>
      <p:sp>
        <p:nvSpPr>
          <p:cNvPr id="3083" name="Text Box 11"/>
          <p:cNvSpPr txBox="1">
            <a:spLocks noChangeArrowheads="1"/>
          </p:cNvSpPr>
          <p:nvPr/>
        </p:nvSpPr>
        <p:spPr bwMode="auto">
          <a:xfrm>
            <a:off x="2554288" y="620713"/>
            <a:ext cx="1296987" cy="3968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sz="2000">
                <a:effectLst>
                  <a:outerShdw blurRad="38100" dist="38100" dir="2700000" algn="tl">
                    <a:srgbClr val="C0C0C0"/>
                  </a:outerShdw>
                </a:effectLst>
                <a:latin typeface="Arial" charset="0"/>
              </a:rPr>
              <a:t>I/2015</a:t>
            </a:r>
          </a:p>
        </p:txBody>
      </p:sp>
      <p:sp>
        <p:nvSpPr>
          <p:cNvPr id="3084" name="Text Box 12"/>
          <p:cNvSpPr txBox="1">
            <a:spLocks noChangeArrowheads="1"/>
          </p:cNvSpPr>
          <p:nvPr/>
        </p:nvSpPr>
        <p:spPr bwMode="auto">
          <a:xfrm>
            <a:off x="4427538" y="620713"/>
            <a:ext cx="1296987" cy="396875"/>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sk-SK" sz="2000" dirty="0">
                <a:effectLst>
                  <a:outerShdw blurRad="38100" dist="38100" dir="2700000" algn="tl">
                    <a:srgbClr val="C0C0C0"/>
                  </a:outerShdw>
                </a:effectLst>
                <a:latin typeface="Arial" charset="0"/>
              </a:rPr>
              <a:t>III/2017</a:t>
            </a:r>
          </a:p>
        </p:txBody>
      </p:sp>
      <p:sp>
        <p:nvSpPr>
          <p:cNvPr id="3085" name="Text Box 13"/>
          <p:cNvSpPr txBox="1">
            <a:spLocks noChangeArrowheads="1"/>
          </p:cNvSpPr>
          <p:nvPr/>
        </p:nvSpPr>
        <p:spPr bwMode="auto">
          <a:xfrm>
            <a:off x="6154738" y="620713"/>
            <a:ext cx="1296987" cy="396875"/>
          </a:xfrm>
          <a:prstGeom prst="rect">
            <a:avLst/>
          </a:prstGeom>
          <a:no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XI/2017     </a:t>
            </a:r>
          </a:p>
        </p:txBody>
      </p:sp>
      <p:sp>
        <p:nvSpPr>
          <p:cNvPr id="3086" name="AutoShape 14"/>
          <p:cNvSpPr>
            <a:spLocks noChangeArrowheads="1"/>
          </p:cNvSpPr>
          <p:nvPr/>
        </p:nvSpPr>
        <p:spPr bwMode="auto">
          <a:xfrm>
            <a:off x="4716463" y="115888"/>
            <a:ext cx="431800" cy="504825"/>
          </a:xfrm>
          <a:prstGeom prst="downArrow">
            <a:avLst>
              <a:gd name="adj1" fmla="val 50000"/>
              <a:gd name="adj2" fmla="val 29228"/>
            </a:avLst>
          </a:prstGeom>
          <a:solidFill>
            <a:srgbClr val="CC0000"/>
          </a:solidFill>
          <a:ln w="12700" cap="sq">
            <a:solidFill>
              <a:schemeClr val="tx1"/>
            </a:solidFill>
            <a:miter lim="800000"/>
            <a:headEnd type="none" w="sm" len="sm"/>
            <a:tailEnd type="none" w="sm" len="sm"/>
          </a:ln>
        </p:spPr>
        <p:txBody>
          <a:bodyPr vert="eaVert" wrap="none" anchor="ctr"/>
          <a:lstStyle/>
          <a:p>
            <a:endParaRPr kumimoji="0" lang="sk-SK" altLang="sk-SK" sz="1800" b="0">
              <a:latin typeface="Arial" charset="0"/>
            </a:endParaRPr>
          </a:p>
        </p:txBody>
      </p:sp>
      <p:sp>
        <p:nvSpPr>
          <p:cNvPr id="78863" name="Line 6"/>
          <p:cNvSpPr>
            <a:spLocks noChangeShapeType="1"/>
          </p:cNvSpPr>
          <p:nvPr/>
        </p:nvSpPr>
        <p:spPr bwMode="auto">
          <a:xfrm>
            <a:off x="7885113" y="1773238"/>
            <a:ext cx="0" cy="863600"/>
          </a:xfrm>
          <a:prstGeom prst="line">
            <a:avLst/>
          </a:prstGeom>
          <a:noFill/>
          <a:ln w="57150" cap="sq">
            <a:solidFill>
              <a:srgbClr val="99CC00"/>
            </a:solidFill>
            <a:round/>
            <a:headEnd type="none" w="sm" len="sm"/>
            <a:tailEnd type="triangle" w="sm" len="sm"/>
          </a:ln>
        </p:spPr>
        <p:txBody>
          <a:bodyPr wrap="none"/>
          <a:lstStyle/>
          <a:p>
            <a:endParaRPr lang="sk-SK"/>
          </a:p>
        </p:txBody>
      </p:sp>
      <p:sp>
        <p:nvSpPr>
          <p:cNvPr id="2" name="Text Box 13"/>
          <p:cNvSpPr txBox="1">
            <a:spLocks noChangeArrowheads="1"/>
          </p:cNvSpPr>
          <p:nvPr/>
        </p:nvSpPr>
        <p:spPr bwMode="auto">
          <a:xfrm>
            <a:off x="7451725" y="620713"/>
            <a:ext cx="1296988" cy="396875"/>
          </a:xfrm>
          <a:prstGeom prst="rect">
            <a:avLst/>
          </a:prstGeom>
          <a:noFill/>
          <a:ln w="12700" cap="sq">
            <a:noFill/>
            <a:miter lim="800000"/>
            <a:headEnd type="none" w="sm" len="sm"/>
            <a:tailEnd type="none" w="sm" len="sm"/>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ct val="50000"/>
              </a:spcBef>
              <a:defRPr/>
            </a:pPr>
            <a:r>
              <a:rPr lang="sk-SK" altLang="sk-SK" sz="2000">
                <a:effectLst>
                  <a:outerShdw blurRad="38100" dist="38100" dir="2700000" algn="tl">
                    <a:srgbClr val="000000"/>
                  </a:outerShdw>
                </a:effectLst>
                <a:cs typeface="Arial" panose="020B0604020202020204" pitchFamily="34" charset="0"/>
              </a:rPr>
              <a:t>II/2018     </a:t>
            </a:r>
          </a:p>
        </p:txBody>
      </p:sp>
      <p:sp>
        <p:nvSpPr>
          <p:cNvPr id="89106" name="Oval 18"/>
          <p:cNvSpPr>
            <a:spLocks noChangeArrowheads="1"/>
          </p:cNvSpPr>
          <p:nvPr/>
        </p:nvSpPr>
        <p:spPr bwMode="auto">
          <a:xfrm>
            <a:off x="7019925" y="333375"/>
            <a:ext cx="1728788" cy="6524625"/>
          </a:xfrm>
          <a:prstGeom prst="ellipse">
            <a:avLst/>
          </a:prstGeom>
          <a:noFill/>
          <a:ln w="28575" cap="sq">
            <a:solidFill>
              <a:srgbClr val="FFCC00"/>
            </a:solidFill>
            <a:round/>
            <a:headEnd type="none" w="sm" len="sm"/>
            <a:tailEnd type="none" w="sm" len="sm"/>
          </a:ln>
        </p:spPr>
        <p:txBody>
          <a:bodyPr wrap="none" anchor="ctr"/>
          <a:lstStyle/>
          <a:p>
            <a:pPr algn="ctr" eaLnBrk="0" hangingPunct="0"/>
            <a:endParaRPr lang="sk-SK" altLang="sk-SK">
              <a:solidFill>
                <a:srgbClr val="FFCC00"/>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blinds(horizontal)">
                                      <p:cBhvr>
                                        <p:cTn id="7" dur="5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106"/>
                                        </p:tgtEl>
                                        <p:attrNameLst>
                                          <p:attrName>style.visibility</p:attrName>
                                        </p:attrNameLst>
                                      </p:cBhvr>
                                      <p:to>
                                        <p:strVal val="visible"/>
                                      </p:to>
                                    </p:set>
                                    <p:animEffect transition="in" filter="blinds(horizontal)">
                                      <p:cBhvr>
                                        <p:cTn id="12" dur="500"/>
                                        <p:tgtEl>
                                          <p:spTgt spid="89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891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1187450" y="-34925"/>
            <a:ext cx="7705725" cy="1447800"/>
          </a:xfrm>
        </p:spPr>
        <p:txBody>
          <a:bodyPr/>
          <a:lstStyle/>
          <a:p>
            <a:pPr>
              <a:defRPr/>
            </a:pPr>
            <a:r>
              <a:rPr lang="sk-SK" altLang="sk-SK">
                <a:effectLst>
                  <a:outerShdw blurRad="38100" dist="38100" dir="2700000" algn="tl">
                    <a:srgbClr val="000000"/>
                  </a:outerShdw>
                </a:effectLst>
                <a:latin typeface="Arial" charset="0"/>
              </a:rPr>
              <a:t>Dynamika parametrov po  BPA</a:t>
            </a:r>
          </a:p>
        </p:txBody>
      </p:sp>
      <p:graphicFrame>
        <p:nvGraphicFramePr>
          <p:cNvPr id="79875" name="Group 3"/>
          <p:cNvGraphicFramePr>
            <a:graphicFrameLocks noGrp="1"/>
          </p:cNvGraphicFramePr>
          <p:nvPr>
            <p:ph idx="4294967295"/>
          </p:nvPr>
        </p:nvGraphicFramePr>
        <p:xfrm>
          <a:off x="0" y="1484313"/>
          <a:ext cx="9144000" cy="5303837"/>
        </p:xfrm>
        <a:graphic>
          <a:graphicData uri="http://schemas.openxmlformats.org/drawingml/2006/table">
            <a:tbl>
              <a:tblPr/>
              <a:tblGrid>
                <a:gridCol w="1698625">
                  <a:extLst>
                    <a:ext uri="{9D8B030D-6E8A-4147-A177-3AD203B41FA5}">
                      <a16:colId xmlns:a16="http://schemas.microsoft.com/office/drawing/2014/main" val="20000"/>
                    </a:ext>
                  </a:extLst>
                </a:gridCol>
                <a:gridCol w="1252538">
                  <a:extLst>
                    <a:ext uri="{9D8B030D-6E8A-4147-A177-3AD203B41FA5}">
                      <a16:colId xmlns:a16="http://schemas.microsoft.com/office/drawing/2014/main" val="20001"/>
                    </a:ext>
                  </a:extLst>
                </a:gridCol>
                <a:gridCol w="1292225">
                  <a:extLst>
                    <a:ext uri="{9D8B030D-6E8A-4147-A177-3AD203B41FA5}">
                      <a16:colId xmlns:a16="http://schemas.microsoft.com/office/drawing/2014/main" val="20002"/>
                    </a:ext>
                  </a:extLst>
                </a:gridCol>
                <a:gridCol w="1271587">
                  <a:extLst>
                    <a:ext uri="{9D8B030D-6E8A-4147-A177-3AD203B41FA5}">
                      <a16:colId xmlns:a16="http://schemas.microsoft.com/office/drawing/2014/main" val="20003"/>
                    </a:ext>
                  </a:extLst>
                </a:gridCol>
                <a:gridCol w="1209675">
                  <a:extLst>
                    <a:ext uri="{9D8B030D-6E8A-4147-A177-3AD203B41FA5}">
                      <a16:colId xmlns:a16="http://schemas.microsoft.com/office/drawing/2014/main" val="20004"/>
                    </a:ext>
                  </a:extLst>
                </a:gridCol>
                <a:gridCol w="1254125">
                  <a:extLst>
                    <a:ext uri="{9D8B030D-6E8A-4147-A177-3AD203B41FA5}">
                      <a16:colId xmlns:a16="http://schemas.microsoft.com/office/drawing/2014/main" val="20005"/>
                    </a:ext>
                  </a:extLst>
                </a:gridCol>
                <a:gridCol w="1165225">
                  <a:extLst>
                    <a:ext uri="{9D8B030D-6E8A-4147-A177-3AD203B41FA5}">
                      <a16:colId xmlns:a16="http://schemas.microsoft.com/office/drawing/2014/main" val="20006"/>
                    </a:ext>
                  </a:extLst>
                </a:gridCol>
              </a:tblGrid>
              <a:tr h="604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2000" b="1" i="0" u="none" strike="noStrike" cap="none" normalizeH="0" baseline="0">
                        <a:ln>
                          <a:noFill/>
                        </a:ln>
                        <a:solidFill>
                          <a:schemeClr val="tx1"/>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1" i="0" u="none" strike="noStrike" cap="none" normalizeH="0" baseline="0">
                          <a:ln>
                            <a:noFill/>
                          </a:ln>
                          <a:solidFill>
                            <a:schemeClr val="bg2"/>
                          </a:solidFill>
                          <a:effectLst/>
                          <a:latin typeface="Arial" charset="0"/>
                          <a:cs typeface="Arial" charset="0"/>
                        </a:rPr>
                        <a:t>Baseline</a:t>
                      </a:r>
                      <a:endParaRPr kumimoji="1" lang="sk-SK" altLang="sk-SK" sz="1600" b="1" i="0" u="none" strike="noStrike" cap="none" normalizeH="0" baseline="0">
                        <a:ln>
                          <a:noFill/>
                        </a:ln>
                        <a:solidFill>
                          <a:schemeClr val="bg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600" b="1" i="0" u="none" strike="noStrike" cap="none" normalizeH="0" baseline="0">
                        <a:ln>
                          <a:noFill/>
                        </a:ln>
                        <a:solidFill>
                          <a:schemeClr val="bg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05.11.2017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1" i="0" u="none" strike="noStrike" cap="none" normalizeH="0" baseline="0">
                          <a:ln>
                            <a:noFill/>
                          </a:ln>
                          <a:solidFill>
                            <a:schemeClr val="bg2"/>
                          </a:solidFill>
                          <a:effectLst/>
                          <a:latin typeface="Arial" charset="0"/>
                          <a:cs typeface="Arial" charset="0"/>
                        </a:rPr>
                        <a:t> </a:t>
                      </a:r>
                      <a:r>
                        <a:rPr kumimoji="1" lang="de-DE" altLang="sk-SK" sz="1600" b="1" i="0" u="none" strike="noStrike" cap="none" normalizeH="0" baseline="0">
                          <a:ln>
                            <a:noFill/>
                          </a:ln>
                          <a:solidFill>
                            <a:schemeClr val="bg2"/>
                          </a:solidFill>
                          <a:effectLst/>
                          <a:latin typeface="Arial" charset="0"/>
                          <a:cs typeface="Arial" charset="0"/>
                        </a:rPr>
                        <a:t>1</a:t>
                      </a:r>
                      <a:r>
                        <a:rPr kumimoji="1" lang="sk-SK" altLang="sk-SK" sz="1600" b="1" i="0" u="none" strike="noStrike" cap="none" normalizeH="0" baseline="30000">
                          <a:ln>
                            <a:noFill/>
                          </a:ln>
                          <a:solidFill>
                            <a:schemeClr val="bg2"/>
                          </a:solidFill>
                          <a:effectLst/>
                          <a:latin typeface="Arial" charset="0"/>
                          <a:cs typeface="Arial" charset="0"/>
                        </a:rPr>
                        <a:t>.</a:t>
                      </a:r>
                      <a:r>
                        <a:rPr kumimoji="1" lang="de-DE" altLang="sk-SK" sz="16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0" i="0" u="none" strike="noStrike" cap="none" normalizeH="0" baseline="0">
                          <a:ln>
                            <a:noFill/>
                          </a:ln>
                          <a:solidFill>
                            <a:schemeClr val="bg2"/>
                          </a:solidFill>
                          <a:effectLst/>
                          <a:latin typeface="Arial" charset="0"/>
                          <a:cs typeface="Arial" charset="0"/>
                        </a:rPr>
                        <a:t>7</a:t>
                      </a:r>
                      <a:r>
                        <a:rPr kumimoji="1" lang="de-DE" altLang="sk-SK" sz="1600" b="0" i="0" u="none" strike="noStrike" cap="none" normalizeH="0" baseline="0">
                          <a:ln>
                            <a:noFill/>
                          </a:ln>
                          <a:solidFill>
                            <a:schemeClr val="bg2"/>
                          </a:solidFill>
                          <a:effectLst/>
                          <a:latin typeface="Arial" charset="0"/>
                          <a:cs typeface="Arial" charset="0"/>
                        </a:rPr>
                        <a:t>.11.2017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1" i="0" u="none" strike="noStrike" cap="none" normalizeH="0" baseline="0">
                          <a:ln>
                            <a:noFill/>
                          </a:ln>
                          <a:solidFill>
                            <a:schemeClr val="bg2"/>
                          </a:solidFill>
                          <a:effectLst/>
                          <a:latin typeface="Arial" charset="0"/>
                          <a:cs typeface="Arial" charset="0"/>
                        </a:rPr>
                        <a:t> </a:t>
                      </a:r>
                      <a:r>
                        <a:rPr kumimoji="1" lang="de-DE" altLang="sk-SK" sz="1600" b="1" i="0" u="none" strike="noStrike" cap="none" normalizeH="0" baseline="0">
                          <a:ln>
                            <a:noFill/>
                          </a:ln>
                          <a:solidFill>
                            <a:schemeClr val="bg2"/>
                          </a:solidFill>
                          <a:effectLst/>
                          <a:latin typeface="Arial" charset="0"/>
                          <a:cs typeface="Arial" charset="0"/>
                        </a:rPr>
                        <a:t> </a:t>
                      </a:r>
                      <a:r>
                        <a:rPr kumimoji="1" lang="sk-SK" altLang="sk-SK" sz="1600" b="1" i="0" u="none" strike="noStrike" cap="none" normalizeH="0" baseline="0">
                          <a:ln>
                            <a:noFill/>
                          </a:ln>
                          <a:solidFill>
                            <a:schemeClr val="bg2"/>
                          </a:solidFill>
                          <a:effectLst/>
                          <a:latin typeface="Arial" charset="0"/>
                          <a:cs typeface="Arial" charset="0"/>
                        </a:rPr>
                        <a:t>4</a:t>
                      </a:r>
                      <a:r>
                        <a:rPr kumimoji="1" lang="sk-SK" altLang="sk-SK" sz="1600" b="1" i="0" u="none" strike="noStrike" cap="none" normalizeH="0" baseline="30000">
                          <a:ln>
                            <a:noFill/>
                          </a:ln>
                          <a:solidFill>
                            <a:schemeClr val="bg2"/>
                          </a:solidFill>
                          <a:effectLst/>
                          <a:latin typeface="Arial" charset="0"/>
                          <a:cs typeface="Arial" charset="0"/>
                        </a:rPr>
                        <a:t>.</a:t>
                      </a:r>
                      <a:r>
                        <a:rPr kumimoji="1" lang="de-DE" altLang="sk-SK" sz="16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2</a:t>
                      </a:r>
                      <a:r>
                        <a:rPr kumimoji="1" lang="sk-SK" altLang="sk-SK" sz="1600" b="0" i="0" u="none" strike="noStrike" cap="none" normalizeH="0" baseline="0">
                          <a:ln>
                            <a:noFill/>
                          </a:ln>
                          <a:solidFill>
                            <a:schemeClr val="bg2"/>
                          </a:solidFill>
                          <a:effectLst/>
                          <a:latin typeface="Arial" charset="0"/>
                          <a:cs typeface="Arial" charset="0"/>
                        </a:rPr>
                        <a:t>3</a:t>
                      </a:r>
                      <a:r>
                        <a:rPr kumimoji="1" lang="de-DE" altLang="sk-SK" sz="1600" b="0" i="0" u="none" strike="noStrike" cap="none" normalizeH="0" baseline="0">
                          <a:ln>
                            <a:noFill/>
                          </a:ln>
                          <a:solidFill>
                            <a:schemeClr val="bg2"/>
                          </a:solidFill>
                          <a:effectLst/>
                          <a:latin typeface="Arial" charset="0"/>
                          <a:cs typeface="Arial" charset="0"/>
                        </a:rPr>
                        <a:t>.11.2017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1" i="0" u="none" strike="noStrike" cap="none" normalizeH="0" baseline="0">
                          <a:ln>
                            <a:noFill/>
                          </a:ln>
                          <a:solidFill>
                            <a:schemeClr val="bg2"/>
                          </a:solidFill>
                          <a:effectLst/>
                          <a:latin typeface="Arial" charset="0"/>
                          <a:cs typeface="Arial" charset="0"/>
                        </a:rPr>
                        <a:t> 6.</a:t>
                      </a:r>
                      <a:r>
                        <a:rPr kumimoji="1" lang="de-DE" altLang="sk-SK" sz="16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2.</a:t>
                      </a:r>
                      <a:r>
                        <a:rPr kumimoji="1" lang="sk-SK" altLang="sk-SK" sz="1600" b="0" i="0" u="none" strike="noStrike" cap="none" normalizeH="0" baseline="0">
                          <a:ln>
                            <a:noFill/>
                          </a:ln>
                          <a:solidFill>
                            <a:schemeClr val="bg2"/>
                          </a:solidFill>
                          <a:effectLst/>
                          <a:latin typeface="Arial" charset="0"/>
                          <a:cs typeface="Arial" charset="0"/>
                        </a:rPr>
                        <a:t>02</a:t>
                      </a:r>
                      <a:r>
                        <a:rPr kumimoji="1" lang="de-DE" altLang="sk-SK" sz="1600" b="0" i="0" u="none" strike="noStrike" cap="none" normalizeH="0" baseline="0">
                          <a:ln>
                            <a:noFill/>
                          </a:ln>
                          <a:solidFill>
                            <a:schemeClr val="bg2"/>
                          </a:solidFill>
                          <a:effectLst/>
                          <a:latin typeface="Arial" charset="0"/>
                          <a:cs typeface="Arial" charset="0"/>
                        </a:rPr>
                        <a:t>.201</a:t>
                      </a:r>
                      <a:r>
                        <a:rPr kumimoji="1" lang="sk-SK" altLang="sk-SK" sz="1600" b="0" i="0" u="none" strike="noStrike" cap="none" normalizeH="0" baseline="0">
                          <a:ln>
                            <a:noFill/>
                          </a:ln>
                          <a:solidFill>
                            <a:schemeClr val="bg2"/>
                          </a:solidFill>
                          <a:effectLst/>
                          <a:latin typeface="Arial" charset="0"/>
                          <a:cs typeface="Arial" charset="0"/>
                        </a:rPr>
                        <a:t>8</a:t>
                      </a:r>
                      <a:endParaRPr kumimoji="1" lang="de-DE" altLang="sk-SK" sz="16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1" i="0" u="none" strike="noStrike" cap="none" normalizeH="0" baseline="0">
                          <a:ln>
                            <a:noFill/>
                          </a:ln>
                          <a:solidFill>
                            <a:schemeClr val="bg2"/>
                          </a:solidFill>
                          <a:effectLst/>
                          <a:latin typeface="Arial" charset="0"/>
                          <a:cs typeface="Arial" charset="0"/>
                        </a:rPr>
                        <a:t> 10. BPA </a:t>
                      </a:r>
                      <a:r>
                        <a:rPr kumimoji="1" lang="sk-SK" altLang="sk-SK" sz="1600" b="0" i="0" u="none" strike="noStrike" cap="none" normalizeH="0" baseline="0">
                          <a:ln>
                            <a:noFill/>
                          </a:ln>
                          <a:solidFill>
                            <a:schemeClr val="bg2"/>
                          </a:solidFill>
                          <a:effectLst/>
                          <a:latin typeface="Arial" charset="0"/>
                          <a:cs typeface="Arial" charset="0"/>
                        </a:rPr>
                        <a:t>15</a:t>
                      </a:r>
                      <a:r>
                        <a:rPr kumimoji="1" lang="de-DE" altLang="sk-SK" sz="1600" b="0" i="0" u="none" strike="noStrike" cap="none" normalizeH="0" baseline="0">
                          <a:ln>
                            <a:noFill/>
                          </a:ln>
                          <a:solidFill>
                            <a:schemeClr val="bg2"/>
                          </a:solidFill>
                          <a:effectLst/>
                          <a:latin typeface="Arial" charset="0"/>
                          <a:cs typeface="Arial" charset="0"/>
                        </a:rPr>
                        <a:t>.</a:t>
                      </a:r>
                      <a:r>
                        <a:rPr kumimoji="1" lang="sk-SK" altLang="sk-SK" sz="1600" b="0" i="0" u="none" strike="noStrike" cap="none" normalizeH="0" baseline="0">
                          <a:ln>
                            <a:noFill/>
                          </a:ln>
                          <a:solidFill>
                            <a:schemeClr val="bg2"/>
                          </a:solidFill>
                          <a:effectLst/>
                          <a:latin typeface="Arial" charset="0"/>
                          <a:cs typeface="Arial" charset="0"/>
                        </a:rPr>
                        <a:t>11</a:t>
                      </a:r>
                      <a:r>
                        <a:rPr kumimoji="1" lang="de-DE" altLang="sk-SK" sz="1600" b="0" i="0" u="none" strike="noStrike" cap="none" normalizeH="0" baseline="0">
                          <a:ln>
                            <a:noFill/>
                          </a:ln>
                          <a:solidFill>
                            <a:schemeClr val="bg2"/>
                          </a:solidFill>
                          <a:effectLst/>
                          <a:latin typeface="Arial" charset="0"/>
                          <a:cs typeface="Arial" charset="0"/>
                        </a:rPr>
                        <a:t>.201</a:t>
                      </a:r>
                      <a:r>
                        <a:rPr kumimoji="1" lang="sk-SK" altLang="sk-SK" sz="1600" b="0" i="0" u="none" strike="noStrike" cap="none" normalizeH="0" baseline="0">
                          <a:ln>
                            <a:noFill/>
                          </a:ln>
                          <a:solidFill>
                            <a:schemeClr val="bg2"/>
                          </a:solidFill>
                          <a:effectLst/>
                          <a:latin typeface="Arial" charset="0"/>
                          <a:cs typeface="Arial" charset="0"/>
                        </a:rPr>
                        <a:t>8</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600" b="1" i="0" u="none" strike="noStrike" cap="none" normalizeH="0" baseline="0">
                          <a:ln>
                            <a:noFill/>
                          </a:ln>
                          <a:solidFill>
                            <a:srgbClr val="FF0000"/>
                          </a:solidFill>
                          <a:effectLst/>
                          <a:latin typeface="Arial" charset="0"/>
                          <a:cs typeface="Arial" charset="0"/>
                        </a:rPr>
                        <a:t>trepro EX</a:t>
                      </a:r>
                      <a:endParaRPr kumimoji="1" lang="de-DE" altLang="sk-SK" sz="16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po</a:t>
                      </a:r>
                      <a:r>
                        <a:rPr kumimoji="1" lang="de-DE" altLang="sk-SK" sz="1800" b="1" i="0" u="none" strike="noStrike" cap="none" normalizeH="0" baseline="0">
                          <a:ln>
                            <a:noFill/>
                          </a:ln>
                          <a:solidFill>
                            <a:srgbClr val="FF0000"/>
                          </a:solidFill>
                          <a:effectLst/>
                          <a:latin typeface="Arial" charset="0"/>
                          <a:cs typeface="Arial" charset="0"/>
                        </a:rPr>
                        <a:t> </a:t>
                      </a:r>
                      <a:r>
                        <a:rPr kumimoji="1" lang="sk-SK" altLang="sk-SK" sz="1800" b="1" i="0" u="none" strike="noStrike" cap="none" normalizeH="0" baseline="0">
                          <a:ln>
                            <a:noFill/>
                          </a:ln>
                          <a:solidFill>
                            <a:srgbClr val="FF0000"/>
                          </a:solidFill>
                          <a:effectLst/>
                          <a:latin typeface="Arial" charset="0"/>
                          <a:cs typeface="Arial" charset="0"/>
                        </a:rPr>
                        <a:t>6M</a:t>
                      </a:r>
                      <a:r>
                        <a:rPr kumimoji="1" lang="de-DE" altLang="sk-SK" sz="1800" b="1" i="0" u="none" strike="noStrike" cap="none" normalizeH="0" baseline="0">
                          <a:ln>
                            <a:noFill/>
                          </a:ln>
                          <a:solidFill>
                            <a:srgbClr val="FF0000"/>
                          </a:solidFill>
                          <a:effectLst/>
                          <a:latin typeface="Arial" charset="0"/>
                          <a:cs typeface="Arial" charset="0"/>
                        </a:rPr>
                        <a:t> </a:t>
                      </a:r>
                      <a:r>
                        <a:rPr kumimoji="1" lang="sk-SK" altLang="sk-SK" sz="1800" b="0" i="0" u="none" strike="noStrike" cap="none" normalizeH="0" baseline="0">
                          <a:ln>
                            <a:noFill/>
                          </a:ln>
                          <a:solidFill>
                            <a:srgbClr val="FF0000"/>
                          </a:solidFill>
                          <a:effectLst/>
                          <a:latin typeface="Arial" charset="0"/>
                          <a:cs typeface="Arial" charset="0"/>
                        </a:rPr>
                        <a:t>6</a:t>
                      </a:r>
                      <a:r>
                        <a:rPr kumimoji="1" lang="de-DE" altLang="sk-SK" sz="1800" b="0" i="0" u="none" strike="noStrike" cap="none" normalizeH="0" baseline="0">
                          <a:ln>
                            <a:noFill/>
                          </a:ln>
                          <a:solidFill>
                            <a:srgbClr val="FF0000"/>
                          </a:solidFill>
                          <a:effectLst/>
                          <a:latin typeface="Arial" charset="0"/>
                          <a:cs typeface="Arial" charset="0"/>
                        </a:rPr>
                        <a:t>.</a:t>
                      </a:r>
                      <a:r>
                        <a:rPr kumimoji="1" lang="sk-SK" altLang="sk-SK" sz="1800" b="0" i="0" u="none" strike="noStrike" cap="none" normalizeH="0" baseline="0">
                          <a:ln>
                            <a:noFill/>
                          </a:ln>
                          <a:solidFill>
                            <a:srgbClr val="FF0000"/>
                          </a:solidFill>
                          <a:effectLst/>
                          <a:latin typeface="Arial" charset="0"/>
                          <a:cs typeface="Arial" charset="0"/>
                        </a:rPr>
                        <a:t>5</a:t>
                      </a:r>
                      <a:r>
                        <a:rPr kumimoji="1" lang="de-DE" altLang="sk-SK" sz="1800" b="0" i="0" u="none" strike="noStrike" cap="none" normalizeH="0" baseline="0">
                          <a:ln>
                            <a:noFill/>
                          </a:ln>
                          <a:solidFill>
                            <a:srgbClr val="FF0000"/>
                          </a:solidFill>
                          <a:effectLst/>
                          <a:latin typeface="Arial" charset="0"/>
                          <a:cs typeface="Arial" charset="0"/>
                        </a:rPr>
                        <a:t>.201</a:t>
                      </a:r>
                      <a:r>
                        <a:rPr kumimoji="1" lang="sk-SK" altLang="sk-SK" sz="1800" b="0" i="0" u="none" strike="noStrike" cap="none" normalizeH="0" baseline="0">
                          <a:ln>
                            <a:noFill/>
                          </a:ln>
                          <a:solidFill>
                            <a:srgbClr val="FF0000"/>
                          </a:solidFill>
                          <a:effectLst/>
                          <a:latin typeface="Arial" charset="0"/>
                          <a:cs typeface="Arial" charset="0"/>
                        </a:rPr>
                        <a:t>9</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23850">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NTproBNP (ng/l)</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6000</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1855</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1284</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698</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60</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88</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23850">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6MWT (m)</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400 / 0</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530</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573</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620</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650</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680</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23850">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Echo </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PK/ĽK (mm)</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700" b="1" i="0" u="none" strike="noStrike" cap="none" normalizeH="0" baseline="0">
                          <a:ln>
                            <a:noFill/>
                          </a:ln>
                          <a:solidFill>
                            <a:srgbClr val="FF0000"/>
                          </a:solidFill>
                          <a:effectLst/>
                          <a:latin typeface="Arial" charset="0"/>
                          <a:cs typeface="Arial" charset="0"/>
                        </a:rPr>
                        <a:t>80-80-86/ 32</a:t>
                      </a:r>
                      <a:r>
                        <a:rPr kumimoji="1" lang="sk-SK" altLang="sk-SK" sz="1700" b="0" i="0" u="none" strike="noStrike" cap="none" normalizeH="0" baseline="0">
                          <a:ln>
                            <a:noFill/>
                          </a:ln>
                          <a:solidFill>
                            <a:srgbClr val="FF0000"/>
                          </a:solidFill>
                          <a:effectLst/>
                          <a:latin typeface="Arial" charset="0"/>
                          <a:cs typeface="Arial" charset="0"/>
                        </a:rPr>
                        <a:t> </a:t>
                      </a:r>
                      <a:endParaRPr kumimoji="1" lang="de-DE" altLang="sk-SK" sz="17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74-65-79/ 35</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70-64-77/ 37</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64-66-80/ 44</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41-40-89/ 44</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40-40-86/ 42</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322263">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P</a:t>
                      </a:r>
                      <a:r>
                        <a:rPr kumimoji="1" lang="sk-SK" altLang="sk-SK" sz="1800" b="0" i="0" u="none" strike="noStrike" cap="none" normalizeH="0" baseline="0">
                          <a:ln>
                            <a:noFill/>
                          </a:ln>
                          <a:solidFill>
                            <a:schemeClr val="bg2"/>
                          </a:solidFill>
                          <a:effectLst/>
                          <a:latin typeface="Arial" charset="0"/>
                          <a:cs typeface="Arial" charset="0"/>
                        </a:rPr>
                        <a:t>K FAC (%)</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30</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38</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45</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45</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58</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55</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323850">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P</a:t>
                      </a:r>
                      <a:r>
                        <a:rPr kumimoji="1" lang="sk-SK" altLang="sk-SK" sz="1800" b="0" i="0" u="none" strike="noStrike" cap="none" normalizeH="0" baseline="0">
                          <a:ln>
                            <a:noFill/>
                          </a:ln>
                          <a:solidFill>
                            <a:schemeClr val="bg2"/>
                          </a:solidFill>
                          <a:effectLst/>
                          <a:latin typeface="Arial" charset="0"/>
                          <a:cs typeface="Arial" charset="0"/>
                        </a:rPr>
                        <a:t>K vlna S </a:t>
                      </a:r>
                      <a:r>
                        <a:rPr kumimoji="1" lang="sk-SK" altLang="sk-SK" sz="1000" b="0" i="0" u="none" strike="noStrike" cap="none" normalizeH="0" baseline="0">
                          <a:ln>
                            <a:noFill/>
                          </a:ln>
                          <a:solidFill>
                            <a:schemeClr val="bg2"/>
                          </a:solidFill>
                          <a:effectLst/>
                          <a:latin typeface="Arial" charset="0"/>
                          <a:cs typeface="Arial" charset="0"/>
                        </a:rPr>
                        <a:t>(cm/s)</a:t>
                      </a:r>
                      <a:endParaRPr kumimoji="1" lang="de-DE" altLang="sk-SK" sz="10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11</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13</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13</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15</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14</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15</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TR grad </a:t>
                      </a:r>
                      <a:r>
                        <a:rPr kumimoji="1" lang="sk-SK" altLang="sk-SK" sz="1000" b="0" i="0" u="none" strike="noStrike" cap="none" normalizeH="0" baseline="0">
                          <a:ln>
                            <a:noFill/>
                          </a:ln>
                          <a:solidFill>
                            <a:schemeClr val="bg2"/>
                          </a:solidFill>
                          <a:effectLst/>
                          <a:latin typeface="Arial" charset="0"/>
                          <a:cs typeface="Arial" charset="0"/>
                        </a:rPr>
                        <a:t>(</a:t>
                      </a:r>
                      <a:r>
                        <a:rPr kumimoji="1" lang="de-DE" altLang="sk-SK" sz="1000" b="0" i="0" u="none" strike="noStrike" cap="none" normalizeH="0" baseline="0">
                          <a:ln>
                            <a:noFill/>
                          </a:ln>
                          <a:solidFill>
                            <a:schemeClr val="bg2"/>
                          </a:solidFill>
                          <a:effectLst/>
                          <a:latin typeface="Arial" charset="0"/>
                          <a:cs typeface="Arial" charset="0"/>
                        </a:rPr>
                        <a:t>mmHg</a:t>
                      </a:r>
                      <a:r>
                        <a:rPr kumimoji="1" lang="sk-SK" altLang="sk-SK" sz="1000" b="0" i="0" u="none" strike="noStrike" cap="none" normalizeH="0" baseline="0">
                          <a:ln>
                            <a:noFill/>
                          </a:ln>
                          <a:solidFill>
                            <a:schemeClr val="bg2"/>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TR </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rgbClr val="FF0000"/>
                          </a:solidFill>
                          <a:effectLst/>
                          <a:latin typeface="Arial" charset="0"/>
                          <a:cs typeface="Arial" charset="0"/>
                        </a:rPr>
                        <a:t>1</a:t>
                      </a:r>
                      <a:r>
                        <a:rPr kumimoji="1" lang="sk-SK" altLang="sk-SK" sz="1800" b="0" i="0" u="none" strike="noStrike" cap="none" normalizeH="0" baseline="0">
                          <a:ln>
                            <a:noFill/>
                          </a:ln>
                          <a:solidFill>
                            <a:srgbClr val="FF0000"/>
                          </a:solidFill>
                          <a:effectLst/>
                          <a:latin typeface="Arial" charset="0"/>
                          <a:cs typeface="Arial" charset="0"/>
                        </a:rPr>
                        <a:t>14</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závažná</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70</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závažná</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55</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stredná</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50</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ľahká</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400" b="0" i="0" u="none" strike="noStrike" cap="none" normalizeH="0" baseline="0">
                          <a:ln>
                            <a:noFill/>
                          </a:ln>
                          <a:solidFill>
                            <a:schemeClr val="bg2"/>
                          </a:solidFill>
                          <a:effectLst/>
                          <a:latin typeface="Arial" charset="0"/>
                          <a:cs typeface="Arial" charset="0"/>
                        </a:rPr>
                        <a:t>Nemeratelný</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stopová</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50</a:t>
                      </a:r>
                    </a:p>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stopová</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322263">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D shape ĽK </a:t>
                      </a:r>
                      <a:r>
                        <a:rPr kumimoji="1" lang="sk-SK" altLang="sk-SK" sz="1000" b="0" i="0" u="none" strike="noStrike" cap="none" normalizeH="0" baseline="0">
                          <a:ln>
                            <a:noFill/>
                          </a:ln>
                          <a:solidFill>
                            <a:schemeClr val="bg2"/>
                          </a:solidFill>
                          <a:effectLst/>
                          <a:latin typeface="Arial" charset="0"/>
                          <a:cs typeface="Arial" charset="0"/>
                        </a:rPr>
                        <a:t>(IE)</a:t>
                      </a:r>
                      <a:endParaRPr kumimoji="1" lang="de-DE" altLang="sk-SK" sz="10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2,0</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1,5</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1,4</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1,1</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1,1</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3254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V</a:t>
                      </a:r>
                      <a:r>
                        <a:rPr kumimoji="1" lang="de-DE" altLang="sk-SK" sz="1800" b="0" i="0" u="none" strike="noStrike" cap="none" normalizeH="0" baseline="0">
                          <a:ln>
                            <a:noFill/>
                          </a:ln>
                          <a:solidFill>
                            <a:schemeClr val="bg2"/>
                          </a:solidFill>
                          <a:effectLst/>
                          <a:latin typeface="Arial" charset="0"/>
                          <a:cs typeface="Arial" charset="0"/>
                        </a:rPr>
                        <a:t>CI</a:t>
                      </a:r>
                      <a:r>
                        <a:rPr kumimoji="1" lang="sk-SK" altLang="sk-SK" sz="1800" b="0" i="0" u="none" strike="noStrike" cap="none" normalizeH="0" baseline="0">
                          <a:ln>
                            <a:noFill/>
                          </a:ln>
                          <a:solidFill>
                            <a:schemeClr val="bg2"/>
                          </a:solidFill>
                          <a:effectLst/>
                          <a:latin typeface="Arial" charset="0"/>
                          <a:cs typeface="Arial" charset="0"/>
                        </a:rPr>
                        <a:t> (mm)</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rgbClr val="FF0000"/>
                          </a:solidFill>
                          <a:effectLst/>
                          <a:latin typeface="Arial" charset="0"/>
                          <a:cs typeface="Arial" charset="0"/>
                        </a:rPr>
                        <a:t>2</a:t>
                      </a:r>
                      <a:r>
                        <a:rPr kumimoji="1" lang="sk-SK" altLang="sk-SK" sz="1800" b="0" i="0" u="none" strike="noStrike" cap="none" normalizeH="0" baseline="0">
                          <a:ln>
                            <a:noFill/>
                          </a:ln>
                          <a:solidFill>
                            <a:srgbClr val="FF0000"/>
                          </a:solidFill>
                          <a:effectLst/>
                          <a:latin typeface="Arial" charset="0"/>
                          <a:cs typeface="Arial" charset="0"/>
                        </a:rPr>
                        <a:t>7</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2</a:t>
                      </a:r>
                      <a:r>
                        <a:rPr kumimoji="1" lang="sk-SK" altLang="sk-SK" sz="1800" b="0" i="0" u="none" strike="noStrike" cap="none" normalizeH="0" baseline="0">
                          <a:ln>
                            <a:noFill/>
                          </a:ln>
                          <a:solidFill>
                            <a:schemeClr val="bg2"/>
                          </a:solidFill>
                          <a:effectLst/>
                          <a:latin typeface="Arial" charset="0"/>
                          <a:cs typeface="Arial" charset="0"/>
                        </a:rPr>
                        <a:t>0</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19</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18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13</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rgbClr val="FF0000"/>
                          </a:solidFill>
                          <a:effectLst/>
                          <a:latin typeface="Arial" charset="0"/>
                          <a:cs typeface="Arial" charset="0"/>
                        </a:rPr>
                        <a:t>1</a:t>
                      </a:r>
                      <a:r>
                        <a:rPr kumimoji="1" lang="sk-SK" altLang="sk-SK" sz="1800" b="1" i="0" u="none" strike="noStrike" cap="none" normalizeH="0" baseline="0">
                          <a:ln>
                            <a:noFill/>
                          </a:ln>
                          <a:solidFill>
                            <a:srgbClr val="FF0000"/>
                          </a:solidFill>
                          <a:effectLst/>
                          <a:latin typeface="Arial" charset="0"/>
                          <a:cs typeface="Arial" charset="0"/>
                        </a:rPr>
                        <a:t>7</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r h="322263">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AP (mm)</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rgbClr val="FF0000"/>
                          </a:solidFill>
                          <a:effectLst/>
                          <a:latin typeface="Arial" charset="0"/>
                          <a:cs typeface="Arial" charset="0"/>
                        </a:rPr>
                        <a:t>32</a:t>
                      </a:r>
                      <a:endParaRPr kumimoji="1" lang="de-DE" altLang="sk-SK" sz="1800" b="0"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30</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0" i="0" u="none" strike="noStrike" cap="none" normalizeH="0" baseline="0">
                          <a:ln>
                            <a:noFill/>
                          </a:ln>
                          <a:solidFill>
                            <a:schemeClr val="bg2"/>
                          </a:solidFill>
                          <a:effectLst/>
                          <a:latin typeface="Arial" charset="0"/>
                          <a:cs typeface="Arial" charset="0"/>
                        </a:rPr>
                        <a:t>28</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27</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chemeClr val="bg2"/>
                          </a:solidFill>
                          <a:effectLst/>
                          <a:latin typeface="Arial" charset="0"/>
                          <a:cs typeface="Arial" charset="0"/>
                        </a:rPr>
                        <a:t>25</a:t>
                      </a: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
                          <a:srgbClr val="FF9900"/>
                        </a:buClr>
                        <a:buSzPct val="70000"/>
                        <a:buFontTx/>
                        <a:buNone/>
                        <a:tabLst/>
                      </a:pPr>
                      <a:r>
                        <a:rPr kumimoji="1" lang="sk-SK" altLang="sk-SK" sz="1800" b="1" i="0" u="none" strike="noStrike" cap="none" normalizeH="0" baseline="0">
                          <a:ln>
                            <a:noFill/>
                          </a:ln>
                          <a:solidFill>
                            <a:srgbClr val="FF0000"/>
                          </a:solidFill>
                          <a:effectLst/>
                          <a:latin typeface="Arial" charset="0"/>
                          <a:cs typeface="Arial" charset="0"/>
                        </a:rPr>
                        <a:t>25</a:t>
                      </a:r>
                      <a:endParaRPr kumimoji="1" lang="de-DE" altLang="sk-SK" sz="1800" b="1" i="0" u="none" strike="noStrike" cap="none" normalizeH="0" baseline="0">
                        <a:ln>
                          <a:noFill/>
                        </a:ln>
                        <a:solidFill>
                          <a:srgbClr val="FF0000"/>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bl>
          </a:graphicData>
        </a:graphic>
      </p:graphicFrame>
      <p:sp>
        <p:nvSpPr>
          <p:cNvPr id="90189" name="Rectangle 26"/>
          <p:cNvSpPr>
            <a:spLocks noChangeArrowheads="1"/>
          </p:cNvSpPr>
          <p:nvPr/>
        </p:nvSpPr>
        <p:spPr bwMode="auto">
          <a:xfrm>
            <a:off x="1692275" y="5084763"/>
            <a:ext cx="1295400" cy="5762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0190" name="Rectangle 26"/>
          <p:cNvSpPr>
            <a:spLocks noChangeArrowheads="1"/>
          </p:cNvSpPr>
          <p:nvPr/>
        </p:nvSpPr>
        <p:spPr bwMode="auto">
          <a:xfrm>
            <a:off x="1692275" y="2276475"/>
            <a:ext cx="1295400" cy="1008063"/>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0191" name="Rectangle 26"/>
          <p:cNvSpPr>
            <a:spLocks noChangeArrowheads="1"/>
          </p:cNvSpPr>
          <p:nvPr/>
        </p:nvSpPr>
        <p:spPr bwMode="auto">
          <a:xfrm>
            <a:off x="1692275" y="6021388"/>
            <a:ext cx="1223963" cy="720725"/>
          </a:xfrm>
          <a:prstGeom prst="rect">
            <a:avLst/>
          </a:prstGeom>
          <a:noFill/>
          <a:ln w="38100" cap="sq">
            <a:solidFill>
              <a:srgbClr val="33CC33"/>
            </a:solidFill>
            <a:miter lim="800000"/>
            <a:headEnd type="none" w="sm" len="sm"/>
            <a:tailEnd type="none" w="sm" len="sm"/>
          </a:ln>
        </p:spPr>
        <p:txBody>
          <a:bodyPr wrap="none" anchor="ctr"/>
          <a:lstStyle/>
          <a:p>
            <a:pPr eaLnBrk="0" hangingPunct="0"/>
            <a:endParaRPr lang="sk-SK" altLang="sk-SK"/>
          </a:p>
        </p:txBody>
      </p:sp>
      <p:sp>
        <p:nvSpPr>
          <p:cNvPr id="90192" name="Rectangle 26"/>
          <p:cNvSpPr>
            <a:spLocks noChangeArrowheads="1"/>
          </p:cNvSpPr>
          <p:nvPr/>
        </p:nvSpPr>
        <p:spPr bwMode="auto">
          <a:xfrm>
            <a:off x="6732588" y="5084763"/>
            <a:ext cx="2411412" cy="5762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0193" name="Rectangle 26"/>
          <p:cNvSpPr>
            <a:spLocks noChangeArrowheads="1"/>
          </p:cNvSpPr>
          <p:nvPr/>
        </p:nvSpPr>
        <p:spPr bwMode="auto">
          <a:xfrm>
            <a:off x="6770688" y="3644900"/>
            <a:ext cx="2339975" cy="1368425"/>
          </a:xfrm>
          <a:prstGeom prst="rect">
            <a:avLst/>
          </a:prstGeom>
          <a:noFill/>
          <a:ln w="38100" cap="sq">
            <a:solidFill>
              <a:srgbClr val="33CC33"/>
            </a:solidFill>
            <a:miter lim="800000"/>
            <a:headEnd type="none" w="sm" len="sm"/>
            <a:tailEnd type="none" w="sm" len="sm"/>
          </a:ln>
        </p:spPr>
        <p:txBody>
          <a:bodyPr wrap="none" anchor="ctr"/>
          <a:lstStyle/>
          <a:p>
            <a:pPr eaLnBrk="0" hangingPunct="0"/>
            <a:endParaRPr lang="sk-SK" altLang="sk-SK"/>
          </a:p>
        </p:txBody>
      </p:sp>
      <p:sp>
        <p:nvSpPr>
          <p:cNvPr id="90195" name="Rectangle 26"/>
          <p:cNvSpPr>
            <a:spLocks noChangeArrowheads="1"/>
          </p:cNvSpPr>
          <p:nvPr/>
        </p:nvSpPr>
        <p:spPr bwMode="auto">
          <a:xfrm>
            <a:off x="1692275" y="3644900"/>
            <a:ext cx="1295400" cy="1368425"/>
          </a:xfrm>
          <a:prstGeom prst="rect">
            <a:avLst/>
          </a:prstGeom>
          <a:noFill/>
          <a:ln w="38100" cap="sq">
            <a:solidFill>
              <a:srgbClr val="33CC33"/>
            </a:solidFill>
            <a:miter lim="800000"/>
            <a:headEnd type="none" w="sm" len="sm"/>
            <a:tailEnd type="none" w="sm" len="sm"/>
          </a:ln>
        </p:spPr>
        <p:txBody>
          <a:bodyPr wrap="none" anchor="ctr"/>
          <a:lstStyle/>
          <a:p>
            <a:pPr eaLnBrk="0" hangingPunct="0"/>
            <a:endParaRPr lang="sk-SK" altLang="sk-SK"/>
          </a:p>
        </p:txBody>
      </p:sp>
      <p:sp>
        <p:nvSpPr>
          <p:cNvPr id="2" name="Rectangle 26"/>
          <p:cNvSpPr>
            <a:spLocks noChangeArrowheads="1"/>
          </p:cNvSpPr>
          <p:nvPr/>
        </p:nvSpPr>
        <p:spPr bwMode="auto">
          <a:xfrm>
            <a:off x="6732588" y="2349500"/>
            <a:ext cx="2411412" cy="1008063"/>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3" name="Rectangle 26"/>
          <p:cNvSpPr>
            <a:spLocks noChangeArrowheads="1"/>
          </p:cNvSpPr>
          <p:nvPr/>
        </p:nvSpPr>
        <p:spPr bwMode="auto">
          <a:xfrm>
            <a:off x="6732588" y="6021388"/>
            <a:ext cx="2411412" cy="720725"/>
          </a:xfrm>
          <a:prstGeom prst="rect">
            <a:avLst/>
          </a:prstGeom>
          <a:noFill/>
          <a:ln w="38100" cap="sq">
            <a:solidFill>
              <a:srgbClr val="33CC33"/>
            </a:solidFill>
            <a:miter lim="800000"/>
            <a:headEnd type="none" w="sm" len="sm"/>
            <a:tailEnd type="none" w="sm" len="sm"/>
          </a:ln>
        </p:spPr>
        <p:txBody>
          <a:bodyPr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90"/>
                                        </p:tgtEl>
                                        <p:attrNameLst>
                                          <p:attrName>style.visibility</p:attrName>
                                        </p:attrNameLst>
                                      </p:cBhvr>
                                      <p:to>
                                        <p:strVal val="visible"/>
                                      </p:to>
                                    </p:set>
                                    <p:anim calcmode="lin" valueType="num">
                                      <p:cBhvr additive="base">
                                        <p:cTn id="7" dur="500" fill="hold"/>
                                        <p:tgtEl>
                                          <p:spTgt spid="90190"/>
                                        </p:tgtEl>
                                        <p:attrNameLst>
                                          <p:attrName>ppt_x</p:attrName>
                                        </p:attrNameLst>
                                      </p:cBhvr>
                                      <p:tavLst>
                                        <p:tav tm="0">
                                          <p:val>
                                            <p:strVal val="#ppt_x"/>
                                          </p:val>
                                        </p:tav>
                                        <p:tav tm="100000">
                                          <p:val>
                                            <p:strVal val="#ppt_x"/>
                                          </p:val>
                                        </p:tav>
                                      </p:tavLst>
                                    </p:anim>
                                    <p:anim calcmode="lin" valueType="num">
                                      <p:cBhvr additive="base">
                                        <p:cTn id="8" dur="500" fill="hold"/>
                                        <p:tgtEl>
                                          <p:spTgt spid="901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0195"/>
                                        </p:tgtEl>
                                        <p:attrNameLst>
                                          <p:attrName>style.visibility</p:attrName>
                                        </p:attrNameLst>
                                      </p:cBhvr>
                                      <p:to>
                                        <p:strVal val="visible"/>
                                      </p:to>
                                    </p:set>
                                    <p:anim calcmode="lin" valueType="num">
                                      <p:cBhvr additive="base">
                                        <p:cTn id="17" dur="500" fill="hold"/>
                                        <p:tgtEl>
                                          <p:spTgt spid="90195"/>
                                        </p:tgtEl>
                                        <p:attrNameLst>
                                          <p:attrName>ppt_x</p:attrName>
                                        </p:attrNameLst>
                                      </p:cBhvr>
                                      <p:tavLst>
                                        <p:tav tm="0">
                                          <p:val>
                                            <p:strVal val="#ppt_x"/>
                                          </p:val>
                                        </p:tav>
                                        <p:tav tm="100000">
                                          <p:val>
                                            <p:strVal val="#ppt_x"/>
                                          </p:val>
                                        </p:tav>
                                      </p:tavLst>
                                    </p:anim>
                                    <p:anim calcmode="lin" valueType="num">
                                      <p:cBhvr additive="base">
                                        <p:cTn id="18" dur="500" fill="hold"/>
                                        <p:tgtEl>
                                          <p:spTgt spid="9019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0193"/>
                                        </p:tgtEl>
                                        <p:attrNameLst>
                                          <p:attrName>style.visibility</p:attrName>
                                        </p:attrNameLst>
                                      </p:cBhvr>
                                      <p:to>
                                        <p:strVal val="visible"/>
                                      </p:to>
                                    </p:set>
                                    <p:anim calcmode="lin" valueType="num">
                                      <p:cBhvr additive="base">
                                        <p:cTn id="21" dur="500" fill="hold"/>
                                        <p:tgtEl>
                                          <p:spTgt spid="90193"/>
                                        </p:tgtEl>
                                        <p:attrNameLst>
                                          <p:attrName>ppt_x</p:attrName>
                                        </p:attrNameLst>
                                      </p:cBhvr>
                                      <p:tavLst>
                                        <p:tav tm="0">
                                          <p:val>
                                            <p:strVal val="#ppt_x"/>
                                          </p:val>
                                        </p:tav>
                                        <p:tav tm="100000">
                                          <p:val>
                                            <p:strVal val="#ppt_x"/>
                                          </p:val>
                                        </p:tav>
                                      </p:tavLst>
                                    </p:anim>
                                    <p:anim calcmode="lin" valueType="num">
                                      <p:cBhvr additive="base">
                                        <p:cTn id="22" dur="500" fill="hold"/>
                                        <p:tgtEl>
                                          <p:spTgt spid="9019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0189"/>
                                        </p:tgtEl>
                                        <p:attrNameLst>
                                          <p:attrName>style.visibility</p:attrName>
                                        </p:attrNameLst>
                                      </p:cBhvr>
                                      <p:to>
                                        <p:strVal val="visible"/>
                                      </p:to>
                                    </p:set>
                                    <p:anim calcmode="lin" valueType="num">
                                      <p:cBhvr additive="base">
                                        <p:cTn id="27" dur="500" fill="hold"/>
                                        <p:tgtEl>
                                          <p:spTgt spid="90189"/>
                                        </p:tgtEl>
                                        <p:attrNameLst>
                                          <p:attrName>ppt_x</p:attrName>
                                        </p:attrNameLst>
                                      </p:cBhvr>
                                      <p:tavLst>
                                        <p:tav tm="0">
                                          <p:val>
                                            <p:strVal val="#ppt_x"/>
                                          </p:val>
                                        </p:tav>
                                        <p:tav tm="100000">
                                          <p:val>
                                            <p:strVal val="#ppt_x"/>
                                          </p:val>
                                        </p:tav>
                                      </p:tavLst>
                                    </p:anim>
                                    <p:anim calcmode="lin" valueType="num">
                                      <p:cBhvr additive="base">
                                        <p:cTn id="28" dur="500" fill="hold"/>
                                        <p:tgtEl>
                                          <p:spTgt spid="9018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0192"/>
                                        </p:tgtEl>
                                        <p:attrNameLst>
                                          <p:attrName>style.visibility</p:attrName>
                                        </p:attrNameLst>
                                      </p:cBhvr>
                                      <p:to>
                                        <p:strVal val="visible"/>
                                      </p:to>
                                    </p:set>
                                    <p:anim calcmode="lin" valueType="num">
                                      <p:cBhvr additive="base">
                                        <p:cTn id="31" dur="500" fill="hold"/>
                                        <p:tgtEl>
                                          <p:spTgt spid="90192"/>
                                        </p:tgtEl>
                                        <p:attrNameLst>
                                          <p:attrName>ppt_x</p:attrName>
                                        </p:attrNameLst>
                                      </p:cBhvr>
                                      <p:tavLst>
                                        <p:tav tm="0">
                                          <p:val>
                                            <p:strVal val="#ppt_x"/>
                                          </p:val>
                                        </p:tav>
                                        <p:tav tm="100000">
                                          <p:val>
                                            <p:strVal val="#ppt_x"/>
                                          </p:val>
                                        </p:tav>
                                      </p:tavLst>
                                    </p:anim>
                                    <p:anim calcmode="lin" valueType="num">
                                      <p:cBhvr additive="base">
                                        <p:cTn id="32" dur="500" fill="hold"/>
                                        <p:tgtEl>
                                          <p:spTgt spid="9019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0191"/>
                                        </p:tgtEl>
                                        <p:attrNameLst>
                                          <p:attrName>style.visibility</p:attrName>
                                        </p:attrNameLst>
                                      </p:cBhvr>
                                      <p:to>
                                        <p:strVal val="visible"/>
                                      </p:to>
                                    </p:set>
                                    <p:anim calcmode="lin" valueType="num">
                                      <p:cBhvr additive="base">
                                        <p:cTn id="37" dur="500" fill="hold"/>
                                        <p:tgtEl>
                                          <p:spTgt spid="90191"/>
                                        </p:tgtEl>
                                        <p:attrNameLst>
                                          <p:attrName>ppt_x</p:attrName>
                                        </p:attrNameLst>
                                      </p:cBhvr>
                                      <p:tavLst>
                                        <p:tav tm="0">
                                          <p:val>
                                            <p:strVal val="#ppt_x"/>
                                          </p:val>
                                        </p:tav>
                                        <p:tav tm="100000">
                                          <p:val>
                                            <p:strVal val="#ppt_x"/>
                                          </p:val>
                                        </p:tav>
                                      </p:tavLst>
                                    </p:anim>
                                    <p:anim calcmode="lin" valueType="num">
                                      <p:cBhvr additive="base">
                                        <p:cTn id="38" dur="500" fill="hold"/>
                                        <p:tgtEl>
                                          <p:spTgt spid="9019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89" grpId="0" animBg="1"/>
      <p:bldP spid="90190" grpId="0" animBg="1"/>
      <p:bldP spid="90191" grpId="0" animBg="1"/>
      <p:bldP spid="90192" grpId="0" animBg="1"/>
      <p:bldP spid="90193" grpId="0" animBg="1"/>
      <p:bldP spid="90195" grpId="0" animBg="1"/>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1692275" y="36513"/>
            <a:ext cx="7086600" cy="1447800"/>
          </a:xfrm>
        </p:spPr>
        <p:txBody>
          <a:bodyPr/>
          <a:lstStyle/>
          <a:p>
            <a:pPr>
              <a:defRPr/>
            </a:pPr>
            <a:r>
              <a:rPr lang="sk-SK" altLang="sk-SK">
                <a:effectLst>
                  <a:outerShdw blurRad="38100" dist="38100" dir="2700000" algn="tl">
                    <a:srgbClr val="000000"/>
                  </a:outerShdw>
                </a:effectLst>
                <a:latin typeface="Arial" charset="0"/>
              </a:rPr>
              <a:t>Hemodynamika po BPA</a:t>
            </a:r>
          </a:p>
        </p:txBody>
      </p:sp>
      <p:graphicFrame>
        <p:nvGraphicFramePr>
          <p:cNvPr id="80899" name="Group 3"/>
          <p:cNvGraphicFramePr>
            <a:graphicFrameLocks noGrp="1"/>
          </p:cNvGraphicFramePr>
          <p:nvPr>
            <p:ph idx="1"/>
          </p:nvPr>
        </p:nvGraphicFramePr>
        <p:xfrm>
          <a:off x="34925" y="1671638"/>
          <a:ext cx="7850188" cy="4511675"/>
        </p:xfrm>
        <a:graphic>
          <a:graphicData uri="http://schemas.openxmlformats.org/drawingml/2006/table">
            <a:tbl>
              <a:tblPr/>
              <a:tblGrid>
                <a:gridCol w="2447925">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1225550">
                  <a:extLst>
                    <a:ext uri="{9D8B030D-6E8A-4147-A177-3AD203B41FA5}">
                      <a16:colId xmlns:a16="http://schemas.microsoft.com/office/drawing/2014/main" val="20004"/>
                    </a:ext>
                  </a:extLst>
                </a:gridCol>
              </a:tblGrid>
              <a:tr h="604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2000" b="1" i="0" u="none" strike="noStrike" cap="none" normalizeH="0" baseline="0">
                        <a:ln>
                          <a:noFill/>
                        </a:ln>
                        <a:solidFill>
                          <a:schemeClr val="tx1"/>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700" b="1" i="0" u="none" strike="noStrike" cap="none" normalizeH="0" baseline="0">
                          <a:ln>
                            <a:noFill/>
                          </a:ln>
                          <a:solidFill>
                            <a:schemeClr val="bg2"/>
                          </a:solidFill>
                          <a:effectLst/>
                          <a:latin typeface="Arial" charset="0"/>
                          <a:cs typeface="Arial" charset="0"/>
                        </a:rPr>
                        <a:t>Baseline</a:t>
                      </a:r>
                      <a:endParaRPr kumimoji="1" lang="sk-SK" altLang="sk-SK" sz="1700" b="1" i="0" u="none" strike="noStrike" cap="none" normalizeH="0" baseline="0">
                        <a:ln>
                          <a:noFill/>
                        </a:ln>
                        <a:solidFill>
                          <a:schemeClr val="bg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700" b="1" i="0" u="none" strike="noStrike" cap="none" normalizeH="0" baseline="0">
                        <a:ln>
                          <a:noFill/>
                        </a:ln>
                        <a:solidFill>
                          <a:schemeClr val="bg2"/>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05.11.2017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700" b="1" i="0" u="none" strike="noStrike" cap="none" normalizeH="0" baseline="0">
                          <a:ln>
                            <a:noFill/>
                          </a:ln>
                          <a:solidFill>
                            <a:schemeClr val="bg2"/>
                          </a:solidFill>
                          <a:effectLst/>
                          <a:latin typeface="Arial" charset="0"/>
                          <a:cs typeface="Arial" charset="0"/>
                        </a:rPr>
                        <a:t>After 1</a:t>
                      </a:r>
                      <a:r>
                        <a:rPr kumimoji="1" lang="de-DE" altLang="sk-SK" sz="1700" b="1" i="0" u="none" strike="noStrike" cap="none" normalizeH="0" baseline="30000">
                          <a:ln>
                            <a:noFill/>
                          </a:ln>
                          <a:solidFill>
                            <a:schemeClr val="bg2"/>
                          </a:solidFill>
                          <a:effectLst/>
                          <a:latin typeface="Arial" charset="0"/>
                          <a:cs typeface="Arial" charset="0"/>
                        </a:rPr>
                        <a:t>st</a:t>
                      </a:r>
                      <a:r>
                        <a:rPr kumimoji="1" lang="de-DE" altLang="sk-SK" sz="17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07.11.2017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700" b="1" i="0" u="none" strike="noStrike" cap="none" normalizeH="0" baseline="0">
                          <a:ln>
                            <a:noFill/>
                          </a:ln>
                          <a:solidFill>
                            <a:schemeClr val="bg2"/>
                          </a:solidFill>
                          <a:effectLst/>
                          <a:latin typeface="Arial" charset="0"/>
                          <a:cs typeface="Arial" charset="0"/>
                        </a:rPr>
                        <a:t>After </a:t>
                      </a:r>
                      <a:r>
                        <a:rPr kumimoji="1" lang="sk-SK" altLang="sk-SK" sz="1700" b="1" i="0" u="none" strike="noStrike" cap="none" normalizeH="0" baseline="0">
                          <a:ln>
                            <a:noFill/>
                          </a:ln>
                          <a:solidFill>
                            <a:schemeClr val="bg2"/>
                          </a:solidFill>
                          <a:effectLst/>
                          <a:latin typeface="Arial" charset="0"/>
                          <a:cs typeface="Arial" charset="0"/>
                        </a:rPr>
                        <a:t>3</a:t>
                      </a:r>
                      <a:r>
                        <a:rPr kumimoji="1" lang="de-DE" altLang="sk-SK" sz="1700" b="1" i="0" u="none" strike="noStrike" cap="none" normalizeH="0" baseline="30000">
                          <a:ln>
                            <a:noFill/>
                          </a:ln>
                          <a:solidFill>
                            <a:schemeClr val="bg2"/>
                          </a:solidFill>
                          <a:effectLst/>
                          <a:latin typeface="Arial" charset="0"/>
                          <a:cs typeface="Arial" charset="0"/>
                        </a:rPr>
                        <a:t>rd</a:t>
                      </a:r>
                      <a:r>
                        <a:rPr kumimoji="1" lang="de-DE" altLang="sk-SK" sz="17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22.11.2017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700" b="1" i="0" u="none" strike="noStrike" cap="none" normalizeH="0" baseline="0">
                          <a:ln>
                            <a:noFill/>
                          </a:ln>
                          <a:solidFill>
                            <a:schemeClr val="bg2"/>
                          </a:solidFill>
                          <a:effectLst/>
                          <a:latin typeface="Arial" charset="0"/>
                          <a:cs typeface="Arial" charset="0"/>
                        </a:rPr>
                        <a:t>After </a:t>
                      </a:r>
                      <a:r>
                        <a:rPr kumimoji="1" lang="sk-SK" altLang="sk-SK" sz="1700" b="1" i="0" u="none" strike="noStrike" cap="none" normalizeH="0" baseline="0">
                          <a:ln>
                            <a:noFill/>
                          </a:ln>
                          <a:solidFill>
                            <a:schemeClr val="bg2"/>
                          </a:solidFill>
                          <a:effectLst/>
                          <a:latin typeface="Arial" charset="0"/>
                          <a:cs typeface="Arial" charset="0"/>
                        </a:rPr>
                        <a:t>4</a:t>
                      </a:r>
                      <a:r>
                        <a:rPr kumimoji="1" lang="sk-SK" altLang="sk-SK" sz="1700" b="1" i="0" u="none" strike="noStrike" cap="none" normalizeH="0" baseline="30000">
                          <a:ln>
                            <a:noFill/>
                          </a:ln>
                          <a:solidFill>
                            <a:schemeClr val="bg2"/>
                          </a:solidFill>
                          <a:effectLst/>
                          <a:latin typeface="Arial" charset="0"/>
                          <a:cs typeface="Arial" charset="0"/>
                        </a:rPr>
                        <a:t>th</a:t>
                      </a:r>
                      <a:r>
                        <a:rPr kumimoji="1" lang="de-DE" altLang="sk-SK" sz="1700" b="1" i="0" u="none" strike="noStrike" cap="none" normalizeH="0" baseline="0">
                          <a:ln>
                            <a:noFill/>
                          </a:ln>
                          <a:solidFill>
                            <a:schemeClr val="bg2"/>
                          </a:solidFill>
                          <a:effectLst/>
                          <a:latin typeface="Arial" charset="0"/>
                          <a:cs typeface="Arial" charset="0"/>
                        </a:rPr>
                        <a:t> BPA</a:t>
                      </a:r>
                    </a:p>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600" b="0" i="0" u="none" strike="noStrike" cap="none" normalizeH="0" baseline="0">
                          <a:ln>
                            <a:noFill/>
                          </a:ln>
                          <a:solidFill>
                            <a:schemeClr val="bg2"/>
                          </a:solidFill>
                          <a:effectLst/>
                          <a:latin typeface="Arial" charset="0"/>
                          <a:cs typeface="Arial" charset="0"/>
                        </a:rPr>
                        <a:t>23.11.2017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52425">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SaO</a:t>
                      </a:r>
                      <a:r>
                        <a:rPr kumimoji="1" lang="de-DE" altLang="sk-SK" sz="1800" b="0" i="0" u="none" strike="noStrike" cap="none" normalizeH="0" baseline="-25000">
                          <a:ln>
                            <a:noFill/>
                          </a:ln>
                          <a:solidFill>
                            <a:schemeClr val="bg2"/>
                          </a:solidFill>
                          <a:effectLst/>
                          <a:latin typeface="Arial" charset="0"/>
                          <a:cs typeface="Arial" charset="0"/>
                        </a:rPr>
                        <a:t>2</a:t>
                      </a:r>
                      <a:r>
                        <a:rPr kumimoji="1" lang="de-DE" altLang="sk-SK" sz="1800" b="0" i="0" u="none" strike="noStrike" cap="none" normalizeH="0" baseline="0">
                          <a:ln>
                            <a:noFill/>
                          </a:ln>
                          <a:solidFill>
                            <a:schemeClr val="bg2"/>
                          </a:solidFill>
                          <a:effectLst/>
                          <a:latin typeface="Arial" charset="0"/>
                          <a:cs typeface="Arial" charset="0"/>
                        </a:rPr>
                        <a:t> – %</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90.3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88.1</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90.3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87.5</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H</a:t>
                      </a:r>
                      <a:r>
                        <a:rPr kumimoji="1" lang="sk-SK" altLang="sk-SK" sz="1800" b="0" i="0" u="none" strike="noStrike" cap="none" normalizeH="0" baseline="0">
                          <a:ln>
                            <a:noFill/>
                          </a:ln>
                          <a:solidFill>
                            <a:schemeClr val="bg2"/>
                          </a:solidFill>
                          <a:effectLst/>
                          <a:latin typeface="Arial" charset="0"/>
                          <a:cs typeface="Arial" charset="0"/>
                        </a:rPr>
                        <a:t>R</a:t>
                      </a:r>
                      <a:r>
                        <a:rPr kumimoji="1" lang="de-DE" altLang="sk-SK" sz="1800" b="0" i="0" u="none" strike="noStrike" cap="none" normalizeH="0" baseline="0">
                          <a:ln>
                            <a:noFill/>
                          </a:ln>
                          <a:solidFill>
                            <a:schemeClr val="bg2"/>
                          </a:solidFill>
                          <a:effectLst/>
                          <a:latin typeface="Arial" charset="0"/>
                          <a:cs typeface="Arial" charset="0"/>
                        </a:rPr>
                        <a:t> – beats/min</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90</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87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93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112</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49250">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AO (s/d/m) – mmHg</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105/64/76</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102/61/74</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117/74/87</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122/69/89</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352425">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RA (a/v/m) – mmHg</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11/11/9</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12/11/8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23/22/21</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10/10/9</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PA (s/d/m) – mmHg</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84/31/52</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78/30/52</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85/39/53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61/28/42</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PAW (a/v/m) – mmHg</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11/12/10</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7/6/8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LV (s/d/e) – mmHg</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107/1/4</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endParaRPr kumimoji="1" lang="de-DE" altLang="sk-SK" sz="1800" b="1"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CO – L/min</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3.90</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4.21</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4.00</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4.10</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CI – L/min/m</a:t>
                      </a:r>
                      <a:r>
                        <a:rPr kumimoji="1" lang="de-DE" altLang="sk-SK" sz="1800" b="0" i="0" u="none" strike="noStrike" cap="none" normalizeH="0" baseline="30000">
                          <a:ln>
                            <a:noFill/>
                          </a:ln>
                          <a:solidFill>
                            <a:schemeClr val="bg2"/>
                          </a:solidFill>
                          <a:effectLst/>
                          <a:latin typeface="Arial" charset="0"/>
                          <a:cs typeface="Arial" charset="0"/>
                        </a:rPr>
                        <a:t>2</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2.12</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2.28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2.13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2.18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r h="350838">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PVR – dyn*sec*cm</a:t>
                      </a:r>
                      <a:r>
                        <a:rPr kumimoji="1" lang="de-DE" altLang="sk-SK" sz="1800" b="0" i="0" u="none" strike="noStrike" cap="none" normalizeH="0" baseline="30000">
                          <a:ln>
                            <a:noFill/>
                          </a:ln>
                          <a:solidFill>
                            <a:schemeClr val="bg2"/>
                          </a:solidFill>
                          <a:effectLst/>
                          <a:latin typeface="Arial" charset="0"/>
                          <a:cs typeface="Arial" charset="0"/>
                        </a:rPr>
                        <a:t>-5</a:t>
                      </a:r>
                      <a:endParaRPr kumimoji="1" lang="de-DE" altLang="sk-SK" sz="1800" b="0" i="0" u="none" strike="noStrike" cap="none" normalizeH="0" baseline="0">
                        <a:ln>
                          <a:noFill/>
                        </a:ln>
                        <a:solidFill>
                          <a:schemeClr val="bg2"/>
                        </a:solidFill>
                        <a:effectLst/>
                        <a:latin typeface="Arial" charset="0"/>
                        <a:cs typeface="Arial" charset="0"/>
                      </a:endParaRP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12.3</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CFF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9.98</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0" i="0" u="none" strike="noStrike" cap="none" normalizeH="0" baseline="0">
                          <a:ln>
                            <a:noFill/>
                          </a:ln>
                          <a:solidFill>
                            <a:schemeClr val="bg2"/>
                          </a:solidFill>
                          <a:effectLst/>
                          <a:latin typeface="Arial" charset="0"/>
                          <a:cs typeface="Arial" charset="0"/>
                        </a:rPr>
                        <a:t>10.75</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rgbClr val="FF9900"/>
                        </a:buClr>
                        <a:buSzPct val="70000"/>
                        <a:buFontTx/>
                        <a:buNone/>
                        <a:tabLst/>
                      </a:pPr>
                      <a:r>
                        <a:rPr kumimoji="1" lang="de-DE" altLang="sk-SK" sz="1800" b="1" i="0" u="none" strike="noStrike" cap="none" normalizeH="0" baseline="0">
                          <a:ln>
                            <a:noFill/>
                          </a:ln>
                          <a:solidFill>
                            <a:schemeClr val="bg2"/>
                          </a:solidFill>
                          <a:effectLst/>
                          <a:latin typeface="Arial" charset="0"/>
                          <a:cs typeface="Arial" charset="0"/>
                        </a:rPr>
                        <a:t>8.29</a:t>
                      </a:r>
                    </a:p>
                  </a:txBody>
                  <a:tcPr marL="91443" marR="91443"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bl>
          </a:graphicData>
        </a:graphic>
      </p:graphicFrame>
      <p:sp>
        <p:nvSpPr>
          <p:cNvPr id="91213" name="Rectangle 26"/>
          <p:cNvSpPr>
            <a:spLocks noChangeArrowheads="1"/>
          </p:cNvSpPr>
          <p:nvPr/>
        </p:nvSpPr>
        <p:spPr bwMode="auto">
          <a:xfrm>
            <a:off x="53975" y="3284538"/>
            <a:ext cx="7974013" cy="3603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1214" name="Rectangle 26"/>
          <p:cNvSpPr>
            <a:spLocks noChangeArrowheads="1"/>
          </p:cNvSpPr>
          <p:nvPr/>
        </p:nvSpPr>
        <p:spPr bwMode="auto">
          <a:xfrm>
            <a:off x="68263" y="4003675"/>
            <a:ext cx="7959725" cy="36195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1215" name="Rectangle 26"/>
          <p:cNvSpPr>
            <a:spLocks noChangeArrowheads="1"/>
          </p:cNvSpPr>
          <p:nvPr/>
        </p:nvSpPr>
        <p:spPr bwMode="auto">
          <a:xfrm>
            <a:off x="34925" y="5846763"/>
            <a:ext cx="7974013" cy="3603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1216" name="Text Box 80"/>
          <p:cNvSpPr txBox="1">
            <a:spLocks noChangeArrowheads="1"/>
          </p:cNvSpPr>
          <p:nvPr/>
        </p:nvSpPr>
        <p:spPr bwMode="auto">
          <a:xfrm>
            <a:off x="7956550" y="4040188"/>
            <a:ext cx="936625" cy="581025"/>
          </a:xfrm>
          <a:prstGeom prst="rect">
            <a:avLst/>
          </a:prstGeom>
          <a:noFill/>
          <a:ln>
            <a:noFill/>
          </a:ln>
          <a:effectLst/>
        </p:spPr>
        <p:txBody>
          <a:bodyPr>
            <a:spAutoFit/>
          </a:bodyPr>
          <a:lstStyle/>
          <a:p>
            <a:pPr eaLnBrk="0" hangingPunct="0">
              <a:spcBef>
                <a:spcPct val="50000"/>
              </a:spcBef>
              <a:defRPr/>
            </a:pPr>
            <a:r>
              <a:rPr lang="sk-SK" altLang="sk-SK" sz="1600">
                <a:effectLst>
                  <a:outerShdw blurRad="38100" dist="38100" dir="2700000" algn="tl">
                    <a:srgbClr val="000000"/>
                  </a:outerShdw>
                </a:effectLst>
                <a:latin typeface="Arial" charset="0"/>
              </a:rPr>
              <a:t> mPAP -10</a:t>
            </a:r>
            <a:r>
              <a:rPr lang="sk-SK" altLang="sk-SK" sz="1000">
                <a:effectLst>
                  <a:outerShdw blurRad="38100" dist="38100" dir="2700000" algn="tl">
                    <a:srgbClr val="000000"/>
                  </a:outerShdw>
                </a:effectLst>
                <a:latin typeface="Arial" charset="0"/>
              </a:rPr>
              <a:t>mmHg</a:t>
            </a:r>
          </a:p>
        </p:txBody>
      </p:sp>
      <p:sp>
        <p:nvSpPr>
          <p:cNvPr id="91217" name="Text Box 81"/>
          <p:cNvSpPr txBox="1">
            <a:spLocks noChangeArrowheads="1"/>
          </p:cNvSpPr>
          <p:nvPr/>
        </p:nvSpPr>
        <p:spPr bwMode="auto">
          <a:xfrm>
            <a:off x="8001000" y="3340100"/>
            <a:ext cx="1008063" cy="581025"/>
          </a:xfrm>
          <a:prstGeom prst="rect">
            <a:avLst/>
          </a:prstGeom>
          <a:noFill/>
          <a:ln>
            <a:noFill/>
          </a:ln>
          <a:effectLst/>
        </p:spPr>
        <p:txBody>
          <a:bodyPr>
            <a:spAutoFit/>
          </a:bodyPr>
          <a:lstStyle/>
          <a:p>
            <a:pPr eaLnBrk="0" hangingPunct="0">
              <a:spcBef>
                <a:spcPct val="50000"/>
              </a:spcBef>
              <a:defRPr/>
            </a:pPr>
            <a:r>
              <a:rPr lang="sk-SK" altLang="sk-SK" sz="1600">
                <a:effectLst>
                  <a:outerShdw blurRad="38100" dist="38100" dir="2700000" algn="tl">
                    <a:srgbClr val="000000"/>
                  </a:outerShdw>
                </a:effectLst>
                <a:latin typeface="Arial" charset="0"/>
              </a:rPr>
              <a:t>Normal. syst. TK</a:t>
            </a:r>
          </a:p>
        </p:txBody>
      </p:sp>
      <p:sp>
        <p:nvSpPr>
          <p:cNvPr id="91218" name="Text Box 82"/>
          <p:cNvSpPr txBox="1">
            <a:spLocks noChangeArrowheads="1"/>
          </p:cNvSpPr>
          <p:nvPr/>
        </p:nvSpPr>
        <p:spPr bwMode="auto">
          <a:xfrm>
            <a:off x="8027988" y="5840413"/>
            <a:ext cx="1366837" cy="336550"/>
          </a:xfrm>
          <a:prstGeom prst="rect">
            <a:avLst/>
          </a:prstGeom>
          <a:noFill/>
          <a:ln>
            <a:noFill/>
          </a:ln>
          <a:effectLst/>
        </p:spPr>
        <p:txBody>
          <a:bodyPr>
            <a:spAutoFit/>
          </a:bodyPr>
          <a:lstStyle/>
          <a:p>
            <a:pPr eaLnBrk="0" hangingPunct="0">
              <a:spcBef>
                <a:spcPct val="50000"/>
              </a:spcBef>
              <a:defRPr/>
            </a:pPr>
            <a:r>
              <a:rPr lang="sk-SK" altLang="sk-SK" sz="1600">
                <a:effectLst>
                  <a:outerShdw blurRad="38100" dist="38100" dir="2700000" algn="tl">
                    <a:srgbClr val="000000"/>
                  </a:outerShdw>
                </a:effectLst>
                <a:latin typeface="Arial" charset="0"/>
              </a:rPr>
              <a:t>PVR  -4 </a:t>
            </a:r>
            <a:r>
              <a:rPr lang="sk-SK" altLang="sk-SK" sz="1000">
                <a:effectLst>
                  <a:outerShdw blurRad="38100" dist="38100" dir="2700000" algn="tl">
                    <a:srgbClr val="000000"/>
                  </a:outerShdw>
                </a:effectLst>
                <a:latin typeface="Arial" charset="0"/>
              </a:rPr>
              <a:t>WU</a:t>
            </a:r>
            <a:endParaRPr lang="sk-SK" altLang="sk-SK" sz="1600">
              <a:effectLst>
                <a:outerShdw blurRad="38100" dist="38100" dir="2700000" algn="tl">
                  <a:srgbClr val="000000"/>
                </a:outerShdw>
              </a:effectLst>
              <a:latin typeface="Arial" charset="0"/>
            </a:endParaRPr>
          </a:p>
        </p:txBody>
      </p:sp>
      <p:sp>
        <p:nvSpPr>
          <p:cNvPr id="2" name="Rectangle 26"/>
          <p:cNvSpPr>
            <a:spLocks noChangeArrowheads="1"/>
          </p:cNvSpPr>
          <p:nvPr/>
        </p:nvSpPr>
        <p:spPr bwMode="auto">
          <a:xfrm>
            <a:off x="8027988" y="3284538"/>
            <a:ext cx="1081087" cy="29511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1213"/>
                                        </p:tgtEl>
                                        <p:attrNameLst>
                                          <p:attrName>style.visibility</p:attrName>
                                        </p:attrNameLst>
                                      </p:cBhvr>
                                      <p:to>
                                        <p:strVal val="visible"/>
                                      </p:to>
                                    </p:set>
                                    <p:anim calcmode="lin" valueType="num">
                                      <p:cBhvr additive="base">
                                        <p:cTn id="7" dur="500" fill="hold"/>
                                        <p:tgtEl>
                                          <p:spTgt spid="91213"/>
                                        </p:tgtEl>
                                        <p:attrNameLst>
                                          <p:attrName>ppt_x</p:attrName>
                                        </p:attrNameLst>
                                      </p:cBhvr>
                                      <p:tavLst>
                                        <p:tav tm="0">
                                          <p:val>
                                            <p:strVal val="#ppt_x"/>
                                          </p:val>
                                        </p:tav>
                                        <p:tav tm="100000">
                                          <p:val>
                                            <p:strVal val="#ppt_x"/>
                                          </p:val>
                                        </p:tav>
                                      </p:tavLst>
                                    </p:anim>
                                    <p:anim calcmode="lin" valueType="num">
                                      <p:cBhvr additive="base">
                                        <p:cTn id="8" dur="500" fill="hold"/>
                                        <p:tgtEl>
                                          <p:spTgt spid="912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214"/>
                                        </p:tgtEl>
                                        <p:attrNameLst>
                                          <p:attrName>style.visibility</p:attrName>
                                        </p:attrNameLst>
                                      </p:cBhvr>
                                      <p:to>
                                        <p:strVal val="visible"/>
                                      </p:to>
                                    </p:set>
                                    <p:anim calcmode="lin" valueType="num">
                                      <p:cBhvr additive="base">
                                        <p:cTn id="11" dur="500" fill="hold"/>
                                        <p:tgtEl>
                                          <p:spTgt spid="91214"/>
                                        </p:tgtEl>
                                        <p:attrNameLst>
                                          <p:attrName>ppt_x</p:attrName>
                                        </p:attrNameLst>
                                      </p:cBhvr>
                                      <p:tavLst>
                                        <p:tav tm="0">
                                          <p:val>
                                            <p:strVal val="#ppt_x"/>
                                          </p:val>
                                        </p:tav>
                                        <p:tav tm="100000">
                                          <p:val>
                                            <p:strVal val="#ppt_x"/>
                                          </p:val>
                                        </p:tav>
                                      </p:tavLst>
                                    </p:anim>
                                    <p:anim calcmode="lin" valueType="num">
                                      <p:cBhvr additive="base">
                                        <p:cTn id="12" dur="500" fill="hold"/>
                                        <p:tgtEl>
                                          <p:spTgt spid="912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1215"/>
                                        </p:tgtEl>
                                        <p:attrNameLst>
                                          <p:attrName>style.visibility</p:attrName>
                                        </p:attrNameLst>
                                      </p:cBhvr>
                                      <p:to>
                                        <p:strVal val="visible"/>
                                      </p:to>
                                    </p:set>
                                    <p:anim calcmode="lin" valueType="num">
                                      <p:cBhvr additive="base">
                                        <p:cTn id="15" dur="500" fill="hold"/>
                                        <p:tgtEl>
                                          <p:spTgt spid="91215"/>
                                        </p:tgtEl>
                                        <p:attrNameLst>
                                          <p:attrName>ppt_x</p:attrName>
                                        </p:attrNameLst>
                                      </p:cBhvr>
                                      <p:tavLst>
                                        <p:tav tm="0">
                                          <p:val>
                                            <p:strVal val="#ppt_x"/>
                                          </p:val>
                                        </p:tav>
                                        <p:tav tm="100000">
                                          <p:val>
                                            <p:strVal val="#ppt_x"/>
                                          </p:val>
                                        </p:tav>
                                      </p:tavLst>
                                    </p:anim>
                                    <p:anim calcmode="lin" valueType="num">
                                      <p:cBhvr additive="base">
                                        <p:cTn id="16" dur="500" fill="hold"/>
                                        <p:tgtEl>
                                          <p:spTgt spid="912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13" grpId="0" animBg="1"/>
      <p:bldP spid="91214" grpId="0" animBg="1"/>
      <p:bldP spid="91215"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2"/>
          <p:cNvGrpSpPr>
            <a:grpSpLocks/>
          </p:cNvGrpSpPr>
          <p:nvPr/>
        </p:nvGrpSpPr>
        <p:grpSpPr bwMode="auto">
          <a:xfrm>
            <a:off x="4173538" y="2476500"/>
            <a:ext cx="4502150" cy="4381500"/>
            <a:chOff x="2629" y="1560"/>
            <a:chExt cx="2836" cy="2760"/>
          </a:xfrm>
        </p:grpSpPr>
        <p:pic>
          <p:nvPicPr>
            <p:cNvPr id="104461" name="Picture 3"/>
            <p:cNvPicPr>
              <a:picLocks noChangeAspect="1" noChangeArrowheads="1"/>
            </p:cNvPicPr>
            <p:nvPr/>
          </p:nvPicPr>
          <p:blipFill>
            <a:blip r:embed="rId2">
              <a:lum bright="-6000" contrast="18000"/>
            </a:blip>
            <a:srcRect/>
            <a:stretch>
              <a:fillRect/>
            </a:stretch>
          </p:blipFill>
          <p:spPr bwMode="auto">
            <a:xfrm>
              <a:off x="2629" y="1560"/>
              <a:ext cx="2836" cy="2760"/>
            </a:xfrm>
            <a:prstGeom prst="rect">
              <a:avLst/>
            </a:prstGeom>
            <a:noFill/>
            <a:ln w="9525">
              <a:noFill/>
              <a:miter lim="800000"/>
              <a:headEnd/>
              <a:tailEnd/>
            </a:ln>
          </p:spPr>
        </p:pic>
        <p:sp>
          <p:nvSpPr>
            <p:cNvPr id="104462" name="Text Box 4"/>
            <p:cNvSpPr txBox="1">
              <a:spLocks noChangeArrowheads="1"/>
            </p:cNvSpPr>
            <p:nvPr/>
          </p:nvSpPr>
          <p:spPr bwMode="auto">
            <a:xfrm>
              <a:off x="3923" y="3542"/>
              <a:ext cx="272" cy="154"/>
            </a:xfrm>
            <a:prstGeom prst="rect">
              <a:avLst/>
            </a:prstGeom>
            <a:solidFill>
              <a:srgbClr val="CCECFF"/>
            </a:solidFill>
            <a:ln w="9525">
              <a:noFill/>
              <a:miter lim="800000"/>
              <a:headEnd/>
              <a:tailEnd/>
            </a:ln>
          </p:spPr>
          <p:txBody>
            <a:bodyPr>
              <a:spAutoFit/>
            </a:bodyPr>
            <a:lstStyle/>
            <a:p>
              <a:pPr eaLnBrk="0" hangingPunct="0">
                <a:spcBef>
                  <a:spcPct val="50000"/>
                </a:spcBef>
              </a:pPr>
              <a:r>
                <a:rPr lang="sk-SK" altLang="sk-SK" sz="1000" b="0">
                  <a:solidFill>
                    <a:schemeClr val="bg2"/>
                  </a:solidFill>
                  <a:latin typeface="Arial Narrow" pitchFamily="34" charset="0"/>
                </a:rPr>
                <a:t>PAH</a:t>
              </a:r>
            </a:p>
          </p:txBody>
        </p:sp>
        <p:sp>
          <p:nvSpPr>
            <p:cNvPr id="104463" name="Line 5"/>
            <p:cNvSpPr>
              <a:spLocks noChangeShapeType="1"/>
            </p:cNvSpPr>
            <p:nvPr/>
          </p:nvSpPr>
          <p:spPr bwMode="auto">
            <a:xfrm>
              <a:off x="2647" y="3690"/>
              <a:ext cx="2177" cy="0"/>
            </a:xfrm>
            <a:prstGeom prst="line">
              <a:avLst/>
            </a:prstGeom>
            <a:noFill/>
            <a:ln w="9525" cap="sq">
              <a:solidFill>
                <a:schemeClr val="bg2"/>
              </a:solidFill>
              <a:round/>
              <a:headEnd type="none" w="sm" len="sm"/>
              <a:tailEnd type="none" w="sm" len="sm"/>
            </a:ln>
          </p:spPr>
          <p:txBody>
            <a:bodyPr wrap="none"/>
            <a:lstStyle/>
            <a:p>
              <a:endParaRPr lang="sk-SK"/>
            </a:p>
          </p:txBody>
        </p:sp>
      </p:grpSp>
      <p:sp>
        <p:nvSpPr>
          <p:cNvPr id="92166" name="Rectangle 6"/>
          <p:cNvSpPr>
            <a:spLocks noGrp="1" noChangeArrowheads="1"/>
          </p:cNvSpPr>
          <p:nvPr>
            <p:ph type="title"/>
          </p:nvPr>
        </p:nvSpPr>
        <p:spPr>
          <a:xfrm>
            <a:off x="792163" y="109538"/>
            <a:ext cx="8388350" cy="1447800"/>
          </a:xfrm>
        </p:spPr>
        <p:txBody>
          <a:bodyPr/>
          <a:lstStyle/>
          <a:p>
            <a:pPr>
              <a:defRPr/>
            </a:pPr>
            <a:r>
              <a:rPr lang="sk-SK" altLang="sk-SK" sz="3600">
                <a:effectLst>
                  <a:outerShdw blurRad="38100" dist="38100" dir="2700000" algn="tl">
                    <a:srgbClr val="000000"/>
                  </a:outerShdw>
                </a:effectLst>
              </a:rPr>
              <a:t>Inoperabilný pacient – th modality</a:t>
            </a:r>
            <a:br>
              <a:rPr lang="sk-SK" altLang="sk-SK" sz="3600">
                <a:effectLst>
                  <a:outerShdw blurRad="38100" dist="38100" dir="2700000" algn="tl">
                    <a:srgbClr val="000000"/>
                  </a:outerShdw>
                </a:effectLst>
              </a:rPr>
            </a:br>
            <a:r>
              <a:rPr lang="sk-SK" altLang="sk-SK" sz="3600">
                <a:effectLst>
                  <a:outerShdw blurRad="38100" dist="38100" dir="2700000" algn="tl">
                    <a:srgbClr val="000000"/>
                  </a:outerShdw>
                </a:effectLst>
              </a:rPr>
              <a:t> </a:t>
            </a:r>
            <a:r>
              <a:rPr lang="sk-SK" altLang="sk-SK" sz="2400">
                <a:effectLst>
                  <a:outerShdw blurRad="38100" dist="38100" dir="2700000" algn="tl">
                    <a:srgbClr val="000000"/>
                  </a:outerShdw>
                </a:effectLst>
              </a:rPr>
              <a:t>dľa Odporúčaní vyčerpané možnosti konzervatívnej liečby:</a:t>
            </a:r>
            <a:br>
              <a:rPr lang="sk-SK" altLang="sk-SK" sz="2400">
                <a:effectLst>
                  <a:outerShdw blurRad="38100" dist="38100" dir="2700000" algn="tl">
                    <a:srgbClr val="000000"/>
                  </a:outerShdw>
                </a:effectLst>
              </a:rPr>
            </a:br>
            <a:endParaRPr lang="sk-SK" altLang="sk-SK" sz="2400">
              <a:effectLst>
                <a:outerShdw blurRad="38100" dist="38100" dir="2700000" algn="tl">
                  <a:srgbClr val="000000"/>
                </a:outerShdw>
              </a:effectLst>
            </a:endParaRPr>
          </a:p>
        </p:txBody>
      </p:sp>
      <p:sp>
        <p:nvSpPr>
          <p:cNvPr id="92167" name="Rectangle 7"/>
          <p:cNvSpPr>
            <a:spLocks noGrp="1" noChangeArrowheads="1"/>
          </p:cNvSpPr>
          <p:nvPr>
            <p:ph type="body" idx="1"/>
          </p:nvPr>
        </p:nvSpPr>
        <p:spPr>
          <a:xfrm>
            <a:off x="34925" y="1196975"/>
            <a:ext cx="7777163" cy="5976938"/>
          </a:xfrm>
        </p:spPr>
        <p:txBody>
          <a:bodyPr/>
          <a:lstStyle/>
          <a:p>
            <a:pPr>
              <a:lnSpc>
                <a:spcPct val="80000"/>
              </a:lnSpc>
              <a:buFont typeface="Monotype Sorts"/>
              <a:buNone/>
              <a:defRPr/>
            </a:pPr>
            <a:r>
              <a:rPr lang="sk-SK" altLang="sk-SK" sz="1800">
                <a:effectLst>
                  <a:outerShdw blurRad="38100" dist="38100" dir="2700000" algn="tl">
                    <a:srgbClr val="000000"/>
                  </a:outerShdw>
                </a:effectLst>
              </a:rPr>
              <a:t>trieda I    – PEA: kontraindikovaná</a:t>
            </a:r>
          </a:p>
          <a:p>
            <a:pPr>
              <a:lnSpc>
                <a:spcPct val="80000"/>
              </a:lnSpc>
              <a:buFont typeface="Monotype Sorts"/>
              <a:buNone/>
              <a:defRPr/>
            </a:pPr>
            <a:r>
              <a:rPr lang="sk-SK" altLang="sk-SK" sz="1800">
                <a:effectLst>
                  <a:outerShdw blurRad="38100" dist="38100" dir="2700000" algn="tl">
                    <a:srgbClr val="000000"/>
                  </a:outerShdw>
                </a:effectLst>
              </a:rPr>
              <a:t>trieda I    – dôsledne antikoagulovaný</a:t>
            </a:r>
          </a:p>
          <a:p>
            <a:pPr>
              <a:lnSpc>
                <a:spcPct val="80000"/>
              </a:lnSpc>
              <a:buFont typeface="Monotype Sorts"/>
              <a:buNone/>
              <a:defRPr/>
            </a:pPr>
            <a:r>
              <a:rPr lang="sk-SK" altLang="sk-SK" sz="1800">
                <a:effectLst>
                  <a:outerShdw blurRad="38100" dist="38100" dir="2700000" algn="tl">
                    <a:srgbClr val="000000"/>
                  </a:outerShdw>
                </a:effectLst>
              </a:rPr>
              <a:t>trieda I    – riociguát podávaný v plnej dávke 3x2,5mg</a:t>
            </a:r>
          </a:p>
          <a:p>
            <a:pPr>
              <a:lnSpc>
                <a:spcPct val="80000"/>
              </a:lnSpc>
              <a:buFont typeface="Monotype Sorts"/>
              <a:buNone/>
              <a:defRPr/>
            </a:pPr>
            <a:r>
              <a:rPr lang="sk-SK" altLang="sk-SK" sz="1800">
                <a:effectLst>
                  <a:outerShdw blurRad="38100" dist="38100" dir="2700000" algn="tl">
                    <a:srgbClr val="000000"/>
                  </a:outerShdw>
                </a:effectLst>
              </a:rPr>
              <a:t>trieda IIb – pre NYHA IV + treprostinil s.c. do kombinácie</a:t>
            </a:r>
          </a:p>
          <a:p>
            <a:pPr>
              <a:lnSpc>
                <a:spcPct val="80000"/>
              </a:lnSpc>
              <a:buFont typeface="Monotype Sorts"/>
              <a:buNone/>
              <a:defRPr/>
            </a:pPr>
            <a:r>
              <a:rPr lang="sk-SK" altLang="sk-SK" sz="1800">
                <a:effectLst>
                  <a:outerShdw blurRad="38100" dist="38100" dir="2700000" algn="tl">
                    <a:srgbClr val="000000"/>
                  </a:outerShdw>
                </a:effectLst>
              </a:rPr>
              <a:t>trieda IIb – BPA 10 sedení </a:t>
            </a:r>
          </a:p>
          <a:p>
            <a:pPr>
              <a:lnSpc>
                <a:spcPct val="80000"/>
              </a:lnSpc>
              <a:buFont typeface="Monotype Sorts"/>
              <a:buNone/>
              <a:defRPr/>
            </a:pPr>
            <a:r>
              <a:rPr lang="sk-SK" altLang="sk-SK" sz="1800">
                <a:effectLst>
                  <a:outerShdw blurRad="38100" dist="38100" dir="2700000" algn="tl">
                    <a:srgbClr val="000000"/>
                  </a:outerShdw>
                </a:effectLst>
              </a:rPr>
              <a:t>                  </a:t>
            </a:r>
          </a:p>
          <a:p>
            <a:pPr>
              <a:lnSpc>
                <a:spcPct val="80000"/>
              </a:lnSpc>
              <a:buFont typeface="Monotype Sorts"/>
              <a:buNone/>
              <a:defRPr/>
            </a:pPr>
            <a:endParaRPr lang="sk-SK" altLang="sk-SK" sz="1800">
              <a:effectLst>
                <a:outerShdw blurRad="38100" dist="38100" dir="2700000" algn="tl">
                  <a:srgbClr val="000000"/>
                </a:outerShdw>
              </a:effectLst>
            </a:endParaRPr>
          </a:p>
          <a:p>
            <a:pPr>
              <a:lnSpc>
                <a:spcPct val="80000"/>
              </a:lnSpc>
              <a:buFont typeface="Monotype Sorts"/>
              <a:buNone/>
              <a:defRPr/>
            </a:pPr>
            <a:endParaRPr lang="sk-SK" altLang="sk-SK" sz="1800">
              <a:effectLst>
                <a:outerShdw blurRad="38100" dist="38100" dir="2700000" algn="tl">
                  <a:srgbClr val="000000"/>
                </a:outerShdw>
              </a:effectLst>
            </a:endParaRPr>
          </a:p>
          <a:p>
            <a:pPr>
              <a:lnSpc>
                <a:spcPct val="80000"/>
              </a:lnSpc>
              <a:buFont typeface="Monotype Sorts"/>
              <a:buNone/>
              <a:defRPr/>
            </a:pPr>
            <a:endParaRPr lang="sk-SK" altLang="sk-SK" sz="1800">
              <a:effectLst>
                <a:outerShdw blurRad="38100" dist="38100" dir="2700000" algn="tl">
                  <a:srgbClr val="000000"/>
                </a:outerShdw>
              </a:effectLst>
            </a:endParaRPr>
          </a:p>
          <a:p>
            <a:pPr>
              <a:lnSpc>
                <a:spcPct val="80000"/>
              </a:lnSpc>
              <a:buFont typeface="Monotype Sorts"/>
              <a:buNone/>
              <a:defRPr/>
            </a:pPr>
            <a:r>
              <a:rPr lang="sk-SK" altLang="sk-SK" sz="1800">
                <a:effectLst>
                  <a:outerShdw blurRad="38100" dist="38100" dir="2700000" algn="tl">
                    <a:srgbClr val="000000"/>
                  </a:outerShdw>
                </a:effectLst>
              </a:rPr>
              <a:t>            – temer normálna</a:t>
            </a:r>
          </a:p>
          <a:p>
            <a:pPr>
              <a:lnSpc>
                <a:spcPct val="80000"/>
              </a:lnSpc>
              <a:buFont typeface="Monotype Sorts"/>
              <a:buNone/>
              <a:defRPr/>
            </a:pPr>
            <a:r>
              <a:rPr lang="sk-SK" altLang="sk-SK" sz="1800">
                <a:effectLst>
                  <a:outerShdw blurRad="38100" dist="38100" dir="2700000" algn="tl">
                    <a:srgbClr val="000000"/>
                  </a:outerShdw>
                </a:effectLst>
              </a:rPr>
              <a:t>                </a:t>
            </a:r>
            <a:r>
              <a:rPr lang="sk-SK" altLang="sk-SK" sz="1800">
                <a:solidFill>
                  <a:srgbClr val="FFCC00"/>
                </a:solidFill>
                <a:effectLst>
                  <a:outerShdw blurRad="38100" dist="38100" dir="2700000" algn="tl">
                    <a:srgbClr val="000000"/>
                  </a:outerShdw>
                </a:effectLst>
              </a:rPr>
              <a:t>hemodynamika,</a:t>
            </a:r>
          </a:p>
          <a:p>
            <a:pPr>
              <a:lnSpc>
                <a:spcPct val="80000"/>
              </a:lnSpc>
              <a:buFont typeface="Monotype Sorts"/>
              <a:buNone/>
              <a:defRPr/>
            </a:pPr>
            <a:r>
              <a:rPr lang="sk-SK" altLang="sk-SK" sz="1800">
                <a:solidFill>
                  <a:srgbClr val="FFCC00"/>
                </a:solidFill>
                <a:effectLst>
                  <a:outerShdw blurRad="38100" dist="38100" dir="2700000" algn="tl">
                    <a:srgbClr val="000000"/>
                  </a:outerShdw>
                </a:effectLst>
              </a:rPr>
              <a:t>                laborat, echo</a:t>
            </a:r>
            <a:r>
              <a:rPr lang="sk-SK" altLang="sk-SK" sz="1800">
                <a:effectLst>
                  <a:outerShdw blurRad="38100" dist="38100" dir="2700000" algn="tl">
                    <a:srgbClr val="000000"/>
                  </a:outerShdw>
                </a:effectLst>
              </a:rPr>
              <a:t> a </a:t>
            </a:r>
          </a:p>
          <a:p>
            <a:pPr>
              <a:lnSpc>
                <a:spcPct val="80000"/>
              </a:lnSpc>
              <a:buFont typeface="Monotype Sorts"/>
              <a:buNone/>
              <a:defRPr/>
            </a:pPr>
            <a:r>
              <a:rPr lang="sk-SK" altLang="sk-SK" sz="1800">
                <a:effectLst>
                  <a:outerShdw blurRad="38100" dist="38100" dir="2700000" algn="tl">
                    <a:srgbClr val="000000"/>
                  </a:outerShdw>
                </a:effectLst>
              </a:rPr>
              <a:t>                </a:t>
            </a:r>
            <a:r>
              <a:rPr lang="sk-SK" altLang="sk-SK" sz="1800">
                <a:solidFill>
                  <a:srgbClr val="FFCC00"/>
                </a:solidFill>
                <a:effectLst>
                  <a:outerShdw blurRad="38100" dist="38100" dir="2700000" algn="tl">
                    <a:srgbClr val="000000"/>
                  </a:outerShdw>
                </a:effectLst>
              </a:rPr>
              <a:t>prognostické</a:t>
            </a:r>
            <a:r>
              <a:rPr lang="sk-SK" altLang="sk-SK" sz="1800">
                <a:effectLst>
                  <a:outerShdw blurRad="38100" dist="38100" dir="2700000" algn="tl">
                    <a:srgbClr val="000000"/>
                  </a:outerShdw>
                </a:effectLst>
              </a:rPr>
              <a:t> parametre             </a:t>
            </a:r>
          </a:p>
          <a:p>
            <a:pPr>
              <a:lnSpc>
                <a:spcPct val="80000"/>
              </a:lnSpc>
              <a:buFont typeface="Monotype Sorts"/>
              <a:buNone/>
              <a:defRPr/>
            </a:pPr>
            <a:r>
              <a:rPr lang="sk-SK" altLang="sk-SK" sz="1800">
                <a:effectLst>
                  <a:outerShdw blurRad="38100" dist="38100" dir="2700000" algn="tl">
                    <a:srgbClr val="000000"/>
                  </a:outerShdw>
                </a:effectLst>
              </a:rPr>
              <a:t>            – normálna </a:t>
            </a:r>
            <a:r>
              <a:rPr lang="sk-SK" altLang="sk-SK" sz="1800">
                <a:solidFill>
                  <a:srgbClr val="FFCC00"/>
                </a:solidFill>
                <a:effectLst>
                  <a:outerShdw blurRad="38100" dist="38100" dir="2700000" algn="tl">
                    <a:srgbClr val="000000"/>
                  </a:outerShdw>
                </a:effectLst>
              </a:rPr>
              <a:t>výkonnosť</a:t>
            </a:r>
            <a:r>
              <a:rPr lang="sk-SK" altLang="sk-SK" sz="1800">
                <a:effectLst>
                  <a:outerShdw blurRad="38100" dist="38100" dir="2700000" algn="tl">
                    <a:srgbClr val="000000"/>
                  </a:outerShdw>
                </a:effectLst>
              </a:rPr>
              <a:t> </a:t>
            </a:r>
          </a:p>
          <a:p>
            <a:pPr>
              <a:lnSpc>
                <a:spcPct val="80000"/>
              </a:lnSpc>
              <a:buFont typeface="Monotype Sorts"/>
              <a:buNone/>
              <a:defRPr/>
            </a:pPr>
            <a:endParaRPr lang="sk-SK" altLang="sk-SK" sz="1800">
              <a:effectLst>
                <a:outerShdw blurRad="38100" dist="38100" dir="2700000" algn="tl">
                  <a:srgbClr val="000000"/>
                </a:outerShdw>
              </a:effectLst>
            </a:endParaRPr>
          </a:p>
          <a:p>
            <a:pPr>
              <a:lnSpc>
                <a:spcPct val="80000"/>
              </a:lnSpc>
              <a:buFont typeface="Monotype Sorts"/>
              <a:buNone/>
              <a:defRPr/>
            </a:pPr>
            <a:r>
              <a:rPr lang="sk-SK" altLang="sk-SK" sz="1800">
                <a:effectLst>
                  <a:outerShdw blurRad="38100" dist="38100" dir="2700000" algn="tl">
                    <a:srgbClr val="000000"/>
                  </a:outerShdw>
                </a:effectLst>
              </a:rPr>
              <a:t>            – </a:t>
            </a:r>
            <a:r>
              <a:rPr lang="sk-SK" altLang="sk-SK" sz="1800">
                <a:solidFill>
                  <a:srgbClr val="FFCC00"/>
                </a:solidFill>
                <a:effectLst>
                  <a:outerShdw blurRad="38100" dist="38100" dir="2700000" algn="tl">
                    <a:srgbClr val="000000"/>
                  </a:outerShdw>
                </a:effectLst>
              </a:rPr>
              <a:t>vysadený treprostinil</a:t>
            </a:r>
          </a:p>
          <a:p>
            <a:pPr>
              <a:lnSpc>
                <a:spcPct val="80000"/>
              </a:lnSpc>
              <a:buFont typeface="Monotype Sorts"/>
              <a:buNone/>
              <a:defRPr/>
            </a:pPr>
            <a:endParaRPr lang="sk-SK" altLang="sk-SK" sz="1800">
              <a:solidFill>
                <a:srgbClr val="5F5F5F"/>
              </a:solidFill>
              <a:effectLst>
                <a:outerShdw blurRad="38100" dist="38100" dir="2700000" algn="tl">
                  <a:srgbClr val="000000"/>
                </a:outerShdw>
              </a:effectLst>
            </a:endParaRPr>
          </a:p>
          <a:p>
            <a:pPr>
              <a:lnSpc>
                <a:spcPct val="80000"/>
              </a:lnSpc>
              <a:buFont typeface="Monotype Sorts"/>
              <a:buNone/>
              <a:defRPr/>
            </a:pPr>
            <a:r>
              <a:rPr lang="sk-SK" altLang="sk-SK" sz="1800">
                <a:effectLst>
                  <a:outerShdw blurRad="38100" dist="38100" dir="2700000" algn="tl">
                    <a:srgbClr val="000000"/>
                  </a:outerShdw>
                </a:effectLst>
              </a:rPr>
              <a:t>                           a teda </a:t>
            </a:r>
          </a:p>
          <a:p>
            <a:pPr>
              <a:lnSpc>
                <a:spcPct val="80000"/>
              </a:lnSpc>
              <a:buFont typeface="Monotype Sorts"/>
              <a:buNone/>
              <a:defRPr/>
            </a:pPr>
            <a:r>
              <a:rPr lang="sk-SK" altLang="sk-SK" sz="1800">
                <a:effectLst>
                  <a:outerShdw blurRad="38100" dist="38100" dir="2700000" algn="tl">
                    <a:srgbClr val="000000"/>
                  </a:outerShdw>
                </a:effectLst>
              </a:rPr>
              <a:t>               výborná </a:t>
            </a:r>
            <a:r>
              <a:rPr lang="sk-SK" altLang="sk-SK" sz="1800">
                <a:solidFill>
                  <a:srgbClr val="FFCC00"/>
                </a:solidFill>
                <a:effectLst>
                  <a:outerShdw blurRad="38100" dist="38100" dir="2700000" algn="tl">
                    <a:srgbClr val="000000"/>
                  </a:outerShdw>
                </a:effectLst>
              </a:rPr>
              <a:t>kvalita života</a:t>
            </a:r>
            <a:r>
              <a:rPr lang="sk-SK" altLang="sk-SK" sz="1800">
                <a:effectLst>
                  <a:outerShdw blurRad="38100" dist="38100" dir="2700000" algn="tl">
                    <a:srgbClr val="000000"/>
                  </a:outerShdw>
                </a:effectLst>
              </a:rPr>
              <a:t>               </a:t>
            </a:r>
          </a:p>
          <a:p>
            <a:pPr>
              <a:lnSpc>
                <a:spcPct val="80000"/>
              </a:lnSpc>
              <a:buFont typeface="Monotype Sorts"/>
              <a:buNone/>
              <a:defRPr/>
            </a:pPr>
            <a:r>
              <a:rPr lang="sk-SK" altLang="sk-SK" sz="1800">
                <a:effectLst>
                  <a:outerShdw blurRad="38100" dist="38100" dir="2700000" algn="tl">
                    <a:srgbClr val="000000"/>
                  </a:outerShdw>
                </a:effectLst>
              </a:rPr>
              <a:t>   </a:t>
            </a:r>
            <a:endParaRPr lang="sk-SK" altLang="sk-SK" sz="1800">
              <a:solidFill>
                <a:srgbClr val="FFCC00"/>
              </a:solidFill>
              <a:effectLst>
                <a:outerShdw blurRad="38100" dist="38100" dir="2700000" algn="tl">
                  <a:srgbClr val="000000"/>
                </a:outerShdw>
              </a:effectLst>
            </a:endParaRPr>
          </a:p>
          <a:p>
            <a:pPr>
              <a:lnSpc>
                <a:spcPct val="80000"/>
              </a:lnSpc>
              <a:buFont typeface="Monotype Sorts"/>
              <a:buNone/>
              <a:defRPr/>
            </a:pPr>
            <a:r>
              <a:rPr lang="sk-SK" altLang="sk-SK" sz="1800">
                <a:effectLst>
                  <a:outerShdw blurRad="38100" dist="38100" dir="2700000" algn="tl">
                    <a:srgbClr val="000000"/>
                  </a:outerShdw>
                </a:effectLst>
              </a:rPr>
              <a:t>                     </a:t>
            </a:r>
          </a:p>
        </p:txBody>
      </p:sp>
      <p:sp>
        <p:nvSpPr>
          <p:cNvPr id="92168" name="Rectangle 26"/>
          <p:cNvSpPr>
            <a:spLocks noChangeArrowheads="1"/>
          </p:cNvSpPr>
          <p:nvPr/>
        </p:nvSpPr>
        <p:spPr bwMode="auto">
          <a:xfrm>
            <a:off x="4140200" y="3789363"/>
            <a:ext cx="4535488" cy="360362"/>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2169" name="Rectangle 26"/>
          <p:cNvSpPr>
            <a:spLocks noChangeArrowheads="1"/>
          </p:cNvSpPr>
          <p:nvPr/>
        </p:nvSpPr>
        <p:spPr bwMode="auto">
          <a:xfrm>
            <a:off x="4140200" y="3141663"/>
            <a:ext cx="4535488" cy="215900"/>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2170" name="Rectangle 26"/>
          <p:cNvSpPr>
            <a:spLocks noChangeArrowheads="1"/>
          </p:cNvSpPr>
          <p:nvPr/>
        </p:nvSpPr>
        <p:spPr bwMode="auto">
          <a:xfrm>
            <a:off x="4140200" y="4221163"/>
            <a:ext cx="4535488" cy="720725"/>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2171" name="Rectangle 26"/>
          <p:cNvSpPr>
            <a:spLocks noChangeArrowheads="1"/>
          </p:cNvSpPr>
          <p:nvPr/>
        </p:nvSpPr>
        <p:spPr bwMode="auto">
          <a:xfrm>
            <a:off x="4140200" y="4941888"/>
            <a:ext cx="4535488" cy="935037"/>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sp>
        <p:nvSpPr>
          <p:cNvPr id="92172" name="Rectangle 26"/>
          <p:cNvSpPr>
            <a:spLocks noChangeArrowheads="1"/>
          </p:cNvSpPr>
          <p:nvPr/>
        </p:nvSpPr>
        <p:spPr bwMode="auto">
          <a:xfrm>
            <a:off x="4140200" y="5876925"/>
            <a:ext cx="4535488" cy="576263"/>
          </a:xfrm>
          <a:prstGeom prst="rect">
            <a:avLst/>
          </a:prstGeom>
          <a:noFill/>
          <a:ln w="38100" cap="sq">
            <a:solidFill>
              <a:srgbClr val="FF0000"/>
            </a:solidFill>
            <a:miter lim="800000"/>
            <a:headEnd type="none" w="sm" len="sm"/>
            <a:tailEnd type="none" w="sm" len="sm"/>
          </a:ln>
        </p:spPr>
        <p:txBody>
          <a:bodyPr wrap="none" anchor="ctr"/>
          <a:lstStyle/>
          <a:p>
            <a:pPr eaLnBrk="0" hangingPunct="0"/>
            <a:endParaRPr lang="sk-SK" altLang="sk-SK"/>
          </a:p>
        </p:txBody>
      </p:sp>
      <p:grpSp>
        <p:nvGrpSpPr>
          <p:cNvPr id="116753" name="Group 17"/>
          <p:cNvGrpSpPr>
            <a:grpSpLocks/>
          </p:cNvGrpSpPr>
          <p:nvPr/>
        </p:nvGrpSpPr>
        <p:grpSpPr bwMode="auto">
          <a:xfrm>
            <a:off x="701675" y="2708275"/>
            <a:ext cx="3113088" cy="4149725"/>
            <a:chOff x="442" y="1706"/>
            <a:chExt cx="1961" cy="2614"/>
          </a:xfrm>
        </p:grpSpPr>
        <p:sp>
          <p:nvSpPr>
            <p:cNvPr id="104458" name="AutoShape 13"/>
            <p:cNvSpPr>
              <a:spLocks noChangeArrowheads="1"/>
            </p:cNvSpPr>
            <p:nvPr/>
          </p:nvSpPr>
          <p:spPr bwMode="auto">
            <a:xfrm>
              <a:off x="1383" y="2069"/>
              <a:ext cx="317" cy="272"/>
            </a:xfrm>
            <a:prstGeom prst="downArrow">
              <a:avLst>
                <a:gd name="adj1" fmla="val 50000"/>
                <a:gd name="adj2" fmla="val 25000"/>
              </a:avLst>
            </a:prstGeom>
            <a:solidFill>
              <a:srgbClr val="FFCC00"/>
            </a:solidFill>
            <a:ln w="12700" cap="sq">
              <a:solidFill>
                <a:schemeClr val="tx1"/>
              </a:solidFill>
              <a:miter lim="800000"/>
              <a:headEnd type="none" w="sm" len="sm"/>
              <a:tailEnd type="none" w="sm" len="sm"/>
            </a:ln>
          </p:spPr>
          <p:txBody>
            <a:bodyPr vert="eaVert" wrap="none" anchor="ctr"/>
            <a:lstStyle/>
            <a:p>
              <a:pPr eaLnBrk="0" hangingPunct="0"/>
              <a:endParaRPr lang="sk-SK"/>
            </a:p>
          </p:txBody>
        </p:sp>
        <p:pic>
          <p:nvPicPr>
            <p:cNvPr id="104459" name="Picture 15"/>
            <p:cNvPicPr>
              <a:picLocks noChangeAspect="1" noChangeArrowheads="1"/>
            </p:cNvPicPr>
            <p:nvPr/>
          </p:nvPicPr>
          <p:blipFill>
            <a:blip r:embed="rId3"/>
            <a:srcRect/>
            <a:stretch>
              <a:fillRect/>
            </a:stretch>
          </p:blipFill>
          <p:spPr bwMode="auto">
            <a:xfrm>
              <a:off x="442" y="1706"/>
              <a:ext cx="1961" cy="2614"/>
            </a:xfrm>
            <a:prstGeom prst="rect">
              <a:avLst/>
            </a:prstGeom>
            <a:noFill/>
            <a:ln w="9525">
              <a:noFill/>
              <a:miter lim="800000"/>
              <a:headEnd/>
              <a:tailEnd/>
            </a:ln>
          </p:spPr>
        </p:pic>
        <p:sp>
          <p:nvSpPr>
            <p:cNvPr id="104460" name="Rectangle 16"/>
            <p:cNvSpPr>
              <a:spLocks noChangeArrowheads="1"/>
            </p:cNvSpPr>
            <p:nvPr/>
          </p:nvSpPr>
          <p:spPr bwMode="auto">
            <a:xfrm>
              <a:off x="1111" y="1979"/>
              <a:ext cx="454" cy="90"/>
            </a:xfrm>
            <a:prstGeom prst="rect">
              <a:avLst/>
            </a:prstGeom>
            <a:solidFill>
              <a:schemeClr val="accent1"/>
            </a:solidFill>
            <a:ln w="9525">
              <a:solidFill>
                <a:schemeClr val="tx1"/>
              </a:solidFill>
              <a:miter lim="800000"/>
              <a:headEnd/>
              <a:tailEnd/>
            </a:ln>
          </p:spPr>
          <p:txBody>
            <a:bodyPr wrap="none" anchor="ctr"/>
            <a:lstStyle/>
            <a:p>
              <a:endParaRPr lang="sk-SK"/>
            </a:p>
          </p:txBody>
        </p:sp>
      </p:gr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67">
                                            <p:txEl>
                                              <p:pRg st="0" end="0"/>
                                            </p:txEl>
                                          </p:spTgt>
                                        </p:tgtEl>
                                        <p:attrNameLst>
                                          <p:attrName>style.visibility</p:attrName>
                                        </p:attrNameLst>
                                      </p:cBhvr>
                                      <p:to>
                                        <p:strVal val="visible"/>
                                      </p:to>
                                    </p:set>
                                    <p:animEffect transition="in" filter="blinds(horizontal)">
                                      <p:cBhvr>
                                        <p:cTn id="7" dur="500"/>
                                        <p:tgtEl>
                                          <p:spTgt spid="92167">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2168"/>
                                        </p:tgtEl>
                                        <p:attrNameLst>
                                          <p:attrName>style.visibility</p:attrName>
                                        </p:attrNameLst>
                                      </p:cBhvr>
                                      <p:to>
                                        <p:strVal val="visible"/>
                                      </p:to>
                                    </p:set>
                                    <p:anim calcmode="lin" valueType="num">
                                      <p:cBhvr additive="base">
                                        <p:cTn id="10" dur="500" fill="hold"/>
                                        <p:tgtEl>
                                          <p:spTgt spid="92168"/>
                                        </p:tgtEl>
                                        <p:attrNameLst>
                                          <p:attrName>ppt_x</p:attrName>
                                        </p:attrNameLst>
                                      </p:cBhvr>
                                      <p:tavLst>
                                        <p:tav tm="0">
                                          <p:val>
                                            <p:strVal val="#ppt_x"/>
                                          </p:val>
                                        </p:tav>
                                        <p:tav tm="100000">
                                          <p:val>
                                            <p:strVal val="#ppt_x"/>
                                          </p:val>
                                        </p:tav>
                                      </p:tavLst>
                                    </p:anim>
                                    <p:anim calcmode="lin" valueType="num">
                                      <p:cBhvr additive="base">
                                        <p:cTn id="11" dur="500" fill="hold"/>
                                        <p:tgtEl>
                                          <p:spTgt spid="92168"/>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92167">
                                            <p:txEl>
                                              <p:pRg st="1" end="1"/>
                                            </p:txEl>
                                          </p:spTgt>
                                        </p:tgtEl>
                                        <p:attrNameLst>
                                          <p:attrName>style.visibility</p:attrName>
                                        </p:attrNameLst>
                                      </p:cBhvr>
                                      <p:to>
                                        <p:strVal val="visible"/>
                                      </p:to>
                                    </p:set>
                                    <p:animEffect transition="in" filter="blinds(horizontal)">
                                      <p:cBhvr>
                                        <p:cTn id="16" dur="500"/>
                                        <p:tgtEl>
                                          <p:spTgt spid="92167">
                                            <p:txEl>
                                              <p:pRg st="1" end="1"/>
                                            </p:txEl>
                                          </p:spTgt>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92169"/>
                                        </p:tgtEl>
                                        <p:attrNameLst>
                                          <p:attrName>style.visibility</p:attrName>
                                        </p:attrNameLst>
                                      </p:cBhvr>
                                      <p:to>
                                        <p:strVal val="visible"/>
                                      </p:to>
                                    </p:set>
                                    <p:anim calcmode="lin" valueType="num">
                                      <p:cBhvr additive="base">
                                        <p:cTn id="19" dur="500" fill="hold"/>
                                        <p:tgtEl>
                                          <p:spTgt spid="92169"/>
                                        </p:tgtEl>
                                        <p:attrNameLst>
                                          <p:attrName>ppt_x</p:attrName>
                                        </p:attrNameLst>
                                      </p:cBhvr>
                                      <p:tavLst>
                                        <p:tav tm="0">
                                          <p:val>
                                            <p:strVal val="#ppt_x"/>
                                          </p:val>
                                        </p:tav>
                                        <p:tav tm="100000">
                                          <p:val>
                                            <p:strVal val="#ppt_x"/>
                                          </p:val>
                                        </p:tav>
                                      </p:tavLst>
                                    </p:anim>
                                    <p:anim calcmode="lin" valueType="num">
                                      <p:cBhvr additive="base">
                                        <p:cTn id="20" dur="500" fill="hold"/>
                                        <p:tgtEl>
                                          <p:spTgt spid="921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92167">
                                            <p:txEl>
                                              <p:pRg st="2" end="2"/>
                                            </p:txEl>
                                          </p:spTgt>
                                        </p:tgtEl>
                                        <p:attrNameLst>
                                          <p:attrName>style.visibility</p:attrName>
                                        </p:attrNameLst>
                                      </p:cBhvr>
                                      <p:to>
                                        <p:strVal val="visible"/>
                                      </p:to>
                                    </p:set>
                                    <p:animEffect transition="in" filter="blinds(horizontal)">
                                      <p:cBhvr>
                                        <p:cTn id="25" dur="500"/>
                                        <p:tgtEl>
                                          <p:spTgt spid="92167">
                                            <p:txEl>
                                              <p:pRg st="2" end="2"/>
                                            </p:txEl>
                                          </p:spTgt>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92170"/>
                                        </p:tgtEl>
                                        <p:attrNameLst>
                                          <p:attrName>style.visibility</p:attrName>
                                        </p:attrNameLst>
                                      </p:cBhvr>
                                      <p:to>
                                        <p:strVal val="visible"/>
                                      </p:to>
                                    </p:set>
                                    <p:anim calcmode="lin" valueType="num">
                                      <p:cBhvr additive="base">
                                        <p:cTn id="28" dur="500" fill="hold"/>
                                        <p:tgtEl>
                                          <p:spTgt spid="92170"/>
                                        </p:tgtEl>
                                        <p:attrNameLst>
                                          <p:attrName>ppt_x</p:attrName>
                                        </p:attrNameLst>
                                      </p:cBhvr>
                                      <p:tavLst>
                                        <p:tav tm="0">
                                          <p:val>
                                            <p:strVal val="#ppt_x"/>
                                          </p:val>
                                        </p:tav>
                                        <p:tav tm="100000">
                                          <p:val>
                                            <p:strVal val="#ppt_x"/>
                                          </p:val>
                                        </p:tav>
                                      </p:tavLst>
                                    </p:anim>
                                    <p:anim calcmode="lin" valueType="num">
                                      <p:cBhvr additive="base">
                                        <p:cTn id="29" dur="500" fill="hold"/>
                                        <p:tgtEl>
                                          <p:spTgt spid="92170"/>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92167">
                                            <p:txEl>
                                              <p:pRg st="3" end="3"/>
                                            </p:txEl>
                                          </p:spTgt>
                                        </p:tgtEl>
                                        <p:attrNameLst>
                                          <p:attrName>style.visibility</p:attrName>
                                        </p:attrNameLst>
                                      </p:cBhvr>
                                      <p:to>
                                        <p:strVal val="visible"/>
                                      </p:to>
                                    </p:set>
                                    <p:animEffect transition="in" filter="blinds(horizontal)">
                                      <p:cBhvr>
                                        <p:cTn id="34" dur="500"/>
                                        <p:tgtEl>
                                          <p:spTgt spid="92167">
                                            <p:txEl>
                                              <p:pRg st="3" end="3"/>
                                            </p:txEl>
                                          </p:spTgt>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92171"/>
                                        </p:tgtEl>
                                        <p:attrNameLst>
                                          <p:attrName>style.visibility</p:attrName>
                                        </p:attrNameLst>
                                      </p:cBhvr>
                                      <p:to>
                                        <p:strVal val="visible"/>
                                      </p:to>
                                    </p:set>
                                    <p:anim calcmode="lin" valueType="num">
                                      <p:cBhvr additive="base">
                                        <p:cTn id="37" dur="500" fill="hold"/>
                                        <p:tgtEl>
                                          <p:spTgt spid="92171"/>
                                        </p:tgtEl>
                                        <p:attrNameLst>
                                          <p:attrName>ppt_x</p:attrName>
                                        </p:attrNameLst>
                                      </p:cBhvr>
                                      <p:tavLst>
                                        <p:tav tm="0">
                                          <p:val>
                                            <p:strVal val="#ppt_x"/>
                                          </p:val>
                                        </p:tav>
                                        <p:tav tm="100000">
                                          <p:val>
                                            <p:strVal val="#ppt_x"/>
                                          </p:val>
                                        </p:tav>
                                      </p:tavLst>
                                    </p:anim>
                                    <p:anim calcmode="lin" valueType="num">
                                      <p:cBhvr additive="base">
                                        <p:cTn id="38" dur="500" fill="hold"/>
                                        <p:tgtEl>
                                          <p:spTgt spid="9217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92167">
                                            <p:txEl>
                                              <p:pRg st="4" end="4"/>
                                            </p:txEl>
                                          </p:spTgt>
                                        </p:tgtEl>
                                        <p:attrNameLst>
                                          <p:attrName>style.visibility</p:attrName>
                                        </p:attrNameLst>
                                      </p:cBhvr>
                                      <p:to>
                                        <p:strVal val="visible"/>
                                      </p:to>
                                    </p:set>
                                    <p:animEffect transition="in" filter="blinds(horizontal)">
                                      <p:cBhvr>
                                        <p:cTn id="43" dur="500"/>
                                        <p:tgtEl>
                                          <p:spTgt spid="92167">
                                            <p:txEl>
                                              <p:pRg st="4" end="4"/>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92167">
                                            <p:txEl>
                                              <p:pRg st="5" end="5"/>
                                            </p:txEl>
                                          </p:spTgt>
                                        </p:tgtEl>
                                        <p:attrNameLst>
                                          <p:attrName>style.visibility</p:attrName>
                                        </p:attrNameLst>
                                      </p:cBhvr>
                                      <p:to>
                                        <p:strVal val="visible"/>
                                      </p:to>
                                    </p:set>
                                    <p:animEffect transition="in" filter="blinds(horizontal)">
                                      <p:cBhvr>
                                        <p:cTn id="46" dur="500"/>
                                        <p:tgtEl>
                                          <p:spTgt spid="92167">
                                            <p:txEl>
                                              <p:pRg st="5" end="5"/>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92167">
                                            <p:txEl>
                                              <p:pRg st="9" end="9"/>
                                            </p:txEl>
                                          </p:spTgt>
                                        </p:tgtEl>
                                        <p:attrNameLst>
                                          <p:attrName>style.visibility</p:attrName>
                                        </p:attrNameLst>
                                      </p:cBhvr>
                                      <p:to>
                                        <p:strVal val="visible"/>
                                      </p:to>
                                    </p:set>
                                    <p:animEffect transition="in" filter="blinds(horizontal)">
                                      <p:cBhvr>
                                        <p:cTn id="49" dur="500"/>
                                        <p:tgtEl>
                                          <p:spTgt spid="92167">
                                            <p:txEl>
                                              <p:pRg st="9" end="9"/>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92167">
                                            <p:txEl>
                                              <p:pRg st="10" end="10"/>
                                            </p:txEl>
                                          </p:spTgt>
                                        </p:tgtEl>
                                        <p:attrNameLst>
                                          <p:attrName>style.visibility</p:attrName>
                                        </p:attrNameLst>
                                      </p:cBhvr>
                                      <p:to>
                                        <p:strVal val="visible"/>
                                      </p:to>
                                    </p:set>
                                    <p:animEffect transition="in" filter="blinds(horizontal)">
                                      <p:cBhvr>
                                        <p:cTn id="52" dur="500"/>
                                        <p:tgtEl>
                                          <p:spTgt spid="92167">
                                            <p:txEl>
                                              <p:pRg st="10" end="10"/>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92167">
                                            <p:txEl>
                                              <p:pRg st="11" end="11"/>
                                            </p:txEl>
                                          </p:spTgt>
                                        </p:tgtEl>
                                        <p:attrNameLst>
                                          <p:attrName>style.visibility</p:attrName>
                                        </p:attrNameLst>
                                      </p:cBhvr>
                                      <p:to>
                                        <p:strVal val="visible"/>
                                      </p:to>
                                    </p:set>
                                    <p:animEffect transition="in" filter="blinds(horizontal)">
                                      <p:cBhvr>
                                        <p:cTn id="55" dur="500"/>
                                        <p:tgtEl>
                                          <p:spTgt spid="92167">
                                            <p:txEl>
                                              <p:pRg st="11" end="11"/>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92167">
                                            <p:txEl>
                                              <p:pRg st="12" end="12"/>
                                            </p:txEl>
                                          </p:spTgt>
                                        </p:tgtEl>
                                        <p:attrNameLst>
                                          <p:attrName>style.visibility</p:attrName>
                                        </p:attrNameLst>
                                      </p:cBhvr>
                                      <p:to>
                                        <p:strVal val="visible"/>
                                      </p:to>
                                    </p:set>
                                    <p:animEffect transition="in" filter="blinds(horizontal)">
                                      <p:cBhvr>
                                        <p:cTn id="58" dur="500"/>
                                        <p:tgtEl>
                                          <p:spTgt spid="92167">
                                            <p:txEl>
                                              <p:pRg st="12" end="12"/>
                                            </p:txEl>
                                          </p:spTgt>
                                        </p:tgtEl>
                                      </p:cBhvr>
                                    </p:animEffect>
                                  </p:childTnLst>
                                </p:cTn>
                              </p:par>
                              <p:par>
                                <p:cTn id="59" presetID="3" presetClass="entr" presetSubtype="10" fill="hold" nodeType="withEffect">
                                  <p:stCondLst>
                                    <p:cond delay="0"/>
                                  </p:stCondLst>
                                  <p:childTnLst>
                                    <p:set>
                                      <p:cBhvr>
                                        <p:cTn id="60" dur="1" fill="hold">
                                          <p:stCondLst>
                                            <p:cond delay="0"/>
                                          </p:stCondLst>
                                        </p:cTn>
                                        <p:tgtEl>
                                          <p:spTgt spid="92167">
                                            <p:txEl>
                                              <p:pRg st="13" end="13"/>
                                            </p:txEl>
                                          </p:spTgt>
                                        </p:tgtEl>
                                        <p:attrNameLst>
                                          <p:attrName>style.visibility</p:attrName>
                                        </p:attrNameLst>
                                      </p:cBhvr>
                                      <p:to>
                                        <p:strVal val="visible"/>
                                      </p:to>
                                    </p:set>
                                    <p:animEffect transition="in" filter="blinds(horizontal)">
                                      <p:cBhvr>
                                        <p:cTn id="61" dur="500"/>
                                        <p:tgtEl>
                                          <p:spTgt spid="92167">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92167">
                                            <p:txEl>
                                              <p:pRg st="15" end="15"/>
                                            </p:txEl>
                                          </p:spTgt>
                                        </p:tgtEl>
                                        <p:attrNameLst>
                                          <p:attrName>style.visibility</p:attrName>
                                        </p:attrNameLst>
                                      </p:cBhvr>
                                      <p:to>
                                        <p:strVal val="visible"/>
                                      </p:to>
                                    </p:set>
                                    <p:animEffect transition="in" filter="blinds(horizontal)">
                                      <p:cBhvr>
                                        <p:cTn id="66" dur="500"/>
                                        <p:tgtEl>
                                          <p:spTgt spid="92167">
                                            <p:txEl>
                                              <p:pRg st="15" end="15"/>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92167">
                                            <p:txEl>
                                              <p:pRg st="17" end="17"/>
                                            </p:txEl>
                                          </p:spTgt>
                                        </p:tgtEl>
                                        <p:attrNameLst>
                                          <p:attrName>style.visibility</p:attrName>
                                        </p:attrNameLst>
                                      </p:cBhvr>
                                      <p:to>
                                        <p:strVal val="visible"/>
                                      </p:to>
                                    </p:set>
                                    <p:animEffect transition="in" filter="blinds(horizontal)">
                                      <p:cBhvr>
                                        <p:cTn id="69" dur="500"/>
                                        <p:tgtEl>
                                          <p:spTgt spid="92167">
                                            <p:txEl>
                                              <p:pRg st="17" end="17"/>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92167">
                                            <p:txEl>
                                              <p:pRg st="18" end="18"/>
                                            </p:txEl>
                                          </p:spTgt>
                                        </p:tgtEl>
                                        <p:attrNameLst>
                                          <p:attrName>style.visibility</p:attrName>
                                        </p:attrNameLst>
                                      </p:cBhvr>
                                      <p:to>
                                        <p:strVal val="visible"/>
                                      </p:to>
                                    </p:set>
                                    <p:animEffect transition="in" filter="blinds(horizontal)">
                                      <p:cBhvr>
                                        <p:cTn id="72" dur="500"/>
                                        <p:tgtEl>
                                          <p:spTgt spid="92167">
                                            <p:txEl>
                                              <p:pRg st="18" end="18"/>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92167">
                                            <p:txEl>
                                              <p:pRg st="19" end="19"/>
                                            </p:txEl>
                                          </p:spTgt>
                                        </p:tgtEl>
                                        <p:attrNameLst>
                                          <p:attrName>style.visibility</p:attrName>
                                        </p:attrNameLst>
                                      </p:cBhvr>
                                      <p:to>
                                        <p:strVal val="visible"/>
                                      </p:to>
                                    </p:set>
                                    <p:animEffect transition="in" filter="blinds(horizontal)">
                                      <p:cBhvr>
                                        <p:cTn id="75" dur="500"/>
                                        <p:tgtEl>
                                          <p:spTgt spid="92167">
                                            <p:txEl>
                                              <p:pRg st="19" end="19"/>
                                            </p:txEl>
                                          </p:spTgt>
                                        </p:tgtEl>
                                      </p:cBhvr>
                                    </p:animEffect>
                                  </p:childTnLst>
                                </p:cTn>
                              </p:par>
                              <p:par>
                                <p:cTn id="76" presetID="2" presetClass="entr" presetSubtype="4" fill="hold" grpId="0" nodeType="withEffect">
                                  <p:stCondLst>
                                    <p:cond delay="0"/>
                                  </p:stCondLst>
                                  <p:childTnLst>
                                    <p:set>
                                      <p:cBhvr>
                                        <p:cTn id="77" dur="1" fill="hold">
                                          <p:stCondLst>
                                            <p:cond delay="0"/>
                                          </p:stCondLst>
                                        </p:cTn>
                                        <p:tgtEl>
                                          <p:spTgt spid="92172"/>
                                        </p:tgtEl>
                                        <p:attrNameLst>
                                          <p:attrName>style.visibility</p:attrName>
                                        </p:attrNameLst>
                                      </p:cBhvr>
                                      <p:to>
                                        <p:strVal val="visible"/>
                                      </p:to>
                                    </p:set>
                                    <p:anim calcmode="lin" valueType="num">
                                      <p:cBhvr additive="base">
                                        <p:cTn id="78" dur="500" fill="hold"/>
                                        <p:tgtEl>
                                          <p:spTgt spid="92172"/>
                                        </p:tgtEl>
                                        <p:attrNameLst>
                                          <p:attrName>ppt_x</p:attrName>
                                        </p:attrNameLst>
                                      </p:cBhvr>
                                      <p:tavLst>
                                        <p:tav tm="0">
                                          <p:val>
                                            <p:strVal val="#ppt_x"/>
                                          </p:val>
                                        </p:tav>
                                        <p:tav tm="100000">
                                          <p:val>
                                            <p:strVal val="#ppt_x"/>
                                          </p:val>
                                        </p:tav>
                                      </p:tavLst>
                                    </p:anim>
                                    <p:anim calcmode="lin" valueType="num">
                                      <p:cBhvr additive="base">
                                        <p:cTn id="79" dur="500" fill="hold"/>
                                        <p:tgtEl>
                                          <p:spTgt spid="9217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16753"/>
                                        </p:tgtEl>
                                        <p:attrNameLst>
                                          <p:attrName>style.visibility</p:attrName>
                                        </p:attrNameLst>
                                      </p:cBhvr>
                                      <p:to>
                                        <p:strVal val="visible"/>
                                      </p:to>
                                    </p:set>
                                    <p:anim calcmode="lin" valueType="num">
                                      <p:cBhvr additive="base">
                                        <p:cTn id="84" dur="500" fill="hold"/>
                                        <p:tgtEl>
                                          <p:spTgt spid="116753"/>
                                        </p:tgtEl>
                                        <p:attrNameLst>
                                          <p:attrName>ppt_x</p:attrName>
                                        </p:attrNameLst>
                                      </p:cBhvr>
                                      <p:tavLst>
                                        <p:tav tm="0">
                                          <p:val>
                                            <p:strVal val="#ppt_x"/>
                                          </p:val>
                                        </p:tav>
                                        <p:tav tm="100000">
                                          <p:val>
                                            <p:strVal val="#ppt_x"/>
                                          </p:val>
                                        </p:tav>
                                      </p:tavLst>
                                    </p:anim>
                                    <p:anim calcmode="lin" valueType="num">
                                      <p:cBhvr additive="base">
                                        <p:cTn id="85" dur="500" fill="hold"/>
                                        <p:tgtEl>
                                          <p:spTgt spid="116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8" grpId="0" animBg="1"/>
      <p:bldP spid="92169" grpId="0" animBg="1"/>
      <p:bldP spid="92170" grpId="0" animBg="1"/>
      <p:bldP spid="92171" grpId="0" animBg="1"/>
      <p:bldP spid="9217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79388" y="1412875"/>
            <a:ext cx="8964612" cy="4984750"/>
          </a:xfrm>
          <a:prstGeom prst="rect">
            <a:avLst/>
          </a:prstGeom>
          <a:noFill/>
          <a:ln w="9525">
            <a:noFill/>
            <a:miter lim="800000"/>
            <a:headEnd/>
            <a:tailEnd/>
          </a:ln>
          <a:effectLst/>
        </p:spPr>
        <p:txBody>
          <a:bodyPr/>
          <a:lstStyle/>
          <a:p>
            <a:pPr marL="593725" lvl="1" indent="-360363" defTabSz="1027113" eaLnBrk="0" hangingPunct="0">
              <a:spcBef>
                <a:spcPct val="20000"/>
              </a:spcBef>
              <a:buClr>
                <a:srgbClr val="FFCC00"/>
              </a:buClr>
              <a:buFont typeface="Wingdings" pitchFamily="2" charset="2"/>
              <a:buChar char="§"/>
              <a:defRPr/>
            </a:pPr>
            <a:r>
              <a:rPr lang="sk-SK" altLang="sk-SK" sz="2500" b="0">
                <a:effectLst>
                  <a:outerShdw blurRad="38100" dist="38100" dir="2700000" algn="tl">
                    <a:srgbClr val="000000"/>
                  </a:outerShdw>
                </a:effectLst>
                <a:latin typeface="Arial" charset="0"/>
              </a:rPr>
              <a:t>Zlatým štandardom ostáva</a:t>
            </a:r>
            <a:r>
              <a:rPr lang="sk-SK" altLang="sk-SK" sz="2500" b="0">
                <a:solidFill>
                  <a:srgbClr val="FFCC00"/>
                </a:solidFill>
                <a:effectLst>
                  <a:outerShdw blurRad="38100" dist="38100" dir="2700000" algn="tl">
                    <a:srgbClr val="000000"/>
                  </a:outerShdw>
                </a:effectLst>
                <a:latin typeface="Arial" charset="0"/>
              </a:rPr>
              <a:t> AK liečba a PEA </a:t>
            </a:r>
          </a:p>
          <a:p>
            <a:pPr marL="593725" lvl="1" indent="-360363" defTabSz="1027113" eaLnBrk="0" hangingPunct="0">
              <a:spcBef>
                <a:spcPct val="20000"/>
              </a:spcBef>
              <a:buClr>
                <a:srgbClr val="FFCC00"/>
              </a:buClr>
              <a:buFont typeface="Wingdings" pitchFamily="2" charset="2"/>
              <a:buChar char="§"/>
              <a:defRPr/>
            </a:pPr>
            <a:endParaRPr lang="sk-SK" altLang="sk-SK" sz="2500" b="0">
              <a:effectLst>
                <a:outerShdw blurRad="38100" dist="38100" dir="2700000" algn="tl">
                  <a:srgbClr val="000000"/>
                </a:outerShdw>
              </a:effectLst>
              <a:latin typeface="Arial" charset="0"/>
            </a:endParaRPr>
          </a:p>
          <a:p>
            <a:pPr marL="593725" lvl="1" indent="-360363" defTabSz="1027113" eaLnBrk="0" hangingPunct="0">
              <a:spcBef>
                <a:spcPct val="20000"/>
              </a:spcBef>
              <a:buClr>
                <a:srgbClr val="FFCC00"/>
              </a:buClr>
              <a:buFont typeface="Wingdings" pitchFamily="2" charset="2"/>
              <a:buChar char="§"/>
              <a:defRPr/>
            </a:pPr>
            <a:r>
              <a:rPr lang="sk-SK" altLang="sk-SK" sz="2500" b="0">
                <a:solidFill>
                  <a:srgbClr val="FFCC00"/>
                </a:solidFill>
                <a:effectLst>
                  <a:outerShdw blurRad="38100" dist="38100" dir="2700000" algn="tl">
                    <a:srgbClr val="000000"/>
                  </a:outerShdw>
                </a:effectLst>
                <a:latin typeface="Arial" charset="0"/>
              </a:rPr>
              <a:t>U neoperovateľných pacientov a u perzistentnej PH po PEA</a:t>
            </a:r>
            <a:r>
              <a:rPr lang="sk-SK" altLang="sk-SK" sz="2500" b="0">
                <a:effectLst>
                  <a:outerShdw blurRad="38100" dist="38100" dir="2700000" algn="tl">
                    <a:srgbClr val="000000"/>
                  </a:outerShdw>
                </a:effectLst>
                <a:latin typeface="Arial" charset="0"/>
              </a:rPr>
              <a:t> multidisciplinárny konsenzus indikuje</a:t>
            </a:r>
            <a:r>
              <a:rPr lang="sk-SK" altLang="sk-SK" sz="2500" b="0">
                <a:solidFill>
                  <a:srgbClr val="FFCC00"/>
                </a:solidFill>
                <a:effectLst>
                  <a:outerShdw blurRad="38100" dist="38100" dir="2700000" algn="tl">
                    <a:srgbClr val="000000"/>
                  </a:outerShdw>
                </a:effectLst>
                <a:latin typeface="Arial" charset="0"/>
              </a:rPr>
              <a:t> špecifickú liečbu</a:t>
            </a:r>
          </a:p>
          <a:p>
            <a:pPr marL="593725" lvl="1" indent="-360363" defTabSz="1027113" eaLnBrk="0" hangingPunct="0">
              <a:spcBef>
                <a:spcPct val="20000"/>
              </a:spcBef>
              <a:buClr>
                <a:srgbClr val="FFCC00"/>
              </a:buClr>
              <a:buFont typeface="Wingdings" pitchFamily="2" charset="2"/>
              <a:buChar char="§"/>
              <a:defRPr/>
            </a:pPr>
            <a:endParaRPr lang="sk-SK" altLang="sk-SK" sz="2500" b="0">
              <a:effectLst>
                <a:outerShdw blurRad="38100" dist="38100" dir="2700000" algn="tl">
                  <a:srgbClr val="000000"/>
                </a:outerShdw>
              </a:effectLst>
              <a:latin typeface="Arial" charset="0"/>
            </a:endParaRPr>
          </a:p>
          <a:p>
            <a:pPr marL="593725" lvl="1" indent="-360363" defTabSz="1027113" eaLnBrk="0" hangingPunct="0">
              <a:spcBef>
                <a:spcPct val="20000"/>
              </a:spcBef>
              <a:buClr>
                <a:srgbClr val="FFCC00"/>
              </a:buClr>
              <a:buFont typeface="Wingdings" pitchFamily="2" charset="2"/>
              <a:buChar char="§"/>
              <a:defRPr/>
            </a:pPr>
            <a:r>
              <a:rPr lang="sk-SK" altLang="sk-SK" sz="2500" b="0">
                <a:effectLst>
                  <a:outerShdw blurRad="38100" dist="38100" dir="2700000" algn="tl">
                    <a:srgbClr val="000000"/>
                  </a:outerShdw>
                </a:effectLst>
                <a:latin typeface="Arial" charset="0"/>
              </a:rPr>
              <a:t>Odpovede na určenie</a:t>
            </a:r>
            <a:r>
              <a:rPr lang="sk-SK" altLang="sk-SK" sz="2500" b="0">
                <a:solidFill>
                  <a:srgbClr val="FFCC00"/>
                </a:solidFill>
                <a:effectLst>
                  <a:outerShdw blurRad="38100" dist="38100" dir="2700000" algn="tl">
                    <a:srgbClr val="000000"/>
                  </a:outerShdw>
                </a:effectLst>
                <a:latin typeface="Arial" charset="0"/>
              </a:rPr>
              <a:t> indikácie BPA a jej postavenia v slede</a:t>
            </a:r>
            <a:r>
              <a:rPr lang="sk-SK" altLang="sk-SK" sz="2500" b="0">
                <a:effectLst>
                  <a:outerShdw blurRad="38100" dist="38100" dir="2700000" algn="tl">
                    <a:srgbClr val="000000"/>
                  </a:outerShdw>
                </a:effectLst>
                <a:latin typeface="Arial" charset="0"/>
              </a:rPr>
              <a:t> liečebných modalít, včítane </a:t>
            </a:r>
            <a:r>
              <a:rPr lang="sk-SK" altLang="sk-SK" sz="2500" b="0">
                <a:solidFill>
                  <a:srgbClr val="FFCC00"/>
                </a:solidFill>
                <a:effectLst>
                  <a:outerShdw blurRad="38100" dist="38100" dir="2700000" algn="tl">
                    <a:srgbClr val="000000"/>
                  </a:outerShdw>
                </a:effectLst>
                <a:latin typeface="Arial" charset="0"/>
              </a:rPr>
              <a:t>kombinačnej farmakoterapie</a:t>
            </a:r>
            <a:r>
              <a:rPr lang="sk-SK" altLang="sk-SK" sz="2500" b="0">
                <a:effectLst>
                  <a:outerShdw blurRad="38100" dist="38100" dir="2700000" algn="tl">
                    <a:srgbClr val="000000"/>
                  </a:outerShdw>
                </a:effectLst>
                <a:latin typeface="Arial" charset="0"/>
              </a:rPr>
              <a:t> prinesie blízka budúcnosť (výsledky EBM) </a:t>
            </a:r>
          </a:p>
          <a:p>
            <a:pPr marL="593725" lvl="1" indent="-360363" defTabSz="1027113" eaLnBrk="0" hangingPunct="0">
              <a:spcBef>
                <a:spcPct val="20000"/>
              </a:spcBef>
              <a:buClr>
                <a:srgbClr val="FFCC00"/>
              </a:buClr>
              <a:buFont typeface="Wingdings" pitchFamily="2" charset="2"/>
              <a:buChar char="§"/>
              <a:defRPr/>
            </a:pPr>
            <a:endParaRPr lang="sk-SK" altLang="sk-SK" sz="2000" b="0" i="1">
              <a:solidFill>
                <a:srgbClr val="FFCC00"/>
              </a:solidFill>
              <a:effectLst>
                <a:outerShdw blurRad="38100" dist="38100" dir="2700000" algn="tl">
                  <a:srgbClr val="000000"/>
                </a:outerShdw>
              </a:effectLst>
              <a:latin typeface="Arial" charset="0"/>
            </a:endParaRPr>
          </a:p>
          <a:p>
            <a:pPr marL="593725" lvl="1" indent="-360363" defTabSz="1027113" eaLnBrk="0" hangingPunct="0">
              <a:spcBef>
                <a:spcPct val="20000"/>
              </a:spcBef>
              <a:buClr>
                <a:srgbClr val="FFCC00"/>
              </a:buClr>
              <a:buFont typeface="Wingdings" pitchFamily="2" charset="2"/>
              <a:buChar char="§"/>
              <a:defRPr/>
            </a:pPr>
            <a:r>
              <a:rPr lang="sk-SK" altLang="sk-SK" sz="2500" b="0">
                <a:effectLst>
                  <a:outerShdw blurRad="38100" dist="38100" dir="2700000" algn="tl">
                    <a:srgbClr val="000000"/>
                  </a:outerShdw>
                </a:effectLst>
                <a:latin typeface="Arial" charset="0"/>
              </a:rPr>
              <a:t>Manažment patrí do rúk </a:t>
            </a:r>
            <a:r>
              <a:rPr lang="sk-SK" altLang="sk-SK" sz="2500" b="0">
                <a:solidFill>
                  <a:srgbClr val="FFCC00"/>
                </a:solidFill>
                <a:effectLst>
                  <a:outerShdw blurRad="38100" dist="38100" dir="2700000" algn="tl">
                    <a:srgbClr val="000000"/>
                  </a:outerShdw>
                </a:effectLst>
                <a:latin typeface="Arial" charset="0"/>
              </a:rPr>
              <a:t>expertného centra</a:t>
            </a:r>
            <a:r>
              <a:rPr lang="sk-SK" altLang="sk-SK" sz="2500" b="0">
                <a:effectLst>
                  <a:outerShdw blurRad="38100" dist="38100" dir="2700000" algn="tl">
                    <a:srgbClr val="000000"/>
                  </a:outerShdw>
                </a:effectLst>
                <a:latin typeface="Arial" charset="0"/>
              </a:rPr>
              <a:t>  → exaktná diagnostika a následný manažment up to date </a:t>
            </a:r>
          </a:p>
        </p:txBody>
      </p:sp>
      <p:sp>
        <p:nvSpPr>
          <p:cNvPr id="278530" name="Rectangle 2"/>
          <p:cNvSpPr>
            <a:spLocks noChangeArrowheads="1"/>
          </p:cNvSpPr>
          <p:nvPr/>
        </p:nvSpPr>
        <p:spPr bwMode="auto">
          <a:xfrm>
            <a:off x="971550" y="125413"/>
            <a:ext cx="8172450" cy="1143000"/>
          </a:xfrm>
          <a:prstGeom prst="rect">
            <a:avLst/>
          </a:prstGeom>
          <a:noFill/>
          <a:ln>
            <a:noFill/>
          </a:ln>
        </p:spPr>
        <p:txBody>
          <a:bodyPr lIns="92075" tIns="46038" rIns="92075" bIns="46038" anchor="ctr"/>
          <a:lstStyle/>
          <a:p>
            <a:pPr eaLnBrk="0" hangingPunct="0">
              <a:defRPr/>
            </a:pPr>
            <a:r>
              <a:rPr lang="sk-SK" altLang="sk-SK" sz="4000" b="0">
                <a:solidFill>
                  <a:srgbClr val="FFCC00"/>
                </a:solidFill>
                <a:latin typeface="Arial Unicode MS" pitchFamily="34" charset="-128"/>
              </a:rPr>
              <a:t>   </a:t>
            </a:r>
            <a:r>
              <a:rPr lang="sk-SK" altLang="sk-SK" sz="3600" b="0">
                <a:solidFill>
                  <a:srgbClr val="FFCC00"/>
                </a:solidFill>
                <a:effectLst>
                  <a:outerShdw blurRad="38100" dist="38100" dir="2700000" algn="tl">
                    <a:srgbClr val="000000"/>
                  </a:outerShdw>
                </a:effectLst>
                <a:latin typeface="Arial Unicode MS" pitchFamily="34" charset="-128"/>
              </a:rPr>
              <a:t>Záve</a:t>
            </a:r>
            <a:r>
              <a:rPr lang="sk-SK" altLang="sk-SK" sz="3600" b="0">
                <a:solidFill>
                  <a:srgbClr val="FFCC00"/>
                </a:solidFill>
                <a:effectLst>
                  <a:outerShdw blurRad="38100" dist="38100" dir="2700000" algn="tl">
                    <a:srgbClr val="000000"/>
                  </a:outerShdw>
                </a:effectLst>
                <a:latin typeface="Arial" charset="0"/>
              </a:rPr>
              <a:t>r – CTEPH liečiteľná cho</a:t>
            </a:r>
            <a:r>
              <a:rPr lang="sk-SK" altLang="sk-SK" sz="3600" b="0">
                <a:solidFill>
                  <a:srgbClr val="FFCC00"/>
                </a:solidFill>
                <a:effectLst>
                  <a:outerShdw blurRad="38100" dist="38100" dir="2700000" algn="tl">
                    <a:srgbClr val="000000"/>
                  </a:outerShdw>
                </a:effectLst>
                <a:latin typeface="Arial Unicode MS" pitchFamily="34" charset="-128"/>
              </a:rPr>
              <a:t>r</a:t>
            </a:r>
            <a:r>
              <a:rPr lang="sk-SK" altLang="sk-SK" sz="3600" b="0">
                <a:solidFill>
                  <a:srgbClr val="FFCC00"/>
                </a:solidFill>
                <a:effectLst>
                  <a:outerShdw blurRad="38100" dist="38100" dir="2700000" algn="tl">
                    <a:srgbClr val="000000"/>
                  </a:outerShdw>
                </a:effectLst>
                <a:latin typeface="Arial" charset="0"/>
              </a:rPr>
              <a:t>oba</a:t>
            </a:r>
            <a:r>
              <a:rPr lang="sk-SK" altLang="sk-SK" sz="4000" b="0">
                <a:solidFill>
                  <a:srgbClr val="FFCC00"/>
                </a:solidFill>
                <a:latin typeface="Arial Unicode MS" pitchFamily="34" charset="-128"/>
              </a:rPr>
              <a:t> </a:t>
            </a:r>
            <a:endParaRPr lang="en-US" altLang="sk-SK" sz="4000" b="0">
              <a:solidFill>
                <a:srgbClr val="FFCC00"/>
              </a:solidFill>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2706">
                                            <p:txEl>
                                              <p:pRg st="2" end="2"/>
                                            </p:txEl>
                                          </p:spTgt>
                                        </p:tgtEl>
                                        <p:attrNameLst>
                                          <p:attrName>style.visibility</p:attrName>
                                        </p:attrNameLst>
                                      </p:cBhvr>
                                      <p:to>
                                        <p:strVal val="visible"/>
                                      </p:to>
                                    </p:set>
                                    <p:animEffect transition="in" filter="blinds(horizontal)">
                                      <p:cBhvr>
                                        <p:cTn id="10" dur="500"/>
                                        <p:tgtEl>
                                          <p:spTgt spid="72706">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2706">
                                            <p:txEl>
                                              <p:pRg st="4" end="4"/>
                                            </p:txEl>
                                          </p:spTgt>
                                        </p:tgtEl>
                                        <p:attrNameLst>
                                          <p:attrName>style.visibility</p:attrName>
                                        </p:attrNameLst>
                                      </p:cBhvr>
                                      <p:to>
                                        <p:strVal val="visible"/>
                                      </p:to>
                                    </p:set>
                                    <p:animEffect transition="in" filter="blinds(horizontal)">
                                      <p:cBhvr>
                                        <p:cTn id="15" dur="500"/>
                                        <p:tgtEl>
                                          <p:spTgt spid="72706">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2706">
                                            <p:txEl>
                                              <p:pRg st="6" end="6"/>
                                            </p:txEl>
                                          </p:spTgt>
                                        </p:tgtEl>
                                        <p:attrNameLst>
                                          <p:attrName>style.visibility</p:attrName>
                                        </p:attrNameLst>
                                      </p:cBhvr>
                                      <p:to>
                                        <p:strVal val="visible"/>
                                      </p:to>
                                    </p:set>
                                    <p:animEffect transition="in" filter="blinds(horizontal)">
                                      <p:cBhvr>
                                        <p:cTn id="20" dur="500"/>
                                        <p:tgtEl>
                                          <p:spTgt spid="727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4"/>
          <p:cNvGrpSpPr>
            <a:grpSpLocks/>
          </p:cNvGrpSpPr>
          <p:nvPr/>
        </p:nvGrpSpPr>
        <p:grpSpPr bwMode="auto">
          <a:xfrm>
            <a:off x="5942013" y="2420938"/>
            <a:ext cx="2590800" cy="1908175"/>
            <a:chOff x="3515" y="1123"/>
            <a:chExt cx="2245" cy="1610"/>
          </a:xfrm>
        </p:grpSpPr>
        <p:pic>
          <p:nvPicPr>
            <p:cNvPr id="107535" name="Picture 15" descr="download"/>
            <p:cNvPicPr>
              <a:picLocks noChangeAspect="1" noChangeArrowheads="1"/>
            </p:cNvPicPr>
            <p:nvPr/>
          </p:nvPicPr>
          <p:blipFill>
            <a:blip r:embed="rId3"/>
            <a:srcRect/>
            <a:stretch>
              <a:fillRect/>
            </a:stretch>
          </p:blipFill>
          <p:spPr bwMode="auto">
            <a:xfrm>
              <a:off x="3560" y="1396"/>
              <a:ext cx="642" cy="861"/>
            </a:xfrm>
            <a:prstGeom prst="rect">
              <a:avLst/>
            </a:prstGeom>
            <a:noFill/>
            <a:ln w="9525">
              <a:noFill/>
              <a:miter lim="800000"/>
              <a:headEnd/>
              <a:tailEnd/>
            </a:ln>
          </p:spPr>
        </p:pic>
        <p:pic>
          <p:nvPicPr>
            <p:cNvPr id="107536" name="Picture 16" descr="images"/>
            <p:cNvPicPr>
              <a:picLocks noChangeAspect="1" noChangeArrowheads="1"/>
            </p:cNvPicPr>
            <p:nvPr/>
          </p:nvPicPr>
          <p:blipFill>
            <a:blip r:embed="rId4"/>
            <a:srcRect/>
            <a:stretch>
              <a:fillRect/>
            </a:stretch>
          </p:blipFill>
          <p:spPr bwMode="auto">
            <a:xfrm>
              <a:off x="3515" y="2259"/>
              <a:ext cx="2245" cy="474"/>
            </a:xfrm>
            <a:prstGeom prst="rect">
              <a:avLst/>
            </a:prstGeom>
            <a:noFill/>
            <a:ln w="9525">
              <a:noFill/>
              <a:miter lim="800000"/>
              <a:headEnd/>
              <a:tailEnd/>
            </a:ln>
          </p:spPr>
        </p:pic>
        <p:pic>
          <p:nvPicPr>
            <p:cNvPr id="107537" name="Picture 17" descr="download"/>
            <p:cNvPicPr>
              <a:picLocks noChangeAspect="1" noChangeArrowheads="1"/>
            </p:cNvPicPr>
            <p:nvPr/>
          </p:nvPicPr>
          <p:blipFill>
            <a:blip r:embed="rId5"/>
            <a:srcRect/>
            <a:stretch>
              <a:fillRect/>
            </a:stretch>
          </p:blipFill>
          <p:spPr bwMode="auto">
            <a:xfrm>
              <a:off x="4202" y="1123"/>
              <a:ext cx="1494" cy="1218"/>
            </a:xfrm>
            <a:prstGeom prst="rect">
              <a:avLst/>
            </a:prstGeom>
            <a:noFill/>
            <a:ln w="9525">
              <a:noFill/>
              <a:miter lim="800000"/>
              <a:headEnd/>
              <a:tailEnd/>
            </a:ln>
          </p:spPr>
        </p:pic>
      </p:grpSp>
      <p:pic>
        <p:nvPicPr>
          <p:cNvPr id="107522" name="Picture 21"/>
          <p:cNvPicPr>
            <a:picLocks noChangeAspect="1" noChangeArrowheads="1"/>
          </p:cNvPicPr>
          <p:nvPr/>
        </p:nvPicPr>
        <p:blipFill>
          <a:blip r:embed="rId6">
            <a:lum contrast="12000"/>
          </a:blip>
          <a:srcRect l="24416" t="6526" r="32912"/>
          <a:stretch>
            <a:fillRect/>
          </a:stretch>
        </p:blipFill>
        <p:spPr bwMode="auto">
          <a:xfrm>
            <a:off x="5937250" y="1811338"/>
            <a:ext cx="2738438" cy="4497387"/>
          </a:xfrm>
          <a:prstGeom prst="rect">
            <a:avLst/>
          </a:prstGeom>
          <a:noFill/>
          <a:ln w="9525">
            <a:noFill/>
            <a:miter lim="800000"/>
            <a:headEnd/>
            <a:tailEnd/>
          </a:ln>
        </p:spPr>
      </p:pic>
      <p:pic>
        <p:nvPicPr>
          <p:cNvPr id="107523" name="Picture 20" descr="DSC_0086__SL"/>
          <p:cNvPicPr>
            <a:picLocks noChangeAspect="1" noChangeArrowheads="1"/>
          </p:cNvPicPr>
          <p:nvPr/>
        </p:nvPicPr>
        <p:blipFill>
          <a:blip r:embed="rId7"/>
          <a:srcRect l="15341" t="5797" r="24052" b="14275"/>
          <a:stretch>
            <a:fillRect/>
          </a:stretch>
        </p:blipFill>
        <p:spPr bwMode="auto">
          <a:xfrm>
            <a:off x="0" y="1844675"/>
            <a:ext cx="3635375" cy="3176588"/>
          </a:xfrm>
          <a:prstGeom prst="rect">
            <a:avLst/>
          </a:prstGeom>
          <a:noFill/>
          <a:ln w="9525">
            <a:noFill/>
            <a:miter lim="800000"/>
            <a:headEnd/>
            <a:tailEnd/>
          </a:ln>
        </p:spPr>
      </p:pic>
      <p:pic>
        <p:nvPicPr>
          <p:cNvPr id="107524" name="Picture 2" descr="PLAGAT_GUCH_2016"/>
          <p:cNvPicPr>
            <a:picLocks noChangeAspect="1" noChangeArrowheads="1"/>
          </p:cNvPicPr>
          <p:nvPr/>
        </p:nvPicPr>
        <p:blipFill>
          <a:blip r:embed="rId8"/>
          <a:srcRect l="2570" t="14589" r="73436" b="72169"/>
          <a:stretch>
            <a:fillRect/>
          </a:stretch>
        </p:blipFill>
        <p:spPr bwMode="auto">
          <a:xfrm>
            <a:off x="6946900" y="5414963"/>
            <a:ext cx="2016125" cy="1511300"/>
          </a:xfrm>
          <a:prstGeom prst="rect">
            <a:avLst/>
          </a:prstGeom>
          <a:noFill/>
          <a:ln w="9525">
            <a:noFill/>
            <a:miter lim="800000"/>
            <a:headEnd/>
            <a:tailEnd/>
          </a:ln>
        </p:spPr>
      </p:pic>
      <p:pic>
        <p:nvPicPr>
          <p:cNvPr id="107525" name="Picture 3" descr="PLAGAT_GUCH_2016"/>
          <p:cNvPicPr>
            <a:picLocks noChangeAspect="1" noChangeArrowheads="1"/>
          </p:cNvPicPr>
          <p:nvPr/>
        </p:nvPicPr>
        <p:blipFill>
          <a:blip r:embed="rId8"/>
          <a:srcRect l="31432" t="41710" r="52011" b="49457"/>
          <a:stretch>
            <a:fillRect/>
          </a:stretch>
        </p:blipFill>
        <p:spPr bwMode="auto">
          <a:xfrm>
            <a:off x="6553200" y="4979988"/>
            <a:ext cx="2590800" cy="1878012"/>
          </a:xfrm>
          <a:prstGeom prst="rect">
            <a:avLst/>
          </a:prstGeom>
          <a:noFill/>
          <a:ln w="9525">
            <a:noFill/>
            <a:miter lim="800000"/>
            <a:headEnd/>
            <a:tailEnd/>
          </a:ln>
        </p:spPr>
      </p:pic>
      <p:pic>
        <p:nvPicPr>
          <p:cNvPr id="107526" name="Picture 5" descr="IMG_3113"/>
          <p:cNvPicPr>
            <a:picLocks noChangeAspect="1" noChangeArrowheads="1"/>
          </p:cNvPicPr>
          <p:nvPr/>
        </p:nvPicPr>
        <p:blipFill>
          <a:blip r:embed="rId9">
            <a:lum bright="6000" contrast="12000"/>
          </a:blip>
          <a:srcRect l="21198" t="18001" r="22127" b="26717"/>
          <a:stretch>
            <a:fillRect/>
          </a:stretch>
        </p:blipFill>
        <p:spPr bwMode="auto">
          <a:xfrm>
            <a:off x="5292725" y="4149725"/>
            <a:ext cx="3851275" cy="2817813"/>
          </a:xfrm>
          <a:prstGeom prst="rect">
            <a:avLst/>
          </a:prstGeom>
          <a:noFill/>
          <a:ln w="9525">
            <a:noFill/>
            <a:miter lim="800000"/>
            <a:headEnd/>
            <a:tailEnd/>
          </a:ln>
        </p:spPr>
      </p:pic>
      <p:sp>
        <p:nvSpPr>
          <p:cNvPr id="104455" name="Rectangle 7"/>
          <p:cNvSpPr>
            <a:spLocks noChangeArrowheads="1"/>
          </p:cNvSpPr>
          <p:nvPr/>
        </p:nvSpPr>
        <p:spPr bwMode="auto">
          <a:xfrm>
            <a:off x="939800" y="549275"/>
            <a:ext cx="8024813" cy="1447800"/>
          </a:xfrm>
          <a:prstGeom prst="rect">
            <a:avLst/>
          </a:prstGeom>
          <a:noFill/>
          <a:ln>
            <a:noFill/>
          </a:ln>
        </p:spPr>
        <p:txBody>
          <a:bodyPr lIns="92075" tIns="46038" rIns="92075" bIns="46038" anchor="ctr"/>
          <a:lstStyle>
            <a:lvl1pPr>
              <a:defRPr kumimoji="1" sz="4000">
                <a:solidFill>
                  <a:srgbClr val="FFCC00"/>
                </a:solidFill>
                <a:latin typeface="Arial Unicode MS" panose="020B0604020202020204" pitchFamily="34" charset="-128"/>
              </a:defRPr>
            </a:lvl1pPr>
            <a:lvl2pPr>
              <a:defRPr kumimoji="1" sz="4000">
                <a:solidFill>
                  <a:srgbClr val="FFCC00"/>
                </a:solidFill>
                <a:latin typeface="Arial Unicode MS" panose="020B0604020202020204" pitchFamily="34" charset="-128"/>
              </a:defRPr>
            </a:lvl2pPr>
            <a:lvl3pPr>
              <a:defRPr kumimoji="1" sz="4000">
                <a:solidFill>
                  <a:srgbClr val="FFCC00"/>
                </a:solidFill>
                <a:latin typeface="Arial Unicode MS" panose="020B0604020202020204" pitchFamily="34" charset="-128"/>
              </a:defRPr>
            </a:lvl3pPr>
            <a:lvl4pPr>
              <a:defRPr kumimoji="1" sz="4000">
                <a:solidFill>
                  <a:srgbClr val="FFCC00"/>
                </a:solidFill>
                <a:latin typeface="Arial Unicode MS" panose="020B0604020202020204" pitchFamily="34" charset="-128"/>
              </a:defRPr>
            </a:lvl4pPr>
            <a:lvl5pPr>
              <a:defRPr kumimoji="1" sz="4000">
                <a:solidFill>
                  <a:srgbClr val="FFCC00"/>
                </a:solidFill>
                <a:latin typeface="Arial Unicode MS" panose="020B0604020202020204" pitchFamily="34" charset="-128"/>
              </a:defRPr>
            </a:lvl5pPr>
            <a:lvl6pPr marL="457200" eaLnBrk="0" fontAlgn="base" hangingPunct="0">
              <a:spcBef>
                <a:spcPct val="0"/>
              </a:spcBef>
              <a:spcAft>
                <a:spcPct val="0"/>
              </a:spcAft>
              <a:defRPr kumimoji="1" sz="4000">
                <a:solidFill>
                  <a:srgbClr val="FFCC00"/>
                </a:solidFill>
                <a:latin typeface="Arial Unicode MS" panose="020B0604020202020204" pitchFamily="34" charset="-128"/>
              </a:defRPr>
            </a:lvl6pPr>
            <a:lvl7pPr marL="914400" eaLnBrk="0" fontAlgn="base" hangingPunct="0">
              <a:spcBef>
                <a:spcPct val="0"/>
              </a:spcBef>
              <a:spcAft>
                <a:spcPct val="0"/>
              </a:spcAft>
              <a:defRPr kumimoji="1" sz="4000">
                <a:solidFill>
                  <a:srgbClr val="FFCC00"/>
                </a:solidFill>
                <a:latin typeface="Arial Unicode MS" panose="020B0604020202020204" pitchFamily="34" charset="-128"/>
              </a:defRPr>
            </a:lvl7pPr>
            <a:lvl8pPr marL="1371600" eaLnBrk="0" fontAlgn="base" hangingPunct="0">
              <a:spcBef>
                <a:spcPct val="0"/>
              </a:spcBef>
              <a:spcAft>
                <a:spcPct val="0"/>
              </a:spcAft>
              <a:defRPr kumimoji="1" sz="4000">
                <a:solidFill>
                  <a:srgbClr val="FFCC00"/>
                </a:solidFill>
                <a:latin typeface="Arial Unicode MS" panose="020B0604020202020204" pitchFamily="34" charset="-128"/>
              </a:defRPr>
            </a:lvl8pPr>
            <a:lvl9pPr marL="1828800" eaLnBrk="0" fontAlgn="base" hangingPunct="0">
              <a:spcBef>
                <a:spcPct val="0"/>
              </a:spcBef>
              <a:spcAft>
                <a:spcPct val="0"/>
              </a:spcAft>
              <a:defRPr kumimoji="1" sz="4000">
                <a:solidFill>
                  <a:srgbClr val="FFCC00"/>
                </a:solidFill>
                <a:latin typeface="Arial Unicode MS" panose="020B0604020202020204" pitchFamily="34" charset="-128"/>
              </a:defRPr>
            </a:lvl9pPr>
          </a:lstStyle>
          <a:p>
            <a:pPr algn="ctr" eaLnBrk="0" hangingPunct="0">
              <a:defRPr/>
            </a:pPr>
            <a:r>
              <a:rPr lang="sk-SK" altLang="sk-SK" sz="2400">
                <a:effectLst>
                  <a:outerShdw blurRad="38100" dist="38100" dir="2700000" algn="tl">
                    <a:srgbClr val="000000"/>
                  </a:outerShdw>
                </a:effectLst>
                <a:latin typeface="Arial" panose="020B0604020202020204" pitchFamily="34" charset="0"/>
                <a:cs typeface="Arial" panose="020B0604020202020204" pitchFamily="34" charset="0"/>
              </a:rPr>
              <a:t>Klinika kardiológie a angiológie </a:t>
            </a:r>
            <a:br>
              <a:rPr lang="sk-SK" altLang="sk-SK" sz="2400">
                <a:effectLst>
                  <a:outerShdw blurRad="38100" dist="38100" dir="2700000" algn="tl">
                    <a:srgbClr val="000000"/>
                  </a:outerShdw>
                </a:effectLst>
                <a:latin typeface="Arial" panose="020B0604020202020204" pitchFamily="34" charset="0"/>
                <a:cs typeface="Arial" panose="020B0604020202020204" pitchFamily="34" charset="0"/>
              </a:rPr>
            </a:br>
            <a:r>
              <a:rPr lang="sk-SK" altLang="sk-SK" sz="2400">
                <a:effectLst>
                  <a:outerShdw blurRad="38100" dist="38100" dir="2700000" algn="tl">
                    <a:srgbClr val="000000"/>
                  </a:outerShdw>
                </a:effectLst>
                <a:latin typeface="Arial" panose="020B0604020202020204" pitchFamily="34" charset="0"/>
                <a:cs typeface="Arial" panose="020B0604020202020204" pitchFamily="34" charset="0"/>
              </a:rPr>
              <a:t>LF SZU a NÚSCH a.s. Bratislava</a:t>
            </a:r>
            <a:br>
              <a:rPr lang="sk-SK" altLang="sk-SK" sz="2400">
                <a:effectLst>
                  <a:outerShdw blurRad="38100" dist="38100" dir="2700000" algn="tl">
                    <a:srgbClr val="000000"/>
                  </a:outerShdw>
                </a:effectLst>
                <a:latin typeface="Arial" panose="020B0604020202020204" pitchFamily="34" charset="0"/>
                <a:cs typeface="Arial" panose="020B0604020202020204" pitchFamily="34" charset="0"/>
              </a:rPr>
            </a:br>
            <a:br>
              <a:rPr lang="sk-SK" altLang="sk-SK" sz="2400" b="0">
                <a:effectLst>
                  <a:outerShdw blurRad="38100" dist="38100" dir="2700000" algn="tl">
                    <a:srgbClr val="000000"/>
                  </a:outerShdw>
                </a:effectLst>
                <a:latin typeface="Arial" panose="020B0604020202020204" pitchFamily="34" charset="0"/>
                <a:cs typeface="Arial" panose="020B0604020202020204" pitchFamily="34" charset="0"/>
              </a:rPr>
            </a:br>
            <a:r>
              <a:rPr lang="sk-SK" altLang="sk-SK" sz="2400" b="0">
                <a:effectLst>
                  <a:outerShdw blurRad="38100" dist="38100" dir="2700000" algn="tl">
                    <a:srgbClr val="000000"/>
                  </a:outerShdw>
                </a:effectLst>
                <a:latin typeface="Arial" panose="020B0604020202020204" pitchFamily="34" charset="0"/>
                <a:cs typeface="Arial" panose="020B0604020202020204" pitchFamily="34" charset="0"/>
              </a:rPr>
              <a:t> </a:t>
            </a:r>
            <a:r>
              <a:rPr lang="sk-SK" altLang="sk-SK" sz="20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MZ SR </a:t>
            </a:r>
            <a:r>
              <a:rPr lang="sk-SK" altLang="sk-SK" sz="16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v novembri 2017 </a:t>
            </a:r>
            <a:r>
              <a:rPr lang="sk-SK" altLang="sk-SK" sz="20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sk-SK" altLang="sk-SK"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štatút expertízneho pracoviska pre CTEPH</a:t>
            </a:r>
            <a:br>
              <a:rPr lang="sk-SK" altLang="sk-SK" sz="20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br>
            <a:r>
              <a:rPr lang="sk-SK" altLang="sk-SK" sz="1600" b="0" i="1">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simkova@nusch.sk</a:t>
            </a:r>
            <a:br>
              <a:rPr lang="sk-SK" altLang="sk-SK" sz="1600" b="0" i="1">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br>
            <a:endParaRPr lang="sk-SK" altLang="sk-SK" sz="1600" b="0" i="1">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07528" name="Picture 4" descr="szu"/>
          <p:cNvPicPr>
            <a:picLocks noChangeAspect="1" noChangeArrowheads="1"/>
          </p:cNvPicPr>
          <p:nvPr/>
        </p:nvPicPr>
        <p:blipFill>
          <a:blip r:embed="rId10"/>
          <a:srcRect/>
          <a:stretch>
            <a:fillRect/>
          </a:stretch>
        </p:blipFill>
        <p:spPr bwMode="auto">
          <a:xfrm>
            <a:off x="862013" y="44450"/>
            <a:ext cx="979487" cy="1296988"/>
          </a:xfrm>
          <a:prstGeom prst="rect">
            <a:avLst/>
          </a:prstGeom>
          <a:noFill/>
          <a:ln w="9525">
            <a:noFill/>
            <a:miter lim="800000"/>
            <a:headEnd/>
            <a:tailEnd/>
          </a:ln>
        </p:spPr>
      </p:pic>
      <p:pic>
        <p:nvPicPr>
          <p:cNvPr id="107529" name="Picture 5" descr="logo NÚSCH, a"/>
          <p:cNvPicPr>
            <a:picLocks noChangeAspect="1" noChangeArrowheads="1"/>
          </p:cNvPicPr>
          <p:nvPr/>
        </p:nvPicPr>
        <p:blipFill>
          <a:blip r:embed="rId11">
            <a:clrChange>
              <a:clrFrom>
                <a:srgbClr val="FFFFFF"/>
              </a:clrFrom>
              <a:clrTo>
                <a:srgbClr val="FFFFFF">
                  <a:alpha val="0"/>
                </a:srgbClr>
              </a:clrTo>
            </a:clrChange>
            <a:lum contrast="18000"/>
          </a:blip>
          <a:srcRect/>
          <a:stretch>
            <a:fillRect/>
          </a:stretch>
        </p:blipFill>
        <p:spPr bwMode="auto">
          <a:xfrm>
            <a:off x="8172450" y="260350"/>
            <a:ext cx="912813" cy="1223963"/>
          </a:xfrm>
          <a:prstGeom prst="rect">
            <a:avLst/>
          </a:prstGeom>
          <a:noFill/>
          <a:ln w="9525">
            <a:noFill/>
            <a:miter lim="800000"/>
            <a:headEnd/>
            <a:tailEnd/>
          </a:ln>
        </p:spPr>
      </p:pic>
      <p:sp>
        <p:nvSpPr>
          <p:cNvPr id="4102" name="Text Box 6"/>
          <p:cNvSpPr txBox="1">
            <a:spLocks noChangeArrowheads="1"/>
          </p:cNvSpPr>
          <p:nvPr/>
        </p:nvSpPr>
        <p:spPr bwMode="auto">
          <a:xfrm>
            <a:off x="539750" y="-26988"/>
            <a:ext cx="1655763" cy="365126"/>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hangingPunct="0">
              <a:spcBef>
                <a:spcPct val="50000"/>
              </a:spcBef>
              <a:defRPr/>
            </a:pPr>
            <a:r>
              <a:rPr lang="sk-SK" altLang="sk-SK" sz="900">
                <a:effectLst>
                  <a:outerShdw blurRad="38100" dist="38100" dir="2700000" algn="tl">
                    <a:srgbClr val="000000"/>
                  </a:outerShdw>
                </a:effectLst>
                <a:latin typeface="Arial Unicode MS" panose="020B0604020202020204" pitchFamily="34" charset="-128"/>
                <a:cs typeface="Arial" panose="020B0604020202020204" pitchFamily="34" charset="0"/>
              </a:rPr>
              <a:t>Slovenská zdravotnícka  univerzita</a:t>
            </a:r>
            <a:endParaRPr lang="en-US" altLang="sk-SK" sz="900">
              <a:effectLst>
                <a:outerShdw blurRad="38100" dist="38100" dir="2700000" algn="tl">
                  <a:srgbClr val="000000"/>
                </a:outerShdw>
              </a:effectLst>
              <a:latin typeface="Arial Unicode MS" panose="020B0604020202020204" pitchFamily="34" charset="-128"/>
              <a:cs typeface="Arial" panose="020B0604020202020204" pitchFamily="34" charset="0"/>
            </a:endParaRPr>
          </a:p>
        </p:txBody>
      </p:sp>
      <p:sp>
        <p:nvSpPr>
          <p:cNvPr id="4103" name="Text Box 7"/>
          <p:cNvSpPr txBox="1">
            <a:spLocks noChangeArrowheads="1"/>
          </p:cNvSpPr>
          <p:nvPr/>
        </p:nvSpPr>
        <p:spPr bwMode="auto">
          <a:xfrm>
            <a:off x="7667625" y="0"/>
            <a:ext cx="1657350" cy="36512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hangingPunct="0">
              <a:spcBef>
                <a:spcPct val="50000"/>
              </a:spcBef>
              <a:defRPr/>
            </a:pPr>
            <a:r>
              <a:rPr lang="sk-SK" altLang="sk-SK" sz="900">
                <a:effectLst>
                  <a:outerShdw blurRad="38100" dist="38100" dir="2700000" algn="tl">
                    <a:srgbClr val="000000"/>
                  </a:outerShdw>
                </a:effectLst>
                <a:latin typeface="Arial Unicode MS" panose="020B0604020202020204" pitchFamily="34" charset="-128"/>
                <a:cs typeface="Arial" panose="020B0604020202020204" pitchFamily="34" charset="0"/>
              </a:rPr>
              <a:t>Národný ústav srdcovocievnych chorôb</a:t>
            </a:r>
            <a:endParaRPr lang="en-US" altLang="sk-SK" sz="900">
              <a:effectLst>
                <a:outerShdw blurRad="38100" dist="38100" dir="2700000" algn="tl">
                  <a:srgbClr val="000000"/>
                </a:outerShdw>
              </a:effectLst>
              <a:latin typeface="Arial Unicode MS" panose="020B0604020202020204" pitchFamily="34" charset="-128"/>
              <a:cs typeface="Arial" panose="020B0604020202020204" pitchFamily="34" charset="0"/>
            </a:endParaRPr>
          </a:p>
        </p:txBody>
      </p:sp>
      <p:sp>
        <p:nvSpPr>
          <p:cNvPr id="107532" name="AutoShape 13" descr="w9TqnCclYJfJwAAAABJRU5ErkJggg=="/>
          <p:cNvSpPr>
            <a:spLocks noChangeAspect="1" noChangeArrowheads="1"/>
          </p:cNvSpPr>
          <p:nvPr/>
        </p:nvSpPr>
        <p:spPr bwMode="auto">
          <a:xfrm>
            <a:off x="4419600" y="3563938"/>
            <a:ext cx="304800" cy="304800"/>
          </a:xfrm>
          <a:prstGeom prst="rect">
            <a:avLst/>
          </a:prstGeom>
          <a:noFill/>
          <a:ln w="9525">
            <a:noFill/>
            <a:miter lim="800000"/>
            <a:headEnd/>
            <a:tailEnd/>
          </a:ln>
        </p:spPr>
        <p:txBody>
          <a:bodyPr/>
          <a:lstStyle/>
          <a:p>
            <a:pPr eaLnBrk="0" hangingPunct="0"/>
            <a:endParaRPr lang="sk-SK"/>
          </a:p>
        </p:txBody>
      </p:sp>
      <p:pic>
        <p:nvPicPr>
          <p:cNvPr id="107533" name="Picture 18" descr="Prof"/>
          <p:cNvPicPr>
            <a:picLocks noChangeAspect="1" noChangeArrowheads="1"/>
          </p:cNvPicPr>
          <p:nvPr/>
        </p:nvPicPr>
        <p:blipFill>
          <a:blip r:embed="rId12"/>
          <a:srcRect/>
          <a:stretch>
            <a:fillRect/>
          </a:stretch>
        </p:blipFill>
        <p:spPr bwMode="auto">
          <a:xfrm>
            <a:off x="2484438" y="3141663"/>
            <a:ext cx="2909887" cy="4364037"/>
          </a:xfrm>
          <a:prstGeom prst="rect">
            <a:avLst/>
          </a:prstGeom>
          <a:noFill/>
          <a:ln w="9525">
            <a:noFill/>
            <a:miter lim="800000"/>
            <a:headEnd/>
            <a:tailEnd/>
          </a:ln>
        </p:spPr>
      </p:pic>
      <p:sp>
        <p:nvSpPr>
          <p:cNvPr id="507925" name="TextBox 5"/>
          <p:cNvSpPr txBox="1">
            <a:spLocks noChangeArrowheads="1"/>
          </p:cNvSpPr>
          <p:nvPr/>
        </p:nvSpPr>
        <p:spPr bwMode="auto">
          <a:xfrm rot="-675397">
            <a:off x="28575" y="2967038"/>
            <a:ext cx="9131300" cy="1800225"/>
          </a:xfrm>
          <a:prstGeom prst="rect">
            <a:avLst/>
          </a:prstGeom>
          <a:solidFill>
            <a:srgbClr val="FF9900"/>
          </a:solidFill>
          <a:ln w="9525">
            <a:noFill/>
            <a:miter lim="800000"/>
            <a:headEnd/>
            <a:tailEnd/>
          </a:ln>
        </p:spPr>
        <p:txBody>
          <a:bodyPr>
            <a:spAutoFit/>
          </a:bodyPr>
          <a:lstStyle/>
          <a:p>
            <a:pPr eaLnBrk="0" hangingPunct="0">
              <a:defRPr/>
            </a:pPr>
            <a:endParaRPr lang="sk-SK" altLang="sk-SK" sz="2800">
              <a:solidFill>
                <a:srgbClr val="5F5F5F"/>
              </a:solidFill>
              <a:effectLst>
                <a:outerShdw blurRad="38100" dist="38100" dir="2700000" algn="tl">
                  <a:srgbClr val="000000"/>
                </a:outerShdw>
              </a:effectLst>
              <a:latin typeface="Arial" charset="0"/>
            </a:endParaRPr>
          </a:p>
          <a:p>
            <a:pPr algn="ctr" eaLnBrk="0" hangingPunct="0">
              <a:defRPr/>
            </a:pPr>
            <a:r>
              <a:rPr lang="sk-SK" altLang="sk-SK" sz="2800">
                <a:solidFill>
                  <a:srgbClr val="5F5F5F"/>
                </a:solidFill>
                <a:effectLst>
                  <a:outerShdw blurRad="38100" dist="38100" dir="2700000" algn="tl">
                    <a:srgbClr val="000000"/>
                  </a:outerShdw>
                </a:effectLst>
                <a:latin typeface="Arial" charset="0"/>
              </a:rPr>
              <a:t>vďaka nadštandardnej medzinárodnej spolupráci</a:t>
            </a:r>
          </a:p>
          <a:p>
            <a:pPr algn="ctr" eaLnBrk="0" hangingPunct="0">
              <a:defRPr/>
            </a:pPr>
            <a:r>
              <a:rPr lang="sk-SK" altLang="sk-SK" sz="2800">
                <a:solidFill>
                  <a:srgbClr val="5F5F5F"/>
                </a:solidFill>
                <a:effectLst>
                  <a:outerShdw blurRad="38100" dist="38100" dir="2700000" algn="tl">
                    <a:srgbClr val="000000"/>
                  </a:outerShdw>
                </a:effectLst>
                <a:latin typeface="Arial" charset="0"/>
              </a:rPr>
              <a:t>úspešný manažment CTEPH na Slovensku</a:t>
            </a:r>
          </a:p>
          <a:p>
            <a:pPr algn="ctr" eaLnBrk="0" hangingPunct="0">
              <a:defRPr/>
            </a:pPr>
            <a:endParaRPr lang="sk-SK" altLang="sk-SK" sz="2800">
              <a:solidFill>
                <a:srgbClr val="5F5F5F"/>
              </a:solidFill>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7925"/>
                                        </p:tgtEl>
                                        <p:attrNameLst>
                                          <p:attrName>style.visibility</p:attrName>
                                        </p:attrNameLst>
                                      </p:cBhvr>
                                      <p:to>
                                        <p:strVal val="visible"/>
                                      </p:to>
                                    </p:set>
                                    <p:animEffect transition="in" filter="blinds(horizontal)">
                                      <p:cBhvr>
                                        <p:cTn id="7" dur="500"/>
                                        <p:tgtEl>
                                          <p:spTgt spid="507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6"/>
          <p:cNvGrpSpPr>
            <a:grpSpLocks/>
          </p:cNvGrpSpPr>
          <p:nvPr/>
        </p:nvGrpSpPr>
        <p:grpSpPr bwMode="auto">
          <a:xfrm>
            <a:off x="9525" y="3741738"/>
            <a:ext cx="5857875" cy="3143250"/>
            <a:chOff x="113" y="845"/>
            <a:chExt cx="5261" cy="2949"/>
          </a:xfrm>
        </p:grpSpPr>
        <p:pic>
          <p:nvPicPr>
            <p:cNvPr id="25605" name="Picture 2"/>
            <p:cNvPicPr>
              <a:picLocks noChangeAspect="1" noChangeArrowheads="1"/>
            </p:cNvPicPr>
            <p:nvPr/>
          </p:nvPicPr>
          <p:blipFill>
            <a:blip r:embed="rId2">
              <a:lum bright="6000" contrast="18000"/>
            </a:blip>
            <a:srcRect l="19608" r="21567"/>
            <a:stretch>
              <a:fillRect/>
            </a:stretch>
          </p:blipFill>
          <p:spPr bwMode="auto">
            <a:xfrm>
              <a:off x="3061" y="845"/>
              <a:ext cx="2313" cy="2949"/>
            </a:xfrm>
            <a:prstGeom prst="rect">
              <a:avLst/>
            </a:prstGeom>
            <a:noFill/>
            <a:ln w="9525">
              <a:noFill/>
              <a:miter lim="800000"/>
              <a:headEnd/>
              <a:tailEnd/>
            </a:ln>
          </p:spPr>
        </p:pic>
        <p:pic>
          <p:nvPicPr>
            <p:cNvPr id="25606" name="Picture 3"/>
            <p:cNvPicPr>
              <a:picLocks noChangeAspect="1" noChangeArrowheads="1"/>
            </p:cNvPicPr>
            <p:nvPr/>
          </p:nvPicPr>
          <p:blipFill>
            <a:blip r:embed="rId3">
              <a:lum contrast="18000"/>
            </a:blip>
            <a:srcRect l="15004" t="1559" r="10020" b="3085"/>
            <a:stretch>
              <a:fillRect/>
            </a:stretch>
          </p:blipFill>
          <p:spPr bwMode="auto">
            <a:xfrm>
              <a:off x="159" y="981"/>
              <a:ext cx="2948" cy="2812"/>
            </a:xfrm>
            <a:prstGeom prst="rect">
              <a:avLst/>
            </a:prstGeom>
            <a:noFill/>
            <a:ln w="9525">
              <a:noFill/>
              <a:miter lim="800000"/>
              <a:headEnd/>
              <a:tailEnd/>
            </a:ln>
          </p:spPr>
        </p:pic>
        <p:pic>
          <p:nvPicPr>
            <p:cNvPr id="2" name="Picture 4"/>
            <p:cNvPicPr>
              <a:picLocks noChangeAspect="1" noChangeArrowheads="1"/>
            </p:cNvPicPr>
            <p:nvPr/>
          </p:nvPicPr>
          <p:blipFill>
            <a:blip r:embed="rId3">
              <a:lum contrast="18000"/>
            </a:blip>
            <a:srcRect l="15387" r="7324"/>
            <a:stretch>
              <a:fillRect/>
            </a:stretch>
          </p:blipFill>
          <p:spPr bwMode="auto">
            <a:xfrm>
              <a:off x="113" y="845"/>
              <a:ext cx="3039" cy="2949"/>
            </a:xfrm>
            <a:prstGeom prst="rect">
              <a:avLst/>
            </a:prstGeom>
            <a:noFill/>
            <a:ln w="9525">
              <a:noFill/>
              <a:miter lim="800000"/>
              <a:headEnd/>
              <a:tailEnd/>
            </a:ln>
          </p:spPr>
        </p:pic>
      </p:grpSp>
      <p:pic>
        <p:nvPicPr>
          <p:cNvPr id="25602" name="Picture 6" descr="Obr"/>
          <p:cNvPicPr>
            <a:picLocks noChangeAspect="1" noChangeArrowheads="1"/>
          </p:cNvPicPr>
          <p:nvPr/>
        </p:nvPicPr>
        <p:blipFill>
          <a:blip r:embed="rId4"/>
          <a:srcRect/>
          <a:stretch>
            <a:fillRect/>
          </a:stretch>
        </p:blipFill>
        <p:spPr bwMode="auto">
          <a:xfrm>
            <a:off x="-36513" y="573088"/>
            <a:ext cx="5903913" cy="3143250"/>
          </a:xfrm>
          <a:prstGeom prst="rect">
            <a:avLst/>
          </a:prstGeom>
          <a:noFill/>
          <a:ln w="9525">
            <a:noFill/>
            <a:miter lim="800000"/>
            <a:headEnd/>
            <a:tailEnd/>
          </a:ln>
        </p:spPr>
      </p:pic>
      <p:sp>
        <p:nvSpPr>
          <p:cNvPr id="25607" name="Rectangle 7"/>
          <p:cNvSpPr>
            <a:spLocks noChangeArrowheads="1"/>
          </p:cNvSpPr>
          <p:nvPr/>
        </p:nvSpPr>
        <p:spPr bwMode="auto">
          <a:xfrm>
            <a:off x="1403350" y="-387350"/>
            <a:ext cx="6697663" cy="1371600"/>
          </a:xfrm>
          <a:prstGeom prst="rect">
            <a:avLst/>
          </a:prstGeom>
          <a:noFill/>
          <a:ln>
            <a:noFill/>
          </a:ln>
          <a:effectLst/>
        </p:spPr>
        <p:txBody>
          <a:bodyPr anchor="ctr"/>
          <a:lstStyle/>
          <a:p>
            <a:pPr eaLnBrk="0" hangingPunct="0">
              <a:defRPr/>
            </a:pPr>
            <a:r>
              <a:rPr lang="sk-SK" altLang="sk-SK" sz="4000" b="0">
                <a:solidFill>
                  <a:srgbClr val="FFCC00"/>
                </a:solidFill>
                <a:effectLst>
                  <a:outerShdw blurRad="38100" dist="38100" dir="2700000" algn="tl">
                    <a:srgbClr val="000000"/>
                  </a:outerShdw>
                </a:effectLst>
                <a:latin typeface="Arial" charset="0"/>
              </a:rPr>
              <a:t>Prípad I: </a:t>
            </a:r>
            <a:r>
              <a:rPr lang="sk-SK" altLang="sk-SK" sz="3200" b="0">
                <a:solidFill>
                  <a:srgbClr val="FFCC00"/>
                </a:solidFill>
                <a:effectLst>
                  <a:outerShdw blurRad="38100" dist="38100" dir="2700000" algn="tl">
                    <a:srgbClr val="000000"/>
                  </a:outerShdw>
                </a:effectLst>
                <a:latin typeface="Arial" charset="0"/>
              </a:rPr>
              <a:t>38 ročný pacient</a:t>
            </a:r>
            <a:endParaRPr lang="en-US" altLang="sk-SK" sz="3200" b="0">
              <a:solidFill>
                <a:srgbClr val="FFCC00"/>
              </a:solidFill>
              <a:effectLst>
                <a:outerShdw blurRad="38100" dist="38100" dir="2700000" algn="tl">
                  <a:srgbClr val="000000"/>
                </a:outerShdw>
              </a:effectLst>
              <a:latin typeface="Arial" charset="0"/>
            </a:endParaRPr>
          </a:p>
        </p:txBody>
      </p:sp>
      <p:sp>
        <p:nvSpPr>
          <p:cNvPr id="25608" name="Rectangle 8"/>
          <p:cNvSpPr>
            <a:spLocks noChangeArrowheads="1"/>
          </p:cNvSpPr>
          <p:nvPr/>
        </p:nvSpPr>
        <p:spPr bwMode="auto">
          <a:xfrm>
            <a:off x="5867400" y="2705100"/>
            <a:ext cx="4608513" cy="1371600"/>
          </a:xfrm>
          <a:prstGeom prst="rect">
            <a:avLst/>
          </a:prstGeom>
          <a:noFill/>
          <a:ln>
            <a:noFill/>
          </a:ln>
          <a:effectLst/>
        </p:spPr>
        <p:txBody>
          <a:bodyPr anchor="ctr"/>
          <a:lstStyle/>
          <a:p>
            <a:pPr eaLnBrk="0" hangingPunct="0">
              <a:lnSpc>
                <a:spcPct val="130000"/>
              </a:lnSpc>
              <a:defRPr/>
            </a:pPr>
            <a:br>
              <a:rPr lang="sk-SK" altLang="sk-SK" sz="2000" b="0">
                <a:solidFill>
                  <a:srgbClr val="FFCC00"/>
                </a:solidFill>
                <a:effectLst>
                  <a:outerShdw blurRad="38100" dist="38100" dir="2700000" algn="tl">
                    <a:srgbClr val="000000"/>
                  </a:outerShdw>
                </a:effectLst>
                <a:latin typeface="Arial" charset="0"/>
              </a:rPr>
            </a:br>
            <a:r>
              <a:rPr lang="sk-SK" altLang="sk-SK" sz="2000" b="0">
                <a:solidFill>
                  <a:srgbClr val="FFCC00"/>
                </a:solidFill>
                <a:effectLst>
                  <a:outerShdw blurRad="38100" dist="38100" dir="2700000" algn="tl">
                    <a:srgbClr val="000000"/>
                  </a:outerShdw>
                </a:effectLst>
                <a:latin typeface="Arial" charset="0"/>
              </a:rPr>
              <a:t>- po opakovanej </a:t>
            </a:r>
            <a:r>
              <a:rPr lang="sk-SK" altLang="sk-SK" sz="2000">
                <a:solidFill>
                  <a:srgbClr val="FFCC00"/>
                </a:solidFill>
                <a:effectLst>
                  <a:outerShdw blurRad="38100" dist="38100" dir="2700000" algn="tl">
                    <a:srgbClr val="000000"/>
                  </a:outerShdw>
                </a:effectLst>
                <a:latin typeface="Arial" charset="0"/>
              </a:rPr>
              <a:t>APE</a:t>
            </a:r>
            <a:br>
              <a:rPr lang="sk-SK" altLang="sk-SK" sz="2000">
                <a:solidFill>
                  <a:srgbClr val="FFCC00"/>
                </a:solidFill>
                <a:effectLst>
                  <a:outerShdw blurRad="38100" dist="38100" dir="2700000" algn="tl">
                    <a:srgbClr val="000000"/>
                  </a:outerShdw>
                </a:effectLst>
                <a:latin typeface="Arial" charset="0"/>
              </a:rPr>
            </a:br>
            <a:r>
              <a:rPr lang="sk-SK" altLang="sk-SK" sz="2000" b="0">
                <a:solidFill>
                  <a:srgbClr val="FFCC00"/>
                </a:solidFill>
                <a:effectLst>
                  <a:outerShdw blurRad="38100" dist="38100" dir="2700000" algn="tl">
                    <a:srgbClr val="000000"/>
                  </a:outerShdw>
                </a:effectLst>
                <a:latin typeface="Arial" charset="0"/>
              </a:rPr>
              <a:t>- po </a:t>
            </a:r>
            <a:r>
              <a:rPr lang="sk-SK" altLang="sk-SK" sz="2000">
                <a:solidFill>
                  <a:srgbClr val="FFCC00"/>
                </a:solidFill>
                <a:effectLst>
                  <a:outerShdw blurRad="38100" dist="38100" dir="2700000" algn="tl">
                    <a:srgbClr val="000000"/>
                  </a:outerShdw>
                </a:effectLst>
                <a:latin typeface="Arial" charset="0"/>
              </a:rPr>
              <a:t>HVT</a:t>
            </a:r>
            <a:r>
              <a:rPr lang="sk-SK" altLang="sk-SK" sz="2000" b="0">
                <a:solidFill>
                  <a:srgbClr val="FFCC00"/>
                </a:solidFill>
                <a:effectLst>
                  <a:outerShdw blurRad="38100" dist="38100" dir="2700000" algn="tl">
                    <a:srgbClr val="000000"/>
                  </a:outerShdw>
                </a:effectLst>
                <a:latin typeface="Arial" charset="0"/>
              </a:rPr>
              <a:t> F-P bilat.</a:t>
            </a:r>
          </a:p>
          <a:p>
            <a:pPr eaLnBrk="0" hangingPunct="0">
              <a:lnSpc>
                <a:spcPct val="130000"/>
              </a:lnSpc>
              <a:buFontTx/>
              <a:buChar char="-"/>
              <a:defRPr/>
            </a:pPr>
            <a:r>
              <a:rPr lang="sk-SK" altLang="sk-SK" sz="2000" b="0">
                <a:solidFill>
                  <a:srgbClr val="FFCC00"/>
                </a:solidFill>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F VIII, pozit. APA</a:t>
            </a:r>
          </a:p>
          <a:p>
            <a:pPr eaLnBrk="0" hangingPunct="0">
              <a:lnSpc>
                <a:spcPct val="130000"/>
              </a:lnSpc>
              <a:buFontTx/>
              <a:buChar char="-"/>
              <a:defRPr/>
            </a:pPr>
            <a:r>
              <a:rPr lang="sk-SK" altLang="sk-SK" sz="2000" b="0">
                <a:solidFill>
                  <a:srgbClr val="FFCC00"/>
                </a:solidFill>
                <a:effectLst>
                  <a:outerShdw blurRad="38100" dist="38100" dir="2700000" algn="tl">
                    <a:srgbClr val="000000"/>
                  </a:outerShdw>
                </a:effectLst>
                <a:latin typeface="Arial" charset="0"/>
              </a:rPr>
              <a:t> 6MWD </a:t>
            </a:r>
            <a:r>
              <a:rPr lang="sk-SK" altLang="sk-SK" sz="2000">
                <a:solidFill>
                  <a:srgbClr val="FFCC00"/>
                </a:solidFill>
                <a:effectLst>
                  <a:outerShdw blurRad="38100" dist="38100" dir="2700000" algn="tl">
                    <a:srgbClr val="000000"/>
                  </a:outerShdw>
                </a:effectLst>
                <a:latin typeface="Arial" charset="0"/>
              </a:rPr>
              <a:t>415m</a:t>
            </a:r>
            <a:r>
              <a:rPr lang="sk-SK" altLang="sk-SK" sz="2000" b="0">
                <a:solidFill>
                  <a:srgbClr val="FFCC00"/>
                </a:solidFill>
                <a:effectLst>
                  <a:outerShdw blurRad="38100" dist="38100" dir="2700000" algn="tl">
                    <a:srgbClr val="000000"/>
                  </a:outerShdw>
                </a:effectLst>
                <a:latin typeface="Arial" charset="0"/>
              </a:rPr>
              <a:t> Borg 6</a:t>
            </a:r>
          </a:p>
          <a:p>
            <a:pPr eaLnBrk="0" hangingPunct="0">
              <a:lnSpc>
                <a:spcPct val="130000"/>
              </a:lnSpc>
              <a:buFontTx/>
              <a:buChar char="-"/>
              <a:defRPr/>
            </a:pPr>
            <a:r>
              <a:rPr lang="sk-SK" altLang="sk-SK" sz="2000" b="0">
                <a:solidFill>
                  <a:srgbClr val="FFCC00"/>
                </a:solidFill>
                <a:effectLst>
                  <a:outerShdw blurRad="38100" dist="38100" dir="2700000" algn="tl">
                    <a:srgbClr val="000000"/>
                  </a:outerShdw>
                </a:effectLst>
                <a:latin typeface="Arial" charset="0"/>
              </a:rPr>
              <a:t> DSA: bilater. </a:t>
            </a:r>
            <a:r>
              <a:rPr lang="sk-SK" altLang="sk-SK" sz="2000">
                <a:solidFill>
                  <a:srgbClr val="FFCC00"/>
                </a:solidFill>
                <a:effectLst>
                  <a:outerShdw blurRad="38100" dist="38100" dir="2700000" algn="tl">
                    <a:srgbClr val="000000"/>
                  </a:outerShdw>
                </a:effectLst>
                <a:latin typeface="Arial" charset="0"/>
              </a:rPr>
              <a:t>segm. lézie</a:t>
            </a:r>
          </a:p>
          <a:p>
            <a:pPr eaLnBrk="0" hangingPunct="0">
              <a:lnSpc>
                <a:spcPct val="130000"/>
              </a:lnSpc>
              <a:buFontTx/>
              <a:buChar char="-"/>
              <a:defRPr/>
            </a:pPr>
            <a:r>
              <a:rPr lang="sk-SK" altLang="sk-SK" sz="2000" b="0">
                <a:solidFill>
                  <a:srgbClr val="FFCC00"/>
                </a:solidFill>
                <a:effectLst>
                  <a:outerShdw blurRad="38100" dist="38100" dir="2700000" algn="tl">
                    <a:srgbClr val="000000"/>
                  </a:outerShdw>
                </a:effectLst>
                <a:latin typeface="Arial" charset="0"/>
              </a:rPr>
              <a:t> CCD: </a:t>
            </a:r>
            <a:r>
              <a:rPr lang="sk-SK" altLang="sk-SK" sz="2000">
                <a:solidFill>
                  <a:srgbClr val="FFCC00"/>
                </a:solidFill>
                <a:effectLst>
                  <a:outerShdw blurRad="38100" dist="38100" dir="2700000" algn="tl">
                    <a:srgbClr val="000000"/>
                  </a:outerShdw>
                </a:effectLst>
                <a:latin typeface="Arial" charset="0"/>
              </a:rPr>
              <a:t>PAP</a:t>
            </a:r>
            <a:r>
              <a:rPr lang="sk-SK" altLang="sk-SK" sz="2000" b="0">
                <a:solidFill>
                  <a:srgbClr val="FFCC00"/>
                </a:solidFill>
                <a:effectLst>
                  <a:outerShdw blurRad="38100" dist="38100" dir="2700000" algn="tl">
                    <a:srgbClr val="000000"/>
                  </a:outerShdw>
                </a:effectLst>
                <a:latin typeface="Arial" charset="0"/>
              </a:rPr>
              <a:t> 75/27/</a:t>
            </a:r>
            <a:r>
              <a:rPr lang="sk-SK" altLang="sk-SK" sz="2000">
                <a:solidFill>
                  <a:srgbClr val="FFCC00"/>
                </a:solidFill>
                <a:effectLst>
                  <a:outerShdw blurRad="38100" dist="38100" dir="2700000" algn="tl">
                    <a:srgbClr val="000000"/>
                  </a:outerShdw>
                </a:effectLst>
                <a:latin typeface="Arial" charset="0"/>
              </a:rPr>
              <a:t>44 </a:t>
            </a:r>
            <a:r>
              <a:rPr lang="sk-SK" altLang="sk-SK" sz="2000" b="0">
                <a:solidFill>
                  <a:srgbClr val="FFCC00"/>
                </a:solidFill>
                <a:effectLst>
                  <a:outerShdw blurRad="38100" dist="38100" dir="2700000" algn="tl">
                    <a:srgbClr val="000000"/>
                  </a:outerShdw>
                </a:effectLst>
                <a:latin typeface="Arial" charset="0"/>
              </a:rPr>
              <a:t>mmHg</a:t>
            </a:r>
          </a:p>
          <a:p>
            <a:pPr eaLnBrk="0" hangingPunct="0">
              <a:lnSpc>
                <a:spcPct val="130000"/>
              </a:lnSpc>
              <a:defRPr/>
            </a:pPr>
            <a:r>
              <a:rPr lang="sk-SK" altLang="sk-SK" sz="2000" b="0">
                <a:solidFill>
                  <a:srgbClr val="FFCC00"/>
                </a:solidFill>
                <a:effectLst>
                  <a:outerShdw blurRad="38100" dist="38100" dir="2700000" algn="tl">
                    <a:srgbClr val="000000"/>
                  </a:outerShdw>
                </a:effectLst>
                <a:latin typeface="Arial" charset="0"/>
              </a:rPr>
              <a:t>            PCWP 7 mmHg</a:t>
            </a:r>
          </a:p>
          <a:p>
            <a:pPr eaLnBrk="0" hangingPunct="0">
              <a:lnSpc>
                <a:spcPct val="130000"/>
              </a:lnSpc>
              <a:defRPr/>
            </a:pPr>
            <a:r>
              <a:rPr lang="sk-SK" altLang="sk-SK" sz="2000" b="0">
                <a:solidFill>
                  <a:srgbClr val="FFCC00"/>
                </a:solidFill>
                <a:effectLst>
                  <a:outerShdw blurRad="38100" dist="38100" dir="2700000" algn="tl">
                    <a:srgbClr val="000000"/>
                  </a:outerShdw>
                </a:effectLst>
                <a:latin typeface="Arial" charset="0"/>
              </a:rPr>
              <a:t>            </a:t>
            </a:r>
            <a:r>
              <a:rPr lang="sk-SK" altLang="sk-SK" sz="2000">
                <a:solidFill>
                  <a:srgbClr val="FFCC00"/>
                </a:solidFill>
                <a:effectLst>
                  <a:outerShdw blurRad="38100" dist="38100" dir="2700000" algn="tl">
                    <a:srgbClr val="000000"/>
                  </a:outerShdw>
                </a:effectLst>
                <a:latin typeface="Arial" charset="0"/>
              </a:rPr>
              <a:t>PVR 10,9 W.j.</a:t>
            </a:r>
            <a:r>
              <a:rPr lang="sk-SK" altLang="sk-SK" sz="2000" b="0">
                <a:solidFill>
                  <a:srgbClr val="FFCC00"/>
                </a:solidFill>
                <a:effectLst>
                  <a:outerShdw blurRad="38100" dist="38100" dir="2700000" algn="tl">
                    <a:srgbClr val="000000"/>
                  </a:outerShdw>
                </a:effectLst>
                <a:latin typeface="Arial" charset="0"/>
              </a:rPr>
              <a:t>  </a:t>
            </a:r>
            <a:br>
              <a:rPr lang="sk-SK" altLang="sk-SK" sz="2000" b="0">
                <a:solidFill>
                  <a:srgbClr val="FFCC00"/>
                </a:solidFill>
                <a:effectLst>
                  <a:outerShdw blurRad="38100" dist="38100" dir="2700000" algn="tl">
                    <a:srgbClr val="000000"/>
                  </a:outerShdw>
                </a:effectLst>
                <a:latin typeface="Arial" charset="0"/>
              </a:rPr>
            </a:br>
            <a:r>
              <a:rPr lang="sk-SK" altLang="sk-SK" sz="2000" b="0">
                <a:solidFill>
                  <a:srgbClr val="FFCC00"/>
                </a:solidFill>
                <a:effectLst>
                  <a:outerShdw blurRad="38100" dist="38100" dir="2700000" algn="tl">
                    <a:srgbClr val="000000"/>
                  </a:outerShdw>
                </a:effectLst>
                <a:latin typeface="Arial" charset="0"/>
              </a:rPr>
              <a:t>                   </a:t>
            </a:r>
            <a:r>
              <a:rPr lang="sk-SK" altLang="sk-SK" sz="4000">
                <a:solidFill>
                  <a:srgbClr val="FF3300"/>
                </a:solidFill>
                <a:effectLst>
                  <a:outerShdw blurRad="38100" dist="38100" dir="2700000" algn="tl">
                    <a:srgbClr val="000000"/>
                  </a:outerShdw>
                </a:effectLst>
                <a:latin typeface="Arial" charset="0"/>
              </a:rPr>
              <a:t> ↓</a:t>
            </a:r>
          </a:p>
          <a:p>
            <a:pPr eaLnBrk="0" hangingPunct="0">
              <a:defRPr/>
            </a:pPr>
            <a:r>
              <a:rPr lang="sk-SK" altLang="sk-SK" sz="2000" b="0">
                <a:solidFill>
                  <a:srgbClr val="FFCC00"/>
                </a:solidFill>
                <a:effectLst>
                  <a:outerShdw blurRad="38100" dist="38100" dir="2700000" algn="tl">
                    <a:srgbClr val="000000"/>
                  </a:outerShdw>
                </a:effectLst>
                <a:latin typeface="Arial" charset="0"/>
              </a:rPr>
              <a:t>     </a:t>
            </a:r>
          </a:p>
          <a:p>
            <a:pPr eaLnBrk="0" hangingPunct="0">
              <a:defRPr/>
            </a:pPr>
            <a:r>
              <a:rPr lang="sk-SK" altLang="sk-SK" sz="2000" b="0">
                <a:solidFill>
                  <a:srgbClr val="FFCC00"/>
                </a:solidFill>
                <a:effectLst>
                  <a:outerShdw blurRad="38100" dist="38100" dir="2700000" algn="tl">
                    <a:srgbClr val="000000"/>
                  </a:outerShdw>
                </a:effectLst>
                <a:latin typeface="Arial" charset="0"/>
              </a:rPr>
              <a:t> </a:t>
            </a:r>
            <a:r>
              <a:rPr lang="sk-SK" altLang="sk-SK">
                <a:solidFill>
                  <a:srgbClr val="FFCC00"/>
                </a:solidFill>
                <a:effectLst>
                  <a:outerShdw blurRad="38100" dist="38100" dir="2700000" algn="tl">
                    <a:srgbClr val="000000"/>
                  </a:outerShdw>
                </a:effectLst>
                <a:latin typeface="Arial" charset="0"/>
              </a:rPr>
              <a:t>ťažká CTEPH, WHO III</a:t>
            </a:r>
            <a:br>
              <a:rPr lang="sk-SK" altLang="sk-SK">
                <a:solidFill>
                  <a:srgbClr val="FFCC00"/>
                </a:solidFill>
                <a:effectLst>
                  <a:outerShdw blurRad="38100" dist="38100" dir="2700000" algn="tl">
                    <a:srgbClr val="000000"/>
                  </a:outerShdw>
                </a:effectLst>
                <a:latin typeface="Arial" charset="0"/>
              </a:rPr>
            </a:br>
            <a:r>
              <a:rPr lang="sk-SK" altLang="sk-SK" sz="2000" b="0">
                <a:solidFill>
                  <a:srgbClr val="FFCC00"/>
                </a:solidFill>
                <a:effectLst>
                  <a:outerShdw blurRad="38100" dist="38100" dir="2700000" algn="tl">
                    <a:srgbClr val="000000"/>
                  </a:outerShdw>
                </a:effectLst>
                <a:latin typeface="Arial" charset="0"/>
              </a:rPr>
              <a:t>                      </a:t>
            </a:r>
            <a:r>
              <a:rPr lang="sk-SK" altLang="sk-SK">
                <a:solidFill>
                  <a:srgbClr val="FF3300"/>
                </a:solidFill>
                <a:effectLst>
                  <a:outerShdw blurRad="38100" dist="38100" dir="2700000" algn="tl">
                    <a:srgbClr val="000000"/>
                  </a:outerShdw>
                </a:effectLst>
              </a:rPr>
              <a:t>↓</a:t>
            </a:r>
          </a:p>
          <a:p>
            <a:pPr eaLnBrk="0" hangingPunct="0">
              <a:defRPr/>
            </a:pPr>
            <a:r>
              <a:rPr lang="sk-SK" altLang="sk-SK">
                <a:solidFill>
                  <a:srgbClr val="FFCC00"/>
                </a:solidFill>
                <a:effectLst>
                  <a:outerShdw blurRad="38100" dist="38100" dir="2700000" algn="tl">
                    <a:srgbClr val="000000"/>
                  </a:outerShdw>
                </a:effectLst>
                <a:latin typeface="Arial" charset="0"/>
              </a:rPr>
              <a:t>     indikovaná PEA</a:t>
            </a:r>
          </a:p>
          <a:p>
            <a:pPr eaLnBrk="0" hangingPunct="0">
              <a:defRPr/>
            </a:pPr>
            <a:endParaRPr lang="en-US" altLang="sk-SK" b="0">
              <a:solidFill>
                <a:srgbClr val="FFCC00"/>
              </a:solidFill>
              <a:effectLst>
                <a:outerShdw blurRad="38100" dist="38100" dir="2700000" algn="tl">
                  <a:srgbClr val="000000"/>
                </a:outerShdw>
              </a:effectLst>
              <a:latin typeface="Arial"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8">
                                            <p:txEl>
                                              <p:pRg st="8" end="8"/>
                                            </p:txEl>
                                          </p:spTgt>
                                        </p:tgtEl>
                                        <p:attrNameLst>
                                          <p:attrName>style.visibility</p:attrName>
                                        </p:attrNameLst>
                                      </p:cBhvr>
                                      <p:to>
                                        <p:strVal val="visible"/>
                                      </p:to>
                                    </p:set>
                                    <p:anim calcmode="lin" valueType="num">
                                      <p:cBhvr additive="base">
                                        <p:cTn id="7" dur="500" fill="hold"/>
                                        <p:tgtEl>
                                          <p:spTgt spid="25608">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8">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608">
                                            <p:txEl>
                                              <p:pRg st="9" end="9"/>
                                            </p:txEl>
                                          </p:spTgt>
                                        </p:tgtEl>
                                        <p:attrNameLst>
                                          <p:attrName>style.visibility</p:attrName>
                                        </p:attrNameLst>
                                      </p:cBhvr>
                                      <p:to>
                                        <p:strVal val="visible"/>
                                      </p:to>
                                    </p:set>
                                    <p:anim calcmode="lin" valueType="num">
                                      <p:cBhvr additive="base">
                                        <p:cTn id="11" dur="500" fill="hold"/>
                                        <p:tgtEl>
                                          <p:spTgt spid="25608">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ctrTitle"/>
          </p:nvPr>
        </p:nvSpPr>
        <p:spPr/>
        <p:txBody>
          <a:bodyPr/>
          <a:lstStyle/>
          <a:p>
            <a:endParaRPr lang="en-US" altLang="sk-SK">
              <a:latin typeface="Arial" charset="0"/>
            </a:endParaRPr>
          </a:p>
        </p:txBody>
      </p:sp>
      <p:sp>
        <p:nvSpPr>
          <p:cNvPr id="109570" name="Rectangle 3"/>
          <p:cNvSpPr>
            <a:spLocks noGrp="1" noChangeArrowheads="1"/>
          </p:cNvSpPr>
          <p:nvPr>
            <p:ph type="subTitle" idx="1"/>
          </p:nvPr>
        </p:nvSpPr>
        <p:spPr/>
        <p:txBody>
          <a:bodyPr/>
          <a:lstStyle/>
          <a:p>
            <a:pPr>
              <a:buFont typeface="Monotype Sorts"/>
              <a:buNone/>
            </a:pPr>
            <a:endParaRPr lang="en-US" altLang="sk-SK"/>
          </a:p>
        </p:txBody>
      </p:sp>
    </p:spTree>
  </p:cSld>
  <p:clrMapOvr>
    <a:masterClrMapping/>
  </p:clrMapOvr>
  <p:transition>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Obr"/>
          <p:cNvPicPr>
            <a:picLocks noChangeAspect="1" noChangeArrowheads="1"/>
          </p:cNvPicPr>
          <p:nvPr/>
        </p:nvPicPr>
        <p:blipFill>
          <a:blip r:embed="rId3"/>
          <a:srcRect l="5200" t="61850"/>
          <a:stretch>
            <a:fillRect/>
          </a:stretch>
        </p:blipFill>
        <p:spPr bwMode="auto">
          <a:xfrm>
            <a:off x="3995738" y="0"/>
            <a:ext cx="5148262" cy="3579813"/>
          </a:xfrm>
          <a:prstGeom prst="rect">
            <a:avLst/>
          </a:prstGeom>
          <a:noFill/>
          <a:ln w="9525">
            <a:noFill/>
            <a:miter lim="800000"/>
            <a:headEnd/>
            <a:tailEnd/>
          </a:ln>
        </p:spPr>
      </p:pic>
      <p:sp>
        <p:nvSpPr>
          <p:cNvPr id="26627" name="Rectangle 3"/>
          <p:cNvSpPr>
            <a:spLocks noChangeArrowheads="1"/>
          </p:cNvSpPr>
          <p:nvPr/>
        </p:nvSpPr>
        <p:spPr bwMode="auto">
          <a:xfrm>
            <a:off x="5219700" y="5729288"/>
            <a:ext cx="3024188" cy="1371600"/>
          </a:xfrm>
          <a:prstGeom prst="rect">
            <a:avLst/>
          </a:prstGeom>
          <a:noFill/>
          <a:ln>
            <a:noFill/>
          </a:ln>
          <a:effectLst/>
        </p:spPr>
        <p:txBody>
          <a:bodyPr anchor="ctr"/>
          <a:lstStyle>
            <a:lvl1pPr>
              <a:defRPr kumimoji="1" sz="4000">
                <a:solidFill>
                  <a:srgbClr val="FFCC00"/>
                </a:solidFill>
                <a:latin typeface="Arial Unicode MS" panose="020B0604020202020204" pitchFamily="34" charset="-128"/>
              </a:defRPr>
            </a:lvl1pPr>
            <a:lvl2pPr>
              <a:defRPr kumimoji="1" sz="4000">
                <a:solidFill>
                  <a:srgbClr val="FFCC00"/>
                </a:solidFill>
                <a:latin typeface="Arial Unicode MS" panose="020B0604020202020204" pitchFamily="34" charset="-128"/>
              </a:defRPr>
            </a:lvl2pPr>
            <a:lvl3pPr>
              <a:defRPr kumimoji="1" sz="4000">
                <a:solidFill>
                  <a:srgbClr val="FFCC00"/>
                </a:solidFill>
                <a:latin typeface="Arial Unicode MS" panose="020B0604020202020204" pitchFamily="34" charset="-128"/>
              </a:defRPr>
            </a:lvl3pPr>
            <a:lvl4pPr>
              <a:defRPr kumimoji="1" sz="4000">
                <a:solidFill>
                  <a:srgbClr val="FFCC00"/>
                </a:solidFill>
                <a:latin typeface="Arial Unicode MS" panose="020B0604020202020204" pitchFamily="34" charset="-128"/>
              </a:defRPr>
            </a:lvl4pPr>
            <a:lvl5pPr>
              <a:defRPr kumimoji="1" sz="4000">
                <a:solidFill>
                  <a:srgbClr val="FFCC00"/>
                </a:solidFill>
                <a:latin typeface="Arial Unicode MS" panose="020B0604020202020204" pitchFamily="34" charset="-128"/>
              </a:defRPr>
            </a:lvl5pPr>
            <a:lvl6pPr marL="457200" eaLnBrk="0" fontAlgn="base" hangingPunct="0">
              <a:spcBef>
                <a:spcPct val="0"/>
              </a:spcBef>
              <a:spcAft>
                <a:spcPct val="0"/>
              </a:spcAft>
              <a:defRPr kumimoji="1" sz="4000">
                <a:solidFill>
                  <a:srgbClr val="FFCC00"/>
                </a:solidFill>
                <a:latin typeface="Arial Unicode MS" panose="020B0604020202020204" pitchFamily="34" charset="-128"/>
              </a:defRPr>
            </a:lvl6pPr>
            <a:lvl7pPr marL="914400" eaLnBrk="0" fontAlgn="base" hangingPunct="0">
              <a:spcBef>
                <a:spcPct val="0"/>
              </a:spcBef>
              <a:spcAft>
                <a:spcPct val="0"/>
              </a:spcAft>
              <a:defRPr kumimoji="1" sz="4000">
                <a:solidFill>
                  <a:srgbClr val="FFCC00"/>
                </a:solidFill>
                <a:latin typeface="Arial Unicode MS" panose="020B0604020202020204" pitchFamily="34" charset="-128"/>
              </a:defRPr>
            </a:lvl7pPr>
            <a:lvl8pPr marL="1371600" eaLnBrk="0" fontAlgn="base" hangingPunct="0">
              <a:spcBef>
                <a:spcPct val="0"/>
              </a:spcBef>
              <a:spcAft>
                <a:spcPct val="0"/>
              </a:spcAft>
              <a:defRPr kumimoji="1" sz="4000">
                <a:solidFill>
                  <a:srgbClr val="FFCC00"/>
                </a:solidFill>
                <a:latin typeface="Arial Unicode MS" panose="020B0604020202020204" pitchFamily="34" charset="-128"/>
              </a:defRPr>
            </a:lvl8pPr>
            <a:lvl9pPr marL="1828800" eaLnBrk="0" fontAlgn="base" hangingPunct="0">
              <a:spcBef>
                <a:spcPct val="0"/>
              </a:spcBef>
              <a:spcAft>
                <a:spcPct val="0"/>
              </a:spcAft>
              <a:defRPr kumimoji="1" sz="4000">
                <a:solidFill>
                  <a:srgbClr val="FFCC00"/>
                </a:solidFill>
                <a:latin typeface="Arial Unicode MS" panose="020B0604020202020204" pitchFamily="34" charset="-128"/>
              </a:defRPr>
            </a:lvl9pPr>
          </a:lstStyle>
          <a:p>
            <a:pPr algn="ctr" eaLnBrk="0" hangingPunct="0">
              <a:defRPr/>
            </a:pPr>
            <a:r>
              <a:rPr lang="sk-SK" altLang="sk-SK" sz="2400" b="0">
                <a:effectLst>
                  <a:outerShdw blurRad="38100" dist="38100" dir="2700000" algn="tl">
                    <a:srgbClr val="000000"/>
                  </a:outerShdw>
                </a:effectLst>
                <a:latin typeface="Arial" panose="020B0604020202020204" pitchFamily="34" charset="0"/>
                <a:cs typeface="Arial" panose="020B0604020202020204" pitchFamily="34" charset="0"/>
              </a:rPr>
              <a:t>kuratívny efekt PEA</a:t>
            </a:r>
            <a:endParaRPr lang="en-US" altLang="sk-SK" sz="2400" b="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 name="Picture 4" descr="Obr"/>
          <p:cNvPicPr>
            <a:picLocks noChangeAspect="1" noChangeArrowheads="1"/>
          </p:cNvPicPr>
          <p:nvPr/>
        </p:nvPicPr>
        <p:blipFill>
          <a:blip r:embed="rId3"/>
          <a:srcRect l="5200" t="3592" r="3017" b="39146"/>
          <a:stretch>
            <a:fillRect/>
          </a:stretch>
        </p:blipFill>
        <p:spPr bwMode="auto">
          <a:xfrm>
            <a:off x="-68263" y="1700213"/>
            <a:ext cx="4784726" cy="5157787"/>
          </a:xfrm>
          <a:prstGeom prst="rect">
            <a:avLst/>
          </a:prstGeom>
          <a:noFill/>
          <a:ln w="9525">
            <a:noFill/>
            <a:miter lim="800000"/>
            <a:headEnd/>
            <a:tailEnd/>
          </a:ln>
        </p:spPr>
      </p:pic>
      <p:sp>
        <p:nvSpPr>
          <p:cNvPr id="26629" name="Text Box 5"/>
          <p:cNvSpPr txBox="1">
            <a:spLocks noChangeArrowheads="1"/>
          </p:cNvSpPr>
          <p:nvPr/>
        </p:nvSpPr>
        <p:spPr bwMode="auto">
          <a:xfrm>
            <a:off x="395288" y="1268413"/>
            <a:ext cx="3671887" cy="396875"/>
          </a:xfrm>
          <a:prstGeom prst="rect">
            <a:avLst/>
          </a:prstGeom>
          <a:noFill/>
          <a:ln>
            <a:noFill/>
          </a:ln>
          <a:effectLst/>
        </p:spPr>
        <p:txBody>
          <a:bodyPr>
            <a:spAutoFit/>
          </a:bodyPr>
          <a:lstStyle/>
          <a:p>
            <a:pPr eaLnBrk="0" hangingPunct="0">
              <a:spcBef>
                <a:spcPct val="50000"/>
              </a:spcBef>
              <a:defRPr/>
            </a:pPr>
            <a:r>
              <a:rPr lang="sk-SK" altLang="sk-SK" sz="200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pred PEA                  po PEA</a:t>
            </a:r>
          </a:p>
        </p:txBody>
      </p:sp>
      <p:sp>
        <p:nvSpPr>
          <p:cNvPr id="26630" name="Rectangle 6"/>
          <p:cNvSpPr>
            <a:spLocks noChangeArrowheads="1"/>
          </p:cNvSpPr>
          <p:nvPr/>
        </p:nvSpPr>
        <p:spPr bwMode="auto">
          <a:xfrm>
            <a:off x="5219700" y="3929063"/>
            <a:ext cx="3024188" cy="1371600"/>
          </a:xfrm>
          <a:prstGeom prst="rect">
            <a:avLst/>
          </a:prstGeom>
          <a:noFill/>
          <a:ln>
            <a:noFill/>
          </a:ln>
          <a:effectLst/>
        </p:spPr>
        <p:txBody>
          <a:bodyPr anchor="ctr"/>
          <a:lstStyle>
            <a:lvl1pPr>
              <a:defRPr kumimoji="1" sz="4000">
                <a:solidFill>
                  <a:srgbClr val="FFCC00"/>
                </a:solidFill>
                <a:latin typeface="Arial Unicode MS" panose="020B0604020202020204" pitchFamily="34" charset="-128"/>
              </a:defRPr>
            </a:lvl1pPr>
            <a:lvl2pPr>
              <a:defRPr kumimoji="1" sz="4000">
                <a:solidFill>
                  <a:srgbClr val="FFCC00"/>
                </a:solidFill>
                <a:latin typeface="Arial Unicode MS" panose="020B0604020202020204" pitchFamily="34" charset="-128"/>
              </a:defRPr>
            </a:lvl2pPr>
            <a:lvl3pPr>
              <a:defRPr kumimoji="1" sz="4000">
                <a:solidFill>
                  <a:srgbClr val="FFCC00"/>
                </a:solidFill>
                <a:latin typeface="Arial Unicode MS" panose="020B0604020202020204" pitchFamily="34" charset="-128"/>
              </a:defRPr>
            </a:lvl3pPr>
            <a:lvl4pPr>
              <a:defRPr kumimoji="1" sz="4000">
                <a:solidFill>
                  <a:srgbClr val="FFCC00"/>
                </a:solidFill>
                <a:latin typeface="Arial Unicode MS" panose="020B0604020202020204" pitchFamily="34" charset="-128"/>
              </a:defRPr>
            </a:lvl4pPr>
            <a:lvl5pPr>
              <a:defRPr kumimoji="1" sz="4000">
                <a:solidFill>
                  <a:srgbClr val="FFCC00"/>
                </a:solidFill>
                <a:latin typeface="Arial Unicode MS" panose="020B0604020202020204" pitchFamily="34" charset="-128"/>
              </a:defRPr>
            </a:lvl5pPr>
            <a:lvl6pPr marL="457200" eaLnBrk="0" fontAlgn="base" hangingPunct="0">
              <a:spcBef>
                <a:spcPct val="0"/>
              </a:spcBef>
              <a:spcAft>
                <a:spcPct val="0"/>
              </a:spcAft>
              <a:defRPr kumimoji="1" sz="4000">
                <a:solidFill>
                  <a:srgbClr val="FFCC00"/>
                </a:solidFill>
                <a:latin typeface="Arial Unicode MS" panose="020B0604020202020204" pitchFamily="34" charset="-128"/>
              </a:defRPr>
            </a:lvl6pPr>
            <a:lvl7pPr marL="914400" eaLnBrk="0" fontAlgn="base" hangingPunct="0">
              <a:spcBef>
                <a:spcPct val="0"/>
              </a:spcBef>
              <a:spcAft>
                <a:spcPct val="0"/>
              </a:spcAft>
              <a:defRPr kumimoji="1" sz="4000">
                <a:solidFill>
                  <a:srgbClr val="FFCC00"/>
                </a:solidFill>
                <a:latin typeface="Arial Unicode MS" panose="020B0604020202020204" pitchFamily="34" charset="-128"/>
              </a:defRPr>
            </a:lvl7pPr>
            <a:lvl8pPr marL="1371600" eaLnBrk="0" fontAlgn="base" hangingPunct="0">
              <a:spcBef>
                <a:spcPct val="0"/>
              </a:spcBef>
              <a:spcAft>
                <a:spcPct val="0"/>
              </a:spcAft>
              <a:defRPr kumimoji="1" sz="4000">
                <a:solidFill>
                  <a:srgbClr val="FFCC00"/>
                </a:solidFill>
                <a:latin typeface="Arial Unicode MS" panose="020B0604020202020204" pitchFamily="34" charset="-128"/>
              </a:defRPr>
            </a:lvl8pPr>
            <a:lvl9pPr marL="1828800" eaLnBrk="0" fontAlgn="base" hangingPunct="0">
              <a:spcBef>
                <a:spcPct val="0"/>
              </a:spcBef>
              <a:spcAft>
                <a:spcPct val="0"/>
              </a:spcAft>
              <a:defRPr kumimoji="1" sz="4000">
                <a:solidFill>
                  <a:srgbClr val="FFCC00"/>
                </a:solidFill>
                <a:latin typeface="Arial Unicode MS" panose="020B0604020202020204" pitchFamily="34" charset="-128"/>
              </a:defRPr>
            </a:lvl9pPr>
          </a:lstStyle>
          <a:p>
            <a:pPr algn="ctr" eaLnBrk="0" hangingPunct="0">
              <a:defRPr/>
            </a:pPr>
            <a:r>
              <a:rPr lang="sk-SK"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po PEA </a:t>
            </a:r>
            <a:br>
              <a:rPr lang="sk-SK"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br>
            <a:r>
              <a:rPr lang="sk-SK"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úplná reverzibilita</a:t>
            </a:r>
            <a:br>
              <a:rPr lang="sk-SK"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br>
            <a:r>
              <a:rPr lang="sk-SK"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tlakového preťaženia PK a PH </a:t>
            </a:r>
            <a:endParaRPr lang="en-US" altLang="sk-SK" sz="2400" b="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AutoShape 7"/>
          <p:cNvSpPr>
            <a:spLocks noChangeArrowheads="1"/>
          </p:cNvSpPr>
          <p:nvPr/>
        </p:nvSpPr>
        <p:spPr bwMode="auto">
          <a:xfrm>
            <a:off x="6588125" y="5516563"/>
            <a:ext cx="504825" cy="433387"/>
          </a:xfrm>
          <a:prstGeom prst="downArrow">
            <a:avLst>
              <a:gd name="adj1" fmla="val 50000"/>
              <a:gd name="adj2" fmla="val 25000"/>
            </a:avLst>
          </a:prstGeom>
          <a:solidFill>
            <a:srgbClr val="FFCC00"/>
          </a:solidFill>
          <a:ln w="12700" cap="sq">
            <a:solidFill>
              <a:schemeClr val="tx1"/>
            </a:solidFill>
            <a:miter lim="800000"/>
            <a:headEnd type="none" w="sm" len="sm"/>
            <a:tailEnd type="none" w="sm" len="sm"/>
          </a:ln>
        </p:spPr>
        <p:txBody>
          <a:bodyPr vert="eaVert" wrap="none" anchor="ctr"/>
          <a:lstStyle/>
          <a:p>
            <a:pPr eaLnBrk="0" hangingPunct="0"/>
            <a:endParaRPr lang="sk-SK"/>
          </a:p>
        </p:txBody>
      </p:sp>
    </p:spTree>
  </p:cSld>
  <p:clrMapOvr>
    <a:masterClrMapping/>
  </p:clrMapOvr>
  <p:transition>
    <p:checke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2"/>
          <p:cNvSpPr>
            <a:spLocks noGrp="1" noChangeArrowheads="1"/>
          </p:cNvSpPr>
          <p:nvPr>
            <p:ph type="title" sz="quarter"/>
          </p:nvPr>
        </p:nvSpPr>
        <p:spPr>
          <a:xfrm>
            <a:off x="828675" y="685800"/>
            <a:ext cx="4464050" cy="1447800"/>
          </a:xfrm>
        </p:spPr>
        <p:txBody>
          <a:bodyPr/>
          <a:lstStyle/>
          <a:p>
            <a:r>
              <a:rPr lang="cs-CZ" altLang="sk-SK" sz="3200">
                <a:latin typeface="Arial Narrow" pitchFamily="34" charset="0"/>
              </a:rPr>
              <a:t>Reverzibilita </a:t>
            </a:r>
            <a:br>
              <a:rPr lang="cs-CZ" altLang="sk-SK" sz="3200">
                <a:latin typeface="Arial Narrow" pitchFamily="34" charset="0"/>
              </a:rPr>
            </a:br>
            <a:r>
              <a:rPr lang="cs-CZ" altLang="sk-SK" sz="3200">
                <a:latin typeface="Arial Narrow" pitchFamily="34" charset="0"/>
              </a:rPr>
              <a:t>preťaženia RV po PEA</a:t>
            </a:r>
            <a:endParaRPr lang="sk-SK" altLang="sk-SK" sz="3200">
              <a:latin typeface="Arial Narrow" pitchFamily="34" charset="0"/>
            </a:endParaRPr>
          </a:p>
        </p:txBody>
      </p:sp>
      <p:pic>
        <p:nvPicPr>
          <p:cNvPr id="28675" name="finalpetikestekratsie.avi">
            <a:hlinkClick r:id="" action="ppaction://media"/>
          </p:cNvPr>
          <p:cNvPicPr>
            <a:picLocks noGrp="1" noChangeAspect="1" noChangeArrowheads="1"/>
          </p:cNvPicPr>
          <p:nvPr>
            <p:ph sz="quarter" idx="4"/>
            <a:videoFile r:link="rId1"/>
          </p:nvPr>
        </p:nvPicPr>
        <p:blipFill>
          <a:blip r:embed="rId7"/>
          <a:srcRect/>
          <a:stretch>
            <a:fillRect/>
          </a:stretch>
        </p:blipFill>
        <p:spPr>
          <a:xfrm>
            <a:off x="-757238" y="2439988"/>
            <a:ext cx="5111751" cy="3149600"/>
          </a:xfrm>
        </p:spPr>
      </p:pic>
      <p:sp>
        <p:nvSpPr>
          <p:cNvPr id="28676" name="Text Box 4"/>
          <p:cNvSpPr txBox="1">
            <a:spLocks noChangeArrowheads="1"/>
          </p:cNvSpPr>
          <p:nvPr/>
        </p:nvSpPr>
        <p:spPr bwMode="auto">
          <a:xfrm>
            <a:off x="1546225" y="2035175"/>
            <a:ext cx="1225550" cy="457200"/>
          </a:xfrm>
          <a:prstGeom prst="rect">
            <a:avLst/>
          </a:prstGeom>
          <a:noFill/>
          <a:ln>
            <a:noFill/>
          </a:ln>
          <a:effectLst/>
        </p:spPr>
        <p:txBody>
          <a:bodyPr>
            <a:spAutoFit/>
          </a:bodyPr>
          <a:lstStyle/>
          <a:p>
            <a:pPr eaLnBrk="0" hangingPunct="0">
              <a:spcBef>
                <a:spcPct val="50000"/>
              </a:spcBef>
              <a:defRPr/>
            </a:pPr>
            <a:r>
              <a:rPr lang="sk-SK" altLang="sk-SK">
                <a:solidFill>
                  <a:srgbClr val="00CC00"/>
                </a:solidFill>
                <a:effectLst>
                  <a:outerShdw blurRad="38100" dist="38100" dir="2700000" algn="tl">
                    <a:srgbClr val="000000"/>
                  </a:outerShdw>
                </a:effectLst>
                <a:latin typeface="Arial" panose="020B0604020202020204" pitchFamily="34" charset="0"/>
                <a:cs typeface="Arial" panose="020B0604020202020204" pitchFamily="34" charset="0"/>
              </a:rPr>
              <a:t>pred</a:t>
            </a:r>
            <a:endParaRPr lang="en-GB" altLang="sk-SK">
              <a:solidFill>
                <a:srgbClr val="00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677" name="Text Box 5"/>
          <p:cNvSpPr txBox="1">
            <a:spLocks noChangeArrowheads="1"/>
          </p:cNvSpPr>
          <p:nvPr/>
        </p:nvSpPr>
        <p:spPr bwMode="auto">
          <a:xfrm>
            <a:off x="4283075" y="3548063"/>
            <a:ext cx="865188" cy="457200"/>
          </a:xfrm>
          <a:prstGeom prst="rect">
            <a:avLst/>
          </a:prstGeom>
          <a:noFill/>
          <a:ln>
            <a:noFill/>
          </a:ln>
          <a:effectLst/>
        </p:spPr>
        <p:txBody>
          <a:bodyPr>
            <a:spAutoFit/>
          </a:bodyPr>
          <a:lstStyle/>
          <a:p>
            <a:pPr eaLnBrk="0" hangingPunct="0">
              <a:spcBef>
                <a:spcPct val="50000"/>
              </a:spcBef>
              <a:defRPr/>
            </a:pPr>
            <a:r>
              <a:rPr lang="sk-SK" altLang="sk-SK">
                <a:solidFill>
                  <a:srgbClr val="00CC00"/>
                </a:solidFill>
                <a:effectLst>
                  <a:outerShdw blurRad="38100" dist="38100" dir="2700000" algn="tl">
                    <a:srgbClr val="000000"/>
                  </a:outerShdw>
                </a:effectLst>
                <a:latin typeface="Arial" panose="020B0604020202020204" pitchFamily="34" charset="0"/>
                <a:cs typeface="Arial" panose="020B0604020202020204" pitchFamily="34" charset="0"/>
              </a:rPr>
              <a:t>po</a:t>
            </a:r>
            <a:endParaRPr lang="en-GB" altLang="sk-SK">
              <a:solidFill>
                <a:srgbClr val="00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28678" name="Petik po.avi">
            <a:hlinkClick r:id="" action="ppaction://media"/>
          </p:cNvPr>
          <p:cNvPicPr>
            <a:picLocks noRot="1" noChangeAspect="1" noChangeArrowheads="1"/>
          </p:cNvPicPr>
          <p:nvPr>
            <a:videoFile r:link="rId2"/>
          </p:nvPr>
        </p:nvPicPr>
        <p:blipFill>
          <a:blip r:embed="rId8"/>
          <a:srcRect/>
          <a:stretch>
            <a:fillRect/>
          </a:stretch>
        </p:blipFill>
        <p:spPr bwMode="auto">
          <a:xfrm>
            <a:off x="5003800" y="2060575"/>
            <a:ext cx="4248150" cy="2884488"/>
          </a:xfrm>
          <a:prstGeom prst="rect">
            <a:avLst/>
          </a:prstGeom>
          <a:noFill/>
          <a:ln w="9525">
            <a:noFill/>
            <a:miter lim="800000"/>
            <a:headEnd/>
            <a:tailEnd/>
          </a:ln>
        </p:spPr>
      </p:pic>
      <p:pic>
        <p:nvPicPr>
          <p:cNvPr id="28679" name="Petik po A4C.avi">
            <a:hlinkClick r:id="" action="ppaction://media"/>
          </p:cNvPr>
          <p:cNvPicPr>
            <a:picLocks noRot="1" noChangeAspect="1" noChangeArrowheads="1"/>
          </p:cNvPicPr>
          <p:nvPr>
            <a:videoFile r:link="rId3"/>
          </p:nvPr>
        </p:nvPicPr>
        <p:blipFill>
          <a:blip r:embed="rId9"/>
          <a:srcRect/>
          <a:stretch>
            <a:fillRect/>
          </a:stretch>
        </p:blipFill>
        <p:spPr bwMode="auto">
          <a:xfrm>
            <a:off x="5003800" y="4429125"/>
            <a:ext cx="4464050" cy="3032125"/>
          </a:xfrm>
          <a:prstGeom prst="rect">
            <a:avLst/>
          </a:prstGeom>
          <a:noFill/>
          <a:ln w="9525">
            <a:noFill/>
            <a:miter lim="800000"/>
            <a:headEnd/>
            <a:tailEnd/>
          </a:ln>
        </p:spPr>
      </p:pic>
      <p:pic>
        <p:nvPicPr>
          <p:cNvPr id="28680" name="Petikpo PLAX.avi">
            <a:hlinkClick r:id="" action="ppaction://media"/>
          </p:cNvPr>
          <p:cNvPicPr>
            <a:picLocks noGrp="1" noChangeAspect="1" noChangeArrowheads="1"/>
          </p:cNvPicPr>
          <p:nvPr>
            <p:ph sz="quarter" idx="3"/>
            <a:videoFile r:link="rId4"/>
          </p:nvPr>
        </p:nvPicPr>
        <p:blipFill>
          <a:blip r:embed="rId10"/>
          <a:srcRect/>
          <a:stretch>
            <a:fillRect/>
          </a:stretch>
        </p:blipFill>
        <p:spPr>
          <a:xfrm>
            <a:off x="5003800" y="-171450"/>
            <a:ext cx="4140200" cy="2813050"/>
          </a:xfr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000" fill="hold"/>
                                        <p:tgtEl>
                                          <p:spTgt spid="28680"/>
                                        </p:tgtEl>
                                      </p:cBhvr>
                                    </p:cmd>
                                  </p:childTnLst>
                                </p:cTn>
                              </p:par>
                              <p:par>
                                <p:cTn id="7" presetID="1" presetClass="mediacall" presetSubtype="0" fill="hold" nodeType="withEffect">
                                  <p:stCondLst>
                                    <p:cond delay="0"/>
                                  </p:stCondLst>
                                  <p:childTnLst>
                                    <p:cmd type="call" cmd="playFrom(0.0)">
                                      <p:cBhvr>
                                        <p:cTn id="8" dur="14880" fill="hold"/>
                                        <p:tgtEl>
                                          <p:spTgt spid="28675"/>
                                        </p:tgtEl>
                                      </p:cBhvr>
                                    </p:cmd>
                                  </p:childTnLst>
                                </p:cTn>
                              </p:par>
                              <p:par>
                                <p:cTn id="9" presetID="1" presetClass="mediacall" presetSubtype="0" fill="hold" nodeType="withEffect">
                                  <p:stCondLst>
                                    <p:cond delay="0"/>
                                  </p:stCondLst>
                                  <p:childTnLst>
                                    <p:cmd type="call" cmd="playFrom(0.0)">
                                      <p:cBhvr>
                                        <p:cTn id="10" dur="1000" fill="hold"/>
                                        <p:tgtEl>
                                          <p:spTgt spid="28678"/>
                                        </p:tgtEl>
                                      </p:cBhvr>
                                    </p:cmd>
                                  </p:childTnLst>
                                </p:cTn>
                              </p:par>
                              <p:par>
                                <p:cTn id="11" presetID="1" presetClass="mediacall" presetSubtype="0" fill="hold" nodeType="withEffect">
                                  <p:stCondLst>
                                    <p:cond delay="0"/>
                                  </p:stCondLst>
                                  <p:childTnLst>
                                    <p:cmd type="call" cmd="playFrom(0.0)">
                                      <p:cBhvr>
                                        <p:cTn id="12" dur="1000" fill="hold"/>
                                        <p:tgtEl>
                                          <p:spTgt spid="286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remove" display="0">
                  <p:stCondLst>
                    <p:cond delay="indefinite"/>
                  </p:stCondLst>
                  <p:endCondLst>
                    <p:cond evt="onNext" delay="0">
                      <p:tgtEl>
                        <p:sldTgt/>
                      </p:tgtEl>
                    </p:cond>
                    <p:cond evt="onPrev" delay="0">
                      <p:tgtEl>
                        <p:sldTgt/>
                      </p:tgtEl>
                    </p:cond>
                  </p:endCondLst>
                </p:cTn>
                <p:tgtEl>
                  <p:spTgt spid="28680"/>
                </p:tgtEl>
              </p:cMediaNode>
            </p:video>
            <p:seq concurrent="1" nextAc="seek">
              <p:cTn id="14" restart="whenNotActive" fill="hold" evtFilter="cancelBubble" nodeType="interactiveSeq">
                <p:stCondLst>
                  <p:cond evt="onClick" delay="0">
                    <p:tgtEl>
                      <p:spTgt spid="2868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8680"/>
                                        </p:tgtEl>
                                      </p:cBhvr>
                                    </p:cmd>
                                  </p:childTnLst>
                                </p:cTn>
                              </p:par>
                            </p:childTnLst>
                          </p:cTn>
                        </p:par>
                      </p:childTnLst>
                    </p:cTn>
                  </p:par>
                </p:childTnLst>
              </p:cTn>
              <p:nextCondLst>
                <p:cond evt="onClick" delay="0">
                  <p:tgtEl>
                    <p:spTgt spid="28680"/>
                  </p:tgtEl>
                </p:cond>
              </p:nextCondLst>
            </p:seq>
            <p:video>
              <p:cMediaNode>
                <p:cTn id="19" repeatCount="indefinite" fill="remove" display="0">
                  <p:stCondLst>
                    <p:cond delay="indefinite"/>
                  </p:stCondLst>
                  <p:endCondLst>
                    <p:cond evt="onNext" delay="0">
                      <p:tgtEl>
                        <p:sldTgt/>
                      </p:tgtEl>
                    </p:cond>
                    <p:cond evt="onPrev" delay="0">
                      <p:tgtEl>
                        <p:sldTgt/>
                      </p:tgtEl>
                    </p:cond>
                  </p:endCondLst>
                </p:cTn>
                <p:tgtEl>
                  <p:spTgt spid="28675"/>
                </p:tgtEl>
              </p:cMediaNode>
            </p:video>
            <p:seq concurrent="1" nextAc="seek">
              <p:cTn id="20" restart="whenNotActive" fill="hold" evtFilter="cancelBubble" nodeType="interactiveSeq">
                <p:stCondLst>
                  <p:cond evt="onClick" delay="0">
                    <p:tgtEl>
                      <p:spTgt spid="2867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28675"/>
                                        </p:tgtEl>
                                      </p:cBhvr>
                                    </p:cmd>
                                  </p:childTnLst>
                                </p:cTn>
                              </p:par>
                            </p:childTnLst>
                          </p:cTn>
                        </p:par>
                      </p:childTnLst>
                    </p:cTn>
                  </p:par>
                </p:childTnLst>
              </p:cTn>
              <p:nextCondLst>
                <p:cond evt="onClick" delay="0">
                  <p:tgtEl>
                    <p:spTgt spid="28675"/>
                  </p:tgtEl>
                </p:cond>
              </p:nextCondLst>
            </p:seq>
            <p:video>
              <p:cMediaNode>
                <p:cTn id="25" repeatCount="indefinite" fill="remove" display="0">
                  <p:stCondLst>
                    <p:cond delay="indefinite"/>
                  </p:stCondLst>
                  <p:endCondLst>
                    <p:cond evt="onNext" delay="0">
                      <p:tgtEl>
                        <p:sldTgt/>
                      </p:tgtEl>
                    </p:cond>
                    <p:cond evt="onPrev" delay="0">
                      <p:tgtEl>
                        <p:sldTgt/>
                      </p:tgtEl>
                    </p:cond>
                  </p:endCondLst>
                </p:cTn>
                <p:tgtEl>
                  <p:spTgt spid="28678"/>
                </p:tgtEl>
              </p:cMediaNode>
            </p:video>
            <p:seq concurrent="1" nextAc="seek">
              <p:cTn id="26" restart="whenNotActive" fill="hold" evtFilter="cancelBubble" nodeType="interactiveSeq">
                <p:stCondLst>
                  <p:cond evt="onClick" delay="0">
                    <p:tgtEl>
                      <p:spTgt spid="2867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28678"/>
                                        </p:tgtEl>
                                      </p:cBhvr>
                                    </p:cmd>
                                  </p:childTnLst>
                                </p:cTn>
                              </p:par>
                            </p:childTnLst>
                          </p:cTn>
                        </p:par>
                      </p:childTnLst>
                    </p:cTn>
                  </p:par>
                </p:childTnLst>
              </p:cTn>
              <p:nextCondLst>
                <p:cond evt="onClick" delay="0">
                  <p:tgtEl>
                    <p:spTgt spid="28678"/>
                  </p:tgtEl>
                </p:cond>
              </p:nextCondLst>
            </p:seq>
            <p:video>
              <p:cMediaNode>
                <p:cTn id="31" repeatCount="indefinite" fill="remove" display="0">
                  <p:stCondLst>
                    <p:cond delay="indefinite"/>
                  </p:stCondLst>
                  <p:endCondLst>
                    <p:cond evt="onNext" delay="0">
                      <p:tgtEl>
                        <p:sldTgt/>
                      </p:tgtEl>
                    </p:cond>
                    <p:cond evt="onPrev" delay="0">
                      <p:tgtEl>
                        <p:sldTgt/>
                      </p:tgtEl>
                    </p:cond>
                  </p:endCondLst>
                </p:cTn>
                <p:tgtEl>
                  <p:spTgt spid="28679"/>
                </p:tgtEl>
              </p:cMediaNode>
            </p:video>
            <p:seq concurrent="1" nextAc="seek">
              <p:cTn id="32" restart="whenNotActive" fill="hold" evtFilter="cancelBubble" nodeType="interactiveSeq">
                <p:stCondLst>
                  <p:cond evt="onClick" delay="0">
                    <p:tgtEl>
                      <p:spTgt spid="2867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28679"/>
                                        </p:tgtEl>
                                      </p:cBhvr>
                                    </p:cmd>
                                  </p:childTnLst>
                                </p:cTn>
                              </p:par>
                            </p:childTnLst>
                          </p:cTn>
                        </p:par>
                      </p:childTnLst>
                    </p:cTn>
                  </p:par>
                </p:childTnLst>
              </p:cTn>
              <p:nextCondLst>
                <p:cond evt="onClick" delay="0">
                  <p:tgtEl>
                    <p:spTgt spid="2867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900113" y="215900"/>
            <a:ext cx="8243887" cy="1125538"/>
          </a:xfrm>
          <a:prstGeom prst="rect">
            <a:avLst/>
          </a:prstGeom>
          <a:noFill/>
          <a:ln w="9525">
            <a:noFill/>
            <a:miter lim="800000"/>
            <a:headEnd/>
            <a:tailEnd/>
          </a:ln>
        </p:spPr>
        <p:txBody>
          <a:bodyPr anchor="ctr"/>
          <a:lstStyle/>
          <a:p>
            <a:pPr algn="ctr" eaLnBrk="0" hangingPunct="0">
              <a:buSzPct val="70000"/>
              <a:defRPr/>
            </a:pPr>
            <a:r>
              <a:rPr lang="sk-SK" altLang="en-US" sz="3600">
                <a:solidFill>
                  <a:srgbClr val="FFCC00"/>
                </a:solidFill>
                <a:effectLst>
                  <a:outerShdw blurRad="38100" dist="38100" dir="2700000" algn="tl">
                    <a:srgbClr val="000000"/>
                  </a:outerShdw>
                </a:effectLst>
                <a:latin typeface="Arial Narrow" pitchFamily="34" charset="0"/>
                <a:cs typeface="Arial" panose="020B0604020202020204" pitchFamily="34" charset="0"/>
              </a:rPr>
              <a:t>PEA zlepšuje hemodynamiku a symptomatológiu</a:t>
            </a:r>
            <a:endParaRPr lang="en-US" altLang="en-US" sz="3600">
              <a:solidFill>
                <a:srgbClr val="FFCC00"/>
              </a:solidFill>
              <a:effectLst>
                <a:outerShdw blurRad="38100" dist="38100" dir="2700000" algn="tl">
                  <a:srgbClr val="000000"/>
                </a:outerShdw>
              </a:effectLst>
              <a:latin typeface="Arial Narrow" pitchFamily="34" charset="0"/>
              <a:cs typeface="Arial" panose="020B0604020202020204" pitchFamily="34" charset="0"/>
            </a:endParaRPr>
          </a:p>
        </p:txBody>
      </p:sp>
      <p:grpSp>
        <p:nvGrpSpPr>
          <p:cNvPr id="2" name="Group 19"/>
          <p:cNvGrpSpPr>
            <a:grpSpLocks/>
          </p:cNvGrpSpPr>
          <p:nvPr/>
        </p:nvGrpSpPr>
        <p:grpSpPr bwMode="auto">
          <a:xfrm>
            <a:off x="142875" y="2143125"/>
            <a:ext cx="4357688" cy="3429000"/>
            <a:chOff x="142844" y="2143116"/>
            <a:chExt cx="4357718" cy="3429024"/>
          </a:xfrm>
        </p:grpSpPr>
        <p:sp>
          <p:nvSpPr>
            <p:cNvPr id="11" name="Rectangle 10"/>
            <p:cNvSpPr/>
            <p:nvPr/>
          </p:nvSpPr>
          <p:spPr bwMode="auto">
            <a:xfrm>
              <a:off x="285720" y="2143116"/>
              <a:ext cx="4214842" cy="342902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12700" cap="sq" cmpd="sng" algn="ctr">
              <a:solidFill>
                <a:schemeClr val="tx1"/>
              </a:solidFill>
              <a:prstDash val="solid"/>
              <a:round/>
              <a:headEnd type="none" w="sm" len="sm"/>
              <a:tailEnd type="none" w="sm" len="sm"/>
            </a:ln>
            <a:effectLst/>
          </p:spPr>
          <p:txBody>
            <a:bodyPr wrap="none"/>
            <a:lstStyle/>
            <a:p>
              <a:pPr eaLnBrk="0" hangingPunct="0">
                <a:buSzPct val="70000"/>
                <a:defRPr/>
              </a:pPr>
              <a:endParaRPr lang="sk-SK" altLang="en-US">
                <a:latin typeface="Arial Unicode MS" pitchFamily="34" charset="-128"/>
                <a:cs typeface="Arial" panose="020B0604020202020204" pitchFamily="34" charset="0"/>
              </a:endParaRPr>
            </a:p>
          </p:txBody>
        </p:sp>
        <p:sp>
          <p:nvSpPr>
            <p:cNvPr id="16415" name="Text Box 4"/>
            <p:cNvSpPr txBox="1">
              <a:spLocks noChangeArrowheads="1"/>
            </p:cNvSpPr>
            <p:nvPr/>
          </p:nvSpPr>
          <p:spPr bwMode="auto">
            <a:xfrm>
              <a:off x="142844" y="2214554"/>
              <a:ext cx="1295409" cy="304802"/>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70000"/>
              </a:pPr>
              <a:r>
                <a:rPr kumimoji="0" lang="sk-SK" altLang="en-US" sz="1400" b="0">
                  <a:latin typeface="Arial" charset="0"/>
                </a:rPr>
                <a:t>mmHg</a:t>
              </a:r>
              <a:endParaRPr kumimoji="0" lang="en-GB" altLang="en-US" sz="1400" b="0">
                <a:latin typeface="Arial" charset="0"/>
              </a:endParaRPr>
            </a:p>
          </p:txBody>
        </p:sp>
        <p:graphicFrame>
          <p:nvGraphicFramePr>
            <p:cNvPr id="16390" name="Chart 7"/>
            <p:cNvGraphicFramePr>
              <a:graphicFrameLocks/>
            </p:cNvGraphicFramePr>
            <p:nvPr/>
          </p:nvGraphicFramePr>
          <p:xfrm>
            <a:off x="449266" y="2520976"/>
            <a:ext cx="3721041" cy="2816181"/>
          </p:xfrm>
          <a:graphic>
            <a:graphicData uri="http://schemas.openxmlformats.org/presentationml/2006/ole">
              <mc:AlternateContent xmlns:mc="http://schemas.openxmlformats.org/markup-compatibility/2006">
                <mc:Choice xmlns:v="urn:schemas-microsoft-com:vml" Requires="v">
                  <p:oleObj spid="_x0000_s16399" r:id="rId4" imgW="3718882" imgH="2816596" progId="Excel.Chart.8">
                    <p:embed/>
                  </p:oleObj>
                </mc:Choice>
                <mc:Fallback>
                  <p:oleObj r:id="rId4" imgW="3718882" imgH="2816596" progId="Excel.Chart.8">
                    <p:embed/>
                    <p:pic>
                      <p:nvPicPr>
                        <p:cNvPr id="0" name="Char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6" y="2520976"/>
                          <a:ext cx="3721041" cy="28161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6" name="Text Box 4"/>
            <p:cNvSpPr txBox="1">
              <a:spLocks noChangeArrowheads="1"/>
            </p:cNvSpPr>
            <p:nvPr/>
          </p:nvSpPr>
          <p:spPr bwMode="auto">
            <a:xfrm>
              <a:off x="1357290" y="3071810"/>
              <a:ext cx="500066" cy="304802"/>
            </a:xfrm>
            <a:prstGeom prst="rect">
              <a:avLst/>
            </a:prstGeom>
            <a:noFill/>
            <a:ln w="9525">
              <a:noFill/>
              <a:miter lim="800000"/>
              <a:headEnd/>
              <a:tailEnd/>
            </a:ln>
          </p:spPr>
          <p:txBody>
            <a:bodyPr lIns="90000" tIns="46800" rIns="90000" bIns="46800">
              <a:spAutoFit/>
            </a:bodyPr>
            <a:lstStyle/>
            <a:p>
              <a:pPr algn="ctr" eaLnBrk="0" hangingPunct="0">
                <a:buSzPct val="70000"/>
              </a:pPr>
              <a:r>
                <a:rPr kumimoji="0" lang="sk-SK" altLang="en-US" sz="1400" b="0">
                  <a:solidFill>
                    <a:srgbClr val="FFFFCC"/>
                  </a:solidFill>
                  <a:latin typeface="Arial" charset="0"/>
                </a:rPr>
                <a:t>80</a:t>
              </a:r>
            </a:p>
          </p:txBody>
        </p:sp>
        <p:sp>
          <p:nvSpPr>
            <p:cNvPr id="16417" name="Text Box 4"/>
            <p:cNvSpPr txBox="1">
              <a:spLocks noChangeArrowheads="1"/>
            </p:cNvSpPr>
            <p:nvPr/>
          </p:nvSpPr>
          <p:spPr bwMode="auto">
            <a:xfrm>
              <a:off x="3214678" y="3929066"/>
              <a:ext cx="500066" cy="304802"/>
            </a:xfrm>
            <a:prstGeom prst="rect">
              <a:avLst/>
            </a:prstGeom>
            <a:noFill/>
            <a:ln w="9525">
              <a:noFill/>
              <a:miter lim="800000"/>
              <a:headEnd/>
              <a:tailEnd/>
            </a:ln>
          </p:spPr>
          <p:txBody>
            <a:bodyPr lIns="90000" tIns="46800" rIns="90000" bIns="46800">
              <a:spAutoFit/>
            </a:bodyPr>
            <a:lstStyle/>
            <a:p>
              <a:pPr algn="ctr" eaLnBrk="0" hangingPunct="0">
                <a:buSzPct val="70000"/>
              </a:pPr>
              <a:r>
                <a:rPr kumimoji="0" lang="sk-SK" altLang="en-US" sz="1400" b="0">
                  <a:solidFill>
                    <a:srgbClr val="FFFFCC"/>
                  </a:solidFill>
                  <a:latin typeface="Arial" charset="0"/>
                </a:rPr>
                <a:t>40</a:t>
              </a:r>
            </a:p>
          </p:txBody>
        </p:sp>
      </p:grpSp>
      <p:sp>
        <p:nvSpPr>
          <p:cNvPr id="12" name="Rectangle 5"/>
          <p:cNvSpPr>
            <a:spLocks noChangeArrowheads="1"/>
          </p:cNvSpPr>
          <p:nvPr/>
        </p:nvSpPr>
        <p:spPr bwMode="auto">
          <a:xfrm>
            <a:off x="785813" y="1571625"/>
            <a:ext cx="3233737" cy="519113"/>
          </a:xfrm>
          <a:prstGeom prst="rect">
            <a:avLst/>
          </a:prstGeom>
          <a:noFill/>
          <a:ln w="9525">
            <a:noFill/>
            <a:miter lim="800000"/>
            <a:headEnd/>
            <a:tailEnd/>
          </a:ln>
          <a:effectLst/>
        </p:spPr>
        <p:txBody>
          <a:bodyPr anchor="ctr"/>
          <a:lstStyle/>
          <a:p>
            <a:pPr algn="ctr" eaLnBrk="0" hangingPunct="0">
              <a:buSzPct val="70000"/>
              <a:defRPr/>
            </a:pPr>
            <a:r>
              <a:rPr lang="sk-SK" altLang="en-US" sz="1800">
                <a:solidFill>
                  <a:srgbClr val="D1E0F0"/>
                </a:solidFill>
                <a:effectLst>
                  <a:outerShdw blurRad="38100" dist="38100" dir="2700000" algn="tl">
                    <a:srgbClr val="000000"/>
                  </a:outerShdw>
                </a:effectLst>
                <a:latin typeface="Arial" pitchFamily="34" charset="0"/>
                <a:cs typeface="Arial" panose="020B0604020202020204" pitchFamily="34" charset="0"/>
              </a:rPr>
              <a:t>PAP po PEA</a:t>
            </a:r>
            <a:br>
              <a:rPr lang="sk-SK" altLang="en-US" sz="1800">
                <a:solidFill>
                  <a:srgbClr val="D1E0F0"/>
                </a:solidFill>
                <a:effectLst>
                  <a:outerShdw blurRad="38100" dist="38100" dir="2700000" algn="tl">
                    <a:srgbClr val="000000"/>
                  </a:outerShdw>
                </a:effectLst>
                <a:latin typeface="Arial" pitchFamily="34" charset="0"/>
                <a:cs typeface="Arial" panose="020B0604020202020204" pitchFamily="34" charset="0"/>
              </a:rPr>
            </a:br>
            <a:endParaRPr lang="en-US" altLang="en-US" sz="1800">
              <a:solidFill>
                <a:srgbClr val="D1E0F0"/>
              </a:solidFill>
              <a:effectLst>
                <a:outerShdw blurRad="38100" dist="38100" dir="2700000" algn="tl">
                  <a:srgbClr val="000000"/>
                </a:outerShdw>
              </a:effectLst>
              <a:latin typeface="Arial" pitchFamily="34" charset="0"/>
              <a:cs typeface="Arial" panose="020B0604020202020204" pitchFamily="34" charset="0"/>
            </a:endParaRPr>
          </a:p>
        </p:txBody>
      </p:sp>
      <p:sp>
        <p:nvSpPr>
          <p:cNvPr id="18" name="Rectangle 5"/>
          <p:cNvSpPr>
            <a:spLocks noChangeArrowheads="1"/>
          </p:cNvSpPr>
          <p:nvPr/>
        </p:nvSpPr>
        <p:spPr bwMode="auto">
          <a:xfrm>
            <a:off x="5143500" y="1571625"/>
            <a:ext cx="3233738" cy="519113"/>
          </a:xfrm>
          <a:prstGeom prst="rect">
            <a:avLst/>
          </a:prstGeom>
          <a:noFill/>
          <a:ln w="9525">
            <a:noFill/>
            <a:miter lim="800000"/>
            <a:headEnd/>
            <a:tailEnd/>
          </a:ln>
          <a:effectLst/>
        </p:spPr>
        <p:txBody>
          <a:bodyPr anchor="ctr"/>
          <a:lstStyle/>
          <a:p>
            <a:pPr algn="ctr" eaLnBrk="0" hangingPunct="0">
              <a:buSzPct val="70000"/>
              <a:defRPr/>
            </a:pPr>
            <a:r>
              <a:rPr lang="sk-SK" altLang="en-US" sz="1800">
                <a:solidFill>
                  <a:srgbClr val="D1E0F0"/>
                </a:solidFill>
                <a:effectLst>
                  <a:outerShdw blurRad="38100" dist="38100" dir="2700000" algn="tl">
                    <a:srgbClr val="000000"/>
                  </a:outerShdw>
                </a:effectLst>
                <a:latin typeface="Arial" pitchFamily="34" charset="0"/>
                <a:cs typeface="Arial" panose="020B0604020202020204" pitchFamily="34" charset="0"/>
              </a:rPr>
              <a:t>Záťažová kapacita po PEA</a:t>
            </a:r>
            <a:br>
              <a:rPr lang="sk-SK" altLang="en-US" sz="1800">
                <a:solidFill>
                  <a:srgbClr val="D1E0F0"/>
                </a:solidFill>
                <a:latin typeface="Arial" pitchFamily="34" charset="0"/>
                <a:cs typeface="Arial" panose="020B0604020202020204" pitchFamily="34" charset="0"/>
              </a:rPr>
            </a:br>
            <a:endParaRPr lang="en-US" altLang="en-US" sz="1800">
              <a:solidFill>
                <a:srgbClr val="D1E0F0"/>
              </a:solidFill>
              <a:latin typeface="Arial" pitchFamily="34" charset="0"/>
              <a:cs typeface="Arial" panose="020B0604020202020204" pitchFamily="34" charset="0"/>
            </a:endParaRPr>
          </a:p>
        </p:txBody>
      </p:sp>
      <p:grpSp>
        <p:nvGrpSpPr>
          <p:cNvPr id="3" name="Group 20"/>
          <p:cNvGrpSpPr>
            <a:grpSpLocks/>
          </p:cNvGrpSpPr>
          <p:nvPr/>
        </p:nvGrpSpPr>
        <p:grpSpPr bwMode="auto">
          <a:xfrm>
            <a:off x="4500563" y="2143125"/>
            <a:ext cx="4357687" cy="3429000"/>
            <a:chOff x="4500562" y="2143107"/>
            <a:chExt cx="4357718" cy="3429033"/>
          </a:xfrm>
        </p:grpSpPr>
        <p:sp>
          <p:nvSpPr>
            <p:cNvPr id="17" name="Rectangle 16"/>
            <p:cNvSpPr/>
            <p:nvPr/>
          </p:nvSpPr>
          <p:spPr bwMode="auto">
            <a:xfrm>
              <a:off x="4643438" y="2143107"/>
              <a:ext cx="4214842" cy="342903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12700" cap="sq" cmpd="sng" algn="ctr">
              <a:solidFill>
                <a:schemeClr val="tx1"/>
              </a:solidFill>
              <a:prstDash val="solid"/>
              <a:round/>
              <a:headEnd type="none" w="sm" len="sm"/>
              <a:tailEnd type="none" w="sm" len="sm"/>
            </a:ln>
            <a:effectLst/>
          </p:spPr>
          <p:txBody>
            <a:bodyPr wrap="none"/>
            <a:lstStyle/>
            <a:p>
              <a:pPr eaLnBrk="0" hangingPunct="0">
                <a:buSzPct val="70000"/>
                <a:defRPr/>
              </a:pPr>
              <a:endParaRPr lang="sk-SK" altLang="en-US">
                <a:latin typeface="Arial Unicode MS" pitchFamily="34" charset="-128"/>
                <a:cs typeface="Arial" panose="020B0604020202020204" pitchFamily="34" charset="0"/>
              </a:endParaRPr>
            </a:p>
          </p:txBody>
        </p:sp>
        <p:sp>
          <p:nvSpPr>
            <p:cNvPr id="16410" name="Text Box 4"/>
            <p:cNvSpPr txBox="1">
              <a:spLocks noChangeArrowheads="1"/>
            </p:cNvSpPr>
            <p:nvPr/>
          </p:nvSpPr>
          <p:spPr bwMode="auto">
            <a:xfrm>
              <a:off x="4500562" y="2143107"/>
              <a:ext cx="1295409" cy="304803"/>
            </a:xfrm>
            <a:prstGeom prst="rect">
              <a:avLst/>
            </a:prstGeom>
            <a:noFill/>
            <a:ln w="9525">
              <a:noFill/>
              <a:miter lim="800000"/>
              <a:headEnd/>
              <a:tailEnd/>
            </a:ln>
          </p:spPr>
          <p:txBody>
            <a:bodyPr lIns="90000" tIns="46800" rIns="90000" bIns="46800">
              <a:spAutoFit/>
            </a:bodyPr>
            <a:lstStyle/>
            <a:p>
              <a:pPr algn="ctr" eaLnBrk="0" hangingPunct="0">
                <a:spcBef>
                  <a:spcPct val="50000"/>
                </a:spcBef>
                <a:buSzPct val="70000"/>
              </a:pPr>
              <a:endParaRPr kumimoji="0" lang="en-GB" altLang="en-US" sz="1400" b="0">
                <a:solidFill>
                  <a:srgbClr val="FFFFCC"/>
                </a:solidFill>
                <a:latin typeface="Arial" charset="0"/>
              </a:endParaRPr>
            </a:p>
          </p:txBody>
        </p:sp>
        <p:graphicFrame>
          <p:nvGraphicFramePr>
            <p:cNvPr id="16398" name="Chart 13"/>
            <p:cNvGraphicFramePr>
              <a:graphicFrameLocks/>
            </p:cNvGraphicFramePr>
            <p:nvPr/>
          </p:nvGraphicFramePr>
          <p:xfrm>
            <a:off x="4664108" y="2378092"/>
            <a:ext cx="4173532" cy="3173393"/>
          </p:xfrm>
          <a:graphic>
            <a:graphicData uri="http://schemas.openxmlformats.org/presentationml/2006/ole">
              <mc:AlternateContent xmlns:mc="http://schemas.openxmlformats.org/markup-compatibility/2006">
                <mc:Choice xmlns:v="urn:schemas-microsoft-com:vml" Requires="v">
                  <p:oleObj spid="_x0000_s16400" r:id="rId6" imgW="4176122" imgH="3176291" progId="Excel.Chart.8">
                    <p:embed/>
                  </p:oleObj>
                </mc:Choice>
                <mc:Fallback>
                  <p:oleObj r:id="rId6" imgW="4176122" imgH="3176291" progId="Excel.Chart.8">
                    <p:embed/>
                    <p:pic>
                      <p:nvPicPr>
                        <p:cNvPr id="0" name="Chart 1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4108" y="2378092"/>
                          <a:ext cx="4173532" cy="31733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1" name="Text Box 4"/>
            <p:cNvSpPr txBox="1">
              <a:spLocks noChangeArrowheads="1"/>
            </p:cNvSpPr>
            <p:nvPr/>
          </p:nvSpPr>
          <p:spPr bwMode="auto">
            <a:xfrm>
              <a:off x="5429256" y="3929062"/>
              <a:ext cx="500066" cy="304803"/>
            </a:xfrm>
            <a:prstGeom prst="rect">
              <a:avLst/>
            </a:prstGeom>
            <a:noFill/>
            <a:ln w="9525">
              <a:noFill/>
              <a:miter lim="800000"/>
              <a:headEnd/>
              <a:tailEnd/>
            </a:ln>
          </p:spPr>
          <p:txBody>
            <a:bodyPr lIns="90000" tIns="46800" rIns="90000" bIns="46800">
              <a:spAutoFit/>
            </a:bodyPr>
            <a:lstStyle/>
            <a:p>
              <a:pPr algn="ctr" eaLnBrk="0" hangingPunct="0">
                <a:buSzPct val="70000"/>
              </a:pPr>
              <a:r>
                <a:rPr kumimoji="0" lang="sk-SK" altLang="en-US" sz="1400" b="0">
                  <a:solidFill>
                    <a:srgbClr val="FFFFCC"/>
                  </a:solidFill>
                  <a:latin typeface="Arial" charset="0"/>
                </a:rPr>
                <a:t>309</a:t>
              </a:r>
            </a:p>
          </p:txBody>
        </p:sp>
        <p:sp>
          <p:nvSpPr>
            <p:cNvPr id="16412" name="Text Box 4"/>
            <p:cNvSpPr txBox="1">
              <a:spLocks noChangeArrowheads="1"/>
            </p:cNvSpPr>
            <p:nvPr/>
          </p:nvSpPr>
          <p:spPr bwMode="auto">
            <a:xfrm>
              <a:off x="8143900" y="3071803"/>
              <a:ext cx="500066" cy="304803"/>
            </a:xfrm>
            <a:prstGeom prst="rect">
              <a:avLst/>
            </a:prstGeom>
            <a:noFill/>
            <a:ln w="9525">
              <a:noFill/>
              <a:miter lim="800000"/>
              <a:headEnd/>
              <a:tailEnd/>
            </a:ln>
          </p:spPr>
          <p:txBody>
            <a:bodyPr lIns="90000" tIns="46800" rIns="90000" bIns="46800">
              <a:spAutoFit/>
            </a:bodyPr>
            <a:lstStyle/>
            <a:p>
              <a:pPr algn="ctr" eaLnBrk="0" hangingPunct="0">
                <a:buSzPct val="70000"/>
              </a:pPr>
              <a:r>
                <a:rPr kumimoji="0" lang="sk-SK" altLang="en-US" sz="1400" b="0">
                  <a:solidFill>
                    <a:srgbClr val="FFFFCC"/>
                  </a:solidFill>
                  <a:latin typeface="Arial" charset="0"/>
                </a:rPr>
                <a:t>515</a:t>
              </a:r>
            </a:p>
          </p:txBody>
        </p:sp>
        <p:sp>
          <p:nvSpPr>
            <p:cNvPr id="16413" name="Text Box 4"/>
            <p:cNvSpPr txBox="1">
              <a:spLocks noChangeArrowheads="1"/>
            </p:cNvSpPr>
            <p:nvPr/>
          </p:nvSpPr>
          <p:spPr bwMode="auto">
            <a:xfrm>
              <a:off x="6500826" y="3405182"/>
              <a:ext cx="500066" cy="304803"/>
            </a:xfrm>
            <a:prstGeom prst="rect">
              <a:avLst/>
            </a:prstGeom>
            <a:noFill/>
            <a:ln w="9525">
              <a:noFill/>
              <a:miter lim="800000"/>
              <a:headEnd/>
              <a:tailEnd/>
            </a:ln>
          </p:spPr>
          <p:txBody>
            <a:bodyPr lIns="90000" tIns="46800" rIns="90000" bIns="46800">
              <a:spAutoFit/>
            </a:bodyPr>
            <a:lstStyle/>
            <a:p>
              <a:pPr algn="ctr" eaLnBrk="0" hangingPunct="0">
                <a:buSzPct val="70000"/>
              </a:pPr>
              <a:r>
                <a:rPr kumimoji="0" lang="sk-SK" altLang="en-US" sz="1400" b="0">
                  <a:solidFill>
                    <a:srgbClr val="FFFFCC"/>
                  </a:solidFill>
                  <a:latin typeface="Arial" charset="0"/>
                </a:rPr>
                <a:t>409</a:t>
              </a:r>
            </a:p>
          </p:txBody>
        </p:sp>
      </p:grpSp>
      <p:sp>
        <p:nvSpPr>
          <p:cNvPr id="19" name="BlokTextu 18"/>
          <p:cNvSpPr txBox="1">
            <a:spLocks noChangeArrowheads="1"/>
          </p:cNvSpPr>
          <p:nvPr/>
        </p:nvSpPr>
        <p:spPr bwMode="auto">
          <a:xfrm>
            <a:off x="3214688" y="2357438"/>
            <a:ext cx="1036637" cy="336550"/>
          </a:xfrm>
          <a:prstGeom prst="rect">
            <a:avLst/>
          </a:prstGeom>
          <a:noFill/>
          <a:ln w="9525">
            <a:noFill/>
            <a:miter lim="800000"/>
            <a:headEnd/>
            <a:tailEnd/>
          </a:ln>
        </p:spPr>
        <p:txBody>
          <a:bodyPr wrap="none">
            <a:spAutoFit/>
          </a:bodyPr>
          <a:lstStyle/>
          <a:p>
            <a:pPr>
              <a:buSzPct val="70000"/>
            </a:pPr>
            <a:r>
              <a:rPr lang="sk-SK" altLang="en-US" sz="1600" b="0">
                <a:solidFill>
                  <a:srgbClr val="FFFFFF"/>
                </a:solidFill>
                <a:latin typeface="Arial Unicode MS" pitchFamily="34" charset="-128"/>
              </a:rPr>
              <a:t>p&lt;0.0001</a:t>
            </a:r>
          </a:p>
        </p:txBody>
      </p:sp>
      <p:sp>
        <p:nvSpPr>
          <p:cNvPr id="20" name="BlokTextu 19"/>
          <p:cNvSpPr txBox="1">
            <a:spLocks noChangeArrowheads="1"/>
          </p:cNvSpPr>
          <p:nvPr/>
        </p:nvSpPr>
        <p:spPr bwMode="auto">
          <a:xfrm>
            <a:off x="7715250" y="2376488"/>
            <a:ext cx="1036638" cy="336550"/>
          </a:xfrm>
          <a:prstGeom prst="rect">
            <a:avLst/>
          </a:prstGeom>
          <a:noFill/>
          <a:ln w="9525">
            <a:noFill/>
            <a:miter lim="800000"/>
            <a:headEnd/>
            <a:tailEnd/>
          </a:ln>
        </p:spPr>
        <p:txBody>
          <a:bodyPr wrap="none">
            <a:spAutoFit/>
          </a:bodyPr>
          <a:lstStyle/>
          <a:p>
            <a:pPr>
              <a:buSzPct val="70000"/>
            </a:pPr>
            <a:r>
              <a:rPr lang="sk-SK" altLang="en-US" sz="1600" b="0">
                <a:solidFill>
                  <a:srgbClr val="FFFFFF"/>
                </a:solidFill>
                <a:latin typeface="Arial Unicode MS" pitchFamily="34" charset="-128"/>
              </a:rPr>
              <a:t>p&lt;0.0001</a:t>
            </a:r>
          </a:p>
        </p:txBody>
      </p:sp>
      <p:sp>
        <p:nvSpPr>
          <p:cNvPr id="475157" name="Text Box 21"/>
          <p:cNvSpPr txBox="1">
            <a:spLocks noChangeArrowheads="1"/>
          </p:cNvSpPr>
          <p:nvPr/>
        </p:nvSpPr>
        <p:spPr bwMode="auto">
          <a:xfrm>
            <a:off x="179388" y="5805488"/>
            <a:ext cx="8713787" cy="701675"/>
          </a:xfrm>
          <a:prstGeom prst="rect">
            <a:avLst/>
          </a:prstGeom>
          <a:solidFill>
            <a:schemeClr val="bg1"/>
          </a:solidFill>
          <a:ln w="12700" cap="sq">
            <a:noFill/>
            <a:miter lim="800000"/>
            <a:headEnd type="none" w="sm" len="sm"/>
            <a:tailEnd type="none" w="sm" len="sm"/>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hangingPunct="0">
              <a:spcBef>
                <a:spcPct val="50000"/>
              </a:spcBef>
              <a:buSzPct val="70000"/>
              <a:defRPr/>
            </a:pPr>
            <a:r>
              <a:rPr lang="sk-SK" altLang="en-US" sz="2000" b="0">
                <a:effectLst>
                  <a:outerShdw blurRad="38100" dist="38100" dir="2700000" algn="tl">
                    <a:srgbClr val="000000"/>
                  </a:outerShdw>
                </a:effectLst>
                <a:cs typeface="Arial" panose="020B0604020202020204" pitchFamily="34" charset="0"/>
              </a:rPr>
              <a:t>signifik. regresia </a:t>
            </a:r>
            <a:r>
              <a:rPr lang="en-US" altLang="en-US" sz="2000" b="0">
                <a:effectLst>
                  <a:outerShdw blurRad="38100" dist="38100" dir="2700000" algn="tl">
                    <a:srgbClr val="000000"/>
                  </a:outerShdw>
                </a:effectLst>
                <a:cs typeface="Arial" panose="020B0604020202020204" pitchFamily="34" charset="0"/>
              </a:rPr>
              <a:t>d</a:t>
            </a:r>
            <a:r>
              <a:rPr lang="sk-SK" altLang="en-US" sz="2000" b="0">
                <a:effectLst>
                  <a:outerShdw blurRad="38100" dist="38100" dir="2700000" algn="tl">
                    <a:srgbClr val="000000"/>
                  </a:outerShdw>
                </a:effectLst>
                <a:cs typeface="Arial" panose="020B0604020202020204" pitchFamily="34" charset="0"/>
              </a:rPr>
              <a:t>iametra PK, AP, zlepšenie funkcie PK,</a:t>
            </a:r>
            <a:r>
              <a:rPr lang="en-US" altLang="en-US" sz="2000" b="0">
                <a:effectLst>
                  <a:outerShdw blurRad="38100" dist="38100" dir="2700000" algn="tl">
                    <a:srgbClr val="000000"/>
                  </a:outerShdw>
                </a:effectLst>
                <a:cs typeface="Arial" panose="020B0604020202020204" pitchFamily="34" charset="0"/>
              </a:rPr>
              <a:t> </a:t>
            </a:r>
            <a:r>
              <a:rPr lang="sk-SK" altLang="en-US" sz="2000" b="0">
                <a:effectLst>
                  <a:outerShdw blurRad="38100" dist="38100" dir="2700000" algn="tl">
                    <a:srgbClr val="000000"/>
                  </a:outerShdw>
                </a:effectLst>
                <a:cs typeface="Arial" panose="020B0604020202020204" pitchFamily="34" charset="0"/>
              </a:rPr>
              <a:t>NYHA 3,4 </a:t>
            </a:r>
            <a:r>
              <a:rPr lang="sk-SK" altLang="en-US" sz="2000" b="0">
                <a:effectLst>
                  <a:outerShdw blurRad="38100" dist="38100" dir="2700000" algn="tl">
                    <a:srgbClr val="000000"/>
                  </a:outerShdw>
                </a:effectLst>
                <a:cs typeface="Arial" panose="020B0604020202020204" pitchFamily="34" charset="0"/>
                <a:sym typeface="Wingdings" panose="05000000000000000000" pitchFamily="2" charset="2"/>
              </a:rPr>
              <a:t> 1,6</a:t>
            </a:r>
            <a:r>
              <a:rPr lang="sk-SK" altLang="en-US" sz="2000" b="0">
                <a:effectLst>
                  <a:outerShdw blurRad="38100" dist="38100" dir="2700000" algn="tl">
                    <a:srgbClr val="000000"/>
                  </a:outerShdw>
                </a:effectLst>
                <a:cs typeface="Arial" panose="020B0604020202020204" pitchFamily="34" charset="0"/>
              </a:rPr>
              <a:t>                N=42</a:t>
            </a:r>
          </a:p>
        </p:txBody>
      </p:sp>
      <p:sp>
        <p:nvSpPr>
          <p:cNvPr id="16407" name="Text Box 21"/>
          <p:cNvSpPr txBox="1">
            <a:spLocks noChangeArrowheads="1"/>
          </p:cNvSpPr>
          <p:nvPr/>
        </p:nvSpPr>
        <p:spPr bwMode="auto">
          <a:xfrm>
            <a:off x="971550" y="6538913"/>
            <a:ext cx="9396413" cy="274637"/>
          </a:xfrm>
          <a:prstGeom prst="rect">
            <a:avLst/>
          </a:prstGeom>
          <a:noFill/>
          <a:ln w="9525">
            <a:noFill/>
            <a:miter lim="800000"/>
            <a:headEnd/>
            <a:tailEnd/>
          </a:ln>
        </p:spPr>
        <p:txBody>
          <a:bodyPr>
            <a:spAutoFit/>
          </a:bodyPr>
          <a:lstStyle/>
          <a:p>
            <a:pPr eaLnBrk="0" hangingPunct="0"/>
            <a:r>
              <a:rPr lang="sk-SK" altLang="sk-SK" sz="1200" b="0">
                <a:latin typeface="Arial" charset="0"/>
              </a:rPr>
              <a:t>Šimková I, et al. </a:t>
            </a:r>
            <a:r>
              <a:rPr lang="sk-SK" altLang="sk-SK" sz="1200" b="0" i="1">
                <a:latin typeface="Arial" charset="0"/>
              </a:rPr>
              <a:t>CTEPH:Outcome in Medical and Surgical Tretment.</a:t>
            </a:r>
            <a:r>
              <a:rPr lang="sk-SK" altLang="sk-SK" sz="1200" b="0">
                <a:latin typeface="Arial" charset="0"/>
              </a:rPr>
              <a:t> CVD Prevention and Control 2009.</a:t>
            </a:r>
            <a:endParaRPr lang="cs-CZ" altLang="sk-SK" sz="1200" b="0">
              <a:latin typeface="Arial" charset="0"/>
            </a:endParaRPr>
          </a:p>
        </p:txBody>
      </p:sp>
      <p:sp>
        <p:nvSpPr>
          <p:cNvPr id="30742" name="Text Box 22"/>
          <p:cNvSpPr txBox="1">
            <a:spLocks noChangeArrowheads="1"/>
          </p:cNvSpPr>
          <p:nvPr/>
        </p:nvSpPr>
        <p:spPr bwMode="auto">
          <a:xfrm>
            <a:off x="4643438" y="2187575"/>
            <a:ext cx="1296987" cy="304800"/>
          </a:xfrm>
          <a:prstGeom prst="rect">
            <a:avLst/>
          </a:prstGeom>
          <a:noFill/>
          <a:ln w="9525">
            <a:noFill/>
            <a:miter lim="800000"/>
            <a:headEnd/>
            <a:tailEnd/>
          </a:ln>
        </p:spPr>
        <p:txBody>
          <a:bodyPr>
            <a:spAutoFit/>
          </a:bodyPr>
          <a:lstStyle/>
          <a:p>
            <a:pPr eaLnBrk="0" hangingPunct="0">
              <a:spcBef>
                <a:spcPct val="50000"/>
              </a:spcBef>
            </a:pPr>
            <a:r>
              <a:rPr lang="sk-SK" altLang="sk-SK" sz="1400" b="0">
                <a:latin typeface="Arial" charset="0"/>
              </a:rPr>
              <a:t>6MWD / m</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0742"/>
                                        </p:tgtEl>
                                        <p:attrNameLst>
                                          <p:attrName>style.visibility</p:attrName>
                                        </p:attrNameLst>
                                      </p:cBhvr>
                                      <p:to>
                                        <p:strVal val="visible"/>
                                      </p:to>
                                    </p:set>
                                    <p:anim calcmode="lin" valueType="num">
                                      <p:cBhvr additive="base">
                                        <p:cTn id="30" dur="500" fill="hold"/>
                                        <p:tgtEl>
                                          <p:spTgt spid="30742"/>
                                        </p:tgtEl>
                                        <p:attrNameLst>
                                          <p:attrName>ppt_x</p:attrName>
                                        </p:attrNameLst>
                                      </p:cBhvr>
                                      <p:tavLst>
                                        <p:tav tm="0">
                                          <p:val>
                                            <p:strVal val="#ppt_x"/>
                                          </p:val>
                                        </p:tav>
                                        <p:tav tm="100000">
                                          <p:val>
                                            <p:strVal val="#ppt_x"/>
                                          </p:val>
                                        </p:tav>
                                      </p:tavLst>
                                    </p:anim>
                                    <p:anim calcmode="lin" valueType="num">
                                      <p:cBhvr additive="base">
                                        <p:cTn id="31" dur="500" fill="hold"/>
                                        <p:tgtEl>
                                          <p:spTgt spid="30742"/>
                                        </p:tgtEl>
                                        <p:attrNameLst>
                                          <p:attrName>ppt_y</p:attrName>
                                        </p:attrNameLst>
                                      </p:cBhvr>
                                      <p:tavLst>
                                        <p:tav tm="0">
                                          <p:val>
                                            <p:strVal val="1+#ppt_h/2"/>
                                          </p:val>
                                        </p:tav>
                                        <p:tav tm="100000">
                                          <p:val>
                                            <p:strVal val="#ppt_y"/>
                                          </p:val>
                                        </p:tav>
                                      </p:tavLst>
                                    </p:anim>
                                  </p:childTnLst>
                                </p:cTn>
                              </p:par>
                              <p:par>
                                <p:cTn id="32" presetID="53"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75157"/>
                                        </p:tgtEl>
                                        <p:attrNameLst>
                                          <p:attrName>style.visibility</p:attrName>
                                        </p:attrNameLst>
                                      </p:cBhvr>
                                      <p:to>
                                        <p:strVal val="visible"/>
                                      </p:to>
                                    </p:set>
                                    <p:anim calcmode="lin" valueType="num">
                                      <p:cBhvr additive="base">
                                        <p:cTn id="41" dur="500" fill="hold"/>
                                        <p:tgtEl>
                                          <p:spTgt spid="475157"/>
                                        </p:tgtEl>
                                        <p:attrNameLst>
                                          <p:attrName>ppt_x</p:attrName>
                                        </p:attrNameLst>
                                      </p:cBhvr>
                                      <p:tavLst>
                                        <p:tav tm="0">
                                          <p:val>
                                            <p:strVal val="#ppt_x"/>
                                          </p:val>
                                        </p:tav>
                                        <p:tav tm="100000">
                                          <p:val>
                                            <p:strVal val="#ppt_x"/>
                                          </p:val>
                                        </p:tav>
                                      </p:tavLst>
                                    </p:anim>
                                    <p:anim calcmode="lin" valueType="num">
                                      <p:cBhvr additive="base">
                                        <p:cTn id="42" dur="500" fill="hold"/>
                                        <p:tgtEl>
                                          <p:spTgt spid="475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475157" grpId="0" animBg="1"/>
      <p:bldP spid="307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3"/>
          <a:srcRect/>
          <a:stretch>
            <a:fillRect/>
          </a:stretch>
        </p:blipFill>
        <p:spPr bwMode="auto">
          <a:xfrm>
            <a:off x="1690688" y="1052513"/>
            <a:ext cx="6697662" cy="4176712"/>
          </a:xfrm>
          <a:prstGeom prst="rect">
            <a:avLst/>
          </a:prstGeom>
          <a:noFill/>
          <a:ln w="9525">
            <a:noFill/>
            <a:miter lim="800000"/>
            <a:headEnd/>
            <a:tailEnd/>
          </a:ln>
        </p:spPr>
      </p:pic>
      <p:sp>
        <p:nvSpPr>
          <p:cNvPr id="138247" name="Rectangle 2"/>
          <p:cNvSpPr>
            <a:spLocks noChangeArrowheads="1"/>
          </p:cNvSpPr>
          <p:nvPr/>
        </p:nvSpPr>
        <p:spPr bwMode="auto">
          <a:xfrm>
            <a:off x="684213" y="-171450"/>
            <a:ext cx="8640762" cy="1447800"/>
          </a:xfrm>
          <a:prstGeom prst="rect">
            <a:avLst/>
          </a:prstGeom>
          <a:noFill/>
          <a:ln w="9525">
            <a:noFill/>
            <a:miter lim="800000"/>
            <a:headEnd/>
            <a:tailEnd/>
          </a:ln>
          <a:effectLst/>
        </p:spPr>
        <p:txBody>
          <a:bodyPr anchor="ctr"/>
          <a:lstStyle/>
          <a:p>
            <a:pPr algn="ctr">
              <a:defRPr/>
            </a:pPr>
            <a:r>
              <a:rPr lang="sk-SK" sz="3400" b="0">
                <a:solidFill>
                  <a:srgbClr val="FFCC00"/>
                </a:solidFill>
                <a:effectLst>
                  <a:outerShdw blurRad="38100" dist="38100" dir="2700000" algn="tl">
                    <a:srgbClr val="000000"/>
                  </a:outerShdw>
                </a:effectLst>
                <a:latin typeface="Arial Narrow" pitchFamily="34" charset="0"/>
                <a:cs typeface="Arial" panose="020B0604020202020204" pitchFamily="34" charset="0"/>
              </a:rPr>
              <a:t>Prežívanie operovaných a neoperovaných pacientov</a:t>
            </a:r>
            <a:endParaRPr lang="en-GB" sz="3400">
              <a:solidFill>
                <a:srgbClr val="FFCC00"/>
              </a:solidFill>
              <a:effectLst>
                <a:outerShdw blurRad="38100" dist="38100" dir="2700000" algn="tl">
                  <a:srgbClr val="000000"/>
                </a:outerShdw>
              </a:effectLst>
              <a:latin typeface="Arial Narrow" pitchFamily="34" charset="0"/>
              <a:cs typeface="Arial" panose="020B0604020202020204" pitchFamily="34" charset="0"/>
            </a:endParaRPr>
          </a:p>
        </p:txBody>
      </p:sp>
      <p:sp>
        <p:nvSpPr>
          <p:cNvPr id="157" name="TextBox 156"/>
          <p:cNvSpPr txBox="1">
            <a:spLocks noChangeArrowheads="1"/>
          </p:cNvSpPr>
          <p:nvPr/>
        </p:nvSpPr>
        <p:spPr bwMode="auto">
          <a:xfrm>
            <a:off x="1108075" y="5337175"/>
            <a:ext cx="7927975" cy="1187450"/>
          </a:xfrm>
          <a:prstGeom prst="rect">
            <a:avLst/>
          </a:prstGeom>
          <a:solidFill>
            <a:schemeClr val="tx1"/>
          </a:solidFill>
          <a:ln w="9525">
            <a:noFill/>
            <a:miter lim="800000"/>
            <a:headEnd/>
            <a:tailEnd/>
          </a:ln>
        </p:spPr>
        <p:txBody>
          <a:bodyPr>
            <a:spAutoFit/>
          </a:bodyPr>
          <a:lstStyle/>
          <a:p>
            <a:pPr eaLnBrk="0" hangingPunct="0"/>
            <a:r>
              <a:rPr lang="sk-SK" altLang="sk-SK">
                <a:solidFill>
                  <a:srgbClr val="FF0000"/>
                </a:solidFill>
                <a:latin typeface="Arial Narrow" pitchFamily="34" charset="0"/>
              </a:rPr>
              <a:t>Avšak</a:t>
            </a:r>
          </a:p>
          <a:p>
            <a:pPr eaLnBrk="0" hangingPunct="0"/>
            <a:r>
              <a:rPr lang="sk-SK" altLang="sk-SK">
                <a:solidFill>
                  <a:srgbClr val="FF0000"/>
                </a:solidFill>
                <a:latin typeface="Arial Narrow" pitchFamily="34" charset="0"/>
              </a:rPr>
              <a:t>- 35 – 40% pacientov je nevhodná na PEA </a:t>
            </a:r>
            <a:r>
              <a:rPr lang="sk-SK" altLang="sk-SK" sz="2000">
                <a:solidFill>
                  <a:srgbClr val="FF0000"/>
                </a:solidFill>
                <a:latin typeface="Arial Narrow" pitchFamily="34" charset="0"/>
              </a:rPr>
              <a:t>distálne lézie, komorbidity</a:t>
            </a:r>
          </a:p>
          <a:p>
            <a:pPr eaLnBrk="0" hangingPunct="0"/>
            <a:r>
              <a:rPr lang="sk-SK" altLang="sk-SK">
                <a:solidFill>
                  <a:srgbClr val="FF0000"/>
                </a:solidFill>
                <a:latin typeface="Arial Narrow" pitchFamily="34" charset="0"/>
              </a:rPr>
              <a:t>-   cca 35% pacientov po PEA má perzistujúcu PH</a:t>
            </a:r>
            <a:endParaRPr lang="en-US" altLang="sk-SK">
              <a:solidFill>
                <a:srgbClr val="FF0000"/>
              </a:solidFill>
              <a:latin typeface="Arial Narrow" pitchFamily="34" charset="0"/>
            </a:endParaRPr>
          </a:p>
        </p:txBody>
      </p:sp>
      <p:sp>
        <p:nvSpPr>
          <p:cNvPr id="138249" name="Text Box 151"/>
          <p:cNvSpPr txBox="1">
            <a:spLocks noChangeArrowheads="1"/>
          </p:cNvSpPr>
          <p:nvPr/>
        </p:nvSpPr>
        <p:spPr bwMode="auto">
          <a:xfrm>
            <a:off x="1882775" y="6554788"/>
            <a:ext cx="5883275" cy="336550"/>
          </a:xfrm>
          <a:prstGeom prst="rect">
            <a:avLst/>
          </a:prstGeom>
          <a:noFill/>
          <a:ln w="9525">
            <a:noFill/>
            <a:miter lim="800000"/>
            <a:headEnd/>
            <a:tailEnd/>
          </a:ln>
        </p:spPr>
        <p:txBody>
          <a:bodyPr wrap="none">
            <a:spAutoFit/>
          </a:bodyPr>
          <a:lstStyle/>
          <a:p>
            <a:pPr>
              <a:spcBef>
                <a:spcPct val="20000"/>
              </a:spcBef>
              <a:buFont typeface="Wingdings" pitchFamily="2" charset="2"/>
              <a:buNone/>
            </a:pPr>
            <a:r>
              <a:rPr kumimoji="0" lang="cs-CZ" altLang="en-US" sz="1600" b="0" i="1">
                <a:latin typeface="Arial" charset="0"/>
              </a:rPr>
              <a:t>Pepke-Zaba et al, Circulation 2011; Fedullo et al, AJRCC 2011 </a:t>
            </a:r>
          </a:p>
        </p:txBody>
      </p:sp>
      <p:sp>
        <p:nvSpPr>
          <p:cNvPr id="138245" name="Text Box 5"/>
          <p:cNvSpPr txBox="1">
            <a:spLocks noChangeArrowheads="1"/>
          </p:cNvSpPr>
          <p:nvPr/>
        </p:nvSpPr>
        <p:spPr bwMode="auto">
          <a:xfrm>
            <a:off x="2411413" y="3573463"/>
            <a:ext cx="5832475" cy="287337"/>
          </a:xfrm>
          <a:prstGeom prst="rect">
            <a:avLst/>
          </a:prstGeom>
          <a:solidFill>
            <a:schemeClr val="tx1"/>
          </a:solidFill>
          <a:ln w="9525">
            <a:noFill/>
            <a:miter lim="800000"/>
            <a:headEnd/>
            <a:tailEnd/>
          </a:ln>
        </p:spPr>
        <p:txBody>
          <a:bodyPr lIns="0" tIns="0" rIns="0" bIns="0"/>
          <a:lstStyle/>
          <a:p>
            <a:pPr defTabSz="414338" hangingPunct="0">
              <a:lnSpc>
                <a:spcPct val="93000"/>
              </a:lnSpc>
              <a:buClr>
                <a:srgbClr val="000000"/>
              </a:buClr>
              <a:buSzPct val="45000"/>
              <a:buFont typeface="Wingdings" pitchFamily="2" charset="2"/>
              <a:buNone/>
              <a:tabLst>
                <a:tab pos="657225" algn="l"/>
                <a:tab pos="1312863" algn="l"/>
                <a:tab pos="1970088" algn="l"/>
                <a:tab pos="2627313" algn="l"/>
                <a:tab pos="3282950" algn="l"/>
              </a:tabLst>
            </a:pPr>
            <a:r>
              <a:rPr kumimoji="0" lang="en-GB" altLang="sk-SK" sz="1600" b="0" i="1">
                <a:solidFill>
                  <a:schemeClr val="bg2"/>
                </a:solidFill>
                <a:latin typeface="Arial" charset="0"/>
              </a:rPr>
              <a:t>Delcroix</a:t>
            </a:r>
            <a:r>
              <a:rPr kumimoji="0" lang="sk-SK" altLang="sk-SK" sz="1600" b="0" i="1">
                <a:solidFill>
                  <a:schemeClr val="bg2"/>
                </a:solidFill>
                <a:latin typeface="Arial" charset="0"/>
              </a:rPr>
              <a:t>,.. Jansa,...Šimková </a:t>
            </a:r>
            <a:r>
              <a:rPr kumimoji="0" lang="en-GB" altLang="sk-SK" sz="1600" b="0" i="1">
                <a:solidFill>
                  <a:schemeClr val="bg2"/>
                </a:solidFill>
                <a:latin typeface="Arial" charset="0"/>
              </a:rPr>
              <a:t>et al. Circulation 2016;133:859-871</a:t>
            </a:r>
          </a:p>
        </p:txBody>
      </p:sp>
      <p:sp>
        <p:nvSpPr>
          <p:cNvPr id="2" name="Rectangle 2"/>
          <p:cNvSpPr>
            <a:spLocks noChangeArrowheads="1"/>
          </p:cNvSpPr>
          <p:nvPr/>
        </p:nvSpPr>
        <p:spPr bwMode="auto">
          <a:xfrm>
            <a:off x="4356100" y="908050"/>
            <a:ext cx="6048375" cy="1447800"/>
          </a:xfrm>
          <a:prstGeom prst="rect">
            <a:avLst/>
          </a:prstGeom>
          <a:noFill/>
          <a:ln w="9525">
            <a:noFill/>
            <a:miter lim="800000"/>
            <a:headEnd/>
            <a:tailEnd/>
          </a:ln>
          <a:effectLst/>
        </p:spPr>
        <p:txBody>
          <a:bodyPr anchor="ctr"/>
          <a:lstStyle/>
          <a:p>
            <a:pPr algn="ctr">
              <a:defRPr/>
            </a:pPr>
            <a:r>
              <a:rPr lang="sk-SK" altLang="sk-SK" sz="2000" b="0">
                <a:solidFill>
                  <a:srgbClr val="FF3300"/>
                </a:solidFill>
                <a:effectLst>
                  <a:outerShdw blurRad="38100" dist="38100" dir="2700000" algn="tl">
                    <a:srgbClr val="000000"/>
                  </a:outerShdw>
                </a:effectLst>
                <a:latin typeface="Arial Narrow" pitchFamily="34" charset="0"/>
              </a:rPr>
              <a:t>PEA významne zlepšuje prognózu</a:t>
            </a:r>
            <a:r>
              <a:rPr lang="sk-SK" altLang="sk-SK" sz="3400" b="0">
                <a:solidFill>
                  <a:srgbClr val="FF3300"/>
                </a:solidFill>
                <a:effectLst>
                  <a:outerShdw blurRad="38100" dist="38100" dir="2700000" algn="tl">
                    <a:srgbClr val="000000"/>
                  </a:outerShdw>
                </a:effectLst>
                <a:latin typeface="Arial Narrow" pitchFamily="34" charset="0"/>
              </a:rPr>
              <a:t> </a:t>
            </a:r>
            <a:endParaRPr lang="en-GB" altLang="sk-SK" sz="3400">
              <a:solidFill>
                <a:srgbClr val="FF3300"/>
              </a:solidFill>
              <a:effectLst>
                <a:outerShdw blurRad="38100" dist="38100" dir="2700000" algn="tl">
                  <a:srgbClr val="000000"/>
                </a:outerShdw>
              </a:effectLst>
              <a:latin typeface="Arial Narrow" pitchFamily="34" charset="0"/>
            </a:endParaRPr>
          </a:p>
        </p:txBody>
      </p:sp>
      <p:sp>
        <p:nvSpPr>
          <p:cNvPr id="32776" name="AutoShape 8"/>
          <p:cNvSpPr>
            <a:spLocks noChangeArrowheads="1"/>
          </p:cNvSpPr>
          <p:nvPr/>
        </p:nvSpPr>
        <p:spPr bwMode="auto">
          <a:xfrm>
            <a:off x="8174038" y="1339850"/>
            <a:ext cx="719137" cy="144463"/>
          </a:xfrm>
          <a:prstGeom prst="leftArrow">
            <a:avLst>
              <a:gd name="adj1" fmla="val 50000"/>
              <a:gd name="adj2" fmla="val 124450"/>
            </a:avLst>
          </a:prstGeom>
          <a:solidFill>
            <a:srgbClr val="FF3300"/>
          </a:solidFill>
          <a:ln w="12700" cap="sq">
            <a:solidFill>
              <a:schemeClr val="bg2"/>
            </a:solidFill>
            <a:miter lim="800000"/>
            <a:headEnd type="none" w="sm" len="sm"/>
            <a:tailEnd type="none" w="sm" len="sm"/>
          </a:ln>
        </p:spPr>
        <p:txBody>
          <a:bodyPr wrap="none" anchor="ctr"/>
          <a:lstStyle/>
          <a:p>
            <a:pPr eaLnBrk="0" hangingPunct="0"/>
            <a:endParaRPr lang="sk-SK"/>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blinds(horizontal)">
                                      <p:cBhvr>
                                        <p:cTn id="7" dur="500"/>
                                        <p:tgtEl>
                                          <p:spTgt spid="138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776"/>
                                        </p:tgtEl>
                                        <p:attrNameLst>
                                          <p:attrName>style.visibility</p:attrName>
                                        </p:attrNameLst>
                                      </p:cBhvr>
                                      <p:to>
                                        <p:strVal val="visible"/>
                                      </p:to>
                                    </p:set>
                                    <p:animEffect transition="in" filter="blinds(horizontal)">
                                      <p:cBhvr>
                                        <p:cTn id="15" dur="500"/>
                                        <p:tgtEl>
                                          <p:spTgt spid="3277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7"/>
                                        </p:tgtEl>
                                        <p:attrNameLst>
                                          <p:attrName>style.visibility</p:attrName>
                                        </p:attrNameLst>
                                      </p:cBhvr>
                                      <p:to>
                                        <p:strVal val="visible"/>
                                      </p:to>
                                    </p:set>
                                    <p:anim calcmode="lin" valueType="num">
                                      <p:cBhvr additive="base">
                                        <p:cTn id="20" dur="500" fill="hold"/>
                                        <p:tgtEl>
                                          <p:spTgt spid="157"/>
                                        </p:tgtEl>
                                        <p:attrNameLst>
                                          <p:attrName>ppt_x</p:attrName>
                                        </p:attrNameLst>
                                      </p:cBhvr>
                                      <p:tavLst>
                                        <p:tav tm="0">
                                          <p:val>
                                            <p:strVal val="#ppt_x"/>
                                          </p:val>
                                        </p:tav>
                                        <p:tav tm="100000">
                                          <p:val>
                                            <p:strVal val="#ppt_x"/>
                                          </p:val>
                                        </p:tav>
                                      </p:tavLst>
                                    </p:anim>
                                    <p:anim calcmode="lin" valueType="num">
                                      <p:cBhvr additive="base">
                                        <p:cTn id="21" dur="500" fill="hold"/>
                                        <p:tgtEl>
                                          <p:spTgt spid="157"/>
                                        </p:tgtEl>
                                        <p:attrNameLst>
                                          <p:attrName>ppt_y</p:attrName>
                                        </p:attrNameLst>
                                      </p:cBhvr>
                                      <p:tavLst>
                                        <p:tav tm="0">
                                          <p:val>
                                            <p:strVal val="1+#ppt_h/2"/>
                                          </p:val>
                                        </p:tav>
                                        <p:tav tm="100000">
                                          <p:val>
                                            <p:strVal val="#ppt_y"/>
                                          </p:val>
                                        </p:tav>
                                      </p:tavLst>
                                    </p:anim>
                                  </p:childTnLst>
                                </p:cTn>
                              </p:par>
                              <p:par>
                                <p:cTn id="22" presetID="3" presetClass="entr" presetSubtype="10" fill="hold" grpId="0" nodeType="withEffect">
                                  <p:stCondLst>
                                    <p:cond delay="0"/>
                                  </p:stCondLst>
                                  <p:childTnLst>
                                    <p:set>
                                      <p:cBhvr>
                                        <p:cTn id="23" dur="1" fill="hold">
                                          <p:stCondLst>
                                            <p:cond delay="0"/>
                                          </p:stCondLst>
                                        </p:cTn>
                                        <p:tgtEl>
                                          <p:spTgt spid="138249"/>
                                        </p:tgtEl>
                                        <p:attrNameLst>
                                          <p:attrName>style.visibility</p:attrName>
                                        </p:attrNameLst>
                                      </p:cBhvr>
                                      <p:to>
                                        <p:strVal val="visible"/>
                                      </p:to>
                                    </p:set>
                                    <p:animEffect transition="in" filter="blinds(horizontal)">
                                      <p:cBhvr>
                                        <p:cTn id="24" dur="5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38249" grpId="0"/>
      <p:bldP spid="138245" grpId="0" animBg="1"/>
      <p:bldP spid="2" grpId="0"/>
      <p:bldP spid="32776" grpId="0" animBg="1"/>
    </p:bldLst>
  </p:timing>
</p:sld>
</file>

<file path=ppt/theme/theme1.xml><?xml version="1.0" encoding="utf-8"?>
<a:theme xmlns:a="http://schemas.openxmlformats.org/drawingml/2006/main" name="1_Obchodní plán (standardní)">
  <a:themeElements>
    <a:clrScheme name="1_Obchodní plán (standardní)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fontScheme name="1_Obchodní plán (standardní)">
      <a:majorFont>
        <a:latin typeface="Arial Unicode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sk-SK" sz="24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sk-SK" sz="2400" b="1" i="0" u="none" strike="noStrike" cap="none" normalizeH="0" baseline="0" smtClean="0">
            <a:ln>
              <a:noFill/>
            </a:ln>
            <a:solidFill>
              <a:schemeClr val="tx1"/>
            </a:solidFill>
            <a:effectLst/>
            <a:latin typeface="Times New Roman" panose="02020603050405020304" pitchFamily="18" charset="0"/>
            <a:cs typeface="Arial" panose="020B0604020202020204" pitchFamily="34" charset="0"/>
          </a:defRPr>
        </a:defPPr>
      </a:lstStyle>
    </a:lnDef>
  </a:objectDefaults>
  <a:extraClrSchemeLst>
    <a:extraClrScheme>
      <a:clrScheme name="1_Obchodní plán (standardní)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Obchodní plán (standardní)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Obchodní plán (standardní)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bchodní plán (standardní)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Obchodní plán (standardní)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Aorta pri VCHS</Template>
  <TotalTime>22</TotalTime>
  <Words>4076</Words>
  <Application>Microsoft Office PowerPoint</Application>
  <PresentationFormat>Předvádění na obrazovce (4:3)</PresentationFormat>
  <Paragraphs>817</Paragraphs>
  <Slides>50</Slides>
  <Notes>32</Notes>
  <HiddenSlides>9</HiddenSlides>
  <MMClips>8</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2</vt:i4>
      </vt:variant>
      <vt:variant>
        <vt:lpstr>Nadpisy snímků</vt:lpstr>
      </vt:variant>
      <vt:variant>
        <vt:i4>50</vt:i4>
      </vt:variant>
    </vt:vector>
  </HeadingPairs>
  <TitlesOfParts>
    <vt:vector size="61" baseType="lpstr">
      <vt:lpstr>Arial</vt:lpstr>
      <vt:lpstr>Arial Narrow</vt:lpstr>
      <vt:lpstr>Arial Unicode MS</vt:lpstr>
      <vt:lpstr>Calibri</vt:lpstr>
      <vt:lpstr>Monotype Sorts</vt:lpstr>
      <vt:lpstr>Times New Roman</vt:lpstr>
      <vt:lpstr>Univers</vt:lpstr>
      <vt:lpstr>Wingdings</vt:lpstr>
      <vt:lpstr>1_Obchodní plán (standardní)</vt:lpstr>
      <vt:lpstr>Microsoft Excel Chart</vt:lpstr>
      <vt:lpstr>Chart</vt:lpstr>
      <vt:lpstr>Liečba CTEPH v kazuistikách</vt:lpstr>
      <vt:lpstr>   Neliečená CTEPH má hrozivú prognózu</vt:lpstr>
      <vt:lpstr>Prezentace aplikace PowerPoint</vt:lpstr>
      <vt:lpstr>Liečba  CTEPH  zlatý štandard AK th                 a</vt:lpstr>
      <vt:lpstr>Prezentace aplikace PowerPoint</vt:lpstr>
      <vt:lpstr>Prezentace aplikace PowerPoint</vt:lpstr>
      <vt:lpstr>Reverzibilita  preťaženia RV po PEA</vt:lpstr>
      <vt:lpstr>Prezentace aplikace PowerPoint</vt:lpstr>
      <vt:lpstr>Prezentace aplikace PowerPoint</vt:lpstr>
      <vt:lpstr>Liečba  CTEPH </vt:lpstr>
      <vt:lpstr> Aktuálna koncepcia liečby CTEPH         založená na analógii      s periférnou artériopatiou                     PAH</vt:lpstr>
      <vt:lpstr>Prezentace aplikace PowerPoint</vt:lpstr>
      <vt:lpstr>Prezentace aplikace PowerPoint</vt:lpstr>
      <vt:lpstr>Liečba  CTEPH </vt:lpstr>
      <vt:lpstr>Prezentace aplikace PowerPoint</vt:lpstr>
      <vt:lpstr>.......</vt:lpstr>
      <vt:lpstr>DSA Pulmoangiografia – obraz CTEPH</vt:lpstr>
      <vt:lpstr>Pravostranná katetrizácia</vt:lpstr>
      <vt:lpstr>PEA 29.7.2014  VFN Praha </vt:lpstr>
      <vt:lpstr>Prezentace aplikace PowerPoint</vt:lpstr>
      <vt:lpstr>Prezentace aplikace PowerPoint</vt:lpstr>
      <vt:lpstr>Prezentace aplikace PowerPoint</vt:lpstr>
      <vt:lpstr>Prezentace aplikace PowerPoint</vt:lpstr>
      <vt:lpstr>Prezentace aplikace PowerPoint</vt:lpstr>
      <vt:lpstr>Špecifická liečba CTEPH</vt:lpstr>
      <vt:lpstr>Liečba  CTEPH </vt:lpstr>
      <vt:lpstr>Inoperabilný pacient – th modality  dľa Odporúčaní vyčerpané možnosti konzervatívnej liečby: </vt:lpstr>
      <vt:lpstr>Kombinačná liečba:  riociguat + PAH špecifická th</vt:lpstr>
      <vt:lpstr>Prezentace aplikace PowerPoint</vt:lpstr>
      <vt:lpstr>Prezentace aplikace PowerPoint</vt:lpstr>
      <vt:lpstr>Intervenčné riešenie CTEPH</vt:lpstr>
      <vt:lpstr>BPA v liečbe CTEPH</vt:lpstr>
      <vt:lpstr>Prezentace aplikace PowerPoint</vt:lpstr>
      <vt:lpstr>Po BPA:  Fibrózny materiál je roztlačený ku stenám artérie,       zlepšenie perfúzie parenchýmu a rýchly venózny návrat </vt:lpstr>
      <vt:lpstr>Prezentace aplikace PowerPoint</vt:lpstr>
      <vt:lpstr>Prezentace aplikace PowerPoint</vt:lpstr>
      <vt:lpstr>Prezentace aplikace PowerPoint</vt:lpstr>
      <vt:lpstr>               6/2014</vt:lpstr>
      <vt:lpstr>....... po infekte klinický obraz zlyhávania PK</vt:lpstr>
      <vt:lpstr>Indikovaná BPA november 2017</vt:lpstr>
      <vt:lpstr>III/2017        - riociguat + s.c. treprostinil:     síce stabilizácia, ale NYHA III,...        - indikovaná riziková BPA </vt:lpstr>
      <vt:lpstr>TR a PH</vt:lpstr>
      <vt:lpstr>Prezentace aplikace PowerPoint</vt:lpstr>
      <vt:lpstr>Prezentace aplikace PowerPoint</vt:lpstr>
      <vt:lpstr>Dynamika parametrov po  BPA</vt:lpstr>
      <vt:lpstr>Hemodynamika po BPA</vt:lpstr>
      <vt:lpstr>Inoperabilný pacient – th modality  dľa Odporúčaní vyčerpané možnosti konzervatívnej liečby: </vt:lpstr>
      <vt:lpstr>Prezentace aplikace PowerPoint</vt:lpstr>
      <vt:lpstr>Prezentace aplikace PowerPoint</vt:lpstr>
      <vt:lpstr>Prezentace aplikace PowerPoint</vt:lpstr>
    </vt:vector>
  </TitlesOfParts>
  <Company>Simkovci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Pľúcna hypertenzia</dc:title>
  <dc:creator>MG Lenovo</dc:creator>
  <cp:lastModifiedBy>DELL-RHSOUND-02</cp:lastModifiedBy>
  <cp:revision>566</cp:revision>
  <dcterms:created xsi:type="dcterms:W3CDTF">2019-10-17T14:45:01Z</dcterms:created>
  <dcterms:modified xsi:type="dcterms:W3CDTF">2019-10-18T10:22:22Z</dcterms:modified>
</cp:coreProperties>
</file>