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595" r:id="rId3"/>
    <p:sldId id="482" r:id="rId4"/>
    <p:sldId id="487" r:id="rId5"/>
    <p:sldId id="491" r:id="rId6"/>
    <p:sldId id="488" r:id="rId7"/>
    <p:sldId id="493" r:id="rId8"/>
    <p:sldId id="494" r:id="rId9"/>
    <p:sldId id="257" r:id="rId10"/>
    <p:sldId id="481" r:id="rId11"/>
    <p:sldId id="439" r:id="rId12"/>
    <p:sldId id="496" r:id="rId13"/>
    <p:sldId id="507" r:id="rId14"/>
    <p:sldId id="502" r:id="rId15"/>
    <p:sldId id="503" r:id="rId16"/>
    <p:sldId id="505" r:id="rId17"/>
    <p:sldId id="291" r:id="rId18"/>
    <p:sldId id="594" r:id="rId19"/>
    <p:sldId id="262" r:id="rId20"/>
    <p:sldId id="263" r:id="rId21"/>
    <p:sldId id="264" r:id="rId22"/>
    <p:sldId id="321" r:id="rId23"/>
    <p:sldId id="279" r:id="rId24"/>
    <p:sldId id="277" r:id="rId25"/>
    <p:sldId id="267" r:id="rId26"/>
    <p:sldId id="353" r:id="rId27"/>
    <p:sldId id="272" r:id="rId28"/>
    <p:sldId id="273" r:id="rId29"/>
    <p:sldId id="274" r:id="rId30"/>
    <p:sldId id="276" r:id="rId31"/>
    <p:sldId id="500" r:id="rId32"/>
    <p:sldId id="268" r:id="rId33"/>
    <p:sldId id="501" r:id="rId34"/>
    <p:sldId id="509" r:id="rId35"/>
    <p:sldId id="498" r:id="rId36"/>
    <p:sldId id="499" r:id="rId37"/>
    <p:sldId id="359" r:id="rId38"/>
    <p:sldId id="360" r:id="rId39"/>
    <p:sldId id="361" r:id="rId40"/>
    <p:sldId id="270" r:id="rId41"/>
    <p:sldId id="278" r:id="rId42"/>
    <p:sldId id="506" r:id="rId43"/>
    <p:sldId id="387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RESEARCH\PAPERS-ABSTRACTS\IQOS%20ALDEHYDES\ALDEHYDES%20IQOS-ecig-TOBACCO%20CI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RESEARCH\PAPERS-ABSTRACTS\IQOS%20ALDEHYDES\ALDEHYDES%20IQOS-ecig-TOBACCO%20CI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RESEARCH\PAPERS-ABSTRACTS\IQOS%20ALDEHYDES\ALDEHYDES%20IQOS-ecig-TOBACCO%20CI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680822527043"/>
          <c:y val="9.7297791296688405E-2"/>
          <c:w val="0.84681528165378395"/>
          <c:h val="0.6276944421224409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Nekouří</c:v>
                </c:pt>
              </c:strCache>
            </c:strRef>
          </c:tx>
          <c:spPr>
            <a:gradFill flip="none" rotWithShape="1">
              <a:gsLst>
                <a:gs pos="0">
                  <a:srgbClr val="FFE83C">
                    <a:shade val="30000"/>
                    <a:satMod val="115000"/>
                  </a:srgbClr>
                </a:gs>
                <a:gs pos="50000">
                  <a:srgbClr val="FFE83C">
                    <a:shade val="67500"/>
                    <a:satMod val="115000"/>
                  </a:srgbClr>
                </a:gs>
                <a:gs pos="100000">
                  <a:srgbClr val="FFE83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595959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Bez medikace</c:v>
                </c:pt>
                <c:pt idx="1">
                  <c:v>do 2</c:v>
                </c:pt>
                <c:pt idx="2">
                  <c:v>2-4</c:v>
                </c:pt>
                <c:pt idx="3">
                  <c:v>4-6</c:v>
                </c:pt>
                <c:pt idx="4">
                  <c:v>6-9</c:v>
                </c:pt>
                <c:pt idx="5">
                  <c:v>9-12</c:v>
                </c:pt>
                <c:pt idx="6">
                  <c:v>12-18</c:v>
                </c:pt>
                <c:pt idx="7">
                  <c:v>18 a více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0.17156862745098</c:v>
                </c:pt>
                <c:pt idx="1">
                  <c:v>0.25123152709359597</c:v>
                </c:pt>
                <c:pt idx="2">
                  <c:v>0.49190938511326898</c:v>
                </c:pt>
                <c:pt idx="3">
                  <c:v>0.65567765567765601</c:v>
                </c:pt>
                <c:pt idx="4">
                  <c:v>0.73809523809523803</c:v>
                </c:pt>
                <c:pt idx="5">
                  <c:v>0.63392857142857195</c:v>
                </c:pt>
                <c:pt idx="6">
                  <c:v>0.49407114624505899</c:v>
                </c:pt>
                <c:pt idx="7">
                  <c:v>0.63636363636363602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57-453A-B7A3-2829BB7B6AD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Kouří</c:v>
                </c:pt>
              </c:strCache>
            </c:strRef>
          </c:tx>
          <c:spPr>
            <a:gradFill flip="none" rotWithShape="1">
              <a:gsLst>
                <a:gs pos="0">
                  <a:srgbClr val="595959">
                    <a:shade val="30000"/>
                    <a:satMod val="115000"/>
                  </a:srgbClr>
                </a:gs>
                <a:gs pos="50000">
                  <a:srgbClr val="595959">
                    <a:shade val="67500"/>
                    <a:satMod val="115000"/>
                  </a:srgbClr>
                </a:gs>
                <a:gs pos="100000">
                  <a:srgbClr val="59595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595959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Bez medikace</c:v>
                </c:pt>
                <c:pt idx="1">
                  <c:v>do 2</c:v>
                </c:pt>
                <c:pt idx="2">
                  <c:v>2-4</c:v>
                </c:pt>
                <c:pt idx="3">
                  <c:v>4-6</c:v>
                </c:pt>
                <c:pt idx="4">
                  <c:v>6-9</c:v>
                </c:pt>
                <c:pt idx="5">
                  <c:v>9-12</c:v>
                </c:pt>
                <c:pt idx="6">
                  <c:v>12-18</c:v>
                </c:pt>
                <c:pt idx="7">
                  <c:v>18 a více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>
                  <c:v>0.82843137254902</c:v>
                </c:pt>
                <c:pt idx="1">
                  <c:v>0.74876847290640403</c:v>
                </c:pt>
                <c:pt idx="2">
                  <c:v>0.50809061488673102</c:v>
                </c:pt>
                <c:pt idx="3">
                  <c:v>0.34432234432234399</c:v>
                </c:pt>
                <c:pt idx="4">
                  <c:v>0.26190476190476197</c:v>
                </c:pt>
                <c:pt idx="5">
                  <c:v>0.36607142857142799</c:v>
                </c:pt>
                <c:pt idx="6">
                  <c:v>0.50592885375494101</c:v>
                </c:pt>
                <c:pt idx="7">
                  <c:v>0.36363636363636398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57-453A-B7A3-2829BB7B6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2138341512"/>
        <c:axId val="2138337864"/>
      </c:barChart>
      <c:catAx>
        <c:axId val="2138341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2138337864"/>
        <c:crosses val="autoZero"/>
        <c:auto val="1"/>
        <c:lblAlgn val="ctr"/>
        <c:lblOffset val="100"/>
        <c:noMultiLvlLbl val="0"/>
      </c:catAx>
      <c:valAx>
        <c:axId val="2138337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2138341512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2711418376065904"/>
          <c:y val="0.88091575472278205"/>
          <c:w val="0.16982731277511401"/>
          <c:h val="7.0709637538695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Formaldehyde (</a:t>
            </a:r>
            <a:r>
              <a:rPr lang="el-GR" sz="1400"/>
              <a:t>μ</a:t>
            </a:r>
            <a:r>
              <a:rPr lang="en-US" sz="1400"/>
              <a:t>g per 1 IQOS, 12 e-cigarette puffs, 1 cigarette)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'IQOS-tobacco-ecig'!$B$4:$B$8</c:f>
              <c:strCache>
                <c:ptCount val="5"/>
                <c:pt idx="0">
                  <c:v>IQOS Regular</c:v>
                </c:pt>
                <c:pt idx="1">
                  <c:v>IQOS Menthol</c:v>
                </c:pt>
                <c:pt idx="2">
                  <c:v>E-cigarette 10W</c:v>
                </c:pt>
                <c:pt idx="3">
                  <c:v>E-cigarette 14W</c:v>
                </c:pt>
                <c:pt idx="4">
                  <c:v>Tobacco cigarette</c:v>
                </c:pt>
              </c:strCache>
            </c:strRef>
          </c:cat>
          <c:val>
            <c:numRef>
              <c:f>'IQOS-tobacco-ecig'!$C$4:$C$8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B9CA-C344-9BFF-78CA3BB5DBFB}"/>
            </c:ext>
          </c:extLst>
        </c:ser>
        <c:ser>
          <c:idx val="1"/>
          <c:order val="1"/>
          <c:spPr>
            <a:solidFill>
              <a:srgbClr val="C00000"/>
            </a:solidFill>
          </c:spPr>
          <c:invertIfNegative val="0"/>
          <c:cat>
            <c:strRef>
              <c:f>'IQOS-tobacco-ecig'!$B$4:$B$8</c:f>
              <c:strCache>
                <c:ptCount val="5"/>
                <c:pt idx="0">
                  <c:v>IQOS Regular</c:v>
                </c:pt>
                <c:pt idx="1">
                  <c:v>IQOS Menthol</c:v>
                </c:pt>
                <c:pt idx="2">
                  <c:v>E-cigarette 10W</c:v>
                </c:pt>
                <c:pt idx="3">
                  <c:v>E-cigarette 14W</c:v>
                </c:pt>
                <c:pt idx="4">
                  <c:v>Tobacco cigarette</c:v>
                </c:pt>
              </c:strCache>
            </c:strRef>
          </c:cat>
          <c:val>
            <c:numRef>
              <c:f>'IQOS-tobacco-ecig'!$D$4:$D$8</c:f>
              <c:numCache>
                <c:formatCode>###0.0000</c:formatCode>
                <c:ptCount val="5"/>
                <c:pt idx="0">
                  <c:v>6.3939999999999966</c:v>
                </c:pt>
                <c:pt idx="1">
                  <c:v>4.9510000000000014</c:v>
                </c:pt>
                <c:pt idx="2" formatCode="####.0000">
                  <c:v>0.25247999999999998</c:v>
                </c:pt>
                <c:pt idx="3" formatCode="####.0000">
                  <c:v>0.49968000000000001</c:v>
                </c:pt>
                <c:pt idx="4">
                  <c:v>65.248000000000005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CA-C344-9BFF-78CA3BB5D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8632040"/>
        <c:axId val="2038635096"/>
      </c:barChart>
      <c:catAx>
        <c:axId val="2038632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038635096"/>
        <c:crosses val="autoZero"/>
        <c:auto val="1"/>
        <c:lblAlgn val="ctr"/>
        <c:lblOffset val="100"/>
        <c:noMultiLvlLbl val="0"/>
      </c:catAx>
      <c:valAx>
        <c:axId val="2038635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38632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1" i="0" baseline="0">
                <a:effectLst/>
              </a:rPr>
              <a:t>Acetaldehyde (</a:t>
            </a:r>
            <a:r>
              <a:rPr lang="el-GR" sz="1400" b="1" i="0" baseline="0">
                <a:effectLst/>
              </a:rPr>
              <a:t>μ</a:t>
            </a:r>
            <a:r>
              <a:rPr lang="en-US" sz="1400" b="1" i="0" baseline="0">
                <a:effectLst/>
              </a:rPr>
              <a:t>g per 1 IQOS, 12 e-cigarette puffs, 1 cigarette)</a:t>
            </a:r>
            <a:endParaRPr lang="en-US" sz="140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'IQOS-tobacco-ecig'!$B$12:$B$16</c:f>
              <c:strCache>
                <c:ptCount val="5"/>
                <c:pt idx="0">
                  <c:v>IQOS Regular</c:v>
                </c:pt>
                <c:pt idx="1">
                  <c:v>IQOS Menthol</c:v>
                </c:pt>
                <c:pt idx="2">
                  <c:v>E-cigarette 10W</c:v>
                </c:pt>
                <c:pt idx="3">
                  <c:v>E-cigarette 14W</c:v>
                </c:pt>
                <c:pt idx="4">
                  <c:v>Tobacco cigarette</c:v>
                </c:pt>
              </c:strCache>
            </c:strRef>
          </c:cat>
          <c:val>
            <c:numRef>
              <c:f>'IQOS-tobacco-ecig'!$C$12:$C$16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9EF7-EC4B-8524-F57636B4CFC3}"/>
            </c:ext>
          </c:extLst>
        </c:ser>
        <c:ser>
          <c:idx val="1"/>
          <c:order val="1"/>
          <c:spPr>
            <a:solidFill>
              <a:srgbClr val="C00000"/>
            </a:solidFill>
          </c:spPr>
          <c:invertIfNegative val="0"/>
          <c:cat>
            <c:strRef>
              <c:f>'IQOS-tobacco-ecig'!$B$12:$B$16</c:f>
              <c:strCache>
                <c:ptCount val="5"/>
                <c:pt idx="0">
                  <c:v>IQOS Regular</c:v>
                </c:pt>
                <c:pt idx="1">
                  <c:v>IQOS Menthol</c:v>
                </c:pt>
                <c:pt idx="2">
                  <c:v>E-cigarette 10W</c:v>
                </c:pt>
                <c:pt idx="3">
                  <c:v>E-cigarette 14W</c:v>
                </c:pt>
                <c:pt idx="4">
                  <c:v>Tobacco cigarette</c:v>
                </c:pt>
              </c:strCache>
            </c:strRef>
          </c:cat>
          <c:val>
            <c:numRef>
              <c:f>'IQOS-tobacco-ecig'!$D$12:$D$16</c:f>
              <c:numCache>
                <c:formatCode>###0.0000</c:formatCode>
                <c:ptCount val="5"/>
                <c:pt idx="0">
                  <c:v>144.11500000000001</c:v>
                </c:pt>
                <c:pt idx="1">
                  <c:v>176.72499999999999</c:v>
                </c:pt>
                <c:pt idx="2">
                  <c:v>3.964319999999999</c:v>
                </c:pt>
                <c:pt idx="3">
                  <c:v>4.2945599999999846</c:v>
                </c:pt>
                <c:pt idx="4">
                  <c:v>1039.2719999999999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F7-EC4B-8524-F57636B4C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7202936"/>
        <c:axId val="2121235928"/>
      </c:barChart>
      <c:catAx>
        <c:axId val="2117202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121235928"/>
        <c:crosses val="autoZero"/>
        <c:auto val="1"/>
        <c:lblAlgn val="ctr"/>
        <c:lblOffset val="100"/>
        <c:noMultiLvlLbl val="0"/>
      </c:catAx>
      <c:valAx>
        <c:axId val="2121235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7202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1" i="0" baseline="0">
                <a:effectLst/>
              </a:rPr>
              <a:t>Acrolein (</a:t>
            </a:r>
            <a:r>
              <a:rPr lang="el-GR" sz="1400" b="1" i="0" baseline="0">
                <a:effectLst/>
              </a:rPr>
              <a:t>μ</a:t>
            </a:r>
            <a:r>
              <a:rPr lang="en-US" sz="1400" b="1" i="0" baseline="0">
                <a:effectLst/>
              </a:rPr>
              <a:t>g per 1 IQOS, 12 e-cigarette puffs, 1 cigarette)</a:t>
            </a:r>
            <a:endParaRPr lang="en-US" sz="140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'IQOS-tobacco-ecig'!$B$28:$B$32</c:f>
              <c:strCache>
                <c:ptCount val="5"/>
                <c:pt idx="0">
                  <c:v>IQOS Regular</c:v>
                </c:pt>
                <c:pt idx="1">
                  <c:v>IQOS Menthol</c:v>
                </c:pt>
                <c:pt idx="2">
                  <c:v>E-cigarette 10W</c:v>
                </c:pt>
                <c:pt idx="3">
                  <c:v>E-cigarette 14W</c:v>
                </c:pt>
                <c:pt idx="4">
                  <c:v>Tobacco cigarette</c:v>
                </c:pt>
              </c:strCache>
            </c:strRef>
          </c:cat>
          <c:val>
            <c:numRef>
              <c:f>'IQOS-tobacco-ecig'!$C$28:$C$32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7627-BA4B-A208-E3995A8A33E5}"/>
            </c:ext>
          </c:extLst>
        </c:ser>
        <c:ser>
          <c:idx val="1"/>
          <c:order val="1"/>
          <c:spPr>
            <a:solidFill>
              <a:srgbClr val="C00000"/>
            </a:solidFill>
          </c:spPr>
          <c:invertIfNegative val="0"/>
          <c:cat>
            <c:strRef>
              <c:f>'IQOS-tobacco-ecig'!$B$28:$B$32</c:f>
              <c:strCache>
                <c:ptCount val="5"/>
                <c:pt idx="0">
                  <c:v>IQOS Regular</c:v>
                </c:pt>
                <c:pt idx="1">
                  <c:v>IQOS Menthol</c:v>
                </c:pt>
                <c:pt idx="2">
                  <c:v>E-cigarette 10W</c:v>
                </c:pt>
                <c:pt idx="3">
                  <c:v>E-cigarette 14W</c:v>
                </c:pt>
                <c:pt idx="4">
                  <c:v>Tobacco cigarette</c:v>
                </c:pt>
              </c:strCache>
            </c:strRef>
          </c:cat>
          <c:val>
            <c:numRef>
              <c:f>'IQOS-tobacco-ecig'!$D$28:$D$32</c:f>
              <c:numCache>
                <c:formatCode>###0.0000</c:formatCode>
                <c:ptCount val="5"/>
                <c:pt idx="0">
                  <c:v>10.755000000000001</c:v>
                </c:pt>
                <c:pt idx="1">
                  <c:v>10.361000000000001</c:v>
                </c:pt>
                <c:pt idx="2" formatCode="####.0000">
                  <c:v>0.27888000000000002</c:v>
                </c:pt>
                <c:pt idx="3" formatCode="####.0000">
                  <c:v>0.42336000000000001</c:v>
                </c:pt>
                <c:pt idx="4">
                  <c:v>112.718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BA4B-A208-E3995A8A3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7211304"/>
        <c:axId val="2117214136"/>
      </c:barChart>
      <c:catAx>
        <c:axId val="2117211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117214136"/>
        <c:crosses val="autoZero"/>
        <c:auto val="1"/>
        <c:lblAlgn val="ctr"/>
        <c:lblOffset val="100"/>
        <c:noMultiLvlLbl val="0"/>
      </c:catAx>
      <c:valAx>
        <c:axId val="2117214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7211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26T17:39:37.5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853 0 24575,'60'24'0,"5"1"0,20 17 0,-11-9 0,5 1 0,-15-5 0,10 2 0,1 0 0,15 4 0,8 3 0,-4-1 0,-11-6-1093,-5-2 1,-9-3 0,9 3 436,1 0 1,10 5-1,4 0 1,-4-1 0,-10-4 206,-1-1 0,-7-4 0,-1 0 449,-1 1 0,0 0 0,0 0-487,4 0 1,0 0 0,0 1 486,-3 2 0,-1 1 0,1-1-60,-1-2 1,-1-1 0,1 1 59,2 5 0,1 2 0,0-1 0,-1-3 0,0 0 0,-2 1 0,-5 0 0,-1 2 0,1-1 0,2 1 0,0-1 0,-2 1-611,18 13 0,-2-1 611,4-4 0,0 1 0,-4 6 0,-2 0 0,0-7 0,-1 1 0,3 6 0,0 2 0,-1-1 0,1 0 0,-1-3 0,1 1 0,0 6 0,-1 0 0,-5-8 0,0 0 0,4 4 0,0 0 0,-4-5 0,0 0 0,0 0 0,0 0 0,3-3 0,-2-2 785,-8-1 1,-1-1-786,2-3 0,0-1 1037,-3-4 0,-4 0-1037,-15-6 0,0-1 0,24 7 0,-1-1 0,18 11 0,-28-14 0,1 0 0,30 17 0,-7-5 0,-4 11 0,6 4 0,-19-3 2306,-5 3-2306,-4-11 1971,-12 3-1971,-10-13 1736,-13-8-1736,-8-8 905,13-9-905,19-1 0,31-4 0,-28-1 0,6 2-816,25 2 0,5 2 816,-14-1 0,7 2-820,-9 2 1,10 3 0,2 1 0,-4 0 579,6 2 0,-3 0 0,5 2-580,-1 2 1,6 2 0,0 0 0,-1 1 726,-8-2 1,-2 0 0,0 1 0,0 0 92,-2 1 0,-1 0 0,0 1 0,1 1 0,8 4 0,3 2 0,-2 0 0,-4-2 0,3-1 0,-5-2 0,7 4 0,-9 0 0,7 4 0,2 1 0,-4 0 0,-8-5 0,-1-2 0,-8-3 0,9 4-547,-1-1 1,10 5 0,7 1 0,0 1 0,-4-1 0,-9-4 456,17 7 0,-8-3 0,7 2 90,-12-5 0,9 3 0,1 0 0,-2-2 0,-9-2-489,5 1 0,-7-2 0,7 1 489,-8-5 0,8 2 0,2-1 0,-2-1 0,-10-1 0,-1-1 0,-7-1 0,7 1 0,-2-1 0,8 2 0,4 0 0,-2 0 0,-7-3 0,15 3 0,-7-2 0,3 1-43,-12 0 1,2 0-1,0 1 1,0-1 42,3-1 0,0-1 0,0 0 0,-1 1 0,-3-1 0,-1 0 0,1 0 0,-1 0 0,1 2 0,-1 1 0,1-1 0,-1-1 132,21 3 1,0-2-1,-1 1-132,-5 2 0,-1 0 0,1-1 0,-2-2 0,1 0 0,-2-1 0,-7 0 0,-1 0 0,1-1 0,3-2 0,2 0 0,-3 0 516,-7 2 1,-1 0 0,-1-1-517,-2-5 0,-2 0 0,-3 0 837,8 7 0,0 1-837,23 1 0,-2 1 0,-34-3 0,-3 0 1168,16-2 0,-1 1-1168,-16 2 0,-5 0 0,34 3 0,-6 10 0,2 3 0,-28-19 0,-1 1 0,15 11 0,-2 1 0,11 2 0,-28-15 0,-1 1 0,27 16 0,-5-8 0,-1 0 0,-10 2 1297,-5-4 1,0 0-1298,4 7 0,14 8 0,-15-9 2604,-3-1-2604,-13-7 2116,-8-6-2116,-12 3 960,-2-9-960,-9 3 424,4-5-424,-5-4 0,-4 3 0,-1-11 0,-34-8 0,22 4 0,-22-8 0</inkml:trace>
  <inkml:trace contextRef="#ctx0" brushRef="#br0" timeOffset="1483">0 10157 24575,'35'-10'0,"30"-21"0,-16 5 0,6-5-1639,29-13 1,8-4 842,-25 10 0,1-1 0,4-1-24,-6 6 1,3-1 0,2 0 0,0-2 437,6-3 0,-1 0 0,4-2 0,5-4 48,-5 3 0,6-4 0,3-1 0,1-2 0,1 1 0,-3 2 334,-5 3 0,-2 1 0,0 1 0,1-1 0,2-1 0,4-1-332,-8 2 1,4 0-1,1-2 1,3-1-1,-1 0 1,1 0 0,-2 1-1,-1 0 332,-6 3 0,0 0 0,-1 1 0,0-1 0,-1 1 0,1-1 0,1 1 0,0-1-143,4-1 0,1-1 0,0 1 0,1 0 0,0-1 0,0 0 0,1 0 0,1-1 143,-6 2 0,2 0 0,0 0 0,0-1 0,1 0 0,0 0 0,0 0 0,0 0 0,0-1-13,2 0 0,-1-1 1,-1 0-1,2 1 1,-1-2-1,0 1 0,1 0 1,1-1-1,0 0 13,-5 3 0,1 0 0,1 0 0,-1-1 0,1 1 0,1-1 0,-1 0 0,1 0 0,0 0 0,0-1 0,-6 3 0,1 0 0,1 0 0,-1 0 0,1-1 0,0 0 0,-1 1 0,1-1 0,-1 0 0,1 0 0,-2 0 0,7-4 0,-1 0 0,0 0 0,0-1 0,-1 1 0,1-1 0,-1 1 0,2-1 0,0 1 0,1-1 0,-5 4 0,2-1 0,0 0 0,1 0 0,0 0 0,1 0 0,-1 0 0,0 1 0,-1-1 0,0 0 0,-1 1 0,5-4 0,-2 1 0,0 0 0,0 1 0,-1-1 0,1 0 0,-1 0 0,1 0 0,0 0 0,1 0 0,-5 3 0,1-1 0,-1 1 0,1-1 0,1 0 0,-1 1 0,0-1 0,1 0 0,-1 1 0,0 0 0,-1 0 0,-1 2 0,0-1 0,0 1 0,0 0 0,0 0 0,0 1 0,0-1 0,-1 0 0,0 1 0,0-1 0,0 0 0,7-4 0,0-1 0,1 0 0,-1 0 0,0 0 0,-1 1 0,0 0 0,-2 1 0,-1 0 0,-2 2 0,5-2 0,-2 1 0,-2 1 0,-1 1 0,-1 0 0,1-1 0,1 1 0,2-2 0,-3 2 0,2-2 0,1 0 0,1 0 0,0 0 0,-1 0 0,-2 1 0,-2 1 0,-2 1 0,4-2 0,-3 2 0,-3 1 0,0 0 0,0 0 0,2 0 0,3-2 0,1-1 0,2 0 0,3-1 0,0 0 0,0-1 0,0 1 0,-2 1 0,-2 0 0,2-1 0,0 0 0,-2 0 0,0 0 0,-2 2 0,-2 0 0,-2 2 0,13-7 0,-3 1 0,-2 2 0,-1 0 0,1 0 0,0 0 0,1-1 0,0 1 0,-4 1 0,-3 2 75,-4 1 1,-5 1 0,-1 2 0,3-1-76,10-3 0,4 0 0,-1 1 0,-3 0 305,-10 5 1,-2-1-1,-3 1 1,-2 4-306,-1 1 0,-3 2 0,-1 2 1098,29-14 0,-6 4-1098,-28 13 0,-2 1 0,14-5 0,3 0 0,7 1 0,-2 3 0,-22 7 0,-1 1 1638,9-2 0,-4 3-1042,0 3 2680,-9 5-1964,-9 2 1457,-13 5-2769,-5-4 1434,-7 3-1434,-5-4 0,0 5 0,0 0 0,-1 0 0,-3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26T17:39:50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A9DE7-C308-5F4E-9707-A217C16338D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C9E0E-027A-DE4D-B31C-89461A48C1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79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Vaping products</a:t>
            </a:r>
          </a:p>
          <a:p>
            <a:r>
              <a:rPr lang="en-GB" dirty="0"/>
              <a:t>Top row shows:</a:t>
            </a:r>
          </a:p>
          <a:p>
            <a:r>
              <a:rPr lang="en-GB" dirty="0"/>
              <a:t>1s</a:t>
            </a:r>
            <a:r>
              <a:rPr lang="en-GB" baseline="0" dirty="0"/>
              <a:t>t generation cig-a-likes</a:t>
            </a:r>
          </a:p>
          <a:p>
            <a:r>
              <a:rPr lang="en-GB" baseline="0" dirty="0"/>
              <a:t>2</a:t>
            </a:r>
            <a:r>
              <a:rPr lang="en-GB" baseline="30000" dirty="0"/>
              <a:t>nd</a:t>
            </a:r>
            <a:r>
              <a:rPr lang="en-GB" baseline="0" dirty="0"/>
              <a:t> generation ego or ‘pen’ type devices</a:t>
            </a:r>
          </a:p>
          <a:p>
            <a:r>
              <a:rPr lang="en-GB" baseline="0" dirty="0"/>
              <a:t>3</a:t>
            </a:r>
            <a:r>
              <a:rPr lang="en-GB" baseline="30000" dirty="0"/>
              <a:t>rd</a:t>
            </a:r>
            <a:r>
              <a:rPr lang="en-GB" baseline="0" dirty="0"/>
              <a:t> generation tanks / mods type</a:t>
            </a:r>
          </a:p>
          <a:p>
            <a:r>
              <a:rPr lang="en-GB" baseline="0" dirty="0"/>
              <a:t>Bottom row shows</a:t>
            </a:r>
          </a:p>
          <a:p>
            <a:r>
              <a:rPr lang="en-GB" baseline="0" dirty="0"/>
              <a:t>Large electronic hookah</a:t>
            </a:r>
          </a:p>
          <a:p>
            <a:r>
              <a:rPr lang="en-GB" baseline="0" dirty="0"/>
              <a:t>Small shisha  pipes</a:t>
            </a:r>
          </a:p>
          <a:p>
            <a:r>
              <a:rPr lang="en-GB" baseline="0" dirty="0"/>
              <a:t>Electronic pipe</a:t>
            </a:r>
          </a:p>
          <a:p>
            <a:r>
              <a:rPr lang="mr-IN" baseline="0" dirty="0"/>
              <a:t>…</a:t>
            </a:r>
            <a:r>
              <a:rPr lang="en-GB" baseline="0" dirty="0"/>
              <a:t> there are many other configurations</a:t>
            </a:r>
          </a:p>
          <a:p>
            <a:endParaRPr lang="en-GB" baseline="0" dirty="0"/>
          </a:p>
          <a:p>
            <a:r>
              <a:rPr lang="en-GB" baseline="0" dirty="0"/>
              <a:t>Heated tobacco products </a:t>
            </a:r>
            <a:r>
              <a:rPr lang="mr-IN" baseline="0" dirty="0"/>
              <a:t>–</a:t>
            </a:r>
            <a:r>
              <a:rPr lang="en-GB" baseline="0" dirty="0"/>
              <a:t> sometimes referred to as heat-not-burn to distinguish between combustible products</a:t>
            </a:r>
          </a:p>
          <a:p>
            <a:r>
              <a:rPr lang="en-GB" baseline="0" dirty="0"/>
              <a:t>Shows the </a:t>
            </a:r>
            <a:r>
              <a:rPr lang="en-GB" baseline="0" dirty="0" err="1"/>
              <a:t>iQOs</a:t>
            </a:r>
            <a:r>
              <a:rPr lang="en-GB" baseline="0" dirty="0"/>
              <a:t>, </a:t>
            </a:r>
            <a:r>
              <a:rPr lang="en-GB" baseline="0" dirty="0" err="1"/>
              <a:t>Ploom</a:t>
            </a:r>
            <a:r>
              <a:rPr lang="en-GB" baseline="0" dirty="0"/>
              <a:t> and </a:t>
            </a:r>
            <a:r>
              <a:rPr lang="en-GB" baseline="0" dirty="0" err="1"/>
              <a:t>Glo</a:t>
            </a:r>
            <a:r>
              <a:rPr lang="en-GB" baseline="0" dirty="0"/>
              <a:t> products</a:t>
            </a:r>
          </a:p>
          <a:p>
            <a:endParaRPr lang="en-GB" baseline="0" dirty="0"/>
          </a:p>
          <a:p>
            <a:r>
              <a:rPr lang="en-GB" baseline="0" dirty="0"/>
              <a:t>Novel nicotine products - shows</a:t>
            </a:r>
          </a:p>
          <a:p>
            <a:r>
              <a:rPr lang="en-GB" baseline="0" dirty="0" err="1"/>
              <a:t>Nicoccino</a:t>
            </a:r>
            <a:r>
              <a:rPr lang="en-GB" baseline="0" dirty="0"/>
              <a:t> </a:t>
            </a:r>
            <a:r>
              <a:rPr lang="mr-IN" baseline="0" dirty="0"/>
              <a:t>–</a:t>
            </a:r>
            <a:r>
              <a:rPr lang="en-GB" baseline="0" dirty="0"/>
              <a:t> a nicotine containing film</a:t>
            </a:r>
          </a:p>
          <a:p>
            <a:r>
              <a:rPr lang="en-GB" baseline="0" dirty="0" err="1"/>
              <a:t>Zonnic</a:t>
            </a:r>
            <a:r>
              <a:rPr lang="en-GB" baseline="0" dirty="0"/>
              <a:t> </a:t>
            </a:r>
            <a:r>
              <a:rPr lang="mr-IN" baseline="0" dirty="0"/>
              <a:t>–</a:t>
            </a:r>
            <a:r>
              <a:rPr lang="en-GB" baseline="0" dirty="0"/>
              <a:t> a range of nicotine products </a:t>
            </a:r>
            <a:r>
              <a:rPr lang="mr-IN" baseline="0" dirty="0"/>
              <a:t>–</a:t>
            </a:r>
            <a:r>
              <a:rPr lang="en-GB" baseline="0" dirty="0"/>
              <a:t> lozenges, gum etc</a:t>
            </a:r>
          </a:p>
          <a:p>
            <a:r>
              <a:rPr lang="en-GB" baseline="0" dirty="0" err="1"/>
              <a:t>Voke</a:t>
            </a:r>
            <a:r>
              <a:rPr lang="en-GB" baseline="0" dirty="0"/>
              <a:t> </a:t>
            </a:r>
            <a:r>
              <a:rPr lang="mr-IN" baseline="0" dirty="0"/>
              <a:t>–</a:t>
            </a:r>
            <a:r>
              <a:rPr lang="en-GB" baseline="0" dirty="0"/>
              <a:t> a cold aerosol (approved but not marketed)</a:t>
            </a:r>
          </a:p>
          <a:p>
            <a:r>
              <a:rPr lang="en-GB" dirty="0" err="1"/>
              <a:t>Niorette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cross-over NRT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Smokeless tobacco</a:t>
            </a:r>
          </a:p>
          <a:p>
            <a:r>
              <a:rPr lang="en-GB" baseline="0" dirty="0"/>
              <a:t>Snus</a:t>
            </a:r>
          </a:p>
          <a:p>
            <a:r>
              <a:rPr lang="en-GB" baseline="0" dirty="0"/>
              <a:t>Moist snuff</a:t>
            </a:r>
          </a:p>
          <a:p>
            <a:r>
              <a:rPr lang="en-GB" baseline="0" dirty="0"/>
              <a:t>Tobacco-based lozenge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51607-2D86-4EAC-B8EF-F2D976A196AB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68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7C738FBC-D6FF-F944-8486-EE66B1F6F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7420545F-1369-2346-90E6-F44BBB3C973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cs-CZ">
                <a:latin typeface="Arial" panose="020B0604020202020204" pitchFamily="34" charset="0"/>
                <a:ea typeface="msgothic" charset="0"/>
                <a:cs typeface="msgothic" charset="0"/>
              </a:rPr>
              <a:t>Yields of tobacco-specific nitrosamines (TSNA) (per puff) in aerosols generated from IQOS heated tobacco product (12 puffs/HeatStick), MarkTen e-cigarette (55 puffs) and smoke from Marlboro Red 100 combustible cigarettes (8 puffs/cigarette). The data presented are log transformed. LOQ, limit of quantitation; NAB, N'-nitrosoanabasine; NAT, N'-nitrosoanatabine; NNK, 4-(methylnitrosamino)-1-(3-pyridyl)-1-butanone; NNN, N'-nitrosonornicotine.</a:t>
            </a:r>
          </a:p>
        </p:txBody>
      </p:sp>
    </p:spTree>
    <p:extLst>
      <p:ext uri="{BB962C8B-B14F-4D97-AF65-F5344CB8AC3E}">
        <p14:creationId xmlns:p14="http://schemas.microsoft.com/office/powerpoint/2010/main" val="379062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3C909826-2A57-724E-B4A5-B525E4F9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9C7D0E69-56D9-B545-842E-3C6D0970451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cs-CZ">
                <a:latin typeface="Arial" panose="020B0604020202020204" pitchFamily="34" charset="0"/>
                <a:ea typeface="msgothic" charset="0"/>
                <a:cs typeface="msgothic" charset="0"/>
              </a:rPr>
              <a:t>Metabolic activity (neutral red assay) from H292 bronchial epithelial cells directly exposed using an air–liquid interface to emissions from heated tobacco product (HTP), e-cigarette, combustible tobacco cigarette and air (controls). Emissions were generated from a MarkTen electronic cigarette (55 puffs), IQOS HTP (12 puffs/heetstick) and Marlboro Red combustible cigarette (eight puffs/cigarette). *Significant difference compared with the air control (p&lt;0.05). </a:t>
            </a:r>
            <a:r>
              <a:rPr lang="en-GB" altLang="cs-CZ" baseline="33000">
                <a:latin typeface="Arial" panose="020B0604020202020204" pitchFamily="34" charset="0"/>
                <a:ea typeface="msgothic" charset="0"/>
                <a:cs typeface="msgothic" charset="0"/>
              </a:rPr>
              <a:t>#</a:t>
            </a:r>
            <a:r>
              <a:rPr lang="en-GB" altLang="cs-CZ">
                <a:latin typeface="Arial" panose="020B0604020202020204" pitchFamily="34" charset="0"/>
                <a:ea typeface="msgothic" charset="0"/>
                <a:cs typeface="msgothic" charset="0"/>
              </a:rPr>
              <a:t>Significant difference compared with IQOS product (p&lt;0.05).</a:t>
            </a:r>
          </a:p>
        </p:txBody>
      </p:sp>
    </p:spTree>
    <p:extLst>
      <p:ext uri="{BB962C8B-B14F-4D97-AF65-F5344CB8AC3E}">
        <p14:creationId xmlns:p14="http://schemas.microsoft.com/office/powerpoint/2010/main" val="139805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F66F4-095C-0448-A176-09740586B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46421A-7A37-1747-8E50-3A862275E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8B9141-E989-9D48-8156-572E16612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9053F7-576D-674B-AEB4-0118EAE1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E4DE08-1DF8-AB43-B8A7-E904525B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09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97791-4191-7B4B-BCAD-C4324DE8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EABA16-0413-104E-A0B0-1ADA2AC92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D7DB6E-1037-0440-A970-8E406E3E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CBEE38-6F53-614D-87FD-5F5E2F4B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879589-F605-E143-A888-1DC78553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03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A2A0AB1-9424-5C43-95FC-15F0EE503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72C148-35E5-C34B-8E6B-7A27364B6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E931E3-2791-EB44-AF40-66DBADF9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502BCE-96F5-4848-9BAD-234E0AD6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A87751-C36B-F243-97C6-416A85BB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7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001CD-26FB-BB4C-AAC8-40767FBA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274CA6-F1E2-2B4D-B470-B8046EE5C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C10AB2-F878-A145-97BB-DA738CC8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3FC0B8-8862-024B-9DC8-B8BBC493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136BCB-A7EF-2646-A9C2-87076EE9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4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1B76F-F935-3F4C-9445-36236AAD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AD9F0E6-2C0A-0644-9197-07FC0E829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AD00F0-4F07-3B48-B6EA-8E4C4F20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D9100A-FBA1-F44F-B272-50C82411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3BD636-0D76-0D41-962F-FCD62DD6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90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DBAAE-E172-604E-A900-78B09208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66CFC2-C593-9049-BD97-36ECBD06C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954A53D-4ABE-CD4C-99CA-68309AA98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7B7CFE-77D7-CF47-9956-ABB42D91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0294C5-F0E6-2447-927C-BAE4DAAF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B045E1-6F94-784F-B4AD-029690F3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62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B9ABF9-DAC5-4B42-BBBA-A34A5209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D1316E0-A98E-DA4A-BC57-5B131730A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AC8F99C-7DA5-4F4C-B2B4-85C9C3103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ABBFFBB-F795-DA48-A52F-C00F31D02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A17AD74-740E-1F41-9A1B-DD58EB673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164483E-B04E-BF4F-A34D-FE42EFB4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410505-6C54-9441-B626-609308D6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A7DD6E8-70E6-4843-9653-B34D12AE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00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9A75B-6FE2-134C-9402-988CC8A0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E0BD82-A391-354C-BA3A-39B1A336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7CBCE4-11E3-FC4F-B8CD-B5366E94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DCAA28-0525-3045-A58C-05E2DFBD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16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80B0CB-CFB7-3C44-921C-D11115CB9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6A440F5-CBCA-204F-AD86-3ECCDB5D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A0C64F-4912-1F48-A028-44DE4394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41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26789-404A-2E44-AC3E-99C1BB9C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152B6-B98B-BB44-BB78-BD0F0587A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C7625BE-9AC0-2344-99BA-9FC0BD8FA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D1E4A9-B41A-3D4F-989A-FBFEE19E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D128AB-6CFD-5C44-9959-9F2ADD18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E52A7E-EF65-0F44-8E1E-39548435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27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397D6-9451-4A43-AD7C-561AF60B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826A7DF-952E-8B48-8224-3487E69BB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A1BE9B4-E7A9-7C4B-B96E-11148EF70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F8B1C6-2E15-024A-B31A-21DB3942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4515EA-2477-5742-88A6-D63B707AA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BAB62C-488F-3144-A09A-7B2A8BB1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99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CAAD33E-549C-9641-A783-20A423B1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5D3A67E-3C0A-C941-9573-3F677DF65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A5799A-FE19-6C45-AE9D-F02B8E903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5E00A-78F8-FD40-A983-628D82FF958B}" type="datetimeFigureOut">
              <a:rPr lang="cs-CZ" smtClean="0"/>
              <a:t>29.01.19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BC0964-7FA4-334B-9531-CB61AF9A4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FBB887-4C9C-9748-847A-3AB420B45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AE50E-D686-1148-91B6-AB9CDDA4C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14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n204rPdTfQ" TargetMode="External"/><Relationship Id="rId2" Type="http://schemas.openxmlformats.org/officeDocument/2006/relationships/hyperlink" Target="https://www.macrotrends.net/stocks/charts/PM/philip-morris/revenu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customXml" Target="../ink/ink2.xml"/><Relationship Id="rId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18" Type="http://schemas.openxmlformats.org/officeDocument/2006/relationships/image" Target="../media/image32.jpeg"/><Relationship Id="rId3" Type="http://schemas.openxmlformats.org/officeDocument/2006/relationships/image" Target="../media/image17.jpg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tiff"/><Relationship Id="rId5" Type="http://schemas.openxmlformats.org/officeDocument/2006/relationships/image" Target="../media/image19.png"/><Relationship Id="rId15" Type="http://schemas.openxmlformats.org/officeDocument/2006/relationships/image" Target="../media/image2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png"/><Relationship Id="rId1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E22F9-0D84-6A43-97BB-532459402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7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6700" b="1" dirty="0"/>
              <a:t>KUŘTE VÍCE, KUŘTE ZDRAVĚJI</a:t>
            </a:r>
            <a:br>
              <a:rPr lang="cs-CZ" b="1" dirty="0"/>
            </a:br>
            <a:r>
              <a:rPr lang="cs-CZ" sz="4000" b="1" dirty="0"/>
              <a:t>Je zahřívaný tabák reálnou nadějí? Pohled specialisty na odvykání kouření</a:t>
            </a:r>
            <a:br>
              <a:rPr lang="cs-CZ" sz="4000" b="1" dirty="0"/>
            </a:br>
            <a:r>
              <a:rPr lang="cs-CZ" sz="4000" b="1" i="1" dirty="0"/>
              <a:t>(</a:t>
            </a:r>
            <a:r>
              <a:rPr lang="cs-CZ" sz="4000" b="1" i="1" dirty="0">
                <a:solidFill>
                  <a:srgbClr val="FF0000"/>
                </a:solidFill>
              </a:rPr>
              <a:t>léčbu</a:t>
            </a:r>
            <a:r>
              <a:rPr lang="cs-CZ" sz="4000" b="1" i="1" dirty="0"/>
              <a:t> závislosti na tabáku)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3025BE-B65E-E44F-9D90-8E9E8B738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12276"/>
            <a:ext cx="9144000" cy="1655762"/>
          </a:xfrm>
        </p:spPr>
        <p:txBody>
          <a:bodyPr/>
          <a:lstStyle/>
          <a:p>
            <a:r>
              <a:rPr lang="cs-CZ" sz="3500" b="1" dirty="0"/>
              <a:t>Eva Králíková</a:t>
            </a:r>
          </a:p>
          <a:p>
            <a:r>
              <a:rPr lang="cs-CZ" dirty="0"/>
              <a:t>Centrum pro závislé na tabáku III. interní kliniky 1. LF UK a VFN v Praze</a:t>
            </a:r>
          </a:p>
          <a:p>
            <a:r>
              <a:rPr lang="cs-CZ" dirty="0"/>
              <a:t>Ústav hygieny a epidemiologie 1. LF UK a VFN v Praze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10CC34-E872-7349-8C6F-687D2FDF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5270"/>
            <a:ext cx="4676551" cy="245320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A29E1D-D19A-B54E-AFBF-28AB7D36731A}"/>
              </a:ext>
            </a:extLst>
          </p:cNvPr>
          <p:cNvSpPr txBox="1"/>
          <p:nvPr/>
        </p:nvSpPr>
        <p:spPr>
          <a:xfrm>
            <a:off x="7227516" y="5035462"/>
            <a:ext cx="4556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MKN-10: Závislost na tabáku</a:t>
            </a:r>
            <a:r>
              <a:rPr lang="cs-CZ" b="1" dirty="0"/>
              <a:t>, </a:t>
            </a:r>
            <a:r>
              <a:rPr lang="cs-CZ" b="1" dirty="0">
                <a:solidFill>
                  <a:srgbClr val="FF0000"/>
                </a:solidFill>
              </a:rPr>
              <a:t>DG F17</a:t>
            </a:r>
          </a:p>
          <a:p>
            <a:r>
              <a:rPr lang="cs-CZ" dirty="0"/>
              <a:t>Poruchy duševní a poruchy chování způsobené</a:t>
            </a:r>
          </a:p>
          <a:p>
            <a:r>
              <a:rPr lang="cs-CZ" dirty="0"/>
              <a:t>užíváním tabáku</a:t>
            </a:r>
          </a:p>
          <a:p>
            <a:endParaRPr lang="cs-CZ" dirty="0"/>
          </a:p>
          <a:p>
            <a:r>
              <a:rPr lang="cs-CZ" dirty="0"/>
              <a:t>„odvykání kouření“ = širší pojem než léčba </a:t>
            </a:r>
          </a:p>
          <a:p>
            <a:r>
              <a:rPr lang="cs-CZ" dirty="0"/>
              <a:t>závislosti na tabáku</a:t>
            </a:r>
          </a:p>
        </p:txBody>
      </p:sp>
    </p:spTree>
    <p:extLst>
      <p:ext uri="{BB962C8B-B14F-4D97-AF65-F5344CB8AC3E}">
        <p14:creationId xmlns:p14="http://schemas.microsoft.com/office/powerpoint/2010/main" val="1006326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F1B10A3A-FDBA-1D46-91AE-B8CD1B5BC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</a:rPr>
              <a:t>NEJÚČINNĚJŠÍ PREVENCE KOUŘENÍ = VYSOKÁ CENA CIGARET DANÁ DANÍ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5F8895C7-5DFB-CD4C-AC7F-48572E9E1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</a:rPr>
              <a:t>2001: Před hlasováním o odkladu zvýšení tabákových daní po vstupu do EU v roce 2004 rozdal Philip Morris našim poslancům „studii</a:t>
            </a:r>
            <a:r>
              <a:rPr lang="ja-JP" altLang="cs-CZ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cs-CZ" altLang="ja-JP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která popisovala zkrácení života výrobky této firmy jako potenciální zisk pro stát (ušetření důchodů atd.)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</a:rPr>
              <a:t>Zvýšení daní bylo opravdu odloženo do roku 2007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</a:rPr>
              <a:t>Philip Morris se však za tento text musel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omluvit</a:t>
            </a: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</a:rPr>
              <a:t> v mezinárodním měřítku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pochybili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fakticky</a:t>
            </a: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 eticky</a:t>
            </a:r>
          </a:p>
        </p:txBody>
      </p:sp>
    </p:spTree>
    <p:extLst>
      <p:ext uri="{BB962C8B-B14F-4D97-AF65-F5344CB8AC3E}">
        <p14:creationId xmlns:p14="http://schemas.microsoft.com/office/powerpoint/2010/main" val="366966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5" descr="PM Death Benefit Ad">
            <a:extLst>
              <a:ext uri="{FF2B5EF4-FFF2-40B4-BE49-F238E27FC236}">
                <a16:creationId xmlns:a16="http://schemas.microsoft.com/office/drawing/2014/main" id="{D5567537-472B-294F-9E7A-F6A88E67C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67" y="274639"/>
            <a:ext cx="3517701" cy="571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Text Box 8">
            <a:extLst>
              <a:ext uri="{FF2B5EF4-FFF2-40B4-BE49-F238E27FC236}">
                <a16:creationId xmlns:a16="http://schemas.microsoft.com/office/drawing/2014/main" id="{CFB4197E-6514-C647-BBC3-DCB2B47E4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392327"/>
            <a:ext cx="306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cs-CZ" b="0">
              <a:latin typeface="Times New Roman" panose="02020603050405020304" pitchFamily="18" charset="0"/>
            </a:endParaRPr>
          </a:p>
        </p:txBody>
      </p:sp>
      <p:sp>
        <p:nvSpPr>
          <p:cNvPr id="105480" name="Text Box 9">
            <a:extLst>
              <a:ext uri="{FF2B5EF4-FFF2-40B4-BE49-F238E27FC236}">
                <a16:creationId xmlns:a16="http://schemas.microsoft.com/office/drawing/2014/main" id="{0E32000D-9680-994E-93C3-E74B32C9F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6" y="5908675"/>
            <a:ext cx="336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cs-CZ" b="0">
              <a:latin typeface="Times New Roman" panose="02020603050405020304" pitchFamily="18" charset="0"/>
            </a:endParaRPr>
          </a:p>
        </p:txBody>
      </p:sp>
      <p:sp>
        <p:nvSpPr>
          <p:cNvPr id="105481" name="Text Box 10">
            <a:extLst>
              <a:ext uri="{FF2B5EF4-FFF2-40B4-BE49-F238E27FC236}">
                <a16:creationId xmlns:a16="http://schemas.microsoft.com/office/drawing/2014/main" id="{451B09A0-AF2C-EF47-901E-A9908C2E1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057" y="6096000"/>
            <a:ext cx="336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1200" b="0">
                <a:latin typeface="Times New Roman" panose="02020603050405020304" pitchFamily="18" charset="0"/>
              </a:rPr>
              <a:t>Sponsors: American Legacy Foundation, American Cancer Society, Campaign for Tobacco-Free Kids</a:t>
            </a:r>
          </a:p>
        </p:txBody>
      </p:sp>
      <p:pic>
        <p:nvPicPr>
          <p:cNvPr id="11" name="Zástupný symbol pro obsah 4">
            <a:extLst>
              <a:ext uri="{FF2B5EF4-FFF2-40B4-BE49-F238E27FC236}">
                <a16:creationId xmlns:a16="http://schemas.microsoft.com/office/drawing/2014/main" id="{6559C1CC-BDA4-7E4D-B5F9-C276B2BAE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149" y="274638"/>
            <a:ext cx="4610903" cy="2361005"/>
          </a:xfrm>
        </p:spPr>
      </p:pic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DC71379B-198F-3346-A388-E0E0E50D9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" y="789140"/>
            <a:ext cx="7988843" cy="48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55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82FF74-5FFC-014B-9D53-18885AC90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004" y="0"/>
            <a:ext cx="9077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69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2350C4-B10A-7147-99CE-1B51583E0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881"/>
            <a:ext cx="12192000" cy="55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FOUNDATION FOR A SMOKE-FREE WORLD (9/2017)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706" y="1600200"/>
            <a:ext cx="9006295" cy="511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1 000 000 000 USD od PMI (80 mil USD/</a:t>
            </a:r>
            <a:r>
              <a:rPr lang="en-US" dirty="0" err="1"/>
              <a:t>rok</a:t>
            </a:r>
            <a:r>
              <a:rPr lang="en-US" dirty="0"/>
              <a:t>, 12 let)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80 mil USD/</a:t>
            </a:r>
            <a:r>
              <a:rPr lang="en-US" b="1" dirty="0" err="1"/>
              <a:t>rok</a:t>
            </a:r>
            <a:r>
              <a:rPr lang="en-US" b="1" dirty="0"/>
              <a:t> = 0,01 % </a:t>
            </a:r>
            <a:r>
              <a:rPr lang="en-US" b="1" dirty="0" err="1"/>
              <a:t>příjmu</a:t>
            </a:r>
            <a:r>
              <a:rPr lang="en-US" b="1" dirty="0"/>
              <a:t> PM </a:t>
            </a:r>
            <a:r>
              <a:rPr lang="en-US" sz="1400" dirty="0"/>
              <a:t>(1)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err="1"/>
              <a:t>Jedno</a:t>
            </a:r>
            <a:r>
              <a:rPr lang="en-US" dirty="0"/>
              <a:t> </a:t>
            </a:r>
            <a:r>
              <a:rPr lang="en-US" dirty="0" err="1"/>
              <a:t>úmrtí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kouření</a:t>
            </a:r>
            <a:r>
              <a:rPr lang="en-US" dirty="0"/>
              <a:t> = </a:t>
            </a:r>
            <a:r>
              <a:rPr lang="en-US" dirty="0" err="1"/>
              <a:t>zisk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10 000 USD </a:t>
            </a:r>
            <a:r>
              <a:rPr lang="en-US" sz="1400" dirty="0"/>
              <a:t>(2)</a:t>
            </a:r>
          </a:p>
          <a:p>
            <a:pPr marL="0" indent="0">
              <a:buNone/>
            </a:pPr>
            <a:r>
              <a:rPr lang="cs-CZ" dirty="0"/>
              <a:t>Helmut </a:t>
            </a:r>
            <a:r>
              <a:rPr lang="cs-CZ" dirty="0" err="1"/>
              <a:t>Wakeham</a:t>
            </a:r>
            <a:r>
              <a:rPr lang="cs-CZ" dirty="0"/>
              <a:t>, vice president pro výzkum, Philip Morris, </a:t>
            </a:r>
            <a:r>
              <a:rPr lang="cs-CZ" dirty="0">
                <a:solidFill>
                  <a:srgbClr val="FF0000"/>
                </a:solidFill>
              </a:rPr>
              <a:t>1976</a:t>
            </a:r>
            <a:r>
              <a:rPr lang="cs-CZ" dirty="0"/>
              <a:t>: ‘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company</a:t>
            </a:r>
            <a:r>
              <a:rPr lang="cs-CZ" dirty="0"/>
              <a:t> as a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believed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cigarettes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cs-CZ" dirty="0" err="1"/>
              <a:t>harmful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would</a:t>
            </a:r>
            <a:r>
              <a:rPr lang="cs-CZ" dirty="0"/>
              <a:t> not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business. </a:t>
            </a:r>
            <a:r>
              <a:rPr lang="cs-CZ" dirty="0" err="1"/>
              <a:t>We</a:t>
            </a:r>
            <a:r>
              <a:rPr lang="cs-CZ" dirty="0"/>
              <a:t> are a very </a:t>
            </a:r>
            <a:r>
              <a:rPr lang="cs-CZ" dirty="0" err="1"/>
              <a:t>moralistic</a:t>
            </a:r>
            <a:r>
              <a:rPr lang="cs-CZ" dirty="0"/>
              <a:t> </a:t>
            </a:r>
            <a:r>
              <a:rPr lang="cs-CZ" dirty="0" err="1"/>
              <a:t>company</a:t>
            </a:r>
            <a:r>
              <a:rPr lang="cs-CZ" dirty="0"/>
              <a:t> </a:t>
            </a:r>
            <a:r>
              <a:rPr lang="cs-CZ" sz="1400" dirty="0"/>
              <a:t>(3).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F6A44B8-9321-1B41-B2D2-E25EE1744C50}"/>
              </a:ext>
            </a:extLst>
          </p:cNvPr>
          <p:cNvSpPr txBox="1"/>
          <p:nvPr/>
        </p:nvSpPr>
        <p:spPr>
          <a:xfrm>
            <a:off x="1440493" y="6125227"/>
            <a:ext cx="9555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cs-CZ" sz="1100" dirty="0">
                <a:hlinkClick r:id="rId2"/>
              </a:rPr>
              <a:t>https://www.macrotrends.net/stocks/charts/PM/philip-morris/revenue</a:t>
            </a:r>
            <a:endParaRPr lang="cs-CZ" sz="1100" dirty="0"/>
          </a:p>
          <a:p>
            <a:pPr marL="228600" indent="-228600">
              <a:buAutoNum type="arabicPeriod"/>
            </a:pPr>
            <a:r>
              <a:rPr lang="cs-CZ" sz="1100" dirty="0" err="1"/>
              <a:t>Proctor</a:t>
            </a:r>
            <a:r>
              <a:rPr lang="cs-CZ" sz="1100" dirty="0"/>
              <a:t> RN.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history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discovery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cigarette-lung</a:t>
            </a:r>
            <a:r>
              <a:rPr lang="cs-CZ" sz="1100" dirty="0"/>
              <a:t> </a:t>
            </a:r>
            <a:r>
              <a:rPr lang="cs-CZ" sz="1100" dirty="0" err="1"/>
              <a:t>cancer</a:t>
            </a:r>
            <a:r>
              <a:rPr lang="cs-CZ" sz="1100" dirty="0"/>
              <a:t> link: </a:t>
            </a:r>
            <a:r>
              <a:rPr lang="cs-CZ" sz="1100" dirty="0" err="1"/>
              <a:t>evidentiary</a:t>
            </a:r>
            <a:r>
              <a:rPr lang="cs-CZ" sz="1100" dirty="0"/>
              <a:t> </a:t>
            </a:r>
            <a:r>
              <a:rPr lang="cs-CZ" sz="1100" dirty="0" err="1"/>
              <a:t>traditions</a:t>
            </a:r>
            <a:r>
              <a:rPr lang="cs-CZ" sz="1100" dirty="0"/>
              <a:t>, </a:t>
            </a:r>
            <a:r>
              <a:rPr lang="cs-CZ" sz="1100" dirty="0" err="1"/>
              <a:t>corporate</a:t>
            </a:r>
            <a:r>
              <a:rPr lang="cs-CZ" sz="1100" dirty="0"/>
              <a:t> </a:t>
            </a:r>
            <a:r>
              <a:rPr lang="cs-CZ" sz="1100" dirty="0" err="1"/>
              <a:t>denial</a:t>
            </a:r>
            <a:r>
              <a:rPr lang="cs-CZ" sz="1100" dirty="0"/>
              <a:t>, </a:t>
            </a:r>
            <a:r>
              <a:rPr lang="cs-CZ" sz="1100" dirty="0" err="1"/>
              <a:t>global</a:t>
            </a:r>
            <a:r>
              <a:rPr lang="cs-CZ" sz="1100" dirty="0"/>
              <a:t> </a:t>
            </a:r>
            <a:r>
              <a:rPr lang="cs-CZ" sz="1100" dirty="0" err="1"/>
              <a:t>toll</a:t>
            </a:r>
            <a:r>
              <a:rPr lang="cs-CZ" sz="1100" dirty="0"/>
              <a:t>. </a:t>
            </a:r>
            <a:r>
              <a:rPr lang="cs-CZ" sz="1100" dirty="0" err="1"/>
              <a:t>Tob</a:t>
            </a:r>
            <a:r>
              <a:rPr lang="cs-CZ" sz="1100" dirty="0"/>
              <a:t> </a:t>
            </a:r>
            <a:r>
              <a:rPr lang="cs-CZ" sz="1100" dirty="0" err="1"/>
              <a:t>Control</a:t>
            </a:r>
            <a:r>
              <a:rPr lang="cs-CZ" sz="1100" dirty="0"/>
              <a:t>. 2012 Mar;21(2):87-91</a:t>
            </a:r>
          </a:p>
          <a:p>
            <a:pPr marL="228600" indent="-228600">
              <a:buAutoNum type="arabicPeriod"/>
            </a:pPr>
            <a:r>
              <a:rPr lang="cs-CZ" sz="1100" dirty="0" err="1"/>
              <a:t>Wakeham</a:t>
            </a:r>
            <a:r>
              <a:rPr lang="cs-CZ" sz="1100" dirty="0"/>
              <a:t> H</a:t>
            </a:r>
            <a:r>
              <a:rPr lang="cs-CZ" sz="1100" i="1" dirty="0"/>
              <a:t>. </a:t>
            </a:r>
            <a:r>
              <a:rPr lang="cs-CZ" sz="1100" i="1" dirty="0" err="1"/>
              <a:t>Interviewed</a:t>
            </a:r>
            <a:r>
              <a:rPr lang="cs-CZ" sz="1100" i="1" dirty="0"/>
              <a:t>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Death</a:t>
            </a:r>
            <a:r>
              <a:rPr lang="cs-CZ" sz="1100" i="1" dirty="0"/>
              <a:t> in </a:t>
            </a:r>
            <a:r>
              <a:rPr lang="cs-CZ" sz="1100" i="1" dirty="0" err="1"/>
              <a:t>the</a:t>
            </a:r>
            <a:r>
              <a:rPr lang="cs-CZ" sz="1100" i="1" dirty="0"/>
              <a:t> </a:t>
            </a:r>
            <a:r>
              <a:rPr lang="cs-CZ" sz="1100" i="1" dirty="0" err="1"/>
              <a:t>West</a:t>
            </a:r>
            <a:r>
              <a:rPr lang="cs-CZ" sz="1100" i="1" dirty="0"/>
              <a:t> (</a:t>
            </a:r>
            <a:r>
              <a:rPr lang="cs-CZ" sz="1100" i="1" dirty="0" err="1"/>
              <a:t>Thames</a:t>
            </a:r>
            <a:r>
              <a:rPr lang="cs-CZ" sz="1100" i="1" dirty="0"/>
              <a:t> </a:t>
            </a:r>
            <a:r>
              <a:rPr lang="cs-CZ" sz="1100" i="1" dirty="0" err="1"/>
              <a:t>Television</a:t>
            </a:r>
            <a:r>
              <a:rPr lang="cs-CZ" sz="1100" i="1" dirty="0"/>
              <a:t>, 1976 ), </a:t>
            </a:r>
            <a:r>
              <a:rPr lang="cs-CZ" sz="1100" i="1" dirty="0">
                <a:hlinkClick r:id="rId3"/>
              </a:rPr>
              <a:t>http://www.youtube.com/watch?v=ln204rPdTfQ</a:t>
            </a:r>
            <a:r>
              <a:rPr lang="cs-CZ" sz="1100" i="1" dirty="0"/>
              <a:t> </a:t>
            </a:r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578818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806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PRODLOUŽENÍ SMLOUVY PM&amp;FERRARI 9/2017 JEN NA </a:t>
            </a:r>
            <a:r>
              <a:rPr lang="en-US" b="1" dirty="0">
                <a:solidFill>
                  <a:srgbClr val="FF0000"/>
                </a:solidFill>
              </a:rPr>
              <a:t>ČERVENOU</a:t>
            </a:r>
            <a:r>
              <a:rPr lang="en-US" b="1" dirty="0"/>
              <a:t> BARVU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 descr="Snímek obrazovky 2017-09-15 v 16.09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37" r="-44237"/>
          <a:stretch>
            <a:fillRect/>
          </a:stretch>
        </p:blipFill>
        <p:spPr>
          <a:xfrm>
            <a:off x="1362222" y="1600200"/>
            <a:ext cx="9560307" cy="52578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C99ADD17-4A75-6243-9AA5-3F8E0A7E6011}"/>
                  </a:ext>
                </a:extLst>
              </p14:cNvPr>
              <p14:cNvContentPartPr/>
              <p14:nvPr/>
            </p14:nvContentPartPr>
            <p14:xfrm>
              <a:off x="2794927" y="2259261"/>
              <a:ext cx="6847200" cy="365688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C99ADD17-4A75-6243-9AA5-3F8E0A7E60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8927" y="2223261"/>
                <a:ext cx="6918840" cy="37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AF4378C1-1095-6841-9EA9-859CB1700D93}"/>
                  </a:ext>
                </a:extLst>
              </p14:cNvPr>
              <p14:cNvContentPartPr/>
              <p14:nvPr/>
            </p14:nvContentPartPr>
            <p14:xfrm>
              <a:off x="1543567" y="2554101"/>
              <a:ext cx="36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AF4378C1-1095-6841-9EA9-859CB1700D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4927" y="254546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451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4232B-E96B-E144-BABC-48BC5879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NADACE PM – ROZDĚLENÍ KOMUNITY KONTROLY TABÁKU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68B3CB4-1EFC-5847-ACC4-91D556FDA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47" y="1419226"/>
            <a:ext cx="5408898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01E2034-2E4A-CA4E-B79F-3541291E7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965" y="1419226"/>
            <a:ext cx="6770547" cy="47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5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/>
          </p:nvPr>
        </p:nvSpPr>
        <p:spPr>
          <a:xfrm>
            <a:off x="1992313" y="548680"/>
            <a:ext cx="82296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latin typeface="Calibri" charset="0"/>
              </a:rPr>
              <a:t>ZDROJE NIKOTINU V EU</a:t>
            </a:r>
          </a:p>
        </p:txBody>
      </p:sp>
      <p:pic>
        <p:nvPicPr>
          <p:cNvPr id="1863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12" r="-24512"/>
          <a:stretch>
            <a:fillRect/>
          </a:stretch>
        </p:blipFill>
        <p:spPr>
          <a:xfrm>
            <a:off x="1301750" y="1600201"/>
            <a:ext cx="9893300" cy="5440363"/>
          </a:xfrm>
        </p:spPr>
      </p:pic>
      <p:sp>
        <p:nvSpPr>
          <p:cNvPr id="186371" name="TextBox 4"/>
          <p:cNvSpPr txBox="1">
            <a:spLocks noChangeArrowheads="1"/>
          </p:cNvSpPr>
          <p:nvPr/>
        </p:nvSpPr>
        <p:spPr bwMode="auto">
          <a:xfrm>
            <a:off x="1524001" y="6374726"/>
            <a:ext cx="9426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dirty="0"/>
              <a:t>Executive Agency for Health and Consumers, Specific Request EAHC/2011/Health/11 for under EAHC/2010/Health/01 Lot 2, Economic analysis of the EU market of tobacco, nicotine and related products, Revised Final Report, 20 September 2013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2D6D432-F443-3B4A-9164-F42E66E04282}"/>
              </a:ext>
            </a:extLst>
          </p:cNvPr>
          <p:cNvSpPr txBox="1"/>
          <p:nvPr/>
        </p:nvSpPr>
        <p:spPr>
          <a:xfrm>
            <a:off x="8112692" y="1891429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(2019 cca 2-5 %)</a:t>
            </a:r>
          </a:p>
        </p:txBody>
      </p:sp>
    </p:spTree>
    <p:extLst>
      <p:ext uri="{BB962C8B-B14F-4D97-AF65-F5344CB8AC3E}">
        <p14:creationId xmlns:p14="http://schemas.microsoft.com/office/powerpoint/2010/main" val="4184903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af 24"/>
          <p:cNvGraphicFramePr/>
          <p:nvPr>
            <p:extLst/>
          </p:nvPr>
        </p:nvGraphicFramePr>
        <p:xfrm>
          <a:off x="1774826" y="1844824"/>
          <a:ext cx="8137313" cy="3675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63" name="Text Box 15"/>
          <p:cNvSpPr txBox="1">
            <a:spLocks noChangeArrowheads="1"/>
          </p:cNvSpPr>
          <p:nvPr/>
        </p:nvSpPr>
        <p:spPr bwMode="auto">
          <a:xfrm>
            <a:off x="3662585" y="4858966"/>
            <a:ext cx="4953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Doba užívání medikace (měsíce)</a:t>
            </a:r>
          </a:p>
        </p:txBody>
      </p:sp>
      <p:sp>
        <p:nvSpPr>
          <p:cNvPr id="19467" name="Text Box 38"/>
          <p:cNvSpPr txBox="1">
            <a:spLocks noChangeArrowheads="1"/>
          </p:cNvSpPr>
          <p:nvPr/>
        </p:nvSpPr>
        <p:spPr bwMode="auto">
          <a:xfrm rot="-5400000">
            <a:off x="1063625" y="3277121"/>
            <a:ext cx="1873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Podíl pacientů</a:t>
            </a:r>
          </a:p>
        </p:txBody>
      </p:sp>
      <p:sp>
        <p:nvSpPr>
          <p:cNvPr id="19468" name="Rectangle 11"/>
          <p:cNvSpPr>
            <a:spLocks/>
          </p:cNvSpPr>
          <p:nvPr/>
        </p:nvSpPr>
        <p:spPr bwMode="auto">
          <a:xfrm>
            <a:off x="112734" y="212679"/>
            <a:ext cx="11887199" cy="84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ROČNÍ CO-VALIDIZOVANÁ ÚSPĚŠNOST LÉČBY ZÁVISLOSTI NA TABÁKU V CENTRU PRO ZÁVISLÉ NA TABÁKU III. INTERNÍ KLINIKY 1. LF UK A VFN – CELKEM CCA 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35 %</a:t>
            </a:r>
          </a:p>
        </p:txBody>
      </p:sp>
      <p:sp>
        <p:nvSpPr>
          <p:cNvPr id="19477" name="Rectangle 42"/>
          <p:cNvSpPr>
            <a:spLocks noChangeArrowheads="1"/>
          </p:cNvSpPr>
          <p:nvPr/>
        </p:nvSpPr>
        <p:spPr bwMode="auto">
          <a:xfrm>
            <a:off x="563671" y="6087733"/>
            <a:ext cx="91333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Na hladině významnosti </a:t>
            </a:r>
            <a:r>
              <a:rPr lang="el-GR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α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=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0,05 byl  prokázán statisticky významný rozdíl v úspěšnosti pacientů vzhledem k délce užívání 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medkace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. P-hodnota 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Pearsonova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 Chí-kvadrát testu p 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&lt;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 0,00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cs-CZ" altLang="cs-CZ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9478" name="Rectangle 42"/>
          <p:cNvSpPr>
            <a:spLocks noChangeArrowheads="1"/>
          </p:cNvSpPr>
          <p:nvPr/>
        </p:nvSpPr>
        <p:spPr bwMode="auto">
          <a:xfrm>
            <a:off x="6864351" y="6483351"/>
            <a:ext cx="34655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baseline="30000">
                <a:latin typeface="Arial" panose="020B0604020202020204" pitchFamily="34" charset="0"/>
              </a:rPr>
              <a:t>1</a:t>
            </a:r>
            <a:r>
              <a:rPr lang="cs-CZ" altLang="cs-CZ" sz="1100">
                <a:solidFill>
                  <a:srgbClr val="000000"/>
                </a:solidFill>
                <a:latin typeface="Arial" panose="020B0604020202020204" pitchFamily="34" charset="0"/>
              </a:rPr>
              <a:t> p-hodnota Pearsonova Chí-kvadrát testu.</a:t>
            </a:r>
          </a:p>
        </p:txBody>
      </p:sp>
      <p:sp>
        <p:nvSpPr>
          <p:cNvPr id="19480" name="Rectangle 10"/>
          <p:cNvSpPr>
            <a:spLocks noChangeArrowheads="1"/>
          </p:cNvSpPr>
          <p:nvPr/>
        </p:nvSpPr>
        <p:spPr bwMode="auto">
          <a:xfrm>
            <a:off x="1774825" y="1366839"/>
            <a:ext cx="194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 = </a:t>
            </a:r>
            <a:r>
              <a:rPr lang="en-US" altLang="cs-CZ" sz="1800" dirty="0">
                <a:latin typeface="Arial" panose="020B0604020202020204" pitchFamily="34" charset="0"/>
              </a:rPr>
              <a:t>4 6</a:t>
            </a:r>
            <a:r>
              <a:rPr lang="cs-CZ" altLang="cs-CZ" sz="1800" dirty="0">
                <a:latin typeface="Arial" panose="020B0604020202020204" pitchFamily="34" charset="0"/>
              </a:rPr>
              <a:t>58</a:t>
            </a:r>
          </a:p>
        </p:txBody>
      </p:sp>
      <p:graphicFrame>
        <p:nvGraphicFramePr>
          <p:cNvPr id="16" name="Tabulka 15"/>
          <p:cNvGraphicFramePr>
            <a:graphicFrameLocks noGrp="1"/>
          </p:cNvGraphicFramePr>
          <p:nvPr>
            <p:extLst/>
          </p:nvPr>
        </p:nvGraphicFramePr>
        <p:xfrm>
          <a:off x="2207669" y="1728333"/>
          <a:ext cx="7489325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357">
                  <a:extLst>
                    <a:ext uri="{9D8B030D-6E8A-4147-A177-3AD203B41FA5}">
                      <a16:colId xmlns:a16="http://schemas.microsoft.com/office/drawing/2014/main" val="86182098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2226058027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2550518329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1141553796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148601344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1366894868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3741057752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3798353932"/>
                    </a:ext>
                  </a:extLst>
                </a:gridCol>
                <a:gridCol w="856746">
                  <a:extLst>
                    <a:ext uri="{9D8B030D-6E8A-4147-A177-3AD203B41FA5}">
                      <a16:colId xmlns:a16="http://schemas.microsoft.com/office/drawing/2014/main" val="1045174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5670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685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9098A-9E33-E945-98F0-CAEC6049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QUIT OR DIE → QUIT OR 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92CDF5-C8C7-2744-AA49-BE9CD1B69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No </a:t>
            </a:r>
            <a:r>
              <a:rPr lang="cs-CZ" sz="1400" dirty="0" err="1"/>
              <a:t>Fire</a:t>
            </a:r>
            <a:r>
              <a:rPr lang="cs-CZ" sz="1400" dirty="0"/>
              <a:t>, No </a:t>
            </a:r>
            <a:r>
              <a:rPr lang="cs-CZ" sz="1400" dirty="0" err="1"/>
              <a:t>Smoke</a:t>
            </a:r>
            <a:r>
              <a:rPr lang="cs-CZ" sz="1400" dirty="0"/>
              <a:t>: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Global</a:t>
            </a:r>
            <a:r>
              <a:rPr lang="cs-CZ" sz="1400" dirty="0"/>
              <a:t> </a:t>
            </a:r>
            <a:r>
              <a:rPr lang="cs-CZ" sz="1400" dirty="0" err="1"/>
              <a:t>State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Tobacco</a:t>
            </a:r>
            <a:r>
              <a:rPr lang="cs-CZ" sz="1400" dirty="0"/>
              <a:t> </a:t>
            </a:r>
            <a:r>
              <a:rPr lang="cs-CZ" sz="1400" dirty="0" err="1"/>
              <a:t>Harm</a:t>
            </a:r>
            <a:r>
              <a:rPr lang="cs-CZ" sz="1400" dirty="0"/>
              <a:t> </a:t>
            </a:r>
            <a:r>
              <a:rPr lang="cs-CZ" sz="1400" dirty="0" err="1"/>
              <a:t>Reduction</a:t>
            </a:r>
            <a:r>
              <a:rPr lang="cs-CZ" sz="1400" dirty="0"/>
              <a:t> 2018 (2018). London: </a:t>
            </a:r>
            <a:r>
              <a:rPr lang="cs-CZ" sz="1400" dirty="0" err="1"/>
              <a:t>Knowledge-Action-Change</a:t>
            </a:r>
            <a:r>
              <a:rPr lang="cs-CZ" sz="1400" dirty="0"/>
              <a:t>.</a:t>
            </a:r>
          </a:p>
          <a:p>
            <a:pPr marL="0" indent="0">
              <a:buNone/>
            </a:pPr>
            <a:r>
              <a:rPr lang="cs-CZ" sz="1400" dirty="0"/>
              <a:t>https://</a:t>
            </a:r>
            <a:r>
              <a:rPr lang="cs-CZ" sz="1400" dirty="0" err="1"/>
              <a:t>gsthr.org</a:t>
            </a:r>
            <a:r>
              <a:rPr lang="cs-CZ" sz="1400" dirty="0"/>
              <a:t>/</a:t>
            </a:r>
            <a:r>
              <a:rPr lang="cs-CZ" sz="1400" dirty="0" err="1"/>
              <a:t>download</a:t>
            </a:r>
            <a:r>
              <a:rPr lang="cs-CZ" sz="1400" dirty="0"/>
              <a:t>/report/Global-State-of-Tobacco-Harm-Reduction-2018.pdf</a:t>
            </a:r>
          </a:p>
        </p:txBody>
      </p:sp>
    </p:spTree>
    <p:extLst>
      <p:ext uri="{BB962C8B-B14F-4D97-AF65-F5344CB8AC3E}">
        <p14:creationId xmlns:p14="http://schemas.microsoft.com/office/powerpoint/2010/main" val="187049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CEDF4-E19D-8745-822B-CA919B45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F568D-0226-9A42-977B-DA68FF5B3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b="1" dirty="0"/>
              <a:t>NEMÁM KONFLIKT ZÁJMŮ</a:t>
            </a:r>
          </a:p>
        </p:txBody>
      </p:sp>
    </p:spTree>
    <p:extLst>
      <p:ext uri="{BB962C8B-B14F-4D97-AF65-F5344CB8AC3E}">
        <p14:creationId xmlns:p14="http://schemas.microsoft.com/office/powerpoint/2010/main" val="4217214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82C08-312D-9E45-9A1A-0D10EDB8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KOUŘIT </a:t>
            </a:r>
            <a:r>
              <a:rPr lang="cs-CZ" b="1" dirty="0">
                <a:solidFill>
                  <a:srgbClr val="FF0000"/>
                </a:solidFill>
              </a:rPr>
              <a:t>ZDRAVĚJI </a:t>
            </a:r>
            <a:r>
              <a:rPr lang="cs-CZ" b="1" dirty="0"/>
              <a:t>NELZE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799D89-EE26-7643-A467-76A609838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Kouř = směs řádově tisíců látek</a:t>
            </a:r>
          </a:p>
          <a:p>
            <a:r>
              <a:rPr lang="cs-CZ" dirty="0"/>
              <a:t>Zdraví poškozuje </a:t>
            </a:r>
            <a:r>
              <a:rPr lang="cs-CZ" dirty="0">
                <a:solidFill>
                  <a:srgbClr val="FF0000"/>
                </a:solidFill>
              </a:rPr>
              <a:t>kouř</a:t>
            </a:r>
            <a:r>
              <a:rPr lang="cs-CZ" dirty="0"/>
              <a:t> = produkty spalování</a:t>
            </a:r>
          </a:p>
          <a:p>
            <a:r>
              <a:rPr lang="cs-CZ" dirty="0"/>
              <a:t>Kouří se pro nikotin</a:t>
            </a:r>
          </a:p>
          <a:p>
            <a:r>
              <a:rPr lang="cs-CZ" dirty="0"/>
              <a:t>Ačkoli 70 % kuřáků by raději nekouřilo, většině se nepodaří přestat</a:t>
            </a:r>
          </a:p>
          <a:p>
            <a:r>
              <a:rPr lang="cs-CZ" dirty="0"/>
              <a:t>Existuje početná skupina populace, která </a:t>
            </a:r>
            <a:r>
              <a:rPr lang="cs-CZ" dirty="0">
                <a:solidFill>
                  <a:srgbClr val="FF0000"/>
                </a:solidFill>
              </a:rPr>
              <a:t>nemůže nebo nechce </a:t>
            </a:r>
            <a:r>
              <a:rPr lang="cs-CZ" dirty="0"/>
              <a:t>přestat užívat nikotin</a:t>
            </a:r>
          </a:p>
          <a:p>
            <a:r>
              <a:rPr lang="cs-CZ" dirty="0"/>
              <a:t>Méně škodlivá forma nikotinu  (=bez produktů hoření) snižuje riziko = </a:t>
            </a:r>
            <a:r>
              <a:rPr lang="cs-CZ" dirty="0" err="1"/>
              <a:t>harm</a:t>
            </a:r>
            <a:r>
              <a:rPr lang="cs-CZ" dirty="0"/>
              <a:t> </a:t>
            </a:r>
            <a:r>
              <a:rPr lang="cs-CZ" dirty="0" err="1"/>
              <a:t>reduction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573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F3954-3C3A-9C4A-8EBF-AFAEC7BF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81275"/>
          </a:xfrm>
        </p:spPr>
        <p:txBody>
          <a:bodyPr/>
          <a:lstStyle/>
          <a:p>
            <a:r>
              <a:rPr lang="cs-CZ" b="1" dirty="0"/>
              <a:t>KOUŘIT </a:t>
            </a:r>
            <a:r>
              <a:rPr lang="cs-CZ" b="1" dirty="0">
                <a:solidFill>
                  <a:srgbClr val="FF0000"/>
                </a:solidFill>
              </a:rPr>
              <a:t>ZDRAVĚJI </a:t>
            </a:r>
            <a:r>
              <a:rPr lang="cs-CZ" b="1" dirty="0"/>
              <a:t>NELZE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LZE </a:t>
            </a:r>
            <a:r>
              <a:rPr lang="cs-CZ" b="1" dirty="0">
                <a:solidFill>
                  <a:srgbClr val="FF0000"/>
                </a:solidFill>
              </a:rPr>
              <a:t>MÉNĚ RIZIKOVĚ </a:t>
            </a:r>
            <a:r>
              <a:rPr lang="cs-CZ" b="1" dirty="0"/>
              <a:t>UŽÍVAT NIKOTIN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13CC1B-7C4F-A647-8735-EB7570BC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5199"/>
            <a:ext cx="10515600" cy="2671763"/>
          </a:xfrm>
        </p:spPr>
        <p:txBody>
          <a:bodyPr/>
          <a:lstStyle/>
          <a:p>
            <a:r>
              <a:rPr lang="cs-CZ" b="1" dirty="0"/>
              <a:t>(náhradní léčba nikotinem)</a:t>
            </a:r>
          </a:p>
          <a:p>
            <a:r>
              <a:rPr lang="cs-CZ" b="1" dirty="0"/>
              <a:t>E-cigarety </a:t>
            </a:r>
            <a:r>
              <a:rPr lang="cs-CZ" dirty="0"/>
              <a:t>(</a:t>
            </a:r>
            <a:r>
              <a:rPr lang="cs-CZ" dirty="0" err="1"/>
              <a:t>vapování</a:t>
            </a:r>
            <a:r>
              <a:rPr lang="cs-CZ" dirty="0"/>
              <a:t>, </a:t>
            </a:r>
            <a:r>
              <a:rPr lang="cs-CZ" dirty="0" err="1"/>
              <a:t>juuling</a:t>
            </a:r>
            <a:r>
              <a:rPr lang="cs-CZ" dirty="0"/>
              <a:t>)</a:t>
            </a:r>
          </a:p>
          <a:p>
            <a:r>
              <a:rPr lang="cs-CZ" b="1" dirty="0"/>
              <a:t>Tlející</a:t>
            </a:r>
            <a:r>
              <a:rPr lang="cs-CZ" dirty="0"/>
              <a:t> tabák (zahřívaný/nahřívaný, HTP – </a:t>
            </a:r>
            <a:r>
              <a:rPr lang="cs-CZ" dirty="0" err="1"/>
              <a:t>heated</a:t>
            </a:r>
            <a:r>
              <a:rPr lang="cs-CZ" dirty="0"/>
              <a:t> </a:t>
            </a:r>
            <a:r>
              <a:rPr lang="cs-CZ" dirty="0" err="1"/>
              <a:t>tobacco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, PM: HNB=</a:t>
            </a:r>
            <a:r>
              <a:rPr lang="cs-CZ" dirty="0" err="1"/>
              <a:t>heat</a:t>
            </a:r>
            <a:r>
              <a:rPr lang="cs-CZ" dirty="0"/>
              <a:t>-not-</a:t>
            </a:r>
            <a:r>
              <a:rPr lang="cs-CZ" dirty="0" err="1"/>
              <a:t>burn</a:t>
            </a:r>
            <a:r>
              <a:rPr lang="cs-CZ" dirty="0"/>
              <a:t>, </a:t>
            </a:r>
            <a:r>
              <a:rPr lang="cs-CZ" dirty="0" err="1"/>
              <a:t>heets</a:t>
            </a:r>
            <a:r>
              <a:rPr lang="cs-CZ" dirty="0"/>
              <a:t>)</a:t>
            </a:r>
          </a:p>
          <a:p>
            <a:r>
              <a:rPr lang="cs-CZ" b="1" dirty="0" err="1"/>
              <a:t>Snus</a:t>
            </a:r>
            <a:r>
              <a:rPr lang="cs-CZ" b="1" dirty="0"/>
              <a:t> </a:t>
            </a:r>
            <a:r>
              <a:rPr lang="cs-CZ" dirty="0"/>
              <a:t>(švédský porcovaný tabák)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6512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22" y="2361045"/>
            <a:ext cx="1540818" cy="10253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032" y="1812040"/>
            <a:ext cx="981223" cy="11163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932" y="2935858"/>
            <a:ext cx="797536" cy="81073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09640" y="4190166"/>
            <a:ext cx="3816636" cy="2059574"/>
            <a:chOff x="768603" y="3979986"/>
            <a:chExt cx="3816636" cy="2059574"/>
          </a:xfrm>
        </p:grpSpPr>
        <p:grpSp>
          <p:nvGrpSpPr>
            <p:cNvPr id="11" name="Group 10"/>
            <p:cNvGrpSpPr/>
            <p:nvPr/>
          </p:nvGrpSpPr>
          <p:grpSpPr>
            <a:xfrm>
              <a:off x="1048037" y="4549896"/>
              <a:ext cx="2487990" cy="1489664"/>
              <a:chOff x="1048037" y="4549896"/>
              <a:chExt cx="2487990" cy="1489664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8037" y="4549896"/>
                <a:ext cx="1253024" cy="1489664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56574" y="4708281"/>
                <a:ext cx="1379453" cy="1181953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768603" y="3979986"/>
              <a:ext cx="3816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Nezahřívané</a:t>
              </a:r>
              <a:r>
                <a:rPr lang="en-US" dirty="0"/>
                <a:t> </a:t>
              </a:r>
              <a:r>
                <a:rPr lang="en-US" dirty="0" err="1"/>
                <a:t>nikotinové</a:t>
              </a:r>
              <a:r>
                <a:rPr lang="en-US" dirty="0"/>
                <a:t> </a:t>
              </a:r>
              <a:r>
                <a:rPr lang="en-US" dirty="0" err="1"/>
                <a:t>přípravky</a:t>
              </a:r>
              <a:r>
                <a:rPr lang="en-US" dirty="0"/>
                <a:t>, NTN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17312" y="3967072"/>
            <a:ext cx="3528047" cy="2737711"/>
            <a:chOff x="4693311" y="3967071"/>
            <a:chExt cx="3528047" cy="27377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4376" y="5131993"/>
              <a:ext cx="1578708" cy="15727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3130" y="4299690"/>
              <a:ext cx="1234771" cy="118548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279256" y="3967071"/>
              <a:ext cx="2453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Porcovaný</a:t>
              </a:r>
              <a:r>
                <a:rPr lang="en-US" dirty="0"/>
                <a:t> </a:t>
              </a:r>
              <a:r>
                <a:rPr lang="en-US" dirty="0" err="1"/>
                <a:t>tabák</a:t>
              </a:r>
              <a:endParaRPr lang="en-US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8323" y="4308503"/>
              <a:ext cx="1703035" cy="90314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311" y="5599622"/>
              <a:ext cx="1604544" cy="1014874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310552" y="1235597"/>
            <a:ext cx="3531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Zahřívaný</a:t>
            </a:r>
            <a:r>
              <a:rPr lang="en-US" dirty="0"/>
              <a:t>/</a:t>
            </a:r>
            <a:r>
              <a:rPr lang="en-US" dirty="0" err="1"/>
              <a:t>tlející</a:t>
            </a:r>
            <a:r>
              <a:rPr lang="en-US" dirty="0"/>
              <a:t> </a:t>
            </a:r>
            <a:r>
              <a:rPr lang="en-US" dirty="0" err="1"/>
              <a:t>tabák</a:t>
            </a:r>
            <a:endParaRPr lang="en-US" dirty="0"/>
          </a:p>
          <a:p>
            <a:pPr algn="ctr"/>
            <a:r>
              <a:rPr lang="en-US" dirty="0"/>
              <a:t>“Heat-not-burn”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66859" y="1218735"/>
            <a:ext cx="3931047" cy="2722163"/>
            <a:chOff x="642859" y="1218734"/>
            <a:chExt cx="3931047" cy="2722163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743" y="1349198"/>
              <a:ext cx="1621163" cy="160467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69848" y="1218734"/>
              <a:ext cx="231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Vapování</a:t>
              </a:r>
              <a:endParaRPr lang="en-US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42859" y="1583360"/>
              <a:ext cx="1269102" cy="923579"/>
              <a:chOff x="693764" y="1403227"/>
              <a:chExt cx="4560701" cy="2127748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764" y="1403227"/>
                <a:ext cx="4560701" cy="1956877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881036" y="3249629"/>
                <a:ext cx="614155" cy="2813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5313" y="1556253"/>
              <a:ext cx="1294237" cy="128107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7706" y="2696932"/>
              <a:ext cx="1342190" cy="120200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4295" y="2844490"/>
              <a:ext cx="1601531" cy="1096407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2209640" y="1205153"/>
            <a:ext cx="7760629" cy="54959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>
            <a:stCxn id="34" idx="1"/>
            <a:endCxn id="34" idx="3"/>
          </p:cNvCxnSpPr>
          <p:nvPr/>
        </p:nvCxnSpPr>
        <p:spPr>
          <a:xfrm>
            <a:off x="2209640" y="3953113"/>
            <a:ext cx="776062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981200" y="765545"/>
            <a:ext cx="7973388" cy="461665"/>
            <a:chOff x="457200" y="765544"/>
            <a:chExt cx="7973388" cy="461665"/>
          </a:xfrm>
        </p:grpSpPr>
        <p:sp>
          <p:nvSpPr>
            <p:cNvPr id="47" name="TextBox 46"/>
            <p:cNvSpPr txBox="1"/>
            <p:nvPr/>
          </p:nvSpPr>
          <p:spPr>
            <a:xfrm>
              <a:off x="4580042" y="765544"/>
              <a:ext cx="38505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Na </a:t>
              </a:r>
              <a:r>
                <a:rPr lang="en-GB" sz="2400" b="1" dirty="0" err="1"/>
                <a:t>bázi</a:t>
              </a:r>
              <a:r>
                <a:rPr lang="en-GB" sz="2400" b="1" dirty="0"/>
                <a:t> </a:t>
              </a:r>
              <a:r>
                <a:rPr lang="en-GB" sz="2400" b="1" dirty="0" err="1"/>
                <a:t>tabáku</a:t>
              </a:r>
              <a:endParaRPr lang="en-GB" sz="24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7200" y="765544"/>
              <a:ext cx="4264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Na </a:t>
              </a:r>
              <a:r>
                <a:rPr lang="en-GB" sz="2400" b="1" dirty="0" err="1"/>
                <a:t>bázi</a:t>
              </a:r>
              <a:r>
                <a:rPr lang="en-GB" sz="2400" b="1" dirty="0"/>
                <a:t> </a:t>
              </a:r>
              <a:r>
                <a:rPr lang="en-GB" sz="2400" b="1" dirty="0" err="1"/>
                <a:t>čistého</a:t>
              </a:r>
              <a:r>
                <a:rPr lang="en-GB" sz="2400" b="1" dirty="0"/>
                <a:t> </a:t>
              </a:r>
              <a:r>
                <a:rPr lang="en-GB" sz="2400" b="1" dirty="0" err="1"/>
                <a:t>nikotinu</a:t>
              </a:r>
              <a:endParaRPr lang="en-GB" sz="24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57250" y="1188829"/>
            <a:ext cx="461665" cy="5489787"/>
            <a:chOff x="233249" y="1188828"/>
            <a:chExt cx="461665" cy="5489787"/>
          </a:xfrm>
        </p:grpSpPr>
        <p:sp>
          <p:nvSpPr>
            <p:cNvPr id="49" name="TextBox 48"/>
            <p:cNvSpPr txBox="1"/>
            <p:nvPr/>
          </p:nvSpPr>
          <p:spPr>
            <a:xfrm rot="16200000">
              <a:off x="-908365" y="2330442"/>
              <a:ext cx="2744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/>
                <a:t>Zahřívané</a:t>
              </a:r>
              <a:r>
                <a:rPr lang="en-GB" sz="2400" b="1" dirty="0"/>
                <a:t> 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16200000">
              <a:off x="-908365" y="5075335"/>
              <a:ext cx="2744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/>
                <a:t>Nezahřívané</a:t>
              </a:r>
              <a:endParaRPr lang="en-GB" sz="2400" b="1" dirty="0"/>
            </a:p>
          </p:txBody>
        </p:sp>
      </p:grpSp>
      <p:cxnSp>
        <p:nvCxnSpPr>
          <p:cNvPr id="37" name="Straight Connector 36"/>
          <p:cNvCxnSpPr>
            <a:stCxn id="34" idx="0"/>
            <a:endCxn id="34" idx="2"/>
          </p:cNvCxnSpPr>
          <p:nvPr/>
        </p:nvCxnSpPr>
        <p:spPr>
          <a:xfrm>
            <a:off x="6089954" y="1205153"/>
            <a:ext cx="0" cy="549592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1981200" y="370647"/>
            <a:ext cx="7886700" cy="430004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/>
              <a:t>HR NIKOTIN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539" y="1641191"/>
            <a:ext cx="1046254" cy="136068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214118" y="3305985"/>
            <a:ext cx="3531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Nepřímo</a:t>
            </a:r>
            <a:r>
              <a:rPr lang="en-US" dirty="0"/>
              <a:t> </a:t>
            </a:r>
            <a:r>
              <a:rPr lang="en-US" dirty="0" err="1"/>
              <a:t>zahřívané</a:t>
            </a:r>
            <a:r>
              <a:rPr lang="en-US" dirty="0"/>
              <a:t> </a:t>
            </a:r>
            <a:r>
              <a:rPr lang="en-US" dirty="0" err="1"/>
              <a:t>tabákové</a:t>
            </a:r>
            <a:r>
              <a:rPr lang="en-US" dirty="0"/>
              <a:t> </a:t>
            </a:r>
            <a:r>
              <a:rPr lang="en-US" dirty="0" err="1"/>
              <a:t>výrobky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6997872" y="2495767"/>
            <a:ext cx="111639" cy="153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B1B24-F33B-B04A-B676-CE2A9609B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DOSTUPNOST EC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03797B5-5BCD-EA42-BDDC-CDE15AE5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0907" y="745066"/>
            <a:ext cx="7250294" cy="560493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39E1F72-DCCA-7E49-AFC3-B786520A08A0}"/>
              </a:ext>
            </a:extLst>
          </p:cNvPr>
          <p:cNvSpPr txBox="1"/>
          <p:nvPr/>
        </p:nvSpPr>
        <p:spPr>
          <a:xfrm>
            <a:off x="457200" y="6176963"/>
            <a:ext cx="4947188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No </a:t>
            </a:r>
            <a:r>
              <a:rPr lang="cs-CZ" sz="1050" dirty="0" err="1"/>
              <a:t>Fire</a:t>
            </a:r>
            <a:r>
              <a:rPr lang="cs-CZ" sz="1050" dirty="0"/>
              <a:t>, No </a:t>
            </a:r>
            <a:r>
              <a:rPr lang="cs-CZ" sz="1050" dirty="0" err="1"/>
              <a:t>Smoke</a:t>
            </a:r>
            <a:r>
              <a:rPr lang="cs-CZ" sz="1050" dirty="0"/>
              <a:t>: </a:t>
            </a:r>
            <a:r>
              <a:rPr lang="cs-CZ" sz="1050" dirty="0" err="1"/>
              <a:t>The</a:t>
            </a:r>
            <a:r>
              <a:rPr lang="cs-CZ" sz="1050" dirty="0"/>
              <a:t> </a:t>
            </a:r>
            <a:r>
              <a:rPr lang="cs-CZ" sz="1050" dirty="0" err="1"/>
              <a:t>Global</a:t>
            </a:r>
            <a:r>
              <a:rPr lang="cs-CZ" sz="1050" dirty="0"/>
              <a:t> </a:t>
            </a:r>
            <a:r>
              <a:rPr lang="cs-CZ" sz="1050" dirty="0" err="1"/>
              <a:t>State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Tobacco</a:t>
            </a:r>
            <a:r>
              <a:rPr lang="cs-CZ" sz="1050" dirty="0"/>
              <a:t> </a:t>
            </a:r>
            <a:r>
              <a:rPr lang="cs-CZ" sz="1050" dirty="0" err="1"/>
              <a:t>Harm</a:t>
            </a:r>
            <a:r>
              <a:rPr lang="cs-CZ" sz="1050" dirty="0"/>
              <a:t> </a:t>
            </a:r>
            <a:r>
              <a:rPr lang="cs-CZ" sz="1050" dirty="0" err="1"/>
              <a:t>Reduction</a:t>
            </a:r>
            <a:r>
              <a:rPr lang="cs-CZ" sz="1050" dirty="0"/>
              <a:t> 2018</a:t>
            </a:r>
          </a:p>
          <a:p>
            <a:r>
              <a:rPr lang="cs-CZ" sz="1050" dirty="0"/>
              <a:t>(2018). London: </a:t>
            </a:r>
            <a:r>
              <a:rPr lang="cs-CZ" sz="1050" dirty="0" err="1"/>
              <a:t>Knowledge-Action-Change</a:t>
            </a:r>
            <a:r>
              <a:rPr lang="cs-CZ" sz="1050" dirty="0"/>
              <a:t>.</a:t>
            </a:r>
          </a:p>
          <a:p>
            <a:r>
              <a:rPr lang="cs-CZ" sz="1050" dirty="0"/>
              <a:t>https://</a:t>
            </a:r>
            <a:r>
              <a:rPr lang="cs-CZ" sz="1050" dirty="0" err="1"/>
              <a:t>gsthr.org</a:t>
            </a:r>
            <a:r>
              <a:rPr lang="cs-CZ" sz="1050" dirty="0"/>
              <a:t>/</a:t>
            </a:r>
            <a:r>
              <a:rPr lang="cs-CZ" sz="1050" dirty="0" err="1"/>
              <a:t>download</a:t>
            </a:r>
            <a:r>
              <a:rPr lang="cs-CZ" sz="1050" dirty="0"/>
              <a:t>/report/Global-State-of-Tobacco-Harm-Reduction-2018.pdf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9935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990B1-C63B-294C-BA70-B1EB5109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B06E2EB-E6D5-2341-B29A-213A5BC26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507" y="74536"/>
            <a:ext cx="4997885" cy="6620183"/>
          </a:xfrm>
        </p:spPr>
      </p:pic>
    </p:spTree>
    <p:extLst>
      <p:ext uri="{BB962C8B-B14F-4D97-AF65-F5344CB8AC3E}">
        <p14:creationId xmlns:p14="http://schemas.microsoft.com/office/powerpoint/2010/main" val="973757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95425-CED3-CF4D-8226-BC3C8F41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TŘI GENERACE EC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6954663-2742-524F-BE06-27509502F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68524"/>
            <a:ext cx="10515600" cy="2665539"/>
          </a:xfrm>
        </p:spPr>
      </p:pic>
    </p:spTree>
    <p:extLst>
      <p:ext uri="{BB962C8B-B14F-4D97-AF65-F5344CB8AC3E}">
        <p14:creationId xmlns:p14="http://schemas.microsoft.com/office/powerpoint/2010/main" val="143257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NIKOTIN V PLAZMĚ </a:t>
            </a:r>
            <a:r>
              <a:rPr lang="mr-IN" b="1" dirty="0"/>
              <a:t>–</a:t>
            </a:r>
            <a:r>
              <a:rPr lang="en-US" b="1" dirty="0"/>
              <a:t> RŮZNÉ EC</a:t>
            </a:r>
          </a:p>
        </p:txBody>
      </p:sp>
      <p:pic>
        <p:nvPicPr>
          <p:cNvPr id="4" name="Content Placeholder 3" descr="Snímek obrazovky 2017-10-07 v 16.13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0" r="-20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839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B2294E-DE8A-DD4C-86FA-A36D36BC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3FC68BF-3303-0D43-B2A8-827ED9D29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150" y="1867694"/>
            <a:ext cx="6997700" cy="4267200"/>
          </a:xfrm>
        </p:spPr>
      </p:pic>
    </p:spTree>
    <p:extLst>
      <p:ext uri="{BB962C8B-B14F-4D97-AF65-F5344CB8AC3E}">
        <p14:creationId xmlns:p14="http://schemas.microsoft.com/office/powerpoint/2010/main" val="646677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88EF0-A77A-284C-B434-029099BE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824CF40-05C6-BF4B-B2DE-69E02CE18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1880394"/>
            <a:ext cx="7239000" cy="4241800"/>
          </a:xfrm>
        </p:spPr>
      </p:pic>
    </p:spTree>
    <p:extLst>
      <p:ext uri="{BB962C8B-B14F-4D97-AF65-F5344CB8AC3E}">
        <p14:creationId xmlns:p14="http://schemas.microsoft.com/office/powerpoint/2010/main" val="74832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47DF5-7919-864F-B4D1-444EA5CF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DC5C045-ABD1-CD4C-851F-BF353AAEE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050" y="1854994"/>
            <a:ext cx="7073900" cy="4292600"/>
          </a:xfrm>
        </p:spPr>
      </p:pic>
    </p:spTree>
    <p:extLst>
      <p:ext uri="{BB962C8B-B14F-4D97-AF65-F5344CB8AC3E}">
        <p14:creationId xmlns:p14="http://schemas.microsoft.com/office/powerpoint/2010/main" val="334057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risah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572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36725" y="6324600"/>
            <a:ext cx="781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Congressional hearing, April 1994: „Nicotine is not addictive“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223126" y="269875"/>
            <a:ext cx="333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www.tobaccofreekids.org</a:t>
            </a:r>
          </a:p>
        </p:txBody>
      </p:sp>
      <p:sp>
        <p:nvSpPr>
          <p:cNvPr id="80901" name="Comment 5"/>
          <p:cNvSpPr>
            <a:spLocks noChangeArrowheads="1"/>
          </p:cNvSpPr>
          <p:nvPr/>
        </p:nvSpPr>
        <p:spPr bwMode="auto">
          <a:xfrm>
            <a:off x="1539876" y="15876"/>
            <a:ext cx="9128125" cy="5847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Šéfové velkých tabákových firem včetně Philip Morris </a:t>
            </a:r>
            <a:r>
              <a:rPr lang="cs-CZ" sz="1600" b="1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int</a:t>
            </a:r>
            <a:r>
              <a:rPr lang="cs-CZ" sz="16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. přísahají, že věří, že nikotin není návykový </a:t>
            </a:r>
            <a:r>
              <a:rPr lang="cs-CZ" sz="16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(1994)</a:t>
            </a:r>
            <a:endParaRPr lang="cs-CZ" sz="1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2828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2C4BC-D620-D04E-9BE8-5803D51CC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FBEC796-2D3F-6340-BC47-5CF0EF98A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429" y="153166"/>
            <a:ext cx="7628351" cy="6683014"/>
          </a:xfrm>
        </p:spPr>
      </p:pic>
    </p:spTree>
    <p:extLst>
      <p:ext uri="{BB962C8B-B14F-4D97-AF65-F5344CB8AC3E}">
        <p14:creationId xmlns:p14="http://schemas.microsoft.com/office/powerpoint/2010/main" val="2669112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5901D-5899-594A-9390-A18C9B40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7723FE-8CEF-4446-9C72-72C2DE643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/>
              <a:t>ZAHŘÍVANÝ/TLEJÍCÍ  TABÁK, TOBACCO HEATED PRODUCTS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FF0000"/>
                </a:solidFill>
              </a:rPr>
              <a:t>NEJSOU</a:t>
            </a:r>
          </a:p>
          <a:p>
            <a:pPr marL="0" indent="0">
              <a:buNone/>
            </a:pPr>
            <a:r>
              <a:rPr lang="cs-CZ" sz="4800" dirty="0"/>
              <a:t>ELEKTRONICKÉ CIGARETY</a:t>
            </a:r>
          </a:p>
        </p:txBody>
      </p:sp>
    </p:spTree>
    <p:extLst>
      <p:ext uri="{BB962C8B-B14F-4D97-AF65-F5344CB8AC3E}">
        <p14:creationId xmlns:p14="http://schemas.microsoft.com/office/powerpoint/2010/main" val="1648293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61746-5F51-B045-AA7C-E314284E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TŘI VÝROBKY/VÝROBCI TLEJÍCÍHO TABÁKU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482791-8A24-6F41-9128-9F6E69AA7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15531"/>
            <a:ext cx="10515600" cy="2371525"/>
          </a:xfrm>
        </p:spPr>
      </p:pic>
    </p:spTree>
    <p:extLst>
      <p:ext uri="{BB962C8B-B14F-4D97-AF65-F5344CB8AC3E}">
        <p14:creationId xmlns:p14="http://schemas.microsoft.com/office/powerpoint/2010/main" val="3066606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51E6B-594A-1A41-B7C9-8AE419BE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VLIV NA ZDRAVÍ?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CD0589-0052-0242-BE13-4DCB38674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Nemáme dlouhodobé studie</a:t>
            </a:r>
          </a:p>
          <a:p>
            <a:endParaRPr lang="cs-CZ" dirty="0"/>
          </a:p>
          <a:p>
            <a:r>
              <a:rPr lang="cs-CZ" dirty="0"/>
              <a:t>Můžeme měřit, co kdo vdechuje</a:t>
            </a:r>
          </a:p>
          <a:p>
            <a:endParaRPr lang="cs-CZ" dirty="0"/>
          </a:p>
          <a:p>
            <a:r>
              <a:rPr lang="cs-CZ" dirty="0"/>
              <a:t>Můžeme měřit biomarkery</a:t>
            </a:r>
          </a:p>
        </p:txBody>
      </p:sp>
    </p:spTree>
    <p:extLst>
      <p:ext uri="{BB962C8B-B14F-4D97-AF65-F5344CB8AC3E}">
        <p14:creationId xmlns:p14="http://schemas.microsoft.com/office/powerpoint/2010/main" val="2747490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49048-9A32-AF49-80DF-BBBFDB54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A8A440C-F5CD-D44D-A2BC-EF9FC4AB9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721" y="-15485"/>
            <a:ext cx="10190812" cy="6737022"/>
          </a:xfrm>
        </p:spPr>
      </p:pic>
    </p:spTree>
    <p:extLst>
      <p:ext uri="{BB962C8B-B14F-4D97-AF65-F5344CB8AC3E}">
        <p14:creationId xmlns:p14="http://schemas.microsoft.com/office/powerpoint/2010/main" val="285750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CE0D4FE5-7304-994E-A4EF-398AAE859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995" y="127646"/>
            <a:ext cx="8494012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cs-CZ" sz="1452" b="1" dirty="0">
                <a:latin typeface="Arial" panose="020B0604020202020204" pitchFamily="34" charset="0"/>
              </a:rPr>
              <a:t>Yields of tobacco-specific nitrosamines (TSNA) (per puff) in aerosols generated from IQOS heated tobacco product (12 puffs/</a:t>
            </a:r>
            <a:r>
              <a:rPr lang="en-GB" altLang="cs-CZ" sz="1452" b="1" dirty="0" err="1">
                <a:latin typeface="Arial" panose="020B0604020202020204" pitchFamily="34" charset="0"/>
              </a:rPr>
              <a:t>HeatStick</a:t>
            </a:r>
            <a:r>
              <a:rPr lang="en-GB" altLang="cs-CZ" sz="1452" b="1" dirty="0">
                <a:latin typeface="Arial" panose="020B0604020202020204" pitchFamily="34" charset="0"/>
              </a:rPr>
              <a:t>), </a:t>
            </a:r>
            <a:r>
              <a:rPr lang="en-GB" altLang="cs-CZ" sz="1452" b="1" dirty="0" err="1">
                <a:latin typeface="Arial" panose="020B0604020202020204" pitchFamily="34" charset="0"/>
              </a:rPr>
              <a:t>MarkTen</a:t>
            </a:r>
            <a:r>
              <a:rPr lang="en-GB" altLang="cs-CZ" sz="1452" b="1" dirty="0">
                <a:latin typeface="Arial" panose="020B0604020202020204" pitchFamily="34" charset="0"/>
              </a:rPr>
              <a:t> e-cigarette (55 puffs) and smoke from Marlboro Red 100 combustible cigarettes (8 puffs/cigarette).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B63432-1A79-054D-9A85-87AB7AF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194" y="6205613"/>
            <a:ext cx="816565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86D2C6B4-A1B9-D745-87EE-75F21744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86" y="979304"/>
            <a:ext cx="5250791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31DE2294-CFB7-C64D-AD5C-C590315CA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85" y="5972308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cs-CZ" sz="1089" b="1">
                <a:latin typeface="Arial" panose="020B0604020202020204" pitchFamily="34" charset="0"/>
              </a:rPr>
              <a:t>Noel J Leigh et al. Tob Control 2018;27:s37-s38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95D5CCA2-EE9D-9F4B-AD56-B3312F1F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cs-CZ" sz="907">
                <a:latin typeface="Arial" panose="020B0604020202020204" pitchFamily="34" charset="0"/>
              </a:rPr>
              <a:t>©2018 by BMJ Publishing Group Ltd</a:t>
            </a:r>
          </a:p>
        </p:txBody>
      </p:sp>
    </p:spTree>
    <p:extLst>
      <p:ext uri="{BB962C8B-B14F-4D97-AF65-F5344CB8AC3E}">
        <p14:creationId xmlns:p14="http://schemas.microsoft.com/office/powerpoint/2010/main" val="792439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CAAB00DB-BD97-244B-99D4-E341AD33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6" y="100209"/>
            <a:ext cx="11486367" cy="87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cs-CZ" sz="1452" b="1" dirty="0" err="1">
                <a:latin typeface="Arial" panose="020B0604020202020204" pitchFamily="34" charset="0"/>
              </a:rPr>
              <a:t>Metabolická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aktivita</a:t>
            </a:r>
            <a:r>
              <a:rPr lang="en-GB" altLang="cs-CZ" sz="1452" b="1" dirty="0">
                <a:latin typeface="Arial" panose="020B0604020202020204" pitchFamily="34" charset="0"/>
              </a:rPr>
              <a:t> (neutral red assay) H292 </a:t>
            </a:r>
            <a:r>
              <a:rPr lang="en-GB" altLang="cs-CZ" sz="1452" b="1" dirty="0" err="1">
                <a:latin typeface="Arial" panose="020B0604020202020204" pitchFamily="34" charset="0"/>
              </a:rPr>
              <a:t>bronchiálních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epiteliálních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buněk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exponovaných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emisím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zahřívaného</a:t>
            </a:r>
            <a:r>
              <a:rPr lang="en-GB" altLang="cs-CZ" sz="1452" b="1" dirty="0">
                <a:latin typeface="Arial" panose="020B0604020202020204" pitchFamily="34" charset="0"/>
              </a:rPr>
              <a:t>/</a:t>
            </a:r>
            <a:r>
              <a:rPr lang="en-GB" altLang="cs-CZ" sz="1452" b="1" dirty="0" err="1">
                <a:latin typeface="Arial" panose="020B0604020202020204" pitchFamily="34" charset="0"/>
              </a:rPr>
              <a:t>tlejícího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tabáku</a:t>
            </a:r>
            <a:r>
              <a:rPr lang="en-GB" altLang="cs-CZ" sz="1452" b="1" dirty="0">
                <a:latin typeface="Arial" panose="020B0604020202020204" pitchFamily="34" charset="0"/>
              </a:rPr>
              <a:t> (heated tobacco product, HTP), e-</a:t>
            </a:r>
            <a:r>
              <a:rPr lang="en-GB" altLang="cs-CZ" sz="1452" b="1" dirty="0" err="1">
                <a:latin typeface="Arial" panose="020B0604020202020204" pitchFamily="34" charset="0"/>
              </a:rPr>
              <a:t>cigarety</a:t>
            </a:r>
            <a:r>
              <a:rPr lang="en-GB" altLang="cs-CZ" sz="1452" b="1" dirty="0">
                <a:latin typeface="Arial" panose="020B0604020202020204" pitchFamily="34" charset="0"/>
              </a:rPr>
              <a:t>, </a:t>
            </a:r>
            <a:r>
              <a:rPr lang="en-GB" altLang="cs-CZ" sz="1452" b="1" dirty="0" err="1">
                <a:latin typeface="Arial" panose="020B0604020202020204" pitchFamily="34" charset="0"/>
              </a:rPr>
              <a:t>klasické</a:t>
            </a:r>
            <a:r>
              <a:rPr lang="en-GB" altLang="cs-CZ" sz="1452" b="1" dirty="0">
                <a:latin typeface="Arial" panose="020B0604020202020204" pitchFamily="34" charset="0"/>
              </a:rPr>
              <a:t> </a:t>
            </a:r>
            <a:r>
              <a:rPr lang="en-GB" altLang="cs-CZ" sz="1452" b="1" dirty="0" err="1">
                <a:latin typeface="Arial" panose="020B0604020202020204" pitchFamily="34" charset="0"/>
              </a:rPr>
              <a:t>cigarety</a:t>
            </a:r>
            <a:r>
              <a:rPr lang="en-GB" altLang="cs-CZ" sz="1452" b="1" dirty="0">
                <a:latin typeface="Arial" panose="020B0604020202020204" pitchFamily="34" charset="0"/>
              </a:rPr>
              <a:t> a </a:t>
            </a:r>
            <a:r>
              <a:rPr lang="en-GB" altLang="cs-CZ" sz="1452" b="1" dirty="0" err="1">
                <a:latin typeface="Arial" panose="020B0604020202020204" pitchFamily="34" charset="0"/>
              </a:rPr>
              <a:t>vzduchu</a:t>
            </a:r>
            <a:r>
              <a:rPr lang="en-GB" altLang="cs-CZ" sz="1452" b="1" dirty="0">
                <a:latin typeface="Arial" panose="020B0604020202020204" pitchFamily="34" charset="0"/>
              </a:rPr>
              <a:t> (</a:t>
            </a:r>
            <a:r>
              <a:rPr lang="en-GB" altLang="cs-CZ" sz="1452" b="1" dirty="0" err="1">
                <a:latin typeface="Arial" panose="020B0604020202020204" pitchFamily="34" charset="0"/>
              </a:rPr>
              <a:t>kontroly</a:t>
            </a:r>
            <a:r>
              <a:rPr lang="en-GB" altLang="cs-CZ" sz="1452" b="1" dirty="0"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3CD7A9-E37E-1144-8BC0-9377475DE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194" y="6205613"/>
            <a:ext cx="816565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73124B2-2489-C44F-9B71-62876EB9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02" y="979304"/>
            <a:ext cx="4932518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907A2C95-F237-454B-89C0-476E4855B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902" y="5972308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cs-CZ" sz="1089" b="1">
                <a:latin typeface="Arial" panose="020B0604020202020204" pitchFamily="34" charset="0"/>
              </a:rPr>
              <a:t>Noel J Leigh et al. Tob Control 2018;27:s26-s29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7351FC90-2C59-7F41-B84F-2641470C7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cs-CZ" sz="907">
                <a:latin typeface="Arial" panose="020B0604020202020204" pitchFamily="34" charset="0"/>
              </a:rPr>
              <a:t>©2018 by BMJ Publishing Group Ltd</a:t>
            </a:r>
          </a:p>
        </p:txBody>
      </p:sp>
    </p:spTree>
    <p:extLst>
      <p:ext uri="{BB962C8B-B14F-4D97-AF65-F5344CB8AC3E}">
        <p14:creationId xmlns:p14="http://schemas.microsoft.com/office/powerpoint/2010/main" val="99621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FORMALDEHYD (</a:t>
            </a:r>
            <a:r>
              <a:rPr lang="en-US" b="1" dirty="0" err="1">
                <a:solidFill>
                  <a:srgbClr val="000000"/>
                </a:solidFill>
              </a:rPr>
              <a:t>iQOS</a:t>
            </a:r>
            <a:r>
              <a:rPr lang="en-US" b="1" dirty="0">
                <a:solidFill>
                  <a:srgbClr val="000000"/>
                </a:solidFill>
              </a:rPr>
              <a:t>, EC, CIGARETA)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5917870" y="6384086"/>
            <a:ext cx="4654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err="1"/>
              <a:t>Farsalinos</a:t>
            </a:r>
            <a:r>
              <a:rPr lang="en-US" sz="1300" i="1" dirty="0"/>
              <a:t> et al, 2018, Addiction,</a:t>
            </a:r>
          </a:p>
          <a:p>
            <a:r>
              <a:rPr lang="en-US" sz="1300" i="1" dirty="0"/>
              <a:t> https://</a:t>
            </a:r>
            <a:r>
              <a:rPr lang="en-US" sz="1300" i="1" dirty="0" err="1"/>
              <a:t>www.ncbi.nlm.nih.gov</a:t>
            </a:r>
            <a:r>
              <a:rPr lang="en-US" sz="1300" i="1" dirty="0"/>
              <a:t>/</a:t>
            </a:r>
            <a:r>
              <a:rPr lang="en-US" sz="1300" i="1" dirty="0" err="1"/>
              <a:t>pubmed</a:t>
            </a:r>
            <a:r>
              <a:rPr lang="en-US" sz="1300" i="1" dirty="0"/>
              <a:t>/29920842</a:t>
            </a:r>
          </a:p>
        </p:txBody>
      </p:sp>
      <p:graphicFrame>
        <p:nvGraphicFramePr>
          <p:cNvPr id="4" name="Γράφημα 3"/>
          <p:cNvGraphicFramePr>
            <a:graphicFrameLocks/>
          </p:cNvGraphicFramePr>
          <p:nvPr>
            <p:extLst/>
          </p:nvPr>
        </p:nvGraphicFramePr>
        <p:xfrm>
          <a:off x="2928642" y="1597019"/>
          <a:ext cx="6358466" cy="4685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3990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ACETALDEHYD (</a:t>
            </a:r>
            <a:r>
              <a:rPr lang="en-US" b="1" dirty="0" err="1">
                <a:solidFill>
                  <a:srgbClr val="000000"/>
                </a:solidFill>
              </a:rPr>
              <a:t>iQOS</a:t>
            </a:r>
            <a:r>
              <a:rPr lang="en-US" b="1" dirty="0">
                <a:solidFill>
                  <a:srgbClr val="000000"/>
                </a:solidFill>
              </a:rPr>
              <a:t>, EC, CIGARETA)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5917870" y="6384086"/>
            <a:ext cx="4654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err="1"/>
              <a:t>Farsalinos</a:t>
            </a:r>
            <a:r>
              <a:rPr lang="en-US" sz="1300" i="1" dirty="0"/>
              <a:t> et al, 2018, Addiction,</a:t>
            </a:r>
          </a:p>
          <a:p>
            <a:r>
              <a:rPr lang="en-US" sz="1300" i="1" dirty="0"/>
              <a:t> https://</a:t>
            </a:r>
            <a:r>
              <a:rPr lang="en-US" sz="1300" i="1" dirty="0" err="1"/>
              <a:t>www.ncbi.nlm.nih.gov</a:t>
            </a:r>
            <a:r>
              <a:rPr lang="en-US" sz="1300" i="1" dirty="0"/>
              <a:t>/</a:t>
            </a:r>
            <a:r>
              <a:rPr lang="en-US" sz="1300" i="1" dirty="0" err="1"/>
              <a:t>pubmed</a:t>
            </a:r>
            <a:r>
              <a:rPr lang="en-US" sz="1300" i="1" dirty="0"/>
              <a:t>/29920842</a:t>
            </a:r>
          </a:p>
        </p:txBody>
      </p:sp>
      <p:graphicFrame>
        <p:nvGraphicFramePr>
          <p:cNvPr id="4" name="Γράφημα 3"/>
          <p:cNvGraphicFramePr>
            <a:graphicFrameLocks/>
          </p:cNvGraphicFramePr>
          <p:nvPr>
            <p:extLst/>
          </p:nvPr>
        </p:nvGraphicFramePr>
        <p:xfrm>
          <a:off x="2893017" y="1498904"/>
          <a:ext cx="6358466" cy="4643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5523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AKROLEIN (</a:t>
            </a:r>
            <a:r>
              <a:rPr lang="en-US" b="1" dirty="0" err="1">
                <a:solidFill>
                  <a:srgbClr val="000000"/>
                </a:solidFill>
              </a:rPr>
              <a:t>iQOS</a:t>
            </a:r>
            <a:r>
              <a:rPr lang="en-US" b="1" dirty="0">
                <a:solidFill>
                  <a:srgbClr val="000000"/>
                </a:solidFill>
              </a:rPr>
              <a:t>, EC, CIGARETA)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7870" y="6384086"/>
            <a:ext cx="4654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err="1"/>
              <a:t>Farsalinos</a:t>
            </a:r>
            <a:r>
              <a:rPr lang="en-US" sz="1300" i="1" dirty="0"/>
              <a:t> et al, 2018, Addiction,</a:t>
            </a:r>
          </a:p>
          <a:p>
            <a:r>
              <a:rPr lang="en-US" sz="1300" i="1" dirty="0"/>
              <a:t> https://</a:t>
            </a:r>
            <a:r>
              <a:rPr lang="en-US" sz="1300" i="1" dirty="0" err="1"/>
              <a:t>www.ncbi.nlm.nih.gov</a:t>
            </a:r>
            <a:r>
              <a:rPr lang="en-US" sz="1300" i="1" dirty="0"/>
              <a:t>/</a:t>
            </a:r>
            <a:r>
              <a:rPr lang="en-US" sz="1300" i="1" dirty="0" err="1"/>
              <a:t>pubmed</a:t>
            </a:r>
            <a:r>
              <a:rPr lang="en-US" sz="1300" i="1" dirty="0"/>
              <a:t>/29920842</a:t>
            </a:r>
          </a:p>
        </p:txBody>
      </p:sp>
      <p:graphicFrame>
        <p:nvGraphicFramePr>
          <p:cNvPr id="4" name="Γράφημα 3"/>
          <p:cNvGraphicFramePr>
            <a:graphicFrameLocks/>
          </p:cNvGraphicFramePr>
          <p:nvPr>
            <p:extLst/>
          </p:nvPr>
        </p:nvGraphicFramePr>
        <p:xfrm>
          <a:off x="2940518" y="1487028"/>
          <a:ext cx="6358466" cy="4643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878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44291-E704-C043-82EB-B6537597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525"/>
            <a:ext cx="12192000" cy="1325563"/>
          </a:xfrm>
        </p:spPr>
        <p:txBody>
          <a:bodyPr/>
          <a:lstStyle/>
          <a:p>
            <a:r>
              <a:rPr lang="cs-CZ" dirty="0"/>
              <a:t>PŘES 206 MLD USD, ZVEŘEJNĚNÉ DOKUMENTY A OMLUVY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FA3DA50-5DA6-7F44-AF58-EB306577D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826" y="1589088"/>
            <a:ext cx="9770148" cy="5065712"/>
          </a:xfrm>
        </p:spPr>
      </p:pic>
    </p:spTree>
    <p:extLst>
      <p:ext uri="{BB962C8B-B14F-4D97-AF65-F5344CB8AC3E}">
        <p14:creationId xmlns:p14="http://schemas.microsoft.com/office/powerpoint/2010/main" val="2810749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B1E3C-55D2-8D41-8C6A-4DB9F381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TOXICKÉ EMISE CIGARET, THP A EC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3CE0892-D6B6-7142-B11F-1D1279AE9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1062" y="1315412"/>
            <a:ext cx="4096011" cy="5186711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584FAC-9735-3249-B7CD-FD553AB29D56}"/>
              </a:ext>
            </a:extLst>
          </p:cNvPr>
          <p:cNvSpPr txBox="1"/>
          <p:nvPr/>
        </p:nvSpPr>
        <p:spPr>
          <a:xfrm>
            <a:off x="212942" y="6250487"/>
            <a:ext cx="471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No </a:t>
            </a:r>
            <a:r>
              <a:rPr lang="cs-CZ" sz="1000" dirty="0" err="1"/>
              <a:t>Fire</a:t>
            </a:r>
            <a:r>
              <a:rPr lang="cs-CZ" sz="1000" dirty="0"/>
              <a:t>, No </a:t>
            </a:r>
            <a:r>
              <a:rPr lang="cs-CZ" sz="1000" dirty="0" err="1"/>
              <a:t>Smoke</a:t>
            </a:r>
            <a:r>
              <a:rPr lang="cs-CZ" sz="1000" dirty="0"/>
              <a:t>: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Global</a:t>
            </a:r>
            <a:r>
              <a:rPr lang="cs-CZ" sz="1000" dirty="0"/>
              <a:t> </a:t>
            </a:r>
            <a:r>
              <a:rPr lang="cs-CZ" sz="1000" dirty="0" err="1"/>
              <a:t>State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Tobacco</a:t>
            </a:r>
            <a:r>
              <a:rPr lang="cs-CZ" sz="1000" dirty="0"/>
              <a:t> </a:t>
            </a:r>
            <a:r>
              <a:rPr lang="cs-CZ" sz="1000" dirty="0" err="1"/>
              <a:t>Harm</a:t>
            </a:r>
            <a:r>
              <a:rPr lang="cs-CZ" sz="1000" dirty="0"/>
              <a:t> </a:t>
            </a:r>
            <a:r>
              <a:rPr lang="cs-CZ" sz="1000" dirty="0" err="1"/>
              <a:t>Reduction</a:t>
            </a:r>
            <a:r>
              <a:rPr lang="cs-CZ" sz="1000" dirty="0"/>
              <a:t> 2018</a:t>
            </a:r>
          </a:p>
          <a:p>
            <a:r>
              <a:rPr lang="cs-CZ" sz="1000" dirty="0"/>
              <a:t>(2018). London: </a:t>
            </a:r>
            <a:r>
              <a:rPr lang="cs-CZ" sz="1000" dirty="0" err="1"/>
              <a:t>Knowledge-Action-Change</a:t>
            </a:r>
            <a:r>
              <a:rPr lang="cs-CZ" sz="1000" dirty="0"/>
              <a:t>.</a:t>
            </a:r>
          </a:p>
          <a:p>
            <a:r>
              <a:rPr lang="cs-CZ" sz="1000" dirty="0"/>
              <a:t>https://</a:t>
            </a:r>
            <a:r>
              <a:rPr lang="cs-CZ" sz="1000" dirty="0" err="1"/>
              <a:t>gsthr.org</a:t>
            </a:r>
            <a:r>
              <a:rPr lang="cs-CZ" sz="1000" dirty="0"/>
              <a:t>/</a:t>
            </a:r>
            <a:r>
              <a:rPr lang="cs-CZ" sz="1000" dirty="0" err="1"/>
              <a:t>download</a:t>
            </a:r>
            <a:r>
              <a:rPr lang="cs-CZ" sz="1000" dirty="0"/>
              <a:t>/report/Global-State-of-Tobacco-Harm-Reduction-2018.pdf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AE4AE2-32A6-B042-8BCA-C9800C5C2336}"/>
              </a:ext>
            </a:extLst>
          </p:cNvPr>
          <p:cNvSpPr txBox="1"/>
          <p:nvPr/>
        </p:nvSpPr>
        <p:spPr>
          <a:xfrm>
            <a:off x="2204578" y="1916482"/>
            <a:ext cx="110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CIGARETA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2B7104F-F278-9742-BCE6-E4768DB9CBBC}"/>
              </a:ext>
            </a:extLst>
          </p:cNvPr>
          <p:cNvSpPr txBox="1"/>
          <p:nvPr/>
        </p:nvSpPr>
        <p:spPr>
          <a:xfrm>
            <a:off x="2167001" y="3670126"/>
            <a:ext cx="14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ZAHŘÍVANÝ/</a:t>
            </a:r>
          </a:p>
          <a:p>
            <a:r>
              <a:rPr lang="cs-CZ" dirty="0"/>
              <a:t>TLEJÍCÍ TABÁK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AC1A45-D587-FC4B-A0C6-527BC4825075}"/>
              </a:ext>
            </a:extLst>
          </p:cNvPr>
          <p:cNvSpPr txBox="1"/>
          <p:nvPr/>
        </p:nvSpPr>
        <p:spPr>
          <a:xfrm>
            <a:off x="2141949" y="5223353"/>
            <a:ext cx="128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E-CIGARETA</a:t>
            </a:r>
          </a:p>
        </p:txBody>
      </p:sp>
    </p:spTree>
    <p:extLst>
      <p:ext uri="{BB962C8B-B14F-4D97-AF65-F5344CB8AC3E}">
        <p14:creationId xmlns:p14="http://schemas.microsoft.com/office/powerpoint/2010/main" val="1980569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B506E-BAA4-B14D-A84C-FA838B48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EB6A48B-46E8-714F-9C7A-0948B06D0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332" y="237067"/>
            <a:ext cx="10701196" cy="6141557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EE2D539-23FE-E142-8BD2-238395A269E5}"/>
              </a:ext>
            </a:extLst>
          </p:cNvPr>
          <p:cNvSpPr txBox="1"/>
          <p:nvPr/>
        </p:nvSpPr>
        <p:spPr>
          <a:xfrm>
            <a:off x="626533" y="6366930"/>
            <a:ext cx="7535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No </a:t>
            </a:r>
            <a:r>
              <a:rPr lang="cs-CZ" sz="1100" dirty="0" err="1"/>
              <a:t>Fire</a:t>
            </a:r>
            <a:r>
              <a:rPr lang="cs-CZ" sz="1100" dirty="0"/>
              <a:t>, No </a:t>
            </a:r>
            <a:r>
              <a:rPr lang="cs-CZ" sz="1100" dirty="0" err="1"/>
              <a:t>Smoke</a:t>
            </a:r>
            <a:r>
              <a:rPr lang="cs-CZ" sz="1100" dirty="0"/>
              <a:t>: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Global</a:t>
            </a:r>
            <a:r>
              <a:rPr lang="cs-CZ" sz="1100" dirty="0"/>
              <a:t> </a:t>
            </a:r>
            <a:r>
              <a:rPr lang="cs-CZ" sz="1100" dirty="0" err="1"/>
              <a:t>State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Tobacco</a:t>
            </a:r>
            <a:r>
              <a:rPr lang="cs-CZ" sz="1100" dirty="0"/>
              <a:t> </a:t>
            </a:r>
            <a:r>
              <a:rPr lang="cs-CZ" sz="1100" dirty="0" err="1"/>
              <a:t>Harm</a:t>
            </a:r>
            <a:r>
              <a:rPr lang="cs-CZ" sz="1100" dirty="0"/>
              <a:t> </a:t>
            </a:r>
            <a:r>
              <a:rPr lang="cs-CZ" sz="1100" dirty="0" err="1"/>
              <a:t>Reduction</a:t>
            </a:r>
            <a:r>
              <a:rPr lang="cs-CZ" sz="1100" dirty="0"/>
              <a:t> (2018). London: </a:t>
            </a:r>
            <a:r>
              <a:rPr lang="cs-CZ" sz="1100" dirty="0" err="1"/>
              <a:t>Knowledge-Action-Change</a:t>
            </a:r>
            <a:r>
              <a:rPr lang="cs-CZ" sz="1100" dirty="0"/>
              <a:t>. </a:t>
            </a:r>
          </a:p>
          <a:p>
            <a:r>
              <a:rPr lang="cs-CZ" sz="1100" dirty="0"/>
              <a:t>https://</a:t>
            </a:r>
            <a:r>
              <a:rPr lang="cs-CZ" sz="1100" dirty="0" err="1"/>
              <a:t>gsthr.org</a:t>
            </a:r>
            <a:r>
              <a:rPr lang="cs-CZ" sz="1100" dirty="0"/>
              <a:t>/</a:t>
            </a:r>
            <a:r>
              <a:rPr lang="cs-CZ" sz="1100" dirty="0" err="1"/>
              <a:t>download</a:t>
            </a:r>
            <a:r>
              <a:rPr lang="cs-CZ" sz="1100" dirty="0"/>
              <a:t>/report/Global-State-of-Tobacco-Harm-Reduction-2018.pdf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583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6E555-7F6E-4642-B3ED-305193093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B73879-F0C6-0344-ADBD-5E3EAB068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91067"/>
            <a:ext cx="10955866" cy="596053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6000"/>
              <a:t>IQOS:</a:t>
            </a:r>
            <a:endParaRPr lang="cs-CZ" sz="6000" dirty="0"/>
          </a:p>
          <a:p>
            <a:pPr marL="0" indent="0">
              <a:buNone/>
            </a:pPr>
            <a:r>
              <a:rPr lang="cs-CZ" sz="6000" dirty="0"/>
              <a:t> </a:t>
            </a:r>
          </a:p>
          <a:p>
            <a:pPr marL="0" indent="0">
              <a:buNone/>
            </a:pPr>
            <a:r>
              <a:rPr lang="cs-CZ" sz="6000" dirty="0"/>
              <a:t>ROZHODNĚ </a:t>
            </a:r>
            <a:r>
              <a:rPr lang="cs-CZ" sz="6000" dirty="0">
                <a:solidFill>
                  <a:srgbClr val="FF0000"/>
                </a:solidFill>
              </a:rPr>
              <a:t>NENÍ PREVENCE </a:t>
            </a:r>
            <a:r>
              <a:rPr lang="cs-CZ" sz="6000" dirty="0"/>
              <a:t>KOUŘENÍ</a:t>
            </a:r>
          </a:p>
          <a:p>
            <a:pPr marL="0" indent="0">
              <a:buNone/>
            </a:pPr>
            <a:endParaRPr lang="cs-CZ" sz="6000" dirty="0"/>
          </a:p>
          <a:p>
            <a:pPr marL="0" indent="0">
              <a:buNone/>
            </a:pPr>
            <a:r>
              <a:rPr lang="cs-CZ" sz="6000" dirty="0"/>
              <a:t>= MOŽNOST UŽÍVAT NIKOTIN (SNAD) MÉNĚ RIZIKOVĚ</a:t>
            </a:r>
          </a:p>
          <a:p>
            <a:pPr marL="0" indent="0">
              <a:buNone/>
            </a:pPr>
            <a:endParaRPr lang="cs-CZ" sz="6000" dirty="0"/>
          </a:p>
          <a:p>
            <a:pPr marL="0" indent="0">
              <a:buNone/>
            </a:pPr>
            <a:r>
              <a:rPr lang="cs-CZ" sz="6000" dirty="0"/>
              <a:t>⇡NÁVYKOVOST???</a:t>
            </a:r>
          </a:p>
          <a:p>
            <a:pPr marL="0" indent="0">
              <a:buNone/>
            </a:pP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3047029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390395" y="526092"/>
            <a:ext cx="6899753" cy="2242159"/>
          </a:xfrm>
        </p:spPr>
        <p:txBody>
          <a:bodyPr/>
          <a:lstStyle/>
          <a:p>
            <a:pPr eaLnBrk="1" hangingPunct="1"/>
            <a:r>
              <a:rPr lang="cs-CZ" b="1" dirty="0">
                <a:latin typeface="Calibri" charset="0"/>
              </a:rPr>
              <a:t>DÍKY ZA POZORNOST</a:t>
            </a:r>
            <a:br>
              <a:rPr lang="cs-CZ" b="1" dirty="0">
                <a:latin typeface="Calibri" charset="0"/>
              </a:rPr>
            </a:br>
            <a:r>
              <a:rPr lang="en-US" b="1" dirty="0">
                <a:latin typeface="Calibri" charset="0"/>
              </a:rPr>
              <a:t>Eva Králíková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72FE65A-A29C-8D44-AEEE-64475D1A1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8795" y="-578409"/>
            <a:ext cx="4742796" cy="7904663"/>
          </a:xfrm>
        </p:spPr>
      </p:pic>
    </p:spTree>
    <p:extLst>
      <p:ext uri="{BB962C8B-B14F-4D97-AF65-F5344CB8AC3E}">
        <p14:creationId xmlns:p14="http://schemas.microsoft.com/office/powerpoint/2010/main" val="366287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2BB06-3143-A949-BE03-8A6027D9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OMLUVY – OD 1998 DO </a:t>
            </a:r>
            <a:r>
              <a:rPr lang="cs-CZ" b="1" dirty="0">
                <a:solidFill>
                  <a:srgbClr val="FF0000"/>
                </a:solidFill>
              </a:rPr>
              <a:t>2017/18</a:t>
            </a:r>
            <a:r>
              <a:rPr lang="cs-CZ" b="1" dirty="0"/>
              <a:t>!!!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9A62D49-7E4D-7D45-AD95-4491796DA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083" y="1337733"/>
            <a:ext cx="10346717" cy="5415516"/>
          </a:xfrm>
        </p:spPr>
      </p:pic>
    </p:spTree>
    <p:extLst>
      <p:ext uri="{BB962C8B-B14F-4D97-AF65-F5344CB8AC3E}">
        <p14:creationId xmlns:p14="http://schemas.microsoft.com/office/powerpoint/2010/main" val="41515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9ABE4-991E-804A-BB26-4A0AAA15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64501"/>
            <a:ext cx="11649205" cy="1325563"/>
          </a:xfrm>
        </p:spPr>
        <p:txBody>
          <a:bodyPr/>
          <a:lstStyle/>
          <a:p>
            <a:r>
              <a:rPr lang="cs-CZ" b="1" dirty="0"/>
              <a:t>OOMLUVY ALTRIA, RJ REYNOLDS, LIRILLAND, </a:t>
            </a:r>
            <a:br>
              <a:rPr lang="cs-CZ" b="1" dirty="0"/>
            </a:br>
            <a:r>
              <a:rPr lang="cs-CZ" b="1" dirty="0"/>
              <a:t>PHILIP MORRIS V MÉDIÍCH USA - 2018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0592766-DD29-F844-BF4D-54A51A410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1337733"/>
            <a:ext cx="10331248" cy="5423905"/>
          </a:xfrm>
        </p:spPr>
      </p:pic>
    </p:spTree>
    <p:extLst>
      <p:ext uri="{BB962C8B-B14F-4D97-AF65-F5344CB8AC3E}">
        <p14:creationId xmlns:p14="http://schemas.microsoft.com/office/powerpoint/2010/main" val="180583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C2214-6BD7-4947-93B0-6C141780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501"/>
            <a:ext cx="10515600" cy="1325563"/>
          </a:xfrm>
        </p:spPr>
        <p:txBody>
          <a:bodyPr/>
          <a:lstStyle/>
          <a:p>
            <a:r>
              <a:rPr lang="cs-CZ" b="1" dirty="0"/>
              <a:t>OMLUVY ALTRIA, RJ REYNOLDS, LIRILLAND, </a:t>
            </a:r>
            <a:br>
              <a:rPr lang="cs-CZ" b="1" dirty="0"/>
            </a:br>
            <a:r>
              <a:rPr lang="cs-CZ" b="1" dirty="0"/>
              <a:t>PHILIP MORRIS V MÉDIÍCH USA - 2018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EB82642-DB08-4948-B084-8C99AD191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933" y="1476534"/>
            <a:ext cx="10066867" cy="5285105"/>
          </a:xfrm>
        </p:spPr>
      </p:pic>
    </p:spTree>
    <p:extLst>
      <p:ext uri="{BB962C8B-B14F-4D97-AF65-F5344CB8AC3E}">
        <p14:creationId xmlns:p14="http://schemas.microsoft.com/office/powerpoint/2010/main" val="300024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D40E5-0F74-B64D-9BA0-5479B732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65125"/>
            <a:ext cx="10515600" cy="175154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PM: PASIVNÍ KOUŘENÍ ŠKODÍ</a:t>
            </a:r>
            <a:br>
              <a:rPr lang="cs-CZ" b="1" dirty="0"/>
            </a:br>
            <a:r>
              <a:rPr lang="cs-CZ" b="1" dirty="0"/>
              <a:t>STEJNĚ JAKO 3 SUŠENKY</a:t>
            </a:r>
            <a:br>
              <a:rPr lang="cs-CZ" b="1" dirty="0"/>
            </a:br>
            <a:r>
              <a:rPr lang="cs-CZ" b="1" dirty="0"/>
              <a:t>DENNĚ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384AEFB-2E56-4F44-B6A7-D95A64022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8060" y="0"/>
            <a:ext cx="3898340" cy="66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3A43C-2C9E-6241-8157-D1E88A75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ZDRAVOTNĚ ZÁVADNÉ FILTRY PM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3DD8A1-C799-6B44-9171-104C66B6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PM dokumenty, 1957: Vlákna acetátu celulózy inhalované z filtrů jsou zdravotní problém, 1997 and 1998 US patenty na jejich zablokování</a:t>
            </a:r>
          </a:p>
          <a:p>
            <a:pPr marL="0" indent="0">
              <a:buNone/>
            </a:pPr>
            <a:r>
              <a:rPr lang="cs-CZ" dirty="0"/>
              <a:t>Tyto filtry jsou však stále v prodávaných cigaretách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Pauly JL, </a:t>
            </a:r>
            <a:r>
              <a:rPr lang="cs-CZ" sz="1800" dirty="0" err="1"/>
              <a:t>Mepani</a:t>
            </a:r>
            <a:r>
              <a:rPr lang="cs-CZ" sz="1800" dirty="0"/>
              <a:t> AB, </a:t>
            </a:r>
            <a:r>
              <a:rPr lang="cs-CZ" sz="1800" dirty="0" err="1"/>
              <a:t>Lesses</a:t>
            </a:r>
            <a:r>
              <a:rPr lang="cs-CZ" sz="1800" dirty="0"/>
              <a:t> JD, </a:t>
            </a:r>
            <a:r>
              <a:rPr lang="cs-CZ" sz="1800" dirty="0" err="1"/>
              <a:t>Cummings</a:t>
            </a:r>
            <a:r>
              <a:rPr lang="cs-CZ" sz="1800" dirty="0"/>
              <a:t> KM, </a:t>
            </a:r>
            <a:r>
              <a:rPr lang="cs-CZ" sz="1800" dirty="0" err="1"/>
              <a:t>Streck</a:t>
            </a:r>
            <a:r>
              <a:rPr lang="cs-CZ" sz="1800" dirty="0"/>
              <a:t> RJ. </a:t>
            </a:r>
            <a:r>
              <a:rPr lang="cs-CZ" sz="1800" dirty="0" err="1"/>
              <a:t>Cigarettes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defective</a:t>
            </a:r>
            <a:r>
              <a:rPr lang="cs-CZ" sz="1800" dirty="0"/>
              <a:t> </a:t>
            </a:r>
            <a:r>
              <a:rPr lang="cs-CZ" sz="1800" dirty="0" err="1"/>
              <a:t>filters</a:t>
            </a:r>
            <a:r>
              <a:rPr lang="cs-CZ" sz="1800" dirty="0"/>
              <a:t> </a:t>
            </a:r>
            <a:r>
              <a:rPr lang="cs-CZ" sz="1800" dirty="0" err="1"/>
              <a:t>marketed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40 </a:t>
            </a:r>
            <a:r>
              <a:rPr lang="cs-CZ" sz="1800" dirty="0" err="1"/>
              <a:t>years</a:t>
            </a:r>
            <a:r>
              <a:rPr lang="cs-CZ" sz="1800" dirty="0"/>
              <a:t>: </a:t>
            </a:r>
            <a:r>
              <a:rPr lang="cs-CZ" sz="1800" dirty="0" err="1"/>
              <a:t>what</a:t>
            </a:r>
            <a:r>
              <a:rPr lang="cs-CZ" sz="1800" dirty="0"/>
              <a:t> Philip Morris </a:t>
            </a:r>
            <a:r>
              <a:rPr lang="cs-CZ" sz="1800" dirty="0" err="1"/>
              <a:t>never</a:t>
            </a:r>
            <a:r>
              <a:rPr lang="cs-CZ" sz="1800" dirty="0"/>
              <a:t> </a:t>
            </a:r>
            <a:r>
              <a:rPr lang="cs-CZ" sz="1800" dirty="0" err="1"/>
              <a:t>told</a:t>
            </a:r>
            <a:r>
              <a:rPr lang="cs-CZ" sz="1800" dirty="0"/>
              <a:t> </a:t>
            </a:r>
            <a:r>
              <a:rPr lang="cs-CZ" sz="1800" dirty="0" err="1"/>
              <a:t>smokers</a:t>
            </a:r>
            <a:r>
              <a:rPr lang="cs-CZ" sz="1800" dirty="0"/>
              <a:t>. </a:t>
            </a:r>
            <a:r>
              <a:rPr lang="cs-CZ" sz="1800" dirty="0" err="1"/>
              <a:t>Tob</a:t>
            </a:r>
            <a:r>
              <a:rPr lang="cs-CZ" sz="1800" dirty="0"/>
              <a:t> </a:t>
            </a:r>
            <a:r>
              <a:rPr lang="cs-CZ" sz="1800" dirty="0" err="1"/>
              <a:t>Control</a:t>
            </a:r>
            <a:r>
              <a:rPr lang="cs-CZ" sz="1800" dirty="0"/>
              <a:t>. 2002 Mar;11 </a:t>
            </a:r>
            <a:r>
              <a:rPr lang="cs-CZ" sz="1800" dirty="0" err="1"/>
              <a:t>Suppl</a:t>
            </a:r>
            <a:r>
              <a:rPr lang="cs-CZ" sz="1800" dirty="0"/>
              <a:t> 1:I51-61.</a:t>
            </a:r>
          </a:p>
          <a:p>
            <a:pPr marL="0" indent="0">
              <a:buNone/>
            </a:pPr>
            <a:r>
              <a:rPr lang="cs-CZ" sz="1800" dirty="0"/>
              <a:t>https://</a:t>
            </a:r>
            <a:r>
              <a:rPr lang="cs-CZ" sz="1800" dirty="0" err="1"/>
              <a:t>www.ncbi.nlm.nih.gov</a:t>
            </a:r>
            <a:r>
              <a:rPr lang="cs-CZ" sz="1800" dirty="0"/>
              <a:t>/</a:t>
            </a:r>
            <a:r>
              <a:rPr lang="cs-CZ" sz="1800" dirty="0" err="1"/>
              <a:t>pubmed</a:t>
            </a:r>
            <a:r>
              <a:rPr lang="cs-CZ" sz="1800" dirty="0"/>
              <a:t>/11893815</a:t>
            </a:r>
          </a:p>
        </p:txBody>
      </p:sp>
    </p:spTree>
    <p:extLst>
      <p:ext uri="{BB962C8B-B14F-4D97-AF65-F5344CB8AC3E}">
        <p14:creationId xmlns:p14="http://schemas.microsoft.com/office/powerpoint/2010/main" val="12984827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1555</Words>
  <Application>Microsoft Macintosh PowerPoint</Application>
  <PresentationFormat>Širokoúhlá obrazovka</PresentationFormat>
  <Paragraphs>183</Paragraphs>
  <Slides>43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Mangal</vt:lpstr>
      <vt:lpstr>msgothic</vt:lpstr>
      <vt:lpstr>Times New Roman</vt:lpstr>
      <vt:lpstr>Wingdings</vt:lpstr>
      <vt:lpstr>Wingdings 2</vt:lpstr>
      <vt:lpstr>Motiv Office</vt:lpstr>
      <vt:lpstr>KUŘTE VÍCE, KUŘTE ZDRAVĚJI Je zahřívaný tabák reálnou nadějí? Pohled specialisty na odvykání kouření (léčbu závislosti na tabáku)</vt:lpstr>
      <vt:lpstr>Prezentace aplikace PowerPoint</vt:lpstr>
      <vt:lpstr>Prezentace aplikace PowerPoint</vt:lpstr>
      <vt:lpstr>PŘES 206 MLD USD, ZVEŘEJNĚNÉ DOKUMENTY A OMLUVY</vt:lpstr>
      <vt:lpstr>OMLUVY – OD 1998 DO 2017/18!!!</vt:lpstr>
      <vt:lpstr>OOMLUVY ALTRIA, RJ REYNOLDS, LIRILLAND,  PHILIP MORRIS V MÉDIÍCH USA - 2018</vt:lpstr>
      <vt:lpstr>OMLUVY ALTRIA, RJ REYNOLDS, LIRILLAND,  PHILIP MORRIS V MÉDIÍCH USA - 2018</vt:lpstr>
      <vt:lpstr>PM: PASIVNÍ KOUŘENÍ ŠKODÍ STEJNĚ JAKO 3 SUŠENKY DENNĚ</vt:lpstr>
      <vt:lpstr>ZDRAVOTNĚ ZÁVADNÉ FILTRY PM</vt:lpstr>
      <vt:lpstr>NEJÚČINNĚJŠÍ PREVENCE KOUŘENÍ = VYSOKÁ CENA CIGARET DANÁ DANÍ</vt:lpstr>
      <vt:lpstr>Prezentace aplikace PowerPoint</vt:lpstr>
      <vt:lpstr>Prezentace aplikace PowerPoint</vt:lpstr>
      <vt:lpstr>Prezentace aplikace PowerPoint</vt:lpstr>
      <vt:lpstr>FOUNDATION FOR A SMOKE-FREE WORLD (9/2017)</vt:lpstr>
      <vt:lpstr>PRODLOUŽENÍ SMLOUVY PM&amp;FERRARI 9/2017 JEN NA ČERVENOU BARVU </vt:lpstr>
      <vt:lpstr>NADACE PM – ROZDĚLENÍ KOMUNITY KONTROLY TABÁKU</vt:lpstr>
      <vt:lpstr>ZDROJE NIKOTINU V EU</vt:lpstr>
      <vt:lpstr>Prezentace aplikace PowerPoint</vt:lpstr>
      <vt:lpstr>QUIT OR DIE → QUIT OR TRY</vt:lpstr>
      <vt:lpstr>KOUŘIT ZDRAVĚJI NELZE</vt:lpstr>
      <vt:lpstr>KOUŘIT ZDRAVĚJI NELZE  LZE MÉNĚ RIZIKOVĚ UŽÍVAT NIKOTIN</vt:lpstr>
      <vt:lpstr>HR NIKOTIN</vt:lpstr>
      <vt:lpstr>DOSTUPNOST EC</vt:lpstr>
      <vt:lpstr>Prezentace aplikace PowerPoint</vt:lpstr>
      <vt:lpstr>TŘI GENERACE EC</vt:lpstr>
      <vt:lpstr>NIKOTIN V PLAZMĚ – RŮZNÉ EC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TŘI VÝROBKY/VÝROBCI TLEJÍCÍHO TABÁKU</vt:lpstr>
      <vt:lpstr>VLIV NA ZDRAVÍ?</vt:lpstr>
      <vt:lpstr>Prezentace aplikace PowerPoint</vt:lpstr>
      <vt:lpstr>Prezentace aplikace PowerPoint</vt:lpstr>
      <vt:lpstr>Prezentace aplikace PowerPoint</vt:lpstr>
      <vt:lpstr>FORMALDEHYD (iQOS, EC, CIGARETA)</vt:lpstr>
      <vt:lpstr>ACETALDEHYD (iQOS, EC, CIGARETA)</vt:lpstr>
      <vt:lpstr>AKROLEIN (iQOS, EC, CIGARETA)</vt:lpstr>
      <vt:lpstr>TOXICKÉ EMISE CIGARET, THP A EC</vt:lpstr>
      <vt:lpstr>Prezentace aplikace PowerPoint</vt:lpstr>
      <vt:lpstr>Prezentace aplikace PowerPoint</vt:lpstr>
      <vt:lpstr>DÍKY ZA POZORNOST Eva Králíková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Králíková</dc:creator>
  <cp:lastModifiedBy>Eva Králíková</cp:lastModifiedBy>
  <cp:revision>60</cp:revision>
  <dcterms:created xsi:type="dcterms:W3CDTF">2018-11-30T13:12:46Z</dcterms:created>
  <dcterms:modified xsi:type="dcterms:W3CDTF">2019-01-29T08:48:25Z</dcterms:modified>
</cp:coreProperties>
</file>