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9"/>
  </p:notesMasterIdLst>
  <p:sldIdLst>
    <p:sldId id="256" r:id="rId2"/>
    <p:sldId id="260" r:id="rId3"/>
    <p:sldId id="638" r:id="rId4"/>
    <p:sldId id="658" r:id="rId5"/>
    <p:sldId id="659" r:id="rId6"/>
    <p:sldId id="657" r:id="rId7"/>
    <p:sldId id="646" r:id="rId8"/>
    <p:sldId id="662" r:id="rId9"/>
    <p:sldId id="663" r:id="rId10"/>
    <p:sldId id="664" r:id="rId11"/>
    <p:sldId id="661" r:id="rId12"/>
    <p:sldId id="665" r:id="rId13"/>
    <p:sldId id="666" r:id="rId14"/>
    <p:sldId id="667" r:id="rId15"/>
    <p:sldId id="668" r:id="rId16"/>
    <p:sldId id="656" r:id="rId17"/>
    <p:sldId id="577" r:id="rId1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20000"/>
      </a:spcBef>
      <a:spcAft>
        <a:spcPct val="0"/>
      </a:spcAft>
      <a:defRPr sz="4400" b="1" kern="1200">
        <a:solidFill>
          <a:srgbClr val="FF9933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defRPr sz="4400" b="1" kern="1200">
        <a:solidFill>
          <a:srgbClr val="FF9933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defRPr sz="4400" b="1" kern="1200">
        <a:solidFill>
          <a:srgbClr val="FF9933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defRPr sz="4400" b="1" kern="1200">
        <a:solidFill>
          <a:srgbClr val="FF9933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defRPr sz="4400" b="1" kern="1200">
        <a:solidFill>
          <a:srgbClr val="FF9933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4400" b="1" kern="1200">
        <a:solidFill>
          <a:srgbClr val="FF9933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4400" b="1" kern="1200">
        <a:solidFill>
          <a:srgbClr val="FF9933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4400" b="1" kern="1200">
        <a:solidFill>
          <a:srgbClr val="FF9933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4400" b="1" kern="1200">
        <a:solidFill>
          <a:srgbClr val="FF9933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FF9933"/>
    <a:srgbClr val="C0C0C0"/>
    <a:srgbClr val="B08600"/>
    <a:srgbClr val="990000"/>
    <a:srgbClr val="FF0000"/>
    <a:srgbClr val="800000"/>
    <a:srgbClr val="DDDDDD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74" autoAdjust="0"/>
    <p:restoredTop sz="89858" autoAdjust="0"/>
  </p:normalViewPr>
  <p:slideViewPr>
    <p:cSldViewPr>
      <p:cViewPr>
        <p:scale>
          <a:sx n="61" d="100"/>
          <a:sy n="61" d="100"/>
        </p:scale>
        <p:origin x="580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1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5F21CC-312D-4387-8209-60DBFFC46385}" type="datetimeFigureOut">
              <a:rPr lang="cs-CZ" smtClean="0"/>
              <a:pPr/>
              <a:t>03.11.2021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0CE047-6821-43A8-A7BF-4335359599F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5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C2F7DD-8068-4635-8776-57FE1237A0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2182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40A552-FBF0-44B3-87A1-DE791FC5E05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4450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0FB50B-3205-4CEB-8B39-0F8A4F968A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79696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371377-116F-4A55-B2D3-7FD49051BD0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00691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Nadpis, 1 velký a 2 malé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38B7-CF7C-4B5A-93A9-76BFEE0CB5F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30622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039A73-353C-45C6-952E-8094F52CC26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7172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917417-928B-4F0E-A2CD-3692515E4B9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4792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6FEA38-0C09-41B9-8D50-90F47880C0E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3792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C4A868-E2E8-40A7-BCD9-AB6B9520E2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3961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9C6B6B-14DD-4F10-A4D8-FDEEC3F39E3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1313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2DAEAE-AC59-4381-98DC-6DBD705523F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6237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EAC890-EA04-4A3B-B4E4-4B3BCCBEAB3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4751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CA6DD4-DF84-47E0-B690-5A2A170B260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1934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4EC625-9150-474E-87B5-24E87F6219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22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alpha val="8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3B24A039-E9F2-460F-95DF-014D102ACFD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6748" y="685800"/>
            <a:ext cx="8730504" cy="2743200"/>
          </a:xfrm>
        </p:spPr>
        <p:txBody>
          <a:bodyPr/>
          <a:lstStyle/>
          <a:p>
            <a:pPr eaLnBrk="1" hangingPunct="1"/>
            <a:r>
              <a:rPr lang="en-US" sz="3600" b="1" kern="1200" dirty="0" err="1">
                <a:solidFill>
                  <a:srgbClr val="E1253B"/>
                </a:solidFill>
              </a:rPr>
              <a:t>Srovnání</a:t>
            </a:r>
            <a:r>
              <a:rPr lang="en-US" sz="3600" b="1" kern="1200" dirty="0">
                <a:solidFill>
                  <a:srgbClr val="E1253B"/>
                </a:solidFill>
              </a:rPr>
              <a:t> </a:t>
            </a:r>
            <a:r>
              <a:rPr lang="cs-CZ" sz="3600" b="1" kern="1200" dirty="0">
                <a:solidFill>
                  <a:srgbClr val="E1253B"/>
                </a:solidFill>
              </a:rPr>
              <a:t>akutní úspešnosti u </a:t>
            </a:r>
            <a:r>
              <a:rPr lang="en-US" sz="3600" b="1" kern="1200" dirty="0" err="1">
                <a:solidFill>
                  <a:srgbClr val="E1253B"/>
                </a:solidFill>
              </a:rPr>
              <a:t>katétrové</a:t>
            </a:r>
            <a:r>
              <a:rPr lang="en-US" sz="3600" b="1" kern="1200" dirty="0">
                <a:solidFill>
                  <a:srgbClr val="E1253B"/>
                </a:solidFill>
              </a:rPr>
              <a:t> </a:t>
            </a:r>
            <a:r>
              <a:rPr lang="en-US" sz="3600" b="1" kern="1200" dirty="0" err="1">
                <a:solidFill>
                  <a:srgbClr val="E1253B"/>
                </a:solidFill>
              </a:rPr>
              <a:t>ablace</a:t>
            </a:r>
            <a:r>
              <a:rPr lang="en-US" sz="3600" b="1" kern="1200" dirty="0">
                <a:solidFill>
                  <a:srgbClr val="E1253B"/>
                </a:solidFill>
              </a:rPr>
              <a:t> </a:t>
            </a:r>
            <a:r>
              <a:rPr lang="en-US" sz="3600" b="1" kern="1200" dirty="0" err="1">
                <a:solidFill>
                  <a:srgbClr val="E1253B"/>
                </a:solidFill>
              </a:rPr>
              <a:t>klasických</a:t>
            </a:r>
            <a:r>
              <a:rPr lang="en-US" sz="3600" b="1" kern="1200" dirty="0">
                <a:solidFill>
                  <a:srgbClr val="E1253B"/>
                </a:solidFill>
              </a:rPr>
              <a:t> </a:t>
            </a:r>
            <a:r>
              <a:rPr lang="en-US" sz="3600" b="1" kern="1200" dirty="0" err="1">
                <a:solidFill>
                  <a:srgbClr val="E1253B"/>
                </a:solidFill>
              </a:rPr>
              <a:t>pravosíňových</a:t>
            </a:r>
            <a:r>
              <a:rPr lang="en-US" sz="3600" b="1" kern="1200" dirty="0">
                <a:solidFill>
                  <a:srgbClr val="E1253B"/>
                </a:solidFill>
              </a:rPr>
              <a:t> </a:t>
            </a:r>
            <a:r>
              <a:rPr lang="en-US" sz="3600" b="1" kern="1200" dirty="0" err="1">
                <a:solidFill>
                  <a:srgbClr val="E1253B"/>
                </a:solidFill>
              </a:rPr>
              <a:t>arytmií</a:t>
            </a:r>
            <a:r>
              <a:rPr lang="en-US" sz="3600" b="1" kern="1200" dirty="0">
                <a:solidFill>
                  <a:srgbClr val="E1253B"/>
                </a:solidFill>
              </a:rPr>
              <a:t> </a:t>
            </a:r>
            <a:r>
              <a:rPr lang="en-US" sz="3600" b="1" kern="1200" dirty="0" err="1">
                <a:solidFill>
                  <a:srgbClr val="E1253B"/>
                </a:solidFill>
              </a:rPr>
              <a:t>řešených</a:t>
            </a:r>
            <a:r>
              <a:rPr lang="en-US" sz="3600" b="1" kern="1200" dirty="0">
                <a:solidFill>
                  <a:srgbClr val="E1253B"/>
                </a:solidFill>
              </a:rPr>
              <a:t> v </a:t>
            </a:r>
            <a:r>
              <a:rPr lang="en-US" sz="3600" b="1" kern="1200" dirty="0" err="1">
                <a:solidFill>
                  <a:srgbClr val="E1253B"/>
                </a:solidFill>
              </a:rPr>
              <a:t>rámci</a:t>
            </a:r>
            <a:r>
              <a:rPr lang="en-US" sz="3600" b="1" kern="1200" dirty="0">
                <a:solidFill>
                  <a:srgbClr val="E1253B"/>
                </a:solidFill>
              </a:rPr>
              <a:t> </a:t>
            </a:r>
            <a:r>
              <a:rPr lang="en-US" sz="3600" b="1" kern="1200" dirty="0" err="1">
                <a:solidFill>
                  <a:srgbClr val="E1253B"/>
                </a:solidFill>
              </a:rPr>
              <a:t>jednodenní</a:t>
            </a:r>
            <a:r>
              <a:rPr lang="en-US" sz="3600" b="1" kern="1200" dirty="0">
                <a:solidFill>
                  <a:srgbClr val="E1253B"/>
                </a:solidFill>
              </a:rPr>
              <a:t> a </a:t>
            </a:r>
            <a:r>
              <a:rPr lang="en-US" sz="3600" b="1" kern="1200" dirty="0" err="1">
                <a:solidFill>
                  <a:srgbClr val="E1253B"/>
                </a:solidFill>
              </a:rPr>
              <a:t>vícedenní</a:t>
            </a:r>
            <a:r>
              <a:rPr lang="en-US" sz="3600" b="1" kern="1200" dirty="0">
                <a:solidFill>
                  <a:srgbClr val="E1253B"/>
                </a:solidFill>
              </a:rPr>
              <a:t> </a:t>
            </a:r>
            <a:r>
              <a:rPr lang="en-US" sz="3600" b="1" kern="1200" dirty="0" err="1">
                <a:solidFill>
                  <a:srgbClr val="E1253B"/>
                </a:solidFill>
              </a:rPr>
              <a:t>hospitalizace</a:t>
            </a:r>
            <a:endParaRPr lang="cs-CZ" sz="3600" b="1" kern="1200" dirty="0">
              <a:solidFill>
                <a:srgbClr val="E1253B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75048" y="3582888"/>
            <a:ext cx="7957392" cy="854224"/>
          </a:xfrm>
        </p:spPr>
        <p:txBody>
          <a:bodyPr/>
          <a:lstStyle/>
          <a:p>
            <a:pPr eaLnBrk="1" hangingPunct="1"/>
            <a:r>
              <a:rPr lang="cs-CZ" sz="2400" dirty="0">
                <a:solidFill>
                  <a:srgbClr val="FFFFCC"/>
                </a:solidFill>
              </a:rPr>
              <a:t>E. Kubalová, Z. Stárek, F. </a:t>
            </a:r>
            <a:r>
              <a:rPr lang="cs-CZ" sz="2400" dirty="0" err="1">
                <a:solidFill>
                  <a:srgbClr val="FFFFCC"/>
                </a:solidFill>
              </a:rPr>
              <a:t>Lehar</a:t>
            </a:r>
            <a:r>
              <a:rPr lang="cs-CZ" sz="2400" dirty="0">
                <a:solidFill>
                  <a:srgbClr val="FFFFCC"/>
                </a:solidFill>
              </a:rPr>
              <a:t>, J. Jez, M. Pešl, F. Souček, T. Kulík, </a:t>
            </a:r>
          </a:p>
          <a:p>
            <a:pPr eaLnBrk="1" hangingPunct="1"/>
            <a:r>
              <a:rPr lang="cs-CZ" sz="2400" dirty="0">
                <a:solidFill>
                  <a:srgbClr val="FFFFCC"/>
                </a:solidFill>
              </a:rPr>
              <a:t>I. Jordánová, A. Širůčková</a:t>
            </a:r>
            <a:endParaRPr lang="cs-CZ" sz="2400" baseline="30000" dirty="0">
              <a:solidFill>
                <a:srgbClr val="FFFFCC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206748" y="4797152"/>
            <a:ext cx="8937252" cy="961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600" b="0" dirty="0">
                <a:solidFill>
                  <a:srgbClr val="FFFFCC"/>
                </a:solidFill>
              </a:rPr>
              <a:t>Interventional Cardiac Electrophysiology Group, International Clinical Research Center, St. Anne's University Hospital Brno, Czech Republic</a:t>
            </a:r>
          </a:p>
          <a:p>
            <a:r>
              <a:rPr lang="en-US" sz="1600" b="0" dirty="0">
                <a:solidFill>
                  <a:srgbClr val="FFFFCC"/>
                </a:solidFill>
              </a:rPr>
              <a:t>1st Department of Internal Medicine - </a:t>
            </a:r>
            <a:r>
              <a:rPr lang="en-US" sz="1600" b="0" dirty="0" err="1">
                <a:solidFill>
                  <a:srgbClr val="FFFFCC"/>
                </a:solidFill>
              </a:rPr>
              <a:t>Cardioangiology</a:t>
            </a:r>
            <a:r>
              <a:rPr lang="en-US" sz="1600" b="0" dirty="0">
                <a:solidFill>
                  <a:srgbClr val="FFFFCC"/>
                </a:solidFill>
              </a:rPr>
              <a:t>, St. Anne's University Hospital Brno</a:t>
            </a:r>
            <a:endParaRPr lang="cs-CZ" sz="1600" b="0" dirty="0">
              <a:solidFill>
                <a:srgbClr val="FFFFCC"/>
              </a:solidFill>
            </a:endParaRPr>
          </a:p>
        </p:txBody>
      </p:sp>
      <p:pic>
        <p:nvPicPr>
          <p:cNvPr id="5" name="Picture 2" descr="F:\FNUSA - ICRC\povinná publicita\Povinná publicita\Loga ICRC, FNUSA, OP VK, OP VaVpI + pravidla\Logo ICRC + manual\format PNG\ICRC_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1825303" cy="649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E:\FNUSA - ICRC\povinná publicita\Povinná publicita\Loga ICRC, FNUSA, OP VK, OP VaVpI + pravidla\Publicita OP VaVpI - loga, manual, pravidla\Loga_EU_OP VaVpI_transparentní\logolink_en_rgb_neg_tran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150" r="-359" b="38055"/>
          <a:stretch>
            <a:fillRect/>
          </a:stretch>
        </p:blipFill>
        <p:spPr bwMode="auto">
          <a:xfrm>
            <a:off x="4427983" y="5758726"/>
            <a:ext cx="4752529" cy="1126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4F5D0E00-5735-4C1B-8ECA-B0498D7923E4}"/>
              </a:ext>
            </a:extLst>
          </p:cNvPr>
          <p:cNvSpPr txBox="1">
            <a:spLocks/>
          </p:cNvSpPr>
          <p:nvPr/>
        </p:nvSpPr>
        <p:spPr bwMode="auto">
          <a:xfrm>
            <a:off x="348802" y="1700808"/>
            <a:ext cx="8399662" cy="4320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rgbClr val="E1253B"/>
              </a:buClr>
              <a:buFont typeface="Wingdings" pitchFamily="2" charset="2"/>
              <a:buChar char="§"/>
              <a:defRPr sz="2800">
                <a:solidFill>
                  <a:srgbClr val="595959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E1253B"/>
              </a:buClr>
              <a:buFont typeface="Arial" charset="0"/>
              <a:buChar char="–"/>
              <a:defRPr sz="2800">
                <a:solidFill>
                  <a:srgbClr val="595959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E1253B"/>
              </a:buClr>
              <a:buFont typeface="Arial" charset="0"/>
              <a:buChar char="•"/>
              <a:defRPr sz="2400">
                <a:solidFill>
                  <a:srgbClr val="595959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E1253B"/>
              </a:buClr>
              <a:buFont typeface="Arial" charset="0"/>
              <a:buChar char="–"/>
              <a:defRPr sz="2000">
                <a:solidFill>
                  <a:srgbClr val="595959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1253B"/>
              </a:buClr>
              <a:buFont typeface="Arial" charset="0"/>
              <a:buChar char="»"/>
              <a:defRPr sz="2000">
                <a:solidFill>
                  <a:srgbClr val="59595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1253B"/>
              </a:buClr>
              <a:buFont typeface="Arial" charset="0"/>
              <a:buChar char="»"/>
              <a:defRPr sz="2000">
                <a:solidFill>
                  <a:srgbClr val="59595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1253B"/>
              </a:buClr>
              <a:buFont typeface="Arial" charset="0"/>
              <a:buChar char="»"/>
              <a:defRPr sz="2000">
                <a:solidFill>
                  <a:srgbClr val="59595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1253B"/>
              </a:buClr>
              <a:buFont typeface="Arial" charset="0"/>
              <a:buChar char="»"/>
              <a:defRPr sz="2000">
                <a:solidFill>
                  <a:srgbClr val="59595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1253B"/>
              </a:buClr>
              <a:buFont typeface="Arial" charset="0"/>
              <a:buChar char="»"/>
              <a:defRPr sz="2000">
                <a:solidFill>
                  <a:srgbClr val="595959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cs-CZ" altLang="cs-CZ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období od 11.1.2021 do 26.5.2021 bylo provedeno celkem 56 katétrových ablací v rámci 1D </a:t>
            </a:r>
            <a:r>
              <a:rPr lang="cs-CZ" altLang="cs-CZ" b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hosp</a:t>
            </a:r>
            <a:r>
              <a:rPr lang="cs-CZ" altLang="cs-CZ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cs-CZ" altLang="cs-CZ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období od 3.1.2020 do 14.12.2020 bylo provedeno celkem 83 katétrových ablací v rámci VD </a:t>
            </a:r>
            <a:r>
              <a:rPr lang="cs-CZ" altLang="cs-CZ" b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hosp</a:t>
            </a:r>
            <a:r>
              <a:rPr lang="cs-CZ" altLang="cs-CZ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cs-CZ" altLang="cs-CZ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 charakteristiky obou souborů se lišily ve věku pacientů, zastoupením jednotlivých arytmií a s tím související mírou </a:t>
            </a:r>
            <a:r>
              <a:rPr lang="cs-CZ" altLang="cs-CZ" b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antikoagulace</a:t>
            </a:r>
            <a:r>
              <a:rPr lang="cs-CZ" altLang="cs-CZ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blíže  viz tab. 1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endParaRPr lang="cs-CZ" altLang="cs-CZ" b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spcBef>
                <a:spcPct val="0"/>
              </a:spcBef>
              <a:spcAft>
                <a:spcPts val="600"/>
              </a:spcAft>
              <a:buNone/>
            </a:pPr>
            <a:endParaRPr lang="cs-CZ" altLang="cs-CZ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66">
            <a:extLst>
              <a:ext uri="{FF2B5EF4-FFF2-40B4-BE49-F238E27FC236}">
                <a16:creationId xmlns:a16="http://schemas.microsoft.com/office/drawing/2014/main" id="{B152BD6A-0A9F-403F-AE90-8FE1029578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528" y="683985"/>
            <a:ext cx="2016224" cy="584775"/>
          </a:xfrm>
          <a:prstGeom prst="rect">
            <a:avLst/>
          </a:prstGeom>
          <a:solidFill>
            <a:srgbClr val="FFCC00"/>
          </a:solidFill>
          <a:ln w="50800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wrap="square" anchorCtr="1">
            <a:spAutoFit/>
          </a:bodyPr>
          <a:lstStyle/>
          <a:p>
            <a:pPr marL="342900" indent="-342900"/>
            <a:r>
              <a:rPr lang="cs-CZ" sz="3200" dirty="0">
                <a:solidFill>
                  <a:schemeClr val="tx1"/>
                </a:solidFill>
              </a:rPr>
              <a:t>Výsledky</a:t>
            </a:r>
          </a:p>
        </p:txBody>
      </p:sp>
      <p:sp>
        <p:nvSpPr>
          <p:cNvPr id="6" name="Nadpis 1">
            <a:extLst>
              <a:ext uri="{FF2B5EF4-FFF2-40B4-BE49-F238E27FC236}">
                <a16:creationId xmlns:a16="http://schemas.microsoft.com/office/drawing/2014/main" id="{8B014B54-2B27-4681-B074-11B210902CFF}"/>
              </a:ext>
            </a:extLst>
          </p:cNvPr>
          <p:cNvSpPr txBox="1">
            <a:spLocks/>
          </p:cNvSpPr>
          <p:nvPr/>
        </p:nvSpPr>
        <p:spPr>
          <a:xfrm>
            <a:off x="0" y="13255"/>
            <a:ext cx="9036496" cy="482873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r>
              <a:rPr lang="cs-CZ" sz="2400" dirty="0">
                <a:solidFill>
                  <a:srgbClr val="E1253B"/>
                </a:solidFill>
              </a:rPr>
              <a:t>Srovnání RFA klasik v rámci jednodenní a vícedenní hospitalizace </a:t>
            </a:r>
            <a:endParaRPr kumimoji="0" lang="cs-CZ" sz="2400" b="1" i="0" u="none" strike="noStrike" kern="1200" cap="none" spc="0" normalizeH="0" baseline="0" noProof="0" dirty="0">
              <a:ln>
                <a:noFill/>
              </a:ln>
              <a:solidFill>
                <a:srgbClr val="E1253B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001424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6">
            <a:extLst>
              <a:ext uri="{FF2B5EF4-FFF2-40B4-BE49-F238E27FC236}">
                <a16:creationId xmlns:a16="http://schemas.microsoft.com/office/drawing/2014/main" id="{B152BD6A-0A9F-403F-AE90-8FE1029578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528" y="616880"/>
            <a:ext cx="8352160" cy="584775"/>
          </a:xfrm>
          <a:prstGeom prst="rect">
            <a:avLst/>
          </a:prstGeom>
          <a:solidFill>
            <a:srgbClr val="FFCC00"/>
          </a:solidFill>
          <a:ln w="50800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wrap="square" anchorCtr="1">
            <a:spAutoFit/>
          </a:bodyPr>
          <a:lstStyle/>
          <a:p>
            <a:pPr marL="342900" indent="-342900"/>
            <a:r>
              <a:rPr lang="cs-CZ" sz="3200" dirty="0">
                <a:solidFill>
                  <a:schemeClr val="tx1"/>
                </a:solidFill>
              </a:rPr>
              <a:t>Výsledky – základní charakteristika souboru</a:t>
            </a:r>
          </a:p>
        </p:txBody>
      </p:sp>
      <p:graphicFrame>
        <p:nvGraphicFramePr>
          <p:cNvPr id="6" name="Zástupný symbol pro obsah 5">
            <a:extLst>
              <a:ext uri="{FF2B5EF4-FFF2-40B4-BE49-F238E27FC236}">
                <a16:creationId xmlns:a16="http://schemas.microsoft.com/office/drawing/2014/main" id="{C6171C31-C919-40DA-A846-7AB1F88B883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7529173"/>
              </p:ext>
            </p:extLst>
          </p:nvPr>
        </p:nvGraphicFramePr>
        <p:xfrm>
          <a:off x="755576" y="1412776"/>
          <a:ext cx="7775575" cy="5148038"/>
        </p:xfrm>
        <a:graphic>
          <a:graphicData uri="http://schemas.openxmlformats.org/drawingml/2006/table">
            <a:tbl>
              <a:tblPr/>
              <a:tblGrid>
                <a:gridCol w="27363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30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74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74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174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39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23975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Tabulka 1</a:t>
                      </a:r>
                    </a:p>
                    <a:p>
                      <a:pPr algn="l" fontAlgn="b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</a:t>
                      </a:r>
                    </a:p>
                    <a:p>
                      <a:pPr algn="l" fontAlgn="b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Základní charakteristiky</a:t>
                      </a:r>
                    </a:p>
                  </a:txBody>
                  <a:tcPr marL="9524" marR="9524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1D (56)</a:t>
                      </a:r>
                    </a:p>
                  </a:txBody>
                  <a:tcPr marL="9524" marR="9524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1D %</a:t>
                      </a:r>
                    </a:p>
                  </a:txBody>
                  <a:tcPr marL="9524" marR="9524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VD (83)</a:t>
                      </a:r>
                    </a:p>
                  </a:txBody>
                  <a:tcPr marL="9524" marR="9524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VD %</a:t>
                      </a:r>
                    </a:p>
                  </a:txBody>
                  <a:tcPr marL="9524" marR="9524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</a:t>
                      </a:r>
                    </a:p>
                  </a:txBody>
                  <a:tcPr marL="9524" marR="9524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5181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Pohlaví</a:t>
                      </a:r>
                    </a:p>
                  </a:txBody>
                  <a:tcPr marL="9524" marR="9524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24/32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42,9/ 57,1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43/40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51,8 / 48,2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0,30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5181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Věk</a:t>
                      </a:r>
                    </a:p>
                  </a:txBody>
                  <a:tcPr marL="9524" marR="9524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51,9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58,6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0,01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5181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Ischemická choroba srdeční</a:t>
                      </a:r>
                    </a:p>
                  </a:txBody>
                  <a:tcPr marL="9524" marR="9524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0,98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5181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Hypertenze</a:t>
                      </a:r>
                    </a:p>
                  </a:txBody>
                  <a:tcPr marL="9524" marR="9524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0,40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5181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Diabetes </a:t>
                      </a:r>
                      <a:r>
                        <a:rPr lang="cs-CZ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mellitus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0,98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5181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Body Mass Index (BMI)</a:t>
                      </a:r>
                    </a:p>
                  </a:txBody>
                  <a:tcPr marL="9524" marR="9524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0,32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5181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Antiarytmika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69,6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75,9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0,41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5181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i="0" u="none" strike="noStrike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Antikoagulace</a:t>
                      </a:r>
                      <a:endParaRPr lang="cs-CZ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30,4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51,8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0,01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5181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i="0" u="none" strike="noStrike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Supraventrikulární</a:t>
                      </a:r>
                      <a:r>
                        <a:rPr lang="cs-CZ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tachykardie</a:t>
                      </a:r>
                    </a:p>
                  </a:txBody>
                  <a:tcPr marL="9524" marR="9524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73,2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60,2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0,11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5940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</a:t>
                      </a:r>
                      <a:r>
                        <a:rPr lang="pt-BR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ypický flutt</a:t>
                      </a:r>
                      <a:r>
                        <a:rPr lang="cs-CZ" sz="1800" b="1" i="0" u="none" strike="noStrike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er</a:t>
                      </a:r>
                      <a:r>
                        <a:rPr lang="pt-BR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síní</a:t>
                      </a:r>
                    </a:p>
                  </a:txBody>
                  <a:tcPr marL="9524" marR="9524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26,8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39,8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0,11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8" name="Nadpis 1">
            <a:extLst>
              <a:ext uri="{FF2B5EF4-FFF2-40B4-BE49-F238E27FC236}">
                <a16:creationId xmlns:a16="http://schemas.microsoft.com/office/drawing/2014/main" id="{E4983BA8-9E8A-46EA-B376-B293738E0A29}"/>
              </a:ext>
            </a:extLst>
          </p:cNvPr>
          <p:cNvSpPr txBox="1">
            <a:spLocks/>
          </p:cNvSpPr>
          <p:nvPr/>
        </p:nvSpPr>
        <p:spPr>
          <a:xfrm>
            <a:off x="0" y="-6201"/>
            <a:ext cx="9036496" cy="482873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r>
              <a:rPr lang="cs-CZ" sz="2400" dirty="0">
                <a:solidFill>
                  <a:srgbClr val="E1253B"/>
                </a:solidFill>
              </a:rPr>
              <a:t>Srovnání RFA klasik v rámci jednodenní a vícedenní hospitalizace </a:t>
            </a:r>
            <a:endParaRPr kumimoji="0" lang="cs-CZ" sz="2400" b="1" i="0" u="none" strike="noStrike" kern="1200" cap="none" spc="0" normalizeH="0" baseline="0" noProof="0" dirty="0">
              <a:ln>
                <a:noFill/>
              </a:ln>
              <a:solidFill>
                <a:srgbClr val="E1253B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0451374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6">
            <a:extLst>
              <a:ext uri="{FF2B5EF4-FFF2-40B4-BE49-F238E27FC236}">
                <a16:creationId xmlns:a16="http://schemas.microsoft.com/office/drawing/2014/main" id="{B152BD6A-0A9F-403F-AE90-8FE1029578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528" y="683985"/>
            <a:ext cx="2016224" cy="584775"/>
          </a:xfrm>
          <a:prstGeom prst="rect">
            <a:avLst/>
          </a:prstGeom>
          <a:solidFill>
            <a:srgbClr val="FFCC00"/>
          </a:solidFill>
          <a:ln w="50800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wrap="square" anchorCtr="1">
            <a:spAutoFit/>
          </a:bodyPr>
          <a:lstStyle/>
          <a:p>
            <a:pPr marL="342900" indent="-342900"/>
            <a:r>
              <a:rPr lang="cs-CZ" sz="3200" dirty="0">
                <a:solidFill>
                  <a:schemeClr val="tx1"/>
                </a:solidFill>
              </a:rPr>
              <a:t>Výsledky</a:t>
            </a:r>
          </a:p>
        </p:txBody>
      </p:sp>
      <p:graphicFrame>
        <p:nvGraphicFramePr>
          <p:cNvPr id="6" name="Zástupný symbol pro obsah 5">
            <a:extLst>
              <a:ext uri="{FF2B5EF4-FFF2-40B4-BE49-F238E27FC236}">
                <a16:creationId xmlns:a16="http://schemas.microsoft.com/office/drawing/2014/main" id="{EEE1DE53-AFFD-4061-AB4E-450DEC90996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8401778"/>
              </p:ext>
            </p:extLst>
          </p:nvPr>
        </p:nvGraphicFramePr>
        <p:xfrm>
          <a:off x="611560" y="1844824"/>
          <a:ext cx="8135936" cy="2084388"/>
        </p:xfrm>
        <a:graphic>
          <a:graphicData uri="http://schemas.openxmlformats.org/drawingml/2006/table">
            <a:tbl>
              <a:tblPr firstRow="1" bandRow="1"/>
              <a:tblGrid>
                <a:gridCol w="27119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92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92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692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692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470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77286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4257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4" marR="9524" marT="95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1D  (56)</a:t>
                      </a:r>
                    </a:p>
                  </a:txBody>
                  <a:tcPr marL="9524" marR="9524" marT="9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1D %</a:t>
                      </a:r>
                    </a:p>
                  </a:txBody>
                  <a:tcPr marL="9524" marR="9524" marT="9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VD (83)</a:t>
                      </a:r>
                    </a:p>
                  </a:txBody>
                  <a:tcPr marL="9524" marR="9524" marT="9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VD (%)</a:t>
                      </a:r>
                    </a:p>
                  </a:txBody>
                  <a:tcPr marL="9524" marR="9524" marT="9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</a:t>
                      </a:r>
                    </a:p>
                  </a:txBody>
                  <a:tcPr marL="9524" marR="9524" marT="9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215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Akutní úspěšnost</a:t>
                      </a:r>
                    </a:p>
                  </a:txBody>
                  <a:tcPr marL="9524" marR="9524" marT="95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9524" marR="9524" marT="95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98%</a:t>
                      </a:r>
                    </a:p>
                  </a:txBody>
                  <a:tcPr marL="9524" marR="9524" marT="9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9524" marR="9524" marT="9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98%</a:t>
                      </a:r>
                    </a:p>
                  </a:txBody>
                  <a:tcPr marL="9524" marR="9524" marT="9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0,80</a:t>
                      </a:r>
                    </a:p>
                  </a:txBody>
                  <a:tcPr marL="9524" marR="9524" marT="9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215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Komplikace</a:t>
                      </a:r>
                    </a:p>
                  </a:txBody>
                  <a:tcPr marL="9524" marR="9524" marT="95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4" marR="9524" marT="95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3,56%</a:t>
                      </a:r>
                    </a:p>
                  </a:txBody>
                  <a:tcPr marL="9524" marR="9524" marT="9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4" marR="9524" marT="9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4,80%</a:t>
                      </a:r>
                    </a:p>
                  </a:txBody>
                  <a:tcPr marL="9524" marR="9524" marT="9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0,72</a:t>
                      </a:r>
                    </a:p>
                  </a:txBody>
                  <a:tcPr marL="9524" marR="9524" marT="9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854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Průměrná délka hospitalizace</a:t>
                      </a:r>
                    </a:p>
                  </a:txBody>
                  <a:tcPr marL="9524" marR="9524" marT="95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deň</a:t>
                      </a:r>
                    </a:p>
                  </a:txBody>
                  <a:tcPr marL="9524" marR="9524" marT="95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4" marR="9524" marT="9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dni</a:t>
                      </a:r>
                    </a:p>
                  </a:txBody>
                  <a:tcPr marL="9524" marR="9524" marT="9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4" marR="9524" marT="9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4" marR="9524" marT="9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Nadpis 1">
            <a:extLst>
              <a:ext uri="{FF2B5EF4-FFF2-40B4-BE49-F238E27FC236}">
                <a16:creationId xmlns:a16="http://schemas.microsoft.com/office/drawing/2014/main" id="{80B57BC1-89E9-437E-AED8-B80C575C8927}"/>
              </a:ext>
            </a:extLst>
          </p:cNvPr>
          <p:cNvSpPr txBox="1">
            <a:spLocks/>
          </p:cNvSpPr>
          <p:nvPr/>
        </p:nvSpPr>
        <p:spPr>
          <a:xfrm>
            <a:off x="0" y="13255"/>
            <a:ext cx="9036496" cy="482873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r>
              <a:rPr lang="cs-CZ" sz="2400" dirty="0">
                <a:solidFill>
                  <a:srgbClr val="E1253B"/>
                </a:solidFill>
              </a:rPr>
              <a:t>Srovnání RFA klasik v rámci jednodenní a vícedenní hospitalizace </a:t>
            </a:r>
            <a:endParaRPr kumimoji="0" lang="cs-CZ" sz="2400" b="1" i="0" u="none" strike="noStrike" kern="1200" cap="none" spc="0" normalizeH="0" baseline="0" noProof="0" dirty="0">
              <a:ln>
                <a:noFill/>
              </a:ln>
              <a:solidFill>
                <a:srgbClr val="E1253B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9783269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4F5D0E00-5735-4C1B-8ECA-B0498D7923E4}"/>
              </a:ext>
            </a:extLst>
          </p:cNvPr>
          <p:cNvSpPr txBox="1">
            <a:spLocks/>
          </p:cNvSpPr>
          <p:nvPr/>
        </p:nvSpPr>
        <p:spPr bwMode="auto">
          <a:xfrm>
            <a:off x="348802" y="1700808"/>
            <a:ext cx="8399662" cy="4320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rgbClr val="E1253B"/>
              </a:buClr>
              <a:buFont typeface="Wingdings" pitchFamily="2" charset="2"/>
              <a:buChar char="§"/>
              <a:defRPr sz="2800">
                <a:solidFill>
                  <a:srgbClr val="595959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E1253B"/>
              </a:buClr>
              <a:buFont typeface="Arial" charset="0"/>
              <a:buChar char="–"/>
              <a:defRPr sz="2800">
                <a:solidFill>
                  <a:srgbClr val="595959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E1253B"/>
              </a:buClr>
              <a:buFont typeface="Arial" charset="0"/>
              <a:buChar char="•"/>
              <a:defRPr sz="2400">
                <a:solidFill>
                  <a:srgbClr val="595959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E1253B"/>
              </a:buClr>
              <a:buFont typeface="Arial" charset="0"/>
              <a:buChar char="–"/>
              <a:defRPr sz="2000">
                <a:solidFill>
                  <a:srgbClr val="595959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1253B"/>
              </a:buClr>
              <a:buFont typeface="Arial" charset="0"/>
              <a:buChar char="»"/>
              <a:defRPr sz="2000">
                <a:solidFill>
                  <a:srgbClr val="59595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1253B"/>
              </a:buClr>
              <a:buFont typeface="Arial" charset="0"/>
              <a:buChar char="»"/>
              <a:defRPr sz="2000">
                <a:solidFill>
                  <a:srgbClr val="59595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1253B"/>
              </a:buClr>
              <a:buFont typeface="Arial" charset="0"/>
              <a:buChar char="»"/>
              <a:defRPr sz="2000">
                <a:solidFill>
                  <a:srgbClr val="59595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1253B"/>
              </a:buClr>
              <a:buFont typeface="Arial" charset="0"/>
              <a:buChar char="»"/>
              <a:defRPr sz="2000">
                <a:solidFill>
                  <a:srgbClr val="59595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1253B"/>
              </a:buClr>
              <a:buFont typeface="Arial" charset="0"/>
              <a:buChar char="»"/>
              <a:defRPr sz="2000">
                <a:solidFill>
                  <a:srgbClr val="595959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cs-CZ" altLang="cs-CZ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Komplikace u jednodenní hospitalizace</a:t>
            </a:r>
          </a:p>
          <a:p>
            <a:pPr lvl="1">
              <a:spcBef>
                <a:spcPct val="0"/>
              </a:spcBef>
              <a:spcAft>
                <a:spcPts val="600"/>
              </a:spcAft>
            </a:pPr>
            <a:r>
              <a:rPr lang="cs-CZ" altLang="cs-CZ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2x </a:t>
            </a:r>
            <a:r>
              <a:rPr lang="cs-CZ" altLang="cs-CZ" b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přechodne</a:t>
            </a:r>
            <a:r>
              <a:rPr lang="cs-CZ" altLang="cs-CZ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AV blokáda na sále v </a:t>
            </a:r>
            <a:r>
              <a:rPr lang="cs-CZ" altLang="cs-CZ" b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průbehu</a:t>
            </a:r>
            <a:r>
              <a:rPr lang="cs-CZ" altLang="cs-CZ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výkonu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endParaRPr lang="cs-CZ" altLang="cs-CZ" b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cs-CZ" altLang="cs-CZ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Komplikace u vícedenní hospitalizace</a:t>
            </a:r>
          </a:p>
          <a:p>
            <a:pPr lvl="1">
              <a:spcBef>
                <a:spcPct val="0"/>
              </a:spcBef>
              <a:spcAft>
                <a:spcPts val="600"/>
              </a:spcAft>
            </a:pPr>
            <a:r>
              <a:rPr lang="cs-CZ" altLang="cs-CZ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3x </a:t>
            </a:r>
            <a:r>
              <a:rPr lang="cs-CZ" altLang="cs-CZ" b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přechodne</a:t>
            </a:r>
            <a:r>
              <a:rPr lang="cs-CZ" altLang="cs-CZ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AV blokáda na sále</a:t>
            </a:r>
          </a:p>
          <a:p>
            <a:pPr lvl="1">
              <a:spcBef>
                <a:spcPct val="0"/>
              </a:spcBef>
              <a:spcAft>
                <a:spcPts val="600"/>
              </a:spcAft>
            </a:pPr>
            <a:r>
              <a:rPr lang="cs-CZ" altLang="cs-CZ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1x nevýznamný výpotek bez nutnosti intervence</a:t>
            </a:r>
          </a:p>
          <a:p>
            <a:pPr marL="457200" lvl="1" indent="0">
              <a:spcBef>
                <a:spcPct val="0"/>
              </a:spcBef>
              <a:spcAft>
                <a:spcPts val="600"/>
              </a:spcAft>
              <a:buNone/>
            </a:pPr>
            <a:endParaRPr lang="cs-CZ" altLang="cs-CZ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66">
            <a:extLst>
              <a:ext uri="{FF2B5EF4-FFF2-40B4-BE49-F238E27FC236}">
                <a16:creationId xmlns:a16="http://schemas.microsoft.com/office/drawing/2014/main" id="{B152BD6A-0A9F-403F-AE90-8FE1029578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528" y="683985"/>
            <a:ext cx="5040560" cy="584775"/>
          </a:xfrm>
          <a:prstGeom prst="rect">
            <a:avLst/>
          </a:prstGeom>
          <a:solidFill>
            <a:srgbClr val="FFCC00"/>
          </a:solidFill>
          <a:ln w="50800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wrap="square" anchorCtr="1">
            <a:spAutoFit/>
          </a:bodyPr>
          <a:lstStyle/>
          <a:p>
            <a:pPr marL="342900" indent="-342900"/>
            <a:r>
              <a:rPr lang="cs-CZ" sz="3200" dirty="0">
                <a:solidFill>
                  <a:schemeClr val="tx1"/>
                </a:solidFill>
              </a:rPr>
              <a:t>Výsledky - komplikace</a:t>
            </a:r>
          </a:p>
        </p:txBody>
      </p:sp>
      <p:sp>
        <p:nvSpPr>
          <p:cNvPr id="6" name="Nadpis 1">
            <a:extLst>
              <a:ext uri="{FF2B5EF4-FFF2-40B4-BE49-F238E27FC236}">
                <a16:creationId xmlns:a16="http://schemas.microsoft.com/office/drawing/2014/main" id="{EF505014-3910-4712-AB54-323AB643A13C}"/>
              </a:ext>
            </a:extLst>
          </p:cNvPr>
          <p:cNvSpPr txBox="1">
            <a:spLocks/>
          </p:cNvSpPr>
          <p:nvPr/>
        </p:nvSpPr>
        <p:spPr>
          <a:xfrm>
            <a:off x="0" y="13255"/>
            <a:ext cx="9036496" cy="482873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r>
              <a:rPr lang="cs-CZ" sz="2400" dirty="0">
                <a:solidFill>
                  <a:srgbClr val="E1253B"/>
                </a:solidFill>
              </a:rPr>
              <a:t>Srovnání RFA klasik v rámci jednodenní a vícedenní hospitalizace </a:t>
            </a:r>
            <a:endParaRPr kumimoji="0" lang="cs-CZ" sz="2400" b="1" i="0" u="none" strike="noStrike" kern="1200" cap="none" spc="0" normalizeH="0" baseline="0" noProof="0" dirty="0">
              <a:ln>
                <a:noFill/>
              </a:ln>
              <a:solidFill>
                <a:srgbClr val="E1253B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5532588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4F5D0E00-5735-4C1B-8ECA-B0498D7923E4}"/>
              </a:ext>
            </a:extLst>
          </p:cNvPr>
          <p:cNvSpPr txBox="1">
            <a:spLocks/>
          </p:cNvSpPr>
          <p:nvPr/>
        </p:nvSpPr>
        <p:spPr bwMode="auto">
          <a:xfrm>
            <a:off x="348802" y="1700808"/>
            <a:ext cx="8399662" cy="4320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rgbClr val="E1253B"/>
              </a:buClr>
              <a:buFont typeface="Wingdings" pitchFamily="2" charset="2"/>
              <a:buChar char="§"/>
              <a:defRPr sz="2800">
                <a:solidFill>
                  <a:srgbClr val="595959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E1253B"/>
              </a:buClr>
              <a:buFont typeface="Arial" charset="0"/>
              <a:buChar char="–"/>
              <a:defRPr sz="2800">
                <a:solidFill>
                  <a:srgbClr val="595959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E1253B"/>
              </a:buClr>
              <a:buFont typeface="Arial" charset="0"/>
              <a:buChar char="•"/>
              <a:defRPr sz="2400">
                <a:solidFill>
                  <a:srgbClr val="595959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E1253B"/>
              </a:buClr>
              <a:buFont typeface="Arial" charset="0"/>
              <a:buChar char="–"/>
              <a:defRPr sz="2000">
                <a:solidFill>
                  <a:srgbClr val="595959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1253B"/>
              </a:buClr>
              <a:buFont typeface="Arial" charset="0"/>
              <a:buChar char="»"/>
              <a:defRPr sz="2000">
                <a:solidFill>
                  <a:srgbClr val="59595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1253B"/>
              </a:buClr>
              <a:buFont typeface="Arial" charset="0"/>
              <a:buChar char="»"/>
              <a:defRPr sz="2000">
                <a:solidFill>
                  <a:srgbClr val="59595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1253B"/>
              </a:buClr>
              <a:buFont typeface="Arial" charset="0"/>
              <a:buChar char="»"/>
              <a:defRPr sz="2000">
                <a:solidFill>
                  <a:srgbClr val="59595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1253B"/>
              </a:buClr>
              <a:buFont typeface="Arial" charset="0"/>
              <a:buChar char="»"/>
              <a:defRPr sz="2000">
                <a:solidFill>
                  <a:srgbClr val="59595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1253B"/>
              </a:buClr>
              <a:buFont typeface="Arial" charset="0"/>
              <a:buChar char="»"/>
              <a:defRPr sz="2000">
                <a:solidFill>
                  <a:srgbClr val="595959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cs-CZ" altLang="cs-CZ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pacientů (8,9%) s nutností prodloužení 1D hospitalizace</a:t>
            </a:r>
          </a:p>
          <a:p>
            <a:pPr lvl="1">
              <a:spcBef>
                <a:spcPct val="0"/>
              </a:spcBef>
              <a:spcAft>
                <a:spcPts val="600"/>
              </a:spcAft>
            </a:pPr>
            <a:r>
              <a:rPr lang="cs-CZ" altLang="cs-CZ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1x přechodná AV blokáda III. st. v </a:t>
            </a:r>
            <a:r>
              <a:rPr lang="cs-CZ" altLang="cs-CZ" b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průbehu</a:t>
            </a:r>
            <a:r>
              <a:rPr lang="cs-CZ" altLang="cs-CZ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výkonu</a:t>
            </a:r>
          </a:p>
          <a:p>
            <a:pPr lvl="1">
              <a:spcBef>
                <a:spcPct val="0"/>
              </a:spcBef>
              <a:spcAft>
                <a:spcPts val="600"/>
              </a:spcAft>
            </a:pPr>
            <a:r>
              <a:rPr lang="cs-CZ" altLang="cs-CZ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1x elektrická </a:t>
            </a:r>
            <a:r>
              <a:rPr lang="cs-CZ" altLang="cs-CZ" b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kardioverze</a:t>
            </a:r>
            <a:r>
              <a:rPr lang="cs-CZ" altLang="cs-CZ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během protrahovaného výkonu</a:t>
            </a:r>
          </a:p>
          <a:p>
            <a:pPr lvl="1">
              <a:spcBef>
                <a:spcPct val="0"/>
              </a:spcBef>
              <a:spcAft>
                <a:spcPts val="600"/>
              </a:spcAft>
            </a:pPr>
            <a:r>
              <a:rPr lang="cs-CZ" altLang="cs-CZ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3x diagnostikována arytmie vyžadující komplexní RFA a vícedenní hospitalizaci stran bezpečnosti</a:t>
            </a:r>
          </a:p>
          <a:p>
            <a:pPr lvl="2">
              <a:spcBef>
                <a:spcPct val="0"/>
              </a:spcBef>
              <a:spcAft>
                <a:spcPts val="600"/>
              </a:spcAft>
            </a:pPr>
            <a:r>
              <a:rPr lang="cs-CZ" altLang="cs-CZ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Atypický </a:t>
            </a:r>
            <a:r>
              <a:rPr lang="cs-CZ" altLang="cs-CZ" b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flutter</a:t>
            </a:r>
            <a:r>
              <a:rPr lang="cs-CZ" altLang="cs-CZ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 levé </a:t>
            </a:r>
            <a:r>
              <a:rPr lang="cs-CZ" altLang="cs-CZ" b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síne</a:t>
            </a:r>
            <a:r>
              <a:rPr lang="cs-CZ" altLang="cs-CZ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fokální síňová	tachykardie z levé síně, atypický </a:t>
            </a:r>
            <a:r>
              <a:rPr lang="cs-CZ" altLang="cs-CZ" b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flutter</a:t>
            </a:r>
            <a:r>
              <a:rPr lang="cs-CZ" altLang="cs-CZ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 pravé </a:t>
            </a:r>
            <a:r>
              <a:rPr lang="cs-CZ" altLang="cs-CZ" b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síne</a:t>
            </a:r>
            <a:endParaRPr lang="cs-CZ" altLang="cs-CZ" b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spcBef>
                <a:spcPct val="0"/>
              </a:spcBef>
              <a:spcAft>
                <a:spcPts val="600"/>
              </a:spcAft>
              <a:buNone/>
            </a:pPr>
            <a:endParaRPr lang="cs-CZ" altLang="cs-CZ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66">
            <a:extLst>
              <a:ext uri="{FF2B5EF4-FFF2-40B4-BE49-F238E27FC236}">
                <a16:creationId xmlns:a16="http://schemas.microsoft.com/office/drawing/2014/main" id="{B152BD6A-0A9F-403F-AE90-8FE1029578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528" y="683985"/>
            <a:ext cx="8640960" cy="584775"/>
          </a:xfrm>
          <a:prstGeom prst="rect">
            <a:avLst/>
          </a:prstGeom>
          <a:solidFill>
            <a:srgbClr val="FFCC00"/>
          </a:solidFill>
          <a:ln w="50800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wrap="square" anchorCtr="1">
            <a:spAutoFit/>
          </a:bodyPr>
          <a:lstStyle/>
          <a:p>
            <a:pPr marL="342900" indent="-342900"/>
            <a:r>
              <a:rPr lang="cs-CZ" sz="3200" dirty="0">
                <a:solidFill>
                  <a:schemeClr val="tx1"/>
                </a:solidFill>
              </a:rPr>
              <a:t>Výsledky – přechod na VD </a:t>
            </a:r>
            <a:r>
              <a:rPr lang="cs-CZ" sz="3200" dirty="0" err="1">
                <a:solidFill>
                  <a:schemeClr val="tx1"/>
                </a:solidFill>
              </a:rPr>
              <a:t>hosp</a:t>
            </a:r>
            <a:r>
              <a:rPr lang="cs-CZ" sz="3200" dirty="0">
                <a:solidFill>
                  <a:schemeClr val="tx1"/>
                </a:solidFill>
              </a:rPr>
              <a:t>. u 1D skupiny</a:t>
            </a:r>
          </a:p>
        </p:txBody>
      </p:sp>
      <p:sp>
        <p:nvSpPr>
          <p:cNvPr id="6" name="Nadpis 1">
            <a:extLst>
              <a:ext uri="{FF2B5EF4-FFF2-40B4-BE49-F238E27FC236}">
                <a16:creationId xmlns:a16="http://schemas.microsoft.com/office/drawing/2014/main" id="{EF505014-3910-4712-AB54-323AB643A13C}"/>
              </a:ext>
            </a:extLst>
          </p:cNvPr>
          <p:cNvSpPr txBox="1">
            <a:spLocks/>
          </p:cNvSpPr>
          <p:nvPr/>
        </p:nvSpPr>
        <p:spPr>
          <a:xfrm>
            <a:off x="0" y="13255"/>
            <a:ext cx="9036496" cy="482873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r>
              <a:rPr lang="cs-CZ" sz="2400" dirty="0">
                <a:solidFill>
                  <a:srgbClr val="E1253B"/>
                </a:solidFill>
              </a:rPr>
              <a:t>Srovnání RFA klasik v rámci jednodenní a vícedenní hospitalizace </a:t>
            </a:r>
            <a:endParaRPr kumimoji="0" lang="cs-CZ" sz="2400" b="1" i="0" u="none" strike="noStrike" kern="1200" cap="none" spc="0" normalizeH="0" baseline="0" noProof="0" dirty="0">
              <a:ln>
                <a:noFill/>
              </a:ln>
              <a:solidFill>
                <a:srgbClr val="E1253B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264262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4F5D0E00-5735-4C1B-8ECA-B0498D7923E4}"/>
              </a:ext>
            </a:extLst>
          </p:cNvPr>
          <p:cNvSpPr txBox="1">
            <a:spLocks/>
          </p:cNvSpPr>
          <p:nvPr/>
        </p:nvSpPr>
        <p:spPr bwMode="auto">
          <a:xfrm>
            <a:off x="348802" y="1700808"/>
            <a:ext cx="8399662" cy="4320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rgbClr val="E1253B"/>
              </a:buClr>
              <a:buFont typeface="Wingdings" pitchFamily="2" charset="2"/>
              <a:buChar char="§"/>
              <a:defRPr sz="2800">
                <a:solidFill>
                  <a:srgbClr val="595959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E1253B"/>
              </a:buClr>
              <a:buFont typeface="Arial" charset="0"/>
              <a:buChar char="–"/>
              <a:defRPr sz="2800">
                <a:solidFill>
                  <a:srgbClr val="595959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E1253B"/>
              </a:buClr>
              <a:buFont typeface="Arial" charset="0"/>
              <a:buChar char="•"/>
              <a:defRPr sz="2400">
                <a:solidFill>
                  <a:srgbClr val="595959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E1253B"/>
              </a:buClr>
              <a:buFont typeface="Arial" charset="0"/>
              <a:buChar char="–"/>
              <a:defRPr sz="2000">
                <a:solidFill>
                  <a:srgbClr val="595959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1253B"/>
              </a:buClr>
              <a:buFont typeface="Arial" charset="0"/>
              <a:buChar char="»"/>
              <a:defRPr sz="2000">
                <a:solidFill>
                  <a:srgbClr val="59595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1253B"/>
              </a:buClr>
              <a:buFont typeface="Arial" charset="0"/>
              <a:buChar char="»"/>
              <a:defRPr sz="2000">
                <a:solidFill>
                  <a:srgbClr val="59595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1253B"/>
              </a:buClr>
              <a:buFont typeface="Arial" charset="0"/>
              <a:buChar char="»"/>
              <a:defRPr sz="2000">
                <a:solidFill>
                  <a:srgbClr val="59595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1253B"/>
              </a:buClr>
              <a:buFont typeface="Arial" charset="0"/>
              <a:buChar char="»"/>
              <a:defRPr sz="2000">
                <a:solidFill>
                  <a:srgbClr val="59595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1253B"/>
              </a:buClr>
              <a:buFont typeface="Arial" charset="0"/>
              <a:buChar char="»"/>
              <a:defRPr sz="2000">
                <a:solidFill>
                  <a:srgbClr val="595959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cs-CZ" altLang="cs-CZ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Jednodenní hospitalizace</a:t>
            </a:r>
          </a:p>
          <a:p>
            <a:pPr lvl="1">
              <a:spcBef>
                <a:spcPct val="0"/>
              </a:spcBef>
              <a:spcAft>
                <a:spcPts val="600"/>
              </a:spcAft>
            </a:pPr>
            <a:r>
              <a:rPr lang="cs-CZ" altLang="cs-CZ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pacient neplánovaně hospitalizován po 24 hodinách pro AV blokádu II. </a:t>
            </a:r>
            <a:r>
              <a:rPr lang="cs-CZ" altLang="cs-CZ" b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stupne</a:t>
            </a:r>
            <a:endParaRPr lang="cs-CZ" altLang="cs-CZ" b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cs-CZ" altLang="cs-CZ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Vícedenní hospitalizace</a:t>
            </a:r>
          </a:p>
          <a:p>
            <a:pPr lvl="1">
              <a:spcBef>
                <a:spcPct val="0"/>
              </a:spcBef>
              <a:spcAft>
                <a:spcPts val="600"/>
              </a:spcAft>
            </a:pPr>
            <a:r>
              <a:rPr lang="cs-CZ" altLang="cs-CZ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pacient vyšetřen po 14 dnech na nízkoprahovém příjmu pro recidivu SVT, bez nutnosti hospitalizace</a:t>
            </a:r>
          </a:p>
          <a:p>
            <a:pPr lvl="1">
              <a:spcBef>
                <a:spcPct val="0"/>
              </a:spcBef>
              <a:spcAft>
                <a:spcPts val="600"/>
              </a:spcAft>
            </a:pPr>
            <a:r>
              <a:rPr lang="cs-CZ" altLang="cs-CZ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pacient vyšetřen po 24 hod. na nízkoprahovém příjmu pro hematom v třísle, bez nutnosti hospitalizace</a:t>
            </a:r>
          </a:p>
          <a:p>
            <a:pPr marL="457200" lvl="1" indent="0">
              <a:spcBef>
                <a:spcPct val="0"/>
              </a:spcBef>
              <a:spcAft>
                <a:spcPts val="600"/>
              </a:spcAft>
              <a:buNone/>
            </a:pPr>
            <a:endParaRPr lang="cs-CZ" altLang="cs-CZ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66">
            <a:extLst>
              <a:ext uri="{FF2B5EF4-FFF2-40B4-BE49-F238E27FC236}">
                <a16:creationId xmlns:a16="http://schemas.microsoft.com/office/drawing/2014/main" id="{B152BD6A-0A9F-403F-AE90-8FE1029578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504" y="683985"/>
            <a:ext cx="8928992" cy="584775"/>
          </a:xfrm>
          <a:prstGeom prst="rect">
            <a:avLst/>
          </a:prstGeom>
          <a:solidFill>
            <a:srgbClr val="FFCC00"/>
          </a:solidFill>
          <a:ln w="50800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wrap="square" anchorCtr="1">
            <a:spAutoFit/>
          </a:bodyPr>
          <a:lstStyle/>
          <a:p>
            <a:pPr marL="342900" indent="-342900"/>
            <a:r>
              <a:rPr lang="cs-CZ" sz="3200" dirty="0">
                <a:solidFill>
                  <a:schemeClr val="tx1"/>
                </a:solidFill>
              </a:rPr>
              <a:t>Výsledky – subakutní komplikace do 30D po RFA</a:t>
            </a:r>
          </a:p>
        </p:txBody>
      </p:sp>
      <p:sp>
        <p:nvSpPr>
          <p:cNvPr id="6" name="Nadpis 1">
            <a:extLst>
              <a:ext uri="{FF2B5EF4-FFF2-40B4-BE49-F238E27FC236}">
                <a16:creationId xmlns:a16="http://schemas.microsoft.com/office/drawing/2014/main" id="{EF505014-3910-4712-AB54-323AB643A13C}"/>
              </a:ext>
            </a:extLst>
          </p:cNvPr>
          <p:cNvSpPr txBox="1">
            <a:spLocks/>
          </p:cNvSpPr>
          <p:nvPr/>
        </p:nvSpPr>
        <p:spPr>
          <a:xfrm>
            <a:off x="0" y="13255"/>
            <a:ext cx="9036496" cy="482873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r>
              <a:rPr lang="cs-CZ" sz="2400" dirty="0">
                <a:solidFill>
                  <a:srgbClr val="E1253B"/>
                </a:solidFill>
              </a:rPr>
              <a:t>Srovnání RFA klasik v rámci jednodenní a vícedenní hospitalizace </a:t>
            </a:r>
            <a:endParaRPr kumimoji="0" lang="cs-CZ" sz="2400" b="1" i="0" u="none" strike="noStrike" kern="1200" cap="none" spc="0" normalizeH="0" baseline="0" noProof="0" dirty="0">
              <a:ln>
                <a:noFill/>
              </a:ln>
              <a:solidFill>
                <a:srgbClr val="E1253B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075111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4F5D0E00-5735-4C1B-8ECA-B0498D7923E4}"/>
              </a:ext>
            </a:extLst>
          </p:cNvPr>
          <p:cNvSpPr txBox="1">
            <a:spLocks/>
          </p:cNvSpPr>
          <p:nvPr/>
        </p:nvSpPr>
        <p:spPr bwMode="auto">
          <a:xfrm>
            <a:off x="348802" y="1700808"/>
            <a:ext cx="8687694" cy="4320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rgbClr val="E1253B"/>
              </a:buClr>
              <a:buFont typeface="Wingdings" pitchFamily="2" charset="2"/>
              <a:buChar char="§"/>
              <a:defRPr sz="2800">
                <a:solidFill>
                  <a:srgbClr val="595959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E1253B"/>
              </a:buClr>
              <a:buFont typeface="Arial" charset="0"/>
              <a:buChar char="–"/>
              <a:defRPr sz="2800">
                <a:solidFill>
                  <a:srgbClr val="595959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E1253B"/>
              </a:buClr>
              <a:buFont typeface="Arial" charset="0"/>
              <a:buChar char="•"/>
              <a:defRPr sz="2400">
                <a:solidFill>
                  <a:srgbClr val="595959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E1253B"/>
              </a:buClr>
              <a:buFont typeface="Arial" charset="0"/>
              <a:buChar char="–"/>
              <a:defRPr sz="2000">
                <a:solidFill>
                  <a:srgbClr val="595959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1253B"/>
              </a:buClr>
              <a:buFont typeface="Arial" charset="0"/>
              <a:buChar char="»"/>
              <a:defRPr sz="2000">
                <a:solidFill>
                  <a:srgbClr val="59595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1253B"/>
              </a:buClr>
              <a:buFont typeface="Arial" charset="0"/>
              <a:buChar char="»"/>
              <a:defRPr sz="2000">
                <a:solidFill>
                  <a:srgbClr val="59595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1253B"/>
              </a:buClr>
              <a:buFont typeface="Arial" charset="0"/>
              <a:buChar char="»"/>
              <a:defRPr sz="2000">
                <a:solidFill>
                  <a:srgbClr val="59595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1253B"/>
              </a:buClr>
              <a:buFont typeface="Arial" charset="0"/>
              <a:buChar char="»"/>
              <a:defRPr sz="2000">
                <a:solidFill>
                  <a:srgbClr val="59595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1253B"/>
              </a:buClr>
              <a:buFont typeface="Arial" charset="0"/>
              <a:buChar char="»"/>
              <a:defRPr sz="2000">
                <a:solidFill>
                  <a:srgbClr val="595959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cs-CZ" altLang="cs-CZ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Radiofrekvenční katétrová ablace klasických </a:t>
            </a:r>
            <a:r>
              <a:rPr lang="cs-CZ" altLang="cs-CZ" b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pravosíňových</a:t>
            </a:r>
            <a:r>
              <a:rPr lang="cs-CZ" altLang="cs-CZ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arytmií řešená v režimu jednodenní hospitalizace je srovnatelně úspěšná a bezpečná jako RFA těchto arytmií s vícedenní hospitalizací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cs-CZ" altLang="cs-CZ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podmínkách DRG systému České republiky jsou tyto výkony hůře placené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cs-CZ" altLang="cs-CZ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Jednodenní hospitalizace klasických, ale i některých komplexních arytmií jsou budoucností srdeční elektrofyziologie</a:t>
            </a:r>
          </a:p>
          <a:p>
            <a:pPr marL="457200" lvl="1" indent="0">
              <a:spcBef>
                <a:spcPct val="0"/>
              </a:spcBef>
              <a:spcAft>
                <a:spcPts val="600"/>
              </a:spcAft>
              <a:buNone/>
            </a:pPr>
            <a:endParaRPr lang="cs-CZ" altLang="cs-CZ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66">
            <a:extLst>
              <a:ext uri="{FF2B5EF4-FFF2-40B4-BE49-F238E27FC236}">
                <a16:creationId xmlns:a16="http://schemas.microsoft.com/office/drawing/2014/main" id="{B152BD6A-0A9F-403F-AE90-8FE1029578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528" y="683985"/>
            <a:ext cx="2016224" cy="584775"/>
          </a:xfrm>
          <a:prstGeom prst="rect">
            <a:avLst/>
          </a:prstGeom>
          <a:solidFill>
            <a:srgbClr val="FFCC00"/>
          </a:solidFill>
          <a:ln w="50800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wrap="square" anchorCtr="1">
            <a:spAutoFit/>
          </a:bodyPr>
          <a:lstStyle/>
          <a:p>
            <a:pPr marL="342900" indent="-342900"/>
            <a:r>
              <a:rPr lang="cs-CZ" sz="3200" dirty="0">
                <a:solidFill>
                  <a:schemeClr val="tx1"/>
                </a:solidFill>
              </a:rPr>
              <a:t>Závěr</a:t>
            </a:r>
          </a:p>
        </p:txBody>
      </p:sp>
      <p:sp>
        <p:nvSpPr>
          <p:cNvPr id="6" name="Nadpis 1">
            <a:extLst>
              <a:ext uri="{FF2B5EF4-FFF2-40B4-BE49-F238E27FC236}">
                <a16:creationId xmlns:a16="http://schemas.microsoft.com/office/drawing/2014/main" id="{070C029D-4337-4657-9804-CEE8E065788C}"/>
              </a:ext>
            </a:extLst>
          </p:cNvPr>
          <p:cNvSpPr txBox="1">
            <a:spLocks/>
          </p:cNvSpPr>
          <p:nvPr/>
        </p:nvSpPr>
        <p:spPr>
          <a:xfrm>
            <a:off x="0" y="13255"/>
            <a:ext cx="9036496" cy="482873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r>
              <a:rPr lang="cs-CZ" sz="2400" dirty="0">
                <a:solidFill>
                  <a:srgbClr val="E1253B"/>
                </a:solidFill>
              </a:rPr>
              <a:t>Srovnání RFA klasik v rámci jednodenní a vícedenní hospitalizace </a:t>
            </a:r>
            <a:endParaRPr kumimoji="0" lang="cs-CZ" sz="2400" b="1" i="0" u="none" strike="noStrike" kern="1200" cap="none" spc="0" normalizeH="0" baseline="0" noProof="0" dirty="0">
              <a:ln>
                <a:noFill/>
              </a:ln>
              <a:solidFill>
                <a:srgbClr val="E1253B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109648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 bwMode="auto">
          <a:xfrm>
            <a:off x="2339752" y="836712"/>
            <a:ext cx="7401198" cy="1944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normAutofit fontScale="975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lang="cs-CZ" sz="3600" kern="1200" dirty="0" smtClean="0">
                <a:solidFill>
                  <a:srgbClr val="E1253B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E1253B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E1253B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E1253B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E1253B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E1253B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E1253B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E1253B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E1253B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cs-CZ" sz="4400" dirty="0"/>
              <a:t>Děkuji za pozornost</a:t>
            </a:r>
            <a:endParaRPr lang="en-US" sz="4400" dirty="0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3924300" y="2636838"/>
            <a:ext cx="4894263" cy="576262"/>
          </a:xfrm>
          <a:prstGeom prst="rect">
            <a:avLst/>
          </a:prstGeom>
        </p:spPr>
        <p:txBody>
          <a:bodyPr anchor="ctr">
            <a:normAutofit fontScale="97500"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cs-CZ" sz="2000">
                <a:solidFill>
                  <a:srgbClr val="E1253B"/>
                </a:solidFill>
                <a:latin typeface="+mj-lt"/>
                <a:ea typeface="+mj-ea"/>
                <a:cs typeface="+mj-cs"/>
              </a:rPr>
              <a:t>eva.kubalova@</a:t>
            </a:r>
            <a:r>
              <a:rPr lang="cs-CZ" sz="2000" dirty="0">
                <a:solidFill>
                  <a:srgbClr val="E1253B"/>
                </a:solidFill>
                <a:latin typeface="+mj-lt"/>
                <a:ea typeface="+mj-ea"/>
                <a:cs typeface="+mj-cs"/>
              </a:rPr>
              <a:t>fnusa.cz</a:t>
            </a:r>
            <a:endParaRPr lang="en-US" sz="2000" dirty="0">
              <a:solidFill>
                <a:srgbClr val="E1253B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Podnadpis 2"/>
          <p:cNvSpPr txBox="1">
            <a:spLocks/>
          </p:cNvSpPr>
          <p:nvPr/>
        </p:nvSpPr>
        <p:spPr>
          <a:xfrm>
            <a:off x="3438525" y="3263900"/>
            <a:ext cx="5321300" cy="2665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80000"/>
              </a:lnSpc>
              <a:buNone/>
            </a:pPr>
            <a:r>
              <a:rPr lang="cs-CZ" altLang="cs-CZ" sz="1800" dirty="0">
                <a:solidFill>
                  <a:schemeClr val="bg1"/>
                </a:solidFill>
              </a:rPr>
              <a:t>St. Anne</a:t>
            </a:r>
            <a:r>
              <a:rPr lang="en-US" altLang="cs-CZ" sz="1800" dirty="0">
                <a:solidFill>
                  <a:schemeClr val="bg1"/>
                </a:solidFill>
              </a:rPr>
              <a:t>’</a:t>
            </a:r>
            <a:r>
              <a:rPr lang="cs-CZ" altLang="cs-CZ" sz="1800" dirty="0">
                <a:solidFill>
                  <a:schemeClr val="bg1"/>
                </a:solidFill>
              </a:rPr>
              <a:t>s University </a:t>
            </a:r>
            <a:r>
              <a:rPr lang="cs-CZ" altLang="cs-CZ" sz="1800" dirty="0" err="1">
                <a:solidFill>
                  <a:schemeClr val="bg1"/>
                </a:solidFill>
              </a:rPr>
              <a:t>Hospital</a:t>
            </a:r>
            <a:r>
              <a:rPr lang="cs-CZ" altLang="cs-CZ" sz="1800" dirty="0">
                <a:solidFill>
                  <a:schemeClr val="bg1"/>
                </a:solidFill>
              </a:rPr>
              <a:t> Brno</a:t>
            </a:r>
            <a:r>
              <a:rPr lang="en-US" altLang="cs-CZ" sz="1800" dirty="0">
                <a:solidFill>
                  <a:schemeClr val="bg1"/>
                </a:solidFill>
              </a:rPr>
              <a:t> </a:t>
            </a:r>
            <a:endParaRPr lang="cs-CZ" altLang="cs-CZ" sz="1800" dirty="0">
              <a:solidFill>
                <a:schemeClr val="bg1"/>
              </a:solidFill>
            </a:endParaRPr>
          </a:p>
          <a:p>
            <a:pPr marL="0" indent="0" algn="r">
              <a:lnSpc>
                <a:spcPct val="80000"/>
              </a:lnSpc>
              <a:buNone/>
            </a:pPr>
            <a:r>
              <a:rPr lang="cs-CZ" altLang="cs-CZ" sz="1800" dirty="0">
                <a:solidFill>
                  <a:schemeClr val="bg1"/>
                </a:solidFill>
              </a:rPr>
              <a:t>International </a:t>
            </a:r>
            <a:r>
              <a:rPr lang="cs-CZ" altLang="cs-CZ" sz="1800" dirty="0" err="1">
                <a:solidFill>
                  <a:schemeClr val="bg1"/>
                </a:solidFill>
              </a:rPr>
              <a:t>Clinical</a:t>
            </a:r>
            <a:r>
              <a:rPr lang="cs-CZ" altLang="cs-CZ" sz="1800" dirty="0">
                <a:solidFill>
                  <a:schemeClr val="bg1"/>
                </a:solidFill>
              </a:rPr>
              <a:t> </a:t>
            </a:r>
            <a:r>
              <a:rPr lang="cs-CZ" altLang="cs-CZ" sz="1800" dirty="0" err="1">
                <a:solidFill>
                  <a:schemeClr val="bg1"/>
                </a:solidFill>
              </a:rPr>
              <a:t>Research</a:t>
            </a:r>
            <a:r>
              <a:rPr lang="cs-CZ" altLang="cs-CZ" sz="1800" dirty="0">
                <a:solidFill>
                  <a:schemeClr val="bg1"/>
                </a:solidFill>
              </a:rPr>
              <a:t> Center</a:t>
            </a:r>
          </a:p>
          <a:p>
            <a:pPr marL="0" indent="0" algn="r">
              <a:lnSpc>
                <a:spcPct val="80000"/>
              </a:lnSpc>
              <a:buNone/>
            </a:pPr>
            <a:r>
              <a:rPr lang="en-US" altLang="cs-CZ" sz="1800" dirty="0" err="1">
                <a:solidFill>
                  <a:schemeClr val="bg1"/>
                </a:solidFill>
              </a:rPr>
              <a:t>Pekařská</a:t>
            </a:r>
            <a:r>
              <a:rPr lang="en-US" altLang="cs-CZ" sz="1800" dirty="0">
                <a:solidFill>
                  <a:schemeClr val="bg1"/>
                </a:solidFill>
              </a:rPr>
              <a:t> 53</a:t>
            </a:r>
          </a:p>
          <a:p>
            <a:pPr marL="0" indent="0" algn="r">
              <a:lnSpc>
                <a:spcPct val="80000"/>
              </a:lnSpc>
              <a:buNone/>
            </a:pPr>
            <a:r>
              <a:rPr lang="en-US" altLang="cs-CZ" sz="1800" dirty="0">
                <a:solidFill>
                  <a:schemeClr val="bg1"/>
                </a:solidFill>
              </a:rPr>
              <a:t>656 91  Brno, </a:t>
            </a:r>
            <a:r>
              <a:rPr lang="cs-CZ" altLang="cs-CZ" sz="1800" dirty="0">
                <a:solidFill>
                  <a:schemeClr val="bg1"/>
                </a:solidFill>
              </a:rPr>
              <a:t>Czech Republic</a:t>
            </a:r>
            <a:endParaRPr lang="en-US" altLang="cs-CZ" sz="1800" dirty="0">
              <a:solidFill>
                <a:schemeClr val="bg1"/>
              </a:solidFill>
            </a:endParaRPr>
          </a:p>
          <a:p>
            <a:pPr marL="0" indent="0" algn="r">
              <a:lnSpc>
                <a:spcPct val="80000"/>
              </a:lnSpc>
              <a:buNone/>
            </a:pPr>
            <a:r>
              <a:rPr lang="en-US" altLang="cs-CZ" sz="1800" dirty="0">
                <a:solidFill>
                  <a:schemeClr val="bg1"/>
                </a:solidFill>
              </a:rPr>
              <a:t>Tel:  + 420 543 181 111</a:t>
            </a:r>
            <a:endParaRPr lang="cs-CZ" altLang="cs-CZ" sz="1800" dirty="0">
              <a:solidFill>
                <a:schemeClr val="bg1"/>
              </a:solidFill>
            </a:endParaRPr>
          </a:p>
          <a:p>
            <a:pPr algn="r">
              <a:lnSpc>
                <a:spcPct val="80000"/>
              </a:lnSpc>
            </a:pPr>
            <a:endParaRPr lang="cs-CZ" altLang="cs-CZ" sz="1200" dirty="0">
              <a:solidFill>
                <a:srgbClr val="595959"/>
              </a:solidFill>
            </a:endParaRPr>
          </a:p>
          <a:p>
            <a:pPr marL="0" indent="0" algn="r">
              <a:lnSpc>
                <a:spcPct val="80000"/>
              </a:lnSpc>
              <a:buNone/>
            </a:pPr>
            <a:r>
              <a:rPr lang="cs-CZ" altLang="cs-CZ" sz="2000" dirty="0">
                <a:solidFill>
                  <a:srgbClr val="E1253B"/>
                </a:solidFill>
              </a:rPr>
              <a:t>www.fnusa-icrc.org</a:t>
            </a:r>
          </a:p>
        </p:txBody>
      </p:sp>
      <p:pic>
        <p:nvPicPr>
          <p:cNvPr id="7" name="Picture 6" descr="E:\FNUSA - ICRC\povinná publicita\Povinná publicita\Loga ICRC, FNUSA, OP VK, OP VaVpI + pravidla\Publicita OP VaVpI - loga, manual, pravidla\Loga_EU_OP VaVpI_transparentní\logolink_en_rgb_neg_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150" r="-359" b="38055"/>
          <a:stretch>
            <a:fillRect/>
          </a:stretch>
        </p:blipFill>
        <p:spPr bwMode="auto">
          <a:xfrm>
            <a:off x="4427983" y="5731342"/>
            <a:ext cx="4752529" cy="1126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 descr="F:\FNUSA - ICRC\povinná publicita\Povinná publicita\Loga ICRC, FNUSA, OP VK, OP VaVpI + pravidla\Logo ICRC + manual\format PNG\ICRC_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37575"/>
            <a:ext cx="1825303" cy="649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79132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61B159FC-0F09-40ED-8CF7-230EBE3B35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6531574"/>
              </p:ext>
            </p:extLst>
          </p:nvPr>
        </p:nvGraphicFramePr>
        <p:xfrm>
          <a:off x="827584" y="1484784"/>
          <a:ext cx="7245184" cy="50457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6841">
                  <a:extLst>
                    <a:ext uri="{9D8B030D-6E8A-4147-A177-3AD203B41FA5}">
                      <a16:colId xmlns:a16="http://schemas.microsoft.com/office/drawing/2014/main" val="3906957397"/>
                    </a:ext>
                  </a:extLst>
                </a:gridCol>
                <a:gridCol w="1002168">
                  <a:extLst>
                    <a:ext uri="{9D8B030D-6E8A-4147-A177-3AD203B41FA5}">
                      <a16:colId xmlns:a16="http://schemas.microsoft.com/office/drawing/2014/main" val="517683055"/>
                    </a:ext>
                  </a:extLst>
                </a:gridCol>
                <a:gridCol w="1076098">
                  <a:extLst>
                    <a:ext uri="{9D8B030D-6E8A-4147-A177-3AD203B41FA5}">
                      <a16:colId xmlns:a16="http://schemas.microsoft.com/office/drawing/2014/main" val="728487569"/>
                    </a:ext>
                  </a:extLst>
                </a:gridCol>
                <a:gridCol w="2990077">
                  <a:extLst>
                    <a:ext uri="{9D8B030D-6E8A-4147-A177-3AD203B41FA5}">
                      <a16:colId xmlns:a16="http://schemas.microsoft.com/office/drawing/2014/main" val="1216515480"/>
                    </a:ext>
                  </a:extLst>
                </a:gridCol>
              </a:tblGrid>
              <a:tr h="1007877">
                <a:tc>
                  <a:txBody>
                    <a:bodyPr/>
                    <a:lstStyle/>
                    <a:p>
                      <a:pPr algn="l"/>
                      <a:endParaRPr lang="cs-CZ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4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Nemám konflikt </a:t>
                      </a:r>
                      <a:endParaRPr lang="cs-CZ" sz="14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cs-CZ" sz="1400" dirty="0">
                          <a:solidFill>
                            <a:schemeClr val="tx1"/>
                          </a:solidFill>
                        </a:rPr>
                        <a:t>zájmů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solidFill>
                            <a:schemeClr val="tx1"/>
                          </a:solidFill>
                        </a:rPr>
                        <a:t>Mám konflikt zájmů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solidFill>
                            <a:schemeClr val="tx1"/>
                          </a:solidFill>
                        </a:rPr>
                        <a:t>Specifikace konfliktu (vyjmenujte subjekty, firmy či instituce, se kterými Vaše spolupráce může vést ke konfliktu zájmů)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2067838"/>
                  </a:ext>
                </a:extLst>
              </a:tr>
              <a:tr h="570664">
                <a:tc>
                  <a:txBody>
                    <a:bodyPr/>
                    <a:lstStyle/>
                    <a:p>
                      <a:pPr algn="l"/>
                      <a:r>
                        <a:rPr lang="cs-CZ" sz="1400" b="0" dirty="0"/>
                        <a:t>Zaměstnanecký poměr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lang="en-US" sz="1400" b="1" dirty="0"/>
                        <a:t>X</a:t>
                      </a:r>
                      <a:endParaRPr lang="cs-CZ" sz="1400" b="1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1484910"/>
                  </a:ext>
                </a:extLst>
              </a:tr>
              <a:tr h="570664">
                <a:tc>
                  <a:txBody>
                    <a:bodyPr/>
                    <a:lstStyle/>
                    <a:p>
                      <a:pPr algn="l"/>
                      <a:r>
                        <a:rPr lang="cs-CZ" sz="1400" dirty="0"/>
                        <a:t>Vlastník / akcionář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1" dirty="0"/>
                        <a:t>X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7545113"/>
                  </a:ext>
                </a:extLst>
              </a:tr>
              <a:tr h="570664">
                <a:tc>
                  <a:txBody>
                    <a:bodyPr/>
                    <a:lstStyle/>
                    <a:p>
                      <a:pPr algn="l"/>
                      <a:r>
                        <a:rPr lang="cs-CZ" sz="1400" dirty="0"/>
                        <a:t>Konzultant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1" dirty="0"/>
                        <a:t>X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3498532"/>
                  </a:ext>
                </a:extLst>
              </a:tr>
              <a:tr h="570664">
                <a:tc>
                  <a:txBody>
                    <a:bodyPr/>
                    <a:lstStyle/>
                    <a:p>
                      <a:pPr algn="l"/>
                      <a:r>
                        <a:rPr lang="cs-CZ" sz="1400" dirty="0"/>
                        <a:t>Přednášková činnost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1" dirty="0"/>
                        <a:t>X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7319712"/>
                  </a:ext>
                </a:extLst>
              </a:tr>
              <a:tr h="592258">
                <a:tc>
                  <a:txBody>
                    <a:bodyPr/>
                    <a:lstStyle/>
                    <a:p>
                      <a:pPr algn="l"/>
                      <a:r>
                        <a:rPr lang="cs-CZ" sz="1400" dirty="0"/>
                        <a:t>Člen poradních sborů (</a:t>
                      </a:r>
                      <a:r>
                        <a:rPr lang="cs-CZ" sz="1400" dirty="0" err="1"/>
                        <a:t>advisory</a:t>
                      </a:r>
                      <a:r>
                        <a:rPr lang="cs-CZ" sz="1400" dirty="0"/>
                        <a:t> </a:t>
                      </a:r>
                      <a:r>
                        <a:rPr lang="cs-CZ" sz="1400" dirty="0" err="1"/>
                        <a:t>boards</a:t>
                      </a:r>
                      <a:r>
                        <a:rPr lang="cs-CZ" sz="1400" dirty="0"/>
                        <a:t>)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1" dirty="0"/>
                        <a:t>X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4211609"/>
                  </a:ext>
                </a:extLst>
              </a:tr>
              <a:tr h="570664">
                <a:tc>
                  <a:txBody>
                    <a:bodyPr/>
                    <a:lstStyle/>
                    <a:p>
                      <a:pPr algn="l"/>
                      <a:r>
                        <a:rPr lang="cs-CZ" sz="1400" dirty="0"/>
                        <a:t>Podpora výzkumu / granty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1" dirty="0"/>
                        <a:t>X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21771"/>
                  </a:ext>
                </a:extLst>
              </a:tr>
              <a:tr h="592258">
                <a:tc>
                  <a:txBody>
                    <a:bodyPr/>
                    <a:lstStyle/>
                    <a:p>
                      <a:pPr algn="l"/>
                      <a:r>
                        <a:rPr lang="cs-CZ" sz="1400" dirty="0"/>
                        <a:t>Jiné honoráře (např. za klinické studie či registry)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1" dirty="0"/>
                        <a:t>X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542458"/>
                  </a:ext>
                </a:extLst>
              </a:tr>
            </a:tbl>
          </a:graphicData>
        </a:graphic>
      </p:graphicFrame>
      <p:sp>
        <p:nvSpPr>
          <p:cNvPr id="3" name="Rectangle 66">
            <a:extLst>
              <a:ext uri="{FF2B5EF4-FFF2-40B4-BE49-F238E27FC236}">
                <a16:creationId xmlns:a16="http://schemas.microsoft.com/office/drawing/2014/main" id="{F7B0F10D-EE36-4B59-A63F-7DFAA5DBE2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1680" y="620688"/>
            <a:ext cx="5515970" cy="584775"/>
          </a:xfrm>
          <a:prstGeom prst="rect">
            <a:avLst/>
          </a:prstGeom>
          <a:solidFill>
            <a:srgbClr val="FFCC00"/>
          </a:solidFill>
          <a:ln w="50800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wrap="square" anchorCtr="1">
            <a:spAutoFit/>
          </a:bodyPr>
          <a:lstStyle/>
          <a:p>
            <a:pPr marL="342900" indent="-342900"/>
            <a:r>
              <a:rPr lang="cs-CZ" sz="3200" dirty="0">
                <a:solidFill>
                  <a:schemeClr val="tx1"/>
                </a:solidFill>
              </a:rPr>
              <a:t>Deklarace konflikt zájmů</a:t>
            </a:r>
          </a:p>
        </p:txBody>
      </p:sp>
    </p:spTree>
    <p:extLst>
      <p:ext uri="{BB962C8B-B14F-4D97-AF65-F5344CB8AC3E}">
        <p14:creationId xmlns:p14="http://schemas.microsoft.com/office/powerpoint/2010/main" val="1060175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>
            <a:extLst>
              <a:ext uri="{FF2B5EF4-FFF2-40B4-BE49-F238E27FC236}">
                <a16:creationId xmlns:a16="http://schemas.microsoft.com/office/drawing/2014/main" id="{E0B6E409-F321-446F-B46F-C89FC819E52E}"/>
              </a:ext>
            </a:extLst>
          </p:cNvPr>
          <p:cNvSpPr txBox="1">
            <a:spLocks/>
          </p:cNvSpPr>
          <p:nvPr/>
        </p:nvSpPr>
        <p:spPr>
          <a:xfrm>
            <a:off x="0" y="13255"/>
            <a:ext cx="9036496" cy="482873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r>
              <a:rPr lang="cs-CZ" sz="2400" dirty="0">
                <a:solidFill>
                  <a:srgbClr val="E1253B"/>
                </a:solidFill>
              </a:rPr>
              <a:t>Srovnání RFA klasik v rámci jednodenní a vícedenní hospitalizace </a:t>
            </a:r>
            <a:endParaRPr kumimoji="0" lang="cs-CZ" sz="2400" b="1" i="0" u="none" strike="noStrike" kern="1200" cap="none" spc="0" normalizeH="0" baseline="0" noProof="0" dirty="0">
              <a:ln>
                <a:noFill/>
              </a:ln>
              <a:solidFill>
                <a:srgbClr val="E1253B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Rectangle 66">
            <a:extLst>
              <a:ext uri="{FF2B5EF4-FFF2-40B4-BE49-F238E27FC236}">
                <a16:creationId xmlns:a16="http://schemas.microsoft.com/office/drawing/2014/main" id="{B5BE8289-3CA0-4976-8ED3-B8631B1D44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802" y="683985"/>
            <a:ext cx="1702918" cy="584775"/>
          </a:xfrm>
          <a:prstGeom prst="rect">
            <a:avLst/>
          </a:prstGeom>
          <a:solidFill>
            <a:srgbClr val="FFCC00"/>
          </a:solidFill>
          <a:ln w="50800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wrap="square" anchorCtr="1">
            <a:spAutoFit/>
          </a:bodyPr>
          <a:lstStyle/>
          <a:p>
            <a:pPr marL="342900" indent="-342900"/>
            <a:r>
              <a:rPr lang="cs-CZ" sz="3200" dirty="0">
                <a:solidFill>
                  <a:schemeClr val="tx1"/>
                </a:solidFill>
              </a:rPr>
              <a:t>Úvod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4F5D0E00-5735-4C1B-8ECA-B0498D7923E4}"/>
              </a:ext>
            </a:extLst>
          </p:cNvPr>
          <p:cNvSpPr txBox="1">
            <a:spLocks/>
          </p:cNvSpPr>
          <p:nvPr/>
        </p:nvSpPr>
        <p:spPr bwMode="auto">
          <a:xfrm>
            <a:off x="348802" y="1412776"/>
            <a:ext cx="8111630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rgbClr val="E1253B"/>
              </a:buClr>
              <a:buFont typeface="Wingdings" pitchFamily="2" charset="2"/>
              <a:buChar char="§"/>
              <a:defRPr sz="2800">
                <a:solidFill>
                  <a:srgbClr val="595959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E1253B"/>
              </a:buClr>
              <a:buFont typeface="Arial" charset="0"/>
              <a:buChar char="–"/>
              <a:defRPr sz="2800">
                <a:solidFill>
                  <a:srgbClr val="595959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E1253B"/>
              </a:buClr>
              <a:buFont typeface="Arial" charset="0"/>
              <a:buChar char="•"/>
              <a:defRPr sz="2400">
                <a:solidFill>
                  <a:srgbClr val="595959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E1253B"/>
              </a:buClr>
              <a:buFont typeface="Arial" charset="0"/>
              <a:buChar char="–"/>
              <a:defRPr sz="2000">
                <a:solidFill>
                  <a:srgbClr val="595959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1253B"/>
              </a:buClr>
              <a:buFont typeface="Arial" charset="0"/>
              <a:buChar char="»"/>
              <a:defRPr sz="2000">
                <a:solidFill>
                  <a:srgbClr val="59595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1253B"/>
              </a:buClr>
              <a:buFont typeface="Arial" charset="0"/>
              <a:buChar char="»"/>
              <a:defRPr sz="2000">
                <a:solidFill>
                  <a:srgbClr val="59595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1253B"/>
              </a:buClr>
              <a:buFont typeface="Arial" charset="0"/>
              <a:buChar char="»"/>
              <a:defRPr sz="2000">
                <a:solidFill>
                  <a:srgbClr val="59595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1253B"/>
              </a:buClr>
              <a:buFont typeface="Arial" charset="0"/>
              <a:buChar char="»"/>
              <a:defRPr sz="2000">
                <a:solidFill>
                  <a:srgbClr val="59595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1253B"/>
              </a:buClr>
              <a:buFont typeface="Arial" charset="0"/>
              <a:buChar char="»"/>
              <a:defRPr sz="2000">
                <a:solidFill>
                  <a:srgbClr val="595959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cs-CZ" altLang="cs-CZ" sz="2600" b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Katetrová</a:t>
            </a:r>
            <a:r>
              <a:rPr lang="cs-CZ" altLang="cs-CZ" sz="2600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radiofrekvenční ablace (RFA) je v současnosti nejúčinnější metodou v léčbě arytmií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cs-CZ" altLang="cs-CZ" sz="2600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 „klasických“ </a:t>
            </a:r>
            <a:r>
              <a:rPr lang="cs-CZ" altLang="cs-CZ" sz="2600" b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supraventriklárních</a:t>
            </a:r>
            <a:r>
              <a:rPr lang="cs-CZ" altLang="cs-CZ" sz="2600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tachykardií (SVT), jako je AVNRT, akcesorní dráhy či typický </a:t>
            </a:r>
            <a:r>
              <a:rPr lang="cs-CZ" altLang="cs-CZ" sz="2600" b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flutter</a:t>
            </a:r>
            <a:r>
              <a:rPr lang="cs-CZ" altLang="cs-CZ" sz="2600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síní je RFA metodou první volby s úspěšností 90-99%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cs-CZ" altLang="cs-CZ" sz="2600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Standardním režimem je RFA za vícedenní (na našem pracovišti dvoudenní) hospitalizace.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endParaRPr lang="cs-CZ" altLang="cs-CZ" sz="2600" b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cs-CZ" altLang="cs-CZ" sz="2600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Výkon za jednodenní hospitalizace „ambulantní RFA“ je celosvětově ověřenou bezpečnou a účinnou metodou v </a:t>
            </a:r>
            <a:r>
              <a:rPr lang="cs-CZ" altLang="cs-CZ" sz="2600" b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katetrové</a:t>
            </a:r>
            <a:r>
              <a:rPr lang="cs-CZ" altLang="cs-CZ" sz="2600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léčbě SVT a paroxyzmální fibrilace síní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endParaRPr lang="cs-CZ" altLang="cs-CZ" sz="2400" b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44808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>
            <a:extLst>
              <a:ext uri="{FF2B5EF4-FFF2-40B4-BE49-F238E27FC236}">
                <a16:creationId xmlns:a16="http://schemas.microsoft.com/office/drawing/2014/main" id="{E0B6E409-F321-446F-B46F-C89FC819E52E}"/>
              </a:ext>
            </a:extLst>
          </p:cNvPr>
          <p:cNvSpPr txBox="1">
            <a:spLocks/>
          </p:cNvSpPr>
          <p:nvPr/>
        </p:nvSpPr>
        <p:spPr>
          <a:xfrm>
            <a:off x="0" y="13255"/>
            <a:ext cx="9036496" cy="482873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r>
              <a:rPr lang="cs-CZ" sz="2400" dirty="0">
                <a:solidFill>
                  <a:srgbClr val="E1253B"/>
                </a:solidFill>
              </a:rPr>
              <a:t>Srovnání RFA klasik v rámci jednodenní a vícedenní hospitalizace </a:t>
            </a:r>
            <a:endParaRPr kumimoji="0" lang="cs-CZ" sz="2400" b="1" i="0" u="none" strike="noStrike" kern="1200" cap="none" spc="0" normalizeH="0" baseline="0" noProof="0" dirty="0">
              <a:ln>
                <a:noFill/>
              </a:ln>
              <a:solidFill>
                <a:srgbClr val="E1253B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Rectangle 66">
            <a:extLst>
              <a:ext uri="{FF2B5EF4-FFF2-40B4-BE49-F238E27FC236}">
                <a16:creationId xmlns:a16="http://schemas.microsoft.com/office/drawing/2014/main" id="{B5BE8289-3CA0-4976-8ED3-B8631B1D44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802" y="683985"/>
            <a:ext cx="1702918" cy="584775"/>
          </a:xfrm>
          <a:prstGeom prst="rect">
            <a:avLst/>
          </a:prstGeom>
          <a:solidFill>
            <a:srgbClr val="FFCC00"/>
          </a:solidFill>
          <a:ln w="50800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wrap="square" anchorCtr="1">
            <a:spAutoFit/>
          </a:bodyPr>
          <a:lstStyle/>
          <a:p>
            <a:pPr marL="342900" indent="-342900"/>
            <a:r>
              <a:rPr lang="cs-CZ" sz="3200" dirty="0">
                <a:solidFill>
                  <a:schemeClr val="tx1"/>
                </a:solidFill>
              </a:rPr>
              <a:t>Úvod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4F5D0E00-5735-4C1B-8ECA-B0498D7923E4}"/>
              </a:ext>
            </a:extLst>
          </p:cNvPr>
          <p:cNvSpPr txBox="1">
            <a:spLocks/>
          </p:cNvSpPr>
          <p:nvPr/>
        </p:nvSpPr>
        <p:spPr bwMode="auto">
          <a:xfrm>
            <a:off x="348802" y="1412776"/>
            <a:ext cx="8399662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rgbClr val="E1253B"/>
              </a:buClr>
              <a:buFont typeface="Wingdings" pitchFamily="2" charset="2"/>
              <a:buChar char="§"/>
              <a:defRPr sz="2800">
                <a:solidFill>
                  <a:srgbClr val="595959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E1253B"/>
              </a:buClr>
              <a:buFont typeface="Arial" charset="0"/>
              <a:buChar char="–"/>
              <a:defRPr sz="2800">
                <a:solidFill>
                  <a:srgbClr val="595959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E1253B"/>
              </a:buClr>
              <a:buFont typeface="Arial" charset="0"/>
              <a:buChar char="•"/>
              <a:defRPr sz="2400">
                <a:solidFill>
                  <a:srgbClr val="595959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E1253B"/>
              </a:buClr>
              <a:buFont typeface="Arial" charset="0"/>
              <a:buChar char="–"/>
              <a:defRPr sz="2000">
                <a:solidFill>
                  <a:srgbClr val="595959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1253B"/>
              </a:buClr>
              <a:buFont typeface="Arial" charset="0"/>
              <a:buChar char="»"/>
              <a:defRPr sz="2000">
                <a:solidFill>
                  <a:srgbClr val="59595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1253B"/>
              </a:buClr>
              <a:buFont typeface="Arial" charset="0"/>
              <a:buChar char="»"/>
              <a:defRPr sz="2000">
                <a:solidFill>
                  <a:srgbClr val="59595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1253B"/>
              </a:buClr>
              <a:buFont typeface="Arial" charset="0"/>
              <a:buChar char="»"/>
              <a:defRPr sz="2000">
                <a:solidFill>
                  <a:srgbClr val="59595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1253B"/>
              </a:buClr>
              <a:buFont typeface="Arial" charset="0"/>
              <a:buChar char="»"/>
              <a:defRPr sz="2000">
                <a:solidFill>
                  <a:srgbClr val="59595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1253B"/>
              </a:buClr>
              <a:buFont typeface="Arial" charset="0"/>
              <a:buChar char="»"/>
              <a:defRPr sz="2000">
                <a:solidFill>
                  <a:srgbClr val="595959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cs-CZ" altLang="cs-CZ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České republice tradičně vícedenní </a:t>
            </a:r>
            <a:r>
              <a:rPr lang="cs-CZ" altLang="cs-CZ" b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hosp</a:t>
            </a:r>
            <a:r>
              <a:rPr lang="cs-CZ" altLang="cs-CZ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., limitace </a:t>
            </a:r>
          </a:p>
          <a:p>
            <a:pPr lvl="1">
              <a:spcBef>
                <a:spcPct val="0"/>
              </a:spcBef>
              <a:spcAft>
                <a:spcPts val="600"/>
              </a:spcAft>
            </a:pPr>
            <a:r>
              <a:rPr lang="cs-CZ" altLang="cs-CZ" sz="2400" b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úhradou zdravotní pojišťovny</a:t>
            </a:r>
          </a:p>
          <a:p>
            <a:pPr lvl="1">
              <a:spcBef>
                <a:spcPct val="0"/>
              </a:spcBef>
              <a:spcAft>
                <a:spcPts val="600"/>
              </a:spcAft>
            </a:pPr>
            <a:r>
              <a:rPr lang="cs-CZ" altLang="cs-CZ" sz="2400" b="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obavami stran bezpečnosti výkonu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cs-CZ" altLang="cs-CZ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Úhrada pojišťovny v rámci DRG systému od 1.1.2021 118000 (VD)/97350 (1D)Kč, ztráta 20650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cs-CZ" altLang="cs-CZ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Cena jednoho </a:t>
            </a:r>
            <a:r>
              <a:rPr lang="cs-CZ" altLang="cs-CZ" b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lůžkodne</a:t>
            </a:r>
            <a:r>
              <a:rPr lang="cs-CZ" altLang="cs-CZ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standardním odd. cca 14000 Kč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cs-CZ" altLang="cs-CZ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Úspora ve Velké Británii 407 USD</a:t>
            </a:r>
            <a:r>
              <a:rPr lang="cs-CZ" altLang="cs-CZ" b="0" baseline="30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endParaRPr lang="cs-CZ" altLang="cs-CZ" b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DBB6B673-2DFC-4271-A136-CF6892EFFB2C}"/>
              </a:ext>
            </a:extLst>
          </p:cNvPr>
          <p:cNvSpPr txBox="1"/>
          <p:nvPr/>
        </p:nvSpPr>
        <p:spPr>
          <a:xfrm>
            <a:off x="179512" y="6536377"/>
            <a:ext cx="3437610" cy="276999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chemeClr val="bg1"/>
                </a:solidFill>
              </a:rPr>
              <a:t>3 </a:t>
            </a:r>
            <a:r>
              <a:rPr lang="cs-CZ" sz="1200" dirty="0" err="1">
                <a:solidFill>
                  <a:schemeClr val="bg1"/>
                </a:solidFill>
              </a:rPr>
              <a:t>Theodoreson</a:t>
            </a:r>
            <a:r>
              <a:rPr lang="cs-CZ" sz="1200" dirty="0">
                <a:solidFill>
                  <a:schemeClr val="bg1"/>
                </a:solidFill>
              </a:rPr>
              <a:t>, HeartRhythm2015;12:1756–1761</a:t>
            </a:r>
          </a:p>
        </p:txBody>
      </p:sp>
    </p:spTree>
    <p:extLst>
      <p:ext uri="{BB962C8B-B14F-4D97-AF65-F5344CB8AC3E}">
        <p14:creationId xmlns:p14="http://schemas.microsoft.com/office/powerpoint/2010/main" val="26013826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>
            <a:extLst>
              <a:ext uri="{FF2B5EF4-FFF2-40B4-BE49-F238E27FC236}">
                <a16:creationId xmlns:a16="http://schemas.microsoft.com/office/drawing/2014/main" id="{E0B6E409-F321-446F-B46F-C89FC819E52E}"/>
              </a:ext>
            </a:extLst>
          </p:cNvPr>
          <p:cNvSpPr txBox="1">
            <a:spLocks/>
          </p:cNvSpPr>
          <p:nvPr/>
        </p:nvSpPr>
        <p:spPr>
          <a:xfrm>
            <a:off x="0" y="13255"/>
            <a:ext cx="9036496" cy="482873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r>
              <a:rPr lang="cs-CZ" sz="2400" dirty="0">
                <a:solidFill>
                  <a:srgbClr val="E1253B"/>
                </a:solidFill>
              </a:rPr>
              <a:t>Srovnání RFA klasik v rámci jednodenní a vícedenní hospitalizace </a:t>
            </a:r>
            <a:endParaRPr kumimoji="0" lang="cs-CZ" sz="2400" b="1" i="0" u="none" strike="noStrike" kern="1200" cap="none" spc="0" normalizeH="0" baseline="0" noProof="0" dirty="0">
              <a:ln>
                <a:noFill/>
              </a:ln>
              <a:solidFill>
                <a:srgbClr val="E1253B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Rectangle 66">
            <a:extLst>
              <a:ext uri="{FF2B5EF4-FFF2-40B4-BE49-F238E27FC236}">
                <a16:creationId xmlns:a16="http://schemas.microsoft.com/office/drawing/2014/main" id="{B5BE8289-3CA0-4976-8ED3-B8631B1D44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802" y="683985"/>
            <a:ext cx="1702918" cy="584775"/>
          </a:xfrm>
          <a:prstGeom prst="rect">
            <a:avLst/>
          </a:prstGeom>
          <a:solidFill>
            <a:srgbClr val="FFCC00"/>
          </a:solidFill>
          <a:ln w="50800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wrap="square" anchorCtr="1">
            <a:spAutoFit/>
          </a:bodyPr>
          <a:lstStyle/>
          <a:p>
            <a:pPr marL="342900" indent="-342900"/>
            <a:r>
              <a:rPr lang="cs-CZ" sz="3200" dirty="0">
                <a:solidFill>
                  <a:schemeClr val="tx1"/>
                </a:solidFill>
              </a:rPr>
              <a:t>Úvod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4F5D0E00-5735-4C1B-8ECA-B0498D7923E4}"/>
              </a:ext>
            </a:extLst>
          </p:cNvPr>
          <p:cNvSpPr txBox="1">
            <a:spLocks/>
          </p:cNvSpPr>
          <p:nvPr/>
        </p:nvSpPr>
        <p:spPr bwMode="auto">
          <a:xfrm>
            <a:off x="348802" y="750487"/>
            <a:ext cx="8399662" cy="53428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rgbClr val="E1253B"/>
              </a:buClr>
              <a:buFont typeface="Wingdings" pitchFamily="2" charset="2"/>
              <a:buChar char="§"/>
              <a:defRPr sz="2800">
                <a:solidFill>
                  <a:srgbClr val="595959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E1253B"/>
              </a:buClr>
              <a:buFont typeface="Arial" charset="0"/>
              <a:buChar char="–"/>
              <a:defRPr sz="2800">
                <a:solidFill>
                  <a:srgbClr val="595959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E1253B"/>
              </a:buClr>
              <a:buFont typeface="Arial" charset="0"/>
              <a:buChar char="•"/>
              <a:defRPr sz="2400">
                <a:solidFill>
                  <a:srgbClr val="595959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E1253B"/>
              </a:buClr>
              <a:buFont typeface="Arial" charset="0"/>
              <a:buChar char="–"/>
              <a:defRPr sz="2000">
                <a:solidFill>
                  <a:srgbClr val="595959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1253B"/>
              </a:buClr>
              <a:buFont typeface="Arial" charset="0"/>
              <a:buChar char="»"/>
              <a:defRPr sz="2000">
                <a:solidFill>
                  <a:srgbClr val="59595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1253B"/>
              </a:buClr>
              <a:buFont typeface="Arial" charset="0"/>
              <a:buChar char="»"/>
              <a:defRPr sz="2000">
                <a:solidFill>
                  <a:srgbClr val="59595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1253B"/>
              </a:buClr>
              <a:buFont typeface="Arial" charset="0"/>
              <a:buChar char="»"/>
              <a:defRPr sz="2000">
                <a:solidFill>
                  <a:srgbClr val="59595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1253B"/>
              </a:buClr>
              <a:buFont typeface="Arial" charset="0"/>
              <a:buChar char="»"/>
              <a:defRPr sz="2000">
                <a:solidFill>
                  <a:srgbClr val="59595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1253B"/>
              </a:buClr>
              <a:buFont typeface="Arial" charset="0"/>
              <a:buChar char="»"/>
              <a:defRPr sz="2000">
                <a:solidFill>
                  <a:srgbClr val="595959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600"/>
              </a:spcAft>
            </a:pPr>
            <a:endParaRPr lang="cs-CZ" altLang="cs-CZ" b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cs-CZ" altLang="cs-CZ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České republice tradičně vícedenní </a:t>
            </a:r>
            <a:r>
              <a:rPr lang="cs-CZ" altLang="cs-CZ" b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hosp</a:t>
            </a:r>
            <a:r>
              <a:rPr lang="cs-CZ" altLang="cs-CZ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., limitace </a:t>
            </a:r>
          </a:p>
          <a:p>
            <a:pPr lvl="1">
              <a:spcBef>
                <a:spcPct val="0"/>
              </a:spcBef>
              <a:spcAft>
                <a:spcPts val="600"/>
              </a:spcAft>
            </a:pPr>
            <a:r>
              <a:rPr lang="cs-CZ" altLang="cs-CZ" sz="2400" b="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úhradou zdravotní pojišťovny</a:t>
            </a:r>
          </a:p>
          <a:p>
            <a:pPr lvl="1">
              <a:spcBef>
                <a:spcPct val="0"/>
              </a:spcBef>
              <a:spcAft>
                <a:spcPts val="600"/>
              </a:spcAft>
            </a:pPr>
            <a:r>
              <a:rPr lang="cs-CZ" altLang="cs-CZ" sz="2400" b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obavami stran bezpečnosti výkonu</a:t>
            </a:r>
            <a:endParaRPr lang="cs-CZ" altLang="cs-CZ" b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cs-CZ" altLang="cs-CZ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 ze studií stran komplikací 1D vs VD RFA</a:t>
            </a:r>
          </a:p>
          <a:p>
            <a:pPr lvl="1">
              <a:spcBef>
                <a:spcPct val="0"/>
              </a:spcBef>
              <a:spcAft>
                <a:spcPts val="600"/>
              </a:spcAft>
            </a:pPr>
            <a:r>
              <a:rPr lang="cs-CZ" altLang="cs-CZ" sz="2400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RFA fibrilace síní</a:t>
            </a:r>
          </a:p>
          <a:p>
            <a:pPr lvl="2">
              <a:spcBef>
                <a:spcPct val="0"/>
              </a:spcBef>
              <a:spcAft>
                <a:spcPts val="600"/>
              </a:spcAft>
            </a:pPr>
            <a:r>
              <a:rPr lang="cs-CZ" altLang="cs-CZ" sz="2000" b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Kompl</a:t>
            </a:r>
            <a:r>
              <a:rPr lang="cs-CZ" altLang="cs-CZ" sz="2000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Do 30D </a:t>
            </a:r>
            <a:r>
              <a:rPr lang="en-US" altLang="cs-CZ" sz="2000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0.37% </a:t>
            </a:r>
            <a:r>
              <a:rPr lang="cs-CZ" altLang="cs-CZ" sz="2000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vs</a:t>
            </a:r>
            <a:r>
              <a:rPr lang="en-US" altLang="cs-CZ" sz="2000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0.36% (p </a:t>
            </a:r>
            <a:r>
              <a:rPr lang="cs-CZ" altLang="cs-CZ" sz="2000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cs-CZ" sz="2000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0.999)</a:t>
            </a:r>
            <a:r>
              <a:rPr lang="cs-CZ" altLang="cs-CZ" sz="2000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N=3054 pac.</a:t>
            </a:r>
            <a:r>
              <a:rPr lang="cs-CZ" altLang="cs-CZ" sz="2000" b="0" baseline="30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  <a:p>
            <a:pPr lvl="2">
              <a:spcBef>
                <a:spcPct val="0"/>
              </a:spcBef>
              <a:spcAft>
                <a:spcPts val="600"/>
              </a:spcAft>
            </a:pPr>
            <a:r>
              <a:rPr lang="cs-CZ" altLang="cs-CZ" sz="2000" b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Kompl</a:t>
            </a:r>
            <a:r>
              <a:rPr lang="cs-CZ" altLang="cs-CZ" sz="2000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cs-CZ" sz="2000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2.7% vs 2.8%</a:t>
            </a:r>
            <a:r>
              <a:rPr lang="cs-CZ" altLang="cs-CZ" sz="2000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 =</a:t>
            </a:r>
            <a:r>
              <a:rPr lang="en-US" altLang="cs-CZ" sz="2000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cs-CZ" sz="2000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.884</a:t>
            </a:r>
            <a:r>
              <a:rPr lang="cs-CZ" altLang="cs-CZ" sz="2000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N = 6247 pac.</a:t>
            </a:r>
            <a:r>
              <a:rPr lang="cs-CZ" altLang="cs-CZ" sz="2000" b="0" baseline="30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 lvl="1">
              <a:spcBef>
                <a:spcPct val="0"/>
              </a:spcBef>
              <a:spcAft>
                <a:spcPts val="600"/>
              </a:spcAft>
            </a:pPr>
            <a:r>
              <a:rPr lang="cs-CZ" altLang="cs-CZ" sz="2400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RFA SVT – </a:t>
            </a:r>
            <a:r>
              <a:rPr lang="cs-CZ" altLang="cs-CZ" sz="2000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Akutní úspěšnost 96%, přechod do vícedenní </a:t>
            </a:r>
            <a:r>
              <a:rPr lang="cs-CZ" altLang="cs-CZ" sz="2000" b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hosp</a:t>
            </a:r>
            <a:r>
              <a:rPr lang="cs-CZ" altLang="cs-CZ" sz="2000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10,3%, </a:t>
            </a:r>
            <a:r>
              <a:rPr lang="cs-CZ" altLang="cs-CZ" sz="2000" b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rehospitalizace</a:t>
            </a:r>
            <a:r>
              <a:rPr lang="cs-CZ" altLang="cs-CZ" sz="2000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1,8%, N = 883 pac.</a:t>
            </a:r>
            <a:r>
              <a:rPr lang="cs-CZ" altLang="cs-CZ" sz="2000" b="0" baseline="30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5786D732-A7CC-4911-A2EC-19D04AE22746}"/>
              </a:ext>
            </a:extLst>
          </p:cNvPr>
          <p:cNvSpPr txBox="1"/>
          <p:nvPr/>
        </p:nvSpPr>
        <p:spPr>
          <a:xfrm>
            <a:off x="179512" y="6248345"/>
            <a:ext cx="3240360" cy="276999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chemeClr val="bg1"/>
                </a:solidFill>
              </a:rPr>
              <a:t>1 </a:t>
            </a:r>
            <a:r>
              <a:rPr lang="cs-CZ" sz="1200" dirty="0" err="1">
                <a:solidFill>
                  <a:schemeClr val="bg1"/>
                </a:solidFill>
              </a:rPr>
              <a:t>Deyell</a:t>
            </a:r>
            <a:r>
              <a:rPr lang="cs-CZ" sz="1200" dirty="0">
                <a:solidFill>
                  <a:schemeClr val="bg1"/>
                </a:solidFill>
              </a:rPr>
              <a:t>, </a:t>
            </a:r>
            <a:r>
              <a:rPr lang="en-US" sz="1200" dirty="0">
                <a:solidFill>
                  <a:schemeClr val="bg1"/>
                </a:solidFill>
              </a:rPr>
              <a:t>J Am Coll </a:t>
            </a:r>
            <a:r>
              <a:rPr lang="en-US" sz="1200" dirty="0" err="1">
                <a:solidFill>
                  <a:schemeClr val="bg1"/>
                </a:solidFill>
              </a:rPr>
              <a:t>Cardiol</a:t>
            </a:r>
            <a:r>
              <a:rPr lang="en-US" sz="1200" dirty="0">
                <a:solidFill>
                  <a:schemeClr val="bg1"/>
                </a:solidFill>
              </a:rPr>
              <a:t> EP 2020;6:609–19</a:t>
            </a:r>
            <a:endParaRPr lang="cs-CZ" sz="1200" dirty="0">
              <a:solidFill>
                <a:schemeClr val="bg1"/>
              </a:solidFill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20C21B7A-42CE-4046-A892-19B2B30EB38F}"/>
              </a:ext>
            </a:extLst>
          </p:cNvPr>
          <p:cNvSpPr txBox="1"/>
          <p:nvPr/>
        </p:nvSpPr>
        <p:spPr>
          <a:xfrm>
            <a:off x="3870694" y="6525344"/>
            <a:ext cx="3149578" cy="276999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chemeClr val="bg1"/>
                </a:solidFill>
              </a:rPr>
              <a:t>2 </a:t>
            </a:r>
            <a:r>
              <a:rPr lang="cs-CZ" sz="1200" dirty="0" err="1">
                <a:solidFill>
                  <a:schemeClr val="bg1"/>
                </a:solidFill>
              </a:rPr>
              <a:t>Field</a:t>
            </a:r>
            <a:r>
              <a:rPr lang="cs-CZ" sz="1200" dirty="0">
                <a:solidFill>
                  <a:schemeClr val="bg1"/>
                </a:solidFill>
              </a:rPr>
              <a:t>, </a:t>
            </a:r>
            <a:r>
              <a:rPr lang="cs-CZ" sz="1200" dirty="0" err="1">
                <a:solidFill>
                  <a:schemeClr val="bg1"/>
                </a:solidFill>
              </a:rPr>
              <a:t>Heart</a:t>
            </a:r>
            <a:r>
              <a:rPr lang="cs-CZ" sz="1200" dirty="0">
                <a:solidFill>
                  <a:schemeClr val="bg1"/>
                </a:solidFill>
              </a:rPr>
              <a:t> Rhythm</a:t>
            </a:r>
            <a:r>
              <a:rPr lang="pt-BR" sz="1200" dirty="0">
                <a:solidFill>
                  <a:schemeClr val="bg1"/>
                </a:solidFill>
              </a:rPr>
              <a:t>O2, 4,</a:t>
            </a:r>
            <a:r>
              <a:rPr lang="cs-CZ" sz="1200" dirty="0">
                <a:solidFill>
                  <a:schemeClr val="bg1"/>
                </a:solidFill>
              </a:rPr>
              <a:t> 2021;2:333–340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FD466026-E20C-44FC-88D2-D1C1F9B996A0}"/>
              </a:ext>
            </a:extLst>
          </p:cNvPr>
          <p:cNvSpPr txBox="1"/>
          <p:nvPr/>
        </p:nvSpPr>
        <p:spPr>
          <a:xfrm>
            <a:off x="179512" y="6536377"/>
            <a:ext cx="3437610" cy="276999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chemeClr val="bg1"/>
                </a:solidFill>
              </a:rPr>
              <a:t>3 </a:t>
            </a:r>
            <a:r>
              <a:rPr lang="cs-CZ" sz="1200" dirty="0" err="1">
                <a:solidFill>
                  <a:schemeClr val="bg1"/>
                </a:solidFill>
              </a:rPr>
              <a:t>Theodoreson</a:t>
            </a:r>
            <a:r>
              <a:rPr lang="cs-CZ" sz="1200" dirty="0">
                <a:solidFill>
                  <a:schemeClr val="bg1"/>
                </a:solidFill>
              </a:rPr>
              <a:t>, HeartRhythm2015;12:1756–1761</a:t>
            </a:r>
          </a:p>
        </p:txBody>
      </p:sp>
    </p:spTree>
    <p:extLst>
      <p:ext uri="{BB962C8B-B14F-4D97-AF65-F5344CB8AC3E}">
        <p14:creationId xmlns:p14="http://schemas.microsoft.com/office/powerpoint/2010/main" val="40335800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>
            <a:extLst>
              <a:ext uri="{FF2B5EF4-FFF2-40B4-BE49-F238E27FC236}">
                <a16:creationId xmlns:a16="http://schemas.microsoft.com/office/drawing/2014/main" id="{E0B6E409-F321-446F-B46F-C89FC819E52E}"/>
              </a:ext>
            </a:extLst>
          </p:cNvPr>
          <p:cNvSpPr txBox="1">
            <a:spLocks/>
          </p:cNvSpPr>
          <p:nvPr/>
        </p:nvSpPr>
        <p:spPr>
          <a:xfrm>
            <a:off x="0" y="13255"/>
            <a:ext cx="9036496" cy="482873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r>
              <a:rPr lang="cs-CZ" sz="2400" dirty="0">
                <a:solidFill>
                  <a:srgbClr val="E1253B"/>
                </a:solidFill>
              </a:rPr>
              <a:t>Srovnání RFA klasik v rámci jednodenní a vícedenní hospitalizace </a:t>
            </a:r>
            <a:endParaRPr kumimoji="0" lang="cs-CZ" sz="2400" b="1" i="0" u="none" strike="noStrike" kern="1200" cap="none" spc="0" normalizeH="0" baseline="0" noProof="0" dirty="0">
              <a:ln>
                <a:noFill/>
              </a:ln>
              <a:solidFill>
                <a:srgbClr val="E1253B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Rectangle 66">
            <a:extLst>
              <a:ext uri="{FF2B5EF4-FFF2-40B4-BE49-F238E27FC236}">
                <a16:creationId xmlns:a16="http://schemas.microsoft.com/office/drawing/2014/main" id="{B5BE8289-3CA0-4976-8ED3-B8631B1D44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802" y="683985"/>
            <a:ext cx="1702918" cy="584775"/>
          </a:xfrm>
          <a:prstGeom prst="rect">
            <a:avLst/>
          </a:prstGeom>
          <a:solidFill>
            <a:srgbClr val="FFCC00"/>
          </a:solidFill>
          <a:ln w="50800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wrap="square" anchorCtr="1">
            <a:spAutoFit/>
          </a:bodyPr>
          <a:lstStyle/>
          <a:p>
            <a:pPr marL="342900" indent="-342900"/>
            <a:r>
              <a:rPr lang="cs-CZ" sz="3200" dirty="0">
                <a:solidFill>
                  <a:schemeClr val="tx1"/>
                </a:solidFill>
              </a:rPr>
              <a:t>Úvod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4F5D0E00-5735-4C1B-8ECA-B0498D7923E4}"/>
              </a:ext>
            </a:extLst>
          </p:cNvPr>
          <p:cNvSpPr txBox="1">
            <a:spLocks/>
          </p:cNvSpPr>
          <p:nvPr/>
        </p:nvSpPr>
        <p:spPr bwMode="auto">
          <a:xfrm>
            <a:off x="348802" y="1700808"/>
            <a:ext cx="8399662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rgbClr val="E1253B"/>
              </a:buClr>
              <a:buFont typeface="Wingdings" pitchFamily="2" charset="2"/>
              <a:buChar char="§"/>
              <a:defRPr sz="2800">
                <a:solidFill>
                  <a:srgbClr val="595959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E1253B"/>
              </a:buClr>
              <a:buFont typeface="Arial" charset="0"/>
              <a:buChar char="–"/>
              <a:defRPr sz="2800">
                <a:solidFill>
                  <a:srgbClr val="595959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E1253B"/>
              </a:buClr>
              <a:buFont typeface="Arial" charset="0"/>
              <a:buChar char="•"/>
              <a:defRPr sz="2400">
                <a:solidFill>
                  <a:srgbClr val="595959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E1253B"/>
              </a:buClr>
              <a:buFont typeface="Arial" charset="0"/>
              <a:buChar char="–"/>
              <a:defRPr sz="2000">
                <a:solidFill>
                  <a:srgbClr val="595959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1253B"/>
              </a:buClr>
              <a:buFont typeface="Arial" charset="0"/>
              <a:buChar char="»"/>
              <a:defRPr sz="2000">
                <a:solidFill>
                  <a:srgbClr val="59595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1253B"/>
              </a:buClr>
              <a:buFont typeface="Arial" charset="0"/>
              <a:buChar char="»"/>
              <a:defRPr sz="2000">
                <a:solidFill>
                  <a:srgbClr val="59595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1253B"/>
              </a:buClr>
              <a:buFont typeface="Arial" charset="0"/>
              <a:buChar char="»"/>
              <a:defRPr sz="2000">
                <a:solidFill>
                  <a:srgbClr val="59595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1253B"/>
              </a:buClr>
              <a:buFont typeface="Arial" charset="0"/>
              <a:buChar char="»"/>
              <a:defRPr sz="2000">
                <a:solidFill>
                  <a:srgbClr val="59595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1253B"/>
              </a:buClr>
              <a:buFont typeface="Arial" charset="0"/>
              <a:buChar char="»"/>
              <a:defRPr sz="2000">
                <a:solidFill>
                  <a:srgbClr val="595959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cs-CZ" altLang="cs-CZ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Problémy s lůžkovou kapacitou nemocnic v rámci pandemie COVID 19 vedly k nutnosti omezit hospitalizace pac. léčených </a:t>
            </a:r>
            <a:r>
              <a:rPr lang="cs-CZ" altLang="cs-CZ" b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katetrovou</a:t>
            </a:r>
            <a:r>
              <a:rPr lang="cs-CZ" altLang="cs-CZ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ablací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cs-CZ" altLang="cs-CZ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Cílem naší práce je srovnat </a:t>
            </a:r>
            <a:r>
              <a:rPr lang="cs-CZ" altLang="cs-CZ" b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katetrové</a:t>
            </a:r>
            <a:r>
              <a:rPr lang="cs-CZ" altLang="cs-CZ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ablace </a:t>
            </a:r>
            <a:r>
              <a:rPr lang="cs-CZ" altLang="cs-CZ" b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supraventrikulárních</a:t>
            </a:r>
            <a:r>
              <a:rPr lang="cs-CZ" altLang="cs-CZ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tachykardií a typického </a:t>
            </a:r>
            <a:r>
              <a:rPr lang="cs-CZ" altLang="cs-CZ" b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flutteru</a:t>
            </a:r>
            <a:r>
              <a:rPr lang="cs-CZ" altLang="cs-CZ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síní prováděných v rámci jednodenní a vícedenní hospitalizace na našem pracovišti</a:t>
            </a:r>
          </a:p>
        </p:txBody>
      </p:sp>
    </p:spTree>
    <p:extLst>
      <p:ext uri="{BB962C8B-B14F-4D97-AF65-F5344CB8AC3E}">
        <p14:creationId xmlns:p14="http://schemas.microsoft.com/office/powerpoint/2010/main" val="17089471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4F5D0E00-5735-4C1B-8ECA-B0498D7923E4}"/>
              </a:ext>
            </a:extLst>
          </p:cNvPr>
          <p:cNvSpPr txBox="1">
            <a:spLocks/>
          </p:cNvSpPr>
          <p:nvPr/>
        </p:nvSpPr>
        <p:spPr bwMode="auto">
          <a:xfrm>
            <a:off x="654681" y="1556792"/>
            <a:ext cx="8399662" cy="50913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rgbClr val="E1253B"/>
              </a:buClr>
              <a:buFont typeface="Wingdings" pitchFamily="2" charset="2"/>
              <a:buChar char="§"/>
              <a:defRPr sz="2800">
                <a:solidFill>
                  <a:srgbClr val="595959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E1253B"/>
              </a:buClr>
              <a:buFont typeface="Arial" charset="0"/>
              <a:buChar char="–"/>
              <a:defRPr sz="2800">
                <a:solidFill>
                  <a:srgbClr val="595959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E1253B"/>
              </a:buClr>
              <a:buFont typeface="Arial" charset="0"/>
              <a:buChar char="•"/>
              <a:defRPr sz="2400">
                <a:solidFill>
                  <a:srgbClr val="595959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E1253B"/>
              </a:buClr>
              <a:buFont typeface="Arial" charset="0"/>
              <a:buChar char="–"/>
              <a:defRPr sz="2000">
                <a:solidFill>
                  <a:srgbClr val="595959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1253B"/>
              </a:buClr>
              <a:buFont typeface="Arial" charset="0"/>
              <a:buChar char="»"/>
              <a:defRPr sz="2000">
                <a:solidFill>
                  <a:srgbClr val="59595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1253B"/>
              </a:buClr>
              <a:buFont typeface="Arial" charset="0"/>
              <a:buChar char="»"/>
              <a:defRPr sz="2000">
                <a:solidFill>
                  <a:srgbClr val="59595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1253B"/>
              </a:buClr>
              <a:buFont typeface="Arial" charset="0"/>
              <a:buChar char="»"/>
              <a:defRPr sz="2000">
                <a:solidFill>
                  <a:srgbClr val="59595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1253B"/>
              </a:buClr>
              <a:buFont typeface="Arial" charset="0"/>
              <a:buChar char="»"/>
              <a:defRPr sz="2000">
                <a:solidFill>
                  <a:srgbClr val="59595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1253B"/>
              </a:buClr>
              <a:buFont typeface="Arial" charset="0"/>
              <a:buChar char="»"/>
              <a:defRPr sz="2000">
                <a:solidFill>
                  <a:srgbClr val="595959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cs-CZ" altLang="cs-CZ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Srovnání skupiny pacientů s SVT a typickým </a:t>
            </a:r>
            <a:r>
              <a:rPr lang="cs-CZ" altLang="cs-CZ" b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flutterem</a:t>
            </a:r>
            <a:r>
              <a:rPr lang="cs-CZ" altLang="cs-CZ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síní řešených </a:t>
            </a:r>
            <a:r>
              <a:rPr lang="cs-CZ" altLang="cs-CZ" b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katetrovou</a:t>
            </a:r>
            <a:r>
              <a:rPr lang="cs-CZ" altLang="cs-CZ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ablací v režimu </a:t>
            </a:r>
          </a:p>
          <a:p>
            <a:pPr lvl="1">
              <a:spcBef>
                <a:spcPct val="0"/>
              </a:spcBef>
              <a:spcAft>
                <a:spcPts val="600"/>
              </a:spcAft>
            </a:pPr>
            <a:r>
              <a:rPr lang="cs-CZ" altLang="cs-CZ" sz="2400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jednodenní hospitalizace (1D)</a:t>
            </a:r>
          </a:p>
          <a:p>
            <a:pPr lvl="1">
              <a:spcBef>
                <a:spcPct val="0"/>
              </a:spcBef>
              <a:spcAft>
                <a:spcPts val="600"/>
              </a:spcAft>
            </a:pPr>
            <a:r>
              <a:rPr lang="cs-CZ" altLang="cs-CZ" sz="2400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vícedenní hospitalizace (VD), kontrolní skupinou z období před covid krizí </a:t>
            </a:r>
            <a:r>
              <a:rPr lang="cs-CZ" altLang="cs-CZ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cs-CZ" altLang="cs-CZ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Srovnání</a:t>
            </a:r>
          </a:p>
          <a:p>
            <a:pPr lvl="1">
              <a:spcBef>
                <a:spcPct val="0"/>
              </a:spcBef>
              <a:spcAft>
                <a:spcPts val="600"/>
              </a:spcAft>
            </a:pPr>
            <a:r>
              <a:rPr lang="cs-CZ" altLang="cs-CZ" sz="2400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 charakteristiky souboru</a:t>
            </a:r>
          </a:p>
          <a:p>
            <a:pPr lvl="1">
              <a:spcBef>
                <a:spcPct val="0"/>
              </a:spcBef>
              <a:spcAft>
                <a:spcPts val="600"/>
              </a:spcAft>
            </a:pPr>
            <a:r>
              <a:rPr lang="cs-CZ" altLang="cs-CZ" sz="2400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Délka hospitalizace</a:t>
            </a:r>
          </a:p>
          <a:p>
            <a:pPr lvl="1">
              <a:spcBef>
                <a:spcPct val="0"/>
              </a:spcBef>
              <a:spcAft>
                <a:spcPts val="600"/>
              </a:spcAft>
            </a:pPr>
            <a:r>
              <a:rPr lang="cs-CZ" altLang="cs-CZ" sz="2400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Akutní úspešnost</a:t>
            </a:r>
          </a:p>
          <a:p>
            <a:pPr lvl="1">
              <a:spcBef>
                <a:spcPct val="0"/>
              </a:spcBef>
              <a:spcAft>
                <a:spcPts val="600"/>
              </a:spcAft>
            </a:pPr>
            <a:r>
              <a:rPr lang="cs-CZ" altLang="cs-CZ" sz="2400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Akutní komplikace</a:t>
            </a:r>
          </a:p>
          <a:p>
            <a:pPr lvl="1">
              <a:spcBef>
                <a:spcPct val="0"/>
              </a:spcBef>
              <a:spcAft>
                <a:spcPts val="600"/>
              </a:spcAft>
            </a:pPr>
            <a:r>
              <a:rPr lang="cs-CZ" altLang="cs-CZ" sz="2400" b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Rehospitalizace</a:t>
            </a:r>
            <a:r>
              <a:rPr lang="cs-CZ" altLang="cs-CZ" sz="2400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či </a:t>
            </a:r>
            <a:r>
              <a:rPr lang="cs-CZ" altLang="cs-CZ" sz="2400" b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amb</a:t>
            </a:r>
            <a:r>
              <a:rPr lang="cs-CZ" altLang="cs-CZ" sz="2400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vyš.  do 30 dnů</a:t>
            </a:r>
          </a:p>
          <a:p>
            <a:pPr marL="457200" lvl="1" indent="0">
              <a:spcBef>
                <a:spcPct val="0"/>
              </a:spcBef>
              <a:spcAft>
                <a:spcPts val="600"/>
              </a:spcAft>
              <a:buNone/>
            </a:pPr>
            <a:endParaRPr lang="cs-CZ" altLang="cs-CZ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66">
            <a:extLst>
              <a:ext uri="{FF2B5EF4-FFF2-40B4-BE49-F238E27FC236}">
                <a16:creationId xmlns:a16="http://schemas.microsoft.com/office/drawing/2014/main" id="{B152BD6A-0A9F-403F-AE90-8FE1029578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528" y="683985"/>
            <a:ext cx="2016224" cy="584775"/>
          </a:xfrm>
          <a:prstGeom prst="rect">
            <a:avLst/>
          </a:prstGeom>
          <a:solidFill>
            <a:srgbClr val="FFCC00"/>
          </a:solidFill>
          <a:ln w="50800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wrap="square" anchorCtr="1">
            <a:spAutoFit/>
          </a:bodyPr>
          <a:lstStyle/>
          <a:p>
            <a:pPr marL="342900" indent="-342900"/>
            <a:r>
              <a:rPr lang="cs-CZ" sz="3200" dirty="0">
                <a:solidFill>
                  <a:schemeClr val="tx1"/>
                </a:solidFill>
              </a:rPr>
              <a:t>Metodika</a:t>
            </a:r>
          </a:p>
        </p:txBody>
      </p:sp>
      <p:sp>
        <p:nvSpPr>
          <p:cNvPr id="6" name="Nadpis 1">
            <a:extLst>
              <a:ext uri="{FF2B5EF4-FFF2-40B4-BE49-F238E27FC236}">
                <a16:creationId xmlns:a16="http://schemas.microsoft.com/office/drawing/2014/main" id="{A1430D62-839B-4C28-9CD7-E9E319133F9E}"/>
              </a:ext>
            </a:extLst>
          </p:cNvPr>
          <p:cNvSpPr txBox="1">
            <a:spLocks/>
          </p:cNvSpPr>
          <p:nvPr/>
        </p:nvSpPr>
        <p:spPr>
          <a:xfrm>
            <a:off x="0" y="13255"/>
            <a:ext cx="9036496" cy="482873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r>
              <a:rPr lang="cs-CZ" sz="2400" dirty="0">
                <a:solidFill>
                  <a:srgbClr val="E1253B"/>
                </a:solidFill>
              </a:rPr>
              <a:t>Srovnání RFA klasik v rámci jednodenní a vícedenní hospitalizace </a:t>
            </a:r>
            <a:endParaRPr kumimoji="0" lang="cs-CZ" sz="2400" b="1" i="0" u="none" strike="noStrike" kern="1200" cap="none" spc="0" normalizeH="0" baseline="0" noProof="0" dirty="0">
              <a:ln>
                <a:noFill/>
              </a:ln>
              <a:solidFill>
                <a:srgbClr val="E1253B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9155153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4F5D0E00-5735-4C1B-8ECA-B0498D7923E4}"/>
              </a:ext>
            </a:extLst>
          </p:cNvPr>
          <p:cNvSpPr txBox="1">
            <a:spLocks/>
          </p:cNvSpPr>
          <p:nvPr/>
        </p:nvSpPr>
        <p:spPr bwMode="auto">
          <a:xfrm>
            <a:off x="654681" y="1556792"/>
            <a:ext cx="8399662" cy="50913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rgbClr val="E1253B"/>
              </a:buClr>
              <a:buFont typeface="Wingdings" pitchFamily="2" charset="2"/>
              <a:buChar char="§"/>
              <a:defRPr sz="2800">
                <a:solidFill>
                  <a:srgbClr val="595959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E1253B"/>
              </a:buClr>
              <a:buFont typeface="Arial" charset="0"/>
              <a:buChar char="–"/>
              <a:defRPr sz="2800">
                <a:solidFill>
                  <a:srgbClr val="595959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E1253B"/>
              </a:buClr>
              <a:buFont typeface="Arial" charset="0"/>
              <a:buChar char="•"/>
              <a:defRPr sz="2400">
                <a:solidFill>
                  <a:srgbClr val="595959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E1253B"/>
              </a:buClr>
              <a:buFont typeface="Arial" charset="0"/>
              <a:buChar char="–"/>
              <a:defRPr sz="2000">
                <a:solidFill>
                  <a:srgbClr val="595959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1253B"/>
              </a:buClr>
              <a:buFont typeface="Arial" charset="0"/>
              <a:buChar char="»"/>
              <a:defRPr sz="2000">
                <a:solidFill>
                  <a:srgbClr val="59595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1253B"/>
              </a:buClr>
              <a:buFont typeface="Arial" charset="0"/>
              <a:buChar char="»"/>
              <a:defRPr sz="2000">
                <a:solidFill>
                  <a:srgbClr val="59595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1253B"/>
              </a:buClr>
              <a:buFont typeface="Arial" charset="0"/>
              <a:buChar char="»"/>
              <a:defRPr sz="2000">
                <a:solidFill>
                  <a:srgbClr val="59595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1253B"/>
              </a:buClr>
              <a:buFont typeface="Arial" charset="0"/>
              <a:buChar char="»"/>
              <a:defRPr sz="2000">
                <a:solidFill>
                  <a:srgbClr val="59595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1253B"/>
              </a:buClr>
              <a:buFont typeface="Arial" charset="0"/>
              <a:buChar char="»"/>
              <a:defRPr sz="2000">
                <a:solidFill>
                  <a:srgbClr val="595959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cs-CZ" altLang="cs-CZ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RFA pacientů s SVT</a:t>
            </a:r>
          </a:p>
          <a:p>
            <a:pPr lvl="1">
              <a:spcBef>
                <a:spcPct val="0"/>
              </a:spcBef>
              <a:spcAft>
                <a:spcPts val="600"/>
              </a:spcAft>
            </a:pPr>
            <a:r>
              <a:rPr lang="cs-CZ" altLang="cs-CZ" sz="2400" b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Dekapolární</a:t>
            </a:r>
            <a:r>
              <a:rPr lang="cs-CZ" altLang="cs-CZ" sz="2400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2400" b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kvadrupolání</a:t>
            </a:r>
            <a:r>
              <a:rPr lang="cs-CZ" altLang="cs-CZ" sz="2400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diagnostický katetr</a:t>
            </a:r>
          </a:p>
          <a:p>
            <a:pPr lvl="1">
              <a:spcBef>
                <a:spcPct val="0"/>
              </a:spcBef>
              <a:spcAft>
                <a:spcPts val="600"/>
              </a:spcAft>
            </a:pPr>
            <a:r>
              <a:rPr lang="cs-CZ" altLang="cs-CZ" sz="2400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Nechlazený ablační katétr se 4mm tipem</a:t>
            </a:r>
          </a:p>
          <a:p>
            <a:pPr lvl="1">
              <a:spcBef>
                <a:spcPct val="0"/>
              </a:spcBef>
              <a:spcAft>
                <a:spcPts val="600"/>
              </a:spcAft>
            </a:pPr>
            <a:r>
              <a:rPr lang="cs-CZ" altLang="cs-CZ" sz="2400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 RTG kontrolou</a:t>
            </a:r>
          </a:p>
          <a:p>
            <a:pPr lvl="1">
              <a:spcBef>
                <a:spcPct val="0"/>
              </a:spcBef>
              <a:spcAft>
                <a:spcPts val="600"/>
              </a:spcAft>
            </a:pPr>
            <a:endParaRPr lang="cs-CZ" altLang="cs-CZ" sz="2400" b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cs-CZ" altLang="cs-CZ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RFA pac. s typickým </a:t>
            </a:r>
            <a:r>
              <a:rPr lang="cs-CZ" altLang="cs-CZ" b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flutterem</a:t>
            </a:r>
            <a:r>
              <a:rPr lang="cs-CZ" altLang="cs-CZ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síní</a:t>
            </a:r>
          </a:p>
          <a:p>
            <a:pPr lvl="1">
              <a:spcBef>
                <a:spcPct val="0"/>
              </a:spcBef>
              <a:spcAft>
                <a:spcPts val="600"/>
              </a:spcAft>
            </a:pPr>
            <a:r>
              <a:rPr lang="cs-CZ" altLang="cs-CZ" sz="2400" b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Dekapolární</a:t>
            </a:r>
            <a:r>
              <a:rPr lang="cs-CZ" altLang="cs-CZ" sz="2400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2400" b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duodekaolární</a:t>
            </a:r>
            <a:r>
              <a:rPr lang="cs-CZ" altLang="cs-CZ" sz="2400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2400" b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Hallo</a:t>
            </a:r>
            <a:r>
              <a:rPr lang="cs-CZ" altLang="cs-CZ" sz="2400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katetr</a:t>
            </a:r>
          </a:p>
          <a:p>
            <a:pPr lvl="1">
              <a:spcBef>
                <a:spcPct val="0"/>
              </a:spcBef>
              <a:spcAft>
                <a:spcPts val="600"/>
              </a:spcAft>
            </a:pPr>
            <a:r>
              <a:rPr lang="cs-CZ" altLang="cs-CZ" sz="2400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Ablační katetr s chlazeným 4mm hrotem</a:t>
            </a:r>
          </a:p>
          <a:p>
            <a:pPr lvl="1">
              <a:spcBef>
                <a:spcPct val="0"/>
              </a:spcBef>
              <a:spcAft>
                <a:spcPts val="600"/>
              </a:spcAft>
            </a:pPr>
            <a:r>
              <a:rPr lang="cs-CZ" altLang="cs-CZ" sz="2400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 RTG kontrolou</a:t>
            </a:r>
          </a:p>
          <a:p>
            <a:pPr marL="457200" lvl="1" indent="0">
              <a:spcBef>
                <a:spcPct val="0"/>
              </a:spcBef>
              <a:spcAft>
                <a:spcPts val="600"/>
              </a:spcAft>
              <a:buNone/>
            </a:pPr>
            <a:endParaRPr lang="cs-CZ" altLang="cs-CZ" sz="2400" b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66">
            <a:extLst>
              <a:ext uri="{FF2B5EF4-FFF2-40B4-BE49-F238E27FC236}">
                <a16:creationId xmlns:a16="http://schemas.microsoft.com/office/drawing/2014/main" id="{B152BD6A-0A9F-403F-AE90-8FE1029578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528" y="683985"/>
            <a:ext cx="2016224" cy="584775"/>
          </a:xfrm>
          <a:prstGeom prst="rect">
            <a:avLst/>
          </a:prstGeom>
          <a:solidFill>
            <a:srgbClr val="FFCC00"/>
          </a:solidFill>
          <a:ln w="50800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wrap="square" anchorCtr="1">
            <a:spAutoFit/>
          </a:bodyPr>
          <a:lstStyle/>
          <a:p>
            <a:pPr marL="342900" indent="-342900"/>
            <a:r>
              <a:rPr lang="cs-CZ" sz="3200" dirty="0">
                <a:solidFill>
                  <a:schemeClr val="tx1"/>
                </a:solidFill>
              </a:rPr>
              <a:t>Metodika</a:t>
            </a:r>
          </a:p>
        </p:txBody>
      </p:sp>
      <p:sp>
        <p:nvSpPr>
          <p:cNvPr id="6" name="Nadpis 1">
            <a:extLst>
              <a:ext uri="{FF2B5EF4-FFF2-40B4-BE49-F238E27FC236}">
                <a16:creationId xmlns:a16="http://schemas.microsoft.com/office/drawing/2014/main" id="{8DCBA8F3-FC0D-436B-A642-78B03357F848}"/>
              </a:ext>
            </a:extLst>
          </p:cNvPr>
          <p:cNvSpPr txBox="1">
            <a:spLocks/>
          </p:cNvSpPr>
          <p:nvPr/>
        </p:nvSpPr>
        <p:spPr>
          <a:xfrm>
            <a:off x="0" y="13255"/>
            <a:ext cx="9036496" cy="482873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r>
              <a:rPr lang="cs-CZ" sz="2400" dirty="0">
                <a:solidFill>
                  <a:srgbClr val="E1253B"/>
                </a:solidFill>
              </a:rPr>
              <a:t>Srovnání RFA klasik v rámci jednodenní a vícedenní hospitalizace </a:t>
            </a:r>
            <a:endParaRPr kumimoji="0" lang="cs-CZ" sz="2400" b="1" i="0" u="none" strike="noStrike" kern="1200" cap="none" spc="0" normalizeH="0" baseline="0" noProof="0" dirty="0">
              <a:ln>
                <a:noFill/>
              </a:ln>
              <a:solidFill>
                <a:srgbClr val="E1253B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1227677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4F5D0E00-5735-4C1B-8ECA-B0498D7923E4}"/>
              </a:ext>
            </a:extLst>
          </p:cNvPr>
          <p:cNvSpPr txBox="1">
            <a:spLocks/>
          </p:cNvSpPr>
          <p:nvPr/>
        </p:nvSpPr>
        <p:spPr bwMode="auto">
          <a:xfrm>
            <a:off x="510665" y="1556792"/>
            <a:ext cx="8093783" cy="50913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rgbClr val="E1253B"/>
              </a:buClr>
              <a:buFont typeface="Wingdings" pitchFamily="2" charset="2"/>
              <a:buChar char="§"/>
              <a:defRPr sz="2800">
                <a:solidFill>
                  <a:srgbClr val="595959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E1253B"/>
              </a:buClr>
              <a:buFont typeface="Arial" charset="0"/>
              <a:buChar char="–"/>
              <a:defRPr sz="2800">
                <a:solidFill>
                  <a:srgbClr val="595959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E1253B"/>
              </a:buClr>
              <a:buFont typeface="Arial" charset="0"/>
              <a:buChar char="•"/>
              <a:defRPr sz="2400">
                <a:solidFill>
                  <a:srgbClr val="595959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E1253B"/>
              </a:buClr>
              <a:buFont typeface="Arial" charset="0"/>
              <a:buChar char="–"/>
              <a:defRPr sz="2000">
                <a:solidFill>
                  <a:srgbClr val="595959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1253B"/>
              </a:buClr>
              <a:buFont typeface="Arial" charset="0"/>
              <a:buChar char="»"/>
              <a:defRPr sz="2000">
                <a:solidFill>
                  <a:srgbClr val="59595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1253B"/>
              </a:buClr>
              <a:buFont typeface="Arial" charset="0"/>
              <a:buChar char="»"/>
              <a:defRPr sz="2000">
                <a:solidFill>
                  <a:srgbClr val="59595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1253B"/>
              </a:buClr>
              <a:buFont typeface="Arial" charset="0"/>
              <a:buChar char="»"/>
              <a:defRPr sz="2000">
                <a:solidFill>
                  <a:srgbClr val="59595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1253B"/>
              </a:buClr>
              <a:buFont typeface="Arial" charset="0"/>
              <a:buChar char="»"/>
              <a:defRPr sz="2000">
                <a:solidFill>
                  <a:srgbClr val="59595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1253B"/>
              </a:buClr>
              <a:buFont typeface="Arial" charset="0"/>
              <a:buChar char="»"/>
              <a:defRPr sz="2000">
                <a:solidFill>
                  <a:srgbClr val="595959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cs-CZ" altLang="cs-CZ" sz="2800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Obě skupiny se lišily délkou hospitalizace</a:t>
            </a:r>
          </a:p>
          <a:p>
            <a:pPr lvl="1">
              <a:spcBef>
                <a:spcPct val="0"/>
              </a:spcBef>
              <a:spcAft>
                <a:spcPts val="600"/>
              </a:spcAft>
            </a:pPr>
            <a:r>
              <a:rPr lang="cs-CZ" altLang="cs-CZ" sz="2400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1denní hospitalizace</a:t>
            </a:r>
          </a:p>
          <a:p>
            <a:pPr lvl="2">
              <a:spcBef>
                <a:spcPct val="0"/>
              </a:spcBef>
              <a:spcAft>
                <a:spcPts val="600"/>
              </a:spcAft>
            </a:pPr>
            <a:r>
              <a:rPr lang="cs-CZ" altLang="cs-CZ" sz="2000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pac. byl přijat formálně na lůžkové oddělení, po výkonu byl na lůžku přímo na EP sále sledován za kontinuální monitorace rytmu,  </a:t>
            </a:r>
            <a:r>
              <a:rPr lang="cs-CZ" altLang="cs-CZ" sz="2000" b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</a:t>
            </a:r>
            <a:r>
              <a:rPr lang="cs-CZ" altLang="cs-CZ" sz="2000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TK každých 60 min., po 6 hodinách kontrola třísla, ex komprese, převaz  a po 30 min. </a:t>
            </a:r>
            <a:r>
              <a:rPr lang="cs-CZ" altLang="cs-CZ" sz="2000" b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dimise</a:t>
            </a:r>
            <a:r>
              <a:rPr lang="cs-CZ" altLang="cs-CZ" sz="2000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 doprovodem rodiny. V případě potřeby byl pacient přijat na lůžkové oddělení a standardně hospitalizován</a:t>
            </a:r>
            <a:endParaRPr lang="cs-CZ" altLang="cs-CZ" b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Bef>
                <a:spcPct val="0"/>
              </a:spcBef>
              <a:spcAft>
                <a:spcPts val="600"/>
              </a:spcAft>
            </a:pPr>
            <a:r>
              <a:rPr lang="cs-CZ" altLang="cs-CZ" sz="2400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Vícedenní hospitalizace</a:t>
            </a:r>
          </a:p>
          <a:p>
            <a:pPr lvl="2">
              <a:spcBef>
                <a:spcPct val="0"/>
              </a:spcBef>
              <a:spcAft>
                <a:spcPts val="600"/>
              </a:spcAft>
            </a:pPr>
            <a:r>
              <a:rPr lang="cs-CZ" altLang="cs-CZ" sz="2000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pac. byl standardně přijat na lůžkové oddělení, po výkonu převoz na odd., monitorace rytmu na lůžku, kontrola třísla po 6 hod. s odstraněním komprese, druhý den ráno převaz třísla a </a:t>
            </a:r>
            <a:r>
              <a:rPr lang="cs-CZ" altLang="cs-CZ" sz="2000" b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dimise</a:t>
            </a:r>
            <a:endParaRPr lang="cs-CZ" altLang="cs-CZ" sz="2000" b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spcBef>
                <a:spcPct val="0"/>
              </a:spcBef>
              <a:spcAft>
                <a:spcPts val="600"/>
              </a:spcAft>
              <a:buNone/>
            </a:pPr>
            <a:endParaRPr lang="cs-CZ" altLang="cs-CZ" sz="2400" b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66">
            <a:extLst>
              <a:ext uri="{FF2B5EF4-FFF2-40B4-BE49-F238E27FC236}">
                <a16:creationId xmlns:a16="http://schemas.microsoft.com/office/drawing/2014/main" id="{B152BD6A-0A9F-403F-AE90-8FE1029578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528" y="683985"/>
            <a:ext cx="2016224" cy="584775"/>
          </a:xfrm>
          <a:prstGeom prst="rect">
            <a:avLst/>
          </a:prstGeom>
          <a:solidFill>
            <a:srgbClr val="FFCC00"/>
          </a:solidFill>
          <a:ln w="50800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wrap="square" anchorCtr="1">
            <a:spAutoFit/>
          </a:bodyPr>
          <a:lstStyle/>
          <a:p>
            <a:pPr marL="342900" indent="-342900"/>
            <a:r>
              <a:rPr lang="cs-CZ" sz="3200" dirty="0">
                <a:solidFill>
                  <a:schemeClr val="tx1"/>
                </a:solidFill>
              </a:rPr>
              <a:t>Metodika</a:t>
            </a:r>
          </a:p>
        </p:txBody>
      </p:sp>
      <p:sp>
        <p:nvSpPr>
          <p:cNvPr id="6" name="Nadpis 1">
            <a:extLst>
              <a:ext uri="{FF2B5EF4-FFF2-40B4-BE49-F238E27FC236}">
                <a16:creationId xmlns:a16="http://schemas.microsoft.com/office/drawing/2014/main" id="{4050938A-2B9B-463A-BB38-912EEE05FA4B}"/>
              </a:ext>
            </a:extLst>
          </p:cNvPr>
          <p:cNvSpPr txBox="1">
            <a:spLocks/>
          </p:cNvSpPr>
          <p:nvPr/>
        </p:nvSpPr>
        <p:spPr>
          <a:xfrm>
            <a:off x="0" y="13255"/>
            <a:ext cx="9036496" cy="482873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r>
              <a:rPr lang="cs-CZ" sz="2400" dirty="0">
                <a:solidFill>
                  <a:srgbClr val="E1253B"/>
                </a:solidFill>
              </a:rPr>
              <a:t>Srovnání RFA klasik v rámci jednodenní a vícedenní hospitalizace </a:t>
            </a:r>
            <a:endParaRPr kumimoji="0" lang="cs-CZ" sz="2400" b="1" i="0" u="none" strike="noStrike" kern="1200" cap="none" spc="0" normalizeH="0" baseline="0" noProof="0" dirty="0">
              <a:ln>
                <a:noFill/>
              </a:ln>
              <a:solidFill>
                <a:srgbClr val="E1253B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8719029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rgbClr val="FF0000"/>
          </a:solidFill>
          <a:prstDash val="solid"/>
          <a:round/>
          <a:headEnd type="none" w="med" len="med"/>
          <a:tailEnd type="stealth" w="lg" len="lg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1" compatLnSpc="1">
        <a:prstTxWarp prst="textNoShape">
          <a:avLst/>
        </a:prstTxWarp>
        <a:spAutoFit/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cs-CZ" sz="4400" b="1" i="0" u="none" strike="noStrike" cap="none" normalizeH="0" baseline="0" smtClean="0">
            <a:ln>
              <a:noFill/>
            </a:ln>
            <a:solidFill>
              <a:srgbClr val="FF9933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rgbClr val="FF0000"/>
          </a:solidFill>
          <a:prstDash val="solid"/>
          <a:round/>
          <a:headEnd type="none" w="med" len="med"/>
          <a:tailEnd type="stealth" w="lg" len="lg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1" compatLnSpc="1">
        <a:prstTxWarp prst="textNoShape">
          <a:avLst/>
        </a:prstTxWarp>
        <a:spAutoFit/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cs-CZ" sz="4400" b="1" i="0" u="none" strike="noStrike" cap="none" normalizeH="0" baseline="0" smtClean="0">
            <a:ln>
              <a:noFill/>
            </a:ln>
            <a:solidFill>
              <a:srgbClr val="FF9933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1223</Words>
  <Application>Microsoft Office PowerPoint</Application>
  <PresentationFormat>Předvádění na obrazovce (4:3)</PresentationFormat>
  <Paragraphs>224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Arial</vt:lpstr>
      <vt:lpstr>Calibri</vt:lpstr>
      <vt:lpstr>Times New Roman</vt:lpstr>
      <vt:lpstr>Wingdings</vt:lpstr>
      <vt:lpstr>Default Design</vt:lpstr>
      <vt:lpstr>Srovnání akutní úspešnosti u katétrové ablace klasických pravosíňových arytmií řešených v rámci jednodenní a vícedenní hospitalizace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2013-02-20T11:50:05Z</dcterms:created>
  <dcterms:modified xsi:type="dcterms:W3CDTF">2021-11-08T10:55:06Z</dcterms:modified>
</cp:coreProperties>
</file>