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833" r:id="rId3"/>
    <p:sldMasterId id="2147483846" r:id="rId4"/>
    <p:sldMasterId id="2147483858" r:id="rId5"/>
    <p:sldMasterId id="2147483872" r:id="rId6"/>
  </p:sldMasterIdLst>
  <p:notesMasterIdLst>
    <p:notesMasterId r:id="rId30"/>
  </p:notesMasterIdLst>
  <p:sldIdLst>
    <p:sldId id="257" r:id="rId7"/>
    <p:sldId id="309" r:id="rId8"/>
    <p:sldId id="344" r:id="rId9"/>
    <p:sldId id="337" r:id="rId10"/>
    <p:sldId id="338" r:id="rId11"/>
    <p:sldId id="339" r:id="rId12"/>
    <p:sldId id="340" r:id="rId13"/>
    <p:sldId id="342" r:id="rId14"/>
    <p:sldId id="343" r:id="rId15"/>
    <p:sldId id="346" r:id="rId16"/>
    <p:sldId id="347" r:id="rId17"/>
    <p:sldId id="348" r:id="rId18"/>
    <p:sldId id="356" r:id="rId19"/>
    <p:sldId id="349" r:id="rId20"/>
    <p:sldId id="350" r:id="rId21"/>
    <p:sldId id="351" r:id="rId22"/>
    <p:sldId id="352" r:id="rId23"/>
    <p:sldId id="353" r:id="rId24"/>
    <p:sldId id="355" r:id="rId25"/>
    <p:sldId id="357" r:id="rId26"/>
    <p:sldId id="358" r:id="rId27"/>
    <p:sldId id="359" r:id="rId28"/>
    <p:sldId id="360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92383" autoAdjust="0"/>
  </p:normalViewPr>
  <p:slideViewPr>
    <p:cSldViewPr snapToGrid="0">
      <p:cViewPr varScale="1">
        <p:scale>
          <a:sx n="88" d="100"/>
          <a:sy n="88" d="100"/>
        </p:scale>
        <p:origin x="-235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6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E1ED1-5CDD-4AFE-A4D9-1F13D40EE69B}" type="datetimeFigureOut">
              <a:rPr lang="cs-CZ" smtClean="0"/>
              <a:t>18.01.2019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64E89-CD90-4985-AFB2-953E0DF00D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821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05" indent="0" algn="ctr">
              <a:buNone/>
              <a:defRPr sz="1778"/>
            </a:lvl2pPr>
            <a:lvl3pPr marL="812810" indent="0" algn="ctr">
              <a:buNone/>
              <a:defRPr sz="1600"/>
            </a:lvl3pPr>
            <a:lvl4pPr marL="1219215" indent="0" algn="ctr">
              <a:buNone/>
              <a:defRPr sz="1422"/>
            </a:lvl4pPr>
            <a:lvl5pPr marL="1625620" indent="0" algn="ctr">
              <a:buNone/>
              <a:defRPr sz="1422"/>
            </a:lvl5pPr>
            <a:lvl6pPr marL="2032025" indent="0" algn="ctr">
              <a:buNone/>
              <a:defRPr sz="1422"/>
            </a:lvl6pPr>
            <a:lvl7pPr marL="2438430" indent="0" algn="ctr">
              <a:buNone/>
              <a:defRPr sz="1422"/>
            </a:lvl7pPr>
            <a:lvl8pPr marL="2844836" indent="0" algn="ctr">
              <a:buNone/>
              <a:defRPr sz="1422"/>
            </a:lvl8pPr>
            <a:lvl9pPr marL="3251241" indent="0" algn="ctr">
              <a:buNone/>
              <a:defRPr sz="1422"/>
            </a:lvl9pPr>
          </a:lstStyle>
          <a:p>
            <a:r>
              <a:rPr lang="cs-CZ" dirty="0"/>
              <a:t>Kliknutím lze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14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364CF-C45C-4574-BCDA-5CB0E77A2119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2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686801" y="609600"/>
            <a:ext cx="25908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1" y="609600"/>
            <a:ext cx="7591779" cy="5486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DF3A7-A4FC-4FB8-8C69-88529FD8CD50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98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5F5B448-1BD7-409D-A2CE-B9B8C45A2C4D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50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nline obrázek 2"/>
          <p:cNvSpPr>
            <a:spLocks noGrp="1"/>
          </p:cNvSpPr>
          <p:nvPr>
            <p:ph type="clipArt" sz="half" idx="1"/>
          </p:nvPr>
        </p:nvSpPr>
        <p:spPr>
          <a:xfrm>
            <a:off x="914404" y="1981200"/>
            <a:ext cx="5091289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86316" y="1981200"/>
            <a:ext cx="5091289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13E1BFE-E8D7-4022-B914-F087A4ADE483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385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009404"/>
            <a:ext cx="12192000" cy="581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345" y="231259"/>
            <a:ext cx="5958307" cy="2520000"/>
          </a:xfrm>
          <a:prstGeom prst="rect">
            <a:avLst/>
          </a:prstGeom>
        </p:spPr>
      </p:pic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71503" y="4235306"/>
            <a:ext cx="5716532" cy="571504"/>
          </a:xfrm>
        </p:spPr>
        <p:txBody>
          <a:bodyPr>
            <a:noAutofit/>
          </a:bodyPr>
          <a:lstStyle>
            <a:lvl1pPr>
              <a:buNone/>
              <a:defRPr sz="2000" i="1">
                <a:solidFill>
                  <a:srgbClr val="76004B"/>
                </a:solidFill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026" name="Picture 2" descr="\\ccauk_files3\litmus\pfizer\eliquis\ELI221_MC3_Barcelona\Presentations\PPT background Barcelona_RGB_110215.jp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t="88167"/>
          <a:stretch/>
        </p:blipFill>
        <p:spPr bwMode="auto">
          <a:xfrm>
            <a:off x="1" y="6015746"/>
            <a:ext cx="12192000" cy="811715"/>
          </a:xfrm>
          <a:prstGeom prst="rect">
            <a:avLst/>
          </a:prstGeom>
          <a:noFill/>
        </p:spPr>
      </p:pic>
      <p:pic>
        <p:nvPicPr>
          <p:cNvPr id="6" name="Picture 5" descr="pf.PNG"/>
          <p:cNvPicPr>
            <a:picLocks noChangeAspect="1"/>
          </p:cNvPicPr>
          <p:nvPr userDrawn="1"/>
        </p:nvPicPr>
        <p:blipFill>
          <a:blip r:embed="rId4" cstate="print"/>
          <a:srcRect t="6963"/>
          <a:stretch>
            <a:fillRect/>
          </a:stretch>
        </p:blipFill>
        <p:spPr>
          <a:xfrm>
            <a:off x="1601484" y="6015746"/>
            <a:ext cx="8897592" cy="81540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71461" y="2782748"/>
            <a:ext cx="10703163" cy="881069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rgbClr val="7600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71464" y="3663804"/>
            <a:ext cx="7877595" cy="574924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F26A38"/>
                </a:solidFill>
              </a:defRPr>
            </a:lvl1pPr>
            <a:lvl2pPr marL="60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25523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03" y="3"/>
            <a:ext cx="11040000" cy="1047733"/>
          </a:xfrm>
        </p:spPr>
        <p:txBody>
          <a:bodyPr>
            <a:normAutofit/>
          </a:bodyPr>
          <a:lstStyle>
            <a:lvl1pPr algn="l" defTabSz="1218030" rtl="0" eaLnBrk="1" latinLnBrk="0" hangingPunct="1">
              <a:spcBef>
                <a:spcPct val="0"/>
              </a:spcBef>
              <a:buNone/>
              <a:defRPr lang="en-GB" sz="3700" kern="1200" dirty="0">
                <a:solidFill>
                  <a:srgbClr val="7600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0492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79" indent="0">
              <a:buNone/>
              <a:defRPr sz="2700" b="1"/>
            </a:lvl2pPr>
            <a:lvl3pPr marL="1218030" indent="0">
              <a:buNone/>
              <a:defRPr sz="2400" b="1"/>
            </a:lvl3pPr>
            <a:lvl4pPr marL="1827032" indent="0">
              <a:buNone/>
              <a:defRPr sz="2100" b="1"/>
            </a:lvl4pPr>
            <a:lvl5pPr marL="2436058" indent="0">
              <a:buNone/>
              <a:defRPr sz="2100" b="1"/>
            </a:lvl5pPr>
            <a:lvl6pPr marL="3045036" indent="0">
              <a:buNone/>
              <a:defRPr sz="2100" b="1"/>
            </a:lvl6pPr>
            <a:lvl7pPr marL="3654015" indent="0">
              <a:buNone/>
              <a:defRPr sz="2100" b="1"/>
            </a:lvl7pPr>
            <a:lvl8pPr marL="4263040" indent="0">
              <a:buNone/>
              <a:defRPr sz="2100" b="1"/>
            </a:lvl8pPr>
            <a:lvl9pPr marL="4872049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00239"/>
            <a:ext cx="5386917" cy="4125924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9" y="1360492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79" indent="0">
              <a:buNone/>
              <a:defRPr sz="2700" b="1"/>
            </a:lvl2pPr>
            <a:lvl3pPr marL="1218030" indent="0">
              <a:buNone/>
              <a:defRPr sz="2400" b="1"/>
            </a:lvl3pPr>
            <a:lvl4pPr marL="1827032" indent="0">
              <a:buNone/>
              <a:defRPr sz="2100" b="1"/>
            </a:lvl4pPr>
            <a:lvl5pPr marL="2436058" indent="0">
              <a:buNone/>
              <a:defRPr sz="2100" b="1"/>
            </a:lvl5pPr>
            <a:lvl6pPr marL="3045036" indent="0">
              <a:buNone/>
              <a:defRPr sz="2100" b="1"/>
            </a:lvl6pPr>
            <a:lvl7pPr marL="3654015" indent="0">
              <a:buNone/>
              <a:defRPr sz="2100" b="1"/>
            </a:lvl7pPr>
            <a:lvl8pPr marL="4263040" indent="0">
              <a:buNone/>
              <a:defRPr sz="2100" b="1"/>
            </a:lvl8pPr>
            <a:lvl9pPr marL="4872049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9" y="2000239"/>
            <a:ext cx="5389033" cy="4125924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62264" y="6286524"/>
            <a:ext cx="5867363" cy="506828"/>
          </a:xfrm>
        </p:spPr>
        <p:txBody>
          <a:bodyPr anchor="ctr">
            <a:noAutofit/>
          </a:bodyPr>
          <a:lstStyle>
            <a:lvl1pPr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57497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91289" y="6286524"/>
            <a:ext cx="5821643" cy="506828"/>
          </a:xfrm>
        </p:spPr>
        <p:txBody>
          <a:bodyPr anchor="ctr">
            <a:noAutofit/>
          </a:bodyPr>
          <a:lstStyle>
            <a:lvl1pPr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2309" y="3"/>
            <a:ext cx="11041227" cy="1047733"/>
          </a:xfrm>
        </p:spPr>
        <p:txBody>
          <a:bodyPr>
            <a:normAutofit/>
          </a:bodyPr>
          <a:lstStyle>
            <a:lvl1pPr algn="l">
              <a:defRPr sz="3700">
                <a:solidFill>
                  <a:srgbClr val="7600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5855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9" y="3"/>
            <a:ext cx="11041227" cy="1047733"/>
          </a:xfrm>
        </p:spPr>
        <p:txBody>
          <a:bodyPr>
            <a:normAutofit/>
          </a:bodyPr>
          <a:lstStyle>
            <a:lvl1pPr algn="l">
              <a:defRPr sz="3700">
                <a:solidFill>
                  <a:srgbClr val="7600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22924" y="1333493"/>
            <a:ext cx="11040000" cy="47625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91289" y="6286524"/>
            <a:ext cx="5821643" cy="506828"/>
          </a:xfrm>
        </p:spPr>
        <p:txBody>
          <a:bodyPr anchor="ctr">
            <a:noAutofit/>
          </a:bodyPr>
          <a:lstStyle>
            <a:lvl1pPr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21181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45240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38237"/>
            <a:ext cx="2743200" cy="48879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238237"/>
            <a:ext cx="8026400" cy="48879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2666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1556" y="334433"/>
            <a:ext cx="11424355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1556" y="1743965"/>
            <a:ext cx="11176000" cy="4114800"/>
          </a:xfrm>
        </p:spPr>
        <p:txBody>
          <a:bodyPr/>
          <a:lstStyle>
            <a:lvl1pPr>
              <a:defRPr sz="2600"/>
            </a:lvl1pPr>
            <a:lvl2pPr>
              <a:defRPr>
                <a:solidFill>
                  <a:srgbClr val="66FF99"/>
                </a:solidFill>
              </a:defRPr>
            </a:lvl2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78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03" y="3"/>
            <a:ext cx="11040000" cy="1047733"/>
          </a:xfrm>
        </p:spPr>
        <p:txBody>
          <a:bodyPr>
            <a:normAutofit/>
          </a:bodyPr>
          <a:lstStyle>
            <a:lvl1pPr algn="l" defTabSz="1219080" rtl="0" eaLnBrk="1" latinLnBrk="0" hangingPunct="1">
              <a:spcBef>
                <a:spcPct val="0"/>
              </a:spcBef>
              <a:buNone/>
              <a:defRPr lang="en-GB" sz="3700" kern="1200" dirty="0">
                <a:solidFill>
                  <a:srgbClr val="7600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0492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700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00" b="1"/>
            </a:lvl4pPr>
            <a:lvl5pPr marL="2438158" indent="0">
              <a:buNone/>
              <a:defRPr sz="2100" b="1"/>
            </a:lvl5pPr>
            <a:lvl6pPr marL="3047696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3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00239"/>
            <a:ext cx="5386917" cy="412592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2" y="1360492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700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00" b="1"/>
            </a:lvl4pPr>
            <a:lvl5pPr marL="2438158" indent="0">
              <a:buNone/>
              <a:defRPr sz="2100" b="1"/>
            </a:lvl5pPr>
            <a:lvl6pPr marL="3047696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3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2" y="2000239"/>
            <a:ext cx="5389033" cy="412592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91267" y="6286524"/>
            <a:ext cx="5391551" cy="506828"/>
          </a:xfrm>
        </p:spPr>
        <p:txBody>
          <a:bodyPr anchor="ctr">
            <a:noAutofit/>
          </a:bodyPr>
          <a:lstStyle>
            <a:lvl1pPr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62000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91267" y="6286524"/>
            <a:ext cx="5391551" cy="506828"/>
          </a:xfrm>
        </p:spPr>
        <p:txBody>
          <a:bodyPr anchor="ctr">
            <a:noAutofit/>
          </a:bodyPr>
          <a:lstStyle>
            <a:lvl1pPr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2309" y="3"/>
            <a:ext cx="11041227" cy="1047733"/>
          </a:xfrm>
        </p:spPr>
        <p:txBody>
          <a:bodyPr>
            <a:normAutofit/>
          </a:bodyPr>
          <a:lstStyle>
            <a:lvl1pPr algn="l">
              <a:defRPr sz="3700">
                <a:solidFill>
                  <a:srgbClr val="7600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968216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9" y="3"/>
            <a:ext cx="11041227" cy="1047733"/>
          </a:xfrm>
        </p:spPr>
        <p:txBody>
          <a:bodyPr>
            <a:normAutofit/>
          </a:bodyPr>
          <a:lstStyle>
            <a:lvl1pPr algn="l">
              <a:defRPr sz="3700">
                <a:solidFill>
                  <a:srgbClr val="7600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22924" y="1333493"/>
            <a:ext cx="11040000" cy="47625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91267" y="6286524"/>
            <a:ext cx="5391551" cy="506828"/>
          </a:xfrm>
        </p:spPr>
        <p:txBody>
          <a:bodyPr anchor="ctr">
            <a:noAutofit/>
          </a:bodyPr>
          <a:lstStyle>
            <a:lvl1pPr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19934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3A19167F-3A02-43EB-9BA1-908C79B0F94C}" type="datetimeFigureOut">
              <a:rPr lang="cs-CZ" smtClean="0"/>
              <a:pPr/>
              <a:t>18.01.2019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7AD49CB5-8701-416B-B227-76A0E4E2CC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216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09" y="0"/>
            <a:ext cx="11041227" cy="1047733"/>
          </a:xfrm>
        </p:spPr>
        <p:txBody>
          <a:bodyPr>
            <a:normAutofit/>
          </a:bodyPr>
          <a:lstStyle>
            <a:lvl1pPr algn="l">
              <a:defRPr sz="3700">
                <a:solidFill>
                  <a:srgbClr val="7600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22923" y="1333492"/>
            <a:ext cx="11040000" cy="47625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91286" y="6286523"/>
            <a:ext cx="5391551" cy="506828"/>
          </a:xfrm>
        </p:spPr>
        <p:txBody>
          <a:bodyPr anchor="ctr">
            <a:noAutofit/>
          </a:bodyPr>
          <a:lstStyle>
            <a:lvl1pPr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3454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91286" y="6286523"/>
            <a:ext cx="5391551" cy="506828"/>
          </a:xfrm>
        </p:spPr>
        <p:txBody>
          <a:bodyPr anchor="ctr">
            <a:noAutofit/>
          </a:bodyPr>
          <a:lstStyle>
            <a:lvl1pPr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2309" y="0"/>
            <a:ext cx="11041227" cy="1047733"/>
          </a:xfrm>
        </p:spPr>
        <p:txBody>
          <a:bodyPr>
            <a:normAutofit/>
          </a:bodyPr>
          <a:lstStyle>
            <a:lvl1pPr algn="l">
              <a:defRPr sz="3700">
                <a:solidFill>
                  <a:srgbClr val="7600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312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7D7CA-9353-4AFE-A62A-246406FF6C7B}" type="datetimeFigureOut">
              <a:rPr lang="cs-CZ"/>
              <a:pPr>
                <a:defRPr/>
              </a:pPr>
              <a:t>18.01.2019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F52F1-C630-48AF-B372-097F2B4EE6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164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1552C-AFF4-41E5-BB42-CF9186E5E2B7}" type="datetimeFigureOut">
              <a:rPr lang="cs-CZ"/>
              <a:pPr>
                <a:defRPr/>
              </a:pPr>
              <a:t>18.01.2019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E61E2-D477-40E7-B9C3-679DD50820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04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75325-A9A0-4EF5-8574-A3F639DA4BDB}" type="datetimeFigureOut">
              <a:rPr lang="cs-CZ"/>
              <a:pPr>
                <a:defRPr/>
              </a:pPr>
              <a:t>18.01.2019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01490-28E7-4A06-AF59-629107CC24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6299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99E14-54FE-41EC-BBC8-A3165E604478}" type="datetimeFigureOut">
              <a:rPr lang="cs-CZ"/>
              <a:pPr>
                <a:defRPr/>
              </a:pPr>
              <a:t>18.01.2019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CC5A9-4F4F-47DC-9D4D-D250B5FB57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330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615" y="1709743"/>
            <a:ext cx="10515600" cy="2852737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615" y="4589469"/>
            <a:ext cx="10515600" cy="1500187"/>
          </a:xfrm>
        </p:spPr>
        <p:txBody>
          <a:bodyPr/>
          <a:lstStyle>
            <a:lvl1pPr marL="0" indent="0">
              <a:buNone/>
              <a:defRPr sz="2133"/>
            </a:lvl1pPr>
            <a:lvl2pPr marL="406405" indent="0">
              <a:buNone/>
              <a:defRPr sz="1778"/>
            </a:lvl2pPr>
            <a:lvl3pPr marL="812810" indent="0">
              <a:buNone/>
              <a:defRPr sz="1600"/>
            </a:lvl3pPr>
            <a:lvl4pPr marL="1219215" indent="0">
              <a:buNone/>
              <a:defRPr sz="1422"/>
            </a:lvl4pPr>
            <a:lvl5pPr marL="1625620" indent="0">
              <a:buNone/>
              <a:defRPr sz="1422"/>
            </a:lvl5pPr>
            <a:lvl6pPr marL="2032025" indent="0">
              <a:buNone/>
              <a:defRPr sz="1422"/>
            </a:lvl6pPr>
            <a:lvl7pPr marL="2438430" indent="0">
              <a:buNone/>
              <a:defRPr sz="1422"/>
            </a:lvl7pPr>
            <a:lvl8pPr marL="2844836" indent="0">
              <a:buNone/>
              <a:defRPr sz="1422"/>
            </a:lvl8pPr>
            <a:lvl9pPr marL="3251241" indent="0">
              <a:buNone/>
              <a:defRPr sz="1422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EA9E5-661C-494C-9136-DB62A240F354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508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02449-0EDC-4BDE-A953-70FEA0C0A662}" type="datetimeFigureOut">
              <a:rPr lang="cs-CZ"/>
              <a:pPr>
                <a:defRPr/>
              </a:pPr>
              <a:t>18.01.2019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B381E-5BC6-42A7-A0BD-197CFE65B1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0055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464F7-79C5-440E-867C-9E2813482754}" type="datetimeFigureOut">
              <a:rPr lang="cs-CZ"/>
              <a:pPr>
                <a:defRPr/>
              </a:pPr>
              <a:t>18.01.2019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7F682-2B94-4812-B31B-FE778B7023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448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DF7FD-6311-41D9-9BD9-3F725E424C5E}" type="datetimeFigureOut">
              <a:rPr lang="cs-CZ"/>
              <a:pPr>
                <a:defRPr/>
              </a:pPr>
              <a:t>18.01.2019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1B446-4EEF-442D-9718-4B84DF74E2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4009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2C7B1-774A-4C3E-8BB8-73A426398D4F}" type="datetimeFigureOut">
              <a:rPr lang="cs-CZ"/>
              <a:pPr>
                <a:defRPr/>
              </a:pPr>
              <a:t>18.01.2019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2E624-6213-4A2C-A76C-54E866C10A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13583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F6D79-4D27-4532-ACD7-D8BF34D9281C}" type="datetimeFigureOut">
              <a:rPr lang="cs-CZ"/>
              <a:pPr>
                <a:defRPr/>
              </a:pPr>
              <a:t>18.01.2019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4EFBD-9188-4156-A401-360673F2DA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9884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3FE0F-061F-4C18-8300-AC31026D2423}" type="datetimeFigureOut">
              <a:rPr lang="cs-CZ"/>
              <a:pPr>
                <a:defRPr/>
              </a:pPr>
              <a:t>18.01.2019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314B4-7DFC-48C4-9F50-A937FAF5BA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9435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9931F-3B70-4E3F-918E-D9DE60BE5164}" type="datetimeFigureOut">
              <a:rPr lang="cs-CZ"/>
              <a:pPr>
                <a:defRPr/>
              </a:pPr>
              <a:t>18.01.2019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DE035-8ABA-4272-8BEB-2C77745552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425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5520" y="26125"/>
            <a:ext cx="10416479" cy="1143000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004D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2"/>
          </p:nvPr>
        </p:nvSpPr>
        <p:spPr>
          <a:xfrm>
            <a:off x="3" y="6328827"/>
            <a:ext cx="10896532" cy="531760"/>
          </a:xfrm>
        </p:spPr>
        <p:txBody>
          <a:bodyPr/>
          <a:lstStyle>
            <a:lvl1pPr marL="0" indent="0">
              <a:buClr>
                <a:srgbClr val="004D68"/>
              </a:buClr>
              <a:buSzPct val="80000"/>
              <a:buFont typeface="Arial" pitchFamily="34" charset="0"/>
              <a:buNone/>
              <a:defRPr lang="fr-FR" sz="800" b="1" kern="1200" dirty="0" smtClean="0">
                <a:solidFill>
                  <a:srgbClr val="9ACAEB"/>
                </a:solidFill>
                <a:latin typeface="+mj-lt"/>
                <a:ea typeface="+mn-ea"/>
                <a:cs typeface="+mn-cs"/>
              </a:defRPr>
            </a:lvl1pPr>
            <a:lvl2pPr marL="914400" indent="-457200">
              <a:buClr>
                <a:srgbClr val="0095AC"/>
              </a:buClr>
              <a:buFontTx/>
              <a:buChar char="&gt;"/>
              <a:defRPr>
                <a:solidFill>
                  <a:srgbClr val="0095AC"/>
                </a:solidFill>
                <a:latin typeface="+mn-lt"/>
              </a:defRPr>
            </a:lvl2pPr>
            <a:lvl3pPr marL="1257300" indent="-342900">
              <a:buClr>
                <a:srgbClr val="0095AC"/>
              </a:buClr>
              <a:buFontTx/>
              <a:buChar char="−"/>
              <a:defRPr>
                <a:latin typeface="+mn-lt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501854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2A966-6330-46A3-BA05-5FC09B508B38}" type="datetimeFigureOut">
              <a:rPr lang="fr-FR"/>
              <a:pPr>
                <a:defRPr/>
              </a:pPr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E2BF4-CC35-4F77-872D-62FF7E57BAD4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9029774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C4BEA-DCBC-486D-BD18-FC085115027D}" type="datetimeFigureOut">
              <a:rPr lang="fr-FR"/>
              <a:pPr>
                <a:defRPr/>
              </a:pPr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BEC17-411B-4B2E-9CB2-8459D98EE82A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04023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4" y="1981200"/>
            <a:ext cx="5091289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86316" y="1981200"/>
            <a:ext cx="5091289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18318-324D-443E-AA29-27D2926664F2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275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6DC38-8ACE-4723-9F95-41424DEC75E2}" type="datetimeFigureOut">
              <a:rPr lang="fr-FR"/>
              <a:pPr>
                <a:defRPr/>
              </a:pPr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5F12B-E6ED-42A9-85B0-AB9B64429C37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0740359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33BEF-0000-4845-8A9F-4C28331CB511}" type="datetimeFigureOut">
              <a:rPr lang="fr-FR"/>
              <a:pPr>
                <a:defRPr/>
              </a:pPr>
              <a:t>18/01/2019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1136E-6C9D-4130-A059-198A3349AAB3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6899064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2958A-2F57-458A-BC2B-32F5F8A2F949}" type="datetimeFigureOut">
              <a:rPr lang="fr-FR"/>
              <a:pPr>
                <a:defRPr/>
              </a:pPr>
              <a:t>18/01/2019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B853E-05F9-4276-8668-4DE7E8C7648F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08059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32329-2551-4DC1-8379-45929279486E}" type="datetimeFigureOut">
              <a:rPr lang="fr-FR"/>
              <a:pPr>
                <a:defRPr/>
              </a:pPr>
              <a:t>18/01/2019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FABDF-2B7A-449C-BFB3-DB926FCDBBFD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4707120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B56EE-785F-41DC-873D-0B7B9C05FBD6}" type="datetimeFigureOut">
              <a:rPr lang="fr-FR"/>
              <a:pPr>
                <a:defRPr/>
              </a:pPr>
              <a:t>18/01/2019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2821A-9F61-4EAE-9689-B5A86B15F9D2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8979365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887B6-6C35-4D9B-A065-B467A9F29B26}" type="datetimeFigureOut">
              <a:rPr lang="fr-FR"/>
              <a:pPr>
                <a:defRPr/>
              </a:pPr>
              <a:t>18/01/2019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C8F79-1B75-4DB2-A049-ABD3A97643D7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2080633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32BFA-AE68-40D0-AE78-0FB792422576}" type="datetimeFigureOut">
              <a:rPr lang="fr-FR"/>
              <a:pPr>
                <a:defRPr/>
              </a:pPr>
              <a:t>18/01/2019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B69E1-A867-442F-951F-C768E3D8CF43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4096956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723E5-1140-4E13-9EA6-EA21E507BD51}" type="datetimeFigureOut">
              <a:rPr lang="fr-FR"/>
              <a:pPr>
                <a:defRPr/>
              </a:pPr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BDD68-61A8-4A35-B5E7-B507E58B7951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875815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2F9B0-E326-4B6F-B28A-AD7FBD9EFBB2}" type="datetimeFigureOut">
              <a:rPr lang="fr-FR"/>
              <a:pPr>
                <a:defRPr/>
              </a:pPr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209B2-AB17-4CF0-99E7-7CA12A9F486F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5951296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385" indent="0" algn="ctr">
              <a:buNone/>
              <a:defRPr sz="1779"/>
            </a:lvl2pPr>
            <a:lvl3pPr marL="812770" indent="0" algn="ctr">
              <a:buNone/>
              <a:defRPr sz="1600"/>
            </a:lvl3pPr>
            <a:lvl4pPr marL="1219154" indent="0" algn="ctr">
              <a:buNone/>
              <a:defRPr sz="1423"/>
            </a:lvl4pPr>
            <a:lvl5pPr marL="1625538" indent="0" algn="ctr">
              <a:buNone/>
              <a:defRPr sz="1423"/>
            </a:lvl5pPr>
            <a:lvl6pPr marL="2031924" indent="0" algn="ctr">
              <a:buNone/>
              <a:defRPr sz="1423"/>
            </a:lvl6pPr>
            <a:lvl7pPr marL="2438310" indent="0" algn="ctr">
              <a:buNone/>
              <a:defRPr sz="1423"/>
            </a:lvl7pPr>
            <a:lvl8pPr marL="2844694" indent="0" algn="ctr">
              <a:buNone/>
              <a:defRPr sz="1423"/>
            </a:lvl8pPr>
            <a:lvl9pPr marL="3251079" indent="0" algn="ctr">
              <a:buNone/>
              <a:defRPr sz="1423"/>
            </a:lvl9pPr>
          </a:lstStyle>
          <a:p>
            <a:r>
              <a:rPr lang="cs-CZ" dirty="0" smtClean="0"/>
              <a:t>Kliknutím lze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374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141" y="365129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144" y="1681163"/>
            <a:ext cx="5159023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144" y="2505075"/>
            <a:ext cx="5159023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3141" y="1681163"/>
            <a:ext cx="5181600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3141" y="2505075"/>
            <a:ext cx="518160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22AED-EED8-43C9-925D-9A38C0319C40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846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1556" y="334433"/>
            <a:ext cx="11424355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1556" y="1743965"/>
            <a:ext cx="11176000" cy="4114800"/>
          </a:xfrm>
        </p:spPr>
        <p:txBody>
          <a:bodyPr/>
          <a:lstStyle>
            <a:lvl1pPr>
              <a:defRPr sz="2600"/>
            </a:lvl1pPr>
            <a:lvl2pPr>
              <a:defRPr>
                <a:solidFill>
                  <a:srgbClr val="66FF99"/>
                </a:solidFill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7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615" y="1709748"/>
            <a:ext cx="10515600" cy="2852737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615" y="4589475"/>
            <a:ext cx="10515600" cy="1500187"/>
          </a:xfrm>
        </p:spPr>
        <p:txBody>
          <a:bodyPr/>
          <a:lstStyle>
            <a:lvl1pPr marL="0" indent="0">
              <a:buNone/>
              <a:defRPr sz="2133"/>
            </a:lvl1pPr>
            <a:lvl2pPr marL="406385" indent="0">
              <a:buNone/>
              <a:defRPr sz="1779"/>
            </a:lvl2pPr>
            <a:lvl3pPr marL="812770" indent="0">
              <a:buNone/>
              <a:defRPr sz="1600"/>
            </a:lvl3pPr>
            <a:lvl4pPr marL="1219154" indent="0">
              <a:buNone/>
              <a:defRPr sz="1423"/>
            </a:lvl4pPr>
            <a:lvl5pPr marL="1625538" indent="0">
              <a:buNone/>
              <a:defRPr sz="1423"/>
            </a:lvl5pPr>
            <a:lvl6pPr marL="2031924" indent="0">
              <a:buNone/>
              <a:defRPr sz="1423"/>
            </a:lvl6pPr>
            <a:lvl7pPr marL="2438310" indent="0">
              <a:buNone/>
              <a:defRPr sz="1423"/>
            </a:lvl7pPr>
            <a:lvl8pPr marL="2844694" indent="0">
              <a:buNone/>
              <a:defRPr sz="1423"/>
            </a:lvl8pPr>
            <a:lvl9pPr marL="3251079" indent="0">
              <a:buNone/>
              <a:defRPr sz="1423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EA9E5-661C-494C-9136-DB62A240F354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331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7" y="1981200"/>
            <a:ext cx="5091289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86320" y="1981200"/>
            <a:ext cx="5091289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18318-324D-443E-AA29-27D2926664F2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511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141" y="365129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149" y="1681163"/>
            <a:ext cx="5159023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85" indent="0">
              <a:buNone/>
              <a:defRPr sz="1779" b="1"/>
            </a:lvl2pPr>
            <a:lvl3pPr marL="812770" indent="0">
              <a:buNone/>
              <a:defRPr sz="1600" b="1"/>
            </a:lvl3pPr>
            <a:lvl4pPr marL="1219154" indent="0">
              <a:buNone/>
              <a:defRPr sz="1423" b="1"/>
            </a:lvl4pPr>
            <a:lvl5pPr marL="1625538" indent="0">
              <a:buNone/>
              <a:defRPr sz="1423" b="1"/>
            </a:lvl5pPr>
            <a:lvl6pPr marL="2031924" indent="0">
              <a:buNone/>
              <a:defRPr sz="1423" b="1"/>
            </a:lvl6pPr>
            <a:lvl7pPr marL="2438310" indent="0">
              <a:buNone/>
              <a:defRPr sz="1423" b="1"/>
            </a:lvl7pPr>
            <a:lvl8pPr marL="2844694" indent="0">
              <a:buNone/>
              <a:defRPr sz="1423" b="1"/>
            </a:lvl8pPr>
            <a:lvl9pPr marL="3251079" indent="0">
              <a:buNone/>
              <a:defRPr sz="1423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149" y="2505075"/>
            <a:ext cx="5159023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3141" y="1681163"/>
            <a:ext cx="5181600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85" indent="0">
              <a:buNone/>
              <a:defRPr sz="1779" b="1"/>
            </a:lvl2pPr>
            <a:lvl3pPr marL="812770" indent="0">
              <a:buNone/>
              <a:defRPr sz="1600" b="1"/>
            </a:lvl3pPr>
            <a:lvl4pPr marL="1219154" indent="0">
              <a:buNone/>
              <a:defRPr sz="1423" b="1"/>
            </a:lvl4pPr>
            <a:lvl5pPr marL="1625538" indent="0">
              <a:buNone/>
              <a:defRPr sz="1423" b="1"/>
            </a:lvl5pPr>
            <a:lvl6pPr marL="2031924" indent="0">
              <a:buNone/>
              <a:defRPr sz="1423" b="1"/>
            </a:lvl6pPr>
            <a:lvl7pPr marL="2438310" indent="0">
              <a:buNone/>
              <a:defRPr sz="1423" b="1"/>
            </a:lvl7pPr>
            <a:lvl8pPr marL="2844694" indent="0">
              <a:buNone/>
              <a:defRPr sz="1423" b="1"/>
            </a:lvl8pPr>
            <a:lvl9pPr marL="3251079" indent="0">
              <a:buNone/>
              <a:defRPr sz="1423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3141" y="2505075"/>
            <a:ext cx="518160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22AED-EED8-43C9-925D-9A38C0319C40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6975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46B4F-E930-40D5-9D6E-B78D6EF85F57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566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3C36B-3714-43D3-9728-5C7EAB496A9F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788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141" y="457200"/>
            <a:ext cx="3932296" cy="1600200"/>
          </a:xfrm>
        </p:spPr>
        <p:txBody>
          <a:bodyPr anchor="b"/>
          <a:lstStyle>
            <a:lvl1pPr>
              <a:defRPr sz="2844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482" y="987436"/>
            <a:ext cx="6171259" cy="4873625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9"/>
            </a:lvl4pPr>
            <a:lvl5pPr>
              <a:defRPr sz="1779"/>
            </a:lvl5pPr>
            <a:lvl6pPr>
              <a:defRPr sz="1779"/>
            </a:lvl6pPr>
            <a:lvl7pPr>
              <a:defRPr sz="1779"/>
            </a:lvl7pPr>
            <a:lvl8pPr>
              <a:defRPr sz="1779"/>
            </a:lvl8pPr>
            <a:lvl9pPr>
              <a:defRPr sz="1779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141" y="2057400"/>
            <a:ext cx="3932296" cy="3811588"/>
          </a:xfrm>
        </p:spPr>
        <p:txBody>
          <a:bodyPr/>
          <a:lstStyle>
            <a:lvl1pPr marL="0" indent="0">
              <a:buNone/>
              <a:defRPr sz="1423"/>
            </a:lvl1pPr>
            <a:lvl2pPr marL="406385" indent="0">
              <a:buNone/>
              <a:defRPr sz="1244"/>
            </a:lvl2pPr>
            <a:lvl3pPr marL="812770" indent="0">
              <a:buNone/>
              <a:defRPr sz="1067"/>
            </a:lvl3pPr>
            <a:lvl4pPr marL="1219154" indent="0">
              <a:buNone/>
              <a:defRPr sz="889"/>
            </a:lvl4pPr>
            <a:lvl5pPr marL="1625538" indent="0">
              <a:buNone/>
              <a:defRPr sz="889"/>
            </a:lvl5pPr>
            <a:lvl6pPr marL="2031924" indent="0">
              <a:buNone/>
              <a:defRPr sz="889"/>
            </a:lvl6pPr>
            <a:lvl7pPr marL="2438310" indent="0">
              <a:buNone/>
              <a:defRPr sz="889"/>
            </a:lvl7pPr>
            <a:lvl8pPr marL="2844694" indent="0">
              <a:buNone/>
              <a:defRPr sz="889"/>
            </a:lvl8pPr>
            <a:lvl9pPr marL="3251079" indent="0">
              <a:buNone/>
              <a:defRPr sz="889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518E1-0F32-4AD2-B38E-B72743B246E5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8312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141" y="457200"/>
            <a:ext cx="3932296" cy="1600200"/>
          </a:xfrm>
        </p:spPr>
        <p:txBody>
          <a:bodyPr anchor="b"/>
          <a:lstStyle>
            <a:lvl1pPr>
              <a:defRPr sz="2844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482" y="987436"/>
            <a:ext cx="6171259" cy="4873625"/>
          </a:xfrm>
        </p:spPr>
        <p:txBody>
          <a:bodyPr/>
          <a:lstStyle>
            <a:lvl1pPr marL="0" indent="0">
              <a:buNone/>
              <a:defRPr sz="2844"/>
            </a:lvl1pPr>
            <a:lvl2pPr marL="406385" indent="0">
              <a:buNone/>
              <a:defRPr sz="2489"/>
            </a:lvl2pPr>
            <a:lvl3pPr marL="812770" indent="0">
              <a:buNone/>
              <a:defRPr sz="2133"/>
            </a:lvl3pPr>
            <a:lvl4pPr marL="1219154" indent="0">
              <a:buNone/>
              <a:defRPr sz="1779"/>
            </a:lvl4pPr>
            <a:lvl5pPr marL="1625538" indent="0">
              <a:buNone/>
              <a:defRPr sz="1779"/>
            </a:lvl5pPr>
            <a:lvl6pPr marL="2031924" indent="0">
              <a:buNone/>
              <a:defRPr sz="1779"/>
            </a:lvl6pPr>
            <a:lvl7pPr marL="2438310" indent="0">
              <a:buNone/>
              <a:defRPr sz="1779"/>
            </a:lvl7pPr>
            <a:lvl8pPr marL="2844694" indent="0">
              <a:buNone/>
              <a:defRPr sz="1779"/>
            </a:lvl8pPr>
            <a:lvl9pPr marL="3251079" indent="0">
              <a:buNone/>
              <a:defRPr sz="1779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141" y="2057400"/>
            <a:ext cx="3932296" cy="3811588"/>
          </a:xfrm>
        </p:spPr>
        <p:txBody>
          <a:bodyPr/>
          <a:lstStyle>
            <a:lvl1pPr marL="0" indent="0">
              <a:buNone/>
              <a:defRPr sz="1423"/>
            </a:lvl1pPr>
            <a:lvl2pPr marL="406385" indent="0">
              <a:buNone/>
              <a:defRPr sz="1244"/>
            </a:lvl2pPr>
            <a:lvl3pPr marL="812770" indent="0">
              <a:buNone/>
              <a:defRPr sz="1067"/>
            </a:lvl3pPr>
            <a:lvl4pPr marL="1219154" indent="0">
              <a:buNone/>
              <a:defRPr sz="889"/>
            </a:lvl4pPr>
            <a:lvl5pPr marL="1625538" indent="0">
              <a:buNone/>
              <a:defRPr sz="889"/>
            </a:lvl5pPr>
            <a:lvl6pPr marL="2031924" indent="0">
              <a:buNone/>
              <a:defRPr sz="889"/>
            </a:lvl6pPr>
            <a:lvl7pPr marL="2438310" indent="0">
              <a:buNone/>
              <a:defRPr sz="889"/>
            </a:lvl7pPr>
            <a:lvl8pPr marL="2844694" indent="0">
              <a:buNone/>
              <a:defRPr sz="889"/>
            </a:lvl8pPr>
            <a:lvl9pPr marL="3251079" indent="0">
              <a:buNone/>
              <a:defRPr sz="889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DD026-977D-4264-9CB4-F5CBBCE90B54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670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364CF-C45C-4574-BCDA-5CB0E77A2119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495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686801" y="609600"/>
            <a:ext cx="25908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1" y="609600"/>
            <a:ext cx="7591779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DF3A7-A4FC-4FB8-8C69-88529FD8CD50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60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46B4F-E930-40D5-9D6E-B78D6EF85F57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333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5F5B448-1BD7-409D-A2CE-B9B8C45A2C4D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733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nline obrázek 2"/>
          <p:cNvSpPr>
            <a:spLocks noGrp="1"/>
          </p:cNvSpPr>
          <p:nvPr>
            <p:ph type="clipArt" sz="half" idx="1"/>
          </p:nvPr>
        </p:nvSpPr>
        <p:spPr>
          <a:xfrm>
            <a:off x="914407" y="1981200"/>
            <a:ext cx="5091289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86320" y="1981200"/>
            <a:ext cx="5091289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13E1BFE-E8D7-4022-B914-F087A4ADE483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221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7173582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53144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319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319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934974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8001" y="1981200"/>
            <a:ext cx="5497689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86312" y="1981200"/>
            <a:ext cx="5497689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7751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6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6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9089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1907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7578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31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7675" y="273051"/>
            <a:ext cx="68147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31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72135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3C36B-3714-43D3-9728-5C7EAB496A9F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43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481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48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481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8616634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8719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90001" y="609600"/>
            <a:ext cx="2793999" cy="60198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8201378" cy="60198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03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141" y="457200"/>
            <a:ext cx="3932296" cy="1600200"/>
          </a:xfrm>
        </p:spPr>
        <p:txBody>
          <a:bodyPr anchor="b"/>
          <a:lstStyle>
            <a:lvl1pPr>
              <a:defRPr sz="2844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482" y="987427"/>
            <a:ext cx="6171259" cy="4873625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141" y="2057400"/>
            <a:ext cx="3932296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05" indent="0">
              <a:buNone/>
              <a:defRPr sz="1244"/>
            </a:lvl2pPr>
            <a:lvl3pPr marL="812810" indent="0">
              <a:buNone/>
              <a:defRPr sz="1067"/>
            </a:lvl3pPr>
            <a:lvl4pPr marL="1219215" indent="0">
              <a:buNone/>
              <a:defRPr sz="889"/>
            </a:lvl4pPr>
            <a:lvl5pPr marL="1625620" indent="0">
              <a:buNone/>
              <a:defRPr sz="889"/>
            </a:lvl5pPr>
            <a:lvl6pPr marL="2032025" indent="0">
              <a:buNone/>
              <a:defRPr sz="889"/>
            </a:lvl6pPr>
            <a:lvl7pPr marL="2438430" indent="0">
              <a:buNone/>
              <a:defRPr sz="889"/>
            </a:lvl7pPr>
            <a:lvl8pPr marL="2844836" indent="0">
              <a:buNone/>
              <a:defRPr sz="889"/>
            </a:lvl8pPr>
            <a:lvl9pPr marL="3251241" indent="0">
              <a:buNone/>
              <a:defRPr sz="889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518E1-0F32-4AD2-B38E-B72743B246E5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621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141" y="457200"/>
            <a:ext cx="3932296" cy="1600200"/>
          </a:xfrm>
        </p:spPr>
        <p:txBody>
          <a:bodyPr anchor="b"/>
          <a:lstStyle>
            <a:lvl1pPr>
              <a:defRPr sz="2844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482" y="987427"/>
            <a:ext cx="6171259" cy="4873625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141" y="2057400"/>
            <a:ext cx="3932296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05" indent="0">
              <a:buNone/>
              <a:defRPr sz="1244"/>
            </a:lvl2pPr>
            <a:lvl3pPr marL="812810" indent="0">
              <a:buNone/>
              <a:defRPr sz="1067"/>
            </a:lvl3pPr>
            <a:lvl4pPr marL="1219215" indent="0">
              <a:buNone/>
              <a:defRPr sz="889"/>
            </a:lvl4pPr>
            <a:lvl5pPr marL="1625620" indent="0">
              <a:buNone/>
              <a:defRPr sz="889"/>
            </a:lvl5pPr>
            <a:lvl6pPr marL="2032025" indent="0">
              <a:buNone/>
              <a:defRPr sz="889"/>
            </a:lvl6pPr>
            <a:lvl7pPr marL="2438430" indent="0">
              <a:buNone/>
              <a:defRPr sz="889"/>
            </a:lvl7pPr>
            <a:lvl8pPr marL="2844836" indent="0">
              <a:buNone/>
              <a:defRPr sz="889"/>
            </a:lvl8pPr>
            <a:lvl9pPr marL="3251241" indent="0">
              <a:buNone/>
              <a:defRPr sz="889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DD026-977D-4264-9CB4-F5CBBCE90B54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618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titulu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677342">
              <a:defRPr sz="1244">
                <a:latin typeface="Times New Roman" panose="02020603050405020304" pitchFamily="18" charset="0"/>
              </a:defRPr>
            </a:lvl1pPr>
          </a:lstStyle>
          <a:p>
            <a:pPr eaLnBrk="0" hangingPunct="0"/>
            <a:endParaRPr lang="cs-CZ" alt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677342">
              <a:defRPr sz="1244">
                <a:latin typeface="Times New Roman" panose="02020603050405020304" pitchFamily="18" charset="0"/>
              </a:defRPr>
            </a:lvl1pPr>
          </a:lstStyle>
          <a:p>
            <a:pPr eaLnBrk="0" hangingPunct="0"/>
            <a:endParaRPr lang="cs-CZ" alt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677342">
              <a:defRPr sz="1244">
                <a:latin typeface="Times New Roman" panose="02020603050405020304" pitchFamily="18" charset="0"/>
              </a:defRPr>
            </a:lvl1pPr>
          </a:lstStyle>
          <a:p>
            <a:pPr eaLnBrk="0" hangingPunct="0"/>
            <a:fld id="{1EDD9A29-AC80-46E6-8C4C-8D178E9AE858}" type="slidenum">
              <a:rPr lang="cs-CZ" altLang="en-US" smtClean="0">
                <a:solidFill>
                  <a:srgbClr val="FFFFFF"/>
                </a:solidFill>
                <a:cs typeface="+mn-cs"/>
              </a:rPr>
              <a:pPr eaLnBrk="0" hangingPunct="0"/>
              <a:t>‹#›</a:t>
            </a:fld>
            <a:endParaRPr lang="cs-CZ" altLang="en-US">
              <a:solidFill>
                <a:srgbClr val="FFFFFF"/>
              </a:solidFill>
              <a:cs typeface="+mn-cs"/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6" y="6096000"/>
            <a:ext cx="875867" cy="630224"/>
          </a:xfrm>
          <a:prstGeom prst="rect">
            <a:avLst/>
          </a:prstGeom>
        </p:spPr>
      </p:pic>
      <p:grpSp>
        <p:nvGrpSpPr>
          <p:cNvPr id="8" name="Skupina 7"/>
          <p:cNvGrpSpPr/>
          <p:nvPr userDrawn="1"/>
        </p:nvGrpSpPr>
        <p:grpSpPr>
          <a:xfrm>
            <a:off x="1908036" y="6053572"/>
            <a:ext cx="1717485" cy="828432"/>
            <a:chOff x="73952" y="163636"/>
            <a:chExt cx="2567312" cy="1835740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52" y="336128"/>
              <a:ext cx="841753" cy="1379417"/>
            </a:xfrm>
            <a:prstGeom prst="rect">
              <a:avLst/>
            </a:prstGeom>
          </p:spPr>
        </p:pic>
        <p:sp>
          <p:nvSpPr>
            <p:cNvPr id="10" name="TextovéPole 9"/>
            <p:cNvSpPr txBox="1"/>
            <p:nvPr/>
          </p:nvSpPr>
          <p:spPr>
            <a:xfrm>
              <a:off x="791203" y="163636"/>
              <a:ext cx="1850061" cy="1835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900" dirty="0">
                  <a:solidFill>
                    <a:srgbClr val="A7E8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KOMPLEXNÍ</a:t>
              </a:r>
            </a:p>
            <a:p>
              <a:r>
                <a:rPr lang="cs-CZ" sz="1000" b="1" dirty="0">
                  <a:solidFill>
                    <a:srgbClr val="FF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KARDIO</a:t>
              </a:r>
            </a:p>
            <a:p>
              <a:r>
                <a:rPr lang="cs-CZ" sz="1000" b="1" dirty="0">
                  <a:solidFill>
                    <a:srgbClr val="FF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VASKULÁRNÍ</a:t>
              </a:r>
            </a:p>
            <a:p>
              <a:r>
                <a:rPr lang="cs-CZ" sz="900" dirty="0">
                  <a:solidFill>
                    <a:srgbClr val="A7E8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CENTRUM</a:t>
              </a:r>
            </a:p>
            <a:p>
              <a:pPr>
                <a:spcBef>
                  <a:spcPts val="100"/>
                </a:spcBef>
              </a:pPr>
              <a:r>
                <a:rPr lang="cs-CZ" sz="900" dirty="0">
                  <a:solidFill>
                    <a:srgbClr val="A7E8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VFN Praha</a:t>
              </a:r>
              <a:endParaRPr lang="en-US" sz="900" dirty="0">
                <a:solidFill>
                  <a:srgbClr val="A7E8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</p:grp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83" y="6097590"/>
            <a:ext cx="849469" cy="63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431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677342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77342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2pPr>
      <a:lvl3pPr algn="ctr" defTabSz="677342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3pPr>
      <a:lvl4pPr algn="ctr" defTabSz="677342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4pPr>
      <a:lvl5pPr algn="ctr" defTabSz="677342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5pPr>
      <a:lvl6pPr marL="406405" algn="ctr" defTabSz="677342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6pPr>
      <a:lvl7pPr marL="812810" algn="ctr" defTabSz="677342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7pPr>
      <a:lvl8pPr marL="1219215" algn="ctr" defTabSz="677342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8pPr>
      <a:lvl9pPr marL="1625620" algn="ctr" defTabSz="677342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04804" indent="-304804" algn="l" defTabSz="677342" rtl="0" eaLnBrk="0" fontAlgn="base" hangingPunct="0">
        <a:spcBef>
          <a:spcPct val="20000"/>
        </a:spcBef>
        <a:spcAft>
          <a:spcPct val="0"/>
        </a:spcAft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60408" indent="-254003" algn="l" defTabSz="677342" rtl="0" eaLnBrk="0" fontAlgn="base" hangingPunct="0">
        <a:spcBef>
          <a:spcPct val="20000"/>
        </a:spcBef>
        <a:spcAft>
          <a:spcPct val="0"/>
        </a:spcAft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13" indent="-203203" algn="l" defTabSz="677342" rtl="0" eaLnBrk="0" fontAlgn="base" hangingPunct="0">
        <a:spcBef>
          <a:spcPct val="20000"/>
        </a:spcBef>
        <a:spcAft>
          <a:spcPct val="0"/>
        </a:spcAft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3pPr>
      <a:lvl4pPr marL="1422418" indent="-203203" algn="l" defTabSz="677342" rtl="0" eaLnBrk="0" fontAlgn="base" hangingPunct="0">
        <a:spcBef>
          <a:spcPct val="20000"/>
        </a:spcBef>
        <a:spcAft>
          <a:spcPct val="0"/>
        </a:spcAft>
        <a:buChar char="–"/>
        <a:defRPr sz="1778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indent="-203203" algn="l" defTabSz="677342" rtl="0" eaLnBrk="0" fontAlgn="base" hangingPunct="0">
        <a:spcBef>
          <a:spcPct val="20000"/>
        </a:spcBef>
        <a:spcAft>
          <a:spcPct val="0"/>
        </a:spcAft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5pPr>
      <a:lvl6pPr marL="2235228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33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38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43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Pfizer\Eliquis\ELI204 Masterclass\First masterclass\Presentations\Template\Eliquis_SPAF Masterclass_PPT_1703147[1].jpg"/>
          <p:cNvPicPr>
            <a:picLocks noChangeAspect="1" noChangeArrowheads="1"/>
          </p:cNvPicPr>
          <p:nvPr userDrawn="1"/>
        </p:nvPicPr>
        <p:blipFill rotWithShape="1">
          <a:blip r:embed="rId14" cstate="print"/>
          <a:srcRect t="90095"/>
          <a:stretch/>
        </p:blipFill>
        <p:spPr bwMode="auto">
          <a:xfrm>
            <a:off x="1" y="6178553"/>
            <a:ext cx="12192000" cy="67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6" y="1"/>
            <a:ext cx="11039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16" tIns="60908" rIns="121816" bIns="609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6" y="1333501"/>
            <a:ext cx="110394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16" tIns="60908" rIns="121816" bIns="609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594820" y="6119983"/>
            <a:ext cx="1936377" cy="309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0" i="1" dirty="0">
                <a:solidFill>
                  <a:schemeClr val="bg1"/>
                </a:solidFill>
              </a:rPr>
              <a:t>Virtual</a:t>
            </a:r>
            <a:endParaRPr lang="tr-TR" sz="1400" b="0" i="1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" y="1128156"/>
            <a:ext cx="12192000" cy="0"/>
          </a:xfrm>
          <a:prstGeom prst="line">
            <a:avLst/>
          </a:prstGeom>
          <a:ln w="19050">
            <a:solidFill>
              <a:srgbClr val="F26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88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5" r:id="rId10"/>
    <p:sldLayoutId id="2147483686" r:id="rId11"/>
    <p:sldLayoutId id="2147483687" r:id="rId12"/>
  </p:sldLayoutIdLst>
  <p:transition/>
  <p:txStyles>
    <p:titleStyle>
      <a:lvl1pPr algn="l" defTabSz="1217613" rtl="0" eaLnBrk="0" fontAlgn="base" hangingPunct="0">
        <a:spcBef>
          <a:spcPct val="0"/>
        </a:spcBef>
        <a:spcAft>
          <a:spcPct val="0"/>
        </a:spcAft>
        <a:defRPr lang="en-GB" sz="3700" kern="1200" dirty="0">
          <a:solidFill>
            <a:srgbClr val="76004B"/>
          </a:solidFill>
          <a:latin typeface="+mj-lt"/>
          <a:ea typeface="+mj-ea"/>
          <a:cs typeface="+mj-cs"/>
        </a:defRPr>
      </a:lvl1pPr>
      <a:lvl2pPr algn="l" defTabSz="1217613" rtl="0" eaLnBrk="0" fontAlgn="base" hangingPunct="0">
        <a:spcBef>
          <a:spcPct val="0"/>
        </a:spcBef>
        <a:spcAft>
          <a:spcPct val="0"/>
        </a:spcAft>
        <a:defRPr sz="3700">
          <a:solidFill>
            <a:srgbClr val="76004B"/>
          </a:solidFill>
          <a:latin typeface="Calibri" pitchFamily="34" charset="0"/>
        </a:defRPr>
      </a:lvl2pPr>
      <a:lvl3pPr algn="l" defTabSz="1217613" rtl="0" eaLnBrk="0" fontAlgn="base" hangingPunct="0">
        <a:spcBef>
          <a:spcPct val="0"/>
        </a:spcBef>
        <a:spcAft>
          <a:spcPct val="0"/>
        </a:spcAft>
        <a:defRPr sz="3700">
          <a:solidFill>
            <a:srgbClr val="76004B"/>
          </a:solidFill>
          <a:latin typeface="Calibri" pitchFamily="34" charset="0"/>
        </a:defRPr>
      </a:lvl3pPr>
      <a:lvl4pPr algn="l" defTabSz="1217613" rtl="0" eaLnBrk="0" fontAlgn="base" hangingPunct="0">
        <a:spcBef>
          <a:spcPct val="0"/>
        </a:spcBef>
        <a:spcAft>
          <a:spcPct val="0"/>
        </a:spcAft>
        <a:defRPr sz="3700">
          <a:solidFill>
            <a:srgbClr val="76004B"/>
          </a:solidFill>
          <a:latin typeface="Calibri" pitchFamily="34" charset="0"/>
        </a:defRPr>
      </a:lvl4pPr>
      <a:lvl5pPr algn="l" defTabSz="1217613" rtl="0" eaLnBrk="0" fontAlgn="base" hangingPunct="0">
        <a:spcBef>
          <a:spcPct val="0"/>
        </a:spcBef>
        <a:spcAft>
          <a:spcPct val="0"/>
        </a:spcAft>
        <a:defRPr sz="3700">
          <a:solidFill>
            <a:srgbClr val="76004B"/>
          </a:solidFill>
          <a:latin typeface="Calibri" pitchFamily="34" charset="0"/>
        </a:defRPr>
      </a:lvl5pPr>
      <a:lvl6pPr marL="457200" algn="l" defTabSz="1217613" rtl="0" fontAlgn="base">
        <a:spcBef>
          <a:spcPct val="0"/>
        </a:spcBef>
        <a:spcAft>
          <a:spcPct val="0"/>
        </a:spcAft>
        <a:defRPr sz="3700">
          <a:solidFill>
            <a:srgbClr val="76004B"/>
          </a:solidFill>
          <a:latin typeface="Calibri" pitchFamily="34" charset="0"/>
        </a:defRPr>
      </a:lvl6pPr>
      <a:lvl7pPr marL="914400" algn="l" defTabSz="1217613" rtl="0" fontAlgn="base">
        <a:spcBef>
          <a:spcPct val="0"/>
        </a:spcBef>
        <a:spcAft>
          <a:spcPct val="0"/>
        </a:spcAft>
        <a:defRPr sz="3700">
          <a:solidFill>
            <a:srgbClr val="76004B"/>
          </a:solidFill>
          <a:latin typeface="Calibri" pitchFamily="34" charset="0"/>
        </a:defRPr>
      </a:lvl7pPr>
      <a:lvl8pPr marL="1371600" algn="l" defTabSz="1217613" rtl="0" fontAlgn="base">
        <a:spcBef>
          <a:spcPct val="0"/>
        </a:spcBef>
        <a:spcAft>
          <a:spcPct val="0"/>
        </a:spcAft>
        <a:defRPr sz="3700">
          <a:solidFill>
            <a:srgbClr val="76004B"/>
          </a:solidFill>
          <a:latin typeface="Calibri" pitchFamily="34" charset="0"/>
        </a:defRPr>
      </a:lvl8pPr>
      <a:lvl9pPr marL="1828800" algn="l" defTabSz="1217613" rtl="0" fontAlgn="base">
        <a:spcBef>
          <a:spcPct val="0"/>
        </a:spcBef>
        <a:spcAft>
          <a:spcPct val="0"/>
        </a:spcAft>
        <a:defRPr sz="3700">
          <a:solidFill>
            <a:srgbClr val="76004B"/>
          </a:solidFill>
          <a:latin typeface="Calibri" pitchFamily="34" charset="0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Clr>
          <a:srgbClr val="F26A38"/>
        </a:buClr>
        <a:buSzPct val="80000"/>
        <a:buFont typeface="Wingdings 3" pitchFamily="18" charset="2"/>
        <a:buChar char="u"/>
        <a:defRPr sz="3200" kern="1200">
          <a:solidFill>
            <a:srgbClr val="76004B"/>
          </a:solidFill>
          <a:latin typeface="+mn-lt"/>
          <a:ea typeface="+mn-ea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Clr>
          <a:srgbClr val="76004B"/>
        </a:buClr>
        <a:buSzPct val="80000"/>
        <a:buFont typeface="Arial" pitchFamily="34" charset="0"/>
        <a:buChar char="–"/>
        <a:defRPr sz="2700" kern="1200">
          <a:solidFill>
            <a:srgbClr val="76004B"/>
          </a:solidFill>
          <a:latin typeface="+mn-lt"/>
          <a:ea typeface="+mn-ea"/>
          <a:cs typeface="+mn-cs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Clr>
          <a:srgbClr val="76004B"/>
        </a:buClr>
        <a:buSzPct val="80000"/>
        <a:buFont typeface="Arial" pitchFamily="34" charset="0"/>
        <a:buChar char="•"/>
        <a:defRPr sz="2400" kern="1200">
          <a:solidFill>
            <a:srgbClr val="76004B"/>
          </a:solidFill>
          <a:latin typeface="+mn-lt"/>
          <a:ea typeface="+mn-ea"/>
          <a:cs typeface="+mn-cs"/>
        </a:defRPr>
      </a:lvl3pPr>
      <a:lvl4pPr marL="2130425" indent="-303213" algn="l" defTabSz="1217613" rtl="0" eaLnBrk="0" fontAlgn="base" hangingPunct="0">
        <a:spcBef>
          <a:spcPct val="20000"/>
        </a:spcBef>
        <a:spcAft>
          <a:spcPct val="0"/>
        </a:spcAft>
        <a:buClr>
          <a:srgbClr val="76004B"/>
        </a:buClr>
        <a:buSzPct val="80000"/>
        <a:buFont typeface="Arial" pitchFamily="34" charset="0"/>
        <a:buChar char="–"/>
        <a:defRPr sz="2400" kern="1200">
          <a:solidFill>
            <a:srgbClr val="76004B"/>
          </a:solidFill>
          <a:latin typeface="+mn-lt"/>
          <a:ea typeface="+mn-ea"/>
          <a:cs typeface="+mn-cs"/>
        </a:defRPr>
      </a:lvl4pPr>
      <a:lvl5pPr marL="2740025" indent="-303213" algn="l" defTabSz="1217613" rtl="0" eaLnBrk="0" fontAlgn="base" hangingPunct="0">
        <a:spcBef>
          <a:spcPct val="20000"/>
        </a:spcBef>
        <a:spcAft>
          <a:spcPct val="0"/>
        </a:spcAft>
        <a:buClr>
          <a:srgbClr val="76004B"/>
        </a:buClr>
        <a:buSzPct val="80000"/>
        <a:buFont typeface="Arial" pitchFamily="34" charset="0"/>
        <a:buChar char="»"/>
        <a:defRPr sz="2400" kern="1200">
          <a:solidFill>
            <a:srgbClr val="76004B"/>
          </a:solidFill>
          <a:latin typeface="+mn-lt"/>
          <a:ea typeface="+mn-ea"/>
          <a:cs typeface="+mn-cs"/>
        </a:defRPr>
      </a:lvl5pPr>
      <a:lvl6pPr marL="3349524" indent="-304488" algn="l" defTabSz="121803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552" indent="-304488" algn="l" defTabSz="121803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554" indent="-304488" algn="l" defTabSz="121803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556" indent="-304488" algn="l" defTabSz="121803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0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79" algn="l" defTabSz="12180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030" algn="l" defTabSz="12180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032" algn="l" defTabSz="12180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058" algn="l" defTabSz="12180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036" algn="l" defTabSz="12180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015" algn="l" defTabSz="12180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040" algn="l" defTabSz="12180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049" algn="l" defTabSz="12180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D64A7E-CBE1-469D-9EC7-7C88BDDCAF61}" type="datetimeFigureOut">
              <a:rPr lang="cs-CZ"/>
              <a:pPr>
                <a:defRPr/>
              </a:pPr>
              <a:t>18.01.2019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E33464-8B9E-4E17-8701-65A4B7CD68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9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title style</a:t>
            </a:r>
            <a:endParaRPr lang="en-GB" altLang="cs-CZ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text styles</a:t>
            </a:r>
          </a:p>
          <a:p>
            <a:pPr lvl="1"/>
            <a:r>
              <a:rPr lang="en-US" altLang="cs-CZ" smtClean="0"/>
              <a:t>Second level</a:t>
            </a:r>
          </a:p>
          <a:p>
            <a:pPr lvl="2"/>
            <a:r>
              <a:rPr lang="en-US" altLang="cs-CZ" smtClean="0"/>
              <a:t>Third level</a:t>
            </a:r>
          </a:p>
          <a:p>
            <a:pPr lvl="3"/>
            <a:r>
              <a:rPr lang="en-US" altLang="cs-CZ" smtClean="0"/>
              <a:t>Fourth level</a:t>
            </a:r>
          </a:p>
          <a:p>
            <a:pPr lvl="4"/>
            <a:r>
              <a:rPr lang="en-US" altLang="cs-CZ" smtClean="0"/>
              <a:t>Fifth level</a:t>
            </a:r>
            <a:endParaRPr lang="en-GB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B89ABA-72C7-4961-9055-A5FC8705CE6D}" type="datetimeFigureOut">
              <a:rPr lang="fr-FR"/>
              <a:pPr>
                <a:defRPr/>
              </a:pPr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9854988-4809-4CFB-A6CF-10E16A0E8D38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9127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titulu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677310">
              <a:defRPr sz="1244">
                <a:latin typeface="Times New Roman" panose="02020603050405020304" pitchFamily="18" charset="0"/>
              </a:defRPr>
            </a:lvl1pPr>
          </a:lstStyle>
          <a:p>
            <a:pPr eaLnBrk="0" hangingPunct="0"/>
            <a:endParaRPr lang="cs-CZ" alt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677310">
              <a:defRPr sz="1244">
                <a:latin typeface="Times New Roman" panose="02020603050405020304" pitchFamily="18" charset="0"/>
              </a:defRPr>
            </a:lvl1pPr>
          </a:lstStyle>
          <a:p>
            <a:pPr eaLnBrk="0" hangingPunct="0"/>
            <a:endParaRPr lang="cs-CZ" alt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677310">
              <a:defRPr sz="1244">
                <a:latin typeface="Times New Roman" panose="02020603050405020304" pitchFamily="18" charset="0"/>
              </a:defRPr>
            </a:lvl1pPr>
          </a:lstStyle>
          <a:p>
            <a:pPr eaLnBrk="0" hangingPunct="0"/>
            <a:fld id="{1EDD9A29-AC80-46E6-8C4C-8D178E9AE858}" type="slidenum">
              <a:rPr lang="cs-CZ" altLang="en-US" smtClean="0">
                <a:solidFill>
                  <a:srgbClr val="FFFFFF"/>
                </a:solidFill>
                <a:cs typeface="+mn-cs"/>
              </a:rPr>
              <a:pPr eaLnBrk="0" hangingPunct="0"/>
              <a:t>‹#›</a:t>
            </a:fld>
            <a:endParaRPr lang="cs-CZ" altLang="en-US" smtClean="0">
              <a:solidFill>
                <a:srgbClr val="FFFFFF"/>
              </a:solidFill>
              <a:cs typeface="+mn-cs"/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7" y="5906530"/>
            <a:ext cx="934749" cy="874800"/>
          </a:xfrm>
          <a:prstGeom prst="rect">
            <a:avLst/>
          </a:prstGeom>
        </p:spPr>
      </p:pic>
      <p:grpSp>
        <p:nvGrpSpPr>
          <p:cNvPr id="8" name="Skupina 7"/>
          <p:cNvGrpSpPr/>
          <p:nvPr userDrawn="1"/>
        </p:nvGrpSpPr>
        <p:grpSpPr>
          <a:xfrm>
            <a:off x="2030732" y="5929714"/>
            <a:ext cx="1717485" cy="828432"/>
            <a:chOff x="73952" y="163636"/>
            <a:chExt cx="2567312" cy="1835740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52" y="336128"/>
              <a:ext cx="841753" cy="1379417"/>
            </a:xfrm>
            <a:prstGeom prst="rect">
              <a:avLst/>
            </a:prstGeom>
          </p:spPr>
        </p:pic>
        <p:sp>
          <p:nvSpPr>
            <p:cNvPr id="10" name="TextovéPole 9"/>
            <p:cNvSpPr txBox="1"/>
            <p:nvPr/>
          </p:nvSpPr>
          <p:spPr>
            <a:xfrm>
              <a:off x="791203" y="163636"/>
              <a:ext cx="1850061" cy="1835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900" dirty="0" smtClean="0">
                  <a:solidFill>
                    <a:srgbClr val="A7E8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KOMPLEXNÍ</a:t>
              </a:r>
            </a:p>
            <a:p>
              <a:r>
                <a:rPr lang="cs-CZ" sz="1000" b="1" dirty="0" smtClean="0">
                  <a:solidFill>
                    <a:srgbClr val="FF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KARDIO</a:t>
              </a:r>
            </a:p>
            <a:p>
              <a:r>
                <a:rPr lang="cs-CZ" sz="1000" b="1" dirty="0" smtClean="0">
                  <a:solidFill>
                    <a:srgbClr val="FF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VASKULÁRNÍ</a:t>
              </a:r>
            </a:p>
            <a:p>
              <a:r>
                <a:rPr lang="cs-CZ" sz="900" dirty="0">
                  <a:solidFill>
                    <a:srgbClr val="A7E8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CENTRUM</a:t>
              </a:r>
            </a:p>
            <a:p>
              <a:pPr>
                <a:spcBef>
                  <a:spcPts val="100"/>
                </a:spcBef>
              </a:pPr>
              <a:r>
                <a:rPr lang="cs-CZ" sz="900" dirty="0">
                  <a:solidFill>
                    <a:srgbClr val="A7E8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VFN Praha</a:t>
              </a:r>
              <a:endParaRPr lang="en-US" sz="900" dirty="0">
                <a:solidFill>
                  <a:srgbClr val="A7E8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</p:grpSp>
      <p:pic>
        <p:nvPicPr>
          <p:cNvPr id="11" name="Obrázek 10"/>
          <p:cNvPicPr>
            <a:picLocks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67" y="5919130"/>
            <a:ext cx="849600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133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</p:sldLayoutIdLst>
  <p:timing>
    <p:tnLst>
      <p:par>
        <p:cTn id="1" dur="indefinite" restart="never" nodeType="tmRoot"/>
      </p:par>
    </p:tnLst>
  </p:timing>
  <p:txStyles>
    <p:titleStyle>
      <a:lvl1pPr algn="ctr" defTabSz="67731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7731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2pPr>
      <a:lvl3pPr algn="ctr" defTabSz="67731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3pPr>
      <a:lvl4pPr algn="ctr" defTabSz="67731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4pPr>
      <a:lvl5pPr algn="ctr" defTabSz="67731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5pPr>
      <a:lvl6pPr marL="406385" algn="ctr" defTabSz="67731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6pPr>
      <a:lvl7pPr marL="812770" algn="ctr" defTabSz="67731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7pPr>
      <a:lvl8pPr marL="1219154" algn="ctr" defTabSz="67731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8pPr>
      <a:lvl9pPr marL="1625538" algn="ctr" defTabSz="67731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04788" indent="-304788" algn="l" defTabSz="677310" rtl="0" eaLnBrk="0" fontAlgn="base" hangingPunct="0">
        <a:spcBef>
          <a:spcPct val="20000"/>
        </a:spcBef>
        <a:spcAft>
          <a:spcPct val="0"/>
        </a:spcAft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60374" indent="-253990" algn="l" defTabSz="677310" rtl="0" eaLnBrk="0" fontAlgn="base" hangingPunct="0">
        <a:spcBef>
          <a:spcPct val="20000"/>
        </a:spcBef>
        <a:spcAft>
          <a:spcPct val="0"/>
        </a:spcAft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5963" indent="-203194" algn="l" defTabSz="677310" rtl="0" eaLnBrk="0" fontAlgn="base" hangingPunct="0">
        <a:spcBef>
          <a:spcPct val="20000"/>
        </a:spcBef>
        <a:spcAft>
          <a:spcPct val="0"/>
        </a:spcAft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3pPr>
      <a:lvl4pPr marL="1422347" indent="-203194" algn="l" defTabSz="677310" rtl="0" eaLnBrk="0" fontAlgn="base" hangingPunct="0">
        <a:spcBef>
          <a:spcPct val="20000"/>
        </a:spcBef>
        <a:spcAft>
          <a:spcPct val="0"/>
        </a:spcAft>
        <a:buChar char="–"/>
        <a:defRPr sz="1779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2" indent="-203194" algn="l" defTabSz="677310" rtl="0" eaLnBrk="0" fontAlgn="base" hangingPunct="0">
        <a:spcBef>
          <a:spcPct val="20000"/>
        </a:spcBef>
        <a:spcAft>
          <a:spcPct val="0"/>
        </a:spcAft>
        <a:buChar char="•"/>
        <a:defRPr sz="1779" kern="1200">
          <a:solidFill>
            <a:schemeClr val="tx1"/>
          </a:solidFill>
          <a:latin typeface="+mn-lt"/>
          <a:ea typeface="+mn-ea"/>
          <a:cs typeface="+mn-cs"/>
        </a:defRPr>
      </a:lvl5pPr>
      <a:lvl6pPr marL="2235116" indent="-203194" algn="l" defTabSz="81277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501" indent="-203194" algn="l" defTabSz="81277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7886" indent="-203194" algn="l" defTabSz="81277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270" indent="-203194" algn="l" defTabSz="81277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7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385" algn="l" defTabSz="8127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770" algn="l" defTabSz="8127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154" algn="l" defTabSz="8127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538" algn="l" defTabSz="8127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1924" algn="l" defTabSz="8127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310" algn="l" defTabSz="8127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694" algn="l" defTabSz="8127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079" algn="l" defTabSz="8127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30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7408" y="609600"/>
            <a:ext cx="1116659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981200"/>
            <a:ext cx="11176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339407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FF33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1752600" y="516467"/>
            <a:ext cx="8153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1455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3111" b="1" i="1">
              <a:solidFill>
                <a:srgbClr val="3D4057"/>
              </a:solidFill>
              <a:cs typeface="Arial" charset="0"/>
            </a:endParaRP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41412" y="1946499"/>
            <a:ext cx="6858000" cy="1076967"/>
          </a:xfrm>
          <a:noFill/>
          <a:ln/>
        </p:spPr>
        <p:txBody>
          <a:bodyPr/>
          <a:lstStyle/>
          <a:p>
            <a:r>
              <a:rPr lang="cs-CZ" sz="3200" dirty="0"/>
              <a:t>SEKUNDÁRNÍ PREVENCE ICHS: KDO JE ZODPOVĚDNÝ</a:t>
            </a:r>
            <a:endParaRPr lang="cs-CZ" altLang="en-US" sz="3200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Podnadpis 13"/>
          <p:cNvSpPr>
            <a:spLocks noGrp="1"/>
          </p:cNvSpPr>
          <p:nvPr>
            <p:ph type="subTitle" idx="1"/>
          </p:nvPr>
        </p:nvSpPr>
        <p:spPr>
          <a:xfrm>
            <a:off x="2680545" y="3255307"/>
            <a:ext cx="6858000" cy="5631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3200" dirty="0"/>
              <a:t>Vilém Danzig </a:t>
            </a:r>
            <a:r>
              <a:rPr lang="cs-CZ" sz="1800" dirty="0"/>
              <a:t>pro 3</a:t>
            </a:r>
            <a:r>
              <a:rPr lang="cs-CZ" sz="1800" dirty="0" smtClean="0"/>
              <a:t>. Sjezd ČAAMK </a:t>
            </a:r>
            <a:endParaRPr lang="cs-CZ" sz="3200" dirty="0"/>
          </a:p>
          <a:p>
            <a:pPr>
              <a:lnSpc>
                <a:spcPct val="90000"/>
              </a:lnSpc>
            </a:pPr>
            <a:endParaRPr lang="cs-CZ" sz="3200" dirty="0"/>
          </a:p>
          <a:p>
            <a:pPr>
              <a:lnSpc>
                <a:spcPct val="90000"/>
              </a:lnSpc>
            </a:pPr>
            <a:r>
              <a:rPr lang="cs-CZ" sz="2400" b="1" dirty="0">
                <a:solidFill>
                  <a:srgbClr val="CCFFFF"/>
                </a:solidFill>
              </a:rPr>
              <a:t>II. interní klinika </a:t>
            </a:r>
          </a:p>
          <a:p>
            <a:pPr>
              <a:lnSpc>
                <a:spcPct val="90000"/>
              </a:lnSpc>
            </a:pPr>
            <a:r>
              <a:rPr lang="cs-CZ" sz="2400" b="1" dirty="0">
                <a:solidFill>
                  <a:srgbClr val="CCFFFF"/>
                </a:solidFill>
              </a:rPr>
              <a:t>kardiologie a angiologie</a:t>
            </a:r>
          </a:p>
          <a:p>
            <a:pPr>
              <a:lnSpc>
                <a:spcPct val="90000"/>
              </a:lnSpc>
            </a:pPr>
            <a:r>
              <a:rPr lang="cs-CZ" sz="2400" b="1" dirty="0"/>
              <a:t>Komplexní </a:t>
            </a:r>
          </a:p>
          <a:p>
            <a:pPr>
              <a:lnSpc>
                <a:spcPct val="90000"/>
              </a:lnSpc>
            </a:pPr>
            <a:r>
              <a:rPr lang="cs-CZ" sz="2400" b="1" dirty="0"/>
              <a:t>kardiovaskulární centrum</a:t>
            </a:r>
          </a:p>
          <a:p>
            <a:pPr>
              <a:lnSpc>
                <a:spcPct val="90000"/>
              </a:lnSpc>
            </a:pPr>
            <a:r>
              <a:rPr lang="cs-CZ" sz="2400" b="1" dirty="0">
                <a:solidFill>
                  <a:srgbClr val="CCFFFF"/>
                </a:solidFill>
              </a:rPr>
              <a:t>VFN a 1. LF UK</a:t>
            </a:r>
          </a:p>
          <a:p>
            <a:pPr>
              <a:lnSpc>
                <a:spcPct val="90000"/>
              </a:lnSpc>
            </a:pPr>
            <a:r>
              <a:rPr lang="cs-CZ" sz="2400" b="1" dirty="0">
                <a:solidFill>
                  <a:srgbClr val="CCFFFF"/>
                </a:solidFill>
              </a:rPr>
              <a:t>Praha</a:t>
            </a:r>
          </a:p>
          <a:p>
            <a:pPr>
              <a:lnSpc>
                <a:spcPct val="90000"/>
              </a:lnSpc>
            </a:pPr>
            <a:endParaRPr lang="cs-CZ" sz="2800" b="1" dirty="0"/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85" y="4472647"/>
            <a:ext cx="2165193" cy="207726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415" y="4501776"/>
            <a:ext cx="2019015" cy="2019015"/>
          </a:xfrm>
          <a:prstGeom prst="rect">
            <a:avLst/>
          </a:prstGeom>
        </p:spPr>
      </p:pic>
      <p:grpSp>
        <p:nvGrpSpPr>
          <p:cNvPr id="15" name="Skupina 14"/>
          <p:cNvGrpSpPr/>
          <p:nvPr/>
        </p:nvGrpSpPr>
        <p:grpSpPr>
          <a:xfrm>
            <a:off x="786921" y="303385"/>
            <a:ext cx="2795999" cy="1718085"/>
            <a:chOff x="73950" y="228410"/>
            <a:chExt cx="2995175" cy="1949293"/>
          </a:xfrm>
        </p:grpSpPr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50" y="228410"/>
              <a:ext cx="1117875" cy="1949293"/>
            </a:xfrm>
            <a:prstGeom prst="rect">
              <a:avLst/>
            </a:prstGeom>
          </p:spPr>
        </p:pic>
        <p:sp>
          <p:nvSpPr>
            <p:cNvPr id="13" name="TextovéPole 12"/>
            <p:cNvSpPr txBox="1"/>
            <p:nvPr/>
          </p:nvSpPr>
          <p:spPr>
            <a:xfrm>
              <a:off x="1219064" y="228411"/>
              <a:ext cx="1850061" cy="1833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dirty="0">
                  <a:solidFill>
                    <a:srgbClr val="A7E8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Arial" charset="0"/>
                </a:rPr>
                <a:t>KOMPLEXNÍ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2000" b="1" dirty="0">
                  <a:solidFill>
                    <a:srgbClr val="FF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Arial" charset="0"/>
                </a:rPr>
                <a:t>KARDIO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2000" b="1" dirty="0">
                  <a:solidFill>
                    <a:srgbClr val="FF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Arial" charset="0"/>
                </a:rPr>
                <a:t>VASKULÁRNÍ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dirty="0">
                  <a:solidFill>
                    <a:srgbClr val="A7E8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Arial" charset="0"/>
                </a:rPr>
                <a:t>CENTRUM</a:t>
              </a:r>
            </a:p>
            <a:p>
              <a:pPr fontAlgn="base">
                <a:spcBef>
                  <a:spcPts val="600"/>
                </a:spcBef>
                <a:spcAft>
                  <a:spcPct val="0"/>
                </a:spcAft>
              </a:pPr>
              <a:r>
                <a:rPr lang="cs-CZ" dirty="0">
                  <a:solidFill>
                    <a:srgbClr val="A7E8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Arial" charset="0"/>
                </a:rPr>
                <a:t>VFN Praha</a:t>
              </a:r>
              <a:endParaRPr lang="en-US" dirty="0">
                <a:solidFill>
                  <a:srgbClr val="A7E8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755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ESC_AMI-STEMI_2017_for TF_18-08-17-V2final_JPG some slides 200817 - Copy0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7189"/>
            <a:ext cx="91440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5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 descr="ESC_AMI-STEMI_2017_for TF_18-08-17-V2final_JPG some slides 200817 - Copy00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0063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48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Pacient při </a:t>
            </a:r>
            <a:r>
              <a:rPr lang="cs-CZ" dirty="0" err="1" smtClean="0"/>
              <a:t>dimisi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 smtClean="0"/>
              <a:t>Stabilní a poučený</a:t>
            </a:r>
          </a:p>
          <a:p>
            <a:r>
              <a:rPr lang="cs-CZ" sz="3200" dirty="0" smtClean="0"/>
              <a:t>S vyjádřením k </a:t>
            </a:r>
            <a:r>
              <a:rPr lang="cs-CZ" sz="3200" dirty="0" err="1" smtClean="0"/>
              <a:t>aptibilitě</a:t>
            </a:r>
            <a:endParaRPr lang="cs-CZ" sz="3200" dirty="0" smtClean="0"/>
          </a:p>
          <a:p>
            <a:r>
              <a:rPr lang="cs-CZ" sz="3200" dirty="0" smtClean="0"/>
              <a:t>Vybavený léky na 3 ? dny </a:t>
            </a:r>
          </a:p>
          <a:p>
            <a:r>
              <a:rPr lang="cs-CZ" sz="3200" dirty="0" smtClean="0"/>
              <a:t>S doporučením kontroly u PL do 3 pracovních dnů</a:t>
            </a:r>
          </a:p>
          <a:p>
            <a:r>
              <a:rPr lang="cs-CZ" sz="3200" dirty="0" smtClean="0"/>
              <a:t>S doporučením k lázeňské léčbě II/2</a:t>
            </a:r>
          </a:p>
          <a:p>
            <a:r>
              <a:rPr lang="cs-CZ" sz="3200" dirty="0" smtClean="0"/>
              <a:t>S doporučením dispenzarizace u kardiologa</a:t>
            </a:r>
          </a:p>
          <a:p>
            <a:r>
              <a:rPr lang="cs-CZ" sz="3200" dirty="0" smtClean="0"/>
              <a:t>Se „záručním listem“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80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Pacient při </a:t>
            </a:r>
            <a:r>
              <a:rPr lang="cs-CZ" dirty="0" err="1" smtClean="0"/>
              <a:t>dimisi</a:t>
            </a:r>
            <a:r>
              <a:rPr lang="cs-CZ" dirty="0" smtClean="0"/>
              <a:t> </a:t>
            </a:r>
            <a:r>
              <a:rPr lang="cs-CZ" sz="2000" dirty="0" smtClean="0"/>
              <a:t>– </a:t>
            </a:r>
            <a:r>
              <a:rPr lang="cs-CZ" sz="2000" dirty="0" err="1" smtClean="0"/>
              <a:t>pokr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Rizikově stratifikovaný (na základě ECHA) </a:t>
            </a:r>
          </a:p>
          <a:p>
            <a:r>
              <a:rPr lang="cs-CZ" sz="2800" dirty="0" smtClean="0"/>
              <a:t>(Většinou) </a:t>
            </a:r>
            <a:r>
              <a:rPr lang="cs-CZ" sz="2800" dirty="0" err="1" smtClean="0"/>
              <a:t>koronarograficky</a:t>
            </a:r>
            <a:r>
              <a:rPr lang="cs-CZ" sz="2800" dirty="0" smtClean="0"/>
              <a:t> vyšetřený a jasným doporučením ohledně následné </a:t>
            </a:r>
            <a:r>
              <a:rPr lang="cs-CZ" sz="2800" dirty="0" err="1" smtClean="0"/>
              <a:t>revakularizace</a:t>
            </a:r>
            <a:r>
              <a:rPr lang="cs-CZ" sz="2800" dirty="0" smtClean="0"/>
              <a:t>: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- „single </a:t>
            </a:r>
            <a:r>
              <a:rPr lang="cs-CZ" sz="2800" dirty="0" err="1" smtClean="0"/>
              <a:t>vessel</a:t>
            </a:r>
            <a:r>
              <a:rPr lang="cs-CZ" sz="2800" dirty="0" smtClean="0"/>
              <a:t> </a:t>
            </a:r>
            <a:r>
              <a:rPr lang="cs-CZ" sz="2800" dirty="0" err="1" smtClean="0"/>
              <a:t>disease</a:t>
            </a:r>
            <a:r>
              <a:rPr lang="cs-CZ" sz="2800" dirty="0" smtClean="0"/>
              <a:t>“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- s doporučením k dokončení </a:t>
            </a:r>
            <a:r>
              <a:rPr lang="cs-CZ" sz="2800" dirty="0" err="1" smtClean="0"/>
              <a:t>revaskularizace</a:t>
            </a:r>
            <a:r>
              <a:rPr lang="cs-CZ" sz="2800" dirty="0" smtClean="0"/>
              <a:t> na „non-</a:t>
            </a:r>
            <a:r>
              <a:rPr lang="cs-CZ" sz="2800" dirty="0" err="1" smtClean="0"/>
              <a:t>culprit</a:t>
            </a:r>
            <a:r>
              <a:rPr lang="cs-CZ" sz="2800" dirty="0" smtClean="0"/>
              <a:t>“ lézi(</a:t>
            </a:r>
            <a:r>
              <a:rPr lang="cs-CZ" sz="2800" dirty="0" err="1" smtClean="0"/>
              <a:t>ích</a:t>
            </a:r>
            <a:r>
              <a:rPr lang="cs-CZ" sz="2800" dirty="0" smtClean="0"/>
              <a:t>)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- s doporučením k </a:t>
            </a:r>
            <a:r>
              <a:rPr lang="cs-CZ" sz="2800" dirty="0" err="1" smtClean="0"/>
              <a:t>dovyšetření</a:t>
            </a:r>
            <a:r>
              <a:rPr lang="cs-CZ" sz="2800" dirty="0" smtClean="0"/>
              <a:t> lokalizace a rozsahu ischémie (SPECT)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15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Role praktického lékaře v sekundární prevenci ICHS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Je ve většině případů nezastupitelný</a:t>
            </a:r>
          </a:p>
          <a:p>
            <a:r>
              <a:rPr lang="cs-CZ" dirty="0" smtClean="0"/>
              <a:t>Potřebuje spolupracovat s </a:t>
            </a:r>
            <a:r>
              <a:rPr lang="cs-CZ" b="1" dirty="0"/>
              <a:t>kardiologem</a:t>
            </a:r>
          </a:p>
          <a:p>
            <a:r>
              <a:rPr lang="cs-CZ" dirty="0"/>
              <a:t>Kardiolog je v procesu péče nezbytný, snad někdy </a:t>
            </a:r>
            <a:r>
              <a:rPr lang="cs-CZ" b="1" dirty="0" smtClean="0"/>
              <a:t>zastupitelný </a:t>
            </a:r>
            <a:r>
              <a:rPr lang="cs-CZ" b="1" dirty="0"/>
              <a:t>dobrým internistou a napojením na kardiologa</a:t>
            </a:r>
            <a:r>
              <a:rPr lang="cs-CZ" dirty="0"/>
              <a:t> – nemocný s touto dg. má na kardiologa „právo“</a:t>
            </a:r>
          </a:p>
          <a:p>
            <a:r>
              <a:rPr lang="cs-CZ" dirty="0"/>
              <a:t>Slušný kardiolog spolupracuje, leccos se dá vyřešit po telefonu </a:t>
            </a:r>
            <a:endParaRPr lang="cs-CZ" dirty="0" smtClean="0"/>
          </a:p>
          <a:p>
            <a:r>
              <a:rPr lang="cs-CZ" dirty="0" smtClean="0"/>
              <a:t>Ujasnění rolí (</a:t>
            </a:r>
            <a:r>
              <a:rPr lang="cs-CZ" dirty="0" err="1" smtClean="0"/>
              <a:t>preskribce</a:t>
            </a:r>
            <a:r>
              <a:rPr lang="cs-CZ" dirty="0" smtClean="0"/>
              <a:t>, předoperační vyšetření, posudková činnost…)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82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Všeobecná léčebná opatření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Poučení o podstatě nemoci a doporučení pro akutní potíže</a:t>
            </a:r>
          </a:p>
          <a:p>
            <a:r>
              <a:rPr lang="cs-CZ" dirty="0" smtClean="0"/>
              <a:t>Protikuřácká intervence</a:t>
            </a:r>
          </a:p>
          <a:p>
            <a:r>
              <a:rPr lang="cs-CZ" dirty="0" smtClean="0"/>
              <a:t>Dietní opatření</a:t>
            </a:r>
          </a:p>
          <a:p>
            <a:r>
              <a:rPr lang="cs-CZ" dirty="0" smtClean="0"/>
              <a:t>Pohybová aktivita</a:t>
            </a:r>
          </a:p>
          <a:p>
            <a:r>
              <a:rPr lang="cs-CZ" dirty="0" err="1" smtClean="0"/>
              <a:t>Aptibilita</a:t>
            </a:r>
            <a:endParaRPr lang="cs-CZ" dirty="0" smtClean="0"/>
          </a:p>
          <a:p>
            <a:r>
              <a:rPr lang="cs-CZ" dirty="0" smtClean="0"/>
              <a:t>Řízení motorových vozidel</a:t>
            </a:r>
          </a:p>
          <a:p>
            <a:r>
              <a:rPr lang="cs-CZ" dirty="0" smtClean="0"/>
              <a:t>Sexuální aktivita</a:t>
            </a:r>
          </a:p>
          <a:p>
            <a:r>
              <a:rPr lang="cs-CZ" dirty="0" smtClean="0"/>
              <a:t>Léčba přidružených onemocnění a rizikových faktorů (DM, hypertenze)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722594" y="3182779"/>
            <a:ext cx="1847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7731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81318" y="2349626"/>
            <a:ext cx="3313990" cy="265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6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Doporučení </a:t>
            </a:r>
            <a:r>
              <a:rPr lang="cs-CZ" dirty="0"/>
              <a:t>pro akutní potíže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 smtClean="0"/>
              <a:t>Krátkodobě účinný nitrát</a:t>
            </a:r>
          </a:p>
          <a:p>
            <a:r>
              <a:rPr lang="cs-CZ" sz="3600" dirty="0" smtClean="0"/>
              <a:t>Preference pobytu v místech s dostupností péče – všeho s rozumem</a:t>
            </a:r>
          </a:p>
          <a:p>
            <a:r>
              <a:rPr lang="cs-CZ" sz="3600" dirty="0" smtClean="0"/>
              <a:t>Doporučení pro případ </a:t>
            </a:r>
            <a:r>
              <a:rPr lang="cs-CZ" sz="3600" dirty="0" err="1" smtClean="0"/>
              <a:t>přetrvájící</a:t>
            </a:r>
            <a:r>
              <a:rPr lang="cs-CZ" sz="3600" dirty="0" smtClean="0"/>
              <a:t> bolesti</a:t>
            </a:r>
          </a:p>
          <a:p>
            <a:r>
              <a:rPr lang="cs-CZ" sz="3600" dirty="0" smtClean="0"/>
              <a:t>155 </a:t>
            </a:r>
            <a:r>
              <a:rPr lang="cs-CZ" sz="800" dirty="0" smtClean="0"/>
              <a:t>(112)</a:t>
            </a:r>
          </a:p>
          <a:p>
            <a:r>
              <a:rPr lang="cs-CZ" sz="3600" dirty="0" smtClean="0"/>
              <a:t>Proškolení v laické resuscitaci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39785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co my? Kapacity; spolupráce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„Pane kolego, manžel má </a:t>
            </a:r>
            <a:r>
              <a:rPr lang="cs-CZ" dirty="0" err="1" smtClean="0"/>
              <a:t>stočtyřicet</a:t>
            </a:r>
            <a:r>
              <a:rPr lang="cs-CZ" dirty="0" smtClean="0"/>
              <a:t> na devadesát a chodí jenom k praktikovi, podíval byste se na něj?“</a:t>
            </a:r>
          </a:p>
          <a:p>
            <a:endParaRPr lang="cs-CZ" dirty="0"/>
          </a:p>
          <a:p>
            <a:r>
              <a:rPr lang="cs-CZ" dirty="0" smtClean="0"/>
              <a:t>Spolupráce směrem „dolů“</a:t>
            </a:r>
          </a:p>
          <a:p>
            <a:r>
              <a:rPr lang="cs-CZ" dirty="0" smtClean="0"/>
              <a:t>Spolupráce směrem „nahoru“ (</a:t>
            </a:r>
            <a:r>
              <a:rPr lang="cs-CZ" dirty="0" err="1" smtClean="0"/>
              <a:t>rehospitalizace</a:t>
            </a:r>
            <a:r>
              <a:rPr lang="cs-CZ" dirty="0" smtClean="0"/>
              <a:t> v KKVC, konsultace KKVC, </a:t>
            </a:r>
            <a:r>
              <a:rPr lang="cs-CZ" dirty="0" err="1" smtClean="0"/>
              <a:t>superkonsilární</a:t>
            </a:r>
            <a:r>
              <a:rPr lang="cs-CZ" dirty="0" smtClean="0"/>
              <a:t> vyšetření…)</a:t>
            </a:r>
          </a:p>
          <a:p>
            <a:r>
              <a:rPr lang="cs-CZ" dirty="0" smtClean="0"/>
              <a:t>Spolupráce směrem horizontálním (diabetolog - ?; „rehabilitační kardiolog“ nebo lázeňský lékař; nefrolog…)</a:t>
            </a:r>
          </a:p>
          <a:p>
            <a:r>
              <a:rPr lang="cs-CZ" dirty="0" smtClean="0"/>
              <a:t>Spolupráce specifická (protikuřácká poradna, PCSK-9 inhibitory)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8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elo1"/>
          <p:cNvPicPr>
            <a:picLocks noChangeAspect="1" noChangeArrowheads="1"/>
          </p:cNvPicPr>
          <p:nvPr/>
        </p:nvPicPr>
        <p:blipFill>
          <a:blip r:embed="rId2"/>
          <a:srcRect l="17491" t="3058" r="2541" b="4840"/>
          <a:stretch>
            <a:fillRect/>
          </a:stretch>
        </p:blipFill>
        <p:spPr bwMode="auto">
          <a:xfrm>
            <a:off x="2055042" y="314288"/>
            <a:ext cx="8189471" cy="640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6741762" y="433953"/>
            <a:ext cx="3365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>
                <a:solidFill>
                  <a:srgbClr val="FF0000"/>
                </a:solidFill>
              </a:rPr>
              <a:t>Kde je pacient?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507851" y="649379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Zdroj: VFN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61229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„Voják se stará, voják má…“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58" y="1477433"/>
            <a:ext cx="4076598" cy="502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3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5" y="191589"/>
            <a:ext cx="11871701" cy="6606908"/>
          </a:xfrm>
        </p:spPr>
      </p:pic>
    </p:spTree>
    <p:extLst>
      <p:ext uri="{BB962C8B-B14F-4D97-AF65-F5344CB8AC3E}">
        <p14:creationId xmlns:p14="http://schemas.microsoft.com/office/powerpoint/2010/main" val="394020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991544" y="1637110"/>
            <a:ext cx="4040188" cy="639762"/>
          </a:xfrm>
        </p:spPr>
        <p:txBody>
          <a:bodyPr/>
          <a:lstStyle/>
          <a:p>
            <a:pPr algn="ctr"/>
            <a:r>
              <a:rPr lang="cs-CZ" sz="1800" b="0" dirty="0"/>
              <a:t>doba do vysazení BB po IM</a:t>
            </a:r>
          </a:p>
        </p:txBody>
      </p:sp>
      <p:pic>
        <p:nvPicPr>
          <p:cNvPr id="9" name="Zástupný symbol pro obsah 8" descr="An external file that holds a picture, illustration, etc.&#10;Object name is 11606_2007_351_Fig1_HTML.jpg Object name is 11606_2007_351_Fig1_HTML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27726" y="2505075"/>
            <a:ext cx="2921763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6179370" y="1637110"/>
            <a:ext cx="4041775" cy="639762"/>
          </a:xfrm>
        </p:spPr>
        <p:txBody>
          <a:bodyPr/>
          <a:lstStyle/>
          <a:p>
            <a:pPr algn="ctr"/>
            <a:r>
              <a:rPr lang="cs-CZ" sz="1800" b="0" dirty="0"/>
              <a:t>doba do vysazení ACE I po IM</a:t>
            </a:r>
          </a:p>
        </p:txBody>
      </p:sp>
      <p:pic>
        <p:nvPicPr>
          <p:cNvPr id="10" name="Zástupný symbol pro obsah 9" descr="An external file that holds a picture, illustration, etc.&#10;Object name is 11606_2007_351_Fig1_HTML.jpg Object name is 11606_2007_351_Fig1_HTML.jpg"/>
          <p:cNvPicPr>
            <a:picLocks noGrp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636163" y="2505075"/>
            <a:ext cx="2921763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élník 10"/>
          <p:cNvSpPr/>
          <p:nvPr/>
        </p:nvSpPr>
        <p:spPr>
          <a:xfrm>
            <a:off x="2351585" y="6536378"/>
            <a:ext cx="27601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J Gen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Intern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Med. 2008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Feb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;23(2):115-21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2364284" y="1"/>
            <a:ext cx="8303716" cy="764702"/>
            <a:chOff x="1078707" y="0"/>
            <a:chExt cx="8303716" cy="1070759"/>
          </a:xfrm>
        </p:grpSpPr>
        <p:sp>
          <p:nvSpPr>
            <p:cNvPr id="12" name="Obdélník 11"/>
            <p:cNvSpPr/>
            <p:nvPr/>
          </p:nvSpPr>
          <p:spPr>
            <a:xfrm>
              <a:off x="1078707" y="0"/>
              <a:ext cx="73818" cy="1070759"/>
            </a:xfrm>
            <a:prstGeom prst="rect">
              <a:avLst/>
            </a:prstGeom>
            <a:solidFill>
              <a:srgbClr val="004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1218010" y="0"/>
              <a:ext cx="73818" cy="1070759"/>
            </a:xfrm>
            <a:prstGeom prst="rect">
              <a:avLst/>
            </a:prstGeom>
            <a:solidFill>
              <a:srgbClr val="004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1366738" y="0"/>
              <a:ext cx="8015685" cy="1070759"/>
            </a:xfrm>
            <a:prstGeom prst="rect">
              <a:avLst/>
            </a:prstGeom>
            <a:gradFill>
              <a:gsLst>
                <a:gs pos="0">
                  <a:srgbClr val="00415E"/>
                </a:gs>
                <a:gs pos="23000">
                  <a:srgbClr val="00415E">
                    <a:alpha val="50000"/>
                  </a:srgbClr>
                </a:gs>
                <a:gs pos="75000">
                  <a:srgbClr val="00415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" name="Přímá spojnice 14"/>
            <p:cNvCxnSpPr/>
            <p:nvPr/>
          </p:nvCxnSpPr>
          <p:spPr>
            <a:xfrm flipH="1">
              <a:off x="1366738" y="1060759"/>
              <a:ext cx="8015685" cy="0"/>
            </a:xfrm>
            <a:prstGeom prst="line">
              <a:avLst/>
            </a:prstGeom>
            <a:ln w="15875">
              <a:solidFill>
                <a:srgbClr val="0041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/>
          <p:cNvGrpSpPr/>
          <p:nvPr/>
        </p:nvGrpSpPr>
        <p:grpSpPr>
          <a:xfrm>
            <a:off x="1524000" y="0"/>
            <a:ext cx="755576" cy="6858000"/>
            <a:chOff x="0" y="0"/>
            <a:chExt cx="971600" cy="6858000"/>
          </a:xfrm>
        </p:grpSpPr>
        <p:sp>
          <p:nvSpPr>
            <p:cNvPr id="17" name="Obdélník 16"/>
            <p:cNvSpPr/>
            <p:nvPr/>
          </p:nvSpPr>
          <p:spPr>
            <a:xfrm>
              <a:off x="0" y="0"/>
              <a:ext cx="971600" cy="6858000"/>
            </a:xfrm>
            <a:prstGeom prst="rect">
              <a:avLst/>
            </a:prstGeom>
            <a:gradFill>
              <a:gsLst>
                <a:gs pos="0">
                  <a:srgbClr val="0095AC"/>
                </a:gs>
                <a:gs pos="40000">
                  <a:srgbClr val="0095AC">
                    <a:alpha val="51000"/>
                  </a:srgbClr>
                </a:gs>
                <a:gs pos="100000">
                  <a:srgbClr val="0095AC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8" name="Přímá spojnice 17"/>
            <p:cNvCxnSpPr/>
            <p:nvPr/>
          </p:nvCxnSpPr>
          <p:spPr>
            <a:xfrm>
              <a:off x="971600" y="0"/>
              <a:ext cx="0" cy="6858000"/>
            </a:xfrm>
            <a:prstGeom prst="line">
              <a:avLst/>
            </a:prstGeom>
            <a:ln w="15875">
              <a:solidFill>
                <a:srgbClr val="0095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81200" y="701824"/>
            <a:ext cx="8229600" cy="1143000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Adherence k sekundárně preventivní terapii po propuštění</a:t>
            </a:r>
          </a:p>
        </p:txBody>
      </p:sp>
    </p:spTree>
    <p:extLst>
      <p:ext uri="{BB962C8B-B14F-4D97-AF65-F5344CB8AC3E}">
        <p14:creationId xmlns:p14="http://schemas.microsoft.com/office/powerpoint/2010/main" val="27005303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Nepodkročitelné</a:t>
            </a:r>
            <a:r>
              <a:rPr lang="cs-CZ" dirty="0" smtClean="0"/>
              <a:t> minimum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000" dirty="0" smtClean="0"/>
              <a:t>Nemocný dochází na kontroly</a:t>
            </a:r>
          </a:p>
          <a:p>
            <a:r>
              <a:rPr lang="cs-CZ" sz="4000" dirty="0" smtClean="0"/>
              <a:t>Bere léky</a:t>
            </a:r>
          </a:p>
          <a:p>
            <a:endParaRPr lang="cs-CZ" dirty="0"/>
          </a:p>
          <a:p>
            <a:r>
              <a:rPr lang="cs-CZ" dirty="0" smtClean="0"/>
              <a:t>Přestal kouřit nebo se o to snaží</a:t>
            </a:r>
          </a:p>
          <a:p>
            <a:r>
              <a:rPr lang="cs-CZ" dirty="0" smtClean="0"/>
              <a:t>Plní dietní a pohybová doporučení</a:t>
            </a:r>
          </a:p>
          <a:p>
            <a:endParaRPr lang="cs-CZ" dirty="0"/>
          </a:p>
          <a:p>
            <a:r>
              <a:rPr lang="cs-CZ" sz="1400" dirty="0" smtClean="0"/>
              <a:t>Participuje v </a:t>
            </a:r>
            <a:r>
              <a:rPr lang="cs-CZ" sz="1400" dirty="0" err="1" smtClean="0"/>
              <a:t>kardiorehabilitačních</a:t>
            </a:r>
            <a:r>
              <a:rPr lang="cs-CZ" sz="1400" dirty="0" smtClean="0"/>
              <a:t> programech…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06124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Závěr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000" dirty="0" smtClean="0"/>
              <a:t>Bez pacienta to nejde</a:t>
            </a:r>
          </a:p>
          <a:p>
            <a:r>
              <a:rPr lang="cs-CZ" sz="4000" dirty="0" smtClean="0"/>
              <a:t>Zodpovědnost je kolektivní</a:t>
            </a:r>
          </a:p>
          <a:p>
            <a:r>
              <a:rPr lang="cs-CZ" sz="4000" dirty="0" smtClean="0"/>
              <a:t>Přesto osobní </a:t>
            </a:r>
          </a:p>
          <a:p>
            <a:r>
              <a:rPr lang="cs-CZ" sz="4000" dirty="0" smtClean="0"/>
              <a:t>Role ambulantního kardiologa je klíčová – spolupráce na úrovni </a:t>
            </a:r>
            <a:r>
              <a:rPr lang="cs-CZ" sz="4000" dirty="0" err="1" smtClean="0"/>
              <a:t>bivertikální</a:t>
            </a:r>
            <a:r>
              <a:rPr lang="cs-CZ" sz="4000" dirty="0" smtClean="0"/>
              <a:t> i horizontální 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15210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smtClean="0"/>
              <a:t>Děkuji za pozornost!</a:t>
            </a:r>
            <a:endParaRPr lang="cs-CZ" sz="4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007" y="1477433"/>
            <a:ext cx="6758175" cy="5150762"/>
          </a:xfrm>
        </p:spPr>
      </p:pic>
    </p:spTree>
    <p:extLst>
      <p:ext uri="{BB962C8B-B14F-4D97-AF65-F5344CB8AC3E}">
        <p14:creationId xmlns:p14="http://schemas.microsoft.com/office/powerpoint/2010/main" val="108612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/>
          <p:cNvGrpSpPr/>
          <p:nvPr/>
        </p:nvGrpSpPr>
        <p:grpSpPr>
          <a:xfrm>
            <a:off x="2364284" y="1"/>
            <a:ext cx="8303716" cy="764702"/>
            <a:chOff x="1078707" y="0"/>
            <a:chExt cx="8303716" cy="1070759"/>
          </a:xfrm>
        </p:grpSpPr>
        <p:sp>
          <p:nvSpPr>
            <p:cNvPr id="13" name="Obdélník 12"/>
            <p:cNvSpPr/>
            <p:nvPr/>
          </p:nvSpPr>
          <p:spPr>
            <a:xfrm>
              <a:off x="1078707" y="0"/>
              <a:ext cx="73818" cy="1070759"/>
            </a:xfrm>
            <a:prstGeom prst="rect">
              <a:avLst/>
            </a:prstGeom>
            <a:solidFill>
              <a:srgbClr val="004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1218010" y="0"/>
              <a:ext cx="73818" cy="1070759"/>
            </a:xfrm>
            <a:prstGeom prst="rect">
              <a:avLst/>
            </a:prstGeom>
            <a:solidFill>
              <a:srgbClr val="004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délník 15"/>
            <p:cNvSpPr/>
            <p:nvPr/>
          </p:nvSpPr>
          <p:spPr>
            <a:xfrm>
              <a:off x="1366738" y="0"/>
              <a:ext cx="8015685" cy="1070759"/>
            </a:xfrm>
            <a:prstGeom prst="rect">
              <a:avLst/>
            </a:prstGeom>
            <a:gradFill>
              <a:gsLst>
                <a:gs pos="0">
                  <a:srgbClr val="00415E"/>
                </a:gs>
                <a:gs pos="23000">
                  <a:srgbClr val="00415E">
                    <a:alpha val="50000"/>
                  </a:srgbClr>
                </a:gs>
                <a:gs pos="75000">
                  <a:srgbClr val="00415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7" name="Přímá spojnice 16"/>
            <p:cNvCxnSpPr/>
            <p:nvPr/>
          </p:nvCxnSpPr>
          <p:spPr>
            <a:xfrm flipH="1">
              <a:off x="1366738" y="1060759"/>
              <a:ext cx="8015685" cy="0"/>
            </a:xfrm>
            <a:prstGeom prst="line">
              <a:avLst/>
            </a:prstGeom>
            <a:ln w="15875">
              <a:solidFill>
                <a:srgbClr val="0041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Skupina 20"/>
          <p:cNvGrpSpPr/>
          <p:nvPr/>
        </p:nvGrpSpPr>
        <p:grpSpPr>
          <a:xfrm>
            <a:off x="1524000" y="0"/>
            <a:ext cx="755576" cy="6858000"/>
            <a:chOff x="0" y="0"/>
            <a:chExt cx="971600" cy="6858000"/>
          </a:xfrm>
        </p:grpSpPr>
        <p:sp>
          <p:nvSpPr>
            <p:cNvPr id="22" name="Obdélník 21"/>
            <p:cNvSpPr/>
            <p:nvPr/>
          </p:nvSpPr>
          <p:spPr>
            <a:xfrm>
              <a:off x="0" y="0"/>
              <a:ext cx="971600" cy="6858000"/>
            </a:xfrm>
            <a:prstGeom prst="rect">
              <a:avLst/>
            </a:prstGeom>
            <a:gradFill>
              <a:gsLst>
                <a:gs pos="0">
                  <a:srgbClr val="0095AC"/>
                </a:gs>
                <a:gs pos="40000">
                  <a:srgbClr val="0095AC">
                    <a:alpha val="51000"/>
                  </a:srgbClr>
                </a:gs>
                <a:gs pos="100000">
                  <a:srgbClr val="0095AC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3" name="Přímá spojnice 22"/>
            <p:cNvCxnSpPr/>
            <p:nvPr/>
          </p:nvCxnSpPr>
          <p:spPr>
            <a:xfrm>
              <a:off x="971600" y="0"/>
              <a:ext cx="0" cy="6858000"/>
            </a:xfrm>
            <a:prstGeom prst="line">
              <a:avLst/>
            </a:prstGeom>
            <a:ln w="15875">
              <a:solidFill>
                <a:srgbClr val="0095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2696766" y="31608"/>
            <a:ext cx="4119314" cy="690536"/>
          </a:xfrm>
          <a:prstGeom prst="rect">
            <a:avLst/>
          </a:prstGeom>
        </p:spPr>
        <p:txBody>
          <a:bodyPr anchor="ctr" anchorCtr="0"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POPULAČNÍ ZÁTĚŽ ONEMOCNĚNÍM KORONÁRNÍCH TEPEN</a:t>
            </a: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pSp>
        <p:nvGrpSpPr>
          <p:cNvPr id="32" name="Skupina 31"/>
          <p:cNvGrpSpPr/>
          <p:nvPr/>
        </p:nvGrpSpPr>
        <p:grpSpPr>
          <a:xfrm>
            <a:off x="3794410" y="1718884"/>
            <a:ext cx="5581968" cy="967459"/>
            <a:chOff x="2225587" y="1916832"/>
            <a:chExt cx="5581968" cy="9674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Zaoblený obdélník 32"/>
            <p:cNvSpPr/>
            <p:nvPr/>
          </p:nvSpPr>
          <p:spPr>
            <a:xfrm>
              <a:off x="2245338" y="1916832"/>
              <a:ext cx="5562217" cy="900246"/>
            </a:xfrm>
            <a:prstGeom prst="roundRect">
              <a:avLst>
                <a:gd name="adj" fmla="val 274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B7DEE8"/>
                </a:gs>
              </a:gsLst>
              <a:lin ang="2700000" scaled="1"/>
              <a:tileRect/>
            </a:gradFill>
            <a:ln w="1270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15"/>
            <p:cNvSpPr>
              <a:spLocks noChangeArrowheads="1"/>
            </p:cNvSpPr>
            <p:nvPr/>
          </p:nvSpPr>
          <p:spPr bwMode="auto">
            <a:xfrm>
              <a:off x="2225587" y="1984045"/>
              <a:ext cx="5562546" cy="900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rgbClr val="004D68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rgbClr val="004D68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004D68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cs-CZ" alt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4D68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PACIENTI PO INFARKTU MYOKARDU V ČR</a:t>
              </a:r>
              <a:endPara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4D68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ts val="4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cs-CZ" altLang="cs-CZ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5AF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Téměř 85 000</a:t>
              </a:r>
              <a:endParaRPr kumimoji="0" lang="en-US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4D68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</p:grpSp>
      <p:grpSp>
        <p:nvGrpSpPr>
          <p:cNvPr id="35" name="Skupina 34"/>
          <p:cNvGrpSpPr/>
          <p:nvPr/>
        </p:nvGrpSpPr>
        <p:grpSpPr>
          <a:xfrm>
            <a:off x="3872191" y="3717032"/>
            <a:ext cx="5562217" cy="2016224"/>
            <a:chOff x="2299872" y="4416112"/>
            <a:chExt cx="5562217" cy="20162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Zaoblený obdélník 35"/>
            <p:cNvSpPr/>
            <p:nvPr/>
          </p:nvSpPr>
          <p:spPr>
            <a:xfrm>
              <a:off x="2299872" y="4416112"/>
              <a:ext cx="5562217" cy="2016224"/>
            </a:xfrm>
            <a:prstGeom prst="roundRect">
              <a:avLst>
                <a:gd name="adj" fmla="val 2746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B7DEE8"/>
                </a:gs>
              </a:gsLst>
              <a:lin ang="2700000" scaled="1"/>
              <a:tileRect/>
            </a:gradFill>
            <a:ln w="1270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>
              <a:off x="2339038" y="4496271"/>
              <a:ext cx="5484951" cy="1877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rgbClr val="004D68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rgbClr val="004D68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004D68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cs-CZ" alt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4D68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Každý rok přibývá</a:t>
              </a:r>
              <a:endPara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4D68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cs-CZ" altLang="cs-CZ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5AF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+ 14 000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cs-CZ" alt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4D68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Pacientů po IM</a:t>
              </a:r>
              <a:r>
                <a:rPr kumimoji="0" lang="fr-FR" alt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4D68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 </a:t>
              </a:r>
            </a:p>
          </p:txBody>
        </p:sp>
      </p:grpSp>
      <p:sp>
        <p:nvSpPr>
          <p:cNvPr id="38" name="TextovéPole 27"/>
          <p:cNvSpPr txBox="1">
            <a:spLocks noChangeArrowheads="1"/>
          </p:cNvSpPr>
          <p:nvPr/>
        </p:nvSpPr>
        <p:spPr bwMode="auto">
          <a:xfrm>
            <a:off x="2438103" y="6351132"/>
            <a:ext cx="80503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ÚZIS ČR, Aktuální informace č. 24/2012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.</a:t>
            </a:r>
            <a:endParaRPr kumimoji="0" lang="en-US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92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smtClean="0"/>
              <a:t>Kdo je zodpovědný? Jasná odpověď: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 smtClean="0"/>
              <a:t>Ambulantní kardiolog</a:t>
            </a:r>
            <a:endParaRPr lang="cs-CZ" sz="3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958" y="1743965"/>
            <a:ext cx="48006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5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Kazuistika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Muž, nar. 1960 </a:t>
            </a:r>
          </a:p>
          <a:p>
            <a:r>
              <a:rPr lang="cs-CZ" dirty="0" smtClean="0"/>
              <a:t>Majitel malé stavební firmy, kuřák, 20 cigaret denně od maturity</a:t>
            </a:r>
          </a:p>
          <a:p>
            <a:r>
              <a:rPr lang="cs-CZ" dirty="0" smtClean="0"/>
              <a:t>VCHGD t.č. v klidu</a:t>
            </a:r>
          </a:p>
          <a:p>
            <a:r>
              <a:rPr lang="cs-CZ" dirty="0" smtClean="0"/>
              <a:t>Od roku 2009 arteriální hypertenze</a:t>
            </a:r>
          </a:p>
          <a:p>
            <a:r>
              <a:rPr lang="cs-CZ" dirty="0" err="1" smtClean="0"/>
              <a:t>Prestarium</a:t>
            </a:r>
            <a:r>
              <a:rPr lang="cs-CZ" dirty="0" smtClean="0"/>
              <a:t> NEO 5 mg</a:t>
            </a:r>
          </a:p>
          <a:p>
            <a:r>
              <a:rPr lang="cs-CZ" dirty="0" smtClean="0"/>
              <a:t>11.1. náhlá </a:t>
            </a:r>
            <a:r>
              <a:rPr lang="cs-CZ" dirty="0" err="1" smtClean="0"/>
              <a:t>retrosternální</a:t>
            </a:r>
            <a:r>
              <a:rPr lang="cs-CZ" dirty="0" smtClean="0"/>
              <a:t> bolest, STEMI spodní stěny</a:t>
            </a:r>
          </a:p>
          <a:p>
            <a:r>
              <a:rPr lang="cs-CZ" dirty="0" smtClean="0"/>
              <a:t>Za 4 hodiny </a:t>
            </a:r>
            <a:r>
              <a:rPr lang="cs-CZ" dirty="0" err="1" smtClean="0"/>
              <a:t>dPCI</a:t>
            </a:r>
            <a:r>
              <a:rPr lang="cs-CZ" dirty="0" smtClean="0"/>
              <a:t> ACD ve střední části, hraniční stenóza RD</a:t>
            </a:r>
          </a:p>
          <a:p>
            <a:r>
              <a:rPr lang="cs-CZ" dirty="0" smtClean="0"/>
              <a:t>+ </a:t>
            </a:r>
            <a:r>
              <a:rPr lang="cs-CZ" dirty="0" err="1" smtClean="0"/>
              <a:t>Brilique</a:t>
            </a:r>
            <a:r>
              <a:rPr lang="cs-CZ" dirty="0" smtClean="0"/>
              <a:t> 2x90 mg, </a:t>
            </a:r>
            <a:r>
              <a:rPr lang="cs-CZ" dirty="0" err="1" smtClean="0"/>
              <a:t>Godasal</a:t>
            </a:r>
            <a:r>
              <a:rPr lang="cs-CZ" dirty="0" smtClean="0"/>
              <a:t> 100 mg, </a:t>
            </a:r>
            <a:r>
              <a:rPr lang="cs-CZ" dirty="0" err="1" smtClean="0"/>
              <a:t>Sortis</a:t>
            </a:r>
            <a:r>
              <a:rPr lang="cs-CZ" dirty="0" smtClean="0"/>
              <a:t> 40 mg, </a:t>
            </a:r>
            <a:r>
              <a:rPr lang="cs-CZ" dirty="0" err="1" smtClean="0"/>
              <a:t>Helicid</a:t>
            </a:r>
            <a:r>
              <a:rPr lang="cs-CZ" dirty="0" smtClean="0"/>
              <a:t> 20 mg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305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Nemocný volal včera do Vaší ambulance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 smtClean="0"/>
              <a:t>A: Objednáme ho nejdéle na středu 23.1.</a:t>
            </a:r>
          </a:p>
          <a:p>
            <a:r>
              <a:rPr lang="cs-CZ" sz="3200" dirty="0" smtClean="0"/>
              <a:t>B: Objednáme ho do měsíce</a:t>
            </a:r>
          </a:p>
          <a:p>
            <a:r>
              <a:rPr lang="cs-CZ" sz="3200" dirty="0" smtClean="0"/>
              <a:t>C: Objednáme ho do čtvrt roku</a:t>
            </a:r>
          </a:p>
          <a:p>
            <a:r>
              <a:rPr lang="cs-CZ" sz="3200" dirty="0" smtClean="0"/>
              <a:t>D: Objednáme ho do půl roku</a:t>
            </a:r>
          </a:p>
          <a:p>
            <a:r>
              <a:rPr lang="cs-CZ" sz="3200" dirty="0" smtClean="0"/>
              <a:t>E: Z kapacitních důvodů nemůžeme nemocného minimálně v příštím půlroce přijmout do dispenzární péče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07257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Záchranná služba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 smtClean="0"/>
              <a:t>Stanovení správné priority</a:t>
            </a:r>
          </a:p>
          <a:p>
            <a:r>
              <a:rPr lang="cs-CZ" sz="3600" dirty="0" smtClean="0"/>
              <a:t>Vyslání lékaře </a:t>
            </a:r>
          </a:p>
          <a:p>
            <a:r>
              <a:rPr lang="cs-CZ" sz="3600" dirty="0" smtClean="0"/>
              <a:t>Komunikace s volajícím</a:t>
            </a:r>
          </a:p>
          <a:p>
            <a:r>
              <a:rPr lang="cs-CZ" sz="3600" dirty="0" smtClean="0"/>
              <a:t>Registrace a správná intepretace EKG</a:t>
            </a:r>
          </a:p>
          <a:p>
            <a:r>
              <a:rPr lang="cs-CZ" sz="3600" dirty="0" smtClean="0"/>
              <a:t>Transport na Katetrizační sál pod správnou medikací 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120" y="1208867"/>
            <a:ext cx="4272436" cy="240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3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smtClean="0"/>
              <a:t>Lékař v katetrizační laboratoři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000" dirty="0" smtClean="0"/>
              <a:t>Obnovit průtok koronární tepnou</a:t>
            </a:r>
          </a:p>
          <a:p>
            <a:r>
              <a:rPr lang="cs-CZ" sz="4000" dirty="0" smtClean="0"/>
              <a:t>Zvolit optimální DAPT</a:t>
            </a:r>
          </a:p>
          <a:p>
            <a:r>
              <a:rPr lang="cs-CZ" sz="4000" dirty="0" smtClean="0"/>
              <a:t>Stručně, citlivě, ale i rozhodně s nemocným promluvit (protikuřácká intervence)</a:t>
            </a:r>
            <a:endParaRPr lang="cs-CZ" sz="4000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623154"/>
              </p:ext>
            </p:extLst>
          </p:nvPr>
        </p:nvGraphicFramePr>
        <p:xfrm>
          <a:off x="6664272" y="4774837"/>
          <a:ext cx="1921790" cy="1815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Image" r:id="rId3" imgW="5032121" imgH="4752559" progId="Photoshop.Image.4">
                  <p:embed/>
                </p:oleObj>
              </mc:Choice>
              <mc:Fallback>
                <p:oleObj name="Image" r:id="rId3" imgW="5032121" imgH="4752559" progId="Photoshop.Image.4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4272" y="4774837"/>
                        <a:ext cx="1921790" cy="181509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332936"/>
              </p:ext>
            </p:extLst>
          </p:nvPr>
        </p:nvGraphicFramePr>
        <p:xfrm>
          <a:off x="8932505" y="4774838"/>
          <a:ext cx="1998177" cy="1815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Image" r:id="rId5" imgW="5400635" imgH="4905048" progId="Photoshop.Image.4">
                  <p:embed/>
                </p:oleObj>
              </mc:Choice>
              <mc:Fallback>
                <p:oleObj name="Image" r:id="rId5" imgW="5400635" imgH="4905048" progId="Photoshop.Image.4">
                  <p:embed/>
                  <p:pic>
                    <p:nvPicPr>
                      <p:cNvPr id="5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2505" y="4774838"/>
                        <a:ext cx="1998177" cy="181509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493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Ošetřující/propouštějící lékař; personál oddělení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Nemocného lege </a:t>
            </a:r>
            <a:r>
              <a:rPr lang="cs-CZ" dirty="0" err="1" smtClean="0"/>
              <a:t>artis</a:t>
            </a:r>
            <a:r>
              <a:rPr lang="cs-CZ" dirty="0" smtClean="0"/>
              <a:t> léčit </a:t>
            </a:r>
          </a:p>
          <a:p>
            <a:r>
              <a:rPr lang="cs-CZ" dirty="0" smtClean="0"/>
              <a:t>Pokračovat v protikuřácké intervenci</a:t>
            </a:r>
          </a:p>
          <a:p>
            <a:r>
              <a:rPr lang="cs-CZ" dirty="0" smtClean="0"/>
              <a:t>Pohovor o příčinách a podstatě nemoci</a:t>
            </a:r>
          </a:p>
          <a:p>
            <a:r>
              <a:rPr lang="cs-CZ" dirty="0" smtClean="0"/>
              <a:t>Zdůraznění nutnosti farmakoterapie</a:t>
            </a:r>
          </a:p>
          <a:p>
            <a:r>
              <a:rPr lang="cs-CZ" dirty="0" smtClean="0"/>
              <a:t>Základní dietní a pohybová opatření</a:t>
            </a:r>
          </a:p>
          <a:p>
            <a:r>
              <a:rPr lang="cs-CZ" dirty="0" smtClean="0"/>
              <a:t>Doporučení vhodných edukačních materiálů</a:t>
            </a:r>
          </a:p>
          <a:p>
            <a:r>
              <a:rPr lang="cs-CZ" dirty="0" smtClean="0"/>
              <a:t>Zvážení lázeňské léčby a/nebo </a:t>
            </a:r>
            <a:r>
              <a:rPr lang="cs-CZ" dirty="0" err="1" smtClean="0"/>
              <a:t>kardiorehabilitačního</a:t>
            </a:r>
            <a:r>
              <a:rPr lang="cs-CZ" dirty="0" smtClean="0"/>
              <a:t> programu</a:t>
            </a:r>
          </a:p>
          <a:p>
            <a:r>
              <a:rPr lang="cs-CZ" dirty="0" smtClean="0"/>
              <a:t>Jasné doporučení pro první </a:t>
            </a:r>
            <a:r>
              <a:rPr lang="cs-CZ" dirty="0" err="1" smtClean="0"/>
              <a:t>podimisní</a:t>
            </a:r>
            <a:r>
              <a:rPr lang="cs-CZ" dirty="0" smtClean="0"/>
              <a:t> dny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325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ýchozí návrh">
  <a:themeElements>
    <a:clrScheme name="Výchozí návrh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33"/>
      </a:hlink>
      <a:folHlink>
        <a:srgbClr val="969696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CE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CE" panose="020B0604020202020204" pitchFamily="34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Výchozí návrh">
  <a:themeElements>
    <a:clrScheme name="Výchozí návrh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33"/>
      </a:hlink>
      <a:folHlink>
        <a:srgbClr val="969696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CE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CE" panose="020B0604020202020204" pitchFamily="34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Výchozí návrh">
  <a:themeElements>
    <a:clrScheme name="">
      <a:dk1>
        <a:srgbClr val="000000"/>
      </a:dk1>
      <a:lt1>
        <a:srgbClr val="FFFFFF"/>
      </a:lt1>
      <a:dk2>
        <a:srgbClr val="0033CC"/>
      </a:dk2>
      <a:lt2>
        <a:srgbClr val="FFFF00"/>
      </a:lt2>
      <a:accent1>
        <a:srgbClr val="FF9900"/>
      </a:accent1>
      <a:accent2>
        <a:srgbClr val="00FFFF"/>
      </a:accent2>
      <a:accent3>
        <a:srgbClr val="AAADE2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690</Words>
  <Application>Microsoft Office PowerPoint</Application>
  <PresentationFormat>Custom</PresentationFormat>
  <Paragraphs>124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1_Výchozí návrh</vt:lpstr>
      <vt:lpstr>6_Office Theme</vt:lpstr>
      <vt:lpstr>Motiv systému Office</vt:lpstr>
      <vt:lpstr>4_Office Theme</vt:lpstr>
      <vt:lpstr>2_Výchozí návrh</vt:lpstr>
      <vt:lpstr>3_Výchozí návrh</vt:lpstr>
      <vt:lpstr>Image</vt:lpstr>
      <vt:lpstr>SEKUNDÁRNÍ PREVENCE ICHS: KDO JE ZODPOVĚDNÝ</vt:lpstr>
      <vt:lpstr>PowerPoint Presentation</vt:lpstr>
      <vt:lpstr>PowerPoint Presentation</vt:lpstr>
      <vt:lpstr>Kdo je zodpovědný? Jasná odpověď:</vt:lpstr>
      <vt:lpstr>Kazuistika</vt:lpstr>
      <vt:lpstr>Nemocný volal včera do Vaší ambulance</vt:lpstr>
      <vt:lpstr>Záchranná služba</vt:lpstr>
      <vt:lpstr>Lékař v katetrizační laboratoři</vt:lpstr>
      <vt:lpstr>Ošetřující/propouštějící lékař; personál oddělení</vt:lpstr>
      <vt:lpstr>PowerPoint Presentation</vt:lpstr>
      <vt:lpstr>PowerPoint Presentation</vt:lpstr>
      <vt:lpstr>Pacient při dimisi </vt:lpstr>
      <vt:lpstr>Pacient při dimisi – pokr.</vt:lpstr>
      <vt:lpstr>Role praktického lékaře v sekundární prevenci ICHS </vt:lpstr>
      <vt:lpstr>Všeobecná léčebná opatření</vt:lpstr>
      <vt:lpstr>Doporučení pro akutní potíže </vt:lpstr>
      <vt:lpstr>A co my? Kapacity; spolupráce</vt:lpstr>
      <vt:lpstr>PowerPoint Presentation</vt:lpstr>
      <vt:lpstr>„Voják se stará, voják má…“</vt:lpstr>
      <vt:lpstr>Adherence k sekundárně preventivní terapii po propuštění</vt:lpstr>
      <vt:lpstr>Nepodkročitelné minimum</vt:lpstr>
      <vt:lpstr>Závěr</vt:lpstr>
      <vt:lpstr>Děkuji za pozornost!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Praktický management léčby pacientů s fibrilací síní</dc:title>
  <dc:creator>Vilém</dc:creator>
  <cp:lastModifiedBy>Windows User</cp:lastModifiedBy>
  <cp:revision>102</cp:revision>
  <dcterms:created xsi:type="dcterms:W3CDTF">2016-11-27T19:09:58Z</dcterms:created>
  <dcterms:modified xsi:type="dcterms:W3CDTF">2019-01-18T16:59:54Z</dcterms:modified>
</cp:coreProperties>
</file>