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67" r:id="rId5"/>
    <p:sldId id="268" r:id="rId6"/>
    <p:sldId id="261" r:id="rId7"/>
    <p:sldId id="262" r:id="rId8"/>
    <p:sldId id="263" r:id="rId9"/>
    <p:sldId id="272" r:id="rId10"/>
    <p:sldId id="264" r:id="rId11"/>
    <p:sldId id="274" r:id="rId12"/>
    <p:sldId id="275" r:id="rId13"/>
    <p:sldId id="276" r:id="rId14"/>
    <p:sldId id="271" r:id="rId15"/>
    <p:sldId id="277" r:id="rId16"/>
    <p:sldId id="266" r:id="rId17"/>
    <p:sldId id="265" r:id="rId18"/>
    <p:sldId id="25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28568-8831-4E6D-94FC-2E7EDA2AFE72}" v="5" dt="2021-11-08T08:08:50.109"/>
    <p1510:client id="{30056591-63D9-4A85-BE47-97909536CA8C}" v="1" dt="2021-11-08T07:04:33.100"/>
    <p1510:client id="{917EDFA9-4D9B-4710-A881-484A9AF1EC2B}" v="12" dt="2021-11-08T07:29:29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B3160-3069-4E03-9CC3-E72D63C2D5A7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879BE-B392-4D1D-A510-445659F40992}">
      <dgm:prSet/>
      <dgm:spPr/>
      <dgm:t>
        <a:bodyPr/>
        <a:lstStyle/>
        <a:p>
          <a:r>
            <a:rPr lang="cs-CZ"/>
            <a:t>Varianty: 45 vzorků</a:t>
          </a:r>
          <a:endParaRPr lang="en-US"/>
        </a:p>
      </dgm:t>
    </dgm:pt>
    <dgm:pt modelId="{FE8C5328-10EC-4DDB-AB08-3C094FA17610}" type="parTrans" cxnId="{9D76F566-61F2-47A5-B002-C4C20411B9F0}">
      <dgm:prSet/>
      <dgm:spPr/>
      <dgm:t>
        <a:bodyPr/>
        <a:lstStyle/>
        <a:p>
          <a:endParaRPr lang="en-US"/>
        </a:p>
      </dgm:t>
    </dgm:pt>
    <dgm:pt modelId="{04F8D915-6BEE-434C-AC26-053BA54E0990}" type="sibTrans" cxnId="{9D76F566-61F2-47A5-B002-C4C20411B9F0}">
      <dgm:prSet/>
      <dgm:spPr/>
      <dgm:t>
        <a:bodyPr/>
        <a:lstStyle/>
        <a:p>
          <a:endParaRPr lang="en-US"/>
        </a:p>
      </dgm:t>
    </dgm:pt>
    <dgm:pt modelId="{969A1394-7A25-4734-858E-E4AF7710928F}">
      <dgm:prSet/>
      <dgm:spPr/>
      <dgm:t>
        <a:bodyPr/>
        <a:lstStyle/>
        <a:p>
          <a:r>
            <a:rPr lang="cs-CZ" dirty="0"/>
            <a:t>1204 sekvenčních variant, MAF &lt; 0,01 + </a:t>
          </a:r>
          <a:r>
            <a:rPr lang="cs-CZ" dirty="0" err="1"/>
            <a:t>Clinvar</a:t>
          </a:r>
          <a:r>
            <a:rPr lang="cs-CZ" dirty="0"/>
            <a:t>: 280 variant</a:t>
          </a:r>
          <a:endParaRPr lang="en-US" dirty="0"/>
        </a:p>
      </dgm:t>
    </dgm:pt>
    <dgm:pt modelId="{F2E46BFB-DC06-4AC6-9D4C-268BEBAAF6E2}" type="parTrans" cxnId="{39A90B68-808B-4A71-86FF-08D7EEE3F650}">
      <dgm:prSet/>
      <dgm:spPr/>
      <dgm:t>
        <a:bodyPr/>
        <a:lstStyle/>
        <a:p>
          <a:endParaRPr lang="en-US"/>
        </a:p>
      </dgm:t>
    </dgm:pt>
    <dgm:pt modelId="{44B6904A-8F38-41C3-8FC1-11C29FB9CDEC}" type="sibTrans" cxnId="{39A90B68-808B-4A71-86FF-08D7EEE3F650}">
      <dgm:prSet/>
      <dgm:spPr/>
      <dgm:t>
        <a:bodyPr/>
        <a:lstStyle/>
        <a:p>
          <a:endParaRPr lang="en-US"/>
        </a:p>
      </dgm:t>
    </dgm:pt>
    <dgm:pt modelId="{BAAEB5DC-D76E-4D54-85C4-44E440EB3EE7}">
      <dgm:prSet/>
      <dgm:spPr/>
      <dgm:t>
        <a:bodyPr/>
        <a:lstStyle/>
        <a:p>
          <a:r>
            <a:rPr lang="cs-CZ"/>
            <a:t>Arytmické syndromy: 92 variant</a:t>
          </a:r>
          <a:endParaRPr lang="en-US"/>
        </a:p>
      </dgm:t>
    </dgm:pt>
    <dgm:pt modelId="{ACBE635A-8BE4-430E-A2F9-296974403A16}" type="parTrans" cxnId="{EE643468-EA18-43CA-90F6-53D9B20DD9E7}">
      <dgm:prSet/>
      <dgm:spPr/>
      <dgm:t>
        <a:bodyPr/>
        <a:lstStyle/>
        <a:p>
          <a:endParaRPr lang="en-US"/>
        </a:p>
      </dgm:t>
    </dgm:pt>
    <dgm:pt modelId="{68B4DBF2-5AE5-4B63-8309-836B25DBB82E}" type="sibTrans" cxnId="{EE643468-EA18-43CA-90F6-53D9B20DD9E7}">
      <dgm:prSet/>
      <dgm:spPr/>
      <dgm:t>
        <a:bodyPr/>
        <a:lstStyle/>
        <a:p>
          <a:endParaRPr lang="en-US"/>
        </a:p>
      </dgm:t>
    </dgm:pt>
    <dgm:pt modelId="{DF33DA77-C651-47AF-83E0-5BED3A448EC7}">
      <dgm:prSet/>
      <dgm:spPr/>
      <dgm:t>
        <a:bodyPr/>
        <a:lstStyle/>
        <a:p>
          <a:r>
            <a:rPr lang="en-GB"/>
            <a:t>63 benign</a:t>
          </a:r>
          <a:r>
            <a:rPr lang="cs-CZ"/>
            <a:t>ích nebo pravděpodobně benigních</a:t>
          </a:r>
          <a:endParaRPr lang="en-US"/>
        </a:p>
      </dgm:t>
    </dgm:pt>
    <dgm:pt modelId="{5AB74B10-E487-479A-A6E6-17652842771B}" type="parTrans" cxnId="{5D19150C-D643-4F42-94D0-7FB61BB2858D}">
      <dgm:prSet/>
      <dgm:spPr/>
      <dgm:t>
        <a:bodyPr/>
        <a:lstStyle/>
        <a:p>
          <a:endParaRPr lang="en-US"/>
        </a:p>
      </dgm:t>
    </dgm:pt>
    <dgm:pt modelId="{201E615F-1E1B-4A28-9BA8-880B19E0C69F}" type="sibTrans" cxnId="{5D19150C-D643-4F42-94D0-7FB61BB2858D}">
      <dgm:prSet/>
      <dgm:spPr/>
      <dgm:t>
        <a:bodyPr/>
        <a:lstStyle/>
        <a:p>
          <a:endParaRPr lang="en-US"/>
        </a:p>
      </dgm:t>
    </dgm:pt>
    <dgm:pt modelId="{E8486D39-27C6-46BE-A821-31111FF1D236}">
      <dgm:prSet/>
      <dgm:spPr/>
      <dgm:t>
        <a:bodyPr/>
        <a:lstStyle/>
        <a:p>
          <a:r>
            <a:rPr lang="en-GB"/>
            <a:t>29 </a:t>
          </a:r>
          <a:r>
            <a:rPr lang="cs-CZ"/>
            <a:t>VUS (</a:t>
          </a:r>
          <a:r>
            <a:rPr lang="en-GB"/>
            <a:t>variants of uncertain significance</a:t>
          </a:r>
          <a:r>
            <a:rPr lang="cs-CZ"/>
            <a:t>)</a:t>
          </a:r>
          <a:endParaRPr lang="en-US"/>
        </a:p>
      </dgm:t>
    </dgm:pt>
    <dgm:pt modelId="{9F65DB49-30D0-4F04-A00C-B79816DB1395}" type="parTrans" cxnId="{D77CAAFE-AA4A-41AC-B758-EDE3961ADA17}">
      <dgm:prSet/>
      <dgm:spPr/>
      <dgm:t>
        <a:bodyPr/>
        <a:lstStyle/>
        <a:p>
          <a:endParaRPr lang="en-US"/>
        </a:p>
      </dgm:t>
    </dgm:pt>
    <dgm:pt modelId="{9BFAE7EF-E0A2-4E60-832C-00375165FD91}" type="sibTrans" cxnId="{D77CAAFE-AA4A-41AC-B758-EDE3961ADA17}">
      <dgm:prSet/>
      <dgm:spPr/>
      <dgm:t>
        <a:bodyPr/>
        <a:lstStyle/>
        <a:p>
          <a:endParaRPr lang="en-US"/>
        </a:p>
      </dgm:t>
    </dgm:pt>
    <dgm:pt modelId="{FFE42519-FE7A-4D26-97F6-EBC54947EB39}">
      <dgm:prSet/>
      <dgm:spPr/>
      <dgm:t>
        <a:bodyPr/>
        <a:lstStyle/>
        <a:p>
          <a:r>
            <a:rPr lang="cs-CZ"/>
            <a:t>„Naznačen patogenní efekt“ u 10 variant</a:t>
          </a:r>
          <a:endParaRPr lang="en-US"/>
        </a:p>
      </dgm:t>
    </dgm:pt>
    <dgm:pt modelId="{7933227F-657F-4DBC-B63F-58B28B9320AA}" type="parTrans" cxnId="{C7F622A2-D687-4CE2-B2E4-308516795B43}">
      <dgm:prSet/>
      <dgm:spPr/>
      <dgm:t>
        <a:bodyPr/>
        <a:lstStyle/>
        <a:p>
          <a:endParaRPr lang="en-US"/>
        </a:p>
      </dgm:t>
    </dgm:pt>
    <dgm:pt modelId="{AFA20DE0-0A0A-43E9-9027-C2A95BCF12AF}" type="sibTrans" cxnId="{C7F622A2-D687-4CE2-B2E4-308516795B43}">
      <dgm:prSet/>
      <dgm:spPr/>
      <dgm:t>
        <a:bodyPr/>
        <a:lstStyle/>
        <a:p>
          <a:endParaRPr lang="en-US"/>
        </a:p>
      </dgm:t>
    </dgm:pt>
    <dgm:pt modelId="{F120D4BF-21FD-4488-9447-F93A6E1D1CBA}" type="pres">
      <dgm:prSet presAssocID="{EC1B3160-3069-4E03-9CC3-E72D63C2D5A7}" presName="Name0" presStyleCnt="0">
        <dgm:presLayoutVars>
          <dgm:dir/>
          <dgm:resizeHandles val="exact"/>
        </dgm:presLayoutVars>
      </dgm:prSet>
      <dgm:spPr/>
    </dgm:pt>
    <dgm:pt modelId="{8FCD434B-6175-4D3E-9B38-DA101DB81E78}" type="pres">
      <dgm:prSet presAssocID="{F00879BE-B392-4D1D-A510-445659F40992}" presName="node" presStyleLbl="node1" presStyleIdx="0" presStyleCnt="6">
        <dgm:presLayoutVars>
          <dgm:bulletEnabled val="1"/>
        </dgm:presLayoutVars>
      </dgm:prSet>
      <dgm:spPr/>
    </dgm:pt>
    <dgm:pt modelId="{1D1436E1-0BA9-45B5-BDA7-AA0B6DDF21A8}" type="pres">
      <dgm:prSet presAssocID="{04F8D915-6BEE-434C-AC26-053BA54E0990}" presName="sibTrans" presStyleLbl="sibTrans1D1" presStyleIdx="0" presStyleCnt="5"/>
      <dgm:spPr/>
    </dgm:pt>
    <dgm:pt modelId="{E2ECDB96-CA67-403D-B9CF-A0D34C843541}" type="pres">
      <dgm:prSet presAssocID="{04F8D915-6BEE-434C-AC26-053BA54E0990}" presName="connectorText" presStyleLbl="sibTrans1D1" presStyleIdx="0" presStyleCnt="5"/>
      <dgm:spPr/>
    </dgm:pt>
    <dgm:pt modelId="{8D83A0A7-2609-4B2A-9F05-3812DC46F053}" type="pres">
      <dgm:prSet presAssocID="{969A1394-7A25-4734-858E-E4AF7710928F}" presName="node" presStyleLbl="node1" presStyleIdx="1" presStyleCnt="6">
        <dgm:presLayoutVars>
          <dgm:bulletEnabled val="1"/>
        </dgm:presLayoutVars>
      </dgm:prSet>
      <dgm:spPr/>
    </dgm:pt>
    <dgm:pt modelId="{496D3460-8111-404B-98EC-8CFC97A9E60F}" type="pres">
      <dgm:prSet presAssocID="{44B6904A-8F38-41C3-8FC1-11C29FB9CDEC}" presName="sibTrans" presStyleLbl="sibTrans1D1" presStyleIdx="1" presStyleCnt="5"/>
      <dgm:spPr/>
    </dgm:pt>
    <dgm:pt modelId="{30621C6D-9F03-444E-8BF2-8485E3E127F2}" type="pres">
      <dgm:prSet presAssocID="{44B6904A-8F38-41C3-8FC1-11C29FB9CDEC}" presName="connectorText" presStyleLbl="sibTrans1D1" presStyleIdx="1" presStyleCnt="5"/>
      <dgm:spPr/>
    </dgm:pt>
    <dgm:pt modelId="{0F6A48D1-3624-4704-86C4-CFF169443C59}" type="pres">
      <dgm:prSet presAssocID="{BAAEB5DC-D76E-4D54-85C4-44E440EB3EE7}" presName="node" presStyleLbl="node1" presStyleIdx="2" presStyleCnt="6">
        <dgm:presLayoutVars>
          <dgm:bulletEnabled val="1"/>
        </dgm:presLayoutVars>
      </dgm:prSet>
      <dgm:spPr/>
    </dgm:pt>
    <dgm:pt modelId="{94C7FF1A-71F5-42D6-9533-A3457D1F598B}" type="pres">
      <dgm:prSet presAssocID="{68B4DBF2-5AE5-4B63-8309-836B25DBB82E}" presName="sibTrans" presStyleLbl="sibTrans1D1" presStyleIdx="2" presStyleCnt="5"/>
      <dgm:spPr/>
    </dgm:pt>
    <dgm:pt modelId="{A30B7EB4-6416-49BC-A329-E536440CAE57}" type="pres">
      <dgm:prSet presAssocID="{68B4DBF2-5AE5-4B63-8309-836B25DBB82E}" presName="connectorText" presStyleLbl="sibTrans1D1" presStyleIdx="2" presStyleCnt="5"/>
      <dgm:spPr/>
    </dgm:pt>
    <dgm:pt modelId="{8ECE3177-DE09-4A2E-987C-FDE8F6E97EF4}" type="pres">
      <dgm:prSet presAssocID="{DF33DA77-C651-47AF-83E0-5BED3A448EC7}" presName="node" presStyleLbl="node1" presStyleIdx="3" presStyleCnt="6">
        <dgm:presLayoutVars>
          <dgm:bulletEnabled val="1"/>
        </dgm:presLayoutVars>
      </dgm:prSet>
      <dgm:spPr/>
    </dgm:pt>
    <dgm:pt modelId="{3119F8C9-4A29-4ABA-95EE-1AEB86A458F2}" type="pres">
      <dgm:prSet presAssocID="{201E615F-1E1B-4A28-9BA8-880B19E0C69F}" presName="sibTrans" presStyleLbl="sibTrans1D1" presStyleIdx="3" presStyleCnt="5"/>
      <dgm:spPr/>
    </dgm:pt>
    <dgm:pt modelId="{765469D5-582A-472E-9D2B-7EC357140DA3}" type="pres">
      <dgm:prSet presAssocID="{201E615F-1E1B-4A28-9BA8-880B19E0C69F}" presName="connectorText" presStyleLbl="sibTrans1D1" presStyleIdx="3" presStyleCnt="5"/>
      <dgm:spPr/>
    </dgm:pt>
    <dgm:pt modelId="{320A112A-BB5F-4846-9527-A76AC817ADA2}" type="pres">
      <dgm:prSet presAssocID="{E8486D39-27C6-46BE-A821-31111FF1D236}" presName="node" presStyleLbl="node1" presStyleIdx="4" presStyleCnt="6">
        <dgm:presLayoutVars>
          <dgm:bulletEnabled val="1"/>
        </dgm:presLayoutVars>
      </dgm:prSet>
      <dgm:spPr/>
    </dgm:pt>
    <dgm:pt modelId="{8301EBF6-BB7A-40F4-B373-6FE841E7178B}" type="pres">
      <dgm:prSet presAssocID="{9BFAE7EF-E0A2-4E60-832C-00375165FD91}" presName="sibTrans" presStyleLbl="sibTrans1D1" presStyleIdx="4" presStyleCnt="5"/>
      <dgm:spPr/>
    </dgm:pt>
    <dgm:pt modelId="{057CE79C-BECD-472E-80D8-CEE17B18701D}" type="pres">
      <dgm:prSet presAssocID="{9BFAE7EF-E0A2-4E60-832C-00375165FD91}" presName="connectorText" presStyleLbl="sibTrans1D1" presStyleIdx="4" presStyleCnt="5"/>
      <dgm:spPr/>
    </dgm:pt>
    <dgm:pt modelId="{971E0BDF-DDF1-4E62-ABE2-D8B79EB26052}" type="pres">
      <dgm:prSet presAssocID="{FFE42519-FE7A-4D26-97F6-EBC54947EB39}" presName="node" presStyleLbl="node1" presStyleIdx="5" presStyleCnt="6">
        <dgm:presLayoutVars>
          <dgm:bulletEnabled val="1"/>
        </dgm:presLayoutVars>
      </dgm:prSet>
      <dgm:spPr/>
    </dgm:pt>
  </dgm:ptLst>
  <dgm:cxnLst>
    <dgm:cxn modelId="{95CF3600-6A7E-431F-AA05-35AD891A354D}" type="presOf" srcId="{EC1B3160-3069-4E03-9CC3-E72D63C2D5A7}" destId="{F120D4BF-21FD-4488-9447-F93A6E1D1CBA}" srcOrd="0" destOrd="0" presId="urn:microsoft.com/office/officeart/2016/7/layout/RepeatingBendingProcessNew"/>
    <dgm:cxn modelId="{E0E5A909-AF3C-4623-BF67-F169A83F419E}" type="presOf" srcId="{DF33DA77-C651-47AF-83E0-5BED3A448EC7}" destId="{8ECE3177-DE09-4A2E-987C-FDE8F6E97EF4}" srcOrd="0" destOrd="0" presId="urn:microsoft.com/office/officeart/2016/7/layout/RepeatingBendingProcessNew"/>
    <dgm:cxn modelId="{B2E8780A-F56C-4DFA-B957-C190BA511C2D}" type="presOf" srcId="{201E615F-1E1B-4A28-9BA8-880B19E0C69F}" destId="{3119F8C9-4A29-4ABA-95EE-1AEB86A458F2}" srcOrd="0" destOrd="0" presId="urn:microsoft.com/office/officeart/2016/7/layout/RepeatingBendingProcessNew"/>
    <dgm:cxn modelId="{EC2AC80A-36C0-48B6-9B37-8215EB2EF76F}" type="presOf" srcId="{FFE42519-FE7A-4D26-97F6-EBC54947EB39}" destId="{971E0BDF-DDF1-4E62-ABE2-D8B79EB26052}" srcOrd="0" destOrd="0" presId="urn:microsoft.com/office/officeart/2016/7/layout/RepeatingBendingProcessNew"/>
    <dgm:cxn modelId="{5D19150C-D643-4F42-94D0-7FB61BB2858D}" srcId="{EC1B3160-3069-4E03-9CC3-E72D63C2D5A7}" destId="{DF33DA77-C651-47AF-83E0-5BED3A448EC7}" srcOrd="3" destOrd="0" parTransId="{5AB74B10-E487-479A-A6E6-17652842771B}" sibTransId="{201E615F-1E1B-4A28-9BA8-880B19E0C69F}"/>
    <dgm:cxn modelId="{26411231-E837-4044-8651-003236432AA9}" type="presOf" srcId="{44B6904A-8F38-41C3-8FC1-11C29FB9CDEC}" destId="{496D3460-8111-404B-98EC-8CFC97A9E60F}" srcOrd="0" destOrd="0" presId="urn:microsoft.com/office/officeart/2016/7/layout/RepeatingBendingProcessNew"/>
    <dgm:cxn modelId="{5ED1B438-AAD6-4F75-9039-C65880AD5CD8}" type="presOf" srcId="{68B4DBF2-5AE5-4B63-8309-836B25DBB82E}" destId="{94C7FF1A-71F5-42D6-9533-A3457D1F598B}" srcOrd="0" destOrd="0" presId="urn:microsoft.com/office/officeart/2016/7/layout/RepeatingBendingProcessNew"/>
    <dgm:cxn modelId="{C73E6C5C-5090-45FC-9B23-75C6670DB640}" type="presOf" srcId="{969A1394-7A25-4734-858E-E4AF7710928F}" destId="{8D83A0A7-2609-4B2A-9F05-3812DC46F053}" srcOrd="0" destOrd="0" presId="urn:microsoft.com/office/officeart/2016/7/layout/RepeatingBendingProcessNew"/>
    <dgm:cxn modelId="{4F8BAC46-A722-46DF-9A41-0CB816F82A71}" type="presOf" srcId="{9BFAE7EF-E0A2-4E60-832C-00375165FD91}" destId="{8301EBF6-BB7A-40F4-B373-6FE841E7178B}" srcOrd="0" destOrd="0" presId="urn:microsoft.com/office/officeart/2016/7/layout/RepeatingBendingProcessNew"/>
    <dgm:cxn modelId="{9D76F566-61F2-47A5-B002-C4C20411B9F0}" srcId="{EC1B3160-3069-4E03-9CC3-E72D63C2D5A7}" destId="{F00879BE-B392-4D1D-A510-445659F40992}" srcOrd="0" destOrd="0" parTransId="{FE8C5328-10EC-4DDB-AB08-3C094FA17610}" sibTransId="{04F8D915-6BEE-434C-AC26-053BA54E0990}"/>
    <dgm:cxn modelId="{39A90B68-808B-4A71-86FF-08D7EEE3F650}" srcId="{EC1B3160-3069-4E03-9CC3-E72D63C2D5A7}" destId="{969A1394-7A25-4734-858E-E4AF7710928F}" srcOrd="1" destOrd="0" parTransId="{F2E46BFB-DC06-4AC6-9D4C-268BEBAAF6E2}" sibTransId="{44B6904A-8F38-41C3-8FC1-11C29FB9CDEC}"/>
    <dgm:cxn modelId="{EE643468-EA18-43CA-90F6-53D9B20DD9E7}" srcId="{EC1B3160-3069-4E03-9CC3-E72D63C2D5A7}" destId="{BAAEB5DC-D76E-4D54-85C4-44E440EB3EE7}" srcOrd="2" destOrd="0" parTransId="{ACBE635A-8BE4-430E-A2F9-296974403A16}" sibTransId="{68B4DBF2-5AE5-4B63-8309-836B25DBB82E}"/>
    <dgm:cxn modelId="{81B80A89-02BC-4122-985C-F36816668581}" type="presOf" srcId="{44B6904A-8F38-41C3-8FC1-11C29FB9CDEC}" destId="{30621C6D-9F03-444E-8BF2-8485E3E127F2}" srcOrd="1" destOrd="0" presId="urn:microsoft.com/office/officeart/2016/7/layout/RepeatingBendingProcessNew"/>
    <dgm:cxn modelId="{D4634892-2C95-4F64-B6FA-90A44E7C5D87}" type="presOf" srcId="{E8486D39-27C6-46BE-A821-31111FF1D236}" destId="{320A112A-BB5F-4846-9527-A76AC817ADA2}" srcOrd="0" destOrd="0" presId="urn:microsoft.com/office/officeart/2016/7/layout/RepeatingBendingProcessNew"/>
    <dgm:cxn modelId="{0EBD319C-5696-4431-B259-0D5F16AD9A07}" type="presOf" srcId="{9BFAE7EF-E0A2-4E60-832C-00375165FD91}" destId="{057CE79C-BECD-472E-80D8-CEE17B18701D}" srcOrd="1" destOrd="0" presId="urn:microsoft.com/office/officeart/2016/7/layout/RepeatingBendingProcessNew"/>
    <dgm:cxn modelId="{C7F622A2-D687-4CE2-B2E4-308516795B43}" srcId="{EC1B3160-3069-4E03-9CC3-E72D63C2D5A7}" destId="{FFE42519-FE7A-4D26-97F6-EBC54947EB39}" srcOrd="5" destOrd="0" parTransId="{7933227F-657F-4DBC-B63F-58B28B9320AA}" sibTransId="{AFA20DE0-0A0A-43E9-9027-C2A95BCF12AF}"/>
    <dgm:cxn modelId="{0051FAA3-E913-4DDA-8EC3-98F11CFD883F}" type="presOf" srcId="{68B4DBF2-5AE5-4B63-8309-836B25DBB82E}" destId="{A30B7EB4-6416-49BC-A329-E536440CAE57}" srcOrd="1" destOrd="0" presId="urn:microsoft.com/office/officeart/2016/7/layout/RepeatingBendingProcessNew"/>
    <dgm:cxn modelId="{EA057ABA-67BB-4BA0-8882-D7E63E085444}" type="presOf" srcId="{F00879BE-B392-4D1D-A510-445659F40992}" destId="{8FCD434B-6175-4D3E-9B38-DA101DB81E78}" srcOrd="0" destOrd="0" presId="urn:microsoft.com/office/officeart/2016/7/layout/RepeatingBendingProcessNew"/>
    <dgm:cxn modelId="{E34219C0-D743-4C35-819A-A8827E85D369}" type="presOf" srcId="{201E615F-1E1B-4A28-9BA8-880B19E0C69F}" destId="{765469D5-582A-472E-9D2B-7EC357140DA3}" srcOrd="1" destOrd="0" presId="urn:microsoft.com/office/officeart/2016/7/layout/RepeatingBendingProcessNew"/>
    <dgm:cxn modelId="{DA5260C3-9183-4250-AB5D-85B4D0C3302D}" type="presOf" srcId="{04F8D915-6BEE-434C-AC26-053BA54E0990}" destId="{1D1436E1-0BA9-45B5-BDA7-AA0B6DDF21A8}" srcOrd="0" destOrd="0" presId="urn:microsoft.com/office/officeart/2016/7/layout/RepeatingBendingProcessNew"/>
    <dgm:cxn modelId="{72D08FC3-B3EA-4B95-9E8F-347779294F31}" type="presOf" srcId="{BAAEB5DC-D76E-4D54-85C4-44E440EB3EE7}" destId="{0F6A48D1-3624-4704-86C4-CFF169443C59}" srcOrd="0" destOrd="0" presId="urn:microsoft.com/office/officeart/2016/7/layout/RepeatingBendingProcessNew"/>
    <dgm:cxn modelId="{867FEFE0-6D11-486C-8C84-056B730335AE}" type="presOf" srcId="{04F8D915-6BEE-434C-AC26-053BA54E0990}" destId="{E2ECDB96-CA67-403D-B9CF-A0D34C843541}" srcOrd="1" destOrd="0" presId="urn:microsoft.com/office/officeart/2016/7/layout/RepeatingBendingProcessNew"/>
    <dgm:cxn modelId="{D77CAAFE-AA4A-41AC-B758-EDE3961ADA17}" srcId="{EC1B3160-3069-4E03-9CC3-E72D63C2D5A7}" destId="{E8486D39-27C6-46BE-A821-31111FF1D236}" srcOrd="4" destOrd="0" parTransId="{9F65DB49-30D0-4F04-A00C-B79816DB1395}" sibTransId="{9BFAE7EF-E0A2-4E60-832C-00375165FD91}"/>
    <dgm:cxn modelId="{9B402B66-6DB9-4A57-A94D-12AC8168B147}" type="presParOf" srcId="{F120D4BF-21FD-4488-9447-F93A6E1D1CBA}" destId="{8FCD434B-6175-4D3E-9B38-DA101DB81E78}" srcOrd="0" destOrd="0" presId="urn:microsoft.com/office/officeart/2016/7/layout/RepeatingBendingProcessNew"/>
    <dgm:cxn modelId="{66C4C5A0-380C-41CE-BAD3-CB94D5DD2547}" type="presParOf" srcId="{F120D4BF-21FD-4488-9447-F93A6E1D1CBA}" destId="{1D1436E1-0BA9-45B5-BDA7-AA0B6DDF21A8}" srcOrd="1" destOrd="0" presId="urn:microsoft.com/office/officeart/2016/7/layout/RepeatingBendingProcessNew"/>
    <dgm:cxn modelId="{1E7F350D-674A-4317-8820-5E9C9B43B152}" type="presParOf" srcId="{1D1436E1-0BA9-45B5-BDA7-AA0B6DDF21A8}" destId="{E2ECDB96-CA67-403D-B9CF-A0D34C843541}" srcOrd="0" destOrd="0" presId="urn:microsoft.com/office/officeart/2016/7/layout/RepeatingBendingProcessNew"/>
    <dgm:cxn modelId="{9C6CB79C-8B34-489E-B0E9-0C5AEFB87F39}" type="presParOf" srcId="{F120D4BF-21FD-4488-9447-F93A6E1D1CBA}" destId="{8D83A0A7-2609-4B2A-9F05-3812DC46F053}" srcOrd="2" destOrd="0" presId="urn:microsoft.com/office/officeart/2016/7/layout/RepeatingBendingProcessNew"/>
    <dgm:cxn modelId="{83022C55-18B1-46C8-B4FC-A4A09817747F}" type="presParOf" srcId="{F120D4BF-21FD-4488-9447-F93A6E1D1CBA}" destId="{496D3460-8111-404B-98EC-8CFC97A9E60F}" srcOrd="3" destOrd="0" presId="urn:microsoft.com/office/officeart/2016/7/layout/RepeatingBendingProcessNew"/>
    <dgm:cxn modelId="{D1751ABC-7F72-4B2A-A996-0FEC93BEC0F7}" type="presParOf" srcId="{496D3460-8111-404B-98EC-8CFC97A9E60F}" destId="{30621C6D-9F03-444E-8BF2-8485E3E127F2}" srcOrd="0" destOrd="0" presId="urn:microsoft.com/office/officeart/2016/7/layout/RepeatingBendingProcessNew"/>
    <dgm:cxn modelId="{9F00C89F-A2E9-4857-960D-9477128BB30E}" type="presParOf" srcId="{F120D4BF-21FD-4488-9447-F93A6E1D1CBA}" destId="{0F6A48D1-3624-4704-86C4-CFF169443C59}" srcOrd="4" destOrd="0" presId="urn:microsoft.com/office/officeart/2016/7/layout/RepeatingBendingProcessNew"/>
    <dgm:cxn modelId="{87CC85AE-E4E5-4249-8D67-A829E88DFFD8}" type="presParOf" srcId="{F120D4BF-21FD-4488-9447-F93A6E1D1CBA}" destId="{94C7FF1A-71F5-42D6-9533-A3457D1F598B}" srcOrd="5" destOrd="0" presId="urn:microsoft.com/office/officeart/2016/7/layout/RepeatingBendingProcessNew"/>
    <dgm:cxn modelId="{0708DB0A-B615-44DF-AFBD-5C268485AA87}" type="presParOf" srcId="{94C7FF1A-71F5-42D6-9533-A3457D1F598B}" destId="{A30B7EB4-6416-49BC-A329-E536440CAE57}" srcOrd="0" destOrd="0" presId="urn:microsoft.com/office/officeart/2016/7/layout/RepeatingBendingProcessNew"/>
    <dgm:cxn modelId="{EFD438BE-EA1B-4223-ABD8-88A878ADB916}" type="presParOf" srcId="{F120D4BF-21FD-4488-9447-F93A6E1D1CBA}" destId="{8ECE3177-DE09-4A2E-987C-FDE8F6E97EF4}" srcOrd="6" destOrd="0" presId="urn:microsoft.com/office/officeart/2016/7/layout/RepeatingBendingProcessNew"/>
    <dgm:cxn modelId="{D53DB055-E073-49F6-9197-BFD4DFF0104A}" type="presParOf" srcId="{F120D4BF-21FD-4488-9447-F93A6E1D1CBA}" destId="{3119F8C9-4A29-4ABA-95EE-1AEB86A458F2}" srcOrd="7" destOrd="0" presId="urn:microsoft.com/office/officeart/2016/7/layout/RepeatingBendingProcessNew"/>
    <dgm:cxn modelId="{09A89E0A-832C-4AE0-B6C7-8949124468FD}" type="presParOf" srcId="{3119F8C9-4A29-4ABA-95EE-1AEB86A458F2}" destId="{765469D5-582A-472E-9D2B-7EC357140DA3}" srcOrd="0" destOrd="0" presId="urn:microsoft.com/office/officeart/2016/7/layout/RepeatingBendingProcessNew"/>
    <dgm:cxn modelId="{9621DCB6-B9F0-40BE-BE39-A6AB836866BE}" type="presParOf" srcId="{F120D4BF-21FD-4488-9447-F93A6E1D1CBA}" destId="{320A112A-BB5F-4846-9527-A76AC817ADA2}" srcOrd="8" destOrd="0" presId="urn:microsoft.com/office/officeart/2016/7/layout/RepeatingBendingProcessNew"/>
    <dgm:cxn modelId="{EB5B1B49-1713-4F01-9917-B343CB0E9B32}" type="presParOf" srcId="{F120D4BF-21FD-4488-9447-F93A6E1D1CBA}" destId="{8301EBF6-BB7A-40F4-B373-6FE841E7178B}" srcOrd="9" destOrd="0" presId="urn:microsoft.com/office/officeart/2016/7/layout/RepeatingBendingProcessNew"/>
    <dgm:cxn modelId="{E67BD1C3-D6B0-4578-B942-DEA56A307950}" type="presParOf" srcId="{8301EBF6-BB7A-40F4-B373-6FE841E7178B}" destId="{057CE79C-BECD-472E-80D8-CEE17B18701D}" srcOrd="0" destOrd="0" presId="urn:microsoft.com/office/officeart/2016/7/layout/RepeatingBendingProcessNew"/>
    <dgm:cxn modelId="{6302AC39-9683-49CB-825A-7C24A9A626E0}" type="presParOf" srcId="{F120D4BF-21FD-4488-9447-F93A6E1D1CBA}" destId="{971E0BDF-DDF1-4E62-ABE2-D8B79EB2605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36E1-0BA9-45B5-BDA7-AA0B6DDF21A8}">
      <dsp:nvSpPr>
        <dsp:cNvPr id="0" name=""/>
        <dsp:cNvSpPr/>
      </dsp:nvSpPr>
      <dsp:spPr>
        <a:xfrm>
          <a:off x="3262856" y="823653"/>
          <a:ext cx="634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3625" y="866046"/>
        <a:ext cx="33270" cy="6654"/>
      </dsp:txXfrm>
    </dsp:sp>
    <dsp:sp modelId="{8FCD434B-6175-4D3E-9B38-DA101DB81E78}">
      <dsp:nvSpPr>
        <dsp:cNvPr id="0" name=""/>
        <dsp:cNvSpPr/>
      </dsp:nvSpPr>
      <dsp:spPr>
        <a:xfrm>
          <a:off x="371583" y="1451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Varianty: 45 vzorků</a:t>
          </a:r>
          <a:endParaRPr lang="en-US" sz="2500" kern="1200"/>
        </a:p>
      </dsp:txBody>
      <dsp:txXfrm>
        <a:off x="371583" y="1451"/>
        <a:ext cx="2893072" cy="1735843"/>
      </dsp:txXfrm>
    </dsp:sp>
    <dsp:sp modelId="{496D3460-8111-404B-98EC-8CFC97A9E60F}">
      <dsp:nvSpPr>
        <dsp:cNvPr id="0" name=""/>
        <dsp:cNvSpPr/>
      </dsp:nvSpPr>
      <dsp:spPr>
        <a:xfrm>
          <a:off x="6821336" y="823653"/>
          <a:ext cx="634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2104" y="866046"/>
        <a:ext cx="33270" cy="6654"/>
      </dsp:txXfrm>
    </dsp:sp>
    <dsp:sp modelId="{8D83A0A7-2609-4B2A-9F05-3812DC46F053}">
      <dsp:nvSpPr>
        <dsp:cNvPr id="0" name=""/>
        <dsp:cNvSpPr/>
      </dsp:nvSpPr>
      <dsp:spPr>
        <a:xfrm>
          <a:off x="3930063" y="1451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1204 sekvenčních variant, MAF &lt; 0,01 + </a:t>
          </a:r>
          <a:r>
            <a:rPr lang="cs-CZ" sz="2500" kern="1200" dirty="0" err="1"/>
            <a:t>Clinvar</a:t>
          </a:r>
          <a:r>
            <a:rPr lang="cs-CZ" sz="2500" kern="1200" dirty="0"/>
            <a:t>: 280 variant</a:t>
          </a:r>
          <a:endParaRPr lang="en-US" sz="2500" kern="1200" dirty="0"/>
        </a:p>
      </dsp:txBody>
      <dsp:txXfrm>
        <a:off x="3930063" y="1451"/>
        <a:ext cx="2893072" cy="1735843"/>
      </dsp:txXfrm>
    </dsp:sp>
    <dsp:sp modelId="{94C7FF1A-71F5-42D6-9533-A3457D1F598B}">
      <dsp:nvSpPr>
        <dsp:cNvPr id="0" name=""/>
        <dsp:cNvSpPr/>
      </dsp:nvSpPr>
      <dsp:spPr>
        <a:xfrm>
          <a:off x="1818120" y="1735495"/>
          <a:ext cx="7116959" cy="634806"/>
        </a:xfrm>
        <a:custGeom>
          <a:avLst/>
          <a:gdLst/>
          <a:ahLst/>
          <a:cxnLst/>
          <a:rect l="0" t="0" r="0" b="0"/>
          <a:pathLst>
            <a:path>
              <a:moveTo>
                <a:pt x="7116959" y="0"/>
              </a:moveTo>
              <a:lnTo>
                <a:pt x="7116959" y="334503"/>
              </a:lnTo>
              <a:lnTo>
                <a:pt x="0" y="334503"/>
              </a:lnTo>
              <a:lnTo>
                <a:pt x="0" y="6348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97900" y="2049571"/>
        <a:ext cx="357399" cy="6654"/>
      </dsp:txXfrm>
    </dsp:sp>
    <dsp:sp modelId="{0F6A48D1-3624-4704-86C4-CFF169443C59}">
      <dsp:nvSpPr>
        <dsp:cNvPr id="0" name=""/>
        <dsp:cNvSpPr/>
      </dsp:nvSpPr>
      <dsp:spPr>
        <a:xfrm>
          <a:off x="7488543" y="1451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Arytmické syndromy: 92 variant</a:t>
          </a:r>
          <a:endParaRPr lang="en-US" sz="2500" kern="1200"/>
        </a:p>
      </dsp:txBody>
      <dsp:txXfrm>
        <a:off x="7488543" y="1451"/>
        <a:ext cx="2893072" cy="1735843"/>
      </dsp:txXfrm>
    </dsp:sp>
    <dsp:sp modelId="{3119F8C9-4A29-4ABA-95EE-1AEB86A458F2}">
      <dsp:nvSpPr>
        <dsp:cNvPr id="0" name=""/>
        <dsp:cNvSpPr/>
      </dsp:nvSpPr>
      <dsp:spPr>
        <a:xfrm>
          <a:off x="3262856" y="3224904"/>
          <a:ext cx="634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3625" y="3267297"/>
        <a:ext cx="33270" cy="6654"/>
      </dsp:txXfrm>
    </dsp:sp>
    <dsp:sp modelId="{8ECE3177-DE09-4A2E-987C-FDE8F6E97EF4}">
      <dsp:nvSpPr>
        <dsp:cNvPr id="0" name=""/>
        <dsp:cNvSpPr/>
      </dsp:nvSpPr>
      <dsp:spPr>
        <a:xfrm>
          <a:off x="371583" y="2402702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63 benign</a:t>
          </a:r>
          <a:r>
            <a:rPr lang="cs-CZ" sz="2500" kern="1200"/>
            <a:t>ích nebo pravděpodobně benigních</a:t>
          </a:r>
          <a:endParaRPr lang="en-US" sz="2500" kern="1200"/>
        </a:p>
      </dsp:txBody>
      <dsp:txXfrm>
        <a:off x="371583" y="2402702"/>
        <a:ext cx="2893072" cy="1735843"/>
      </dsp:txXfrm>
    </dsp:sp>
    <dsp:sp modelId="{8301EBF6-BB7A-40F4-B373-6FE841E7178B}">
      <dsp:nvSpPr>
        <dsp:cNvPr id="0" name=""/>
        <dsp:cNvSpPr/>
      </dsp:nvSpPr>
      <dsp:spPr>
        <a:xfrm>
          <a:off x="6821336" y="3224904"/>
          <a:ext cx="634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48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2104" y="3267297"/>
        <a:ext cx="33270" cy="6654"/>
      </dsp:txXfrm>
    </dsp:sp>
    <dsp:sp modelId="{320A112A-BB5F-4846-9527-A76AC817ADA2}">
      <dsp:nvSpPr>
        <dsp:cNvPr id="0" name=""/>
        <dsp:cNvSpPr/>
      </dsp:nvSpPr>
      <dsp:spPr>
        <a:xfrm>
          <a:off x="3930063" y="2402702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29 </a:t>
          </a:r>
          <a:r>
            <a:rPr lang="cs-CZ" sz="2500" kern="1200"/>
            <a:t>VUS (</a:t>
          </a:r>
          <a:r>
            <a:rPr lang="en-GB" sz="2500" kern="1200"/>
            <a:t>variants of uncertain significance</a:t>
          </a:r>
          <a:r>
            <a:rPr lang="cs-CZ" sz="2500" kern="1200"/>
            <a:t>)</a:t>
          </a:r>
          <a:endParaRPr lang="en-US" sz="2500" kern="1200"/>
        </a:p>
      </dsp:txBody>
      <dsp:txXfrm>
        <a:off x="3930063" y="2402702"/>
        <a:ext cx="2893072" cy="1735843"/>
      </dsp:txXfrm>
    </dsp:sp>
    <dsp:sp modelId="{971E0BDF-DDF1-4E62-ABE2-D8B79EB26052}">
      <dsp:nvSpPr>
        <dsp:cNvPr id="0" name=""/>
        <dsp:cNvSpPr/>
      </dsp:nvSpPr>
      <dsp:spPr>
        <a:xfrm>
          <a:off x="7488543" y="2402702"/>
          <a:ext cx="2893072" cy="1735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1763" tIns="148805" rIns="141763" bIns="14880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„Naznačen patogenní efekt“ u 10 variant</a:t>
          </a:r>
          <a:endParaRPr lang="en-US" sz="2500" kern="1200"/>
        </a:p>
      </dsp:txBody>
      <dsp:txXfrm>
        <a:off x="7488543" y="2402702"/>
        <a:ext cx="2893072" cy="173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643D3-517E-4CC3-B785-0C9B3E90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60532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Náhlá srdeční smrt </a:t>
            </a:r>
            <a:br>
              <a:rPr lang="cs-CZ" dirty="0"/>
            </a:br>
            <a:r>
              <a:rPr lang="cs-CZ" dirty="0"/>
              <a:t>a genetická analýza u mladých jedinců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2D067E-EAB0-4C35-99AA-1BDD5CEF5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M. Sepši</a:t>
            </a:r>
            <a:r>
              <a:rPr lang="cs-CZ" baseline="30000" dirty="0"/>
              <a:t>1</a:t>
            </a:r>
            <a:r>
              <a:rPr lang="cs-CZ" dirty="0"/>
              <a:t>, I. Synková</a:t>
            </a:r>
            <a:r>
              <a:rPr lang="cs-CZ" baseline="30000" dirty="0"/>
              <a:t>2</a:t>
            </a:r>
            <a:r>
              <a:rPr lang="cs-CZ" dirty="0"/>
              <a:t>, M. Zeman</a:t>
            </a:r>
            <a:r>
              <a:rPr lang="cs-CZ" baseline="30000" dirty="0"/>
              <a:t>3</a:t>
            </a:r>
            <a:r>
              <a:rPr lang="cs-CZ" dirty="0"/>
              <a:t>, M. Hliboká</a:t>
            </a:r>
            <a:r>
              <a:rPr lang="cs-CZ" baseline="30000" dirty="0"/>
              <a:t>4</a:t>
            </a:r>
            <a:r>
              <a:rPr lang="cs-CZ" dirty="0"/>
              <a:t>, S. Lietava</a:t>
            </a:r>
            <a:r>
              <a:rPr lang="cs-CZ" baseline="30000" dirty="0"/>
              <a:t>1</a:t>
            </a:r>
            <a:r>
              <a:rPr lang="cs-CZ" dirty="0"/>
              <a:t>,  T. Novotný</a:t>
            </a:r>
            <a:r>
              <a:rPr lang="cs-CZ" baseline="30000" dirty="0"/>
              <a:t>1</a:t>
            </a:r>
            <a:r>
              <a:rPr lang="cs-CZ" dirty="0"/>
              <a:t>, P. Kala</a:t>
            </a:r>
            <a:r>
              <a:rPr lang="cs-CZ" baseline="30000" dirty="0"/>
              <a:t>1</a:t>
            </a:r>
          </a:p>
          <a:p>
            <a:endParaRPr lang="cs-CZ" dirty="0"/>
          </a:p>
          <a:p>
            <a:r>
              <a:rPr lang="cs-CZ" baseline="30000" dirty="0"/>
              <a:t>1</a:t>
            </a:r>
            <a:r>
              <a:rPr lang="cs-CZ" dirty="0"/>
              <a:t>IKK FN Brno a LF MU Brno </a:t>
            </a:r>
          </a:p>
          <a:p>
            <a:r>
              <a:rPr lang="cs-CZ" baseline="30000" dirty="0"/>
              <a:t>2</a:t>
            </a:r>
            <a:r>
              <a:rPr lang="cs-CZ" dirty="0"/>
              <a:t>ÚLGG FN Brno a LF MU Brno</a:t>
            </a:r>
          </a:p>
          <a:p>
            <a:r>
              <a:rPr lang="cs-CZ" baseline="30000" dirty="0"/>
              <a:t>3</a:t>
            </a:r>
            <a:r>
              <a:rPr lang="cs-CZ" dirty="0"/>
              <a:t>ÚSL FN u sv. Anny a LF MU Brno</a:t>
            </a:r>
          </a:p>
          <a:p>
            <a:r>
              <a:rPr lang="cs-CZ" baseline="30000" dirty="0"/>
              <a:t>4</a:t>
            </a:r>
            <a:r>
              <a:rPr lang="cs-CZ" dirty="0"/>
              <a:t>LF MU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56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Výsledky – zdrojový soubor  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08D9804-BC4D-4E1C-87A7-F95988B2B99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9" y="1667023"/>
            <a:ext cx="5340645" cy="4305147"/>
          </a:xfrm>
        </p:spPr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791 zemřelých z chorobných příčin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86 srdeční selhání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26 SIDS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800" dirty="0">
              <a:ea typeface="+mn-ea"/>
              <a:cs typeface="+mn-cs"/>
            </a:endParaRP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Cílová populace: 112</a:t>
            </a:r>
          </a:p>
        </p:txBody>
      </p:sp>
      <p:graphicFrame>
        <p:nvGraphicFramePr>
          <p:cNvPr id="15" name="Zástupný obsah 14">
            <a:extLst>
              <a:ext uri="{FF2B5EF4-FFF2-40B4-BE49-F238E27FC236}">
                <a16:creationId xmlns:a16="http://schemas.microsoft.com/office/drawing/2014/main" id="{137490F0-A8E0-4CDE-826C-08911547FC8B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93483437"/>
              </p:ext>
            </p:extLst>
          </p:nvPr>
        </p:nvGraphicFramePr>
        <p:xfrm>
          <a:off x="414000" y="1638597"/>
          <a:ext cx="5525137" cy="433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59">
                  <a:extLst>
                    <a:ext uri="{9D8B030D-6E8A-4147-A177-3AD203B41FA5}">
                      <a16:colId xmlns:a16="http://schemas.microsoft.com/office/drawing/2014/main" val="97153620"/>
                    </a:ext>
                  </a:extLst>
                </a:gridCol>
                <a:gridCol w="908698">
                  <a:extLst>
                    <a:ext uri="{9D8B030D-6E8A-4147-A177-3AD203B41FA5}">
                      <a16:colId xmlns:a16="http://schemas.microsoft.com/office/drawing/2014/main" val="2218162690"/>
                    </a:ext>
                  </a:extLst>
                </a:gridCol>
                <a:gridCol w="1020380">
                  <a:extLst>
                    <a:ext uri="{9D8B030D-6E8A-4147-A177-3AD203B41FA5}">
                      <a16:colId xmlns:a16="http://schemas.microsoft.com/office/drawing/2014/main" val="3910009722"/>
                    </a:ext>
                  </a:extLst>
                </a:gridCol>
              </a:tblGrid>
              <a:tr h="3171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Nemoci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%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2994029630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Kardiovaskulární mimo KMP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287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36,3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322938612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Kardiomyopatie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2684384612"/>
                  </a:ext>
                </a:extLst>
              </a:tr>
              <a:tr h="581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 err="1">
                          <a:effectLst/>
                        </a:rPr>
                        <a:t>Srdeční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selhání</a:t>
                      </a:r>
                      <a:r>
                        <a:rPr lang="en-GB" sz="1600" b="1" u="none" strike="noStrike" dirty="0">
                          <a:effectLst/>
                        </a:rPr>
                        <a:t> bez </a:t>
                      </a:r>
                      <a:r>
                        <a:rPr lang="en-GB" sz="1600" b="1" u="none" strike="noStrike" dirty="0" err="1">
                          <a:effectLst/>
                        </a:rPr>
                        <a:t>morfologické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příčiny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86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10,9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00519421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Gastrointestinální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3906215966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Respirační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97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286105921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Nervové soustavy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7,6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386918020"/>
                  </a:ext>
                </a:extLst>
              </a:tr>
              <a:tr h="581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Vrozené malformace a chromozomální aberace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39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4,9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2069062536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Krve a krvetvorných orgánů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3849215994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Infeční onemocnění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309789152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SIDS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u="none" strike="noStrike" dirty="0">
                          <a:effectLst/>
                        </a:rPr>
                        <a:t>3,3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3357185570"/>
                  </a:ext>
                </a:extLst>
              </a:tr>
              <a:tr h="3171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Jiné příčiny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62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7,8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5" marR="7065" marT="7065" marB="0" anchor="b"/>
                </a:tc>
                <a:extLst>
                  <a:ext uri="{0D108BD9-81ED-4DB2-BD59-A6C34878D82A}">
                    <a16:rowId xmlns:a16="http://schemas.microsoft.com/office/drawing/2014/main" val="103563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96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Výsledky – genetika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0B8A6F9-E556-4B8D-9064-D9A6347E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46" y="2098896"/>
            <a:ext cx="7885908" cy="26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0873C09-8A80-4AF6-AFD7-026F00D39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Výsledky – genetika 2019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463FEE12-9AE5-4286-8D83-9F58054F7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11920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59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E4A619-1B76-4868-B308-5FDD48ED68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811CBD-F043-49B3-A4E4-0BFB4853C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3D99BCC-9F86-4397-91EA-F16E5983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</a:t>
            </a:r>
            <a:r>
              <a:rPr lang="cs-CZ" dirty="0" err="1"/>
              <a:t>sekvenačních</a:t>
            </a:r>
            <a:r>
              <a:rPr lang="cs-CZ" dirty="0"/>
              <a:t> metod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8BE7F32-9DE4-4E03-823A-C936796B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359000"/>
            <a:ext cx="5829809" cy="4140000"/>
          </a:xfrm>
        </p:spPr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ea typeface="+mn-ea"/>
                <a:cs typeface="+mn-cs"/>
              </a:rPr>
              <a:t>sekvenace</a:t>
            </a:r>
            <a:r>
              <a:rPr lang="cs-CZ" sz="2400" dirty="0">
                <a:ea typeface="+mn-ea"/>
                <a:cs typeface="+mn-cs"/>
              </a:rPr>
              <a:t> pouze malého počtu genů u pacientů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absence informací o variabilitě lidského genomu „zdravé“ populace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=&gt; nález každé sekvenční varianty s dopadem na strukturu aminokyselinového řetězce byl interpretován jako kauzální („mutace“)</a:t>
            </a:r>
          </a:p>
          <a:p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1938D8A-03F9-4B49-94C9-972C4CD3B032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66" y="1623343"/>
            <a:ext cx="5460167" cy="3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9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</a:t>
            </a:r>
            <a:r>
              <a:rPr lang="cs-CZ" dirty="0" err="1"/>
              <a:t>sekvenace</a:t>
            </a:r>
            <a:r>
              <a:rPr lang="cs-CZ" dirty="0"/>
              <a:t> a interpretace - teď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7465"/>
            <a:ext cx="10753200" cy="4139998"/>
          </a:xfrm>
        </p:spPr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ea typeface="+mn-ea"/>
                <a:cs typeface="+mn-cs"/>
              </a:rPr>
              <a:t>sekvenační</a:t>
            </a:r>
            <a:r>
              <a:rPr lang="cs-CZ" sz="2400" dirty="0">
                <a:ea typeface="+mn-ea"/>
                <a:cs typeface="+mn-cs"/>
              </a:rPr>
              <a:t> projekty na „zdravé“ populaci přinesly povědomí o vysoké genetické variabilitě i v kódujících oblastech genů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cca 1 SNP (</a:t>
            </a:r>
            <a:r>
              <a:rPr lang="cs-CZ" sz="2400" dirty="0" err="1">
                <a:ea typeface="+mn-ea"/>
                <a:cs typeface="+mn-cs"/>
              </a:rPr>
              <a:t>jednonukleotidový</a:t>
            </a:r>
            <a:r>
              <a:rPr lang="cs-CZ" sz="2400" dirty="0">
                <a:ea typeface="+mn-ea"/>
                <a:cs typeface="+mn-cs"/>
              </a:rPr>
              <a:t> polymorfismus) na 1000 nukleotidů </a:t>
            </a:r>
          </a:p>
          <a:p>
            <a:pPr marL="72000" lvl="1" indent="0">
              <a:lnSpc>
                <a:spcPct val="150000"/>
              </a:lnSpc>
              <a:buNone/>
            </a:pPr>
            <a:r>
              <a:rPr lang="cs-CZ" sz="2400" dirty="0">
                <a:ea typeface="+mn-ea"/>
                <a:cs typeface="+mn-cs"/>
              </a:rPr>
              <a:t>	=&gt; 3,3 – 5 milionů SNP má každý člověk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ea typeface="+mn-ea"/>
                <a:cs typeface="+mn-cs"/>
              </a:rPr>
              <a:t>! Většina nalezených genetických variant nemá patologický vliv !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Nutnost vzniku klasifikačního a interpretačního systému </a:t>
            </a:r>
          </a:p>
          <a:p>
            <a:pPr marL="72000" lvl="1" indent="0">
              <a:lnSpc>
                <a:spcPct val="150000"/>
              </a:lnSpc>
              <a:buNone/>
            </a:pPr>
            <a:r>
              <a:rPr lang="cs-CZ" sz="2400" dirty="0">
                <a:ea typeface="+mn-ea"/>
                <a:cs typeface="+mn-cs"/>
              </a:rPr>
              <a:t>	=&gt; ACMG </a:t>
            </a:r>
            <a:r>
              <a:rPr lang="cs-CZ" sz="2400" dirty="0" err="1">
                <a:ea typeface="+mn-ea"/>
                <a:cs typeface="+mn-cs"/>
              </a:rPr>
              <a:t>guidelines</a:t>
            </a:r>
            <a:endParaRPr lang="cs-CZ" sz="2400" dirty="0"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98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90BC72-BA7C-494A-81B5-F8ECCAC08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239FF3-D750-40A5-8EFA-90527CFC2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F3F12B-5B86-4877-93DA-FEA04275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ACMG 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BD93DF69-0FB8-4387-828B-C44F21E1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18" y="222075"/>
            <a:ext cx="7693482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10A08B-DB23-4577-9181-CC588E99D661}"/>
              </a:ext>
            </a:extLst>
          </p:cNvPr>
          <p:cNvSpPr txBox="1"/>
          <p:nvPr/>
        </p:nvSpPr>
        <p:spPr>
          <a:xfrm>
            <a:off x="540000" y="1201836"/>
            <a:ext cx="3762375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28 definovaných kritérií s 	přiřazeným kódem s hodnotou: </a:t>
            </a:r>
          </a:p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very </a:t>
            </a:r>
            <a:r>
              <a:rPr lang="cs-CZ" dirty="0" err="1">
                <a:latin typeface="+mn-lt"/>
              </a:rPr>
              <a:t>strong</a:t>
            </a:r>
            <a:endParaRPr lang="cs-CZ" dirty="0">
              <a:latin typeface="+mn-lt"/>
            </a:endParaRPr>
          </a:p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err="1">
                <a:latin typeface="+mn-lt"/>
              </a:rPr>
              <a:t>strong</a:t>
            </a:r>
            <a:endParaRPr lang="cs-CZ" dirty="0">
              <a:latin typeface="+mn-lt"/>
            </a:endParaRPr>
          </a:p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err="1">
                <a:latin typeface="+mn-lt"/>
              </a:rPr>
              <a:t>moderate</a:t>
            </a:r>
            <a:endParaRPr lang="cs-CZ" dirty="0">
              <a:latin typeface="+mn-lt"/>
            </a:endParaRPr>
          </a:p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err="1">
                <a:latin typeface="+mn-lt"/>
              </a:rPr>
              <a:t>supporting</a:t>
            </a:r>
            <a:endParaRPr lang="cs-CZ" dirty="0">
              <a:latin typeface="+mn-lt"/>
            </a:endParaRPr>
          </a:p>
          <a:p>
            <a:pPr marL="72000" lvl="1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latin typeface="+mn-lt"/>
              </a:rPr>
              <a:t>a směřováním: </a:t>
            </a:r>
          </a:p>
          <a:p>
            <a:pPr marL="529200" lvl="1" indent="-457200" algn="l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dirty="0" err="1">
                <a:latin typeface="+mn-lt"/>
              </a:rPr>
              <a:t>benign</a:t>
            </a:r>
            <a:r>
              <a:rPr lang="cs-CZ" dirty="0">
                <a:latin typeface="+mn-lt"/>
              </a:rPr>
              <a:t>/</a:t>
            </a:r>
            <a:r>
              <a:rPr lang="cs-CZ" dirty="0" err="1">
                <a:latin typeface="+mn-lt"/>
              </a:rPr>
              <a:t>pathogenic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4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Re-</a:t>
            </a:r>
            <a:r>
              <a:rPr lang="cs-CZ" dirty="0" err="1"/>
              <a:t>evaluating</a:t>
            </a:r>
            <a:br>
              <a:rPr lang="cs-CZ" dirty="0"/>
            </a:b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DA5590F-367F-4FD6-BC79-1D55C084D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251" y="1388605"/>
            <a:ext cx="7953498" cy="4357854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8AD5CF-D74A-424C-972A-DF838D98D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4" y="3354429"/>
            <a:ext cx="10957975" cy="147992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22C60DA-2EBC-4F4B-9B6C-68AD212159F1}"/>
              </a:ext>
            </a:extLst>
          </p:cNvPr>
          <p:cNvSpPr txBox="1"/>
          <p:nvPr/>
        </p:nvSpPr>
        <p:spPr>
          <a:xfrm>
            <a:off x="666000" y="5805182"/>
            <a:ext cx="911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Kaltman JR et al: (2018). Re-evaluating pathogenicity of variants associated with the long QT syndrome. Journal of Cardiovascular Electrophysiology, 29(1), 98–104. </a:t>
            </a:r>
            <a:endParaRPr lang="cs-CZ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0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29789"/>
            <a:ext cx="10753200" cy="413999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Genetická analýza: velké množství VUS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 Nutnost funkční analýzy mutace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I přesto: molekulární pitva ano</a:t>
            </a:r>
          </a:p>
        </p:txBody>
      </p:sp>
    </p:spTree>
    <p:extLst>
      <p:ext uri="{BB962C8B-B14F-4D97-AF65-F5344CB8AC3E}">
        <p14:creationId xmlns:p14="http://schemas.microsoft.com/office/powerpoint/2010/main" val="293581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4FC60FD-4C6E-4208-B95C-B5D0FB961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194" y="1268114"/>
            <a:ext cx="5187612" cy="486988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AF4E0B-5631-413E-BFD6-23A20895CAA2}"/>
              </a:ext>
            </a:extLst>
          </p:cNvPr>
          <p:cNvSpPr txBox="1"/>
          <p:nvPr/>
        </p:nvSpPr>
        <p:spPr>
          <a:xfrm>
            <a:off x="819150" y="1628775"/>
            <a:ext cx="5076825" cy="422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99A32D-E80A-4F99-B0FE-8C26DEBF3530}"/>
              </a:ext>
            </a:extLst>
          </p:cNvPr>
          <p:cNvSpPr txBox="1"/>
          <p:nvPr/>
        </p:nvSpPr>
        <p:spPr>
          <a:xfrm>
            <a:off x="3017961" y="6071979"/>
            <a:ext cx="57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sepsi.milan@fnbrno.cz</a:t>
            </a:r>
          </a:p>
        </p:txBody>
      </p:sp>
    </p:spTree>
    <p:extLst>
      <p:ext uri="{BB962C8B-B14F-4D97-AF65-F5344CB8AC3E}">
        <p14:creationId xmlns:p14="http://schemas.microsoft.com/office/powerpoint/2010/main" val="309624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Deklarace konfliktu zájmů: nemám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82077"/>
              </p:ext>
            </p:extLst>
          </p:nvPr>
        </p:nvGraphicFramePr>
        <p:xfrm>
          <a:off x="540000" y="1300264"/>
          <a:ext cx="7598128" cy="479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84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050988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128519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135737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871876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24158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49603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3437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3437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75937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264317" y="1949115"/>
            <a:ext cx="2021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Všimli jste si, jak rychle tento </a:t>
            </a:r>
            <a:r>
              <a:rPr lang="cs-CZ" sz="2800" dirty="0" err="1">
                <a:latin typeface="+mn-lt"/>
              </a:rPr>
              <a:t>slide</a:t>
            </a:r>
            <a:r>
              <a:rPr lang="cs-CZ" sz="2800" dirty="0">
                <a:latin typeface="+mn-lt"/>
              </a:rPr>
              <a:t> obyčejně přeskočí na další?</a:t>
            </a:r>
          </a:p>
        </p:txBody>
      </p:sp>
    </p:spTree>
    <p:extLst>
      <p:ext uri="{BB962C8B-B14F-4D97-AF65-F5344CB8AC3E}">
        <p14:creationId xmlns:p14="http://schemas.microsoft.com/office/powerpoint/2010/main" val="163337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Náhlá srdeční smrt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altLang="cs-CZ" kern="1200" dirty="0"/>
              <a:t>náhlé a neočekávané úmrtí z kardiálních příčin </a:t>
            </a:r>
            <a:br>
              <a:rPr lang="cs-CZ" altLang="cs-CZ" kern="1200" dirty="0"/>
            </a:br>
            <a:endParaRPr lang="cs-CZ" altLang="cs-CZ" kern="1200" dirty="0"/>
          </a:p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altLang="cs-CZ" kern="1200" dirty="0"/>
              <a:t>výskyt do </a:t>
            </a:r>
            <a:r>
              <a:rPr lang="cs-CZ" altLang="cs-CZ" u="sng" kern="1200" dirty="0"/>
              <a:t>1 hodiny </a:t>
            </a:r>
            <a:r>
              <a:rPr lang="cs-CZ" altLang="cs-CZ" kern="1200" dirty="0"/>
              <a:t>od vzniku symptomů</a:t>
            </a:r>
            <a:br>
              <a:rPr lang="cs-CZ" altLang="cs-CZ" kern="1200" dirty="0"/>
            </a:br>
            <a:endParaRPr lang="cs-CZ" altLang="cs-CZ" kern="1200" dirty="0"/>
          </a:p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altLang="cs-CZ" kern="1200" dirty="0"/>
              <a:t>jedinci „s“ anebo „bez“ předchozí známé diagnózy srdeční choroby</a:t>
            </a:r>
          </a:p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altLang="cs-CZ" kern="1200" dirty="0"/>
          </a:p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altLang="cs-CZ" kern="1200" dirty="0"/>
              <a:t>Mladí: do 35? 40 let? </a:t>
            </a:r>
          </a:p>
          <a:p>
            <a:pPr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/>
              <a:t>incidence </a:t>
            </a:r>
            <a:r>
              <a:rPr lang="cs-CZ" dirty="0"/>
              <a:t>mezi </a:t>
            </a:r>
            <a:r>
              <a:rPr lang="en-GB" dirty="0"/>
              <a:t>1.3 and 8.5 </a:t>
            </a:r>
            <a:r>
              <a:rPr lang="cs-CZ" dirty="0"/>
              <a:t>na 1</a:t>
            </a:r>
            <a:r>
              <a:rPr lang="en-GB" dirty="0"/>
              <a:t>00 000 </a:t>
            </a:r>
            <a:r>
              <a:rPr lang="cs-CZ" dirty="0"/>
              <a:t>žijících osob/rok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None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779" y="5891500"/>
            <a:ext cx="844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 </a:t>
            </a:r>
            <a:r>
              <a:rPr lang="sk-SK" sz="1200" dirty="0" err="1"/>
              <a:t>Kääb</a:t>
            </a:r>
            <a:r>
              <a:rPr lang="sk-SK" sz="1200" dirty="0"/>
              <a:t> S. </a:t>
            </a:r>
            <a:r>
              <a:rPr lang="sk-SK" sz="1200" dirty="0" err="1"/>
              <a:t>Genetics</a:t>
            </a:r>
            <a:r>
              <a:rPr lang="sk-SK" sz="1200" dirty="0"/>
              <a:t> of </a:t>
            </a:r>
            <a:r>
              <a:rPr lang="sk-SK" sz="1200" dirty="0" err="1"/>
              <a:t>sudden</a:t>
            </a:r>
            <a:r>
              <a:rPr lang="sk-SK" sz="1200" dirty="0"/>
              <a:t> </a:t>
            </a:r>
            <a:r>
              <a:rPr lang="sk-SK" sz="1200" dirty="0" err="1"/>
              <a:t>cardiac</a:t>
            </a:r>
            <a:r>
              <a:rPr lang="sk-SK" sz="1200" dirty="0"/>
              <a:t> </a:t>
            </a:r>
            <a:r>
              <a:rPr lang="sk-SK" sz="1200" dirty="0" err="1"/>
              <a:t>death</a:t>
            </a:r>
            <a:r>
              <a:rPr lang="sk-SK" sz="1200" dirty="0"/>
              <a:t> - </a:t>
            </a:r>
            <a:r>
              <a:rPr lang="sk-SK" sz="1200" dirty="0" err="1"/>
              <a:t>An</a:t>
            </a:r>
            <a:r>
              <a:rPr lang="sk-SK" sz="1200" dirty="0"/>
              <a:t> </a:t>
            </a:r>
            <a:r>
              <a:rPr lang="sk-SK" sz="1200" dirty="0" err="1"/>
              <a:t>epidemiologic</a:t>
            </a:r>
            <a:r>
              <a:rPr lang="sk-SK" sz="1200" dirty="0"/>
              <a:t> </a:t>
            </a:r>
            <a:r>
              <a:rPr lang="sk-SK" sz="1200" dirty="0" err="1"/>
              <a:t>perspective</a:t>
            </a:r>
            <a:r>
              <a:rPr lang="sk-SK" sz="1200" dirty="0"/>
              <a:t>. </a:t>
            </a:r>
            <a:r>
              <a:rPr lang="sk-SK" sz="1200" dirty="0" err="1"/>
              <a:t>Int</a:t>
            </a:r>
            <a:r>
              <a:rPr lang="sk-SK" sz="1200" dirty="0"/>
              <a:t> J </a:t>
            </a:r>
            <a:r>
              <a:rPr lang="sk-SK" sz="1200" dirty="0" err="1"/>
              <a:t>Cardiol</a:t>
            </a:r>
            <a:r>
              <a:rPr lang="sk-SK" sz="1200" dirty="0"/>
              <a:t>. 2017;237:42–4. </a:t>
            </a:r>
            <a:endParaRPr lang="cs-CZ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Arytmické syndromy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9999" y="1692002"/>
            <a:ext cx="5596630" cy="258472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kern="1200" dirty="0"/>
              <a:t>22 %</a:t>
            </a:r>
            <a:r>
              <a:rPr lang="cs-CZ" kern="1200" baseline="30000" dirty="0"/>
              <a:t>1</a:t>
            </a:r>
            <a:r>
              <a:rPr lang="cs-CZ" kern="1200" dirty="0"/>
              <a:t> – </a:t>
            </a:r>
            <a:r>
              <a:rPr lang="cs-CZ" b="1" kern="1200" dirty="0"/>
              <a:t>28 </a:t>
            </a:r>
            <a:r>
              <a:rPr lang="cs-CZ" kern="1200" dirty="0"/>
              <a:t>%</a:t>
            </a:r>
            <a:r>
              <a:rPr lang="cs-CZ" kern="1200" baseline="30000" dirty="0"/>
              <a:t>2 </a:t>
            </a:r>
            <a:r>
              <a:rPr lang="cs-CZ" kern="1200" dirty="0"/>
              <a:t> náhle zemřelých</a:t>
            </a:r>
            <a:endParaRPr lang="cs-CZ"/>
          </a:p>
          <a:p>
            <a:pPr marL="251460"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kern="1200" dirty="0"/>
              <a:t>porucha iontových kanálů: LQTS, CPVT</a:t>
            </a:r>
            <a:endParaRPr lang="cs-CZ" kern="1200" dirty="0">
              <a:cs typeface="Arial"/>
            </a:endParaRPr>
          </a:p>
          <a:p>
            <a:pPr marL="251460"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cs-CZ" kern="1200" dirty="0"/>
              <a:t>Nebo HKM</a:t>
            </a:r>
            <a:endParaRPr lang="cs-CZ" kern="1200" dirty="0">
              <a:cs typeface="Arial"/>
            </a:endParaRPr>
          </a:p>
          <a:p>
            <a:pPr marL="251460"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kern="1200" dirty="0">
              <a:cs typeface="Arial"/>
            </a:endParaRPr>
          </a:p>
          <a:p>
            <a:pPr marL="251460" indent="-457200">
              <a:lnSpc>
                <a:spcPct val="100000"/>
              </a:lnSpc>
              <a:spcBef>
                <a:spcPct val="0"/>
              </a:spcBef>
              <a:buClr>
                <a:srgbClr val="291AF2"/>
              </a:buClr>
              <a:buSzPct val="90000"/>
              <a:buFont typeface="Wingdings" panose="05000000000000000000" pitchFamily="2" charset="2"/>
              <a:buChar char="§"/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endParaRPr lang="cs-CZ" kern="1200" dirty="0"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69F4B2-8B42-4A47-8D4E-73ED5CD5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37" y="720000"/>
            <a:ext cx="4924926" cy="410855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89F42B-B46E-4FA0-BC26-AAABC567488A}"/>
              </a:ext>
            </a:extLst>
          </p:cNvPr>
          <p:cNvSpPr txBox="1"/>
          <p:nvPr/>
        </p:nvSpPr>
        <p:spPr>
          <a:xfrm>
            <a:off x="819150" y="5078986"/>
            <a:ext cx="1065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1:</a:t>
            </a:r>
            <a:r>
              <a:rPr lang="en-US" sz="1600" dirty="0">
                <a:latin typeface="+mn-lt"/>
              </a:rPr>
              <a:t>Behr E et al: Cardiological assessment of first-degree relatives in sudden arrhythmic death </a:t>
            </a:r>
            <a:r>
              <a:rPr lang="en-US" sz="1600" dirty="0" err="1">
                <a:latin typeface="+mn-lt"/>
              </a:rPr>
              <a:t>syndrome.Lancet</a:t>
            </a:r>
            <a:r>
              <a:rPr lang="en-US" sz="1600" dirty="0">
                <a:latin typeface="+mn-lt"/>
              </a:rPr>
              <a:t> 2003 November 1;362(9394):1457-9.</a:t>
            </a:r>
            <a:endParaRPr lang="cs-CZ" sz="28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2: </a:t>
            </a:r>
            <a:r>
              <a:rPr lang="en-US" sz="1600" dirty="0">
                <a:latin typeface="+mn-lt"/>
              </a:rPr>
              <a:t>Tan HLM et al:  Sudden Unexplained Death: Heritability and Diagnostic Yield of Cardiological and Genetic Examination in Surviving Relatives. Circulation July 12, 2005;112(2):207-13.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40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94969F6-1FCA-421B-B886-D05399ED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810" y="3206107"/>
            <a:ext cx="4123190" cy="26589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74" y="3159961"/>
            <a:ext cx="4891926" cy="27512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6905" y="1297025"/>
            <a:ext cx="11239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Soudní lékařství</a:t>
            </a:r>
          </a:p>
          <a:p>
            <a:pPr algn="l"/>
            <a:r>
              <a:rPr lang="cs-CZ" sz="2800" dirty="0">
                <a:latin typeface="+mn-lt"/>
              </a:rPr>
              <a:t>Kardiologie</a:t>
            </a:r>
          </a:p>
          <a:p>
            <a:pPr algn="l"/>
            <a:r>
              <a:rPr lang="cs-CZ" sz="2800" dirty="0">
                <a:latin typeface="+mn-lt"/>
              </a:rPr>
              <a:t>Genetika</a:t>
            </a:r>
          </a:p>
          <a:p>
            <a:pPr algn="l"/>
            <a:endParaRPr lang="cs-CZ" sz="2800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453" y="231284"/>
            <a:ext cx="3496500" cy="27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- pitva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Roky 2007-2019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Náhle zemřelí, do 40 let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Rozšířená pitva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morfologické známky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toxikologie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Histologie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Odběr myokardu na genetickou analýzu</a:t>
            </a:r>
          </a:p>
        </p:txBody>
      </p:sp>
    </p:spTree>
    <p:extLst>
      <p:ext uri="{BB962C8B-B14F-4D97-AF65-F5344CB8AC3E}">
        <p14:creationId xmlns:p14="http://schemas.microsoft.com/office/powerpoint/2010/main" val="328723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- genetika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370988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2007-2011: LQTS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i="1" dirty="0"/>
              <a:t>KCNQ1, KCNH2, KCNE1, SCN5A, KCNE2 , ANK2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2019: </a:t>
            </a:r>
            <a:r>
              <a:rPr lang="en-GB" dirty="0"/>
              <a:t>MPS</a:t>
            </a:r>
            <a:r>
              <a:rPr lang="cs-CZ" dirty="0"/>
              <a:t>: </a:t>
            </a:r>
            <a:r>
              <a:rPr lang="en-GB" dirty="0"/>
              <a:t>140 gen</a:t>
            </a:r>
            <a:r>
              <a:rPr lang="cs-CZ" dirty="0"/>
              <a:t>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54 arytmie a </a:t>
            </a:r>
            <a:r>
              <a:rPr lang="cs-CZ" dirty="0" err="1"/>
              <a:t>kanálopatie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Zbytek kardiomyopatie a další syndromy asociované s NSS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33241"/>
              </p:ext>
            </p:extLst>
          </p:nvPr>
        </p:nvGraphicFramePr>
        <p:xfrm>
          <a:off x="4586295" y="1752203"/>
          <a:ext cx="7469346" cy="401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327">
                  <a:extLst>
                    <a:ext uri="{9D8B030D-6E8A-4147-A177-3AD203B41FA5}">
                      <a16:colId xmlns:a16="http://schemas.microsoft.com/office/drawing/2014/main" val="3379823613"/>
                    </a:ext>
                  </a:extLst>
                </a:gridCol>
                <a:gridCol w="5209019">
                  <a:extLst>
                    <a:ext uri="{9D8B030D-6E8A-4147-A177-3AD203B41FA5}">
                      <a16:colId xmlns:a16="http://schemas.microsoft.com/office/drawing/2014/main" val="1104136433"/>
                    </a:ext>
                  </a:extLst>
                </a:gridCol>
              </a:tblGrid>
              <a:tr h="186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arrhythmias and cardiac channelopathies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i="1" dirty="0">
                          <a:effectLst/>
                        </a:rPr>
                        <a:t>AKAP9, ANK2, ASPH, CACNA1C, CACNA1D, CACNA2D1, CALM1, CALM2, CALM3, CACNB2, CASQ2, CAV3, DES, DSC2, DSG2, DSP, GJA5, GPD1L, HCN4, JPH2, JUP, KCNA5, KCND3, KCNE1, KCNE2, KCNE3, KCNE5, KCNH2, KCNJ2, KCNJ5, KCNJ8, KCNQ1, LAMP2, LMNA, LMNB2, NPPA, PKP2, PLN, PRKAG2, RANGRF, RYR2, SCN1B, SCN2B, SCN3B, SCN4B, SCN5A, SCN10A, SLMAP, SNTA1, TGFB3, TNNT2, TMEM43, TRDN, TRPM4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4545873"/>
                  </a:ext>
                </a:extLst>
              </a:tr>
              <a:tr h="215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cardiomyopathies and other syndromes associated with sudden cardiac death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i="1" dirty="0">
                          <a:effectLst/>
                        </a:rPr>
                        <a:t>ABCC9, ACTA2, ACTC1, ACTN2, ADAMTS2, ALPK3, ANKRD1, ANO5, B4GALT7, BAG3, BGN, CALR3, CBS, CCM2, CHST14, COL1A2, COL3A1, COL5A1, COL5A2, CRYAB, CSRP3, CTF1, CTNNA3, DMD, DSE, DTNA, ELN, EMD, EYA4, FBN1, FBN2, FHL1, FHL2, FLNC, FKBP14, FKTN, GATA4, GATAD1, GLA, HTRA1, ILK, KRIT1, LAMA4, LDB3, MIB1, MYBPC3, MYH6, MYH7, MYH11, MYL2, MYL3, MYLK, MYLK2, MYOT, MYOZ1, MYOZ2, MYPN, NEBL, NEXN, NOTCH1, PDLIM3, PLOD1, PRDM16, PRKG1, RBM20, SGCD, SLC2A10, SLC8A1, SMAD3, SMAD4, TAZ, TBX20, TCAP, TGFB2, TGFBR1, TGFBR2, TMPO, TNNC1, TNNI3, TNXB, TPM1, TTN, TRIM63, TTR, TXNRD2, VCL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6015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8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kardiologická klinika Fakultní nemocnice Brno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genetika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629789"/>
            <a:ext cx="10753200" cy="4139998"/>
          </a:xfrm>
        </p:spPr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Extrakce DNA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ea typeface="+mn-ea"/>
                <a:cs typeface="+mn-cs"/>
              </a:rPr>
              <a:t>Sekvenace</a:t>
            </a:r>
            <a:r>
              <a:rPr lang="cs-CZ" sz="2400" dirty="0">
                <a:ea typeface="+mn-ea"/>
                <a:cs typeface="+mn-cs"/>
              </a:rPr>
              <a:t> </a:t>
            </a:r>
            <a:r>
              <a:rPr lang="it-IT" sz="2400" dirty="0">
                <a:ea typeface="+mn-ea"/>
                <a:cs typeface="+mn-cs"/>
              </a:rPr>
              <a:t>MiSeq (Illumina, San Diego, CA, USA)</a:t>
            </a:r>
            <a:endParaRPr lang="cs-CZ" sz="2400" dirty="0">
              <a:ea typeface="+mn-ea"/>
              <a:cs typeface="+mn-cs"/>
            </a:endParaRP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Analýza sekvenovaných dat: </a:t>
            </a:r>
            <a:r>
              <a:rPr lang="pl-PL" sz="2400" dirty="0">
                <a:ea typeface="+mn-ea"/>
                <a:cs typeface="+mn-cs"/>
              </a:rPr>
              <a:t>Finalist DX 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ea typeface="+mn-ea"/>
                <a:cs typeface="+mn-cs"/>
              </a:rPr>
              <a:t>Hodnocení výsledků: ClinVar, frekvence variant ExAC a/nebo GnomAD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ea typeface="+mn-ea"/>
                <a:cs typeface="+mn-cs"/>
              </a:rPr>
              <a:t>In </a:t>
            </a:r>
            <a:r>
              <a:rPr lang="cs-CZ" sz="2400" dirty="0" err="1">
                <a:ea typeface="+mn-ea"/>
                <a:cs typeface="+mn-cs"/>
              </a:rPr>
              <a:t>silico</a:t>
            </a:r>
            <a:r>
              <a:rPr lang="cs-CZ" sz="2400" dirty="0">
                <a:ea typeface="+mn-ea"/>
                <a:cs typeface="+mn-cs"/>
              </a:rPr>
              <a:t> analýza: u MAF</a:t>
            </a:r>
            <a:r>
              <a:rPr lang="en-US" sz="2400" dirty="0">
                <a:ea typeface="+mn-ea"/>
                <a:cs typeface="+mn-cs"/>
              </a:rPr>
              <a:t>&lt;</a:t>
            </a:r>
            <a:r>
              <a:rPr lang="cs-CZ" sz="2400" dirty="0">
                <a:ea typeface="+mn-ea"/>
                <a:cs typeface="+mn-cs"/>
              </a:rPr>
              <a:t>0,01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ea typeface="+mn-ea"/>
                <a:cs typeface="+mn-cs"/>
              </a:rPr>
              <a:t>K</a:t>
            </a:r>
            <a:r>
              <a:rPr lang="cs-CZ" sz="2400" dirty="0" err="1">
                <a:ea typeface="+mn-ea"/>
                <a:cs typeface="+mn-cs"/>
              </a:rPr>
              <a:t>linický</a:t>
            </a:r>
            <a:r>
              <a:rPr lang="cs-CZ" sz="2400" dirty="0">
                <a:ea typeface="+mn-ea"/>
                <a:cs typeface="+mn-cs"/>
              </a:rPr>
              <a:t> dopad: ACMG/AMP 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Verifikace: </a:t>
            </a:r>
            <a:r>
              <a:rPr lang="cs-CZ" sz="2400" dirty="0" err="1"/>
              <a:t>sangerovo</a:t>
            </a:r>
            <a:r>
              <a:rPr lang="cs-CZ" sz="2400" dirty="0"/>
              <a:t> </a:t>
            </a:r>
            <a:r>
              <a:rPr lang="cs-CZ" sz="2400" dirty="0" err="1"/>
              <a:t>sekvenování</a:t>
            </a:r>
            <a:endParaRPr lang="en-US" sz="2400" dirty="0"/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3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Interní kardiologická klinika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– zdrojový soubor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12 let: </a:t>
            </a:r>
            <a:r>
              <a:rPr lang="cs-CZ" sz="2800" b="1" dirty="0">
                <a:ea typeface="+mn-ea"/>
                <a:cs typeface="+mn-cs"/>
              </a:rPr>
              <a:t>28 796 </a:t>
            </a:r>
            <a:r>
              <a:rPr lang="cs-CZ" sz="2800" dirty="0">
                <a:ea typeface="+mn-ea"/>
                <a:cs typeface="+mn-cs"/>
              </a:rPr>
              <a:t>pitev úmrtí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3 482 do 40 let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800" dirty="0">
              <a:ea typeface="+mn-ea"/>
              <a:cs typeface="+mn-cs"/>
            </a:endParaRP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2 633 (75,6 %) trauma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ea typeface="+mn-ea"/>
                <a:cs typeface="+mn-cs"/>
              </a:rPr>
              <a:t>791</a:t>
            </a:r>
            <a:r>
              <a:rPr lang="cs-CZ" sz="2800" dirty="0">
                <a:ea typeface="+mn-ea"/>
                <a:cs typeface="+mn-cs"/>
              </a:rPr>
              <a:t> (22,7 %) nemoci</a:t>
            </a:r>
          </a:p>
          <a:p>
            <a:pPr marL="5292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ea typeface="+mn-ea"/>
                <a:cs typeface="+mn-cs"/>
              </a:rPr>
              <a:t>58 (1,7 % nebylo možno zjistit)</a:t>
            </a:r>
          </a:p>
        </p:txBody>
      </p:sp>
    </p:spTree>
    <p:extLst>
      <p:ext uri="{BB962C8B-B14F-4D97-AF65-F5344CB8AC3E}">
        <p14:creationId xmlns:p14="http://schemas.microsoft.com/office/powerpoint/2010/main" val="211453921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456</TotalTime>
  <Words>1237</Words>
  <Application>Microsoft Office PowerPoint</Application>
  <PresentationFormat>Širokoúhlá obrazovka</PresentationFormat>
  <Paragraphs>189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Prezentace_MU_CZ</vt:lpstr>
      <vt:lpstr>Náhlá srdeční smrt  a genetická analýza u mladých jedinců </vt:lpstr>
      <vt:lpstr>Deklarace konfliktu zájmů: nemám</vt:lpstr>
      <vt:lpstr>Náhlá srdeční smrt</vt:lpstr>
      <vt:lpstr>Arytmické syndromy</vt:lpstr>
      <vt:lpstr>Spolupráce</vt:lpstr>
      <vt:lpstr>Metodika - pitva</vt:lpstr>
      <vt:lpstr>Metodika - genetika</vt:lpstr>
      <vt:lpstr>Metodika genetika</vt:lpstr>
      <vt:lpstr>Výsledky – zdrojový soubor</vt:lpstr>
      <vt:lpstr>Výsledky – zdrojový soubor  </vt:lpstr>
      <vt:lpstr>Výsledky – genetika</vt:lpstr>
      <vt:lpstr>Výsledky – genetika 2019</vt:lpstr>
      <vt:lpstr>Vývoj sekvenačních metod</vt:lpstr>
      <vt:lpstr>Výsledky sekvenace a interpretace - teď </vt:lpstr>
      <vt:lpstr>ACMG </vt:lpstr>
      <vt:lpstr>Re-evaluating </vt:lpstr>
      <vt:lpstr>Závěr</vt:lpstr>
      <vt:lpstr>Děkuji za pozornost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z cyklu „Virtuální pacient“</dc:title>
  <dc:creator>Sepši Milan</dc:creator>
  <cp:lastModifiedBy>Milan Sepši</cp:lastModifiedBy>
  <cp:revision>33</cp:revision>
  <cp:lastPrinted>1601-01-01T00:00:00Z</cp:lastPrinted>
  <dcterms:created xsi:type="dcterms:W3CDTF">2021-09-15T19:52:24Z</dcterms:created>
  <dcterms:modified xsi:type="dcterms:W3CDTF">2021-11-08T09:09:58Z</dcterms:modified>
</cp:coreProperties>
</file>