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411" r:id="rId3"/>
    <p:sldId id="256" r:id="rId4"/>
    <p:sldId id="258" r:id="rId5"/>
    <p:sldId id="303" r:id="rId6"/>
    <p:sldId id="307" r:id="rId7"/>
    <p:sldId id="360" r:id="rId8"/>
    <p:sldId id="361" r:id="rId9"/>
    <p:sldId id="362" r:id="rId10"/>
    <p:sldId id="313" r:id="rId11"/>
    <p:sldId id="315" r:id="rId12"/>
    <p:sldId id="318" r:id="rId13"/>
    <p:sldId id="363" r:id="rId14"/>
    <p:sldId id="322" r:id="rId15"/>
    <p:sldId id="367" r:id="rId16"/>
    <p:sldId id="365" r:id="rId17"/>
    <p:sldId id="374" r:id="rId18"/>
    <p:sldId id="323" r:id="rId19"/>
    <p:sldId id="372" r:id="rId20"/>
    <p:sldId id="400" r:id="rId21"/>
    <p:sldId id="373" r:id="rId22"/>
    <p:sldId id="376" r:id="rId23"/>
    <p:sldId id="380" r:id="rId24"/>
    <p:sldId id="382" r:id="rId25"/>
    <p:sldId id="385" r:id="rId26"/>
    <p:sldId id="402" r:id="rId27"/>
    <p:sldId id="396" r:id="rId28"/>
    <p:sldId id="398" r:id="rId29"/>
    <p:sldId id="399" r:id="rId30"/>
    <p:sldId id="407" r:id="rId31"/>
    <p:sldId id="410" r:id="rId32"/>
    <p:sldId id="409" r:id="rId33"/>
    <p:sldId id="392" r:id="rId34"/>
    <p:sldId id="403" r:id="rId35"/>
    <p:sldId id="404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32" autoAdjust="0"/>
  </p:normalViewPr>
  <p:slideViewPr>
    <p:cSldViewPr>
      <p:cViewPr>
        <p:scale>
          <a:sx n="90" d="100"/>
          <a:sy n="90" d="100"/>
        </p:scale>
        <p:origin x="-7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81B-7472-4606-8541-E398F3FB8BC5}" type="datetimeFigureOut">
              <a:rPr lang="cs-CZ" smtClean="0"/>
              <a:pPr/>
              <a:t>19.1.2018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0F4A4-D5DD-4D05-91F8-EA3FDA86B7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33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Příkladem takového rychlého „stárnutí“ </a:t>
            </a:r>
            <a:r>
              <a:rPr lang="cs-CZ" dirty="0" err="1" smtClean="0"/>
              <a:t>guidelines</a:t>
            </a:r>
            <a:r>
              <a:rPr lang="cs-CZ" dirty="0" smtClean="0"/>
              <a:t> je doporučení pro péči o nemocné se STEMI, které ale také úzce souvisí s doporučením pro duální </a:t>
            </a:r>
            <a:r>
              <a:rPr lang="cs-CZ" dirty="0" err="1" smtClean="0"/>
              <a:t>protidestičkovou</a:t>
            </a:r>
            <a:r>
              <a:rPr lang="cs-CZ" dirty="0" smtClean="0"/>
              <a:t> léčbu, resp. aktualizací update – zaměřený DAPT u CAD.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F4A4-D5DD-4D05-91F8-EA3FDA86B7C7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Potřeba</a:t>
            </a:r>
            <a:r>
              <a:rPr lang="cs-CZ" baseline="0" dirty="0" smtClean="0"/>
              <a:t> </a:t>
            </a:r>
            <a:r>
              <a:rPr lang="cs-CZ" dirty="0" smtClean="0"/>
              <a:t>krátkodobé DAPT by již neměla vést k upřednostňování</a:t>
            </a:r>
            <a:r>
              <a:rPr lang="cs-CZ" baseline="0" dirty="0" smtClean="0"/>
              <a:t> </a:t>
            </a:r>
            <a:r>
              <a:rPr lang="cs-CZ" dirty="0" smtClean="0"/>
              <a:t>BMS před DES novějších generací.</a:t>
            </a:r>
          </a:p>
          <a:p>
            <a:r>
              <a:rPr lang="cs-CZ" dirty="0" smtClean="0"/>
              <a:t>Pacienti se stabilní ICHS podstupující PCI: Nezávisle</a:t>
            </a:r>
            <a:r>
              <a:rPr lang="cs-CZ" baseline="0" dirty="0" smtClean="0"/>
              <a:t> </a:t>
            </a:r>
            <a:r>
              <a:rPr lang="cs-CZ" dirty="0" smtClean="0"/>
              <a:t>na typu kovového stentu by DAPT měla trvat</a:t>
            </a:r>
            <a:r>
              <a:rPr lang="cs-CZ" baseline="0" dirty="0" smtClean="0"/>
              <a:t> </a:t>
            </a:r>
            <a:r>
              <a:rPr lang="cs-CZ" dirty="0" smtClean="0"/>
              <a:t>jeden měsíc až šest měsíců s ohledem na riziko</a:t>
            </a:r>
            <a:r>
              <a:rPr lang="cs-CZ" baseline="0" dirty="0" smtClean="0"/>
              <a:t> </a:t>
            </a:r>
            <a:r>
              <a:rPr lang="cs-CZ" dirty="0" smtClean="0"/>
              <a:t>krvácení.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F4A4-D5DD-4D05-91F8-EA3FDA86B7C7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359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Clopidogrel</a:t>
            </a:r>
            <a:r>
              <a:rPr lang="cs-CZ" dirty="0" smtClean="0"/>
              <a:t> je pokládán</a:t>
            </a:r>
            <a:r>
              <a:rPr lang="cs-CZ" baseline="0" dirty="0" smtClean="0"/>
              <a:t> </a:t>
            </a:r>
            <a:r>
              <a:rPr lang="cs-CZ" dirty="0" smtClean="0"/>
              <a:t>za inhibitor receptorů P2Y12 volby u pacientů</a:t>
            </a:r>
            <a:r>
              <a:rPr lang="cs-CZ" baseline="0" dirty="0" smtClean="0"/>
              <a:t> </a:t>
            </a:r>
            <a:r>
              <a:rPr lang="cs-CZ" dirty="0" smtClean="0"/>
              <a:t>se stabilní ICHS léčených pomocí PCI, u pacientů</a:t>
            </a:r>
            <a:r>
              <a:rPr lang="cs-CZ" baseline="0" dirty="0" smtClean="0"/>
              <a:t> </a:t>
            </a:r>
            <a:r>
              <a:rPr lang="cs-CZ" dirty="0" smtClean="0"/>
              <a:t>s indikací souběžné perorální </a:t>
            </a:r>
            <a:r>
              <a:rPr lang="cs-CZ" dirty="0" err="1" smtClean="0"/>
              <a:t>antikoagulace</a:t>
            </a:r>
            <a:r>
              <a:rPr lang="cs-CZ" dirty="0" smtClean="0"/>
              <a:t>, jakož</a:t>
            </a:r>
            <a:r>
              <a:rPr lang="cs-CZ" baseline="0" dirty="0" smtClean="0"/>
              <a:t> </a:t>
            </a:r>
            <a:r>
              <a:rPr lang="cs-CZ" dirty="0" smtClean="0"/>
              <a:t>i u pacientů s AKS, u nichž jsou kontraindikovány </a:t>
            </a:r>
            <a:r>
              <a:rPr lang="cs-CZ" dirty="0" err="1" smtClean="0"/>
              <a:t>ticagrelor</a:t>
            </a:r>
            <a:r>
              <a:rPr lang="cs-CZ" baseline="0" dirty="0" smtClean="0"/>
              <a:t> </a:t>
            </a:r>
            <a:r>
              <a:rPr lang="cs-CZ" dirty="0" smtClean="0"/>
              <a:t>nebo </a:t>
            </a:r>
            <a:r>
              <a:rPr lang="cs-CZ" dirty="0" err="1" smtClean="0"/>
              <a:t>prasugrel</a:t>
            </a:r>
            <a:r>
              <a:rPr lang="cs-CZ" dirty="0" smtClean="0"/>
              <a:t>. </a:t>
            </a:r>
            <a:r>
              <a:rPr lang="cs-CZ" dirty="0" err="1" smtClean="0"/>
              <a:t>Ticagrelor</a:t>
            </a:r>
            <a:r>
              <a:rPr lang="cs-CZ" dirty="0" smtClean="0"/>
              <a:t> nebo </a:t>
            </a:r>
            <a:r>
              <a:rPr lang="cs-CZ" dirty="0" err="1" smtClean="0"/>
              <a:t>prasugrel</a:t>
            </a:r>
            <a:r>
              <a:rPr lang="cs-CZ" baseline="0" dirty="0" smtClean="0"/>
              <a:t> </a:t>
            </a:r>
            <a:r>
              <a:rPr lang="cs-CZ" dirty="0" smtClean="0"/>
              <a:t>jsou doporučovány u pacientů s AKS.</a:t>
            </a:r>
          </a:p>
          <a:p>
            <a:r>
              <a:rPr lang="cs-CZ" dirty="0" smtClean="0"/>
              <a:t>Nitrolební krvácení, OAC</a:t>
            </a:r>
          </a:p>
          <a:p>
            <a:r>
              <a:rPr lang="cs-CZ" dirty="0" smtClean="0"/>
              <a:t>Triton a Plato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F4A4-D5DD-4D05-91F8-EA3FDA86B7C7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391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Nitrolební krvácení v anamnéze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F4A4-D5DD-4D05-91F8-EA3FDA86B7C7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489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Převaděni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clopidogrelu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ticagrelor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jedine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převaděni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jednoho inhibitoru receptorů P2Y12 na druhy, 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jež bylo zkoumáno v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klinicke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studii s dostatečnou silou. Algoritmy pro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převaděni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vychazejici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farmakodynamickych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studii.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F4A4-D5DD-4D05-91F8-EA3FDA86B7C7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TRITON – </a:t>
            </a:r>
            <a:r>
              <a:rPr lang="cs-CZ" dirty="0" err="1" smtClean="0"/>
              <a:t>předléčení</a:t>
            </a:r>
            <a:r>
              <a:rPr lang="cs-CZ" dirty="0" smtClean="0"/>
              <a:t> u 25% pac. Se známou SKG a PCI</a:t>
            </a:r>
          </a:p>
          <a:p>
            <a:r>
              <a:rPr lang="cs-CZ" dirty="0" smtClean="0"/>
              <a:t>PLATO – systematické </a:t>
            </a:r>
            <a:r>
              <a:rPr lang="cs-CZ" dirty="0" err="1" smtClean="0"/>
              <a:t>předléčení</a:t>
            </a:r>
            <a:r>
              <a:rPr lang="cs-CZ" dirty="0" smtClean="0"/>
              <a:t> </a:t>
            </a:r>
            <a:r>
              <a:rPr lang="cs-CZ" dirty="0" err="1" smtClean="0"/>
              <a:t>ticagrelorem</a:t>
            </a:r>
            <a:r>
              <a:rPr lang="cs-CZ" dirty="0" smtClean="0"/>
              <a:t>/</a:t>
            </a:r>
            <a:r>
              <a:rPr lang="cs-CZ" dirty="0" err="1" smtClean="0"/>
              <a:t>clopidogrelem</a:t>
            </a:r>
            <a:endParaRPr lang="cs-CZ" dirty="0" smtClean="0"/>
          </a:p>
          <a:p>
            <a:r>
              <a:rPr lang="cs-CZ" dirty="0" smtClean="0"/>
              <a:t>ATLANTIC – jediná studie, hodnotící </a:t>
            </a:r>
            <a:r>
              <a:rPr lang="cs-CZ" dirty="0" err="1" smtClean="0"/>
              <a:t>přednemocniční</a:t>
            </a:r>
            <a:r>
              <a:rPr lang="cs-CZ" dirty="0" smtClean="0"/>
              <a:t> </a:t>
            </a:r>
            <a:r>
              <a:rPr lang="cs-CZ" dirty="0" err="1" smtClean="0"/>
              <a:t>předléčení</a:t>
            </a:r>
            <a:r>
              <a:rPr lang="cs-CZ" dirty="0" smtClean="0"/>
              <a:t> – no </a:t>
            </a:r>
            <a:r>
              <a:rPr lang="cs-CZ" dirty="0" err="1" smtClean="0"/>
              <a:t>benefit</a:t>
            </a:r>
            <a:r>
              <a:rPr lang="cs-CZ" dirty="0" smtClean="0"/>
              <a:t> </a:t>
            </a:r>
            <a:r>
              <a:rPr lang="cs-CZ" dirty="0" err="1" smtClean="0"/>
              <a:t>prehospital</a:t>
            </a:r>
            <a:r>
              <a:rPr lang="cs-CZ" dirty="0" smtClean="0"/>
              <a:t> </a:t>
            </a:r>
            <a:r>
              <a:rPr lang="cs-CZ" dirty="0" err="1" smtClean="0"/>
              <a:t>ticagrelor</a:t>
            </a:r>
            <a:r>
              <a:rPr lang="cs-CZ" dirty="0" smtClean="0"/>
              <a:t> </a:t>
            </a:r>
            <a:r>
              <a:rPr lang="cs-CZ" dirty="0" err="1" smtClean="0"/>
              <a:t>vs</a:t>
            </a:r>
            <a:r>
              <a:rPr lang="cs-CZ" dirty="0" smtClean="0"/>
              <a:t> in-</a:t>
            </a:r>
            <a:r>
              <a:rPr lang="cs-CZ" dirty="0" err="1" smtClean="0"/>
              <a:t>hospital</a:t>
            </a:r>
            <a:r>
              <a:rPr lang="cs-CZ" dirty="0" smtClean="0"/>
              <a:t> </a:t>
            </a:r>
            <a:r>
              <a:rPr lang="cs-CZ" dirty="0" err="1" smtClean="0"/>
              <a:t>ticagrelor</a:t>
            </a:r>
            <a:endParaRPr lang="cs-CZ" dirty="0" smtClean="0"/>
          </a:p>
          <a:p>
            <a:r>
              <a:rPr lang="cs-CZ" dirty="0" err="1" smtClean="0"/>
              <a:t>Clopidogrel</a:t>
            </a:r>
            <a:r>
              <a:rPr lang="cs-CZ" dirty="0" smtClean="0"/>
              <a:t> – </a:t>
            </a:r>
            <a:r>
              <a:rPr lang="cs-CZ" dirty="0" err="1" smtClean="0"/>
              <a:t>metaanalýza</a:t>
            </a:r>
            <a:r>
              <a:rPr lang="cs-CZ" dirty="0" smtClean="0"/>
              <a:t> – mírně pro u AKS, neutrální u elektivní PCI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F4A4-D5DD-4D05-91F8-EA3FDA86B7C7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PRECISE-DAPT  - </a:t>
            </a:r>
            <a:r>
              <a:rPr lang="cs-CZ" smtClean="0"/>
              <a:t>5 proměnných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F4A4-D5DD-4D05-91F8-EA3FDA86B7C7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Nezávisle na konečné strategii </a:t>
            </a:r>
            <a:r>
              <a:rPr lang="cs-CZ" dirty="0" err="1" smtClean="0"/>
              <a:t>revaskularizace</a:t>
            </a:r>
            <a:r>
              <a:rPr lang="cs-CZ" dirty="0" smtClean="0"/>
              <a:t> (farmakoterapie, PCI nebo CABG) je doporučována délka trvání DAPT u ACS pacientů 12 měsíců. Šestiměsíční terapii bychom měli zvážit u pacientů s vysokým rizikem krvácení, naopak delší než 12měsíční terapie může být namístě u pacientů s AKS, kteří DAPT tolerovali bez krvácivých komplikací.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 dosud nerozhodnutou je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považovana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indikace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podavani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DAPT po CABG u nemocnych se stabilni ICHS.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F4A4-D5DD-4D05-91F8-EA3FDA86B7C7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372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Př. PCI paliativní malé tepny – ostatní léze neošetřené – technicky nelze – pak spíše pohled </a:t>
            </a:r>
            <a:r>
              <a:rPr lang="cs-CZ" dirty="0" err="1" smtClean="0"/>
              <a:t>konzervatívní</a:t>
            </a:r>
            <a:r>
              <a:rPr lang="cs-CZ" dirty="0" smtClean="0"/>
              <a:t> léčby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F4A4-D5DD-4D05-91F8-EA3FDA86B7C7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02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Převažuje riziko krvácení – 1M TT a dále DT </a:t>
            </a:r>
            <a:r>
              <a:rPr lang="cs-CZ" dirty="0" err="1" smtClean="0"/>
              <a:t>vs</a:t>
            </a:r>
            <a:r>
              <a:rPr lang="cs-CZ" dirty="0" smtClean="0"/>
              <a:t> pouze DT</a:t>
            </a:r>
          </a:p>
          <a:p>
            <a:r>
              <a:rPr lang="cs-CZ" dirty="0" smtClean="0"/>
              <a:t>Studie WOEST (TT </a:t>
            </a:r>
            <a:r>
              <a:rPr lang="cs-CZ" dirty="0" err="1" smtClean="0"/>
              <a:t>vs</a:t>
            </a:r>
            <a:r>
              <a:rPr lang="cs-CZ" dirty="0" smtClean="0"/>
              <a:t> DT) i PIONEER-AF (</a:t>
            </a:r>
            <a:r>
              <a:rPr lang="cs-CZ" dirty="0" err="1" smtClean="0"/>
              <a:t>rivaroxaban</a:t>
            </a:r>
            <a:r>
              <a:rPr lang="cs-CZ" dirty="0" smtClean="0"/>
              <a:t> </a:t>
            </a:r>
            <a:r>
              <a:rPr lang="cs-CZ" dirty="0" err="1" smtClean="0"/>
              <a:t>vs</a:t>
            </a:r>
            <a:r>
              <a:rPr lang="cs-CZ" dirty="0" smtClean="0"/>
              <a:t> TT) – obě neměly statistickou sílu pro hodnocení rizika ischemických příhod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F4A4-D5DD-4D05-91F8-EA3FDA86B7C7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451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Bez AKS či ischemických</a:t>
            </a:r>
            <a:r>
              <a:rPr lang="cs-CZ" baseline="0" dirty="0" smtClean="0"/>
              <a:t> rizik – nejméně měsíc a pak ano</a:t>
            </a:r>
          </a:p>
          <a:p>
            <a:r>
              <a:rPr lang="cs-CZ" baseline="0" dirty="0" smtClean="0"/>
              <a:t>ACS nebo ischemická rizika – 6 měsíců; pokud 1 měsíc a nutné DAPT vysadit (i ASA), pak zvažovat </a:t>
            </a:r>
            <a:r>
              <a:rPr lang="cs-CZ" baseline="0" dirty="0" err="1" smtClean="0"/>
              <a:t>bridging</a:t>
            </a:r>
            <a:r>
              <a:rPr lang="cs-CZ" baseline="0" dirty="0" smtClean="0"/>
              <a:t> léčbu – </a:t>
            </a:r>
            <a:r>
              <a:rPr lang="cs-CZ" baseline="0" dirty="0" err="1" smtClean="0"/>
              <a:t>eptifibatid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cangrelor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tirofiban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F4A4-D5DD-4D05-91F8-EA3FDA86B7C7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6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Čas do EKG-10 min; čas </a:t>
            </a:r>
            <a:r>
              <a:rPr lang="cs-CZ" dirty="0" err="1" smtClean="0"/>
              <a:t>pdo</a:t>
            </a:r>
            <a:r>
              <a:rPr lang="cs-CZ" dirty="0" smtClean="0"/>
              <a:t> výběru PCI jako primární strategie – 120 min; čas do podání TL – 10 min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F4A4-D5DD-4D05-91F8-EA3FDA86B7C7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Závěry – klíčové body nových </a:t>
            </a:r>
            <a:r>
              <a:rPr lang="cs-CZ" dirty="0" err="1" smtClean="0"/>
              <a:t>guidelines</a:t>
            </a:r>
            <a:endParaRPr lang="cs-CZ" dirty="0" smtClean="0"/>
          </a:p>
          <a:p>
            <a:r>
              <a:rPr lang="cs-CZ" dirty="0" smtClean="0"/>
              <a:t>MINOCA – postup a léčba mohou být odlišné od STEMI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F4A4-D5DD-4D05-91F8-EA3FDA86B7C7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Atypicke změny na EKG, ktere by měly vest </a:t>
            </a:r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provedeni primarni perkutanni koronarni intervence</a:t>
            </a:r>
            <a:r>
              <a:rPr lang="cs-CZ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pacientů s </a:t>
            </a:r>
            <a:r>
              <a:rPr lang="cs-CZ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trvajicimi</a:t>
            </a:r>
            <a:r>
              <a:rPr lang="cs-CZ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symptomy </a:t>
            </a:r>
            <a:r>
              <a:rPr lang="cs-CZ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odpovidajicimi</a:t>
            </a:r>
            <a:r>
              <a:rPr lang="cs-CZ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ischemii myokardu</a:t>
            </a:r>
            <a:endParaRPr lang="cs-CZ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LBBB i RBBB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F4A4-D5DD-4D05-91F8-EA3FDA86B7C7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Kompletní </a:t>
            </a:r>
            <a:r>
              <a:rPr lang="cs-CZ" dirty="0" err="1" smtClean="0"/>
              <a:t>revaskularizace</a:t>
            </a:r>
            <a:r>
              <a:rPr lang="cs-CZ" dirty="0" smtClean="0"/>
              <a:t>- 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propuštěnim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nemocnice (buď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okamžita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nebo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postupna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F4A4-D5DD-4D05-91F8-EA3FDA86B7C7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Opiáty</a:t>
            </a:r>
            <a:r>
              <a:rPr lang="cs-CZ" baseline="0" dirty="0" smtClean="0"/>
              <a:t> – pro interferenci s </a:t>
            </a:r>
            <a:r>
              <a:rPr lang="cs-CZ" baseline="0" dirty="0" err="1" smtClean="0"/>
              <a:t>antitrombotickou</a:t>
            </a:r>
            <a:r>
              <a:rPr lang="cs-CZ" baseline="0" dirty="0" smtClean="0"/>
              <a:t> léčbou (morfin)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F4A4-D5DD-4D05-91F8-EA3FDA86B7C7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case of contraindications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amiodarone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lidocaine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considered, although no studies comparing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superiority of either drug in STEMI patients are available. The prognostic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 of early VT/VF within the first 48 h of STEMI is still controversial.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 data suggest that patients with early VT/VF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increased 30-day mortality but no increased long-term</a:t>
            </a:r>
          </a:p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arrhythmic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risks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F4A4-D5DD-4D05-91F8-EA3FDA86B7C7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IMPROVE-IT   -  </a:t>
            </a:r>
            <a:r>
              <a:rPr lang="cs-CZ" dirty="0" err="1" smtClean="0"/>
              <a:t>simvastatin</a:t>
            </a:r>
            <a:r>
              <a:rPr lang="cs-CZ" dirty="0" smtClean="0"/>
              <a:t> x </a:t>
            </a:r>
            <a:r>
              <a:rPr lang="cs-CZ" dirty="0" err="1" smtClean="0"/>
              <a:t>simvastatin</a:t>
            </a:r>
            <a:r>
              <a:rPr lang="cs-CZ" dirty="0" smtClean="0"/>
              <a:t> + </a:t>
            </a:r>
            <a:r>
              <a:rPr lang="cs-CZ" dirty="0" err="1" smtClean="0"/>
              <a:t>ezetimib</a:t>
            </a:r>
            <a:endParaRPr lang="cs-CZ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no specific guidance is offered on which drug should be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used, when it should be administered, or to which patients.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F4A4-D5DD-4D05-91F8-EA3FDA86B7C7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Tako-</a:t>
            </a:r>
            <a:r>
              <a:rPr lang="cs-CZ" dirty="0" err="1" smtClean="0"/>
              <a:t>tsubo</a:t>
            </a:r>
            <a:r>
              <a:rPr lang="cs-CZ" dirty="0" smtClean="0"/>
              <a:t> KMP – definitivní uzavření dg až po vyšetření funkce LK s odstupem s dokumentací opětovné zlepšení funkce LK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F4A4-D5DD-4D05-91F8-EA3FDA86B7C7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Individualizovaný přístup zohledňující rizika rozvoje ischemie i krvácení. Přehodnocení délky a typu DAPT+AKL – to role ambulantních kardiologů.</a:t>
            </a:r>
          </a:p>
          <a:p>
            <a:r>
              <a:rPr lang="cs-CZ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 zmírnění rizika krvácení u pacientů na DAPT bychom měli napřít veškerou svou snahu.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 Association for Cardio-Thoracic Surgery (EACTS)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F4A4-D5DD-4D05-91F8-EA3FDA86B7C7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520479"/>
      </p:ext>
    </p:extLst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08681"/>
      </p:ext>
    </p:extLst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033526"/>
      </p:ext>
    </p:extLst>
  </p:cSld>
  <p:clrMapOvr>
    <a:masterClrMapping/>
  </p:clrMapOvr>
  <p:transition spd="med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2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385043"/>
      </p:ext>
    </p:extLst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59836486"/>
      </p:ext>
    </p:extLst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827097"/>
      </p:ext>
    </p:extLst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00752"/>
      </p:ext>
    </p:extLst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488958"/>
      </p:ext>
    </p:extLst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090408"/>
      </p:ext>
    </p:extLst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34350565"/>
      </p:ext>
    </p:extLst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37652361"/>
      </p:ext>
    </p:extLst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028" name="Picture 7" descr="sleid 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1C1C1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8352928" cy="1944216"/>
          </a:xfrm>
        </p:spPr>
        <p:txBody>
          <a:bodyPr/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AKUTNÍ KORONÁRNÍ SYNDROMY</a:t>
            </a:r>
          </a:p>
          <a:p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 GUIDELINES 2017 – STEMI A DAPT </a:t>
            </a:r>
            <a:endParaRPr lang="cs-CZ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Gautami" pitchFamily="2"/>
            </a:endParaRPr>
          </a:p>
        </p:txBody>
      </p:sp>
      <p:pic>
        <p:nvPicPr>
          <p:cNvPr id="6" name="Picture 6" descr="a-IKEM1"/>
          <p:cNvPicPr>
            <a:picLocks noChangeAspect="1" noChangeArrowheads="1"/>
          </p:cNvPicPr>
          <p:nvPr/>
        </p:nvPicPr>
        <p:blipFill>
          <a:blip r:embed="rId2" cstate="print"/>
          <a:srcRect b="13045"/>
          <a:stretch>
            <a:fillRect/>
          </a:stretch>
        </p:blipFill>
        <p:spPr bwMode="auto">
          <a:xfrm>
            <a:off x="0" y="1"/>
            <a:ext cx="9144000" cy="22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 txBox="1">
            <a:spLocks/>
          </p:cNvSpPr>
          <p:nvPr/>
        </p:nvSpPr>
        <p:spPr bwMode="auto">
          <a:xfrm>
            <a:off x="5652120" y="4529197"/>
            <a:ext cx="338437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s-CZ" sz="2000" kern="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cs-CZ" sz="2000" kern="0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           </a:t>
            </a:r>
            <a:r>
              <a:rPr lang="cs-CZ" sz="3200" b="1" kern="0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J</a:t>
            </a:r>
            <a:r>
              <a:rPr lang="cs-CZ" sz="3200" b="1" kern="0" dirty="0" smtClean="0">
                <a:solidFill>
                  <a:srgbClr val="000000"/>
                </a:solidFill>
                <a:latin typeface="Monotype Corsiva" panose="03010101010201010101" pitchFamily="66" charset="0"/>
                <a:cs typeface="Arial" pitchFamily="34" charset="0"/>
              </a:rPr>
              <a:t>iří  Kettner</a:t>
            </a:r>
            <a:endParaRPr lang="cs-CZ" sz="3200" b="1" kern="0" dirty="0">
              <a:solidFill>
                <a:srgbClr val="000000"/>
              </a:solidFill>
              <a:latin typeface="Monotype Corsiva" panose="03010101010201010101" pitchFamily="66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cs-CZ" sz="2400" kern="0" dirty="0" smtClean="0">
                <a:solidFill>
                  <a:srgbClr val="000000"/>
                </a:solidFill>
                <a:latin typeface="Monotype Corsiva" panose="03010101010201010101" pitchFamily="66" charset="0"/>
                <a:cs typeface="Arial" pitchFamily="34" charset="0"/>
              </a:rPr>
              <a:t> </a:t>
            </a:r>
            <a:r>
              <a:rPr lang="cs-CZ" sz="2400" b="1" kern="0" dirty="0" smtClean="0">
                <a:solidFill>
                  <a:srgbClr val="000000"/>
                </a:solidFill>
                <a:latin typeface="Monotype Corsiva" panose="03010101010201010101" pitchFamily="66" charset="0"/>
                <a:cs typeface="Arial" pitchFamily="34" charset="0"/>
              </a:rPr>
              <a:t>IKEM, Klinika kardiologie</a:t>
            </a:r>
            <a:endParaRPr lang="cs-CZ" sz="2000" b="1" kern="0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Picture 2" descr="úvodní stránka ak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5184"/>
            <a:ext cx="5697070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76064"/>
          </a:xfrm>
        </p:spPr>
        <p:txBody>
          <a:bodyPr/>
          <a:lstStyle/>
          <a:p>
            <a:r>
              <a:rPr lang="cs-CZ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Reperfúze</a:t>
            </a:r>
            <a:endParaRPr lang="cs-CZ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" descr="ESC_AMI-STEMI_2017_for TF_18-08-17-V2final_JPG some slides 200817 - Copy0005.jpg"/>
          <p:cNvPicPr>
            <a:picLocks noChangeAspect="1"/>
          </p:cNvPicPr>
          <p:nvPr/>
        </p:nvPicPr>
        <p:blipFill>
          <a:blip r:embed="rId3" cstate="print"/>
          <a:srcRect l="16685" t="15931" r="15898" b="32806"/>
          <a:stretch>
            <a:fillRect/>
          </a:stretch>
        </p:blipFill>
        <p:spPr bwMode="auto">
          <a:xfrm>
            <a:off x="683568" y="908720"/>
            <a:ext cx="64171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ESC_AMI-STEMI_2017_for TF_18-08-17-V2final_JPG some slides 200817 - Copy0005.jpg"/>
          <p:cNvPicPr>
            <a:picLocks noChangeAspect="1"/>
          </p:cNvPicPr>
          <p:nvPr/>
        </p:nvPicPr>
        <p:blipFill>
          <a:blip r:embed="rId3" cstate="print"/>
          <a:srcRect l="15350" t="81078" r="14563" b="9730"/>
          <a:stretch>
            <a:fillRect/>
          </a:stretch>
        </p:blipFill>
        <p:spPr bwMode="auto">
          <a:xfrm>
            <a:off x="539552" y="4149080"/>
            <a:ext cx="6696744" cy="67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53715" t="48653" r="10881" b="35535"/>
          <a:stretch>
            <a:fillRect/>
          </a:stretch>
        </p:blipFill>
        <p:spPr bwMode="auto">
          <a:xfrm>
            <a:off x="7524328" y="2492896"/>
            <a:ext cx="16063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251520" y="4941168"/>
            <a:ext cx="8424936" cy="9765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Časové limity pro P-PCI: rutinní otevření IRA:</a:t>
            </a:r>
          </a:p>
          <a:p>
            <a:pPr algn="ctr">
              <a:lnSpc>
                <a:spcPct val="200000"/>
              </a:lnSpc>
            </a:pPr>
            <a:r>
              <a:rPr lang="cs-CZ" b="1" dirty="0" smtClean="0">
                <a:solidFill>
                  <a:schemeClr val="tx1"/>
                </a:solidFill>
              </a:rPr>
              <a:t>0-12 hodin            12 - 48 hod             &gt; 48 hod 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56229" t="48653" r="28583" b="43441"/>
          <a:stretch/>
        </p:blipFill>
        <p:spPr bwMode="auto">
          <a:xfrm>
            <a:off x="3203848" y="5501809"/>
            <a:ext cx="534000" cy="3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1417" t="48653" r="13165" b="43441"/>
          <a:stretch/>
        </p:blipFill>
        <p:spPr bwMode="auto">
          <a:xfrm>
            <a:off x="5209860" y="5495328"/>
            <a:ext cx="564986" cy="31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1417" t="56559" r="12681" b="35535"/>
          <a:stretch/>
        </p:blipFill>
        <p:spPr bwMode="auto">
          <a:xfrm>
            <a:off x="6948264" y="5444382"/>
            <a:ext cx="599031" cy="32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792088" cy="64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Akutní srdeční selhání a </a:t>
            </a:r>
            <a:r>
              <a:rPr lang="cs-CZ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kardiogenní</a:t>
            </a:r>
            <a:r>
              <a:rPr lang="cs-CZ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šok</a:t>
            </a:r>
            <a:endParaRPr lang="cs-CZ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5144" t="29221" r="4533" b="5695"/>
          <a:stretch>
            <a:fillRect/>
          </a:stretch>
        </p:blipFill>
        <p:spPr bwMode="auto">
          <a:xfrm>
            <a:off x="467544" y="2060848"/>
            <a:ext cx="8280920" cy="376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7702" t="11954" r="79621" b="70779"/>
          <a:stretch>
            <a:fillRect/>
          </a:stretch>
        </p:blipFill>
        <p:spPr bwMode="auto">
          <a:xfrm>
            <a:off x="467544" y="1196752"/>
            <a:ext cx="11299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9621" t="11954" r="7702" b="70779"/>
          <a:stretch>
            <a:fillRect/>
          </a:stretch>
        </p:blipFill>
        <p:spPr bwMode="auto">
          <a:xfrm>
            <a:off x="7524328" y="1196752"/>
            <a:ext cx="1080120" cy="87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706090"/>
          </a:xfrm>
        </p:spPr>
        <p:txBody>
          <a:bodyPr/>
          <a:lstStyle/>
          <a:p>
            <a:r>
              <a:rPr lang="cs-CZ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arytmií v akutní fázi</a:t>
            </a:r>
            <a:endParaRPr lang="cs-CZ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 descr="ESC_AMI-STEMI_2017_for TF_18-08-17-V2final_JPG some slides 200817 - Copy0080.jpg"/>
          <p:cNvPicPr>
            <a:picLocks noChangeAspect="1"/>
          </p:cNvPicPr>
          <p:nvPr/>
        </p:nvPicPr>
        <p:blipFill>
          <a:blip r:embed="rId3" cstate="print"/>
          <a:srcRect l="6688" t="48698" r="12988" b="26749"/>
          <a:stretch>
            <a:fillRect/>
          </a:stretch>
        </p:blipFill>
        <p:spPr bwMode="auto">
          <a:xfrm>
            <a:off x="323528" y="1844824"/>
            <a:ext cx="73448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ESC_AMI-STEMI_2017_for TF_18-08-17-V2final_JPG some slides 200817 - Copy0079.jpg"/>
          <p:cNvPicPr>
            <a:picLocks noChangeAspect="1"/>
          </p:cNvPicPr>
          <p:nvPr/>
        </p:nvPicPr>
        <p:blipFill>
          <a:blip r:embed="rId4" cstate="print"/>
          <a:srcRect l="6688" t="59771" r="12988" b="19284"/>
          <a:stretch>
            <a:fillRect/>
          </a:stretch>
        </p:blipFill>
        <p:spPr bwMode="auto">
          <a:xfrm>
            <a:off x="323528" y="3140968"/>
            <a:ext cx="73448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leva 6"/>
          <p:cNvSpPr/>
          <p:nvPr/>
        </p:nvSpPr>
        <p:spPr>
          <a:xfrm>
            <a:off x="7596336" y="1844824"/>
            <a:ext cx="1224136" cy="504056"/>
          </a:xfrm>
          <a:prstGeom prst="leftArrow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NOVÉ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8" name="Šipka doleva 7"/>
          <p:cNvSpPr/>
          <p:nvPr/>
        </p:nvSpPr>
        <p:spPr>
          <a:xfrm>
            <a:off x="7668344" y="2564904"/>
            <a:ext cx="1224136" cy="504056"/>
          </a:xfrm>
          <a:prstGeom prst="leftArrow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NOVÉ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9" name="Šipka doleva 8"/>
          <p:cNvSpPr/>
          <p:nvPr/>
        </p:nvSpPr>
        <p:spPr>
          <a:xfrm>
            <a:off x="7668344" y="3429000"/>
            <a:ext cx="1224136" cy="504056"/>
          </a:xfrm>
          <a:prstGeom prst="leftArrow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NOVÉ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12" name="Picture 1" descr="ESC_AMI-STEMI_2017_for TF_18-08-17-V2final_JPG some slides 200817 - Copy0076.jpg"/>
          <p:cNvPicPr>
            <a:picLocks noChangeAspect="1"/>
          </p:cNvPicPr>
          <p:nvPr/>
        </p:nvPicPr>
        <p:blipFill>
          <a:blip r:embed="rId5" cstate="print"/>
          <a:srcRect l="6688" t="40923" r="13776" b="40985"/>
          <a:stretch>
            <a:fillRect/>
          </a:stretch>
        </p:blipFill>
        <p:spPr bwMode="auto">
          <a:xfrm>
            <a:off x="323528" y="4869160"/>
            <a:ext cx="72728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élník 12"/>
          <p:cNvSpPr/>
          <p:nvPr/>
        </p:nvSpPr>
        <p:spPr>
          <a:xfrm>
            <a:off x="395536" y="1268760"/>
            <a:ext cx="2736304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Komorové arytmie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95536" y="4293096"/>
            <a:ext cx="2736304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Fibrilace síní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15" name="Šipka doleva 14"/>
          <p:cNvSpPr/>
          <p:nvPr/>
        </p:nvSpPr>
        <p:spPr>
          <a:xfrm>
            <a:off x="7668344" y="5085184"/>
            <a:ext cx="1224136" cy="504056"/>
          </a:xfrm>
          <a:prstGeom prst="leftArrow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NOVÉ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795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Přímá spojovací čára 17"/>
          <p:cNvCxnSpPr/>
          <p:nvPr/>
        </p:nvCxnSpPr>
        <p:spPr>
          <a:xfrm flipH="1">
            <a:off x="467544" y="3429000"/>
            <a:ext cx="2808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1619672" y="5589240"/>
            <a:ext cx="17281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Srdeční zástava 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626469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62646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leva 5"/>
          <p:cNvSpPr/>
          <p:nvPr/>
        </p:nvSpPr>
        <p:spPr>
          <a:xfrm>
            <a:off x="7164288" y="2060848"/>
            <a:ext cx="1224136" cy="504056"/>
          </a:xfrm>
          <a:prstGeom prst="leftArrow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NOVÉ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7" name="Šipka doleva 6"/>
          <p:cNvSpPr/>
          <p:nvPr/>
        </p:nvSpPr>
        <p:spPr>
          <a:xfrm>
            <a:off x="7236296" y="3861048"/>
            <a:ext cx="1224136" cy="504056"/>
          </a:xfrm>
          <a:prstGeom prst="leftArrow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NOVÉ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8" name="Šipka doleva 7"/>
          <p:cNvSpPr/>
          <p:nvPr/>
        </p:nvSpPr>
        <p:spPr>
          <a:xfrm>
            <a:off x="7236296" y="4869160"/>
            <a:ext cx="1224136" cy="504056"/>
          </a:xfrm>
          <a:prstGeom prst="leftArrow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NOVÉ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795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Přímá spojovací čára 10"/>
          <p:cNvCxnSpPr/>
          <p:nvPr/>
        </p:nvCxnSpPr>
        <p:spPr>
          <a:xfrm>
            <a:off x="755576" y="2780928"/>
            <a:ext cx="396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827584" y="2996952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1547664" y="3789040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755576" y="4005064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po STEMI</a:t>
            </a:r>
            <a:endParaRPr lang="cs-CZ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" descr="ESC_AMI-STEMI_2017_for TF_18-08-17-V2final_JPG some slides 200817 - Copy0060.jpg"/>
          <p:cNvPicPr>
            <a:picLocks noChangeAspect="1"/>
          </p:cNvPicPr>
          <p:nvPr/>
        </p:nvPicPr>
        <p:blipFill>
          <a:blip r:embed="rId3" cstate="print"/>
          <a:srcRect l="6688" t="67937" r="13776" b="16102"/>
          <a:stretch>
            <a:fillRect/>
          </a:stretch>
        </p:blipFill>
        <p:spPr bwMode="auto">
          <a:xfrm>
            <a:off x="179512" y="1268760"/>
            <a:ext cx="74888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Šipka doleva 3"/>
          <p:cNvSpPr/>
          <p:nvPr/>
        </p:nvSpPr>
        <p:spPr>
          <a:xfrm>
            <a:off x="7740352" y="1412776"/>
            <a:ext cx="1224136" cy="504056"/>
          </a:xfrm>
          <a:prstGeom prst="leftArrow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NOVÉ</a:t>
            </a:r>
            <a:endParaRPr lang="cs-CZ" sz="1400" b="1" dirty="0">
              <a:solidFill>
                <a:schemeClr val="tx1"/>
              </a:solidFill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4499992" y="1556792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547664" y="2204864"/>
            <a:ext cx="439248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   </a:t>
            </a:r>
            <a:r>
              <a:rPr lang="cs-CZ" sz="1600" b="1" dirty="0" err="1" smtClean="0">
                <a:solidFill>
                  <a:schemeClr val="tx1"/>
                </a:solidFill>
              </a:rPr>
              <a:t>Ezetimib</a:t>
            </a:r>
            <a:r>
              <a:rPr lang="cs-CZ" sz="1600" b="1" dirty="0" smtClean="0">
                <a:solidFill>
                  <a:schemeClr val="tx1"/>
                </a:solidFill>
              </a:rPr>
              <a:t> – </a:t>
            </a:r>
            <a:r>
              <a:rPr lang="cs-CZ" sz="1600" b="1" cap="all" dirty="0" err="1" smtClean="0">
                <a:solidFill>
                  <a:schemeClr val="tx1"/>
                </a:solidFill>
              </a:rPr>
              <a:t>Improve</a:t>
            </a:r>
            <a:r>
              <a:rPr lang="cs-CZ" sz="1600" b="1" cap="all" dirty="0" smtClean="0">
                <a:solidFill>
                  <a:schemeClr val="tx1"/>
                </a:solidFill>
              </a:rPr>
              <a:t>-</a:t>
            </a:r>
            <a:r>
              <a:rPr lang="cs-CZ" sz="1600" b="1" cap="all" dirty="0" err="1" smtClean="0">
                <a:solidFill>
                  <a:schemeClr val="tx1"/>
                </a:solidFill>
              </a:rPr>
              <a:t>It</a:t>
            </a:r>
            <a:endParaRPr lang="cs-CZ" sz="1600" b="1" cap="all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   </a:t>
            </a:r>
            <a:r>
              <a:rPr lang="cs-CZ" sz="1600" dirty="0" err="1" smtClean="0">
                <a:solidFill>
                  <a:schemeClr val="tx1"/>
                </a:solidFill>
              </a:rPr>
              <a:t>anti</a:t>
            </a:r>
            <a:r>
              <a:rPr lang="cs-CZ" sz="1600" dirty="0" smtClean="0">
                <a:solidFill>
                  <a:schemeClr val="tx1"/>
                </a:solidFill>
              </a:rPr>
              <a:t>-PCSK9 (</a:t>
            </a:r>
            <a:r>
              <a:rPr lang="cs-CZ" sz="1600" dirty="0" err="1" smtClean="0">
                <a:solidFill>
                  <a:schemeClr val="tx1"/>
                </a:solidFill>
              </a:rPr>
              <a:t>evolocumab</a:t>
            </a:r>
            <a:r>
              <a:rPr lang="cs-CZ" sz="1600" dirty="0" smtClean="0">
                <a:solidFill>
                  <a:schemeClr val="tx1"/>
                </a:solidFill>
              </a:rPr>
              <a:t>) - FOURIER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8" name="Picture 1" descr="ESC_AMI-STEMI_2017_for TF_18-08-17-V2final_JPG some slides 200817 - Copy0054.jpg"/>
          <p:cNvPicPr>
            <a:picLocks noChangeAspect="1"/>
          </p:cNvPicPr>
          <p:nvPr/>
        </p:nvPicPr>
        <p:blipFill>
          <a:blip r:embed="rId4" cstate="print"/>
          <a:srcRect l="6688" t="27310" r="13776" b="24810"/>
          <a:stretch>
            <a:fillRect/>
          </a:stretch>
        </p:blipFill>
        <p:spPr bwMode="auto">
          <a:xfrm>
            <a:off x="467544" y="3212976"/>
            <a:ext cx="72728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Šipka doleva 8"/>
          <p:cNvSpPr/>
          <p:nvPr/>
        </p:nvSpPr>
        <p:spPr>
          <a:xfrm>
            <a:off x="7812360" y="4149080"/>
            <a:ext cx="1224136" cy="504056"/>
          </a:xfrm>
          <a:prstGeom prst="leftArrow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NOVÉ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0" name="Šipka doleva 9"/>
          <p:cNvSpPr/>
          <p:nvPr/>
        </p:nvSpPr>
        <p:spPr>
          <a:xfrm>
            <a:off x="7812360" y="5157192"/>
            <a:ext cx="1224136" cy="504056"/>
          </a:xfrm>
          <a:prstGeom prst="leftArrow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NOVÉ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795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Přímá spojovací čára 12"/>
          <p:cNvCxnSpPr/>
          <p:nvPr/>
        </p:nvCxnSpPr>
        <p:spPr>
          <a:xfrm>
            <a:off x="323528" y="1772816"/>
            <a:ext cx="18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4211960" y="1772816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16"/>
          <p:cNvSpPr/>
          <p:nvPr/>
        </p:nvSpPr>
        <p:spPr>
          <a:xfrm>
            <a:off x="3059832" y="3861048"/>
            <a:ext cx="1008112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ovací čára 18"/>
          <p:cNvCxnSpPr/>
          <p:nvPr/>
        </p:nvCxnSpPr>
        <p:spPr>
          <a:xfrm>
            <a:off x="4716016" y="4221088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611560" y="4437112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611560" y="4941168"/>
            <a:ext cx="30963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1475656" y="5517232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634082"/>
          </a:xfrm>
        </p:spPr>
        <p:txBody>
          <a:bodyPr/>
          <a:lstStyle/>
          <a:p>
            <a:r>
              <a:rPr lang="cs-CZ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Koncept  MINOCA</a:t>
            </a:r>
            <a:endParaRPr lang="cs-CZ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864096"/>
          </a:xfrm>
        </p:spPr>
        <p:txBody>
          <a:bodyPr/>
          <a:lstStyle/>
          <a:p>
            <a:r>
              <a:rPr lang="cs-CZ" sz="2400" dirty="0" smtClean="0"/>
              <a:t>Infarkt myokardu </a:t>
            </a:r>
            <a:r>
              <a:rPr lang="cs-CZ" sz="2400" b="1" dirty="0" smtClean="0"/>
              <a:t>bez obstrukce </a:t>
            </a:r>
            <a:r>
              <a:rPr lang="cs-CZ" sz="2400" dirty="0" smtClean="0"/>
              <a:t>koronárních tepen</a:t>
            </a:r>
          </a:p>
          <a:p>
            <a:r>
              <a:rPr lang="cs-CZ" sz="2400" dirty="0" smtClean="0"/>
              <a:t>Výskyt – </a:t>
            </a:r>
            <a:r>
              <a:rPr lang="cs-CZ" sz="2400" b="1" dirty="0" smtClean="0"/>
              <a:t>1-14% </a:t>
            </a:r>
            <a:r>
              <a:rPr lang="cs-CZ" sz="2400" dirty="0" smtClean="0"/>
              <a:t>případů IM</a:t>
            </a:r>
          </a:p>
          <a:p>
            <a:pPr>
              <a:buNone/>
            </a:pPr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Šipka doleva 3"/>
          <p:cNvSpPr/>
          <p:nvPr/>
        </p:nvSpPr>
        <p:spPr>
          <a:xfrm>
            <a:off x="7020272" y="476672"/>
            <a:ext cx="1224136" cy="504056"/>
          </a:xfrm>
          <a:prstGeom prst="leftArrow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NOVÉ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b="66246"/>
          <a:stretch>
            <a:fillRect/>
          </a:stretch>
        </p:blipFill>
        <p:spPr bwMode="auto">
          <a:xfrm>
            <a:off x="179512" y="2492896"/>
            <a:ext cx="851294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čára 9"/>
          <p:cNvCxnSpPr/>
          <p:nvPr/>
        </p:nvCxnSpPr>
        <p:spPr>
          <a:xfrm>
            <a:off x="7236296" y="4077072"/>
            <a:ext cx="0" cy="4320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H="1">
            <a:off x="5796136" y="4509120"/>
            <a:ext cx="144016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69601" t="11251" r="5577" b="81873"/>
          <a:stretch>
            <a:fillRect/>
          </a:stretch>
        </p:blipFill>
        <p:spPr bwMode="auto">
          <a:xfrm>
            <a:off x="5868144" y="3212976"/>
            <a:ext cx="32758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 flipV="1">
            <a:off x="5292080" y="3573016"/>
            <a:ext cx="576064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  <a:t>Koncept  MINOCA</a:t>
            </a:r>
            <a:endParaRPr kumimoji="0" lang="cs-CZ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5" name="Šipka doleva 4"/>
          <p:cNvSpPr/>
          <p:nvPr/>
        </p:nvSpPr>
        <p:spPr>
          <a:xfrm>
            <a:off x="6948264" y="332656"/>
            <a:ext cx="1224136" cy="504056"/>
          </a:xfrm>
          <a:prstGeom prst="leftArrow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NOVÉ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32504"/>
          <a:stretch>
            <a:fillRect/>
          </a:stretch>
        </p:blipFill>
        <p:spPr bwMode="auto">
          <a:xfrm>
            <a:off x="827584" y="1556792"/>
            <a:ext cx="739418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1619672" y="1196752"/>
            <a:ext cx="5472608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Základní příčiny a diagnostika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68B820-56E2-43E0-AB33-771C2FC326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629" t="7166" r="64917" b="15365"/>
          <a:stretch>
            <a:fillRect/>
          </a:stretch>
        </p:blipFill>
        <p:spPr>
          <a:xfrm>
            <a:off x="755576" y="1052736"/>
            <a:ext cx="3744416" cy="552809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cs-CZ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DAPT u ICHS – ESC / EACTS 2017</a:t>
            </a:r>
            <a:endParaRPr lang="cs-CZ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6A68B820-56E2-43E0-AB33-771C2FC326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5083" t="7166" r="34068" b="15365"/>
          <a:stretch>
            <a:fillRect/>
          </a:stretch>
        </p:blipFill>
        <p:spPr>
          <a:xfrm>
            <a:off x="4644008" y="1052736"/>
            <a:ext cx="3672408" cy="5528091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395536" y="2420888"/>
            <a:ext cx="576064" cy="36004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395536" y="1844824"/>
            <a:ext cx="576064" cy="36004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323528" y="4293096"/>
            <a:ext cx="576064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10800000">
            <a:off x="8388424" y="1844824"/>
            <a:ext cx="576064" cy="36004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 rot="10800000">
            <a:off x="8388424" y="2708920"/>
            <a:ext cx="576064" cy="36004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56" y="130622"/>
            <a:ext cx="8229600" cy="634082"/>
          </a:xfrm>
        </p:spPr>
        <p:txBody>
          <a:bodyPr/>
          <a:lstStyle/>
          <a:p>
            <a:r>
              <a:rPr lang="cs-CZ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DAPT u ICHS  –   ESC / EACTS 2017</a:t>
            </a:r>
            <a:endParaRPr lang="cs-CZ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4437112"/>
            <a:ext cx="8496944" cy="18722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800" b="1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cs-CZ" sz="2000" b="1" dirty="0" smtClean="0">
                <a:solidFill>
                  <a:srgbClr val="002060"/>
                </a:solidFill>
              </a:rPr>
              <a:t>Výběr P2Y</a:t>
            </a:r>
            <a:r>
              <a:rPr lang="cs-CZ" sz="2000" b="1" baseline="-25000" dirty="0" smtClean="0">
                <a:solidFill>
                  <a:srgbClr val="002060"/>
                </a:solidFill>
              </a:rPr>
              <a:t>12 </a:t>
            </a:r>
            <a:r>
              <a:rPr lang="cs-CZ" sz="2000" b="1" dirty="0" smtClean="0">
                <a:solidFill>
                  <a:srgbClr val="002060"/>
                </a:solidFill>
              </a:rPr>
              <a:t> inhibitoru 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000" b="1" dirty="0" err="1" smtClean="0">
                <a:solidFill>
                  <a:srgbClr val="002060"/>
                </a:solidFill>
              </a:rPr>
              <a:t>Předléčení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cs-CZ" sz="2000" b="1" dirty="0" smtClean="0">
                <a:solidFill>
                  <a:srgbClr val="002060"/>
                </a:solidFill>
              </a:rPr>
              <a:t>Trvání DAPT léčby – skóre pro riziko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000" b="1" dirty="0" smtClean="0">
                <a:solidFill>
                  <a:srgbClr val="002060"/>
                </a:solidFill>
              </a:rPr>
              <a:t>DAPT a OAK</a:t>
            </a:r>
            <a:endParaRPr lang="cs-CZ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6A68B820-56E2-43E0-AB33-771C2FC326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68112" t="11627" r="4094" b="59394"/>
          <a:stretch>
            <a:fillRect/>
          </a:stretch>
        </p:blipFill>
        <p:spPr>
          <a:xfrm>
            <a:off x="755576" y="836712"/>
            <a:ext cx="3456384" cy="237626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6A68B820-56E2-43E0-AB33-771C2FC326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68112" t="41801" r="4326" b="31925"/>
          <a:stretch>
            <a:fillRect/>
          </a:stretch>
        </p:blipFill>
        <p:spPr>
          <a:xfrm>
            <a:off x="4889490" y="836712"/>
            <a:ext cx="3780420" cy="237626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6A68B820-56E2-43E0-AB33-771C2FC326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68112" t="68075" r="4326" b="21176"/>
          <a:stretch>
            <a:fillRect/>
          </a:stretch>
        </p:blipFill>
        <p:spPr>
          <a:xfrm>
            <a:off x="2555776" y="3284984"/>
            <a:ext cx="4200466" cy="1080120"/>
          </a:xfrm>
          <a:prstGeom prst="rect">
            <a:avLst/>
          </a:prstGeom>
        </p:spPr>
      </p:pic>
      <p:sp>
        <p:nvSpPr>
          <p:cNvPr id="12" name="Výbuch 1 11"/>
          <p:cNvSpPr/>
          <p:nvPr/>
        </p:nvSpPr>
        <p:spPr>
          <a:xfrm>
            <a:off x="5868144" y="3501008"/>
            <a:ext cx="648072" cy="648072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/>
          <p:cNvCxnSpPr/>
          <p:nvPr/>
        </p:nvCxnSpPr>
        <p:spPr>
          <a:xfrm>
            <a:off x="439788" y="1196752"/>
            <a:ext cx="377217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187760" y="276779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630871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56207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cs-CZ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A. Výběr </a:t>
            </a:r>
            <a:r>
              <a:rPr lang="cs-CZ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P2Y</a:t>
            </a:r>
            <a:r>
              <a:rPr lang="cs-CZ" sz="2800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12 </a:t>
            </a:r>
            <a:r>
              <a:rPr lang="cs-CZ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cs-CZ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inhibitoru – Akutní koronární syndrom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688009"/>
              </p:ext>
            </p:extLst>
          </p:nvPr>
        </p:nvGraphicFramePr>
        <p:xfrm>
          <a:off x="323528" y="1268759"/>
          <a:ext cx="5760640" cy="460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/>
              </a:tblGrid>
              <a:tr h="497047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Doporučení 2017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7030">
                <a:tc>
                  <a:txBody>
                    <a:bodyPr/>
                    <a:lstStyle/>
                    <a:p>
                      <a:r>
                        <a:rPr lang="cs-CZ" sz="1800" b="1" dirty="0" err="1" smtClean="0"/>
                        <a:t>Ticagrelor</a:t>
                      </a:r>
                      <a:r>
                        <a:rPr lang="cs-CZ" sz="1800" b="1" dirty="0" smtClean="0"/>
                        <a:t> </a:t>
                      </a:r>
                      <a:r>
                        <a:rPr lang="cs-CZ" sz="1800" dirty="0" smtClean="0"/>
                        <a:t>(180mg LD/90mg 2xd) k ASA: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800" dirty="0" smtClean="0"/>
                        <a:t>AKS bez ohledu na iniciální léčebný postup včetně nemocných </a:t>
                      </a:r>
                      <a:r>
                        <a:rPr lang="cs-CZ" sz="1800" dirty="0" err="1" smtClean="0"/>
                        <a:t>předléčených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clopidogrelem</a:t>
                      </a:r>
                      <a:r>
                        <a:rPr lang="cs-CZ" sz="1800" dirty="0" smtClean="0"/>
                        <a:t> …..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6404">
                <a:tc>
                  <a:txBody>
                    <a:bodyPr/>
                    <a:lstStyle/>
                    <a:p>
                      <a:r>
                        <a:rPr lang="cs-CZ" sz="1800" b="1" dirty="0" err="1" smtClean="0"/>
                        <a:t>Prasugrel</a:t>
                      </a:r>
                      <a:r>
                        <a:rPr lang="cs-CZ" sz="1800" b="1" dirty="0" smtClean="0"/>
                        <a:t> </a:t>
                      </a:r>
                      <a:r>
                        <a:rPr lang="cs-CZ" sz="1800" dirty="0" smtClean="0"/>
                        <a:t>(60 mg LD/10 mg 1xd) k ASA: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800" dirty="0" smtClean="0"/>
                        <a:t>u STEMI – PCI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800" dirty="0" smtClean="0"/>
                        <a:t>NSTEMI – po SKG s indikací PCI</a:t>
                      </a:r>
                    </a:p>
                    <a:p>
                      <a:pPr marL="285750" indent="-285750">
                        <a:buFontTx/>
                        <a:buNone/>
                      </a:pPr>
                      <a:endParaRPr lang="cs-CZ" sz="18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800" dirty="0" smtClean="0"/>
                        <a:t>bez znalosti SKG</a:t>
                      </a:r>
                    </a:p>
                    <a:p>
                      <a:pPr marL="285750" indent="-285750">
                        <a:buFontTx/>
                        <a:buNone/>
                      </a:pPr>
                      <a:endParaRPr lang="cs-CZ" sz="18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Clopidogrel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 (600mg LD/75 mg 1xD) k ASA 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AKS, kde 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nelze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</a:rPr>
                        <a:t>ticagrelor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</a:rPr>
                        <a:t>prasugrel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       (</a:t>
                      </a:r>
                      <a:r>
                        <a:rPr lang="cs-CZ" b="0" baseline="0" dirty="0" smtClean="0">
                          <a:solidFill>
                            <a:schemeClr val="dk1"/>
                          </a:solidFill>
                        </a:rPr>
                        <a:t>n</a:t>
                      </a:r>
                      <a:r>
                        <a:rPr lang="cs-CZ" dirty="0" smtClean="0"/>
                        <a:t>itrolební krvácení v </a:t>
                      </a:r>
                      <a:r>
                        <a:rPr lang="cs-CZ" dirty="0" err="1" smtClean="0"/>
                        <a:t>anam</a:t>
                      </a:r>
                      <a:r>
                        <a:rPr lang="cs-CZ" dirty="0" smtClean="0"/>
                        <a:t>., OAC)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cs-CZ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0" t="43881" r="28964" b="47571"/>
          <a:stretch>
            <a:fillRect/>
          </a:stretch>
        </p:blipFill>
        <p:spPr bwMode="auto">
          <a:xfrm>
            <a:off x="6084168" y="1844824"/>
            <a:ext cx="15841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0" t="43881" r="28964" b="47571"/>
          <a:stretch>
            <a:fillRect/>
          </a:stretch>
        </p:blipFill>
        <p:spPr bwMode="auto">
          <a:xfrm>
            <a:off x="6084168" y="2935238"/>
            <a:ext cx="15841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34478" r="29445" b="56290"/>
          <a:stretch>
            <a:fillRect/>
          </a:stretch>
        </p:blipFill>
        <p:spPr bwMode="auto">
          <a:xfrm>
            <a:off x="6054830" y="4869160"/>
            <a:ext cx="161351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4" t="52797" r="29020" b="38126"/>
          <a:stretch>
            <a:fillRect/>
          </a:stretch>
        </p:blipFill>
        <p:spPr bwMode="auto">
          <a:xfrm>
            <a:off x="6084168" y="4019153"/>
            <a:ext cx="158417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37894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cs-CZ" sz="2800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NOVÁ GUIDELINES 2017 – STEMI A DAPT </a:t>
            </a:r>
            <a:r>
              <a:rPr lang="cs-CZ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Gautami" pitchFamily="2"/>
              </a:rPr>
              <a:t/>
            </a:r>
            <a:br>
              <a:rPr lang="cs-CZ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Gautami" pitchFamily="2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Bez konfliktu zájmů…………….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519981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Kdy se rozhodnout pro </a:t>
            </a:r>
            <a:r>
              <a:rPr lang="cs-CZ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clopidogrel</a:t>
            </a:r>
            <a:endParaRPr lang="cs-CZ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1249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800" b="1" dirty="0" smtClean="0"/>
              <a:t>AKS – nelze </a:t>
            </a:r>
            <a:r>
              <a:rPr lang="cs-CZ" sz="2800" b="1" dirty="0" err="1" smtClean="0"/>
              <a:t>ticagrelor</a:t>
            </a:r>
            <a:r>
              <a:rPr lang="cs-CZ" sz="2800" b="1" dirty="0" smtClean="0"/>
              <a:t> či </a:t>
            </a:r>
            <a:r>
              <a:rPr lang="cs-CZ" sz="2800" b="1" dirty="0" err="1" smtClean="0"/>
              <a:t>prasugrel</a:t>
            </a:r>
            <a:r>
              <a:rPr lang="cs-CZ" sz="2800" b="1" dirty="0" smtClean="0"/>
              <a:t> - KI</a:t>
            </a:r>
          </a:p>
          <a:p>
            <a:pPr>
              <a:lnSpc>
                <a:spcPct val="150000"/>
              </a:lnSpc>
            </a:pPr>
            <a:r>
              <a:rPr lang="cs-CZ" sz="2800" b="1" dirty="0" smtClean="0"/>
              <a:t>Je indikována triple </a:t>
            </a:r>
            <a:r>
              <a:rPr lang="cs-CZ" sz="2800" b="1" dirty="0" err="1" smtClean="0"/>
              <a:t>therapy</a:t>
            </a:r>
            <a:r>
              <a:rPr lang="cs-CZ" sz="2800" b="1" dirty="0" smtClean="0"/>
              <a:t> (DAPT+AKL)</a:t>
            </a:r>
          </a:p>
          <a:p>
            <a:pPr>
              <a:lnSpc>
                <a:spcPct val="150000"/>
              </a:lnSpc>
            </a:pPr>
            <a:r>
              <a:rPr lang="cs-CZ" sz="2800" b="1" dirty="0" smtClean="0"/>
              <a:t>Stabilní ICHS + PCI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29054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10790" y="188640"/>
            <a:ext cx="8784976" cy="648072"/>
          </a:xfrm>
        </p:spPr>
        <p:txBody>
          <a:bodyPr/>
          <a:lstStyle/>
          <a:p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Výběr P2Y</a:t>
            </a:r>
            <a:r>
              <a:rPr lang="cs-CZ" sz="24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inhibitoru - </a:t>
            </a:r>
            <a:r>
              <a:rPr lang="cs-CZ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převádění  P2Y</a:t>
            </a:r>
            <a:r>
              <a:rPr lang="cs-CZ" sz="20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cs-CZ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cs-CZ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93767"/>
            <a:ext cx="4680520" cy="311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467544" y="1052736"/>
            <a:ext cx="108012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</a:t>
            </a:r>
            <a:endParaRPr lang="cs-CZ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" descr="DAPT 2017_ESC_Final for web 0016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2" t="12857" r="20291" b="8933"/>
          <a:stretch/>
        </p:blipFill>
        <p:spPr bwMode="auto">
          <a:xfrm>
            <a:off x="4808389" y="1459230"/>
            <a:ext cx="4187377" cy="315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783655" y="1022782"/>
            <a:ext cx="108012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24 hod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6" y="4725144"/>
            <a:ext cx="6956072" cy="183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211960" y="6309320"/>
            <a:ext cx="326724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1600" i="1" dirty="0" err="1" smtClean="0"/>
              <a:t>Circulation</a:t>
            </a:r>
            <a:r>
              <a:rPr lang="cs-CZ" sz="1600" i="1" dirty="0" smtClean="0"/>
              <a:t>. 2017;136:1955–1975</a:t>
            </a:r>
            <a:r>
              <a:rPr lang="cs-CZ" i="1" dirty="0" smtClean="0"/>
              <a:t>.</a:t>
            </a:r>
            <a:endParaRPr lang="cs-CZ" dirty="0"/>
          </a:p>
        </p:txBody>
      </p:sp>
      <p:pic>
        <p:nvPicPr>
          <p:cNvPr id="10" name="Picture 2" descr="http://4.bp.blogspot.com/-GrbZolHywpk/T2JEH7DmPCI/AAAAAAAAA2I/1UqnhKl6oks/s1600/Circulation2.JPG"/>
          <p:cNvPicPr>
            <a:picLocks noChangeAspect="1" noChangeArrowheads="1"/>
          </p:cNvPicPr>
          <p:nvPr/>
        </p:nvPicPr>
        <p:blipFill>
          <a:blip r:embed="rId6" cstate="print"/>
          <a:srcRect t="25570" b="23291"/>
          <a:stretch>
            <a:fillRect/>
          </a:stretch>
        </p:blipFill>
        <p:spPr bwMode="auto">
          <a:xfrm>
            <a:off x="4067944" y="4779077"/>
            <a:ext cx="2592288" cy="582629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1763688" y="997491"/>
            <a:ext cx="2160240" cy="441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AKUTNÍ SITUACE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508104" y="997491"/>
            <a:ext cx="2160240" cy="441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UDRŽOVACÍ L.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Šipka dolů 2"/>
          <p:cNvSpPr/>
          <p:nvPr/>
        </p:nvSpPr>
        <p:spPr>
          <a:xfrm>
            <a:off x="4427984" y="4275021"/>
            <a:ext cx="648072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cs-CZ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cs-CZ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Předléčení</a:t>
            </a:r>
            <a:r>
              <a:rPr lang="cs-CZ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P2Y</a:t>
            </a:r>
            <a:r>
              <a:rPr lang="cs-CZ" sz="36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cs-CZ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inhibitor </a:t>
            </a:r>
            <a:endParaRPr lang="cs-CZ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EDC14F0E-50D6-43AF-A92B-87DF02DCFD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268760"/>
            <a:ext cx="5832648" cy="3456384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7E2B3799-1215-4DB0-AD35-ADA3914575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725144"/>
            <a:ext cx="5832648" cy="936104"/>
          </a:xfrm>
          <a:prstGeom prst="rect">
            <a:avLst/>
          </a:prstGeom>
        </p:spPr>
      </p:pic>
      <p:sp>
        <p:nvSpPr>
          <p:cNvPr id="5" name="Šipka doleva 4"/>
          <p:cNvSpPr/>
          <p:nvPr/>
        </p:nvSpPr>
        <p:spPr>
          <a:xfrm>
            <a:off x="7164288" y="1556792"/>
            <a:ext cx="1224136" cy="504056"/>
          </a:xfrm>
          <a:prstGeom prst="leftArrow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NOVÉ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7164288" y="2852936"/>
            <a:ext cx="1224136" cy="504056"/>
          </a:xfrm>
          <a:prstGeom prst="leftArrow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NOVÉ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7" name="Šipka doleva 6"/>
          <p:cNvSpPr/>
          <p:nvPr/>
        </p:nvSpPr>
        <p:spPr>
          <a:xfrm>
            <a:off x="7164288" y="4077072"/>
            <a:ext cx="1224136" cy="504056"/>
          </a:xfrm>
          <a:prstGeom prst="leftArrow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NOVÉ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1520" y="2492896"/>
            <a:ext cx="8784976" cy="136815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Koronární anatomie je známá a PCI indikovaná / vysoce pravděpodobná,</a:t>
            </a: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evidence i konsenzus je, že výhody časného podání převažují nad možnými riziky.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002060"/>
                </a:solidFill>
              </a:rPr>
              <a:t/>
            </a:r>
            <a:br>
              <a:rPr lang="cs-CZ" sz="3200" dirty="0" smtClean="0">
                <a:solidFill>
                  <a:srgbClr val="002060"/>
                </a:solidFill>
              </a:rPr>
            </a:br>
            <a:r>
              <a:rPr lang="cs-CZ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Trvání DAPT léčby – skóre pro riziko</a:t>
            </a:r>
            <a:r>
              <a:rPr lang="cs-CZ" dirty="0" smtClean="0">
                <a:solidFill>
                  <a:srgbClr val="002060"/>
                </a:solidFill>
              </a:rPr>
              <a:t/>
            </a:r>
            <a:br>
              <a:rPr lang="cs-CZ" dirty="0" smtClean="0">
                <a:solidFill>
                  <a:srgbClr val="002060"/>
                </a:solidFill>
              </a:rPr>
            </a:b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35579FF-7E69-46EF-BE4B-7C20C37609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5078" b="20026"/>
          <a:stretch>
            <a:fillRect/>
          </a:stretch>
        </p:blipFill>
        <p:spPr>
          <a:xfrm>
            <a:off x="179512" y="1412776"/>
            <a:ext cx="8790409" cy="446449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483768" y="1124744"/>
            <a:ext cx="2016224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PRECISE-DAPT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56176" y="1124744"/>
            <a:ext cx="1512168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DAPT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2281300" y="1733786"/>
            <a:ext cx="216024" cy="21602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5580112" y="1733786"/>
            <a:ext cx="216024" cy="21602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0"/>
          <a:stretch>
            <a:fillRect/>
          </a:stretch>
        </p:blipFill>
        <p:spPr bwMode="auto">
          <a:xfrm>
            <a:off x="251520" y="1196752"/>
            <a:ext cx="864096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 txBox="1">
            <a:spLocks/>
          </p:cNvSpPr>
          <p:nvPr/>
        </p:nvSpPr>
        <p:spPr>
          <a:xfrm>
            <a:off x="251520" y="260648"/>
            <a:ext cx="8568952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  <a:t>C. Individuální stratifikace délky DAPT -  PRECISE-DAPT</a:t>
            </a: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5508104" y="1700808"/>
            <a:ext cx="0" cy="360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ál 1"/>
          <p:cNvSpPr/>
          <p:nvPr/>
        </p:nvSpPr>
        <p:spPr>
          <a:xfrm>
            <a:off x="5508104" y="4653136"/>
            <a:ext cx="144016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27906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76064"/>
          </a:xfrm>
        </p:spPr>
        <p:txBody>
          <a:bodyPr/>
          <a:lstStyle/>
          <a:p>
            <a:r>
              <a:rPr lang="cs-CZ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Trvání DAPT léčby - AKS </a:t>
            </a:r>
            <a:endParaRPr lang="cs-CZ" dirty="0"/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02EB45A7-D4A7-4AF8-8682-502171EA2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2678" t="19030"/>
          <a:stretch/>
        </p:blipFill>
        <p:spPr>
          <a:xfrm>
            <a:off x="523578" y="1762336"/>
            <a:ext cx="2328764" cy="4979031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1331640" y="823032"/>
            <a:ext cx="6984776" cy="504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AKS = DAPT 12 měsíců; vysoké riziko krvácení = 6 měsíců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115616" y="1412776"/>
            <a:ext cx="936104" cy="349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PCI</a:t>
            </a:r>
            <a:endParaRPr lang="cs-CZ" b="1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05221C44-90DA-42C4-A2CB-809CEAFDC65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5999"/>
          <a:stretch>
            <a:fillRect/>
          </a:stretch>
        </p:blipFill>
        <p:spPr>
          <a:xfrm>
            <a:off x="3167279" y="2245617"/>
            <a:ext cx="2474944" cy="4618088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267744" y="2420888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PRECISE-DAPT ≥25 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95936" y="1485950"/>
            <a:ext cx="936104" cy="349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CABG</a:t>
            </a:r>
            <a:endParaRPr lang="cs-CZ" b="1" dirty="0"/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737233DB-6202-4C86-8EE5-656C01FCA39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t="17705"/>
          <a:stretch>
            <a:fillRect/>
          </a:stretch>
        </p:blipFill>
        <p:spPr>
          <a:xfrm>
            <a:off x="6444208" y="2245617"/>
            <a:ext cx="2495381" cy="450792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-1438" y="4941168"/>
            <a:ext cx="612998" cy="4220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12M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349827" y="1505050"/>
            <a:ext cx="936104" cy="349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Léky</a:t>
            </a:r>
            <a:endParaRPr lang="cs-CZ" b="1" dirty="0"/>
          </a:p>
        </p:txBody>
      </p:sp>
      <p:sp>
        <p:nvSpPr>
          <p:cNvPr id="15" name="Obdélník 14"/>
          <p:cNvSpPr/>
          <p:nvPr/>
        </p:nvSpPr>
        <p:spPr>
          <a:xfrm>
            <a:off x="6300192" y="4941168"/>
            <a:ext cx="683568" cy="4255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12M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131840" y="4941168"/>
            <a:ext cx="598630" cy="4255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12M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1758632" y="6174865"/>
            <a:ext cx="1702062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Dobrá</a:t>
            </a:r>
            <a:r>
              <a:rPr lang="cs-CZ" sz="1200" b="1" dirty="0" smtClean="0"/>
              <a:t> </a:t>
            </a:r>
            <a:r>
              <a:rPr lang="cs-CZ" sz="1200" b="1" dirty="0" smtClean="0">
                <a:solidFill>
                  <a:schemeClr val="tx1"/>
                </a:solidFill>
              </a:rPr>
              <a:t>tolerance DAPT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5011922" y="6161570"/>
            <a:ext cx="1702062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Dobrá</a:t>
            </a:r>
            <a:r>
              <a:rPr lang="cs-CZ" sz="1200" b="1" dirty="0" smtClean="0"/>
              <a:t> </a:t>
            </a:r>
            <a:r>
              <a:rPr lang="cs-CZ" sz="1200" b="1" dirty="0" smtClean="0">
                <a:solidFill>
                  <a:schemeClr val="tx1"/>
                </a:solidFill>
              </a:rPr>
              <a:t>tolerance DAPT</a:t>
            </a:r>
            <a:endParaRPr lang="cs-CZ" sz="1200" b="1" dirty="0">
              <a:solidFill>
                <a:schemeClr val="tx1"/>
              </a:solidFill>
            </a:endParaRPr>
          </a:p>
        </p:txBody>
      </p:sp>
      <p:cxnSp>
        <p:nvCxnSpPr>
          <p:cNvPr id="20" name="Přímá spojnice 19"/>
          <p:cNvCxnSpPr/>
          <p:nvPr/>
        </p:nvCxnSpPr>
        <p:spPr>
          <a:xfrm>
            <a:off x="-5807" y="5379218"/>
            <a:ext cx="9149807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2545843" y="4437112"/>
            <a:ext cx="612998" cy="4220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6M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335724" y="4378474"/>
            <a:ext cx="612998" cy="4220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6M</a:t>
            </a:r>
            <a:endParaRPr lang="cs-CZ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02EB45A7-D4A7-4AF8-8682-502171EA2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8857" r="36846"/>
          <a:stretch/>
        </p:blipFill>
        <p:spPr>
          <a:xfrm>
            <a:off x="2051720" y="1171883"/>
            <a:ext cx="4752528" cy="5641493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395536" y="188640"/>
            <a:ext cx="8229600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r>
              <a:rPr lang="cs-CZ" sz="2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Trvání DAPT léčby – bez AKS </a:t>
            </a:r>
            <a:endParaRPr lang="cs-CZ" kern="0" dirty="0"/>
          </a:p>
        </p:txBody>
      </p:sp>
      <p:sp>
        <p:nvSpPr>
          <p:cNvPr id="4" name="Obdélník 3"/>
          <p:cNvSpPr/>
          <p:nvPr/>
        </p:nvSpPr>
        <p:spPr>
          <a:xfrm>
            <a:off x="3779912" y="822323"/>
            <a:ext cx="936104" cy="349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PCI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6785148" y="1988840"/>
            <a:ext cx="2286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vstřebatelný stent </a:t>
            </a:r>
            <a:endParaRPr lang="cs-CZ" sz="1100" dirty="0" smtClean="0"/>
          </a:p>
          <a:p>
            <a:r>
              <a:rPr lang="cs-CZ" sz="1100" dirty="0" smtClean="0"/>
              <a:t>(</a:t>
            </a:r>
            <a:r>
              <a:rPr lang="cs-CZ" sz="1100" dirty="0" err="1"/>
              <a:t>bioresorbable</a:t>
            </a:r>
            <a:r>
              <a:rPr lang="cs-CZ" sz="1100" dirty="0"/>
              <a:t> </a:t>
            </a:r>
            <a:r>
              <a:rPr lang="cs-CZ" sz="1100" dirty="0" err="1"/>
              <a:t>vascular</a:t>
            </a:r>
            <a:r>
              <a:rPr lang="cs-CZ" sz="1100" dirty="0"/>
              <a:t> </a:t>
            </a:r>
            <a:r>
              <a:rPr lang="cs-CZ" sz="1100" dirty="0" err="1"/>
              <a:t>scaffold</a:t>
            </a:r>
            <a:r>
              <a:rPr lang="cs-CZ" sz="1100" dirty="0" smtClean="0"/>
              <a:t>)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07867999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cs-CZ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Pacienti po PCI s indikací AKL</a:t>
            </a:r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012160" y="2422317"/>
            <a:ext cx="3008448" cy="32403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AutoNum type="arabicPeriod"/>
            </a:pPr>
            <a:endParaRPr lang="cs-CZ" sz="16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400" b="1" dirty="0" smtClean="0">
                <a:solidFill>
                  <a:schemeClr val="tx1"/>
                </a:solidFill>
              </a:rPr>
              <a:t>1. Riziko ischemie </a:t>
            </a:r>
            <a:r>
              <a:rPr lang="cs-CZ" sz="1400" b="1" dirty="0" err="1" smtClean="0">
                <a:solidFill>
                  <a:schemeClr val="tx1"/>
                </a:solidFill>
              </a:rPr>
              <a:t>vs</a:t>
            </a:r>
            <a:r>
              <a:rPr lang="cs-CZ" sz="1400" b="1" dirty="0" smtClean="0">
                <a:solidFill>
                  <a:schemeClr val="tx1"/>
                </a:solidFill>
              </a:rPr>
              <a:t> krvácení –   </a:t>
            </a:r>
          </a:p>
          <a:p>
            <a:pPr>
              <a:lnSpc>
                <a:spcPct val="150000"/>
              </a:lnSpc>
            </a:pP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smtClean="0">
                <a:solidFill>
                  <a:schemeClr val="tx1"/>
                </a:solidFill>
              </a:rPr>
              <a:t>   individuální posouzení</a:t>
            </a:r>
          </a:p>
          <a:p>
            <a:pPr>
              <a:lnSpc>
                <a:spcPct val="200000"/>
              </a:lnSpc>
            </a:pPr>
            <a:r>
              <a:rPr lang="cs-CZ" sz="1400" b="1" dirty="0" smtClean="0">
                <a:solidFill>
                  <a:schemeClr val="tx1"/>
                </a:solidFill>
              </a:rPr>
              <a:t>2. </a:t>
            </a:r>
            <a:r>
              <a:rPr lang="cs-CZ" sz="1400" b="1" dirty="0" err="1" smtClean="0">
                <a:solidFill>
                  <a:schemeClr val="tx1"/>
                </a:solidFill>
              </a:rPr>
              <a:t>Clopidogrel</a:t>
            </a:r>
            <a:r>
              <a:rPr lang="cs-CZ" sz="1400" b="1" dirty="0" smtClean="0">
                <a:solidFill>
                  <a:schemeClr val="tx1"/>
                </a:solidFill>
              </a:rPr>
              <a:t> lékem volby do TT</a:t>
            </a:r>
          </a:p>
          <a:p>
            <a:pPr>
              <a:lnSpc>
                <a:spcPct val="200000"/>
              </a:lnSpc>
            </a:pPr>
            <a:r>
              <a:rPr lang="cs-CZ" sz="1400" b="1" dirty="0" smtClean="0">
                <a:solidFill>
                  <a:schemeClr val="tx1"/>
                </a:solidFill>
              </a:rPr>
              <a:t>3. TT co nejkratší dobu </a:t>
            </a:r>
          </a:p>
          <a:p>
            <a:pPr>
              <a:lnSpc>
                <a:spcPct val="200000"/>
              </a:lnSpc>
            </a:pPr>
            <a:r>
              <a:rPr lang="cs-CZ" sz="1400" b="1" dirty="0" smtClean="0">
                <a:solidFill>
                  <a:schemeClr val="tx1"/>
                </a:solidFill>
              </a:rPr>
              <a:t>4. Zvážit NOAC místo </a:t>
            </a:r>
            <a:r>
              <a:rPr lang="cs-CZ" sz="1400" b="1" dirty="0" err="1" smtClean="0">
                <a:solidFill>
                  <a:schemeClr val="tx1"/>
                </a:solidFill>
              </a:rPr>
              <a:t>warfarinu</a:t>
            </a:r>
            <a:endParaRPr lang="cs-CZ" sz="1400" b="1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cs-CZ" sz="1400" b="1" dirty="0" smtClean="0">
                <a:solidFill>
                  <a:schemeClr val="tx1"/>
                </a:solidFill>
              </a:rPr>
              <a:t>5. Vždy PPI</a:t>
            </a:r>
          </a:p>
          <a:p>
            <a:pPr marL="342900" indent="-342900">
              <a:buAutoNum type="arabicPeriod"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012160" y="1628800"/>
            <a:ext cx="2995716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Triple </a:t>
            </a:r>
            <a:r>
              <a:rPr lang="cs-CZ" sz="1400" b="1" dirty="0" err="1" smtClean="0">
                <a:solidFill>
                  <a:schemeClr val="tx1"/>
                </a:solidFill>
              </a:rPr>
              <a:t>therapy</a:t>
            </a:r>
            <a:r>
              <a:rPr lang="cs-CZ" sz="1400" b="1" dirty="0" smtClean="0">
                <a:solidFill>
                  <a:schemeClr val="tx1"/>
                </a:solidFill>
              </a:rPr>
              <a:t> (TT) = DAPT + AKL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68" y="980728"/>
            <a:ext cx="583728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6" t="44352" r="3558" b="34036"/>
          <a:stretch/>
        </p:blipFill>
        <p:spPr bwMode="auto">
          <a:xfrm>
            <a:off x="4389321" y="5814940"/>
            <a:ext cx="130768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11802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2"/>
          <a:stretch/>
        </p:blipFill>
        <p:spPr bwMode="auto">
          <a:xfrm>
            <a:off x="296758" y="1628800"/>
            <a:ext cx="8847242" cy="410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Doporučené minimální časy vysazení inhibitorů P2Y</a:t>
            </a:r>
            <a:r>
              <a:rPr lang="cs-CZ" sz="28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cs-CZ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 elektivní operací a jejich </a:t>
            </a:r>
            <a:r>
              <a:rPr lang="cs-CZ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znovunasazení</a:t>
            </a:r>
            <a:endParaRPr lang="cs-CZ" sz="2800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5445224"/>
            <a:ext cx="2736304" cy="36004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28564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t="15099" r="2212"/>
          <a:stretch/>
        </p:blipFill>
        <p:spPr bwMode="auto">
          <a:xfrm>
            <a:off x="1043608" y="1041991"/>
            <a:ext cx="7272808" cy="287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2"/>
          <a:stretch/>
        </p:blipFill>
        <p:spPr bwMode="auto">
          <a:xfrm>
            <a:off x="2520311" y="4369981"/>
            <a:ext cx="4602076" cy="248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24936" cy="925359"/>
          </a:xfrm>
        </p:spPr>
        <p:txBody>
          <a:bodyPr/>
          <a:lstStyle/>
          <a:p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Přerušení léčby P2Y12-I  po PCI kvůli elektivní nekardiální operaci</a:t>
            </a:r>
            <a:endParaRPr lang="cs-CZ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20311" y="3919076"/>
            <a:ext cx="4602076" cy="450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Rizikové faktory ischemických příhod po PCI</a:t>
            </a:r>
            <a:endParaRPr lang="cs-CZ" sz="1600" b="1" dirty="0"/>
          </a:p>
        </p:txBody>
      </p:sp>
      <p:sp>
        <p:nvSpPr>
          <p:cNvPr id="6" name="Šipka doprava 5"/>
          <p:cNvSpPr/>
          <p:nvPr/>
        </p:nvSpPr>
        <p:spPr>
          <a:xfrm>
            <a:off x="2555776" y="2348880"/>
            <a:ext cx="504056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5148064" y="3140968"/>
            <a:ext cx="504056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3275856" y="1556792"/>
            <a:ext cx="64807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6228184" y="1556792"/>
            <a:ext cx="648072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 2017/ ČKS 2017</a:t>
            </a:r>
            <a:endParaRPr lang="cs-CZ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99911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356992"/>
            <a:ext cx="5004048" cy="222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437" y="1916832"/>
            <a:ext cx="4103563" cy="111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8429" y="4077072"/>
            <a:ext cx="4175571" cy="111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Výsledek obrázku pro corVas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4" t="25821" r="14505" b="47282"/>
          <a:stretch/>
        </p:blipFill>
        <p:spPr bwMode="auto">
          <a:xfrm>
            <a:off x="6406418" y="3140968"/>
            <a:ext cx="1371600" cy="72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004048" y="4005064"/>
            <a:ext cx="18722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/>
          <a:lstStyle/>
          <a:p>
            <a:r>
              <a:rPr lang="cs-CZ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Závěry </a:t>
            </a:r>
            <a:br>
              <a:rPr lang="cs-CZ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klíčové body nových doporučení</a:t>
            </a:r>
            <a:endParaRPr lang="cs-CZ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680520"/>
          </a:xfr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cs-CZ" sz="9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 smtClean="0"/>
              <a:t>Definice</a:t>
            </a:r>
            <a:r>
              <a:rPr lang="cs-CZ" sz="2400" dirty="0" smtClean="0"/>
              <a:t> prvního zdravotnického kontaktu, </a:t>
            </a:r>
          </a:p>
          <a:p>
            <a:pPr marL="0" indent="0">
              <a:buNone/>
            </a:pPr>
            <a:r>
              <a:rPr lang="cs-CZ" sz="2400" dirty="0" smtClean="0"/>
              <a:t>    času </a:t>
            </a:r>
            <a:r>
              <a:rPr lang="cs-CZ" sz="2400" b="1" dirty="0" smtClean="0"/>
              <a:t>0=dg STEMI </a:t>
            </a:r>
            <a:r>
              <a:rPr lang="cs-CZ" sz="2400" dirty="0" smtClean="0"/>
              <a:t>a prodloužení času k </a:t>
            </a:r>
            <a:r>
              <a:rPr lang="cs-CZ" sz="2400" b="1" dirty="0" smtClean="0"/>
              <a:t>P-PC</a:t>
            </a:r>
            <a:r>
              <a:rPr lang="cs-CZ" sz="2400" dirty="0" smtClean="0"/>
              <a:t>I na </a:t>
            </a:r>
            <a:r>
              <a:rPr lang="cs-CZ" sz="2400" b="1" dirty="0" smtClean="0"/>
              <a:t>120 min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 smtClean="0"/>
              <a:t>Rutinní</a:t>
            </a:r>
            <a:r>
              <a:rPr lang="cs-CZ" sz="2400" dirty="0" smtClean="0"/>
              <a:t> postup u STEMI -  </a:t>
            </a:r>
            <a:r>
              <a:rPr lang="cs-CZ" sz="2400" b="1" dirty="0" smtClean="0"/>
              <a:t>radiální</a:t>
            </a:r>
            <a:r>
              <a:rPr lang="cs-CZ" sz="2400" dirty="0" smtClean="0"/>
              <a:t> přístup a </a:t>
            </a:r>
            <a:r>
              <a:rPr lang="cs-CZ" sz="2400" b="1" dirty="0" smtClean="0"/>
              <a:t>DES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Ošetření všech významných stenóz koronárních tepen </a:t>
            </a:r>
            <a:r>
              <a:rPr lang="cs-CZ" sz="2400" b="1" dirty="0" smtClean="0"/>
              <a:t>před </a:t>
            </a:r>
          </a:p>
          <a:p>
            <a:pPr marL="0" indent="0">
              <a:buNone/>
            </a:pPr>
            <a:r>
              <a:rPr lang="cs-CZ" sz="2400" b="1" dirty="0" smtClean="0"/>
              <a:t>     propuštěním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Nemocní po </a:t>
            </a:r>
            <a:r>
              <a:rPr lang="cs-CZ" sz="2400" b="1" dirty="0" smtClean="0"/>
              <a:t>KPR – STEMI –  </a:t>
            </a:r>
            <a:r>
              <a:rPr lang="cs-CZ" sz="2400" dirty="0" smtClean="0"/>
              <a:t>urgentní</a:t>
            </a:r>
            <a:r>
              <a:rPr lang="cs-CZ" sz="2400" b="1" dirty="0" smtClean="0"/>
              <a:t> SKG/PCI</a:t>
            </a:r>
            <a:r>
              <a:rPr lang="cs-CZ" sz="2400" dirty="0" smtClean="0"/>
              <a:t>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 smtClean="0"/>
              <a:t>    nemocní </a:t>
            </a:r>
            <a:r>
              <a:rPr lang="cs-CZ" sz="2400" b="1" dirty="0" smtClean="0"/>
              <a:t>bez STE</a:t>
            </a:r>
            <a:r>
              <a:rPr lang="cs-CZ" sz="2400" dirty="0" smtClean="0"/>
              <a:t>, ale podezřením na probíhající </a:t>
            </a:r>
            <a:r>
              <a:rPr lang="cs-CZ" sz="2400" b="1" dirty="0" smtClean="0"/>
              <a:t>ischemii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b="1" dirty="0"/>
              <a:t> </a:t>
            </a:r>
            <a:r>
              <a:rPr lang="cs-CZ" sz="2400" b="1" dirty="0" smtClean="0"/>
              <a:t>   myokardu -  SKG/PCI do 2 hodin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Koncept</a:t>
            </a:r>
            <a:r>
              <a:rPr lang="cs-CZ" sz="2400" b="1" dirty="0" smtClean="0"/>
              <a:t> MINOCA </a:t>
            </a:r>
            <a:r>
              <a:rPr lang="cs-CZ" sz="2400" dirty="0" smtClean="0"/>
              <a:t>–</a:t>
            </a:r>
            <a:r>
              <a:rPr lang="cs-CZ" sz="2400" b="1" dirty="0" smtClean="0"/>
              <a:t> </a:t>
            </a:r>
            <a:r>
              <a:rPr lang="cs-CZ" sz="2400" dirty="0" smtClean="0"/>
              <a:t>další došetření a léčba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 smtClean="0"/>
              <a:t>Triple </a:t>
            </a:r>
            <a:r>
              <a:rPr lang="cs-CZ" sz="2400" b="1" dirty="0" err="1" smtClean="0"/>
              <a:t>therapy</a:t>
            </a:r>
            <a:r>
              <a:rPr lang="cs-CZ" sz="2400" b="1" dirty="0" smtClean="0"/>
              <a:t> </a:t>
            </a:r>
            <a:r>
              <a:rPr lang="cs-CZ" sz="2400" dirty="0" smtClean="0"/>
              <a:t>– AT+AKL – individuálně dle </a:t>
            </a:r>
            <a:r>
              <a:rPr lang="cs-CZ" sz="2400" b="1" dirty="0" smtClean="0"/>
              <a:t>poměru rizik </a:t>
            </a:r>
            <a:r>
              <a:rPr lang="cs-CZ" sz="2400" dirty="0" smtClean="0"/>
              <a:t>a   </a:t>
            </a:r>
          </a:p>
          <a:p>
            <a:pPr marL="0" indent="0">
              <a:buNone/>
            </a:pPr>
            <a:r>
              <a:rPr lang="cs-CZ" sz="2400" b="1" dirty="0"/>
              <a:t> </a:t>
            </a:r>
            <a:r>
              <a:rPr lang="cs-CZ" sz="2400" b="1" dirty="0" smtClean="0"/>
              <a:t>    opakované posouzení </a:t>
            </a:r>
            <a:r>
              <a:rPr lang="cs-CZ" sz="2400" dirty="0" smtClean="0"/>
              <a:t>při dlouhodobé léčbě</a:t>
            </a:r>
          </a:p>
          <a:p>
            <a:pPr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0150962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160731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STEMI </a:t>
            </a:r>
            <a:r>
              <a:rPr lang="cs-CZ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</a:t>
            </a:r>
            <a:r>
              <a:rPr lang="cs-CZ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2017 – úroveň důkazů</a:t>
            </a:r>
            <a:endParaRPr lang="cs-CZ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7940"/>
            <a:ext cx="3793679" cy="313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ětiva 9"/>
          <p:cNvSpPr/>
          <p:nvPr/>
        </p:nvSpPr>
        <p:spPr>
          <a:xfrm rot="1417635">
            <a:off x="304559" y="2501638"/>
            <a:ext cx="1787387" cy="2208421"/>
          </a:xfrm>
          <a:prstGeom prst="chord">
            <a:avLst>
              <a:gd name="adj1" fmla="val 2791771"/>
              <a:gd name="adj2" fmla="val 15987861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15625"/>
          <a:stretch>
            <a:fillRect/>
          </a:stretch>
        </p:blipFill>
        <p:spPr bwMode="auto">
          <a:xfrm>
            <a:off x="3923928" y="2420888"/>
            <a:ext cx="49971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5857C34-BA14-4FC8-91AB-34CF29B2F47F}"/>
              </a:ext>
            </a:extLst>
          </p:cNvPr>
          <p:cNvSpPr/>
          <p:nvPr/>
        </p:nvSpPr>
        <p:spPr>
          <a:xfrm>
            <a:off x="0" y="6449513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FrutigerCondense"/>
              </a:rPr>
              <a:t>Z. </a:t>
            </a:r>
            <a:r>
              <a:rPr lang="en-US" sz="800" dirty="0" err="1">
                <a:latin typeface="FrutigerCondense"/>
              </a:rPr>
              <a:t>Moťovská</a:t>
            </a:r>
            <a:r>
              <a:rPr lang="en-US" sz="800" dirty="0">
                <a:latin typeface="FrutigerCondense"/>
              </a:rPr>
              <a:t>, et al., 2017 ESC focused update on dual antiplatelet therapy in coronary artery disease developed in collaboration with EACTS</a:t>
            </a:r>
            <a:r>
              <a:rPr lang="cs-CZ" sz="800" dirty="0">
                <a:latin typeface="FrutigerCondense"/>
              </a:rPr>
              <a:t>. </a:t>
            </a:r>
            <a:r>
              <a:rPr lang="en-US" sz="800" dirty="0">
                <a:latin typeface="FrutigerCondense"/>
              </a:rPr>
              <a:t>Summary of the document prepared by the Czech Society of Cardiology, Cor et Vasa 59 (2017) e592–e612, </a:t>
            </a:r>
            <a:r>
              <a:rPr lang="en-US" sz="800" dirty="0" err="1">
                <a:latin typeface="FrutigerCondense"/>
              </a:rPr>
              <a:t>jak</a:t>
            </a:r>
            <a:r>
              <a:rPr lang="en-US" sz="800" dirty="0">
                <a:latin typeface="FrutigerCondense"/>
              </a:rPr>
              <a:t> </a:t>
            </a:r>
            <a:r>
              <a:rPr lang="en-US" sz="800" dirty="0" err="1">
                <a:latin typeface="FrutigerCondense"/>
              </a:rPr>
              <a:t>vyšel</a:t>
            </a:r>
            <a:r>
              <a:rPr lang="en-US" sz="800" dirty="0">
                <a:latin typeface="FrutigerCondense"/>
              </a:rPr>
              <a:t> v online </a:t>
            </a:r>
            <a:r>
              <a:rPr lang="en-US" sz="800" dirty="0" err="1">
                <a:latin typeface="FrutigerCondense"/>
              </a:rPr>
              <a:t>verzi</a:t>
            </a:r>
            <a:r>
              <a:rPr lang="en-US" sz="800" dirty="0">
                <a:latin typeface="FrutigerCondense"/>
              </a:rPr>
              <a:t> </a:t>
            </a:r>
            <a:r>
              <a:rPr lang="en-US" sz="800" i="1" dirty="0">
                <a:latin typeface="FrutigerLinotype-Italic"/>
              </a:rPr>
              <a:t>Cor et Vasa </a:t>
            </a:r>
            <a:r>
              <a:rPr lang="en-US" sz="800" dirty="0" err="1">
                <a:latin typeface="FrutigerCondense"/>
              </a:rPr>
              <a:t>na</a:t>
            </a:r>
            <a:r>
              <a:rPr lang="cs-CZ" sz="800" dirty="0">
                <a:latin typeface="FrutigerCondense"/>
              </a:rPr>
              <a:t> </a:t>
            </a:r>
            <a:r>
              <a:rPr lang="en-US" sz="800" dirty="0">
                <a:latin typeface="FrutigerCondense"/>
              </a:rPr>
              <a:t>https://www.sciencedirect.com/science/article/pii/S0010865017301728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2E7225E-D03C-4B96-9431-6B770696C3DA}"/>
              </a:ext>
            </a:extLst>
          </p:cNvPr>
          <p:cNvSpPr/>
          <p:nvPr/>
        </p:nvSpPr>
        <p:spPr>
          <a:xfrm>
            <a:off x="138223" y="78796"/>
            <a:ext cx="87931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tx2"/>
                </a:solidFill>
              </a:rPr>
              <a:t>Duální</a:t>
            </a:r>
            <a:r>
              <a:rPr lang="en-US" sz="3200" b="1" i="1" dirty="0">
                <a:solidFill>
                  <a:schemeClr val="tx2"/>
                </a:solidFill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</a:rPr>
              <a:t>protidestičková</a:t>
            </a:r>
            <a:r>
              <a:rPr lang="en-US" sz="3200" b="1" i="1" dirty="0">
                <a:solidFill>
                  <a:schemeClr val="tx2"/>
                </a:solidFill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</a:rPr>
              <a:t>léčba</a:t>
            </a:r>
            <a:r>
              <a:rPr lang="cs-CZ" sz="3200" b="1" i="1" dirty="0">
                <a:solidFill>
                  <a:schemeClr val="tx2"/>
                </a:solidFill>
              </a:rPr>
              <a:t> </a:t>
            </a:r>
            <a:r>
              <a:rPr lang="en-US" sz="3200" b="1" i="1" dirty="0">
                <a:solidFill>
                  <a:schemeClr val="tx2"/>
                </a:solidFill>
              </a:rPr>
              <a:t>u </a:t>
            </a:r>
            <a:r>
              <a:rPr lang="en-US" sz="3200" b="1" i="1" dirty="0" err="1">
                <a:solidFill>
                  <a:schemeClr val="tx2"/>
                </a:solidFill>
              </a:rPr>
              <a:t>pacientů</a:t>
            </a:r>
            <a:r>
              <a:rPr lang="en-US" sz="3200" b="1" i="1" dirty="0">
                <a:solidFill>
                  <a:schemeClr val="tx2"/>
                </a:solidFill>
              </a:rPr>
              <a:t> s </a:t>
            </a:r>
            <a:r>
              <a:rPr lang="en-US" sz="3200" b="1" i="1" dirty="0" err="1">
                <a:solidFill>
                  <a:schemeClr val="tx2"/>
                </a:solidFill>
              </a:rPr>
              <a:t>indikací</a:t>
            </a:r>
            <a:r>
              <a:rPr lang="en-US" sz="3200" b="1" i="1" dirty="0">
                <a:solidFill>
                  <a:schemeClr val="tx2"/>
                </a:solidFill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</a:rPr>
              <a:t>perorální</a:t>
            </a:r>
            <a:r>
              <a:rPr lang="cs-CZ" sz="3200" b="1" i="1" dirty="0">
                <a:solidFill>
                  <a:schemeClr val="tx2"/>
                </a:solidFill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</a:rPr>
              <a:t>antikoagulační</a:t>
            </a:r>
            <a:r>
              <a:rPr lang="en-US" sz="3200" b="1" i="1" dirty="0">
                <a:solidFill>
                  <a:schemeClr val="tx2"/>
                </a:solidFill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</a:rPr>
              <a:t>léčby</a:t>
            </a:r>
            <a:endParaRPr lang="en-US" sz="3200" b="1" i="1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BBB4F8-9D5A-4AFF-87CD-D087DC3DCC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25" y="1156014"/>
            <a:ext cx="4559158" cy="51161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8F6225-7A0C-4952-AD02-9656E0252ECD}"/>
              </a:ext>
            </a:extLst>
          </p:cNvPr>
          <p:cNvSpPr txBox="1"/>
          <p:nvPr/>
        </p:nvSpPr>
        <p:spPr>
          <a:xfrm>
            <a:off x="4712962" y="2794337"/>
            <a:ext cx="43672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ABC – Age, Biomarkers, Clinical history; </a:t>
            </a:r>
            <a:endParaRPr lang="cs-CZ" sz="1000" dirty="0"/>
          </a:p>
          <a:p>
            <a:r>
              <a:rPr lang="en-US" sz="1000" dirty="0"/>
              <a:t>HAS-BLED – </a:t>
            </a:r>
            <a:r>
              <a:rPr lang="en-US" sz="1000" dirty="0" err="1"/>
              <a:t>hypertenze</a:t>
            </a:r>
            <a:r>
              <a:rPr lang="en-US" sz="1000" dirty="0"/>
              <a:t>,</a:t>
            </a:r>
            <a:r>
              <a:rPr lang="cs-CZ" sz="1000" dirty="0"/>
              <a:t> </a:t>
            </a:r>
            <a:r>
              <a:rPr lang="en-US" sz="1000" dirty="0" err="1"/>
              <a:t>abnormalní</a:t>
            </a:r>
            <a:r>
              <a:rPr lang="en-US" sz="1000" dirty="0"/>
              <a:t> </a:t>
            </a:r>
            <a:r>
              <a:rPr lang="en-US" sz="1000" dirty="0" err="1"/>
              <a:t>renalní</a:t>
            </a:r>
            <a:r>
              <a:rPr lang="en-US" sz="1000" dirty="0"/>
              <a:t>/</a:t>
            </a:r>
            <a:r>
              <a:rPr lang="en-US" sz="1000" dirty="0" err="1"/>
              <a:t>jaterní</a:t>
            </a:r>
            <a:r>
              <a:rPr lang="en-US" sz="1000" dirty="0"/>
              <a:t> </a:t>
            </a:r>
            <a:r>
              <a:rPr lang="en-US" sz="1000" dirty="0" err="1"/>
              <a:t>funkce</a:t>
            </a:r>
            <a:r>
              <a:rPr lang="en-US" sz="1000" dirty="0"/>
              <a:t>, CMP, </a:t>
            </a:r>
            <a:r>
              <a:rPr lang="en-US" sz="1000" dirty="0" err="1"/>
              <a:t>anamnéza</a:t>
            </a:r>
            <a:r>
              <a:rPr lang="en-US" sz="1000" dirty="0"/>
              <a:t> </a:t>
            </a:r>
            <a:r>
              <a:rPr lang="en-US" sz="1000" dirty="0" err="1"/>
              <a:t>krvácení</a:t>
            </a:r>
            <a:r>
              <a:rPr lang="en-US" sz="1000" dirty="0"/>
              <a:t> </a:t>
            </a:r>
            <a:r>
              <a:rPr lang="en-US" sz="1000" dirty="0" err="1"/>
              <a:t>nebo</a:t>
            </a:r>
            <a:r>
              <a:rPr lang="cs-CZ" sz="1000" dirty="0"/>
              <a:t> </a:t>
            </a:r>
            <a:r>
              <a:rPr lang="en-US" sz="1000" dirty="0" err="1"/>
              <a:t>predispozice</a:t>
            </a:r>
            <a:r>
              <a:rPr lang="en-US" sz="1000" dirty="0"/>
              <a:t>, </a:t>
            </a:r>
            <a:r>
              <a:rPr lang="en-US" sz="1000" dirty="0" err="1"/>
              <a:t>labilní</a:t>
            </a:r>
            <a:r>
              <a:rPr lang="en-US" sz="1000" dirty="0"/>
              <a:t> INR, </a:t>
            </a:r>
            <a:r>
              <a:rPr lang="en-US" sz="1000" dirty="0" err="1"/>
              <a:t>starší</a:t>
            </a:r>
            <a:r>
              <a:rPr lang="en-US" sz="1000" dirty="0"/>
              <a:t> </a:t>
            </a:r>
            <a:r>
              <a:rPr lang="en-US" sz="1000" dirty="0" err="1"/>
              <a:t>pacient</a:t>
            </a:r>
            <a:r>
              <a:rPr lang="en-US" sz="1000" dirty="0"/>
              <a:t> (</a:t>
            </a:r>
            <a:r>
              <a:rPr lang="en-US" sz="1000" dirty="0" err="1"/>
              <a:t>věk</a:t>
            </a:r>
            <a:r>
              <a:rPr lang="en-US" sz="1000" dirty="0"/>
              <a:t> ≥ 65 let), </a:t>
            </a:r>
            <a:r>
              <a:rPr lang="en-US" sz="1000" dirty="0" err="1"/>
              <a:t>současné</a:t>
            </a:r>
            <a:r>
              <a:rPr lang="en-US" sz="1000" dirty="0"/>
              <a:t> </a:t>
            </a:r>
            <a:r>
              <a:rPr lang="en-US" sz="1000" dirty="0" err="1"/>
              <a:t>léky</a:t>
            </a:r>
            <a:r>
              <a:rPr lang="en-US" sz="1000" dirty="0"/>
              <a:t>/</a:t>
            </a:r>
            <a:r>
              <a:rPr lang="cs-CZ" sz="1000" dirty="0"/>
              <a:t> </a:t>
            </a:r>
            <a:r>
              <a:rPr lang="en-US" sz="1000" dirty="0" err="1"/>
              <a:t>alkohol</a:t>
            </a:r>
            <a:r>
              <a:rPr lang="en-US" sz="1000" dirty="0"/>
              <a:t>; </a:t>
            </a:r>
            <a:endParaRPr lang="cs-CZ" sz="1000" dirty="0"/>
          </a:p>
          <a:p>
            <a:r>
              <a:rPr lang="en-US" sz="1000" dirty="0"/>
              <a:t>CHA2DS2-VASc = </a:t>
            </a:r>
            <a:r>
              <a:rPr lang="en-US" sz="1000" dirty="0" err="1"/>
              <a:t>srdeční</a:t>
            </a:r>
            <a:r>
              <a:rPr lang="en-US" sz="1000" dirty="0"/>
              <a:t> </a:t>
            </a:r>
            <a:r>
              <a:rPr lang="en-US" sz="1000" dirty="0" err="1"/>
              <a:t>selhání</a:t>
            </a:r>
            <a:r>
              <a:rPr lang="en-US" sz="1000" dirty="0"/>
              <a:t>, </a:t>
            </a:r>
            <a:r>
              <a:rPr lang="en-US" sz="1000" dirty="0" err="1"/>
              <a:t>hypertenze</a:t>
            </a:r>
            <a:r>
              <a:rPr lang="en-US" sz="1000" dirty="0"/>
              <a:t>, </a:t>
            </a:r>
            <a:r>
              <a:rPr lang="en-US" sz="1000" dirty="0" err="1"/>
              <a:t>věk</a:t>
            </a:r>
            <a:r>
              <a:rPr lang="en-US" sz="1000" dirty="0"/>
              <a:t> ≥ 75 let (2</a:t>
            </a:r>
          </a:p>
          <a:p>
            <a:r>
              <a:rPr lang="en-US" sz="1000" dirty="0"/>
              <a:t>body), diabetes, CMP (2 body), </a:t>
            </a:r>
            <a:r>
              <a:rPr lang="en-US" sz="1000" dirty="0" err="1"/>
              <a:t>cévní</a:t>
            </a:r>
            <a:r>
              <a:rPr lang="en-US" sz="1000" dirty="0"/>
              <a:t> </a:t>
            </a:r>
            <a:r>
              <a:rPr lang="en-US" sz="1000" dirty="0" err="1"/>
              <a:t>onemocnění</a:t>
            </a:r>
            <a:r>
              <a:rPr lang="en-US" sz="1000" dirty="0"/>
              <a:t>, </a:t>
            </a:r>
            <a:r>
              <a:rPr lang="en-US" sz="1000" dirty="0" err="1"/>
              <a:t>věk</a:t>
            </a:r>
            <a:r>
              <a:rPr lang="en-US" sz="1000" dirty="0"/>
              <a:t> 65–74, </a:t>
            </a:r>
            <a:r>
              <a:rPr lang="en-US" sz="1000" dirty="0" err="1"/>
              <a:t>ženské</a:t>
            </a:r>
            <a:endParaRPr lang="en-US" sz="1000" dirty="0"/>
          </a:p>
          <a:p>
            <a:r>
              <a:rPr lang="en-US" sz="1000" dirty="0" err="1"/>
              <a:t>pohlaví</a:t>
            </a:r>
            <a:r>
              <a:rPr lang="en-US" sz="1000" dirty="0"/>
              <a:t>; </a:t>
            </a:r>
            <a:endParaRPr lang="cs-CZ" sz="1000" dirty="0"/>
          </a:p>
          <a:p>
            <a:r>
              <a:rPr lang="en-US" sz="1000" dirty="0"/>
              <a:t>INR – </a:t>
            </a:r>
            <a:r>
              <a:rPr lang="en-US" sz="1000" dirty="0" err="1"/>
              <a:t>mezinárodní</a:t>
            </a:r>
            <a:r>
              <a:rPr lang="en-US" sz="1000" dirty="0"/>
              <a:t> </a:t>
            </a:r>
            <a:r>
              <a:rPr lang="en-US" sz="1000" dirty="0" err="1"/>
              <a:t>normalizovaný</a:t>
            </a:r>
            <a:r>
              <a:rPr lang="en-US" sz="1000" dirty="0"/>
              <a:t> </a:t>
            </a:r>
            <a:r>
              <a:rPr lang="en-US" sz="1000" dirty="0" err="1"/>
              <a:t>poměr</a:t>
            </a:r>
            <a:r>
              <a:rPr lang="en-US" sz="1000" dirty="0"/>
              <a:t>; </a:t>
            </a:r>
            <a:endParaRPr lang="cs-CZ" sz="1000" dirty="0"/>
          </a:p>
          <a:p>
            <a:r>
              <a:rPr lang="en-US" sz="1000" dirty="0"/>
              <a:t>NOAC – </a:t>
            </a:r>
            <a:r>
              <a:rPr lang="en-US" sz="1000" dirty="0" err="1"/>
              <a:t>nová</a:t>
            </a:r>
            <a:r>
              <a:rPr lang="cs-CZ" sz="1000" dirty="0"/>
              <a:t> </a:t>
            </a:r>
            <a:r>
              <a:rPr lang="en-US" sz="1000" dirty="0" err="1"/>
              <a:t>perorální</a:t>
            </a:r>
            <a:r>
              <a:rPr lang="en-US" sz="1000" dirty="0"/>
              <a:t> </a:t>
            </a:r>
            <a:r>
              <a:rPr lang="en-US" sz="1000" dirty="0" err="1"/>
              <a:t>antikoagulancia</a:t>
            </a:r>
            <a:r>
              <a:rPr lang="en-US" sz="1000" dirty="0"/>
              <a:t>; </a:t>
            </a:r>
            <a:endParaRPr lang="cs-CZ" sz="1000" dirty="0"/>
          </a:p>
          <a:p>
            <a:r>
              <a:rPr lang="en-US" sz="1000" dirty="0"/>
              <a:t>PCI – </a:t>
            </a:r>
            <a:r>
              <a:rPr lang="en-US" sz="1000" dirty="0" err="1"/>
              <a:t>perkutánní</a:t>
            </a:r>
            <a:r>
              <a:rPr lang="en-US" sz="1000" dirty="0"/>
              <a:t> </a:t>
            </a:r>
            <a:r>
              <a:rPr lang="en-US" sz="1000" dirty="0" err="1"/>
              <a:t>koronární</a:t>
            </a:r>
            <a:r>
              <a:rPr lang="en-US" sz="1000" dirty="0"/>
              <a:t> </a:t>
            </a:r>
            <a:r>
              <a:rPr lang="en-US" sz="1000" dirty="0" err="1"/>
              <a:t>intervence</a:t>
            </a:r>
            <a:r>
              <a:rPr lang="en-US" sz="1000" dirty="0"/>
              <a:t>;</a:t>
            </a:r>
          </a:p>
          <a:p>
            <a:r>
              <a:rPr lang="en-US" sz="1000" dirty="0"/>
              <a:t>PPI – inhibitory </a:t>
            </a:r>
            <a:r>
              <a:rPr lang="en-US" sz="1000" dirty="0" err="1"/>
              <a:t>protonové</a:t>
            </a:r>
            <a:r>
              <a:rPr lang="en-US" sz="1000" dirty="0"/>
              <a:t> </a:t>
            </a:r>
            <a:r>
              <a:rPr lang="en-US" sz="1000" dirty="0" err="1"/>
              <a:t>pumpy</a:t>
            </a:r>
            <a:r>
              <a:rPr lang="en-US" sz="1000" dirty="0"/>
              <a:t> (proton pump inhibitors); </a:t>
            </a:r>
            <a:endParaRPr lang="cs-CZ" sz="1000" dirty="0"/>
          </a:p>
          <a:p>
            <a:r>
              <a:rPr lang="en-US" sz="1000" dirty="0"/>
              <a:t>VKA –</a:t>
            </a:r>
            <a:r>
              <a:rPr lang="cs-CZ" sz="1000" dirty="0"/>
              <a:t> </a:t>
            </a:r>
            <a:r>
              <a:rPr lang="en-US" sz="1000" dirty="0" err="1"/>
              <a:t>antagonisté</a:t>
            </a:r>
            <a:r>
              <a:rPr lang="en-US" sz="1000" dirty="0"/>
              <a:t> </a:t>
            </a:r>
            <a:r>
              <a:rPr lang="en-US" sz="1000" dirty="0" err="1"/>
              <a:t>vitaminu</a:t>
            </a:r>
            <a:r>
              <a:rPr lang="en-US" sz="1000" dirty="0"/>
              <a:t> K.</a:t>
            </a:r>
            <a:endParaRPr lang="cs-CZ" sz="1000" dirty="0"/>
          </a:p>
          <a:p>
            <a:endParaRPr lang="en-US" sz="1000" dirty="0"/>
          </a:p>
          <a:p>
            <a:r>
              <a:rPr lang="en-US" sz="1000" dirty="0"/>
              <a:t>a</a:t>
            </a:r>
            <a:r>
              <a:rPr lang="cs-CZ" sz="1000" dirty="0"/>
              <a:t>)</a:t>
            </a:r>
            <a:r>
              <a:rPr lang="en-US" sz="1000" dirty="0"/>
              <a:t> Apixaban 5 mg </a:t>
            </a:r>
            <a:r>
              <a:rPr lang="en-US" sz="1000" dirty="0" err="1"/>
              <a:t>dvakrát</a:t>
            </a:r>
            <a:r>
              <a:rPr lang="en-US" sz="1000" dirty="0"/>
              <a:t> </a:t>
            </a:r>
            <a:r>
              <a:rPr lang="en-US" sz="1000" dirty="0" err="1"/>
              <a:t>denně</a:t>
            </a:r>
            <a:r>
              <a:rPr lang="en-US" sz="1000" dirty="0"/>
              <a:t> </a:t>
            </a:r>
            <a:r>
              <a:rPr lang="en-US" sz="1000" dirty="0" err="1"/>
              <a:t>nebo</a:t>
            </a:r>
            <a:r>
              <a:rPr lang="en-US" sz="1000" dirty="0"/>
              <a:t> apixaban 2,5 mg </a:t>
            </a:r>
            <a:r>
              <a:rPr lang="en-US" sz="1000" dirty="0" err="1"/>
              <a:t>dvakrát</a:t>
            </a:r>
            <a:r>
              <a:rPr lang="en-US" sz="1000" dirty="0"/>
              <a:t> </a:t>
            </a:r>
            <a:r>
              <a:rPr lang="en-US" sz="1000" dirty="0" err="1"/>
              <a:t>denně</a:t>
            </a:r>
            <a:endParaRPr lang="en-US" sz="1000" dirty="0"/>
          </a:p>
          <a:p>
            <a:r>
              <a:rPr lang="en-US" sz="1000" dirty="0" err="1"/>
              <a:t>při</a:t>
            </a:r>
            <a:r>
              <a:rPr lang="en-US" sz="1000" dirty="0"/>
              <a:t> </a:t>
            </a:r>
            <a:r>
              <a:rPr lang="en-US" sz="1000" dirty="0" err="1"/>
              <a:t>splnění</a:t>
            </a:r>
            <a:r>
              <a:rPr lang="en-US" sz="1000" dirty="0"/>
              <a:t> </a:t>
            </a:r>
            <a:r>
              <a:rPr lang="en-US" sz="1000" dirty="0" err="1"/>
              <a:t>nejméně</a:t>
            </a:r>
            <a:r>
              <a:rPr lang="en-US" sz="1000" dirty="0"/>
              <a:t> </a:t>
            </a:r>
            <a:r>
              <a:rPr lang="en-US" sz="1000" dirty="0" err="1"/>
              <a:t>dvou</a:t>
            </a:r>
            <a:r>
              <a:rPr lang="en-US" sz="1000" dirty="0"/>
              <a:t> </a:t>
            </a:r>
            <a:r>
              <a:rPr lang="en-US" sz="1000" dirty="0" err="1"/>
              <a:t>následujících</a:t>
            </a:r>
            <a:r>
              <a:rPr lang="en-US" sz="1000" dirty="0"/>
              <a:t> </a:t>
            </a:r>
            <a:r>
              <a:rPr lang="en-US" sz="1000" dirty="0" err="1"/>
              <a:t>podmínek</a:t>
            </a:r>
            <a:r>
              <a:rPr lang="en-US" sz="1000" dirty="0"/>
              <a:t>: </a:t>
            </a:r>
            <a:r>
              <a:rPr lang="en-US" sz="1000" dirty="0" err="1"/>
              <a:t>věk</a:t>
            </a:r>
            <a:r>
              <a:rPr lang="en-US" sz="1000" dirty="0"/>
              <a:t> ≥ 80 let, </a:t>
            </a:r>
            <a:r>
              <a:rPr lang="en-US" sz="1000" dirty="0" err="1"/>
              <a:t>tělesná</a:t>
            </a:r>
            <a:endParaRPr lang="en-US" sz="1000" dirty="0"/>
          </a:p>
          <a:p>
            <a:r>
              <a:rPr lang="en-US" sz="1000" dirty="0" err="1"/>
              <a:t>hmotnost</a:t>
            </a:r>
            <a:r>
              <a:rPr lang="en-US" sz="1000" dirty="0"/>
              <a:t> ≤ 60 kg </a:t>
            </a:r>
            <a:r>
              <a:rPr lang="en-US" sz="1000" dirty="0" err="1"/>
              <a:t>nebo</a:t>
            </a:r>
            <a:r>
              <a:rPr lang="en-US" sz="1000" dirty="0"/>
              <a:t> </a:t>
            </a:r>
            <a:r>
              <a:rPr lang="en-US" sz="1000" dirty="0" err="1"/>
              <a:t>sérová</a:t>
            </a:r>
            <a:r>
              <a:rPr lang="en-US" sz="1000" dirty="0"/>
              <a:t> </a:t>
            </a:r>
            <a:r>
              <a:rPr lang="en-US" sz="1000" dirty="0" err="1"/>
              <a:t>koncentrace</a:t>
            </a:r>
            <a:r>
              <a:rPr lang="en-US" sz="1000" dirty="0"/>
              <a:t> </a:t>
            </a:r>
            <a:r>
              <a:rPr lang="en-US" sz="1000" dirty="0" err="1"/>
              <a:t>kreatininu</a:t>
            </a:r>
            <a:r>
              <a:rPr lang="en-US" sz="1000" dirty="0"/>
              <a:t> ≥ 1,5 mg/dl (133</a:t>
            </a:r>
          </a:p>
          <a:p>
            <a:r>
              <a:rPr lang="el-GR" sz="1000" dirty="0"/>
              <a:t>μ</a:t>
            </a:r>
            <a:r>
              <a:rPr lang="en-US" sz="1000" dirty="0" err="1"/>
              <a:t>mol</a:t>
            </a:r>
            <a:r>
              <a:rPr lang="en-US" sz="1000" dirty="0"/>
              <a:t>/l); dabigatran 110 mg </a:t>
            </a:r>
            <a:r>
              <a:rPr lang="en-US" sz="1000" dirty="0" err="1"/>
              <a:t>dvakrát</a:t>
            </a:r>
            <a:r>
              <a:rPr lang="en-US" sz="1000" dirty="0"/>
              <a:t> </a:t>
            </a:r>
            <a:r>
              <a:rPr lang="en-US" sz="1000" dirty="0" err="1"/>
              <a:t>denně</a:t>
            </a:r>
            <a:r>
              <a:rPr lang="en-US" sz="1000" dirty="0"/>
              <a:t>; </a:t>
            </a:r>
            <a:r>
              <a:rPr lang="en-US" sz="1000" dirty="0" err="1"/>
              <a:t>edoxaban</a:t>
            </a:r>
            <a:r>
              <a:rPr lang="en-US" sz="1000" dirty="0"/>
              <a:t> 60 mg </a:t>
            </a:r>
            <a:r>
              <a:rPr lang="en-US" sz="1000" dirty="0" err="1"/>
              <a:t>jednou</a:t>
            </a:r>
            <a:endParaRPr lang="en-US" sz="1000" dirty="0"/>
          </a:p>
          <a:p>
            <a:r>
              <a:rPr lang="en-US" sz="1000" dirty="0" err="1"/>
              <a:t>denně</a:t>
            </a:r>
            <a:r>
              <a:rPr lang="en-US" sz="1000" dirty="0"/>
              <a:t> </a:t>
            </a:r>
            <a:r>
              <a:rPr lang="en-US" sz="1000" dirty="0" err="1"/>
              <a:t>nebo</a:t>
            </a:r>
            <a:r>
              <a:rPr lang="en-US" sz="1000" dirty="0"/>
              <a:t> </a:t>
            </a:r>
            <a:r>
              <a:rPr lang="en-US" sz="1000" dirty="0" err="1"/>
              <a:t>edoxaban</a:t>
            </a:r>
            <a:r>
              <a:rPr lang="en-US" sz="1000" dirty="0"/>
              <a:t> 30 mg </a:t>
            </a:r>
            <a:r>
              <a:rPr lang="en-US" sz="1000" dirty="0" err="1"/>
              <a:t>jednou</a:t>
            </a:r>
            <a:r>
              <a:rPr lang="en-US" sz="1000" dirty="0"/>
              <a:t> </a:t>
            </a:r>
            <a:r>
              <a:rPr lang="en-US" sz="1000" dirty="0" err="1"/>
              <a:t>denně</a:t>
            </a:r>
            <a:r>
              <a:rPr lang="en-US" sz="1000" dirty="0"/>
              <a:t> </a:t>
            </a:r>
            <a:r>
              <a:rPr lang="en-US" sz="1000" dirty="0" err="1"/>
              <a:t>při</a:t>
            </a:r>
            <a:r>
              <a:rPr lang="en-US" sz="1000" dirty="0"/>
              <a:t> </a:t>
            </a:r>
            <a:r>
              <a:rPr lang="en-US" sz="1000" dirty="0" err="1"/>
              <a:t>splnění</a:t>
            </a:r>
            <a:r>
              <a:rPr lang="en-US" sz="1000" dirty="0"/>
              <a:t> </a:t>
            </a:r>
            <a:r>
              <a:rPr lang="en-US" sz="1000" dirty="0" err="1"/>
              <a:t>nejméně</a:t>
            </a:r>
            <a:r>
              <a:rPr lang="en-US" sz="1000" dirty="0"/>
              <a:t> </a:t>
            </a:r>
            <a:r>
              <a:rPr lang="en-US" sz="1000" dirty="0" err="1"/>
              <a:t>jedné</a:t>
            </a:r>
            <a:endParaRPr lang="en-US" sz="1000" dirty="0"/>
          </a:p>
          <a:p>
            <a:r>
              <a:rPr lang="en-US" sz="1000" dirty="0" err="1"/>
              <a:t>následující</a:t>
            </a:r>
            <a:r>
              <a:rPr lang="en-US" sz="1000" dirty="0"/>
              <a:t> </a:t>
            </a:r>
            <a:r>
              <a:rPr lang="en-US" sz="1000" dirty="0" err="1"/>
              <a:t>podmínky</a:t>
            </a:r>
            <a:r>
              <a:rPr lang="en-US" sz="1000" dirty="0"/>
              <a:t>: clearance </a:t>
            </a:r>
            <a:r>
              <a:rPr lang="en-US" sz="1000" dirty="0" err="1"/>
              <a:t>kreatininu</a:t>
            </a:r>
            <a:r>
              <a:rPr lang="en-US" sz="1000" dirty="0"/>
              <a:t> 30–50 ml/min, </a:t>
            </a:r>
            <a:r>
              <a:rPr lang="en-US" sz="1000" dirty="0" err="1"/>
              <a:t>tělesná</a:t>
            </a:r>
            <a:endParaRPr lang="en-US" sz="1000" dirty="0"/>
          </a:p>
          <a:p>
            <a:r>
              <a:rPr lang="en-US" sz="1000" dirty="0" err="1"/>
              <a:t>hmotnost</a:t>
            </a:r>
            <a:r>
              <a:rPr lang="en-US" sz="1000" dirty="0"/>
              <a:t> ≤ 60 kg, </a:t>
            </a:r>
            <a:r>
              <a:rPr lang="en-US" sz="1000" dirty="0" err="1"/>
              <a:t>souběžné</a:t>
            </a:r>
            <a:r>
              <a:rPr lang="en-US" sz="1000" dirty="0"/>
              <a:t> </a:t>
            </a:r>
            <a:r>
              <a:rPr lang="en-US" sz="1000" dirty="0" err="1"/>
              <a:t>užívání</a:t>
            </a:r>
            <a:r>
              <a:rPr lang="en-US" sz="1000" dirty="0"/>
              <a:t> </a:t>
            </a:r>
            <a:r>
              <a:rPr lang="en-US" sz="1000" dirty="0" err="1"/>
              <a:t>verapamilu</a:t>
            </a:r>
            <a:r>
              <a:rPr lang="en-US" sz="1000" dirty="0"/>
              <a:t> </a:t>
            </a:r>
            <a:r>
              <a:rPr lang="en-US" sz="1000" dirty="0" err="1"/>
              <a:t>nebo</a:t>
            </a:r>
            <a:r>
              <a:rPr lang="en-US" sz="1000" dirty="0"/>
              <a:t> </a:t>
            </a:r>
            <a:r>
              <a:rPr lang="en-US" sz="1000" dirty="0" err="1"/>
              <a:t>chinidinu</a:t>
            </a:r>
            <a:r>
              <a:rPr lang="en-US" sz="1000" dirty="0"/>
              <a:t> </a:t>
            </a:r>
            <a:r>
              <a:rPr lang="en-US" sz="1000" dirty="0" err="1"/>
              <a:t>nebo</a:t>
            </a:r>
            <a:endParaRPr lang="en-US" sz="1000" dirty="0"/>
          </a:p>
          <a:p>
            <a:r>
              <a:rPr lang="en-US" sz="1000" dirty="0" err="1"/>
              <a:t>dronedaronu</a:t>
            </a:r>
            <a:r>
              <a:rPr lang="en-US" sz="1000" dirty="0"/>
              <a:t>; rivaroxaban 20 mg </a:t>
            </a:r>
            <a:r>
              <a:rPr lang="en-US" sz="1000" dirty="0" err="1"/>
              <a:t>jednou</a:t>
            </a:r>
            <a:r>
              <a:rPr lang="en-US" sz="1000" dirty="0"/>
              <a:t> </a:t>
            </a:r>
            <a:r>
              <a:rPr lang="en-US" sz="1000" dirty="0" err="1"/>
              <a:t>denně</a:t>
            </a:r>
            <a:r>
              <a:rPr lang="en-US" sz="1000" dirty="0"/>
              <a:t> </a:t>
            </a:r>
            <a:r>
              <a:rPr lang="en-US" sz="1000" dirty="0" err="1"/>
              <a:t>nebo</a:t>
            </a:r>
            <a:r>
              <a:rPr lang="en-US" sz="1000" dirty="0"/>
              <a:t> rivaroxaban</a:t>
            </a:r>
          </a:p>
          <a:p>
            <a:r>
              <a:rPr lang="en-US" sz="1000" dirty="0"/>
              <a:t>15 mg </a:t>
            </a:r>
            <a:r>
              <a:rPr lang="en-US" sz="1000" dirty="0" err="1"/>
              <a:t>jednou</a:t>
            </a:r>
            <a:r>
              <a:rPr lang="en-US" sz="1000" dirty="0"/>
              <a:t> </a:t>
            </a:r>
            <a:r>
              <a:rPr lang="en-US" sz="1000" dirty="0" err="1"/>
              <a:t>denně</a:t>
            </a:r>
            <a:r>
              <a:rPr lang="en-US" sz="1000" dirty="0"/>
              <a:t> </a:t>
            </a:r>
            <a:r>
              <a:rPr lang="en-US" sz="1000" dirty="0" err="1"/>
              <a:t>při</a:t>
            </a:r>
            <a:r>
              <a:rPr lang="en-US" sz="1000" dirty="0"/>
              <a:t> </a:t>
            </a:r>
            <a:r>
              <a:rPr lang="en-US" sz="1000" dirty="0" err="1"/>
              <a:t>CrCl</a:t>
            </a:r>
            <a:r>
              <a:rPr lang="en-US" sz="1000" dirty="0"/>
              <a:t> 30–49 ml/min.</a:t>
            </a:r>
          </a:p>
        </p:txBody>
      </p:sp>
    </p:spTree>
    <p:extLst>
      <p:ext uri="{BB962C8B-B14F-4D97-AF65-F5344CB8AC3E}">
        <p14:creationId xmlns:p14="http://schemas.microsoft.com/office/powerpoint/2010/main" val="22770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3"/>
            <a:ext cx="8676456" cy="399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7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497515" cy="469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811548"/>
      </p:ext>
    </p:extLst>
  </p:cSld>
  <p:clrMapOvr>
    <a:masterClrMapping/>
  </p:clrMapOvr>
  <p:transition spd="med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cs-CZ" sz="2800" dirty="0" smtClean="0">
                <a:solidFill>
                  <a:srgbClr val="002060"/>
                </a:solidFill>
              </a:rPr>
              <a:t>Třídy doporučení / úroveň znalostí</a:t>
            </a:r>
            <a:endParaRPr lang="cs-CZ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800"/>
          <a:stretch>
            <a:fillRect/>
          </a:stretch>
        </p:blipFill>
        <p:spPr bwMode="auto">
          <a:xfrm>
            <a:off x="107504" y="1196752"/>
            <a:ext cx="46805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3208"/>
          <a:stretch>
            <a:fillRect/>
          </a:stretch>
        </p:blipFill>
        <p:spPr bwMode="auto">
          <a:xfrm>
            <a:off x="4860032" y="2564904"/>
            <a:ext cx="41764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</a:t>
            </a:r>
            <a:r>
              <a:rPr lang="cs-CZ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STEMI 2017 - nové</a:t>
            </a:r>
            <a:endParaRPr lang="cs-CZ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1036712"/>
          </a:xfrm>
        </p:spPr>
        <p:txBody>
          <a:bodyPr/>
          <a:lstStyle/>
          <a:p>
            <a:r>
              <a:rPr lang="cs-CZ" sz="2000" b="1" dirty="0" smtClean="0"/>
              <a:t>Jasná definice prvního zdravotnického kontaktu – FMC</a:t>
            </a:r>
          </a:p>
          <a:p>
            <a:pPr lvl="1">
              <a:buFontTx/>
              <a:buChar char="-"/>
            </a:pPr>
            <a:r>
              <a:rPr lang="cs-CZ" sz="1600" dirty="0" smtClean="0"/>
              <a:t>Zdravotnický personál, který </a:t>
            </a:r>
            <a:r>
              <a:rPr lang="cs-CZ" sz="1600" b="1" dirty="0" smtClean="0"/>
              <a:t>první natočí a interpretuje EKG </a:t>
            </a:r>
            <a:r>
              <a:rPr lang="cs-CZ" sz="1600" dirty="0" smtClean="0"/>
              <a:t>křivku a je schopen </a:t>
            </a:r>
            <a:r>
              <a:rPr lang="cs-CZ" sz="1600" b="1" dirty="0" smtClean="0"/>
              <a:t>zahájit léčbu </a:t>
            </a:r>
            <a:r>
              <a:rPr lang="cs-CZ" sz="1600" dirty="0" smtClean="0"/>
              <a:t>vč. defibrilace</a:t>
            </a:r>
          </a:p>
          <a:p>
            <a:pPr>
              <a:buNone/>
            </a:pPr>
            <a:endParaRPr lang="cs-CZ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082" t="23125" r="33850" b="16173"/>
          <a:stretch>
            <a:fillRect/>
          </a:stretch>
        </p:blipFill>
        <p:spPr bwMode="auto">
          <a:xfrm>
            <a:off x="1403648" y="2420887"/>
            <a:ext cx="6624736" cy="363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élník 4"/>
          <p:cNvSpPr/>
          <p:nvPr/>
        </p:nvSpPr>
        <p:spPr>
          <a:xfrm>
            <a:off x="1835696" y="2564904"/>
            <a:ext cx="1008112" cy="50405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rgbClr val="FF0000"/>
                </a:solidFill>
              </a:rPr>
              <a:t>155</a:t>
            </a:r>
          </a:p>
          <a:p>
            <a:pPr algn="ctr"/>
            <a:r>
              <a:rPr lang="cs-CZ" sz="1600" b="1" dirty="0" smtClean="0">
                <a:solidFill>
                  <a:srgbClr val="FF0000"/>
                </a:solidFill>
              </a:rPr>
              <a:t>112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969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/>
          <a:lstStyle/>
          <a:p>
            <a:r>
              <a:rPr lang="cs-CZ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</a:t>
            </a:r>
            <a:r>
              <a:rPr lang="cs-CZ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STEMI 2017 - nové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864096"/>
          </a:xfrm>
        </p:spPr>
        <p:txBody>
          <a:bodyPr/>
          <a:lstStyle/>
          <a:p>
            <a:r>
              <a:rPr lang="cs-CZ" sz="2000" b="1" dirty="0" smtClean="0"/>
              <a:t>Zpřesnění a změna definice časů          </a:t>
            </a:r>
            <a:r>
              <a:rPr lang="cs-CZ" sz="2000" b="1" dirty="0" smtClean="0">
                <a:solidFill>
                  <a:srgbClr val="FF0000"/>
                </a:solidFill>
              </a:rPr>
              <a:t>čas 0 = STEMI diagnóza</a:t>
            </a:r>
          </a:p>
          <a:p>
            <a:pPr>
              <a:lnSpc>
                <a:spcPct val="150000"/>
              </a:lnSpc>
              <a:buNone/>
            </a:pPr>
            <a:r>
              <a:rPr lang="cs-CZ" sz="2000" b="1" dirty="0" smtClean="0"/>
              <a:t>                                  </a:t>
            </a:r>
            <a:r>
              <a:rPr lang="cs-CZ" sz="2000" b="1" dirty="0" err="1" smtClean="0"/>
              <a:t>Door</a:t>
            </a:r>
            <a:r>
              <a:rPr lang="cs-CZ" sz="2000" b="1" dirty="0" smtClean="0"/>
              <a:t> to </a:t>
            </a:r>
            <a:r>
              <a:rPr lang="cs-CZ" sz="2000" b="1" dirty="0" err="1" smtClean="0"/>
              <a:t>balloon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time</a:t>
            </a:r>
            <a:endParaRPr lang="cs-CZ" sz="2000" b="1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2771800" y="1340768"/>
            <a:ext cx="2592288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flipV="1">
            <a:off x="2699792" y="1340768"/>
            <a:ext cx="2592288" cy="3600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92088" cy="64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 l="1069" t="1782" r="3785" b="3785"/>
          <a:stretch>
            <a:fillRect/>
          </a:stretch>
        </p:blipFill>
        <p:spPr bwMode="auto">
          <a:xfrm>
            <a:off x="608843" y="1772816"/>
            <a:ext cx="749698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aoblený obdélník 21"/>
          <p:cNvSpPr/>
          <p:nvPr/>
        </p:nvSpPr>
        <p:spPr>
          <a:xfrm>
            <a:off x="683568" y="1628800"/>
            <a:ext cx="1008112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155</a:t>
            </a: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112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4860032" y="2636912"/>
            <a:ext cx="792088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4932040" y="3717032"/>
            <a:ext cx="720080" cy="50405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Elipsa 24"/>
          <p:cNvSpPr/>
          <p:nvPr/>
        </p:nvSpPr>
        <p:spPr>
          <a:xfrm>
            <a:off x="3491880" y="2492896"/>
            <a:ext cx="648072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6516216" y="2492896"/>
            <a:ext cx="648072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6660232" y="3645024"/>
            <a:ext cx="576064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6300192" y="5301208"/>
            <a:ext cx="648072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4860032" y="1844824"/>
            <a:ext cx="151216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chemeClr val="tx1"/>
                </a:solidFill>
              </a:rPr>
              <a:t>vs</a:t>
            </a:r>
            <a:r>
              <a:rPr lang="cs-CZ" sz="1200" b="1" dirty="0" smtClean="0">
                <a:solidFill>
                  <a:schemeClr val="tx1"/>
                </a:solidFill>
              </a:rPr>
              <a:t> 90 min - 2012</a:t>
            </a:r>
            <a:endParaRPr lang="cs-CZ" sz="1200" b="1" dirty="0">
              <a:solidFill>
                <a:schemeClr val="tx1"/>
              </a:solidFill>
            </a:endParaRPr>
          </a:p>
        </p:txBody>
      </p:sp>
      <p:cxnSp>
        <p:nvCxnSpPr>
          <p:cNvPr id="26" name="Přímá spojovací šipka 25"/>
          <p:cNvCxnSpPr>
            <a:stCxn id="23" idx="0"/>
            <a:endCxn id="17" idx="2"/>
          </p:cNvCxnSpPr>
          <p:nvPr/>
        </p:nvCxnSpPr>
        <p:spPr>
          <a:xfrm flipV="1">
            <a:off x="5256076" y="2276872"/>
            <a:ext cx="36004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stCxn id="16" idx="7"/>
          </p:cNvCxnSpPr>
          <p:nvPr/>
        </p:nvCxnSpPr>
        <p:spPr>
          <a:xfrm flipV="1">
            <a:off x="7151933" y="3573016"/>
            <a:ext cx="372395" cy="124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7452320" y="3140968"/>
            <a:ext cx="144016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chemeClr val="tx1"/>
                </a:solidFill>
              </a:rPr>
              <a:t>vs</a:t>
            </a:r>
            <a:r>
              <a:rPr lang="cs-CZ" sz="1200" b="1" dirty="0" smtClean="0">
                <a:solidFill>
                  <a:schemeClr val="tx1"/>
                </a:solidFill>
              </a:rPr>
              <a:t> 30 min - 2012</a:t>
            </a:r>
            <a:endParaRPr lang="cs-CZ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08721"/>
            <a:ext cx="6984776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Atypická prezentace EKG</a:t>
            </a:r>
            <a:endParaRPr lang="cs-CZ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r="1351"/>
          <a:stretch>
            <a:fillRect/>
          </a:stretch>
        </p:blipFill>
        <p:spPr bwMode="auto">
          <a:xfrm>
            <a:off x="1691680" y="3225506"/>
            <a:ext cx="5472608" cy="34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ahnutá šipka doprava 12"/>
          <p:cNvSpPr/>
          <p:nvPr/>
        </p:nvSpPr>
        <p:spPr>
          <a:xfrm rot="21210284">
            <a:off x="591431" y="1776877"/>
            <a:ext cx="704151" cy="4408428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ahnutá šipka doprava 13"/>
          <p:cNvSpPr/>
          <p:nvPr/>
        </p:nvSpPr>
        <p:spPr>
          <a:xfrm rot="527339" flipH="1">
            <a:off x="7773105" y="2204019"/>
            <a:ext cx="772956" cy="3939342"/>
          </a:xfrm>
          <a:prstGeom prst="curvedRightArrow">
            <a:avLst>
              <a:gd name="adj1" fmla="val 25000"/>
              <a:gd name="adj2" fmla="val 68715"/>
              <a:gd name="adj3" fmla="val 25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48072" cy="52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1907704" y="4509120"/>
            <a:ext cx="360040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A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1187624" y="1628800"/>
            <a:ext cx="36004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A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804248" y="4509120"/>
            <a:ext cx="360040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B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1187624" y="2060848"/>
            <a:ext cx="360040" cy="288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B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5652120" y="3284984"/>
            <a:ext cx="360040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C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1187624" y="2420888"/>
            <a:ext cx="288032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C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21" name="Šipka dolů 20"/>
          <p:cNvSpPr/>
          <p:nvPr/>
        </p:nvSpPr>
        <p:spPr>
          <a:xfrm>
            <a:off x="4139952" y="2852936"/>
            <a:ext cx="288032" cy="720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90520"/>
            <a:ext cx="6696744" cy="382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395536" y="404664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  <a:t>Emergentní</a:t>
            </a: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  <a:t>  péče</a:t>
            </a:r>
            <a:endParaRPr kumimoji="0" lang="cs-CZ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4" name="Šipka doleva 3"/>
          <p:cNvSpPr/>
          <p:nvPr/>
        </p:nvSpPr>
        <p:spPr>
          <a:xfrm>
            <a:off x="7092280" y="2708920"/>
            <a:ext cx="1224136" cy="504056"/>
          </a:xfrm>
          <a:prstGeom prst="leftArrow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NOVÉ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5" name="Šipka doleva 4"/>
          <p:cNvSpPr/>
          <p:nvPr/>
        </p:nvSpPr>
        <p:spPr>
          <a:xfrm>
            <a:off x="7092280" y="3356992"/>
            <a:ext cx="1224136" cy="504056"/>
          </a:xfrm>
          <a:prstGeom prst="leftArrow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NOVÉ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7020272" y="4149080"/>
            <a:ext cx="1224136" cy="576064"/>
          </a:xfrm>
          <a:prstGeom prst="leftArrow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I        </a:t>
            </a:r>
            <a:r>
              <a:rPr lang="cs-CZ" sz="1400" b="1" dirty="0" err="1" smtClean="0">
                <a:solidFill>
                  <a:schemeClr val="tx1"/>
                </a:solidFill>
              </a:rPr>
              <a:t>IIa</a:t>
            </a:r>
            <a:endParaRPr lang="cs-CZ" sz="1400" b="1" dirty="0">
              <a:solidFill>
                <a:schemeClr val="tx1"/>
              </a:solidFill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7524328" y="4437112"/>
            <a:ext cx="21602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2555776" y="2636912"/>
            <a:ext cx="1296144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V="1">
            <a:off x="3419872" y="1412776"/>
            <a:ext cx="3168352" cy="12241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oblený obdélník 10"/>
          <p:cNvSpPr/>
          <p:nvPr/>
        </p:nvSpPr>
        <p:spPr>
          <a:xfrm>
            <a:off x="6588224" y="1052736"/>
            <a:ext cx="2304256" cy="5760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 smtClean="0">
                <a:solidFill>
                  <a:schemeClr val="tx1"/>
                </a:solidFill>
              </a:rPr>
              <a:t>vs</a:t>
            </a:r>
            <a:r>
              <a:rPr lang="cs-CZ" sz="1600" b="1" dirty="0" smtClean="0">
                <a:solidFill>
                  <a:schemeClr val="tx1"/>
                </a:solidFill>
              </a:rPr>
              <a:t> SaO2 &lt; 95%- 2012</a:t>
            </a:r>
            <a:endParaRPr lang="cs-CZ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ECHOkardiografie</a:t>
            </a:r>
            <a:r>
              <a:rPr lang="cs-CZ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STEMI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73448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Šipka doleva 3"/>
          <p:cNvSpPr/>
          <p:nvPr/>
        </p:nvSpPr>
        <p:spPr>
          <a:xfrm>
            <a:off x="8028384" y="2924944"/>
            <a:ext cx="936104" cy="504056"/>
          </a:xfrm>
          <a:prstGeom prst="leftArrow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NOVÉ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5" name="Šipka doleva 4"/>
          <p:cNvSpPr/>
          <p:nvPr/>
        </p:nvSpPr>
        <p:spPr>
          <a:xfrm>
            <a:off x="8028384" y="4149080"/>
            <a:ext cx="936104" cy="504056"/>
          </a:xfrm>
          <a:prstGeom prst="leftArrow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NOVÉ</a:t>
            </a:r>
            <a:endParaRPr lang="cs-CZ" sz="1400" b="1" dirty="0">
              <a:solidFill>
                <a:schemeClr val="tx1"/>
              </a:solidFill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 flipH="1">
            <a:off x="1115616" y="3140968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5220072" y="3140968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1259632" y="3429000"/>
            <a:ext cx="1656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</TotalTime>
  <Words>1561</Words>
  <Application>Microsoft Office PowerPoint</Application>
  <PresentationFormat>On-screen Show (4:3)</PresentationFormat>
  <Paragraphs>233</Paragraphs>
  <Slides>35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Výchozí návrh</vt:lpstr>
      <vt:lpstr>PowerPoint Presentation</vt:lpstr>
      <vt:lpstr>NOVÁ GUIDELINES 2017 – STEMI A DAPT  </vt:lpstr>
      <vt:lpstr>ESC 2017/ ČKS 2017</vt:lpstr>
      <vt:lpstr>Třídy doporučení / úroveň znalostí</vt:lpstr>
      <vt:lpstr>Guidelines STEMI 2017 - nové</vt:lpstr>
      <vt:lpstr>Guidelines STEMI 2017 - nové</vt:lpstr>
      <vt:lpstr>Atypická prezentace EKG</vt:lpstr>
      <vt:lpstr>PowerPoint Presentation</vt:lpstr>
      <vt:lpstr>ECHOkardiografie u STEMI</vt:lpstr>
      <vt:lpstr>Reperfúze</vt:lpstr>
      <vt:lpstr>Akutní srdeční selhání a kardiogenní šok</vt:lpstr>
      <vt:lpstr>Léčba arytmií v akutní fázi</vt:lpstr>
      <vt:lpstr>Srdeční zástava </vt:lpstr>
      <vt:lpstr>Léčba po STEMI</vt:lpstr>
      <vt:lpstr>Koncept  MINOCA</vt:lpstr>
      <vt:lpstr>PowerPoint Presentation</vt:lpstr>
      <vt:lpstr>DAPT u ICHS – ESC / EACTS 2017</vt:lpstr>
      <vt:lpstr>DAPT u ICHS  –   ESC / EACTS 2017</vt:lpstr>
      <vt:lpstr>A. Výběr P2Y12  inhibitoru – Akutní koronární syndrom</vt:lpstr>
      <vt:lpstr>Kdy se rozhodnout pro clopidogrel</vt:lpstr>
      <vt:lpstr>A. Výběr P2Y12  inhibitoru - převádění  P2Y12 I</vt:lpstr>
      <vt:lpstr>B. Předléčení - P2Y12  inhibitor </vt:lpstr>
      <vt:lpstr> C. Trvání DAPT léčby – skóre pro riziko </vt:lpstr>
      <vt:lpstr>PowerPoint Presentation</vt:lpstr>
      <vt:lpstr>C. Trvání DAPT léčby - AKS </vt:lpstr>
      <vt:lpstr>PowerPoint Presentation</vt:lpstr>
      <vt:lpstr>Pacienti po PCI s indikací AKL</vt:lpstr>
      <vt:lpstr>Doporučené minimální časy vysazení inhibitorů P2Y12 před elektivní operací a jejich znovunasazení</vt:lpstr>
      <vt:lpstr>Přerušení léčby P2Y12-I  po PCI kvůli elektivní nekardiální operaci</vt:lpstr>
      <vt:lpstr>Závěry  klíčové body nových doporučení</vt:lpstr>
      <vt:lpstr>PowerPoint Presentation</vt:lpstr>
      <vt:lpstr>STEMI guidelines 2017 – úroveň důkazů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GT</cp:lastModifiedBy>
  <cp:revision>431</cp:revision>
  <dcterms:created xsi:type="dcterms:W3CDTF">2017-12-28T12:40:20Z</dcterms:created>
  <dcterms:modified xsi:type="dcterms:W3CDTF">2018-01-19T11:10:03Z</dcterms:modified>
</cp:coreProperties>
</file>