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9"/>
  </p:notesMasterIdLst>
  <p:sldIdLst>
    <p:sldId id="347" r:id="rId2"/>
    <p:sldId id="348" r:id="rId3"/>
    <p:sldId id="452" r:id="rId4"/>
    <p:sldId id="473" r:id="rId5"/>
    <p:sldId id="474" r:id="rId6"/>
    <p:sldId id="432" r:id="rId7"/>
    <p:sldId id="422" r:id="rId8"/>
    <p:sldId id="481" r:id="rId9"/>
    <p:sldId id="444" r:id="rId10"/>
    <p:sldId id="445" r:id="rId11"/>
    <p:sldId id="453" r:id="rId12"/>
    <p:sldId id="429" r:id="rId13"/>
    <p:sldId id="430" r:id="rId14"/>
    <p:sldId id="457" r:id="rId15"/>
    <p:sldId id="454" r:id="rId16"/>
    <p:sldId id="475" r:id="rId17"/>
    <p:sldId id="420" r:id="rId18"/>
    <p:sldId id="479" r:id="rId19"/>
    <p:sldId id="482" r:id="rId20"/>
    <p:sldId id="476" r:id="rId21"/>
    <p:sldId id="423" r:id="rId22"/>
    <p:sldId id="425" r:id="rId23"/>
    <p:sldId id="431" r:id="rId24"/>
    <p:sldId id="463" r:id="rId25"/>
    <p:sldId id="464" r:id="rId26"/>
    <p:sldId id="466" r:id="rId27"/>
    <p:sldId id="470" r:id="rId28"/>
    <p:sldId id="467" r:id="rId29"/>
    <p:sldId id="480" r:id="rId30"/>
    <p:sldId id="469" r:id="rId31"/>
    <p:sldId id="472" r:id="rId32"/>
    <p:sldId id="471" r:id="rId33"/>
    <p:sldId id="458" r:id="rId34"/>
    <p:sldId id="460" r:id="rId35"/>
    <p:sldId id="433" r:id="rId36"/>
    <p:sldId id="437" r:id="rId37"/>
    <p:sldId id="438" r:id="rId38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04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09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13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18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022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427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831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2359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an Bohm" initials="AB" lastIdx="1" clrIdx="0"/>
  <p:cmAuthor id="2" name="Miloš Táborský" initials="MT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14" autoAdjust="0"/>
  </p:normalViewPr>
  <p:slideViewPr>
    <p:cSldViewPr showGuides="1"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FiS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1M</c:v>
                </c:pt>
                <c:pt idx="1">
                  <c:v>3M</c:v>
                </c:pt>
                <c:pt idx="2">
                  <c:v>1R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14.4</c:v>
                </c:pt>
                <c:pt idx="1">
                  <c:v>20.7</c:v>
                </c:pt>
                <c:pt idx="2">
                  <c:v>30.9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DF-4801-99DB-F870531B45D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nonFiS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1M</c:v>
                </c:pt>
                <c:pt idx="1">
                  <c:v>3M</c:v>
                </c:pt>
                <c:pt idx="2">
                  <c:v>1R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5.4</c:v>
                </c:pt>
                <c:pt idx="1">
                  <c:v>8.1999999999999993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DF-4801-99DB-F870531B4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91744"/>
        <c:axId val="84593280"/>
      </c:barChart>
      <c:catAx>
        <c:axId val="84591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4593280"/>
        <c:crosses val="autoZero"/>
        <c:auto val="1"/>
        <c:lblAlgn val="ctr"/>
        <c:lblOffset val="100"/>
        <c:noMultiLvlLbl val="0"/>
      </c:catAx>
      <c:valAx>
        <c:axId val="845932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4591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C3B62-CAB3-E84D-A131-DA92B46A2E7F}" type="doc">
      <dgm:prSet loTypeId="urn:microsoft.com/office/officeart/2005/8/layout/hierarchy1" loCatId="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64E1C25-42DE-FF47-98B7-334987E0BF00}">
      <dgm:prSet phldrT="[Text]"/>
      <dgm:spPr/>
      <dgm:t>
        <a:bodyPr/>
        <a:lstStyle/>
        <a:p>
          <a:r>
            <a:rPr lang="en-US" dirty="0" err="1">
              <a:latin typeface="Calibri" charset="0"/>
              <a:ea typeface="Calibri" charset="0"/>
              <a:cs typeface="Calibri" charset="0"/>
            </a:rPr>
            <a:t>Kryptogenní</a:t>
          </a:r>
          <a:endParaRPr lang="en-US" dirty="0">
            <a:latin typeface="Calibri" charset="0"/>
            <a:ea typeface="Calibri" charset="0"/>
            <a:cs typeface="Calibri" charset="0"/>
          </a:endParaRPr>
        </a:p>
      </dgm:t>
    </dgm:pt>
    <dgm:pt modelId="{AD9786C1-3FCC-994B-A8E7-7F42C788C8E4}" type="parTrans" cxnId="{5692B142-198C-7D44-AE7B-F8E3F1F62174}">
      <dgm:prSet/>
      <dgm:spPr/>
      <dgm:t>
        <a:bodyPr/>
        <a:lstStyle/>
        <a:p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B09392B9-9A73-374F-8D32-B220F71C6A87}" type="sibTrans" cxnId="{5692B142-198C-7D44-AE7B-F8E3F1F62174}">
      <dgm:prSet/>
      <dgm:spPr/>
      <dgm:t>
        <a:bodyPr/>
        <a:lstStyle/>
        <a:p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C75DAB1D-5652-5D40-8521-A57C78782F79}">
      <dgm:prSet phldrT="[Text]"/>
      <dgm:spPr/>
      <dgm:t>
        <a:bodyPr/>
        <a:lstStyle/>
        <a:p>
          <a:r>
            <a:rPr lang="en-US" dirty="0" err="1">
              <a:latin typeface="Calibri" charset="0"/>
              <a:ea typeface="Calibri" charset="0"/>
              <a:cs typeface="Calibri" charset="0"/>
            </a:rPr>
            <a:t>Cévně</a:t>
          </a:r>
          <a:r>
            <a:rPr lang="en-US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dirty="0" err="1">
              <a:latin typeface="Calibri" charset="0"/>
              <a:ea typeface="Calibri" charset="0"/>
              <a:cs typeface="Calibri" charset="0"/>
            </a:rPr>
            <a:t>mladší</a:t>
          </a:r>
          <a:r>
            <a:rPr lang="en-US" dirty="0">
              <a:latin typeface="Calibri" charset="0"/>
              <a:ea typeface="Calibri" charset="0"/>
              <a:cs typeface="Calibri" charset="0"/>
            </a:rPr>
            <a:t> –do 50</a:t>
          </a:r>
          <a:r>
            <a:rPr lang="cs-CZ" dirty="0">
              <a:latin typeface="Calibri" charset="0"/>
              <a:ea typeface="Calibri" charset="0"/>
              <a:cs typeface="Calibri" charset="0"/>
            </a:rPr>
            <a:t> r</a:t>
          </a:r>
          <a:r>
            <a:rPr lang="en-US" dirty="0">
              <a:latin typeface="Calibri" charset="0"/>
              <a:ea typeface="Calibri" charset="0"/>
              <a:cs typeface="Calibri" charset="0"/>
            </a:rPr>
            <a:t>?</a:t>
          </a:r>
        </a:p>
      </dgm:t>
    </dgm:pt>
    <dgm:pt modelId="{414BEB8F-936A-B54B-84EB-363FE89EDBE1}" type="parTrans" cxnId="{BD1BAB73-11E6-9042-BC91-DA2AD8FBAD39}">
      <dgm:prSet/>
      <dgm:spPr/>
      <dgm:t>
        <a:bodyPr/>
        <a:lstStyle/>
        <a:p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395DDB9A-F5B1-E642-B804-B3E21CB4310E}" type="sibTrans" cxnId="{BD1BAB73-11E6-9042-BC91-DA2AD8FBAD39}">
      <dgm:prSet/>
      <dgm:spPr/>
      <dgm:t>
        <a:bodyPr/>
        <a:lstStyle/>
        <a:p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49524C1E-3226-9940-941C-FC64772B7B27}">
      <dgm:prSet phldrT="[Text]"/>
      <dgm:spPr/>
      <dgm:t>
        <a:bodyPr/>
        <a:lstStyle/>
        <a:p>
          <a:r>
            <a:rPr lang="en-US" dirty="0" err="1">
              <a:latin typeface="Calibri" charset="0"/>
              <a:ea typeface="Calibri" charset="0"/>
              <a:cs typeface="Calibri" charset="0"/>
            </a:rPr>
            <a:t>Paradoxní</a:t>
          </a:r>
          <a:endParaRPr lang="en-US" dirty="0">
            <a:latin typeface="Calibri" charset="0"/>
            <a:ea typeface="Calibri" charset="0"/>
            <a:cs typeface="Calibri" charset="0"/>
          </a:endParaRPr>
        </a:p>
      </dgm:t>
    </dgm:pt>
    <dgm:pt modelId="{36BCB182-7590-EF45-B748-611F18ACAC12}" type="parTrans" cxnId="{7B0145E5-FB68-5642-9090-62D19D311D13}">
      <dgm:prSet/>
      <dgm:spPr/>
      <dgm:t>
        <a:bodyPr/>
        <a:lstStyle/>
        <a:p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F07EA50B-6865-6441-90E6-C6D0CDA6AD4C}" type="sibTrans" cxnId="{7B0145E5-FB68-5642-9090-62D19D311D13}">
      <dgm:prSet/>
      <dgm:spPr/>
      <dgm:t>
        <a:bodyPr/>
        <a:lstStyle/>
        <a:p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3CA008D1-21B4-124A-BA1F-2D8486E972A9}">
      <dgm:prSet phldrT="[Text]"/>
      <dgm:spPr/>
      <dgm:t>
        <a:bodyPr/>
        <a:lstStyle/>
        <a:p>
          <a:r>
            <a:rPr lang="en-US" dirty="0" err="1">
              <a:latin typeface="Calibri" charset="0"/>
              <a:ea typeface="Calibri" charset="0"/>
              <a:cs typeface="Calibri" charset="0"/>
            </a:rPr>
            <a:t>Jiné</a:t>
          </a:r>
          <a:r>
            <a:rPr lang="en-US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dirty="0" err="1">
              <a:latin typeface="Calibri" charset="0"/>
              <a:ea typeface="Calibri" charset="0"/>
              <a:cs typeface="Calibri" charset="0"/>
            </a:rPr>
            <a:t>nonAS</a:t>
          </a:r>
          <a:endParaRPr lang="en-US" dirty="0">
            <a:latin typeface="Calibri" charset="0"/>
            <a:ea typeface="Calibri" charset="0"/>
            <a:cs typeface="Calibri" charset="0"/>
          </a:endParaRPr>
        </a:p>
      </dgm:t>
    </dgm:pt>
    <dgm:pt modelId="{542B83DF-F7F6-E54E-AFC8-F672119DF115}" type="parTrans" cxnId="{13483905-53AC-214A-BA6F-1B77E233FBB4}">
      <dgm:prSet/>
      <dgm:spPr/>
      <dgm:t>
        <a:bodyPr/>
        <a:lstStyle/>
        <a:p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A6B2B8BE-A646-F543-A585-5651356304C6}" type="sibTrans" cxnId="{13483905-53AC-214A-BA6F-1B77E233FBB4}">
      <dgm:prSet/>
      <dgm:spPr/>
      <dgm:t>
        <a:bodyPr/>
        <a:lstStyle/>
        <a:p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209C53D1-AFD5-DE44-B633-C0FAF1F52DEF}">
      <dgm:prSet phldrT="[Text]"/>
      <dgm:spPr/>
      <dgm:t>
        <a:bodyPr/>
        <a:lstStyle/>
        <a:p>
          <a:r>
            <a:rPr lang="en-US" dirty="0" err="1">
              <a:latin typeface="Calibri" charset="0"/>
              <a:ea typeface="Calibri" charset="0"/>
              <a:cs typeface="Calibri" charset="0"/>
            </a:rPr>
            <a:t>Starší</a:t>
          </a:r>
          <a:r>
            <a:rPr lang="en-US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dirty="0" err="1">
              <a:latin typeface="Calibri" charset="0"/>
              <a:ea typeface="Calibri" charset="0"/>
              <a:cs typeface="Calibri" charset="0"/>
            </a:rPr>
            <a:t>cévně</a:t>
          </a:r>
          <a:r>
            <a:rPr lang="en-US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dirty="0" err="1">
              <a:latin typeface="Calibri" charset="0"/>
              <a:ea typeface="Calibri" charset="0"/>
              <a:cs typeface="Calibri" charset="0"/>
            </a:rPr>
            <a:t>nad</a:t>
          </a:r>
          <a:r>
            <a:rPr lang="en-US" dirty="0">
              <a:latin typeface="Calibri" charset="0"/>
              <a:ea typeface="Calibri" charset="0"/>
              <a:cs typeface="Calibri" charset="0"/>
            </a:rPr>
            <a:t> 50-60</a:t>
          </a:r>
          <a:r>
            <a:rPr lang="cs-CZ" dirty="0">
              <a:latin typeface="Calibri" charset="0"/>
              <a:ea typeface="Calibri" charset="0"/>
              <a:cs typeface="Calibri" charset="0"/>
            </a:rPr>
            <a:t> r</a:t>
          </a:r>
          <a:r>
            <a:rPr lang="en-US" dirty="0">
              <a:latin typeface="Calibri" charset="0"/>
              <a:ea typeface="Calibri" charset="0"/>
              <a:cs typeface="Calibri" charset="0"/>
            </a:rPr>
            <a:t>?</a:t>
          </a:r>
        </a:p>
      </dgm:t>
    </dgm:pt>
    <dgm:pt modelId="{098B84BA-4E87-2E4B-8542-51A78BB952D7}" type="parTrans" cxnId="{0E3FC977-4499-434E-B07E-1F1EDFBB2843}">
      <dgm:prSet/>
      <dgm:spPr/>
      <dgm:t>
        <a:bodyPr/>
        <a:lstStyle/>
        <a:p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5EDDCD76-7096-3745-8511-F7A8340F7BC5}" type="sibTrans" cxnId="{0E3FC977-4499-434E-B07E-1F1EDFBB2843}">
      <dgm:prSet/>
      <dgm:spPr/>
      <dgm:t>
        <a:bodyPr/>
        <a:lstStyle/>
        <a:p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7EB9DC87-C17E-C947-9892-2260DA9C53AE}">
      <dgm:prSet phldrT="[Text]"/>
      <dgm:spPr/>
      <dgm:t>
        <a:bodyPr/>
        <a:lstStyle/>
        <a:p>
          <a:r>
            <a:rPr lang="en-US" dirty="0" err="1">
              <a:latin typeface="Calibri" charset="0"/>
              <a:ea typeface="Calibri" charset="0"/>
              <a:cs typeface="Calibri" charset="0"/>
            </a:rPr>
            <a:t>Paroxysmální</a:t>
          </a:r>
          <a:r>
            <a:rPr lang="en-US" dirty="0">
              <a:latin typeface="Calibri" charset="0"/>
              <a:ea typeface="Calibri" charset="0"/>
              <a:cs typeface="Calibri" charset="0"/>
            </a:rPr>
            <a:t> FS </a:t>
          </a:r>
        </a:p>
      </dgm:t>
    </dgm:pt>
    <dgm:pt modelId="{A66E1BA2-40BC-9E4E-9D5B-FB7904BDB4B9}" type="parTrans" cxnId="{3E5EAA78-9124-4745-B527-673D90BFBF01}">
      <dgm:prSet/>
      <dgm:spPr/>
      <dgm:t>
        <a:bodyPr/>
        <a:lstStyle/>
        <a:p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9EC568D8-35B9-7F42-B53D-F130A05892E5}" type="sibTrans" cxnId="{3E5EAA78-9124-4745-B527-673D90BFBF01}">
      <dgm:prSet/>
      <dgm:spPr/>
      <dgm:t>
        <a:bodyPr/>
        <a:lstStyle/>
        <a:p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2AD053AA-861D-A843-97F3-9F11F7EDEEF2}">
      <dgm:prSet phldrT="[Text]"/>
      <dgm:spPr/>
      <dgm:t>
        <a:bodyPr/>
        <a:lstStyle/>
        <a:p>
          <a:r>
            <a:rPr lang="en-US" dirty="0" err="1">
              <a:latin typeface="Calibri" charset="0"/>
              <a:ea typeface="Calibri" charset="0"/>
              <a:cs typeface="Calibri" charset="0"/>
            </a:rPr>
            <a:t>Ateromatóza</a:t>
          </a:r>
          <a:r>
            <a:rPr lang="en-US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dirty="0" err="1">
              <a:latin typeface="Calibri" charset="0"/>
              <a:ea typeface="Calibri" charset="0"/>
              <a:cs typeface="Calibri" charset="0"/>
            </a:rPr>
            <a:t>aorty</a:t>
          </a:r>
          <a:endParaRPr lang="en-US" dirty="0">
            <a:latin typeface="Calibri" charset="0"/>
            <a:ea typeface="Calibri" charset="0"/>
            <a:cs typeface="Calibri" charset="0"/>
          </a:endParaRPr>
        </a:p>
      </dgm:t>
    </dgm:pt>
    <dgm:pt modelId="{A0E7E138-04EF-8D4F-B461-364DF3097101}" type="parTrans" cxnId="{94FBD812-A74B-3644-B067-0ED79F802CDA}">
      <dgm:prSet/>
      <dgm:spPr/>
      <dgm:t>
        <a:bodyPr/>
        <a:lstStyle/>
        <a:p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1D77ADD8-BDAE-FC42-8083-B071D5EDB135}" type="sibTrans" cxnId="{94FBD812-A74B-3644-B067-0ED79F802CDA}">
      <dgm:prSet/>
      <dgm:spPr/>
      <dgm:t>
        <a:bodyPr/>
        <a:lstStyle/>
        <a:p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86BDB81A-8714-4F46-A8AB-B6A49C5DF57D}" type="pres">
      <dgm:prSet presAssocID="{ACCC3B62-CAB3-E84D-A131-DA92B46A2E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05D87F20-C6C0-6845-AD67-213FA9B37373}" type="pres">
      <dgm:prSet presAssocID="{964E1C25-42DE-FF47-98B7-334987E0BF00}" presName="hierRoot1" presStyleCnt="0"/>
      <dgm:spPr/>
    </dgm:pt>
    <dgm:pt modelId="{BDBB338F-7D94-0943-9A9F-58EB885DAF1A}" type="pres">
      <dgm:prSet presAssocID="{964E1C25-42DE-FF47-98B7-334987E0BF00}" presName="composite" presStyleCnt="0"/>
      <dgm:spPr/>
    </dgm:pt>
    <dgm:pt modelId="{9D1D96F4-F742-D542-B42A-4B3C6F7A92E1}" type="pres">
      <dgm:prSet presAssocID="{964E1C25-42DE-FF47-98B7-334987E0BF00}" presName="background" presStyleLbl="node0" presStyleIdx="0" presStyleCnt="1"/>
      <dgm:spPr/>
    </dgm:pt>
    <dgm:pt modelId="{FA9C948E-4FA9-A949-80EB-D932CBFD7F8A}" type="pres">
      <dgm:prSet presAssocID="{964E1C25-42DE-FF47-98B7-334987E0BF0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6B01325-9CB3-E74B-B1D3-8C2F18AC696E}" type="pres">
      <dgm:prSet presAssocID="{964E1C25-42DE-FF47-98B7-334987E0BF00}" presName="hierChild2" presStyleCnt="0"/>
      <dgm:spPr/>
    </dgm:pt>
    <dgm:pt modelId="{F4F35516-0400-A84D-B67B-2375B85063C0}" type="pres">
      <dgm:prSet presAssocID="{414BEB8F-936A-B54B-84EB-363FE89EDBE1}" presName="Name10" presStyleLbl="parChTrans1D2" presStyleIdx="0" presStyleCnt="2"/>
      <dgm:spPr/>
      <dgm:t>
        <a:bodyPr/>
        <a:lstStyle/>
        <a:p>
          <a:endParaRPr lang="cs-CZ"/>
        </a:p>
      </dgm:t>
    </dgm:pt>
    <dgm:pt modelId="{3422E3FA-BCDF-0840-87BD-E3D72D7A493C}" type="pres">
      <dgm:prSet presAssocID="{C75DAB1D-5652-5D40-8521-A57C78782F79}" presName="hierRoot2" presStyleCnt="0"/>
      <dgm:spPr/>
    </dgm:pt>
    <dgm:pt modelId="{CCD2D032-5C84-E244-AB68-A2090851FAF8}" type="pres">
      <dgm:prSet presAssocID="{C75DAB1D-5652-5D40-8521-A57C78782F79}" presName="composite2" presStyleCnt="0"/>
      <dgm:spPr/>
    </dgm:pt>
    <dgm:pt modelId="{2F410BC7-D5AF-1546-BFC4-11F8E74DCABB}" type="pres">
      <dgm:prSet presAssocID="{C75DAB1D-5652-5D40-8521-A57C78782F79}" presName="background2" presStyleLbl="node2" presStyleIdx="0" presStyleCnt="2"/>
      <dgm:spPr/>
    </dgm:pt>
    <dgm:pt modelId="{A25DBF17-6E60-6047-8BB8-66E1F0CEBFB4}" type="pres">
      <dgm:prSet presAssocID="{C75DAB1D-5652-5D40-8521-A57C78782F7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F076E06-C6BC-7241-BD22-BCF076A5FF54}" type="pres">
      <dgm:prSet presAssocID="{C75DAB1D-5652-5D40-8521-A57C78782F79}" presName="hierChild3" presStyleCnt="0"/>
      <dgm:spPr/>
    </dgm:pt>
    <dgm:pt modelId="{FB3B2759-C447-7744-BAC6-781405FBD95E}" type="pres">
      <dgm:prSet presAssocID="{36BCB182-7590-EF45-B748-611F18ACAC12}" presName="Name17" presStyleLbl="parChTrans1D3" presStyleIdx="0" presStyleCnt="4"/>
      <dgm:spPr/>
      <dgm:t>
        <a:bodyPr/>
        <a:lstStyle/>
        <a:p>
          <a:endParaRPr lang="cs-CZ"/>
        </a:p>
      </dgm:t>
    </dgm:pt>
    <dgm:pt modelId="{0B9646D2-349F-C642-99FC-A79328971B6D}" type="pres">
      <dgm:prSet presAssocID="{49524C1E-3226-9940-941C-FC64772B7B27}" presName="hierRoot3" presStyleCnt="0"/>
      <dgm:spPr/>
    </dgm:pt>
    <dgm:pt modelId="{7C984A2E-D879-9440-BD78-A15F869183D3}" type="pres">
      <dgm:prSet presAssocID="{49524C1E-3226-9940-941C-FC64772B7B27}" presName="composite3" presStyleCnt="0"/>
      <dgm:spPr/>
    </dgm:pt>
    <dgm:pt modelId="{20FEF6C2-86D9-E64E-89FE-8FE8F869DAAD}" type="pres">
      <dgm:prSet presAssocID="{49524C1E-3226-9940-941C-FC64772B7B27}" presName="background3" presStyleLbl="node3" presStyleIdx="0" presStyleCnt="4"/>
      <dgm:spPr/>
    </dgm:pt>
    <dgm:pt modelId="{80097DB5-CC97-A647-A3BF-8C2C9C8802DC}" type="pres">
      <dgm:prSet presAssocID="{49524C1E-3226-9940-941C-FC64772B7B2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C628C71-8E8A-C046-B26F-B3121BF58E9F}" type="pres">
      <dgm:prSet presAssocID="{49524C1E-3226-9940-941C-FC64772B7B27}" presName="hierChild4" presStyleCnt="0"/>
      <dgm:spPr/>
    </dgm:pt>
    <dgm:pt modelId="{666DFE9E-32A1-9545-A4C0-DABEA71D0C2A}" type="pres">
      <dgm:prSet presAssocID="{542B83DF-F7F6-E54E-AFC8-F672119DF115}" presName="Name17" presStyleLbl="parChTrans1D3" presStyleIdx="1" presStyleCnt="4"/>
      <dgm:spPr/>
      <dgm:t>
        <a:bodyPr/>
        <a:lstStyle/>
        <a:p>
          <a:endParaRPr lang="cs-CZ"/>
        </a:p>
      </dgm:t>
    </dgm:pt>
    <dgm:pt modelId="{3C5C3BB1-2EAE-AD47-B147-6699CF7AD4FC}" type="pres">
      <dgm:prSet presAssocID="{3CA008D1-21B4-124A-BA1F-2D8486E972A9}" presName="hierRoot3" presStyleCnt="0"/>
      <dgm:spPr/>
    </dgm:pt>
    <dgm:pt modelId="{E83A8214-6B72-0941-920F-69BDCDB8FE40}" type="pres">
      <dgm:prSet presAssocID="{3CA008D1-21B4-124A-BA1F-2D8486E972A9}" presName="composite3" presStyleCnt="0"/>
      <dgm:spPr/>
    </dgm:pt>
    <dgm:pt modelId="{1170959E-0900-854E-A3CD-D7EC4FB586BE}" type="pres">
      <dgm:prSet presAssocID="{3CA008D1-21B4-124A-BA1F-2D8486E972A9}" presName="background3" presStyleLbl="node3" presStyleIdx="1" presStyleCnt="4"/>
      <dgm:spPr/>
    </dgm:pt>
    <dgm:pt modelId="{DFD98D22-FCEC-9F42-94D2-D7DC62B945EF}" type="pres">
      <dgm:prSet presAssocID="{3CA008D1-21B4-124A-BA1F-2D8486E972A9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B5F0C44-F6D8-E242-BAC8-EC404AD27E13}" type="pres">
      <dgm:prSet presAssocID="{3CA008D1-21B4-124A-BA1F-2D8486E972A9}" presName="hierChild4" presStyleCnt="0"/>
      <dgm:spPr/>
    </dgm:pt>
    <dgm:pt modelId="{F8139270-D174-7744-BE98-63CAA7B0A66C}" type="pres">
      <dgm:prSet presAssocID="{098B84BA-4E87-2E4B-8542-51A78BB952D7}" presName="Name10" presStyleLbl="parChTrans1D2" presStyleIdx="1" presStyleCnt="2"/>
      <dgm:spPr/>
      <dgm:t>
        <a:bodyPr/>
        <a:lstStyle/>
        <a:p>
          <a:endParaRPr lang="cs-CZ"/>
        </a:p>
      </dgm:t>
    </dgm:pt>
    <dgm:pt modelId="{3C2D100B-0733-C540-926B-43358AB52587}" type="pres">
      <dgm:prSet presAssocID="{209C53D1-AFD5-DE44-B633-C0FAF1F52DEF}" presName="hierRoot2" presStyleCnt="0"/>
      <dgm:spPr/>
    </dgm:pt>
    <dgm:pt modelId="{3C2549BF-A260-0942-A2A3-1560461E0948}" type="pres">
      <dgm:prSet presAssocID="{209C53D1-AFD5-DE44-B633-C0FAF1F52DEF}" presName="composite2" presStyleCnt="0"/>
      <dgm:spPr/>
    </dgm:pt>
    <dgm:pt modelId="{1550B584-CB9A-D344-99CA-CD3BFAAC7DA4}" type="pres">
      <dgm:prSet presAssocID="{209C53D1-AFD5-DE44-B633-C0FAF1F52DEF}" presName="background2" presStyleLbl="node2" presStyleIdx="1" presStyleCnt="2"/>
      <dgm:spPr/>
    </dgm:pt>
    <dgm:pt modelId="{39A92E87-8AF6-2A4F-A6FF-256EAC96D5DE}" type="pres">
      <dgm:prSet presAssocID="{209C53D1-AFD5-DE44-B633-C0FAF1F52DE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AC8C3C8-1076-B34C-82EE-B9942A1D8FDE}" type="pres">
      <dgm:prSet presAssocID="{209C53D1-AFD5-DE44-B633-C0FAF1F52DEF}" presName="hierChild3" presStyleCnt="0"/>
      <dgm:spPr/>
    </dgm:pt>
    <dgm:pt modelId="{3F4DB26D-2CA3-D340-82B9-2D7D2C6E56D4}" type="pres">
      <dgm:prSet presAssocID="{A66E1BA2-40BC-9E4E-9D5B-FB7904BDB4B9}" presName="Name17" presStyleLbl="parChTrans1D3" presStyleIdx="2" presStyleCnt="4"/>
      <dgm:spPr/>
      <dgm:t>
        <a:bodyPr/>
        <a:lstStyle/>
        <a:p>
          <a:endParaRPr lang="cs-CZ"/>
        </a:p>
      </dgm:t>
    </dgm:pt>
    <dgm:pt modelId="{43913355-DFD5-3642-B0E1-A534AC19AA2B}" type="pres">
      <dgm:prSet presAssocID="{7EB9DC87-C17E-C947-9892-2260DA9C53AE}" presName="hierRoot3" presStyleCnt="0"/>
      <dgm:spPr/>
    </dgm:pt>
    <dgm:pt modelId="{7061CBB7-BB59-8E4C-B933-2D9C5AE82C61}" type="pres">
      <dgm:prSet presAssocID="{7EB9DC87-C17E-C947-9892-2260DA9C53AE}" presName="composite3" presStyleCnt="0"/>
      <dgm:spPr/>
    </dgm:pt>
    <dgm:pt modelId="{1EEF692C-1065-2B4C-8435-0C3C7DE2CE1D}" type="pres">
      <dgm:prSet presAssocID="{7EB9DC87-C17E-C947-9892-2260DA9C53AE}" presName="background3" presStyleLbl="node3" presStyleIdx="2" presStyleCnt="4"/>
      <dgm:spPr/>
    </dgm:pt>
    <dgm:pt modelId="{D29A9E7B-5317-F14A-8349-99BF70C0FFD1}" type="pres">
      <dgm:prSet presAssocID="{7EB9DC87-C17E-C947-9892-2260DA9C53AE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2FEF183-174C-F741-ADD6-BC1FADF0CDDF}" type="pres">
      <dgm:prSet presAssocID="{7EB9DC87-C17E-C947-9892-2260DA9C53AE}" presName="hierChild4" presStyleCnt="0"/>
      <dgm:spPr/>
    </dgm:pt>
    <dgm:pt modelId="{A6C118A7-4A2F-3A4C-8FEC-D3322E9D11EE}" type="pres">
      <dgm:prSet presAssocID="{A0E7E138-04EF-8D4F-B461-364DF3097101}" presName="Name17" presStyleLbl="parChTrans1D3" presStyleIdx="3" presStyleCnt="4"/>
      <dgm:spPr/>
      <dgm:t>
        <a:bodyPr/>
        <a:lstStyle/>
        <a:p>
          <a:endParaRPr lang="cs-CZ"/>
        </a:p>
      </dgm:t>
    </dgm:pt>
    <dgm:pt modelId="{F93012E8-2E6C-A24B-90BD-C4861723CB45}" type="pres">
      <dgm:prSet presAssocID="{2AD053AA-861D-A843-97F3-9F11F7EDEEF2}" presName="hierRoot3" presStyleCnt="0"/>
      <dgm:spPr/>
    </dgm:pt>
    <dgm:pt modelId="{CE771374-A810-CA49-B80A-7C71A74B0A78}" type="pres">
      <dgm:prSet presAssocID="{2AD053AA-861D-A843-97F3-9F11F7EDEEF2}" presName="composite3" presStyleCnt="0"/>
      <dgm:spPr/>
    </dgm:pt>
    <dgm:pt modelId="{428C5016-DE20-A542-AE14-072EB126D726}" type="pres">
      <dgm:prSet presAssocID="{2AD053AA-861D-A843-97F3-9F11F7EDEEF2}" presName="background3" presStyleLbl="node3" presStyleIdx="3" presStyleCnt="4"/>
      <dgm:spPr/>
    </dgm:pt>
    <dgm:pt modelId="{505FF3A2-FF7D-7E4F-BDAA-1000671B7F7C}" type="pres">
      <dgm:prSet presAssocID="{2AD053AA-861D-A843-97F3-9F11F7EDEEF2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A64F30A-0BE2-6C41-9333-DAEE57F263C7}" type="pres">
      <dgm:prSet presAssocID="{2AD053AA-861D-A843-97F3-9F11F7EDEEF2}" presName="hierChild4" presStyleCnt="0"/>
      <dgm:spPr/>
    </dgm:pt>
  </dgm:ptLst>
  <dgm:cxnLst>
    <dgm:cxn modelId="{29B06782-3164-48B7-B148-FFC2C0D42CEA}" type="presOf" srcId="{098B84BA-4E87-2E4B-8542-51A78BB952D7}" destId="{F8139270-D174-7744-BE98-63CAA7B0A66C}" srcOrd="0" destOrd="0" presId="urn:microsoft.com/office/officeart/2005/8/layout/hierarchy1"/>
    <dgm:cxn modelId="{13483905-53AC-214A-BA6F-1B77E233FBB4}" srcId="{C75DAB1D-5652-5D40-8521-A57C78782F79}" destId="{3CA008D1-21B4-124A-BA1F-2D8486E972A9}" srcOrd="1" destOrd="0" parTransId="{542B83DF-F7F6-E54E-AFC8-F672119DF115}" sibTransId="{A6B2B8BE-A646-F543-A585-5651356304C6}"/>
    <dgm:cxn modelId="{94E900F4-6767-401A-AB1A-415700171666}" type="presOf" srcId="{7EB9DC87-C17E-C947-9892-2260DA9C53AE}" destId="{D29A9E7B-5317-F14A-8349-99BF70C0FFD1}" srcOrd="0" destOrd="0" presId="urn:microsoft.com/office/officeart/2005/8/layout/hierarchy1"/>
    <dgm:cxn modelId="{FDD5C31E-97D5-4A40-8DA1-E00B5F9F0F6E}" type="presOf" srcId="{C75DAB1D-5652-5D40-8521-A57C78782F79}" destId="{A25DBF17-6E60-6047-8BB8-66E1F0CEBFB4}" srcOrd="0" destOrd="0" presId="urn:microsoft.com/office/officeart/2005/8/layout/hierarchy1"/>
    <dgm:cxn modelId="{18641E9D-74B8-4C45-BFA2-D414D9AB59CF}" type="presOf" srcId="{414BEB8F-936A-B54B-84EB-363FE89EDBE1}" destId="{F4F35516-0400-A84D-B67B-2375B85063C0}" srcOrd="0" destOrd="0" presId="urn:microsoft.com/office/officeart/2005/8/layout/hierarchy1"/>
    <dgm:cxn modelId="{F90F0B6C-5A87-44E9-9B38-8DBF668A1A2C}" type="presOf" srcId="{209C53D1-AFD5-DE44-B633-C0FAF1F52DEF}" destId="{39A92E87-8AF6-2A4F-A6FF-256EAC96D5DE}" srcOrd="0" destOrd="0" presId="urn:microsoft.com/office/officeart/2005/8/layout/hierarchy1"/>
    <dgm:cxn modelId="{3E5EAA78-9124-4745-B527-673D90BFBF01}" srcId="{209C53D1-AFD5-DE44-B633-C0FAF1F52DEF}" destId="{7EB9DC87-C17E-C947-9892-2260DA9C53AE}" srcOrd="0" destOrd="0" parTransId="{A66E1BA2-40BC-9E4E-9D5B-FB7904BDB4B9}" sibTransId="{9EC568D8-35B9-7F42-B53D-F130A05892E5}"/>
    <dgm:cxn modelId="{1926FB13-730F-4713-97AF-4B6D882DE9A7}" type="presOf" srcId="{A0E7E138-04EF-8D4F-B461-364DF3097101}" destId="{A6C118A7-4A2F-3A4C-8FEC-D3322E9D11EE}" srcOrd="0" destOrd="0" presId="urn:microsoft.com/office/officeart/2005/8/layout/hierarchy1"/>
    <dgm:cxn modelId="{33FB0BAF-A56F-4A10-BDA8-CFDB15C7EB04}" type="presOf" srcId="{542B83DF-F7F6-E54E-AFC8-F672119DF115}" destId="{666DFE9E-32A1-9545-A4C0-DABEA71D0C2A}" srcOrd="0" destOrd="0" presId="urn:microsoft.com/office/officeart/2005/8/layout/hierarchy1"/>
    <dgm:cxn modelId="{1346A091-8DF8-4A63-8317-7F877E34A8B9}" type="presOf" srcId="{3CA008D1-21B4-124A-BA1F-2D8486E972A9}" destId="{DFD98D22-FCEC-9F42-94D2-D7DC62B945EF}" srcOrd="0" destOrd="0" presId="urn:microsoft.com/office/officeart/2005/8/layout/hierarchy1"/>
    <dgm:cxn modelId="{0E3FC977-4499-434E-B07E-1F1EDFBB2843}" srcId="{964E1C25-42DE-FF47-98B7-334987E0BF00}" destId="{209C53D1-AFD5-DE44-B633-C0FAF1F52DEF}" srcOrd="1" destOrd="0" parTransId="{098B84BA-4E87-2E4B-8542-51A78BB952D7}" sibTransId="{5EDDCD76-7096-3745-8511-F7A8340F7BC5}"/>
    <dgm:cxn modelId="{7B0145E5-FB68-5642-9090-62D19D311D13}" srcId="{C75DAB1D-5652-5D40-8521-A57C78782F79}" destId="{49524C1E-3226-9940-941C-FC64772B7B27}" srcOrd="0" destOrd="0" parTransId="{36BCB182-7590-EF45-B748-611F18ACAC12}" sibTransId="{F07EA50B-6865-6441-90E6-C6D0CDA6AD4C}"/>
    <dgm:cxn modelId="{5692B142-198C-7D44-AE7B-F8E3F1F62174}" srcId="{ACCC3B62-CAB3-E84D-A131-DA92B46A2E7F}" destId="{964E1C25-42DE-FF47-98B7-334987E0BF00}" srcOrd="0" destOrd="0" parTransId="{AD9786C1-3FCC-994B-A8E7-7F42C788C8E4}" sibTransId="{B09392B9-9A73-374F-8D32-B220F71C6A87}"/>
    <dgm:cxn modelId="{64913881-FC2E-4276-A80C-06835002EEDE}" type="presOf" srcId="{36BCB182-7590-EF45-B748-611F18ACAC12}" destId="{FB3B2759-C447-7744-BAC6-781405FBD95E}" srcOrd="0" destOrd="0" presId="urn:microsoft.com/office/officeart/2005/8/layout/hierarchy1"/>
    <dgm:cxn modelId="{94FBD812-A74B-3644-B067-0ED79F802CDA}" srcId="{209C53D1-AFD5-DE44-B633-C0FAF1F52DEF}" destId="{2AD053AA-861D-A843-97F3-9F11F7EDEEF2}" srcOrd="1" destOrd="0" parTransId="{A0E7E138-04EF-8D4F-B461-364DF3097101}" sibTransId="{1D77ADD8-BDAE-FC42-8083-B071D5EDB135}"/>
    <dgm:cxn modelId="{BD1BAB73-11E6-9042-BC91-DA2AD8FBAD39}" srcId="{964E1C25-42DE-FF47-98B7-334987E0BF00}" destId="{C75DAB1D-5652-5D40-8521-A57C78782F79}" srcOrd="0" destOrd="0" parTransId="{414BEB8F-936A-B54B-84EB-363FE89EDBE1}" sibTransId="{395DDB9A-F5B1-E642-B804-B3E21CB4310E}"/>
    <dgm:cxn modelId="{E356205F-6307-491C-B2F8-601316EBEC5C}" type="presOf" srcId="{964E1C25-42DE-FF47-98B7-334987E0BF00}" destId="{FA9C948E-4FA9-A949-80EB-D932CBFD7F8A}" srcOrd="0" destOrd="0" presId="urn:microsoft.com/office/officeart/2005/8/layout/hierarchy1"/>
    <dgm:cxn modelId="{F9573DC4-75FF-42BE-B2B7-D945BD2C9E67}" type="presOf" srcId="{2AD053AA-861D-A843-97F3-9F11F7EDEEF2}" destId="{505FF3A2-FF7D-7E4F-BDAA-1000671B7F7C}" srcOrd="0" destOrd="0" presId="urn:microsoft.com/office/officeart/2005/8/layout/hierarchy1"/>
    <dgm:cxn modelId="{723F089C-AD79-4B90-8BFA-BF87BD2180CC}" type="presOf" srcId="{49524C1E-3226-9940-941C-FC64772B7B27}" destId="{80097DB5-CC97-A647-A3BF-8C2C9C8802DC}" srcOrd="0" destOrd="0" presId="urn:microsoft.com/office/officeart/2005/8/layout/hierarchy1"/>
    <dgm:cxn modelId="{5E429739-7211-44B0-8A09-176FB62B6AD5}" type="presOf" srcId="{A66E1BA2-40BC-9E4E-9D5B-FB7904BDB4B9}" destId="{3F4DB26D-2CA3-D340-82B9-2D7D2C6E56D4}" srcOrd="0" destOrd="0" presId="urn:microsoft.com/office/officeart/2005/8/layout/hierarchy1"/>
    <dgm:cxn modelId="{625B9FC0-4FAA-452D-BA65-9481566EA8E4}" type="presOf" srcId="{ACCC3B62-CAB3-E84D-A131-DA92B46A2E7F}" destId="{86BDB81A-8714-4F46-A8AB-B6A49C5DF57D}" srcOrd="0" destOrd="0" presId="urn:microsoft.com/office/officeart/2005/8/layout/hierarchy1"/>
    <dgm:cxn modelId="{5AA3B8C4-ECF5-4F12-B474-96B664B65017}" type="presParOf" srcId="{86BDB81A-8714-4F46-A8AB-B6A49C5DF57D}" destId="{05D87F20-C6C0-6845-AD67-213FA9B37373}" srcOrd="0" destOrd="0" presId="urn:microsoft.com/office/officeart/2005/8/layout/hierarchy1"/>
    <dgm:cxn modelId="{CA8A131E-AE7E-42C6-9058-F1BD465D947A}" type="presParOf" srcId="{05D87F20-C6C0-6845-AD67-213FA9B37373}" destId="{BDBB338F-7D94-0943-9A9F-58EB885DAF1A}" srcOrd="0" destOrd="0" presId="urn:microsoft.com/office/officeart/2005/8/layout/hierarchy1"/>
    <dgm:cxn modelId="{8A9BEE97-C924-412D-82BB-3668F778D482}" type="presParOf" srcId="{BDBB338F-7D94-0943-9A9F-58EB885DAF1A}" destId="{9D1D96F4-F742-D542-B42A-4B3C6F7A92E1}" srcOrd="0" destOrd="0" presId="urn:microsoft.com/office/officeart/2005/8/layout/hierarchy1"/>
    <dgm:cxn modelId="{0BCB976F-5774-49D0-8F4A-65B6D46A5B67}" type="presParOf" srcId="{BDBB338F-7D94-0943-9A9F-58EB885DAF1A}" destId="{FA9C948E-4FA9-A949-80EB-D932CBFD7F8A}" srcOrd="1" destOrd="0" presId="urn:microsoft.com/office/officeart/2005/8/layout/hierarchy1"/>
    <dgm:cxn modelId="{AD88A8B3-8558-482B-B2C0-EED5296B63D0}" type="presParOf" srcId="{05D87F20-C6C0-6845-AD67-213FA9B37373}" destId="{B6B01325-9CB3-E74B-B1D3-8C2F18AC696E}" srcOrd="1" destOrd="0" presId="urn:microsoft.com/office/officeart/2005/8/layout/hierarchy1"/>
    <dgm:cxn modelId="{6B27BAFB-71DA-45BE-ADEA-B59CA04331D4}" type="presParOf" srcId="{B6B01325-9CB3-E74B-B1D3-8C2F18AC696E}" destId="{F4F35516-0400-A84D-B67B-2375B85063C0}" srcOrd="0" destOrd="0" presId="urn:microsoft.com/office/officeart/2005/8/layout/hierarchy1"/>
    <dgm:cxn modelId="{FCDF652C-C11C-44F5-9BF3-24FC3393913C}" type="presParOf" srcId="{B6B01325-9CB3-E74B-B1D3-8C2F18AC696E}" destId="{3422E3FA-BCDF-0840-87BD-E3D72D7A493C}" srcOrd="1" destOrd="0" presId="urn:microsoft.com/office/officeart/2005/8/layout/hierarchy1"/>
    <dgm:cxn modelId="{5A5AC277-6640-4145-B52C-38E4F7B60609}" type="presParOf" srcId="{3422E3FA-BCDF-0840-87BD-E3D72D7A493C}" destId="{CCD2D032-5C84-E244-AB68-A2090851FAF8}" srcOrd="0" destOrd="0" presId="urn:microsoft.com/office/officeart/2005/8/layout/hierarchy1"/>
    <dgm:cxn modelId="{F3ECA10C-02C6-4618-91BB-53B6B6C450E6}" type="presParOf" srcId="{CCD2D032-5C84-E244-AB68-A2090851FAF8}" destId="{2F410BC7-D5AF-1546-BFC4-11F8E74DCABB}" srcOrd="0" destOrd="0" presId="urn:microsoft.com/office/officeart/2005/8/layout/hierarchy1"/>
    <dgm:cxn modelId="{60B4978F-8C48-4DBC-929B-C5BA59A05E01}" type="presParOf" srcId="{CCD2D032-5C84-E244-AB68-A2090851FAF8}" destId="{A25DBF17-6E60-6047-8BB8-66E1F0CEBFB4}" srcOrd="1" destOrd="0" presId="urn:microsoft.com/office/officeart/2005/8/layout/hierarchy1"/>
    <dgm:cxn modelId="{50F46447-59FF-4748-86BF-538115CB79F1}" type="presParOf" srcId="{3422E3FA-BCDF-0840-87BD-E3D72D7A493C}" destId="{7F076E06-C6BC-7241-BD22-BCF076A5FF54}" srcOrd="1" destOrd="0" presId="urn:microsoft.com/office/officeart/2005/8/layout/hierarchy1"/>
    <dgm:cxn modelId="{AF634BCA-EE1F-4CFA-AA6B-B5BA080B36BD}" type="presParOf" srcId="{7F076E06-C6BC-7241-BD22-BCF076A5FF54}" destId="{FB3B2759-C447-7744-BAC6-781405FBD95E}" srcOrd="0" destOrd="0" presId="urn:microsoft.com/office/officeart/2005/8/layout/hierarchy1"/>
    <dgm:cxn modelId="{4C7690DA-320C-4A65-B23B-6F8CA30C1A9E}" type="presParOf" srcId="{7F076E06-C6BC-7241-BD22-BCF076A5FF54}" destId="{0B9646D2-349F-C642-99FC-A79328971B6D}" srcOrd="1" destOrd="0" presId="urn:microsoft.com/office/officeart/2005/8/layout/hierarchy1"/>
    <dgm:cxn modelId="{BF8AE465-6CFD-470C-84C4-3385CB32E496}" type="presParOf" srcId="{0B9646D2-349F-C642-99FC-A79328971B6D}" destId="{7C984A2E-D879-9440-BD78-A15F869183D3}" srcOrd="0" destOrd="0" presId="urn:microsoft.com/office/officeart/2005/8/layout/hierarchy1"/>
    <dgm:cxn modelId="{D7268E80-24C0-4E01-9399-40748FD2851B}" type="presParOf" srcId="{7C984A2E-D879-9440-BD78-A15F869183D3}" destId="{20FEF6C2-86D9-E64E-89FE-8FE8F869DAAD}" srcOrd="0" destOrd="0" presId="urn:microsoft.com/office/officeart/2005/8/layout/hierarchy1"/>
    <dgm:cxn modelId="{E0B892EB-0323-4838-B5AA-6C60F89BF123}" type="presParOf" srcId="{7C984A2E-D879-9440-BD78-A15F869183D3}" destId="{80097DB5-CC97-A647-A3BF-8C2C9C8802DC}" srcOrd="1" destOrd="0" presId="urn:microsoft.com/office/officeart/2005/8/layout/hierarchy1"/>
    <dgm:cxn modelId="{83349BA3-64D3-4D20-9345-7BF253E26254}" type="presParOf" srcId="{0B9646D2-349F-C642-99FC-A79328971B6D}" destId="{EC628C71-8E8A-C046-B26F-B3121BF58E9F}" srcOrd="1" destOrd="0" presId="urn:microsoft.com/office/officeart/2005/8/layout/hierarchy1"/>
    <dgm:cxn modelId="{4318B623-15AD-49EE-ACF0-F9EF86E677A6}" type="presParOf" srcId="{7F076E06-C6BC-7241-BD22-BCF076A5FF54}" destId="{666DFE9E-32A1-9545-A4C0-DABEA71D0C2A}" srcOrd="2" destOrd="0" presId="urn:microsoft.com/office/officeart/2005/8/layout/hierarchy1"/>
    <dgm:cxn modelId="{42F7BDE3-3D57-4DC7-8A9D-46AF7C9BD02B}" type="presParOf" srcId="{7F076E06-C6BC-7241-BD22-BCF076A5FF54}" destId="{3C5C3BB1-2EAE-AD47-B147-6699CF7AD4FC}" srcOrd="3" destOrd="0" presId="urn:microsoft.com/office/officeart/2005/8/layout/hierarchy1"/>
    <dgm:cxn modelId="{75D6AD60-354A-4065-80E0-64E9A0C6F440}" type="presParOf" srcId="{3C5C3BB1-2EAE-AD47-B147-6699CF7AD4FC}" destId="{E83A8214-6B72-0941-920F-69BDCDB8FE40}" srcOrd="0" destOrd="0" presId="urn:microsoft.com/office/officeart/2005/8/layout/hierarchy1"/>
    <dgm:cxn modelId="{CC990638-004E-4002-93EC-08A2AC6E7691}" type="presParOf" srcId="{E83A8214-6B72-0941-920F-69BDCDB8FE40}" destId="{1170959E-0900-854E-A3CD-D7EC4FB586BE}" srcOrd="0" destOrd="0" presId="urn:microsoft.com/office/officeart/2005/8/layout/hierarchy1"/>
    <dgm:cxn modelId="{08C6C1C4-BDCD-4FB5-9C69-D592D0165D95}" type="presParOf" srcId="{E83A8214-6B72-0941-920F-69BDCDB8FE40}" destId="{DFD98D22-FCEC-9F42-94D2-D7DC62B945EF}" srcOrd="1" destOrd="0" presId="urn:microsoft.com/office/officeart/2005/8/layout/hierarchy1"/>
    <dgm:cxn modelId="{AACEC57B-8F7B-4811-9508-A73EF7631660}" type="presParOf" srcId="{3C5C3BB1-2EAE-AD47-B147-6699CF7AD4FC}" destId="{DB5F0C44-F6D8-E242-BAC8-EC404AD27E13}" srcOrd="1" destOrd="0" presId="urn:microsoft.com/office/officeart/2005/8/layout/hierarchy1"/>
    <dgm:cxn modelId="{97F4C664-22CB-4D87-A7EF-A3354DDC917E}" type="presParOf" srcId="{B6B01325-9CB3-E74B-B1D3-8C2F18AC696E}" destId="{F8139270-D174-7744-BE98-63CAA7B0A66C}" srcOrd="2" destOrd="0" presId="urn:microsoft.com/office/officeart/2005/8/layout/hierarchy1"/>
    <dgm:cxn modelId="{E819C7AF-BE25-4818-B519-70375AABEF85}" type="presParOf" srcId="{B6B01325-9CB3-E74B-B1D3-8C2F18AC696E}" destId="{3C2D100B-0733-C540-926B-43358AB52587}" srcOrd="3" destOrd="0" presId="urn:microsoft.com/office/officeart/2005/8/layout/hierarchy1"/>
    <dgm:cxn modelId="{5B0CF852-C88D-45FA-BEBD-3A7932103225}" type="presParOf" srcId="{3C2D100B-0733-C540-926B-43358AB52587}" destId="{3C2549BF-A260-0942-A2A3-1560461E0948}" srcOrd="0" destOrd="0" presId="urn:microsoft.com/office/officeart/2005/8/layout/hierarchy1"/>
    <dgm:cxn modelId="{326EB44A-7F39-41C1-A4C5-F46C492938E9}" type="presParOf" srcId="{3C2549BF-A260-0942-A2A3-1560461E0948}" destId="{1550B584-CB9A-D344-99CA-CD3BFAAC7DA4}" srcOrd="0" destOrd="0" presId="urn:microsoft.com/office/officeart/2005/8/layout/hierarchy1"/>
    <dgm:cxn modelId="{92D70898-F461-4E71-AE7F-4CFCD93B0EF4}" type="presParOf" srcId="{3C2549BF-A260-0942-A2A3-1560461E0948}" destId="{39A92E87-8AF6-2A4F-A6FF-256EAC96D5DE}" srcOrd="1" destOrd="0" presId="urn:microsoft.com/office/officeart/2005/8/layout/hierarchy1"/>
    <dgm:cxn modelId="{11115FB2-0152-4733-B515-15CB6B293081}" type="presParOf" srcId="{3C2D100B-0733-C540-926B-43358AB52587}" destId="{AAC8C3C8-1076-B34C-82EE-B9942A1D8FDE}" srcOrd="1" destOrd="0" presId="urn:microsoft.com/office/officeart/2005/8/layout/hierarchy1"/>
    <dgm:cxn modelId="{7A401C5E-E5B9-495E-9AFC-602C5FFAEF61}" type="presParOf" srcId="{AAC8C3C8-1076-B34C-82EE-B9942A1D8FDE}" destId="{3F4DB26D-2CA3-D340-82B9-2D7D2C6E56D4}" srcOrd="0" destOrd="0" presId="urn:microsoft.com/office/officeart/2005/8/layout/hierarchy1"/>
    <dgm:cxn modelId="{D07E3B8D-3792-4F07-861C-41D2BADE9836}" type="presParOf" srcId="{AAC8C3C8-1076-B34C-82EE-B9942A1D8FDE}" destId="{43913355-DFD5-3642-B0E1-A534AC19AA2B}" srcOrd="1" destOrd="0" presId="urn:microsoft.com/office/officeart/2005/8/layout/hierarchy1"/>
    <dgm:cxn modelId="{A0AC4F3A-6FFE-4EA4-96C8-FCBB2B287F77}" type="presParOf" srcId="{43913355-DFD5-3642-B0E1-A534AC19AA2B}" destId="{7061CBB7-BB59-8E4C-B933-2D9C5AE82C61}" srcOrd="0" destOrd="0" presId="urn:microsoft.com/office/officeart/2005/8/layout/hierarchy1"/>
    <dgm:cxn modelId="{2023DC0E-DE11-42AD-8F95-BFC42057CECD}" type="presParOf" srcId="{7061CBB7-BB59-8E4C-B933-2D9C5AE82C61}" destId="{1EEF692C-1065-2B4C-8435-0C3C7DE2CE1D}" srcOrd="0" destOrd="0" presId="urn:microsoft.com/office/officeart/2005/8/layout/hierarchy1"/>
    <dgm:cxn modelId="{EDB26AA8-0D97-4052-859C-209AD45D3263}" type="presParOf" srcId="{7061CBB7-BB59-8E4C-B933-2D9C5AE82C61}" destId="{D29A9E7B-5317-F14A-8349-99BF70C0FFD1}" srcOrd="1" destOrd="0" presId="urn:microsoft.com/office/officeart/2005/8/layout/hierarchy1"/>
    <dgm:cxn modelId="{BEF5D800-DD8B-4A01-921D-00D64D33A7AD}" type="presParOf" srcId="{43913355-DFD5-3642-B0E1-A534AC19AA2B}" destId="{C2FEF183-174C-F741-ADD6-BC1FADF0CDDF}" srcOrd="1" destOrd="0" presId="urn:microsoft.com/office/officeart/2005/8/layout/hierarchy1"/>
    <dgm:cxn modelId="{8F012D02-67EF-4748-92C9-456A8B5B29C1}" type="presParOf" srcId="{AAC8C3C8-1076-B34C-82EE-B9942A1D8FDE}" destId="{A6C118A7-4A2F-3A4C-8FEC-D3322E9D11EE}" srcOrd="2" destOrd="0" presId="urn:microsoft.com/office/officeart/2005/8/layout/hierarchy1"/>
    <dgm:cxn modelId="{677700B4-6D46-415F-A5C3-DF3F98065C6C}" type="presParOf" srcId="{AAC8C3C8-1076-B34C-82EE-B9942A1D8FDE}" destId="{F93012E8-2E6C-A24B-90BD-C4861723CB45}" srcOrd="3" destOrd="0" presId="urn:microsoft.com/office/officeart/2005/8/layout/hierarchy1"/>
    <dgm:cxn modelId="{73F6395E-8C5D-4512-9137-A13D94D15AC4}" type="presParOf" srcId="{F93012E8-2E6C-A24B-90BD-C4861723CB45}" destId="{CE771374-A810-CA49-B80A-7C71A74B0A78}" srcOrd="0" destOrd="0" presId="urn:microsoft.com/office/officeart/2005/8/layout/hierarchy1"/>
    <dgm:cxn modelId="{84C10C51-BF05-4B03-9F4D-6AB2CAE5FB15}" type="presParOf" srcId="{CE771374-A810-CA49-B80A-7C71A74B0A78}" destId="{428C5016-DE20-A542-AE14-072EB126D726}" srcOrd="0" destOrd="0" presId="urn:microsoft.com/office/officeart/2005/8/layout/hierarchy1"/>
    <dgm:cxn modelId="{7225567F-6ABC-4B8E-B478-8C8A68C581F0}" type="presParOf" srcId="{CE771374-A810-CA49-B80A-7C71A74B0A78}" destId="{505FF3A2-FF7D-7E4F-BDAA-1000671B7F7C}" srcOrd="1" destOrd="0" presId="urn:microsoft.com/office/officeart/2005/8/layout/hierarchy1"/>
    <dgm:cxn modelId="{14273A39-64F6-4DA9-848E-309889EE2803}" type="presParOf" srcId="{F93012E8-2E6C-A24B-90BD-C4861723CB45}" destId="{2A64F30A-0BE2-6C41-9333-DAEE57F263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118A7-4A2F-3A4C-8FEC-D3322E9D11EE}">
      <dsp:nvSpPr>
        <dsp:cNvPr id="0" name=""/>
        <dsp:cNvSpPr/>
      </dsp:nvSpPr>
      <dsp:spPr>
        <a:xfrm>
          <a:off x="5702478" y="2091999"/>
          <a:ext cx="818336" cy="389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01"/>
              </a:lnTo>
              <a:lnTo>
                <a:pt x="818336" y="265401"/>
              </a:lnTo>
              <a:lnTo>
                <a:pt x="818336" y="38945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DB26D-2CA3-D340-82B9-2D7D2C6E56D4}">
      <dsp:nvSpPr>
        <dsp:cNvPr id="0" name=""/>
        <dsp:cNvSpPr/>
      </dsp:nvSpPr>
      <dsp:spPr>
        <a:xfrm>
          <a:off x="4884142" y="2091999"/>
          <a:ext cx="818336" cy="389453"/>
        </a:xfrm>
        <a:custGeom>
          <a:avLst/>
          <a:gdLst/>
          <a:ahLst/>
          <a:cxnLst/>
          <a:rect l="0" t="0" r="0" b="0"/>
          <a:pathLst>
            <a:path>
              <a:moveTo>
                <a:pt x="818336" y="0"/>
              </a:moveTo>
              <a:lnTo>
                <a:pt x="818336" y="265401"/>
              </a:lnTo>
              <a:lnTo>
                <a:pt x="0" y="265401"/>
              </a:lnTo>
              <a:lnTo>
                <a:pt x="0" y="38945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39270-D174-7744-BE98-63CAA7B0A66C}">
      <dsp:nvSpPr>
        <dsp:cNvPr id="0" name=""/>
        <dsp:cNvSpPr/>
      </dsp:nvSpPr>
      <dsp:spPr>
        <a:xfrm>
          <a:off x="4065805" y="852219"/>
          <a:ext cx="1636672" cy="389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01"/>
              </a:lnTo>
              <a:lnTo>
                <a:pt x="1636672" y="265401"/>
              </a:lnTo>
              <a:lnTo>
                <a:pt x="1636672" y="3894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DFE9E-32A1-9545-A4C0-DABEA71D0C2A}">
      <dsp:nvSpPr>
        <dsp:cNvPr id="0" name=""/>
        <dsp:cNvSpPr/>
      </dsp:nvSpPr>
      <dsp:spPr>
        <a:xfrm>
          <a:off x="2429132" y="2091999"/>
          <a:ext cx="818336" cy="389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01"/>
              </a:lnTo>
              <a:lnTo>
                <a:pt x="818336" y="265401"/>
              </a:lnTo>
              <a:lnTo>
                <a:pt x="818336" y="38945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B2759-C447-7744-BAC6-781405FBD95E}">
      <dsp:nvSpPr>
        <dsp:cNvPr id="0" name=""/>
        <dsp:cNvSpPr/>
      </dsp:nvSpPr>
      <dsp:spPr>
        <a:xfrm>
          <a:off x="1610796" y="2091999"/>
          <a:ext cx="818336" cy="389453"/>
        </a:xfrm>
        <a:custGeom>
          <a:avLst/>
          <a:gdLst/>
          <a:ahLst/>
          <a:cxnLst/>
          <a:rect l="0" t="0" r="0" b="0"/>
          <a:pathLst>
            <a:path>
              <a:moveTo>
                <a:pt x="818336" y="0"/>
              </a:moveTo>
              <a:lnTo>
                <a:pt x="818336" y="265401"/>
              </a:lnTo>
              <a:lnTo>
                <a:pt x="0" y="265401"/>
              </a:lnTo>
              <a:lnTo>
                <a:pt x="0" y="38945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35516-0400-A84D-B67B-2375B85063C0}">
      <dsp:nvSpPr>
        <dsp:cNvPr id="0" name=""/>
        <dsp:cNvSpPr/>
      </dsp:nvSpPr>
      <dsp:spPr>
        <a:xfrm>
          <a:off x="2429132" y="852219"/>
          <a:ext cx="1636672" cy="389453"/>
        </a:xfrm>
        <a:custGeom>
          <a:avLst/>
          <a:gdLst/>
          <a:ahLst/>
          <a:cxnLst/>
          <a:rect l="0" t="0" r="0" b="0"/>
          <a:pathLst>
            <a:path>
              <a:moveTo>
                <a:pt x="1636672" y="0"/>
              </a:moveTo>
              <a:lnTo>
                <a:pt x="1636672" y="265401"/>
              </a:lnTo>
              <a:lnTo>
                <a:pt x="0" y="265401"/>
              </a:lnTo>
              <a:lnTo>
                <a:pt x="0" y="3894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D96F4-F742-D542-B42A-4B3C6F7A92E1}">
      <dsp:nvSpPr>
        <dsp:cNvPr id="0" name=""/>
        <dsp:cNvSpPr/>
      </dsp:nvSpPr>
      <dsp:spPr>
        <a:xfrm>
          <a:off x="3396257" y="1893"/>
          <a:ext cx="1339095" cy="850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9C948E-4FA9-A949-80EB-D932CBFD7F8A}">
      <dsp:nvSpPr>
        <dsp:cNvPr id="0" name=""/>
        <dsp:cNvSpPr/>
      </dsp:nvSpPr>
      <dsp:spPr>
        <a:xfrm>
          <a:off x="3545046" y="143242"/>
          <a:ext cx="1339095" cy="850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Calibri" charset="0"/>
              <a:ea typeface="Calibri" charset="0"/>
              <a:cs typeface="Calibri" charset="0"/>
            </a:rPr>
            <a:t>Kryptogenní</a:t>
          </a:r>
          <a:endParaRPr lang="en-US" sz="16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3569951" y="168147"/>
        <a:ext cx="1289285" cy="800515"/>
      </dsp:txXfrm>
    </dsp:sp>
    <dsp:sp modelId="{2F410BC7-D5AF-1546-BFC4-11F8E74DCABB}">
      <dsp:nvSpPr>
        <dsp:cNvPr id="0" name=""/>
        <dsp:cNvSpPr/>
      </dsp:nvSpPr>
      <dsp:spPr>
        <a:xfrm>
          <a:off x="1759584" y="1241673"/>
          <a:ext cx="1339095" cy="850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5DBF17-6E60-6047-8BB8-66E1F0CEBFB4}">
      <dsp:nvSpPr>
        <dsp:cNvPr id="0" name=""/>
        <dsp:cNvSpPr/>
      </dsp:nvSpPr>
      <dsp:spPr>
        <a:xfrm>
          <a:off x="1908373" y="1383022"/>
          <a:ext cx="1339095" cy="850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Calibri" charset="0"/>
              <a:ea typeface="Calibri" charset="0"/>
              <a:cs typeface="Calibri" charset="0"/>
            </a:rPr>
            <a:t>Cévně</a:t>
          </a:r>
          <a:r>
            <a:rPr lang="en-US" sz="1600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sz="1600" kern="1200" dirty="0" err="1">
              <a:latin typeface="Calibri" charset="0"/>
              <a:ea typeface="Calibri" charset="0"/>
              <a:cs typeface="Calibri" charset="0"/>
            </a:rPr>
            <a:t>mladší</a:t>
          </a:r>
          <a:r>
            <a:rPr lang="en-US" sz="1600" kern="1200" dirty="0">
              <a:latin typeface="Calibri" charset="0"/>
              <a:ea typeface="Calibri" charset="0"/>
              <a:cs typeface="Calibri" charset="0"/>
            </a:rPr>
            <a:t> –do 50</a:t>
          </a:r>
          <a:r>
            <a:rPr lang="cs-CZ" sz="1600" kern="1200" dirty="0">
              <a:latin typeface="Calibri" charset="0"/>
              <a:ea typeface="Calibri" charset="0"/>
              <a:cs typeface="Calibri" charset="0"/>
            </a:rPr>
            <a:t> r</a:t>
          </a:r>
          <a:r>
            <a:rPr lang="en-US" sz="1600" kern="1200" dirty="0">
              <a:latin typeface="Calibri" charset="0"/>
              <a:ea typeface="Calibri" charset="0"/>
              <a:cs typeface="Calibri" charset="0"/>
            </a:rPr>
            <a:t>?</a:t>
          </a:r>
        </a:p>
      </dsp:txBody>
      <dsp:txXfrm>
        <a:off x="1933278" y="1407927"/>
        <a:ext cx="1289285" cy="800515"/>
      </dsp:txXfrm>
    </dsp:sp>
    <dsp:sp modelId="{20FEF6C2-86D9-E64E-89FE-8FE8F869DAAD}">
      <dsp:nvSpPr>
        <dsp:cNvPr id="0" name=""/>
        <dsp:cNvSpPr/>
      </dsp:nvSpPr>
      <dsp:spPr>
        <a:xfrm>
          <a:off x="941248" y="2481453"/>
          <a:ext cx="1339095" cy="850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097DB5-CC97-A647-A3BF-8C2C9C8802DC}">
      <dsp:nvSpPr>
        <dsp:cNvPr id="0" name=""/>
        <dsp:cNvSpPr/>
      </dsp:nvSpPr>
      <dsp:spPr>
        <a:xfrm>
          <a:off x="1090037" y="2622802"/>
          <a:ext cx="1339095" cy="850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Calibri" charset="0"/>
              <a:ea typeface="Calibri" charset="0"/>
              <a:cs typeface="Calibri" charset="0"/>
            </a:rPr>
            <a:t>Paradoxní</a:t>
          </a:r>
          <a:endParaRPr lang="en-US" sz="16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1114942" y="2647707"/>
        <a:ext cx="1289285" cy="800515"/>
      </dsp:txXfrm>
    </dsp:sp>
    <dsp:sp modelId="{1170959E-0900-854E-A3CD-D7EC4FB586BE}">
      <dsp:nvSpPr>
        <dsp:cNvPr id="0" name=""/>
        <dsp:cNvSpPr/>
      </dsp:nvSpPr>
      <dsp:spPr>
        <a:xfrm>
          <a:off x="2577921" y="2481453"/>
          <a:ext cx="1339095" cy="850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D98D22-FCEC-9F42-94D2-D7DC62B945EF}">
      <dsp:nvSpPr>
        <dsp:cNvPr id="0" name=""/>
        <dsp:cNvSpPr/>
      </dsp:nvSpPr>
      <dsp:spPr>
        <a:xfrm>
          <a:off x="2726709" y="2622802"/>
          <a:ext cx="1339095" cy="850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Calibri" charset="0"/>
              <a:ea typeface="Calibri" charset="0"/>
              <a:cs typeface="Calibri" charset="0"/>
            </a:rPr>
            <a:t>Jiné</a:t>
          </a:r>
          <a:r>
            <a:rPr lang="en-US" sz="1600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sz="1600" kern="1200" dirty="0" err="1">
              <a:latin typeface="Calibri" charset="0"/>
              <a:ea typeface="Calibri" charset="0"/>
              <a:cs typeface="Calibri" charset="0"/>
            </a:rPr>
            <a:t>nonAS</a:t>
          </a:r>
          <a:endParaRPr lang="en-US" sz="16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2751614" y="2647707"/>
        <a:ext cx="1289285" cy="800515"/>
      </dsp:txXfrm>
    </dsp:sp>
    <dsp:sp modelId="{1550B584-CB9A-D344-99CA-CD3BFAAC7DA4}">
      <dsp:nvSpPr>
        <dsp:cNvPr id="0" name=""/>
        <dsp:cNvSpPr/>
      </dsp:nvSpPr>
      <dsp:spPr>
        <a:xfrm>
          <a:off x="5032930" y="1241673"/>
          <a:ext cx="1339095" cy="850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A92E87-8AF6-2A4F-A6FF-256EAC96D5DE}">
      <dsp:nvSpPr>
        <dsp:cNvPr id="0" name=""/>
        <dsp:cNvSpPr/>
      </dsp:nvSpPr>
      <dsp:spPr>
        <a:xfrm>
          <a:off x="5181719" y="1383022"/>
          <a:ext cx="1339095" cy="850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Calibri" charset="0"/>
              <a:ea typeface="Calibri" charset="0"/>
              <a:cs typeface="Calibri" charset="0"/>
            </a:rPr>
            <a:t>Starší</a:t>
          </a:r>
          <a:r>
            <a:rPr lang="en-US" sz="1600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sz="1600" kern="1200" dirty="0" err="1">
              <a:latin typeface="Calibri" charset="0"/>
              <a:ea typeface="Calibri" charset="0"/>
              <a:cs typeface="Calibri" charset="0"/>
            </a:rPr>
            <a:t>cévně</a:t>
          </a:r>
          <a:r>
            <a:rPr lang="en-US" sz="1600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sz="1600" kern="1200" dirty="0" err="1">
              <a:latin typeface="Calibri" charset="0"/>
              <a:ea typeface="Calibri" charset="0"/>
              <a:cs typeface="Calibri" charset="0"/>
            </a:rPr>
            <a:t>nad</a:t>
          </a:r>
          <a:r>
            <a:rPr lang="en-US" sz="1600" kern="1200" dirty="0">
              <a:latin typeface="Calibri" charset="0"/>
              <a:ea typeface="Calibri" charset="0"/>
              <a:cs typeface="Calibri" charset="0"/>
            </a:rPr>
            <a:t> 50-60</a:t>
          </a:r>
          <a:r>
            <a:rPr lang="cs-CZ" sz="1600" kern="1200" dirty="0">
              <a:latin typeface="Calibri" charset="0"/>
              <a:ea typeface="Calibri" charset="0"/>
              <a:cs typeface="Calibri" charset="0"/>
            </a:rPr>
            <a:t> r</a:t>
          </a:r>
          <a:r>
            <a:rPr lang="en-US" sz="1600" kern="1200" dirty="0">
              <a:latin typeface="Calibri" charset="0"/>
              <a:ea typeface="Calibri" charset="0"/>
              <a:cs typeface="Calibri" charset="0"/>
            </a:rPr>
            <a:t>?</a:t>
          </a:r>
        </a:p>
      </dsp:txBody>
      <dsp:txXfrm>
        <a:off x="5206624" y="1407927"/>
        <a:ext cx="1289285" cy="800515"/>
      </dsp:txXfrm>
    </dsp:sp>
    <dsp:sp modelId="{1EEF692C-1065-2B4C-8435-0C3C7DE2CE1D}">
      <dsp:nvSpPr>
        <dsp:cNvPr id="0" name=""/>
        <dsp:cNvSpPr/>
      </dsp:nvSpPr>
      <dsp:spPr>
        <a:xfrm>
          <a:off x="4214594" y="2481453"/>
          <a:ext cx="1339095" cy="850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9A9E7B-5317-F14A-8349-99BF70C0FFD1}">
      <dsp:nvSpPr>
        <dsp:cNvPr id="0" name=""/>
        <dsp:cNvSpPr/>
      </dsp:nvSpPr>
      <dsp:spPr>
        <a:xfrm>
          <a:off x="4363382" y="2622802"/>
          <a:ext cx="1339095" cy="850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Calibri" charset="0"/>
              <a:ea typeface="Calibri" charset="0"/>
              <a:cs typeface="Calibri" charset="0"/>
            </a:rPr>
            <a:t>Paroxysmální</a:t>
          </a:r>
          <a:r>
            <a:rPr lang="en-US" sz="1600" kern="1200" dirty="0">
              <a:latin typeface="Calibri" charset="0"/>
              <a:ea typeface="Calibri" charset="0"/>
              <a:cs typeface="Calibri" charset="0"/>
            </a:rPr>
            <a:t> FS </a:t>
          </a:r>
        </a:p>
      </dsp:txBody>
      <dsp:txXfrm>
        <a:off x="4388287" y="2647707"/>
        <a:ext cx="1289285" cy="800515"/>
      </dsp:txXfrm>
    </dsp:sp>
    <dsp:sp modelId="{428C5016-DE20-A542-AE14-072EB126D726}">
      <dsp:nvSpPr>
        <dsp:cNvPr id="0" name=""/>
        <dsp:cNvSpPr/>
      </dsp:nvSpPr>
      <dsp:spPr>
        <a:xfrm>
          <a:off x="5851267" y="2481453"/>
          <a:ext cx="1339095" cy="850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5FF3A2-FF7D-7E4F-BDAA-1000671B7F7C}">
      <dsp:nvSpPr>
        <dsp:cNvPr id="0" name=""/>
        <dsp:cNvSpPr/>
      </dsp:nvSpPr>
      <dsp:spPr>
        <a:xfrm>
          <a:off x="6000055" y="2622802"/>
          <a:ext cx="1339095" cy="850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Calibri" charset="0"/>
              <a:ea typeface="Calibri" charset="0"/>
              <a:cs typeface="Calibri" charset="0"/>
            </a:rPr>
            <a:t>Ateromatóza</a:t>
          </a:r>
          <a:r>
            <a:rPr lang="en-US" sz="1600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US" sz="1600" kern="1200" dirty="0" err="1">
              <a:latin typeface="Calibri" charset="0"/>
              <a:ea typeface="Calibri" charset="0"/>
              <a:cs typeface="Calibri" charset="0"/>
            </a:rPr>
            <a:t>aorty</a:t>
          </a:r>
          <a:endParaRPr lang="en-US" sz="16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6024960" y="2647707"/>
        <a:ext cx="1289285" cy="800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5603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1206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6809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2412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8015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3618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792209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4824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881B365-4D3A-49F1-A9B3-A098AC262718}" type="slidenum">
              <a:rPr lang="cs-CZ" altLang="cs-CZ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2814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Animace po řádcích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0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CCE152AD-5BE2-F545-95DC-9309467A986B}" type="slidenum">
              <a:rPr lang="cs-CZ" altLang="cs-CZ">
                <a:ea typeface="Noto Sans CJK SC Regular" charset="0"/>
                <a:cs typeface="Noto Sans CJK SC Regular" charset="0"/>
              </a:rPr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12</a:t>
            </a:fld>
            <a:endParaRPr lang="cs-CZ" altLang="cs-CZ">
              <a:ea typeface="Noto Sans CJK SC Regular" charset="0"/>
              <a:cs typeface="Noto Sans CJK SC Regular" charset="0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9708A36-AB77-ED4E-9730-EC1E28055543}" type="slidenum">
              <a:rPr lang="en-GB" altLang="cs-CZ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GB" altLang="cs-CZ">
              <a:latin typeface="Arial" charset="0"/>
            </a:endParaRPr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87120" tIns="43560" rIns="87120" bIns="435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DF24861-A8D7-A447-9A69-B1F38F788D7A}" type="slidenum">
              <a:rPr lang="en-US" altLang="cs-CZ" sz="11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cs-CZ" sz="1100">
              <a:latin typeface="Arial" charset="0"/>
            </a:endParaRPr>
          </a:p>
        </p:txBody>
      </p:sp>
      <p:sp>
        <p:nvSpPr>
          <p:cNvPr id="8909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2" name="Text Box 4"/>
          <p:cNvSpPr txBox="1">
            <a:spLocks noChangeArrowheads="1"/>
          </p:cNvSpPr>
          <p:nvPr/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232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1ECA99E8-C7E0-3B44-AD25-1043E7F2A74A}" type="slidenum">
              <a:rPr lang="cs-CZ" altLang="cs-CZ">
                <a:ea typeface="Noto Sans CJK SC Regular" charset="0"/>
                <a:cs typeface="Noto Sans CJK SC Regular" charset="0"/>
              </a:rPr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13</a:t>
            </a:fld>
            <a:endParaRPr lang="cs-CZ" altLang="cs-CZ">
              <a:ea typeface="Noto Sans CJK SC Regular" charset="0"/>
              <a:cs typeface="Noto Sans CJK SC Regular" charset="0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2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279E71F7-E782-AA45-A131-858BB015EDA1}" type="slidenum">
              <a:rPr lang="cs-CZ" altLang="cs-CZ">
                <a:ea typeface="Noto Sans CJK SC Regular" charset="0"/>
                <a:cs typeface="Noto Sans CJK SC Regular" charset="0"/>
              </a:rPr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14</a:t>
            </a:fld>
            <a:endParaRPr lang="cs-CZ" altLang="cs-CZ">
              <a:ea typeface="Noto Sans CJK SC Regular" charset="0"/>
              <a:cs typeface="Noto Sans CJK SC Regular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46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B40FE07B-CF3A-6744-BAF7-0CCDC2AE9439}" type="slidenum">
              <a:rPr lang="cs-CZ" altLang="cs-CZ">
                <a:ea typeface="Noto Sans CJK SC Regular" charset="0"/>
                <a:cs typeface="Noto Sans CJK SC Regular" charset="0"/>
              </a:rPr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25</a:t>
            </a:fld>
            <a:endParaRPr lang="cs-CZ" altLang="cs-CZ">
              <a:ea typeface="Noto Sans CJK SC Regular" charset="0"/>
              <a:cs typeface="Noto Sans CJK SC Regular" charset="0"/>
            </a:endParaRPr>
          </a:p>
        </p:txBody>
      </p:sp>
      <p:sp>
        <p:nvSpPr>
          <p:cNvPr id="1228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3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1B277-2033-114C-A375-408CD0D9E649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606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Animace po řádcích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06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12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Animace po řádcích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00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FD67A5B2-69DF-471F-B274-ADCA7E9308DC}" type="slidenum">
              <a:rPr lang="cs-CZ" altLang="cs-CZ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35</a:t>
            </a:fld>
            <a:endParaRPr lang="cs-CZ" altLang="cs-CZ"/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65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t="450" r="33397" b="-450"/>
          <a:stretch/>
        </p:blipFill>
        <p:spPr>
          <a:xfrm>
            <a:off x="91490" y="76238"/>
            <a:ext cx="2641662" cy="6766486"/>
          </a:xfrm>
          <a:prstGeom prst="rect">
            <a:avLst/>
          </a:prstGeom>
        </p:spPr>
      </p:pic>
      <p:sp>
        <p:nvSpPr>
          <p:cNvPr id="3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6" name="Obdélník 5"/>
          <p:cNvSpPr/>
          <p:nvPr userDrawn="1"/>
        </p:nvSpPr>
        <p:spPr>
          <a:xfrm>
            <a:off x="3337575" y="1478302"/>
            <a:ext cx="5806427" cy="1219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cs-CZ"/>
          </a:p>
        </p:txBody>
      </p:sp>
      <p:pic>
        <p:nvPicPr>
          <p:cNvPr id="7" name="Picture 3" descr="D:\Dropbox\FNOL\FNOL_Design manual\PPT\FNOL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7" b="-16667"/>
          <a:stretch/>
        </p:blipFill>
        <p:spPr bwMode="auto">
          <a:xfrm>
            <a:off x="3611892" y="1776788"/>
            <a:ext cx="1887727" cy="6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90" b="-16590"/>
          <a:stretch/>
        </p:blipFill>
        <p:spPr bwMode="auto">
          <a:xfrm>
            <a:off x="7498048" y="1776789"/>
            <a:ext cx="1076523" cy="65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Dropbox\FNOL\Kardiovaskularni centrum\LOGO\UP_LF_logo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18" b="-16718"/>
          <a:stretch/>
        </p:blipFill>
        <p:spPr bwMode="auto">
          <a:xfrm>
            <a:off x="5852148" y="1789796"/>
            <a:ext cx="1287465" cy="6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0" y="2880366"/>
            <a:ext cx="9144000" cy="609600"/>
          </a:xfrm>
        </p:spPr>
        <p:txBody>
          <a:bodyPr anchor="t" anchorCtr="0">
            <a:noAutofit/>
          </a:bodyPr>
          <a:lstStyle>
            <a:lvl1pPr algn="ctr">
              <a:defRPr sz="44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0"/>
          </p:nvPr>
        </p:nvSpPr>
        <p:spPr>
          <a:xfrm>
            <a:off x="334247" y="5532097"/>
            <a:ext cx="3240000" cy="501882"/>
          </a:xfrm>
        </p:spPr>
        <p:txBody>
          <a:bodyPr/>
          <a:lstStyle>
            <a:lvl1pPr>
              <a:defRPr sz="1600" i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1480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99286" y="0"/>
            <a:ext cx="4544716" cy="6858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1480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0" y="502945"/>
            <a:ext cx="4114800" cy="609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85843" y="1722141"/>
            <a:ext cx="3200400" cy="4267153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0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0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822989" y="1904823"/>
            <a:ext cx="2743200" cy="36576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673038" y="1722140"/>
            <a:ext cx="1213788" cy="3088163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822989" y="1904823"/>
            <a:ext cx="2743200" cy="36576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94374" y="1600222"/>
            <a:ext cx="2651760" cy="231645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246134" y="3916676"/>
            <a:ext cx="2651760" cy="231645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897894" y="1600221"/>
            <a:ext cx="2651760" cy="231645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8641" y="3916676"/>
            <a:ext cx="2011702" cy="231690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560299" y="1599768"/>
            <a:ext cx="2011702" cy="231690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571956" y="3916223"/>
            <a:ext cx="2011702" cy="231690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583615" y="1600222"/>
            <a:ext cx="2011702" cy="231690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8641" y="1600222"/>
            <a:ext cx="2651805" cy="231647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48686" y="3977636"/>
            <a:ext cx="2651805" cy="231647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246136" y="3977636"/>
            <a:ext cx="2651805" cy="231647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943586" y="3977636"/>
            <a:ext cx="2651805" cy="231647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943586" y="1600222"/>
            <a:ext cx="2651805" cy="231647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8642" y="1600222"/>
            <a:ext cx="3063285" cy="231647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48642" y="3977609"/>
            <a:ext cx="1508805" cy="2316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57610" y="1600221"/>
            <a:ext cx="2240280" cy="469386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943527" y="3977609"/>
            <a:ext cx="2651760" cy="2316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2945"/>
            <a:ext cx="8280000" cy="6096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0" y="1325903"/>
            <a:ext cx="8280000" cy="4812097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6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3931927" y="6261093"/>
            <a:ext cx="105897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6283325"/>
            <a:ext cx="1639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283325"/>
            <a:ext cx="21447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0" y="6283325"/>
            <a:ext cx="3382963" cy="503238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5535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8685" y="1722091"/>
            <a:ext cx="3977597" cy="438912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17720" y="1722091"/>
            <a:ext cx="3975342" cy="438912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754879" y="1742584"/>
            <a:ext cx="3838116" cy="375903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1007" y="1742584"/>
            <a:ext cx="3838116" cy="375903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7134" y="2698470"/>
            <a:ext cx="2103098" cy="213259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743203" y="1742584"/>
            <a:ext cx="3657599" cy="375903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8684" y="2677723"/>
            <a:ext cx="2103098" cy="213259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942534" y="2091512"/>
            <a:ext cx="2560320" cy="32918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1206" tIns="51206" rIns="51206" bIns="51206" anchor="ctr" anchorCtr="0"/>
          <a:lstStyle>
            <a:lvl1pPr algn="ctr" rtl="0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3002241" y="2441489"/>
            <a:ext cx="1280160" cy="15849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1206" tIns="51206" rIns="51206" bIns="51206" anchor="ctr" anchorCtr="0"/>
          <a:lstStyle>
            <a:lvl1pPr algn="ctr" rtl="0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2471251" y="4023109"/>
            <a:ext cx="1371600" cy="170688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1206" tIns="51206" rIns="51206" bIns="51206" anchor="ctr" anchorCtr="0"/>
          <a:lstStyle>
            <a:lvl1pPr algn="ctr" rtl="0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1796830" y="3547951"/>
            <a:ext cx="1371600" cy="170688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5108930" y="2104385"/>
            <a:ext cx="2743200" cy="341376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3383275" y="3811264"/>
            <a:ext cx="1691640" cy="219456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03950" y="2123453"/>
            <a:ext cx="3474720" cy="3313308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872955" y="1583288"/>
            <a:ext cx="3200399" cy="2888313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20135" y="2120023"/>
            <a:ext cx="1934926" cy="377952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68034" y="4289137"/>
            <a:ext cx="611661" cy="158496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26305" y="2428357"/>
            <a:ext cx="3474719" cy="2871165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+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2945"/>
            <a:ext cx="8280000" cy="609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0" y="1325903"/>
            <a:ext cx="4004215" cy="4812097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6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3931927" y="6261093"/>
            <a:ext cx="105897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6283325"/>
            <a:ext cx="1639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283325"/>
            <a:ext cx="21447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0" y="6283325"/>
            <a:ext cx="3382963" cy="503238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0" name="Zástupný symbol pro obsah 3"/>
          <p:cNvSpPr>
            <a:spLocks noGrp="1"/>
          </p:cNvSpPr>
          <p:nvPr>
            <p:ph sz="quarter" idx="16"/>
          </p:nvPr>
        </p:nvSpPr>
        <p:spPr>
          <a:xfrm>
            <a:off x="4754878" y="1325903"/>
            <a:ext cx="4004215" cy="4812097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24721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2" y="1478494"/>
            <a:ext cx="8229555" cy="4755091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1" y="1478494"/>
            <a:ext cx="3886200" cy="4755091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800598" y="1478303"/>
            <a:ext cx="3886200" cy="4755091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478494"/>
            <a:ext cx="2560320" cy="4755091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291840" y="1478493"/>
            <a:ext cx="2560320" cy="4755091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26435" y="1478492"/>
            <a:ext cx="2560320" cy="4755091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8639" y="1600220"/>
            <a:ext cx="4023360" cy="463336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1957" y="1600220"/>
            <a:ext cx="4023360" cy="463336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2424043" y="0"/>
            <a:ext cx="6719958" cy="6858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76810" tIns="38405" rIns="76810" bIns="38405" numCol="1" anchor="t" anchorCtr="0" compatLnSpc="1">
            <a:prstTxWarp prst="textNoShape">
              <a:avLst/>
            </a:prstTxWarp>
          </a:bodyPr>
          <a:lstStyle/>
          <a:p>
            <a:endParaRPr lang="en-US" sz="230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2386009" y="0"/>
            <a:ext cx="2665864" cy="6858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76810" tIns="38405" rIns="76810" bIns="38405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24044" y="0"/>
            <a:ext cx="6719958" cy="6858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2386009" y="0"/>
            <a:ext cx="2665864" cy="6858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76810" tIns="38405" rIns="76810" bIns="38405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57150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511F-20F2-4EA0-A5AB-C39441B06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190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EE012-AAFA-402D-963C-336F030EDF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55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0" y="411513"/>
            <a:ext cx="8280000" cy="5726487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6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3931927" y="6261093"/>
            <a:ext cx="105897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6283325"/>
            <a:ext cx="1639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283325"/>
            <a:ext cx="21447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0" y="6283325"/>
            <a:ext cx="3382963" cy="503238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167724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50AA9-43B0-E64C-BA88-B0E8D5BAED6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2412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11190" y="1376364"/>
            <a:ext cx="8281987" cy="4860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62140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7925" y="6569072"/>
            <a:ext cx="8230116" cy="155581"/>
          </a:xfrm>
        </p:spPr>
        <p:txBody>
          <a:bodyPr lIns="0" anchor="b">
            <a:spAutoFit/>
          </a:bodyPr>
          <a:lstStyle>
            <a:lvl1pPr marL="0" indent="0">
              <a:buNone/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notes style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31800" y="256710"/>
            <a:ext cx="5976144" cy="77423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1800" b="1" dirty="0">
                <a:solidFill>
                  <a:schemeClr val="tx1"/>
                </a:solidFill>
                <a:ea typeface="+mn-ea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>
          <a:xfrm>
            <a:off x="8616286" y="273962"/>
            <a:ext cx="200564" cy="25879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0627891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63">
          <p15:clr>
            <a:srgbClr val="FBAE40"/>
          </p15:clr>
        </p15:guide>
        <p15:guide id="2" orient="horz" pos="3834">
          <p15:clr>
            <a:srgbClr val="FBAE40"/>
          </p15:clr>
        </p15:guide>
        <p15:guide id="3" orient="horz" pos="864">
          <p15:clr>
            <a:srgbClr val="FBAE40"/>
          </p15:clr>
        </p15:guide>
        <p15:guide id="5" orient="horz" pos="4190">
          <p15:clr>
            <a:srgbClr val="FBAE40"/>
          </p15:clr>
        </p15:guide>
        <p15:guide id="6" pos="3840">
          <p15:clr>
            <a:srgbClr val="FBAE40"/>
          </p15:clr>
        </p15:guide>
        <p15:guide id="7" pos="7319">
          <p15:clr>
            <a:srgbClr val="FBAE40"/>
          </p15:clr>
        </p15:guide>
        <p15:guide id="8" orient="horz" pos="59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3001" y="929668"/>
            <a:ext cx="3748999" cy="4998665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80186" y="1516326"/>
            <a:ext cx="3604324" cy="3985293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566163" y="1051557"/>
            <a:ext cx="2011679" cy="268224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40385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502945"/>
            <a:ext cx="8229555" cy="6096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5903"/>
            <a:ext cx="8229600" cy="4846267"/>
          </a:xfrm>
          <a:prstGeom prst="rect">
            <a:avLst/>
          </a:prstGeom>
        </p:spPr>
        <p:txBody>
          <a:bodyPr vert="horz" lIns="51206" tIns="25603" rIns="51206" bIns="25603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46" y="6355049"/>
            <a:ext cx="1828800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355049"/>
            <a:ext cx="2743200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7955" y="6355049"/>
            <a:ext cx="1828800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28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9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3931927" y="6261093"/>
            <a:ext cx="105897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19"/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6283325"/>
            <a:ext cx="1639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"/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283325"/>
            <a:ext cx="21447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27" r:id="rId2"/>
    <p:sldLayoutId id="2147483729" r:id="rId3"/>
    <p:sldLayoutId id="2147483728" r:id="rId4"/>
    <p:sldLayoutId id="2147483675" r:id="rId5"/>
    <p:sldLayoutId id="2147483681" r:id="rId6"/>
    <p:sldLayoutId id="2147483696" r:id="rId7"/>
    <p:sldLayoutId id="2147483702" r:id="rId8"/>
    <p:sldLayoutId id="2147483678" r:id="rId9"/>
    <p:sldLayoutId id="2147483676" r:id="rId10"/>
    <p:sldLayoutId id="2147483679" r:id="rId11"/>
    <p:sldLayoutId id="2147483680" r:id="rId12"/>
    <p:sldLayoutId id="2147483691" r:id="rId13"/>
    <p:sldLayoutId id="2147483692" r:id="rId14"/>
    <p:sldLayoutId id="2147483706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698" r:id="rId23"/>
    <p:sldLayoutId id="2147483701" r:id="rId24"/>
    <p:sldLayoutId id="2147483722" r:id="rId25"/>
    <p:sldLayoutId id="2147483723" r:id="rId26"/>
    <p:sldLayoutId id="2147483724" r:id="rId27"/>
    <p:sldLayoutId id="2147483725" r:id="rId28"/>
    <p:sldLayoutId id="2147483671" r:id="rId29"/>
    <p:sldLayoutId id="2147483668" r:id="rId30"/>
    <p:sldLayoutId id="2147483669" r:id="rId31"/>
    <p:sldLayoutId id="2147483670" r:id="rId32"/>
    <p:sldLayoutId id="2147483672" r:id="rId33"/>
    <p:sldLayoutId id="2147483673" r:id="rId34"/>
    <p:sldLayoutId id="2147483685" r:id="rId35"/>
    <p:sldLayoutId id="2147483684" r:id="rId36"/>
    <p:sldLayoutId id="2147483707" r:id="rId37"/>
    <p:sldLayoutId id="2147483730" r:id="rId38"/>
    <p:sldLayoutId id="2147483732" r:id="rId39"/>
    <p:sldLayoutId id="2147483733" r:id="rId40"/>
    <p:sldLayoutId id="2147483735" r:id="rId41"/>
    <p:sldLayoutId id="2147483736" r:id="rId42"/>
  </p:sldLayoutIdLst>
  <p:hf sldNum="0" hdr="0" ftr="0" dt="0"/>
  <p:txStyles>
    <p:titleStyle>
      <a:lvl1pPr algn="ctr" defTabSz="76809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768090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5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0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35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80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47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292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37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382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3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8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2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7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1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59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3074"/>
          <p:cNvSpPr>
            <a:spLocks noGrp="1" noChangeArrowheads="1"/>
          </p:cNvSpPr>
          <p:nvPr>
            <p:ph type="title"/>
          </p:nvPr>
        </p:nvSpPr>
        <p:spPr>
          <a:xfrm>
            <a:off x="0" y="3550912"/>
            <a:ext cx="9144000" cy="609600"/>
          </a:xfrm>
        </p:spPr>
        <p:txBody>
          <a:bodyPr/>
          <a:lstStyle/>
          <a:p>
            <a:r>
              <a:rPr lang="cs-CZ" noProof="0" dirty="0">
                <a:solidFill>
                  <a:schemeClr val="tx2"/>
                </a:solidFill>
              </a:rPr>
              <a:t>Antitrombotická terapie u </a:t>
            </a:r>
            <a:r>
              <a:rPr lang="cs-CZ" noProof="0" dirty="0" smtClean="0">
                <a:solidFill>
                  <a:schemeClr val="tx2"/>
                </a:solidFill>
              </a:rPr>
              <a:t>FS:</a:t>
            </a:r>
            <a:br>
              <a:rPr lang="cs-CZ" noProof="0" dirty="0" smtClean="0">
                <a:solidFill>
                  <a:schemeClr val="tx2"/>
                </a:solidFill>
              </a:rPr>
            </a:br>
            <a:r>
              <a:rPr lang="cs-CZ" noProof="0" dirty="0" smtClean="0">
                <a:solidFill>
                  <a:schemeClr val="tx2"/>
                </a:solidFill>
              </a:rPr>
              <a:t>Management </a:t>
            </a:r>
            <a:r>
              <a:rPr lang="cs-CZ" noProof="0" dirty="0" err="1" smtClean="0">
                <a:solidFill>
                  <a:schemeClr val="tx2"/>
                </a:solidFill>
              </a:rPr>
              <a:t>polymorbidního</a:t>
            </a:r>
            <a:r>
              <a:rPr lang="cs-CZ" noProof="0" dirty="0" smtClean="0">
                <a:solidFill>
                  <a:schemeClr val="tx2"/>
                </a:solidFill>
              </a:rPr>
              <a:t> pacienta 2018</a:t>
            </a:r>
            <a:endParaRPr lang="cs-CZ" noProof="0" dirty="0">
              <a:solidFill>
                <a:schemeClr val="tx2"/>
              </a:solidFill>
            </a:endParaRPr>
          </a:p>
        </p:txBody>
      </p:sp>
      <p:sp>
        <p:nvSpPr>
          <p:cNvPr id="4099" name="Podnadpis 3"/>
          <p:cNvSpPr>
            <a:spLocks noGrp="1"/>
          </p:cNvSpPr>
          <p:nvPr>
            <p:ph type="body" sz="quarter" idx="10"/>
          </p:nvPr>
        </p:nvSpPr>
        <p:spPr>
          <a:xfrm>
            <a:off x="334247" y="5532097"/>
            <a:ext cx="6706606" cy="501882"/>
          </a:xfrm>
        </p:spPr>
        <p:txBody>
          <a:bodyPr/>
          <a:lstStyle/>
          <a:p>
            <a:r>
              <a:rPr lang="en-US" altLang="cs-CZ" noProof="0" dirty="0"/>
              <a:t>Milo</a:t>
            </a:r>
            <a:r>
              <a:rPr lang="cs-CZ" altLang="cs-CZ" noProof="0" dirty="0"/>
              <a:t>š</a:t>
            </a:r>
            <a:r>
              <a:rPr lang="en-US" altLang="cs-CZ" noProof="0" dirty="0"/>
              <a:t> T</a:t>
            </a:r>
            <a:r>
              <a:rPr lang="cs-CZ" altLang="cs-CZ" noProof="0" dirty="0"/>
              <a:t>á</a:t>
            </a:r>
            <a:r>
              <a:rPr lang="en-US" altLang="cs-CZ" noProof="0" dirty="0" err="1"/>
              <a:t>borsk</a:t>
            </a:r>
            <a:r>
              <a:rPr lang="cs-CZ" altLang="cs-CZ" noProof="0" dirty="0"/>
              <a:t>ý</a:t>
            </a:r>
            <a:endParaRPr lang="en-US" altLang="cs-CZ" noProof="0" dirty="0"/>
          </a:p>
          <a:p>
            <a:r>
              <a:rPr lang="cs-CZ" altLang="cs-CZ" noProof="0" dirty="0" smtClean="0"/>
              <a:t>Konference České asociace ambulantních kardiologů ČKS</a:t>
            </a:r>
            <a:endParaRPr lang="cs-CZ" altLang="cs-CZ" noProof="0" dirty="0"/>
          </a:p>
          <a:p>
            <a:r>
              <a:rPr lang="cs-CZ" altLang="cs-CZ" noProof="0" dirty="0" smtClean="0"/>
              <a:t>19.1.2018</a:t>
            </a:r>
            <a:endParaRPr lang="en-US" altLang="cs-CZ" noProof="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685800"/>
            <a:ext cx="3062288" cy="204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2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% léčených pacientů s FS v PP a SP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7200" y="1435467"/>
            <a:ext cx="8280400" cy="4591904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0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2283BB-6FE6-40D0-9FFE-0323B06A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II: FS a CMP: Dva vzájemně patofyziologicky podmíněné světy…</a:t>
            </a:r>
          </a:p>
        </p:txBody>
      </p:sp>
    </p:spTree>
    <p:extLst>
      <p:ext uri="{BB962C8B-B14F-4D97-AF65-F5344CB8AC3E}">
        <p14:creationId xmlns:p14="http://schemas.microsoft.com/office/powerpoint/2010/main" val="19076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79388" y="393700"/>
            <a:ext cx="835342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D1259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D1259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D1259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D1259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D1259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D1259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D1259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D1259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D1259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sk-SK" altLang="cs-CZ" sz="2800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Mortalita první ischemické CMP – etiologie FS ano/ne</a:t>
            </a:r>
            <a:endParaRPr lang="cs-CZ" dirty="0"/>
          </a:p>
        </p:txBody>
      </p:sp>
      <p:graphicFrame>
        <p:nvGraphicFramePr>
          <p:cNvPr id="13" name="Chart 5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35564319"/>
              </p:ext>
            </p:extLst>
          </p:nvPr>
        </p:nvGraphicFramePr>
        <p:xfrm>
          <a:off x="457200" y="1325563"/>
          <a:ext cx="8280400" cy="481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ástupný symbol pro tex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smtClean="0"/>
              <a:t>Andersen KK et al. Stroke. 2011;42:2806-2812.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2157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Mýtus: Riziko CMP : </a:t>
            </a:r>
            <a:br>
              <a:rPr lang="cs-CZ" smtClean="0"/>
            </a:br>
            <a:r>
              <a:rPr lang="cs-CZ" smtClean="0"/>
              <a:t>Paroxyzmální x perzistující FS</a:t>
            </a:r>
            <a:endParaRPr lang="cs-CZ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1262" y="1916906"/>
            <a:ext cx="6772275" cy="362902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 err="1" smtClean="0"/>
              <a:t>Friberg</a:t>
            </a:r>
            <a:r>
              <a:rPr lang="cs-CZ" dirty="0" smtClean="0"/>
              <a:t> L et al.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Heart</a:t>
            </a:r>
            <a:r>
              <a:rPr lang="cs-CZ" dirty="0" smtClean="0"/>
              <a:t> </a:t>
            </a:r>
            <a:r>
              <a:rPr lang="cs-CZ" dirty="0" err="1" smtClean="0"/>
              <a:t>Journal</a:t>
            </a:r>
            <a:r>
              <a:rPr lang="cs-CZ" dirty="0" smtClean="0"/>
              <a:t> 2010,31,967-975</a:t>
            </a:r>
          </a:p>
          <a:p>
            <a:r>
              <a:rPr lang="cs-CZ" dirty="0" smtClean="0"/>
              <a:t>doi:10.1093/</a:t>
            </a:r>
            <a:r>
              <a:rPr lang="cs-CZ" dirty="0" err="1" smtClean="0"/>
              <a:t>eurheartj</a:t>
            </a:r>
            <a:r>
              <a:rPr lang="cs-CZ" dirty="0" smtClean="0"/>
              <a:t>/ehn599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392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 bwMode="auto">
          <a:xfrm flipH="1" flipV="1">
            <a:off x="2487760" y="4825026"/>
            <a:ext cx="1224136" cy="9361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4932040" y="4800585"/>
            <a:ext cx="360040" cy="9605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292080" y="4800585"/>
            <a:ext cx="1616188" cy="114626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ounded Rectangle 2"/>
          <p:cNvSpPr/>
          <p:nvPr/>
        </p:nvSpPr>
        <p:spPr bwMode="auto">
          <a:xfrm>
            <a:off x="3707904" y="5452090"/>
            <a:ext cx="1800200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ESUS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D8534B2-A77F-4E2B-BEC3-F1D4C1AF10FD}"/>
              </a:ext>
            </a:extLst>
          </p:cNvPr>
          <p:cNvSpPr txBox="1"/>
          <p:nvPr/>
        </p:nvSpPr>
        <p:spPr>
          <a:xfrm>
            <a:off x="50" y="5940444"/>
            <a:ext cx="39069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>
                <a:solidFill>
                  <a:srgbClr val="00B050"/>
                </a:solidFill>
              </a:rPr>
              <a:t>ESUS: </a:t>
            </a:r>
            <a:r>
              <a:rPr lang="cs-CZ" b="1" i="1" dirty="0" err="1">
                <a:solidFill>
                  <a:srgbClr val="00B050"/>
                </a:solidFill>
              </a:rPr>
              <a:t>Embolic</a:t>
            </a:r>
            <a:r>
              <a:rPr lang="cs-CZ" b="1" i="1" dirty="0">
                <a:solidFill>
                  <a:srgbClr val="00B050"/>
                </a:solidFill>
              </a:rPr>
              <a:t> </a:t>
            </a:r>
            <a:r>
              <a:rPr lang="cs-CZ" b="1" i="1" dirty="0" err="1">
                <a:solidFill>
                  <a:srgbClr val="00B050"/>
                </a:solidFill>
              </a:rPr>
              <a:t>Stroke</a:t>
            </a:r>
            <a:r>
              <a:rPr lang="cs-CZ" b="1" i="1" dirty="0">
                <a:solidFill>
                  <a:srgbClr val="00B050"/>
                </a:solidFill>
              </a:rPr>
              <a:t> od </a:t>
            </a:r>
            <a:r>
              <a:rPr lang="cs-CZ" b="1" i="1" dirty="0" err="1">
                <a:solidFill>
                  <a:srgbClr val="00B050"/>
                </a:solidFill>
              </a:rPr>
              <a:t>Undetermined</a:t>
            </a:r>
            <a:r>
              <a:rPr lang="cs-CZ" b="1" i="1" dirty="0">
                <a:solidFill>
                  <a:srgbClr val="00B050"/>
                </a:solidFill>
              </a:rPr>
              <a:t> Source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Nová klasifikace: Kryptogenní x ESUS CMP</a:t>
            </a:r>
            <a:endParaRPr lang="cs-CZ" dirty="0"/>
          </a:p>
        </p:txBody>
      </p:sp>
      <p:graphicFrame>
        <p:nvGraphicFramePr>
          <p:cNvPr id="13" name="Content Placeholder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3458153"/>
              </p:ext>
            </p:extLst>
          </p:nvPr>
        </p:nvGraphicFramePr>
        <p:xfrm>
          <a:off x="457200" y="1325564"/>
          <a:ext cx="8280400" cy="347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smtClean="0"/>
              <a:t>Hart et al. Lancet Neurology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113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6C1AB0-9C45-42AC-96A4-87CE0AEB3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III: Jaká je reálná úloha přímých perorálních antikoagulancií ?</a:t>
            </a:r>
          </a:p>
        </p:txBody>
      </p:sp>
    </p:spTree>
    <p:extLst>
      <p:ext uri="{BB962C8B-B14F-4D97-AF65-F5344CB8AC3E}">
        <p14:creationId xmlns:p14="http://schemas.microsoft.com/office/powerpoint/2010/main" val="209208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NOACs demonstrovaly napříč všemi molekulami bezpečnost a efektivitu</a:t>
            </a:r>
            <a:endParaRPr lang="cs-CZ" dirty="0"/>
          </a:p>
        </p:txBody>
      </p:sp>
      <p:pic>
        <p:nvPicPr>
          <p:cNvPr id="5" name="Picture 2"/>
          <p:cNvPicPr>
            <a:picLocks noGrp="1"/>
          </p:cNvPicPr>
          <p:nvPr>
            <p:ph sz="quarter" idx="14"/>
          </p:nvPr>
        </p:nvPicPr>
        <p:blipFill rotWithShape="1">
          <a:blip r:embed="rId2"/>
          <a:srcRect l="8417" t="30375" r="11282" b="12557"/>
          <a:stretch/>
        </p:blipFill>
        <p:spPr>
          <a:xfrm>
            <a:off x="457200" y="1524663"/>
            <a:ext cx="8280400" cy="4413511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smtClean="0"/>
              <a:t>a. Ruff C, et al. Lancet. 2014;383:955-962.</a:t>
            </a:r>
          </a:p>
          <a:p>
            <a:r>
              <a:rPr lang="cs-CZ" smtClean="0"/>
              <a:t>b. Hirschl M, et al. Vasa. 2014;43:353-364.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3060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Baseline Characteristics in AF Trials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3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Kontraindikace </a:t>
            </a:r>
            <a:r>
              <a:rPr lang="cs-CZ" dirty="0" err="1" smtClean="0"/>
              <a:t>NOACs</a:t>
            </a:r>
            <a:r>
              <a:rPr lang="cs-CZ" dirty="0" smtClean="0"/>
              <a:t> u FS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 smtClean="0"/>
              <a:t>1. Středně významná až významná mitrální stenóza      ( revmatického původu)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2. Mechanická chlopenní náhrada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3. </a:t>
            </a:r>
            <a:r>
              <a:rPr lang="cs-CZ" dirty="0" err="1" smtClean="0"/>
              <a:t>CrCl</a:t>
            </a:r>
            <a:r>
              <a:rPr lang="cs-CZ" dirty="0" smtClean="0"/>
              <a:t> &lt; 15 ml/min ( </a:t>
            </a:r>
            <a:r>
              <a:rPr lang="cs-CZ" dirty="0" err="1" smtClean="0"/>
              <a:t>rivaroxaban</a:t>
            </a:r>
            <a:r>
              <a:rPr lang="cs-CZ" dirty="0" smtClean="0"/>
              <a:t>) -- &gt; bezpečnost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další </a:t>
            </a:r>
            <a:r>
              <a:rPr lang="cs-CZ" dirty="0" err="1" smtClean="0"/>
              <a:t>DOACs</a:t>
            </a:r>
            <a:r>
              <a:rPr lang="cs-CZ" dirty="0" smtClean="0"/>
              <a:t> dle SPC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354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mtClean="0"/>
              <a:t>Dose Reduction in NOAC Trials</a:t>
            </a:r>
            <a:endParaRPr lang="nl-NL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102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" y="0"/>
            <a:ext cx="912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0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Výskyt fibrilace síní u pacientů s chronickou renální insuficiencí</a:t>
            </a:r>
            <a:endParaRPr lang="cs-CZ" dirty="0"/>
          </a:p>
        </p:txBody>
      </p:sp>
      <p:pic>
        <p:nvPicPr>
          <p:cNvPr id="6" name="Picture 2"/>
          <p:cNvPicPr>
            <a:picLocks noGrp="1"/>
          </p:cNvPicPr>
          <p:nvPr>
            <p:ph sz="quarter" idx="14"/>
          </p:nvPr>
        </p:nvPicPr>
        <p:blipFill rotWithShape="1">
          <a:blip r:embed="rId2"/>
          <a:srcRect l="2593" t="21107" r="4883" b="11838"/>
          <a:stretch/>
        </p:blipFill>
        <p:spPr>
          <a:xfrm>
            <a:off x="457200" y="1481021"/>
            <a:ext cx="8280400" cy="450079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smtClean="0"/>
              <a:t>Alonso A. Circulation. 2011;123:2946-2953; Go AS. Circulation. 2009;119:1363-1369.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54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Risk-Benefit Profile of NOACs vs Warfarin </a:t>
            </a:r>
            <a:br>
              <a:rPr lang="en-US" altLang="en-US"/>
            </a:br>
            <a:r>
              <a:rPr lang="en-US" altLang="en-US"/>
              <a:t>in the Elderly</a:t>
            </a:r>
            <a:endParaRPr lang="en-US" alt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NOAC Administration: With or Without Food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02815C-4744-4CA5-B102-5A0870B8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Doporučené postupy ESC/ČKS x praxe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E263C3C5-E7FD-4BFF-963D-1454F40A9B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http://www.kardio-cz.cz/data/upload/doporucene_postupy/2016/Doporucene_postupy_ESC_2016_pro_lecbu_fibrilace_sini.pdf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75D19088-84C6-4877-B2BF-B7EC2D4A5A66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9657" y="1325563"/>
            <a:ext cx="6475486" cy="48117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7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7F9C4F0-44AC-4BF1-B9C6-98C3F0D5A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IV: </a:t>
            </a:r>
            <a:r>
              <a:rPr lang="cs-CZ" dirty="0" err="1">
                <a:solidFill>
                  <a:schemeClr val="tx2"/>
                </a:solidFill>
              </a:rPr>
              <a:t>Kardioverze</a:t>
            </a:r>
            <a:r>
              <a:rPr lang="cs-CZ" dirty="0">
                <a:solidFill>
                  <a:schemeClr val="tx2"/>
                </a:solidFill>
              </a:rPr>
              <a:t> a </a:t>
            </a:r>
            <a:r>
              <a:rPr lang="cs-CZ" dirty="0" err="1" smtClean="0">
                <a:solidFill>
                  <a:schemeClr val="tx2"/>
                </a:solidFill>
              </a:rPr>
              <a:t>DOACs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838200" y="374650"/>
            <a:ext cx="7010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D1259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D1259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D1259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D1259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D1259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D1259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D1259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D1259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D1259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3600">
                <a:solidFill>
                  <a:srgbClr val="FFFFFF"/>
                </a:solidFill>
                <a:latin typeface="Calibri" charset="0"/>
              </a:rPr>
              <a:t>EHRA 2015 -EKV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Kardioverze FS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smtClean="0"/>
              <a:t>Heidbuchel H et al. Europace (2015) 17, 1467–1507</a:t>
            </a:r>
          </a:p>
          <a:p>
            <a:r>
              <a:rPr lang="cs-CZ" smtClean="0"/>
              <a:t>doi:10.1093/europace/euv309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25" y="1325563"/>
            <a:ext cx="7139150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403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X-VERT Study</a:t>
            </a:r>
            <a:endParaRPr lang="cs-CZ" alt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smtClean="0"/>
              <a:t>Cappato R et al. Eur Heart J. 2014 Dec 14;35(47):3346-55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0066"/>
            <a:ext cx="8280400" cy="446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1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F632620-D930-4BE1-AC36-2CCACD938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ENSURE-AF Study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8938985E-0A14-4163-90F9-DFFA901B02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6283325"/>
            <a:ext cx="3657605" cy="503238"/>
          </a:xfrm>
        </p:spPr>
        <p:txBody>
          <a:bodyPr/>
          <a:lstStyle/>
          <a:p>
            <a:r>
              <a:rPr lang="cs-CZ" dirty="0" err="1"/>
              <a:t>Goette</a:t>
            </a:r>
            <a:r>
              <a:rPr lang="cs-CZ" dirty="0"/>
              <a:t> A: http://www.thelancet.com/journals/lancet/article/PIIS0140-6736(16)31474-X/ppt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7792"/>
            <a:ext cx="8280400" cy="392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9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ENAMATE Study</a:t>
            </a:r>
            <a:endParaRPr lang="cs-CZ" alt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smtClean="0"/>
              <a:t>http://www.clinicaltrialresults.org/Slides/ESC2017/EMANATE_Ezekowitz.pdf</a:t>
            </a:r>
            <a:endParaRPr lang="cs-CZ" dirty="0"/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4963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ovéPole 2"/>
          <p:cNvSpPr txBox="1">
            <a:spLocks noChangeArrowheads="1"/>
          </p:cNvSpPr>
          <p:nvPr/>
        </p:nvSpPr>
        <p:spPr bwMode="auto">
          <a:xfrm>
            <a:off x="250825" y="5623536"/>
            <a:ext cx="8785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1792288" algn="l"/>
              </a:tabLst>
            </a:pPr>
            <a:r>
              <a:rPr lang="cs-CZ" altLang="en-US" sz="1800" b="1" i="1" dirty="0" err="1" smtClean="0">
                <a:solidFill>
                  <a:schemeClr val="tx2"/>
                </a:solidFill>
                <a:latin typeface="Calibri" charset="0"/>
              </a:rPr>
              <a:t>apixaban</a:t>
            </a:r>
            <a:r>
              <a:rPr lang="cs-CZ" altLang="en-US" sz="1800" b="1" i="1" dirty="0" smtClean="0">
                <a:solidFill>
                  <a:schemeClr val="tx2"/>
                </a:solidFill>
                <a:latin typeface="Calibri" charset="0"/>
              </a:rPr>
              <a:t>	753 </a:t>
            </a:r>
            <a:r>
              <a:rPr lang="cs-CZ" altLang="en-US" sz="1800" b="1" i="1" dirty="0" err="1">
                <a:solidFill>
                  <a:schemeClr val="tx2"/>
                </a:solidFill>
                <a:latin typeface="Calibri" charset="0"/>
              </a:rPr>
              <a:t>pts</a:t>
            </a:r>
            <a:r>
              <a:rPr lang="cs-CZ" altLang="en-US" sz="1800" b="1" i="1" dirty="0">
                <a:solidFill>
                  <a:schemeClr val="tx2"/>
                </a:solidFill>
                <a:latin typeface="Calibri" charset="0"/>
              </a:rPr>
              <a:t> – 0 CMP, 3 závažná krvácení, 2 </a:t>
            </a:r>
            <a:r>
              <a:rPr lang="cs-CZ" altLang="en-US" sz="1800" b="1" i="1" dirty="0" smtClean="0">
                <a:solidFill>
                  <a:schemeClr val="tx2"/>
                </a:solidFill>
                <a:latin typeface="Calibri" charset="0"/>
              </a:rPr>
              <a:t>úmrtí</a:t>
            </a:r>
            <a:endParaRPr lang="cs-CZ" altLang="en-US" sz="1800" b="1" i="1" dirty="0">
              <a:solidFill>
                <a:schemeClr val="tx2"/>
              </a:solidFill>
              <a:latin typeface="Calibri" charset="0"/>
            </a:endParaRPr>
          </a:p>
          <a:p>
            <a:pPr>
              <a:tabLst>
                <a:tab pos="1792288" algn="l"/>
              </a:tabLst>
            </a:pPr>
            <a:r>
              <a:rPr lang="cs-CZ" altLang="en-US" sz="1800" b="1" i="1" dirty="0" smtClean="0">
                <a:solidFill>
                  <a:schemeClr val="tx2"/>
                </a:solidFill>
                <a:latin typeface="Calibri" charset="0"/>
              </a:rPr>
              <a:t>heparin/</a:t>
            </a:r>
            <a:r>
              <a:rPr lang="cs-CZ" altLang="en-US" sz="1800" b="1" i="1" dirty="0" err="1" smtClean="0">
                <a:solidFill>
                  <a:schemeClr val="tx2"/>
                </a:solidFill>
                <a:latin typeface="Calibri" charset="0"/>
              </a:rPr>
              <a:t>warfarin</a:t>
            </a:r>
            <a:r>
              <a:rPr lang="cs-CZ" altLang="en-US" sz="1800" b="1" i="1" dirty="0" smtClean="0">
                <a:solidFill>
                  <a:schemeClr val="tx2"/>
                </a:solidFill>
                <a:latin typeface="Calibri" charset="0"/>
              </a:rPr>
              <a:t>	747 </a:t>
            </a:r>
            <a:r>
              <a:rPr lang="cs-CZ" altLang="en-US" sz="1800" b="1" i="1" dirty="0" err="1">
                <a:solidFill>
                  <a:schemeClr val="tx2"/>
                </a:solidFill>
                <a:latin typeface="Calibri" charset="0"/>
              </a:rPr>
              <a:t>pts</a:t>
            </a:r>
            <a:r>
              <a:rPr lang="cs-CZ" altLang="en-US" sz="1800" b="1" i="1" dirty="0">
                <a:solidFill>
                  <a:schemeClr val="tx2"/>
                </a:solidFill>
                <a:latin typeface="Calibri" charset="0"/>
              </a:rPr>
              <a:t> – 6 CMP, 6 závažných krvácení </a:t>
            </a:r>
            <a:r>
              <a:rPr lang="cs-CZ" altLang="en-US" sz="1800" b="1" i="1" dirty="0" smtClean="0">
                <a:solidFill>
                  <a:schemeClr val="tx2"/>
                </a:solidFill>
                <a:latin typeface="Calibri" charset="0"/>
              </a:rPr>
              <a:t>, 1 úmrtí</a:t>
            </a:r>
            <a:endParaRPr lang="cs-CZ" altLang="en-US" sz="1800" b="1" i="1" dirty="0">
              <a:solidFill>
                <a:schemeClr val="tx2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88927"/>
            <a:ext cx="9144000" cy="609600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Hlasování: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tx2"/>
                </a:solidFill>
              </a:rPr>
              <a:t>1. Kdo indikuje provedení EKV            na DOAC ?</a:t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chemeClr val="tx2"/>
                </a:solidFill>
              </a:rPr>
              <a:t/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chemeClr val="tx2"/>
                </a:solidFill>
              </a:rPr>
              <a:t>2. Máte problémy s indikací </a:t>
            </a:r>
            <a:r>
              <a:rPr lang="cs-CZ" dirty="0" err="1" smtClean="0">
                <a:solidFill>
                  <a:schemeClr val="tx2"/>
                </a:solidFill>
              </a:rPr>
              <a:t>DOACs</a:t>
            </a:r>
            <a:r>
              <a:rPr lang="cs-CZ" dirty="0" smtClean="0">
                <a:solidFill>
                  <a:schemeClr val="tx2"/>
                </a:solidFill>
              </a:rPr>
              <a:t>      u pacientů po kat. ablaci FS ?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42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ABAC7C7-5DFF-49CC-AD08-FC754840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I: Data z reálné klinické praxe</a:t>
            </a:r>
          </a:p>
        </p:txBody>
      </p:sp>
    </p:spTree>
    <p:extLst>
      <p:ext uri="{BB962C8B-B14F-4D97-AF65-F5344CB8AC3E}">
        <p14:creationId xmlns:p14="http://schemas.microsoft.com/office/powerpoint/2010/main" val="11096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077656-AD66-429B-868E-893A4FCE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V: Jaké </a:t>
            </a:r>
            <a:r>
              <a:rPr lang="cs-CZ" dirty="0">
                <a:solidFill>
                  <a:schemeClr val="tx2"/>
                </a:solidFill>
              </a:rPr>
              <a:t>NOAC pro </a:t>
            </a:r>
            <a:r>
              <a:rPr lang="cs-CZ" dirty="0" err="1" smtClean="0">
                <a:solidFill>
                  <a:schemeClr val="tx2"/>
                </a:solidFill>
              </a:rPr>
              <a:t>polymorbidního</a:t>
            </a:r>
            <a:r>
              <a:rPr lang="cs-CZ" dirty="0" smtClean="0">
                <a:solidFill>
                  <a:schemeClr val="tx2"/>
                </a:solidFill>
              </a:rPr>
              <a:t/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chemeClr val="tx2"/>
                </a:solidFill>
              </a:rPr>
              <a:t>pacienta </a:t>
            </a:r>
            <a:r>
              <a:rPr lang="cs-CZ" dirty="0">
                <a:solidFill>
                  <a:schemeClr val="tx2"/>
                </a:solidFill>
              </a:rPr>
              <a:t>???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D55C358-D9AC-42A3-86AA-5ED813336524}"/>
              </a:ext>
            </a:extLst>
          </p:cNvPr>
          <p:cNvPicPr>
            <a:picLocks noGrp="1"/>
          </p:cNvPicPr>
          <p:nvPr>
            <p:ph sz="quarter" idx="14"/>
          </p:nvPr>
        </p:nvPicPr>
        <p:blipFill rotWithShape="1">
          <a:blip r:embed="rId2"/>
          <a:srcRect l="50000" t="23142" r="3001" b="11525"/>
          <a:stretch/>
        </p:blipFill>
        <p:spPr>
          <a:xfrm>
            <a:off x="6035024" y="3520439"/>
            <a:ext cx="3013733" cy="32007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3677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D9AB2C-C305-41C5-B517-82D52E87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Průkaz efektu </a:t>
            </a:r>
            <a:r>
              <a:rPr lang="cs-CZ" dirty="0" err="1"/>
              <a:t>NOACs</a:t>
            </a:r>
            <a:r>
              <a:rPr lang="cs-CZ" dirty="0"/>
              <a:t> u </a:t>
            </a:r>
            <a:r>
              <a:rPr lang="cs-CZ" dirty="0" err="1"/>
              <a:t>jednolivých</a:t>
            </a:r>
            <a:r>
              <a:rPr lang="cs-CZ" dirty="0"/>
              <a:t> indikací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xmlns="" id="{706DE178-EFE7-4476-861F-0E8A1C57410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27388173"/>
              </p:ext>
            </p:extLst>
          </p:nvPr>
        </p:nvGraphicFramePr>
        <p:xfrm>
          <a:off x="182931" y="1325563"/>
          <a:ext cx="8828247" cy="4297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8632">
                  <a:extLst>
                    <a:ext uri="{9D8B030D-6E8A-4147-A177-3AD203B41FA5}">
                      <a16:colId xmlns:a16="http://schemas.microsoft.com/office/drawing/2014/main" xmlns="" val="442042185"/>
                    </a:ext>
                  </a:extLst>
                </a:gridCol>
                <a:gridCol w="1079945">
                  <a:extLst>
                    <a:ext uri="{9D8B030D-6E8A-4147-A177-3AD203B41FA5}">
                      <a16:colId xmlns:a16="http://schemas.microsoft.com/office/drawing/2014/main" xmlns="" val="3743844444"/>
                    </a:ext>
                  </a:extLst>
                </a:gridCol>
                <a:gridCol w="1079945">
                  <a:extLst>
                    <a:ext uri="{9D8B030D-6E8A-4147-A177-3AD203B41FA5}">
                      <a16:colId xmlns:a16="http://schemas.microsoft.com/office/drawing/2014/main" xmlns="" val="3507071347"/>
                    </a:ext>
                  </a:extLst>
                </a:gridCol>
                <a:gridCol w="1079945">
                  <a:extLst>
                    <a:ext uri="{9D8B030D-6E8A-4147-A177-3AD203B41FA5}">
                      <a16:colId xmlns:a16="http://schemas.microsoft.com/office/drawing/2014/main" xmlns="" val="1427889440"/>
                    </a:ext>
                  </a:extLst>
                </a:gridCol>
                <a:gridCol w="1079945">
                  <a:extLst>
                    <a:ext uri="{9D8B030D-6E8A-4147-A177-3AD203B41FA5}">
                      <a16:colId xmlns:a16="http://schemas.microsoft.com/office/drawing/2014/main" xmlns="" val="3697497598"/>
                    </a:ext>
                  </a:extLst>
                </a:gridCol>
                <a:gridCol w="1079945">
                  <a:extLst>
                    <a:ext uri="{9D8B030D-6E8A-4147-A177-3AD203B41FA5}">
                      <a16:colId xmlns:a16="http://schemas.microsoft.com/office/drawing/2014/main" xmlns="" val="1401416567"/>
                    </a:ext>
                  </a:extLst>
                </a:gridCol>
                <a:gridCol w="1079945">
                  <a:extLst>
                    <a:ext uri="{9D8B030D-6E8A-4147-A177-3AD203B41FA5}">
                      <a16:colId xmlns:a16="http://schemas.microsoft.com/office/drawing/2014/main" xmlns="" val="4052027569"/>
                    </a:ext>
                  </a:extLst>
                </a:gridCol>
                <a:gridCol w="1079945">
                  <a:extLst>
                    <a:ext uri="{9D8B030D-6E8A-4147-A177-3AD203B41FA5}">
                      <a16:colId xmlns:a16="http://schemas.microsoft.com/office/drawing/2014/main" xmlns="" val="1253016100"/>
                    </a:ext>
                  </a:extLst>
                </a:gridCol>
              </a:tblGrid>
              <a:tr h="981279">
                <a:tc>
                  <a:txBody>
                    <a:bodyPr/>
                    <a:lstStyle/>
                    <a:p>
                      <a:r>
                        <a:rPr lang="cs-CZ" sz="1400" dirty="0"/>
                        <a:t>NOAC</a:t>
                      </a:r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Fibrilace síní</a:t>
                      </a:r>
                    </a:p>
                  </a:txBody>
                  <a:tcPr marL="86248" marR="86248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Kardioverze</a:t>
                      </a:r>
                      <a:endParaRPr lang="cs-CZ" sz="1400" dirty="0"/>
                    </a:p>
                  </a:txBody>
                  <a:tcPr marL="86248" marR="86248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Snížení </a:t>
                      </a:r>
                      <a:r>
                        <a:rPr lang="cs-CZ" sz="1400" dirty="0" err="1"/>
                        <a:t>iCMP</a:t>
                      </a:r>
                      <a:endParaRPr lang="cs-CZ" sz="1400" dirty="0"/>
                    </a:p>
                  </a:txBody>
                  <a:tcPr marL="86248" marR="86248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AKS-PCI</a:t>
                      </a:r>
                    </a:p>
                  </a:txBody>
                  <a:tcPr marL="86248" marR="86248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HŽT/PE</a:t>
                      </a:r>
                    </a:p>
                  </a:txBody>
                  <a:tcPr marL="86248" marR="86248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ICHS/ICHDK</a:t>
                      </a:r>
                    </a:p>
                  </a:txBody>
                  <a:tcPr marL="86248" marR="86248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Ortopedie</a:t>
                      </a:r>
                    </a:p>
                  </a:txBody>
                  <a:tcPr marL="86248" marR="86248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1216355"/>
                  </a:ext>
                </a:extLst>
              </a:tr>
              <a:tr h="663271">
                <a:tc>
                  <a:txBody>
                    <a:bodyPr/>
                    <a:lstStyle/>
                    <a:p>
                      <a:r>
                        <a:rPr lang="cs-CZ" b="1" dirty="0" err="1"/>
                        <a:t>Dabigatran</a:t>
                      </a:r>
                      <a:endParaRPr lang="cs-CZ" b="1" dirty="0"/>
                    </a:p>
                  </a:txBody>
                  <a:tcPr marL="86248" marR="8624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+</a:t>
                      </a:r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–</a:t>
                      </a:r>
                      <a:endParaRPr lang="cs-CZ" sz="2400" b="1" dirty="0"/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+</a:t>
                      </a:r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+</a:t>
                      </a:r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+</a:t>
                      </a:r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–</a:t>
                      </a:r>
                      <a:endParaRPr lang="cs-CZ" sz="2400" b="1" dirty="0"/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+</a:t>
                      </a:r>
                    </a:p>
                  </a:txBody>
                  <a:tcPr marL="86248" marR="86248" anchor="ctr"/>
                </a:tc>
                <a:extLst>
                  <a:ext uri="{0D108BD9-81ED-4DB2-BD59-A6C34878D82A}">
                    <a16:rowId xmlns:a16="http://schemas.microsoft.com/office/drawing/2014/main" xmlns="" val="3013377829"/>
                  </a:ext>
                </a:extLst>
              </a:tr>
              <a:tr h="663271">
                <a:tc>
                  <a:txBody>
                    <a:bodyPr/>
                    <a:lstStyle/>
                    <a:p>
                      <a:r>
                        <a:rPr lang="cs-CZ" b="1" dirty="0" err="1"/>
                        <a:t>Rivaroxaban</a:t>
                      </a:r>
                      <a:endParaRPr lang="cs-CZ" b="1" dirty="0"/>
                    </a:p>
                  </a:txBody>
                  <a:tcPr marL="86248" marR="8624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+</a:t>
                      </a:r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+</a:t>
                      </a:r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–</a:t>
                      </a:r>
                      <a:endParaRPr lang="cs-CZ" sz="2400" b="1" dirty="0"/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+</a:t>
                      </a:r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+</a:t>
                      </a:r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+</a:t>
                      </a:r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+</a:t>
                      </a:r>
                    </a:p>
                  </a:txBody>
                  <a:tcPr marL="86248" marR="86248" anchor="ctr"/>
                </a:tc>
                <a:extLst>
                  <a:ext uri="{0D108BD9-81ED-4DB2-BD59-A6C34878D82A}">
                    <a16:rowId xmlns:a16="http://schemas.microsoft.com/office/drawing/2014/main" xmlns="" val="1120696820"/>
                  </a:ext>
                </a:extLst>
              </a:tr>
              <a:tr h="663271">
                <a:tc>
                  <a:txBody>
                    <a:bodyPr/>
                    <a:lstStyle/>
                    <a:p>
                      <a:r>
                        <a:rPr lang="cs-CZ" b="1" dirty="0" err="1"/>
                        <a:t>Apixaban</a:t>
                      </a:r>
                      <a:endParaRPr lang="cs-CZ" b="1" dirty="0"/>
                    </a:p>
                  </a:txBody>
                  <a:tcPr marL="86248" marR="8624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+</a:t>
                      </a:r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+</a:t>
                      </a:r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–</a:t>
                      </a:r>
                      <a:endParaRPr lang="cs-CZ" sz="2400" b="1" dirty="0"/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–</a:t>
                      </a:r>
                      <a:endParaRPr lang="cs-CZ" sz="2400" b="1" dirty="0"/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+</a:t>
                      </a:r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–</a:t>
                      </a:r>
                      <a:endParaRPr lang="cs-CZ" sz="2400" b="1" dirty="0"/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+</a:t>
                      </a:r>
                    </a:p>
                  </a:txBody>
                  <a:tcPr marL="86248" marR="86248" anchor="ctr"/>
                </a:tc>
                <a:extLst>
                  <a:ext uri="{0D108BD9-81ED-4DB2-BD59-A6C34878D82A}">
                    <a16:rowId xmlns:a16="http://schemas.microsoft.com/office/drawing/2014/main" xmlns="" val="170332587"/>
                  </a:ext>
                </a:extLst>
              </a:tr>
              <a:tr h="663271">
                <a:tc>
                  <a:txBody>
                    <a:bodyPr/>
                    <a:lstStyle/>
                    <a:p>
                      <a:r>
                        <a:rPr lang="cs-CZ" b="1" dirty="0" err="1"/>
                        <a:t>Edoxaban</a:t>
                      </a:r>
                      <a:endParaRPr lang="cs-CZ" b="1" dirty="0"/>
                    </a:p>
                  </a:txBody>
                  <a:tcPr marL="86248" marR="8624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+</a:t>
                      </a:r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+</a:t>
                      </a:r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–</a:t>
                      </a:r>
                      <a:endParaRPr lang="cs-CZ" sz="2400" b="1" dirty="0"/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–</a:t>
                      </a:r>
                      <a:endParaRPr lang="cs-CZ" sz="2400" b="1" dirty="0"/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+</a:t>
                      </a:r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–</a:t>
                      </a:r>
                      <a:endParaRPr lang="cs-CZ" sz="2400" b="1" dirty="0"/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–</a:t>
                      </a:r>
                      <a:endParaRPr lang="cs-CZ" sz="2400" b="1" dirty="0"/>
                    </a:p>
                  </a:txBody>
                  <a:tcPr marL="86248" marR="86248" anchor="ctr"/>
                </a:tc>
                <a:extLst>
                  <a:ext uri="{0D108BD9-81ED-4DB2-BD59-A6C34878D82A}">
                    <a16:rowId xmlns:a16="http://schemas.microsoft.com/office/drawing/2014/main" xmlns="" val="2930418944"/>
                  </a:ext>
                </a:extLst>
              </a:tr>
              <a:tr h="663271">
                <a:tc>
                  <a:txBody>
                    <a:bodyPr/>
                    <a:lstStyle/>
                    <a:p>
                      <a:r>
                        <a:rPr lang="cs-CZ" b="1" dirty="0" err="1"/>
                        <a:t>Betrixaban</a:t>
                      </a:r>
                      <a:endParaRPr lang="cs-CZ" b="1" dirty="0"/>
                    </a:p>
                  </a:txBody>
                  <a:tcPr marL="86248" marR="8624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/>
                        <a:t>studie</a:t>
                      </a:r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–</a:t>
                      </a:r>
                      <a:endParaRPr lang="cs-CZ" sz="2400" b="1" dirty="0"/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–</a:t>
                      </a:r>
                      <a:endParaRPr lang="cs-CZ" sz="2400" b="1" dirty="0"/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–</a:t>
                      </a:r>
                      <a:endParaRPr lang="cs-CZ" sz="2400" b="1" dirty="0"/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+</a:t>
                      </a:r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–</a:t>
                      </a:r>
                      <a:endParaRPr lang="cs-CZ" sz="2400" b="1" dirty="0"/>
                    </a:p>
                  </a:txBody>
                  <a:tcPr marL="86248" marR="862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–</a:t>
                      </a:r>
                      <a:endParaRPr lang="cs-CZ" sz="2400" b="1" dirty="0"/>
                    </a:p>
                  </a:txBody>
                  <a:tcPr marL="86248" marR="86248" anchor="ctr"/>
                </a:tc>
                <a:extLst>
                  <a:ext uri="{0D108BD9-81ED-4DB2-BD59-A6C34878D82A}">
                    <a16:rowId xmlns:a16="http://schemas.microsoft.com/office/drawing/2014/main" xmlns="" val="1771502101"/>
                  </a:ext>
                </a:extLst>
              </a:tr>
            </a:tbl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91490" y="2971805"/>
            <a:ext cx="9052510" cy="640073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1251337"/>
            <a:ext cx="864095" cy="1169551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Asijští pacienti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1251337"/>
            <a:ext cx="864096" cy="1169551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Staří</a:t>
            </a:r>
          </a:p>
          <a:p>
            <a:r>
              <a:rPr lang="cs-CZ" sz="1400" dirty="0" smtClean="0"/>
              <a:t>Pacienti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051720" y="1251337"/>
            <a:ext cx="936104" cy="1169551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Renální selhání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1251337"/>
            <a:ext cx="1080120" cy="954107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Předchozí GE krvácení</a:t>
            </a:r>
          </a:p>
          <a:p>
            <a:endParaRPr lang="cs-CZ" sz="1400" dirty="0" smtClean="0"/>
          </a:p>
          <a:p>
            <a:endParaRPr lang="cs-CZ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11960" y="1251337"/>
            <a:ext cx="1008112" cy="1169551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HASBLED </a:t>
            </a:r>
            <a:r>
              <a:rPr lang="cs-CZ" sz="1400" dirty="0" err="1" smtClean="0"/>
              <a:t>skore</a:t>
            </a:r>
            <a:r>
              <a:rPr lang="cs-CZ" sz="1400" dirty="0" smtClean="0"/>
              <a:t> ≥ 3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292080" y="1251337"/>
            <a:ext cx="1152128" cy="1169551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Rekurentní CMP (navzdory léčbě VKA)</a:t>
            </a:r>
          </a:p>
          <a:p>
            <a:endParaRPr lang="cs-CZ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16216" y="1251337"/>
            <a:ext cx="1152128" cy="954107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Preference pro 1x denně</a:t>
            </a:r>
          </a:p>
          <a:p>
            <a:endParaRPr lang="cs-CZ" sz="1400" dirty="0" smtClean="0"/>
          </a:p>
          <a:p>
            <a:endParaRPr lang="cs-CZ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740352" y="1251337"/>
            <a:ext cx="1296144" cy="1169551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Menší pravděpodobnost benefitu VKA</a:t>
            </a:r>
          </a:p>
          <a:p>
            <a:endParaRPr lang="cs-CZ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2731567"/>
            <a:ext cx="864095" cy="1277273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Specifická populace</a:t>
            </a:r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1115616" y="2731567"/>
            <a:ext cx="864096" cy="1615827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Zvážit přidružená onemocnění a léky s nižším rizikem extra-kraniálního krvácení</a:t>
            </a:r>
            <a:endParaRPr lang="cs-CZ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2051720" y="2731567"/>
            <a:ext cx="936104" cy="1615827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Zvážit léky s nižším rizikem krvácení u pacientů s renálním postižením</a:t>
            </a:r>
          </a:p>
          <a:p>
            <a:endParaRPr lang="cs-CZ" sz="1100" dirty="0" smtClean="0"/>
          </a:p>
          <a:p>
            <a:endParaRPr lang="cs-CZ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3059832" y="2731567"/>
            <a:ext cx="1080120" cy="1615827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Zvážit léky s nižším rizikem GE krvácení</a:t>
            </a:r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211960" y="2731567"/>
            <a:ext cx="1008112" cy="1446550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Zvážit léky s nižším rizikem extra-kraniálního krvácení</a:t>
            </a:r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292080" y="2731567"/>
            <a:ext cx="1152128" cy="1446550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Zvážit léky s vyšší účinností v prevenci embolické CMP a nižším rizikem extra-kraniálního krvácení</a:t>
            </a:r>
          </a:p>
          <a:p>
            <a:endParaRPr lang="cs-CZ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6516216" y="2731567"/>
            <a:ext cx="1152128" cy="1615827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Zvážit lék s možností podávání 1x denně</a:t>
            </a:r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7740352" y="2731567"/>
            <a:ext cx="1296144" cy="1615827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Místo VKA zvážit rovnou podávání NOAC</a:t>
            </a:r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179512" y="4725144"/>
            <a:ext cx="8856984" cy="3231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NOAC s charakteristickým benefitem u rizikové skupiny </a:t>
            </a:r>
            <a:endParaRPr lang="cs-CZ" dirty="0"/>
          </a:p>
        </p:txBody>
      </p:sp>
      <p:sp>
        <p:nvSpPr>
          <p:cNvPr id="25" name="TextBox 24"/>
          <p:cNvSpPr txBox="1"/>
          <p:nvPr/>
        </p:nvSpPr>
        <p:spPr>
          <a:xfrm>
            <a:off x="179512" y="5179839"/>
            <a:ext cx="864095" cy="769441"/>
          </a:xfrm>
          <a:prstGeom prst="rec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Apixaban</a:t>
            </a:r>
            <a:endParaRPr lang="cs-CZ" sz="1100" dirty="0" smtClean="0"/>
          </a:p>
          <a:p>
            <a:r>
              <a:rPr lang="cs-CZ" sz="1100" dirty="0" err="1" smtClean="0"/>
              <a:t>Dabigatran</a:t>
            </a:r>
            <a:endParaRPr lang="cs-CZ" sz="1100" dirty="0" smtClean="0"/>
          </a:p>
          <a:p>
            <a:r>
              <a:rPr lang="cs-CZ" sz="1100" dirty="0" err="1" smtClean="0"/>
              <a:t>Edoxaban</a:t>
            </a:r>
            <a:endParaRPr lang="cs-CZ" sz="1100" dirty="0" smtClean="0"/>
          </a:p>
          <a:p>
            <a:endParaRPr lang="cs-CZ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1115615" y="5181820"/>
            <a:ext cx="896093" cy="938719"/>
          </a:xfrm>
          <a:prstGeom prst="rec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 err="1"/>
              <a:t>Rivaroxaban</a:t>
            </a:r>
            <a:endParaRPr lang="cs-CZ" sz="1100" dirty="0"/>
          </a:p>
          <a:p>
            <a:r>
              <a:rPr lang="cs-CZ" sz="1100" dirty="0" err="1" smtClean="0"/>
              <a:t>Apixaban</a:t>
            </a:r>
            <a:endParaRPr lang="cs-CZ" sz="1100" dirty="0" smtClean="0"/>
          </a:p>
          <a:p>
            <a:r>
              <a:rPr lang="cs-CZ" sz="1100" dirty="0" err="1" smtClean="0"/>
              <a:t>Edoxaban</a:t>
            </a:r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2051720" y="5179839"/>
            <a:ext cx="936104" cy="769441"/>
          </a:xfrm>
          <a:prstGeom prst="rec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Rivaroxaban</a:t>
            </a:r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 smtClean="0"/>
              <a:t> </a:t>
            </a:r>
            <a:endParaRPr lang="cs-CZ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3059832" y="5179839"/>
            <a:ext cx="1080120" cy="769441"/>
          </a:xfrm>
          <a:prstGeom prst="rec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Apixaban</a:t>
            </a:r>
            <a:endParaRPr lang="cs-CZ" sz="1100" dirty="0" smtClean="0"/>
          </a:p>
          <a:p>
            <a:r>
              <a:rPr lang="cs-CZ" sz="1100" dirty="0" err="1" smtClean="0"/>
              <a:t>Dabigatran</a:t>
            </a:r>
            <a:r>
              <a:rPr lang="cs-CZ" sz="1100" dirty="0" smtClean="0"/>
              <a:t> 110 mg</a:t>
            </a:r>
          </a:p>
          <a:p>
            <a:endParaRPr lang="cs-CZ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4211960" y="5179839"/>
            <a:ext cx="1008112" cy="938719"/>
          </a:xfrm>
          <a:prstGeom prst="rec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 err="1"/>
              <a:t>Rivaroxaban</a:t>
            </a:r>
            <a:endParaRPr lang="cs-CZ" sz="1100" dirty="0"/>
          </a:p>
          <a:p>
            <a:r>
              <a:rPr lang="cs-CZ" sz="1100" dirty="0" err="1" smtClean="0"/>
              <a:t>Apixaban</a:t>
            </a:r>
            <a:endParaRPr lang="cs-CZ" sz="1100" dirty="0" smtClean="0"/>
          </a:p>
          <a:p>
            <a:r>
              <a:rPr lang="cs-CZ" sz="1100" dirty="0" err="1" smtClean="0"/>
              <a:t>Dabigatran</a:t>
            </a:r>
            <a:r>
              <a:rPr lang="cs-CZ" sz="1100" dirty="0" smtClean="0"/>
              <a:t> 110 mg</a:t>
            </a:r>
          </a:p>
          <a:p>
            <a:r>
              <a:rPr lang="cs-CZ" sz="1100" dirty="0" err="1" smtClean="0"/>
              <a:t>Edoxaban</a:t>
            </a:r>
            <a:endParaRPr lang="cs-CZ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5292080" y="5179839"/>
            <a:ext cx="1152128" cy="1107996"/>
          </a:xfrm>
          <a:prstGeom prst="rec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Dabigatran</a:t>
            </a:r>
            <a:r>
              <a:rPr lang="cs-CZ" sz="1100" dirty="0" smtClean="0"/>
              <a:t> </a:t>
            </a:r>
          </a:p>
          <a:p>
            <a:r>
              <a:rPr lang="cs-CZ" sz="1100" dirty="0" smtClean="0"/>
              <a:t>150 </a:t>
            </a:r>
            <a:r>
              <a:rPr lang="cs-CZ" sz="1100" dirty="0" smtClean="0"/>
              <a:t>mg</a:t>
            </a:r>
          </a:p>
          <a:p>
            <a:r>
              <a:rPr lang="cs-CZ" sz="1100" dirty="0" err="1"/>
              <a:t>Rivaroxaban</a:t>
            </a:r>
            <a:endParaRPr lang="cs-CZ" sz="1100" dirty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6516216" y="5179839"/>
            <a:ext cx="1152128" cy="938719"/>
          </a:xfrm>
          <a:prstGeom prst="rec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Rivaroxaban</a:t>
            </a:r>
            <a:endParaRPr lang="cs-CZ" sz="1100" dirty="0" smtClean="0"/>
          </a:p>
          <a:p>
            <a:r>
              <a:rPr lang="cs-CZ" sz="1100" dirty="0" err="1" smtClean="0"/>
              <a:t>Edoxaban</a:t>
            </a:r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7740352" y="5179839"/>
            <a:ext cx="1296144" cy="769441"/>
          </a:xfrm>
          <a:prstGeom prst="rec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Jakékoliv NOAC</a:t>
            </a:r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  <p:cxnSp>
        <p:nvCxnSpPr>
          <p:cNvPr id="3" name="Straight Arrow Connector 2"/>
          <p:cNvCxnSpPr>
            <a:stCxn id="8" idx="2"/>
            <a:endCxn id="16" idx="0"/>
          </p:cNvCxnSpPr>
          <p:nvPr/>
        </p:nvCxnSpPr>
        <p:spPr>
          <a:xfrm>
            <a:off x="611560" y="2420888"/>
            <a:ext cx="0" cy="310679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619672" y="2420888"/>
            <a:ext cx="0" cy="310679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555776" y="2420888"/>
            <a:ext cx="0" cy="310679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35896" y="2420888"/>
            <a:ext cx="0" cy="310679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788024" y="2420888"/>
            <a:ext cx="0" cy="310679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868144" y="2420888"/>
            <a:ext cx="0" cy="310679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164288" y="2420888"/>
            <a:ext cx="0" cy="310679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388424" y="2420888"/>
            <a:ext cx="0" cy="310679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2"/>
          </p:cNvCxnSpPr>
          <p:nvPr/>
        </p:nvCxnSpPr>
        <p:spPr>
          <a:xfrm>
            <a:off x="611560" y="4008840"/>
            <a:ext cx="0" cy="738951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19672" y="4365104"/>
            <a:ext cx="0" cy="40039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555776" y="4365104"/>
            <a:ext cx="0" cy="40039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635896" y="4365104"/>
            <a:ext cx="0" cy="40039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788024" y="4365104"/>
            <a:ext cx="0" cy="40039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868144" y="4365104"/>
            <a:ext cx="0" cy="40039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164288" y="4324747"/>
            <a:ext cx="0" cy="40039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388424" y="4365104"/>
            <a:ext cx="0" cy="40039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Individuální skupiny pacientů a charakteristiky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 err="1" smtClean="0"/>
              <a:t>Shields</a:t>
            </a:r>
            <a:r>
              <a:rPr lang="cs-CZ" dirty="0" smtClean="0"/>
              <a:t> AM, Lip GY. J </a:t>
            </a:r>
            <a:r>
              <a:rPr lang="cs-CZ" dirty="0" err="1" smtClean="0"/>
              <a:t>Intern</a:t>
            </a:r>
            <a:r>
              <a:rPr lang="cs-CZ" dirty="0" smtClean="0"/>
              <a:t> Med.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7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41C74E-E914-4254-9520-A868077AF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Take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home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mesage</a:t>
            </a:r>
            <a:r>
              <a:rPr lang="cs-CZ" dirty="0" smtClean="0">
                <a:solidFill>
                  <a:schemeClr val="tx2"/>
                </a:solidFill>
              </a:rPr>
              <a:t> I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036FCB7-3584-4DA8-8FF5-72D1B853E1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234464"/>
            <a:ext cx="8280000" cy="481209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I: Volba konkrétního přímého perorálního antikoagulancia má být přísně individuální – posouzení řady kritérií:</a:t>
            </a:r>
          </a:p>
          <a:p>
            <a:pPr marL="358775" indent="-358775">
              <a:buFont typeface="+mj-lt"/>
              <a:buAutoNum type="arabicPeriod"/>
            </a:pPr>
            <a:r>
              <a:rPr lang="cs-CZ" dirty="0" smtClean="0"/>
              <a:t>Co je primárním medicínským cílem</a:t>
            </a:r>
          </a:p>
          <a:p>
            <a:pPr marL="358775" indent="-358775">
              <a:buFont typeface="+mj-lt"/>
              <a:buAutoNum type="arabicPeriod"/>
            </a:pPr>
            <a:r>
              <a:rPr lang="cs-CZ" dirty="0" smtClean="0"/>
              <a:t>Jak rizikový – fragilní je pacient</a:t>
            </a:r>
          </a:p>
          <a:p>
            <a:pPr marL="358775" indent="-358775">
              <a:buFont typeface="+mj-lt"/>
              <a:buAutoNum type="arabicPeriod"/>
            </a:pPr>
            <a:r>
              <a:rPr lang="cs-CZ" dirty="0" smtClean="0"/>
              <a:t>Jaké má komorbidity</a:t>
            </a:r>
          </a:p>
          <a:p>
            <a:pPr marL="358775" indent="-358775">
              <a:buFont typeface="+mj-lt"/>
              <a:buAutoNum type="arabicPeriod"/>
            </a:pPr>
            <a:r>
              <a:rPr lang="cs-CZ" dirty="0" smtClean="0"/>
              <a:t>Jaké má renální funkce</a:t>
            </a:r>
          </a:p>
          <a:p>
            <a:pPr marL="358775" indent="-358775">
              <a:buFont typeface="+mj-lt"/>
              <a:buAutoNum type="arabicPeriod"/>
            </a:pPr>
            <a:r>
              <a:rPr lang="cs-CZ" dirty="0" smtClean="0"/>
              <a:t>Posouzení otázky </a:t>
            </a:r>
            <a:r>
              <a:rPr lang="cs-CZ" dirty="0" err="1" smtClean="0"/>
              <a:t>compliance</a:t>
            </a:r>
            <a:r>
              <a:rPr lang="cs-CZ" dirty="0" smtClean="0"/>
              <a:t> a dlouhodobé perzistence k léčbě</a:t>
            </a:r>
          </a:p>
          <a:p>
            <a:pPr marL="358775" indent="-358775">
              <a:buFont typeface="+mj-lt"/>
              <a:buAutoNum type="arabicPeriod"/>
            </a:pPr>
            <a:r>
              <a:rPr lang="cs-CZ" dirty="0" smtClean="0"/>
              <a:t>Jaké je životní perspektiva pacienta</a:t>
            </a:r>
          </a:p>
          <a:p>
            <a:pPr marL="358775" indent="-358775">
              <a:buFont typeface="+mj-lt"/>
              <a:buAutoNum type="arabicPeriod"/>
            </a:pPr>
            <a:r>
              <a:rPr lang="cs-CZ" dirty="0" smtClean="0"/>
              <a:t>Otázka dávkování – nesnižovat </a:t>
            </a:r>
            <a:r>
              <a:rPr lang="cs-CZ" dirty="0" err="1" smtClean="0"/>
              <a:t>neindikovaně</a:t>
            </a:r>
            <a:r>
              <a:rPr lang="cs-CZ" dirty="0" smtClean="0"/>
              <a:t> </a:t>
            </a:r>
            <a:r>
              <a:rPr lang="cs-CZ" dirty="0" smtClean="0"/>
              <a:t>dávky !!! 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93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F025E57-0112-4073-BA54-1C926E74B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Take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home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mesage</a:t>
            </a:r>
            <a:r>
              <a:rPr lang="cs-CZ" dirty="0" smtClean="0">
                <a:solidFill>
                  <a:schemeClr val="tx2"/>
                </a:solidFill>
              </a:rPr>
              <a:t> II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591D204-949A-464E-AEBE-897F410E817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71500" indent="-571500">
              <a:spcBef>
                <a:spcPts val="3000"/>
              </a:spcBef>
              <a:buFont typeface="+mj-lt"/>
              <a:buAutoNum type="romanUcPeriod" startAt="2"/>
            </a:pPr>
            <a:r>
              <a:rPr lang="cs-CZ" dirty="0" smtClean="0"/>
              <a:t>U pacientů s FS podstupujícím PCI </a:t>
            </a:r>
            <a:r>
              <a:rPr lang="cs-CZ" dirty="0" smtClean="0"/>
              <a:t>bude evidentní </a:t>
            </a:r>
            <a:r>
              <a:rPr lang="cs-CZ" dirty="0" smtClean="0"/>
              <a:t>nutnost změny od trojité terapie k duální terapii (NOAC + P2Y12 inhibitor) </a:t>
            </a:r>
            <a:r>
              <a:rPr lang="cs-CZ" dirty="0" smtClean="0">
                <a:sym typeface="Wingdings" panose="05000000000000000000" pitchFamily="2" charset="2"/>
              </a:rPr>
              <a:t> snížení rizika krvácení, identická bezpečnost</a:t>
            </a:r>
          </a:p>
          <a:p>
            <a:pPr marL="571500" indent="-571500">
              <a:spcBef>
                <a:spcPts val="3000"/>
              </a:spcBef>
              <a:buFont typeface="+mj-lt"/>
              <a:buAutoNum type="romanUcPeriod" startAt="2"/>
            </a:pPr>
            <a:r>
              <a:rPr lang="cs-CZ" dirty="0" smtClean="0">
                <a:sym typeface="Wingdings" panose="05000000000000000000" pitchFamily="2" charset="2"/>
              </a:rPr>
              <a:t>Pravděpodobná </a:t>
            </a:r>
            <a:r>
              <a:rPr lang="cs-CZ" dirty="0" smtClean="0">
                <a:sym typeface="Wingdings" panose="05000000000000000000" pitchFamily="2" charset="2"/>
              </a:rPr>
              <a:t>bude i  </a:t>
            </a:r>
            <a:r>
              <a:rPr lang="cs-CZ" dirty="0" smtClean="0">
                <a:sym typeface="Wingdings" panose="05000000000000000000" pitchFamily="2" charset="2"/>
              </a:rPr>
              <a:t>indikace NOAC + ASA u pacientů se stabilní ICHS, PAD</a:t>
            </a:r>
          </a:p>
          <a:p>
            <a:pPr marL="571500" indent="-571500">
              <a:spcBef>
                <a:spcPts val="3000"/>
              </a:spcBef>
              <a:buFont typeface="+mj-lt"/>
              <a:buAutoNum type="romanUcPeriod" startAt="2"/>
            </a:pPr>
            <a:r>
              <a:rPr lang="cs-CZ" dirty="0" err="1" smtClean="0">
                <a:sym typeface="Wingdings" panose="05000000000000000000" pitchFamily="2" charset="2"/>
              </a:rPr>
              <a:t>Kardioverze</a:t>
            </a:r>
            <a:r>
              <a:rPr lang="cs-CZ" dirty="0" smtClean="0">
                <a:sym typeface="Wingdings" panose="05000000000000000000" pitchFamily="2" charset="2"/>
              </a:rPr>
              <a:t> na NOAC je bezpečná a má být </a:t>
            </a:r>
            <a:r>
              <a:rPr lang="cs-CZ" dirty="0" smtClean="0">
                <a:sym typeface="Wingdings" panose="05000000000000000000" pitchFamily="2" charset="2"/>
              </a:rPr>
              <a:t>standardně prováděna</a:t>
            </a:r>
            <a:endParaRPr lang="cs-CZ" dirty="0" smtClean="0">
              <a:sym typeface="Wingdings" panose="05000000000000000000" pitchFamily="2" charset="2"/>
            </a:endParaRPr>
          </a:p>
          <a:p>
            <a:pPr marL="571500" indent="-571500">
              <a:spcBef>
                <a:spcPts val="3000"/>
              </a:spcBef>
              <a:buFont typeface="+mj-lt"/>
              <a:buAutoNum type="romanUcPeriod" startAt="2"/>
            </a:pPr>
            <a:r>
              <a:rPr lang="cs-CZ" dirty="0" smtClean="0">
                <a:sym typeface="Wingdings" panose="05000000000000000000" pitchFamily="2" charset="2"/>
              </a:rPr>
              <a:t>Příchod dalších indikací lze jistě očekávat…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4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765817"/>
              </p:ext>
            </p:extLst>
          </p:nvPr>
        </p:nvGraphicFramePr>
        <p:xfrm>
          <a:off x="395535" y="2170008"/>
          <a:ext cx="835293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43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4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500" dirty="0"/>
                        <a:t>SR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500" dirty="0"/>
                        <a:t>ČR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PRIMÁRNÍ PREVENCE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buFont typeface="+mj-lt"/>
                        <a:buAutoNum type="alphaLcParenR"/>
                      </a:pPr>
                      <a:r>
                        <a:rPr lang="sk-SK" sz="1100" kern="1200" noProof="0" dirty="0"/>
                        <a:t>chronická liečba </a:t>
                      </a:r>
                      <a:r>
                        <a:rPr lang="sk-SK" sz="1100" kern="1200" noProof="0" dirty="0" err="1"/>
                        <a:t>warfarínom</a:t>
                      </a:r>
                      <a:r>
                        <a:rPr lang="sk-SK" sz="1100" kern="1200" noProof="0" dirty="0"/>
                        <a:t> nie je dostatočne kontrolovaná v terapeutickom rozmedzí INR 2-3, t.j. dve merania zo šiestich nie sú v takto uvedenom terapeutickom rozmedzí,</a:t>
                      </a:r>
                    </a:p>
                    <a:p>
                      <a:pPr marL="179388" indent="-179388" algn="l" defTabSz="914400" rtl="0" eaLnBrk="1" latinLnBrk="0" hangingPunct="1">
                        <a:buFont typeface="+mj-lt"/>
                        <a:buAutoNum type="alphaLcParenR"/>
                      </a:pPr>
                      <a:r>
                        <a:rPr lang="sk-SK" sz="1100" kern="1200" noProof="0" dirty="0"/>
                        <a:t>za prvé tri mesiace od začatia liečby </a:t>
                      </a:r>
                      <a:r>
                        <a:rPr lang="sk-SK" sz="1100" kern="1200" noProof="0" dirty="0" err="1"/>
                        <a:t>warfarínom</a:t>
                      </a:r>
                      <a:r>
                        <a:rPr lang="sk-SK" sz="1100" kern="1200" noProof="0" dirty="0"/>
                        <a:t> sa nedosiahne terapeutické rozmedzie INR 2-3 alebo</a:t>
                      </a:r>
                    </a:p>
                    <a:p>
                      <a:pPr marL="179388" indent="-179388" algn="l" defTabSz="914400" rtl="0" eaLnBrk="1" latinLnBrk="0" hangingPunct="1">
                        <a:buFont typeface="+mj-lt"/>
                        <a:buAutoNum type="alphaLcParenR"/>
                      </a:pPr>
                      <a:r>
                        <a:rPr lang="sk-SK" sz="1100" kern="1200" noProof="0" dirty="0"/>
                        <a:t>liečba </a:t>
                      </a:r>
                      <a:r>
                        <a:rPr lang="sk-SK" sz="1100" kern="1200" noProof="0" dirty="0" err="1"/>
                        <a:t>warfarínom</a:t>
                      </a:r>
                      <a:r>
                        <a:rPr lang="sk-SK" sz="1100" kern="1200" noProof="0" dirty="0"/>
                        <a:t> je kontraindikovaná.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9388" indent="-179388">
                        <a:buFont typeface="+mj-lt"/>
                        <a:buAutoNum type="alphaLcParenR"/>
                      </a:pPr>
                      <a:r>
                        <a:rPr lang="cs-CZ" sz="1100" dirty="0" smtClean="0"/>
                        <a:t>nemožnost </a:t>
                      </a:r>
                      <a:r>
                        <a:rPr lang="cs-CZ" sz="1100" dirty="0"/>
                        <a:t>pravidelných kontrol INR </a:t>
                      </a:r>
                    </a:p>
                    <a:p>
                      <a:pPr marL="179388" indent="-179388">
                        <a:buFont typeface="+mj-lt"/>
                        <a:buAutoNum type="alphaLcParenR"/>
                      </a:pPr>
                      <a:r>
                        <a:rPr lang="cs-CZ" sz="1100" dirty="0" smtClean="0"/>
                        <a:t>nežádoucí </a:t>
                      </a:r>
                      <a:r>
                        <a:rPr lang="cs-CZ" sz="1100" dirty="0"/>
                        <a:t>účinky při léčbě </a:t>
                      </a:r>
                      <a:r>
                        <a:rPr lang="cs-CZ" sz="1100" dirty="0" err="1"/>
                        <a:t>warfarinem</a:t>
                      </a:r>
                      <a:r>
                        <a:rPr lang="cs-CZ" sz="1100" dirty="0"/>
                        <a:t> </a:t>
                      </a:r>
                    </a:p>
                    <a:p>
                      <a:pPr marL="179388" indent="-179388">
                        <a:buFont typeface="+mj-lt"/>
                        <a:buAutoNum type="alphaLcParenR"/>
                      </a:pPr>
                      <a:r>
                        <a:rPr lang="cs-CZ" sz="1100" dirty="0" smtClean="0"/>
                        <a:t>nemožnost </a:t>
                      </a:r>
                      <a:r>
                        <a:rPr lang="cs-CZ" sz="1100" dirty="0"/>
                        <a:t>udržet INR v terapeutickém rozmezí 2,0 - 3,0; tzn. 2 ze 6 měření nejsou v uvedeném terapeutickém rozmezí </a:t>
                      </a:r>
                    </a:p>
                    <a:p>
                      <a:pPr marL="179388" indent="-179388">
                        <a:buFont typeface="+mj-lt"/>
                        <a:buAutoNum type="alphaLcParenR"/>
                      </a:pPr>
                      <a:r>
                        <a:rPr lang="cs-CZ" sz="1100" dirty="0" smtClean="0"/>
                        <a:t>rezistence </a:t>
                      </a:r>
                      <a:r>
                        <a:rPr lang="cs-CZ" sz="1100" dirty="0"/>
                        <a:t>na </a:t>
                      </a:r>
                      <a:r>
                        <a:rPr lang="cs-CZ" sz="1100" dirty="0" err="1"/>
                        <a:t>warfarin</a:t>
                      </a:r>
                      <a:r>
                        <a:rPr lang="cs-CZ" sz="1100" dirty="0"/>
                        <a:t>, tj. nutnost podávat denní dávku více než 10 </a:t>
                      </a:r>
                      <a:r>
                        <a:rPr lang="cs-CZ" sz="1100" dirty="0" smtClean="0"/>
                        <a:t>mg</a:t>
                      </a:r>
                      <a:endParaRPr lang="cs-CZ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SEKUNDÁRNÍ PREVENCE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PRVNÍ LINIE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nemožnost </a:t>
                      </a:r>
                      <a:r>
                        <a:rPr kumimoji="0" lang="cs-CZ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pravidelných kontrol INR </a:t>
                      </a: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nežádoucí </a:t>
                      </a:r>
                      <a:r>
                        <a:rPr kumimoji="0" lang="cs-CZ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účinky při léčbě </a:t>
                      </a:r>
                      <a:r>
                        <a:rPr kumimoji="0" lang="cs-CZ" sz="11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warfarinem</a:t>
                      </a:r>
                      <a:r>
                        <a:rPr kumimoji="0" lang="cs-CZ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nemožnost </a:t>
                      </a:r>
                      <a:r>
                        <a:rPr kumimoji="0" lang="cs-CZ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udržet INR v terapeutickém rozmezí 2,0 - 3,0; tzn. 2 ze 6 měření nejsou v uvedeném terapeutickém rozmezí </a:t>
                      </a: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rezistence </a:t>
                      </a:r>
                      <a:r>
                        <a:rPr kumimoji="0" lang="cs-CZ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na </a:t>
                      </a:r>
                      <a:r>
                        <a:rPr kumimoji="0" lang="cs-CZ" sz="11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warfarin</a:t>
                      </a:r>
                      <a:r>
                        <a:rPr kumimoji="0" lang="cs-CZ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tj. nutnost podávat denní dávku více než 10 </a:t>
                      </a:r>
                      <a:r>
                        <a:rPr kumimoji="0" lang="cs-CZ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mg</a:t>
                      </a:r>
                      <a:endParaRPr kumimoji="0" lang="cs-CZ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Srovnání podmínek úhrady </a:t>
            </a:r>
            <a:r>
              <a:rPr lang="cs-CZ" dirty="0" err="1" smtClean="0">
                <a:solidFill>
                  <a:schemeClr val="tx2"/>
                </a:solidFill>
              </a:rPr>
              <a:t>NOACs</a:t>
            </a:r>
            <a:r>
              <a:rPr lang="cs-CZ" dirty="0" smtClean="0">
                <a:solidFill>
                  <a:schemeClr val="tx2"/>
                </a:solidFill>
              </a:rPr>
              <a:t>   v ČR x SR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 smtClean="0"/>
              <a:t>Přípravek je hrazen v prevenci cévní mozkové příhody a systémové embolie u dospělých pacientů s nevalvulární fibrilací síní indikovaných k antikoagulační léčbě při kontraindikaci </a:t>
            </a:r>
            <a:r>
              <a:rPr lang="cs-CZ" sz="1800" dirty="0" err="1" smtClean="0"/>
              <a:t>warfarinu</a:t>
            </a:r>
            <a:r>
              <a:rPr lang="cs-CZ" sz="1800" dirty="0" smtClean="0"/>
              <a:t>, tj.:</a:t>
            </a:r>
            <a:endParaRPr lang="cs-CZ" sz="18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smtClean="0"/>
              <a:t>Zoznam kategorizovaných liekov 1.9.2017 – 30.9.2017, SR, Časť B: Indikačné obmedzenia (NOAK)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52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669BDE-E0D4-4AC8-BE1D-CF39FEE08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Cíle odborných společností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3B03121-23DF-40B3-BD9E-A7D634B70A0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47675" indent="-447675">
              <a:spcBef>
                <a:spcPts val="3600"/>
              </a:spcBef>
              <a:buFont typeface="+mj-lt"/>
              <a:buAutoNum type="arabicPeriod"/>
            </a:pPr>
            <a:r>
              <a:rPr lang="cs-CZ" dirty="0" smtClean="0"/>
              <a:t>NOAC v první linii v sekundární prevenci TIA/</a:t>
            </a:r>
            <a:r>
              <a:rPr lang="cs-CZ" dirty="0" err="1" smtClean="0"/>
              <a:t>iCMP</a:t>
            </a:r>
            <a:endParaRPr lang="cs-CZ" dirty="0" smtClean="0"/>
          </a:p>
          <a:p>
            <a:pPr marL="447675" indent="-447675">
              <a:spcBef>
                <a:spcPts val="3600"/>
              </a:spcBef>
              <a:buFont typeface="+mj-lt"/>
              <a:buAutoNum type="arabicPeriod"/>
            </a:pPr>
            <a:r>
              <a:rPr lang="cs-CZ" dirty="0" smtClean="0"/>
              <a:t>Odbourání stávajících limitací plátců zdravotní péče </a:t>
            </a:r>
            <a:r>
              <a:rPr lang="cs-CZ" dirty="0" smtClean="0">
                <a:sym typeface="Wingdings" panose="05000000000000000000" pitchFamily="2" charset="2"/>
              </a:rPr>
              <a:t> respektování </a:t>
            </a:r>
            <a:r>
              <a:rPr lang="cs-CZ" dirty="0" err="1" smtClean="0">
                <a:sym typeface="Wingdings" panose="05000000000000000000" pitchFamily="2" charset="2"/>
              </a:rPr>
              <a:t>guidelines</a:t>
            </a:r>
            <a:endParaRPr lang="cs-CZ" dirty="0" smtClean="0">
              <a:sym typeface="Wingdings" panose="05000000000000000000" pitchFamily="2" charset="2"/>
            </a:endParaRPr>
          </a:p>
          <a:p>
            <a:pPr marL="447675" indent="-447675">
              <a:spcBef>
                <a:spcPts val="3600"/>
              </a:spcBef>
              <a:buFont typeface="+mj-lt"/>
              <a:buAutoNum type="arabicPeriod"/>
            </a:pPr>
            <a:r>
              <a:rPr lang="cs-CZ" dirty="0" smtClean="0">
                <a:sym typeface="Wingdings" panose="05000000000000000000" pitchFamily="2" charset="2"/>
              </a:rPr>
              <a:t>NOAC po příslušné detailní edukaci </a:t>
            </a:r>
            <a:r>
              <a:rPr lang="cs-CZ" dirty="0" smtClean="0"/>
              <a:t> v rukou </a:t>
            </a:r>
            <a:r>
              <a:rPr lang="cs-CZ" dirty="0" smtClean="0"/>
              <a:t>PL</a:t>
            </a:r>
          </a:p>
          <a:p>
            <a:pPr marL="447675" indent="-447675">
              <a:spcBef>
                <a:spcPts val="3600"/>
              </a:spcBef>
              <a:buFont typeface="+mj-lt"/>
              <a:buAutoNum type="arabicPeriod"/>
            </a:pPr>
            <a:r>
              <a:rPr lang="cs-CZ" dirty="0" smtClean="0"/>
              <a:t>Komunikace se Svazem pojišťoven ( písemné uznání pravidel VZP pro EKV a kat. ablace)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4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3B2F31-A52B-4AC1-819D-317BB9F0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Děkuji za pozornost !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xmlns="" id="{BE50EECD-CFF8-4E70-9A42-E6A6F2B6682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7760"/>
            <a:ext cx="8280400" cy="3287318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2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Kontrola INR není zdaleka ideální</a:t>
            </a:r>
            <a:endParaRPr lang="cs-CZ" dirty="0"/>
          </a:p>
        </p:txBody>
      </p:sp>
      <p:pic>
        <p:nvPicPr>
          <p:cNvPr id="6" name="Picture 2"/>
          <p:cNvPicPr>
            <a:picLocks noGrp="1"/>
          </p:cNvPicPr>
          <p:nvPr>
            <p:ph sz="quarter" idx="14"/>
          </p:nvPr>
        </p:nvPicPr>
        <p:blipFill rotWithShape="1">
          <a:blip r:embed="rId2"/>
          <a:srcRect l="2834" t="20975" r="7638" b="12789"/>
          <a:stretch/>
        </p:blipFill>
        <p:spPr>
          <a:xfrm>
            <a:off x="457200" y="1434118"/>
            <a:ext cx="8280400" cy="4594601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smtClean="0"/>
              <a:t>Mearns ES, et al. Thromb J. 2014;12:14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21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Terapeutický efekt warfarinu je výrazně závislý na TTR</a:t>
            </a:r>
            <a:endParaRPr lang="cs-CZ" dirty="0"/>
          </a:p>
        </p:txBody>
      </p:sp>
      <p:pic>
        <p:nvPicPr>
          <p:cNvPr id="6" name="Picture 2"/>
          <p:cNvPicPr>
            <a:picLocks noGrp="1"/>
          </p:cNvPicPr>
          <p:nvPr>
            <p:ph sz="quarter" idx="14"/>
          </p:nvPr>
        </p:nvPicPr>
        <p:blipFill rotWithShape="1">
          <a:blip r:embed="rId2"/>
          <a:srcRect l="2719" t="21230" r="4369" b="3502"/>
          <a:stretch/>
        </p:blipFill>
        <p:spPr>
          <a:xfrm>
            <a:off x="637631" y="1325563"/>
            <a:ext cx="7919537" cy="481171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smtClean="0"/>
              <a:t>Morgan CL, et al. Thromb Res. 2009;124:37-41.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919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GARFIELD </a:t>
            </a:r>
            <a:r>
              <a:rPr lang="cs-CZ" smtClean="0"/>
              <a:t>: Jsme daleko od optima…</a:t>
            </a:r>
            <a:endParaRPr lang="en-US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smtClean="0"/>
              <a:t>Camm AJ, et al. Heart 2016;0:1–8.</a:t>
            </a:r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5903"/>
            <a:ext cx="9144000" cy="480300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12160" y="1342757"/>
            <a:ext cx="2808312" cy="1944216"/>
          </a:xfrm>
          <a:prstGeom prst="ellipse">
            <a:avLst/>
          </a:prstGeom>
          <a:noFill/>
          <a:ln w="635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GLORIA: Antithrombotic Therapy </a:t>
            </a:r>
            <a:br>
              <a:rPr lang="en-US"/>
            </a:br>
            <a:r>
              <a:rPr lang="en-US"/>
              <a:t>by </a:t>
            </a:r>
            <a:r>
              <a:rPr lang="en-US">
                <a:cs typeface="Calibri" panose="020F0502020204030204" pitchFamily="34" charset="0"/>
              </a:rPr>
              <a:t>CHA</a:t>
            </a:r>
            <a:r>
              <a:rPr lang="en-US" baseline="-25000">
                <a:cs typeface="Calibri" panose="020F0502020204030204" pitchFamily="34" charset="0"/>
              </a:rPr>
              <a:t>2</a:t>
            </a:r>
            <a:r>
              <a:rPr lang="en-US">
                <a:cs typeface="Calibri" panose="020F0502020204030204" pitchFamily="34" charset="0"/>
              </a:rPr>
              <a:t>DS</a:t>
            </a:r>
            <a:r>
              <a:rPr lang="en-US" baseline="-25000">
                <a:cs typeface="Calibri" panose="020F0502020204030204" pitchFamily="34" charset="0"/>
              </a:rPr>
              <a:t>2</a:t>
            </a:r>
            <a:r>
              <a:rPr lang="en-US">
                <a:cs typeface="Calibri" panose="020F0502020204030204" pitchFamily="34" charset="0"/>
              </a:rPr>
              <a:t>-VASc</a:t>
            </a:r>
            <a:r>
              <a:rPr lang="en-US"/>
              <a:t> Score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Demence po CMP: </a:t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chemeClr val="tx2"/>
                </a:solidFill>
              </a:rPr>
              <a:t>Významný  prognostický faktor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 err="1" smtClean="0"/>
              <a:t>Corraini</a:t>
            </a:r>
            <a:r>
              <a:rPr lang="cs-CZ" dirty="0" smtClean="0"/>
              <a:t> P:  </a:t>
            </a:r>
            <a:r>
              <a:rPr lang="cs-CZ" dirty="0" err="1" smtClean="0"/>
              <a:t>Stroke</a:t>
            </a:r>
            <a:r>
              <a:rPr lang="cs-CZ" dirty="0" smtClean="0"/>
              <a:t>, 2017, 48:180-186.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48" y="1325563"/>
            <a:ext cx="5284504" cy="48117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87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fibrilace síní v ČR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7200" y="1831203"/>
            <a:ext cx="8280400" cy="3800431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3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3920</TotalTime>
  <Words>976</Words>
  <Application>Microsoft Office PowerPoint</Application>
  <PresentationFormat>Předvádění na obrazovce (4:3)</PresentationFormat>
  <Paragraphs>237</Paragraphs>
  <Slides>37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Arial</vt:lpstr>
      <vt:lpstr>Verdana</vt:lpstr>
      <vt:lpstr>Calibri</vt:lpstr>
      <vt:lpstr>Noto Sans CJK SC Regular</vt:lpstr>
      <vt:lpstr>Times New Roman</vt:lpstr>
      <vt:lpstr>Wingdings</vt:lpstr>
      <vt:lpstr>Medical</vt:lpstr>
      <vt:lpstr>Antitrombotická terapie u FS: Management polymorbidního pacienta 2018</vt:lpstr>
      <vt:lpstr>Prezentace aplikace PowerPoint</vt:lpstr>
      <vt:lpstr>I: Data z reálné klinické praxe</vt:lpstr>
      <vt:lpstr>Kontrola INR není zdaleka ideální</vt:lpstr>
      <vt:lpstr>Terapeutický efekt warfarinu je výrazně závislý na TTR</vt:lpstr>
      <vt:lpstr>GARFIELD : Jsme daleko od optima…</vt:lpstr>
      <vt:lpstr>GLORIA: Antithrombotic Therapy  by CHA2DS2-VASc Score</vt:lpstr>
      <vt:lpstr>Demence po CMP:  Významný  prognostický faktor</vt:lpstr>
      <vt:lpstr>Léčba fibrilace síní v ČR</vt:lpstr>
      <vt:lpstr>% léčených pacientů s FS v PP a SP</vt:lpstr>
      <vt:lpstr>II: FS a CMP: Dva vzájemně patofyziologicky podmíněné světy…</vt:lpstr>
      <vt:lpstr>Mortalita první ischemické CMP – etiologie FS ano/ne</vt:lpstr>
      <vt:lpstr>Mýtus: Riziko CMP :  Paroxyzmální x perzistující FS</vt:lpstr>
      <vt:lpstr>Nová klasifikace: Kryptogenní x ESUS CMP</vt:lpstr>
      <vt:lpstr>III: Jaká je reálná úloha přímých perorálních antikoagulancií ?</vt:lpstr>
      <vt:lpstr>NOACs demonstrovaly napříč všemi molekulami bezpečnost a efektivitu</vt:lpstr>
      <vt:lpstr>Baseline Characteristics in AF Trials</vt:lpstr>
      <vt:lpstr>Kontraindikace NOACs u FS 2018</vt:lpstr>
      <vt:lpstr>Dose Reduction in NOAC Trials</vt:lpstr>
      <vt:lpstr>Výskyt fibrilace síní u pacientů s chronickou renální insuficiencí</vt:lpstr>
      <vt:lpstr>Risk-Benefit Profile of NOACs vs Warfarin  in the Elderly</vt:lpstr>
      <vt:lpstr>NOAC Administration: With or Without Food</vt:lpstr>
      <vt:lpstr>Doporučené postupy ESC/ČKS x praxe</vt:lpstr>
      <vt:lpstr>IV: Kardioverze a DOACs</vt:lpstr>
      <vt:lpstr>Kardioverze FS</vt:lpstr>
      <vt:lpstr>X-VERT Study</vt:lpstr>
      <vt:lpstr>ENSURE-AF Study</vt:lpstr>
      <vt:lpstr>ENAMATE Study</vt:lpstr>
      <vt:lpstr>Hlasování:  1. Kdo indikuje provedení EKV            na DOAC ?  2. Máte problémy s indikací DOACs      u pacientů po kat. ablaci FS ?</vt:lpstr>
      <vt:lpstr>V: Jaké NOAC pro polymorbidního pacienta ???</vt:lpstr>
      <vt:lpstr>Průkaz efektu NOACs u jednolivých indikací</vt:lpstr>
      <vt:lpstr>Individuální skupiny pacientů a charakteristiky</vt:lpstr>
      <vt:lpstr>Take home mesage I</vt:lpstr>
      <vt:lpstr>Take home mesage II</vt:lpstr>
      <vt:lpstr>Srovnání podmínek úhrady NOACs   v ČR x SR</vt:lpstr>
      <vt:lpstr>Cíle odborných společností</vt:lpstr>
      <vt:lpstr>Děkuji za pozornost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</dc:creator>
  <cp:lastModifiedBy>Táborský Miloš, prof., MUDr., CSc., FESC, MBA</cp:lastModifiedBy>
  <cp:revision>1075</cp:revision>
  <dcterms:created xsi:type="dcterms:W3CDTF">2015-11-01T18:08:10Z</dcterms:created>
  <dcterms:modified xsi:type="dcterms:W3CDTF">2018-01-19T13:24:53Z</dcterms:modified>
</cp:coreProperties>
</file>