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62" r:id="rId2"/>
    <p:sldId id="421" r:id="rId3"/>
    <p:sldId id="354" r:id="rId4"/>
    <p:sldId id="357" r:id="rId5"/>
    <p:sldId id="307" r:id="rId6"/>
    <p:sldId id="338" r:id="rId7"/>
    <p:sldId id="355" r:id="rId8"/>
    <p:sldId id="366" r:id="rId9"/>
    <p:sldId id="378" r:id="rId10"/>
    <p:sldId id="332" r:id="rId11"/>
    <p:sldId id="331" r:id="rId12"/>
    <p:sldId id="379" r:id="rId13"/>
    <p:sldId id="380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8"/>
  </p:normalViewPr>
  <p:slideViewPr>
    <p:cSldViewPr>
      <p:cViewPr varScale="1">
        <p:scale>
          <a:sx n="81" d="100"/>
          <a:sy n="81" d="100"/>
        </p:scale>
        <p:origin x="1498" y="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91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1996945-AC1F-47E6-A9A9-70E8C9CAA5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17AF29A-1A66-436C-A3E3-1B462BDEB7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B6CA9-F4F9-4BF6-A447-CC2E9EF269CA}" type="datetimeFigureOut">
              <a:rPr lang="cs-CZ" smtClean="0"/>
              <a:t>06.11.2021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DAD6DAF-FD6D-4150-8CA5-5D0696FDF1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7797694-61C4-445E-B56D-DA1004ADD6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D7EDC-0C34-4384-9023-A50B10FF7A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038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A6C4D-DD20-46EC-9CB7-9339D9250FEC}" type="datetimeFigureOut">
              <a:rPr lang="cs-CZ" smtClean="0"/>
              <a:t>06.11.2021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032A2-A779-4F08-A108-1874870CB4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353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32A2-A779-4F08-A108-1874870CB44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628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1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D0430F-FB35-49D3-AEA2-95F5E390308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486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1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45518-7D08-44A1-B703-20CE29D2AC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368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b="1" i="1" dirty="0"/>
              <a:t>A Single Balloon Catheter Conforming to Multiple PVs.  </a:t>
            </a:r>
            <a:r>
              <a:rPr lang="en-US" dirty="0"/>
              <a:t>(</a:t>
            </a:r>
            <a:r>
              <a:rPr lang="en-US" b="1" dirty="0"/>
              <a:t>A</a:t>
            </a:r>
            <a:r>
              <a:rPr lang="en-US" dirty="0"/>
              <a:t>) The baseline 3D CTA reconstruction of the left atrium of a patient who underwent ablation is shown in the posteroanterior projection is shown.  This patient had an LSPV (yellow dashed line), LIPV, and a single RCV (white dashed line).  The variable radius and compliant nature of the balloon was able to conform to the different size and shapes of the LSPV (</a:t>
            </a:r>
            <a:r>
              <a:rPr lang="en-US" b="1" dirty="0"/>
              <a:t>B</a:t>
            </a:r>
            <a:r>
              <a:rPr lang="en-US" dirty="0"/>
              <a:t>) and RCV (</a:t>
            </a:r>
            <a:r>
              <a:rPr lang="en-US" b="1" dirty="0"/>
              <a:t>C</a:t>
            </a:r>
            <a:r>
              <a:rPr lang="en-US" dirty="0"/>
              <a:t>) allowing for successful pulmonary vein isolation. (</a:t>
            </a:r>
            <a:r>
              <a:rPr lang="en-US" b="1" dirty="0"/>
              <a:t>D</a:t>
            </a:r>
            <a:r>
              <a:rPr lang="en-US" dirty="0"/>
              <a:t>) The post-ablation electroanatomical map in the posteroanterior view of the left atrium of the same patient is shown.  Superimposed on the 3D CTA is a bipolar voltage map following electrical isolation of all veins.  The color range of the voltage map spans from 0.1mV (gray) to 1.0mV (purple) and delineates the level of electrical isolation.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6C6A1A-EF7E-499C-B7AF-53E105A4878C}" type="slidenum">
              <a:rPr 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433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70F79CD1-4C23-4C76-95E6-1A4F92B1C16A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9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429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32A2-A779-4F08-A108-1874870CB44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7968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32A2-A779-4F08-A108-1874870CB44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4245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32A2-A779-4F08-A108-1874870CB44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80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BAAB-2BA9-4153-AF8C-A968AC802DA8}" type="datetimeFigureOut">
              <a:rPr lang="cs-CZ" smtClean="0"/>
              <a:pPr/>
              <a:t>06.11.2021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2B29-8A6F-468B-ACF7-BFA26CB3DF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BAAB-2BA9-4153-AF8C-A968AC802DA8}" type="datetimeFigureOut">
              <a:rPr lang="cs-CZ" smtClean="0"/>
              <a:pPr/>
              <a:t>06.11.2021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2B29-8A6F-468B-ACF7-BFA26CB3DF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BAAB-2BA9-4153-AF8C-A968AC802DA8}" type="datetimeFigureOut">
              <a:rPr lang="cs-CZ" smtClean="0"/>
              <a:pPr/>
              <a:t>06.11.2021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2B29-8A6F-468B-ACF7-BFA26CB3DF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645920" y="421560"/>
            <a:ext cx="5297400" cy="489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cs-CZ" sz="2600" b="0" strike="noStrike" spc="-1">
              <a:solidFill>
                <a:srgbClr val="666666"/>
              </a:solidFill>
              <a:latin typeface="Arial Narrow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85440" y="1463760"/>
            <a:ext cx="7761240" cy="46209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cs-CZ" sz="2600" b="0" strike="noStrike" spc="-1">
              <a:solidFill>
                <a:srgbClr val="666666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64091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BAAB-2BA9-4153-AF8C-A968AC802DA8}" type="datetimeFigureOut">
              <a:rPr lang="cs-CZ" smtClean="0"/>
              <a:pPr/>
              <a:t>06.11.2021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2B29-8A6F-468B-ACF7-BFA26CB3DF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BAAB-2BA9-4153-AF8C-A968AC802DA8}" type="datetimeFigureOut">
              <a:rPr lang="cs-CZ" smtClean="0"/>
              <a:pPr/>
              <a:t>06.11.2021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2B29-8A6F-468B-ACF7-BFA26CB3DF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BAAB-2BA9-4153-AF8C-A968AC802DA8}" type="datetimeFigureOut">
              <a:rPr lang="cs-CZ" smtClean="0"/>
              <a:pPr/>
              <a:t>06.11.2021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2B29-8A6F-468B-ACF7-BFA26CB3DF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BAAB-2BA9-4153-AF8C-A968AC802DA8}" type="datetimeFigureOut">
              <a:rPr lang="cs-CZ" smtClean="0"/>
              <a:pPr/>
              <a:t>06.11.2021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2B29-8A6F-468B-ACF7-BFA26CB3DF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BAAB-2BA9-4153-AF8C-A968AC802DA8}" type="datetimeFigureOut">
              <a:rPr lang="cs-CZ" smtClean="0"/>
              <a:pPr/>
              <a:t>06.11.2021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2B29-8A6F-468B-ACF7-BFA26CB3DF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BAAB-2BA9-4153-AF8C-A968AC802DA8}" type="datetimeFigureOut">
              <a:rPr lang="cs-CZ" smtClean="0"/>
              <a:pPr/>
              <a:t>06.11.2021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2B29-8A6F-468B-ACF7-BFA26CB3DF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BAAB-2BA9-4153-AF8C-A968AC802DA8}" type="datetimeFigureOut">
              <a:rPr lang="cs-CZ" smtClean="0"/>
              <a:pPr/>
              <a:t>06.11.2021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2B29-8A6F-468B-ACF7-BFA26CB3DF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BAAB-2BA9-4153-AF8C-A968AC802DA8}" type="datetimeFigureOut">
              <a:rPr lang="cs-CZ" smtClean="0"/>
              <a:pPr/>
              <a:t>06.11.2021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2B29-8A6F-468B-ACF7-BFA26CB3DF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9BAAB-2BA9-4153-AF8C-A968AC802DA8}" type="datetimeFigureOut">
              <a:rPr lang="cs-CZ" smtClean="0"/>
              <a:pPr/>
              <a:t>06.11.2021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A2B29-8A6F-468B-ACF7-BFA26CB3DF5A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BFB3026-33DE-4284-AFA0-88CF442CE74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163"/>
            <a:ext cx="9144000" cy="6024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Documents%20and%20Settings\ssagon\My%20Documents\CardioFocus\Meetings\Boston%20AF%202011\Tech%20Night\Boston%20Afib%202011\cath.mpg" TargetMode="External"/><Relationship Id="rId1" Type="http://schemas.microsoft.com/office/2007/relationships/media" Target="file:///C:\Documents%20and%20Settings\ssagon\My%20Documents\CardioFocus\Meetings\Boston%20AF%202011\Tech%20Night\Boston%20Afib%202011\cath.mpg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1143000"/>
          </a:xfrm>
        </p:spPr>
        <p:txBody>
          <a:bodyPr>
            <a:no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Ablační léčba laserovým balonovým katétrem u populace s paroxysmální fibrilací síní</a:t>
            </a:r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>
          <a:xfrm>
            <a:off x="70992" y="4869160"/>
            <a:ext cx="9073008" cy="2350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Bulková V., Černošek M., </a:t>
            </a:r>
            <a:r>
              <a:rPr lang="cs-CZ" sz="2400" dirty="0" err="1"/>
              <a:t>Funasako</a:t>
            </a:r>
            <a:r>
              <a:rPr lang="cs-CZ" sz="2400" dirty="0"/>
              <a:t> M., Pavlíčková B., Rybka L., </a:t>
            </a:r>
            <a:r>
              <a:rPr lang="cs-CZ" sz="2400" dirty="0" err="1"/>
              <a:t>Maňoušek</a:t>
            </a:r>
            <a:r>
              <a:rPr lang="cs-CZ" sz="2400" dirty="0"/>
              <a:t> J., Bártlová M., Fiala M.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2845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71D51C-6E64-4E43-BA62-D124655F4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24" y="-46159"/>
            <a:ext cx="8229600" cy="1143000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Populace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C00EE7-185F-473E-9C12-09127CD1A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2/2020-9/2021</a:t>
            </a:r>
          </a:p>
          <a:p>
            <a:endParaRPr lang="cs-CZ" dirty="0"/>
          </a:p>
          <a:p>
            <a:r>
              <a:rPr lang="cs-CZ" dirty="0"/>
              <a:t>76 pacientů (25 žen)</a:t>
            </a:r>
          </a:p>
          <a:p>
            <a:endParaRPr lang="cs-CZ" dirty="0"/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ɸ 60±11 let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ɸ 3,5±3,2 délky trvání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A0CB4FF-A3C3-416E-A75B-BB3E06213D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84984"/>
            <a:ext cx="4210055" cy="236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25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4484" y="44624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Parametry výkonu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0FDC518E-2F1F-4271-BEB3-22B670EDF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Délka výkonu 126±42 min</a:t>
            </a:r>
          </a:p>
          <a:p>
            <a:endParaRPr lang="cs-CZ" dirty="0"/>
          </a:p>
          <a:p>
            <a:r>
              <a:rPr lang="cs-CZ" dirty="0" err="1"/>
              <a:t>Skia</a:t>
            </a:r>
            <a:r>
              <a:rPr lang="cs-CZ" dirty="0"/>
              <a:t> 7,6±6,9 min</a:t>
            </a:r>
          </a:p>
          <a:p>
            <a:endParaRPr lang="cs-CZ" dirty="0"/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71% v sinusovém rytmu, 23% terminace FS během ablace, 6% EKV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Žádné komplikace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5315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4484" y="44624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Sledování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0FDC518E-2F1F-4271-BEB3-22B670EDF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988" y="1628800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/>
              <a:t>EKG monitorace 3, 6 a 12 měsíc</a:t>
            </a:r>
          </a:p>
          <a:p>
            <a:endParaRPr lang="cs-CZ" dirty="0"/>
          </a:p>
          <a:p>
            <a:r>
              <a:rPr lang="cs-CZ" dirty="0"/>
              <a:t>Časná recidiva 5% pacientů</a:t>
            </a:r>
          </a:p>
          <a:p>
            <a:endParaRPr lang="cs-CZ" dirty="0"/>
          </a:p>
          <a:p>
            <a:r>
              <a:rPr lang="cs-CZ" dirty="0"/>
              <a:t>Recidiva do 6 měsíců 3% pacientů kteří podstoupili </a:t>
            </a:r>
            <a:r>
              <a:rPr lang="cs-CZ" dirty="0" err="1"/>
              <a:t>reablaci</a:t>
            </a:r>
            <a:endParaRPr lang="cs-CZ" dirty="0"/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8914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4484" y="44624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Závěr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0FDC518E-2F1F-4271-BEB3-22B670EDF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484" y="1988840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/>
              <a:t>Laserová ablace je jednou z mála metod, která má ověřený efekt aplikace a  přispívá k dobrým klinickým výsledkům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0660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163C2C5-3D58-400B-A25C-58843EFB0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345" y="974359"/>
            <a:ext cx="6161958" cy="498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7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Elbow Connector 46"/>
          <p:cNvCxnSpPr/>
          <p:nvPr/>
        </p:nvCxnSpPr>
        <p:spPr>
          <a:xfrm rot="5400000">
            <a:off x="6567384" y="3823270"/>
            <a:ext cx="1446739" cy="963292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42" idx="2"/>
            <a:endCxn id="41" idx="0"/>
          </p:cNvCxnSpPr>
          <p:nvPr/>
        </p:nvCxnSpPr>
        <p:spPr>
          <a:xfrm rot="5400000">
            <a:off x="7783157" y="4120601"/>
            <a:ext cx="988140" cy="23788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/>
          <p:cNvCxnSpPr/>
          <p:nvPr/>
        </p:nvCxnSpPr>
        <p:spPr>
          <a:xfrm rot="5400000">
            <a:off x="5812454" y="3317854"/>
            <a:ext cx="988140" cy="1877182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/>
          <p:cNvCxnSpPr/>
          <p:nvPr/>
        </p:nvCxnSpPr>
        <p:spPr>
          <a:xfrm rot="5400000">
            <a:off x="3815738" y="2308250"/>
            <a:ext cx="985418" cy="3683868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/>
          <p:nvPr/>
        </p:nvCxnSpPr>
        <p:spPr>
          <a:xfrm rot="5400000">
            <a:off x="4800099" y="2828672"/>
            <a:ext cx="989500" cy="2744805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/>
          <p:nvPr/>
        </p:nvCxnSpPr>
        <p:spPr>
          <a:xfrm rot="5400000">
            <a:off x="2829857" y="1804382"/>
            <a:ext cx="1035684" cy="4568867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54" idx="0"/>
            <a:endCxn id="65" idx="2"/>
          </p:cNvCxnSpPr>
          <p:nvPr/>
        </p:nvCxnSpPr>
        <p:spPr>
          <a:xfrm rot="5400000" flipH="1" flipV="1">
            <a:off x="523251" y="2605456"/>
            <a:ext cx="1036240" cy="475700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36" idx="0"/>
            <a:endCxn id="73" idx="2"/>
          </p:cNvCxnSpPr>
          <p:nvPr/>
        </p:nvCxnSpPr>
        <p:spPr>
          <a:xfrm rot="5400000" flipH="1" flipV="1">
            <a:off x="1964782" y="2767983"/>
            <a:ext cx="1036240" cy="150647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39" idx="0"/>
            <a:endCxn id="76" idx="2"/>
          </p:cNvCxnSpPr>
          <p:nvPr/>
        </p:nvCxnSpPr>
        <p:spPr>
          <a:xfrm rot="16200000" flipV="1">
            <a:off x="3406314" y="2756103"/>
            <a:ext cx="1036240" cy="174406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stCxn id="51" idx="0"/>
            <a:endCxn id="80" idx="2"/>
          </p:cNvCxnSpPr>
          <p:nvPr/>
        </p:nvCxnSpPr>
        <p:spPr>
          <a:xfrm rot="5400000" flipH="1" flipV="1">
            <a:off x="4313159" y="2558350"/>
            <a:ext cx="1036240" cy="569913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52" idx="0"/>
            <a:endCxn id="82" idx="2"/>
          </p:cNvCxnSpPr>
          <p:nvPr/>
        </p:nvCxnSpPr>
        <p:spPr>
          <a:xfrm rot="5400000" flipH="1" flipV="1">
            <a:off x="5220005" y="2186190"/>
            <a:ext cx="1036240" cy="1314232"/>
          </a:xfrm>
          <a:prstGeom prst="bentConnector3">
            <a:avLst>
              <a:gd name="adj1" fmla="val 44582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>
            <a:stCxn id="53" idx="0"/>
            <a:endCxn id="90" idx="2"/>
          </p:cNvCxnSpPr>
          <p:nvPr/>
        </p:nvCxnSpPr>
        <p:spPr>
          <a:xfrm rot="5400000" flipH="1" flipV="1">
            <a:off x="6126851" y="1814030"/>
            <a:ext cx="1036240" cy="2058553"/>
          </a:xfrm>
          <a:prstGeom prst="bentConnector3">
            <a:avLst>
              <a:gd name="adj1" fmla="val 36067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ight Arrow 34"/>
          <p:cNvSpPr/>
          <p:nvPr/>
        </p:nvSpPr>
        <p:spPr>
          <a:xfrm>
            <a:off x="457200" y="2897674"/>
            <a:ext cx="8423376" cy="1157764"/>
          </a:xfrm>
          <a:prstGeom prst="rightArrow">
            <a:avLst>
              <a:gd name="adj1" fmla="val 50000"/>
              <a:gd name="adj2" fmla="val 38915"/>
            </a:avLst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87000">
                <a:schemeClr val="accent6"/>
              </a:gs>
              <a:gs pos="59000">
                <a:schemeClr val="accent5"/>
              </a:gs>
            </a:gsLst>
            <a:lin ang="10800000" scaled="0"/>
            <a:tileRect/>
          </a:gradFill>
          <a:ln>
            <a:gradFill>
              <a:gsLst>
                <a:gs pos="0">
                  <a:srgbClr val="919191"/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38500" y="3361426"/>
            <a:ext cx="338158" cy="276999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73186" y="3361426"/>
            <a:ext cx="338158" cy="276999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07872" y="3361426"/>
            <a:ext cx="338158" cy="276999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42558" y="3361426"/>
            <a:ext cx="338158" cy="276999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377244" y="3361426"/>
            <a:ext cx="338158" cy="276999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911930" y="3361426"/>
            <a:ext cx="338158" cy="276999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46616" y="3361426"/>
            <a:ext cx="338158" cy="276999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4442" y="3361426"/>
            <a:ext cx="338158" cy="276999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169128" y="3361426"/>
            <a:ext cx="338158" cy="276999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703814" y="3361426"/>
            <a:ext cx="338158" cy="276999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</a:p>
        </p:txBody>
      </p:sp>
      <p:sp>
        <p:nvSpPr>
          <p:cNvPr id="65" name="Text Box 41"/>
          <p:cNvSpPr txBox="1">
            <a:spLocks noChangeArrowheads="1"/>
          </p:cNvSpPr>
          <p:nvPr/>
        </p:nvSpPr>
        <p:spPr bwMode="auto">
          <a:xfrm>
            <a:off x="685800" y="1319346"/>
            <a:ext cx="1186842" cy="100584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45720" rIns="45720" anchor="t">
            <a:noAutofit/>
          </a:bodyPr>
          <a:lstStyle>
            <a:defPPr>
              <a:defRPr lang="en-US"/>
            </a:defPPr>
            <a:lvl1pPr algn="ctr" defTabSz="1019175">
              <a:defRPr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019175">
              <a:defRPr>
                <a:latin typeface="Arial" charset="0"/>
                <a:cs typeface="Arial" charset="0"/>
              </a:defRPr>
            </a:lvl2pPr>
            <a:lvl3pPr defTabSz="1019175">
              <a:defRPr>
                <a:latin typeface="Arial" charset="0"/>
                <a:cs typeface="Arial" charset="0"/>
              </a:defRPr>
            </a:lvl3pPr>
            <a:lvl4pPr defTabSz="1019175">
              <a:defRPr>
                <a:latin typeface="Arial" charset="0"/>
                <a:cs typeface="Arial" charset="0"/>
              </a:defRPr>
            </a:lvl4pPr>
            <a:lvl5pPr defTabSz="1019175">
              <a:defRPr>
                <a:latin typeface="Arial" charset="0"/>
                <a:cs typeface="Arial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2002</a:t>
            </a:r>
          </a:p>
          <a:p>
            <a:r>
              <a:rPr lang="en-US" dirty="0"/>
              <a:t>Original Design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73" name="Text Box 41"/>
          <p:cNvSpPr txBox="1">
            <a:spLocks noChangeArrowheads="1"/>
          </p:cNvSpPr>
          <p:nvPr/>
        </p:nvSpPr>
        <p:spPr bwMode="auto">
          <a:xfrm>
            <a:off x="1964805" y="1319346"/>
            <a:ext cx="1186842" cy="1005840"/>
          </a:xfrm>
          <a:prstGeom prst="rect">
            <a:avLst/>
          </a:prstGeom>
          <a:solidFill>
            <a:srgbClr val="F79646">
              <a:alpha val="84706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45720" rIns="45720" anchor="t">
            <a:noAutofit/>
          </a:bodyPr>
          <a:lstStyle>
            <a:defPPr>
              <a:defRPr lang="en-US"/>
            </a:defPPr>
            <a:lvl1pPr algn="ctr" defTabSz="1019175">
              <a:defRPr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019175">
              <a:defRPr>
                <a:latin typeface="Arial" charset="0"/>
                <a:cs typeface="Arial" charset="0"/>
              </a:defRPr>
            </a:lvl2pPr>
            <a:lvl3pPr defTabSz="1019175">
              <a:defRPr>
                <a:latin typeface="Arial" charset="0"/>
                <a:cs typeface="Arial" charset="0"/>
              </a:defRPr>
            </a:lvl3pPr>
            <a:lvl4pPr defTabSz="1019175">
              <a:defRPr>
                <a:latin typeface="Arial" charset="0"/>
                <a:cs typeface="Arial" charset="0"/>
              </a:defRPr>
            </a:lvl4pPr>
            <a:lvl5pPr defTabSz="1019175">
              <a:defRPr>
                <a:latin typeface="Arial" charset="0"/>
                <a:cs typeface="Arial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2005</a:t>
            </a:r>
          </a:p>
          <a:p>
            <a:r>
              <a:rPr lang="en-US" dirty="0"/>
              <a:t>First Iteration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6" name="Text Box 41"/>
          <p:cNvSpPr txBox="1">
            <a:spLocks noChangeArrowheads="1"/>
          </p:cNvSpPr>
          <p:nvPr/>
        </p:nvSpPr>
        <p:spPr bwMode="auto">
          <a:xfrm>
            <a:off x="3243810" y="1319346"/>
            <a:ext cx="1186842" cy="1005840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45720" rIns="45720" anchor="t">
            <a:noAutofit/>
          </a:bodyPr>
          <a:lstStyle>
            <a:defPPr>
              <a:defRPr lang="en-US"/>
            </a:defPPr>
            <a:lvl1pPr algn="ctr" defTabSz="1019175">
              <a:defRPr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019175">
              <a:defRPr>
                <a:latin typeface="Arial" charset="0"/>
                <a:cs typeface="Arial" charset="0"/>
              </a:defRPr>
            </a:lvl2pPr>
            <a:lvl3pPr defTabSz="1019175">
              <a:defRPr>
                <a:latin typeface="Arial" charset="0"/>
                <a:cs typeface="Arial" charset="0"/>
              </a:defRPr>
            </a:lvl3pPr>
            <a:lvl4pPr defTabSz="1019175">
              <a:defRPr>
                <a:latin typeface="Arial" charset="0"/>
                <a:cs typeface="Arial" charset="0"/>
              </a:defRPr>
            </a:lvl4pPr>
            <a:lvl5pPr defTabSz="1019175">
              <a:defRPr>
                <a:latin typeface="Arial" charset="0"/>
                <a:cs typeface="Arial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2008</a:t>
            </a:r>
          </a:p>
          <a:p>
            <a:r>
              <a:rPr lang="en-US" dirty="0"/>
              <a:t>Second Iteration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0" name="Text Box 41"/>
          <p:cNvSpPr txBox="1">
            <a:spLocks noChangeArrowheads="1"/>
          </p:cNvSpPr>
          <p:nvPr/>
        </p:nvSpPr>
        <p:spPr bwMode="auto">
          <a:xfrm>
            <a:off x="4522815" y="1319346"/>
            <a:ext cx="1186842" cy="100584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45720" rIns="45720" anchor="t">
            <a:no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10191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0191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0191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10191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Mark /   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Track Image Capture Developed </a:t>
            </a:r>
          </a:p>
        </p:txBody>
      </p:sp>
      <p:sp>
        <p:nvSpPr>
          <p:cNvPr id="82" name="Text Box 41"/>
          <p:cNvSpPr txBox="1">
            <a:spLocks noChangeArrowheads="1"/>
          </p:cNvSpPr>
          <p:nvPr/>
        </p:nvSpPr>
        <p:spPr bwMode="auto">
          <a:xfrm>
            <a:off x="5801820" y="1319346"/>
            <a:ext cx="1186842" cy="100584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45720" rIns="45720" anchor="t">
            <a:noAutofit/>
          </a:bodyPr>
          <a:lstStyle>
            <a:defPPr>
              <a:defRPr lang="en-US"/>
            </a:defPPr>
            <a:lvl1pPr algn="ctr" defTabSz="1019175">
              <a:defRPr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019175">
              <a:defRPr>
                <a:latin typeface="Arial" charset="0"/>
                <a:cs typeface="Arial" charset="0"/>
              </a:defRPr>
            </a:lvl2pPr>
            <a:lvl3pPr defTabSz="1019175">
              <a:defRPr>
                <a:latin typeface="Arial" charset="0"/>
                <a:cs typeface="Arial" charset="0"/>
              </a:defRPr>
            </a:lvl3pPr>
            <a:lvl4pPr defTabSz="1019175">
              <a:defRPr>
                <a:latin typeface="Arial" charset="0"/>
                <a:cs typeface="Arial" charset="0"/>
              </a:defRPr>
            </a:lvl4pPr>
            <a:lvl5pPr defTabSz="1019175">
              <a:defRPr>
                <a:latin typeface="Arial" charset="0"/>
                <a:cs typeface="Arial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2010 </a:t>
            </a:r>
          </a:p>
          <a:p>
            <a:r>
              <a:rPr lang="en-US" dirty="0"/>
              <a:t>Prototype Laser / Balloon Pump Components</a:t>
            </a:r>
          </a:p>
        </p:txBody>
      </p:sp>
      <p:sp>
        <p:nvSpPr>
          <p:cNvPr id="90" name="Text Box 41"/>
          <p:cNvSpPr txBox="1">
            <a:spLocks noChangeArrowheads="1"/>
          </p:cNvSpPr>
          <p:nvPr/>
        </p:nvSpPr>
        <p:spPr bwMode="auto">
          <a:xfrm>
            <a:off x="7080827" y="1319346"/>
            <a:ext cx="1186842" cy="1005840"/>
          </a:xfrm>
          <a:prstGeom prst="rect">
            <a:avLst/>
          </a:prstGeom>
          <a:solidFill>
            <a:schemeClr val="accent5">
              <a:lumMod val="50000"/>
              <a:alpha val="85000"/>
            </a:scheme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45720" rIns="45720" anchor="t">
            <a:noAutofit/>
          </a:bodyPr>
          <a:lstStyle>
            <a:defPPr>
              <a:defRPr lang="en-US"/>
            </a:defPPr>
            <a:lvl1pPr algn="ctr" defTabSz="1019175">
              <a:defRPr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019175">
              <a:defRPr>
                <a:latin typeface="Arial" charset="0"/>
                <a:cs typeface="Arial" charset="0"/>
              </a:defRPr>
            </a:lvl2pPr>
            <a:lvl3pPr defTabSz="1019175">
              <a:defRPr>
                <a:latin typeface="Arial" charset="0"/>
                <a:cs typeface="Arial" charset="0"/>
              </a:defRPr>
            </a:lvl3pPr>
            <a:lvl4pPr defTabSz="1019175">
              <a:defRPr>
                <a:latin typeface="Arial" charset="0"/>
                <a:cs typeface="Arial" charset="0"/>
              </a:defRPr>
            </a:lvl4pPr>
            <a:lvl5pPr defTabSz="1019175">
              <a:defRPr>
                <a:latin typeface="Arial" charset="0"/>
                <a:cs typeface="Arial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2011</a:t>
            </a:r>
          </a:p>
          <a:p>
            <a:r>
              <a:rPr lang="en-US" dirty="0"/>
              <a:t>Integrated Console Introduced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981302" y="3361426"/>
            <a:ext cx="338158" cy="276999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515988" y="3361426"/>
            <a:ext cx="338158" cy="276999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050674" y="3361426"/>
            <a:ext cx="338158" cy="276999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84" name="Text Box 41"/>
          <p:cNvSpPr txBox="1">
            <a:spLocks noChangeArrowheads="1"/>
          </p:cNvSpPr>
          <p:nvPr/>
        </p:nvSpPr>
        <p:spPr bwMode="auto">
          <a:xfrm>
            <a:off x="381000" y="4623843"/>
            <a:ext cx="1271616" cy="100584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45720" rIns="45720" anchor="t">
            <a:noAutofit/>
          </a:bodyPr>
          <a:lstStyle>
            <a:defPPr>
              <a:defRPr lang="en-US"/>
            </a:defPPr>
            <a:lvl1pPr algn="ctr" defTabSz="1019175">
              <a:defRPr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019175">
              <a:defRPr>
                <a:latin typeface="Arial" charset="0"/>
                <a:cs typeface="Arial" charset="0"/>
              </a:defRPr>
            </a:lvl2pPr>
            <a:lvl3pPr defTabSz="1019175">
              <a:defRPr>
                <a:latin typeface="Arial" charset="0"/>
                <a:cs typeface="Arial" charset="0"/>
              </a:defRPr>
            </a:lvl3pPr>
            <a:lvl4pPr defTabSz="1019175">
              <a:defRPr>
                <a:latin typeface="Arial" charset="0"/>
                <a:cs typeface="Arial" charset="0"/>
              </a:defRPr>
            </a:lvl4pPr>
            <a:lvl5pPr defTabSz="1019175">
              <a:defRPr>
                <a:latin typeface="Arial" charset="0"/>
                <a:cs typeface="Arial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2011</a:t>
            </a:r>
          </a:p>
          <a:p>
            <a:r>
              <a:rPr lang="en-US" dirty="0"/>
              <a:t>IDE Approval U.S. Pivotal Study Recruited Centers</a:t>
            </a:r>
          </a:p>
        </p:txBody>
      </p:sp>
      <p:sp>
        <p:nvSpPr>
          <p:cNvPr id="85" name="Text Box 41"/>
          <p:cNvSpPr txBox="1">
            <a:spLocks noChangeArrowheads="1"/>
          </p:cNvSpPr>
          <p:nvPr/>
        </p:nvSpPr>
        <p:spPr bwMode="auto">
          <a:xfrm>
            <a:off x="1830705" y="4623843"/>
            <a:ext cx="1271616" cy="100584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45720" rIns="45720" anchor="t">
            <a:noAutofit/>
          </a:bodyPr>
          <a:lstStyle>
            <a:defPPr>
              <a:defRPr lang="en-US"/>
            </a:defPPr>
            <a:lvl1pPr algn="ctr" defTabSz="1019175">
              <a:defRPr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019175">
              <a:defRPr>
                <a:latin typeface="Arial" charset="0"/>
                <a:cs typeface="Arial" charset="0"/>
              </a:defRPr>
            </a:lvl2pPr>
            <a:lvl3pPr defTabSz="1019175">
              <a:defRPr>
                <a:latin typeface="Arial" charset="0"/>
                <a:cs typeface="Arial" charset="0"/>
              </a:defRPr>
            </a:lvl3pPr>
            <a:lvl4pPr defTabSz="1019175">
              <a:defRPr>
                <a:latin typeface="Arial" charset="0"/>
                <a:cs typeface="Arial" charset="0"/>
              </a:defRPr>
            </a:lvl4pPr>
            <a:lvl5pPr defTabSz="1019175">
              <a:defRPr>
                <a:latin typeface="Arial" charset="0"/>
                <a:cs typeface="Arial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2012</a:t>
            </a:r>
          </a:p>
          <a:p>
            <a:r>
              <a:rPr lang="en-US" dirty="0"/>
              <a:t>21 Centers Enrolled</a:t>
            </a:r>
          </a:p>
        </p:txBody>
      </p:sp>
      <p:sp>
        <p:nvSpPr>
          <p:cNvPr id="86" name="Text Box 41"/>
          <p:cNvSpPr txBox="1">
            <a:spLocks noChangeArrowheads="1"/>
          </p:cNvSpPr>
          <p:nvPr/>
        </p:nvSpPr>
        <p:spPr bwMode="auto">
          <a:xfrm>
            <a:off x="3280410" y="4627925"/>
            <a:ext cx="1271616" cy="100584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45720" rIns="45720" anchor="t">
            <a:noAutofit/>
          </a:bodyPr>
          <a:lstStyle>
            <a:defPPr>
              <a:defRPr lang="en-US"/>
            </a:defPPr>
            <a:lvl1pPr algn="ctr" defTabSz="1019175">
              <a:defRPr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019175">
              <a:defRPr>
                <a:latin typeface="Arial" charset="0"/>
                <a:cs typeface="Arial" charset="0"/>
              </a:defRPr>
            </a:lvl2pPr>
            <a:lvl3pPr defTabSz="1019175">
              <a:defRPr>
                <a:latin typeface="Arial" charset="0"/>
                <a:cs typeface="Arial" charset="0"/>
              </a:defRPr>
            </a:lvl3pPr>
            <a:lvl4pPr defTabSz="1019175">
              <a:defRPr>
                <a:latin typeface="Arial" charset="0"/>
                <a:cs typeface="Arial" charset="0"/>
              </a:defRPr>
            </a:lvl4pPr>
            <a:lvl5pPr defTabSz="1019175">
              <a:defRPr>
                <a:latin typeface="Arial" charset="0"/>
                <a:cs typeface="Arial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2013</a:t>
            </a:r>
          </a:p>
          <a:p>
            <a:r>
              <a:rPr lang="en-US" dirty="0"/>
              <a:t>Enrollment &amp; Cases Completed</a:t>
            </a:r>
          </a:p>
        </p:txBody>
      </p:sp>
      <p:sp>
        <p:nvSpPr>
          <p:cNvPr id="92" name="Text Box 41"/>
          <p:cNvSpPr txBox="1">
            <a:spLocks noChangeArrowheads="1"/>
          </p:cNvSpPr>
          <p:nvPr/>
        </p:nvSpPr>
        <p:spPr bwMode="auto">
          <a:xfrm>
            <a:off x="4730115" y="4626565"/>
            <a:ext cx="1271616" cy="100584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45720" rIns="45720" anchor="t">
            <a:noAutofit/>
          </a:bodyPr>
          <a:lstStyle>
            <a:defPPr>
              <a:defRPr lang="en-US"/>
            </a:defPPr>
            <a:lvl1pPr algn="ctr" defTabSz="1019175">
              <a:defRPr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019175">
              <a:defRPr>
                <a:latin typeface="Arial" charset="0"/>
                <a:cs typeface="Arial" charset="0"/>
              </a:defRPr>
            </a:lvl2pPr>
            <a:lvl3pPr defTabSz="1019175">
              <a:defRPr>
                <a:latin typeface="Arial" charset="0"/>
                <a:cs typeface="Arial" charset="0"/>
              </a:defRPr>
            </a:lvl3pPr>
            <a:lvl4pPr defTabSz="1019175">
              <a:defRPr>
                <a:latin typeface="Arial" charset="0"/>
                <a:cs typeface="Arial" charset="0"/>
              </a:defRPr>
            </a:lvl4pPr>
            <a:lvl5pPr defTabSz="1019175">
              <a:defRPr>
                <a:latin typeface="Arial" charset="0"/>
                <a:cs typeface="Arial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2014</a:t>
            </a:r>
          </a:p>
          <a:p>
            <a:r>
              <a:rPr lang="en-US" dirty="0"/>
              <a:t>1-year Follow-Up completed.  PMA Module Submissions</a:t>
            </a:r>
          </a:p>
        </p:txBody>
      </p:sp>
      <p:sp>
        <p:nvSpPr>
          <p:cNvPr id="41" name="Text Box 41"/>
          <p:cNvSpPr txBox="1">
            <a:spLocks noChangeArrowheads="1"/>
          </p:cNvSpPr>
          <p:nvPr/>
        </p:nvSpPr>
        <p:spPr bwMode="auto">
          <a:xfrm>
            <a:off x="7629525" y="4626565"/>
            <a:ext cx="1271616" cy="100584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45720" rIns="45720" anchor="t">
            <a:noAutofit/>
          </a:bodyPr>
          <a:lstStyle>
            <a:defPPr>
              <a:defRPr lang="en-US"/>
            </a:defPPr>
            <a:lvl1pPr algn="ctr" defTabSz="1019175">
              <a:defRPr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019175">
              <a:defRPr>
                <a:latin typeface="Arial" charset="0"/>
                <a:cs typeface="Arial" charset="0"/>
              </a:defRPr>
            </a:lvl2pPr>
            <a:lvl3pPr defTabSz="1019175">
              <a:defRPr>
                <a:latin typeface="Arial" charset="0"/>
                <a:cs typeface="Arial" charset="0"/>
              </a:defRPr>
            </a:lvl3pPr>
            <a:lvl4pPr defTabSz="1019175">
              <a:defRPr>
                <a:latin typeface="Arial" charset="0"/>
                <a:cs typeface="Arial" charset="0"/>
              </a:defRPr>
            </a:lvl4pPr>
            <a:lvl5pPr defTabSz="1019175">
              <a:defRPr>
                <a:latin typeface="Arial" charset="0"/>
                <a:cs typeface="Arial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April 2016</a:t>
            </a:r>
          </a:p>
          <a:p>
            <a:r>
              <a:rPr lang="en-US" dirty="0"/>
              <a:t>PMA approval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120042" y="3361426"/>
            <a:ext cx="338158" cy="276999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85360" y="3361426"/>
            <a:ext cx="338158" cy="276999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46" name="Text Box 41"/>
          <p:cNvSpPr txBox="1">
            <a:spLocks noChangeArrowheads="1"/>
          </p:cNvSpPr>
          <p:nvPr/>
        </p:nvSpPr>
        <p:spPr bwMode="auto">
          <a:xfrm>
            <a:off x="6179820" y="4627925"/>
            <a:ext cx="1271616" cy="100584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45720" rIns="45720" anchor="t">
            <a:noAutofit/>
          </a:bodyPr>
          <a:lstStyle>
            <a:defPPr>
              <a:defRPr lang="en-US"/>
            </a:defPPr>
            <a:lvl1pPr algn="ctr" defTabSz="1019175">
              <a:defRPr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019175">
              <a:defRPr>
                <a:latin typeface="Arial" charset="0"/>
                <a:cs typeface="Arial" charset="0"/>
              </a:defRPr>
            </a:lvl2pPr>
            <a:lvl3pPr defTabSz="1019175">
              <a:defRPr>
                <a:latin typeface="Arial" charset="0"/>
                <a:cs typeface="Arial" charset="0"/>
              </a:defRPr>
            </a:lvl3pPr>
            <a:lvl4pPr defTabSz="1019175">
              <a:defRPr>
                <a:latin typeface="Arial" charset="0"/>
                <a:cs typeface="Arial" charset="0"/>
              </a:defRPr>
            </a:lvl4pPr>
            <a:lvl5pPr defTabSz="1019175">
              <a:defRPr>
                <a:latin typeface="Arial" charset="0"/>
                <a:cs typeface="Arial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2015</a:t>
            </a:r>
          </a:p>
          <a:p>
            <a:r>
              <a:rPr lang="en-US" dirty="0"/>
              <a:t> Pivotal Study Results Published in JACC</a:t>
            </a:r>
          </a:p>
          <a:p>
            <a:endParaRPr lang="en-US" dirty="0"/>
          </a:p>
        </p:txBody>
      </p:sp>
      <p:sp>
        <p:nvSpPr>
          <p:cNvPr id="44" name="Nadpis 1">
            <a:extLst>
              <a:ext uri="{FF2B5EF4-FFF2-40B4-BE49-F238E27FC236}">
                <a16:creationId xmlns:a16="http://schemas.microsoft.com/office/drawing/2014/main" id="{C518A459-9B4A-45F2-82F2-4ABF742E4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8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800" dirty="0">
                <a:solidFill>
                  <a:schemeClr val="accent1"/>
                </a:solidFill>
              </a:rPr>
              <a:t>Historie</a:t>
            </a:r>
          </a:p>
        </p:txBody>
      </p:sp>
    </p:spTree>
    <p:extLst>
      <p:ext uri="{BB962C8B-B14F-4D97-AF65-F5344CB8AC3E}">
        <p14:creationId xmlns:p14="http://schemas.microsoft.com/office/powerpoint/2010/main" val="1863319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/>
          </p:cNvSpPr>
          <p:nvPr>
            <p:ph type="title"/>
          </p:nvPr>
        </p:nvSpPr>
        <p:spPr>
          <a:xfrm>
            <a:off x="1377165" y="12938"/>
            <a:ext cx="6389669" cy="86409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Vylepšený design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</p:txBody>
      </p:sp>
      <p:pic>
        <p:nvPicPr>
          <p:cNvPr id="4" name="cath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614333"/>
            <a:ext cx="3643467" cy="364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57"/>
          <p:cNvSpPr>
            <a:spLocks noGrp="1" noChangeShapeType="1"/>
          </p:cNvSpPr>
          <p:nvPr>
            <p:ph idx="1"/>
          </p:nvPr>
        </p:nvSpPr>
        <p:spPr bwMode="auto">
          <a:xfrm flipV="1">
            <a:off x="3918847" y="3601744"/>
            <a:ext cx="914400" cy="0"/>
          </a:xfrm>
          <a:prstGeom prst="line">
            <a:avLst/>
          </a:prstGeom>
          <a:noFill/>
          <a:ln w="101600">
            <a:solidFill>
              <a:srgbClr val="C00000"/>
            </a:solidFill>
            <a:round/>
            <a:headEnd/>
            <a:tailEnd type="stealth" w="lg" len="lg"/>
          </a:ln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56322" name="Picture 2" descr="C:\Users\lwhittaker\AppData\Local\Microsoft\Windows\Temporary Internet Files\Content.Outlook\WIPPRQAF\Baldelli_20110104_0140-Edit-2-gree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963" y="1614333"/>
            <a:ext cx="4017572" cy="364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113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2860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Components of the Universal Compliant Balloon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2030782"/>
            <a:ext cx="491260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Kompliantní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balón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Laserový generátor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Medium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Endoskop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Optická vlákna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Atraumatický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tip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RTG značka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1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1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1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1" charset="0"/>
                <a:ea typeface="+mn-ea"/>
                <a:cs typeface="+mn-cs"/>
              </a:rPr>
              <a:t>                                                             </a:t>
            </a:r>
          </a:p>
        </p:txBody>
      </p:sp>
      <p:pic>
        <p:nvPicPr>
          <p:cNvPr id="16388" name="Picture 5" descr="17-2432 reva catheter shaft and final assy schematic view B&amp;W.jpg"/>
          <p:cNvPicPr>
            <a:picLocks noGrp="1" noChangeAspect="1"/>
          </p:cNvPicPr>
          <p:nvPr isPhoto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3139" y="1167788"/>
            <a:ext cx="4251960" cy="3122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823F7B2D-E09B-49FA-94E4-2CEA48513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8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800" dirty="0">
                <a:solidFill>
                  <a:schemeClr val="accent1"/>
                </a:solidFill>
              </a:rPr>
              <a:t>Konstrukce balónu</a:t>
            </a:r>
          </a:p>
        </p:txBody>
      </p:sp>
      <p:pic>
        <p:nvPicPr>
          <p:cNvPr id="6" name="cf_compliant_balloon.mpeg">
            <a:hlinkClick r:id="" action="ppaction://media"/>
            <a:extLst>
              <a:ext uri="{FF2B5EF4-FFF2-40B4-BE49-F238E27FC236}">
                <a16:creationId xmlns:a16="http://schemas.microsoft.com/office/drawing/2014/main" id="{CB8566BB-A9EC-4CE3-A1F3-D1BFAEA7BC4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92040" y="4023360"/>
            <a:ext cx="425196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4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4" descr="Slid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36" y="0"/>
            <a:ext cx="5292260" cy="373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444" y="3289296"/>
            <a:ext cx="4587556" cy="353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11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>
            <a:extLst>
              <a:ext uri="{FF2B5EF4-FFF2-40B4-BE49-F238E27FC236}">
                <a16:creationId xmlns:a16="http://schemas.microsoft.com/office/drawing/2014/main" id="{6A07D663-3738-4996-8941-3CED9637F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46" y="260648"/>
            <a:ext cx="6998308" cy="553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358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6"/>
          <p:cNvSpPr txBox="1">
            <a:spLocks noGrp="1"/>
          </p:cNvSpPr>
          <p:nvPr/>
        </p:nvSpPr>
        <p:spPr bwMode="auto">
          <a:xfrm>
            <a:off x="7848600" y="6324600"/>
            <a:ext cx="990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95D6089-D0A6-4FD4-891B-16F81FBC2117}" type="slidenum">
              <a:rPr lang="en-US" altLang="en-US" sz="1200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8" y="238858"/>
            <a:ext cx="7886700" cy="779462"/>
          </a:xfrm>
        </p:spPr>
        <p:txBody>
          <a:bodyPr/>
          <a:lstStyle/>
          <a:p>
            <a:r>
              <a:rPr lang="en-US" sz="2400" dirty="0"/>
              <a:t>Correlation of Images</a:t>
            </a:r>
          </a:p>
        </p:txBody>
      </p:sp>
      <p:pic>
        <p:nvPicPr>
          <p:cNvPr id="6" name="LESION_SEQUENCE_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43419" y="12192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0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6"/>
          <p:cNvSpPr txBox="1">
            <a:spLocks noGrp="1"/>
          </p:cNvSpPr>
          <p:nvPr/>
        </p:nvSpPr>
        <p:spPr bwMode="auto">
          <a:xfrm>
            <a:off x="7848600" y="6324600"/>
            <a:ext cx="990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E04C606-A733-45DB-B840-49F1C0BCE20C}" type="slidenum">
              <a:rPr lang="en-US" altLang="en-US" sz="1200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37892" name="Rectangle 7"/>
          <p:cNvSpPr>
            <a:spLocks noChangeArrowheads="1"/>
          </p:cNvSpPr>
          <p:nvPr/>
        </p:nvSpPr>
        <p:spPr bwMode="auto">
          <a:xfrm>
            <a:off x="658813" y="63642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37896" name="Picture 11" descr="DSC002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91" y="1519238"/>
            <a:ext cx="2697162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12" descr="IR Nom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1481137"/>
            <a:ext cx="332105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3" descr="IMG_0040x"/>
          <p:cNvPicPr>
            <a:picLocks noChangeAspect="1" noChangeArrowheads="1"/>
          </p:cNvPicPr>
          <p:nvPr/>
        </p:nvPicPr>
        <p:blipFill>
          <a:blip r:embed="rId5">
            <a:lum bright="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1506537"/>
            <a:ext cx="2924175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9268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MDT">
      <a:dk1>
        <a:srgbClr val="42686D"/>
      </a:dk1>
      <a:lt1>
        <a:srgbClr val="E8F0F1"/>
      </a:lt1>
      <a:dk2>
        <a:srgbClr val="7DA7AC"/>
      </a:dk2>
      <a:lt2>
        <a:srgbClr val="FFFFFF"/>
      </a:lt2>
      <a:accent1>
        <a:srgbClr val="EA1A46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A1A46"/>
      </a:hlink>
      <a:folHlink>
        <a:srgbClr val="EA1A46"/>
      </a:folHlink>
    </a:clrScheme>
    <a:fontScheme name="MDT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9606</TotalTime>
  <Words>408</Words>
  <Application>Microsoft Office PowerPoint</Application>
  <PresentationFormat>Předvádění na obrazovce (4:3)</PresentationFormat>
  <Paragraphs>109</Paragraphs>
  <Slides>13</Slides>
  <Notes>8</Notes>
  <HiddenSlides>0</HiddenSlides>
  <MMClips>3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Helvetica</vt:lpstr>
      <vt:lpstr>Roboto</vt:lpstr>
      <vt:lpstr>Roboto Black</vt:lpstr>
      <vt:lpstr>Motiv sady Office</vt:lpstr>
      <vt:lpstr>Ablační léčba laserovým balonovým katétrem u populace s paroxysmální fibrilací síní</vt:lpstr>
      <vt:lpstr>Prezentace aplikace PowerPoint</vt:lpstr>
      <vt:lpstr>Historie</vt:lpstr>
      <vt:lpstr>Vylepšený design</vt:lpstr>
      <vt:lpstr>Konstrukce balónu</vt:lpstr>
      <vt:lpstr>Prezentace aplikace PowerPoint</vt:lpstr>
      <vt:lpstr>Prezentace aplikace PowerPoint</vt:lpstr>
      <vt:lpstr>Correlation of Images</vt:lpstr>
      <vt:lpstr>Prezentace aplikace PowerPoint</vt:lpstr>
      <vt:lpstr>Populace</vt:lpstr>
      <vt:lpstr>Parametry výkonu</vt:lpstr>
      <vt:lpstr>Sledování</vt:lpstr>
      <vt:lpstr>Závěr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PaMa</dc:creator>
  <cp:lastModifiedBy>Veronika Bulková</cp:lastModifiedBy>
  <cp:revision>155</cp:revision>
  <dcterms:created xsi:type="dcterms:W3CDTF">2014-04-29T11:04:57Z</dcterms:created>
  <dcterms:modified xsi:type="dcterms:W3CDTF">2021-11-08T12:18:55Z</dcterms:modified>
</cp:coreProperties>
</file>