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280" r:id="rId2"/>
    <p:sldId id="506" r:id="rId3"/>
    <p:sldId id="507" r:id="rId4"/>
    <p:sldId id="508" r:id="rId5"/>
    <p:sldId id="509" r:id="rId6"/>
    <p:sldId id="514" r:id="rId7"/>
    <p:sldId id="520" r:id="rId8"/>
    <p:sldId id="516" r:id="rId9"/>
    <p:sldId id="528" r:id="rId10"/>
    <p:sldId id="518" r:id="rId11"/>
    <p:sldId id="522" r:id="rId12"/>
    <p:sldId id="527" r:id="rId13"/>
    <p:sldId id="523" r:id="rId14"/>
    <p:sldId id="348" r:id="rId15"/>
    <p:sldId id="399" r:id="rId16"/>
    <p:sldId id="350" r:id="rId17"/>
    <p:sldId id="526" r:id="rId18"/>
    <p:sldId id="531" r:id="rId19"/>
    <p:sldId id="532" r:id="rId20"/>
    <p:sldId id="533" r:id="rId21"/>
    <p:sldId id="534" r:id="rId22"/>
    <p:sldId id="535" r:id="rId23"/>
    <p:sldId id="536" r:id="rId24"/>
    <p:sldId id="537" r:id="rId25"/>
    <p:sldId id="538" r:id="rId26"/>
    <p:sldId id="539" r:id="rId27"/>
    <p:sldId id="540" r:id="rId28"/>
    <p:sldId id="541" r:id="rId29"/>
    <p:sldId id="494" r:id="rId30"/>
    <p:sldId id="495" r:id="rId31"/>
    <p:sldId id="542" r:id="rId32"/>
    <p:sldId id="543" r:id="rId33"/>
    <p:sldId id="544" r:id="rId34"/>
    <p:sldId id="496" r:id="rId35"/>
    <p:sldId id="500" r:id="rId36"/>
    <p:sldId id="354" r:id="rId37"/>
    <p:sldId id="412" r:id="rId38"/>
    <p:sldId id="547" r:id="rId39"/>
    <p:sldId id="455" r:id="rId40"/>
    <p:sldId id="501" r:id="rId41"/>
    <p:sldId id="545" r:id="rId42"/>
    <p:sldId id="54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6E3D7AF-5D34-4A1B-A71C-237BDC018E4C}">
          <p14:sldIdLst/>
        </p14:section>
        <p14:section name="Oddíl bez názvu" id="{3574F606-ABEA-4D6E-81BD-F5455C131A6C}">
          <p14:sldIdLst>
            <p14:sldId id="280"/>
            <p14:sldId id="506"/>
            <p14:sldId id="507"/>
            <p14:sldId id="508"/>
            <p14:sldId id="509"/>
            <p14:sldId id="514"/>
            <p14:sldId id="520"/>
            <p14:sldId id="516"/>
            <p14:sldId id="528"/>
            <p14:sldId id="518"/>
            <p14:sldId id="522"/>
            <p14:sldId id="527"/>
            <p14:sldId id="523"/>
            <p14:sldId id="348"/>
            <p14:sldId id="399"/>
            <p14:sldId id="350"/>
            <p14:sldId id="526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494"/>
            <p14:sldId id="495"/>
            <p14:sldId id="542"/>
            <p14:sldId id="543"/>
            <p14:sldId id="544"/>
            <p14:sldId id="496"/>
            <p14:sldId id="500"/>
            <p14:sldId id="354"/>
            <p14:sldId id="412"/>
            <p14:sldId id="547"/>
            <p14:sldId id="455"/>
            <p14:sldId id="501"/>
            <p14:sldId id="545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33CC"/>
    <a:srgbClr val="00287D"/>
    <a:srgbClr val="A50021"/>
    <a:srgbClr val="FF5050"/>
    <a:srgbClr val="0033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125" d="100"/>
          <a:sy n="125" d="100"/>
        </p:scale>
        <p:origin x="129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8D28BF-253C-4A9B-A11C-27BA3E00132A}" type="slidenum">
              <a:rPr lang="en-US" altLang="cs-CZ" smtClean="0">
                <a:latin typeface="Calibri" pitchFamily="34" charset="0"/>
              </a:rPr>
              <a:pPr/>
              <a:t>5</a:t>
            </a:fld>
            <a:endParaRPr lang="en-US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8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2569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387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2794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0638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3593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3593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 bwMode="auto">
          <a:xfrm>
            <a:off x="439947" y="1311216"/>
            <a:ext cx="8333117" cy="1332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cs-CZ" altLang="cs-CZ" sz="1100" b="1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b="1" dirty="0"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SPECIFICKÉ TERAPIE </a:t>
            </a:r>
            <a:r>
              <a:rPr lang="cs-CZ" b="1" dirty="0" smtClean="0"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KARDIOMYOPATIÍ</a:t>
            </a:r>
          </a:p>
          <a:p>
            <a:pPr algn="ctr"/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0028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(dilatační </a:t>
            </a:r>
            <a:r>
              <a:rPr lang="cs-CZ" sz="2000" b="1" dirty="0" smtClean="0"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kardiomyopatie,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0028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zánětlivé a virové kardiomyopatie)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28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2209126" y="3681876"/>
            <a:ext cx="4304963" cy="55025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ahoma" pitchFamily="34" charset="0"/>
              </a:rPr>
              <a:t>Jan Krejčí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A50021"/>
                </a:solidFill>
              </a:rPr>
              <a:t>I. interní </a:t>
            </a:r>
            <a:r>
              <a:rPr lang="cs-CZ" sz="1800" b="1" dirty="0" err="1" smtClean="0">
                <a:solidFill>
                  <a:srgbClr val="A50021"/>
                </a:solidFill>
              </a:rPr>
              <a:t>kardioangiologická</a:t>
            </a:r>
            <a:r>
              <a:rPr lang="cs-CZ" sz="1800" b="1" dirty="0" smtClean="0">
                <a:solidFill>
                  <a:srgbClr val="A50021"/>
                </a:solidFill>
              </a:rPr>
              <a:t> klinika FNUSA v Brně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		</a:t>
            </a:r>
            <a:endParaRPr kumimoji="0" lang="cs-C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Zástupný symbol pro obsah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0" y="5369566"/>
            <a:ext cx="2188688" cy="138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Výsledek obrázku pro fotografie fn u sv anny v brně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 b="25597"/>
          <a:stretch/>
        </p:blipFill>
        <p:spPr bwMode="auto">
          <a:xfrm>
            <a:off x="6468776" y="5369566"/>
            <a:ext cx="2553845" cy="13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9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76840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0" y="2674189"/>
            <a:ext cx="3843668" cy="107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63" y="1363153"/>
            <a:ext cx="4211863" cy="523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13184" y="4336853"/>
            <a:ext cx="2763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err="1"/>
              <a:t>Cor</a:t>
            </a:r>
            <a:r>
              <a:rPr lang="de-DE" sz="1400" i="1" dirty="0"/>
              <a:t> et </a:t>
            </a:r>
            <a:r>
              <a:rPr lang="de-DE" sz="1400" i="1" dirty="0" err="1"/>
              <a:t>Vasa</a:t>
            </a:r>
            <a:r>
              <a:rPr lang="de-DE" sz="1400" i="1" dirty="0"/>
              <a:t> 2013;55:e333-e340</a:t>
            </a:r>
            <a:r>
              <a:rPr lang="de-DE" sz="1600" dirty="0"/>
              <a:t>.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 bwMode="auto">
          <a:xfrm>
            <a:off x="2665563" y="649562"/>
            <a:ext cx="3321170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„Virový shift“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" y="5158740"/>
            <a:ext cx="3924300" cy="12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0C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enteroviry 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adenoviry se nevyskytly</a:t>
            </a:r>
          </a:p>
          <a:p>
            <a:pPr>
              <a:buClr>
                <a:srgbClr val="0070C0"/>
              </a:buClr>
              <a:defRPr/>
            </a:pPr>
            <a:endParaRPr lang="cs-CZ" altLang="cs-CZ" sz="2000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cs-CZ" altLang="cs-CZ" sz="2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PVB19 (v kombinaci s dalšími viry) v 90%</a:t>
            </a:r>
            <a:endParaRPr lang="cs-CZ" altLang="cs-CZ" sz="2000" b="1" kern="0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83" y="1666875"/>
            <a:ext cx="220980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142999"/>
            <a:ext cx="220980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1860550"/>
            <a:ext cx="3849688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3400" y="1981200"/>
            <a:ext cx="3886200" cy="10668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spcBef>
                <a:spcPct val="20000"/>
              </a:spcBef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u="sng">
                <a:solidFill>
                  <a:srgbClr val="FFFF99"/>
                </a:solidFill>
                <a:latin typeface="Verdana" pitchFamily="34" charset="0"/>
              </a:rPr>
              <a:t>1. FÁZE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rgbClr val="FFFF99"/>
                </a:solidFill>
                <a:latin typeface="Verdana" pitchFamily="34" charset="0"/>
              </a:rPr>
              <a:t> přímé poškození myocytů virem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rgbClr val="FFFF99"/>
                </a:solidFill>
                <a:latin typeface="Verdana" pitchFamily="34" charset="0"/>
              </a:rPr>
              <a:t> a nespecifickou imunitní reakcí</a:t>
            </a:r>
            <a:r>
              <a:rPr lang="cs-CZ" altLang="cs-CZ" sz="2000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3400" y="3733800"/>
            <a:ext cx="3886200" cy="10668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spcBef>
                <a:spcPct val="20000"/>
              </a:spcBef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u="sng">
                <a:solidFill>
                  <a:srgbClr val="FFFF99"/>
                </a:solidFill>
                <a:latin typeface="Verdana" pitchFamily="34" charset="0"/>
              </a:rPr>
              <a:t>2. FÁZE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rgbClr val="FFFF99"/>
                </a:solidFill>
                <a:latin typeface="Verdana" pitchFamily="34" charset="0"/>
              </a:rPr>
              <a:t>poškození myokardu specifickou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rgbClr val="FFFF99"/>
                </a:solidFill>
                <a:latin typeface="Verdana" pitchFamily="34" charset="0"/>
              </a:rPr>
              <a:t>(auto)imunitní reakcí</a:t>
            </a:r>
            <a:r>
              <a:rPr lang="cs-CZ" altLang="cs-CZ" sz="2000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3400" y="5410200"/>
            <a:ext cx="3886200" cy="1066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spcBef>
                <a:spcPct val="20000"/>
              </a:spcBef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u="sng">
                <a:solidFill>
                  <a:srgbClr val="FFFF99"/>
                </a:solidFill>
                <a:latin typeface="Verdana" pitchFamily="34" charset="0"/>
              </a:rPr>
              <a:t>3. FÁZE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rgbClr val="FFFF99"/>
                </a:solidFill>
                <a:latin typeface="Verdana" pitchFamily="34" charset="0"/>
              </a:rPr>
              <a:t>Zhojení a restituce funkce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rgbClr val="FF9900"/>
                </a:solidFill>
                <a:latin typeface="Verdana" pitchFamily="34" charset="0"/>
              </a:rPr>
              <a:t>Vývoj dilatační kardiomyopatie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2096219" y="616048"/>
            <a:ext cx="4442604" cy="10189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Patogeneza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enterovirové </a:t>
            </a: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myokarditidy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76840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9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76840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3" y="1607692"/>
            <a:ext cx="3555196" cy="10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6384931"/>
            <a:ext cx="375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i="1" dirty="0"/>
              <a:t>Eur J </a:t>
            </a:r>
            <a:r>
              <a:rPr lang="cs-CZ" sz="1400" i="1" dirty="0" err="1"/>
              <a:t>Heart</a:t>
            </a:r>
            <a:r>
              <a:rPr lang="cs-CZ" sz="1400" i="1" dirty="0"/>
              <a:t> </a:t>
            </a:r>
            <a:r>
              <a:rPr lang="cs-CZ" sz="1400" i="1" dirty="0" err="1"/>
              <a:t>Fail</a:t>
            </a:r>
            <a:r>
              <a:rPr lang="cs-CZ" sz="1400" i="1" dirty="0"/>
              <a:t>. 2016 Dec;18(12):</a:t>
            </a:r>
            <a:r>
              <a:rPr lang="cs-CZ" sz="1400" i="1" dirty="0" smtClean="0"/>
              <a:t>1430-1441</a:t>
            </a:r>
            <a:endParaRPr lang="cs-CZ" sz="16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96" y="1607692"/>
            <a:ext cx="5302404" cy="52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2321361" y="189836"/>
            <a:ext cx="4071668" cy="88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Patogeneza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PVB19 </a:t>
            </a: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myokarditidy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40" y="1809562"/>
            <a:ext cx="3741540" cy="59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8" y="1903022"/>
            <a:ext cx="471500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5148060" y="2636912"/>
            <a:ext cx="3871492" cy="1512168"/>
          </a:xfrm>
          <a:prstGeom prst="rect">
            <a:avLst/>
          </a:prstGeom>
          <a:solidFill>
            <a:srgbClr val="8E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eaLnBrk="1" hangingPunct="1">
              <a:buClr>
                <a:srgbClr val="FF0000"/>
              </a:buClr>
            </a:pPr>
            <a:r>
              <a:rPr lang="cs-CZ" sz="2000" b="1" dirty="0" smtClean="0">
                <a:solidFill>
                  <a:srgbClr val="FFFF99"/>
                </a:solidFill>
              </a:rPr>
              <a:t>ENTEROVIRY</a:t>
            </a:r>
          </a:p>
          <a:p>
            <a:pPr eaLnBrk="1" hangingPunct="1">
              <a:buClr>
                <a:srgbClr val="FF0000"/>
              </a:buClr>
            </a:pPr>
            <a:r>
              <a:rPr lang="cs-CZ" sz="2000" b="1" dirty="0" smtClean="0">
                <a:solidFill>
                  <a:srgbClr val="FFFF99"/>
                </a:solidFill>
              </a:rPr>
              <a:t>3-fázový </a:t>
            </a:r>
            <a:r>
              <a:rPr lang="cs-CZ" sz="2000" b="1" dirty="0" smtClean="0">
                <a:solidFill>
                  <a:srgbClr val="FFFF99"/>
                </a:solidFill>
              </a:rPr>
              <a:t>model s postižením</a:t>
            </a:r>
          </a:p>
          <a:p>
            <a:pPr eaLnBrk="1" hangingPunct="1">
              <a:buClr>
                <a:srgbClr val="FF0000"/>
              </a:buClr>
            </a:pPr>
            <a:r>
              <a:rPr lang="cs-CZ" sz="2000" b="1" dirty="0" err="1" smtClean="0">
                <a:solidFill>
                  <a:srgbClr val="FFFF99"/>
                </a:solidFill>
              </a:rPr>
              <a:t>myocytů</a:t>
            </a:r>
            <a:r>
              <a:rPr lang="cs-CZ" sz="2000" b="1" dirty="0" smtClean="0">
                <a:solidFill>
                  <a:srgbClr val="FFFF99"/>
                </a:solidFill>
              </a:rPr>
              <a:t> z animálního </a:t>
            </a:r>
          </a:p>
          <a:p>
            <a:pPr eaLnBrk="1" hangingPunct="1">
              <a:buClr>
                <a:srgbClr val="FF0000"/>
              </a:buClr>
            </a:pPr>
            <a:r>
              <a:rPr lang="cs-CZ" sz="2000" b="1" dirty="0" smtClean="0">
                <a:solidFill>
                  <a:srgbClr val="FFFF99"/>
                </a:solidFill>
              </a:rPr>
              <a:t>modelu</a:t>
            </a:r>
            <a:endParaRPr lang="cs-CZ" sz="2000" b="1" dirty="0">
              <a:solidFill>
                <a:srgbClr val="FFFF99"/>
              </a:solidFill>
            </a:endParaRPr>
          </a:p>
        </p:txBody>
      </p:sp>
      <p:cxnSp>
        <p:nvCxnSpPr>
          <p:cNvPr id="8" name="Přímá spojnice se šipkou 7"/>
          <p:cNvCxnSpPr>
            <a:stCxn id="6" idx="1"/>
          </p:cNvCxnSpPr>
          <p:nvPr/>
        </p:nvCxnSpPr>
        <p:spPr>
          <a:xfrm flipH="1">
            <a:off x="3347864" y="3392996"/>
            <a:ext cx="1800196" cy="126014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 bwMode="auto">
          <a:xfrm>
            <a:off x="5148060" y="4301480"/>
            <a:ext cx="3871492" cy="1512168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eaLnBrk="1" hangingPunct="1">
              <a:buClr>
                <a:srgbClr val="FF0000"/>
              </a:buClr>
            </a:pPr>
            <a:r>
              <a:rPr lang="cs-CZ" sz="2000" b="1" dirty="0" smtClean="0">
                <a:solidFill>
                  <a:srgbClr val="FFFF99"/>
                </a:solidFill>
              </a:rPr>
              <a:t>PVB19</a:t>
            </a:r>
          </a:p>
          <a:p>
            <a:pPr eaLnBrk="1" hangingPunct="1">
              <a:buClr>
                <a:srgbClr val="FF0000"/>
              </a:buClr>
            </a:pPr>
            <a:r>
              <a:rPr lang="cs-CZ" sz="2000" b="1" dirty="0" smtClean="0">
                <a:solidFill>
                  <a:srgbClr val="FFFF99"/>
                </a:solidFill>
              </a:rPr>
              <a:t>Odhadovaný </a:t>
            </a:r>
            <a:r>
              <a:rPr lang="cs-CZ" sz="2000" b="1" dirty="0" smtClean="0">
                <a:solidFill>
                  <a:srgbClr val="FFFF99"/>
                </a:solidFill>
              </a:rPr>
              <a:t>model </a:t>
            </a:r>
            <a:r>
              <a:rPr lang="cs-CZ" sz="2000" b="1" dirty="0" smtClean="0">
                <a:solidFill>
                  <a:srgbClr val="FFFF99"/>
                </a:solidFill>
              </a:rPr>
              <a:t>s</a:t>
            </a:r>
          </a:p>
          <a:p>
            <a:pPr eaLnBrk="1" hangingPunct="1">
              <a:buClr>
                <a:srgbClr val="FF0000"/>
              </a:buClr>
            </a:pPr>
            <a:r>
              <a:rPr lang="cs-CZ" sz="2000" b="1" dirty="0" smtClean="0">
                <a:solidFill>
                  <a:srgbClr val="FFFF99"/>
                </a:solidFill>
              </a:rPr>
              <a:t>postižením endoteliálních </a:t>
            </a:r>
            <a:r>
              <a:rPr lang="cs-CZ" sz="2000" b="1" dirty="0" err="1" smtClean="0">
                <a:solidFill>
                  <a:srgbClr val="FFFF99"/>
                </a:solidFill>
              </a:rPr>
              <a:t>bb</a:t>
            </a:r>
            <a:endParaRPr lang="cs-CZ" sz="2000" b="1" dirty="0" smtClean="0">
              <a:solidFill>
                <a:srgbClr val="FFFF99"/>
              </a:solidFill>
            </a:endParaRPr>
          </a:p>
        </p:txBody>
      </p:sp>
      <p:cxnSp>
        <p:nvCxnSpPr>
          <p:cNvPr id="15" name="Přímá spojnice se šipkou 14"/>
          <p:cNvCxnSpPr>
            <a:stCxn id="11" idx="1"/>
          </p:cNvCxnSpPr>
          <p:nvPr/>
        </p:nvCxnSpPr>
        <p:spPr>
          <a:xfrm flipH="1" flipV="1">
            <a:off x="3275852" y="3501008"/>
            <a:ext cx="1872208" cy="1556556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76840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 bwMode="auto">
          <a:xfrm>
            <a:off x="2165230" y="189836"/>
            <a:ext cx="4364966" cy="884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Rozdíly mezi PVB19 a EV </a:t>
            </a: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myokarditidou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7620000" y="3048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0" y="2108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0" y="2930525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2218" bIns="0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800">
              <a:solidFill>
                <a:srgbClr val="000000"/>
              </a:solidFill>
              <a:latin typeface="Lucida Grande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1" name="Rectangle 13"/>
          <p:cNvSpPr>
            <a:spLocks noChangeArrowheads="1"/>
          </p:cNvSpPr>
          <p:nvPr/>
        </p:nvSpPr>
        <p:spPr bwMode="auto">
          <a:xfrm>
            <a:off x="0" y="341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9044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15"/>
          <p:cNvSpPr>
            <a:spLocks noChangeArrowheads="1"/>
          </p:cNvSpPr>
          <p:nvPr/>
        </p:nvSpPr>
        <p:spPr bwMode="auto">
          <a:xfrm>
            <a:off x="0" y="35925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AutoNum type="arabicPeriod"/>
            </a:pPr>
            <a:endParaRPr lang="cs-CZ" altLang="cs-CZ" sz="800">
              <a:solidFill>
                <a:srgbClr val="000000"/>
              </a:solidFill>
              <a:latin typeface="inherit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9703" name="Rectangle 16"/>
          <p:cNvSpPr>
            <a:spLocks noChangeArrowheads="1"/>
          </p:cNvSpPr>
          <p:nvPr/>
        </p:nvSpPr>
        <p:spPr bwMode="auto">
          <a:xfrm>
            <a:off x="0" y="41719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800">
              <a:solidFill>
                <a:srgbClr val="000000"/>
              </a:solidFill>
              <a:latin typeface="Lucida Grande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297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8" y="1572207"/>
            <a:ext cx="4695855" cy="10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000250"/>
            <a:ext cx="5995987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Obdélník 2"/>
          <p:cNvSpPr>
            <a:spLocks noChangeArrowheads="1"/>
          </p:cNvSpPr>
          <p:nvPr/>
        </p:nvSpPr>
        <p:spPr bwMode="auto">
          <a:xfrm>
            <a:off x="179388" y="6488113"/>
            <a:ext cx="32623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cs-CZ" sz="1200" i="1">
                <a:solidFill>
                  <a:schemeClr val="tx1"/>
                </a:solidFill>
                <a:latin typeface="Arial" pitchFamily="34" charset="0"/>
              </a:rPr>
              <a:t>Kardiol Rev Int Med 2015, 17(4): 288-294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646238" y="3184525"/>
            <a:ext cx="647700" cy="2619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1652588" y="4124325"/>
            <a:ext cx="649287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1681163" y="4733925"/>
            <a:ext cx="647700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1681163" y="5340350"/>
            <a:ext cx="647700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Šipka doprava 18"/>
          <p:cNvSpPr/>
          <p:nvPr/>
        </p:nvSpPr>
        <p:spPr>
          <a:xfrm>
            <a:off x="1728788" y="6022975"/>
            <a:ext cx="649287" cy="26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94891" y="2989787"/>
            <a:ext cx="1237022" cy="597050"/>
          </a:xfrm>
          <a:prstGeom prst="ellipse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+ 1</a:t>
            </a:r>
          </a:p>
        </p:txBody>
      </p:sp>
      <p:sp>
        <p:nvSpPr>
          <p:cNvPr id="20" name="Ovál 19"/>
          <p:cNvSpPr/>
          <p:nvPr/>
        </p:nvSpPr>
        <p:spPr>
          <a:xfrm>
            <a:off x="94892" y="4554748"/>
            <a:ext cx="1237021" cy="566528"/>
          </a:xfrm>
          <a:prstGeom prst="ellipse">
            <a:avLst/>
          </a:prstGeom>
          <a:solidFill>
            <a:srgbClr val="8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+ 2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délník 21"/>
          <p:cNvSpPr/>
          <p:nvPr/>
        </p:nvSpPr>
        <p:spPr bwMode="auto">
          <a:xfrm>
            <a:off x="1869055" y="678862"/>
            <a:ext cx="5710688" cy="616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Kdy mít podezření na ZKMP/MC?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7620000" y="30480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11"/>
          <p:cNvSpPr>
            <a:spLocks noChangeArrowheads="1"/>
          </p:cNvSpPr>
          <p:nvPr/>
        </p:nvSpPr>
        <p:spPr bwMode="auto">
          <a:xfrm>
            <a:off x="0" y="2108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8" name="Rectangle 12"/>
          <p:cNvSpPr>
            <a:spLocks noChangeArrowheads="1"/>
          </p:cNvSpPr>
          <p:nvPr/>
        </p:nvSpPr>
        <p:spPr bwMode="auto">
          <a:xfrm>
            <a:off x="0" y="2930525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22218" bIns="0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800">
              <a:solidFill>
                <a:srgbClr val="000000"/>
              </a:solidFill>
              <a:latin typeface="Lucida Grande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89" name="Rectangle 13"/>
          <p:cNvSpPr>
            <a:spLocks noChangeArrowheads="1"/>
          </p:cNvSpPr>
          <p:nvPr/>
        </p:nvSpPr>
        <p:spPr bwMode="auto">
          <a:xfrm>
            <a:off x="0" y="341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9044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15"/>
          <p:cNvSpPr>
            <a:spLocks noChangeArrowheads="1"/>
          </p:cNvSpPr>
          <p:nvPr/>
        </p:nvSpPr>
        <p:spPr bwMode="auto">
          <a:xfrm>
            <a:off x="0" y="359251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AutoNum type="arabicPeriod"/>
            </a:pPr>
            <a:endParaRPr lang="cs-CZ" altLang="cs-CZ" sz="800">
              <a:solidFill>
                <a:srgbClr val="000000"/>
              </a:solidFill>
              <a:latin typeface="inherit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1991" name="Rectangle 16"/>
          <p:cNvSpPr>
            <a:spLocks noChangeArrowheads="1"/>
          </p:cNvSpPr>
          <p:nvPr/>
        </p:nvSpPr>
        <p:spPr bwMode="auto">
          <a:xfrm>
            <a:off x="0" y="41719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800">
              <a:solidFill>
                <a:srgbClr val="000000"/>
              </a:solidFill>
              <a:latin typeface="Lucida Grande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28319" y="4087694"/>
            <a:ext cx="3095625" cy="2000250"/>
          </a:xfrm>
          <a:prstGeom prst="rect">
            <a:avLst/>
          </a:prstGeom>
          <a:solidFill>
            <a:srgbClr val="8E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defRPr/>
            </a:pPr>
            <a:r>
              <a:rPr lang="cs-CZ" altLang="cs-CZ" sz="2400" b="1" dirty="0">
                <a:solidFill>
                  <a:srgbClr val="FFFFCC"/>
                </a:solidFill>
                <a:latin typeface="+mn-lt"/>
              </a:rPr>
              <a:t>&gt; </a:t>
            </a:r>
            <a:r>
              <a:rPr lang="cs-CZ" altLang="cs-CZ" sz="2400" b="1" dirty="0" smtClean="0">
                <a:solidFill>
                  <a:srgbClr val="FFFFCC"/>
                </a:solidFill>
                <a:latin typeface="+mn-lt"/>
              </a:rPr>
              <a:t>7 </a:t>
            </a:r>
            <a:r>
              <a:rPr lang="cs-CZ" altLang="cs-CZ" sz="2400" b="1" dirty="0">
                <a:solidFill>
                  <a:srgbClr val="FFFFCC"/>
                </a:solidFill>
                <a:latin typeface="+mn-lt"/>
              </a:rPr>
              <a:t>CD3+ /mm2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altLang="cs-CZ" sz="2400" b="1" dirty="0" smtClean="0">
                <a:solidFill>
                  <a:srgbClr val="FFFFCC"/>
                </a:solidFill>
                <a:latin typeface="+mn-lt"/>
              </a:rPr>
              <a:t>	</a:t>
            </a:r>
            <a:r>
              <a:rPr lang="cs-CZ" altLang="cs-CZ" sz="2400" b="1" dirty="0" smtClean="0">
                <a:solidFill>
                  <a:srgbClr val="FFC000"/>
                </a:solidFill>
                <a:latin typeface="+mn-lt"/>
              </a:rPr>
              <a:t>a současně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defRPr/>
            </a:pPr>
            <a:r>
              <a:rPr lang="cs-CZ" altLang="cs-CZ" sz="2400" b="1" dirty="0" smtClean="0">
                <a:solidFill>
                  <a:srgbClr val="FFFFCC"/>
                </a:solidFill>
                <a:latin typeface="+mn-lt"/>
              </a:rPr>
              <a:t>&gt; 14 LCA+ </a:t>
            </a:r>
            <a:r>
              <a:rPr lang="cs-CZ" altLang="cs-CZ" sz="2400" b="1" dirty="0">
                <a:solidFill>
                  <a:srgbClr val="FFFFCC"/>
                </a:solidFill>
                <a:latin typeface="+mn-lt"/>
              </a:rPr>
              <a:t>/mm2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cs-CZ" altLang="cs-CZ" sz="2400" b="1" dirty="0" smtClean="0">
                <a:solidFill>
                  <a:srgbClr val="FFFFCC"/>
                </a:solidFill>
                <a:latin typeface="+mn-lt"/>
              </a:rPr>
              <a:t>	</a:t>
            </a:r>
            <a:r>
              <a:rPr lang="cs-CZ" altLang="cs-CZ" sz="2400" b="1" dirty="0" smtClean="0">
                <a:solidFill>
                  <a:srgbClr val="FFC000"/>
                </a:solidFill>
                <a:latin typeface="+mn-lt"/>
              </a:rPr>
              <a:t>a současně 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defRPr/>
            </a:pPr>
            <a:r>
              <a:rPr lang="cs-CZ" altLang="cs-CZ" sz="2400" b="1" dirty="0" smtClean="0">
                <a:solidFill>
                  <a:srgbClr val="FFFFCC"/>
                </a:solidFill>
                <a:latin typeface="+mn-lt"/>
              </a:rPr>
              <a:t>˂ 4 CD68+ /mm2</a:t>
            </a:r>
          </a:p>
        </p:txBody>
      </p:sp>
      <p:pic>
        <p:nvPicPr>
          <p:cNvPr id="419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7" y="1872715"/>
            <a:ext cx="3163227" cy="15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44925"/>
            <a:ext cx="2179637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 bwMode="auto">
          <a:xfrm>
            <a:off x="2176132" y="449263"/>
            <a:ext cx="5132718" cy="930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Bioptická diagnostika ZKMP</a:t>
            </a:r>
          </a:p>
          <a:p>
            <a:pPr algn="ctr"/>
            <a:r>
              <a:rPr lang="cs-CZ" sz="2600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imunoh</a:t>
            </a:r>
            <a:r>
              <a:rPr kumimoji="0" lang="cs-CZ" sz="2600" i="0" u="none" strike="noStrike" cap="none" normalizeH="0" baseline="0" dirty="0" err="1" smtClean="0">
                <a:ln>
                  <a:noFill/>
                </a:ln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istologické</a:t>
            </a:r>
            <a:r>
              <a:rPr kumimoji="0" lang="cs-CZ" sz="260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hodnocení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76" y="1966219"/>
            <a:ext cx="2192547" cy="14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07" y="1321520"/>
            <a:ext cx="2513222" cy="12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1" y="2667360"/>
            <a:ext cx="5873930" cy="125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63" y="1647646"/>
            <a:ext cx="2075570" cy="41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300663"/>
            <a:ext cx="5570597" cy="9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Obdélník 1"/>
          <p:cNvSpPr>
            <a:spLocks noChangeArrowheads="1"/>
          </p:cNvSpPr>
          <p:nvPr/>
        </p:nvSpPr>
        <p:spPr bwMode="auto">
          <a:xfrm>
            <a:off x="355601" y="2771156"/>
            <a:ext cx="5680135" cy="10493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</a:pPr>
            <a:endParaRPr lang="cs-CZ" altLang="cs-CZ" sz="2400" b="1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31751" name="Obdélník 2"/>
          <p:cNvSpPr>
            <a:spLocks noChangeArrowheads="1"/>
          </p:cNvSpPr>
          <p:nvPr/>
        </p:nvSpPr>
        <p:spPr bwMode="auto">
          <a:xfrm>
            <a:off x="355601" y="5300663"/>
            <a:ext cx="5915804" cy="917048"/>
          </a:xfrm>
          <a:prstGeom prst="rect">
            <a:avLst/>
          </a:prstGeom>
          <a:noFill/>
          <a:ln w="19050">
            <a:solidFill>
              <a:srgbClr val="2F21E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</a:pPr>
            <a:endParaRPr lang="cs-CZ" altLang="cs-CZ" sz="2400" b="1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 bwMode="auto">
          <a:xfrm>
            <a:off x="281721" y="4006611"/>
            <a:ext cx="6226175" cy="1150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 eaLnBrk="1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rgbClr val="A50021"/>
                </a:solidFill>
              </a:rPr>
              <a:t>EMB je pokládána za zlatý standard</a:t>
            </a:r>
          </a:p>
          <a:p>
            <a:pPr algn="ctr" eaLnBrk="1" hangingPunct="1">
              <a:buClr>
                <a:srgbClr val="FF0000"/>
              </a:buClr>
              <a:defRPr/>
            </a:pPr>
            <a:r>
              <a:rPr lang="cs-CZ" b="1" dirty="0">
                <a:solidFill>
                  <a:srgbClr val="A50021"/>
                </a:solidFill>
              </a:rPr>
              <a:t>v diagnostice myokarditid</a:t>
            </a:r>
          </a:p>
        </p:txBody>
      </p:sp>
      <p:sp>
        <p:nvSpPr>
          <p:cNvPr id="31753" name="Obdélník 1"/>
          <p:cNvSpPr>
            <a:spLocks noChangeArrowheads="1"/>
          </p:cNvSpPr>
          <p:nvPr/>
        </p:nvSpPr>
        <p:spPr bwMode="auto">
          <a:xfrm>
            <a:off x="6642100" y="64277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pitchFamily="34" charset="0"/>
              </a:rPr>
              <a:t> </a:t>
            </a:r>
            <a:r>
              <a:rPr lang="cs-CZ" altLang="cs-CZ" sz="1000" i="1">
                <a:solidFill>
                  <a:schemeClr val="tx1"/>
                </a:solidFill>
                <a:latin typeface="Arial" pitchFamily="34" charset="0"/>
              </a:rPr>
              <a:t>Eur Heart J 2013;34(33):2636-48. 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2199736" y="340535"/>
            <a:ext cx="5132718" cy="55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Bioptická diagnostika ZKMP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87078" cy="408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1828800" y="495121"/>
            <a:ext cx="5607170" cy="1023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terapeutické možnosti</a:t>
            </a:r>
          </a:p>
          <a:p>
            <a:pPr algn="ctr"/>
            <a:r>
              <a:rPr lang="cs-CZ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aložené na výsledku EMB?</a:t>
            </a:r>
          </a:p>
        </p:txBody>
      </p:sp>
    </p:spTree>
    <p:extLst>
      <p:ext uri="{BB962C8B-B14F-4D97-AF65-F5344CB8AC3E}">
        <p14:creationId xmlns:p14="http://schemas.microsoft.com/office/powerpoint/2010/main" val="16811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63"/>
          <a:stretch/>
        </p:blipFill>
        <p:spPr bwMode="auto">
          <a:xfrm>
            <a:off x="838479" y="2017714"/>
            <a:ext cx="2295481" cy="4296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35" y="2973913"/>
            <a:ext cx="4383053" cy="3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Zástupný symbol pro obsah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39" y="1879201"/>
            <a:ext cx="3433311" cy="10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1828800" y="495121"/>
            <a:ext cx="5607170" cy="1023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terapeutické možnosti</a:t>
            </a:r>
          </a:p>
          <a:p>
            <a:pPr algn="ctr"/>
            <a:r>
              <a:rPr lang="cs-CZ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aložené na výsledku EMB?</a:t>
            </a:r>
          </a:p>
        </p:txBody>
      </p:sp>
    </p:spTree>
    <p:extLst>
      <p:ext uri="{BB962C8B-B14F-4D97-AF65-F5344CB8AC3E}">
        <p14:creationId xmlns:p14="http://schemas.microsoft.com/office/powerpoint/2010/main" val="18502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r="31323"/>
          <a:stretch/>
        </p:blipFill>
        <p:spPr bwMode="auto">
          <a:xfrm>
            <a:off x="2674188" y="2060848"/>
            <a:ext cx="3502325" cy="408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2587925" y="3278068"/>
            <a:ext cx="2087592" cy="2993335"/>
          </a:xfrm>
          <a:prstGeom prst="roundRect">
            <a:avLst/>
          </a:prstGeom>
          <a:noFill/>
          <a:ln w="3810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1828800" y="495121"/>
            <a:ext cx="5607170" cy="1023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terapeutické možnosti</a:t>
            </a:r>
          </a:p>
          <a:p>
            <a:pPr algn="ctr"/>
            <a:r>
              <a:rPr lang="cs-CZ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aložené na výsledku EMB?</a:t>
            </a:r>
          </a:p>
        </p:txBody>
      </p:sp>
    </p:spTree>
    <p:extLst>
      <p:ext uri="{BB962C8B-B14F-4D97-AF65-F5344CB8AC3E}">
        <p14:creationId xmlns:p14="http://schemas.microsoft.com/office/powerpoint/2010/main" val="30193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6582" y="1455293"/>
            <a:ext cx="8392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3399"/>
              </a:buClr>
            </a:pPr>
            <a:r>
              <a:rPr lang="cs-CZ" altLang="cs-CZ" sz="2000" b="1" dirty="0" smtClean="0">
                <a:solidFill>
                  <a:srgbClr val="C00000"/>
                </a:solidFill>
              </a:rPr>
              <a:t>Dilatační kardiomyopatie (DKMP) </a:t>
            </a:r>
            <a:r>
              <a:rPr lang="cs-CZ" altLang="cs-CZ" sz="2000" dirty="0" smtClean="0">
                <a:solidFill>
                  <a:srgbClr val="C00000"/>
                </a:solidFill>
              </a:rPr>
              <a:t>je definována dilatací levé komory srdeční a její systolickou dysfunkcí v nepřítomnosti jiné zjevné příčiny.</a:t>
            </a:r>
            <a:endParaRPr lang="cs-CZ" altLang="cs-CZ" sz="2000" dirty="0">
              <a:solidFill>
                <a:srgbClr val="C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73" y="3635169"/>
            <a:ext cx="5638594" cy="274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89" y="2657670"/>
            <a:ext cx="3757188" cy="8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ál 2"/>
          <p:cNvSpPr>
            <a:spLocks noChangeArrowheads="1"/>
          </p:cNvSpPr>
          <p:nvPr/>
        </p:nvSpPr>
        <p:spPr bwMode="auto">
          <a:xfrm>
            <a:off x="3360417" y="4257273"/>
            <a:ext cx="1036159" cy="419743"/>
          </a:xfrm>
          <a:prstGeom prst="ellipse">
            <a:avLst/>
          </a:prstGeom>
          <a:noFill/>
          <a:ln w="38100" algn="ctr">
            <a:solidFill>
              <a:srgbClr val="0028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6" name="Obdélník 1"/>
          <p:cNvSpPr>
            <a:spLocks noChangeArrowheads="1"/>
          </p:cNvSpPr>
          <p:nvPr/>
        </p:nvSpPr>
        <p:spPr bwMode="auto">
          <a:xfrm>
            <a:off x="6443477" y="6517638"/>
            <a:ext cx="2576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cs-CZ" sz="1200" i="1" dirty="0" err="1">
                <a:solidFill>
                  <a:schemeClr val="tx1"/>
                </a:solidFill>
                <a:latin typeface="Arial" charset="0"/>
              </a:rPr>
              <a:t>Eur</a:t>
            </a:r>
            <a:r>
              <a:rPr lang="en-US" altLang="cs-CZ" sz="1200" i="1" dirty="0">
                <a:solidFill>
                  <a:schemeClr val="tx1"/>
                </a:solidFill>
                <a:latin typeface="Arial" charset="0"/>
              </a:rPr>
              <a:t> Heart J 2008</a:t>
            </a:r>
            <a:r>
              <a:rPr lang="cs-CZ" altLang="cs-CZ" sz="1200" i="1" dirty="0">
                <a:solidFill>
                  <a:schemeClr val="tx1"/>
                </a:solidFill>
                <a:latin typeface="Arial" charset="0"/>
              </a:rPr>
              <a:t>;</a:t>
            </a:r>
            <a:r>
              <a:rPr lang="en-US" altLang="cs-CZ" sz="1200" i="1" dirty="0">
                <a:solidFill>
                  <a:schemeClr val="tx1"/>
                </a:solidFill>
                <a:latin typeface="Arial" charset="0"/>
              </a:rPr>
              <a:t>29(2):270-276</a:t>
            </a:r>
            <a:endParaRPr lang="cs-CZ" altLang="cs-CZ" sz="12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bdélník 18"/>
          <p:cNvSpPr/>
          <p:nvPr/>
        </p:nvSpPr>
        <p:spPr bwMode="auto">
          <a:xfrm>
            <a:off x="2991273" y="516015"/>
            <a:ext cx="3038476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Úvod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r>
              <a:rPr lang="cs-CZ" altLang="cs-CZ" sz="3200" smtClean="0"/>
              <a:t/>
            </a:r>
            <a:br>
              <a:rPr lang="cs-CZ" altLang="cs-CZ" sz="3200" smtClean="0"/>
            </a:br>
            <a:endParaRPr lang="cs-CZ" altLang="cs-CZ" b="1" smtClean="0">
              <a:solidFill>
                <a:srgbClr val="C00000"/>
              </a:solidFill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56" y="2071388"/>
            <a:ext cx="4879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82939" y="4104077"/>
            <a:ext cx="1800225" cy="0"/>
          </a:xfrm>
          <a:prstGeom prst="line">
            <a:avLst/>
          </a:prstGeom>
          <a:ln w="28575">
            <a:solidFill>
              <a:srgbClr val="E12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1684023" y="4372933"/>
            <a:ext cx="1584325" cy="0"/>
          </a:xfrm>
          <a:prstGeom prst="line">
            <a:avLst/>
          </a:prstGeom>
          <a:ln w="28575">
            <a:solidFill>
              <a:srgbClr val="E12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863826" y="4382787"/>
            <a:ext cx="2319338" cy="1588"/>
          </a:xfrm>
          <a:prstGeom prst="line">
            <a:avLst/>
          </a:prstGeom>
          <a:ln w="28575">
            <a:solidFill>
              <a:srgbClr val="E12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247586" y="4611598"/>
            <a:ext cx="2671762" cy="0"/>
          </a:xfrm>
          <a:prstGeom prst="line">
            <a:avLst/>
          </a:prstGeom>
          <a:ln w="28575">
            <a:solidFill>
              <a:srgbClr val="E12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192438" y="4881683"/>
            <a:ext cx="1497807" cy="9525"/>
          </a:xfrm>
          <a:prstGeom prst="line">
            <a:avLst/>
          </a:prstGeom>
          <a:ln w="28575">
            <a:solidFill>
              <a:srgbClr val="E12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3268348" y="5374256"/>
            <a:ext cx="2914816" cy="0"/>
          </a:xfrm>
          <a:prstGeom prst="line">
            <a:avLst/>
          </a:prstGeom>
          <a:ln w="28575">
            <a:solidFill>
              <a:srgbClr val="E12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468437" y="2596431"/>
            <a:ext cx="466494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1684023" y="2818891"/>
            <a:ext cx="2614612" cy="95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168911"/>
            <a:ext cx="3469601" cy="16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Přímá spojnice 19"/>
          <p:cNvCxnSpPr/>
          <p:nvPr/>
        </p:nvCxnSpPr>
        <p:spPr>
          <a:xfrm>
            <a:off x="1684023" y="5638799"/>
            <a:ext cx="1457408" cy="0"/>
          </a:xfrm>
          <a:prstGeom prst="line">
            <a:avLst/>
          </a:prstGeom>
          <a:ln w="28575">
            <a:solidFill>
              <a:srgbClr val="E12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712213" y="6532502"/>
            <a:ext cx="2422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Eur </a:t>
            </a:r>
            <a:r>
              <a:rPr lang="cs-CZ" sz="1200" i="1" dirty="0" err="1"/>
              <a:t>Heart</a:t>
            </a:r>
            <a:r>
              <a:rPr lang="cs-CZ" sz="1200" i="1" dirty="0"/>
              <a:t> J 2013;34:2636-2648. </a:t>
            </a:r>
          </a:p>
        </p:txBody>
      </p:sp>
    </p:spTree>
    <p:extLst>
      <p:ext uri="{BB962C8B-B14F-4D97-AF65-F5344CB8AC3E}">
        <p14:creationId xmlns:p14="http://schemas.microsoft.com/office/powerpoint/2010/main" val="37380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" y="1114998"/>
            <a:ext cx="3408363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1" y="1114998"/>
            <a:ext cx="3801902" cy="60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3690"/>
          <a:stretch/>
        </p:blipFill>
        <p:spPr bwMode="auto">
          <a:xfrm>
            <a:off x="6926151" y="6540010"/>
            <a:ext cx="2093400" cy="1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80" y="2296274"/>
            <a:ext cx="3956758" cy="355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" y="2296274"/>
            <a:ext cx="4213658" cy="34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09005" y="6412221"/>
            <a:ext cx="3214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Eur</a:t>
            </a:r>
            <a:r>
              <a:rPr lang="en-US" sz="1400" dirty="0"/>
              <a:t> Heart J 2007</a:t>
            </a:r>
            <a:r>
              <a:rPr lang="en-US" sz="1400" dirty="0">
                <a:sym typeface="Symbol"/>
              </a:rPr>
              <a:t></a:t>
            </a:r>
            <a:r>
              <a:rPr lang="en-US" sz="1400" dirty="0"/>
              <a:t>28:1326–1333. </a:t>
            </a:r>
            <a:endParaRPr lang="cs-CZ" sz="1400" dirty="0"/>
          </a:p>
        </p:txBody>
      </p:sp>
      <p:pic>
        <p:nvPicPr>
          <p:cNvPr id="9222" name="Picture 6" descr="Figure 1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r="13513"/>
          <a:stretch/>
        </p:blipFill>
        <p:spPr bwMode="auto">
          <a:xfrm>
            <a:off x="3467818" y="5102336"/>
            <a:ext cx="191506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 bwMode="auto">
          <a:xfrm>
            <a:off x="2199736" y="340535"/>
            <a:ext cx="5132718" cy="55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Giant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Cell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myocarditis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54" y="1733909"/>
            <a:ext cx="5704446" cy="90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3690"/>
          <a:stretch/>
        </p:blipFill>
        <p:spPr bwMode="auto">
          <a:xfrm>
            <a:off x="6926151" y="6540010"/>
            <a:ext cx="2093400" cy="1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Figure 1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r="13513"/>
          <a:stretch/>
        </p:blipFill>
        <p:spPr bwMode="auto">
          <a:xfrm>
            <a:off x="284671" y="1416317"/>
            <a:ext cx="191506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 bwMode="auto">
          <a:xfrm>
            <a:off x="2199736" y="340535"/>
            <a:ext cx="5132718" cy="55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Giant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Cell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myocarditis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" y="3690399"/>
            <a:ext cx="8958806" cy="23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r="31323"/>
          <a:stretch/>
        </p:blipFill>
        <p:spPr bwMode="auto">
          <a:xfrm>
            <a:off x="2674188" y="2060848"/>
            <a:ext cx="3502325" cy="408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4580626" y="3269473"/>
            <a:ext cx="1595887" cy="2984677"/>
          </a:xfrm>
          <a:prstGeom prst="roundRect">
            <a:avLst/>
          </a:prstGeom>
          <a:noFill/>
          <a:ln w="38100" cap="flat" cmpd="sng" algn="ctr">
            <a:solidFill>
              <a:srgbClr val="0033CC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1828800" y="495121"/>
            <a:ext cx="5607170" cy="1023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terapeutické možnosti</a:t>
            </a:r>
          </a:p>
          <a:p>
            <a:pPr algn="ctr"/>
            <a:r>
              <a:rPr lang="cs-CZ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aložené na výsledku EMB?</a:t>
            </a:r>
          </a:p>
        </p:txBody>
      </p:sp>
    </p:spTree>
    <p:extLst>
      <p:ext uri="{BB962C8B-B14F-4D97-AF65-F5344CB8AC3E}">
        <p14:creationId xmlns:p14="http://schemas.microsoft.com/office/powerpoint/2010/main" val="29621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r>
              <a:rPr lang="cs-CZ" altLang="cs-CZ" sz="3200" smtClean="0"/>
              <a:t/>
            </a:r>
            <a:br>
              <a:rPr lang="cs-CZ" altLang="cs-CZ" sz="3200" smtClean="0"/>
            </a:br>
            <a:endParaRPr lang="cs-CZ" altLang="cs-CZ" b="1" smtClean="0">
              <a:solidFill>
                <a:srgbClr val="C00000"/>
              </a:solidFill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56" y="2071388"/>
            <a:ext cx="4879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Zaoblený obdélník 1"/>
          <p:cNvSpPr>
            <a:spLocks noChangeArrowheads="1"/>
          </p:cNvSpPr>
          <p:nvPr/>
        </p:nvSpPr>
        <p:spPr bwMode="auto">
          <a:xfrm>
            <a:off x="1377156" y="5690139"/>
            <a:ext cx="5092655" cy="995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ahoma" pitchFamily="34" charset="0"/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1468437" y="2596431"/>
            <a:ext cx="466494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1684023" y="2818891"/>
            <a:ext cx="2614612" cy="95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168911"/>
            <a:ext cx="3469601" cy="16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712213" y="6532502"/>
            <a:ext cx="2422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Eur </a:t>
            </a:r>
            <a:r>
              <a:rPr lang="cs-CZ" sz="1200" i="1" dirty="0" err="1"/>
              <a:t>Heart</a:t>
            </a:r>
            <a:r>
              <a:rPr lang="cs-CZ" sz="1200" i="1" dirty="0"/>
              <a:t> J 2013;34:2636-2648. </a:t>
            </a:r>
          </a:p>
        </p:txBody>
      </p:sp>
    </p:spTree>
    <p:extLst>
      <p:ext uri="{BB962C8B-B14F-4D97-AF65-F5344CB8AC3E}">
        <p14:creationId xmlns:p14="http://schemas.microsoft.com/office/powerpoint/2010/main" val="27438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2073575" y="483084"/>
            <a:ext cx="4977441" cy="543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Lymfocytární myokarditida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04799" y="1950379"/>
            <a:ext cx="8393113" cy="433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sz="2000" b="1" dirty="0">
              <a:solidFill>
                <a:srgbClr val="9A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50" y="1237191"/>
            <a:ext cx="6088202" cy="8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0" y="3801637"/>
            <a:ext cx="8479699" cy="248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 bwMode="auto">
          <a:xfrm>
            <a:off x="2734574" y="3183147"/>
            <a:ext cx="2924355" cy="4658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Vývoj LVEF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531251" y="6490272"/>
            <a:ext cx="4623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Journal of Cardiovascular </a:t>
            </a:r>
            <a:r>
              <a:rPr lang="en-US" sz="1400" i="1" dirty="0" smtClean="0"/>
              <a:t>Medicine</a:t>
            </a:r>
            <a:r>
              <a:rPr lang="cs-CZ" sz="1400" i="1" dirty="0" smtClean="0"/>
              <a:t> 2016;17</a:t>
            </a:r>
            <a:r>
              <a:rPr lang="en-US" sz="1400" i="1" dirty="0" smtClean="0"/>
              <a:t>:631-637</a:t>
            </a:r>
            <a:endParaRPr lang="cs-CZ" altLang="cs-CZ" sz="1400" i="1" dirty="0">
              <a:latin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679" y="220071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altLang="cs-CZ" sz="2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cs-CZ" altLang="cs-CZ" sz="20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studií (celkem 342 nemocných léčených </a:t>
            </a:r>
            <a:r>
              <a:rPr lang="cs-CZ" altLang="cs-CZ" sz="2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cs-CZ" altLang="cs-CZ" sz="20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2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267 </a:t>
            </a:r>
            <a:r>
              <a:rPr lang="cs-CZ" altLang="cs-CZ" sz="2000" b="1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léčených </a:t>
            </a:r>
            <a:r>
              <a:rPr lang="cs-CZ" altLang="cs-CZ" sz="2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HF-</a:t>
            </a:r>
            <a:r>
              <a:rPr lang="cs-CZ" altLang="cs-CZ" sz="2000" b="1" dirty="0" err="1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cs-CZ" altLang="cs-CZ" sz="2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cs-CZ" altLang="cs-CZ" sz="2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04799" y="1950379"/>
            <a:ext cx="8393113" cy="433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sz="2000" b="1" dirty="0">
              <a:solidFill>
                <a:srgbClr val="9A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93" y="1511242"/>
            <a:ext cx="7331719" cy="21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" y="4221400"/>
            <a:ext cx="7727795" cy="258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2961332" y="967840"/>
            <a:ext cx="2924355" cy="4658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Vývoj LVEDD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67" y="94092"/>
            <a:ext cx="4707975" cy="6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 bwMode="auto">
          <a:xfrm>
            <a:off x="3074579" y="3722879"/>
            <a:ext cx="2924355" cy="4658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chemeClr val="bg1"/>
                </a:solidFill>
              </a:rPr>
              <a:t>Prognóza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Obdélník 4"/>
          <p:cNvSpPr>
            <a:spLocks noChangeArrowheads="1"/>
          </p:cNvSpPr>
          <p:nvPr/>
        </p:nvSpPr>
        <p:spPr bwMode="auto">
          <a:xfrm>
            <a:off x="294389" y="1816056"/>
            <a:ext cx="872516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Clr>
                <a:srgbClr val="FF0000"/>
              </a:buClr>
              <a:defRPr/>
            </a:pPr>
            <a:r>
              <a:rPr lang="cs-CZ" altLang="cs-C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Závěry práce: </a:t>
            </a:r>
          </a:p>
          <a:p>
            <a:pPr marL="0" indent="0">
              <a:buClr>
                <a:srgbClr val="FF0000"/>
              </a:buClr>
              <a:defRPr/>
            </a:pPr>
            <a:endParaRPr lang="cs-CZ" altLang="cs-CZ" sz="2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altLang="cs-CZ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imunosupresivní léčba nemá vliv na mortalitu či nutnost srdeční transplantace</a:t>
            </a:r>
            <a:endParaRPr lang="cs-CZ" altLang="cs-CZ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s-CZ" altLang="cs-CZ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altLang="cs-CZ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naopak má příznivý efekt na zlepšení systolické funkce a geometrii LK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cs-CZ" altLang="cs-CZ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cs-CZ" altLang="cs-CZ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altLang="cs-CZ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ůže být zvažována jako doplněk konvenční léčby, pokud tato není efektivní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31251" y="6490272"/>
            <a:ext cx="4623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Journal of Cardiovascular </a:t>
            </a:r>
            <a:r>
              <a:rPr lang="en-US" sz="1400" i="1" dirty="0" smtClean="0"/>
              <a:t>Medicine</a:t>
            </a:r>
            <a:r>
              <a:rPr lang="cs-CZ" sz="1400" i="1" dirty="0" smtClean="0"/>
              <a:t> 2016;17</a:t>
            </a:r>
            <a:r>
              <a:rPr lang="en-US" sz="1400" i="1" dirty="0" smtClean="0"/>
              <a:t>:631-637</a:t>
            </a:r>
            <a:endParaRPr lang="cs-CZ" altLang="cs-CZ" sz="1400" i="1" dirty="0">
              <a:latin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53" y="593800"/>
            <a:ext cx="5615831" cy="77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6"/>
          <a:stretch/>
        </p:blipFill>
        <p:spPr bwMode="auto">
          <a:xfrm>
            <a:off x="1837425" y="2207497"/>
            <a:ext cx="2616131" cy="408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 descr="C:\Users\jk\Pictures\H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17" y="2207496"/>
            <a:ext cx="122078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 bwMode="auto">
          <a:xfrm>
            <a:off x="1828800" y="495121"/>
            <a:ext cx="5607170" cy="1023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jsou terapeutické možnosti</a:t>
            </a:r>
          </a:p>
          <a:p>
            <a:pPr algn="ctr"/>
            <a:r>
              <a:rPr lang="cs-CZ" sz="2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aložené na výsledku EMB?</a:t>
            </a:r>
          </a:p>
        </p:txBody>
      </p:sp>
    </p:spTree>
    <p:extLst>
      <p:ext uri="{BB962C8B-B14F-4D97-AF65-F5344CB8AC3E}">
        <p14:creationId xmlns:p14="http://schemas.microsoft.com/office/powerpoint/2010/main" val="12561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5655"/>
            <a:ext cx="481488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7115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38973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Obdélník 1"/>
          <p:cNvSpPr>
            <a:spLocks noChangeArrowheads="1"/>
          </p:cNvSpPr>
          <p:nvPr/>
        </p:nvSpPr>
        <p:spPr bwMode="auto">
          <a:xfrm>
            <a:off x="179388" y="6213475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cs-CZ" sz="1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Kühl U et al. Interferon-beta improves survival in enterovirus-associated cardiomyopathy. J Am Coll Cardiol 2012;60:1295-1296.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2199736" y="340535"/>
            <a:ext cx="4261449" cy="55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Protivirová léčba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2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5800" y="1524000"/>
            <a:ext cx="79930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cs-CZ" altLang="cs-CZ" sz="240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245286" y="438541"/>
            <a:ext cx="4805828" cy="895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Dilatační kardiomyopatie </a:t>
            </a:r>
            <a:endParaRPr lang="cs-CZ" sz="26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DKMP)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délník 1"/>
          <p:cNvSpPr>
            <a:spLocks noChangeArrowheads="1"/>
          </p:cNvSpPr>
          <p:nvPr/>
        </p:nvSpPr>
        <p:spPr bwMode="auto">
          <a:xfrm>
            <a:off x="6442365" y="6471647"/>
            <a:ext cx="2577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cs-CZ" sz="1200" i="1" dirty="0" err="1">
                <a:solidFill>
                  <a:schemeClr val="tx1"/>
                </a:solidFill>
                <a:latin typeface="Arial" charset="0"/>
              </a:rPr>
              <a:t>Eur</a:t>
            </a:r>
            <a:r>
              <a:rPr lang="en-US" altLang="cs-CZ" sz="1200" i="1" dirty="0">
                <a:solidFill>
                  <a:schemeClr val="tx1"/>
                </a:solidFill>
                <a:latin typeface="Arial" charset="0"/>
              </a:rPr>
              <a:t> Heart J 2008</a:t>
            </a:r>
            <a:r>
              <a:rPr lang="cs-CZ" altLang="cs-CZ" sz="1200" i="1" dirty="0">
                <a:solidFill>
                  <a:schemeClr val="tx1"/>
                </a:solidFill>
                <a:latin typeface="Arial" charset="0"/>
              </a:rPr>
              <a:t>;</a:t>
            </a:r>
            <a:r>
              <a:rPr lang="en-US" altLang="cs-CZ" sz="1200" i="1" dirty="0">
                <a:solidFill>
                  <a:schemeClr val="tx1"/>
                </a:solidFill>
                <a:latin typeface="Arial" charset="0"/>
              </a:rPr>
              <a:t>29(2):270-276</a:t>
            </a:r>
            <a:endParaRPr lang="cs-CZ" altLang="cs-CZ" sz="12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9"/>
          <a:stretch/>
        </p:blipFill>
        <p:spPr bwMode="auto">
          <a:xfrm>
            <a:off x="3114677" y="4924844"/>
            <a:ext cx="165162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1" b="52842"/>
          <a:stretch/>
        </p:blipFill>
        <p:spPr bwMode="auto">
          <a:xfrm>
            <a:off x="3278826" y="2295327"/>
            <a:ext cx="1651628" cy="22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vá složená závorka 1"/>
          <p:cNvSpPr/>
          <p:nvPr/>
        </p:nvSpPr>
        <p:spPr bwMode="auto">
          <a:xfrm>
            <a:off x="2944380" y="2295327"/>
            <a:ext cx="359735" cy="2155867"/>
          </a:xfrm>
          <a:prstGeom prst="leftBrace">
            <a:avLst>
              <a:gd name="adj1" fmla="val 8333"/>
              <a:gd name="adj2" fmla="val 43198"/>
            </a:avLst>
          </a:prstGeom>
          <a:noFill/>
          <a:ln w="2857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 bwMode="auto">
          <a:xfrm>
            <a:off x="362308" y="3013012"/>
            <a:ext cx="2380892" cy="500332"/>
          </a:xfrm>
          <a:prstGeom prst="roundRect">
            <a:avLst/>
          </a:prstGeom>
          <a:noFill/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/>
              <a:t>Geneticky podmíněné formy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30%</a:t>
            </a:r>
          </a:p>
        </p:txBody>
      </p:sp>
      <p:sp>
        <p:nvSpPr>
          <p:cNvPr id="20" name="Levá složená závorka 19"/>
          <p:cNvSpPr/>
          <p:nvPr/>
        </p:nvSpPr>
        <p:spPr bwMode="auto">
          <a:xfrm>
            <a:off x="2942305" y="5078386"/>
            <a:ext cx="359735" cy="1627633"/>
          </a:xfrm>
          <a:prstGeom prst="leftBrace">
            <a:avLst/>
          </a:prstGeom>
          <a:noFill/>
          <a:ln w="2857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Zaoblený obdélník 20"/>
          <p:cNvSpPr/>
          <p:nvPr/>
        </p:nvSpPr>
        <p:spPr bwMode="auto">
          <a:xfrm>
            <a:off x="293296" y="5675079"/>
            <a:ext cx="2290162" cy="500332"/>
          </a:xfrm>
          <a:prstGeom prst="roundRect">
            <a:avLst/>
          </a:prstGeom>
          <a:noFill/>
          <a:ln w="9525" cap="flat" cmpd="sng" algn="ctr">
            <a:solidFill>
              <a:srgbClr val="00287D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/>
              <a:t>Získané formy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70%</a:t>
            </a:r>
          </a:p>
        </p:txBody>
      </p:sp>
      <p:sp>
        <p:nvSpPr>
          <p:cNvPr id="4" name="Šipka doprava 3"/>
          <p:cNvSpPr/>
          <p:nvPr/>
        </p:nvSpPr>
        <p:spPr bwMode="auto">
          <a:xfrm>
            <a:off x="4839419" y="5011948"/>
            <a:ext cx="405441" cy="250166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85" y="4882731"/>
            <a:ext cx="3124200" cy="40005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75" y="2974610"/>
            <a:ext cx="2349210" cy="15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 flipV="1">
            <a:off x="3398520" y="5196840"/>
            <a:ext cx="1249680" cy="76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10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4" y="1329786"/>
            <a:ext cx="62150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84502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60800"/>
            <a:ext cx="4598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 bwMode="auto">
          <a:xfrm>
            <a:off x="2199736" y="340535"/>
            <a:ext cx="4261449" cy="55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Protivirová léčba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Přímá spojnice 2"/>
          <p:cNvCxnSpPr>
            <a:endCxn id="93187" idx="3"/>
          </p:cNvCxnSpPr>
          <p:nvPr/>
        </p:nvCxnSpPr>
        <p:spPr bwMode="auto">
          <a:xfrm>
            <a:off x="7194430" y="3132931"/>
            <a:ext cx="1506658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/>
          <p:cNvCxnSpPr/>
          <p:nvPr/>
        </p:nvCxnSpPr>
        <p:spPr bwMode="auto">
          <a:xfrm>
            <a:off x="323850" y="3388848"/>
            <a:ext cx="33337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2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284538"/>
            <a:ext cx="510381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3" y="1844105"/>
            <a:ext cx="3995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121918"/>
            <a:ext cx="2817812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Obdélník 1"/>
          <p:cNvSpPr>
            <a:spLocks noChangeArrowheads="1"/>
          </p:cNvSpPr>
          <p:nvPr/>
        </p:nvSpPr>
        <p:spPr bwMode="auto">
          <a:xfrm>
            <a:off x="323850" y="6092825"/>
            <a:ext cx="36052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cs-CZ" sz="1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Bock CT</a:t>
            </a:r>
            <a:r>
              <a:rPr lang="cs-CZ" altLang="cs-CZ" sz="1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al.</a:t>
            </a:r>
            <a:r>
              <a:rPr lang="en-US" altLang="cs-CZ" sz="1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 Engl J Med 2010;362:1248-1249</a:t>
            </a:r>
            <a:endParaRPr lang="cs-CZ" altLang="cs-CZ" sz="12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1871931" y="340535"/>
            <a:ext cx="4925683" cy="1065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vůbec PVB19 patogenní? </a:t>
            </a:r>
          </a:p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Záleží na virové náloži?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C:\Users\jk\Documents\Moje naskenované obrázky\2013-05 (V)\skenování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6337300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5" descr="C:\Users\jk\Pictures\H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46288"/>
            <a:ext cx="1220787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Obdélník 1"/>
          <p:cNvSpPr>
            <a:spLocks noChangeArrowheads="1"/>
          </p:cNvSpPr>
          <p:nvPr/>
        </p:nvSpPr>
        <p:spPr bwMode="auto">
          <a:xfrm>
            <a:off x="323850" y="4221163"/>
            <a:ext cx="1439863" cy="43180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FF0000"/>
              </a:buClr>
              <a:buFontTx/>
              <a:buNone/>
            </a:pPr>
            <a:r>
              <a:rPr lang="cs-CZ" altLang="cs-CZ" sz="2400" b="1">
                <a:solidFill>
                  <a:srgbClr val="FFFF99"/>
                </a:solidFill>
                <a:latin typeface="Arial" pitchFamily="34" charset="0"/>
              </a:rPr>
              <a:t>ESC 2012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1871931" y="340535"/>
            <a:ext cx="4925683" cy="1065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cs-CZ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Záleží na virové náloži?</a:t>
            </a: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na replikační aktivitě?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5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77" y="1450047"/>
            <a:ext cx="46386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Obdélník 1"/>
          <p:cNvSpPr>
            <a:spLocks noChangeArrowheads="1"/>
          </p:cNvSpPr>
          <p:nvPr/>
        </p:nvSpPr>
        <p:spPr bwMode="auto">
          <a:xfrm>
            <a:off x="5611813" y="6524625"/>
            <a:ext cx="337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cs-CZ" sz="1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Research in Cardiology 2013;108, 372 </a:t>
            </a:r>
          </a:p>
        </p:txBody>
      </p:sp>
      <p:pic>
        <p:nvPicPr>
          <p:cNvPr id="901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0" y="2769668"/>
            <a:ext cx="6611308" cy="375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1871931" y="340535"/>
            <a:ext cx="4925683" cy="9448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…na replikační aktivitě?</a:t>
            </a: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…nejspíš ano.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9" y="1621767"/>
            <a:ext cx="8498631" cy="46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 bwMode="auto">
          <a:xfrm>
            <a:off x="2199736" y="340535"/>
            <a:ext cx="4261449" cy="550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Protivirová léčba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2596552" y="377830"/>
            <a:ext cx="3726610" cy="543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Protivirová léčba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04799" y="1950379"/>
            <a:ext cx="8393113" cy="433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sz="2000" b="1" dirty="0">
              <a:solidFill>
                <a:srgbClr val="9A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36" y="1086697"/>
            <a:ext cx="6035831" cy="164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" y="2973731"/>
            <a:ext cx="8483328" cy="14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81624" y="6399362"/>
            <a:ext cx="3629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 err="1"/>
              <a:t>Clin</a:t>
            </a:r>
            <a:r>
              <a:rPr lang="cs-CZ" sz="1400" i="1" dirty="0"/>
              <a:t> Res </a:t>
            </a:r>
            <a:r>
              <a:rPr lang="cs-CZ" sz="1400" i="1" dirty="0" err="1"/>
              <a:t>Cardiol</a:t>
            </a:r>
            <a:r>
              <a:rPr lang="cs-CZ" sz="1400" i="1" dirty="0"/>
              <a:t>. 2016 Sep;105(9):763-73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0351" y="4769152"/>
            <a:ext cx="8839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IFN-</a:t>
            </a:r>
            <a:r>
              <a:rPr lang="el-GR" altLang="cs-CZ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cs-CZ" altLang="cs-CZ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-1b vede ke snížení virové nálože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Má pozitivní efekt na kvalitu života a NYHA klasifikaci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Nemá vliv na vývoj LVEF</a:t>
            </a:r>
            <a:endParaRPr lang="cs-CZ" altLang="cs-CZ" b="1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14450"/>
            <a:ext cx="467995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724400"/>
            <a:ext cx="48387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18" y="5483225"/>
            <a:ext cx="47037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314450"/>
            <a:ext cx="3289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7" name="Přímá spojnice 2"/>
          <p:cNvCxnSpPr>
            <a:cxnSpLocks noChangeShapeType="1"/>
          </p:cNvCxnSpPr>
          <p:nvPr/>
        </p:nvCxnSpPr>
        <p:spPr bwMode="auto">
          <a:xfrm>
            <a:off x="4408488" y="5969000"/>
            <a:ext cx="105251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8" name="Přímá spojnice 10"/>
          <p:cNvCxnSpPr>
            <a:cxnSpLocks noChangeShapeType="1"/>
          </p:cNvCxnSpPr>
          <p:nvPr/>
        </p:nvCxnSpPr>
        <p:spPr bwMode="auto">
          <a:xfrm>
            <a:off x="5672138" y="5724525"/>
            <a:ext cx="304006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9" name="Přímá spojnice 11"/>
          <p:cNvCxnSpPr>
            <a:cxnSpLocks noChangeShapeType="1"/>
          </p:cNvCxnSpPr>
          <p:nvPr/>
        </p:nvCxnSpPr>
        <p:spPr bwMode="auto">
          <a:xfrm>
            <a:off x="658813" y="3540125"/>
            <a:ext cx="2601912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0" name="Přímá spojnice 12"/>
          <p:cNvCxnSpPr>
            <a:cxnSpLocks noChangeShapeType="1"/>
          </p:cNvCxnSpPr>
          <p:nvPr/>
        </p:nvCxnSpPr>
        <p:spPr bwMode="auto">
          <a:xfrm>
            <a:off x="2470150" y="3260725"/>
            <a:ext cx="24193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1" name="Ovál 7"/>
          <p:cNvSpPr>
            <a:spLocks noChangeArrowheads="1"/>
          </p:cNvSpPr>
          <p:nvPr/>
        </p:nvSpPr>
        <p:spPr bwMode="auto">
          <a:xfrm>
            <a:off x="1985963" y="4487863"/>
            <a:ext cx="5635625" cy="842962"/>
          </a:xfrm>
          <a:prstGeom prst="ellips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 bwMode="auto">
          <a:xfrm>
            <a:off x="2093957" y="366435"/>
            <a:ext cx="4917057" cy="677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Léčba myokarditid / ZKMP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21632" y="6441301"/>
            <a:ext cx="2422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Eur </a:t>
            </a:r>
            <a:r>
              <a:rPr lang="cs-CZ" sz="1200" i="1" dirty="0" err="1"/>
              <a:t>Heart</a:t>
            </a:r>
            <a:r>
              <a:rPr lang="cs-CZ" sz="1200" i="1" dirty="0"/>
              <a:t> J 2013;34:2636-2648. </a:t>
            </a:r>
          </a:p>
        </p:txBody>
      </p:sp>
    </p:spTree>
    <p:extLst>
      <p:ext uri="{BB962C8B-B14F-4D97-AF65-F5344CB8AC3E}">
        <p14:creationId xmlns:p14="http://schemas.microsoft.com/office/powerpoint/2010/main" val="33643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492375"/>
            <a:ext cx="4143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941888"/>
            <a:ext cx="41338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492375"/>
            <a:ext cx="395922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91100" y="4652963"/>
            <a:ext cx="4041775" cy="1460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rgbClr val="C00000"/>
                </a:solidFill>
              </a:rPr>
              <a:t>Přístrojová léčba arytmií by měla být indikována až po odeznění akutní fáze myokarditidy</a:t>
            </a:r>
          </a:p>
        </p:txBody>
      </p:sp>
      <p:pic>
        <p:nvPicPr>
          <p:cNvPr id="68615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196975"/>
            <a:ext cx="3690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6470650"/>
            <a:ext cx="36861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 bwMode="auto">
          <a:xfrm>
            <a:off x="2093957" y="366435"/>
            <a:ext cx="4917057" cy="677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Léčba myokarditid / ZKMP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r>
              <a:rPr lang="cs-CZ" altLang="cs-CZ" sz="3200" smtClean="0"/>
              <a:t/>
            </a:r>
            <a:br>
              <a:rPr lang="cs-CZ" altLang="cs-CZ" sz="3200" smtClean="0"/>
            </a:br>
            <a:endParaRPr lang="cs-CZ" altLang="cs-CZ" b="1" smtClean="0">
              <a:solidFill>
                <a:srgbClr val="C00000"/>
              </a:solidFill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56" y="2071388"/>
            <a:ext cx="4879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Zaoblený obdélník 1"/>
          <p:cNvSpPr>
            <a:spLocks noChangeArrowheads="1"/>
          </p:cNvSpPr>
          <p:nvPr/>
        </p:nvSpPr>
        <p:spPr bwMode="auto">
          <a:xfrm>
            <a:off x="1377156" y="5690139"/>
            <a:ext cx="5092655" cy="9953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ahoma" pitchFamily="34" charset="0"/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1468437" y="2596431"/>
            <a:ext cx="466494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1684023" y="2818891"/>
            <a:ext cx="2614612" cy="95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168911"/>
            <a:ext cx="3469601" cy="164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712213" y="6532502"/>
            <a:ext cx="2422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Eur </a:t>
            </a:r>
            <a:r>
              <a:rPr lang="cs-CZ" sz="1200" i="1" dirty="0" err="1"/>
              <a:t>Heart</a:t>
            </a:r>
            <a:r>
              <a:rPr lang="cs-CZ" sz="1200" i="1" dirty="0"/>
              <a:t> J 2013;34:2636-2648. </a:t>
            </a:r>
          </a:p>
        </p:txBody>
      </p:sp>
      <p:cxnSp>
        <p:nvCxnSpPr>
          <p:cNvPr id="10" name="Přímá spojnice 12"/>
          <p:cNvCxnSpPr>
            <a:cxnSpLocks noChangeShapeType="1"/>
          </p:cNvCxnSpPr>
          <p:nvPr/>
        </p:nvCxnSpPr>
        <p:spPr bwMode="auto">
          <a:xfrm>
            <a:off x="3714031" y="4121785"/>
            <a:ext cx="24193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2"/>
          <p:cNvCxnSpPr>
            <a:cxnSpLocks noChangeShapeType="1"/>
          </p:cNvCxnSpPr>
          <p:nvPr/>
        </p:nvCxnSpPr>
        <p:spPr bwMode="auto">
          <a:xfrm flipV="1">
            <a:off x="1684023" y="4351020"/>
            <a:ext cx="4449358" cy="22225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/>
          <p:cNvCxnSpPr>
            <a:cxnSpLocks noChangeShapeType="1"/>
          </p:cNvCxnSpPr>
          <p:nvPr/>
        </p:nvCxnSpPr>
        <p:spPr bwMode="auto">
          <a:xfrm flipV="1">
            <a:off x="1775460" y="4617085"/>
            <a:ext cx="3148246" cy="635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12"/>
          <p:cNvCxnSpPr>
            <a:cxnSpLocks noChangeShapeType="1"/>
          </p:cNvCxnSpPr>
          <p:nvPr/>
        </p:nvCxnSpPr>
        <p:spPr bwMode="auto">
          <a:xfrm>
            <a:off x="3532337" y="5386705"/>
            <a:ext cx="241935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08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29600" cy="1366837"/>
          </a:xfrm>
        </p:spPr>
        <p:txBody>
          <a:bodyPr/>
          <a:lstStyle/>
          <a:p>
            <a:r>
              <a:rPr lang="cs-CZ" altLang="cs-CZ" sz="3200" smtClean="0"/>
              <a:t/>
            </a:r>
            <a:br>
              <a:rPr lang="cs-CZ" altLang="cs-CZ" sz="3200" smtClean="0"/>
            </a:br>
            <a:endParaRPr lang="cs-CZ" altLang="cs-CZ" b="1" smtClean="0">
              <a:solidFill>
                <a:srgbClr val="C00000"/>
              </a:solidFill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188913"/>
            <a:ext cx="44164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08725"/>
            <a:ext cx="2762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5307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781300"/>
            <a:ext cx="39925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129088"/>
            <a:ext cx="39322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08538"/>
            <a:ext cx="44180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46" y="2499789"/>
            <a:ext cx="4443229" cy="21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54615" y="4411759"/>
            <a:ext cx="2195512" cy="25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2" name="Přímá spojnice 10"/>
          <p:cNvCxnSpPr>
            <a:cxnSpLocks noChangeShapeType="1"/>
          </p:cNvCxnSpPr>
          <p:nvPr/>
        </p:nvCxnSpPr>
        <p:spPr bwMode="auto">
          <a:xfrm>
            <a:off x="4707732" y="3076216"/>
            <a:ext cx="415686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0"/>
          <p:cNvCxnSpPr>
            <a:cxnSpLocks noChangeShapeType="1"/>
          </p:cNvCxnSpPr>
          <p:nvPr/>
        </p:nvCxnSpPr>
        <p:spPr bwMode="auto">
          <a:xfrm>
            <a:off x="4710113" y="3306254"/>
            <a:ext cx="2609849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0"/>
          <p:cNvCxnSpPr>
            <a:cxnSpLocks noChangeShapeType="1"/>
          </p:cNvCxnSpPr>
          <p:nvPr/>
        </p:nvCxnSpPr>
        <p:spPr bwMode="auto">
          <a:xfrm>
            <a:off x="5672138" y="3498296"/>
            <a:ext cx="3192462" cy="0"/>
          </a:xfrm>
          <a:prstGeom prst="line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0"/>
          <p:cNvCxnSpPr>
            <a:cxnSpLocks noChangeShapeType="1"/>
          </p:cNvCxnSpPr>
          <p:nvPr/>
        </p:nvCxnSpPr>
        <p:spPr bwMode="auto">
          <a:xfrm>
            <a:off x="4710113" y="3754827"/>
            <a:ext cx="4154487" cy="0"/>
          </a:xfrm>
          <a:prstGeom prst="line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0"/>
          <p:cNvCxnSpPr>
            <a:cxnSpLocks noChangeShapeType="1"/>
          </p:cNvCxnSpPr>
          <p:nvPr/>
        </p:nvCxnSpPr>
        <p:spPr bwMode="auto">
          <a:xfrm>
            <a:off x="4707732" y="3958986"/>
            <a:ext cx="1986366" cy="0"/>
          </a:xfrm>
          <a:prstGeom prst="line">
            <a:avLst/>
          </a:prstGeom>
          <a:noFill/>
          <a:ln w="28575" algn="ctr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2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3540" y="1538848"/>
            <a:ext cx="8736012" cy="5040313"/>
          </a:xfrm>
        </p:spPr>
        <p:txBody>
          <a:bodyPr>
            <a:normAutofit/>
          </a:bodyPr>
          <a:lstStyle/>
          <a:p>
            <a:pPr>
              <a:buClr>
                <a:srgbClr val="CC0000"/>
              </a:buClr>
              <a:defRPr/>
            </a:pPr>
            <a:r>
              <a:rPr lang="cs-CZ" altLang="cs-CZ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Myokarditida</a:t>
            </a:r>
            <a:r>
              <a:rPr lang="cs-CZ" altLang="cs-CZ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akutní či chronický zánět myokardu </a:t>
            </a:r>
            <a:endParaRPr lang="cs-CZ" altLang="cs-CZ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CC0000"/>
              </a:buClr>
              <a:buNone/>
              <a:defRPr/>
            </a:pPr>
            <a:r>
              <a:rPr lang="cs-CZ" altLang="cs-CZ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řadou infekčních a neinfekčních příčin</a:t>
            </a:r>
          </a:p>
          <a:p>
            <a:pPr>
              <a:buClr>
                <a:srgbClr val="CC0000"/>
              </a:buClr>
              <a:defRPr/>
            </a:pPr>
            <a:endParaRPr lang="cs-CZ" altLang="cs-CZ" sz="1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CC0000"/>
              </a:buClr>
              <a:defRPr/>
            </a:pPr>
            <a:r>
              <a:rPr lang="cs-CZ" altLang="cs-CZ" sz="2400" b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Zánětlivá kardiomyopatie (ZKMP) </a:t>
            </a:r>
            <a:r>
              <a:rPr lang="cs-CZ" altLang="cs-CZ" sz="240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myokarditida </a:t>
            </a:r>
            <a:r>
              <a:rPr lang="cs-CZ" altLang="cs-CZ" sz="24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spojená s </a:t>
            </a:r>
            <a:r>
              <a:rPr lang="cs-CZ" altLang="cs-CZ" sz="240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poruchou funkce </a:t>
            </a:r>
            <a:r>
              <a:rPr lang="cs-CZ" altLang="cs-CZ" sz="24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myokardu</a:t>
            </a:r>
          </a:p>
          <a:p>
            <a:pPr>
              <a:buClr>
                <a:srgbClr val="CC0000"/>
              </a:buClr>
              <a:defRPr/>
            </a:pPr>
            <a:endParaRPr lang="cs-CZ" altLang="cs-CZ" sz="2400" b="1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sz="2900" b="1" dirty="0" smtClean="0">
                <a:solidFill>
                  <a:srgbClr val="8E0000"/>
                </a:solidFill>
              </a:rPr>
              <a:t>	</a:t>
            </a:r>
            <a:endParaRPr lang="cs-CZ" altLang="cs-CZ" sz="2900" b="1" dirty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dirty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dirty="0" smtClean="0">
              <a:solidFill>
                <a:srgbClr val="8E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5400000">
            <a:off x="3866774" y="3792305"/>
            <a:ext cx="881063" cy="533400"/>
          </a:xfrm>
          <a:prstGeom prst="rightArrow">
            <a:avLst/>
          </a:prstGeom>
          <a:solidFill>
            <a:srgbClr val="E0003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1828800" y="649562"/>
            <a:ext cx="5837424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Myokarditida / zánětlivá KMP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321184" y="4727275"/>
            <a:ext cx="8505645" cy="131984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1000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MYOKARDITIDA </a:t>
            </a:r>
            <a:r>
              <a:rPr lang="cs-CZ" altLang="cs-CZ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NEJČASTĚJŠÍ PŘÍČINOU </a:t>
            </a:r>
            <a:endParaRPr lang="cs-CZ" altLang="cs-CZ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VZNIKU DKMP !</a:t>
            </a:r>
            <a:endParaRPr lang="cs-CZ" altLang="cs-CZ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019245" y="754816"/>
            <a:ext cx="3062378" cy="543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Závěry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04799" y="1950379"/>
            <a:ext cx="8393113" cy="433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sz="2000" b="1" dirty="0">
              <a:solidFill>
                <a:srgbClr val="9A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7" name="Obdélník 4"/>
          <p:cNvSpPr>
            <a:spLocks noChangeArrowheads="1"/>
          </p:cNvSpPr>
          <p:nvPr/>
        </p:nvSpPr>
        <p:spPr bwMode="auto">
          <a:xfrm>
            <a:off x="294389" y="1829579"/>
            <a:ext cx="86080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Existuje řada podtypů myokarditid, kde je relativně dostatečná evidence o významu specifické léčby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endParaRPr lang="cs-CZ" altLang="cs-CZ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Existuje řada teoretických konceptů, podle kterých by specifická terapie mohla být užitečná, ale evidence je rozporuplná či chybí</a:t>
            </a:r>
            <a:endParaRPr lang="cs-CZ" altLang="cs-CZ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019245" y="754816"/>
            <a:ext cx="3062378" cy="543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Závěry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04799" y="1950379"/>
            <a:ext cx="8393113" cy="433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sz="2000" b="1" dirty="0">
              <a:solidFill>
                <a:srgbClr val="9A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defRPr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7" name="Obdélník 4"/>
          <p:cNvSpPr>
            <a:spLocks noChangeArrowheads="1"/>
          </p:cNvSpPr>
          <p:nvPr/>
        </p:nvSpPr>
        <p:spPr bwMode="auto">
          <a:xfrm>
            <a:off x="246398" y="1622280"/>
            <a:ext cx="86080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rgbClr val="FF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Existuje řada podtypů myokarditid, kde je relativně dostatečná evidence o významu specifické léčby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b="1" dirty="0" smtClean="0">
              <a:solidFill>
                <a:srgbClr val="FF99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rgbClr val="FF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Existuje řada teoretických konceptů, podle kterých by specifická terapie mohla být užitečná, ale evidence je rozporuplná či chybí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Existuje naděje, že se vše jednou vyjasní…</a:t>
            </a:r>
            <a:endParaRPr lang="cs-CZ" altLang="cs-CZ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Výsledek obrázku pro smí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01" y="4299935"/>
            <a:ext cx="3732662" cy="2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72" y="1431984"/>
            <a:ext cx="4614164" cy="308687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3429636" y="5064876"/>
            <a:ext cx="4787652" cy="739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pozornost!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554079"/>
              </p:ext>
            </p:extLst>
          </p:nvPr>
        </p:nvGraphicFramePr>
        <p:xfrm>
          <a:off x="2070341" y="1519447"/>
          <a:ext cx="4787660" cy="367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4" imgW="5383235" imgH="4590686" progId="Excel.Chart.8">
                  <p:embed/>
                </p:oleObj>
              </mc:Choice>
              <mc:Fallback>
                <p:oleObj r:id="rId4" imgW="5383235" imgH="45906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341" y="1519447"/>
                        <a:ext cx="4787660" cy="3673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57488" y="6602413"/>
            <a:ext cx="1946275" cy="238125"/>
          </a:xfrm>
          <a:prstGeom prst="rect">
            <a:avLst/>
          </a:prstGeom>
          <a:noFill/>
        </p:spPr>
        <p:txBody>
          <a:bodyPr lIns="45720" rIns="0" anchor="ctr">
            <a:spAutoFit/>
          </a:bodyPr>
          <a:lstStyle/>
          <a:p>
            <a:pPr>
              <a:defRPr/>
            </a:pPr>
            <a:r>
              <a:rPr lang="en-US" sz="950" b="1" dirty="0">
                <a:solidFill>
                  <a:schemeClr val="bg1"/>
                </a:solidFill>
                <a:latin typeface="Arial"/>
                <a:cs typeface="Arial"/>
              </a:rPr>
              <a:t>JHLT. 2014 Oct; 33(10): 996-1008</a:t>
            </a:r>
          </a:p>
        </p:txBody>
      </p:sp>
      <p:pic>
        <p:nvPicPr>
          <p:cNvPr id="1537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79" y="216368"/>
            <a:ext cx="4022516" cy="45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2757488" y="6605588"/>
            <a:ext cx="1958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0" anchor="ctr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cs-CZ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JHLT. 2015 Oct; 34(10): 1244-1254</a:t>
            </a:r>
          </a:p>
        </p:txBody>
      </p:sp>
      <p:sp>
        <p:nvSpPr>
          <p:cNvPr id="15369" name="Ovál 16"/>
          <p:cNvSpPr>
            <a:spLocks noChangeArrowheads="1"/>
          </p:cNvSpPr>
          <p:nvPr/>
        </p:nvSpPr>
        <p:spPr bwMode="auto">
          <a:xfrm>
            <a:off x="4703763" y="4180383"/>
            <a:ext cx="1643063" cy="525462"/>
          </a:xfrm>
          <a:prstGeom prst="ellipse">
            <a:avLst/>
          </a:prstGeom>
          <a:noFill/>
          <a:ln w="28575" algn="ctr">
            <a:solidFill>
              <a:srgbClr val="9A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cs-CZ" altLang="cs-CZ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2070340" y="1089326"/>
            <a:ext cx="4977441" cy="428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cs-CZ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 Heart Transplants</a:t>
            </a:r>
            <a:r>
              <a:rPr lang="cs-CZ" altLang="cs-CZ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ál 15"/>
          <p:cNvSpPr/>
          <p:nvPr/>
        </p:nvSpPr>
        <p:spPr bwMode="auto">
          <a:xfrm>
            <a:off x="338794" y="5190945"/>
            <a:ext cx="8505645" cy="1121345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DKMP </a:t>
            </a:r>
            <a:r>
              <a:rPr lang="cs-CZ" altLang="cs-CZ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 NEJČASTĚJŠÍ DG. VEDOUCÍ </a:t>
            </a:r>
            <a:endParaRPr lang="cs-CZ" altLang="cs-CZ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cs-CZ" altLang="cs-CZ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cs-CZ" altLang="cs-CZ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SRDEČNÍ TRANSPLANTACI !</a:t>
            </a:r>
          </a:p>
          <a:p>
            <a:pPr marL="0" indent="0" algn="ctr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délník 1"/>
          <p:cNvSpPr>
            <a:spLocks noChangeArrowheads="1"/>
          </p:cNvSpPr>
          <p:nvPr/>
        </p:nvSpPr>
        <p:spPr bwMode="auto">
          <a:xfrm>
            <a:off x="6442365" y="6471647"/>
            <a:ext cx="2577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Calibri" pitchFamily="34" charset="0"/>
              </a:defRPr>
            </a:lvl1pPr>
            <a:lvl2pPr marL="742950" indent="-28575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Arial" charset="0"/>
              <a:buChar char="–"/>
              <a:defRPr sz="2800">
                <a:solidFill>
                  <a:srgbClr val="595959"/>
                </a:solidFill>
                <a:latin typeface="Calibri" pitchFamily="34" charset="0"/>
              </a:defRPr>
            </a:lvl2pPr>
            <a:lvl3pPr marL="1143000" indent="-228600">
              <a:lnSpc>
                <a:spcPct val="114000"/>
              </a:lnSpc>
              <a:spcAft>
                <a:spcPts val="600"/>
              </a:spcAft>
              <a:buClr>
                <a:srgbClr val="E1253B"/>
              </a:buClr>
              <a:buFont typeface="Wingdings" pitchFamily="2" charset="2"/>
              <a:buChar char="§"/>
              <a:defRPr sz="2400">
                <a:solidFill>
                  <a:srgbClr val="59595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1253B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cs-CZ" altLang="cs-CZ" sz="1200" i="1" dirty="0" smtClean="0">
                <a:solidFill>
                  <a:schemeClr val="tx1"/>
                </a:solidFill>
                <a:latin typeface="Arial" charset="0"/>
              </a:rPr>
              <a:t>ISHLT registry report 2016</a:t>
            </a:r>
            <a:endParaRPr lang="cs-CZ" altLang="cs-CZ" sz="1200" i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76840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 bwMode="auto">
          <a:xfrm>
            <a:off x="2287150" y="467482"/>
            <a:ext cx="4608950" cy="937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Virová KMP </a:t>
            </a:r>
            <a:endParaRPr lang="cs-CZ" sz="26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(„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viral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3540" y="1699511"/>
            <a:ext cx="8736012" cy="98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0000"/>
              </a:buClr>
              <a:defRPr/>
            </a:pP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virů v myokardu </a:t>
            </a:r>
            <a:r>
              <a:rPr lang="cs-CZ" altLang="cs-CZ" b="1" u="sng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přítomnosti nebo bez přítomnosti</a:t>
            </a:r>
            <a:r>
              <a:rPr lang="cs-CZ" altLang="cs-CZ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zánětu</a:t>
            </a:r>
            <a:endParaRPr lang="cs-CZ" altLang="cs-CZ" b="1" kern="0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  <a:p>
            <a:pPr marL="0" indent="0">
              <a:buClr>
                <a:srgbClr val="CC0000"/>
              </a:buClr>
              <a:buFont typeface="Wingdings" pitchFamily="2" charset="2"/>
              <a:buNone/>
              <a:defRPr/>
            </a:pPr>
            <a:endParaRPr lang="cs-CZ" altLang="cs-CZ" sz="2900" b="1" kern="0" dirty="0" smtClean="0">
              <a:solidFill>
                <a:srgbClr val="8E0000"/>
              </a:solidFill>
            </a:endParaRPr>
          </a:p>
        </p:txBody>
      </p:sp>
      <p:pic>
        <p:nvPicPr>
          <p:cNvPr id="8" name="Picture 12" descr="tileshop_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53" y="2982972"/>
            <a:ext cx="4205986" cy="28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407392" y="6349836"/>
            <a:ext cx="5612160" cy="4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1253B"/>
              </a:buClr>
              <a:buFont typeface="Wingdings" pitchFamily="2" charset="2"/>
              <a:buChar char="§"/>
              <a:defRPr sz="2800">
                <a:solidFill>
                  <a:srgbClr val="59595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–"/>
              <a:defRPr sz="2000">
                <a:solidFill>
                  <a:srgbClr val="595959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253B"/>
              </a:buClr>
              <a:buFont typeface="Arial" pitchFamily="34" charset="0"/>
              <a:buChar char="»"/>
              <a:defRPr sz="2000">
                <a:solidFill>
                  <a:srgbClr val="595959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i="1" dirty="0" err="1">
                <a:solidFill>
                  <a:schemeClr val="tx1"/>
                </a:solidFill>
                <a:cs typeface="Arial" panose="020B0604020202020204" pitchFamily="34" charset="0"/>
              </a:rPr>
              <a:t>Dennert</a:t>
            </a:r>
            <a:r>
              <a:rPr lang="cs-CZ" altLang="cs-CZ" sz="1200" i="1" dirty="0">
                <a:solidFill>
                  <a:schemeClr val="tx1"/>
                </a:solidFill>
                <a:cs typeface="Arial" panose="020B0604020202020204" pitchFamily="34" charset="0"/>
              </a:rPr>
              <a:t> et al. </a:t>
            </a:r>
            <a:r>
              <a:rPr lang="cs-CZ" altLang="cs-CZ" sz="1200" i="1" dirty="0" err="1">
                <a:solidFill>
                  <a:schemeClr val="tx1"/>
                </a:solidFill>
                <a:cs typeface="Arial" panose="020B0604020202020204" pitchFamily="34" charset="0"/>
              </a:rPr>
              <a:t>Acute</a:t>
            </a:r>
            <a:r>
              <a:rPr lang="cs-CZ" altLang="cs-CZ" sz="12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altLang="cs-CZ" sz="1200" i="1" dirty="0" err="1">
                <a:solidFill>
                  <a:schemeClr val="tx1"/>
                </a:solidFill>
                <a:cs typeface="Arial" panose="020B0604020202020204" pitchFamily="34" charset="0"/>
              </a:rPr>
              <a:t>viral</a:t>
            </a:r>
            <a:r>
              <a:rPr lang="cs-CZ" altLang="cs-CZ" sz="1200" i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altLang="cs-CZ" sz="1200" i="1" dirty="0" err="1">
                <a:solidFill>
                  <a:schemeClr val="tx1"/>
                </a:solidFill>
                <a:cs typeface="Arial" panose="020B0604020202020204" pitchFamily="34" charset="0"/>
              </a:rPr>
              <a:t>myocarditis</a:t>
            </a:r>
            <a:r>
              <a:rPr lang="cs-CZ" altLang="cs-CZ" sz="1200" i="1" dirty="0">
                <a:solidFill>
                  <a:schemeClr val="tx1"/>
                </a:solidFill>
                <a:cs typeface="Arial" panose="020B0604020202020204" pitchFamily="34" charset="0"/>
              </a:rPr>
              <a:t>. Eur </a:t>
            </a:r>
            <a:r>
              <a:rPr lang="cs-CZ" altLang="cs-CZ" sz="1200" i="1" dirty="0" err="1">
                <a:solidFill>
                  <a:schemeClr val="tx1"/>
                </a:solidFill>
                <a:cs typeface="Arial" panose="020B0604020202020204" pitchFamily="34" charset="0"/>
              </a:rPr>
              <a:t>Heart</a:t>
            </a:r>
            <a:r>
              <a:rPr lang="cs-CZ" altLang="cs-CZ" sz="1200" i="1" dirty="0">
                <a:solidFill>
                  <a:schemeClr val="tx1"/>
                </a:solidFill>
                <a:cs typeface="Arial" panose="020B0604020202020204" pitchFamily="34" charset="0"/>
              </a:rPr>
              <a:t> J. 2008, 29(17): 2073–2082</a:t>
            </a:r>
            <a:r>
              <a:rPr lang="cs-CZ" altLang="cs-CZ" sz="1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cs-CZ" altLang="cs-CZ" sz="100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cs-CZ" altLang="cs-CZ" sz="1000" dirty="0">
                <a:solidFill>
                  <a:schemeClr val="tx1"/>
                </a:solidFill>
                <a:latin typeface="Arial Black" pitchFamily="34" charset="0"/>
              </a:rPr>
            </a:br>
            <a:endParaRPr lang="cs-CZ" altLang="cs-CZ" sz="1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" y="2357552"/>
            <a:ext cx="90408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1619672" y="3664008"/>
            <a:ext cx="7489824" cy="582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8170"/>
            <a:ext cx="4136692" cy="118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228184" y="6496241"/>
            <a:ext cx="2610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 Am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2012;59:779-792</a:t>
            </a:r>
            <a:r>
              <a:rPr lang="en-US" sz="1200" dirty="0"/>
              <a:t>.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 bwMode="auto">
          <a:xfrm>
            <a:off x="2175851" y="407430"/>
            <a:ext cx="4416724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Etiologie myokarditid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76840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01" y="1947653"/>
            <a:ext cx="64484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321171"/>
            <a:ext cx="6448425" cy="29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228184" y="6312125"/>
            <a:ext cx="2621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 Am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2012;59:779-792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 bwMode="auto">
          <a:xfrm>
            <a:off x="2044460" y="649562"/>
            <a:ext cx="5310428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Patogenetické souvislosti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76840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45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24" y="94092"/>
            <a:ext cx="1353328" cy="55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33" y="1499581"/>
            <a:ext cx="5434642" cy="101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"/>
          <a:stretch/>
        </p:blipFill>
        <p:spPr bwMode="auto">
          <a:xfrm>
            <a:off x="70385" y="2510292"/>
            <a:ext cx="9047738" cy="39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 bwMode="auto">
          <a:xfrm>
            <a:off x="3959523" y="4954143"/>
            <a:ext cx="4951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/>
          <p:cNvCxnSpPr/>
          <p:nvPr/>
        </p:nvCxnSpPr>
        <p:spPr bwMode="auto">
          <a:xfrm>
            <a:off x="457202" y="5166928"/>
            <a:ext cx="83589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457202" y="5388340"/>
            <a:ext cx="38689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bdélník 8"/>
          <p:cNvSpPr/>
          <p:nvPr/>
        </p:nvSpPr>
        <p:spPr bwMode="auto">
          <a:xfrm>
            <a:off x="2665563" y="649562"/>
            <a:ext cx="3321170" cy="50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„Virový shift“</a:t>
            </a:r>
            <a:endParaRPr kumimoji="0" lang="cs-CZ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6510</TotalTime>
  <Words>629</Words>
  <Application>Microsoft Office PowerPoint</Application>
  <PresentationFormat>Předvádění na obrazovce (4:3)</PresentationFormat>
  <Paragraphs>173</Paragraphs>
  <Slides>42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4" baseType="lpstr">
      <vt:lpstr>Arial</vt:lpstr>
      <vt:lpstr>Arial Black</vt:lpstr>
      <vt:lpstr>Calibri</vt:lpstr>
      <vt:lpstr>inherit</vt:lpstr>
      <vt:lpstr>Lucida Grande</vt:lpstr>
      <vt:lpstr>Symbol</vt:lpstr>
      <vt:lpstr>Tahoma</vt:lpstr>
      <vt:lpstr>Times New Roman</vt:lpstr>
      <vt:lpstr>Verdana</vt:lpstr>
      <vt:lpstr>Wingdings</vt:lpstr>
      <vt:lpstr>Prezentace_MU_CZ</vt:lpstr>
      <vt:lpstr>Graf aplikace Microsoft Excel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JK</dc:creator>
  <cp:lastModifiedBy>krejci.jan</cp:lastModifiedBy>
  <cp:revision>156</cp:revision>
  <cp:lastPrinted>1601-01-01T00:00:00Z</cp:lastPrinted>
  <dcterms:created xsi:type="dcterms:W3CDTF">2015-11-23T07:04:47Z</dcterms:created>
  <dcterms:modified xsi:type="dcterms:W3CDTF">2017-11-30T09:37:43Z</dcterms:modified>
</cp:coreProperties>
</file>